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3"/>
  </p:notesMasterIdLst>
  <p:handoutMasterIdLst>
    <p:handoutMasterId r:id="rId104"/>
  </p:handoutMasterIdLst>
  <p:sldIdLst>
    <p:sldId id="259" r:id="rId2"/>
    <p:sldId id="261"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319" r:id="rId60"/>
    <p:sldId id="320" r:id="rId61"/>
    <p:sldId id="321" r:id="rId62"/>
    <p:sldId id="322" r:id="rId63"/>
    <p:sldId id="323" r:id="rId64"/>
    <p:sldId id="324" r:id="rId65"/>
    <p:sldId id="325" r:id="rId66"/>
    <p:sldId id="326" r:id="rId67"/>
    <p:sldId id="327" r:id="rId68"/>
    <p:sldId id="328" r:id="rId69"/>
    <p:sldId id="329" r:id="rId70"/>
    <p:sldId id="330" r:id="rId71"/>
    <p:sldId id="331" r:id="rId72"/>
    <p:sldId id="332" r:id="rId73"/>
    <p:sldId id="333" r:id="rId74"/>
    <p:sldId id="334" r:id="rId75"/>
    <p:sldId id="335" r:id="rId76"/>
    <p:sldId id="336" r:id="rId77"/>
    <p:sldId id="337" r:id="rId78"/>
    <p:sldId id="338" r:id="rId79"/>
    <p:sldId id="339" r:id="rId80"/>
    <p:sldId id="340" r:id="rId81"/>
    <p:sldId id="341" r:id="rId82"/>
    <p:sldId id="342" r:id="rId83"/>
    <p:sldId id="343" r:id="rId84"/>
    <p:sldId id="344" r:id="rId85"/>
    <p:sldId id="345" r:id="rId86"/>
    <p:sldId id="346" r:id="rId87"/>
    <p:sldId id="347" r:id="rId88"/>
    <p:sldId id="348" r:id="rId89"/>
    <p:sldId id="349" r:id="rId90"/>
    <p:sldId id="350" r:id="rId91"/>
    <p:sldId id="351" r:id="rId92"/>
    <p:sldId id="352" r:id="rId93"/>
    <p:sldId id="353" r:id="rId94"/>
    <p:sldId id="354" r:id="rId95"/>
    <p:sldId id="355" r:id="rId96"/>
    <p:sldId id="356" r:id="rId97"/>
    <p:sldId id="357" r:id="rId98"/>
    <p:sldId id="358" r:id="rId99"/>
    <p:sldId id="360" r:id="rId100"/>
    <p:sldId id="361" r:id="rId101"/>
    <p:sldId id="362" r:id="rId102"/>
  </p:sldIdLst>
  <p:sldSz cx="9144000" cy="6858000" type="screen4x3"/>
  <p:notesSz cx="6858000" cy="9144000"/>
  <p:defaultTextStyle>
    <a:defPPr>
      <a:defRPr lang="en-US"/>
    </a:defPPr>
    <a:lvl1pPr algn="l" rtl="0" fontAlgn="base">
      <a:spcBef>
        <a:spcPct val="50000"/>
      </a:spcBef>
      <a:spcAft>
        <a:spcPct val="0"/>
      </a:spcAft>
      <a:defRPr sz="2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94660"/>
  </p:normalViewPr>
  <p:slideViewPr>
    <p:cSldViewPr>
      <p:cViewPr varScale="1">
        <p:scale>
          <a:sx n="99" d="100"/>
          <a:sy n="99" d="100"/>
        </p:scale>
        <p:origin x="-24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image" Target="../media/image9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smtClean="0"/>
            </a:lvl1pPr>
          </a:lstStyle>
          <a:p>
            <a:pPr>
              <a:defRPr/>
            </a:pPr>
            <a:endParaRPr lang="en-US"/>
          </a:p>
        </p:txBody>
      </p:sp>
      <p:sp>
        <p:nvSpPr>
          <p:cNvPr id="1126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smtClean="0"/>
            </a:lvl1pPr>
          </a:lstStyle>
          <a:p>
            <a:pPr>
              <a:defRPr/>
            </a:pPr>
            <a:endParaRPr lang="en-US"/>
          </a:p>
        </p:txBody>
      </p:sp>
      <p:sp>
        <p:nvSpPr>
          <p:cNvPr id="1126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smtClean="0"/>
            </a:lvl1pPr>
          </a:lstStyle>
          <a:p>
            <a:pPr>
              <a:defRPr/>
            </a:pPr>
            <a:endParaRPr lang="en-US"/>
          </a:p>
        </p:txBody>
      </p:sp>
      <p:sp>
        <p:nvSpPr>
          <p:cNvPr id="1126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smtClean="0"/>
            </a:lvl1pPr>
          </a:lstStyle>
          <a:p>
            <a:pPr>
              <a:defRPr/>
            </a:pPr>
            <a:fld id="{4E2D2A46-31D4-42C3-9BFC-281959225605}" type="slidenum">
              <a:rPr lang="en-US"/>
              <a:pPr>
                <a:defRPr/>
              </a:pPr>
              <a:t>‹#›</a:t>
            </a:fld>
            <a:endParaRPr lang="en-US"/>
          </a:p>
        </p:txBody>
      </p:sp>
    </p:spTree>
    <p:extLst>
      <p:ext uri="{BB962C8B-B14F-4D97-AF65-F5344CB8AC3E}">
        <p14:creationId xmlns:p14="http://schemas.microsoft.com/office/powerpoint/2010/main" val="29547505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smtClean="0"/>
            </a:lvl1pPr>
          </a:lstStyle>
          <a:p>
            <a:pPr>
              <a:defRPr/>
            </a:pPr>
            <a:endParaRPr lang="en-US"/>
          </a:p>
        </p:txBody>
      </p:sp>
      <p:sp>
        <p:nvSpPr>
          <p:cNvPr id="1229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smtClean="0"/>
            </a:lvl1pPr>
          </a:lstStyle>
          <a:p>
            <a:pPr>
              <a:defRPr/>
            </a:pPr>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smtClean="0"/>
            </a:lvl1pPr>
          </a:lstStyle>
          <a:p>
            <a:pPr>
              <a:defRPr/>
            </a:pPr>
            <a:endParaRPr lang="en-US"/>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smtClean="0"/>
            </a:lvl1pPr>
          </a:lstStyle>
          <a:p>
            <a:pPr>
              <a:defRPr/>
            </a:pPr>
            <a:fld id="{CA84FE9B-D5D4-4B76-87EA-A08EA8B20C62}" type="slidenum">
              <a:rPr lang="en-US"/>
              <a:pPr>
                <a:defRPr/>
              </a:pPr>
              <a:t>‹#›</a:t>
            </a:fld>
            <a:endParaRPr lang="en-US"/>
          </a:p>
        </p:txBody>
      </p:sp>
    </p:spTree>
    <p:extLst>
      <p:ext uri="{BB962C8B-B14F-4D97-AF65-F5344CB8AC3E}">
        <p14:creationId xmlns:p14="http://schemas.microsoft.com/office/powerpoint/2010/main" val="24402725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644B3A36-662B-4E53-B902-E6976A1277D8}" type="slidenum">
              <a:rPr lang="en-US" sz="1200"/>
              <a:pPr eaLnBrk="1" hangingPunct="1"/>
              <a:t>1</a:t>
            </a:fld>
            <a:endParaRPr lang="en-US" sz="1200" dirty="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fr-FR"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en-US" dirty="0" smtClean="0">
              <a:ea typeface="ＭＳ Ｐゴシック" pitchFamily="34" charset="-128"/>
            </a:endParaRP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fld id="{AD906D5A-591F-49AB-906F-2F7B36282D5F}" type="slidenum">
              <a:rPr lang="de-DE" altLang="en-US" sz="1200">
                <a:solidFill>
                  <a:prstClr val="black"/>
                </a:solidFill>
              </a:rPr>
              <a:pPr/>
              <a:t>81</a:t>
            </a:fld>
            <a:endParaRPr lang="de-DE" altLang="en-US" sz="120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fld id="{69683B8A-E8C9-4A64-AF80-C9CCE9D556CC}" type="slidenum">
              <a:rPr lang="de-DE" altLang="en-US" sz="1200">
                <a:solidFill>
                  <a:prstClr val="black"/>
                </a:solidFill>
              </a:rPr>
              <a:pPr/>
              <a:t>83</a:t>
            </a:fld>
            <a:endParaRPr lang="de-DE" altLang="en-US" sz="120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fld id="{704CF33A-3EC3-4103-A8FD-A580BED6BA4A}" type="slidenum">
              <a:rPr lang="de-DE" altLang="en-US" sz="1200">
                <a:solidFill>
                  <a:prstClr val="black"/>
                </a:solidFill>
              </a:rPr>
              <a:pPr/>
              <a:t>86</a:t>
            </a:fld>
            <a:endParaRPr lang="de-DE" altLang="en-US" sz="120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latin typeface="Times New Roman" pitchFamily="18" charset="0"/>
                <a:ea typeface="ＭＳ Ｐゴシック" pitchFamily="34" charset="-128"/>
              </a:rPr>
              <a:t>see the slide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smtClean="0"/>
              <a:t>Volume and </a:t>
            </a:r>
            <a:r>
              <a:rPr lang="fr-CH" dirty="0" err="1" smtClean="0"/>
              <a:t>complexity</a:t>
            </a:r>
            <a:r>
              <a:rPr lang="fr-CH" dirty="0" smtClean="0"/>
              <a:t> of </a:t>
            </a:r>
            <a:r>
              <a:rPr lang="fr-CH" dirty="0" err="1" smtClean="0"/>
              <a:t>today’s</a:t>
            </a:r>
            <a:r>
              <a:rPr lang="fr-CH" dirty="0" smtClean="0"/>
              <a:t> data</a:t>
            </a:r>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90</a:t>
            </a:fld>
            <a:endParaRPr lang="en-US"/>
          </a:p>
        </p:txBody>
      </p:sp>
    </p:spTree>
    <p:extLst>
      <p:ext uri="{BB962C8B-B14F-4D97-AF65-F5344CB8AC3E}">
        <p14:creationId xmlns:p14="http://schemas.microsoft.com/office/powerpoint/2010/main" val="3891551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38405E63-0D80-4478-98FD-C52EE50F875D}" type="slidenum">
              <a:rPr lang="en-US" sz="1200"/>
              <a:pPr eaLnBrk="1" hangingPunct="1"/>
              <a:t>4</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BO"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4174872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204E59-C703-4313-8FF9-3BBD331322D0}" type="slidenum">
              <a:rPr lang="en-US" altLang="es-BO"/>
              <a:pPr/>
              <a:t>31</a:t>
            </a:fld>
            <a:endParaRPr lang="en-US" altLang="es-BO"/>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s-BO" altLang="es-BO"/>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26D09A-3761-43C5-8B45-92EBC911877D}" type="slidenum">
              <a:rPr lang="en-US" altLang="en-US"/>
              <a:pPr/>
              <a:t>51</a:t>
            </a:fld>
            <a:endParaRPr lang="en-US" alt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r>
              <a:rPr lang="fr-CH" altLang="en-US"/>
              <a:t>Smilar in spelling</a:t>
            </a:r>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2EEC75-664C-4927-B0E7-FB77E2152110}" type="slidenum">
              <a:rPr lang="en-US" altLang="en-US"/>
              <a:pPr/>
              <a:t>55</a:t>
            </a:fld>
            <a:endParaRPr lang="en-US" alt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r>
              <a:rPr lang="fr-CH" altLang="en-US"/>
              <a:t>Composition rules of operators</a:t>
            </a:r>
          </a:p>
          <a:p>
            <a:r>
              <a:rPr lang="fr-CH" altLang="en-US"/>
              <a:t>Avoid ambiguity</a:t>
            </a:r>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For example, to search for all the documents where the </a:t>
            </a:r>
            <a:r>
              <a:rPr lang="en-US" dirty="0" err="1" smtClean="0"/>
              <a:t>russian</a:t>
            </a:r>
            <a:r>
              <a:rPr lang="en-US" dirty="0" smtClean="0"/>
              <a:t> title is not empty, you can use the search:</a:t>
            </a:r>
          </a:p>
          <a:p>
            <a:endParaRPr lang="en-US" dirty="0"/>
          </a:p>
        </p:txBody>
      </p:sp>
      <p:sp>
        <p:nvSpPr>
          <p:cNvPr id="4" name="Slide Number Placeholder 3"/>
          <p:cNvSpPr>
            <a:spLocks noGrp="1"/>
          </p:cNvSpPr>
          <p:nvPr>
            <p:ph type="sldNum" sz="quarter" idx="10"/>
          </p:nvPr>
        </p:nvSpPr>
        <p:spPr/>
        <p:txBody>
          <a:bodyPr/>
          <a:lstStyle/>
          <a:p>
            <a:fld id="{3E48CB24-C7F3-4FCC-A4D9-261FC4E9088A}" type="slidenum">
              <a:rPr lang="en-US" altLang="en-US" smtClean="0"/>
              <a:pPr/>
              <a:t>62</a:t>
            </a:fld>
            <a:endParaRPr lang="en-US" altLang="en-US"/>
          </a:p>
        </p:txBody>
      </p:sp>
    </p:spTree>
    <p:extLst>
      <p:ext uri="{BB962C8B-B14F-4D97-AF65-F5344CB8AC3E}">
        <p14:creationId xmlns:p14="http://schemas.microsoft.com/office/powerpoint/2010/main" val="1728922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spcBef>
                <a:spcPct val="0"/>
              </a:spcBef>
            </a:pPr>
            <a:fld id="{AEB11A0C-67AE-4CB1-B10A-86FB633F7551}" type="slidenum">
              <a:rPr lang="ja-JP" altLang="en-US" sz="1200">
                <a:solidFill>
                  <a:prstClr val="black"/>
                </a:solidFill>
                <a:latin typeface="Times New Roman" pitchFamily="18" charset="0"/>
              </a:rPr>
              <a:pPr eaLnBrk="1" hangingPunct="1">
                <a:spcBef>
                  <a:spcPct val="0"/>
                </a:spcBef>
              </a:pPr>
              <a:t>75</a:t>
            </a:fld>
            <a:endParaRPr lang="en-US" altLang="ja-JP" sz="1200">
              <a:solidFill>
                <a:prstClr val="black"/>
              </a:solidFill>
              <a:latin typeface="Times New Roman" pitchFamily="18" charset="0"/>
            </a:endParaRPr>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de-DE" smtClean="0">
                <a:latin typeface="Times New Roman" pitchFamily="18" charset="0"/>
                <a:ea typeface="ＭＳ Ｐゴシック" pitchFamily="34" charset="-128"/>
              </a:rPr>
              <a:t>A23G 9/02 is a symbol representing an IPC group. Any group symbol consists of different components:</a:t>
            </a:r>
          </a:p>
          <a:p>
            <a:pPr eaLnBrk="1" hangingPunct="1"/>
            <a:r>
              <a:rPr lang="de-DE" smtClean="0">
                <a:latin typeface="Times New Roman" pitchFamily="18" charset="0"/>
                <a:ea typeface="ＭＳ Ｐゴシック" pitchFamily="34" charset="-128"/>
              </a:rPr>
              <a:t>The first letter indicates the </a:t>
            </a:r>
            <a:r>
              <a:rPr lang="de-DE" b="1" smtClean="0">
                <a:latin typeface="Times New Roman" pitchFamily="18" charset="0"/>
                <a:ea typeface="ＭＳ Ｐゴシック" pitchFamily="34" charset="-128"/>
              </a:rPr>
              <a:t>section</a:t>
            </a:r>
            <a:r>
              <a:rPr lang="de-DE" smtClean="0">
                <a:latin typeface="Times New Roman" pitchFamily="18" charset="0"/>
                <a:ea typeface="ＭＳ Ｐゴシック" pitchFamily="34" charset="-128"/>
              </a:rPr>
              <a:t> of the IPC to which it belongs; there are 8 sections represented by the letters A, B,..H.</a:t>
            </a:r>
          </a:p>
          <a:p>
            <a:pPr eaLnBrk="1" hangingPunct="1"/>
            <a:r>
              <a:rPr lang="de-DE" smtClean="0">
                <a:latin typeface="Times New Roman" pitchFamily="18" charset="0"/>
                <a:ea typeface="ＭＳ Ｐゴシック" pitchFamily="34" charset="-128"/>
              </a:rPr>
              <a:t>The section letter and the following two digits represent a </a:t>
            </a:r>
            <a:r>
              <a:rPr lang="de-DE" b="1" smtClean="0">
                <a:latin typeface="Times New Roman" pitchFamily="18" charset="0"/>
                <a:ea typeface="ＭＳ Ｐゴシック" pitchFamily="34" charset="-128"/>
              </a:rPr>
              <a:t>class</a:t>
            </a:r>
            <a:r>
              <a:rPr lang="de-DE" smtClean="0">
                <a:latin typeface="Times New Roman" pitchFamily="18" charset="0"/>
                <a:ea typeface="ＭＳ Ｐゴシック" pitchFamily="34" charset="-128"/>
              </a:rPr>
              <a:t> symbol.</a:t>
            </a:r>
          </a:p>
          <a:p>
            <a:pPr eaLnBrk="1" hangingPunct="1"/>
            <a:r>
              <a:rPr lang="de-DE" smtClean="0">
                <a:latin typeface="Times New Roman" pitchFamily="18" charset="0"/>
                <a:ea typeface="ＭＳ Ｐゴシック" pitchFamily="34" charset="-128"/>
              </a:rPr>
              <a:t>Adding another letter to the class symbol generates the symbol of a </a:t>
            </a:r>
            <a:r>
              <a:rPr lang="de-DE" b="1" smtClean="0">
                <a:latin typeface="Times New Roman" pitchFamily="18" charset="0"/>
                <a:ea typeface="ＭＳ Ｐゴシック" pitchFamily="34" charset="-128"/>
              </a:rPr>
              <a:t>subclass</a:t>
            </a:r>
            <a:r>
              <a:rPr lang="de-DE" smtClean="0">
                <a:latin typeface="Times New Roman" pitchFamily="18" charset="0"/>
                <a:ea typeface="ＭＳ Ｐゴシック" pitchFamily="34" charset="-128"/>
              </a:rPr>
              <a:t> being part of the class.</a:t>
            </a:r>
          </a:p>
          <a:p>
            <a:pPr eaLnBrk="1" hangingPunct="1"/>
            <a:r>
              <a:rPr lang="de-DE" smtClean="0">
                <a:latin typeface="Times New Roman" pitchFamily="18" charset="0"/>
                <a:ea typeface="ＭＳ Ｐゴシック" pitchFamily="34" charset="-128"/>
              </a:rPr>
              <a:t>After this subclass part of the symbol follows the </a:t>
            </a:r>
            <a:r>
              <a:rPr lang="de-DE" b="1" smtClean="0">
                <a:latin typeface="Times New Roman" pitchFamily="18" charset="0"/>
                <a:ea typeface="ＭＳ Ｐゴシック" pitchFamily="34" charset="-128"/>
              </a:rPr>
              <a:t>group</a:t>
            </a:r>
            <a:r>
              <a:rPr lang="de-DE" smtClean="0">
                <a:latin typeface="Times New Roman" pitchFamily="18" charset="0"/>
                <a:ea typeface="ＭＳ Ｐゴシック" pitchFamily="34" charset="-128"/>
              </a:rPr>
              <a:t> part which consist of two different elements separated by a stroke: the main group part and the subgroup part.</a:t>
            </a:r>
          </a:p>
          <a:p>
            <a:pPr eaLnBrk="1" hangingPunct="1"/>
            <a:r>
              <a:rPr lang="de-DE" smtClean="0">
                <a:latin typeface="Times New Roman" pitchFamily="18" charset="0"/>
                <a:ea typeface="ＭＳ Ｐゴシック" pitchFamily="34" charset="-128"/>
              </a:rPr>
              <a:t>The formatting shown above with a space between the subclass part and the group parts and a slash between the two group parts is the offical format of IPC symbols that should be used for presenting IPC symbols. However, sometimes different presentations can be found or used for searching databases, e.g. no space after the subclass part, or a dash instead of a stroke.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lstStyle>
            <a:lvl1pPr>
              <a:defRPr/>
            </a:lvl1pPr>
          </a:lstStyle>
          <a:p>
            <a:pPr lvl="0"/>
            <a:r>
              <a:rPr lang="en-US" noProof="0" smtClean="0"/>
              <a:t>Click to edit Master title style</a:t>
            </a:r>
            <a:endParaRPr lang="en-US" noProof="0" smtClean="0"/>
          </a:p>
        </p:txBody>
      </p:sp>
      <p:sp>
        <p:nvSpPr>
          <p:cNvPr id="3075" name="Rectangle 3"/>
          <p:cNvSpPr>
            <a:spLocks noGrp="1" noChangeArrowheads="1"/>
          </p:cNvSpPr>
          <p:nvPr>
            <p:ph type="subTitle" idx="1"/>
          </p:nvPr>
        </p:nvSpPr>
        <p:spPr>
          <a:xfrm>
            <a:off x="684213" y="3860800"/>
            <a:ext cx="6400800" cy="1752600"/>
          </a:xfrm>
        </p:spPr>
        <p:txBody>
          <a:bodyPr/>
          <a:lstStyle>
            <a:lvl1pPr marL="0" indent="0">
              <a:buFontTx/>
              <a:buNone/>
              <a:defRPr/>
            </a:lvl1pPr>
          </a:lstStyle>
          <a:p>
            <a:pPr lvl="0"/>
            <a:r>
              <a:rPr lang="en-US" noProof="0" smtClean="0"/>
              <a:t>Click to edit Master subtitle style</a:t>
            </a:r>
            <a:endParaRPr lang="en-US" noProof="0" smtClean="0"/>
          </a:p>
        </p:txBody>
      </p:sp>
    </p:spTree>
    <p:extLst>
      <p:ext uri="{BB962C8B-B14F-4D97-AF65-F5344CB8AC3E}">
        <p14:creationId xmlns:p14="http://schemas.microsoft.com/office/powerpoint/2010/main" val="2904961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9AC3305F-35F4-4D38-853F-6972B7651A04}" type="slidenum">
              <a:rPr lang="en-US"/>
              <a:pPr>
                <a:defRPr/>
              </a:pPr>
              <a:t>‹#›</a:t>
            </a:fld>
            <a:endParaRPr lang="en-US"/>
          </a:p>
        </p:txBody>
      </p:sp>
    </p:spTree>
    <p:extLst>
      <p:ext uri="{BB962C8B-B14F-4D97-AF65-F5344CB8AC3E}">
        <p14:creationId xmlns:p14="http://schemas.microsoft.com/office/powerpoint/2010/main" val="3759919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0DA1C06C-5FA2-4438-B070-4F16D45DBAED}" type="slidenum">
              <a:rPr lang="en-US"/>
              <a:pPr>
                <a:defRPr/>
              </a:pPr>
              <a:t>‹#›</a:t>
            </a:fld>
            <a:endParaRPr lang="en-US"/>
          </a:p>
        </p:txBody>
      </p:sp>
    </p:spTree>
    <p:extLst>
      <p:ext uri="{BB962C8B-B14F-4D97-AF65-F5344CB8AC3E}">
        <p14:creationId xmlns:p14="http://schemas.microsoft.com/office/powerpoint/2010/main" val="1863685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73238"/>
            <a:ext cx="4038600" cy="435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238"/>
            <a:ext cx="4038600" cy="435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7010400" y="0"/>
            <a:ext cx="2133600" cy="476250"/>
          </a:xfrm>
        </p:spPr>
        <p:txBody>
          <a:bodyPr/>
          <a:lstStyle>
            <a:lvl1pPr>
              <a:defRPr/>
            </a:lvl1pPr>
          </a:lstStyle>
          <a:p>
            <a:fld id="{7DCC91D2-399F-4A6F-91CC-7341AA97CD91}" type="slidenum">
              <a:rPr lang="en-US" altLang="en-US"/>
              <a:pPr/>
              <a:t>‹#›</a:t>
            </a:fld>
            <a:endParaRPr lang="en-US" altLang="en-US"/>
          </a:p>
        </p:txBody>
      </p:sp>
    </p:spTree>
    <p:extLst>
      <p:ext uri="{BB962C8B-B14F-4D97-AF65-F5344CB8AC3E}">
        <p14:creationId xmlns:p14="http://schemas.microsoft.com/office/powerpoint/2010/main" val="1044893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773238"/>
            <a:ext cx="4038600" cy="2100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4025900"/>
            <a:ext cx="4038600" cy="2100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773238"/>
            <a:ext cx="4038600" cy="435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7010400" y="0"/>
            <a:ext cx="2133600" cy="476250"/>
          </a:xfrm>
        </p:spPr>
        <p:txBody>
          <a:bodyPr/>
          <a:lstStyle>
            <a:lvl1pPr>
              <a:defRPr/>
            </a:lvl1pPr>
          </a:lstStyle>
          <a:p>
            <a:fld id="{320C7693-7F35-4480-A684-A210035084D7}" type="slidenum">
              <a:rPr lang="en-US" altLang="en-US"/>
              <a:pPr/>
              <a:t>‹#›</a:t>
            </a:fld>
            <a:endParaRPr lang="en-US" altLang="en-US"/>
          </a:p>
        </p:txBody>
      </p:sp>
    </p:spTree>
    <p:extLst>
      <p:ext uri="{BB962C8B-B14F-4D97-AF65-F5344CB8AC3E}">
        <p14:creationId xmlns:p14="http://schemas.microsoft.com/office/powerpoint/2010/main" val="214317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7010400" y="0"/>
            <a:ext cx="2133600" cy="476250"/>
          </a:xfrm>
        </p:spPr>
        <p:txBody>
          <a:bodyPr/>
          <a:lstStyle>
            <a:lvl1pPr>
              <a:defRPr/>
            </a:lvl1pPr>
          </a:lstStyle>
          <a:p>
            <a:fld id="{CDCEE4AE-5CCC-4B1B-82DD-7500C7B96064}" type="slidenum">
              <a:rPr lang="en-US" altLang="en-US"/>
              <a:pPr/>
              <a:t>‹#›</a:t>
            </a:fld>
            <a:endParaRPr lang="en-US" altLang="en-US"/>
          </a:p>
        </p:txBody>
      </p:sp>
    </p:spTree>
    <p:extLst>
      <p:ext uri="{BB962C8B-B14F-4D97-AF65-F5344CB8AC3E}">
        <p14:creationId xmlns:p14="http://schemas.microsoft.com/office/powerpoint/2010/main" val="285324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DA79EEDA-9492-4994-BB18-1005CD6866B1}" type="slidenum">
              <a:rPr lang="en-US"/>
              <a:pPr>
                <a:defRPr/>
              </a:pPr>
              <a:t>‹#›</a:t>
            </a:fld>
            <a:endParaRPr lang="en-US"/>
          </a:p>
        </p:txBody>
      </p:sp>
    </p:spTree>
    <p:extLst>
      <p:ext uri="{BB962C8B-B14F-4D97-AF65-F5344CB8AC3E}">
        <p14:creationId xmlns:p14="http://schemas.microsoft.com/office/powerpoint/2010/main" val="2439346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DAB5F7D-D5B1-4D98-B310-16D211F23652}" type="slidenum">
              <a:rPr lang="en-US"/>
              <a:pPr>
                <a:defRPr/>
              </a:pPr>
              <a:t>‹#›</a:t>
            </a:fld>
            <a:endParaRPr lang="en-US"/>
          </a:p>
        </p:txBody>
      </p:sp>
    </p:spTree>
    <p:extLst>
      <p:ext uri="{BB962C8B-B14F-4D97-AF65-F5344CB8AC3E}">
        <p14:creationId xmlns:p14="http://schemas.microsoft.com/office/powerpoint/2010/main" val="1974900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Content Placeholder 2"/>
          <p:cNvSpPr>
            <a:spLocks noGrp="1"/>
          </p:cNvSpPr>
          <p:nvPr>
            <p:ph sz="half" idx="1"/>
          </p:nvPr>
        </p:nvSpPr>
        <p:spPr>
          <a:xfrm>
            <a:off x="457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Content Placeholder 3"/>
          <p:cNvSpPr>
            <a:spLocks noGrp="1"/>
          </p:cNvSpPr>
          <p:nvPr>
            <p:ph sz="half" idx="2"/>
          </p:nvPr>
        </p:nvSpPr>
        <p:spPr>
          <a:xfrm>
            <a:off x="4648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Rectangle 6"/>
          <p:cNvSpPr>
            <a:spLocks noGrp="1" noChangeArrowheads="1"/>
          </p:cNvSpPr>
          <p:nvPr>
            <p:ph type="sldNum" sz="quarter" idx="10"/>
          </p:nvPr>
        </p:nvSpPr>
        <p:spPr>
          <a:ln/>
        </p:spPr>
        <p:txBody>
          <a:bodyPr/>
          <a:lstStyle>
            <a:lvl1pPr>
              <a:defRPr/>
            </a:lvl1pPr>
          </a:lstStyle>
          <a:p>
            <a:pPr>
              <a:defRPr/>
            </a:pPr>
            <a:fld id="{21517826-A1A8-4B20-83BB-6B4226365DCE}" type="slidenum">
              <a:rPr lang="en-US"/>
              <a:pPr>
                <a:defRPr/>
              </a:pPr>
              <a:t>‹#›</a:t>
            </a:fld>
            <a:endParaRPr lang="en-US"/>
          </a:p>
        </p:txBody>
      </p:sp>
    </p:spTree>
    <p:extLst>
      <p:ext uri="{BB962C8B-B14F-4D97-AF65-F5344CB8AC3E}">
        <p14:creationId xmlns:p14="http://schemas.microsoft.com/office/powerpoint/2010/main" val="1514180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7" name="Rectangle 6"/>
          <p:cNvSpPr>
            <a:spLocks noGrp="1" noChangeArrowheads="1"/>
          </p:cNvSpPr>
          <p:nvPr>
            <p:ph type="sldNum" sz="quarter" idx="10"/>
          </p:nvPr>
        </p:nvSpPr>
        <p:spPr>
          <a:ln/>
        </p:spPr>
        <p:txBody>
          <a:bodyPr/>
          <a:lstStyle>
            <a:lvl1pPr>
              <a:defRPr/>
            </a:lvl1pPr>
          </a:lstStyle>
          <a:p>
            <a:pPr>
              <a:defRPr/>
            </a:pPr>
            <a:fld id="{76546D48-0F63-43E9-B47C-935DCDFAA143}" type="slidenum">
              <a:rPr lang="en-US"/>
              <a:pPr>
                <a:defRPr/>
              </a:pPr>
              <a:t>‹#›</a:t>
            </a:fld>
            <a:endParaRPr lang="en-US"/>
          </a:p>
        </p:txBody>
      </p:sp>
    </p:spTree>
    <p:extLst>
      <p:ext uri="{BB962C8B-B14F-4D97-AF65-F5344CB8AC3E}">
        <p14:creationId xmlns:p14="http://schemas.microsoft.com/office/powerpoint/2010/main" val="1566851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Rectangle 6"/>
          <p:cNvSpPr>
            <a:spLocks noGrp="1" noChangeArrowheads="1"/>
          </p:cNvSpPr>
          <p:nvPr>
            <p:ph type="sldNum" sz="quarter" idx="10"/>
          </p:nvPr>
        </p:nvSpPr>
        <p:spPr>
          <a:ln/>
        </p:spPr>
        <p:txBody>
          <a:bodyPr/>
          <a:lstStyle>
            <a:lvl1pPr>
              <a:defRPr/>
            </a:lvl1pPr>
          </a:lstStyle>
          <a:p>
            <a:pPr>
              <a:defRPr/>
            </a:pPr>
            <a:fld id="{7DE760F4-0BB2-41F5-A823-5656424847FC}" type="slidenum">
              <a:rPr lang="en-US"/>
              <a:pPr>
                <a:defRPr/>
              </a:pPr>
              <a:t>‹#›</a:t>
            </a:fld>
            <a:endParaRPr lang="en-US"/>
          </a:p>
        </p:txBody>
      </p:sp>
    </p:spTree>
    <p:extLst>
      <p:ext uri="{BB962C8B-B14F-4D97-AF65-F5344CB8AC3E}">
        <p14:creationId xmlns:p14="http://schemas.microsoft.com/office/powerpoint/2010/main" val="214993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86D60C8-7BA5-467F-BCD3-E871B6D034EA}" type="slidenum">
              <a:rPr lang="en-US"/>
              <a:pPr>
                <a:defRPr/>
              </a:pPr>
              <a:t>‹#›</a:t>
            </a:fld>
            <a:endParaRPr lang="en-US"/>
          </a:p>
        </p:txBody>
      </p:sp>
    </p:spTree>
    <p:extLst>
      <p:ext uri="{BB962C8B-B14F-4D97-AF65-F5344CB8AC3E}">
        <p14:creationId xmlns:p14="http://schemas.microsoft.com/office/powerpoint/2010/main" val="1111963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DC813F8-B5E0-463F-B52D-A76CAE1804A7}" type="slidenum">
              <a:rPr lang="en-US"/>
              <a:pPr>
                <a:defRPr/>
              </a:pPr>
              <a:t>‹#›</a:t>
            </a:fld>
            <a:endParaRPr lang="en-US"/>
          </a:p>
        </p:txBody>
      </p:sp>
    </p:spTree>
    <p:extLst>
      <p:ext uri="{BB962C8B-B14F-4D97-AF65-F5344CB8AC3E}">
        <p14:creationId xmlns:p14="http://schemas.microsoft.com/office/powerpoint/2010/main" val="1942046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C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177A5B0-4E40-4836-BF8A-4DD351994794}" type="slidenum">
              <a:rPr lang="en-US"/>
              <a:pPr>
                <a:defRPr/>
              </a:pPr>
              <a:t>‹#›</a:t>
            </a:fld>
            <a:endParaRPr lang="en-US"/>
          </a:p>
        </p:txBody>
      </p:sp>
    </p:spTree>
    <p:extLst>
      <p:ext uri="{BB962C8B-B14F-4D97-AF65-F5344CB8AC3E}">
        <p14:creationId xmlns:p14="http://schemas.microsoft.com/office/powerpoint/2010/main" val="3924668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027" name="Rectangle 3"/>
          <p:cNvSpPr>
            <a:spLocks noGrp="1" noChangeArrowheads="1"/>
          </p:cNvSpPr>
          <p:nvPr>
            <p:ph type="body" idx="1"/>
          </p:nvPr>
        </p:nvSpPr>
        <p:spPr bwMode="auto">
          <a:xfrm>
            <a:off x="457200" y="1773238"/>
            <a:ext cx="8229600"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030" name="Rectangle 6"/>
          <p:cNvSpPr>
            <a:spLocks noGrp="1" noChangeArrowheads="1"/>
          </p:cNvSpPr>
          <p:nvPr>
            <p:ph type="sldNum" sz="quarter" idx="4"/>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smtClean="0"/>
            </a:lvl1pPr>
          </a:lstStyle>
          <a:p>
            <a:pPr>
              <a:defRPr/>
            </a:pPr>
            <a:fld id="{7F3150A8-B334-48D8-BDDC-A2E01CBB87C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2" r:id="rId12"/>
    <p:sldLayoutId id="2147483673" r:id="rId13"/>
    <p:sldLayoutId id="2147483674" r:id="rId14"/>
  </p:sldLayoutIdLst>
  <p:txStyles>
    <p:title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p:titleStyle>
    <p:bodyStyle>
      <a:lvl1pPr marL="342900" indent="-342900" algn="l" rtl="0" eaLnBrk="1" fontAlgn="base" hangingPunct="1">
        <a:spcBef>
          <a:spcPct val="20000"/>
        </a:spcBef>
        <a:spcAft>
          <a:spcPct val="0"/>
        </a:spcAft>
        <a:buBlip>
          <a:blip r:embed="rId17"/>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7"/>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17"/>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17"/>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17"/>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17"/>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17"/>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17"/>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17"/>
        </a:buBlip>
        <a:defRPr sz="24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hyperlink" Target="http://www.wipo.int/patentscope/en/webinar/" TargetMode="Externa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4.xml"/><Relationship Id="rId1" Type="http://schemas.openxmlformats.org/officeDocument/2006/relationships/vmlDrawing" Target="../drawings/vmlDrawing3.vml"/><Relationship Id="rId4" Type="http://schemas.openxmlformats.org/officeDocument/2006/relationships/image" Target="../media/image92.png"/></Relationships>
</file>

<file path=ppt/slides/_rels/slide1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fields"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patentscope.wipo.int/search/en/help/querySyntaxHelp.js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www.google.ch/url?sa=i&amp;rct=j&amp;q=&amp;esrc=s&amp;source=images&amp;cd=&amp;cad=rja&amp;uact=8&amp;ved=0CAcQjRxqFQoTCMWanN_-xsgCFcHpFAodcKgCcQ&amp;url=http://www.shinfieldschools.co.uk/junior/school/golden-rules/&amp;psig=AFQjCNHb7bF3Szs1gbb23kSlb22Op2ckag&amp;ust=1445084854359892"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web2.wipo.int/ipcpub/#refresh=page"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72.png"/></Relationships>
</file>

<file path=ppt/slides/_rels/slide8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8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8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82.png"/><Relationship Id="rId4" Type="http://schemas.openxmlformats.org/officeDocument/2006/relationships/image" Target="../media/image81.png"/></Relationships>
</file>

<file path=ppt/slides/_rels/slide8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http://www.wipo.int/classifications/ipc/en/genera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www.doodlero.co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91.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88.png"/><Relationship Id="rId5" Type="http://schemas.openxmlformats.org/officeDocument/2006/relationships/audio" Target="../media/audio1.wav"/><Relationship Id="rId4" Type="http://schemas.openxmlformats.org/officeDocument/2006/relationships/audio" Target="../media/audio2.wav"/></Relationships>
</file>

<file path=ppt/slides/_rels/slide94.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88.png"/><Relationship Id="rId4" Type="http://schemas.openxmlformats.org/officeDocument/2006/relationships/audio" Target="../media/audio2.wav"/></Relationships>
</file>

<file path=ppt/slides/_rels/slide96.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88.png"/><Relationship Id="rId4" Type="http://schemas.openxmlformats.org/officeDocument/2006/relationships/audio" Target="../media/audio2.wav"/></Relationships>
</file>

<file path=ppt/slides/_rels/slide98.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91.png"/><Relationship Id="rId5" Type="http://schemas.openxmlformats.org/officeDocument/2006/relationships/oleObject" Target="../embeddings/oleObject3.bin"/><Relationship Id="rId4" Type="http://schemas.openxmlformats.org/officeDocument/2006/relationships/image" Target="../media/image9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subTitle" idx="1"/>
          </p:nvPr>
        </p:nvSpPr>
        <p:spPr>
          <a:xfrm>
            <a:off x="1219199" y="4183063"/>
            <a:ext cx="7178675" cy="1333500"/>
          </a:xfrm>
          <a:noFill/>
        </p:spPr>
        <p:txBody>
          <a:bodyPr/>
          <a:lstStyle/>
          <a:p>
            <a:pPr eaLnBrk="1" hangingPunct="1"/>
            <a:r>
              <a:rPr lang="en-US" sz="3000" b="1" dirty="0" smtClean="0">
                <a:solidFill>
                  <a:srgbClr val="00408C"/>
                </a:solidFill>
                <a:ea typeface="ヒラギノ角ゴ Pro W3" pitchFamily="1" charset="-128"/>
              </a:rPr>
              <a:t>How to search using PATENTSCOPE</a:t>
            </a:r>
          </a:p>
        </p:txBody>
      </p:sp>
      <p:sp>
        <p:nvSpPr>
          <p:cNvPr id="3075" name="Text Box 5"/>
          <p:cNvSpPr txBox="1">
            <a:spLocks noChangeArrowheads="1"/>
          </p:cNvSpPr>
          <p:nvPr/>
        </p:nvSpPr>
        <p:spPr bwMode="auto">
          <a:xfrm>
            <a:off x="6249988" y="5253038"/>
            <a:ext cx="2147887" cy="72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a:lnSpc>
                <a:spcPct val="40000"/>
              </a:lnSpc>
            </a:pPr>
            <a:r>
              <a:rPr lang="en-US" sz="1300" dirty="0" smtClean="0">
                <a:solidFill>
                  <a:srgbClr val="3399FF"/>
                </a:solidFill>
                <a:latin typeface="Arial Black" pitchFamily="34" charset="0"/>
                <a:ea typeface="ヒラギノ角ゴ Pro W3" pitchFamily="1" charset="-128"/>
              </a:rPr>
              <a:t>Online</a:t>
            </a:r>
          </a:p>
          <a:p>
            <a:pPr>
              <a:lnSpc>
                <a:spcPct val="40000"/>
              </a:lnSpc>
            </a:pPr>
            <a:r>
              <a:rPr lang="en-US" sz="1300" dirty="0" smtClean="0">
                <a:solidFill>
                  <a:srgbClr val="3399FF"/>
                </a:solidFill>
                <a:latin typeface="Arial Black" pitchFamily="34" charset="0"/>
                <a:ea typeface="ヒラギノ角ゴ Pro W3" pitchFamily="1" charset="-128"/>
              </a:rPr>
              <a:t>October</a:t>
            </a:r>
            <a:endParaRPr lang="en-US" sz="1300" dirty="0">
              <a:solidFill>
                <a:srgbClr val="3399FF"/>
              </a:solidFill>
              <a:latin typeface="Arial Black" pitchFamily="34" charset="0"/>
              <a:ea typeface="ヒラギノ角ゴ Pro W3" pitchFamily="1" charset="-128"/>
            </a:endParaRPr>
          </a:p>
          <a:p>
            <a:pPr>
              <a:lnSpc>
                <a:spcPct val="40000"/>
              </a:lnSpc>
            </a:pPr>
            <a:r>
              <a:rPr lang="fr-CH" sz="1300" dirty="0" smtClean="0">
                <a:solidFill>
                  <a:srgbClr val="3399FF"/>
                </a:solidFill>
                <a:latin typeface="Arial Black" pitchFamily="34" charset="0"/>
                <a:ea typeface="ヒラギノ角ゴ Pro W3" pitchFamily="1" charset="-128"/>
              </a:rPr>
              <a:t>2015</a:t>
            </a:r>
            <a:endParaRPr lang="en-US" sz="1300" dirty="0">
              <a:solidFill>
                <a:srgbClr val="3399FF"/>
              </a:solidFill>
              <a:latin typeface="Arial Black" pitchFamily="34" charset="0"/>
              <a:ea typeface="ヒラギノ角ゴ Pro W3" pitchFamily="1" charset="-128"/>
            </a:endParaRPr>
          </a:p>
        </p:txBody>
      </p:sp>
      <p:sp>
        <p:nvSpPr>
          <p:cNvPr id="3076" name="Rectangle 6"/>
          <p:cNvSpPr>
            <a:spLocks noChangeArrowheads="1"/>
          </p:cNvSpPr>
          <p:nvPr/>
        </p:nvSpPr>
        <p:spPr bwMode="auto">
          <a:xfrm>
            <a:off x="914400" y="3810000"/>
            <a:ext cx="381000" cy="381000"/>
          </a:xfrm>
          <a:prstGeom prst="rect">
            <a:avLst/>
          </a:prstGeom>
          <a:solidFill>
            <a:srgbClr val="3399FF"/>
          </a:solidFill>
          <a:ln>
            <a:noFill/>
          </a:ln>
          <a:extLst>
            <a:ext uri="{91240B29-F687-4F45-9708-019B960494DF}">
              <a14:hiddenLine xmlns:a14="http://schemas.microsoft.com/office/drawing/2010/main" w="0">
                <a:solidFill>
                  <a:schemeClr val="tx1"/>
                </a:solidFill>
                <a:miter lim="800000"/>
                <a:headEnd/>
                <a:tailEnd/>
              </a14:hiddenLine>
            </a:ext>
          </a:extLst>
        </p:spPr>
        <p:txBody>
          <a:bodyPr wrap="none" anchor="ctr"/>
          <a:lstStyle/>
          <a:p>
            <a:endParaRPr lang="fr-CH" dirty="0"/>
          </a:p>
        </p:txBody>
      </p:sp>
      <p:sp>
        <p:nvSpPr>
          <p:cNvPr id="3077" name="Rectangle 7"/>
          <p:cNvSpPr>
            <a:spLocks noChangeArrowheads="1"/>
          </p:cNvSpPr>
          <p:nvPr/>
        </p:nvSpPr>
        <p:spPr bwMode="auto">
          <a:xfrm>
            <a:off x="1230313" y="5805488"/>
            <a:ext cx="6934200" cy="712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spcBef>
                <a:spcPct val="20000"/>
              </a:spcBef>
            </a:pPr>
            <a:r>
              <a:rPr lang="en-US" sz="1800" dirty="0" smtClean="0">
                <a:solidFill>
                  <a:srgbClr val="00408C"/>
                </a:solidFill>
                <a:ea typeface="ヒラギノ角ゴ Pro W3" pitchFamily="1" charset="-128"/>
              </a:rPr>
              <a:t>Sandrine Ammann</a:t>
            </a:r>
            <a:endParaRPr lang="en-US" sz="1800" dirty="0">
              <a:solidFill>
                <a:srgbClr val="00408C"/>
              </a:solidFill>
              <a:ea typeface="ヒラギノ角ゴ Pro W3" pitchFamily="1" charset="-128"/>
            </a:endParaRPr>
          </a:p>
          <a:p>
            <a:pPr>
              <a:spcBef>
                <a:spcPct val="20000"/>
              </a:spcBef>
            </a:pPr>
            <a:r>
              <a:rPr lang="en-US" sz="1800" dirty="0" smtClean="0">
                <a:solidFill>
                  <a:srgbClr val="00408C"/>
                </a:solidFill>
                <a:ea typeface="ヒラギノ角ゴ Pro W3" pitchFamily="1" charset="-128"/>
              </a:rPr>
              <a:t>Marketing &amp; Communications Officer</a:t>
            </a:r>
            <a:endParaRPr lang="en-US" sz="1800" dirty="0">
              <a:solidFill>
                <a:srgbClr val="00408C"/>
              </a:solidFill>
              <a:ea typeface="ヒラギノ角ゴ Pro W3" pitchFamily="1" charset="-128"/>
            </a:endParaRPr>
          </a:p>
        </p:txBody>
      </p:sp>
    </p:spTree>
    <p:extLst>
      <p:ext uri="{BB962C8B-B14F-4D97-AF65-F5344CB8AC3E}">
        <p14:creationId xmlns:p14="http://schemas.microsoft.com/office/powerpoint/2010/main" val="33241289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Search</a:t>
            </a:r>
            <a:r>
              <a:rPr lang="fr-CH" dirty="0" smtClean="0"/>
              <a:t> </a:t>
            </a:r>
            <a:r>
              <a:rPr lang="fr-CH" dirty="0" err="1" smtClean="0"/>
              <a:t>strategies</a:t>
            </a:r>
            <a:endParaRPr lang="en-US" dirty="0"/>
          </a:p>
        </p:txBody>
      </p:sp>
      <p:sp>
        <p:nvSpPr>
          <p:cNvPr id="3" name="Content Placeholder 2"/>
          <p:cNvSpPr>
            <a:spLocks noGrp="1"/>
          </p:cNvSpPr>
          <p:nvPr>
            <p:ph idx="1"/>
          </p:nvPr>
        </p:nvSpPr>
        <p:spPr/>
        <p:txBody>
          <a:bodyPr/>
          <a:lstStyle/>
          <a:p>
            <a:r>
              <a:rPr lang="fr-CH" dirty="0" smtClean="0"/>
              <a:t>Dates</a:t>
            </a:r>
          </a:p>
          <a:p>
            <a:r>
              <a:rPr lang="fr-CH" dirty="0" err="1" smtClean="0"/>
              <a:t>Number</a:t>
            </a:r>
            <a:endParaRPr lang="fr-CH" dirty="0" smtClean="0"/>
          </a:p>
          <a:p>
            <a:r>
              <a:rPr lang="fr-CH" dirty="0" smtClean="0"/>
              <a:t>Keyword</a:t>
            </a:r>
            <a:endParaRPr lang="fr-CH" dirty="0"/>
          </a:p>
          <a:p>
            <a:r>
              <a:rPr lang="fr-CH" dirty="0" smtClean="0"/>
              <a:t>Classification</a:t>
            </a:r>
            <a:endParaRPr lang="fr-CH" dirty="0"/>
          </a:p>
          <a:p>
            <a:pPr marL="0" indent="0">
              <a:buNone/>
            </a:pPr>
            <a:endParaRPr lang="fr-CH" dirty="0" smtClean="0"/>
          </a:p>
          <a:p>
            <a:endParaRPr lang="fr-CH" dirty="0"/>
          </a:p>
        </p:txBody>
      </p:sp>
    </p:spTree>
    <p:extLst>
      <p:ext uri="{BB962C8B-B14F-4D97-AF65-F5344CB8AC3E}">
        <p14:creationId xmlns:p14="http://schemas.microsoft.com/office/powerpoint/2010/main" val="132658766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lstStyle/>
          <a:p>
            <a:r>
              <a:rPr lang="fr-CH" dirty="0" smtClean="0"/>
              <a:t/>
            </a:r>
            <a:br>
              <a:rPr lang="fr-CH" dirty="0" smtClean="0"/>
            </a:br>
            <a:r>
              <a:rPr lang="fr-CH" dirty="0" err="1" smtClean="0"/>
              <a:t>November</a:t>
            </a:r>
            <a:r>
              <a:rPr lang="fr-CH" dirty="0" smtClean="0"/>
              <a:t> </a:t>
            </a:r>
            <a:r>
              <a:rPr lang="fr-CH" dirty="0" err="1" smtClean="0"/>
              <a:t>webinar</a:t>
            </a:r>
            <a:r>
              <a:rPr lang="fr-CH" dirty="0" smtClean="0"/>
              <a:t>: </a:t>
            </a:r>
            <a:br>
              <a:rPr lang="fr-CH" dirty="0" smtClean="0"/>
            </a:br>
            <a:r>
              <a:rPr lang="fr-CH" dirty="0" smtClean="0"/>
              <a:t/>
            </a:r>
            <a:br>
              <a:rPr lang="fr-CH" dirty="0" smtClean="0"/>
            </a:br>
            <a:r>
              <a:rPr lang="en-US" dirty="0" smtClean="0"/>
              <a:t>How </a:t>
            </a:r>
            <a:r>
              <a:rPr lang="en-US" dirty="0"/>
              <a:t>to </a:t>
            </a:r>
            <a:r>
              <a:rPr lang="en-US" dirty="0" smtClean="0"/>
              <a:t>build complex queries in </a:t>
            </a:r>
            <a:r>
              <a:rPr lang="en-US" dirty="0"/>
              <a:t>PATENTSCOPE</a:t>
            </a:r>
            <a:endParaRPr lang="es-BO" dirty="0"/>
          </a:p>
        </p:txBody>
      </p:sp>
      <p:sp>
        <p:nvSpPr>
          <p:cNvPr id="3" name="Content Placeholder 2"/>
          <p:cNvSpPr>
            <a:spLocks noGrp="1"/>
          </p:cNvSpPr>
          <p:nvPr>
            <p:ph idx="1"/>
          </p:nvPr>
        </p:nvSpPr>
        <p:spPr>
          <a:xfrm>
            <a:off x="457200" y="2286000"/>
            <a:ext cx="8229600" cy="4352925"/>
          </a:xfrm>
        </p:spPr>
        <p:txBody>
          <a:bodyPr/>
          <a:lstStyle/>
          <a:p>
            <a:endParaRPr lang="en-US" dirty="0"/>
          </a:p>
          <a:p>
            <a:r>
              <a:rPr lang="en-US" dirty="0"/>
              <a:t>Tue, </a:t>
            </a:r>
            <a:r>
              <a:rPr lang="en-US" dirty="0" smtClean="0"/>
              <a:t>November 24 </a:t>
            </a:r>
            <a:endParaRPr lang="en-US" dirty="0"/>
          </a:p>
          <a:p>
            <a:pPr marL="0" indent="0">
              <a:buNone/>
            </a:pPr>
            <a:r>
              <a:rPr lang="en-US" dirty="0"/>
              <a:t>  5:30 PM - 6:30 PM CEST </a:t>
            </a:r>
            <a:endParaRPr lang="en-US" dirty="0" smtClean="0"/>
          </a:p>
          <a:p>
            <a:pPr marL="0" indent="0">
              <a:buNone/>
            </a:pPr>
            <a:endParaRPr lang="en-US" dirty="0"/>
          </a:p>
          <a:p>
            <a:r>
              <a:rPr lang="en-US" dirty="0"/>
              <a:t>Thu, </a:t>
            </a:r>
            <a:r>
              <a:rPr lang="en-US" dirty="0" smtClean="0"/>
              <a:t>November 26</a:t>
            </a:r>
            <a:endParaRPr lang="en-US" dirty="0"/>
          </a:p>
          <a:p>
            <a:pPr marL="0" indent="0">
              <a:buNone/>
            </a:pPr>
            <a:r>
              <a:rPr lang="en-US" dirty="0"/>
              <a:t>  8:30 AM - 9:30 AM CEST </a:t>
            </a:r>
          </a:p>
          <a:p>
            <a:pPr marL="0" indent="0">
              <a:buNone/>
            </a:pPr>
            <a:endParaRPr lang="en-US" dirty="0"/>
          </a:p>
          <a:p>
            <a:r>
              <a:rPr lang="fr-CH" dirty="0" smtClean="0"/>
              <a:t>To </a:t>
            </a:r>
            <a:r>
              <a:rPr lang="fr-CH" dirty="0" err="1" smtClean="0"/>
              <a:t>sign</a:t>
            </a:r>
            <a:r>
              <a:rPr lang="fr-CH" dirty="0" smtClean="0"/>
              <a:t> </a:t>
            </a:r>
            <a:r>
              <a:rPr lang="fr-CH" dirty="0"/>
              <a:t>up: </a:t>
            </a:r>
            <a:r>
              <a:rPr lang="fr-CH" dirty="0">
                <a:hlinkClick r:id="rId2"/>
              </a:rPr>
              <a:t>http://www.wipo.int/patentscope/en/webinar</a:t>
            </a:r>
            <a:r>
              <a:rPr lang="fr-CH" dirty="0" smtClean="0">
                <a:hlinkClick r:id="rId2"/>
              </a:rPr>
              <a:t>/</a:t>
            </a:r>
            <a:r>
              <a:rPr lang="fr-CH" dirty="0" smtClean="0"/>
              <a:t> </a:t>
            </a:r>
            <a:endParaRPr lang="es-BO" dirty="0"/>
          </a:p>
        </p:txBody>
      </p:sp>
    </p:spTree>
    <p:extLst>
      <p:ext uri="{BB962C8B-B14F-4D97-AF65-F5344CB8AC3E}">
        <p14:creationId xmlns:p14="http://schemas.microsoft.com/office/powerpoint/2010/main" val="92514759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ChangeArrowheads="1"/>
          </p:cNvSpPr>
          <p:nvPr/>
        </p:nvSpPr>
        <p:spPr bwMode="auto">
          <a:xfrm>
            <a:off x="3692525" y="3200400"/>
            <a:ext cx="1760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spcBef>
                <a:spcPct val="0"/>
              </a:spcBef>
            </a:pPr>
            <a:r>
              <a:rPr lang="ro-RO" altLang="en-US"/>
              <a:t>mulțumesc</a:t>
            </a:r>
            <a:r>
              <a:rPr lang="en-US" altLang="en-US"/>
              <a:t> </a:t>
            </a:r>
          </a:p>
        </p:txBody>
      </p:sp>
      <p:sp>
        <p:nvSpPr>
          <p:cNvPr id="16387" name="Rectangle 6"/>
          <p:cNvSpPr>
            <a:spLocks noChangeArrowheads="1"/>
          </p:cNvSpPr>
          <p:nvPr/>
        </p:nvSpPr>
        <p:spPr bwMode="auto">
          <a:xfrm>
            <a:off x="3692525" y="3200400"/>
            <a:ext cx="1760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spcBef>
                <a:spcPct val="0"/>
              </a:spcBef>
            </a:pPr>
            <a:r>
              <a:rPr lang="ro-RO" altLang="en-US"/>
              <a:t>mulțumesc</a:t>
            </a:r>
            <a:r>
              <a:rPr lang="en-US" altLang="en-US"/>
              <a:t> </a:t>
            </a:r>
          </a:p>
        </p:txBody>
      </p:sp>
      <p:graphicFrame>
        <p:nvGraphicFramePr>
          <p:cNvPr id="16388" name="Object 7"/>
          <p:cNvGraphicFramePr>
            <a:graphicFrameLocks noGrp="1" noChangeAspect="1"/>
          </p:cNvGraphicFramePr>
          <p:nvPr>
            <p:ph/>
          </p:nvPr>
        </p:nvGraphicFramePr>
        <p:xfrm>
          <a:off x="0" y="0"/>
          <a:ext cx="9144000" cy="5718175"/>
        </p:xfrm>
        <a:graphic>
          <a:graphicData uri="http://schemas.openxmlformats.org/presentationml/2006/ole">
            <mc:AlternateContent xmlns:mc="http://schemas.openxmlformats.org/markup-compatibility/2006">
              <mc:Choice xmlns:v="urn:schemas-microsoft-com:vml" Requires="v">
                <p:oleObj spid="_x0000_s3074" r:id="rId3" imgW="10679365" imgH="6679365" progId="">
                  <p:embed/>
                </p:oleObj>
              </mc:Choice>
              <mc:Fallback>
                <p:oleObj r:id="rId3" imgW="10679365" imgH="6679365"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71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9636554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Date </a:t>
            </a:r>
            <a:r>
              <a:rPr lang="fr-CH" dirty="0" err="1" smtClean="0"/>
              <a:t>searches</a:t>
            </a:r>
            <a:endParaRPr lang="en-US" dirty="0"/>
          </a:p>
        </p:txBody>
      </p:sp>
      <p:pic>
        <p:nvPicPr>
          <p:cNvPr id="7170" name="Picture 2" descr="https://s3-eu-west-1.amazonaws.com/rbi-communities/wp-content/uploads/sites/8/2013/12/calenda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4" y="1600200"/>
            <a:ext cx="9151434"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807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Date </a:t>
            </a:r>
            <a:r>
              <a:rPr lang="fr-CH" dirty="0" err="1" smtClean="0"/>
              <a:t>search</a:t>
            </a:r>
            <a:r>
              <a:rPr lang="fr-CH" dirty="0" smtClean="0"/>
              <a:t> – Simple </a:t>
            </a:r>
            <a:r>
              <a:rPr lang="fr-CH" dirty="0" err="1" smtClean="0"/>
              <a:t>search</a:t>
            </a:r>
            <a:r>
              <a:rPr lang="fr-CH" dirty="0" smtClean="0"/>
              <a:t> interface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38" y="1371600"/>
            <a:ext cx="8924925"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bwMode="auto">
          <a:xfrm>
            <a:off x="457200" y="4890035"/>
            <a:ext cx="1371600" cy="228600"/>
          </a:xfrm>
          <a:prstGeom prst="rect">
            <a:avLst/>
          </a:prstGeom>
          <a:solidFill>
            <a:srgbClr val="FF0000">
              <a:alpha val="64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743200"/>
            <a:ext cx="2019300" cy="105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24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Date range </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252" y="1676400"/>
            <a:ext cx="8705850" cy="2638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42938"/>
            <a:ext cx="8839200" cy="557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bwMode="auto">
          <a:xfrm>
            <a:off x="7391400" y="2667000"/>
            <a:ext cx="1066800" cy="1295400"/>
          </a:xfrm>
          <a:prstGeom prst="rect">
            <a:avLst/>
          </a:prstGeom>
          <a:solidFill>
            <a:srgbClr val="FF0000">
              <a:alpha val="35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275258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ppt_x"/>
                                          </p:val>
                                        </p:tav>
                                        <p:tav tm="100000">
                                          <p:val>
                                            <p:strVal val="#ppt_x"/>
                                          </p:val>
                                        </p:tav>
                                      </p:tavLst>
                                    </p:anim>
                                    <p:anim calcmode="lin" valueType="num">
                                      <p:cBhvr additive="base">
                                        <p:cTn id="8"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Date + </a:t>
            </a:r>
            <a:r>
              <a:rPr lang="fr-CH" dirty="0" err="1" smtClean="0"/>
              <a:t>other</a:t>
            </a:r>
            <a:r>
              <a:rPr lang="fr-CH" dirty="0" smtClean="0"/>
              <a:t> </a:t>
            </a:r>
            <a:r>
              <a:rPr lang="fr-CH" dirty="0" err="1" smtClean="0"/>
              <a:t>search</a:t>
            </a:r>
            <a:r>
              <a:rPr lang="fr-CH" dirty="0" smtClean="0"/>
              <a:t> </a:t>
            </a:r>
            <a:r>
              <a:rPr lang="fr-CH" dirty="0" err="1" smtClean="0"/>
              <a:t>criterias</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8" y="1162050"/>
            <a:ext cx="8772525" cy="453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bwMode="auto">
          <a:xfrm>
            <a:off x="990600" y="1905000"/>
            <a:ext cx="2286000" cy="762000"/>
          </a:xfrm>
          <a:prstGeom prst="rect">
            <a:avLst/>
          </a:prstGeom>
          <a:solidFill>
            <a:srgbClr val="FF0000">
              <a:alpha val="37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0501962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An </a:t>
            </a:r>
            <a:r>
              <a:rPr lang="fr-CH" dirty="0" err="1" smtClean="0"/>
              <a:t>example</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3" y="1152525"/>
            <a:ext cx="8791575" cy="455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bwMode="auto">
          <a:xfrm>
            <a:off x="381000" y="2286000"/>
            <a:ext cx="6553200" cy="228600"/>
          </a:xfrm>
          <a:prstGeom prst="rect">
            <a:avLst/>
          </a:prstGeom>
          <a:solidFill>
            <a:srgbClr val="FF0000">
              <a:alpha val="41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6" name="Rectangle 5"/>
          <p:cNvSpPr/>
          <p:nvPr/>
        </p:nvSpPr>
        <p:spPr bwMode="auto">
          <a:xfrm>
            <a:off x="376989" y="2649755"/>
            <a:ext cx="6553200" cy="228600"/>
          </a:xfrm>
          <a:prstGeom prst="rect">
            <a:avLst/>
          </a:prstGeom>
          <a:solidFill>
            <a:srgbClr val="00B050">
              <a:alpha val="41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7" name="Rectangle 6"/>
          <p:cNvSpPr/>
          <p:nvPr/>
        </p:nvSpPr>
        <p:spPr bwMode="auto">
          <a:xfrm>
            <a:off x="381000" y="2895600"/>
            <a:ext cx="6553200" cy="228600"/>
          </a:xfrm>
          <a:prstGeom prst="rect">
            <a:avLst/>
          </a:prstGeom>
          <a:solidFill>
            <a:srgbClr val="FFFF00">
              <a:alpha val="41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5" name="Oval 4"/>
          <p:cNvSpPr/>
          <p:nvPr/>
        </p:nvSpPr>
        <p:spPr bwMode="auto">
          <a:xfrm>
            <a:off x="5715000" y="4876800"/>
            <a:ext cx="838200" cy="381000"/>
          </a:xfrm>
          <a:prstGeom prst="ellipse">
            <a:avLst/>
          </a:prstGeom>
          <a:noFill/>
          <a:ln w="50800"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03104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Date range + </a:t>
            </a:r>
            <a:r>
              <a:rPr lang="fr-CH" dirty="0" err="1" smtClean="0"/>
              <a:t>other</a:t>
            </a:r>
            <a:r>
              <a:rPr lang="fr-CH" dirty="0" smtClean="0"/>
              <a:t> </a:t>
            </a:r>
            <a:r>
              <a:rPr lang="fr-CH" dirty="0" err="1" smtClean="0"/>
              <a:t>search</a:t>
            </a:r>
            <a:r>
              <a:rPr lang="fr-CH" dirty="0" smtClean="0"/>
              <a:t> </a:t>
            </a:r>
            <a:r>
              <a:rPr lang="fr-CH" dirty="0" err="1" smtClean="0"/>
              <a:t>criterias</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3" y="1752600"/>
            <a:ext cx="8829675" cy="232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13" y="1228725"/>
            <a:ext cx="8867775" cy="440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bwMode="auto">
          <a:xfrm>
            <a:off x="4648200" y="2057400"/>
            <a:ext cx="1600200" cy="2667000"/>
          </a:xfrm>
          <a:prstGeom prst="rect">
            <a:avLst/>
          </a:prstGeom>
          <a:solidFill>
            <a:srgbClr val="FFFF00">
              <a:alpha val="36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5" name="Rectangle 4"/>
          <p:cNvSpPr/>
          <p:nvPr/>
        </p:nvSpPr>
        <p:spPr bwMode="auto">
          <a:xfrm>
            <a:off x="6248400" y="2057400"/>
            <a:ext cx="990600" cy="1219200"/>
          </a:xfrm>
          <a:prstGeom prst="rect">
            <a:avLst/>
          </a:prstGeom>
          <a:solidFill>
            <a:srgbClr val="00B050">
              <a:alpha val="45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7" y="385762"/>
            <a:ext cx="8943975" cy="601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bwMode="auto">
          <a:xfrm>
            <a:off x="1066800" y="685800"/>
            <a:ext cx="838200" cy="542925"/>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0150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Ranges – </a:t>
            </a:r>
            <a:r>
              <a:rPr lang="fr-CH" dirty="0" err="1" smtClean="0"/>
              <a:t>include</a:t>
            </a:r>
            <a:r>
              <a:rPr lang="fr-CH" dirty="0"/>
              <a:t>/</a:t>
            </a:r>
            <a:r>
              <a:rPr lang="fr-CH" dirty="0" err="1" smtClean="0"/>
              <a:t>exclude</a:t>
            </a:r>
            <a:r>
              <a:rPr lang="fr-CH" dirty="0" smtClean="0"/>
              <a:t> </a:t>
            </a:r>
            <a:r>
              <a:rPr lang="fr-CH" dirty="0" err="1" smtClean="0"/>
              <a:t>numbers</a:t>
            </a:r>
            <a:endParaRPr lang="en-US" dirty="0"/>
          </a:p>
        </p:txBody>
      </p:sp>
      <p:sp>
        <p:nvSpPr>
          <p:cNvPr id="3" name="Content Placeholder 2"/>
          <p:cNvSpPr>
            <a:spLocks noGrp="1"/>
          </p:cNvSpPr>
          <p:nvPr>
            <p:ph idx="1"/>
          </p:nvPr>
        </p:nvSpPr>
        <p:spPr/>
        <p:txBody>
          <a:bodyPr/>
          <a:lstStyle/>
          <a:p>
            <a:r>
              <a:rPr lang="fr-CH" dirty="0" smtClean="0"/>
              <a:t>DP</a:t>
            </a:r>
            <a:r>
              <a:rPr lang="fr-CH" dirty="0"/>
              <a:t>:</a:t>
            </a:r>
            <a:r>
              <a:rPr lang="fr-CH" dirty="0">
                <a:solidFill>
                  <a:srgbClr val="00B050"/>
                </a:solidFill>
              </a:rPr>
              <a:t>[</a:t>
            </a:r>
            <a:r>
              <a:rPr lang="fr-CH" dirty="0"/>
              <a:t>01.01.2000 </a:t>
            </a:r>
            <a:r>
              <a:rPr lang="fr-CH" dirty="0">
                <a:solidFill>
                  <a:srgbClr val="FF0000"/>
                </a:solidFill>
              </a:rPr>
              <a:t>TO</a:t>
            </a:r>
            <a:r>
              <a:rPr lang="fr-CH" dirty="0"/>
              <a:t> </a:t>
            </a:r>
            <a:r>
              <a:rPr lang="fr-CH" dirty="0" smtClean="0"/>
              <a:t>01.01.2001</a:t>
            </a:r>
            <a:r>
              <a:rPr lang="fr-CH" dirty="0" smtClean="0">
                <a:solidFill>
                  <a:srgbClr val="00B050"/>
                </a:solidFill>
              </a:rPr>
              <a:t>]</a:t>
            </a:r>
            <a:r>
              <a:rPr lang="fr-CH" dirty="0" smtClean="0"/>
              <a:t>   =    </a:t>
            </a:r>
            <a:r>
              <a:rPr lang="fr-CH" dirty="0" smtClean="0">
                <a:solidFill>
                  <a:srgbClr val="00B050"/>
                </a:solidFill>
              </a:rPr>
              <a:t>inclusive</a:t>
            </a:r>
            <a:endParaRPr lang="fr-CH" dirty="0">
              <a:solidFill>
                <a:srgbClr val="00B050"/>
              </a:solidFill>
            </a:endParaRPr>
          </a:p>
          <a:p>
            <a:r>
              <a:rPr lang="fr-CH" dirty="0" smtClean="0"/>
              <a:t>DP</a:t>
            </a:r>
            <a:r>
              <a:rPr lang="fr-CH" dirty="0"/>
              <a:t>:</a:t>
            </a:r>
            <a:r>
              <a:rPr lang="fr-CH" dirty="0">
                <a:solidFill>
                  <a:srgbClr val="9900CC"/>
                </a:solidFill>
              </a:rPr>
              <a:t>{</a:t>
            </a:r>
            <a:r>
              <a:rPr lang="fr-CH" dirty="0"/>
              <a:t>01.01.2000 </a:t>
            </a:r>
            <a:r>
              <a:rPr lang="fr-CH" dirty="0">
                <a:solidFill>
                  <a:srgbClr val="FF0000"/>
                </a:solidFill>
              </a:rPr>
              <a:t>TO</a:t>
            </a:r>
            <a:r>
              <a:rPr lang="fr-CH" dirty="0"/>
              <a:t> 01.01.2001</a:t>
            </a:r>
            <a:r>
              <a:rPr lang="fr-CH" dirty="0">
                <a:solidFill>
                  <a:srgbClr val="9900CC"/>
                </a:solidFill>
              </a:rPr>
              <a:t>}</a:t>
            </a:r>
            <a:r>
              <a:rPr lang="fr-CH" dirty="0"/>
              <a:t> </a:t>
            </a:r>
            <a:r>
              <a:rPr lang="fr-CH" dirty="0" smtClean="0"/>
              <a:t>  =    </a:t>
            </a:r>
            <a:r>
              <a:rPr lang="fr-CH" dirty="0" smtClean="0">
                <a:solidFill>
                  <a:srgbClr val="9900CC"/>
                </a:solidFill>
              </a:rPr>
              <a:t>exclusive</a:t>
            </a:r>
          </a:p>
          <a:p>
            <a:pPr marL="0" indent="0">
              <a:buNone/>
            </a:pPr>
            <a:endParaRPr lang="fr-CH" dirty="0"/>
          </a:p>
          <a:p>
            <a:pPr marL="0" indent="0">
              <a:buNone/>
            </a:pPr>
            <a:endParaRPr lang="fr-CH" dirty="0" smtClean="0"/>
          </a:p>
          <a:p>
            <a:endParaRPr lang="fr-CH" dirty="0"/>
          </a:p>
          <a:p>
            <a:pPr marL="0" indent="0">
              <a:buNone/>
            </a:pPr>
            <a:endParaRPr lang="en-US" dirty="0"/>
          </a:p>
        </p:txBody>
      </p:sp>
    </p:spTree>
    <p:extLst>
      <p:ext uri="{BB962C8B-B14F-4D97-AF65-F5344CB8AC3E}">
        <p14:creationId xmlns:p14="http://schemas.microsoft.com/office/powerpoint/2010/main" val="34835555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
            <a:ext cx="6477000" cy="3305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352800"/>
            <a:ext cx="6400800" cy="3287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bwMode="auto">
          <a:xfrm>
            <a:off x="4114800" y="2703095"/>
            <a:ext cx="762000" cy="304800"/>
          </a:xfrm>
          <a:prstGeom prst="rect">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7" name="Rectangle 6"/>
          <p:cNvSpPr/>
          <p:nvPr/>
        </p:nvSpPr>
        <p:spPr bwMode="auto">
          <a:xfrm>
            <a:off x="4114800" y="6019800"/>
            <a:ext cx="762000" cy="304800"/>
          </a:xfrm>
          <a:prstGeom prst="rect">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283946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Number</a:t>
            </a:r>
            <a:r>
              <a:rPr lang="fr-CH" dirty="0" smtClean="0"/>
              <a:t> </a:t>
            </a:r>
            <a:r>
              <a:rPr lang="fr-CH" dirty="0" err="1" smtClean="0"/>
              <a:t>searches</a:t>
            </a:r>
            <a:endParaRPr lang="en-US" dirty="0"/>
          </a:p>
        </p:txBody>
      </p:sp>
      <p:pic>
        <p:nvPicPr>
          <p:cNvPr id="8194" name="Picture 2" descr="https://inanemathgeek.files.wordpress.com/2012/05/numbers-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49274"/>
            <a:ext cx="9144000" cy="537789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248400" y="6642556"/>
            <a:ext cx="3200400" cy="215444"/>
          </a:xfrm>
          <a:prstGeom prst="rect">
            <a:avLst/>
          </a:prstGeom>
        </p:spPr>
        <p:txBody>
          <a:bodyPr wrap="square">
            <a:spAutoFit/>
          </a:bodyPr>
          <a:lstStyle/>
          <a:p>
            <a:r>
              <a:rPr lang="en-US" sz="800" dirty="0"/>
              <a:t>https://</a:t>
            </a:r>
            <a:r>
              <a:rPr lang="en-US" sz="800" dirty="0" smtClean="0"/>
              <a:t>inanemathgeek.wordpress.com/tag/prime-numbers</a:t>
            </a:r>
            <a:endParaRPr lang="en-US" dirty="0"/>
          </a:p>
        </p:txBody>
      </p:sp>
    </p:spTree>
    <p:extLst>
      <p:ext uri="{BB962C8B-B14F-4D97-AF65-F5344CB8AC3E}">
        <p14:creationId xmlns:p14="http://schemas.microsoft.com/office/powerpoint/2010/main" val="1451349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323850" y="-4763"/>
            <a:ext cx="5976938" cy="44069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2947" name="Rectangle 3"/>
          <p:cNvSpPr>
            <a:spLocks noGrp="1" noChangeArrowheads="1"/>
          </p:cNvSpPr>
          <p:nvPr>
            <p:ph type="body" sz="half" idx="3"/>
          </p:nvPr>
        </p:nvSpPr>
        <p:spPr>
          <a:xfrm>
            <a:off x="0" y="4508500"/>
            <a:ext cx="9144000" cy="1225550"/>
          </a:xfrm>
        </p:spPr>
        <p:txBody>
          <a:bodyPr/>
          <a:lstStyle/>
          <a:p>
            <a:pPr>
              <a:buFontTx/>
              <a:buNone/>
            </a:pPr>
            <a:r>
              <a:rPr lang="en-US" altLang="en-US" sz="3200" b="1" dirty="0">
                <a:solidFill>
                  <a:srgbClr val="00408C"/>
                </a:solidFill>
                <a:ea typeface="ヒラギノ角ゴ Pro W3" pitchFamily="1" charset="-128"/>
              </a:rPr>
              <a:t>To the PATENTSCOPE search system webinar</a:t>
            </a:r>
          </a:p>
          <a:p>
            <a:pPr algn="ctr">
              <a:buFontTx/>
              <a:buNone/>
            </a:pPr>
            <a:r>
              <a:rPr lang="en-US" altLang="en-US" sz="3300" b="1" i="1" dirty="0" smtClean="0">
                <a:solidFill>
                  <a:schemeClr val="accent2"/>
                </a:solidFill>
              </a:rPr>
              <a:t>How to search…</a:t>
            </a:r>
            <a:endParaRPr lang="en-US" altLang="en-US" sz="3300" dirty="0"/>
          </a:p>
        </p:txBody>
      </p:sp>
      <p:graphicFrame>
        <p:nvGraphicFramePr>
          <p:cNvPr id="82948" name="Object 4"/>
          <p:cNvGraphicFramePr>
            <a:graphicFrameLocks noGrp="1" noChangeAspect="1"/>
          </p:cNvGraphicFramePr>
          <p:nvPr>
            <p:ph sz="quarter" idx="2"/>
            <p:extLst>
              <p:ext uri="{D42A27DB-BD31-4B8C-83A1-F6EECF244321}">
                <p14:modId xmlns:p14="http://schemas.microsoft.com/office/powerpoint/2010/main" val="423535812"/>
              </p:ext>
            </p:extLst>
          </p:nvPr>
        </p:nvGraphicFramePr>
        <p:xfrm>
          <a:off x="7772400" y="5334000"/>
          <a:ext cx="603250" cy="863600"/>
        </p:xfrm>
        <a:graphic>
          <a:graphicData uri="http://schemas.openxmlformats.org/presentationml/2006/ole">
            <mc:AlternateContent xmlns:mc="http://schemas.openxmlformats.org/markup-compatibility/2006">
              <mc:Choice xmlns:v="urn:schemas-microsoft-com:vml" Requires="v">
                <p:oleObj spid="_x0000_s1026" r:id="rId4" imgW="1638095" imgH="2349206" progId="">
                  <p:embed/>
                </p:oleObj>
              </mc:Choice>
              <mc:Fallback>
                <p:oleObj r:id="rId4" imgW="1638095" imgH="2349206"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2400" y="5334000"/>
                        <a:ext cx="60325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1611803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Number</a:t>
            </a:r>
            <a:r>
              <a:rPr lang="fr-CH" dirty="0" smtClean="0"/>
              <a:t> </a:t>
            </a:r>
            <a:r>
              <a:rPr lang="fr-CH" dirty="0" err="1" smtClean="0"/>
              <a:t>search</a:t>
            </a:r>
            <a:r>
              <a:rPr lang="fr-CH" dirty="0" smtClean="0"/>
              <a:t> – Simple </a:t>
            </a:r>
            <a:r>
              <a:rPr lang="fr-CH" dirty="0" err="1" smtClean="0"/>
              <a:t>search</a:t>
            </a:r>
            <a:r>
              <a:rPr lang="fr-CH" dirty="0" smtClean="0"/>
              <a:t> interface</a:t>
            </a:r>
            <a:endParaRPr lang="en-US" dirty="0"/>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8" y="2076450"/>
            <a:ext cx="8810625"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447800"/>
            <a:ext cx="41021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65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Number</a:t>
            </a:r>
            <a:r>
              <a:rPr lang="fr-CH" dirty="0" smtClean="0"/>
              <a:t> </a:t>
            </a:r>
            <a:r>
              <a:rPr lang="fr-CH" dirty="0" err="1" smtClean="0"/>
              <a:t>search</a:t>
            </a:r>
            <a:r>
              <a:rPr lang="fr-CH" dirty="0" smtClean="0"/>
              <a:t> in the Field </a:t>
            </a:r>
            <a:r>
              <a:rPr lang="fr-CH" dirty="0" err="1" smtClean="0"/>
              <a:t>Combination</a:t>
            </a:r>
            <a:r>
              <a:rPr lang="fr-CH" dirty="0" smtClean="0"/>
              <a:t> interface</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85900"/>
            <a:ext cx="88392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bwMode="auto">
          <a:xfrm>
            <a:off x="1066800" y="2286000"/>
            <a:ext cx="1981200" cy="1752600"/>
          </a:xfrm>
          <a:prstGeom prst="rect">
            <a:avLst/>
          </a:prstGeom>
          <a:solidFill>
            <a:srgbClr val="00B050">
              <a:alpha val="29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6466443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And in the Advanced </a:t>
            </a:r>
            <a:r>
              <a:rPr lang="fr-CH" dirty="0" err="1" smtClean="0"/>
              <a:t>search</a:t>
            </a:r>
            <a:r>
              <a:rPr lang="fr-CH" dirty="0" smtClean="0"/>
              <a:t> interface</a:t>
            </a:r>
            <a:endParaRPr lang="en-US" dirty="0"/>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309813"/>
            <a:ext cx="8686800" cy="223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091" y="1143000"/>
            <a:ext cx="8705850" cy="504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bwMode="auto">
          <a:xfrm>
            <a:off x="7620000" y="1447800"/>
            <a:ext cx="1143000" cy="4267200"/>
          </a:xfrm>
          <a:prstGeom prst="rect">
            <a:avLst/>
          </a:prstGeom>
          <a:solidFill>
            <a:srgbClr val="0070C0">
              <a:alpha val="50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pic>
        <p:nvPicPr>
          <p:cNvPr id="174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50" y="1204913"/>
            <a:ext cx="8801100" cy="444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bwMode="auto">
          <a:xfrm>
            <a:off x="381000" y="2895600"/>
            <a:ext cx="8229600" cy="228600"/>
          </a:xfrm>
          <a:prstGeom prst="rect">
            <a:avLst/>
          </a:prstGeom>
          <a:solidFill>
            <a:srgbClr val="FF0000">
              <a:alpha val="63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48659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7413"/>
                                        </p:tgtEl>
                                        <p:attrNameLst>
                                          <p:attrName>style.visibility</p:attrName>
                                        </p:attrNameLst>
                                      </p:cBhvr>
                                      <p:to>
                                        <p:strVal val="visible"/>
                                      </p:to>
                                    </p:set>
                                    <p:anim calcmode="lin" valueType="num">
                                      <p:cBhvr additive="base">
                                        <p:cTn id="17" dur="500" fill="hold"/>
                                        <p:tgtEl>
                                          <p:spTgt spid="17413"/>
                                        </p:tgtEl>
                                        <p:attrNameLst>
                                          <p:attrName>ppt_x</p:attrName>
                                        </p:attrNameLst>
                                      </p:cBhvr>
                                      <p:tavLst>
                                        <p:tav tm="0">
                                          <p:val>
                                            <p:strVal val="#ppt_x"/>
                                          </p:val>
                                        </p:tav>
                                        <p:tav tm="100000">
                                          <p:val>
                                            <p:strVal val="#ppt_x"/>
                                          </p:val>
                                        </p:tav>
                                      </p:tavLst>
                                    </p:anim>
                                    <p:anim calcmode="lin" valueType="num">
                                      <p:cBhvr additive="base">
                                        <p:cTn id="18" dur="500" fill="hold"/>
                                        <p:tgtEl>
                                          <p:spTgt spid="174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Search</a:t>
            </a:r>
            <a:r>
              <a:rPr lang="fr-CH" dirty="0" smtClean="0"/>
              <a:t> </a:t>
            </a:r>
            <a:r>
              <a:rPr lang="fr-CH" dirty="0" err="1" smtClean="0"/>
              <a:t>strategy</a:t>
            </a:r>
            <a:endParaRPr lang="en-US" dirty="0"/>
          </a:p>
        </p:txBody>
      </p:sp>
      <p:sp>
        <p:nvSpPr>
          <p:cNvPr id="3" name="Content Placeholder 2"/>
          <p:cNvSpPr>
            <a:spLocks noGrp="1"/>
          </p:cNvSpPr>
          <p:nvPr>
            <p:ph idx="1"/>
          </p:nvPr>
        </p:nvSpPr>
        <p:spPr/>
        <p:txBody>
          <a:bodyPr/>
          <a:lstStyle/>
          <a:p>
            <a:r>
              <a:rPr lang="fr-CH" dirty="0" smtClean="0"/>
              <a:t>Dates</a:t>
            </a:r>
          </a:p>
          <a:p>
            <a:r>
              <a:rPr lang="fr-CH" dirty="0" err="1" smtClean="0"/>
              <a:t>Number</a:t>
            </a:r>
            <a:endParaRPr lang="fr-CH" dirty="0" smtClean="0"/>
          </a:p>
          <a:p>
            <a:r>
              <a:rPr lang="fr-CH" dirty="0" smtClean="0"/>
              <a:t>Keyword</a:t>
            </a:r>
            <a:endParaRPr lang="fr-CH" dirty="0"/>
          </a:p>
          <a:p>
            <a:r>
              <a:rPr lang="fr-CH" dirty="0" smtClean="0"/>
              <a:t>Classification</a:t>
            </a:r>
            <a:endParaRPr lang="fr-CH" dirty="0"/>
          </a:p>
          <a:p>
            <a:pPr marL="0" indent="0">
              <a:buNone/>
            </a:pPr>
            <a:endParaRPr lang="fr-CH" dirty="0" smtClean="0"/>
          </a:p>
          <a:p>
            <a:endParaRPr lang="fr-CH" dirty="0"/>
          </a:p>
        </p:txBody>
      </p:sp>
      <p:sp>
        <p:nvSpPr>
          <p:cNvPr id="4" name="Right Arrow 3"/>
          <p:cNvSpPr/>
          <p:nvPr/>
        </p:nvSpPr>
        <p:spPr bwMode="auto">
          <a:xfrm rot="10800000">
            <a:off x="2286000" y="2590801"/>
            <a:ext cx="990600" cy="533400"/>
          </a:xfrm>
          <a:prstGeom prst="rightArrow">
            <a:avLst/>
          </a:prstGeom>
          <a:solidFill>
            <a:srgbClr val="00B05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pic>
        <p:nvPicPr>
          <p:cNvPr id="18434" name="Picture 2" descr="keywor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799" y="1752600"/>
            <a:ext cx="5593919" cy="2400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8169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Keywords – Pros  </a:t>
            </a:r>
            <a:endParaRPr lang="en-US" dirty="0"/>
          </a:p>
        </p:txBody>
      </p:sp>
      <p:sp>
        <p:nvSpPr>
          <p:cNvPr id="3" name="Content Placeholder 2"/>
          <p:cNvSpPr>
            <a:spLocks noGrp="1"/>
          </p:cNvSpPr>
          <p:nvPr>
            <p:ph idx="1"/>
          </p:nvPr>
        </p:nvSpPr>
        <p:spPr/>
        <p:txBody>
          <a:bodyPr/>
          <a:lstStyle/>
          <a:p>
            <a:pPr marL="0" indent="0">
              <a:buNone/>
            </a:pPr>
            <a:endParaRPr lang="fr-CH" dirty="0"/>
          </a:p>
          <a:p>
            <a:r>
              <a:rPr lang="fr-CH" dirty="0" smtClean="0"/>
              <a:t>Simple</a:t>
            </a:r>
          </a:p>
          <a:p>
            <a:r>
              <a:rPr lang="fr-CH" dirty="0" smtClean="0"/>
              <a:t>Flexible</a:t>
            </a:r>
          </a:p>
          <a:p>
            <a:pPr marL="0" indent="0">
              <a:buNone/>
            </a:pPr>
            <a:endParaRPr lang="fr-CH"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0247" y="381000"/>
            <a:ext cx="1061212" cy="900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29621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a:t>Keywords </a:t>
            </a:r>
            <a:r>
              <a:rPr lang="fr-CH" dirty="0" smtClean="0"/>
              <a:t>– Cons </a:t>
            </a:r>
            <a:endParaRPr lang="en-US" dirty="0"/>
          </a:p>
        </p:txBody>
      </p:sp>
      <p:sp>
        <p:nvSpPr>
          <p:cNvPr id="3" name="Content Placeholder 2"/>
          <p:cNvSpPr>
            <a:spLocks noGrp="1"/>
          </p:cNvSpPr>
          <p:nvPr>
            <p:ph idx="1"/>
          </p:nvPr>
        </p:nvSpPr>
        <p:spPr/>
        <p:txBody>
          <a:bodyPr/>
          <a:lstStyle/>
          <a:p>
            <a:r>
              <a:rPr lang="fr-CH" dirty="0" smtClean="0"/>
              <a:t>Use and </a:t>
            </a:r>
            <a:r>
              <a:rPr lang="fr-CH" dirty="0" err="1" smtClean="0"/>
              <a:t>misuse</a:t>
            </a:r>
            <a:r>
              <a:rPr lang="fr-CH" dirty="0" smtClean="0"/>
              <a:t> of a </a:t>
            </a:r>
            <a:r>
              <a:rPr lang="fr-CH" dirty="0" err="1" smtClean="0"/>
              <a:t>language</a:t>
            </a:r>
            <a:r>
              <a:rPr lang="fr-CH" dirty="0" smtClean="0"/>
              <a:t>:</a:t>
            </a:r>
            <a:endParaRPr lang="fr-CH" dirty="0"/>
          </a:p>
          <a:p>
            <a:pPr lvl="1"/>
            <a:r>
              <a:rPr lang="fr-CH" dirty="0" smtClean="0"/>
              <a:t>Non-native </a:t>
            </a:r>
            <a:r>
              <a:rPr lang="fr-CH" dirty="0" err="1" smtClean="0"/>
              <a:t>users</a:t>
            </a:r>
            <a:endParaRPr lang="fr-CH" dirty="0" smtClean="0"/>
          </a:p>
          <a:p>
            <a:pPr lvl="1"/>
            <a:r>
              <a:rPr lang="fr-CH" dirty="0" smtClean="0"/>
              <a:t>Poor translation</a:t>
            </a:r>
          </a:p>
          <a:p>
            <a:pPr marL="0" lvl="1" indent="0"/>
            <a:r>
              <a:rPr lang="fr-CH" dirty="0"/>
              <a:t> </a:t>
            </a:r>
            <a:r>
              <a:rPr lang="fr-CH" dirty="0" err="1" smtClean="0"/>
              <a:t>Many</a:t>
            </a:r>
            <a:r>
              <a:rPr lang="fr-CH" dirty="0" smtClean="0"/>
              <a:t> </a:t>
            </a:r>
            <a:r>
              <a:rPr lang="fr-CH" dirty="0" err="1" smtClean="0"/>
              <a:t>synonyms</a:t>
            </a:r>
            <a:endParaRPr lang="fr-CH" dirty="0"/>
          </a:p>
          <a:p>
            <a:r>
              <a:rPr lang="fr-CH" dirty="0" err="1"/>
              <a:t>Different</a:t>
            </a:r>
            <a:r>
              <a:rPr lang="fr-CH" dirty="0"/>
              <a:t> point of </a:t>
            </a:r>
            <a:r>
              <a:rPr lang="fr-CH" dirty="0" err="1" smtClean="0"/>
              <a:t>view</a:t>
            </a:r>
            <a:endParaRPr lang="fr-CH" dirty="0" smtClean="0"/>
          </a:p>
          <a:p>
            <a:r>
              <a:rPr lang="fr-CH" dirty="0" err="1" smtClean="0"/>
              <a:t>Generic</a:t>
            </a:r>
            <a:r>
              <a:rPr lang="fr-CH" dirty="0" smtClean="0"/>
              <a:t> vs </a:t>
            </a:r>
            <a:r>
              <a:rPr lang="fr-CH" dirty="0" err="1" smtClean="0"/>
              <a:t>specific</a:t>
            </a:r>
            <a:endParaRPr lang="fr-CH" dirty="0" smtClean="0"/>
          </a:p>
          <a:p>
            <a:r>
              <a:rPr lang="fr-CH" dirty="0" err="1" smtClean="0"/>
              <a:t>Newly</a:t>
            </a:r>
            <a:r>
              <a:rPr lang="fr-CH" dirty="0" smtClean="0"/>
              <a:t> </a:t>
            </a:r>
            <a:r>
              <a:rPr lang="fr-CH" dirty="0" err="1" smtClean="0"/>
              <a:t>created</a:t>
            </a:r>
            <a:r>
              <a:rPr lang="fr-CH" dirty="0" smtClean="0"/>
              <a:t> </a:t>
            </a:r>
            <a:r>
              <a:rPr lang="fr-CH" dirty="0" err="1" smtClean="0"/>
              <a:t>terminology</a:t>
            </a:r>
            <a:r>
              <a:rPr lang="fr-CH" dirty="0" smtClean="0"/>
              <a:t> by </a:t>
            </a:r>
            <a:r>
              <a:rPr lang="fr-CH" dirty="0" err="1" smtClean="0"/>
              <a:t>applicant</a:t>
            </a:r>
            <a:endParaRPr lang="fr-CH" dirty="0" smtClean="0"/>
          </a:p>
          <a:p>
            <a:r>
              <a:rPr lang="fr-CH" dirty="0" err="1" smtClean="0"/>
              <a:t>Mistakes</a:t>
            </a:r>
            <a:endParaRPr lang="en-US" dirty="0"/>
          </a:p>
          <a:p>
            <a:endParaRPr lang="en-US" dirty="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6187" y="381000"/>
            <a:ext cx="1143000" cy="942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17567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Keyword </a:t>
            </a:r>
            <a:r>
              <a:rPr lang="fr-CH" dirty="0" err="1" smtClean="0"/>
              <a:t>search</a:t>
            </a:r>
            <a:endParaRPr lang="en-US" dirty="0"/>
          </a:p>
        </p:txBody>
      </p:sp>
      <p:sp>
        <p:nvSpPr>
          <p:cNvPr id="3" name="Content Placeholder 2"/>
          <p:cNvSpPr>
            <a:spLocks noGrp="1"/>
          </p:cNvSpPr>
          <p:nvPr>
            <p:ph idx="1"/>
          </p:nvPr>
        </p:nvSpPr>
        <p:spPr/>
        <p:txBody>
          <a:bodyPr/>
          <a:lstStyle/>
          <a:p>
            <a:r>
              <a:rPr lang="en-US" dirty="0" smtClean="0"/>
              <a:t>Spelling/syntax variation</a:t>
            </a:r>
          </a:p>
          <a:p>
            <a:r>
              <a:rPr lang="en-US" dirty="0" smtClean="0"/>
              <a:t>Variation of root word</a:t>
            </a:r>
          </a:p>
          <a:p>
            <a:r>
              <a:rPr lang="en-US" dirty="0" smtClean="0"/>
              <a:t>Plural/singular forms</a:t>
            </a:r>
          </a:p>
          <a:p>
            <a:r>
              <a:rPr lang="en-US" dirty="0" smtClean="0"/>
              <a:t>Acronyms</a:t>
            </a:r>
          </a:p>
          <a:p>
            <a:r>
              <a:rPr lang="fr-CH" dirty="0" err="1" smtClean="0"/>
              <a:t>Homonyms</a:t>
            </a:r>
            <a:endParaRPr lang="en-US" dirty="0" smtClean="0"/>
          </a:p>
          <a:p>
            <a:r>
              <a:rPr lang="en-US" dirty="0" smtClean="0"/>
              <a:t>Possible permutation and combination</a:t>
            </a:r>
          </a:p>
          <a:p>
            <a:r>
              <a:rPr lang="en-US" dirty="0" smtClean="0"/>
              <a:t>Synonyms to be found in dictionaries or in CLIR</a:t>
            </a:r>
          </a:p>
          <a:p>
            <a:pPr marL="0" indent="0">
              <a:buNone/>
            </a:pPr>
            <a:endParaRPr lang="en-US" dirty="0"/>
          </a:p>
        </p:txBody>
      </p:sp>
      <p:pic>
        <p:nvPicPr>
          <p:cNvPr id="17410" name="Picture 2" descr="http://thetruthwins.com/wp-content/uploads/2010/02/Danger-Sig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76200"/>
            <a:ext cx="1752600" cy="1776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4581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CLIR</a:t>
            </a:r>
            <a:endParaRPr lang="es-BO"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25" y="1657350"/>
            <a:ext cx="8362950" cy="354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bwMode="auto">
          <a:xfrm>
            <a:off x="838200" y="3429000"/>
            <a:ext cx="2590800" cy="38100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2860638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CLIR: interface</a:t>
            </a:r>
            <a:endParaRPr lang="es-BO"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63" y="1400175"/>
            <a:ext cx="7839075" cy="405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bwMode="auto">
          <a:xfrm>
            <a:off x="990600" y="2438400"/>
            <a:ext cx="4572000" cy="914400"/>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399110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CLIR: </a:t>
            </a:r>
            <a:r>
              <a:rPr lang="fr-CH" dirty="0" err="1" smtClean="0"/>
              <a:t>query</a:t>
            </a:r>
            <a:r>
              <a:rPr lang="fr-CH" dirty="0" smtClean="0"/>
              <a:t> </a:t>
            </a:r>
            <a:r>
              <a:rPr lang="fr-CH" dirty="0" err="1" smtClean="0"/>
              <a:t>language</a:t>
            </a:r>
            <a:endParaRPr lang="es-BO"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325" y="1285875"/>
            <a:ext cx="7753350" cy="428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98220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ltLang="en-US" dirty="0"/>
              <a:t>Questions/concerns</a:t>
            </a:r>
          </a:p>
        </p:txBody>
      </p:sp>
      <p:sp>
        <p:nvSpPr>
          <p:cNvPr id="86019" name="Rectangle 3"/>
          <p:cNvSpPr>
            <a:spLocks noGrp="1" noChangeArrowheads="1"/>
          </p:cNvSpPr>
          <p:nvPr>
            <p:ph type="body" idx="1"/>
          </p:nvPr>
        </p:nvSpPr>
        <p:spPr>
          <a:xfrm>
            <a:off x="539750" y="2505075"/>
            <a:ext cx="8229600" cy="4352925"/>
          </a:xfrm>
        </p:spPr>
        <p:txBody>
          <a:bodyPr/>
          <a:lstStyle/>
          <a:p>
            <a:pPr>
              <a:buFontTx/>
              <a:buNone/>
            </a:pPr>
            <a:r>
              <a:rPr lang="en-US" altLang="en-US" sz="5400" b="1" dirty="0">
                <a:solidFill>
                  <a:srgbClr val="0033CC"/>
                </a:solidFill>
              </a:rPr>
              <a:t>patentscope@wipo.int</a:t>
            </a:r>
          </a:p>
        </p:txBody>
      </p:sp>
    </p:spTree>
    <p:extLst>
      <p:ext uri="{BB962C8B-B14F-4D97-AF65-F5344CB8AC3E}">
        <p14:creationId xmlns:p14="http://schemas.microsoft.com/office/powerpoint/2010/main" val="32799218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CLIR: expansion mode</a:t>
            </a:r>
            <a:endParaRPr lang="es-BO"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313" y="1428750"/>
            <a:ext cx="7953375" cy="400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bwMode="auto">
          <a:xfrm>
            <a:off x="990600" y="4191000"/>
            <a:ext cx="3276600" cy="381000"/>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4282831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idx="4294967295"/>
          </p:nvPr>
        </p:nvSpPr>
        <p:spPr/>
        <p:txBody>
          <a:bodyPr/>
          <a:lstStyle/>
          <a:p>
            <a:pPr>
              <a:defRPr/>
            </a:pPr>
            <a:r>
              <a:rPr lang="en-US">
                <a:latin typeface="+mj-lt"/>
                <a:ea typeface="+mj-ea"/>
                <a:cs typeface="+mj-cs"/>
              </a:rPr>
              <a:t>CLIR: precision vs recall</a:t>
            </a:r>
          </a:p>
        </p:txBody>
      </p:sp>
      <p:pic>
        <p:nvPicPr>
          <p:cNvPr id="78852" name="Picture 4"/>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1116013" y="1095375"/>
            <a:ext cx="6911975" cy="5762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Tree>
    <p:extLst>
      <p:ext uri="{BB962C8B-B14F-4D97-AF65-F5344CB8AC3E}">
        <p14:creationId xmlns:p14="http://schemas.microsoft.com/office/powerpoint/2010/main" val="16853890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Example</a:t>
            </a:r>
            <a:r>
              <a:rPr lang="fr-CH" dirty="0" smtClean="0"/>
              <a:t>: </a:t>
            </a:r>
            <a:r>
              <a:rPr lang="fr-CH" dirty="0" err="1" smtClean="0"/>
              <a:t>precision</a:t>
            </a:r>
            <a:endParaRPr lang="es-BO"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0" y="1547813"/>
            <a:ext cx="7734300" cy="3762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09509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Results</a:t>
            </a:r>
            <a:r>
              <a:rPr lang="fr-CH" dirty="0" smtClean="0"/>
              <a:t> for «</a:t>
            </a:r>
            <a:r>
              <a:rPr lang="fr-CH" dirty="0" err="1" smtClean="0"/>
              <a:t>precision</a:t>
            </a:r>
            <a:r>
              <a:rPr lang="fr-CH" dirty="0" smtClean="0"/>
              <a:t>»</a:t>
            </a:r>
            <a:endParaRPr lang="es-BO"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513" y="2609850"/>
            <a:ext cx="7800975"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bwMode="auto">
          <a:xfrm>
            <a:off x="1600200" y="2609850"/>
            <a:ext cx="6096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BO" sz="2400" b="0" i="0" u="none" strike="noStrike" cap="none" normalizeH="0" baseline="0" smtClean="0">
              <a:ln>
                <a:noFill/>
              </a:ln>
              <a:solidFill>
                <a:schemeClr val="tx1"/>
              </a:solidFill>
              <a:effectLst/>
              <a:latin typeface="Arial" charset="0"/>
              <a:cs typeface="Arial" charset="0"/>
            </a:endParaRPr>
          </a:p>
        </p:txBody>
      </p:sp>
      <p:sp>
        <p:nvSpPr>
          <p:cNvPr id="4" name="Rectangle 3"/>
          <p:cNvSpPr/>
          <p:nvPr/>
        </p:nvSpPr>
        <p:spPr bwMode="auto">
          <a:xfrm>
            <a:off x="1600200" y="2637623"/>
            <a:ext cx="685800" cy="180975"/>
          </a:xfrm>
          <a:prstGeom prst="rect">
            <a:avLst/>
          </a:prstGeom>
          <a:solidFill>
            <a:srgbClr val="FF0000">
              <a:alpha val="39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B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6663257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Example</a:t>
            </a:r>
            <a:r>
              <a:rPr lang="fr-CH" dirty="0" smtClean="0"/>
              <a:t>: </a:t>
            </a:r>
            <a:r>
              <a:rPr lang="fr-CH" dirty="0" err="1" smtClean="0"/>
              <a:t>recall</a:t>
            </a:r>
            <a:endParaRPr lang="es-BO"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613" y="1538288"/>
            <a:ext cx="7724775" cy="3781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29131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Results</a:t>
            </a:r>
            <a:r>
              <a:rPr lang="fr-CH" dirty="0" smtClean="0"/>
              <a:t> for «</a:t>
            </a:r>
            <a:r>
              <a:rPr lang="fr-CH" dirty="0" err="1" smtClean="0"/>
              <a:t>recall</a:t>
            </a:r>
            <a:r>
              <a:rPr lang="fr-CH" dirty="0" smtClean="0"/>
              <a:t>»</a:t>
            </a:r>
            <a:endParaRPr lang="es-BO"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8" y="1709738"/>
            <a:ext cx="7743825" cy="3438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bwMode="auto">
          <a:xfrm>
            <a:off x="1673994" y="1771449"/>
            <a:ext cx="533400" cy="228600"/>
          </a:xfrm>
          <a:prstGeom prst="rect">
            <a:avLst/>
          </a:prstGeom>
          <a:solidFill>
            <a:srgbClr val="FF0000">
              <a:alpha val="43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B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8177703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CLIR: an </a:t>
            </a:r>
            <a:r>
              <a:rPr lang="fr-CH" dirty="0" err="1" smtClean="0"/>
              <a:t>example</a:t>
            </a:r>
            <a:endParaRPr lang="es-BO"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8" y="1495425"/>
            <a:ext cx="7743825" cy="386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86322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CLIR: an </a:t>
            </a:r>
            <a:r>
              <a:rPr lang="fr-CH" dirty="0" err="1" smtClean="0"/>
              <a:t>example</a:t>
            </a:r>
            <a:endParaRPr lang="es-BO"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846" y="1295400"/>
            <a:ext cx="7896225" cy="493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33229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CLIR: </a:t>
            </a:r>
            <a:r>
              <a:rPr lang="fr-CH" dirty="0" err="1" smtClean="0"/>
              <a:t>supervised</a:t>
            </a:r>
            <a:endParaRPr lang="es-BO"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1409700"/>
            <a:ext cx="78486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13241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Domain </a:t>
            </a:r>
            <a:r>
              <a:rPr lang="fr-CH" dirty="0" err="1" smtClean="0"/>
              <a:t>selection</a:t>
            </a:r>
            <a:endParaRPr lang="es-BO"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188" y="1138238"/>
            <a:ext cx="7667625" cy="458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58202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smtClean="0"/>
              <a:t>Agenda</a:t>
            </a:r>
          </a:p>
        </p:txBody>
      </p:sp>
      <p:sp>
        <p:nvSpPr>
          <p:cNvPr id="4099" name="Rectangle 3"/>
          <p:cNvSpPr>
            <a:spLocks noGrp="1" noChangeArrowheads="1"/>
          </p:cNvSpPr>
          <p:nvPr>
            <p:ph type="body" idx="1"/>
          </p:nvPr>
        </p:nvSpPr>
        <p:spPr/>
        <p:txBody>
          <a:bodyPr/>
          <a:lstStyle/>
          <a:p>
            <a:pPr eaLnBrk="1" hangingPunct="1"/>
            <a:r>
              <a:rPr lang="en-US" dirty="0" smtClean="0"/>
              <a:t>Latest developments</a:t>
            </a:r>
          </a:p>
          <a:p>
            <a:pPr eaLnBrk="1" hangingPunct="1"/>
            <a:r>
              <a:rPr lang="en-US" dirty="0" smtClean="0"/>
              <a:t>Search strategies:</a:t>
            </a:r>
          </a:p>
          <a:p>
            <a:pPr lvl="1"/>
            <a:r>
              <a:rPr lang="fr-CH" dirty="0" smtClean="0"/>
              <a:t>Date</a:t>
            </a:r>
          </a:p>
          <a:p>
            <a:pPr lvl="1"/>
            <a:r>
              <a:rPr lang="fr-CH" dirty="0" err="1" smtClean="0"/>
              <a:t>Number</a:t>
            </a:r>
            <a:endParaRPr lang="fr-CH" dirty="0" smtClean="0"/>
          </a:p>
          <a:p>
            <a:pPr lvl="1"/>
            <a:r>
              <a:rPr lang="fr-CH" dirty="0" smtClean="0"/>
              <a:t>Keywords</a:t>
            </a:r>
          </a:p>
          <a:p>
            <a:pPr lvl="1"/>
            <a:r>
              <a:rPr lang="fr-CH" dirty="0" smtClean="0"/>
              <a:t>Classification</a:t>
            </a:r>
            <a:endParaRPr lang="en-US" dirty="0" smtClean="0"/>
          </a:p>
          <a:p>
            <a:pPr eaLnBrk="1" hangingPunct="1"/>
            <a:r>
              <a:rPr lang="en-US" dirty="0" smtClean="0"/>
              <a:t>Quiz</a:t>
            </a:r>
          </a:p>
          <a:p>
            <a:pPr eaLnBrk="1" hangingPunct="1"/>
            <a:r>
              <a:rPr lang="fr-CH" dirty="0" smtClean="0"/>
              <a:t>Q&amp;A</a:t>
            </a:r>
            <a:endParaRPr lang="en-US" dirty="0" smtClean="0"/>
          </a:p>
        </p:txBody>
      </p:sp>
    </p:spTree>
    <p:extLst>
      <p:ext uri="{BB962C8B-B14F-4D97-AF65-F5344CB8AC3E}">
        <p14:creationId xmlns:p14="http://schemas.microsoft.com/office/powerpoint/2010/main" val="36659693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Variants</a:t>
            </a:r>
            <a:r>
              <a:rPr lang="fr-CH" dirty="0" smtClean="0"/>
              <a:t> </a:t>
            </a:r>
            <a:r>
              <a:rPr lang="fr-CH" dirty="0" err="1" smtClean="0"/>
              <a:t>selection</a:t>
            </a:r>
            <a:endParaRPr lang="es-BO"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313" y="1423988"/>
            <a:ext cx="7953375" cy="401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35956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Summary</a:t>
            </a:r>
            <a:r>
              <a:rPr lang="fr-CH" dirty="0" smtClean="0"/>
              <a:t> of </a:t>
            </a:r>
            <a:r>
              <a:rPr lang="fr-CH" dirty="0" err="1" smtClean="0"/>
              <a:t>variants</a:t>
            </a:r>
            <a:endParaRPr lang="es-BO"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905000"/>
            <a:ext cx="8528941"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68736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Results</a:t>
            </a:r>
            <a:endParaRPr lang="es-BO" dirty="0"/>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988" y="2100263"/>
            <a:ext cx="7820025" cy="265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37661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Structure</a:t>
            </a:r>
            <a:endParaRPr lang="en-US" dirty="0"/>
          </a:p>
        </p:txBody>
      </p:sp>
      <p:sp>
        <p:nvSpPr>
          <p:cNvPr id="3" name="Content Placeholder 2"/>
          <p:cNvSpPr>
            <a:spLocks noGrp="1"/>
          </p:cNvSpPr>
          <p:nvPr>
            <p:ph idx="1"/>
          </p:nvPr>
        </p:nvSpPr>
        <p:spPr/>
        <p:txBody>
          <a:bodyPr/>
          <a:lstStyle/>
          <a:p>
            <a:r>
              <a:rPr lang="en-US" dirty="0"/>
              <a:t>Narrow, broad and related terms grouped together in proximity and related to other groups of terms expressing functionality or </a:t>
            </a:r>
            <a:r>
              <a:rPr lang="en-US" dirty="0" smtClean="0"/>
              <a:t>application</a:t>
            </a:r>
          </a:p>
          <a:p>
            <a:pPr marL="0" indent="0">
              <a:buNone/>
            </a:pPr>
            <a:r>
              <a:rPr lang="en-US" dirty="0" smtClean="0"/>
              <a:t> </a:t>
            </a:r>
            <a:endParaRPr lang="en-US" dirty="0"/>
          </a:p>
          <a:p>
            <a:r>
              <a:rPr lang="fr-CH" dirty="0" smtClean="0"/>
              <a:t>Are </a:t>
            </a:r>
            <a:r>
              <a:rPr lang="fr-CH" dirty="0" err="1" smtClean="0"/>
              <a:t>some</a:t>
            </a:r>
            <a:r>
              <a:rPr lang="fr-CH" dirty="0" smtClean="0"/>
              <a:t> </a:t>
            </a:r>
            <a:r>
              <a:rPr lang="fr-CH" dirty="0" err="1" smtClean="0"/>
              <a:t>words</a:t>
            </a:r>
            <a:r>
              <a:rPr lang="fr-CH" dirty="0" smtClean="0"/>
              <a:t> </a:t>
            </a:r>
            <a:r>
              <a:rPr lang="fr-CH" dirty="0" err="1" smtClean="0"/>
              <a:t>required</a:t>
            </a:r>
            <a:r>
              <a:rPr lang="fr-CH" dirty="0" smtClean="0"/>
              <a:t> to </a:t>
            </a:r>
            <a:r>
              <a:rPr lang="fr-CH" dirty="0" err="1" smtClean="0"/>
              <a:t>be</a:t>
            </a:r>
            <a:r>
              <a:rPr lang="fr-CH" dirty="0" smtClean="0"/>
              <a:t> in </a:t>
            </a:r>
            <a:r>
              <a:rPr lang="fr-CH" dirty="0" err="1" smtClean="0"/>
              <a:t>your</a:t>
            </a:r>
            <a:r>
              <a:rPr lang="fr-CH" dirty="0" smtClean="0"/>
              <a:t> </a:t>
            </a:r>
            <a:r>
              <a:rPr lang="fr-CH" dirty="0" err="1" smtClean="0"/>
              <a:t>results</a:t>
            </a:r>
            <a:r>
              <a:rPr lang="fr-CH" dirty="0" smtClean="0"/>
              <a:t>?</a:t>
            </a:r>
          </a:p>
          <a:p>
            <a:r>
              <a:rPr lang="fr-CH" dirty="0" smtClean="0"/>
              <a:t>Are </a:t>
            </a:r>
            <a:r>
              <a:rPr lang="fr-CH" dirty="0" err="1" smtClean="0"/>
              <a:t>any</a:t>
            </a:r>
            <a:r>
              <a:rPr lang="fr-CH" dirty="0" smtClean="0"/>
              <a:t> </a:t>
            </a:r>
            <a:r>
              <a:rPr lang="fr-CH" dirty="0" err="1" smtClean="0"/>
              <a:t>words</a:t>
            </a:r>
            <a:r>
              <a:rPr lang="fr-CH" dirty="0" smtClean="0"/>
              <a:t> to </a:t>
            </a:r>
            <a:r>
              <a:rPr lang="fr-CH" dirty="0" err="1" smtClean="0"/>
              <a:t>be</a:t>
            </a:r>
            <a:r>
              <a:rPr lang="fr-CH" dirty="0" smtClean="0"/>
              <a:t> </a:t>
            </a:r>
            <a:r>
              <a:rPr lang="fr-CH" dirty="0" err="1" smtClean="0"/>
              <a:t>excluded</a:t>
            </a:r>
            <a:r>
              <a:rPr lang="fr-CH" dirty="0" smtClean="0"/>
              <a:t>?</a:t>
            </a:r>
          </a:p>
          <a:p>
            <a:r>
              <a:rPr lang="fr-CH" dirty="0" err="1" smtClean="0"/>
              <a:t>Should</a:t>
            </a:r>
            <a:r>
              <a:rPr lang="fr-CH" dirty="0" smtClean="0"/>
              <a:t> </a:t>
            </a:r>
            <a:r>
              <a:rPr lang="fr-CH" dirty="0" err="1" smtClean="0"/>
              <a:t>words</a:t>
            </a:r>
            <a:r>
              <a:rPr lang="fr-CH" dirty="0" smtClean="0"/>
              <a:t> </a:t>
            </a:r>
            <a:r>
              <a:rPr lang="fr-CH" dirty="0" err="1" smtClean="0"/>
              <a:t>be</a:t>
            </a:r>
            <a:r>
              <a:rPr lang="fr-CH" dirty="0" smtClean="0"/>
              <a:t> close to </a:t>
            </a:r>
            <a:r>
              <a:rPr lang="fr-CH" dirty="0" err="1" smtClean="0"/>
              <a:t>each</a:t>
            </a:r>
            <a:r>
              <a:rPr lang="fr-CH" dirty="0" smtClean="0"/>
              <a:t> </a:t>
            </a:r>
            <a:r>
              <a:rPr lang="fr-CH" dirty="0" err="1" smtClean="0"/>
              <a:t>other</a:t>
            </a:r>
            <a:r>
              <a:rPr lang="fr-CH" dirty="0" smtClean="0"/>
              <a:t>?</a:t>
            </a:r>
          </a:p>
          <a:p>
            <a:r>
              <a:rPr lang="fr-CH" dirty="0" err="1" smtClean="0"/>
              <a:t>Should</a:t>
            </a:r>
            <a:r>
              <a:rPr lang="fr-CH" dirty="0" smtClean="0"/>
              <a:t> </a:t>
            </a:r>
            <a:r>
              <a:rPr lang="fr-CH" dirty="0" err="1" smtClean="0"/>
              <a:t>words</a:t>
            </a:r>
            <a:r>
              <a:rPr lang="fr-CH" dirty="0" smtClean="0"/>
              <a:t> </a:t>
            </a:r>
            <a:r>
              <a:rPr lang="fr-CH" dirty="0" err="1" smtClean="0"/>
              <a:t>be</a:t>
            </a:r>
            <a:r>
              <a:rPr lang="fr-CH" dirty="0" smtClean="0"/>
              <a:t> </a:t>
            </a:r>
            <a:r>
              <a:rPr lang="fr-CH" dirty="0" err="1" smtClean="0"/>
              <a:t>near</a:t>
            </a:r>
            <a:r>
              <a:rPr lang="fr-CH" dirty="0" smtClean="0"/>
              <a:t>? How </a:t>
            </a:r>
            <a:r>
              <a:rPr lang="fr-CH" dirty="0" err="1" smtClean="0"/>
              <a:t>near</a:t>
            </a:r>
            <a:r>
              <a:rPr lang="fr-CH" dirty="0" smtClean="0"/>
              <a:t>?</a:t>
            </a:r>
            <a:endParaRPr lang="en-US" dirty="0"/>
          </a:p>
        </p:txBody>
      </p:sp>
    </p:spTree>
    <p:extLst>
      <p:ext uri="{BB962C8B-B14F-4D97-AF65-F5344CB8AC3E}">
        <p14:creationId xmlns:p14="http://schemas.microsoft.com/office/powerpoint/2010/main" val="25629149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fr-CH"/>
              <a:t>To help </a:t>
            </a:r>
            <a:r>
              <a:rPr lang="en-US"/>
              <a:t>you</a:t>
            </a:r>
            <a:r>
              <a:rPr lang="fr-CH"/>
              <a:t> fine-tune </a:t>
            </a:r>
            <a:r>
              <a:rPr lang="en-US"/>
              <a:t>your search</a:t>
            </a:r>
          </a:p>
        </p:txBody>
      </p:sp>
      <p:sp>
        <p:nvSpPr>
          <p:cNvPr id="18435" name="Rectangle 3"/>
          <p:cNvSpPr>
            <a:spLocks noGrp="1" noChangeArrowheads="1"/>
          </p:cNvSpPr>
          <p:nvPr>
            <p:ph type="body" idx="1"/>
          </p:nvPr>
        </p:nvSpPr>
        <p:spPr/>
        <p:txBody>
          <a:bodyPr/>
          <a:lstStyle/>
          <a:p>
            <a:pPr>
              <a:buFontTx/>
              <a:buNone/>
            </a:pPr>
            <a:endParaRPr lang="fr-CH"/>
          </a:p>
          <a:p>
            <a:r>
              <a:rPr lang="en-US"/>
              <a:t>1. Boolean operators</a:t>
            </a:r>
          </a:p>
          <a:p>
            <a:r>
              <a:rPr lang="en-US"/>
              <a:t>2. Proximity operators</a:t>
            </a:r>
          </a:p>
          <a:p>
            <a:r>
              <a:rPr lang="en-US"/>
              <a:t>3. Field codes</a:t>
            </a:r>
          </a:p>
          <a:p>
            <a:r>
              <a:rPr lang="en-US"/>
              <a:t>4 .Stemming/wildcard/fuzzy searches</a:t>
            </a:r>
          </a:p>
          <a:p>
            <a:r>
              <a:rPr lang="en-US"/>
              <a:t>5. Grouping/nesting</a:t>
            </a:r>
          </a:p>
          <a:p>
            <a:r>
              <a:rPr lang="en-US"/>
              <a:t>6. Date searches</a:t>
            </a:r>
          </a:p>
          <a:p>
            <a:pPr>
              <a:buFontTx/>
              <a:buNone/>
            </a:pPr>
            <a:endParaRPr lang="en-US"/>
          </a:p>
          <a:p>
            <a:pPr>
              <a:buFontTx/>
              <a:buNone/>
            </a:pPr>
            <a:endParaRPr lang="en-US"/>
          </a:p>
        </p:txBody>
      </p:sp>
    </p:spTree>
    <p:extLst>
      <p:ext uri="{BB962C8B-B14F-4D97-AF65-F5344CB8AC3E}">
        <p14:creationId xmlns:p14="http://schemas.microsoft.com/office/powerpoint/2010/main" val="2099882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 menu</a:t>
            </a:r>
            <a:endParaRPr lang="en-US" dirty="0"/>
          </a:p>
        </p:txBody>
      </p:sp>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628800"/>
            <a:ext cx="7429183" cy="298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37570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Boolean operators</a:t>
            </a:r>
            <a:endParaRPr lang="en-US" dirty="0"/>
          </a:p>
        </p:txBody>
      </p:sp>
      <p:sp>
        <p:nvSpPr>
          <p:cNvPr id="3" name="Content Placeholder 2"/>
          <p:cNvSpPr>
            <a:spLocks noGrp="1"/>
          </p:cNvSpPr>
          <p:nvPr>
            <p:ph idx="1"/>
          </p:nvPr>
        </p:nvSpPr>
        <p:spPr/>
        <p:txBody>
          <a:bodyPr/>
          <a:lstStyle/>
          <a:p>
            <a:r>
              <a:rPr lang="en-US" dirty="0" smtClean="0"/>
              <a:t>AND </a:t>
            </a:r>
          </a:p>
          <a:p>
            <a:r>
              <a:rPr lang="en-US" dirty="0" smtClean="0"/>
              <a:t>OR</a:t>
            </a:r>
          </a:p>
          <a:p>
            <a:r>
              <a:rPr lang="en-US" dirty="0" smtClean="0"/>
              <a:t>NOT</a:t>
            </a:r>
          </a:p>
          <a:p>
            <a:r>
              <a:rPr lang="en-US" dirty="0" smtClean="0"/>
              <a:t>ANDNOT </a:t>
            </a:r>
          </a:p>
        </p:txBody>
      </p:sp>
    </p:spTree>
    <p:extLst>
      <p:ext uri="{BB962C8B-B14F-4D97-AF65-F5344CB8AC3E}">
        <p14:creationId xmlns:p14="http://schemas.microsoft.com/office/powerpoint/2010/main" val="24460918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NEAR: an example</a:t>
            </a:r>
            <a:endParaRPr lang="en-US" dirty="0"/>
          </a:p>
        </p:txBody>
      </p:sp>
      <p:sp>
        <p:nvSpPr>
          <p:cNvPr id="3" name="Content Placeholder 2"/>
          <p:cNvSpPr>
            <a:spLocks noGrp="1"/>
          </p:cNvSpPr>
          <p:nvPr>
            <p:ph idx="1"/>
          </p:nvPr>
        </p:nvSpPr>
        <p:spPr/>
        <p:txBody>
          <a:bodyPr/>
          <a:lstStyle/>
          <a:p>
            <a:pPr marL="0" indent="0">
              <a:buNone/>
            </a:pPr>
            <a:r>
              <a:rPr lang="en-US" dirty="0"/>
              <a:t>c</a:t>
            </a:r>
            <a:r>
              <a:rPr lang="en-US" dirty="0" smtClean="0"/>
              <a:t>arbon AND wheel       99,235 results</a:t>
            </a:r>
          </a:p>
          <a:p>
            <a:endParaRPr lang="en-US" dirty="0"/>
          </a:p>
          <a:p>
            <a:r>
              <a:rPr lang="en-US" dirty="0"/>
              <a:t>"wheels made of carbon", or "carbon may be used to make said </a:t>
            </a:r>
            <a:r>
              <a:rPr lang="en-US" dirty="0" smtClean="0"/>
              <a:t>wheel“????</a:t>
            </a:r>
          </a:p>
          <a:p>
            <a:pPr marL="0" indent="0">
              <a:buNone/>
            </a:pPr>
            <a:endParaRPr lang="en-US" dirty="0" smtClean="0"/>
          </a:p>
          <a:p>
            <a:pPr marL="0" indent="0">
              <a:buNone/>
            </a:pPr>
            <a:r>
              <a:rPr lang="en-US" dirty="0" smtClean="0"/>
              <a:t>carbon NEAR10 wheel         940 results</a:t>
            </a:r>
            <a:endParaRPr lang="en-US" dirty="0"/>
          </a:p>
        </p:txBody>
      </p:sp>
      <p:sp>
        <p:nvSpPr>
          <p:cNvPr id="4" name="Right Arrow 3"/>
          <p:cNvSpPr/>
          <p:nvPr/>
        </p:nvSpPr>
        <p:spPr bwMode="auto">
          <a:xfrm>
            <a:off x="3203848" y="1988840"/>
            <a:ext cx="360040" cy="144016"/>
          </a:xfrm>
          <a:prstGeom prst="rightArrow">
            <a:avLst/>
          </a:prstGeom>
          <a:solidFill>
            <a:srgbClr val="00B0F0"/>
          </a:solidFill>
          <a:ln w="12700">
            <a:solidFill>
              <a:schemeClr val="tx1"/>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5" name="Right Arrow 4"/>
          <p:cNvSpPr/>
          <p:nvPr/>
        </p:nvSpPr>
        <p:spPr bwMode="auto">
          <a:xfrm>
            <a:off x="3885790" y="4077072"/>
            <a:ext cx="360040" cy="144016"/>
          </a:xfrm>
          <a:prstGeom prst="rightArrow">
            <a:avLst/>
          </a:prstGeom>
          <a:solidFill>
            <a:srgbClr val="00B0F0"/>
          </a:solidFill>
          <a:ln w="12700">
            <a:solidFill>
              <a:schemeClr val="tx1"/>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cxnSp>
        <p:nvCxnSpPr>
          <p:cNvPr id="7" name="Straight Arrow Connector 6"/>
          <p:cNvCxnSpPr/>
          <p:nvPr/>
        </p:nvCxnSpPr>
        <p:spPr bwMode="auto">
          <a:xfrm>
            <a:off x="539552" y="1772816"/>
            <a:ext cx="5328592" cy="432048"/>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Rectangle 7"/>
          <p:cNvSpPr/>
          <p:nvPr/>
        </p:nvSpPr>
        <p:spPr bwMode="auto">
          <a:xfrm>
            <a:off x="539552" y="1772816"/>
            <a:ext cx="5328592" cy="432048"/>
          </a:xfrm>
          <a:prstGeom prst="rect">
            <a:avLst/>
          </a:prstGeom>
          <a:noFill/>
          <a:ln w="222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9" name="Rectangle 8"/>
          <p:cNvSpPr/>
          <p:nvPr/>
        </p:nvSpPr>
        <p:spPr bwMode="auto">
          <a:xfrm>
            <a:off x="539552" y="3861048"/>
            <a:ext cx="5472608" cy="432048"/>
          </a:xfrm>
          <a:prstGeom prst="rect">
            <a:avLst/>
          </a:prstGeom>
          <a:noFill/>
          <a:ln w="222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740115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Proximity search: BEFORE</a:t>
            </a:r>
            <a:endParaRPr lang="en-US" dirty="0"/>
          </a:p>
        </p:txBody>
      </p:sp>
      <p:sp>
        <p:nvSpPr>
          <p:cNvPr id="3" name="Content Placeholder 2"/>
          <p:cNvSpPr>
            <a:spLocks noGrp="1"/>
          </p:cNvSpPr>
          <p:nvPr>
            <p:ph idx="1"/>
          </p:nvPr>
        </p:nvSpPr>
        <p:spPr/>
        <p:txBody>
          <a:bodyPr/>
          <a:lstStyle/>
          <a:p>
            <a:r>
              <a:rPr lang="en-US" dirty="0" smtClean="0"/>
              <a:t>the order of terms is significant.</a:t>
            </a:r>
            <a:endParaRPr lang="en-US" dirty="0"/>
          </a:p>
        </p:txBody>
      </p:sp>
      <p:sp>
        <p:nvSpPr>
          <p:cNvPr id="5" name="Rectangle 4"/>
          <p:cNvSpPr/>
          <p:nvPr/>
        </p:nvSpPr>
        <p:spPr>
          <a:xfrm>
            <a:off x="1979712" y="3162436"/>
            <a:ext cx="3430747" cy="461665"/>
          </a:xfrm>
          <a:prstGeom prst="rect">
            <a:avLst/>
          </a:prstGeom>
        </p:spPr>
        <p:txBody>
          <a:bodyPr wrap="none">
            <a:spAutoFit/>
          </a:bodyPr>
          <a:lstStyle/>
          <a:p>
            <a:r>
              <a:rPr lang="fr-CH" altLang="en-US" b="1" dirty="0" err="1" smtClean="0"/>
              <a:t>trunk</a:t>
            </a:r>
            <a:r>
              <a:rPr lang="fr-CH" altLang="en-US" b="1" dirty="0" smtClean="0"/>
              <a:t> BEFORE </a:t>
            </a:r>
            <a:r>
              <a:rPr lang="fr-CH" altLang="en-US" b="1" dirty="0" err="1" smtClean="0"/>
              <a:t>cutting</a:t>
            </a:r>
            <a:endParaRPr lang="en-US" altLang="en-US" b="1" dirty="0"/>
          </a:p>
        </p:txBody>
      </p:sp>
      <p:sp>
        <p:nvSpPr>
          <p:cNvPr id="6" name="Rectangle 5"/>
          <p:cNvSpPr/>
          <p:nvPr/>
        </p:nvSpPr>
        <p:spPr bwMode="auto">
          <a:xfrm>
            <a:off x="1907704" y="2996952"/>
            <a:ext cx="3600400" cy="720080"/>
          </a:xfrm>
          <a:prstGeom prst="rect">
            <a:avLst/>
          </a:prstGeom>
          <a:solidFill>
            <a:srgbClr val="00B0F0">
              <a:alpha val="21000"/>
            </a:srgbClr>
          </a:solidFill>
          <a:ln w="22225">
            <a:solidFill>
              <a:schemeClr val="tx1"/>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9538710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Wildcards – truncation: ? *</a:t>
            </a:r>
            <a:endParaRPr lang="en-US" dirty="0"/>
          </a:p>
        </p:txBody>
      </p:sp>
      <p:sp>
        <p:nvSpPr>
          <p:cNvPr id="3" name="Content Placeholder 2"/>
          <p:cNvSpPr>
            <a:spLocks noGrp="1"/>
          </p:cNvSpPr>
          <p:nvPr>
            <p:ph idx="1"/>
          </p:nvPr>
        </p:nvSpPr>
        <p:spPr/>
        <p:txBody>
          <a:bodyPr/>
          <a:lstStyle/>
          <a:p>
            <a:r>
              <a:rPr lang="en-US" dirty="0" smtClean="0"/>
              <a:t>plural form of a word, or alternative spellings</a:t>
            </a:r>
          </a:p>
          <a:p>
            <a:pPr marL="0" indent="0">
              <a:buNone/>
            </a:pPr>
            <a:endParaRPr lang="en-US" dirty="0" smtClean="0"/>
          </a:p>
          <a:p>
            <a:r>
              <a:rPr lang="en-US" dirty="0" smtClean="0"/>
              <a:t>* stands for 0 or more characters</a:t>
            </a:r>
          </a:p>
          <a:p>
            <a:r>
              <a:rPr lang="en-US" dirty="0" smtClean="0"/>
              <a:t>? stands single character</a:t>
            </a:r>
          </a:p>
          <a:p>
            <a:endParaRPr lang="en-US" dirty="0"/>
          </a:p>
          <a:p>
            <a:pPr marL="0" indent="0">
              <a:buNone/>
            </a:pPr>
            <a:r>
              <a:rPr lang="en-US" dirty="0" smtClean="0"/>
              <a:t>		</a:t>
            </a:r>
            <a:r>
              <a:rPr lang="en-US" dirty="0" err="1" smtClean="0"/>
              <a:t>te?t</a:t>
            </a:r>
            <a:r>
              <a:rPr lang="en-US" dirty="0" smtClean="0"/>
              <a:t> = test or text </a:t>
            </a:r>
          </a:p>
          <a:p>
            <a:pPr marL="0" indent="0">
              <a:buNone/>
            </a:pPr>
            <a:r>
              <a:rPr lang="en-US" dirty="0" smtClean="0"/>
              <a:t>		electric* = electrical; electricity</a:t>
            </a:r>
          </a:p>
          <a:p>
            <a:pPr marL="0" indent="0">
              <a:buNone/>
            </a:pPr>
            <a:r>
              <a:rPr lang="en-US" dirty="0" smtClean="0"/>
              <a:t>		</a:t>
            </a:r>
            <a:r>
              <a:rPr lang="en-US" dirty="0" err="1" smtClean="0"/>
              <a:t>behavi</a:t>
            </a:r>
            <a:r>
              <a:rPr lang="en-US" dirty="0" smtClean="0"/>
              <a:t>*r = </a:t>
            </a:r>
            <a:r>
              <a:rPr lang="en-US" dirty="0" err="1" smtClean="0"/>
              <a:t>behaviour</a:t>
            </a:r>
            <a:r>
              <a:rPr lang="en-US" dirty="0" smtClean="0"/>
              <a:t> or behavior</a:t>
            </a:r>
          </a:p>
          <a:p>
            <a:pPr marL="0" indent="0">
              <a:buNone/>
            </a:pPr>
            <a:r>
              <a:rPr lang="en-US" dirty="0"/>
              <a:t>	</a:t>
            </a:r>
            <a:r>
              <a:rPr lang="en-US" dirty="0" smtClean="0"/>
              <a:t>	</a:t>
            </a:r>
            <a:r>
              <a:rPr lang="en-US" dirty="0" err="1" smtClean="0"/>
              <a:t>micro?p</a:t>
            </a:r>
            <a:r>
              <a:rPr lang="en-US" dirty="0" smtClean="0"/>
              <a:t>* = </a:t>
            </a:r>
            <a:r>
              <a:rPr lang="en-US" dirty="0" err="1" smtClean="0"/>
              <a:t>microspeaker</a:t>
            </a:r>
            <a:r>
              <a:rPr lang="en-US" dirty="0" smtClean="0"/>
              <a:t>, </a:t>
            </a:r>
            <a:r>
              <a:rPr lang="en-US" dirty="0" err="1" smtClean="0"/>
              <a:t>microsporidial</a:t>
            </a:r>
            <a:r>
              <a:rPr lang="en-US" dirty="0" smtClean="0"/>
              <a:t>				</a:t>
            </a:r>
            <a:endParaRPr lang="en-US" dirty="0"/>
          </a:p>
        </p:txBody>
      </p:sp>
      <p:sp>
        <p:nvSpPr>
          <p:cNvPr id="4" name="Rectangle 3"/>
          <p:cNvSpPr/>
          <p:nvPr/>
        </p:nvSpPr>
        <p:spPr bwMode="auto">
          <a:xfrm>
            <a:off x="2339752" y="3717032"/>
            <a:ext cx="5460980" cy="2304256"/>
          </a:xfrm>
          <a:prstGeom prst="rect">
            <a:avLst/>
          </a:prstGeom>
          <a:solidFill>
            <a:srgbClr val="00B0F0">
              <a:alpha val="22000"/>
            </a:srgbClr>
          </a:solidFill>
          <a:ln w="22225">
            <a:solidFill>
              <a:schemeClr val="tx1"/>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5632240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CH" dirty="0" smtClean="0"/>
              <a:t>New national collection</a:t>
            </a:r>
            <a:endParaRPr lang="en-US" dirty="0"/>
          </a:p>
        </p:txBody>
      </p:sp>
      <p:pic>
        <p:nvPicPr>
          <p:cNvPr id="7170" name="Picture 2" descr="http://compasoxfordblog.co.uk/wp-content/uploads/2014/09/British-icons-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184884"/>
            <a:ext cx="5562600" cy="5673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6947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Wildcards - Stemming</a:t>
            </a:r>
            <a:endParaRPr lang="en-US" dirty="0"/>
          </a:p>
        </p:txBody>
      </p:sp>
      <p:sp>
        <p:nvSpPr>
          <p:cNvPr id="3" name="Content Placeholder 2"/>
          <p:cNvSpPr>
            <a:spLocks noGrp="1"/>
          </p:cNvSpPr>
          <p:nvPr>
            <p:ph idx="1"/>
          </p:nvPr>
        </p:nvSpPr>
        <p:spPr/>
        <p:txBody>
          <a:bodyPr/>
          <a:lstStyle/>
          <a:p>
            <a:r>
              <a:rPr lang="en-US" dirty="0" smtClean="0"/>
              <a:t>elect* </a:t>
            </a:r>
            <a:r>
              <a:rPr lang="en-US" dirty="0"/>
              <a:t>would search for words like elect, elects, electron, electrons, electric, electrical, </a:t>
            </a:r>
            <a:r>
              <a:rPr lang="en-US" dirty="0" smtClean="0"/>
              <a:t>electricity, electoral</a:t>
            </a:r>
          </a:p>
          <a:p>
            <a:pPr marL="0" indent="0">
              <a:buNone/>
            </a:pPr>
            <a:endParaRPr lang="en-US" dirty="0" smtClean="0"/>
          </a:p>
          <a:p>
            <a:r>
              <a:rPr lang="en-US" dirty="0" smtClean="0"/>
              <a:t>electric stemmed will find electricity electrical </a:t>
            </a:r>
            <a:endParaRPr lang="en-US" dirty="0"/>
          </a:p>
        </p:txBody>
      </p:sp>
    </p:spTree>
    <p:extLst>
      <p:ext uri="{BB962C8B-B14F-4D97-AF65-F5344CB8AC3E}">
        <p14:creationId xmlns:p14="http://schemas.microsoft.com/office/powerpoint/2010/main" val="18863937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fr-CH" altLang="en-US"/>
              <a:t>Fuzzy searches					</a:t>
            </a:r>
            <a:endParaRPr lang="en-US" altLang="en-US"/>
          </a:p>
        </p:txBody>
      </p:sp>
      <p:sp>
        <p:nvSpPr>
          <p:cNvPr id="37898" name="Rectangle 10"/>
          <p:cNvSpPr>
            <a:spLocks noGrp="1" noChangeArrowheads="1"/>
          </p:cNvSpPr>
          <p:nvPr>
            <p:ph type="body" idx="1"/>
          </p:nvPr>
        </p:nvSpPr>
        <p:spPr/>
        <p:txBody>
          <a:bodyPr/>
          <a:lstStyle/>
          <a:p>
            <a:r>
              <a:rPr lang="fr-CH" altLang="en-US"/>
              <a:t>Use of the tilde: ~</a:t>
            </a:r>
          </a:p>
          <a:p>
            <a:endParaRPr lang="fr-CH" altLang="en-US"/>
          </a:p>
          <a:p>
            <a:r>
              <a:rPr lang="fr-CH" altLang="en-US"/>
              <a:t>Examples:</a:t>
            </a:r>
          </a:p>
          <a:p>
            <a:pPr>
              <a:buFontTx/>
              <a:buNone/>
            </a:pPr>
            <a:r>
              <a:rPr lang="fr-CH" altLang="en-US"/>
              <a:t> roam~      		foam / roams</a:t>
            </a:r>
          </a:p>
          <a:p>
            <a:pPr>
              <a:buFontTx/>
              <a:buNone/>
            </a:pPr>
            <a:endParaRPr lang="fr-CH" altLang="en-US"/>
          </a:p>
          <a:p>
            <a:pPr>
              <a:buFontTx/>
              <a:buNone/>
            </a:pPr>
            <a:r>
              <a:rPr lang="fr-CH" altLang="en-US"/>
              <a:t>Roam~</a:t>
            </a:r>
            <a:r>
              <a:rPr lang="fr-CH" altLang="en-US">
                <a:solidFill>
                  <a:srgbClr val="FF0000"/>
                </a:solidFill>
              </a:rPr>
              <a:t>0.8</a:t>
            </a:r>
            <a:endParaRPr lang="en-US" altLang="en-US">
              <a:solidFill>
                <a:srgbClr val="FF0000"/>
              </a:solidFill>
            </a:endParaRPr>
          </a:p>
        </p:txBody>
      </p:sp>
      <p:sp>
        <p:nvSpPr>
          <p:cNvPr id="37899" name="Line 11"/>
          <p:cNvSpPr>
            <a:spLocks noChangeShapeType="1"/>
          </p:cNvSpPr>
          <p:nvPr/>
        </p:nvSpPr>
        <p:spPr bwMode="auto">
          <a:xfrm>
            <a:off x="1908175" y="3357563"/>
            <a:ext cx="1150938" cy="0"/>
          </a:xfrm>
          <a:prstGeom prst="line">
            <a:avLst/>
          </a:prstGeom>
          <a:noFill/>
          <a:ln w="2222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extLst>
      <p:ext uri="{BB962C8B-B14F-4D97-AF65-F5344CB8AC3E}">
        <p14:creationId xmlns:p14="http://schemas.microsoft.com/office/powerpoint/2010/main" val="264723802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caret = weighting factor</a:t>
            </a:r>
            <a:endParaRPr lang="en-US" dirty="0"/>
          </a:p>
        </p:txBody>
      </p:sp>
      <p:sp>
        <p:nvSpPr>
          <p:cNvPr id="3" name="Content Placeholder 2"/>
          <p:cNvSpPr>
            <a:spLocks noGrp="1"/>
          </p:cNvSpPr>
          <p:nvPr>
            <p:ph idx="1"/>
          </p:nvPr>
        </p:nvSpPr>
        <p:spPr/>
        <p:txBody>
          <a:bodyPr/>
          <a:lstStyle/>
          <a:p>
            <a:r>
              <a:rPr lang="en-US" dirty="0" smtClean="0"/>
              <a:t>Same result but ranking will be different</a:t>
            </a:r>
            <a:endParaRPr lang="en-US" dirty="0"/>
          </a:p>
        </p:txBody>
      </p:sp>
      <p:sp>
        <p:nvSpPr>
          <p:cNvPr id="4" name="Rectangle 3"/>
          <p:cNvSpPr/>
          <p:nvPr/>
        </p:nvSpPr>
        <p:spPr>
          <a:xfrm>
            <a:off x="2604153" y="3198168"/>
            <a:ext cx="3138039" cy="461665"/>
          </a:xfrm>
          <a:prstGeom prst="rect">
            <a:avLst/>
          </a:prstGeom>
        </p:spPr>
        <p:txBody>
          <a:bodyPr wrap="none">
            <a:spAutoFit/>
          </a:bodyPr>
          <a:lstStyle/>
          <a:p>
            <a:r>
              <a:rPr lang="en-US" dirty="0" smtClean="0"/>
              <a:t>touch^3 AND polarize</a:t>
            </a:r>
            <a:endParaRPr lang="en-US" dirty="0"/>
          </a:p>
        </p:txBody>
      </p:sp>
      <p:sp>
        <p:nvSpPr>
          <p:cNvPr id="5" name="Rectangle 4"/>
          <p:cNvSpPr/>
          <p:nvPr/>
        </p:nvSpPr>
        <p:spPr bwMode="auto">
          <a:xfrm>
            <a:off x="2604153" y="3140968"/>
            <a:ext cx="3138039" cy="648072"/>
          </a:xfrm>
          <a:prstGeom prst="rect">
            <a:avLst/>
          </a:prstGeom>
          <a:solidFill>
            <a:srgbClr val="00B0F0">
              <a:alpha val="21000"/>
            </a:srgbClr>
          </a:solidFill>
          <a:ln w="22225">
            <a:solidFill>
              <a:schemeClr val="tx1"/>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20072644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Grouping</a:t>
            </a:r>
            <a:endParaRPr lang="en-US" dirty="0"/>
          </a:p>
        </p:txBody>
      </p:sp>
      <p:pic>
        <p:nvPicPr>
          <p:cNvPr id="56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12776"/>
            <a:ext cx="7276068" cy="5085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Tree>
    <p:extLst>
      <p:ext uri="{BB962C8B-B14F-4D97-AF65-F5344CB8AC3E}">
        <p14:creationId xmlns:p14="http://schemas.microsoft.com/office/powerpoint/2010/main" val="359988807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fr-CH" altLang="en-US" dirty="0" err="1" smtClean="0"/>
              <a:t>Grouping</a:t>
            </a:r>
            <a:r>
              <a:rPr lang="fr-CH" altLang="en-US" dirty="0" smtClean="0"/>
              <a:t>/</a:t>
            </a:r>
            <a:r>
              <a:rPr lang="fr-CH" altLang="en-US" dirty="0" err="1" smtClean="0"/>
              <a:t>nesting</a:t>
            </a:r>
            <a:endParaRPr lang="en-US" altLang="en-US" dirty="0"/>
          </a:p>
        </p:txBody>
      </p:sp>
      <p:sp>
        <p:nvSpPr>
          <p:cNvPr id="58371" name="Rectangle 3"/>
          <p:cNvSpPr>
            <a:spLocks noGrp="1" noChangeArrowheads="1"/>
          </p:cNvSpPr>
          <p:nvPr>
            <p:ph type="body" idx="1"/>
          </p:nvPr>
        </p:nvSpPr>
        <p:spPr/>
        <p:txBody>
          <a:bodyPr/>
          <a:lstStyle/>
          <a:p>
            <a:r>
              <a:rPr lang="fr-CH" altLang="en-US" dirty="0" err="1"/>
              <a:t>Solar</a:t>
            </a:r>
            <a:r>
              <a:rPr lang="fr-CH" altLang="en-US" dirty="0"/>
              <a:t> OR (</a:t>
            </a:r>
            <a:r>
              <a:rPr lang="fr-CH" altLang="en-US" dirty="0" err="1"/>
              <a:t>wind</a:t>
            </a:r>
            <a:r>
              <a:rPr lang="fr-CH" altLang="en-US" dirty="0"/>
              <a:t> AND turbine)</a:t>
            </a:r>
          </a:p>
          <a:p>
            <a:r>
              <a:rPr lang="fr-CH" altLang="en-US" dirty="0"/>
              <a:t>(</a:t>
            </a:r>
            <a:r>
              <a:rPr lang="fr-CH" altLang="en-US" dirty="0" err="1"/>
              <a:t>solar</a:t>
            </a:r>
            <a:r>
              <a:rPr lang="fr-CH" altLang="en-US" dirty="0"/>
              <a:t> OR </a:t>
            </a:r>
            <a:r>
              <a:rPr lang="fr-CH" altLang="en-US" dirty="0" err="1"/>
              <a:t>wind</a:t>
            </a:r>
            <a:r>
              <a:rPr lang="fr-CH" altLang="en-US" dirty="0"/>
              <a:t>) AND turbine</a:t>
            </a:r>
          </a:p>
          <a:p>
            <a:pPr>
              <a:buFontTx/>
              <a:buNone/>
            </a:pPr>
            <a:endParaRPr lang="fr-CH" altLang="en-US" dirty="0"/>
          </a:p>
          <a:p>
            <a:r>
              <a:rPr lang="fr-CH" altLang="en-US" dirty="0"/>
              <a:t>EN_TI: </a:t>
            </a:r>
            <a:r>
              <a:rPr lang="fr-CH" altLang="en-US" dirty="0" err="1"/>
              <a:t>electric</a:t>
            </a:r>
            <a:r>
              <a:rPr lang="fr-CH" altLang="en-US" dirty="0"/>
              <a:t> car</a:t>
            </a:r>
          </a:p>
          <a:p>
            <a:pPr>
              <a:buFontTx/>
              <a:buNone/>
            </a:pPr>
            <a:r>
              <a:rPr lang="fr-CH" altLang="en-US" dirty="0"/>
              <a:t> </a:t>
            </a:r>
            <a:r>
              <a:rPr lang="fr-CH" altLang="en-US" dirty="0" err="1"/>
              <a:t>electric</a:t>
            </a:r>
            <a:r>
              <a:rPr lang="fr-CH" altLang="en-US" dirty="0"/>
              <a:t> </a:t>
            </a:r>
            <a:r>
              <a:rPr lang="fr-CH" altLang="en-US" dirty="0" err="1"/>
              <a:t>will</a:t>
            </a:r>
            <a:r>
              <a:rPr lang="fr-CH" altLang="en-US" dirty="0"/>
              <a:t> </a:t>
            </a:r>
            <a:r>
              <a:rPr lang="fr-CH" altLang="en-US" dirty="0" err="1"/>
              <a:t>be</a:t>
            </a:r>
            <a:r>
              <a:rPr lang="fr-CH" altLang="en-US" dirty="0"/>
              <a:t> </a:t>
            </a:r>
            <a:r>
              <a:rPr lang="fr-CH" altLang="en-US" dirty="0" err="1"/>
              <a:t>searched</a:t>
            </a:r>
            <a:r>
              <a:rPr lang="fr-CH" altLang="en-US" dirty="0"/>
              <a:t> in English </a:t>
            </a:r>
            <a:r>
              <a:rPr lang="fr-CH" altLang="en-US" dirty="0" err="1"/>
              <a:t>title</a:t>
            </a:r>
            <a:r>
              <a:rPr lang="fr-CH" altLang="en-US" dirty="0"/>
              <a:t> </a:t>
            </a:r>
            <a:r>
              <a:rPr lang="fr-CH" altLang="en-US" dirty="0" smtClean="0"/>
              <a:t>but car in </a:t>
            </a:r>
            <a:r>
              <a:rPr lang="fr-CH" altLang="en-US" dirty="0"/>
              <a:t>all </a:t>
            </a:r>
            <a:r>
              <a:rPr lang="fr-CH" altLang="en-US" dirty="0" err="1"/>
              <a:t>fields</a:t>
            </a:r>
            <a:endParaRPr lang="fr-CH" altLang="en-US" dirty="0"/>
          </a:p>
          <a:p>
            <a:pPr>
              <a:buFontTx/>
              <a:buNone/>
            </a:pPr>
            <a:endParaRPr lang="fr-CH" altLang="en-US" dirty="0"/>
          </a:p>
          <a:p>
            <a:r>
              <a:rPr lang="fr-CH" altLang="en-US" dirty="0"/>
              <a:t>EN_TI: (</a:t>
            </a:r>
            <a:r>
              <a:rPr lang="fr-CH" altLang="en-US" dirty="0" err="1"/>
              <a:t>electric</a:t>
            </a:r>
            <a:r>
              <a:rPr lang="fr-CH" altLang="en-US" dirty="0"/>
              <a:t> car)</a:t>
            </a:r>
          </a:p>
          <a:p>
            <a:pPr>
              <a:buFontTx/>
              <a:buNone/>
            </a:pPr>
            <a:r>
              <a:rPr lang="fr-CH" altLang="en-US" dirty="0" err="1"/>
              <a:t>Both</a:t>
            </a:r>
            <a:r>
              <a:rPr lang="fr-CH" altLang="en-US" dirty="0"/>
              <a:t> </a:t>
            </a:r>
            <a:r>
              <a:rPr lang="fr-CH" altLang="en-US" dirty="0" err="1"/>
              <a:t>electric</a:t>
            </a:r>
            <a:r>
              <a:rPr lang="fr-CH" altLang="en-US" dirty="0"/>
              <a:t> and car </a:t>
            </a:r>
            <a:r>
              <a:rPr lang="fr-CH" altLang="en-US" dirty="0" err="1"/>
              <a:t>will</a:t>
            </a:r>
            <a:r>
              <a:rPr lang="fr-CH" altLang="en-US" dirty="0"/>
              <a:t> </a:t>
            </a:r>
            <a:r>
              <a:rPr lang="fr-CH" altLang="en-US" dirty="0" err="1"/>
              <a:t>be</a:t>
            </a:r>
            <a:r>
              <a:rPr lang="fr-CH" altLang="en-US" dirty="0"/>
              <a:t> </a:t>
            </a:r>
            <a:r>
              <a:rPr lang="fr-CH" altLang="en-US" dirty="0" err="1"/>
              <a:t>searched</a:t>
            </a:r>
            <a:r>
              <a:rPr lang="fr-CH" altLang="en-US" dirty="0"/>
              <a:t> in the English </a:t>
            </a:r>
            <a:r>
              <a:rPr lang="fr-CH" altLang="en-US" dirty="0" err="1"/>
              <a:t>title</a:t>
            </a:r>
            <a:endParaRPr lang="fr-CH" altLang="en-US" dirty="0"/>
          </a:p>
          <a:p>
            <a:pPr>
              <a:buFontTx/>
              <a:buNone/>
            </a:pPr>
            <a:endParaRPr lang="fr-CH" altLang="en-US" dirty="0"/>
          </a:p>
          <a:p>
            <a:pPr>
              <a:buFontTx/>
              <a:buNone/>
            </a:pPr>
            <a:endParaRPr lang="fr-CH" altLang="en-US" dirty="0"/>
          </a:p>
          <a:p>
            <a:endParaRPr lang="en-US" altLang="en-US" dirty="0"/>
          </a:p>
        </p:txBody>
      </p:sp>
    </p:spTree>
    <p:extLst>
      <p:ext uri="{BB962C8B-B14F-4D97-AF65-F5344CB8AC3E}">
        <p14:creationId xmlns:p14="http://schemas.microsoft.com/office/powerpoint/2010/main" val="241739369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fr-CH" altLang="en-US" dirty="0" err="1" smtClean="0"/>
              <a:t>Grouping</a:t>
            </a:r>
            <a:r>
              <a:rPr lang="fr-CH" altLang="en-US" dirty="0" smtClean="0"/>
              <a:t>/</a:t>
            </a:r>
            <a:r>
              <a:rPr lang="fr-CH" altLang="en-US" dirty="0" err="1" smtClean="0"/>
              <a:t>nesting</a:t>
            </a:r>
            <a:endParaRPr lang="en-US" altLang="en-US" dirty="0"/>
          </a:p>
        </p:txBody>
      </p:sp>
      <p:sp>
        <p:nvSpPr>
          <p:cNvPr id="21507" name="Rectangle 3"/>
          <p:cNvSpPr>
            <a:spLocks noGrp="1" noChangeArrowheads="1"/>
          </p:cNvSpPr>
          <p:nvPr>
            <p:ph type="body" idx="1"/>
          </p:nvPr>
        </p:nvSpPr>
        <p:spPr/>
        <p:txBody>
          <a:bodyPr/>
          <a:lstStyle/>
          <a:p>
            <a:r>
              <a:rPr lang="en-US" altLang="en-US" sz="2000"/>
              <a:t>Not all combinations work</a:t>
            </a:r>
            <a:r>
              <a:rPr lang="fr-CH" altLang="en-US" sz="2000"/>
              <a:t>:</a:t>
            </a:r>
          </a:p>
          <a:p>
            <a:pPr>
              <a:buFontTx/>
              <a:buNone/>
            </a:pPr>
            <a:endParaRPr lang="fr-CH" altLang="en-US" sz="2000"/>
          </a:p>
          <a:p>
            <a:pPr>
              <a:buFontTx/>
              <a:buNone/>
            </a:pPr>
            <a:r>
              <a:rPr lang="en-US" altLang="en-US" sz="2000"/>
              <a:t>(electric AND car) NEAR power  </a:t>
            </a:r>
            <a:r>
              <a:rPr lang="en-US" altLang="ja-JP" sz="2000" b="1">
                <a:solidFill>
                  <a:srgbClr val="FF6600"/>
                </a:solidFill>
                <a:ea typeface="ＭＳ Ｐゴシック" pitchFamily="34" charset="-128"/>
              </a:rPr>
              <a:t>X</a:t>
            </a:r>
          </a:p>
          <a:p>
            <a:pPr>
              <a:buFontTx/>
              <a:buNone/>
            </a:pPr>
            <a:endParaRPr lang="en-US" altLang="en-US" sz="2000"/>
          </a:p>
          <a:p>
            <a:pPr>
              <a:buFontTx/>
              <a:buNone/>
            </a:pPr>
            <a:r>
              <a:rPr lang="en-US" altLang="en-US" sz="2000"/>
              <a:t>power NEAR (electric AND car) </a:t>
            </a:r>
            <a:r>
              <a:rPr lang="en-US" altLang="ja-JP" sz="2000" b="1">
                <a:solidFill>
                  <a:srgbClr val="FF6600"/>
                </a:solidFill>
                <a:ea typeface="ＭＳ Ｐゴシック" pitchFamily="34" charset="-128"/>
              </a:rPr>
              <a:t>X</a:t>
            </a:r>
          </a:p>
          <a:p>
            <a:pPr>
              <a:buFontTx/>
              <a:buNone/>
            </a:pPr>
            <a:endParaRPr lang="en-US" altLang="en-US" sz="2000"/>
          </a:p>
          <a:p>
            <a:pPr>
              <a:buFontTx/>
              <a:buNone/>
            </a:pPr>
            <a:endParaRPr lang="fr-CH" altLang="en-US" sz="2000"/>
          </a:p>
          <a:p>
            <a:pPr>
              <a:buFontTx/>
              <a:buNone/>
            </a:pPr>
            <a:r>
              <a:rPr lang="en-US" altLang="en-US" sz="2000"/>
              <a:t>power NEAR (vehicle OR car) </a:t>
            </a:r>
            <a:endParaRPr lang="en-US" altLang="en-US" sz="2800" b="1">
              <a:solidFill>
                <a:srgbClr val="33CC33"/>
              </a:solidFill>
            </a:endParaRPr>
          </a:p>
          <a:p>
            <a:pPr>
              <a:buFontTx/>
              <a:buNone/>
            </a:pPr>
            <a:endParaRPr lang="en-US" altLang="en-US" sz="3600" b="1">
              <a:solidFill>
                <a:srgbClr val="33CC33"/>
              </a:solidFill>
            </a:endParaRPr>
          </a:p>
          <a:p>
            <a:pPr>
              <a:buFontTx/>
              <a:buNone/>
            </a:pPr>
            <a:r>
              <a:rPr lang="en-US" altLang="ja-JP" sz="2000">
                <a:ea typeface="ＭＳ Ｐゴシック" pitchFamily="34" charset="-128"/>
              </a:rPr>
              <a:t>EN_AB: hearing NEAR aid   </a:t>
            </a:r>
            <a:r>
              <a:rPr lang="en-US" altLang="ja-JP" sz="2000" b="1">
                <a:solidFill>
                  <a:srgbClr val="FF6600"/>
                </a:solidFill>
                <a:ea typeface="ＭＳ Ｐゴシック" pitchFamily="34" charset="-128"/>
              </a:rPr>
              <a:t>X</a:t>
            </a:r>
          </a:p>
          <a:p>
            <a:pPr>
              <a:buFontTx/>
              <a:buNone/>
            </a:pPr>
            <a:r>
              <a:rPr lang="en-US" altLang="ja-JP" sz="2000">
                <a:ea typeface="ＭＳ Ｐゴシック" pitchFamily="34" charset="-128"/>
              </a:rPr>
              <a:t>EN_AB: (hearing NEAR aid) </a:t>
            </a:r>
            <a:endParaRPr lang="en-US" altLang="en-US" sz="2800" b="1">
              <a:solidFill>
                <a:srgbClr val="33CC33"/>
              </a:solidFill>
            </a:endParaRPr>
          </a:p>
        </p:txBody>
      </p:sp>
      <p:pic>
        <p:nvPicPr>
          <p:cNvPr id="2150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9838" y="5734050"/>
            <a:ext cx="419100"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5738" y="4292600"/>
            <a:ext cx="419100"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238341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Fields: </a:t>
            </a:r>
            <a:r>
              <a:rPr lang="en-US" sz="2000" dirty="0" smtClean="0">
                <a:hlinkClick r:id="rId2" action="ppaction://hlinkfile"/>
              </a:rPr>
              <a:t>http://patentscope.wipo.int/search/en/help/fieldsHelp.jsf</a:t>
            </a:r>
            <a:endParaRPr lang="en-US" sz="2000" dirty="0"/>
          </a:p>
        </p:txBody>
      </p:sp>
      <p:pic>
        <p:nvPicPr>
          <p:cNvPr id="481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244497"/>
            <a:ext cx="4968553" cy="5609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Tree>
    <p:extLst>
      <p:ext uri="{BB962C8B-B14F-4D97-AF65-F5344CB8AC3E}">
        <p14:creationId xmlns:p14="http://schemas.microsoft.com/office/powerpoint/2010/main" val="84176517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fr-CH" altLang="en-US" dirty="0" err="1" smtClean="0"/>
              <a:t>Examples</a:t>
            </a:r>
            <a:endParaRPr lang="en-US" altLang="en-US" dirty="0"/>
          </a:p>
        </p:txBody>
      </p:sp>
      <p:sp>
        <p:nvSpPr>
          <p:cNvPr id="60419" name="Rectangle 3"/>
          <p:cNvSpPr>
            <a:spLocks noGrp="1" noChangeArrowheads="1"/>
          </p:cNvSpPr>
          <p:nvPr>
            <p:ph type="body" idx="1"/>
          </p:nvPr>
        </p:nvSpPr>
        <p:spPr>
          <a:xfrm>
            <a:off x="457200" y="1295400"/>
            <a:ext cx="8229600" cy="4352925"/>
          </a:xfrm>
        </p:spPr>
        <p:txBody>
          <a:bodyPr/>
          <a:lstStyle/>
          <a:p>
            <a:r>
              <a:rPr lang="fr-CH" altLang="en-US" dirty="0"/>
              <a:t>FP = front page</a:t>
            </a:r>
          </a:p>
          <a:p>
            <a:r>
              <a:rPr lang="fr-CH" altLang="en-US" dirty="0"/>
              <a:t>ALL = all </a:t>
            </a:r>
            <a:r>
              <a:rPr lang="fr-CH" altLang="en-US" dirty="0" err="1"/>
              <a:t>fields</a:t>
            </a:r>
            <a:endParaRPr lang="fr-CH" altLang="en-US" dirty="0"/>
          </a:p>
          <a:p>
            <a:r>
              <a:rPr lang="fr-CH" altLang="en-US" dirty="0" smtClean="0"/>
              <a:t>ALL_NAMES </a:t>
            </a:r>
            <a:r>
              <a:rPr lang="fr-CH" altLang="en-US" dirty="0"/>
              <a:t>= all </a:t>
            </a:r>
            <a:r>
              <a:rPr lang="fr-CH" altLang="en-US" dirty="0" err="1" smtClean="0"/>
              <a:t>names</a:t>
            </a:r>
            <a:endParaRPr lang="fr-CH" altLang="en-US" dirty="0"/>
          </a:p>
          <a:p>
            <a:r>
              <a:rPr lang="fr-CH" altLang="en-US" dirty="0"/>
              <a:t>IC = IPC</a:t>
            </a:r>
          </a:p>
          <a:p>
            <a:r>
              <a:rPr lang="fr-CH" altLang="en-US" dirty="0"/>
              <a:t>DP = publication date</a:t>
            </a:r>
          </a:p>
          <a:p>
            <a:r>
              <a:rPr lang="fr-CH" altLang="en-US" dirty="0"/>
              <a:t>CTR = country </a:t>
            </a:r>
            <a:r>
              <a:rPr lang="fr-CH" altLang="en-US" dirty="0" err="1"/>
              <a:t>either</a:t>
            </a:r>
            <a:r>
              <a:rPr lang="fr-CH" altLang="en-US" dirty="0"/>
              <a:t> WO or country </a:t>
            </a:r>
            <a:r>
              <a:rPr lang="fr-CH" altLang="en-US" dirty="0" err="1"/>
              <a:t>from</a:t>
            </a:r>
            <a:r>
              <a:rPr lang="fr-CH" altLang="en-US" dirty="0"/>
              <a:t> </a:t>
            </a:r>
            <a:r>
              <a:rPr lang="fr-CH" altLang="en-US" dirty="0" smtClean="0"/>
              <a:t>national </a:t>
            </a:r>
            <a:r>
              <a:rPr lang="fr-CH" altLang="en-US" dirty="0"/>
              <a:t>collection</a:t>
            </a:r>
          </a:p>
          <a:p>
            <a:r>
              <a:rPr lang="fr-CH" altLang="en-US" dirty="0"/>
              <a:t>NPCC= national phase entry</a:t>
            </a:r>
          </a:p>
          <a:p>
            <a:r>
              <a:rPr lang="fr-CH" altLang="en-US" dirty="0"/>
              <a:t>AN = </a:t>
            </a:r>
            <a:r>
              <a:rPr lang="fr-CH" altLang="en-US" dirty="0" err="1"/>
              <a:t>origin</a:t>
            </a:r>
            <a:r>
              <a:rPr lang="fr-CH" altLang="en-US" dirty="0"/>
              <a:t> of </a:t>
            </a:r>
            <a:r>
              <a:rPr lang="fr-CH" altLang="en-US" dirty="0" smtClean="0"/>
              <a:t>PCT</a:t>
            </a:r>
          </a:p>
          <a:p>
            <a:r>
              <a:rPr lang="en-US" dirty="0"/>
              <a:t>NPCC:US and NPEDD:Last1Year</a:t>
            </a:r>
          </a:p>
          <a:p>
            <a:endParaRPr lang="en-US" altLang="en-US" dirty="0"/>
          </a:p>
        </p:txBody>
      </p:sp>
    </p:spTree>
    <p:extLst>
      <p:ext uri="{BB962C8B-B14F-4D97-AF65-F5344CB8AC3E}">
        <p14:creationId xmlns:p14="http://schemas.microsoft.com/office/powerpoint/2010/main" val="127693740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a:t>Intuitive queries</a:t>
            </a:r>
          </a:p>
        </p:txBody>
      </p:sp>
      <p:sp>
        <p:nvSpPr>
          <p:cNvPr id="3" name="Content Placeholder 2"/>
          <p:cNvSpPr>
            <a:spLocks noGrp="1"/>
          </p:cNvSpPr>
          <p:nvPr>
            <p:ph idx="1"/>
          </p:nvPr>
        </p:nvSpPr>
        <p:spPr/>
        <p:txBody>
          <a:bodyPr/>
          <a:lstStyle/>
          <a:p>
            <a:r>
              <a:rPr lang="en-US" dirty="0" err="1" smtClean="0"/>
              <a:t>PCTHavingThirdPartyObservations</a:t>
            </a:r>
            <a:endParaRPr lang="en-US" dirty="0"/>
          </a:p>
          <a:p>
            <a:r>
              <a:rPr lang="en-US" dirty="0" err="1"/>
              <a:t>PCTPublishedLastWeek</a:t>
            </a:r>
            <a:endParaRPr lang="en-US" dirty="0"/>
          </a:p>
          <a:p>
            <a:r>
              <a:rPr lang="en-US" dirty="0" err="1"/>
              <a:t>PCTHavingApplicantFromUS</a:t>
            </a:r>
            <a:r>
              <a:rPr lang="en-US" dirty="0"/>
              <a:t> </a:t>
            </a:r>
            <a:endParaRPr lang="en-US" dirty="0" smtClean="0"/>
          </a:p>
          <a:p>
            <a:r>
              <a:rPr lang="en-US" dirty="0"/>
              <a:t>DP:Last1Year</a:t>
            </a:r>
          </a:p>
          <a:p>
            <a:r>
              <a:rPr lang="en-US" dirty="0"/>
              <a:t>DP:[Today-1Week TO Today]</a:t>
            </a:r>
          </a:p>
          <a:p>
            <a:pPr marL="0" indent="0">
              <a:buNone/>
            </a:pPr>
            <a:endParaRPr lang="en-US" dirty="0"/>
          </a:p>
          <a:p>
            <a:endParaRPr lang="en-US" dirty="0"/>
          </a:p>
        </p:txBody>
      </p:sp>
    </p:spTree>
    <p:extLst>
      <p:ext uri="{BB962C8B-B14F-4D97-AF65-F5344CB8AC3E}">
        <p14:creationId xmlns:p14="http://schemas.microsoft.com/office/powerpoint/2010/main" val="186346301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7162800" cy="1924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8568" y="2187308"/>
            <a:ext cx="5796632" cy="4460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9599"/>
            <a:ext cx="9107476" cy="543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bwMode="auto">
          <a:xfrm>
            <a:off x="152400" y="3657600"/>
            <a:ext cx="8610600" cy="304800"/>
          </a:xfrm>
          <a:prstGeom prst="rect">
            <a:avLst/>
          </a:prstGeom>
          <a:solidFill>
            <a:srgbClr val="FF0000">
              <a:alpha val="37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943106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UK national collection</a:t>
            </a:r>
            <a:endParaRPr lang="en-US" dirty="0"/>
          </a:p>
        </p:txBody>
      </p:sp>
      <p:sp>
        <p:nvSpPr>
          <p:cNvPr id="3" name="Content Placeholder 2"/>
          <p:cNvSpPr>
            <a:spLocks noGrp="1"/>
          </p:cNvSpPr>
          <p:nvPr>
            <p:ph idx="1"/>
          </p:nvPr>
        </p:nvSpPr>
        <p:spPr/>
        <p:txBody>
          <a:bodyPr/>
          <a:lstStyle/>
          <a:p>
            <a:r>
              <a:rPr lang="fr-CH" dirty="0" err="1" smtClean="0"/>
              <a:t>Bibliographic</a:t>
            </a:r>
            <a:r>
              <a:rPr lang="fr-CH" dirty="0" smtClean="0"/>
              <a:t> data </a:t>
            </a:r>
            <a:r>
              <a:rPr lang="fr-CH" dirty="0" err="1" smtClean="0"/>
              <a:t>from</a:t>
            </a:r>
            <a:r>
              <a:rPr lang="fr-CH" dirty="0" smtClean="0"/>
              <a:t> 05.07.1782  to 23.07.2015</a:t>
            </a:r>
          </a:p>
          <a:p>
            <a:endParaRPr lang="fr-CH" dirty="0"/>
          </a:p>
          <a:p>
            <a:r>
              <a:rPr lang="fr-CH" dirty="0" smtClean="0"/>
              <a:t>Abstract </a:t>
            </a:r>
            <a:r>
              <a:rPr lang="fr-CH" dirty="0" err="1" smtClean="0"/>
              <a:t>from</a:t>
            </a:r>
            <a:r>
              <a:rPr lang="fr-CH" dirty="0" smtClean="0"/>
              <a:t> 15.08.1855  to 23.07.2015</a:t>
            </a:r>
            <a:endParaRPr lang="en-US" dirty="0"/>
          </a:p>
        </p:txBody>
      </p:sp>
    </p:spTree>
    <p:extLst>
      <p:ext uri="{BB962C8B-B14F-4D97-AF65-F5344CB8AC3E}">
        <p14:creationId xmlns:p14="http://schemas.microsoft.com/office/powerpoint/2010/main" val="290364920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Fields rules</a:t>
            </a:r>
            <a:endParaRPr lang="en-US" dirty="0"/>
          </a:p>
        </p:txBody>
      </p:sp>
      <p:sp>
        <p:nvSpPr>
          <p:cNvPr id="3" name="Content Placeholder 2"/>
          <p:cNvSpPr>
            <a:spLocks noGrp="1"/>
          </p:cNvSpPr>
          <p:nvPr>
            <p:ph idx="1"/>
          </p:nvPr>
        </p:nvSpPr>
        <p:spPr/>
        <p:txBody>
          <a:bodyPr/>
          <a:lstStyle/>
          <a:p>
            <a:pPr>
              <a:lnSpc>
                <a:spcPct val="90000"/>
              </a:lnSpc>
            </a:pPr>
            <a:r>
              <a:rPr lang="fr-CH" altLang="en-US" dirty="0" smtClean="0"/>
              <a:t>Basic </a:t>
            </a:r>
            <a:r>
              <a:rPr lang="fr-CH" altLang="en-US" dirty="0" err="1" smtClean="0"/>
              <a:t>fields</a:t>
            </a:r>
            <a:r>
              <a:rPr lang="fr-CH" altLang="en-US" dirty="0" smtClean="0"/>
              <a:t>: </a:t>
            </a:r>
            <a:r>
              <a:rPr lang="fr-CH" altLang="en-US" dirty="0" err="1" smtClean="0"/>
              <a:t>elements</a:t>
            </a:r>
            <a:r>
              <a:rPr lang="fr-CH" altLang="en-US" dirty="0" smtClean="0"/>
              <a:t> of a patent document</a:t>
            </a:r>
          </a:p>
          <a:p>
            <a:pPr>
              <a:lnSpc>
                <a:spcPct val="90000"/>
              </a:lnSpc>
            </a:pPr>
            <a:r>
              <a:rPr lang="fr-CH" altLang="en-US" dirty="0" err="1" smtClean="0"/>
              <a:t>Derived</a:t>
            </a:r>
            <a:r>
              <a:rPr lang="fr-CH" altLang="en-US" dirty="0" smtClean="0"/>
              <a:t> </a:t>
            </a:r>
            <a:r>
              <a:rPr lang="fr-CH" altLang="en-US" dirty="0" err="1" smtClean="0"/>
              <a:t>fields</a:t>
            </a:r>
            <a:endParaRPr lang="en-US" altLang="en-US" dirty="0" smtClean="0"/>
          </a:p>
          <a:p>
            <a:pPr>
              <a:lnSpc>
                <a:spcPct val="90000"/>
              </a:lnSpc>
              <a:buFontTx/>
              <a:buNone/>
            </a:pPr>
            <a:endParaRPr lang="fr-CH" altLang="en-US" dirty="0" smtClean="0"/>
          </a:p>
          <a:p>
            <a:pPr>
              <a:lnSpc>
                <a:spcPct val="90000"/>
              </a:lnSpc>
            </a:pPr>
            <a:r>
              <a:rPr lang="fr-CH" altLang="en-US" dirty="0" smtClean="0"/>
              <a:t>2 </a:t>
            </a:r>
            <a:r>
              <a:rPr lang="fr-CH" altLang="en-US" dirty="0" err="1" smtClean="0"/>
              <a:t>letter</a:t>
            </a:r>
            <a:r>
              <a:rPr lang="fr-CH" altLang="en-US" dirty="0" smtClean="0"/>
              <a:t> code = </a:t>
            </a:r>
            <a:r>
              <a:rPr lang="fr-CH" altLang="en-US" dirty="0" err="1" smtClean="0"/>
              <a:t>individual</a:t>
            </a:r>
            <a:r>
              <a:rPr lang="fr-CH" altLang="en-US" dirty="0" smtClean="0"/>
              <a:t> </a:t>
            </a:r>
            <a:r>
              <a:rPr lang="fr-CH" altLang="en-US" dirty="0" err="1" smtClean="0"/>
              <a:t>field</a:t>
            </a:r>
            <a:endParaRPr lang="fr-CH" altLang="en-US" dirty="0" smtClean="0"/>
          </a:p>
          <a:p>
            <a:pPr>
              <a:lnSpc>
                <a:spcPct val="90000"/>
              </a:lnSpc>
              <a:buFontTx/>
              <a:buNone/>
            </a:pPr>
            <a:r>
              <a:rPr lang="fr-CH" altLang="en-US" dirty="0" smtClean="0"/>
              <a:t>EN_TI  	FR_AB 	 ES_DE_S</a:t>
            </a:r>
          </a:p>
          <a:p>
            <a:pPr>
              <a:lnSpc>
                <a:spcPct val="90000"/>
              </a:lnSpc>
              <a:buFontTx/>
              <a:buNone/>
            </a:pPr>
            <a:r>
              <a:rPr lang="fr-CH" altLang="en-US" dirty="0" smtClean="0"/>
              <a:t>Convention: </a:t>
            </a:r>
            <a:r>
              <a:rPr lang="fr-CH" altLang="en-US" dirty="0" err="1" smtClean="0"/>
              <a:t>language</a:t>
            </a:r>
            <a:r>
              <a:rPr lang="fr-CH" altLang="en-US" dirty="0" smtClean="0"/>
              <a:t> </a:t>
            </a:r>
            <a:r>
              <a:rPr lang="fr-CH" altLang="en-US" dirty="0" err="1" smtClean="0"/>
              <a:t>specified</a:t>
            </a:r>
            <a:r>
              <a:rPr lang="fr-CH" altLang="en-US" dirty="0" smtClean="0"/>
              <a:t> by 2 </a:t>
            </a:r>
            <a:r>
              <a:rPr lang="fr-CH" altLang="en-US" dirty="0" err="1" smtClean="0"/>
              <a:t>letters</a:t>
            </a:r>
            <a:endParaRPr lang="fr-CH" altLang="en-US" dirty="0" smtClean="0"/>
          </a:p>
          <a:p>
            <a:pPr>
              <a:lnSpc>
                <a:spcPct val="90000"/>
              </a:lnSpc>
              <a:buFontTx/>
              <a:buNone/>
            </a:pPr>
            <a:r>
              <a:rPr lang="fr-CH" altLang="en-US" dirty="0" smtClean="0"/>
              <a:t>		          if not </a:t>
            </a:r>
            <a:r>
              <a:rPr lang="fr-CH" altLang="en-US" dirty="0" err="1" smtClean="0"/>
              <a:t>specified</a:t>
            </a:r>
            <a:r>
              <a:rPr lang="fr-CH" altLang="en-US" dirty="0" smtClean="0"/>
              <a:t> all </a:t>
            </a:r>
            <a:r>
              <a:rPr lang="fr-CH" altLang="en-US" dirty="0" err="1" smtClean="0"/>
              <a:t>languages</a:t>
            </a:r>
            <a:r>
              <a:rPr lang="fr-CH" altLang="en-US" dirty="0" smtClean="0"/>
              <a:t> </a:t>
            </a:r>
          </a:p>
          <a:p>
            <a:pPr>
              <a:lnSpc>
                <a:spcPct val="90000"/>
              </a:lnSpc>
              <a:buFontTx/>
              <a:buNone/>
            </a:pPr>
            <a:r>
              <a:rPr lang="fr-CH" altLang="en-US" dirty="0" smtClean="0"/>
              <a:t>S = </a:t>
            </a:r>
            <a:r>
              <a:rPr lang="fr-CH" altLang="en-US" dirty="0" err="1" smtClean="0"/>
              <a:t>stemmed</a:t>
            </a:r>
            <a:endParaRPr lang="fr-CH" altLang="en-US" dirty="0" smtClean="0"/>
          </a:p>
          <a:p>
            <a:pPr>
              <a:lnSpc>
                <a:spcPct val="90000"/>
              </a:lnSpc>
              <a:buFontTx/>
              <a:buNone/>
            </a:pPr>
            <a:endParaRPr lang="fr-CH" altLang="en-US" dirty="0" smtClean="0"/>
          </a:p>
          <a:p>
            <a:pPr>
              <a:lnSpc>
                <a:spcPct val="90000"/>
              </a:lnSpc>
            </a:pPr>
            <a:r>
              <a:rPr lang="fr-CH" altLang="en-US" b="1" dirty="0" smtClean="0"/>
              <a:t>:</a:t>
            </a:r>
            <a:r>
              <a:rPr lang="fr-CH" altLang="en-US" dirty="0" smtClean="0"/>
              <a:t> to </a:t>
            </a:r>
            <a:r>
              <a:rPr lang="fr-CH" altLang="en-US" dirty="0" err="1" smtClean="0"/>
              <a:t>separate</a:t>
            </a:r>
            <a:r>
              <a:rPr lang="fr-CH" altLang="en-US" dirty="0" smtClean="0"/>
              <a:t> </a:t>
            </a:r>
            <a:r>
              <a:rPr lang="fr-CH" altLang="en-US" dirty="0" err="1" smtClean="0"/>
              <a:t>term</a:t>
            </a:r>
            <a:r>
              <a:rPr lang="fr-CH" altLang="en-US" dirty="0" smtClean="0"/>
              <a:t> </a:t>
            </a:r>
            <a:r>
              <a:rPr lang="fr-CH" altLang="en-US" dirty="0" err="1" smtClean="0"/>
              <a:t>without</a:t>
            </a:r>
            <a:r>
              <a:rPr lang="fr-CH" altLang="en-US" dirty="0" smtClean="0"/>
              <a:t> </a:t>
            </a:r>
            <a:r>
              <a:rPr lang="fr-CH" altLang="en-US" dirty="0" err="1" smtClean="0"/>
              <a:t>any</a:t>
            </a:r>
            <a:r>
              <a:rPr lang="fr-CH" altLang="en-US" dirty="0" smtClean="0"/>
              <a:t> </a:t>
            </a:r>
            <a:r>
              <a:rPr lang="fr-CH" altLang="en-US" dirty="0" err="1" smtClean="0"/>
              <a:t>space</a:t>
            </a:r>
            <a:endParaRPr lang="en-US" altLang="en-US" dirty="0" smtClean="0"/>
          </a:p>
          <a:p>
            <a:pPr>
              <a:lnSpc>
                <a:spcPct val="90000"/>
              </a:lnSpc>
              <a:buFontTx/>
              <a:buNone/>
            </a:pPr>
            <a:endParaRPr lang="fr-CH" altLang="en-US" dirty="0" smtClean="0"/>
          </a:p>
          <a:p>
            <a:pPr>
              <a:lnSpc>
                <a:spcPct val="90000"/>
              </a:lnSpc>
              <a:buFontTx/>
              <a:buNone/>
            </a:pPr>
            <a:endParaRPr lang="fr-CH" altLang="en-US" sz="2000" dirty="0" smtClean="0"/>
          </a:p>
          <a:p>
            <a:pPr>
              <a:lnSpc>
                <a:spcPct val="90000"/>
              </a:lnSpc>
              <a:buFontTx/>
              <a:buNone/>
            </a:pPr>
            <a:endParaRPr lang="fr-CH" altLang="en-US" sz="2000" dirty="0" smtClean="0"/>
          </a:p>
          <a:p>
            <a:endParaRPr lang="en-US" dirty="0"/>
          </a:p>
        </p:txBody>
      </p:sp>
    </p:spTree>
    <p:extLst>
      <p:ext uri="{BB962C8B-B14F-4D97-AF65-F5344CB8AC3E}">
        <p14:creationId xmlns:p14="http://schemas.microsoft.com/office/powerpoint/2010/main" val="385187949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Fields: golden rules</a:t>
            </a:r>
            <a:endParaRPr lang="en-US" dirty="0"/>
          </a:p>
        </p:txBody>
      </p:sp>
      <p:sp>
        <p:nvSpPr>
          <p:cNvPr id="3" name="Content Placeholder 2"/>
          <p:cNvSpPr>
            <a:spLocks noGrp="1"/>
          </p:cNvSpPr>
          <p:nvPr>
            <p:ph idx="1"/>
          </p:nvPr>
        </p:nvSpPr>
        <p:spPr/>
        <p:txBody>
          <a:bodyPr/>
          <a:lstStyle/>
          <a:p>
            <a:r>
              <a:rPr lang="en-US" dirty="0" smtClean="0"/>
              <a:t>EN_ALL = default field  </a:t>
            </a:r>
            <a:r>
              <a:rPr lang="en-US" dirty="0"/>
              <a:t> </a:t>
            </a:r>
            <a:r>
              <a:rPr lang="en-US" dirty="0" smtClean="0"/>
              <a:t>    field indicator not required</a:t>
            </a:r>
          </a:p>
          <a:p>
            <a:r>
              <a:rPr lang="en-US" dirty="0"/>
              <a:t>F</a:t>
            </a:r>
            <a:r>
              <a:rPr lang="en-US" dirty="0" smtClean="0"/>
              <a:t>ield name followed by : ":" or "/" </a:t>
            </a:r>
          </a:p>
          <a:p>
            <a:r>
              <a:rPr lang="en-US" dirty="0" smtClean="0"/>
              <a:t>The field is only valid for the term that it directly precedes, so the query:</a:t>
            </a:r>
          </a:p>
          <a:p>
            <a:pPr marL="0" indent="0">
              <a:buNone/>
            </a:pPr>
            <a:r>
              <a:rPr lang="en-US" dirty="0" smtClean="0"/>
              <a:t>    EN_TI:("wind turbine" AND electric) solar</a:t>
            </a:r>
          </a:p>
          <a:p>
            <a:pPr marL="0" indent="0">
              <a:buNone/>
            </a:pPr>
            <a:endParaRPr lang="en-US" b="1" dirty="0" smtClean="0"/>
          </a:p>
          <a:p>
            <a:pPr marL="0" indent="0">
              <a:buNone/>
            </a:pPr>
            <a:r>
              <a:rPr lang="en-US" dirty="0" smtClean="0"/>
              <a:t>Results: </a:t>
            </a:r>
            <a:r>
              <a:rPr lang="en-US" b="1" dirty="0" smtClean="0"/>
              <a:t>"wind turbine" AND electric</a:t>
            </a:r>
            <a:r>
              <a:rPr lang="en-US" dirty="0" smtClean="0"/>
              <a:t> in the title field.      </a:t>
            </a:r>
            <a:r>
              <a:rPr lang="en-US" b="1" dirty="0" smtClean="0"/>
              <a:t>"solar"</a:t>
            </a:r>
            <a:r>
              <a:rPr lang="en-US" dirty="0" smtClean="0"/>
              <a:t> in the default field (EN_ALL ).</a:t>
            </a:r>
          </a:p>
          <a:p>
            <a:endParaRPr lang="en-US" dirty="0" smtClean="0"/>
          </a:p>
          <a:p>
            <a:endParaRPr lang="en-US" dirty="0" smtClean="0"/>
          </a:p>
          <a:p>
            <a:endParaRPr lang="en-US" dirty="0"/>
          </a:p>
        </p:txBody>
      </p:sp>
      <p:sp>
        <p:nvSpPr>
          <p:cNvPr id="4" name="Right Arrow 3"/>
          <p:cNvSpPr/>
          <p:nvPr/>
        </p:nvSpPr>
        <p:spPr bwMode="auto">
          <a:xfrm>
            <a:off x="4067944" y="1888998"/>
            <a:ext cx="360040" cy="216024"/>
          </a:xfrm>
          <a:prstGeom prst="rightArrow">
            <a:avLst/>
          </a:prstGeom>
          <a:solidFill>
            <a:srgbClr val="00B0F0"/>
          </a:solidFill>
          <a:ln w="22225">
            <a:solidFill>
              <a:schemeClr val="tx1"/>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5" name="Right Arrow 4"/>
          <p:cNvSpPr/>
          <p:nvPr/>
        </p:nvSpPr>
        <p:spPr bwMode="auto">
          <a:xfrm>
            <a:off x="107504" y="4437112"/>
            <a:ext cx="360040" cy="216024"/>
          </a:xfrm>
          <a:prstGeom prst="rightArrow">
            <a:avLst/>
          </a:prstGeom>
          <a:solidFill>
            <a:srgbClr val="00B0F0"/>
          </a:solidFill>
          <a:ln w="22225">
            <a:solidFill>
              <a:schemeClr val="tx1"/>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7" name="Rectangle 6"/>
          <p:cNvSpPr/>
          <p:nvPr/>
        </p:nvSpPr>
        <p:spPr bwMode="auto">
          <a:xfrm>
            <a:off x="755576" y="3501008"/>
            <a:ext cx="6048672" cy="504056"/>
          </a:xfrm>
          <a:prstGeom prst="rect">
            <a:avLst/>
          </a:prstGeom>
          <a:solidFill>
            <a:srgbClr val="00B0F0">
              <a:alpha val="26000"/>
            </a:srgbClr>
          </a:solidFill>
          <a:ln w="15875">
            <a:solidFill>
              <a:schemeClr val="tx1"/>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40144261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Empty field</a:t>
            </a:r>
            <a:endParaRPr lang="en-US" dirty="0"/>
          </a:p>
        </p:txBody>
      </p:sp>
      <p:sp>
        <p:nvSpPr>
          <p:cNvPr id="3" name="Content Placeholder 2"/>
          <p:cNvSpPr>
            <a:spLocks noGrp="1"/>
          </p:cNvSpPr>
          <p:nvPr>
            <p:ph idx="1"/>
          </p:nvPr>
        </p:nvSpPr>
        <p:spPr/>
        <p:txBody>
          <a:bodyPr/>
          <a:lstStyle/>
          <a:p>
            <a:r>
              <a:rPr lang="en-US" b="1" dirty="0" smtClean="0"/>
              <a:t>! </a:t>
            </a:r>
            <a:r>
              <a:rPr lang="en-US" b="1" dirty="0" err="1" smtClean="0"/>
              <a:t>Field_Name</a:t>
            </a:r>
            <a:r>
              <a:rPr lang="en-US" b="1" dirty="0" smtClean="0"/>
              <a:t>:[* TO *]</a:t>
            </a:r>
            <a:r>
              <a:rPr lang="en-US" dirty="0" smtClean="0"/>
              <a:t> </a:t>
            </a:r>
          </a:p>
          <a:p>
            <a:endParaRPr lang="en-US" dirty="0"/>
          </a:p>
          <a:p>
            <a:pPr marL="0" indent="0">
              <a:buNone/>
            </a:pPr>
            <a:r>
              <a:rPr lang="en-US" dirty="0" smtClean="0">
                <a:hlinkClick r:id="rId3"/>
              </a:rPr>
              <a:t>!RU_TI:[* TO *]</a:t>
            </a:r>
            <a:endParaRPr lang="en-US" dirty="0" smtClean="0"/>
          </a:p>
          <a:p>
            <a:pPr marL="0" indent="0">
              <a:buNone/>
            </a:pPr>
            <a:endParaRPr lang="en-US" dirty="0"/>
          </a:p>
        </p:txBody>
      </p:sp>
    </p:spTree>
    <p:extLst>
      <p:ext uri="{BB962C8B-B14F-4D97-AF65-F5344CB8AC3E}">
        <p14:creationId xmlns:p14="http://schemas.microsoft.com/office/powerpoint/2010/main" val="258680798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Where</a:t>
            </a:r>
            <a:r>
              <a:rPr lang="fr-CH" dirty="0" smtClean="0"/>
              <a:t> to </a:t>
            </a:r>
            <a:r>
              <a:rPr lang="fr-CH" dirty="0" err="1" smtClean="0"/>
              <a:t>search</a:t>
            </a:r>
            <a:endParaRPr lang="en-US" dirty="0"/>
          </a:p>
        </p:txBody>
      </p:sp>
      <p:sp>
        <p:nvSpPr>
          <p:cNvPr id="3" name="Content Placeholder 2"/>
          <p:cNvSpPr>
            <a:spLocks noGrp="1"/>
          </p:cNvSpPr>
          <p:nvPr>
            <p:ph idx="1"/>
          </p:nvPr>
        </p:nvSpPr>
        <p:spPr/>
        <p:txBody>
          <a:bodyPr/>
          <a:lstStyle/>
          <a:p>
            <a:r>
              <a:rPr lang="fr-CH" dirty="0" err="1" smtClean="0"/>
              <a:t>Text</a:t>
            </a:r>
            <a:r>
              <a:rPr lang="fr-CH" dirty="0" smtClean="0"/>
              <a:t> version for keyword display</a:t>
            </a:r>
          </a:p>
          <a:p>
            <a:endParaRPr lang="fr-CH" dirty="0"/>
          </a:p>
          <a:p>
            <a:r>
              <a:rPr lang="fr-CH" dirty="0" err="1" smtClean="0"/>
              <a:t>Advantages</a:t>
            </a:r>
            <a:r>
              <a:rPr lang="fr-CH" dirty="0" smtClean="0"/>
              <a:t> of full-</a:t>
            </a:r>
            <a:r>
              <a:rPr lang="fr-CH" dirty="0" err="1" smtClean="0"/>
              <a:t>text</a:t>
            </a:r>
            <a:r>
              <a:rPr lang="fr-CH" dirty="0" smtClean="0"/>
              <a:t>: abstracts </a:t>
            </a:r>
            <a:r>
              <a:rPr lang="fr-CH" dirty="0" err="1" smtClean="0"/>
              <a:t>superficial</a:t>
            </a:r>
            <a:r>
              <a:rPr lang="fr-CH" dirty="0" smtClean="0"/>
              <a:t> and </a:t>
            </a:r>
            <a:r>
              <a:rPr lang="fr-CH" dirty="0" err="1" smtClean="0"/>
              <a:t>badly</a:t>
            </a:r>
            <a:r>
              <a:rPr lang="fr-CH" dirty="0" smtClean="0"/>
              <a:t> </a:t>
            </a:r>
            <a:r>
              <a:rPr lang="fr-CH" dirty="0" err="1" smtClean="0"/>
              <a:t>done</a:t>
            </a:r>
            <a:r>
              <a:rPr lang="fr-CH" dirty="0" smtClean="0"/>
              <a:t>, real </a:t>
            </a:r>
            <a:r>
              <a:rPr lang="fr-CH" dirty="0" err="1" smtClean="0"/>
              <a:t>stuff</a:t>
            </a:r>
            <a:r>
              <a:rPr lang="fr-CH" dirty="0" smtClean="0"/>
              <a:t> </a:t>
            </a:r>
            <a:r>
              <a:rPr lang="fr-CH" dirty="0" err="1" smtClean="0"/>
              <a:t>hidding</a:t>
            </a:r>
            <a:r>
              <a:rPr lang="fr-CH" dirty="0" smtClean="0"/>
              <a:t> in description, claims </a:t>
            </a:r>
            <a:endParaRPr lang="en-US"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024155"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bwMode="auto">
          <a:xfrm>
            <a:off x="5742272" y="228600"/>
            <a:ext cx="1447800" cy="6248400"/>
          </a:xfrm>
          <a:prstGeom prst="rect">
            <a:avLst/>
          </a:prstGeom>
          <a:solidFill>
            <a:srgbClr val="002060">
              <a:alpha val="46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88190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additive="base">
                                        <p:cTn id="7" dur="500" fill="hold"/>
                                        <p:tgtEl>
                                          <p:spTgt spid="22530"/>
                                        </p:tgtEl>
                                        <p:attrNameLst>
                                          <p:attrName>ppt_x</p:attrName>
                                        </p:attrNameLst>
                                      </p:cBhvr>
                                      <p:tavLst>
                                        <p:tav tm="0">
                                          <p:val>
                                            <p:strVal val="#ppt_x"/>
                                          </p:val>
                                        </p:tav>
                                        <p:tav tm="100000">
                                          <p:val>
                                            <p:strVal val="#ppt_x"/>
                                          </p:val>
                                        </p:tav>
                                      </p:tavLst>
                                    </p:anim>
                                    <p:anim calcmode="lin" valueType="num">
                                      <p:cBhvr additive="base">
                                        <p:cTn id="8" dur="500" fill="hold"/>
                                        <p:tgtEl>
                                          <p:spTgt spid="225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a:t>Most common errors</a:t>
            </a:r>
          </a:p>
        </p:txBody>
      </p:sp>
      <p:sp>
        <p:nvSpPr>
          <p:cNvPr id="52227" name="Rectangle 3"/>
          <p:cNvSpPr>
            <a:spLocks noGrp="1" noChangeArrowheads="1"/>
          </p:cNvSpPr>
          <p:nvPr>
            <p:ph type="body" idx="1"/>
          </p:nvPr>
        </p:nvSpPr>
        <p:spPr/>
        <p:txBody>
          <a:bodyPr/>
          <a:lstStyle/>
          <a:p>
            <a:r>
              <a:rPr lang="fr-CH" altLang="en-US" dirty="0"/>
              <a:t>(….)   </a:t>
            </a:r>
            <a:r>
              <a:rPr lang="fr-CH" altLang="en-US" dirty="0" smtClean="0"/>
              <a:t>"…</a:t>
            </a:r>
            <a:r>
              <a:rPr lang="fr-CH" altLang="en-US" dirty="0"/>
              <a:t>"</a:t>
            </a:r>
            <a:endParaRPr lang="fr-CH" altLang="en-US" dirty="0" smtClean="0"/>
          </a:p>
          <a:p>
            <a:r>
              <a:rPr lang="en-US" sz="3600" dirty="0" smtClean="0"/>
              <a:t>" </a:t>
            </a:r>
            <a:r>
              <a:rPr lang="en-US" dirty="0" smtClean="0"/>
              <a:t> </a:t>
            </a:r>
            <a:r>
              <a:rPr lang="en-US" dirty="0"/>
              <a:t>not </a:t>
            </a:r>
            <a:r>
              <a:rPr lang="en-US" sz="3600" dirty="0"/>
              <a:t>“</a:t>
            </a:r>
            <a:endParaRPr lang="fr-CH" altLang="en-US" sz="3600" dirty="0"/>
          </a:p>
          <a:p>
            <a:r>
              <a:rPr lang="fr-CH" altLang="en-US" dirty="0"/>
              <a:t>Field </a:t>
            </a:r>
            <a:r>
              <a:rPr lang="fr-CH" altLang="en-US" dirty="0" err="1"/>
              <a:t>name</a:t>
            </a:r>
            <a:endParaRPr lang="fr-CH" altLang="en-US" dirty="0"/>
          </a:p>
          <a:p>
            <a:r>
              <a:rPr lang="fr-CH" altLang="en-US" dirty="0"/>
              <a:t>No </a:t>
            </a:r>
            <a:r>
              <a:rPr lang="fr-CH" altLang="en-US" dirty="0" err="1"/>
              <a:t>space</a:t>
            </a:r>
            <a:endParaRPr lang="fr-CH" altLang="en-US" dirty="0"/>
          </a:p>
          <a:p>
            <a:r>
              <a:rPr lang="fr-CH" altLang="en-US" dirty="0"/>
              <a:t>No </a:t>
            </a:r>
            <a:r>
              <a:rPr lang="fr-CH" altLang="en-US" dirty="0" err="1"/>
              <a:t>wildcard</a:t>
            </a:r>
            <a:r>
              <a:rPr lang="fr-CH" altLang="en-US" dirty="0"/>
              <a:t> at the </a:t>
            </a:r>
            <a:r>
              <a:rPr lang="en-US" altLang="en-US" dirty="0"/>
              <a:t>beginning</a:t>
            </a:r>
            <a:r>
              <a:rPr lang="fr-CH" altLang="en-US" dirty="0"/>
              <a:t> of a </a:t>
            </a:r>
            <a:r>
              <a:rPr lang="fr-CH" altLang="en-US" dirty="0" err="1"/>
              <a:t>word</a:t>
            </a:r>
            <a:endParaRPr lang="en-US" altLang="en-US" dirty="0"/>
          </a:p>
        </p:txBody>
      </p:sp>
    </p:spTree>
    <p:extLst>
      <p:ext uri="{BB962C8B-B14F-4D97-AF65-F5344CB8AC3E}">
        <p14:creationId xmlns:p14="http://schemas.microsoft.com/office/powerpoint/2010/main" val="253237123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600" y="1773238"/>
            <a:ext cx="3886200" cy="4352925"/>
          </a:xfrm>
        </p:spPr>
        <p:txBody>
          <a:bodyPr/>
          <a:lstStyle/>
          <a:p>
            <a:r>
              <a:rPr lang="fr-CH" dirty="0" smtClean="0"/>
              <a:t>If </a:t>
            </a:r>
            <a:r>
              <a:rPr lang="fr-CH" dirty="0" err="1" smtClean="0"/>
              <a:t>you</a:t>
            </a:r>
            <a:r>
              <a:rPr lang="fr-CH" dirty="0" smtClean="0"/>
              <a:t> </a:t>
            </a:r>
            <a:r>
              <a:rPr lang="fr-CH" dirty="0" err="1" smtClean="0"/>
              <a:t>retrieve</a:t>
            </a:r>
            <a:r>
              <a:rPr lang="fr-CH" dirty="0" smtClean="0"/>
              <a:t> 0 </a:t>
            </a:r>
            <a:r>
              <a:rPr lang="fr-CH" dirty="0" err="1" smtClean="0"/>
              <a:t>result</a:t>
            </a:r>
            <a:r>
              <a:rPr lang="fr-CH" dirty="0" smtClean="0"/>
              <a:t>, </a:t>
            </a:r>
            <a:r>
              <a:rPr lang="fr-CH" dirty="0" err="1" smtClean="0"/>
              <a:t>be</a:t>
            </a:r>
            <a:r>
              <a:rPr lang="fr-CH" dirty="0" smtClean="0"/>
              <a:t> </a:t>
            </a:r>
            <a:r>
              <a:rPr lang="fr-CH" dirty="0" err="1" smtClean="0"/>
              <a:t>suspicous</a:t>
            </a:r>
            <a:r>
              <a:rPr lang="fr-CH" dirty="0" smtClean="0"/>
              <a:t>!</a:t>
            </a:r>
          </a:p>
          <a:p>
            <a:r>
              <a:rPr lang="fr-CH" dirty="0" err="1" smtClean="0"/>
              <a:t>Pay</a:t>
            </a:r>
            <a:r>
              <a:rPr lang="fr-CH" dirty="0" smtClean="0"/>
              <a:t> attention to </a:t>
            </a:r>
            <a:r>
              <a:rPr lang="fr-CH" dirty="0" err="1" smtClean="0"/>
              <a:t>spelling</a:t>
            </a:r>
            <a:endParaRPr lang="en-US" dirty="0"/>
          </a:p>
        </p:txBody>
      </p:sp>
      <p:pic>
        <p:nvPicPr>
          <p:cNvPr id="28674" name="Picture 2" descr="http://www.shinfieldschools.co.uk/junior/wp-content/uploads/2013/06/GoldenRules.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 y="-31282"/>
            <a:ext cx="4296068" cy="7117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9175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Search</a:t>
            </a:r>
            <a:r>
              <a:rPr lang="fr-CH" dirty="0" smtClean="0"/>
              <a:t> </a:t>
            </a:r>
            <a:r>
              <a:rPr lang="fr-CH" dirty="0" err="1" smtClean="0"/>
              <a:t>strategy</a:t>
            </a:r>
            <a:endParaRPr lang="en-US" dirty="0"/>
          </a:p>
        </p:txBody>
      </p:sp>
      <p:sp>
        <p:nvSpPr>
          <p:cNvPr id="3" name="Content Placeholder 2"/>
          <p:cNvSpPr>
            <a:spLocks noGrp="1"/>
          </p:cNvSpPr>
          <p:nvPr>
            <p:ph idx="1"/>
          </p:nvPr>
        </p:nvSpPr>
        <p:spPr/>
        <p:txBody>
          <a:bodyPr/>
          <a:lstStyle/>
          <a:p>
            <a:r>
              <a:rPr lang="fr-CH" dirty="0" smtClean="0"/>
              <a:t>Dates</a:t>
            </a:r>
          </a:p>
          <a:p>
            <a:r>
              <a:rPr lang="fr-CH" dirty="0" err="1" smtClean="0"/>
              <a:t>Number</a:t>
            </a:r>
            <a:endParaRPr lang="fr-CH" dirty="0" smtClean="0"/>
          </a:p>
          <a:p>
            <a:r>
              <a:rPr lang="fr-CH" dirty="0" smtClean="0"/>
              <a:t>Keyword</a:t>
            </a:r>
            <a:endParaRPr lang="fr-CH" dirty="0"/>
          </a:p>
          <a:p>
            <a:r>
              <a:rPr lang="fr-CH" dirty="0" smtClean="0"/>
              <a:t>Classification</a:t>
            </a:r>
            <a:endParaRPr lang="fr-CH" dirty="0"/>
          </a:p>
          <a:p>
            <a:pPr marL="0" indent="0">
              <a:buNone/>
            </a:pPr>
            <a:endParaRPr lang="fr-CH" dirty="0" smtClean="0"/>
          </a:p>
          <a:p>
            <a:endParaRPr lang="fr-CH" dirty="0"/>
          </a:p>
        </p:txBody>
      </p:sp>
      <p:sp>
        <p:nvSpPr>
          <p:cNvPr id="4" name="Right Arrow 3"/>
          <p:cNvSpPr/>
          <p:nvPr/>
        </p:nvSpPr>
        <p:spPr bwMode="auto">
          <a:xfrm rot="10800000">
            <a:off x="2895600" y="3123000"/>
            <a:ext cx="990600" cy="533400"/>
          </a:xfrm>
          <a:prstGeom prst="rightArrow">
            <a:avLst/>
          </a:prstGeom>
          <a:solidFill>
            <a:srgbClr val="00B05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52746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Classification: pros </a:t>
            </a:r>
            <a:endParaRPr lang="en-US" dirty="0"/>
          </a:p>
        </p:txBody>
      </p:sp>
      <p:sp>
        <p:nvSpPr>
          <p:cNvPr id="3" name="Content Placeholder 2"/>
          <p:cNvSpPr>
            <a:spLocks noGrp="1"/>
          </p:cNvSpPr>
          <p:nvPr>
            <p:ph idx="1"/>
          </p:nvPr>
        </p:nvSpPr>
        <p:spPr/>
        <p:txBody>
          <a:bodyPr/>
          <a:lstStyle/>
          <a:p>
            <a:r>
              <a:rPr lang="en-US" dirty="0"/>
              <a:t>I</a:t>
            </a:r>
            <a:r>
              <a:rPr lang="en-US" dirty="0" smtClean="0"/>
              <a:t>ndependent of language</a:t>
            </a:r>
          </a:p>
          <a:p>
            <a:r>
              <a:rPr lang="en-US" dirty="0" smtClean="0"/>
              <a:t>Comprehensive and detailed</a:t>
            </a:r>
          </a:p>
          <a:p>
            <a:endParaRPr lang="en-US"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81000"/>
            <a:ext cx="1061212" cy="900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221626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Classification: cons  </a:t>
            </a:r>
            <a:endParaRPr lang="en-US" dirty="0"/>
          </a:p>
        </p:txBody>
      </p:sp>
      <p:sp>
        <p:nvSpPr>
          <p:cNvPr id="3" name="Content Placeholder 2"/>
          <p:cNvSpPr>
            <a:spLocks noGrp="1"/>
          </p:cNvSpPr>
          <p:nvPr>
            <p:ph idx="1"/>
          </p:nvPr>
        </p:nvSpPr>
        <p:spPr/>
        <p:txBody>
          <a:bodyPr/>
          <a:lstStyle/>
          <a:p>
            <a:r>
              <a:rPr lang="en-US" dirty="0"/>
              <a:t>Complex and challenging</a:t>
            </a:r>
          </a:p>
          <a:p>
            <a:r>
              <a:rPr lang="en-US" dirty="0"/>
              <a:t>Not applied universally (different levels (animal, mineral, etc.)</a:t>
            </a:r>
          </a:p>
          <a:p>
            <a:r>
              <a:rPr lang="en-US" dirty="0"/>
              <a:t>No guaranteed fit</a:t>
            </a:r>
          </a:p>
          <a:p>
            <a:r>
              <a:rPr lang="en-US" dirty="0"/>
              <a:t>Years behind technology</a:t>
            </a:r>
          </a:p>
          <a:p>
            <a:r>
              <a:rPr lang="en-US" dirty="0"/>
              <a:t>Subjective classifier</a:t>
            </a:r>
          </a:p>
          <a:p>
            <a:pPr marL="0" indent="0">
              <a:buNone/>
            </a:pPr>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52124"/>
            <a:ext cx="1143000" cy="942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410498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Simple </a:t>
            </a:r>
            <a:r>
              <a:rPr lang="fr-CH" dirty="0" err="1" smtClean="0"/>
              <a:t>search</a:t>
            </a:r>
            <a:r>
              <a:rPr lang="fr-CH" dirty="0" smtClean="0"/>
              <a:t> interface</a:t>
            </a:r>
            <a:endParaRPr lang="en-US"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8" y="2019300"/>
            <a:ext cx="8810625"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590800"/>
            <a:ext cx="2959100" cy="50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620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additive="base">
                                        <p:cTn id="7" dur="500" fill="hold"/>
                                        <p:tgtEl>
                                          <p:spTgt spid="23555"/>
                                        </p:tgtEl>
                                        <p:attrNameLst>
                                          <p:attrName>ppt_x</p:attrName>
                                        </p:attrNameLst>
                                      </p:cBhvr>
                                      <p:tavLst>
                                        <p:tav tm="0">
                                          <p:val>
                                            <p:strVal val="#ppt_x"/>
                                          </p:val>
                                        </p:tav>
                                        <p:tav tm="100000">
                                          <p:val>
                                            <p:strVal val="#ppt_x"/>
                                          </p:val>
                                        </p:tav>
                                      </p:tavLst>
                                    </p:anim>
                                    <p:anim calcmode="lin" valueType="num">
                                      <p:cBhvr additive="base">
                                        <p:cTn id="8" dur="500" fill="hold"/>
                                        <p:tgtEl>
                                          <p:spTgt spid="235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416" y="1219200"/>
            <a:ext cx="8010525"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5604" y="1371600"/>
            <a:ext cx="6488113" cy="359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14" y="1219200"/>
            <a:ext cx="9011972" cy="521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190500"/>
            <a:ext cx="8229600" cy="1143000"/>
          </a:xfrm>
        </p:spPr>
        <p:txBody>
          <a:bodyPr/>
          <a:lstStyle/>
          <a:p>
            <a:r>
              <a:rPr lang="fr-CH" dirty="0" smtClean="0"/>
              <a:t>WIPO translate </a:t>
            </a:r>
            <a:r>
              <a:rPr lang="fr-CH" dirty="0" err="1" smtClean="0"/>
              <a:t>Chinese</a:t>
            </a:r>
            <a:r>
              <a:rPr lang="fr-CH" dirty="0" smtClean="0"/>
              <a:t> full-</a:t>
            </a:r>
            <a:r>
              <a:rPr lang="fr-CH" dirty="0" err="1" smtClean="0"/>
              <a:t>text</a:t>
            </a:r>
            <a:endParaRPr lang="en-US" dirty="0"/>
          </a:p>
        </p:txBody>
      </p:sp>
    </p:spTree>
    <p:extLst>
      <p:ext uri="{BB962C8B-B14F-4D97-AF65-F5344CB8AC3E}">
        <p14:creationId xmlns:p14="http://schemas.microsoft.com/office/powerpoint/2010/main" val="218681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fr-CH" smtClean="0"/>
              <a:t>IPC search: Field combination</a:t>
            </a:r>
            <a:endParaRPr lang="en-US" smtClean="0"/>
          </a:p>
        </p:txBody>
      </p:sp>
      <p:pic>
        <p:nvPicPr>
          <p:cNvPr id="3993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150" y="1268413"/>
            <a:ext cx="7405688" cy="500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a:spLocks noChangeArrowheads="1"/>
          </p:cNvSpPr>
          <p:nvPr/>
        </p:nvSpPr>
        <p:spPr bwMode="auto">
          <a:xfrm>
            <a:off x="539750" y="4652963"/>
            <a:ext cx="6553200" cy="288925"/>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522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150" y="3425825"/>
            <a:ext cx="2832100" cy="568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a:spLocks noChangeArrowheads="1"/>
          </p:cNvSpPr>
          <p:nvPr/>
        </p:nvSpPr>
        <p:spPr bwMode="auto">
          <a:xfrm>
            <a:off x="692150" y="4149725"/>
            <a:ext cx="2655888" cy="647700"/>
          </a:xfrm>
          <a:prstGeom prst="rect">
            <a:avLst/>
          </a:prstGeom>
          <a:solidFill>
            <a:srgbClr val="35F52B">
              <a:alpha val="4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Tree>
    <p:extLst>
      <p:ext uri="{BB962C8B-B14F-4D97-AF65-F5344CB8AC3E}">
        <p14:creationId xmlns:p14="http://schemas.microsoft.com/office/powerpoint/2010/main" val="28204193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2226"/>
                                        </p:tgtEl>
                                        <p:attrNameLst>
                                          <p:attrName>style.visibility</p:attrName>
                                        </p:attrNameLst>
                                      </p:cBhvr>
                                      <p:to>
                                        <p:strVal val="visible"/>
                                      </p:to>
                                    </p:set>
                                    <p:anim calcmode="lin" valueType="num">
                                      <p:cBhvr additive="base">
                                        <p:cTn id="13" dur="500" fill="hold"/>
                                        <p:tgtEl>
                                          <p:spTgt spid="52226"/>
                                        </p:tgtEl>
                                        <p:attrNameLst>
                                          <p:attrName>ppt_x</p:attrName>
                                        </p:attrNameLst>
                                      </p:cBhvr>
                                      <p:tavLst>
                                        <p:tav tm="0">
                                          <p:val>
                                            <p:strVal val="#ppt_x"/>
                                          </p:val>
                                        </p:tav>
                                        <p:tav tm="100000">
                                          <p:val>
                                            <p:strVal val="#ppt_x"/>
                                          </p:val>
                                        </p:tav>
                                      </p:tavLst>
                                    </p:anim>
                                    <p:anim calcmode="lin" valueType="num">
                                      <p:cBhvr additive="base">
                                        <p:cTn id="14" dur="500" fill="hold"/>
                                        <p:tgtEl>
                                          <p:spTgt spid="5222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713" y="1176338"/>
            <a:ext cx="7648575" cy="450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3" name="Rectangle 3"/>
          <p:cNvSpPr>
            <a:spLocks noChangeArrowheads="1"/>
          </p:cNvSpPr>
          <p:nvPr/>
        </p:nvSpPr>
        <p:spPr bwMode="auto">
          <a:xfrm>
            <a:off x="900113" y="4508500"/>
            <a:ext cx="5543550" cy="288925"/>
          </a:xfrm>
          <a:prstGeom prst="rect">
            <a:avLst/>
          </a:prstGeom>
          <a:noFill/>
          <a:ln w="38100" algn="ctr">
            <a:solidFill>
              <a:srgbClr val="35F52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extLst>
      <p:ext uri="{BB962C8B-B14F-4D97-AF65-F5344CB8AC3E}">
        <p14:creationId xmlns:p14="http://schemas.microsoft.com/office/powerpoint/2010/main" val="362051162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fr-CH" smtClean="0"/>
              <a:t>IPC search: Advanced search</a:t>
            </a:r>
            <a:endParaRPr lang="en-US" smtClean="0"/>
          </a:p>
        </p:txBody>
      </p:sp>
      <p:pic>
        <p:nvPicPr>
          <p:cNvPr id="419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700213"/>
            <a:ext cx="7696200"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127893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275" y="14288"/>
            <a:ext cx="9312275" cy="713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537127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fr-CH" smtClean="0"/>
              <a:t>IC /  ICI / ICN</a:t>
            </a:r>
            <a:endParaRPr lang="en-US" smtClean="0"/>
          </a:p>
        </p:txBody>
      </p:sp>
      <p:sp>
        <p:nvSpPr>
          <p:cNvPr id="44035" name="Content Placeholder 2"/>
          <p:cNvSpPr>
            <a:spLocks noGrp="1"/>
          </p:cNvSpPr>
          <p:nvPr>
            <p:ph idx="1"/>
          </p:nvPr>
        </p:nvSpPr>
        <p:spPr/>
        <p:txBody>
          <a:bodyPr>
            <a:normAutofit/>
          </a:bodyPr>
          <a:lstStyle/>
          <a:p>
            <a:r>
              <a:rPr lang="fr-CH" smtClean="0"/>
              <a:t>IC = International Classification</a:t>
            </a:r>
          </a:p>
          <a:p>
            <a:endParaRPr lang="fr-CH" smtClean="0"/>
          </a:p>
          <a:p>
            <a:r>
              <a:rPr lang="fr-CH" smtClean="0"/>
              <a:t>ICI = International Classification Inventive</a:t>
            </a:r>
          </a:p>
          <a:p>
            <a:endParaRPr lang="fr-CH" smtClean="0"/>
          </a:p>
          <a:p>
            <a:r>
              <a:rPr lang="fr-CH" smtClean="0"/>
              <a:t>ICN = International Classification Non-inventive</a:t>
            </a:r>
          </a:p>
          <a:p>
            <a:endParaRPr lang="fr-CH" smtClean="0"/>
          </a:p>
          <a:p>
            <a:r>
              <a:rPr lang="fr-CH" smtClean="0"/>
              <a:t>IC_EX      ICI_EX    ICN_EX  = no subgroup</a:t>
            </a:r>
            <a:endParaRPr lang="en-US" smtClean="0"/>
          </a:p>
        </p:txBody>
      </p:sp>
    </p:spTree>
    <p:extLst>
      <p:ext uri="{BB962C8B-B14F-4D97-AF65-F5344CB8AC3E}">
        <p14:creationId xmlns:p14="http://schemas.microsoft.com/office/powerpoint/2010/main" val="244430733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Grp="1" noChangeArrowheads="1"/>
          </p:cNvSpPr>
          <p:nvPr>
            <p:ph type="sldNum" sz="quarter" idx="10"/>
          </p:nvPr>
        </p:nvSpPr>
        <p:spPr>
          <a:xfrm>
            <a:off x="6553200" y="6245225"/>
            <a:ext cx="2133600" cy="476250"/>
          </a:xfrm>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4B40A992-9FA2-42E0-91DA-42FBEE2C373A}" type="slidenum">
              <a:rPr lang="ja-JP" altLang="en-US" sz="1400" smtClean="0">
                <a:solidFill>
                  <a:srgbClr val="000000"/>
                </a:solidFill>
                <a:ea typeface="ＭＳ Ｐゴシック" pitchFamily="34" charset="-128"/>
              </a:rPr>
              <a:pPr eaLnBrk="1" hangingPunct="1"/>
              <a:t>75</a:t>
            </a:fld>
            <a:endParaRPr lang="en-US" altLang="ja-JP" sz="1400" smtClean="0">
              <a:solidFill>
                <a:srgbClr val="000000"/>
              </a:solidFill>
              <a:ea typeface="ＭＳ Ｐゴシック" pitchFamily="34" charset="-128"/>
            </a:endParaRPr>
          </a:p>
        </p:txBody>
      </p:sp>
      <p:sp>
        <p:nvSpPr>
          <p:cNvPr id="24579" name="Rectangle 21"/>
          <p:cNvSpPr>
            <a:spLocks noGrp="1" noChangeArrowheads="1"/>
          </p:cNvSpPr>
          <p:nvPr>
            <p:ph type="title"/>
          </p:nvPr>
        </p:nvSpPr>
        <p:spPr/>
        <p:txBody>
          <a:bodyPr/>
          <a:lstStyle/>
          <a:p>
            <a:pPr eaLnBrk="1" hangingPunct="1"/>
            <a:r>
              <a:rPr lang="en-US" altLang="ja-JP" smtClean="0">
                <a:ea typeface="ＭＳ Ｐゴシック" pitchFamily="34" charset="-128"/>
              </a:rPr>
              <a:t>IPC group symbols</a:t>
            </a:r>
          </a:p>
        </p:txBody>
      </p:sp>
      <p:sp>
        <p:nvSpPr>
          <p:cNvPr id="24580" name="Text Box 3"/>
          <p:cNvSpPr txBox="1">
            <a:spLocks noChangeArrowheads="1"/>
          </p:cNvSpPr>
          <p:nvPr/>
        </p:nvSpPr>
        <p:spPr bwMode="auto">
          <a:xfrm>
            <a:off x="455613" y="1447800"/>
            <a:ext cx="2439987" cy="579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fontAlgn="base" hangingPunct="1">
              <a:spcBef>
                <a:spcPct val="0"/>
              </a:spcBef>
              <a:spcAft>
                <a:spcPct val="0"/>
              </a:spcAft>
            </a:pPr>
            <a:r>
              <a:rPr lang="de-DE" sz="3200">
                <a:solidFill>
                  <a:srgbClr val="0000D2"/>
                </a:solidFill>
                <a:ea typeface="Arial Unicode MS" pitchFamily="34" charset="-128"/>
                <a:cs typeface="Arial Unicode MS" pitchFamily="34" charset="-128"/>
              </a:rPr>
              <a:t>A23G 9/02</a:t>
            </a:r>
          </a:p>
        </p:txBody>
      </p:sp>
      <p:sp>
        <p:nvSpPr>
          <p:cNvPr id="24581" name="Text Box 4"/>
          <p:cNvSpPr txBox="1">
            <a:spLocks noChangeArrowheads="1"/>
          </p:cNvSpPr>
          <p:nvPr/>
        </p:nvSpPr>
        <p:spPr bwMode="auto">
          <a:xfrm>
            <a:off x="395288" y="2133600"/>
            <a:ext cx="7748587"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fontAlgn="base" hangingPunct="1">
              <a:spcBef>
                <a:spcPct val="0"/>
              </a:spcBef>
              <a:spcAft>
                <a:spcPct val="0"/>
              </a:spcAft>
            </a:pPr>
            <a:r>
              <a:rPr lang="ja-JP" altLang="en-US" sz="2300">
                <a:solidFill>
                  <a:srgbClr val="0000FF"/>
                </a:solidFill>
                <a:latin typeface="Times New Roman" pitchFamily="18" charset="0"/>
                <a:ea typeface="ＭＳ Ｐゴシック" pitchFamily="34" charset="-128"/>
              </a:rPr>
              <a:t>►</a:t>
            </a:r>
            <a:r>
              <a:rPr lang="de-DE" sz="2300">
                <a:solidFill>
                  <a:srgbClr val="000000"/>
                </a:solidFill>
                <a:ea typeface="Arial Unicode MS" pitchFamily="34" charset="-128"/>
                <a:cs typeface="Arial Unicode MS" pitchFamily="34" charset="-128"/>
              </a:rPr>
              <a:t> complete group symbol; consists of different components</a:t>
            </a:r>
          </a:p>
        </p:txBody>
      </p:sp>
      <p:sp>
        <p:nvSpPr>
          <p:cNvPr id="24582" name="Text Box 6"/>
          <p:cNvSpPr txBox="1">
            <a:spLocks noChangeArrowheads="1"/>
          </p:cNvSpPr>
          <p:nvPr/>
        </p:nvSpPr>
        <p:spPr bwMode="auto">
          <a:xfrm>
            <a:off x="2203450" y="2779713"/>
            <a:ext cx="5538788"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fontAlgn="base" hangingPunct="1">
              <a:spcBef>
                <a:spcPct val="0"/>
              </a:spcBef>
              <a:spcAft>
                <a:spcPct val="0"/>
              </a:spcAft>
            </a:pPr>
            <a:r>
              <a:rPr lang="de-DE" sz="2300">
                <a:solidFill>
                  <a:srgbClr val="000000"/>
                </a:solidFill>
                <a:ea typeface="Arial Unicode MS" pitchFamily="34" charset="-128"/>
                <a:cs typeface="Arial Unicode MS" pitchFamily="34" charset="-128"/>
              </a:rPr>
              <a:t>A	....................... Section (A, B, ... H)</a:t>
            </a:r>
          </a:p>
        </p:txBody>
      </p:sp>
      <p:sp>
        <p:nvSpPr>
          <p:cNvPr id="24583" name="Rectangle 8"/>
          <p:cNvSpPr>
            <a:spLocks noChangeArrowheads="1"/>
          </p:cNvSpPr>
          <p:nvPr/>
        </p:nvSpPr>
        <p:spPr bwMode="auto">
          <a:xfrm>
            <a:off x="2203450" y="3389313"/>
            <a:ext cx="5602288"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p>
            <a:pPr fontAlgn="base">
              <a:spcBef>
                <a:spcPct val="0"/>
              </a:spcBef>
              <a:spcAft>
                <a:spcPct val="0"/>
              </a:spcAft>
            </a:pPr>
            <a:r>
              <a:rPr lang="de-DE" sz="2400">
                <a:solidFill>
                  <a:srgbClr val="000000"/>
                </a:solidFill>
                <a:ea typeface="Arial Unicode MS" pitchFamily="34" charset="-128"/>
                <a:cs typeface="Arial Unicode MS" pitchFamily="34" charset="-128"/>
              </a:rPr>
              <a:t>A23	....................... Class  (any 2 digits)</a:t>
            </a:r>
          </a:p>
        </p:txBody>
      </p:sp>
      <p:sp>
        <p:nvSpPr>
          <p:cNvPr id="24584" name="Rectangle 9"/>
          <p:cNvSpPr>
            <a:spLocks noChangeArrowheads="1"/>
          </p:cNvSpPr>
          <p:nvPr/>
        </p:nvSpPr>
        <p:spPr bwMode="auto">
          <a:xfrm>
            <a:off x="2203450" y="3998913"/>
            <a:ext cx="5699125"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p>
            <a:pPr fontAlgn="base">
              <a:spcBef>
                <a:spcPct val="0"/>
              </a:spcBef>
              <a:spcAft>
                <a:spcPct val="0"/>
              </a:spcAft>
            </a:pPr>
            <a:r>
              <a:rPr lang="de-DE" sz="2400">
                <a:solidFill>
                  <a:srgbClr val="000000"/>
                </a:solidFill>
                <a:ea typeface="Arial Unicode MS" pitchFamily="34" charset="-128"/>
                <a:cs typeface="Arial Unicode MS" pitchFamily="34" charset="-128"/>
              </a:rPr>
              <a:t>A23G	....................... Subclass (any letter)</a:t>
            </a:r>
          </a:p>
        </p:txBody>
      </p:sp>
      <p:sp>
        <p:nvSpPr>
          <p:cNvPr id="24585" name="Rectangle 10"/>
          <p:cNvSpPr>
            <a:spLocks noChangeArrowheads="1"/>
          </p:cNvSpPr>
          <p:nvPr/>
        </p:nvSpPr>
        <p:spPr bwMode="auto">
          <a:xfrm>
            <a:off x="2203450" y="4684713"/>
            <a:ext cx="3875088"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p>
            <a:pPr fontAlgn="base">
              <a:spcBef>
                <a:spcPct val="0"/>
              </a:spcBef>
              <a:spcAft>
                <a:spcPct val="0"/>
              </a:spcAft>
            </a:pPr>
            <a:r>
              <a:rPr lang="de-DE" sz="2400">
                <a:solidFill>
                  <a:srgbClr val="000000"/>
                </a:solidFill>
                <a:ea typeface="Arial Unicode MS" pitchFamily="34" charset="-128"/>
                <a:cs typeface="Arial Unicode MS" pitchFamily="34" charset="-128"/>
              </a:rPr>
              <a:t>A23G </a:t>
            </a:r>
            <a:r>
              <a:rPr lang="de-DE" sz="2400">
                <a:solidFill>
                  <a:srgbClr val="333399"/>
                </a:solidFill>
                <a:ea typeface="Arial Unicode MS" pitchFamily="34" charset="-128"/>
                <a:cs typeface="Arial Unicode MS" pitchFamily="34" charset="-128"/>
              </a:rPr>
              <a:t>9</a:t>
            </a:r>
            <a:r>
              <a:rPr lang="de-DE" sz="2400">
                <a:solidFill>
                  <a:srgbClr val="000000"/>
                </a:solidFill>
                <a:ea typeface="Arial Unicode MS" pitchFamily="34" charset="-128"/>
                <a:cs typeface="Arial Unicode MS" pitchFamily="34" charset="-128"/>
              </a:rPr>
              <a:t>/</a:t>
            </a:r>
            <a:r>
              <a:rPr lang="de-DE" sz="2400">
                <a:solidFill>
                  <a:srgbClr val="FF0000"/>
                </a:solidFill>
                <a:ea typeface="Arial Unicode MS" pitchFamily="34" charset="-128"/>
                <a:cs typeface="Arial Unicode MS" pitchFamily="34" charset="-128"/>
              </a:rPr>
              <a:t>02</a:t>
            </a:r>
            <a:r>
              <a:rPr lang="de-DE" sz="2400">
                <a:solidFill>
                  <a:srgbClr val="000000"/>
                </a:solidFill>
                <a:ea typeface="Arial Unicode MS" pitchFamily="34" charset="-128"/>
                <a:cs typeface="Arial Unicode MS" pitchFamily="34" charset="-128"/>
              </a:rPr>
              <a:t>	............ Group</a:t>
            </a:r>
          </a:p>
        </p:txBody>
      </p:sp>
      <p:grpSp>
        <p:nvGrpSpPr>
          <p:cNvPr id="24586" name="Group 14"/>
          <p:cNvGrpSpPr>
            <a:grpSpLocks/>
          </p:cNvGrpSpPr>
          <p:nvPr/>
        </p:nvGrpSpPr>
        <p:grpSpPr bwMode="auto">
          <a:xfrm>
            <a:off x="3641725" y="5078413"/>
            <a:ext cx="2227263" cy="809625"/>
            <a:chOff x="2008" y="3600"/>
            <a:chExt cx="1405" cy="510"/>
          </a:xfrm>
        </p:grpSpPr>
        <p:sp>
          <p:nvSpPr>
            <p:cNvPr id="24590" name="Text Box 15"/>
            <p:cNvSpPr txBox="1">
              <a:spLocks noChangeArrowheads="1"/>
            </p:cNvSpPr>
            <p:nvPr/>
          </p:nvSpPr>
          <p:spPr bwMode="auto">
            <a:xfrm>
              <a:off x="2303" y="3879"/>
              <a:ext cx="111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algn="ctr" eaLnBrk="1" fontAlgn="base" hangingPunct="1">
                <a:spcBef>
                  <a:spcPct val="0"/>
                </a:spcBef>
                <a:spcAft>
                  <a:spcPct val="0"/>
                </a:spcAft>
              </a:pPr>
              <a:r>
                <a:rPr lang="en-US" altLang="ja-JP" sz="1800">
                  <a:solidFill>
                    <a:srgbClr val="FF0000"/>
                  </a:solidFill>
                  <a:ea typeface="ＭＳ Ｐゴシック" pitchFamily="34" charset="-128"/>
                </a:rPr>
                <a:t>Subgroup part</a:t>
              </a:r>
            </a:p>
          </p:txBody>
        </p:sp>
        <p:sp>
          <p:nvSpPr>
            <p:cNvPr id="24591" name="Line 16"/>
            <p:cNvSpPr>
              <a:spLocks noChangeShapeType="1"/>
            </p:cNvSpPr>
            <p:nvPr/>
          </p:nvSpPr>
          <p:spPr bwMode="auto">
            <a:xfrm flipH="1" flipV="1">
              <a:off x="2008" y="3600"/>
              <a:ext cx="336" cy="24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50000"/>
                </a:spcBef>
                <a:spcAft>
                  <a:spcPct val="0"/>
                </a:spcAft>
              </a:pPr>
              <a:endParaRPr lang="en-US" sz="2400">
                <a:solidFill>
                  <a:srgbClr val="000000"/>
                </a:solidFill>
              </a:endParaRPr>
            </a:p>
          </p:txBody>
        </p:sp>
      </p:grpSp>
      <p:grpSp>
        <p:nvGrpSpPr>
          <p:cNvPr id="24587" name="Group 17"/>
          <p:cNvGrpSpPr>
            <a:grpSpLocks/>
          </p:cNvGrpSpPr>
          <p:nvPr/>
        </p:nvGrpSpPr>
        <p:grpSpPr bwMode="auto">
          <a:xfrm>
            <a:off x="1789113" y="5078413"/>
            <a:ext cx="1974850" cy="803275"/>
            <a:chOff x="822" y="3600"/>
            <a:chExt cx="1245" cy="506"/>
          </a:xfrm>
        </p:grpSpPr>
        <p:sp>
          <p:nvSpPr>
            <p:cNvPr id="24588" name="Text Box 18"/>
            <p:cNvSpPr txBox="1">
              <a:spLocks noChangeArrowheads="1"/>
            </p:cNvSpPr>
            <p:nvPr/>
          </p:nvSpPr>
          <p:spPr bwMode="auto">
            <a:xfrm>
              <a:off x="822" y="3875"/>
              <a:ext cx="124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algn="ctr" eaLnBrk="1" fontAlgn="base" hangingPunct="1">
                <a:spcBef>
                  <a:spcPct val="0"/>
                </a:spcBef>
                <a:spcAft>
                  <a:spcPct val="0"/>
                </a:spcAft>
              </a:pPr>
              <a:r>
                <a:rPr lang="en-US" altLang="ja-JP" sz="1800">
                  <a:solidFill>
                    <a:srgbClr val="333399"/>
                  </a:solidFill>
                  <a:ea typeface="ＭＳ Ｐゴシック" pitchFamily="34" charset="-128"/>
                </a:rPr>
                <a:t>Main group part</a:t>
              </a:r>
              <a:r>
                <a:rPr lang="en-US" altLang="ja-JP" sz="1800">
                  <a:solidFill>
                    <a:srgbClr val="CC0066"/>
                  </a:solidFill>
                  <a:ea typeface="ＭＳ Ｐゴシック" pitchFamily="34" charset="-128"/>
                </a:rPr>
                <a:t> </a:t>
              </a:r>
              <a:endParaRPr lang="en-US" altLang="ja-JP" sz="2300">
                <a:solidFill>
                  <a:srgbClr val="CC0066"/>
                </a:solidFill>
                <a:ea typeface="ＭＳ Ｐゴシック" pitchFamily="34" charset="-128"/>
              </a:endParaRPr>
            </a:p>
          </p:txBody>
        </p:sp>
        <p:sp>
          <p:nvSpPr>
            <p:cNvPr id="24589" name="Line 19"/>
            <p:cNvSpPr>
              <a:spLocks noChangeShapeType="1"/>
            </p:cNvSpPr>
            <p:nvPr/>
          </p:nvSpPr>
          <p:spPr bwMode="auto">
            <a:xfrm flipV="1">
              <a:off x="1488" y="3600"/>
              <a:ext cx="192" cy="24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50000"/>
                </a:spcBef>
                <a:spcAft>
                  <a:spcPct val="0"/>
                </a:spcAft>
              </a:pPr>
              <a:endParaRPr lang="en-US" sz="2400">
                <a:solidFill>
                  <a:srgbClr val="000000"/>
                </a:solidFill>
              </a:endParaRPr>
            </a:p>
          </p:txBody>
        </p:sp>
      </p:grpSp>
    </p:spTree>
    <p:extLst>
      <p:ext uri="{BB962C8B-B14F-4D97-AF65-F5344CB8AC3E}">
        <p14:creationId xmlns:p14="http://schemas.microsoft.com/office/powerpoint/2010/main" val="377064835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Arrowheads="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fld id="{0608DA68-FEC4-4B1B-8E6F-C64C637E0F21}" type="slidenum">
              <a:rPr lang="en-US" altLang="en-US" sz="1400">
                <a:solidFill>
                  <a:srgbClr val="000000"/>
                </a:solidFill>
              </a:rPr>
              <a:pPr/>
              <a:t>76</a:t>
            </a:fld>
            <a:endParaRPr lang="en-US" altLang="en-US" sz="1400">
              <a:solidFill>
                <a:srgbClr val="000000"/>
              </a:solidFill>
            </a:endParaRPr>
          </a:p>
        </p:txBody>
      </p:sp>
      <p:sp>
        <p:nvSpPr>
          <p:cNvPr id="3075" name="Rectangle 29"/>
          <p:cNvSpPr>
            <a:spLocks noGrp="1" noChangeArrowheads="1"/>
          </p:cNvSpPr>
          <p:nvPr>
            <p:ph type="title"/>
          </p:nvPr>
        </p:nvSpPr>
        <p:spPr>
          <a:xfrm>
            <a:off x="214313" y="163513"/>
            <a:ext cx="8548687" cy="647700"/>
          </a:xfrm>
        </p:spPr>
        <p:txBody>
          <a:bodyPr/>
          <a:lstStyle/>
          <a:p>
            <a:r>
              <a:rPr lang="de-DE" altLang="en-US" dirty="0"/>
              <a:t>WIPO Homepage</a:t>
            </a:r>
            <a:endParaRPr lang="en-US" altLang="en-US" dirty="0" smtClean="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13" y="968375"/>
            <a:ext cx="8867775" cy="470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2" name="Oval 24"/>
          <p:cNvSpPr>
            <a:spLocks noChangeArrowheads="1"/>
          </p:cNvSpPr>
          <p:nvPr/>
        </p:nvSpPr>
        <p:spPr bwMode="auto">
          <a:xfrm>
            <a:off x="2365375" y="1698625"/>
            <a:ext cx="900113" cy="493713"/>
          </a:xfrm>
          <a:prstGeom prst="ellipse">
            <a:avLst/>
          </a:prstGeom>
          <a:noFill/>
          <a:ln w="476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spTree>
    <p:extLst>
      <p:ext uri="{BB962C8B-B14F-4D97-AF65-F5344CB8AC3E}">
        <p14:creationId xmlns:p14="http://schemas.microsoft.com/office/powerpoint/2010/main" val="12105209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noChangeArrowheads="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fld id="{2C7F7610-3C30-4864-ABE9-2DC6265F44F5}" type="slidenum">
              <a:rPr lang="en-US" altLang="en-US" sz="1400">
                <a:solidFill>
                  <a:srgbClr val="000000"/>
                </a:solidFill>
              </a:rPr>
              <a:pPr/>
              <a:t>77</a:t>
            </a:fld>
            <a:endParaRPr lang="en-US" altLang="en-US" sz="1400">
              <a:solidFill>
                <a:srgbClr val="000000"/>
              </a:solidFill>
            </a:endParaRPr>
          </a:p>
        </p:txBody>
      </p:sp>
      <p:sp>
        <p:nvSpPr>
          <p:cNvPr id="4099" name="Rectangle 29"/>
          <p:cNvSpPr>
            <a:spLocks noGrp="1" noChangeArrowheads="1"/>
          </p:cNvSpPr>
          <p:nvPr>
            <p:ph type="title"/>
          </p:nvPr>
        </p:nvSpPr>
        <p:spPr>
          <a:xfrm>
            <a:off x="228600" y="163513"/>
            <a:ext cx="6934200" cy="647700"/>
          </a:xfrm>
        </p:spPr>
        <p:txBody>
          <a:bodyPr/>
          <a:lstStyle/>
          <a:p>
            <a:pPr eaLnBrk="1" hangingPunct="1"/>
            <a:r>
              <a:rPr lang="de-DE" altLang="en-US" dirty="0" smtClean="0"/>
              <a:t>WIPO Homepage &gt; Reference</a:t>
            </a:r>
            <a:endParaRPr lang="en-US" altLang="en-US" dirty="0" smtClean="0"/>
          </a:p>
        </p:txBody>
      </p:sp>
      <p:pic>
        <p:nvPicPr>
          <p:cNvPr id="410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 y="941388"/>
            <a:ext cx="8582025" cy="527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5" name="Oval 6"/>
          <p:cNvSpPr>
            <a:spLocks noChangeArrowheads="1"/>
          </p:cNvSpPr>
          <p:nvPr/>
        </p:nvSpPr>
        <p:spPr bwMode="auto">
          <a:xfrm>
            <a:off x="2887663" y="3548063"/>
            <a:ext cx="1916112" cy="457200"/>
          </a:xfrm>
          <a:prstGeom prst="ellipse">
            <a:avLst/>
          </a:prstGeom>
          <a:noFill/>
          <a:ln w="476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spTree>
    <p:extLst>
      <p:ext uri="{BB962C8B-B14F-4D97-AF65-F5344CB8AC3E}">
        <p14:creationId xmlns:p14="http://schemas.microsoft.com/office/powerpoint/2010/main" val="3064036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fade">
                                      <p:cBhvr>
                                        <p:cTn id="7" dur="5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fld id="{04E57645-BBFD-4B4D-8081-3F24FEFF3E41}" type="slidenum">
              <a:rPr lang="en-US" altLang="en-US" sz="1400">
                <a:solidFill>
                  <a:srgbClr val="000000"/>
                </a:solidFill>
              </a:rPr>
              <a:pPr/>
              <a:t>78</a:t>
            </a:fld>
            <a:endParaRPr lang="en-US" altLang="en-US" sz="1400">
              <a:solidFill>
                <a:srgbClr val="000000"/>
              </a:solidFill>
            </a:endParaRPr>
          </a:p>
        </p:txBody>
      </p:sp>
      <p:sp>
        <p:nvSpPr>
          <p:cNvPr id="5123" name="Rectangle 29"/>
          <p:cNvSpPr>
            <a:spLocks noGrp="1" noChangeArrowheads="1"/>
          </p:cNvSpPr>
          <p:nvPr>
            <p:ph type="title"/>
          </p:nvPr>
        </p:nvSpPr>
        <p:spPr>
          <a:xfrm>
            <a:off x="228600" y="163513"/>
            <a:ext cx="6959600" cy="647700"/>
          </a:xfrm>
        </p:spPr>
        <p:txBody>
          <a:bodyPr/>
          <a:lstStyle/>
          <a:p>
            <a:pPr eaLnBrk="1" hangingPunct="1"/>
            <a:r>
              <a:rPr lang="de-DE" altLang="en-US" smtClean="0"/>
              <a:t>International Classifications</a:t>
            </a:r>
            <a:endParaRPr lang="en-US" altLang="en-US" smtClean="0"/>
          </a:p>
        </p:txBody>
      </p:sp>
      <p:pic>
        <p:nvPicPr>
          <p:cNvPr id="51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25" y="927100"/>
            <a:ext cx="8296275" cy="561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9" name="Oval 5"/>
          <p:cNvSpPr>
            <a:spLocks noChangeArrowheads="1"/>
          </p:cNvSpPr>
          <p:nvPr/>
        </p:nvSpPr>
        <p:spPr bwMode="auto">
          <a:xfrm>
            <a:off x="14288" y="4318000"/>
            <a:ext cx="3454400" cy="457200"/>
          </a:xfrm>
          <a:prstGeom prst="ellipse">
            <a:avLst/>
          </a:prstGeom>
          <a:noFill/>
          <a:ln w="476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930817"/>
            <a:ext cx="9342069" cy="5614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bwMode="auto">
          <a:xfrm>
            <a:off x="14288" y="5181600"/>
            <a:ext cx="2263775" cy="76200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B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5547511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fade">
                                      <p:cBhvr>
                                        <p:cTn id="7" dur="500"/>
                                        <p:tgtEl>
                                          <p:spTgt spid="614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01624" y="152400"/>
            <a:ext cx="8537575" cy="595312"/>
          </a:xfrm>
          <a:prstGeom prst="rect">
            <a:avLst/>
          </a:prstGeom>
          <a:noFill/>
          <a:ln>
            <a:noFill/>
          </a:ln>
          <a:effectLst/>
          <a:extLst/>
        </p:spPr>
        <p:txBody>
          <a:bodyPr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a:spcBef>
                <a:spcPct val="0"/>
              </a:spcBef>
              <a:defRPr/>
            </a:pPr>
            <a:r>
              <a:rPr lang="en-US" sz="2800" dirty="0" smtClean="0">
                <a:solidFill>
                  <a:srgbClr val="000000"/>
                </a:solidFill>
                <a:latin typeface="Arial"/>
              </a:rPr>
              <a:t>IPC Official </a:t>
            </a:r>
            <a:r>
              <a:rPr lang="en-US" sz="2800" dirty="0">
                <a:solidFill>
                  <a:srgbClr val="000000"/>
                </a:solidFill>
                <a:latin typeface="Arial"/>
              </a:rPr>
              <a:t>Publication: </a:t>
            </a:r>
            <a:r>
              <a:rPr lang="en-US" sz="2800" dirty="0">
                <a:solidFill>
                  <a:srgbClr val="000000"/>
                </a:solidFill>
                <a:latin typeface="Arial"/>
                <a:hlinkClick r:id="rId3"/>
              </a:rPr>
              <a:t>http://web2.wipo.int/ipcpub/#refresh=page</a:t>
            </a:r>
            <a:endParaRPr lang="en-US" sz="2800" dirty="0" smtClean="0">
              <a:solidFill>
                <a:srgbClr val="000000"/>
              </a:solidFill>
              <a:latin typeface="Arial"/>
            </a:endParaRPr>
          </a:p>
        </p:txBody>
      </p:sp>
      <p:pic>
        <p:nvPicPr>
          <p:cNvPr id="11267"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938" y="1393825"/>
            <a:ext cx="8888412" cy="524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8" name="Rectangle 6"/>
          <p:cNvSpPr>
            <a:spLocks noGrp="1" noChangeArrowheads="1"/>
          </p:cNvSpPr>
          <p:nvPr>
            <p:ph type="sldNum" sz="quarter" idx="4294967295"/>
          </p:nvPr>
        </p:nvSpPr>
        <p:spPr>
          <a:xfrm>
            <a:off x="6553200" y="6259513"/>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endParaRPr lang="en-US" altLang="ja-JP" sz="1400" dirty="0">
              <a:solidFill>
                <a:srgbClr val="000000"/>
              </a:solidFill>
              <a:ea typeface="ＭＳ Ｐゴシック" pitchFamily="34" charset="-128"/>
            </a:endParaRPr>
          </a:p>
        </p:txBody>
      </p:sp>
      <p:grpSp>
        <p:nvGrpSpPr>
          <p:cNvPr id="4" name="Group 3"/>
          <p:cNvGrpSpPr>
            <a:grpSpLocks/>
          </p:cNvGrpSpPr>
          <p:nvPr/>
        </p:nvGrpSpPr>
        <p:grpSpPr bwMode="auto">
          <a:xfrm>
            <a:off x="28575" y="2151063"/>
            <a:ext cx="5680075" cy="1471612"/>
            <a:chOff x="28575" y="2151063"/>
            <a:chExt cx="5680075" cy="1471612"/>
          </a:xfrm>
        </p:grpSpPr>
        <p:sp>
          <p:nvSpPr>
            <p:cNvPr id="11285" name="Text Box 7"/>
            <p:cNvSpPr txBox="1">
              <a:spLocks noChangeArrowheads="1"/>
            </p:cNvSpPr>
            <p:nvPr/>
          </p:nvSpPr>
          <p:spPr bwMode="auto">
            <a:xfrm>
              <a:off x="1673225" y="3160713"/>
              <a:ext cx="4035425" cy="461962"/>
            </a:xfrm>
            <a:prstGeom prst="rect">
              <a:avLst/>
            </a:prstGeom>
            <a:solidFill>
              <a:srgbClr val="FFFF99"/>
            </a:solidFill>
            <a:ln w="28575">
              <a:solidFill>
                <a:srgbClr val="FF0000"/>
              </a:solidFill>
              <a:miter lim="800000"/>
              <a:headEnd/>
              <a:tailEnd/>
            </a:ln>
          </p:spPr>
          <p:txBody>
            <a:bodyPr wrap="none" anchor="ctr">
              <a:spAutoFit/>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algn="ctr" eaLnBrk="0" fontAlgn="base" hangingPunct="0">
                <a:spcBef>
                  <a:spcPct val="50000"/>
                </a:spcBef>
                <a:spcAft>
                  <a:spcPct val="0"/>
                </a:spcAft>
              </a:pPr>
              <a:r>
                <a:rPr lang="en-US" altLang="en-US">
                  <a:solidFill>
                    <a:srgbClr val="000000"/>
                  </a:solidFill>
                  <a:latin typeface="Arial" charset="0"/>
                </a:rPr>
                <a:t>IPC version and IPC symbol</a:t>
              </a:r>
            </a:p>
          </p:txBody>
        </p:sp>
        <p:sp>
          <p:nvSpPr>
            <p:cNvPr id="11286" name="Line 12"/>
            <p:cNvSpPr>
              <a:spLocks noChangeShapeType="1"/>
            </p:cNvSpPr>
            <p:nvPr/>
          </p:nvSpPr>
          <p:spPr bwMode="auto">
            <a:xfrm flipH="1" flipV="1">
              <a:off x="995363" y="2995613"/>
              <a:ext cx="596900" cy="28098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latin typeface="Times" charset="0"/>
              </a:endParaRPr>
            </a:p>
          </p:txBody>
        </p:sp>
        <p:sp>
          <p:nvSpPr>
            <p:cNvPr id="11287" name="Oval 16"/>
            <p:cNvSpPr>
              <a:spLocks noChangeArrowheads="1"/>
            </p:cNvSpPr>
            <p:nvPr/>
          </p:nvSpPr>
          <p:spPr bwMode="auto">
            <a:xfrm>
              <a:off x="28575" y="2151063"/>
              <a:ext cx="1009650" cy="1125537"/>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grpSp>
      <p:grpSp>
        <p:nvGrpSpPr>
          <p:cNvPr id="2" name="Group 1"/>
          <p:cNvGrpSpPr>
            <a:grpSpLocks/>
          </p:cNvGrpSpPr>
          <p:nvPr/>
        </p:nvGrpSpPr>
        <p:grpSpPr bwMode="auto">
          <a:xfrm>
            <a:off x="1008063" y="1998663"/>
            <a:ext cx="1403350" cy="895350"/>
            <a:chOff x="1008063" y="1998663"/>
            <a:chExt cx="1403350" cy="895936"/>
          </a:xfrm>
        </p:grpSpPr>
        <p:sp>
          <p:nvSpPr>
            <p:cNvPr id="11282" name="Text Box 7"/>
            <p:cNvSpPr txBox="1">
              <a:spLocks noChangeArrowheads="1"/>
            </p:cNvSpPr>
            <p:nvPr/>
          </p:nvSpPr>
          <p:spPr bwMode="auto">
            <a:xfrm>
              <a:off x="1592263" y="2434224"/>
              <a:ext cx="819150" cy="460375"/>
            </a:xfrm>
            <a:prstGeom prst="rect">
              <a:avLst/>
            </a:prstGeom>
            <a:solidFill>
              <a:srgbClr val="FFFF99"/>
            </a:solidFill>
            <a:ln w="28575">
              <a:solidFill>
                <a:srgbClr val="FF0000"/>
              </a:solidFill>
              <a:miter lim="800000"/>
              <a:headEnd/>
              <a:tailEnd/>
            </a:ln>
          </p:spPr>
          <p:txBody>
            <a:bodyPr wrap="none" anchor="ctr">
              <a:spAutoFit/>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algn="ctr" eaLnBrk="0" fontAlgn="base" hangingPunct="0">
                <a:spcBef>
                  <a:spcPct val="50000"/>
                </a:spcBef>
                <a:spcAft>
                  <a:spcPct val="0"/>
                </a:spcAft>
              </a:pPr>
              <a:r>
                <a:rPr lang="en-US" altLang="en-US">
                  <a:solidFill>
                    <a:srgbClr val="000000"/>
                  </a:solidFill>
                  <a:latin typeface="Arial" charset="0"/>
                </a:rPr>
                <a:t>Help</a:t>
              </a:r>
            </a:p>
          </p:txBody>
        </p:sp>
        <p:sp>
          <p:nvSpPr>
            <p:cNvPr id="11283" name="Line 12"/>
            <p:cNvSpPr>
              <a:spLocks noChangeShapeType="1"/>
            </p:cNvSpPr>
            <p:nvPr/>
          </p:nvSpPr>
          <p:spPr bwMode="auto">
            <a:xfrm flipH="1" flipV="1">
              <a:off x="1220788" y="2303463"/>
              <a:ext cx="371475" cy="304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latin typeface="Times" charset="0"/>
              </a:endParaRPr>
            </a:p>
          </p:txBody>
        </p:sp>
        <p:sp>
          <p:nvSpPr>
            <p:cNvPr id="11284" name="Oval 16"/>
            <p:cNvSpPr>
              <a:spLocks noChangeArrowheads="1"/>
            </p:cNvSpPr>
            <p:nvPr/>
          </p:nvSpPr>
          <p:spPr bwMode="auto">
            <a:xfrm>
              <a:off x="1008063" y="1998663"/>
              <a:ext cx="304800" cy="3048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grpSp>
      <p:grpSp>
        <p:nvGrpSpPr>
          <p:cNvPr id="5" name="Group 4"/>
          <p:cNvGrpSpPr>
            <a:grpSpLocks/>
          </p:cNvGrpSpPr>
          <p:nvPr/>
        </p:nvGrpSpPr>
        <p:grpSpPr bwMode="auto">
          <a:xfrm>
            <a:off x="682625" y="3844925"/>
            <a:ext cx="5540375" cy="782638"/>
            <a:chOff x="682625" y="3844925"/>
            <a:chExt cx="5540375" cy="782638"/>
          </a:xfrm>
        </p:grpSpPr>
        <p:sp>
          <p:nvSpPr>
            <p:cNvPr id="11279" name="Line 12"/>
            <p:cNvSpPr>
              <a:spLocks noChangeShapeType="1"/>
            </p:cNvSpPr>
            <p:nvPr/>
          </p:nvSpPr>
          <p:spPr bwMode="auto">
            <a:xfrm flipH="1" flipV="1">
              <a:off x="901700" y="4090988"/>
              <a:ext cx="819150" cy="3175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latin typeface="Times" charset="0"/>
              </a:endParaRPr>
            </a:p>
          </p:txBody>
        </p:sp>
        <p:sp>
          <p:nvSpPr>
            <p:cNvPr id="11280" name="Text Box 7"/>
            <p:cNvSpPr txBox="1">
              <a:spLocks noChangeArrowheads="1"/>
            </p:cNvSpPr>
            <p:nvPr/>
          </p:nvSpPr>
          <p:spPr bwMode="auto">
            <a:xfrm>
              <a:off x="1700213" y="4165600"/>
              <a:ext cx="4522787" cy="461963"/>
            </a:xfrm>
            <a:prstGeom prst="rect">
              <a:avLst/>
            </a:prstGeom>
            <a:solidFill>
              <a:srgbClr val="FFFF99"/>
            </a:solidFill>
            <a:ln w="28575">
              <a:solidFill>
                <a:srgbClr val="FF0000"/>
              </a:solidFill>
              <a:miter lim="800000"/>
              <a:headEnd/>
              <a:tailEnd/>
            </a:ln>
          </p:spPr>
          <p:txBody>
            <a:bodyPr wrap="none" anchor="ctr">
              <a:spAutoFit/>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algn="ctr" eaLnBrk="0" fontAlgn="base" hangingPunct="0">
                <a:spcBef>
                  <a:spcPct val="50000"/>
                </a:spcBef>
                <a:spcAft>
                  <a:spcPct val="0"/>
                </a:spcAft>
              </a:pPr>
              <a:r>
                <a:rPr lang="en-US" altLang="en-US">
                  <a:solidFill>
                    <a:srgbClr val="000000"/>
                  </a:solidFill>
                  <a:latin typeface="Arial" charset="0"/>
                </a:rPr>
                <a:t>View mode (path/full/hierarchic)</a:t>
              </a:r>
            </a:p>
          </p:txBody>
        </p:sp>
        <p:sp>
          <p:nvSpPr>
            <p:cNvPr id="3" name="Arc 2"/>
            <p:cNvSpPr/>
            <p:nvPr/>
          </p:nvSpPr>
          <p:spPr bwMode="auto">
            <a:xfrm>
              <a:off x="682625" y="3844925"/>
              <a:ext cx="231775" cy="550863"/>
            </a:xfrm>
            <a:prstGeom prst="arc">
              <a:avLst>
                <a:gd name="adj1" fmla="val 16200000"/>
                <a:gd name="adj2" fmla="val 5399997"/>
              </a:avLst>
            </a:prstGeom>
            <a:noFill/>
            <a:ln w="31750" cap="flat" cmpd="sng" algn="ctr">
              <a:solidFill>
                <a:srgbClr val="FF0000"/>
              </a:solidFill>
              <a:prstDash val="solid"/>
              <a:round/>
              <a:headEnd type="none" w="med" len="med"/>
              <a:tailEnd type="none" w="med" len="med"/>
            </a:ln>
            <a:effectLst/>
          </p:spPr>
          <p:txBody>
            <a:bodyPr/>
            <a:lstStyle/>
            <a:p>
              <a:pPr eaLnBrk="0" fontAlgn="base" hangingPunct="0">
                <a:spcBef>
                  <a:spcPct val="0"/>
                </a:spcBef>
                <a:spcAft>
                  <a:spcPct val="0"/>
                </a:spcAft>
                <a:defRPr/>
              </a:pPr>
              <a:endParaRPr lang="en-US" sz="2400">
                <a:solidFill>
                  <a:srgbClr val="000000"/>
                </a:solidFill>
                <a:latin typeface="Times" charset="0"/>
              </a:endParaRPr>
            </a:p>
          </p:txBody>
        </p:sp>
      </p:grpSp>
      <p:grpSp>
        <p:nvGrpSpPr>
          <p:cNvPr id="6" name="Group 5"/>
          <p:cNvGrpSpPr>
            <a:grpSpLocks/>
          </p:cNvGrpSpPr>
          <p:nvPr/>
        </p:nvGrpSpPr>
        <p:grpSpPr bwMode="auto">
          <a:xfrm>
            <a:off x="1263650" y="4491038"/>
            <a:ext cx="6443663" cy="1458912"/>
            <a:chOff x="1263650" y="4491038"/>
            <a:chExt cx="6443663" cy="1458912"/>
          </a:xfrm>
        </p:grpSpPr>
        <p:sp>
          <p:nvSpPr>
            <p:cNvPr id="11276" name="Text Box 7"/>
            <p:cNvSpPr txBox="1">
              <a:spLocks noChangeArrowheads="1"/>
            </p:cNvSpPr>
            <p:nvPr/>
          </p:nvSpPr>
          <p:spPr bwMode="auto">
            <a:xfrm>
              <a:off x="2674938" y="5118100"/>
              <a:ext cx="5032375" cy="831850"/>
            </a:xfrm>
            <a:prstGeom prst="rect">
              <a:avLst/>
            </a:prstGeom>
            <a:solidFill>
              <a:srgbClr val="FFFF99"/>
            </a:solidFill>
            <a:ln w="28575">
              <a:solidFill>
                <a:srgbClr val="FF0000"/>
              </a:solidFill>
              <a:miter lim="800000"/>
              <a:headEnd/>
              <a:tailEnd/>
            </a:ln>
          </p:spPr>
          <p:txBody>
            <a:bodyPr anchor="ctr">
              <a:spAutoFit/>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algn="ctr" eaLnBrk="0" fontAlgn="base" hangingPunct="0">
                <a:spcBef>
                  <a:spcPct val="50000"/>
                </a:spcBef>
                <a:spcAft>
                  <a:spcPct val="0"/>
                </a:spcAft>
              </a:pPr>
              <a:r>
                <a:rPr lang="en-US" altLang="en-US">
                  <a:solidFill>
                    <a:srgbClr val="000000"/>
                  </a:solidFill>
                  <a:latin typeface="Arial" charset="0"/>
                </a:rPr>
                <a:t>Display option (Subclass indexes, Guidance Headings, Notes, etc.)</a:t>
              </a:r>
            </a:p>
          </p:txBody>
        </p:sp>
        <p:sp>
          <p:nvSpPr>
            <p:cNvPr id="11277" name="Line 12"/>
            <p:cNvSpPr>
              <a:spLocks noChangeShapeType="1"/>
            </p:cNvSpPr>
            <p:nvPr/>
          </p:nvSpPr>
          <p:spPr bwMode="auto">
            <a:xfrm flipH="1" flipV="1">
              <a:off x="1495425" y="4835525"/>
              <a:ext cx="1160463" cy="3841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latin typeface="Times" charset="0"/>
              </a:endParaRPr>
            </a:p>
          </p:txBody>
        </p:sp>
        <p:sp>
          <p:nvSpPr>
            <p:cNvPr id="17" name="Arc 16"/>
            <p:cNvSpPr/>
            <p:nvPr/>
          </p:nvSpPr>
          <p:spPr bwMode="auto">
            <a:xfrm>
              <a:off x="1263650" y="4491038"/>
              <a:ext cx="231775" cy="728662"/>
            </a:xfrm>
            <a:prstGeom prst="arc">
              <a:avLst>
                <a:gd name="adj1" fmla="val 16200000"/>
                <a:gd name="adj2" fmla="val 5399997"/>
              </a:avLst>
            </a:prstGeom>
            <a:noFill/>
            <a:ln w="31750" cap="flat" cmpd="sng" algn="ctr">
              <a:solidFill>
                <a:srgbClr val="FF0000"/>
              </a:solidFill>
              <a:prstDash val="solid"/>
              <a:round/>
              <a:headEnd type="none" w="med" len="med"/>
              <a:tailEnd type="none" w="med" len="med"/>
            </a:ln>
            <a:effectLst/>
          </p:spPr>
          <p:txBody>
            <a:bodyPr/>
            <a:lstStyle/>
            <a:p>
              <a:pPr eaLnBrk="0" fontAlgn="base" hangingPunct="0">
                <a:spcBef>
                  <a:spcPct val="0"/>
                </a:spcBef>
                <a:spcAft>
                  <a:spcPct val="0"/>
                </a:spcAft>
                <a:defRPr/>
              </a:pPr>
              <a:endParaRPr lang="en-US" sz="2400">
                <a:solidFill>
                  <a:srgbClr val="000000"/>
                </a:solidFill>
                <a:latin typeface="Times" charset="0"/>
              </a:endParaRPr>
            </a:p>
          </p:txBody>
        </p:sp>
      </p:grpSp>
      <p:grpSp>
        <p:nvGrpSpPr>
          <p:cNvPr id="7" name="Group 6"/>
          <p:cNvGrpSpPr>
            <a:grpSpLocks/>
          </p:cNvGrpSpPr>
          <p:nvPr/>
        </p:nvGrpSpPr>
        <p:grpSpPr bwMode="auto">
          <a:xfrm>
            <a:off x="1462088" y="1103313"/>
            <a:ext cx="3160712" cy="1077912"/>
            <a:chOff x="1462088" y="1103313"/>
            <a:chExt cx="3160712" cy="1077912"/>
          </a:xfrm>
        </p:grpSpPr>
        <p:sp>
          <p:nvSpPr>
            <p:cNvPr id="11274" name="Text Box 7"/>
            <p:cNvSpPr txBox="1">
              <a:spLocks noChangeArrowheads="1"/>
            </p:cNvSpPr>
            <p:nvPr/>
          </p:nvSpPr>
          <p:spPr bwMode="auto">
            <a:xfrm>
              <a:off x="1462088" y="1103313"/>
              <a:ext cx="3160712" cy="461962"/>
            </a:xfrm>
            <a:prstGeom prst="rect">
              <a:avLst/>
            </a:prstGeom>
            <a:solidFill>
              <a:srgbClr val="FFFF99"/>
            </a:solidFill>
            <a:ln w="28575">
              <a:solidFill>
                <a:srgbClr val="FF0000"/>
              </a:solidFill>
              <a:miter lim="800000"/>
              <a:headEnd/>
              <a:tailEnd/>
            </a:ln>
          </p:spPr>
          <p:txBody>
            <a:bodyPr wrap="none" anchor="ctr">
              <a:spAutoFit/>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algn="ctr" eaLnBrk="0" fontAlgn="base" hangingPunct="0">
                <a:spcBef>
                  <a:spcPct val="50000"/>
                </a:spcBef>
                <a:spcAft>
                  <a:spcPct val="0"/>
                </a:spcAft>
              </a:pPr>
              <a:r>
                <a:rPr lang="en-US" altLang="en-US">
                  <a:solidFill>
                    <a:srgbClr val="000000"/>
                  </a:solidFill>
                  <a:latin typeface="Arial" charset="0"/>
                </a:rPr>
                <a:t>Scheme tab (default)</a:t>
              </a:r>
            </a:p>
          </p:txBody>
        </p:sp>
        <p:sp>
          <p:nvSpPr>
            <p:cNvPr id="11275" name="Line 12"/>
            <p:cNvSpPr>
              <a:spLocks noChangeShapeType="1"/>
            </p:cNvSpPr>
            <p:nvPr/>
          </p:nvSpPr>
          <p:spPr bwMode="auto">
            <a:xfrm flipH="1">
              <a:off x="2105025" y="1550988"/>
              <a:ext cx="234950" cy="63023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latin typeface="Times" charset="0"/>
              </a:endParaRPr>
            </a:p>
          </p:txBody>
        </p:sp>
      </p:grpSp>
    </p:spTree>
    <p:extLst>
      <p:ext uri="{BB962C8B-B14F-4D97-AF65-F5344CB8AC3E}">
        <p14:creationId xmlns:p14="http://schemas.microsoft.com/office/powerpoint/2010/main" val="16202713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How to </a:t>
            </a:r>
            <a:r>
              <a:rPr lang="fr-CH" dirty="0" err="1" smtClean="0"/>
              <a:t>search</a:t>
            </a:r>
            <a:endParaRPr lang="en-US" dirty="0"/>
          </a:p>
        </p:txBody>
      </p:sp>
      <p:pic>
        <p:nvPicPr>
          <p:cNvPr id="25602" name="Picture 2" descr="computer-sear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47813"/>
            <a:ext cx="6604000"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6261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298450" y="315913"/>
            <a:ext cx="6475413" cy="631825"/>
          </a:xfrm>
          <a:prstGeom prst="rect">
            <a:avLst/>
          </a:prstGeom>
          <a:noFill/>
          <a:ln>
            <a:noFill/>
          </a:ln>
          <a:effectLst/>
          <a:extLst/>
        </p:spPr>
        <p:txBody>
          <a:bodyPr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fontAlgn="base">
              <a:spcBef>
                <a:spcPct val="0"/>
              </a:spcBef>
              <a:spcAft>
                <a:spcPct val="0"/>
              </a:spcAft>
              <a:defRPr/>
            </a:pPr>
            <a:r>
              <a:rPr lang="en-US" sz="3600" dirty="0" smtClean="0">
                <a:solidFill>
                  <a:srgbClr val="000000"/>
                </a:solidFill>
                <a:latin typeface="Arial"/>
                <a:ea typeface="+mj-ea"/>
              </a:rPr>
              <a:t>Definitions</a:t>
            </a:r>
          </a:p>
        </p:txBody>
      </p:sp>
      <p:sp>
        <p:nvSpPr>
          <p:cNvPr id="14339" name="Rectangle 6"/>
          <p:cNvSpPr>
            <a:spLocks noGrp="1" noChangeArrowheads="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endParaRPr lang="en-US" altLang="ja-JP" sz="1400" dirty="0">
              <a:solidFill>
                <a:srgbClr val="000000"/>
              </a:solidFill>
              <a:ea typeface="ＭＳ Ｐゴシック" pitchFamily="34" charset="-128"/>
            </a:endParaRPr>
          </a:p>
        </p:txBody>
      </p:sp>
      <p:pic>
        <p:nvPicPr>
          <p:cNvPr id="1434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450" y="973138"/>
            <a:ext cx="8515350" cy="478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a:grpSpLocks/>
          </p:cNvGrpSpPr>
          <p:nvPr/>
        </p:nvGrpSpPr>
        <p:grpSpPr bwMode="auto">
          <a:xfrm>
            <a:off x="1892300" y="973138"/>
            <a:ext cx="434975" cy="1322387"/>
            <a:chOff x="1891553" y="972954"/>
            <a:chExt cx="435068" cy="1322012"/>
          </a:xfrm>
        </p:grpSpPr>
        <p:sp>
          <p:nvSpPr>
            <p:cNvPr id="14345" name="Line 14"/>
            <p:cNvSpPr>
              <a:spLocks noChangeShapeType="1"/>
            </p:cNvSpPr>
            <p:nvPr/>
          </p:nvSpPr>
          <p:spPr bwMode="auto">
            <a:xfrm>
              <a:off x="1891553" y="972954"/>
              <a:ext cx="260537" cy="1017212"/>
            </a:xfrm>
            <a:prstGeom prst="line">
              <a:avLst/>
            </a:prstGeom>
            <a:noFill/>
            <a:ln w="38100">
              <a:solidFill>
                <a:srgbClr val="FF66FF"/>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latin typeface="Times" charset="0"/>
              </a:endParaRPr>
            </a:p>
          </p:txBody>
        </p:sp>
        <p:sp>
          <p:nvSpPr>
            <p:cNvPr id="14346" name="Oval 16"/>
            <p:cNvSpPr>
              <a:spLocks noChangeArrowheads="1"/>
            </p:cNvSpPr>
            <p:nvPr/>
          </p:nvSpPr>
          <p:spPr bwMode="auto">
            <a:xfrm>
              <a:off x="2021821" y="1990166"/>
              <a:ext cx="304800" cy="304800"/>
            </a:xfrm>
            <a:prstGeom prst="ellipse">
              <a:avLst/>
            </a:prstGeom>
            <a:noFill/>
            <a:ln w="28575">
              <a:solidFill>
                <a:srgbClr val="FF66FF"/>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grpSp>
      <p:grpSp>
        <p:nvGrpSpPr>
          <p:cNvPr id="5" name="Group 4"/>
          <p:cNvGrpSpPr>
            <a:grpSpLocks/>
          </p:cNvGrpSpPr>
          <p:nvPr/>
        </p:nvGrpSpPr>
        <p:grpSpPr bwMode="auto">
          <a:xfrm>
            <a:off x="298450" y="2295525"/>
            <a:ext cx="5724525" cy="4087813"/>
            <a:chOff x="298918" y="2294966"/>
            <a:chExt cx="5723914" cy="4088185"/>
          </a:xfrm>
        </p:grpSpPr>
        <p:pic>
          <p:nvPicPr>
            <p:cNvPr id="14343"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918" y="3108654"/>
              <a:ext cx="5723914" cy="3274497"/>
            </a:xfrm>
            <a:prstGeom prst="rect">
              <a:avLst/>
            </a:prstGeom>
            <a:noFill/>
            <a:ln w="2857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sp>
          <p:nvSpPr>
            <p:cNvPr id="14344" name="Down Arrow 3"/>
            <p:cNvSpPr>
              <a:spLocks noChangeArrowheads="1"/>
            </p:cNvSpPr>
            <p:nvPr/>
          </p:nvSpPr>
          <p:spPr bwMode="auto">
            <a:xfrm>
              <a:off x="2021821" y="2294966"/>
              <a:ext cx="304800" cy="813688"/>
            </a:xfrm>
            <a:prstGeom prst="downArrow">
              <a:avLst>
                <a:gd name="adj1" fmla="val 50000"/>
                <a:gd name="adj2" fmla="val 50005"/>
              </a:avLst>
            </a:prstGeom>
            <a:solidFill>
              <a:srgbClr val="FF66FF">
                <a:alpha val="50195"/>
              </a:srgbClr>
            </a:solidFill>
            <a:ln w="9525" algn="ctr">
              <a:solidFill>
                <a:srgbClr val="FF66FF">
                  <a:alpha val="50195"/>
                </a:srgbClr>
              </a:solidFill>
              <a:round/>
              <a:headEnd/>
              <a:tailEnd/>
            </a:ln>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grpSp>
    </p:spTree>
    <p:extLst>
      <p:ext uri="{BB962C8B-B14F-4D97-AF65-F5344CB8AC3E}">
        <p14:creationId xmlns:p14="http://schemas.microsoft.com/office/powerpoint/2010/main" val="30823780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Grp="1" noChangeArrowheads="1"/>
          </p:cNvSpPr>
          <p:nvPr>
            <p:ph type="sldNum" sz="quarter" idx="4294967295"/>
          </p:nvPr>
        </p:nvSpPr>
        <p:spPr>
          <a:xfrm>
            <a:off x="6553200" y="6186488"/>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endParaRPr lang="en-US" altLang="en-US" sz="1400" dirty="0">
              <a:solidFill>
                <a:srgbClr val="000000"/>
              </a:solidFill>
            </a:endParaRPr>
          </a:p>
        </p:txBody>
      </p:sp>
      <p:sp>
        <p:nvSpPr>
          <p:cNvPr id="16387" name="Rectangle 2"/>
          <p:cNvSpPr>
            <a:spLocks noGrp="1" noChangeArrowheads="1"/>
          </p:cNvSpPr>
          <p:nvPr>
            <p:ph type="title"/>
          </p:nvPr>
        </p:nvSpPr>
        <p:spPr>
          <a:xfrm>
            <a:off x="355600" y="504825"/>
            <a:ext cx="6553200" cy="647700"/>
          </a:xfrm>
        </p:spPr>
        <p:txBody>
          <a:bodyPr/>
          <a:lstStyle/>
          <a:p>
            <a:pPr eaLnBrk="1" hangingPunct="1"/>
            <a:r>
              <a:rPr lang="de-DE" altLang="en-US" smtClean="0"/>
              <a:t>Bridge</a:t>
            </a:r>
          </a:p>
        </p:txBody>
      </p:sp>
      <p:pic>
        <p:nvPicPr>
          <p:cNvPr id="163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725" y="1339850"/>
            <a:ext cx="310515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a:grpSpLocks/>
          </p:cNvGrpSpPr>
          <p:nvPr/>
        </p:nvGrpSpPr>
        <p:grpSpPr bwMode="auto">
          <a:xfrm>
            <a:off x="2125663" y="1919288"/>
            <a:ext cx="6888162" cy="2162175"/>
            <a:chOff x="2125663" y="1918935"/>
            <a:chExt cx="6888162" cy="2162175"/>
          </a:xfrm>
        </p:grpSpPr>
        <p:sp>
          <p:nvSpPr>
            <p:cNvPr id="16394" name="Line 14"/>
            <p:cNvSpPr>
              <a:spLocks noChangeShapeType="1"/>
            </p:cNvSpPr>
            <p:nvPr/>
          </p:nvSpPr>
          <p:spPr bwMode="auto">
            <a:xfrm flipV="1">
              <a:off x="2125663" y="3087688"/>
              <a:ext cx="877887" cy="720725"/>
            </a:xfrm>
            <a:prstGeom prst="line">
              <a:avLst/>
            </a:prstGeom>
            <a:noFill/>
            <a:ln w="38100">
              <a:solidFill>
                <a:srgbClr val="FF66FF"/>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latin typeface="Times" charset="0"/>
              </a:endParaRPr>
            </a:p>
          </p:txBody>
        </p:sp>
        <p:pic>
          <p:nvPicPr>
            <p:cNvPr id="16395"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3550" y="1918935"/>
              <a:ext cx="6010275" cy="21621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 name="Group 1"/>
          <p:cNvGrpSpPr>
            <a:grpSpLocks/>
          </p:cNvGrpSpPr>
          <p:nvPr/>
        </p:nvGrpSpPr>
        <p:grpSpPr bwMode="auto">
          <a:xfrm>
            <a:off x="1117600" y="1117600"/>
            <a:ext cx="1035050" cy="2930525"/>
            <a:chOff x="1117600" y="1117600"/>
            <a:chExt cx="1035050" cy="2930525"/>
          </a:xfrm>
        </p:grpSpPr>
        <p:sp>
          <p:nvSpPr>
            <p:cNvPr id="16392" name="Oval 16"/>
            <p:cNvSpPr>
              <a:spLocks noChangeArrowheads="1"/>
            </p:cNvSpPr>
            <p:nvPr/>
          </p:nvSpPr>
          <p:spPr bwMode="auto">
            <a:xfrm>
              <a:off x="1847850" y="3743325"/>
              <a:ext cx="304800" cy="304800"/>
            </a:xfrm>
            <a:prstGeom prst="ellipse">
              <a:avLst/>
            </a:prstGeom>
            <a:noFill/>
            <a:ln w="28575">
              <a:solidFill>
                <a:srgbClr val="FF66FF"/>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sp>
          <p:nvSpPr>
            <p:cNvPr id="16393" name="Line 14"/>
            <p:cNvSpPr>
              <a:spLocks noChangeShapeType="1"/>
            </p:cNvSpPr>
            <p:nvPr/>
          </p:nvSpPr>
          <p:spPr bwMode="auto">
            <a:xfrm>
              <a:off x="1117600" y="1117600"/>
              <a:ext cx="730250" cy="2690813"/>
            </a:xfrm>
            <a:prstGeom prst="line">
              <a:avLst/>
            </a:prstGeom>
            <a:noFill/>
            <a:ln w="38100">
              <a:solidFill>
                <a:srgbClr val="FF66FF"/>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latin typeface="Times" charset="0"/>
              </a:endParaRPr>
            </a:p>
          </p:txBody>
        </p:sp>
      </p:grpSp>
    </p:spTree>
    <p:extLst>
      <p:ext uri="{BB962C8B-B14F-4D97-AF65-F5344CB8AC3E}">
        <p14:creationId xmlns:p14="http://schemas.microsoft.com/office/powerpoint/2010/main" val="16284443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Grp="1" noChangeArrowheads="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fld id="{E99A54C2-4E77-4BAB-A05F-E27E2E965C75}" type="slidenum">
              <a:rPr lang="ja-JP" altLang="en-US" sz="1400">
                <a:solidFill>
                  <a:srgbClr val="000000"/>
                </a:solidFill>
                <a:ea typeface="ＭＳ Ｐゴシック" pitchFamily="34" charset="-128"/>
              </a:rPr>
              <a:pPr/>
              <a:t>82</a:t>
            </a:fld>
            <a:endParaRPr lang="en-US" altLang="ja-JP" sz="1400">
              <a:solidFill>
                <a:srgbClr val="000000"/>
              </a:solidFill>
              <a:ea typeface="ＭＳ Ｐゴシック" pitchFamily="34" charset="-128"/>
            </a:endParaRPr>
          </a:p>
        </p:txBody>
      </p:sp>
      <p:sp>
        <p:nvSpPr>
          <p:cNvPr id="18435" name="Rectangle 4"/>
          <p:cNvSpPr>
            <a:spLocks noChangeArrowheads="1"/>
          </p:cNvSpPr>
          <p:nvPr/>
        </p:nvSpPr>
        <p:spPr bwMode="auto">
          <a:xfrm>
            <a:off x="323850" y="620713"/>
            <a:ext cx="6696075" cy="647700"/>
          </a:xfrm>
          <a:prstGeom prst="rect">
            <a:avLst/>
          </a:prstGeom>
          <a:noFill/>
          <a:ln>
            <a:noFill/>
          </a:ln>
          <a:extLst/>
        </p:spPr>
        <p:txBody>
          <a:bodyPr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fontAlgn="base">
              <a:spcBef>
                <a:spcPct val="0"/>
              </a:spcBef>
              <a:spcAft>
                <a:spcPct val="0"/>
              </a:spcAft>
            </a:pPr>
            <a:r>
              <a:rPr lang="de-DE" altLang="ja-JP" sz="3600" dirty="0">
                <a:solidFill>
                  <a:srgbClr val="000000"/>
                </a:solidFill>
                <a:latin typeface="Arial" charset="0"/>
                <a:ea typeface="ＭＳ Ｐゴシック" pitchFamily="34" charset="-128"/>
              </a:rPr>
              <a:t>Catchword Index</a:t>
            </a:r>
            <a:endParaRPr lang="en-US" altLang="ja-JP" sz="3600" dirty="0">
              <a:solidFill>
                <a:srgbClr val="000000"/>
              </a:solidFill>
              <a:latin typeface="Arial" charset="0"/>
              <a:ea typeface="ＭＳ Ｐゴシック" pitchFamily="34" charset="-128"/>
            </a:endParaRPr>
          </a:p>
        </p:txBody>
      </p:sp>
      <p:pic>
        <p:nvPicPr>
          <p:cNvPr id="1843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088" y="1362869"/>
            <a:ext cx="8424863" cy="414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Oval 8"/>
          <p:cNvSpPr>
            <a:spLocks noChangeArrowheads="1"/>
          </p:cNvSpPr>
          <p:nvPr/>
        </p:nvSpPr>
        <p:spPr bwMode="auto">
          <a:xfrm>
            <a:off x="0" y="3357563"/>
            <a:ext cx="2376488" cy="720725"/>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rgbClr val="FFF1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ja-JP" altLang="en-US">
              <a:solidFill>
                <a:srgbClr val="000000"/>
              </a:solidFill>
              <a:ea typeface="ＭＳ Ｐゴシック" pitchFamily="34" charset="-128"/>
            </a:endParaRPr>
          </a:p>
        </p:txBody>
      </p:sp>
      <p:sp>
        <p:nvSpPr>
          <p:cNvPr id="21510" name="Oval 8"/>
          <p:cNvSpPr>
            <a:spLocks noChangeArrowheads="1"/>
          </p:cNvSpPr>
          <p:nvPr/>
        </p:nvSpPr>
        <p:spPr bwMode="auto">
          <a:xfrm>
            <a:off x="2376488" y="2679700"/>
            <a:ext cx="2232025" cy="504825"/>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rgbClr val="FFF1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ja-JP" altLang="en-US">
              <a:solidFill>
                <a:srgbClr val="000000"/>
              </a:solidFill>
              <a:ea typeface="ＭＳ Ｐゴシック" pitchFamily="34" charset="-128"/>
            </a:endParaRPr>
          </a:p>
        </p:txBody>
      </p:sp>
      <p:sp>
        <p:nvSpPr>
          <p:cNvPr id="7" name="Oval 8"/>
          <p:cNvSpPr>
            <a:spLocks noChangeArrowheads="1"/>
          </p:cNvSpPr>
          <p:nvPr/>
        </p:nvSpPr>
        <p:spPr bwMode="auto">
          <a:xfrm>
            <a:off x="5791201" y="2362200"/>
            <a:ext cx="1524000" cy="569912"/>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rgbClr val="FFF1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ja-JP" altLang="en-US">
              <a:solidFill>
                <a:srgbClr val="000000"/>
              </a:solidFill>
              <a:ea typeface="ＭＳ Ｐゴシック" pitchFamily="34" charset="-128"/>
            </a:endParaRPr>
          </a:p>
        </p:txBody>
      </p:sp>
    </p:spTree>
    <p:extLst>
      <p:ext uri="{BB962C8B-B14F-4D97-AF65-F5344CB8AC3E}">
        <p14:creationId xmlns:p14="http://schemas.microsoft.com/office/powerpoint/2010/main" val="2111249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fade">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fade">
                                      <p:cBhvr>
                                        <p:cTn id="17" dur="5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animBg="1"/>
      <p:bldP spid="21510" grpId="0" animBg="1"/>
      <p:bldP spid="7"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Grp="1" noChangeArrowheads="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fld id="{CDDB9363-F92F-477C-ABC5-5CB3AD2E7EC5}" type="slidenum">
              <a:rPr lang="en-US" altLang="en-US" sz="1400">
                <a:solidFill>
                  <a:srgbClr val="000000"/>
                </a:solidFill>
              </a:rPr>
              <a:pPr/>
              <a:t>83</a:t>
            </a:fld>
            <a:endParaRPr lang="en-US" altLang="en-US" sz="1400">
              <a:solidFill>
                <a:srgbClr val="000000"/>
              </a:solidFill>
            </a:endParaRPr>
          </a:p>
        </p:txBody>
      </p:sp>
      <p:sp>
        <p:nvSpPr>
          <p:cNvPr id="19459" name="Rectangle 2"/>
          <p:cNvSpPr>
            <a:spLocks noGrp="1" noChangeArrowheads="1"/>
          </p:cNvSpPr>
          <p:nvPr>
            <p:ph type="title"/>
          </p:nvPr>
        </p:nvSpPr>
        <p:spPr>
          <a:xfrm>
            <a:off x="195263" y="203200"/>
            <a:ext cx="6989762" cy="649288"/>
          </a:xfrm>
        </p:spPr>
        <p:txBody>
          <a:bodyPr/>
          <a:lstStyle/>
          <a:p>
            <a:r>
              <a:rPr lang="en-US" altLang="en-US" smtClean="0"/>
              <a:t>Terms (text search of the IPC)</a:t>
            </a:r>
          </a:p>
        </p:txBody>
      </p:sp>
      <p:pic>
        <p:nvPicPr>
          <p:cNvPr id="1946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3" y="928688"/>
            <a:ext cx="8074025" cy="580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3" name="Oval 12"/>
          <p:cNvSpPr>
            <a:spLocks noChangeArrowheads="1"/>
          </p:cNvSpPr>
          <p:nvPr/>
        </p:nvSpPr>
        <p:spPr bwMode="auto">
          <a:xfrm>
            <a:off x="115888" y="5051425"/>
            <a:ext cx="1814512" cy="739775"/>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grpSp>
        <p:nvGrpSpPr>
          <p:cNvPr id="2" name="Group 1"/>
          <p:cNvGrpSpPr>
            <a:grpSpLocks/>
          </p:cNvGrpSpPr>
          <p:nvPr/>
        </p:nvGrpSpPr>
        <p:grpSpPr bwMode="auto">
          <a:xfrm>
            <a:off x="1333500" y="1971675"/>
            <a:ext cx="7104063" cy="4762500"/>
            <a:chOff x="1333500" y="1971675"/>
            <a:chExt cx="7104063" cy="4762500"/>
          </a:xfrm>
        </p:grpSpPr>
        <p:pic>
          <p:nvPicPr>
            <p:cNvPr id="1946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9188" y="1971675"/>
              <a:ext cx="6048375"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4" name="Line 14"/>
            <p:cNvSpPr>
              <a:spLocks noChangeShapeType="1"/>
            </p:cNvSpPr>
            <p:nvPr/>
          </p:nvSpPr>
          <p:spPr bwMode="auto">
            <a:xfrm flipV="1">
              <a:off x="1333500" y="4324350"/>
              <a:ext cx="1055688" cy="7207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latin typeface="Times" charset="0"/>
              </a:endParaRPr>
            </a:p>
          </p:txBody>
        </p:sp>
      </p:grpSp>
    </p:spTree>
    <p:extLst>
      <p:ext uri="{BB962C8B-B14F-4D97-AF65-F5344CB8AC3E}">
        <p14:creationId xmlns:p14="http://schemas.microsoft.com/office/powerpoint/2010/main" val="35900615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3"/>
                                        </p:tgtEl>
                                        <p:attrNameLst>
                                          <p:attrName>style.visibility</p:attrName>
                                        </p:attrNameLst>
                                      </p:cBhvr>
                                      <p:to>
                                        <p:strVal val="visible"/>
                                      </p:to>
                                    </p:set>
                                    <p:animEffect transition="in" filter="fade">
                                      <p:cBhvr>
                                        <p:cTn id="7" dur="500"/>
                                        <p:tgtEl>
                                          <p:spTgt spid="225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Grp="1" noChangeArrowheads="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endParaRPr lang="en-US" altLang="ja-JP" sz="1400" dirty="0">
              <a:solidFill>
                <a:srgbClr val="000000"/>
              </a:solidFill>
              <a:ea typeface="ＭＳ Ｐゴシック" pitchFamily="34" charset="-128"/>
            </a:endParaRPr>
          </a:p>
        </p:txBody>
      </p:sp>
      <p:sp>
        <p:nvSpPr>
          <p:cNvPr id="24579" name="Rectangle 2"/>
          <p:cNvSpPr>
            <a:spLocks noGrp="1" noChangeArrowheads="1"/>
          </p:cNvSpPr>
          <p:nvPr>
            <p:ph type="title" idx="4294967295"/>
          </p:nvPr>
        </p:nvSpPr>
        <p:spPr/>
        <p:txBody>
          <a:bodyPr/>
          <a:lstStyle/>
          <a:p>
            <a:pPr eaLnBrk="1" hangingPunct="1"/>
            <a:r>
              <a:rPr lang="en-GB" altLang="ja-JP" dirty="0" smtClean="0">
                <a:ea typeface="ＭＳ Ｐゴシック" pitchFamily="34" charset="-128"/>
              </a:rPr>
              <a:t>IPCCAT</a:t>
            </a:r>
          </a:p>
        </p:txBody>
      </p:sp>
      <p:sp>
        <p:nvSpPr>
          <p:cNvPr id="24580" name="AutoShape 3"/>
          <p:cNvSpPr>
            <a:spLocks noChangeArrowheads="1"/>
          </p:cNvSpPr>
          <p:nvPr/>
        </p:nvSpPr>
        <p:spPr bwMode="auto">
          <a:xfrm rot="16200000" flipH="1">
            <a:off x="6858000" y="4953000"/>
            <a:ext cx="1295400" cy="533400"/>
          </a:xfrm>
          <a:prstGeom prst="rightArrow">
            <a:avLst>
              <a:gd name="adj1" fmla="val 75000"/>
              <a:gd name="adj2" fmla="val 12144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de-DE" altLang="ja-JP">
              <a:solidFill>
                <a:srgbClr val="000000"/>
              </a:solidFill>
              <a:latin typeface="Times New Roman" pitchFamily="18" charset="0"/>
              <a:ea typeface="ＭＳ Ｐゴシック" pitchFamily="34" charset="-128"/>
            </a:endParaRPr>
          </a:p>
        </p:txBody>
      </p:sp>
      <p:sp>
        <p:nvSpPr>
          <p:cNvPr id="24581" name="AutoShape 4"/>
          <p:cNvSpPr>
            <a:spLocks noChangeArrowheads="1"/>
          </p:cNvSpPr>
          <p:nvPr/>
        </p:nvSpPr>
        <p:spPr bwMode="auto">
          <a:xfrm rot="16200000" flipH="1">
            <a:off x="6819900" y="2476500"/>
            <a:ext cx="152400" cy="76200"/>
          </a:xfrm>
          <a:prstGeom prst="rightArrow">
            <a:avLst>
              <a:gd name="adj1" fmla="val 75000"/>
              <a:gd name="adj2" fmla="val 10000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de-DE" altLang="ja-JP">
              <a:solidFill>
                <a:srgbClr val="000000"/>
              </a:solidFill>
              <a:latin typeface="Times New Roman" pitchFamily="18" charset="0"/>
              <a:ea typeface="ＭＳ Ｐゴシック" pitchFamily="34" charset="-128"/>
            </a:endParaRPr>
          </a:p>
        </p:txBody>
      </p:sp>
      <p:sp>
        <p:nvSpPr>
          <p:cNvPr id="24582" name="AutoShape 5"/>
          <p:cNvSpPr>
            <a:spLocks noChangeArrowheads="1"/>
          </p:cNvSpPr>
          <p:nvPr/>
        </p:nvSpPr>
        <p:spPr bwMode="auto">
          <a:xfrm rot="16200000" flipH="1">
            <a:off x="5105400" y="3886200"/>
            <a:ext cx="3276600" cy="76200"/>
          </a:xfrm>
          <a:prstGeom prst="rightArrow">
            <a:avLst>
              <a:gd name="adj1" fmla="val 75000"/>
              <a:gd name="adj2" fmla="val 215019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de-DE" altLang="ja-JP">
              <a:solidFill>
                <a:srgbClr val="000000"/>
              </a:solidFill>
              <a:latin typeface="Times New Roman" pitchFamily="18" charset="0"/>
              <a:ea typeface="ＭＳ Ｐゴシック" pitchFamily="34" charset="-128"/>
            </a:endParaRPr>
          </a:p>
        </p:txBody>
      </p:sp>
      <p:sp>
        <p:nvSpPr>
          <p:cNvPr id="24583" name="AutoShape 6"/>
          <p:cNvSpPr>
            <a:spLocks noChangeArrowheads="1"/>
          </p:cNvSpPr>
          <p:nvPr/>
        </p:nvSpPr>
        <p:spPr bwMode="auto">
          <a:xfrm rot="16200000" flipH="1">
            <a:off x="5486400" y="1371600"/>
            <a:ext cx="457200" cy="1981200"/>
          </a:xfrm>
          <a:prstGeom prst="rightArrow">
            <a:avLst>
              <a:gd name="adj1" fmla="val 75000"/>
              <a:gd name="adj2" fmla="val 5000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de-DE" altLang="ja-JP">
              <a:solidFill>
                <a:srgbClr val="000000"/>
              </a:solidFill>
              <a:latin typeface="Times New Roman" pitchFamily="18" charset="0"/>
              <a:ea typeface="ＭＳ Ｐゴシック" pitchFamily="34" charset="-128"/>
            </a:endParaRPr>
          </a:p>
        </p:txBody>
      </p:sp>
      <p:sp>
        <p:nvSpPr>
          <p:cNvPr id="24584" name="AutoShape 7"/>
          <p:cNvSpPr>
            <a:spLocks noChangeArrowheads="1"/>
          </p:cNvSpPr>
          <p:nvPr/>
        </p:nvSpPr>
        <p:spPr bwMode="auto">
          <a:xfrm rot="16200000" flipH="1">
            <a:off x="5791200" y="1066800"/>
            <a:ext cx="457200" cy="2590800"/>
          </a:xfrm>
          <a:prstGeom prst="rightArrow">
            <a:avLst>
              <a:gd name="adj1" fmla="val 75000"/>
              <a:gd name="adj2" fmla="val 5000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de-DE" altLang="ja-JP">
              <a:solidFill>
                <a:srgbClr val="000000"/>
              </a:solidFill>
              <a:latin typeface="Times New Roman" pitchFamily="18" charset="0"/>
              <a:ea typeface="ＭＳ Ｐゴシック" pitchFamily="34" charset="-128"/>
            </a:endParaRPr>
          </a:p>
        </p:txBody>
      </p:sp>
      <p:pic>
        <p:nvPicPr>
          <p:cNvPr id="2458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1574800"/>
            <a:ext cx="8893175"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8" name="Oval 10"/>
          <p:cNvSpPr>
            <a:spLocks noChangeArrowheads="1"/>
          </p:cNvSpPr>
          <p:nvPr/>
        </p:nvSpPr>
        <p:spPr bwMode="auto">
          <a:xfrm>
            <a:off x="1692275" y="3573463"/>
            <a:ext cx="6840538" cy="1655762"/>
          </a:xfrm>
          <a:prstGeom prst="ellipse">
            <a:avLst/>
          </a:prstGeom>
          <a:noFill/>
          <a:ln w="38100" algn="ctr">
            <a:solidFill>
              <a:srgbClr val="FF00FF"/>
            </a:solidFill>
            <a:round/>
            <a:headEnd/>
            <a:tailEnd/>
          </a:ln>
          <a:effectLst/>
          <a:extLst>
            <a:ext uri="{909E8E84-426E-40DD-AFC4-6F175D3DCCD1}">
              <a14:hiddenFill xmlns:a14="http://schemas.microsoft.com/office/drawing/2010/main">
                <a:solidFill>
                  <a:srgbClr val="FFF1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ja-JP" altLang="en-US">
              <a:solidFill>
                <a:srgbClr val="000000"/>
              </a:solidFill>
              <a:ea typeface="ＭＳ Ｐゴシック" pitchFamily="34" charset="-128"/>
            </a:endParaRPr>
          </a:p>
        </p:txBody>
      </p:sp>
      <p:sp>
        <p:nvSpPr>
          <p:cNvPr id="27659" name="AutoShape 11"/>
          <p:cNvSpPr>
            <a:spLocks noChangeArrowheads="1"/>
          </p:cNvSpPr>
          <p:nvPr/>
        </p:nvSpPr>
        <p:spPr bwMode="auto">
          <a:xfrm rot="16200000" flipV="1">
            <a:off x="8243888" y="4797425"/>
            <a:ext cx="433388" cy="433387"/>
          </a:xfrm>
          <a:prstGeom prst="downArrow">
            <a:avLst>
              <a:gd name="adj1" fmla="val 42120"/>
              <a:gd name="adj2" fmla="val 66667"/>
            </a:avLst>
          </a:prstGeom>
          <a:solidFill>
            <a:srgbClr val="FF00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ja-JP" altLang="en-US">
              <a:solidFill>
                <a:srgbClr val="000000"/>
              </a:solidFill>
              <a:ea typeface="ＭＳ Ｐゴシック" pitchFamily="34" charset="-128"/>
            </a:endParaRPr>
          </a:p>
        </p:txBody>
      </p:sp>
    </p:spTree>
    <p:extLst>
      <p:ext uri="{BB962C8B-B14F-4D97-AF65-F5344CB8AC3E}">
        <p14:creationId xmlns:p14="http://schemas.microsoft.com/office/powerpoint/2010/main" val="7300549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58"/>
                                        </p:tgtEl>
                                        <p:attrNameLst>
                                          <p:attrName>style.visibility</p:attrName>
                                        </p:attrNameLst>
                                      </p:cBhvr>
                                      <p:to>
                                        <p:strVal val="visible"/>
                                      </p:to>
                                    </p:set>
                                    <p:animEffect transition="in" filter="fade">
                                      <p:cBhvr>
                                        <p:cTn id="7" dur="500"/>
                                        <p:tgtEl>
                                          <p:spTgt spid="276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659"/>
                                        </p:tgtEl>
                                        <p:attrNameLst>
                                          <p:attrName>style.visibility</p:attrName>
                                        </p:attrNameLst>
                                      </p:cBhvr>
                                      <p:to>
                                        <p:strVal val="visible"/>
                                      </p:to>
                                    </p:set>
                                    <p:animEffect transition="in" filter="fade">
                                      <p:cBhvr>
                                        <p:cTn id="12" dur="500"/>
                                        <p:tgtEl>
                                          <p:spTgt spid="27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8" grpId="0" animBg="1"/>
      <p:bldP spid="27659"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a:spLocks noGrp="1" noChangeArrowheads="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endParaRPr lang="en-US" altLang="ja-JP" sz="1400" dirty="0">
              <a:solidFill>
                <a:srgbClr val="000000"/>
              </a:solidFill>
              <a:ea typeface="ＭＳ Ｐゴシック" pitchFamily="34" charset="-128"/>
            </a:endParaRPr>
          </a:p>
        </p:txBody>
      </p:sp>
      <p:sp>
        <p:nvSpPr>
          <p:cNvPr id="25603" name="Rectangle 2"/>
          <p:cNvSpPr>
            <a:spLocks noGrp="1" noChangeArrowheads="1"/>
          </p:cNvSpPr>
          <p:nvPr>
            <p:ph type="title"/>
          </p:nvPr>
        </p:nvSpPr>
        <p:spPr/>
        <p:txBody>
          <a:bodyPr/>
          <a:lstStyle/>
          <a:p>
            <a:r>
              <a:rPr lang="en-GB" altLang="ja-JP" smtClean="0">
                <a:ea typeface="ＭＳ Ｐゴシック" pitchFamily="34" charset="-128"/>
              </a:rPr>
              <a:t>IPCCAT</a:t>
            </a:r>
            <a:endParaRPr lang="en-US" altLang="ja-JP" smtClean="0">
              <a:ea typeface="ＭＳ Ｐゴシック" pitchFamily="34" charset="-128"/>
            </a:endParaRPr>
          </a:p>
        </p:txBody>
      </p:sp>
      <p:pic>
        <p:nvPicPr>
          <p:cNvPr id="256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412875"/>
            <a:ext cx="7416800" cy="477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799931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2100263"/>
            <a:ext cx="5989637" cy="4716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651" name="Rectangle 6"/>
          <p:cNvSpPr>
            <a:spLocks noGrp="1" noChangeArrowheads="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fld id="{1213BCD5-3831-452E-8F6E-A056D9F480F5}" type="slidenum">
              <a:rPr lang="en-US" altLang="en-US" sz="1400">
                <a:solidFill>
                  <a:srgbClr val="000000"/>
                </a:solidFill>
              </a:rPr>
              <a:pPr/>
              <a:t>86</a:t>
            </a:fld>
            <a:endParaRPr lang="en-US" altLang="en-US" sz="1400">
              <a:solidFill>
                <a:srgbClr val="000000"/>
              </a:solidFill>
            </a:endParaRPr>
          </a:p>
        </p:txBody>
      </p:sp>
      <p:sp>
        <p:nvSpPr>
          <p:cNvPr id="27652" name="Rectangle 2"/>
          <p:cNvSpPr>
            <a:spLocks noGrp="1" noChangeArrowheads="1"/>
          </p:cNvSpPr>
          <p:nvPr>
            <p:ph type="title"/>
          </p:nvPr>
        </p:nvSpPr>
        <p:spPr>
          <a:xfrm>
            <a:off x="211138" y="188913"/>
            <a:ext cx="6569075" cy="649287"/>
          </a:xfrm>
        </p:spPr>
        <p:txBody>
          <a:bodyPr/>
          <a:lstStyle/>
          <a:p>
            <a:r>
              <a:rPr lang="en-US" altLang="en-US" smtClean="0"/>
              <a:t>STATS</a:t>
            </a:r>
          </a:p>
        </p:txBody>
      </p:sp>
      <p:sp>
        <p:nvSpPr>
          <p:cNvPr id="30730" name="Oval 12"/>
          <p:cNvSpPr>
            <a:spLocks noChangeArrowheads="1"/>
          </p:cNvSpPr>
          <p:nvPr/>
        </p:nvSpPr>
        <p:spPr bwMode="auto">
          <a:xfrm>
            <a:off x="2478088" y="4244975"/>
            <a:ext cx="400050" cy="328613"/>
          </a:xfrm>
          <a:prstGeom prst="ellipse">
            <a:avLst/>
          </a:prstGeom>
          <a:noFill/>
          <a:ln w="317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sp>
        <p:nvSpPr>
          <p:cNvPr id="34829" name="Line 14"/>
          <p:cNvSpPr>
            <a:spLocks noChangeShapeType="1"/>
          </p:cNvSpPr>
          <p:nvPr/>
        </p:nvSpPr>
        <p:spPr bwMode="auto">
          <a:xfrm>
            <a:off x="2790825" y="4573588"/>
            <a:ext cx="493713" cy="1155700"/>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latin typeface="Times" charset="0"/>
            </a:endParaRPr>
          </a:p>
        </p:txBody>
      </p:sp>
      <p:pic>
        <p:nvPicPr>
          <p:cNvPr id="34830"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4238" y="4048125"/>
            <a:ext cx="3275012" cy="26844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4827" name="Line 14"/>
          <p:cNvSpPr>
            <a:spLocks noChangeShapeType="1"/>
          </p:cNvSpPr>
          <p:nvPr/>
        </p:nvSpPr>
        <p:spPr bwMode="auto">
          <a:xfrm flipV="1">
            <a:off x="3890963" y="3435350"/>
            <a:ext cx="317500" cy="1355725"/>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latin typeface="Times" charset="0"/>
            </a:endParaRPr>
          </a:p>
        </p:txBody>
      </p:sp>
      <p:sp>
        <p:nvSpPr>
          <p:cNvPr id="34828" name="Oval 15"/>
          <p:cNvSpPr>
            <a:spLocks noChangeArrowheads="1"/>
          </p:cNvSpPr>
          <p:nvPr/>
        </p:nvSpPr>
        <p:spPr bwMode="auto">
          <a:xfrm flipH="1">
            <a:off x="3573463" y="4791075"/>
            <a:ext cx="635000" cy="396875"/>
          </a:xfrm>
          <a:prstGeom prst="ellipse">
            <a:avLst/>
          </a:prstGeom>
          <a:noFill/>
          <a:ln w="317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pic>
        <p:nvPicPr>
          <p:cNvPr id="34826"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0838" y="900113"/>
            <a:ext cx="7408862" cy="2519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31" name="Oval 13"/>
          <p:cNvSpPr>
            <a:spLocks noChangeArrowheads="1"/>
          </p:cNvSpPr>
          <p:nvPr/>
        </p:nvSpPr>
        <p:spPr bwMode="auto">
          <a:xfrm>
            <a:off x="19050" y="2924175"/>
            <a:ext cx="2014538" cy="652463"/>
          </a:xfrm>
          <a:prstGeom prst="ellipse">
            <a:avLst/>
          </a:prstGeom>
          <a:noFill/>
          <a:ln w="317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sp>
        <p:nvSpPr>
          <p:cNvPr id="15" name="Left Brace 14"/>
          <p:cNvSpPr>
            <a:spLocks/>
          </p:cNvSpPr>
          <p:nvPr/>
        </p:nvSpPr>
        <p:spPr bwMode="auto">
          <a:xfrm>
            <a:off x="3284538" y="4792663"/>
            <a:ext cx="442912" cy="1874837"/>
          </a:xfrm>
          <a:prstGeom prst="leftBrace">
            <a:avLst>
              <a:gd name="adj1" fmla="val 8329"/>
              <a:gd name="adj2" fmla="val 50000"/>
            </a:avLst>
          </a:prstGeom>
          <a:noFill/>
          <a:ln w="317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sp>
        <p:nvSpPr>
          <p:cNvPr id="16" name="Oval 13"/>
          <p:cNvSpPr>
            <a:spLocks noChangeArrowheads="1"/>
          </p:cNvSpPr>
          <p:nvPr/>
        </p:nvSpPr>
        <p:spPr bwMode="auto">
          <a:xfrm>
            <a:off x="504825" y="6248400"/>
            <a:ext cx="1393825" cy="419100"/>
          </a:xfrm>
          <a:prstGeom prst="ellipse">
            <a:avLst/>
          </a:prstGeom>
          <a:noFill/>
          <a:ln w="317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spTree>
    <p:extLst>
      <p:ext uri="{BB962C8B-B14F-4D97-AF65-F5344CB8AC3E}">
        <p14:creationId xmlns:p14="http://schemas.microsoft.com/office/powerpoint/2010/main" val="18602579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31"/>
                                        </p:tgtEl>
                                        <p:attrNameLst>
                                          <p:attrName>style.visibility</p:attrName>
                                        </p:attrNameLst>
                                      </p:cBhvr>
                                      <p:to>
                                        <p:strVal val="visible"/>
                                      </p:to>
                                    </p:set>
                                    <p:animEffect transition="in" filter="fade">
                                      <p:cBhvr>
                                        <p:cTn id="7" dur="500"/>
                                        <p:tgtEl>
                                          <p:spTgt spid="307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30"/>
                                        </p:tgtEl>
                                        <p:attrNameLst>
                                          <p:attrName>style.visibility</p:attrName>
                                        </p:attrNameLst>
                                      </p:cBhvr>
                                      <p:to>
                                        <p:strVal val="visible"/>
                                      </p:to>
                                    </p:set>
                                    <p:animEffect transition="in" filter="fade">
                                      <p:cBhvr>
                                        <p:cTn id="17" dur="500"/>
                                        <p:tgtEl>
                                          <p:spTgt spid="3073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829"/>
                                        </p:tgtEl>
                                        <p:attrNameLst>
                                          <p:attrName>style.visibility</p:attrName>
                                        </p:attrNameLst>
                                      </p:cBhvr>
                                      <p:to>
                                        <p:strVal val="visible"/>
                                      </p:to>
                                    </p:set>
                                    <p:animEffect transition="in" filter="fade">
                                      <p:cBhvr>
                                        <p:cTn id="22" dur="500"/>
                                        <p:tgtEl>
                                          <p:spTgt spid="3482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nodeType="withEffect">
                                  <p:stCondLst>
                                    <p:cond delay="0"/>
                                  </p:stCondLst>
                                  <p:childTnLst>
                                    <p:set>
                                      <p:cBhvr>
                                        <p:cTn id="27" dur="1" fill="hold">
                                          <p:stCondLst>
                                            <p:cond delay="0"/>
                                          </p:stCondLst>
                                        </p:cTn>
                                        <p:tgtEl>
                                          <p:spTgt spid="34830"/>
                                        </p:tgtEl>
                                        <p:attrNameLst>
                                          <p:attrName>style.visibility</p:attrName>
                                        </p:attrNameLst>
                                      </p:cBhvr>
                                      <p:to>
                                        <p:strVal val="visible"/>
                                      </p:to>
                                    </p:set>
                                    <p:animEffect transition="in" filter="fade">
                                      <p:cBhvr>
                                        <p:cTn id="28" dur="500"/>
                                        <p:tgtEl>
                                          <p:spTgt spid="3483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4828"/>
                                        </p:tgtEl>
                                        <p:attrNameLst>
                                          <p:attrName>style.visibility</p:attrName>
                                        </p:attrNameLst>
                                      </p:cBhvr>
                                      <p:to>
                                        <p:strVal val="visible"/>
                                      </p:to>
                                    </p:set>
                                    <p:animEffect transition="in" filter="fade">
                                      <p:cBhvr>
                                        <p:cTn id="33" dur="500"/>
                                        <p:tgtEl>
                                          <p:spTgt spid="3482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4827"/>
                                        </p:tgtEl>
                                        <p:attrNameLst>
                                          <p:attrName>style.visibility</p:attrName>
                                        </p:attrNameLst>
                                      </p:cBhvr>
                                      <p:to>
                                        <p:strVal val="visible"/>
                                      </p:to>
                                    </p:set>
                                    <p:animEffect transition="in" filter="fade">
                                      <p:cBhvr>
                                        <p:cTn id="38" dur="500"/>
                                        <p:tgtEl>
                                          <p:spTgt spid="34827"/>
                                        </p:tgtEl>
                                      </p:cBhvr>
                                    </p:animEffect>
                                  </p:childTnLst>
                                </p:cTn>
                              </p:par>
                              <p:par>
                                <p:cTn id="39" presetID="10" presetClass="entr" presetSubtype="0" fill="hold" nodeType="withEffect">
                                  <p:stCondLst>
                                    <p:cond delay="0"/>
                                  </p:stCondLst>
                                  <p:childTnLst>
                                    <p:set>
                                      <p:cBhvr>
                                        <p:cTn id="40" dur="1" fill="hold">
                                          <p:stCondLst>
                                            <p:cond delay="0"/>
                                          </p:stCondLst>
                                        </p:cTn>
                                        <p:tgtEl>
                                          <p:spTgt spid="34826"/>
                                        </p:tgtEl>
                                        <p:attrNameLst>
                                          <p:attrName>style.visibility</p:attrName>
                                        </p:attrNameLst>
                                      </p:cBhvr>
                                      <p:to>
                                        <p:strVal val="visible"/>
                                      </p:to>
                                    </p:set>
                                    <p:animEffect transition="in" filter="fade">
                                      <p:cBhvr>
                                        <p:cTn id="41" dur="500"/>
                                        <p:tgtEl>
                                          <p:spTgt spid="34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0" grpId="0" animBg="1"/>
      <p:bldP spid="34829" grpId="0" animBg="1"/>
      <p:bldP spid="34827" grpId="0" animBg="1"/>
      <p:bldP spid="34828" grpId="0" animBg="1"/>
      <p:bldP spid="30731" grpId="0" animBg="1"/>
      <p:bldP spid="15" grpId="0" animBg="1"/>
      <p:bldP spid="16"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675" y="1889125"/>
            <a:ext cx="8482013" cy="404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69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688975"/>
            <a:ext cx="8451850" cy="1144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700" name="Title 1"/>
          <p:cNvSpPr>
            <a:spLocks noGrp="1"/>
          </p:cNvSpPr>
          <p:nvPr>
            <p:ph type="title"/>
          </p:nvPr>
        </p:nvSpPr>
        <p:spPr>
          <a:xfrm>
            <a:off x="407988" y="225425"/>
            <a:ext cx="6553200" cy="647700"/>
          </a:xfrm>
        </p:spPr>
        <p:txBody>
          <a:bodyPr/>
          <a:lstStyle/>
          <a:p>
            <a:r>
              <a:rPr lang="en-US" altLang="en-US" smtClean="0"/>
              <a:t>Parallel Viewer</a:t>
            </a:r>
          </a:p>
        </p:txBody>
      </p:sp>
      <p:sp>
        <p:nvSpPr>
          <p:cNvPr id="8" name="Oval 12"/>
          <p:cNvSpPr>
            <a:spLocks noChangeArrowheads="1"/>
          </p:cNvSpPr>
          <p:nvPr/>
        </p:nvSpPr>
        <p:spPr bwMode="auto">
          <a:xfrm>
            <a:off x="142875" y="3201988"/>
            <a:ext cx="1582738" cy="625475"/>
          </a:xfrm>
          <a:prstGeom prst="ellipse">
            <a:avLst/>
          </a:prstGeom>
          <a:noFill/>
          <a:ln w="317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sp>
        <p:nvSpPr>
          <p:cNvPr id="29702" name="Slide Number Placeholder 3"/>
          <p:cNvSpPr>
            <a:spLocks noGrp="1"/>
          </p:cNvSpPr>
          <p:nvPr>
            <p:ph type="sldNum" sz="quarter" idx="4294967295"/>
          </p:nvPr>
        </p:nvSpPr>
        <p:spPr>
          <a:xfrm>
            <a:off x="6589713" y="6294438"/>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fld id="{F80A4A60-612A-4195-9D12-624367E4FD0F}" type="slidenum">
              <a:rPr lang="en-US" altLang="en-US" sz="1400">
                <a:solidFill>
                  <a:srgbClr val="000000"/>
                </a:solidFill>
              </a:rPr>
              <a:pPr/>
              <a:t>87</a:t>
            </a:fld>
            <a:endParaRPr lang="en-US" altLang="en-US" sz="1400">
              <a:solidFill>
                <a:srgbClr val="000000"/>
              </a:solidFill>
            </a:endParaRPr>
          </a:p>
        </p:txBody>
      </p:sp>
      <p:cxnSp>
        <p:nvCxnSpPr>
          <p:cNvPr id="6" name="Straight Connector 5"/>
          <p:cNvCxnSpPr>
            <a:cxnSpLocks noChangeShapeType="1"/>
            <a:stCxn id="8" idx="7"/>
          </p:cNvCxnSpPr>
          <p:nvPr/>
        </p:nvCxnSpPr>
        <p:spPr bwMode="auto">
          <a:xfrm flipV="1">
            <a:off x="1493838" y="3014663"/>
            <a:ext cx="792162" cy="279400"/>
          </a:xfrm>
          <a:prstGeom prst="line">
            <a:avLst/>
          </a:prstGeom>
          <a:noFill/>
          <a:ln w="38100" algn="ctr">
            <a:solidFill>
              <a:srgbClr val="FF0000"/>
            </a:solidFill>
            <a:round/>
            <a:headEnd type="stealth" w="lg" len="lg"/>
            <a:tailEnd type="none" w="lg" len="lg"/>
          </a:ln>
          <a:extLst>
            <a:ext uri="{909E8E84-426E-40DD-AFC4-6F175D3DCCD1}">
              <a14:hiddenFill xmlns:a14="http://schemas.microsoft.com/office/drawing/2010/main">
                <a:noFill/>
              </a14:hiddenFill>
            </a:ext>
          </a:extLst>
        </p:spPr>
      </p:cxnSp>
      <p:sp>
        <p:nvSpPr>
          <p:cNvPr id="7" name="Rectangle 6"/>
          <p:cNvSpPr/>
          <p:nvPr/>
        </p:nvSpPr>
        <p:spPr bwMode="auto">
          <a:xfrm>
            <a:off x="2286000" y="2681288"/>
            <a:ext cx="2657475" cy="612775"/>
          </a:xfrm>
          <a:prstGeom prst="rect">
            <a:avLst/>
          </a:prstGeom>
          <a:solidFill>
            <a:srgbClr val="FFFF99"/>
          </a:solidFill>
          <a:ln w="9525" cap="flat" cmpd="sng" algn="ctr">
            <a:solidFill>
              <a:schemeClr val="tx1"/>
            </a:solidFill>
            <a:prstDash val="solid"/>
            <a:round/>
            <a:headEnd type="none" w="med" len="med"/>
            <a:tailEnd type="none" w="med" len="med"/>
          </a:ln>
          <a:effectLst/>
        </p:spPr>
        <p:txBody>
          <a:bodyPr anchor="ctr" anchorCtr="1"/>
          <a:lstStyle/>
          <a:p>
            <a:pPr algn="ctr" eaLnBrk="0" fontAlgn="base" hangingPunct="0">
              <a:spcBef>
                <a:spcPct val="0"/>
              </a:spcBef>
              <a:spcAft>
                <a:spcPct val="0"/>
              </a:spcAft>
              <a:defRPr/>
            </a:pPr>
            <a:r>
              <a:rPr lang="en-US" sz="2800" dirty="0">
                <a:solidFill>
                  <a:srgbClr val="000000"/>
                </a:solidFill>
              </a:rPr>
              <a:t>Show CPC/FI</a:t>
            </a:r>
          </a:p>
        </p:txBody>
      </p:sp>
    </p:spTree>
    <p:extLst>
      <p:ext uri="{BB962C8B-B14F-4D97-AF65-F5344CB8AC3E}">
        <p14:creationId xmlns:p14="http://schemas.microsoft.com/office/powerpoint/2010/main" val="2711349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688975"/>
            <a:ext cx="8451850" cy="1144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988" y="1870075"/>
            <a:ext cx="8451850" cy="491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24" name="Title 1"/>
          <p:cNvSpPr>
            <a:spLocks noGrp="1"/>
          </p:cNvSpPr>
          <p:nvPr>
            <p:ph type="title"/>
          </p:nvPr>
        </p:nvSpPr>
        <p:spPr>
          <a:xfrm>
            <a:off x="407988" y="225425"/>
            <a:ext cx="6553200" cy="647700"/>
          </a:xfrm>
        </p:spPr>
        <p:txBody>
          <a:bodyPr/>
          <a:lstStyle/>
          <a:p>
            <a:r>
              <a:rPr lang="en-US" altLang="en-US" smtClean="0"/>
              <a:t>Parallel Viewer</a:t>
            </a:r>
          </a:p>
        </p:txBody>
      </p:sp>
      <p:sp>
        <p:nvSpPr>
          <p:cNvPr id="30725" name="Slide Number Placeholder 3"/>
          <p:cNvSpPr>
            <a:spLocks noGrp="1"/>
          </p:cNvSpPr>
          <p:nvPr>
            <p:ph type="sldNum" sz="quarter" idx="4294967295"/>
          </p:nvPr>
        </p:nvSpPr>
        <p:spPr>
          <a:xfrm>
            <a:off x="6589713" y="6294438"/>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fld id="{E6B8F4DC-ABA6-4450-8243-7B6F87660814}" type="slidenum">
              <a:rPr lang="en-US" altLang="en-US" sz="1400">
                <a:solidFill>
                  <a:srgbClr val="000000"/>
                </a:solidFill>
              </a:rPr>
              <a:pPr/>
              <a:t>88</a:t>
            </a:fld>
            <a:endParaRPr lang="en-US" altLang="en-US" sz="1400">
              <a:solidFill>
                <a:srgbClr val="000000"/>
              </a:solidFill>
            </a:endParaRPr>
          </a:p>
        </p:txBody>
      </p:sp>
      <p:sp>
        <p:nvSpPr>
          <p:cNvPr id="8" name="Oval 12"/>
          <p:cNvSpPr>
            <a:spLocks noChangeArrowheads="1"/>
          </p:cNvSpPr>
          <p:nvPr/>
        </p:nvSpPr>
        <p:spPr bwMode="auto">
          <a:xfrm flipH="1">
            <a:off x="1947863" y="2674938"/>
            <a:ext cx="795337" cy="3108325"/>
          </a:xfrm>
          <a:prstGeom prst="ellipse">
            <a:avLst/>
          </a:prstGeom>
          <a:noFill/>
          <a:ln w="317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sp>
        <p:nvSpPr>
          <p:cNvPr id="16" name="Oval 12"/>
          <p:cNvSpPr>
            <a:spLocks noChangeArrowheads="1"/>
          </p:cNvSpPr>
          <p:nvPr/>
        </p:nvSpPr>
        <p:spPr bwMode="auto">
          <a:xfrm flipH="1">
            <a:off x="8216900" y="1697038"/>
            <a:ext cx="795338" cy="4543425"/>
          </a:xfrm>
          <a:prstGeom prst="ellipse">
            <a:avLst/>
          </a:prstGeom>
          <a:noFill/>
          <a:ln w="317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cxnSp>
        <p:nvCxnSpPr>
          <p:cNvPr id="17" name="Straight Connector 16"/>
          <p:cNvCxnSpPr>
            <a:cxnSpLocks noChangeShapeType="1"/>
          </p:cNvCxnSpPr>
          <p:nvPr/>
        </p:nvCxnSpPr>
        <p:spPr bwMode="auto">
          <a:xfrm>
            <a:off x="2730500" y="4229100"/>
            <a:ext cx="792163" cy="388938"/>
          </a:xfrm>
          <a:prstGeom prst="line">
            <a:avLst/>
          </a:prstGeom>
          <a:noFill/>
          <a:ln w="38100" algn="ctr">
            <a:solidFill>
              <a:srgbClr val="FF0000"/>
            </a:solidFill>
            <a:round/>
            <a:headEnd type="stealth" w="lg" len="lg"/>
            <a:tailEnd type="none" w="lg" len="lg"/>
          </a:ln>
          <a:extLst>
            <a:ext uri="{909E8E84-426E-40DD-AFC4-6F175D3DCCD1}">
              <a14:hiddenFill xmlns:a14="http://schemas.microsoft.com/office/drawing/2010/main">
                <a:noFill/>
              </a14:hiddenFill>
            </a:ext>
          </a:extLst>
        </p:spPr>
      </p:cxnSp>
      <p:cxnSp>
        <p:nvCxnSpPr>
          <p:cNvPr id="18" name="Straight Connector 17"/>
          <p:cNvCxnSpPr>
            <a:cxnSpLocks noChangeShapeType="1"/>
          </p:cNvCxnSpPr>
          <p:nvPr/>
        </p:nvCxnSpPr>
        <p:spPr bwMode="auto">
          <a:xfrm flipH="1">
            <a:off x="7424738" y="3473450"/>
            <a:ext cx="792162" cy="246063"/>
          </a:xfrm>
          <a:prstGeom prst="line">
            <a:avLst/>
          </a:prstGeom>
          <a:noFill/>
          <a:ln w="38100" algn="ctr">
            <a:solidFill>
              <a:srgbClr val="FF0000"/>
            </a:solidFill>
            <a:round/>
            <a:headEnd type="stealth" w="lg" len="lg"/>
            <a:tailEnd type="none" w="lg" len="lg"/>
          </a:ln>
          <a:extLst>
            <a:ext uri="{909E8E84-426E-40DD-AFC4-6F175D3DCCD1}">
              <a14:hiddenFill xmlns:a14="http://schemas.microsoft.com/office/drawing/2010/main">
                <a:noFill/>
              </a14:hiddenFill>
            </a:ext>
          </a:extLst>
        </p:spPr>
      </p:cxnSp>
      <p:sp>
        <p:nvSpPr>
          <p:cNvPr id="21" name="Rectangle 20"/>
          <p:cNvSpPr/>
          <p:nvPr/>
        </p:nvSpPr>
        <p:spPr bwMode="auto">
          <a:xfrm>
            <a:off x="3400425" y="4422775"/>
            <a:ext cx="2233613" cy="612775"/>
          </a:xfrm>
          <a:prstGeom prst="rect">
            <a:avLst/>
          </a:prstGeom>
          <a:solidFill>
            <a:srgbClr val="FFFF99"/>
          </a:solidFill>
          <a:ln w="9525" cap="flat" cmpd="sng" algn="ctr">
            <a:solidFill>
              <a:schemeClr val="tx1"/>
            </a:solidFill>
            <a:prstDash val="solid"/>
            <a:round/>
            <a:headEnd type="none" w="med" len="med"/>
            <a:tailEnd type="none" w="med" len="med"/>
          </a:ln>
          <a:effectLst/>
        </p:spPr>
        <p:txBody>
          <a:bodyPr anchor="ctr" anchorCtr="1"/>
          <a:lstStyle/>
          <a:p>
            <a:pPr algn="ctr" eaLnBrk="0" fontAlgn="base" hangingPunct="0">
              <a:spcBef>
                <a:spcPct val="0"/>
              </a:spcBef>
              <a:spcAft>
                <a:spcPct val="0"/>
              </a:spcAft>
              <a:defRPr/>
            </a:pPr>
            <a:r>
              <a:rPr lang="en-US" sz="2800" dirty="0">
                <a:solidFill>
                  <a:srgbClr val="000000"/>
                </a:solidFill>
              </a:rPr>
              <a:t>CPC entries</a:t>
            </a:r>
          </a:p>
        </p:txBody>
      </p:sp>
      <p:sp>
        <p:nvSpPr>
          <p:cNvPr id="22" name="Rectangle 21"/>
          <p:cNvSpPr/>
          <p:nvPr/>
        </p:nvSpPr>
        <p:spPr bwMode="auto">
          <a:xfrm>
            <a:off x="5486400" y="3441700"/>
            <a:ext cx="2111375" cy="612775"/>
          </a:xfrm>
          <a:prstGeom prst="rect">
            <a:avLst/>
          </a:prstGeom>
          <a:solidFill>
            <a:srgbClr val="FFFF99"/>
          </a:solidFill>
          <a:ln w="9525" cap="flat" cmpd="sng" algn="ctr">
            <a:solidFill>
              <a:schemeClr val="tx1"/>
            </a:solidFill>
            <a:prstDash val="solid"/>
            <a:round/>
            <a:headEnd type="none" w="med" len="med"/>
            <a:tailEnd type="none" w="med" len="med"/>
          </a:ln>
          <a:effectLst/>
        </p:spPr>
        <p:txBody>
          <a:bodyPr anchor="ctr" anchorCtr="1"/>
          <a:lstStyle/>
          <a:p>
            <a:pPr algn="ctr" eaLnBrk="0" fontAlgn="base" hangingPunct="0">
              <a:spcBef>
                <a:spcPct val="0"/>
              </a:spcBef>
              <a:spcAft>
                <a:spcPct val="0"/>
              </a:spcAft>
              <a:defRPr/>
            </a:pPr>
            <a:r>
              <a:rPr lang="en-US" sz="2800" dirty="0">
                <a:solidFill>
                  <a:srgbClr val="000000"/>
                </a:solidFill>
              </a:rPr>
              <a:t>FI entries</a:t>
            </a:r>
          </a:p>
        </p:txBody>
      </p:sp>
      <p:sp>
        <p:nvSpPr>
          <p:cNvPr id="30732" name="Oval 12"/>
          <p:cNvSpPr>
            <a:spLocks noChangeArrowheads="1"/>
          </p:cNvSpPr>
          <p:nvPr/>
        </p:nvSpPr>
        <p:spPr bwMode="auto">
          <a:xfrm>
            <a:off x="336550" y="3238500"/>
            <a:ext cx="231775" cy="271463"/>
          </a:xfrm>
          <a:prstGeom prst="ellipse">
            <a:avLst/>
          </a:prstGeom>
          <a:noFill/>
          <a:ln w="317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sp>
        <p:nvSpPr>
          <p:cNvPr id="24" name="Oval 12"/>
          <p:cNvSpPr>
            <a:spLocks noChangeArrowheads="1"/>
          </p:cNvSpPr>
          <p:nvPr/>
        </p:nvSpPr>
        <p:spPr bwMode="auto">
          <a:xfrm flipH="1">
            <a:off x="312738" y="6326188"/>
            <a:ext cx="1268412" cy="493712"/>
          </a:xfrm>
          <a:prstGeom prst="ellipse">
            <a:avLst/>
          </a:prstGeom>
          <a:noFill/>
          <a:ln w="317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charset="0"/>
                <a:cs typeface="Arial" charset="0"/>
              </a:defRPr>
            </a:lvl1pPr>
            <a:lvl2pPr marL="742950" indent="-285750">
              <a:defRPr sz="2400">
                <a:solidFill>
                  <a:schemeClr val="tx1"/>
                </a:solidFill>
                <a:latin typeface="Times" charset="0"/>
                <a:cs typeface="Arial" charset="0"/>
              </a:defRPr>
            </a:lvl2pPr>
            <a:lvl3pPr marL="1143000" indent="-228600">
              <a:defRPr sz="2400">
                <a:solidFill>
                  <a:schemeClr val="tx1"/>
                </a:solidFill>
                <a:latin typeface="Times" charset="0"/>
                <a:cs typeface="Arial" charset="0"/>
              </a:defRPr>
            </a:lvl3pPr>
            <a:lvl4pPr marL="1600200" indent="-228600">
              <a:defRPr sz="2400">
                <a:solidFill>
                  <a:schemeClr val="tx1"/>
                </a:solidFill>
                <a:latin typeface="Times" charset="0"/>
                <a:cs typeface="Arial" charset="0"/>
              </a:defRPr>
            </a:lvl4pPr>
            <a:lvl5pPr marL="2057400" indent="-228600">
              <a:defRPr sz="2400">
                <a:solidFill>
                  <a:schemeClr val="tx1"/>
                </a:solidFill>
                <a:latin typeface="Times" charset="0"/>
                <a:cs typeface="Arial" charset="0"/>
              </a:defRPr>
            </a:lvl5pPr>
            <a:lvl6pPr marL="2514600" indent="-228600" eaLnBrk="0" fontAlgn="base" hangingPunct="0">
              <a:spcBef>
                <a:spcPct val="0"/>
              </a:spcBef>
              <a:spcAft>
                <a:spcPct val="0"/>
              </a:spcAft>
              <a:defRPr sz="2400">
                <a:solidFill>
                  <a:schemeClr val="tx1"/>
                </a:solidFill>
                <a:latin typeface="Times" charset="0"/>
                <a:cs typeface="Arial" charset="0"/>
              </a:defRPr>
            </a:lvl6pPr>
            <a:lvl7pPr marL="2971800" indent="-228600" eaLnBrk="0" fontAlgn="base" hangingPunct="0">
              <a:spcBef>
                <a:spcPct val="0"/>
              </a:spcBef>
              <a:spcAft>
                <a:spcPct val="0"/>
              </a:spcAft>
              <a:defRPr sz="2400">
                <a:solidFill>
                  <a:schemeClr val="tx1"/>
                </a:solidFill>
                <a:latin typeface="Times" charset="0"/>
                <a:cs typeface="Arial" charset="0"/>
              </a:defRPr>
            </a:lvl7pPr>
            <a:lvl8pPr marL="3429000" indent="-228600" eaLnBrk="0" fontAlgn="base" hangingPunct="0">
              <a:spcBef>
                <a:spcPct val="0"/>
              </a:spcBef>
              <a:spcAft>
                <a:spcPct val="0"/>
              </a:spcAft>
              <a:defRPr sz="2400">
                <a:solidFill>
                  <a:schemeClr val="tx1"/>
                </a:solidFill>
                <a:latin typeface="Times" charset="0"/>
                <a:cs typeface="Arial" charset="0"/>
              </a:defRPr>
            </a:lvl8pPr>
            <a:lvl9pPr marL="3886200" indent="-228600" eaLnBrk="0" fontAlgn="base" hangingPunct="0">
              <a:spcBef>
                <a:spcPct val="0"/>
              </a:spcBef>
              <a:spcAft>
                <a:spcPct val="0"/>
              </a:spcAft>
              <a:defRPr sz="2400">
                <a:solidFill>
                  <a:schemeClr val="tx1"/>
                </a:solidFill>
                <a:latin typeface="Times" charset="0"/>
                <a:cs typeface="Arial" charset="0"/>
              </a:defRPr>
            </a:lvl9pPr>
          </a:lstStyle>
          <a:p>
            <a:pPr eaLnBrk="0" fontAlgn="base" hangingPunct="0">
              <a:spcBef>
                <a:spcPct val="0"/>
              </a:spcBef>
              <a:spcAft>
                <a:spcPct val="0"/>
              </a:spcAft>
            </a:pPr>
            <a:endParaRPr lang="en-US" altLang="en-US">
              <a:solidFill>
                <a:srgbClr val="000000"/>
              </a:solidFill>
            </a:endParaRPr>
          </a:p>
        </p:txBody>
      </p:sp>
      <p:cxnSp>
        <p:nvCxnSpPr>
          <p:cNvPr id="25" name="Straight Connector 24"/>
          <p:cNvCxnSpPr>
            <a:cxnSpLocks noChangeShapeType="1"/>
            <a:stCxn id="24" idx="2"/>
          </p:cNvCxnSpPr>
          <p:nvPr/>
        </p:nvCxnSpPr>
        <p:spPr bwMode="auto">
          <a:xfrm flipV="1">
            <a:off x="1581150" y="6326188"/>
            <a:ext cx="763588" cy="246062"/>
          </a:xfrm>
          <a:prstGeom prst="line">
            <a:avLst/>
          </a:prstGeom>
          <a:noFill/>
          <a:ln w="38100" algn="ctr">
            <a:solidFill>
              <a:srgbClr val="FF0000"/>
            </a:solidFill>
            <a:round/>
            <a:headEnd type="stealth" w="lg" len="lg"/>
            <a:tailEnd type="none" w="lg" len="lg"/>
          </a:ln>
          <a:extLst>
            <a:ext uri="{909E8E84-426E-40DD-AFC4-6F175D3DCCD1}">
              <a14:hiddenFill xmlns:a14="http://schemas.microsoft.com/office/drawing/2010/main">
                <a:noFill/>
              </a14:hiddenFill>
            </a:ext>
          </a:extLst>
        </p:spPr>
      </p:cxnSp>
      <p:sp>
        <p:nvSpPr>
          <p:cNvPr id="28" name="Rectangle 27"/>
          <p:cNvSpPr/>
          <p:nvPr/>
        </p:nvSpPr>
        <p:spPr bwMode="auto">
          <a:xfrm>
            <a:off x="2344738" y="6045200"/>
            <a:ext cx="2759075" cy="611188"/>
          </a:xfrm>
          <a:prstGeom prst="rect">
            <a:avLst/>
          </a:prstGeom>
          <a:solidFill>
            <a:srgbClr val="FFFF99"/>
          </a:solidFill>
          <a:ln w="9525" cap="flat" cmpd="sng" algn="ctr">
            <a:solidFill>
              <a:schemeClr val="tx1"/>
            </a:solidFill>
            <a:prstDash val="solid"/>
            <a:round/>
            <a:headEnd type="none" w="med" len="med"/>
            <a:tailEnd type="none" w="med" len="med"/>
          </a:ln>
          <a:effectLst/>
        </p:spPr>
        <p:txBody>
          <a:bodyPr anchor="ctr" anchorCtr="1"/>
          <a:lstStyle/>
          <a:p>
            <a:pPr algn="ctr" eaLnBrk="0" fontAlgn="base" hangingPunct="0">
              <a:spcBef>
                <a:spcPct val="0"/>
              </a:spcBef>
              <a:spcAft>
                <a:spcPct val="0"/>
              </a:spcAft>
              <a:defRPr/>
            </a:pPr>
            <a:r>
              <a:rPr lang="en-US" sz="2800" dirty="0">
                <a:solidFill>
                  <a:srgbClr val="000000"/>
                </a:solidFill>
              </a:rPr>
              <a:t>CPC/FI version</a:t>
            </a:r>
          </a:p>
        </p:txBody>
      </p:sp>
    </p:spTree>
    <p:extLst>
      <p:ext uri="{BB962C8B-B14F-4D97-AF65-F5344CB8AC3E}">
        <p14:creationId xmlns:p14="http://schemas.microsoft.com/office/powerpoint/2010/main" val="42630848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par>
                                <p:cTn id="19" presetID="10"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par>
                                <p:cTn id="30" presetID="10"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P spid="21" grpId="0" animBg="1"/>
      <p:bldP spid="22" grpId="0" animBg="1"/>
      <p:bldP spid="24" grpId="0" animBg="1"/>
      <p:bldP spid="28"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fr-CH" dirty="0" smtClean="0"/>
              <a:t>Guide to the IPC</a:t>
            </a:r>
            <a:endParaRPr lang="en-US" dirty="0" smtClean="0"/>
          </a:p>
        </p:txBody>
      </p:sp>
      <p:sp>
        <p:nvSpPr>
          <p:cNvPr id="3" name="Content Placeholder 2"/>
          <p:cNvSpPr>
            <a:spLocks noGrp="1"/>
          </p:cNvSpPr>
          <p:nvPr>
            <p:ph idx="1"/>
          </p:nvPr>
        </p:nvSpPr>
        <p:spPr>
          <a:xfrm>
            <a:off x="468313" y="1331913"/>
            <a:ext cx="8229600" cy="4352925"/>
          </a:xfrm>
        </p:spPr>
        <p:txBody>
          <a:bodyPr/>
          <a:lstStyle/>
          <a:p>
            <a:pPr>
              <a:spcBef>
                <a:spcPct val="50000"/>
              </a:spcBef>
              <a:defRPr/>
            </a:pPr>
            <a:endParaRPr lang="en-US" dirty="0" smtClean="0"/>
          </a:p>
          <a:p>
            <a:pPr>
              <a:spcBef>
                <a:spcPct val="50000"/>
              </a:spcBef>
              <a:defRPr/>
            </a:pPr>
            <a:r>
              <a:rPr lang="en-US" dirty="0" smtClean="0"/>
              <a:t>The </a:t>
            </a:r>
            <a:r>
              <a:rPr lang="en-US" dirty="0"/>
              <a:t>official Guide to the IPC provides comprehensive information on the IPC. It is available for download on the WIPO website of the IPC at:</a:t>
            </a:r>
          </a:p>
          <a:p>
            <a:pPr marL="0" indent="0">
              <a:spcBef>
                <a:spcPct val="50000"/>
              </a:spcBef>
              <a:buFontTx/>
              <a:buNone/>
              <a:defRPr/>
            </a:pPr>
            <a:r>
              <a:rPr lang="en-US" dirty="0" smtClean="0">
                <a:hlinkClick r:id="rId3"/>
              </a:rPr>
              <a:t>http</a:t>
            </a:r>
            <a:r>
              <a:rPr lang="en-US" dirty="0">
                <a:hlinkClick r:id="rId3"/>
              </a:rPr>
              <a:t>://www.wipo.int/classifications/ipc/en/general/</a:t>
            </a:r>
            <a:endParaRPr lang="en-US" dirty="0"/>
          </a:p>
          <a:p>
            <a:pPr marL="0" indent="0">
              <a:buFontTx/>
              <a:buNone/>
              <a:defRPr/>
            </a:pPr>
            <a:endParaRPr lang="en-US" dirty="0"/>
          </a:p>
        </p:txBody>
      </p:sp>
    </p:spTree>
    <p:extLst>
      <p:ext uri="{BB962C8B-B14F-4D97-AF65-F5344CB8AC3E}">
        <p14:creationId xmlns:p14="http://schemas.microsoft.com/office/powerpoint/2010/main" val="34638926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Search</a:t>
            </a:r>
            <a:r>
              <a:rPr lang="fr-CH" dirty="0" smtClean="0"/>
              <a:t> </a:t>
            </a:r>
            <a:r>
              <a:rPr lang="fr-CH" dirty="0" err="1" smtClean="0"/>
              <a:t>strategies</a:t>
            </a:r>
            <a:endParaRPr lang="en-US" dirty="0"/>
          </a:p>
        </p:txBody>
      </p:sp>
      <p:sp>
        <p:nvSpPr>
          <p:cNvPr id="3" name="Content Placeholder 2"/>
          <p:cNvSpPr>
            <a:spLocks noGrp="1"/>
          </p:cNvSpPr>
          <p:nvPr>
            <p:ph idx="1"/>
          </p:nvPr>
        </p:nvSpPr>
        <p:spPr/>
        <p:txBody>
          <a:bodyPr/>
          <a:lstStyle/>
          <a:p>
            <a:r>
              <a:rPr lang="fr-CH" dirty="0" err="1" smtClean="0"/>
              <a:t>Depend</a:t>
            </a:r>
            <a:r>
              <a:rPr lang="fr-CH" dirty="0" smtClean="0"/>
              <a:t>: </a:t>
            </a:r>
            <a:r>
              <a:rPr lang="fr-CH" dirty="0"/>
              <a:t>Area of </a:t>
            </a:r>
            <a:r>
              <a:rPr lang="fr-CH" dirty="0" err="1"/>
              <a:t>technology</a:t>
            </a:r>
            <a:r>
              <a:rPr lang="fr-CH" dirty="0"/>
              <a:t>, </a:t>
            </a:r>
            <a:r>
              <a:rPr lang="fr-CH" dirty="0" err="1"/>
              <a:t>availability</a:t>
            </a:r>
            <a:r>
              <a:rPr lang="fr-CH" dirty="0"/>
              <a:t> of </a:t>
            </a:r>
            <a:r>
              <a:rPr lang="fr-CH" dirty="0" err="1"/>
              <a:t>useful</a:t>
            </a:r>
            <a:r>
              <a:rPr lang="fr-CH" dirty="0"/>
              <a:t> </a:t>
            </a:r>
            <a:r>
              <a:rPr lang="fr-CH" dirty="0" smtClean="0"/>
              <a:t>information, classifications</a:t>
            </a:r>
          </a:p>
          <a:p>
            <a:pPr marL="0" indent="0">
              <a:buNone/>
            </a:pPr>
            <a:endParaRPr lang="fr-CH" dirty="0"/>
          </a:p>
          <a:p>
            <a:r>
              <a:rPr lang="fr-CH" dirty="0" err="1"/>
              <a:t>Step</a:t>
            </a:r>
            <a:r>
              <a:rPr lang="fr-CH" dirty="0"/>
              <a:t> by </a:t>
            </a:r>
            <a:r>
              <a:rPr lang="fr-CH" dirty="0" err="1"/>
              <a:t>step</a:t>
            </a:r>
            <a:r>
              <a:rPr lang="fr-CH" dirty="0"/>
              <a:t>, </a:t>
            </a:r>
            <a:r>
              <a:rPr lang="fr-CH" dirty="0" err="1"/>
              <a:t>evolving</a:t>
            </a:r>
            <a:r>
              <a:rPr lang="fr-CH" dirty="0"/>
              <a:t> </a:t>
            </a:r>
            <a:r>
              <a:rPr lang="fr-CH" dirty="0" err="1"/>
              <a:t>process</a:t>
            </a:r>
            <a:r>
              <a:rPr lang="fr-CH" dirty="0"/>
              <a:t> </a:t>
            </a:r>
            <a:r>
              <a:rPr lang="fr-CH" dirty="0" err="1"/>
              <a:t>depending</a:t>
            </a:r>
            <a:r>
              <a:rPr lang="fr-CH" dirty="0"/>
              <a:t> on </a:t>
            </a:r>
            <a:r>
              <a:rPr lang="fr-CH" dirty="0" err="1"/>
              <a:t>results</a:t>
            </a:r>
            <a:r>
              <a:rPr lang="fr-CH" dirty="0"/>
              <a:t> and </a:t>
            </a:r>
            <a:r>
              <a:rPr lang="fr-CH" dirty="0" err="1"/>
              <a:t>what</a:t>
            </a:r>
            <a:r>
              <a:rPr lang="fr-CH" dirty="0"/>
              <a:t> </a:t>
            </a:r>
            <a:r>
              <a:rPr lang="fr-CH" dirty="0" err="1"/>
              <a:t>is</a:t>
            </a:r>
            <a:r>
              <a:rPr lang="fr-CH" dirty="0"/>
              <a:t> effective</a:t>
            </a:r>
            <a:endParaRPr lang="en-US" dirty="0"/>
          </a:p>
          <a:p>
            <a:endParaRPr lang="en-US" dirty="0"/>
          </a:p>
        </p:txBody>
      </p:sp>
    </p:spTree>
    <p:extLst>
      <p:ext uri="{BB962C8B-B14F-4D97-AF65-F5344CB8AC3E}">
        <p14:creationId xmlns:p14="http://schemas.microsoft.com/office/powerpoint/2010/main" val="300509267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A patient data-miner</a:t>
            </a:r>
            <a:endParaRPr lang="en-US" dirty="0"/>
          </a:p>
        </p:txBody>
      </p:sp>
      <p:sp>
        <p:nvSpPr>
          <p:cNvPr id="3" name="Content Placeholder 2"/>
          <p:cNvSpPr>
            <a:spLocks noGrp="1"/>
          </p:cNvSpPr>
          <p:nvPr>
            <p:ph idx="1"/>
          </p:nvPr>
        </p:nvSpPr>
        <p:spPr>
          <a:xfrm>
            <a:off x="457200" y="1773238"/>
            <a:ext cx="8229600" cy="5084762"/>
          </a:xfrm>
        </p:spPr>
        <p:txBody>
          <a:bodyPr/>
          <a:lstStyle/>
          <a:p>
            <a:endParaRPr lang="fr-CH" dirty="0" smtClean="0"/>
          </a:p>
          <a:p>
            <a:endParaRPr lang="fr-CH" dirty="0"/>
          </a:p>
          <a:p>
            <a:endParaRPr lang="fr-CH" dirty="0" smtClean="0"/>
          </a:p>
          <a:p>
            <a:endParaRPr lang="fr-CH" dirty="0"/>
          </a:p>
          <a:p>
            <a:endParaRPr lang="fr-CH" dirty="0" smtClean="0"/>
          </a:p>
          <a:p>
            <a:endParaRPr lang="fr-CH" dirty="0" smtClean="0"/>
          </a:p>
          <a:p>
            <a:endParaRPr lang="en-US" dirty="0" smtClean="0">
              <a:hlinkClick r:id="rId3"/>
            </a:endParaRPr>
          </a:p>
          <a:p>
            <a:endParaRPr lang="en-US" dirty="0">
              <a:hlinkClick r:id="rId3"/>
            </a:endParaRPr>
          </a:p>
          <a:p>
            <a:pPr lvl="8"/>
            <a:endParaRPr lang="en-US" sz="900" dirty="0" smtClean="0">
              <a:hlinkClick r:id="rId3"/>
            </a:endParaRPr>
          </a:p>
          <a:p>
            <a:pPr lvl="8"/>
            <a:endParaRPr lang="en-US" sz="900" dirty="0">
              <a:hlinkClick r:id="rId3"/>
            </a:endParaRPr>
          </a:p>
          <a:p>
            <a:pPr lvl="8"/>
            <a:endParaRPr lang="en-US" sz="900" dirty="0" smtClean="0">
              <a:hlinkClick r:id="rId3"/>
            </a:endParaRPr>
          </a:p>
          <a:p>
            <a:pPr lvl="8"/>
            <a:endParaRPr lang="en-US" sz="900" dirty="0">
              <a:hlinkClick r:id="rId3"/>
            </a:endParaRPr>
          </a:p>
          <a:p>
            <a:pPr lvl="8"/>
            <a:endParaRPr lang="en-US" sz="900" dirty="0" smtClean="0">
              <a:hlinkClick r:id="rId3"/>
            </a:endParaRPr>
          </a:p>
          <a:p>
            <a:pPr lvl="8"/>
            <a:endParaRPr lang="en-US" sz="900" dirty="0">
              <a:hlinkClick r:id="rId3"/>
            </a:endParaRPr>
          </a:p>
          <a:p>
            <a:pPr lvl="8"/>
            <a:r>
              <a:rPr lang="en-US" sz="900" dirty="0" smtClean="0">
                <a:hlinkClick r:id="rId3"/>
              </a:rPr>
              <a:t>www.doodlero.com</a:t>
            </a:r>
            <a:endParaRPr lang="en-US" sz="9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785" y="1143000"/>
            <a:ext cx="7543800" cy="4960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648783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oldsuccess.co.uk/wp-content/uploads/2012/12/Quiz-e13548120261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0"/>
            <a:ext cx="8458200" cy="634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87118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fr-CH" sz="2800" dirty="0" smtClean="0">
                <a:solidFill>
                  <a:srgbClr val="0070C0"/>
                </a:solidFill>
              </a:rPr>
              <a:t>Q1: </a:t>
            </a:r>
            <a:r>
              <a:rPr lang="fr-CH" sz="2800" dirty="0" err="1" smtClean="0">
                <a:solidFill>
                  <a:srgbClr val="0070C0"/>
                </a:solidFill>
              </a:rPr>
              <a:t>What</a:t>
            </a:r>
            <a:r>
              <a:rPr lang="fr-CH" sz="2800" dirty="0" smtClean="0">
                <a:solidFill>
                  <a:srgbClr val="0070C0"/>
                </a:solidFill>
              </a:rPr>
              <a:t> are relevant </a:t>
            </a:r>
            <a:r>
              <a:rPr lang="fr-CH" sz="2800" dirty="0" err="1" smtClean="0">
                <a:solidFill>
                  <a:srgbClr val="0070C0"/>
                </a:solidFill>
              </a:rPr>
              <a:t>search</a:t>
            </a:r>
            <a:r>
              <a:rPr lang="fr-CH" sz="2800" dirty="0" smtClean="0">
                <a:solidFill>
                  <a:srgbClr val="0070C0"/>
                </a:solidFill>
              </a:rPr>
              <a:t> </a:t>
            </a:r>
            <a:r>
              <a:rPr lang="fr-CH" sz="2800" dirty="0" err="1" smtClean="0">
                <a:solidFill>
                  <a:srgbClr val="0070C0"/>
                </a:solidFill>
              </a:rPr>
              <a:t>criteria</a:t>
            </a:r>
            <a:r>
              <a:rPr lang="fr-CH" sz="2800" dirty="0" smtClean="0">
                <a:solidFill>
                  <a:srgbClr val="0070C0"/>
                </a:solidFill>
              </a:rPr>
              <a:t>?</a:t>
            </a:r>
            <a:endParaRPr lang="es-BO" sz="2800" dirty="0">
              <a:solidFill>
                <a:srgbClr val="0070C0"/>
              </a:solidFill>
            </a:endParaRPr>
          </a:p>
        </p:txBody>
      </p:sp>
      <p:sp>
        <p:nvSpPr>
          <p:cNvPr id="5" name="Content Placeholder 4"/>
          <p:cNvSpPr>
            <a:spLocks noGrp="1"/>
          </p:cNvSpPr>
          <p:nvPr>
            <p:ph idx="1"/>
          </p:nvPr>
        </p:nvSpPr>
        <p:spPr>
          <a:xfrm>
            <a:off x="1828800" y="1992099"/>
            <a:ext cx="3048000" cy="505657"/>
          </a:xfrm>
        </p:spPr>
        <p:txBody>
          <a:bodyPr>
            <a:normAutofit lnSpcReduction="10000"/>
          </a:bodyPr>
          <a:lstStyle/>
          <a:p>
            <a:pPr marL="0" indent="0">
              <a:buNone/>
            </a:pPr>
            <a:r>
              <a:rPr lang="fr-CH" sz="2800" dirty="0" smtClean="0">
                <a:solidFill>
                  <a:srgbClr val="0070C0"/>
                </a:solidFill>
              </a:rPr>
              <a:t>Date		</a:t>
            </a:r>
            <a:endParaRPr lang="es-BO" sz="2800" dirty="0">
              <a:solidFill>
                <a:srgbClr val="0070C0"/>
              </a:solidFill>
            </a:endParaRPr>
          </a:p>
        </p:txBody>
      </p:sp>
      <p:sp>
        <p:nvSpPr>
          <p:cNvPr id="6" name="Content Placeholder 4"/>
          <p:cNvSpPr txBox="1">
            <a:spLocks/>
          </p:cNvSpPr>
          <p:nvPr/>
        </p:nvSpPr>
        <p:spPr>
          <a:xfrm>
            <a:off x="1864658" y="3714750"/>
            <a:ext cx="2707341" cy="5715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CH" sz="2800" dirty="0" smtClean="0">
                <a:solidFill>
                  <a:srgbClr val="0070C0"/>
                </a:solidFill>
              </a:rPr>
              <a:t>Keyword</a:t>
            </a:r>
            <a:endParaRPr lang="es-BO" sz="2800" dirty="0">
              <a:solidFill>
                <a:srgbClr val="0070C0"/>
              </a:solidFill>
            </a:endParaRPr>
          </a:p>
        </p:txBody>
      </p:sp>
      <p:sp>
        <p:nvSpPr>
          <p:cNvPr id="7" name="Content Placeholder 4"/>
          <p:cNvSpPr txBox="1">
            <a:spLocks/>
          </p:cNvSpPr>
          <p:nvPr/>
        </p:nvSpPr>
        <p:spPr>
          <a:xfrm>
            <a:off x="1828800" y="2909236"/>
            <a:ext cx="3276600" cy="5197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CH" sz="2800" dirty="0" err="1" smtClean="0">
                <a:solidFill>
                  <a:srgbClr val="0070C0"/>
                </a:solidFill>
              </a:rPr>
              <a:t>Number</a:t>
            </a:r>
            <a:endParaRPr lang="es-BO" sz="2800" dirty="0">
              <a:solidFill>
                <a:srgbClr val="0070C0"/>
              </a:solidFill>
            </a:endParaRPr>
          </a:p>
        </p:txBody>
      </p:sp>
      <p:sp>
        <p:nvSpPr>
          <p:cNvPr id="8" name="Content Placeholder 4"/>
          <p:cNvSpPr txBox="1">
            <a:spLocks/>
          </p:cNvSpPr>
          <p:nvPr/>
        </p:nvSpPr>
        <p:spPr>
          <a:xfrm>
            <a:off x="1828799" y="4629150"/>
            <a:ext cx="2743199" cy="5715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CH" sz="2800" dirty="0" smtClean="0">
                <a:solidFill>
                  <a:srgbClr val="0070C0"/>
                </a:solidFill>
              </a:rPr>
              <a:t>Classification</a:t>
            </a:r>
            <a:endParaRPr lang="es-BO" sz="2800" dirty="0">
              <a:solidFill>
                <a:srgbClr val="0070C0"/>
              </a:solidFill>
            </a:endParaRPr>
          </a:p>
        </p:txBody>
      </p:sp>
      <p:sp>
        <p:nvSpPr>
          <p:cNvPr id="11" name="Action Button: Custom 10">
            <a:hlinkClick r:id="" action="ppaction://hlinkshowjump?jump=nextslide" highlightClick="1">
              <a:snd r:embed="rId2" name="applause.wav"/>
            </a:hlinkClick>
          </p:cNvPr>
          <p:cNvSpPr/>
          <p:nvPr/>
        </p:nvSpPr>
        <p:spPr>
          <a:xfrm>
            <a:off x="1001028" y="1767439"/>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smtClean="0"/>
              <a:t>A</a:t>
            </a:r>
            <a:endParaRPr lang="es-BO" sz="3600" b="1" dirty="0"/>
          </a:p>
        </p:txBody>
      </p:sp>
      <p:sp>
        <p:nvSpPr>
          <p:cNvPr id="12" name="Action Button: Custom 11">
            <a:hlinkClick r:id="" action="ppaction://noaction" highlightClick="1">
              <a:snd r:embed="rId3" name="hammer.wav"/>
            </a:hlinkClick>
          </p:cNvPr>
          <p:cNvSpPr/>
          <p:nvPr/>
        </p:nvSpPr>
        <p:spPr>
          <a:xfrm>
            <a:off x="1003434" y="2691464"/>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smtClean="0"/>
              <a:t>B</a:t>
            </a:r>
            <a:endParaRPr lang="es-BO" sz="3600" b="1" dirty="0"/>
          </a:p>
        </p:txBody>
      </p:sp>
      <p:sp>
        <p:nvSpPr>
          <p:cNvPr id="13" name="Action Button: Custom 12">
            <a:hlinkClick r:id="" action="ppaction://hlinkshowjump?jump=nextslide" highlightClick="1"/>
          </p:cNvPr>
          <p:cNvSpPr/>
          <p:nvPr/>
        </p:nvSpPr>
        <p:spPr>
          <a:xfrm>
            <a:off x="1003434" y="3505200"/>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smtClean="0"/>
              <a:t>C</a:t>
            </a:r>
            <a:endParaRPr lang="es-BO" sz="3600" b="1" dirty="0"/>
          </a:p>
        </p:txBody>
      </p:sp>
      <p:sp>
        <p:nvSpPr>
          <p:cNvPr id="14" name="Action Button: Custom 13">
            <a:hlinkClick r:id="" action="ppaction://noaction" highlightClick="1">
              <a:snd r:embed="rId3" name="hammer.wav"/>
            </a:hlinkClick>
          </p:cNvPr>
          <p:cNvSpPr/>
          <p:nvPr/>
        </p:nvSpPr>
        <p:spPr>
          <a:xfrm>
            <a:off x="990600" y="4419600"/>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smtClean="0"/>
              <a:t>D</a:t>
            </a:r>
            <a:endParaRPr lang="es-BO" sz="3600" b="1" dirty="0"/>
          </a:p>
        </p:txBody>
      </p:sp>
    </p:spTree>
    <p:extLst>
      <p:ext uri="{BB962C8B-B14F-4D97-AF65-F5344CB8AC3E}">
        <p14:creationId xmlns:p14="http://schemas.microsoft.com/office/powerpoint/2010/main" val="325082978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fr-CH" sz="2800" dirty="0" smtClean="0">
                <a:solidFill>
                  <a:srgbClr val="0070C0"/>
                </a:solidFill>
              </a:rPr>
              <a:t>Q1: </a:t>
            </a:r>
            <a:r>
              <a:rPr lang="fr-CH" sz="2800" dirty="0">
                <a:solidFill>
                  <a:srgbClr val="0070C0"/>
                </a:solidFill>
              </a:rPr>
              <a:t> </a:t>
            </a:r>
            <a:r>
              <a:rPr lang="fr-CH" sz="2800" dirty="0" err="1">
                <a:solidFill>
                  <a:srgbClr val="0070C0"/>
                </a:solidFill>
              </a:rPr>
              <a:t>What</a:t>
            </a:r>
            <a:r>
              <a:rPr lang="fr-CH" sz="2800" dirty="0">
                <a:solidFill>
                  <a:srgbClr val="0070C0"/>
                </a:solidFill>
              </a:rPr>
              <a:t> are </a:t>
            </a:r>
            <a:r>
              <a:rPr lang="fr-CH" sz="2800" dirty="0" smtClean="0">
                <a:solidFill>
                  <a:srgbClr val="0070C0"/>
                </a:solidFill>
              </a:rPr>
              <a:t>relevant </a:t>
            </a:r>
            <a:r>
              <a:rPr lang="fr-CH" sz="2800" dirty="0" err="1">
                <a:solidFill>
                  <a:srgbClr val="0070C0"/>
                </a:solidFill>
              </a:rPr>
              <a:t>search</a:t>
            </a:r>
            <a:r>
              <a:rPr lang="fr-CH" sz="2800" dirty="0">
                <a:solidFill>
                  <a:srgbClr val="0070C0"/>
                </a:solidFill>
              </a:rPr>
              <a:t> </a:t>
            </a:r>
            <a:r>
              <a:rPr lang="fr-CH" sz="2800" dirty="0" err="1">
                <a:solidFill>
                  <a:srgbClr val="0070C0"/>
                </a:solidFill>
              </a:rPr>
              <a:t>criteria</a:t>
            </a:r>
            <a:r>
              <a:rPr lang="fr-CH" sz="2800" dirty="0">
                <a:solidFill>
                  <a:srgbClr val="0070C0"/>
                </a:solidFill>
              </a:rPr>
              <a:t>?</a:t>
            </a:r>
            <a:endParaRPr lang="es-BO" sz="2800" dirty="0">
              <a:solidFill>
                <a:schemeClr val="tx2"/>
              </a:solidFill>
            </a:endParaRPr>
          </a:p>
        </p:txBody>
      </p:sp>
      <p:sp>
        <p:nvSpPr>
          <p:cNvPr id="5" name="Content Placeholder 4"/>
          <p:cNvSpPr>
            <a:spLocks noGrp="1"/>
          </p:cNvSpPr>
          <p:nvPr>
            <p:ph idx="1"/>
          </p:nvPr>
        </p:nvSpPr>
        <p:spPr>
          <a:xfrm>
            <a:off x="1828800" y="1767439"/>
            <a:ext cx="3211394" cy="730317"/>
          </a:xfrm>
          <a:solidFill>
            <a:srgbClr val="FFFF00"/>
          </a:solidFill>
        </p:spPr>
        <p:txBody>
          <a:bodyPr>
            <a:normAutofit/>
          </a:bodyPr>
          <a:lstStyle/>
          <a:p>
            <a:pPr marL="0" indent="0">
              <a:buNone/>
            </a:pPr>
            <a:r>
              <a:rPr lang="fr-CH" sz="2800" dirty="0" smtClean="0">
                <a:solidFill>
                  <a:srgbClr val="0070C0"/>
                </a:solidFill>
              </a:rPr>
              <a:t>Date</a:t>
            </a:r>
            <a:endParaRPr lang="es-BO" sz="2800" dirty="0">
              <a:solidFill>
                <a:srgbClr val="0070C0"/>
              </a:solidFill>
            </a:endParaRPr>
          </a:p>
        </p:txBody>
      </p:sp>
      <p:sp>
        <p:nvSpPr>
          <p:cNvPr id="6" name="Content Placeholder 4"/>
          <p:cNvSpPr txBox="1">
            <a:spLocks/>
          </p:cNvSpPr>
          <p:nvPr/>
        </p:nvSpPr>
        <p:spPr>
          <a:xfrm>
            <a:off x="1864659" y="4533900"/>
            <a:ext cx="1981200" cy="5715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CH" sz="2800" dirty="0" smtClean="0">
                <a:solidFill>
                  <a:srgbClr val="0070C0"/>
                </a:solidFill>
              </a:rPr>
              <a:t>Spain</a:t>
            </a:r>
            <a:endParaRPr lang="es-BO" sz="2800" dirty="0">
              <a:solidFill>
                <a:srgbClr val="0070C0"/>
              </a:solidFill>
            </a:endParaRPr>
          </a:p>
        </p:txBody>
      </p:sp>
      <p:sp>
        <p:nvSpPr>
          <p:cNvPr id="7" name="Content Placeholder 4"/>
          <p:cNvSpPr txBox="1">
            <a:spLocks/>
          </p:cNvSpPr>
          <p:nvPr/>
        </p:nvSpPr>
        <p:spPr>
          <a:xfrm>
            <a:off x="1828800" y="2691464"/>
            <a:ext cx="3211394" cy="737536"/>
          </a:xfrm>
          <a:prstGeom prst="rect">
            <a:avLst/>
          </a:prstGeom>
          <a:solidFill>
            <a:srgbClr val="FFFF00"/>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CH" sz="2800" dirty="0" err="1" smtClean="0">
                <a:solidFill>
                  <a:srgbClr val="0070C0"/>
                </a:solidFill>
              </a:rPr>
              <a:t>Number</a:t>
            </a:r>
            <a:endParaRPr lang="es-BO" sz="2800" dirty="0">
              <a:solidFill>
                <a:srgbClr val="0070C0"/>
              </a:solidFill>
            </a:endParaRPr>
          </a:p>
        </p:txBody>
      </p:sp>
      <p:sp>
        <p:nvSpPr>
          <p:cNvPr id="8" name="Content Placeholder 4"/>
          <p:cNvSpPr txBox="1">
            <a:spLocks/>
          </p:cNvSpPr>
          <p:nvPr/>
        </p:nvSpPr>
        <p:spPr>
          <a:xfrm>
            <a:off x="1839794" y="3505200"/>
            <a:ext cx="3200400" cy="685800"/>
          </a:xfrm>
          <a:prstGeom prst="rect">
            <a:avLst/>
          </a:prstGeom>
          <a:solidFill>
            <a:srgbClr val="FFFF00"/>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CH" sz="2800" dirty="0" smtClean="0">
                <a:solidFill>
                  <a:srgbClr val="0070C0"/>
                </a:solidFill>
              </a:rPr>
              <a:t>Keyword</a:t>
            </a:r>
            <a:endParaRPr lang="es-BO" sz="2800" dirty="0">
              <a:solidFill>
                <a:srgbClr val="0070C0"/>
              </a:solidFill>
            </a:endParaRPr>
          </a:p>
        </p:txBody>
      </p:sp>
      <p:sp>
        <p:nvSpPr>
          <p:cNvPr id="11" name="Action Button: Custom 10">
            <a:hlinkClick r:id="" action="ppaction://noaction" highlightClick="1">
              <a:snd r:embed="rId4" name="hammer.wav"/>
            </a:hlinkClick>
          </p:cNvPr>
          <p:cNvSpPr/>
          <p:nvPr/>
        </p:nvSpPr>
        <p:spPr>
          <a:xfrm>
            <a:off x="1001028" y="1767439"/>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smtClean="0">
                <a:hlinkMouseOver r:id="" action="ppaction://noaction">
                  <a:snd r:embed="rId5" name="applause.wav"/>
                </a:hlinkMouseOver>
              </a:rPr>
              <a:t>A</a:t>
            </a:r>
            <a:endParaRPr lang="es-BO" sz="3600" b="1" dirty="0"/>
          </a:p>
        </p:txBody>
      </p:sp>
      <p:sp>
        <p:nvSpPr>
          <p:cNvPr id="12" name="Action Button: Custom 11">
            <a:hlinkClick r:id="" action="ppaction://noaction" highlightClick="1">
              <a:snd r:embed="rId5" name="applause.wav"/>
            </a:hlinkClick>
          </p:cNvPr>
          <p:cNvSpPr/>
          <p:nvPr/>
        </p:nvSpPr>
        <p:spPr>
          <a:xfrm>
            <a:off x="1003434" y="2691464"/>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a:t>B</a:t>
            </a:r>
            <a:endParaRPr lang="es-BO" sz="3600" b="1" dirty="0"/>
          </a:p>
        </p:txBody>
      </p:sp>
      <p:sp>
        <p:nvSpPr>
          <p:cNvPr id="13" name="Action Button: Custom 12">
            <a:hlinkClick r:id="" action="ppaction://noaction" highlightClick="1">
              <a:snd r:embed="rId4" name="hammer.wav"/>
            </a:hlinkClick>
          </p:cNvPr>
          <p:cNvSpPr/>
          <p:nvPr/>
        </p:nvSpPr>
        <p:spPr>
          <a:xfrm>
            <a:off x="1003434" y="3505200"/>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smtClean="0"/>
              <a:t>C</a:t>
            </a:r>
            <a:endParaRPr lang="es-BO" sz="3600" b="1" dirty="0"/>
          </a:p>
        </p:txBody>
      </p:sp>
      <p:sp>
        <p:nvSpPr>
          <p:cNvPr id="14" name="Action Button: Custom 13">
            <a:hlinkClick r:id="" action="ppaction://noaction" highlightClick="1">
              <a:snd r:embed="rId4" name="hammer.wav"/>
            </a:hlinkClick>
          </p:cNvPr>
          <p:cNvSpPr/>
          <p:nvPr/>
        </p:nvSpPr>
        <p:spPr>
          <a:xfrm>
            <a:off x="990600" y="4419600"/>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smtClean="0"/>
              <a:t>D</a:t>
            </a:r>
            <a:endParaRPr lang="es-BO" sz="3600" b="1" dirty="0"/>
          </a:p>
        </p:txBody>
      </p:sp>
      <p:pic>
        <p:nvPicPr>
          <p:cNvPr id="2"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019800" y="-1524000"/>
            <a:ext cx="609600" cy="609600"/>
          </a:xfrm>
          <a:prstGeom prst="rect">
            <a:avLst/>
          </a:prstGeom>
        </p:spPr>
      </p:pic>
      <p:pic>
        <p:nvPicPr>
          <p:cNvPr id="3"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114800" y="-2133600"/>
            <a:ext cx="609600" cy="609600"/>
          </a:xfrm>
          <a:prstGeom prst="rect">
            <a:avLst/>
          </a:prstGeom>
        </p:spPr>
      </p:pic>
      <p:sp>
        <p:nvSpPr>
          <p:cNvPr id="15" name="Content Placeholder 4"/>
          <p:cNvSpPr txBox="1">
            <a:spLocks/>
          </p:cNvSpPr>
          <p:nvPr/>
        </p:nvSpPr>
        <p:spPr>
          <a:xfrm>
            <a:off x="1839794" y="4476750"/>
            <a:ext cx="3200400" cy="685800"/>
          </a:xfrm>
          <a:prstGeom prst="rect">
            <a:avLst/>
          </a:prstGeom>
          <a:solidFill>
            <a:srgbClr val="FFFF00"/>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CH" sz="2800" dirty="0" smtClean="0">
                <a:solidFill>
                  <a:srgbClr val="0070C0"/>
                </a:solidFill>
              </a:rPr>
              <a:t>Classification</a:t>
            </a:r>
            <a:endParaRPr lang="es-BO" sz="2800" dirty="0">
              <a:solidFill>
                <a:srgbClr val="0070C0"/>
              </a:solidFill>
            </a:endParaRPr>
          </a:p>
        </p:txBody>
      </p:sp>
    </p:spTree>
    <p:extLst>
      <p:ext uri="{BB962C8B-B14F-4D97-AF65-F5344CB8AC3E}">
        <p14:creationId xmlns:p14="http://schemas.microsoft.com/office/powerpoint/2010/main" val="1375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4" fill="hold"/>
                                        <p:tgtEl>
                                          <p:spTgt spid="2"/>
                                        </p:tgtEl>
                                      </p:cBhvr>
                                    </p:cmd>
                                  </p:childTnLst>
                                </p:cTn>
                              </p:par>
                            </p:childTnLst>
                          </p:cTn>
                        </p:par>
                        <p:par>
                          <p:cTn id="7" fill="hold">
                            <p:stCondLst>
                              <p:cond delay="4744"/>
                            </p:stCondLst>
                            <p:childTnLst>
                              <p:par>
                                <p:cTn id="8" presetID="1" presetClass="mediacall" presetSubtype="0" fill="hold" nodeType="afterEffect">
                                  <p:stCondLst>
                                    <p:cond delay="0"/>
                                  </p:stCondLst>
                                  <p:childTnLst>
                                    <p:cmd type="call" cmd="playFrom(0.0)">
                                      <p:cBhvr>
                                        <p:cTn id="9" dur="474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2"/>
                </p:tgtEl>
              </p:cMediaNode>
            </p:audio>
            <p:audio>
              <p:cMediaNode vol="80000">
                <p:cTn id="11" fill="hold" display="0">
                  <p:stCondLst>
                    <p:cond delay="indefinite"/>
                  </p:stCondLst>
                  <p:endCondLst>
                    <p:cond evt="onStopAudio" delay="0">
                      <p:tgtEl>
                        <p:sldTgt/>
                      </p:tgtEl>
                    </p:cond>
                  </p:endCondLst>
                </p:cTn>
                <p:tgtEl>
                  <p:spTgt spid="3"/>
                </p:tgtEl>
              </p:cMediaNode>
            </p:audio>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fr-CH" sz="2800" dirty="0" smtClean="0">
                <a:solidFill>
                  <a:srgbClr val="0070C0"/>
                </a:solidFill>
              </a:rPr>
              <a:t>Q2: </a:t>
            </a:r>
            <a:r>
              <a:rPr lang="fr-CH" sz="2800" dirty="0">
                <a:solidFill>
                  <a:srgbClr val="0070C0"/>
                </a:solidFill>
              </a:rPr>
              <a:t>How to </a:t>
            </a:r>
            <a:r>
              <a:rPr lang="fr-CH" sz="2800" dirty="0" err="1">
                <a:solidFill>
                  <a:srgbClr val="0070C0"/>
                </a:solidFill>
              </a:rPr>
              <a:t>specify</a:t>
            </a:r>
            <a:r>
              <a:rPr lang="fr-CH" sz="2800" dirty="0">
                <a:solidFill>
                  <a:srgbClr val="0070C0"/>
                </a:solidFill>
              </a:rPr>
              <a:t> </a:t>
            </a:r>
            <a:r>
              <a:rPr lang="fr-CH" sz="2800" dirty="0" err="1">
                <a:solidFill>
                  <a:srgbClr val="0070C0"/>
                </a:solidFill>
              </a:rPr>
              <a:t>that</a:t>
            </a:r>
            <a:r>
              <a:rPr lang="fr-CH" sz="2800" dirty="0">
                <a:solidFill>
                  <a:srgbClr val="0070C0"/>
                </a:solidFill>
              </a:rPr>
              <a:t> the </a:t>
            </a:r>
            <a:r>
              <a:rPr lang="fr-CH" sz="2800" dirty="0" err="1">
                <a:solidFill>
                  <a:srgbClr val="0070C0"/>
                </a:solidFill>
              </a:rPr>
              <a:t>search</a:t>
            </a:r>
            <a:r>
              <a:rPr lang="fr-CH" sz="2800" dirty="0">
                <a:solidFill>
                  <a:srgbClr val="0070C0"/>
                </a:solidFill>
              </a:rPr>
              <a:t> </a:t>
            </a:r>
            <a:r>
              <a:rPr lang="fr-CH" sz="2800" i="1" dirty="0">
                <a:solidFill>
                  <a:srgbClr val="0070C0"/>
                </a:solidFill>
              </a:rPr>
              <a:t>mouse</a:t>
            </a:r>
            <a:r>
              <a:rPr lang="fr-CH" sz="2800" dirty="0">
                <a:solidFill>
                  <a:srgbClr val="0070C0"/>
                </a:solidFill>
              </a:rPr>
              <a:t> </a:t>
            </a:r>
            <a:r>
              <a:rPr lang="fr-CH" sz="2800" dirty="0" err="1">
                <a:solidFill>
                  <a:srgbClr val="0070C0"/>
                </a:solidFill>
              </a:rPr>
              <a:t>is</a:t>
            </a:r>
            <a:r>
              <a:rPr lang="fr-CH" sz="2800" dirty="0">
                <a:solidFill>
                  <a:srgbClr val="0070C0"/>
                </a:solidFill>
              </a:rPr>
              <a:t> </a:t>
            </a:r>
            <a:r>
              <a:rPr lang="fr-CH" sz="2800" dirty="0" err="1">
                <a:solidFill>
                  <a:srgbClr val="0070C0"/>
                </a:solidFill>
              </a:rPr>
              <a:t>related</a:t>
            </a:r>
            <a:r>
              <a:rPr lang="fr-CH" sz="2800" dirty="0">
                <a:solidFill>
                  <a:srgbClr val="0070C0"/>
                </a:solidFill>
              </a:rPr>
              <a:t> to computer </a:t>
            </a:r>
            <a:r>
              <a:rPr lang="fr-CH" sz="2800" dirty="0" err="1">
                <a:solidFill>
                  <a:srgbClr val="0070C0"/>
                </a:solidFill>
              </a:rPr>
              <a:t>technology</a:t>
            </a:r>
            <a:r>
              <a:rPr lang="fr-CH" sz="2800" dirty="0">
                <a:solidFill>
                  <a:srgbClr val="0070C0"/>
                </a:solidFill>
              </a:rPr>
              <a:t>?</a:t>
            </a:r>
            <a:endParaRPr lang="es-BO" sz="2800" dirty="0">
              <a:solidFill>
                <a:srgbClr val="0070C0"/>
              </a:solidFill>
            </a:endParaRPr>
          </a:p>
        </p:txBody>
      </p:sp>
      <p:sp>
        <p:nvSpPr>
          <p:cNvPr id="11" name="Action Button: Custom 10">
            <a:hlinkClick r:id="" action="ppaction://noaction" highlightClick="1">
              <a:snd r:embed="rId2" name="hammer.wav"/>
            </a:hlinkClick>
          </p:cNvPr>
          <p:cNvSpPr/>
          <p:nvPr/>
        </p:nvSpPr>
        <p:spPr>
          <a:xfrm>
            <a:off x="1001028" y="1767439"/>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smtClean="0"/>
              <a:t>A</a:t>
            </a:r>
            <a:endParaRPr lang="es-BO" sz="3600" b="1" dirty="0"/>
          </a:p>
        </p:txBody>
      </p:sp>
      <p:sp>
        <p:nvSpPr>
          <p:cNvPr id="13" name="Action Button: Custom 12">
            <a:hlinkClick r:id="" action="ppaction://hlinkshowjump?jump=nextslide" highlightClick="1"/>
          </p:cNvPr>
          <p:cNvSpPr/>
          <p:nvPr/>
        </p:nvSpPr>
        <p:spPr>
          <a:xfrm>
            <a:off x="964933" y="2743200"/>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smtClean="0"/>
              <a:t>B</a:t>
            </a:r>
            <a:endParaRPr lang="es-BO" sz="3600" b="1" dirty="0"/>
          </a:p>
        </p:txBody>
      </p:sp>
      <p:sp>
        <p:nvSpPr>
          <p:cNvPr id="15" name="Content Placeholder 4"/>
          <p:cNvSpPr>
            <a:spLocks noGrp="1"/>
          </p:cNvSpPr>
          <p:nvPr>
            <p:ph idx="1"/>
          </p:nvPr>
        </p:nvSpPr>
        <p:spPr>
          <a:xfrm>
            <a:off x="1828800" y="1992099"/>
            <a:ext cx="7543800" cy="505657"/>
          </a:xfrm>
        </p:spPr>
        <p:txBody>
          <a:bodyPr>
            <a:noAutofit/>
          </a:bodyPr>
          <a:lstStyle/>
          <a:p>
            <a:pPr marL="0" indent="0">
              <a:buNone/>
            </a:pPr>
            <a:r>
              <a:rPr lang="fr-CH" sz="2800" dirty="0" err="1">
                <a:solidFill>
                  <a:srgbClr val="0070C0"/>
                </a:solidFill>
              </a:rPr>
              <a:t>Adding</a:t>
            </a:r>
            <a:r>
              <a:rPr lang="fr-CH" sz="2800" dirty="0">
                <a:solidFill>
                  <a:srgbClr val="0070C0"/>
                </a:solidFill>
              </a:rPr>
              <a:t> the </a:t>
            </a:r>
            <a:r>
              <a:rPr lang="fr-CH" sz="2800" dirty="0" err="1">
                <a:solidFill>
                  <a:srgbClr val="0070C0"/>
                </a:solidFill>
              </a:rPr>
              <a:t>definition</a:t>
            </a:r>
            <a:r>
              <a:rPr lang="fr-CH" sz="2800" dirty="0">
                <a:solidFill>
                  <a:srgbClr val="0070C0"/>
                </a:solidFill>
              </a:rPr>
              <a:t> of mouse</a:t>
            </a:r>
            <a:endParaRPr lang="es-BO" sz="2800" dirty="0">
              <a:solidFill>
                <a:srgbClr val="0070C0"/>
              </a:solidFill>
            </a:endParaRPr>
          </a:p>
        </p:txBody>
      </p:sp>
      <p:sp>
        <p:nvSpPr>
          <p:cNvPr id="16" name="Content Placeholder 4"/>
          <p:cNvSpPr txBox="1">
            <a:spLocks/>
          </p:cNvSpPr>
          <p:nvPr/>
        </p:nvSpPr>
        <p:spPr>
          <a:xfrm>
            <a:off x="1798321" y="2743200"/>
            <a:ext cx="7239000" cy="685800"/>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CH" sz="2800" dirty="0" err="1">
                <a:solidFill>
                  <a:srgbClr val="0070C0"/>
                </a:solidFill>
              </a:rPr>
              <a:t>Using</a:t>
            </a:r>
            <a:r>
              <a:rPr lang="fr-CH" sz="2800" dirty="0">
                <a:solidFill>
                  <a:srgbClr val="0070C0"/>
                </a:solidFill>
              </a:rPr>
              <a:t> IPC codes</a:t>
            </a:r>
            <a:endParaRPr lang="es-BO" sz="2800" dirty="0">
              <a:solidFill>
                <a:srgbClr val="0070C0"/>
              </a:solidFill>
            </a:endParaRPr>
          </a:p>
        </p:txBody>
      </p:sp>
    </p:spTree>
    <p:extLst>
      <p:ext uri="{BB962C8B-B14F-4D97-AF65-F5344CB8AC3E}">
        <p14:creationId xmlns:p14="http://schemas.microsoft.com/office/powerpoint/2010/main" val="72946978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fr-CH" sz="2800" dirty="0" smtClean="0">
                <a:solidFill>
                  <a:srgbClr val="0070C0"/>
                </a:solidFill>
              </a:rPr>
              <a:t>Q2: </a:t>
            </a:r>
            <a:r>
              <a:rPr lang="fr-CH" sz="2800" dirty="0">
                <a:solidFill>
                  <a:srgbClr val="0070C0"/>
                </a:solidFill>
              </a:rPr>
              <a:t>How to </a:t>
            </a:r>
            <a:r>
              <a:rPr lang="fr-CH" sz="2800" dirty="0" err="1" smtClean="0">
                <a:solidFill>
                  <a:srgbClr val="0070C0"/>
                </a:solidFill>
              </a:rPr>
              <a:t>specify</a:t>
            </a:r>
            <a:r>
              <a:rPr lang="fr-CH" sz="2800" dirty="0" smtClean="0">
                <a:solidFill>
                  <a:srgbClr val="0070C0"/>
                </a:solidFill>
              </a:rPr>
              <a:t> </a:t>
            </a:r>
            <a:r>
              <a:rPr lang="fr-CH" sz="2800" dirty="0" err="1" smtClean="0">
                <a:solidFill>
                  <a:srgbClr val="0070C0"/>
                </a:solidFill>
              </a:rPr>
              <a:t>that</a:t>
            </a:r>
            <a:r>
              <a:rPr lang="fr-CH" sz="2800" dirty="0">
                <a:solidFill>
                  <a:srgbClr val="0070C0"/>
                </a:solidFill>
              </a:rPr>
              <a:t> </a:t>
            </a:r>
            <a:r>
              <a:rPr lang="fr-CH" sz="2800" dirty="0" smtClean="0">
                <a:solidFill>
                  <a:srgbClr val="0070C0"/>
                </a:solidFill>
              </a:rPr>
              <a:t>the </a:t>
            </a:r>
            <a:r>
              <a:rPr lang="fr-CH" sz="2800" dirty="0" err="1" smtClean="0">
                <a:solidFill>
                  <a:srgbClr val="0070C0"/>
                </a:solidFill>
              </a:rPr>
              <a:t>search</a:t>
            </a:r>
            <a:r>
              <a:rPr lang="fr-CH" sz="2800" dirty="0" smtClean="0">
                <a:solidFill>
                  <a:srgbClr val="0070C0"/>
                </a:solidFill>
              </a:rPr>
              <a:t> </a:t>
            </a:r>
            <a:r>
              <a:rPr lang="fr-CH" sz="2800" i="1" dirty="0" smtClean="0">
                <a:solidFill>
                  <a:srgbClr val="0070C0"/>
                </a:solidFill>
              </a:rPr>
              <a:t>mouse</a:t>
            </a:r>
            <a:r>
              <a:rPr lang="fr-CH" sz="2800" dirty="0" smtClean="0">
                <a:solidFill>
                  <a:srgbClr val="0070C0"/>
                </a:solidFill>
              </a:rPr>
              <a:t> </a:t>
            </a:r>
            <a:r>
              <a:rPr lang="fr-CH" sz="2800" dirty="0" err="1" smtClean="0">
                <a:solidFill>
                  <a:srgbClr val="0070C0"/>
                </a:solidFill>
              </a:rPr>
              <a:t>is</a:t>
            </a:r>
            <a:r>
              <a:rPr lang="fr-CH" sz="2800" dirty="0" smtClean="0">
                <a:solidFill>
                  <a:srgbClr val="0070C0"/>
                </a:solidFill>
              </a:rPr>
              <a:t> </a:t>
            </a:r>
            <a:r>
              <a:rPr lang="fr-CH" sz="2800" dirty="0" err="1" smtClean="0">
                <a:solidFill>
                  <a:srgbClr val="0070C0"/>
                </a:solidFill>
              </a:rPr>
              <a:t>related</a:t>
            </a:r>
            <a:r>
              <a:rPr lang="fr-CH" sz="2800" dirty="0" smtClean="0">
                <a:solidFill>
                  <a:srgbClr val="0070C0"/>
                </a:solidFill>
              </a:rPr>
              <a:t> to computer </a:t>
            </a:r>
            <a:r>
              <a:rPr lang="fr-CH" sz="2800" dirty="0" err="1" smtClean="0">
                <a:solidFill>
                  <a:srgbClr val="0070C0"/>
                </a:solidFill>
              </a:rPr>
              <a:t>technology</a:t>
            </a:r>
            <a:r>
              <a:rPr lang="fr-CH" sz="2800" dirty="0" smtClean="0">
                <a:solidFill>
                  <a:srgbClr val="0070C0"/>
                </a:solidFill>
              </a:rPr>
              <a:t>?</a:t>
            </a:r>
            <a:endParaRPr lang="es-BO" sz="2800" dirty="0">
              <a:solidFill>
                <a:schemeClr val="tx2"/>
              </a:solidFill>
            </a:endParaRPr>
          </a:p>
        </p:txBody>
      </p:sp>
      <p:sp>
        <p:nvSpPr>
          <p:cNvPr id="5" name="Content Placeholder 4"/>
          <p:cNvSpPr>
            <a:spLocks noGrp="1"/>
          </p:cNvSpPr>
          <p:nvPr>
            <p:ph idx="1"/>
          </p:nvPr>
        </p:nvSpPr>
        <p:spPr>
          <a:xfrm>
            <a:off x="1828800" y="1992099"/>
            <a:ext cx="5486400" cy="505657"/>
          </a:xfrm>
        </p:spPr>
        <p:txBody>
          <a:bodyPr>
            <a:normAutofit lnSpcReduction="10000"/>
          </a:bodyPr>
          <a:lstStyle/>
          <a:p>
            <a:pPr marL="0" indent="0">
              <a:buNone/>
            </a:pPr>
            <a:r>
              <a:rPr lang="fr-CH" sz="2800" dirty="0" err="1" smtClean="0">
                <a:solidFill>
                  <a:srgbClr val="0070C0"/>
                </a:solidFill>
              </a:rPr>
              <a:t>Adding</a:t>
            </a:r>
            <a:r>
              <a:rPr lang="fr-CH" sz="2800" dirty="0" smtClean="0">
                <a:solidFill>
                  <a:srgbClr val="0070C0"/>
                </a:solidFill>
              </a:rPr>
              <a:t> the </a:t>
            </a:r>
            <a:r>
              <a:rPr lang="fr-CH" sz="2800" dirty="0" err="1" smtClean="0">
                <a:solidFill>
                  <a:srgbClr val="0070C0"/>
                </a:solidFill>
              </a:rPr>
              <a:t>definition</a:t>
            </a:r>
            <a:r>
              <a:rPr lang="fr-CH" sz="2800" dirty="0" smtClean="0">
                <a:solidFill>
                  <a:srgbClr val="0070C0"/>
                </a:solidFill>
              </a:rPr>
              <a:t> of mouse</a:t>
            </a:r>
            <a:endParaRPr lang="es-BO" sz="2800" dirty="0">
              <a:solidFill>
                <a:srgbClr val="0070C0"/>
              </a:solidFill>
            </a:endParaRPr>
          </a:p>
        </p:txBody>
      </p:sp>
      <p:sp>
        <p:nvSpPr>
          <p:cNvPr id="11" name="Action Button: Custom 10">
            <a:hlinkClick r:id="" action="ppaction://noaction" highlightClick="1">
              <a:snd r:embed="rId4" name="hammer.wav"/>
            </a:hlinkClick>
          </p:cNvPr>
          <p:cNvSpPr/>
          <p:nvPr/>
        </p:nvSpPr>
        <p:spPr>
          <a:xfrm>
            <a:off x="1001028" y="1767439"/>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smtClean="0"/>
              <a:t>A</a:t>
            </a:r>
            <a:endParaRPr lang="es-BO" sz="3600" b="1" dirty="0"/>
          </a:p>
        </p:txBody>
      </p:sp>
      <p:sp>
        <p:nvSpPr>
          <p:cNvPr id="14" name="Action Button: Custom 13">
            <a:hlinkClick r:id="" action="ppaction://noaction" highlightClick="1">
              <a:snd r:embed="rId4" name="hammer.wav"/>
            </a:hlinkClick>
          </p:cNvPr>
          <p:cNvSpPr/>
          <p:nvPr/>
        </p:nvSpPr>
        <p:spPr>
          <a:xfrm>
            <a:off x="1001028" y="2743200"/>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smtClean="0"/>
              <a:t>B</a:t>
            </a:r>
            <a:endParaRPr lang="es-BO" sz="3600" b="1" dirty="0"/>
          </a:p>
        </p:txBody>
      </p:sp>
      <p:pic>
        <p:nvPicPr>
          <p:cNvPr id="2"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019800" y="-1524000"/>
            <a:ext cx="609600" cy="609600"/>
          </a:xfrm>
          <a:prstGeom prst="rect">
            <a:avLst/>
          </a:prstGeom>
        </p:spPr>
      </p:pic>
      <p:pic>
        <p:nvPicPr>
          <p:cNvPr id="3"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14800" y="-2133600"/>
            <a:ext cx="609600" cy="609600"/>
          </a:xfrm>
          <a:prstGeom prst="rect">
            <a:avLst/>
          </a:prstGeom>
        </p:spPr>
      </p:pic>
      <p:sp>
        <p:nvSpPr>
          <p:cNvPr id="15" name="Content Placeholder 4"/>
          <p:cNvSpPr txBox="1">
            <a:spLocks/>
          </p:cNvSpPr>
          <p:nvPr/>
        </p:nvSpPr>
        <p:spPr>
          <a:xfrm>
            <a:off x="1905000" y="2743200"/>
            <a:ext cx="5410200" cy="685800"/>
          </a:xfrm>
          <a:prstGeom prst="rect">
            <a:avLst/>
          </a:prstGeom>
          <a:solidFill>
            <a:srgbClr val="FFFF00"/>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CH" sz="2800" dirty="0" err="1" smtClean="0">
                <a:solidFill>
                  <a:srgbClr val="0070C0"/>
                </a:solidFill>
              </a:rPr>
              <a:t>Using</a:t>
            </a:r>
            <a:r>
              <a:rPr lang="fr-CH" sz="2800" dirty="0" smtClean="0">
                <a:solidFill>
                  <a:srgbClr val="0070C0"/>
                </a:solidFill>
              </a:rPr>
              <a:t> IPC codes</a:t>
            </a:r>
            <a:endParaRPr lang="es-BO" sz="2800" dirty="0">
              <a:solidFill>
                <a:srgbClr val="0070C0"/>
              </a:solidFill>
            </a:endParaRPr>
          </a:p>
        </p:txBody>
      </p:sp>
    </p:spTree>
    <p:extLst>
      <p:ext uri="{BB962C8B-B14F-4D97-AF65-F5344CB8AC3E}">
        <p14:creationId xmlns:p14="http://schemas.microsoft.com/office/powerpoint/2010/main" val="885571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4" fill="hold"/>
                                        <p:tgtEl>
                                          <p:spTgt spid="2"/>
                                        </p:tgtEl>
                                      </p:cBhvr>
                                    </p:cmd>
                                  </p:childTnLst>
                                </p:cTn>
                              </p:par>
                            </p:childTnLst>
                          </p:cTn>
                        </p:par>
                        <p:par>
                          <p:cTn id="7" fill="hold">
                            <p:stCondLst>
                              <p:cond delay="4744"/>
                            </p:stCondLst>
                            <p:childTnLst>
                              <p:par>
                                <p:cTn id="8" presetID="1" presetClass="mediacall" presetSubtype="0" fill="hold" nodeType="afterEffect">
                                  <p:stCondLst>
                                    <p:cond delay="0"/>
                                  </p:stCondLst>
                                  <p:childTnLst>
                                    <p:cmd type="call" cmd="playFrom(0.0)">
                                      <p:cBhvr>
                                        <p:cTn id="9" dur="474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2"/>
                </p:tgtEl>
              </p:cMediaNode>
            </p:audio>
            <p:audio>
              <p:cMediaNode vol="80000">
                <p:cTn id="11" fill="hold" display="0">
                  <p:stCondLst>
                    <p:cond delay="indefinite"/>
                  </p:stCondLst>
                  <p:endCondLst>
                    <p:cond evt="onStopAudio" delay="0">
                      <p:tgtEl>
                        <p:sldTgt/>
                      </p:tgtEl>
                    </p:cond>
                  </p:endCondLst>
                </p:cTn>
                <p:tgtEl>
                  <p:spTgt spid="3"/>
                </p:tgtEl>
              </p:cMediaNode>
            </p:audio>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fr-CH" sz="2800" dirty="0" smtClean="0">
                <a:solidFill>
                  <a:srgbClr val="0070C0"/>
                </a:solidFill>
              </a:rPr>
              <a:t>Q3: </a:t>
            </a:r>
            <a:r>
              <a:rPr lang="fr-CH" sz="2800" dirty="0" err="1">
                <a:solidFill>
                  <a:srgbClr val="0070C0"/>
                </a:solidFill>
              </a:rPr>
              <a:t>what</a:t>
            </a:r>
            <a:r>
              <a:rPr lang="fr-CH" sz="2800" dirty="0">
                <a:solidFill>
                  <a:srgbClr val="0070C0"/>
                </a:solidFill>
              </a:rPr>
              <a:t> </a:t>
            </a:r>
            <a:r>
              <a:rPr lang="fr-CH" sz="2800" dirty="0" err="1">
                <a:solidFill>
                  <a:srgbClr val="0070C0"/>
                </a:solidFill>
              </a:rPr>
              <a:t>is</a:t>
            </a:r>
            <a:r>
              <a:rPr lang="fr-CH" sz="2800" dirty="0">
                <a:solidFill>
                  <a:srgbClr val="0070C0"/>
                </a:solidFill>
              </a:rPr>
              <a:t> the </a:t>
            </a:r>
            <a:r>
              <a:rPr lang="fr-CH" sz="2800" dirty="0" err="1">
                <a:solidFill>
                  <a:srgbClr val="0070C0"/>
                </a:solidFill>
              </a:rPr>
              <a:t>rulebook</a:t>
            </a:r>
            <a:r>
              <a:rPr lang="fr-CH" sz="2800" dirty="0">
                <a:solidFill>
                  <a:srgbClr val="0070C0"/>
                </a:solidFill>
              </a:rPr>
              <a:t> to carry out a </a:t>
            </a:r>
            <a:r>
              <a:rPr lang="fr-CH" sz="2800" dirty="0" err="1">
                <a:solidFill>
                  <a:srgbClr val="0070C0"/>
                </a:solidFill>
              </a:rPr>
              <a:t>perfect</a:t>
            </a:r>
            <a:r>
              <a:rPr lang="fr-CH" sz="2800" dirty="0">
                <a:solidFill>
                  <a:srgbClr val="0070C0"/>
                </a:solidFill>
              </a:rPr>
              <a:t> </a:t>
            </a:r>
            <a:r>
              <a:rPr lang="fr-CH" sz="2800" dirty="0" err="1">
                <a:solidFill>
                  <a:srgbClr val="0070C0"/>
                </a:solidFill>
              </a:rPr>
              <a:t>search</a:t>
            </a:r>
            <a:r>
              <a:rPr lang="fr-CH" sz="2800" dirty="0" smtClean="0">
                <a:solidFill>
                  <a:srgbClr val="0070C0"/>
                </a:solidFill>
              </a:rPr>
              <a:t>?</a:t>
            </a:r>
            <a:endParaRPr lang="es-BO" sz="2800" dirty="0">
              <a:solidFill>
                <a:srgbClr val="0070C0"/>
              </a:solidFill>
            </a:endParaRPr>
          </a:p>
        </p:txBody>
      </p:sp>
      <p:sp>
        <p:nvSpPr>
          <p:cNvPr id="5" name="Content Placeholder 4"/>
          <p:cNvSpPr>
            <a:spLocks noGrp="1"/>
          </p:cNvSpPr>
          <p:nvPr>
            <p:ph idx="1"/>
          </p:nvPr>
        </p:nvSpPr>
        <p:spPr>
          <a:xfrm>
            <a:off x="1828799" y="1992099"/>
            <a:ext cx="5486399" cy="505657"/>
          </a:xfrm>
        </p:spPr>
        <p:txBody>
          <a:bodyPr>
            <a:normAutofit lnSpcReduction="10000"/>
          </a:bodyPr>
          <a:lstStyle/>
          <a:p>
            <a:pPr marL="0" indent="0">
              <a:buNone/>
            </a:pPr>
            <a:r>
              <a:rPr lang="fr-CH" sz="2800" dirty="0" smtClean="0">
                <a:solidFill>
                  <a:srgbClr val="0070C0"/>
                </a:solidFill>
              </a:rPr>
              <a:t>Keyword </a:t>
            </a:r>
            <a:r>
              <a:rPr lang="fr-CH" sz="2800" dirty="0" err="1" smtClean="0">
                <a:solidFill>
                  <a:srgbClr val="0070C0"/>
                </a:solidFill>
              </a:rPr>
              <a:t>search</a:t>
            </a:r>
            <a:endParaRPr lang="es-BO" sz="2800" dirty="0">
              <a:solidFill>
                <a:srgbClr val="0070C0"/>
              </a:solidFill>
            </a:endParaRPr>
          </a:p>
        </p:txBody>
      </p:sp>
      <p:sp>
        <p:nvSpPr>
          <p:cNvPr id="6" name="Content Placeholder 4"/>
          <p:cNvSpPr txBox="1">
            <a:spLocks/>
          </p:cNvSpPr>
          <p:nvPr/>
        </p:nvSpPr>
        <p:spPr>
          <a:xfrm>
            <a:off x="1864658" y="3714750"/>
            <a:ext cx="5450541" cy="5715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s-BO" sz="2800" dirty="0">
              <a:solidFill>
                <a:srgbClr val="0070C0"/>
              </a:solidFill>
            </a:endParaRPr>
          </a:p>
        </p:txBody>
      </p:sp>
      <p:sp>
        <p:nvSpPr>
          <p:cNvPr id="7" name="Content Placeholder 4"/>
          <p:cNvSpPr txBox="1">
            <a:spLocks/>
          </p:cNvSpPr>
          <p:nvPr/>
        </p:nvSpPr>
        <p:spPr>
          <a:xfrm>
            <a:off x="1828800" y="2909236"/>
            <a:ext cx="4572000" cy="5197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s-BO" sz="2800" dirty="0">
              <a:solidFill>
                <a:srgbClr val="0070C0"/>
              </a:solidFill>
            </a:endParaRPr>
          </a:p>
        </p:txBody>
      </p:sp>
      <p:sp>
        <p:nvSpPr>
          <p:cNvPr id="8" name="Content Placeholder 4"/>
          <p:cNvSpPr txBox="1">
            <a:spLocks/>
          </p:cNvSpPr>
          <p:nvPr/>
        </p:nvSpPr>
        <p:spPr>
          <a:xfrm>
            <a:off x="1828799" y="4629150"/>
            <a:ext cx="5486399" cy="5715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s-BO" sz="2800" dirty="0">
              <a:solidFill>
                <a:srgbClr val="0070C0"/>
              </a:solidFill>
            </a:endParaRPr>
          </a:p>
        </p:txBody>
      </p:sp>
      <p:sp>
        <p:nvSpPr>
          <p:cNvPr id="11" name="Action Button: Custom 10">
            <a:hlinkClick r:id="" action="ppaction://noaction" highlightClick="1">
              <a:snd r:embed="rId2" name="hammer.wav"/>
            </a:hlinkClick>
          </p:cNvPr>
          <p:cNvSpPr/>
          <p:nvPr/>
        </p:nvSpPr>
        <p:spPr>
          <a:xfrm>
            <a:off x="1001028" y="1767439"/>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smtClean="0"/>
              <a:t>A</a:t>
            </a:r>
            <a:endParaRPr lang="es-BO" sz="3600" b="1" dirty="0"/>
          </a:p>
        </p:txBody>
      </p:sp>
      <p:sp>
        <p:nvSpPr>
          <p:cNvPr id="12" name="Action Button: Custom 11">
            <a:hlinkClick r:id="" action="ppaction://noaction" highlightClick="1">
              <a:snd r:embed="rId2" name="hammer.wav"/>
            </a:hlinkClick>
          </p:cNvPr>
          <p:cNvSpPr/>
          <p:nvPr/>
        </p:nvSpPr>
        <p:spPr>
          <a:xfrm>
            <a:off x="1003434" y="2691464"/>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a:t>B</a:t>
            </a:r>
            <a:endParaRPr lang="es-BO" sz="3600" b="1" dirty="0"/>
          </a:p>
        </p:txBody>
      </p:sp>
      <p:sp>
        <p:nvSpPr>
          <p:cNvPr id="13" name="Action Button: Custom 12">
            <a:hlinkClick r:id="" action="ppaction://hlinkshowjump?jump=nextslide" highlightClick="1"/>
          </p:cNvPr>
          <p:cNvSpPr/>
          <p:nvPr/>
        </p:nvSpPr>
        <p:spPr>
          <a:xfrm>
            <a:off x="1003434" y="3505200"/>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smtClean="0"/>
              <a:t>C</a:t>
            </a:r>
            <a:endParaRPr lang="es-BO" sz="3600" b="1" dirty="0"/>
          </a:p>
        </p:txBody>
      </p:sp>
      <p:sp>
        <p:nvSpPr>
          <p:cNvPr id="14" name="Action Button: Custom 13">
            <a:hlinkClick r:id="" action="ppaction://noaction" highlightClick="1">
              <a:snd r:embed="rId2" name="hammer.wav"/>
            </a:hlinkClick>
          </p:cNvPr>
          <p:cNvSpPr/>
          <p:nvPr/>
        </p:nvSpPr>
        <p:spPr>
          <a:xfrm>
            <a:off x="990600" y="4419600"/>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smtClean="0"/>
              <a:t>D</a:t>
            </a:r>
            <a:endParaRPr lang="es-BO" sz="3600" b="1" dirty="0"/>
          </a:p>
        </p:txBody>
      </p:sp>
      <p:sp>
        <p:nvSpPr>
          <p:cNvPr id="2" name="Rectangle 1"/>
          <p:cNvSpPr/>
          <p:nvPr/>
        </p:nvSpPr>
        <p:spPr>
          <a:xfrm>
            <a:off x="1898130" y="3726956"/>
            <a:ext cx="5417069" cy="523220"/>
          </a:xfrm>
          <a:prstGeom prst="rect">
            <a:avLst/>
          </a:prstGeom>
        </p:spPr>
        <p:txBody>
          <a:bodyPr wrap="square">
            <a:spAutoFit/>
          </a:bodyPr>
          <a:lstStyle/>
          <a:p>
            <a:r>
              <a:rPr lang="en-US" sz="2800" dirty="0" smtClean="0">
                <a:solidFill>
                  <a:srgbClr val="0070C0"/>
                </a:solidFill>
              </a:rPr>
              <a:t>No such rule exists!</a:t>
            </a:r>
            <a:endParaRPr lang="es-BO" sz="2800" dirty="0">
              <a:solidFill>
                <a:srgbClr val="0070C0"/>
              </a:solidFill>
            </a:endParaRPr>
          </a:p>
        </p:txBody>
      </p:sp>
      <p:sp>
        <p:nvSpPr>
          <p:cNvPr id="3" name="TextBox 2"/>
          <p:cNvSpPr txBox="1"/>
          <p:nvPr/>
        </p:nvSpPr>
        <p:spPr>
          <a:xfrm>
            <a:off x="1898130" y="2909236"/>
            <a:ext cx="5264670" cy="523220"/>
          </a:xfrm>
          <a:prstGeom prst="rect">
            <a:avLst/>
          </a:prstGeom>
          <a:noFill/>
        </p:spPr>
        <p:txBody>
          <a:bodyPr wrap="square" rtlCol="0">
            <a:spAutoFit/>
          </a:bodyPr>
          <a:lstStyle/>
          <a:p>
            <a:r>
              <a:rPr lang="fr-CH" sz="2800" dirty="0" smtClean="0">
                <a:solidFill>
                  <a:srgbClr val="0070C0"/>
                </a:solidFill>
              </a:rPr>
              <a:t>Classification </a:t>
            </a:r>
            <a:r>
              <a:rPr lang="fr-CH" sz="2800" dirty="0" err="1" smtClean="0">
                <a:solidFill>
                  <a:srgbClr val="0070C0"/>
                </a:solidFill>
              </a:rPr>
              <a:t>search</a:t>
            </a:r>
            <a:endParaRPr lang="es-BO" sz="2800" dirty="0">
              <a:solidFill>
                <a:srgbClr val="0070C0"/>
              </a:solidFill>
            </a:endParaRPr>
          </a:p>
        </p:txBody>
      </p:sp>
      <p:sp>
        <p:nvSpPr>
          <p:cNvPr id="10" name="TextBox 9"/>
          <p:cNvSpPr txBox="1"/>
          <p:nvPr/>
        </p:nvSpPr>
        <p:spPr>
          <a:xfrm>
            <a:off x="1898130" y="4572000"/>
            <a:ext cx="5417068" cy="523220"/>
          </a:xfrm>
          <a:prstGeom prst="rect">
            <a:avLst/>
          </a:prstGeom>
          <a:noFill/>
        </p:spPr>
        <p:txBody>
          <a:bodyPr wrap="square" rtlCol="0">
            <a:spAutoFit/>
          </a:bodyPr>
          <a:lstStyle/>
          <a:p>
            <a:r>
              <a:rPr lang="fr-CH" sz="2800" dirty="0" err="1" smtClean="0">
                <a:solidFill>
                  <a:srgbClr val="0070C0"/>
                </a:solidFill>
              </a:rPr>
              <a:t>Number</a:t>
            </a:r>
            <a:r>
              <a:rPr lang="fr-CH" sz="2800" dirty="0" smtClean="0">
                <a:solidFill>
                  <a:srgbClr val="0070C0"/>
                </a:solidFill>
              </a:rPr>
              <a:t> </a:t>
            </a:r>
            <a:r>
              <a:rPr lang="fr-CH" sz="2800" dirty="0" err="1" smtClean="0">
                <a:solidFill>
                  <a:srgbClr val="0070C0"/>
                </a:solidFill>
              </a:rPr>
              <a:t>search</a:t>
            </a:r>
            <a:endParaRPr lang="es-BO" sz="2800" dirty="0">
              <a:solidFill>
                <a:srgbClr val="0070C0"/>
              </a:solidFill>
            </a:endParaRPr>
          </a:p>
        </p:txBody>
      </p:sp>
    </p:spTree>
    <p:extLst>
      <p:ext uri="{BB962C8B-B14F-4D97-AF65-F5344CB8AC3E}">
        <p14:creationId xmlns:p14="http://schemas.microsoft.com/office/powerpoint/2010/main" val="167039394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fr-CH" sz="2800" dirty="0" smtClean="0">
                <a:solidFill>
                  <a:srgbClr val="0070C0"/>
                </a:solidFill>
              </a:rPr>
              <a:t>Q3</a:t>
            </a:r>
            <a:r>
              <a:rPr lang="fr-CH" sz="2800" dirty="0">
                <a:solidFill>
                  <a:srgbClr val="0070C0"/>
                </a:solidFill>
              </a:rPr>
              <a:t>: </a:t>
            </a:r>
            <a:r>
              <a:rPr lang="fr-CH" sz="2800" dirty="0" err="1">
                <a:solidFill>
                  <a:srgbClr val="0070C0"/>
                </a:solidFill>
              </a:rPr>
              <a:t>what</a:t>
            </a:r>
            <a:r>
              <a:rPr lang="fr-CH" sz="2800" dirty="0">
                <a:solidFill>
                  <a:srgbClr val="0070C0"/>
                </a:solidFill>
              </a:rPr>
              <a:t> </a:t>
            </a:r>
            <a:r>
              <a:rPr lang="fr-CH" sz="2800" dirty="0" err="1">
                <a:solidFill>
                  <a:srgbClr val="0070C0"/>
                </a:solidFill>
              </a:rPr>
              <a:t>is</a:t>
            </a:r>
            <a:r>
              <a:rPr lang="fr-CH" sz="2800" dirty="0">
                <a:solidFill>
                  <a:srgbClr val="0070C0"/>
                </a:solidFill>
              </a:rPr>
              <a:t> the </a:t>
            </a:r>
            <a:r>
              <a:rPr lang="fr-CH" sz="2800" dirty="0" err="1">
                <a:solidFill>
                  <a:srgbClr val="0070C0"/>
                </a:solidFill>
              </a:rPr>
              <a:t>rulebook</a:t>
            </a:r>
            <a:r>
              <a:rPr lang="fr-CH" sz="2800" dirty="0">
                <a:solidFill>
                  <a:srgbClr val="0070C0"/>
                </a:solidFill>
              </a:rPr>
              <a:t> to carry out a </a:t>
            </a:r>
            <a:r>
              <a:rPr lang="fr-CH" sz="2800" dirty="0" err="1">
                <a:solidFill>
                  <a:srgbClr val="0070C0"/>
                </a:solidFill>
              </a:rPr>
              <a:t>perfect</a:t>
            </a:r>
            <a:r>
              <a:rPr lang="fr-CH" sz="2800" dirty="0">
                <a:solidFill>
                  <a:srgbClr val="0070C0"/>
                </a:solidFill>
              </a:rPr>
              <a:t> </a:t>
            </a:r>
            <a:r>
              <a:rPr lang="fr-CH" sz="2800" dirty="0" err="1">
                <a:solidFill>
                  <a:srgbClr val="0070C0"/>
                </a:solidFill>
              </a:rPr>
              <a:t>search</a:t>
            </a:r>
            <a:r>
              <a:rPr lang="fr-CH" sz="2800" dirty="0">
                <a:solidFill>
                  <a:srgbClr val="0070C0"/>
                </a:solidFill>
              </a:rPr>
              <a:t>??</a:t>
            </a:r>
            <a:endParaRPr lang="es-BO" sz="2800" dirty="0">
              <a:solidFill>
                <a:srgbClr val="0070C0"/>
              </a:solidFill>
            </a:endParaRPr>
          </a:p>
        </p:txBody>
      </p:sp>
      <p:sp>
        <p:nvSpPr>
          <p:cNvPr id="5" name="Content Placeholder 4"/>
          <p:cNvSpPr>
            <a:spLocks noGrp="1"/>
          </p:cNvSpPr>
          <p:nvPr>
            <p:ph idx="1"/>
          </p:nvPr>
        </p:nvSpPr>
        <p:spPr>
          <a:xfrm>
            <a:off x="1828800" y="1767439"/>
            <a:ext cx="5943600" cy="730317"/>
          </a:xfrm>
        </p:spPr>
        <p:txBody>
          <a:bodyPr>
            <a:normAutofit/>
          </a:bodyPr>
          <a:lstStyle/>
          <a:p>
            <a:pPr marL="0" indent="0">
              <a:buNone/>
            </a:pPr>
            <a:r>
              <a:rPr lang="fr-CH" sz="2800" dirty="0" smtClean="0">
                <a:solidFill>
                  <a:srgbClr val="0070C0"/>
                </a:solidFill>
              </a:rPr>
              <a:t>Keyword </a:t>
            </a:r>
            <a:r>
              <a:rPr lang="fr-CH" sz="2800" dirty="0" err="1" smtClean="0">
                <a:solidFill>
                  <a:srgbClr val="0070C0"/>
                </a:solidFill>
              </a:rPr>
              <a:t>search</a:t>
            </a:r>
            <a:endParaRPr lang="es-BO" sz="2800" dirty="0">
              <a:solidFill>
                <a:srgbClr val="0070C0"/>
              </a:solidFill>
            </a:endParaRPr>
          </a:p>
          <a:p>
            <a:pPr marL="0" indent="0">
              <a:buNone/>
            </a:pPr>
            <a:endParaRPr lang="es-BO" sz="2800" dirty="0">
              <a:solidFill>
                <a:srgbClr val="0070C0"/>
              </a:solidFill>
            </a:endParaRPr>
          </a:p>
        </p:txBody>
      </p:sp>
      <p:sp>
        <p:nvSpPr>
          <p:cNvPr id="6" name="Content Placeholder 4"/>
          <p:cNvSpPr txBox="1">
            <a:spLocks/>
          </p:cNvSpPr>
          <p:nvPr/>
        </p:nvSpPr>
        <p:spPr>
          <a:xfrm>
            <a:off x="1864658" y="4533900"/>
            <a:ext cx="6441141" cy="5715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s-BO" sz="2800" dirty="0">
              <a:solidFill>
                <a:srgbClr val="0070C0"/>
              </a:solidFill>
            </a:endParaRPr>
          </a:p>
        </p:txBody>
      </p:sp>
      <p:sp>
        <p:nvSpPr>
          <p:cNvPr id="7" name="Content Placeholder 4"/>
          <p:cNvSpPr txBox="1">
            <a:spLocks/>
          </p:cNvSpPr>
          <p:nvPr/>
        </p:nvSpPr>
        <p:spPr>
          <a:xfrm>
            <a:off x="1856401" y="2691464"/>
            <a:ext cx="62484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CH" sz="2800" dirty="0" smtClean="0">
                <a:solidFill>
                  <a:srgbClr val="0070C0"/>
                </a:solidFill>
              </a:rPr>
              <a:t>Classification </a:t>
            </a:r>
            <a:r>
              <a:rPr lang="fr-CH" sz="2800" dirty="0" err="1" smtClean="0">
                <a:solidFill>
                  <a:srgbClr val="0070C0"/>
                </a:solidFill>
              </a:rPr>
              <a:t>search</a:t>
            </a:r>
            <a:endParaRPr lang="es-BO" sz="2800" dirty="0">
              <a:solidFill>
                <a:srgbClr val="0070C0"/>
              </a:solidFill>
            </a:endParaRPr>
          </a:p>
        </p:txBody>
      </p:sp>
      <p:sp>
        <p:nvSpPr>
          <p:cNvPr id="8" name="Content Placeholder 4"/>
          <p:cNvSpPr txBox="1">
            <a:spLocks/>
          </p:cNvSpPr>
          <p:nvPr/>
        </p:nvSpPr>
        <p:spPr>
          <a:xfrm>
            <a:off x="1839794" y="3514825"/>
            <a:ext cx="6389806" cy="685800"/>
          </a:xfrm>
          <a:prstGeom prst="rect">
            <a:avLst/>
          </a:prstGeom>
          <a:solidFill>
            <a:srgbClr val="FFFF00"/>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dirty="0">
                <a:solidFill>
                  <a:srgbClr val="0070C0"/>
                </a:solidFill>
              </a:rPr>
              <a:t>No such rule exists!</a:t>
            </a:r>
            <a:endParaRPr lang="es-BO" sz="2800" dirty="0">
              <a:solidFill>
                <a:srgbClr val="0070C0"/>
              </a:solidFill>
            </a:endParaRPr>
          </a:p>
        </p:txBody>
      </p:sp>
      <p:sp>
        <p:nvSpPr>
          <p:cNvPr id="11" name="Action Button: Custom 10">
            <a:hlinkClick r:id="" action="ppaction://noaction" highlightClick="1">
              <a:snd r:embed="rId4" name="hammer.wav"/>
            </a:hlinkClick>
          </p:cNvPr>
          <p:cNvSpPr/>
          <p:nvPr/>
        </p:nvSpPr>
        <p:spPr>
          <a:xfrm>
            <a:off x="1001028" y="1767439"/>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smtClean="0"/>
              <a:t>A</a:t>
            </a:r>
            <a:endParaRPr lang="es-BO" sz="3600" b="1" dirty="0"/>
          </a:p>
        </p:txBody>
      </p:sp>
      <p:sp>
        <p:nvSpPr>
          <p:cNvPr id="12" name="Action Button: Custom 11">
            <a:hlinkClick r:id="" action="ppaction://noaction" highlightClick="1">
              <a:snd r:embed="rId4" name="hammer.wav"/>
            </a:hlinkClick>
          </p:cNvPr>
          <p:cNvSpPr/>
          <p:nvPr/>
        </p:nvSpPr>
        <p:spPr>
          <a:xfrm>
            <a:off x="1003434" y="2691464"/>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a:t>B</a:t>
            </a:r>
            <a:endParaRPr lang="es-BO" sz="3600" b="1" dirty="0"/>
          </a:p>
        </p:txBody>
      </p:sp>
      <p:sp>
        <p:nvSpPr>
          <p:cNvPr id="13" name="Action Button: Custom 12">
            <a:hlinkClick r:id="" action="ppaction://noaction" highlightClick="1">
              <a:snd r:embed="rId4" name="hammer.wav"/>
            </a:hlinkClick>
          </p:cNvPr>
          <p:cNvSpPr/>
          <p:nvPr/>
        </p:nvSpPr>
        <p:spPr>
          <a:xfrm>
            <a:off x="1003434" y="3505200"/>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smtClean="0"/>
              <a:t>C</a:t>
            </a:r>
            <a:endParaRPr lang="es-BO" sz="3600" b="1" dirty="0"/>
          </a:p>
        </p:txBody>
      </p:sp>
      <p:sp>
        <p:nvSpPr>
          <p:cNvPr id="14" name="Action Button: Custom 13">
            <a:hlinkClick r:id="" action="ppaction://noaction" highlightClick="1">
              <a:snd r:embed="rId4" name="hammer.wav"/>
            </a:hlinkClick>
          </p:cNvPr>
          <p:cNvSpPr/>
          <p:nvPr/>
        </p:nvSpPr>
        <p:spPr>
          <a:xfrm>
            <a:off x="990600" y="4419600"/>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smtClean="0"/>
              <a:t>D</a:t>
            </a:r>
            <a:endParaRPr lang="es-BO" sz="3600" b="1" dirty="0"/>
          </a:p>
        </p:txBody>
      </p:sp>
      <p:pic>
        <p:nvPicPr>
          <p:cNvPr id="2"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019800" y="-1524000"/>
            <a:ext cx="609600" cy="609600"/>
          </a:xfrm>
          <a:prstGeom prst="rect">
            <a:avLst/>
          </a:prstGeom>
        </p:spPr>
      </p:pic>
      <p:pic>
        <p:nvPicPr>
          <p:cNvPr id="3"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14800" y="-2133600"/>
            <a:ext cx="609600" cy="609600"/>
          </a:xfrm>
          <a:prstGeom prst="rect">
            <a:avLst/>
          </a:prstGeom>
        </p:spPr>
      </p:pic>
      <p:sp>
        <p:nvSpPr>
          <p:cNvPr id="15" name="Content Placeholder 4"/>
          <p:cNvSpPr txBox="1">
            <a:spLocks/>
          </p:cNvSpPr>
          <p:nvPr/>
        </p:nvSpPr>
        <p:spPr>
          <a:xfrm>
            <a:off x="1765434" y="5162550"/>
            <a:ext cx="6405046" cy="685800"/>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s-BO" sz="2800" dirty="0">
              <a:solidFill>
                <a:srgbClr val="0070C0"/>
              </a:solidFill>
            </a:endParaRPr>
          </a:p>
        </p:txBody>
      </p:sp>
      <p:sp>
        <p:nvSpPr>
          <p:cNvPr id="10" name="Rectangle 9"/>
          <p:cNvSpPr/>
          <p:nvPr/>
        </p:nvSpPr>
        <p:spPr>
          <a:xfrm>
            <a:off x="1864658" y="4588817"/>
            <a:ext cx="6517342" cy="523220"/>
          </a:xfrm>
          <a:prstGeom prst="rect">
            <a:avLst/>
          </a:prstGeom>
        </p:spPr>
        <p:txBody>
          <a:bodyPr wrap="square">
            <a:spAutoFit/>
          </a:bodyPr>
          <a:lstStyle/>
          <a:p>
            <a:r>
              <a:rPr lang="fr-CH" sz="2800" dirty="0" err="1" smtClean="0">
                <a:solidFill>
                  <a:srgbClr val="0070C0"/>
                </a:solidFill>
              </a:rPr>
              <a:t>Number</a:t>
            </a:r>
            <a:r>
              <a:rPr lang="fr-CH" sz="2800" dirty="0" smtClean="0">
                <a:solidFill>
                  <a:srgbClr val="0070C0"/>
                </a:solidFill>
              </a:rPr>
              <a:t> </a:t>
            </a:r>
            <a:r>
              <a:rPr lang="fr-CH" sz="2800" dirty="0" err="1" smtClean="0">
                <a:solidFill>
                  <a:srgbClr val="0070C0"/>
                </a:solidFill>
              </a:rPr>
              <a:t>search</a:t>
            </a:r>
            <a:endParaRPr lang="es-BO" sz="2800" dirty="0">
              <a:solidFill>
                <a:srgbClr val="0070C0"/>
              </a:solidFill>
            </a:endParaRPr>
          </a:p>
        </p:txBody>
      </p:sp>
    </p:spTree>
    <p:extLst>
      <p:ext uri="{BB962C8B-B14F-4D97-AF65-F5344CB8AC3E}">
        <p14:creationId xmlns:p14="http://schemas.microsoft.com/office/powerpoint/2010/main" val="85427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4" fill="hold"/>
                                        <p:tgtEl>
                                          <p:spTgt spid="2"/>
                                        </p:tgtEl>
                                      </p:cBhvr>
                                    </p:cmd>
                                  </p:childTnLst>
                                </p:cTn>
                              </p:par>
                            </p:childTnLst>
                          </p:cTn>
                        </p:par>
                        <p:par>
                          <p:cTn id="7" fill="hold">
                            <p:stCondLst>
                              <p:cond delay="4744"/>
                            </p:stCondLst>
                            <p:childTnLst>
                              <p:par>
                                <p:cTn id="8" presetID="1" presetClass="mediacall" presetSubtype="0" fill="hold" nodeType="afterEffect">
                                  <p:stCondLst>
                                    <p:cond delay="0"/>
                                  </p:stCondLst>
                                  <p:childTnLst>
                                    <p:cmd type="call" cmd="playFrom(0.0)">
                                      <p:cBhvr>
                                        <p:cTn id="9" dur="474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2"/>
                </p:tgtEl>
              </p:cMediaNode>
            </p:audio>
            <p:audio>
              <p:cMediaNode vol="80000">
                <p:cTn id="11" fill="hold" display="0">
                  <p:stCondLst>
                    <p:cond delay="indefinite"/>
                  </p:stCondLst>
                  <p:endCondLst>
                    <p:cond evt="onStopAudio" delay="0">
                      <p:tgtEl>
                        <p:sldTgt/>
                      </p:tgtEl>
                    </p:cond>
                  </p:endCondLst>
                </p:cTn>
                <p:tgtEl>
                  <p:spTgt spid="3"/>
                </p:tgtEl>
              </p:cMediaNode>
            </p:audio>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sz="half" idx="1"/>
          </p:nvPr>
        </p:nvSpPr>
        <p:spPr/>
        <p:txBody>
          <a:bodyPr/>
          <a:lstStyle/>
          <a:p>
            <a:pPr eaLnBrk="1" hangingPunct="1">
              <a:buFontTx/>
              <a:buNone/>
            </a:pPr>
            <a:endParaRPr lang="fr-CH" altLang="en-US" sz="4400" b="1" smtClean="0"/>
          </a:p>
          <a:p>
            <a:pPr eaLnBrk="1" hangingPunct="1">
              <a:buFontTx/>
              <a:buNone/>
            </a:pPr>
            <a:r>
              <a:rPr lang="fr-CH" altLang="en-US" sz="4400" b="1" smtClean="0"/>
              <a:t>	</a:t>
            </a:r>
            <a:endParaRPr lang="en-US" altLang="en-US" sz="4400" b="1" smtClean="0"/>
          </a:p>
        </p:txBody>
      </p:sp>
      <p:pic>
        <p:nvPicPr>
          <p:cNvPr id="1331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959159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3"/>
          <p:cNvGraphicFramePr>
            <a:graphicFrameLocks noGrp="1" noChangeAspect="1"/>
          </p:cNvGraphicFramePr>
          <p:nvPr>
            <p:ph sz="half" idx="4294967295"/>
          </p:nvPr>
        </p:nvGraphicFramePr>
        <p:xfrm>
          <a:off x="0" y="0"/>
          <a:ext cx="4832350" cy="2886075"/>
        </p:xfrm>
        <a:graphic>
          <a:graphicData uri="http://schemas.openxmlformats.org/presentationml/2006/ole">
            <mc:AlternateContent xmlns:mc="http://schemas.openxmlformats.org/markup-compatibility/2006">
              <mc:Choice xmlns:v="urn:schemas-microsoft-com:vml" Requires="v">
                <p:oleObj spid="_x0000_s2050" r:id="rId3" imgW="5676190" imgH="3390476" progId="">
                  <p:embed/>
                </p:oleObj>
              </mc:Choice>
              <mc:Fallback>
                <p:oleObj r:id="rId3" imgW="5676190" imgH="3390476"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832350" cy="288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5363" name="Rectangle 4"/>
          <p:cNvSpPr>
            <a:spLocks noChangeArrowheads="1"/>
          </p:cNvSpPr>
          <p:nvPr/>
        </p:nvSpPr>
        <p:spPr bwMode="auto">
          <a:xfrm>
            <a:off x="3348038" y="476250"/>
            <a:ext cx="64087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spcBef>
                <a:spcPct val="20000"/>
              </a:spcBef>
            </a:pPr>
            <a:r>
              <a:rPr lang="en-US" altLang="en-US" sz="4000" b="1">
                <a:solidFill>
                  <a:srgbClr val="0033CC"/>
                </a:solidFill>
              </a:rPr>
              <a:t>patentscope@wipo.int</a:t>
            </a:r>
          </a:p>
        </p:txBody>
      </p:sp>
      <p:graphicFrame>
        <p:nvGraphicFramePr>
          <p:cNvPr id="15364" name="Object 5"/>
          <p:cNvGraphicFramePr>
            <a:graphicFrameLocks noChangeAspect="1"/>
          </p:cNvGraphicFramePr>
          <p:nvPr/>
        </p:nvGraphicFramePr>
        <p:xfrm>
          <a:off x="611188" y="3141663"/>
          <a:ext cx="7629525" cy="2809875"/>
        </p:xfrm>
        <a:graphic>
          <a:graphicData uri="http://schemas.openxmlformats.org/presentationml/2006/ole">
            <mc:AlternateContent xmlns:mc="http://schemas.openxmlformats.org/markup-compatibility/2006">
              <mc:Choice xmlns:v="urn:schemas-microsoft-com:vml" Requires="v">
                <p:oleObj spid="_x0000_s2051" r:id="rId5" imgW="10171429" imgH="3746032" progId="">
                  <p:embed/>
                </p:oleObj>
              </mc:Choice>
              <mc:Fallback>
                <p:oleObj r:id="rId5" imgW="10171429" imgH="3746032"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188" y="3141663"/>
                        <a:ext cx="7629525"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48836905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_english-9">
  <a:themeElements>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english">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englis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englis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englis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englis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englis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englis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englis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englis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englis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englis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englis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template_english-9</Template>
  <TotalTime>1</TotalTime>
  <Words>1407</Words>
  <Application>Microsoft Office PowerPoint</Application>
  <PresentationFormat>On-screen Show (4:3)</PresentationFormat>
  <Paragraphs>394</Paragraphs>
  <Slides>101</Slides>
  <Notes>15</Notes>
  <HiddenSlides>0</HiddenSlides>
  <MMClips>6</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101</vt:i4>
      </vt:variant>
    </vt:vector>
  </HeadingPairs>
  <TitlesOfParts>
    <vt:vector size="102" baseType="lpstr">
      <vt:lpstr>template_english-9</vt:lpstr>
      <vt:lpstr>PowerPoint Presentation</vt:lpstr>
      <vt:lpstr>PowerPoint Presentation</vt:lpstr>
      <vt:lpstr>Questions/concerns</vt:lpstr>
      <vt:lpstr>Agenda</vt:lpstr>
      <vt:lpstr>New national collection</vt:lpstr>
      <vt:lpstr>UK national collection</vt:lpstr>
      <vt:lpstr>WIPO translate Chinese full-text</vt:lpstr>
      <vt:lpstr>How to search</vt:lpstr>
      <vt:lpstr>Search strategies</vt:lpstr>
      <vt:lpstr>Search strategies</vt:lpstr>
      <vt:lpstr>Date searches</vt:lpstr>
      <vt:lpstr>Date search – Simple search interface</vt:lpstr>
      <vt:lpstr>Date range </vt:lpstr>
      <vt:lpstr>Date + other search criterias</vt:lpstr>
      <vt:lpstr>An example</vt:lpstr>
      <vt:lpstr>Date range + other search criterias</vt:lpstr>
      <vt:lpstr>Ranges – include/exclude numbers</vt:lpstr>
      <vt:lpstr>PowerPoint Presentation</vt:lpstr>
      <vt:lpstr>Number searches</vt:lpstr>
      <vt:lpstr>Number search – Simple search interface</vt:lpstr>
      <vt:lpstr>Number search in the Field Combination interface</vt:lpstr>
      <vt:lpstr>And in the Advanced search interface</vt:lpstr>
      <vt:lpstr>Search strategy</vt:lpstr>
      <vt:lpstr>Keywords – Pros  </vt:lpstr>
      <vt:lpstr>Keywords – Cons </vt:lpstr>
      <vt:lpstr>Keyword search</vt:lpstr>
      <vt:lpstr>CLIR</vt:lpstr>
      <vt:lpstr>CLIR: interface</vt:lpstr>
      <vt:lpstr>CLIR: query language</vt:lpstr>
      <vt:lpstr>CLIR: expansion mode</vt:lpstr>
      <vt:lpstr>CLIR: precision vs recall</vt:lpstr>
      <vt:lpstr>Example: precision</vt:lpstr>
      <vt:lpstr>Results for «precision»</vt:lpstr>
      <vt:lpstr>Example: recall</vt:lpstr>
      <vt:lpstr>Results for «recall»</vt:lpstr>
      <vt:lpstr>CLIR: an example</vt:lpstr>
      <vt:lpstr>CLIR: an example</vt:lpstr>
      <vt:lpstr>CLIR: supervised</vt:lpstr>
      <vt:lpstr>Domain selection</vt:lpstr>
      <vt:lpstr>Variants selection</vt:lpstr>
      <vt:lpstr>Summary of variants</vt:lpstr>
      <vt:lpstr>Results</vt:lpstr>
      <vt:lpstr>Structure</vt:lpstr>
      <vt:lpstr>To help you fine-tune your search</vt:lpstr>
      <vt:lpstr>Help menu</vt:lpstr>
      <vt:lpstr>Boolean operators</vt:lpstr>
      <vt:lpstr>NEAR: an example</vt:lpstr>
      <vt:lpstr>Proximity search: BEFORE</vt:lpstr>
      <vt:lpstr>Wildcards – truncation: ? *</vt:lpstr>
      <vt:lpstr>Wildcards - Stemming</vt:lpstr>
      <vt:lpstr>Fuzzy searches     </vt:lpstr>
      <vt:lpstr>^ caret = weighting factor</vt:lpstr>
      <vt:lpstr>Grouping</vt:lpstr>
      <vt:lpstr>Grouping/nesting</vt:lpstr>
      <vt:lpstr>Grouping/nesting</vt:lpstr>
      <vt:lpstr>Fields: http://patentscope.wipo.int/search/en/help/fieldsHelp.jsf</vt:lpstr>
      <vt:lpstr>Examples</vt:lpstr>
      <vt:lpstr>Intuitive queries</vt:lpstr>
      <vt:lpstr>PowerPoint Presentation</vt:lpstr>
      <vt:lpstr>Fields rules</vt:lpstr>
      <vt:lpstr>Fields: golden rules</vt:lpstr>
      <vt:lpstr>Empty field</vt:lpstr>
      <vt:lpstr>Where to search</vt:lpstr>
      <vt:lpstr>Most common errors</vt:lpstr>
      <vt:lpstr>PowerPoint Presentation</vt:lpstr>
      <vt:lpstr>Search strategy</vt:lpstr>
      <vt:lpstr>Classification: pros </vt:lpstr>
      <vt:lpstr>Classification: cons  </vt:lpstr>
      <vt:lpstr>Simple search interface</vt:lpstr>
      <vt:lpstr>IPC search: Field combination</vt:lpstr>
      <vt:lpstr>PowerPoint Presentation</vt:lpstr>
      <vt:lpstr>IPC search: Advanced search</vt:lpstr>
      <vt:lpstr>PowerPoint Presentation</vt:lpstr>
      <vt:lpstr>IC /  ICI / ICN</vt:lpstr>
      <vt:lpstr>IPC group symbols</vt:lpstr>
      <vt:lpstr>WIPO Homepage</vt:lpstr>
      <vt:lpstr>WIPO Homepage &gt; Reference</vt:lpstr>
      <vt:lpstr>International Classifications</vt:lpstr>
      <vt:lpstr>PowerPoint Presentation</vt:lpstr>
      <vt:lpstr>PowerPoint Presentation</vt:lpstr>
      <vt:lpstr>Bridge</vt:lpstr>
      <vt:lpstr>PowerPoint Presentation</vt:lpstr>
      <vt:lpstr>Terms (text search of the IPC)</vt:lpstr>
      <vt:lpstr>IPCCAT</vt:lpstr>
      <vt:lpstr>IPCCAT</vt:lpstr>
      <vt:lpstr>STATS</vt:lpstr>
      <vt:lpstr>Parallel Viewer</vt:lpstr>
      <vt:lpstr>Parallel Viewer</vt:lpstr>
      <vt:lpstr>Guide to the IPC</vt:lpstr>
      <vt:lpstr>A patient data-miner</vt:lpstr>
      <vt:lpstr>PowerPoint Presentation</vt:lpstr>
      <vt:lpstr>Q1: What are relevant search criteria?</vt:lpstr>
      <vt:lpstr>Q1:  What are relevant search criteria?</vt:lpstr>
      <vt:lpstr>Q2: How to specify that the search mouse is related to computer technology?</vt:lpstr>
      <vt:lpstr>Q2: How to specify that the search mouse is related to computer technology?</vt:lpstr>
      <vt:lpstr>Q3: what is the rulebook to carry out a perfect search?</vt:lpstr>
      <vt:lpstr>Q3: what is the rulebook to carry out a perfect search??</vt:lpstr>
      <vt:lpstr>PowerPoint Presentation</vt:lpstr>
      <vt:lpstr>PowerPoint Presentation</vt:lpstr>
      <vt:lpstr> November webinar:   How to build complex queries in PATENTSCOPE</vt:lpstr>
      <vt:lpstr>PowerPoint Presentation</vt:lpstr>
    </vt:vector>
  </TitlesOfParts>
  <Company>World Intellectual Property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AMMANN Sandrine</dc:creator>
  <cp:lastModifiedBy>AMMANN Sandrine</cp:lastModifiedBy>
  <cp:revision>1</cp:revision>
  <dcterms:created xsi:type="dcterms:W3CDTF">2015-10-22T10:03:44Z</dcterms:created>
  <dcterms:modified xsi:type="dcterms:W3CDTF">2015-10-22T10:05:21Z</dcterms:modified>
</cp:coreProperties>
</file>