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image" Target="../media/image8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4AFAE-1086-436C-B451-7D30496B871B}" type="slidenum">
              <a:rPr lang="en-US" altLang="en-US"/>
              <a:pPr/>
              <a:t>74</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77262-16CC-4FDC-8B50-ACD440A5CECD}" type="slidenum">
              <a:rPr lang="en-US" altLang="en-US"/>
              <a:pPr/>
              <a:t>75</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4DE994F-6F20-4AFB-9CF4-5E9D8EC44CF5}" type="slidenum">
              <a:rPr lang="en-US" altLang="ja-JP" smtClean="0"/>
              <a:pPr eaLnBrk="1" hangingPunct="1">
                <a:spcBef>
                  <a:spcPct val="0"/>
                </a:spcBef>
              </a:pPr>
              <a:t>4</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E7475D5-5585-4A72-B9FF-AF65137101CB}" type="slidenum">
              <a:rPr lang="en-US" altLang="ja-JP" smtClean="0"/>
              <a:pPr eaLnBrk="1" hangingPunct="1">
                <a:spcBef>
                  <a:spcPct val="0"/>
                </a:spcBef>
              </a:pPr>
              <a:t>5</a:t>
            </a:fld>
            <a:endParaRPr lang="en-US" altLang="ja-JP"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96D53B6-D8BA-43F7-9918-0F869F153638}" type="slidenum">
              <a:rPr lang="en-US" altLang="ja-JP" smtClean="0"/>
              <a:pPr eaLnBrk="1" hangingPunct="1">
                <a:spcBef>
                  <a:spcPct val="0"/>
                </a:spcBef>
              </a:pPr>
              <a:t>6</a:t>
            </a:fld>
            <a:endParaRPr lang="en-US" altLang="ja-JP"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4170B-EAD5-40C5-BB82-AF912DD53AB2}" type="slidenum">
              <a:rPr lang="en-US" altLang="en-US"/>
              <a:pPr/>
              <a:t>19</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22AB9-438A-4A8F-AE37-C7B1B636EA9E}" type="slidenum">
              <a:rPr lang="en-US" altLang="en-US"/>
              <a:pPr/>
              <a:t>27</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Why would users create an account?</a:t>
            </a:r>
          </a:p>
          <a:p>
            <a:r>
              <a:rPr lang="en-US" altLang="en-US"/>
              <a:t>1</a:t>
            </a:r>
          </a:p>
          <a:p>
            <a:r>
              <a:rPr lang="en-US" altLang="en-US"/>
              <a:t>2</a:t>
            </a:r>
          </a:p>
          <a:p>
            <a:r>
              <a:rPr lang="en-US" altLang="en-US"/>
              <a:t>3</a:t>
            </a:r>
          </a:p>
          <a:p>
            <a:endParaRPr lang="en-US" altLang="en-US"/>
          </a:p>
          <a:p>
            <a:r>
              <a:rPr lang="en-US" altLang="en-US"/>
              <a:t>Here at the bottom you see the Did you know question referring to CLIR this leans me to our main focus in 2011 which 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79927-4158-4ED9-A579-0A9B5212F51C}" type="slidenum">
              <a:rPr lang="en-US" altLang="en-US"/>
              <a:pPr/>
              <a:t>71</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5816F-E269-4033-A46C-3DAFB3B65A36}" type="slidenum">
              <a:rPr lang="en-US" altLang="en-US"/>
              <a:pPr/>
              <a:t>72</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6D4755B-28CE-494D-A585-AE35B9B80A1F}" type="slidenum">
              <a:rPr lang="en-US" altLang="en-US"/>
              <a:pPr/>
              <a:t>‹#›</a:t>
            </a:fld>
            <a:endParaRPr lang="en-US" altLang="en-US"/>
          </a:p>
        </p:txBody>
      </p:sp>
    </p:spTree>
    <p:extLst>
      <p:ext uri="{BB962C8B-B14F-4D97-AF65-F5344CB8AC3E}">
        <p14:creationId xmlns:p14="http://schemas.microsoft.com/office/powerpoint/2010/main" val="4091410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4B967D56-593E-4B17-BF8F-697D720BEE3F}" type="slidenum">
              <a:rPr lang="en-US" altLang="en-US"/>
              <a:pPr/>
              <a:t>‹#›</a:t>
            </a:fld>
            <a:endParaRPr lang="en-US" altLang="en-US"/>
          </a:p>
        </p:txBody>
      </p:sp>
    </p:spTree>
    <p:extLst>
      <p:ext uri="{BB962C8B-B14F-4D97-AF65-F5344CB8AC3E}">
        <p14:creationId xmlns:p14="http://schemas.microsoft.com/office/powerpoint/2010/main" val="123712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4"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www.wipo.int/patentscope/en/webinar/index.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upload.wikimedia.org/wikipedia/en/5/5c/Microsoft_Powerpoint_Icon.sv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sept_2014.ppt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82.png"/><Relationship Id="rId4"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84.png"/><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PATENTSCOPE</a:t>
            </a:r>
          </a:p>
          <a:p>
            <a:pPr eaLnBrk="1" hangingPunct="1"/>
            <a:r>
              <a:rPr lang="en-US" sz="2600" dirty="0" smtClean="0">
                <a:solidFill>
                  <a:srgbClr val="00408C"/>
                </a:solidFill>
                <a:ea typeface="ヒラギノ角ゴ Pro W3" pitchFamily="1" charset="-128"/>
              </a:rPr>
              <a:t>Analysis and translation tools</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September</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2014</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19200" y="5638650"/>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504755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smtClean="0"/>
              <a:t>National collections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191375" cy="827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Rectangle 3"/>
          <p:cNvSpPr/>
          <p:nvPr/>
        </p:nvSpPr>
        <p:spPr bwMode="auto">
          <a:xfrm>
            <a:off x="4932040" y="1556792"/>
            <a:ext cx="720080" cy="5472608"/>
          </a:xfrm>
          <a:prstGeom prst="rect">
            <a:avLst/>
          </a:prstGeom>
          <a:solidFill>
            <a:srgbClr val="FF6600">
              <a:alpha val="49000"/>
            </a:srgbClr>
          </a:solidFill>
          <a:ln w="34925">
            <a:solidFill>
              <a:srgbClr val="FF66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8186041"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292080" y="1124744"/>
            <a:ext cx="864096"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5292080" y="1124744"/>
            <a:ext cx="792088" cy="432048"/>
          </a:xfrm>
          <a:prstGeom prst="ellipse">
            <a:avLst/>
          </a:prstGeom>
          <a:noFill/>
          <a:ln w="34925">
            <a:solidFill>
              <a:srgbClr val="FF66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365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collections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191375" cy="827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Rectangle 4"/>
          <p:cNvSpPr/>
          <p:nvPr/>
        </p:nvSpPr>
        <p:spPr bwMode="auto">
          <a:xfrm>
            <a:off x="5580112" y="1556792"/>
            <a:ext cx="1152128" cy="5301208"/>
          </a:xfrm>
          <a:prstGeom prst="rect">
            <a:avLst/>
          </a:prstGeom>
          <a:solidFill>
            <a:srgbClr val="00FF00">
              <a:alpha val="43000"/>
            </a:srgbClr>
          </a:solidFill>
          <a:ln w="34925">
            <a:solidFill>
              <a:srgbClr val="00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6" y="1124744"/>
            <a:ext cx="89211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475656" y="1556792"/>
            <a:ext cx="1512168" cy="504056"/>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688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National collections vs national phase entry</a:t>
            </a:r>
            <a:endParaRPr lang="en-US" sz="3200" dirty="0"/>
          </a:p>
        </p:txBody>
      </p:sp>
      <p:sp>
        <p:nvSpPr>
          <p:cNvPr id="3" name="Content Placeholder 2"/>
          <p:cNvSpPr>
            <a:spLocks noGrp="1"/>
          </p:cNvSpPr>
          <p:nvPr>
            <p:ph idx="1"/>
          </p:nvPr>
        </p:nvSpPr>
        <p:spPr/>
        <p:txBody>
          <a:bodyPr/>
          <a:lstStyle/>
          <a:p>
            <a:r>
              <a:rPr lang="en-US" dirty="0" smtClean="0"/>
              <a:t>National/regional collections = data from national/regional offices</a:t>
            </a:r>
          </a:p>
          <a:p>
            <a:pPr marL="0" indent="0">
              <a:buNone/>
            </a:pPr>
            <a:endParaRPr lang="en-US" dirty="0" smtClean="0"/>
          </a:p>
          <a:p>
            <a:r>
              <a:rPr lang="en-US" dirty="0" smtClean="0"/>
              <a:t>National phase entry = PCT procedure</a:t>
            </a:r>
            <a:endParaRPr lang="en-US" dirty="0"/>
          </a:p>
        </p:txBody>
      </p:sp>
    </p:spTree>
    <p:extLst>
      <p:ext uri="{BB962C8B-B14F-4D97-AF65-F5344CB8AC3E}">
        <p14:creationId xmlns:p14="http://schemas.microsoft.com/office/powerpoint/2010/main" val="3279548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PCT procedure steps</a:t>
            </a:r>
            <a:endParaRPr lang="en-US" dirty="0"/>
          </a:p>
        </p:txBody>
      </p:sp>
      <p:sp>
        <p:nvSpPr>
          <p:cNvPr id="4" name="Rectangle 3"/>
          <p:cNvSpPr/>
          <p:nvPr/>
        </p:nvSpPr>
        <p:spPr>
          <a:xfrm>
            <a:off x="28876" y="1340768"/>
            <a:ext cx="9144000" cy="5632311"/>
          </a:xfrm>
          <a:prstGeom prst="rect">
            <a:avLst/>
          </a:prstGeom>
        </p:spPr>
        <p:txBody>
          <a:bodyPr wrap="square">
            <a:spAutoFit/>
          </a:bodyPr>
          <a:lstStyle/>
          <a:p>
            <a:r>
              <a:rPr lang="en-US" sz="1600" b="1" dirty="0" smtClean="0"/>
              <a:t>Filing</a:t>
            </a:r>
            <a:r>
              <a:rPr lang="en-US" sz="1600" b="1" dirty="0"/>
              <a:t>: </a:t>
            </a:r>
            <a:r>
              <a:rPr lang="en-US" sz="1600" dirty="0"/>
              <a:t>you file an international application, complying with the PCT formality requirements, in one language, and you pay one set of fees.</a:t>
            </a:r>
          </a:p>
          <a:p>
            <a:r>
              <a:rPr lang="en-US" sz="1600" b="1" dirty="0"/>
              <a:t>International Search: </a:t>
            </a:r>
            <a:r>
              <a:rPr lang="en-US" sz="1600" dirty="0"/>
              <a:t>an “International Searching Authority (ISA)” (one of the world’s major patent Offices) identifies the published documents which may have an influence on whether your invention is patentable and establishes an opinion on your invention’s potential patentability.</a:t>
            </a:r>
          </a:p>
          <a:p>
            <a:r>
              <a:rPr lang="en-US" sz="1600" b="1" dirty="0"/>
              <a:t>International Publication: </a:t>
            </a:r>
            <a:r>
              <a:rPr lang="en-US" sz="1600" dirty="0"/>
              <a:t>as soon as possible after the expiration of 18 months from the earliest filing date, the content of your international application is disclosed to the world.</a:t>
            </a:r>
          </a:p>
          <a:p>
            <a:r>
              <a:rPr lang="en-US" sz="1600" b="1" dirty="0"/>
              <a:t>Supplementary International Search (optional): </a:t>
            </a:r>
            <a:r>
              <a:rPr lang="en-US" sz="1600" dirty="0"/>
              <a:t>an ISA which is willing to carry out supplementary searches and which did not carry out the main search, identifies published documents which may not have been searched by the ISA which carried out the main search because of the diversity of prior art in different languages and different technical fields.</a:t>
            </a:r>
          </a:p>
          <a:p>
            <a:r>
              <a:rPr lang="en-US" sz="1600" b="1" dirty="0"/>
              <a:t>International Preliminary Examination (optional):</a:t>
            </a:r>
            <a:r>
              <a:rPr lang="en-US" sz="1600" dirty="0"/>
              <a:t> one of the ISAs, at your request, carries out an additional patentability analysis, after international publication, usually on an amended version of your application.</a:t>
            </a:r>
          </a:p>
          <a:p>
            <a:r>
              <a:rPr lang="en-US" sz="1600" b="1" dirty="0"/>
              <a:t>National Phase:</a:t>
            </a:r>
            <a:r>
              <a:rPr lang="en-US" sz="1600" dirty="0"/>
              <a:t> after the end of the PCT procedure, you start to pursue the grant of your patents directly before the national (or regional) patent Offices of the countries in which you want to obtain them</a:t>
            </a:r>
            <a:r>
              <a:rPr lang="en-US" sz="1600" dirty="0" smtClean="0"/>
              <a:t>.</a:t>
            </a:r>
          </a:p>
          <a:p>
            <a:endParaRPr lang="en-US" sz="1600" dirty="0" smtClean="0"/>
          </a:p>
          <a:p>
            <a:r>
              <a:rPr lang="en-US" sz="1600" dirty="0" smtClean="0"/>
              <a:t>Source</a:t>
            </a:r>
            <a:r>
              <a:rPr lang="en-US" sz="1600" dirty="0"/>
              <a:t>: http://www.wipo.int/pct/en/faqs/faqs.html</a:t>
            </a:r>
            <a:endParaRPr lang="en-US" sz="1600" dirty="0">
              <a:effectLst/>
            </a:endParaRPr>
          </a:p>
        </p:txBody>
      </p:sp>
      <p:sp>
        <p:nvSpPr>
          <p:cNvPr id="6" name="Rectangle 5"/>
          <p:cNvSpPr/>
          <p:nvPr/>
        </p:nvSpPr>
        <p:spPr bwMode="auto">
          <a:xfrm>
            <a:off x="7020272" y="5949280"/>
            <a:ext cx="1872208" cy="79208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0" y="5373216"/>
            <a:ext cx="9036496" cy="792088"/>
          </a:xfrm>
          <a:prstGeom prst="rect">
            <a:avLst/>
          </a:prstGeom>
          <a:solidFill>
            <a:srgbClr val="00B0F0">
              <a:alpha val="4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549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 </a:t>
            </a:r>
            <a:r>
              <a:rPr lang="fr-CH" dirty="0" err="1" smtClean="0"/>
              <a:t>selection</a:t>
            </a:r>
            <a:endParaRPr lang="es-BO"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8295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35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 </a:t>
            </a:r>
            <a:r>
              <a:rPr lang="fr-CH" dirty="0" err="1" smtClean="0"/>
              <a:t>selection</a:t>
            </a:r>
            <a:endParaRPr lang="es-BO"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 y="1866900"/>
            <a:ext cx="77628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295400"/>
            <a:ext cx="797242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2057400" y="1676400"/>
            <a:ext cx="533400" cy="304800"/>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8203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Analysis tools in the search results </a:t>
            </a:r>
            <a:r>
              <a:rPr lang="en-US" altLang="en-US" dirty="0"/>
              <a:t>list</a:t>
            </a: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57338"/>
            <a:ext cx="5670550" cy="377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86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 list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09" y="1180586"/>
            <a:ext cx="6824241" cy="747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30890" y="1268760"/>
            <a:ext cx="6840760" cy="1008112"/>
          </a:xfrm>
          <a:prstGeom prst="rect">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722724" y="2348880"/>
            <a:ext cx="6857093" cy="432048"/>
          </a:xfrm>
          <a:prstGeom prst="rect">
            <a:avLst/>
          </a:prstGeom>
          <a:noFill/>
          <a:ln w="476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730260" y="2852936"/>
            <a:ext cx="6857093" cy="3888432"/>
          </a:xfrm>
          <a:prstGeom prst="rect">
            <a:avLst/>
          </a:prstGeom>
          <a:noFill/>
          <a:ln w="47625" cap="flat" cmpd="sng" algn="ctr">
            <a:solidFill>
              <a:srgbClr val="00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767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45" y="2003290"/>
            <a:ext cx="8759834" cy="145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7" y="3764480"/>
            <a:ext cx="42576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Brace 1"/>
          <p:cNvSpPr/>
          <p:nvPr/>
        </p:nvSpPr>
        <p:spPr bwMode="auto">
          <a:xfrm rot="16200000">
            <a:off x="2910588" y="1664563"/>
            <a:ext cx="638175" cy="3581400"/>
          </a:xfrm>
          <a:prstGeom prst="leftBrac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4429227" y="4338361"/>
            <a:ext cx="655319" cy="247650"/>
          </a:xfrm>
          <a:prstGeom prst="ellipse">
            <a:avLst/>
          </a:prstGeom>
          <a:noFill/>
          <a:ln w="349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32630"/>
            <a:ext cx="131298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5791200" y="3136175"/>
            <a:ext cx="1167433" cy="1290637"/>
          </a:xfrm>
          <a:prstGeom prst="straightConnector1">
            <a:avLst/>
          </a:prstGeom>
          <a:noFill/>
          <a:ln w="476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6301716" y="3190598"/>
            <a:ext cx="603176" cy="573881"/>
          </a:xfrm>
          <a:prstGeom prst="straightConnector1">
            <a:avLst/>
          </a:prstGeom>
          <a:noFill/>
          <a:ln w="349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457200" y="2538776"/>
            <a:ext cx="7467600" cy="381000"/>
          </a:xfrm>
          <a:prstGeom prst="rect">
            <a:avLst/>
          </a:prstGeom>
          <a:solidFill>
            <a:srgbClr val="FFFF00">
              <a:alpha val="5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Down Arrow 10"/>
          <p:cNvSpPr/>
          <p:nvPr/>
        </p:nvSpPr>
        <p:spPr bwMode="auto">
          <a:xfrm>
            <a:off x="5275045" y="1438752"/>
            <a:ext cx="533400" cy="1129076"/>
          </a:xfrm>
          <a:prstGeom prst="downArrow">
            <a:avLst/>
          </a:prstGeom>
          <a:solidFill>
            <a:srgbClr val="FFFF00">
              <a:alpha val="76000"/>
            </a:srgb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7" name="Down Arrow 16"/>
          <p:cNvSpPr/>
          <p:nvPr/>
        </p:nvSpPr>
        <p:spPr bwMode="auto">
          <a:xfrm>
            <a:off x="6357856" y="1457199"/>
            <a:ext cx="547036" cy="1129509"/>
          </a:xfrm>
          <a:prstGeom prst="downArrow">
            <a:avLst/>
          </a:prstGeom>
          <a:solidFill>
            <a:srgbClr val="FFFF00">
              <a:alpha val="76000"/>
            </a:srgb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Down Arrow 17"/>
          <p:cNvSpPr/>
          <p:nvPr/>
        </p:nvSpPr>
        <p:spPr bwMode="auto">
          <a:xfrm>
            <a:off x="762000" y="1457633"/>
            <a:ext cx="533400" cy="1129076"/>
          </a:xfrm>
          <a:prstGeom prst="downArrow">
            <a:avLst/>
          </a:prstGeom>
          <a:solidFill>
            <a:srgbClr val="FFFF00">
              <a:alpha val="76000"/>
            </a:srgb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9" name="Down Arrow 18"/>
          <p:cNvSpPr/>
          <p:nvPr/>
        </p:nvSpPr>
        <p:spPr bwMode="auto">
          <a:xfrm>
            <a:off x="2819400" y="1476006"/>
            <a:ext cx="547036" cy="1129509"/>
          </a:xfrm>
          <a:prstGeom prst="downArrow">
            <a:avLst/>
          </a:prstGeom>
          <a:solidFill>
            <a:srgbClr val="FFFF00">
              <a:alpha val="76000"/>
            </a:srgb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457200" y="2362200"/>
            <a:ext cx="4817845" cy="205628"/>
          </a:xfrm>
          <a:prstGeom prst="rect">
            <a:avLst/>
          </a:prstGeom>
          <a:solidFill>
            <a:srgbClr val="00FF00">
              <a:alpha val="4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7" y="3801937"/>
            <a:ext cx="58007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9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additive="base">
                                        <p:cTn id="11" dur="500" fill="hold"/>
                                        <p:tgtEl>
                                          <p:spTgt spid="27650"/>
                                        </p:tgtEl>
                                        <p:attrNameLst>
                                          <p:attrName>ppt_x</p:attrName>
                                        </p:attrNameLst>
                                      </p:cBhvr>
                                      <p:tavLst>
                                        <p:tav tm="0">
                                          <p:val>
                                            <p:strVal val="#ppt_x"/>
                                          </p:val>
                                        </p:tav>
                                        <p:tav tm="100000">
                                          <p:val>
                                            <p:strVal val="#ppt_x"/>
                                          </p:val>
                                        </p:tav>
                                      </p:tavLst>
                                    </p:anim>
                                    <p:anim calcmode="lin" valueType="num">
                                      <p:cBhvr additive="base">
                                        <p:cTn id="12"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651"/>
                                        </p:tgtEl>
                                        <p:attrNameLst>
                                          <p:attrName>style.visibility</p:attrName>
                                        </p:attrNameLst>
                                      </p:cBhvr>
                                      <p:to>
                                        <p:strVal val="visible"/>
                                      </p:to>
                                    </p:set>
                                    <p:anim calcmode="lin" valueType="num">
                                      <p:cBhvr additive="base">
                                        <p:cTn id="27" dur="500" fill="hold"/>
                                        <p:tgtEl>
                                          <p:spTgt spid="27651"/>
                                        </p:tgtEl>
                                        <p:attrNameLst>
                                          <p:attrName>ppt_x</p:attrName>
                                        </p:attrNameLst>
                                      </p:cBhvr>
                                      <p:tavLst>
                                        <p:tav tm="0">
                                          <p:val>
                                            <p:strVal val="#ppt_x"/>
                                          </p:val>
                                        </p:tav>
                                        <p:tav tm="100000">
                                          <p:val>
                                            <p:strVal val="#ppt_x"/>
                                          </p:val>
                                        </p:tav>
                                      </p:tavLst>
                                    </p:anim>
                                    <p:anim calcmode="lin" valueType="num">
                                      <p:cBhvr additive="base">
                                        <p:cTn id="2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4"/>
                                        </p:tgtEl>
                                        <p:attrNameLst>
                                          <p:attrName>style.visibility</p:attrName>
                                        </p:attrNameLst>
                                      </p:cBhvr>
                                      <p:to>
                                        <p:strVal val="visible"/>
                                      </p:to>
                                    </p:set>
                                    <p:anim calcmode="lin" valueType="num">
                                      <p:cBhvr additive="base">
                                        <p:cTn id="37" dur="500" fill="hold"/>
                                        <p:tgtEl>
                                          <p:spTgt spid="27654"/>
                                        </p:tgtEl>
                                        <p:attrNameLst>
                                          <p:attrName>ppt_x</p:attrName>
                                        </p:attrNameLst>
                                      </p:cBhvr>
                                      <p:tavLst>
                                        <p:tav tm="0">
                                          <p:val>
                                            <p:strVal val="#ppt_x"/>
                                          </p:val>
                                        </p:tav>
                                        <p:tav tm="100000">
                                          <p:val>
                                            <p:strVal val="#ppt_x"/>
                                          </p:val>
                                        </p:tav>
                                      </p:tavLst>
                                    </p:anim>
                                    <p:anim calcmode="lin" valueType="num">
                                      <p:cBhvr additive="base">
                                        <p:cTn id="3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7" grpId="0" animBg="1"/>
      <p:bldP spid="18" grpId="0" animBg="1"/>
      <p:bldP spid="1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Stemming</a:t>
            </a:r>
          </a:p>
        </p:txBody>
      </p:sp>
      <p:sp>
        <p:nvSpPr>
          <p:cNvPr id="113667" name="Rectangle 3"/>
          <p:cNvSpPr>
            <a:spLocks noGrp="1" noChangeArrowheads="1"/>
          </p:cNvSpPr>
          <p:nvPr>
            <p:ph type="body" idx="1"/>
          </p:nvPr>
        </p:nvSpPr>
        <p:spPr/>
        <p:txBody>
          <a:bodyPr/>
          <a:lstStyle/>
          <a:p>
            <a:pPr>
              <a:buFontTx/>
              <a:buNone/>
            </a:pPr>
            <a:r>
              <a:rPr lang="fr-CH" altLang="en-US"/>
              <a:t>Process that removes common ending from words by English Snowball </a:t>
            </a:r>
            <a:r>
              <a:rPr lang="en-US" altLang="en-US"/>
              <a:t>algorithm</a:t>
            </a:r>
          </a:p>
          <a:p>
            <a:pPr>
              <a:buFontTx/>
              <a:buNone/>
            </a:pPr>
            <a:r>
              <a:rPr lang="fr-CH" altLang="en-US"/>
              <a:t>	 </a:t>
            </a:r>
          </a:p>
          <a:p>
            <a:pPr>
              <a:buFontTx/>
              <a:buNone/>
            </a:pPr>
            <a:r>
              <a:rPr lang="fr-CH" altLang="en-US"/>
              <a:t>	electric¦al = electric</a:t>
            </a:r>
          </a:p>
          <a:p>
            <a:pPr>
              <a:buFontTx/>
              <a:buNone/>
            </a:pPr>
            <a:r>
              <a:rPr lang="fr-CH" altLang="en-US"/>
              <a:t>     electric¦ity = electric</a:t>
            </a:r>
          </a:p>
          <a:p>
            <a:pPr>
              <a:buFontTx/>
              <a:buNone/>
            </a:pPr>
            <a:r>
              <a:rPr lang="fr-CH" altLang="en-US"/>
              <a:t>	 electron¦ics = electron   </a:t>
            </a:r>
          </a:p>
          <a:p>
            <a:pPr>
              <a:buFontTx/>
              <a:buNone/>
            </a:pPr>
            <a:endParaRPr lang="fr-CH" altLang="en-US"/>
          </a:p>
          <a:p>
            <a:pPr>
              <a:buFontTx/>
              <a:buNone/>
            </a:pPr>
            <a:r>
              <a:rPr lang="fr-CH" altLang="en-US"/>
              <a:t>More accurate results than wildcards:</a:t>
            </a:r>
          </a:p>
          <a:p>
            <a:pPr>
              <a:buFontTx/>
              <a:buNone/>
            </a:pPr>
            <a:r>
              <a:rPr lang="fr-CH" altLang="en-US"/>
              <a:t> elect*             electoral, etc.</a:t>
            </a:r>
            <a:endParaRPr lang="en-US" altLang="en-US"/>
          </a:p>
          <a:p>
            <a:pPr>
              <a:buFontTx/>
              <a:buNone/>
            </a:pPr>
            <a:endParaRPr lang="fr-CH" altLang="en-US"/>
          </a:p>
          <a:p>
            <a:pPr>
              <a:buFontTx/>
              <a:buNone/>
            </a:pPr>
            <a:endParaRPr lang="en-US" altLang="en-US"/>
          </a:p>
        </p:txBody>
      </p:sp>
      <p:sp>
        <p:nvSpPr>
          <p:cNvPr id="113668" name="Line 4"/>
          <p:cNvSpPr>
            <a:spLocks noChangeShapeType="1"/>
          </p:cNvSpPr>
          <p:nvPr/>
        </p:nvSpPr>
        <p:spPr bwMode="auto">
          <a:xfrm>
            <a:off x="1547813" y="5516563"/>
            <a:ext cx="6477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913944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Agenda</a:t>
            </a:r>
          </a:p>
        </p:txBody>
      </p:sp>
      <p:sp>
        <p:nvSpPr>
          <p:cNvPr id="4099" name="Rectangle 3"/>
          <p:cNvSpPr>
            <a:spLocks noGrp="1" noChangeArrowheads="1"/>
          </p:cNvSpPr>
          <p:nvPr>
            <p:ph type="body" idx="1"/>
          </p:nvPr>
        </p:nvSpPr>
        <p:spPr/>
        <p:txBody>
          <a:bodyPr/>
          <a:lstStyle/>
          <a:p>
            <a:pPr eaLnBrk="1" hangingPunct="1">
              <a:buFontTx/>
              <a:buNone/>
            </a:pPr>
            <a:endParaRPr lang="en-US" dirty="0" smtClean="0"/>
          </a:p>
          <a:p>
            <a:pPr eaLnBrk="1" hangingPunct="1"/>
            <a:r>
              <a:rPr lang="en-US" dirty="0" smtClean="0"/>
              <a:t>Collections</a:t>
            </a:r>
          </a:p>
          <a:p>
            <a:pPr eaLnBrk="1" hangingPunct="1"/>
            <a:r>
              <a:rPr lang="en-US" dirty="0" smtClean="0"/>
              <a:t>Analysis tools</a:t>
            </a:r>
          </a:p>
          <a:p>
            <a:pPr eaLnBrk="1" hangingPunct="1"/>
            <a:r>
              <a:rPr lang="en-US" dirty="0" smtClean="0"/>
              <a:t>IPC statistics</a:t>
            </a:r>
          </a:p>
          <a:p>
            <a:pPr eaLnBrk="1" hangingPunct="1"/>
            <a:r>
              <a:rPr lang="en-US" dirty="0" smtClean="0"/>
              <a:t>Translation tools</a:t>
            </a:r>
          </a:p>
          <a:p>
            <a:pPr lvl="1"/>
            <a:r>
              <a:rPr lang="en-US" dirty="0" smtClean="0"/>
              <a:t>Google, Bing</a:t>
            </a:r>
          </a:p>
          <a:p>
            <a:pPr lvl="1"/>
            <a:r>
              <a:rPr lang="en-US" dirty="0" smtClean="0"/>
              <a:t>In-house: </a:t>
            </a:r>
            <a:r>
              <a:rPr lang="en-US" dirty="0" err="1" smtClean="0"/>
              <a:t>Tapta</a:t>
            </a:r>
            <a:endParaRPr lang="en-US" dirty="0"/>
          </a:p>
          <a:p>
            <a:pPr eaLnBrk="1" hangingPunct="1"/>
            <a:r>
              <a:rPr lang="en-US" dirty="0" smtClean="0"/>
              <a:t>Q&amp;A session</a:t>
            </a:r>
          </a:p>
        </p:txBody>
      </p:sp>
    </p:spTree>
    <p:extLst>
      <p:ext uri="{BB962C8B-B14F-4D97-AF65-F5344CB8AC3E}">
        <p14:creationId xmlns:p14="http://schemas.microsoft.com/office/powerpoint/2010/main" val="2540256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69151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77247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092280" y="5969149"/>
            <a:ext cx="1800200" cy="70021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Down Arrow 4"/>
          <p:cNvSpPr/>
          <p:nvPr/>
        </p:nvSpPr>
        <p:spPr bwMode="auto">
          <a:xfrm>
            <a:off x="3491880" y="1207046"/>
            <a:ext cx="432048" cy="637778"/>
          </a:xfrm>
          <a:prstGeom prst="downArrow">
            <a:avLst/>
          </a:prstGeom>
          <a:noFill/>
          <a:ln w="349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36043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Analysis</a:t>
            </a:r>
            <a:r>
              <a:rPr lang="fr-CH" dirty="0" smtClean="0"/>
              <a:t> - </a:t>
            </a:r>
            <a:r>
              <a:rPr lang="fr-CH" dirty="0" err="1" smtClean="0"/>
              <a:t>customization</a:t>
            </a:r>
            <a:endParaRPr lang="es-BO"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7" y="1371600"/>
            <a:ext cx="8375399" cy="444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143000" y="1905000"/>
            <a:ext cx="1066800" cy="381000"/>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259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Table – Graph: pie or bar</a:t>
            </a:r>
            <a:endParaRPr lang="es-B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6038850" cy="311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552" y="3505200"/>
            <a:ext cx="6759094"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048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Table/graph </a:t>
            </a:r>
            <a:r>
              <a:rPr lang="fr-CH" dirty="0" err="1"/>
              <a:t>customization</a:t>
            </a:r>
            <a:endParaRPr lang="es-B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425559"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3505200" y="3276600"/>
            <a:ext cx="2514600" cy="457200"/>
          </a:xfrm>
          <a:prstGeom prst="ellipse">
            <a:avLst/>
          </a:prstGeom>
          <a:noFill/>
          <a:ln w="3492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7597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Table/graph customisation</a:t>
            </a:r>
            <a:endParaRPr lang="es-B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47800"/>
            <a:ext cx="791527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914400" y="3962400"/>
            <a:ext cx="6934200" cy="1447800"/>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990600" y="4336582"/>
            <a:ext cx="685800" cy="304800"/>
          </a:xfrm>
          <a:prstGeom prst="ellipse">
            <a:avLst/>
          </a:prstGeom>
          <a:noFill/>
          <a:ln w="34925"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39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29941"/>
            <a:ext cx="8264520" cy="434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055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1196975"/>
            <a:ext cx="8229600" cy="3600450"/>
          </a:xfrm>
        </p:spPr>
        <p:txBody>
          <a:bodyPr/>
          <a:lstStyle/>
          <a:p>
            <a:r>
              <a:rPr lang="en-US" altLang="en-US" sz="2800"/>
              <a:t>PATENTSCOPE</a:t>
            </a:r>
            <a:br>
              <a:rPr lang="en-US" altLang="en-US" sz="2800"/>
            </a:br>
            <a:r>
              <a:rPr lang="en-US" altLang="en-US"/>
              <a:t>account</a:t>
            </a: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463"/>
            <a:ext cx="6372225" cy="68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0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Grp="1" noChangeAspect="1"/>
          </p:cNvGraphicFramePr>
          <p:nvPr>
            <p:ph idx="1"/>
          </p:nvPr>
        </p:nvGraphicFramePr>
        <p:xfrm>
          <a:off x="0" y="836613"/>
          <a:ext cx="9145588" cy="4670425"/>
        </p:xfrm>
        <a:graphic>
          <a:graphicData uri="http://schemas.openxmlformats.org/presentationml/2006/ole">
            <mc:AlternateContent xmlns:mc="http://schemas.openxmlformats.org/markup-compatibility/2006">
              <mc:Choice xmlns:v="urn:schemas-microsoft-com:vml" Requires="v">
                <p:oleObj spid="_x0000_s1026" r:id="rId4" imgW="10819048" imgH="5523810" progId="">
                  <p:embed/>
                </p:oleObj>
              </mc:Choice>
              <mc:Fallback>
                <p:oleObj r:id="rId4" imgW="10819048" imgH="55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145588" cy="467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8379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Signing up</a:t>
            </a:r>
          </a:p>
        </p:txBody>
      </p:sp>
      <p:graphicFrame>
        <p:nvGraphicFramePr>
          <p:cNvPr id="93187" name="Object 3"/>
          <p:cNvGraphicFramePr>
            <a:graphicFrameLocks noGrp="1" noChangeAspect="1"/>
          </p:cNvGraphicFramePr>
          <p:nvPr>
            <p:ph idx="1"/>
          </p:nvPr>
        </p:nvGraphicFramePr>
        <p:xfrm>
          <a:off x="0" y="1819275"/>
          <a:ext cx="9144000" cy="4724400"/>
        </p:xfrm>
        <a:graphic>
          <a:graphicData uri="http://schemas.openxmlformats.org/presentationml/2006/ole">
            <mc:AlternateContent xmlns:mc="http://schemas.openxmlformats.org/markup-compatibility/2006">
              <mc:Choice xmlns:v="urn:schemas-microsoft-com:vml" Requires="v">
                <p:oleObj spid="_x0000_s2050" r:id="rId3" imgW="10565079" imgH="5460317" progId="">
                  <p:embed/>
                </p:oleObj>
              </mc:Choice>
              <mc:Fallback>
                <p:oleObj r:id="rId3" imgW="10565079" imgH="54603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9275"/>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56902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Once logged-in</a:t>
            </a:r>
          </a:p>
        </p:txBody>
      </p:sp>
      <p:graphicFrame>
        <p:nvGraphicFramePr>
          <p:cNvPr id="94212" name="Object 4"/>
          <p:cNvGraphicFramePr>
            <a:graphicFrameLocks noGrp="1" noChangeAspect="1"/>
          </p:cNvGraphicFramePr>
          <p:nvPr>
            <p:ph idx="1"/>
          </p:nvPr>
        </p:nvGraphicFramePr>
        <p:xfrm>
          <a:off x="250825" y="1628775"/>
          <a:ext cx="8507413" cy="3716338"/>
        </p:xfrm>
        <a:graphic>
          <a:graphicData uri="http://schemas.openxmlformats.org/presentationml/2006/ole">
            <mc:AlternateContent xmlns:mc="http://schemas.openxmlformats.org/markup-compatibility/2006">
              <mc:Choice xmlns:v="urn:schemas-microsoft-com:vml" Requires="v">
                <p:oleObj spid="_x0000_s3074" r:id="rId3" imgW="10463492" imgH="4571429" progId="">
                  <p:embed/>
                </p:oleObj>
              </mc:Choice>
              <mc:Fallback>
                <p:oleObj r:id="rId3" imgW="10463492" imgH="457142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8507413" cy="3716338"/>
                      </a:xfrm>
                      <a:prstGeom prst="rect">
                        <a:avLst/>
                      </a:prstGeom>
                    </p:spPr>
                  </p:pic>
                </p:oleObj>
              </mc:Fallback>
            </mc:AlternateContent>
          </a:graphicData>
        </a:graphic>
      </p:graphicFrame>
    </p:spTree>
    <p:extLst>
      <p:ext uri="{BB962C8B-B14F-4D97-AF65-F5344CB8AC3E}">
        <p14:creationId xmlns:p14="http://schemas.microsoft.com/office/powerpoint/2010/main" val="1844630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Collections</a:t>
            </a:r>
            <a:endParaRPr lang="es-BO" dirty="0"/>
          </a:p>
        </p:txBody>
      </p:sp>
      <p:sp>
        <p:nvSpPr>
          <p:cNvPr id="4" name="Content Placeholder 3"/>
          <p:cNvSpPr>
            <a:spLocks noGrp="1"/>
          </p:cNvSpPr>
          <p:nvPr>
            <p:ph idx="1"/>
          </p:nvPr>
        </p:nvSpPr>
        <p:spPr>
          <a:xfrm>
            <a:off x="457200" y="1773238"/>
            <a:ext cx="8503172" cy="4779962"/>
          </a:xfrm>
        </p:spPr>
        <p:txBody>
          <a:bodyPr/>
          <a:lstStyle/>
          <a:p>
            <a:pPr lvl="1"/>
            <a:endParaRPr lang="fr-CH" dirty="0"/>
          </a:p>
          <a:p>
            <a:pPr lvl="1"/>
            <a:endParaRPr lang="fr-CH" dirty="0" smtClean="0"/>
          </a:p>
          <a:p>
            <a:pPr lvl="1"/>
            <a:endParaRPr lang="fr-CH" dirty="0"/>
          </a:p>
          <a:p>
            <a:pPr lvl="1"/>
            <a:endParaRPr lang="fr-CH" dirty="0" smtClean="0"/>
          </a:p>
          <a:p>
            <a:pPr lvl="1"/>
            <a:endParaRPr lang="fr-CH" dirty="0"/>
          </a:p>
          <a:p>
            <a:pPr lvl="1"/>
            <a:endParaRPr lang="fr-CH" dirty="0" smtClean="0"/>
          </a:p>
          <a:p>
            <a:pPr lvl="1"/>
            <a:endParaRPr lang="fr-CH" dirty="0"/>
          </a:p>
          <a:p>
            <a:pPr lvl="1"/>
            <a:endParaRPr lang="fr-CH" dirty="0" smtClean="0"/>
          </a:p>
          <a:p>
            <a:pPr lvl="1"/>
            <a:endParaRPr lang="fr-CH" dirty="0"/>
          </a:p>
          <a:p>
            <a:pPr lvl="1"/>
            <a:endParaRPr lang="fr-CH" dirty="0" smtClean="0"/>
          </a:p>
          <a:p>
            <a:pPr lvl="7"/>
            <a:endParaRPr lang="fr-CH" sz="1100" dirty="0" smtClean="0"/>
          </a:p>
          <a:p>
            <a:pPr lvl="7"/>
            <a:r>
              <a:rPr lang="fr-CH" sz="1100" dirty="0" smtClean="0"/>
              <a:t>Source:</a:t>
            </a:r>
            <a:r>
              <a:rPr lang="de-DE" sz="1100" i="1" dirty="0"/>
              <a:t>Traffic Jam</a:t>
            </a:r>
            <a:r>
              <a:rPr lang="de-DE" sz="1100" dirty="0"/>
              <a:t> ©Walter Wick, 2004</a:t>
            </a:r>
            <a:endParaRPr lang="es-BO" sz="1100" dirty="0"/>
          </a:p>
        </p:txBody>
      </p:sp>
      <p:pic>
        <p:nvPicPr>
          <p:cNvPr id="16386" name="Picture 2" descr="traffic j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34" y="1143000"/>
            <a:ext cx="8445366" cy="507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37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3200"/>
              <a:t>Downloading the results/Saving the query</a:t>
            </a:r>
          </a:p>
        </p:txBody>
      </p:sp>
      <p:sp>
        <p:nvSpPr>
          <p:cNvPr id="96260" name="AutoShape 4"/>
          <p:cNvSpPr>
            <a:spLocks noChangeArrowheads="1"/>
          </p:cNvSpPr>
          <p:nvPr/>
        </p:nvSpPr>
        <p:spPr bwMode="auto">
          <a:xfrm>
            <a:off x="6588125" y="2997200"/>
            <a:ext cx="1152525" cy="1511300"/>
          </a:xfrm>
          <a:prstGeom prst="upArrow">
            <a:avLst>
              <a:gd name="adj1" fmla="val 50000"/>
              <a:gd name="adj2" fmla="val 3278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6262" name="Object 6"/>
          <p:cNvGraphicFramePr>
            <a:graphicFrameLocks noGrp="1" noChangeAspect="1"/>
          </p:cNvGraphicFramePr>
          <p:nvPr>
            <p:ph idx="1"/>
          </p:nvPr>
        </p:nvGraphicFramePr>
        <p:xfrm>
          <a:off x="1331913" y="1254125"/>
          <a:ext cx="6696075" cy="5572125"/>
        </p:xfrm>
        <a:graphic>
          <a:graphicData uri="http://schemas.openxmlformats.org/presentationml/2006/ole">
            <mc:AlternateContent xmlns:mc="http://schemas.openxmlformats.org/markup-compatibility/2006">
              <mc:Choice xmlns:v="urn:schemas-microsoft-com:vml" Requires="v">
                <p:oleObj spid="_x0000_s4098" r:id="rId3" imgW="11276190" imgH="9384127" progId="">
                  <p:embed/>
                </p:oleObj>
              </mc:Choice>
              <mc:Fallback>
                <p:oleObj r:id="rId3" imgW="11276190" imgH="938412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54125"/>
                        <a:ext cx="6696075" cy="5572125"/>
                      </a:xfrm>
                      <a:prstGeom prst="rect">
                        <a:avLst/>
                      </a:prstGeom>
                    </p:spPr>
                  </p:pic>
                </p:oleObj>
              </mc:Fallback>
            </mc:AlternateContent>
          </a:graphicData>
        </a:graphic>
      </p:graphicFrame>
      <p:sp>
        <p:nvSpPr>
          <p:cNvPr id="96263" name="Oval 7"/>
          <p:cNvSpPr>
            <a:spLocks noChangeArrowheads="1"/>
          </p:cNvSpPr>
          <p:nvPr/>
        </p:nvSpPr>
        <p:spPr bwMode="auto">
          <a:xfrm>
            <a:off x="5364163" y="2708275"/>
            <a:ext cx="503237" cy="36036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743364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Saving a query</a:t>
            </a:r>
          </a:p>
        </p:txBody>
      </p:sp>
      <p:graphicFrame>
        <p:nvGraphicFramePr>
          <p:cNvPr id="95236" name="Object 4"/>
          <p:cNvGraphicFramePr>
            <a:graphicFrameLocks noGrp="1" noChangeAspect="1"/>
          </p:cNvGraphicFramePr>
          <p:nvPr>
            <p:ph idx="1"/>
          </p:nvPr>
        </p:nvGraphicFramePr>
        <p:xfrm>
          <a:off x="611188" y="1447800"/>
          <a:ext cx="7407275" cy="4678363"/>
        </p:xfrm>
        <a:graphic>
          <a:graphicData uri="http://schemas.openxmlformats.org/presentationml/2006/ole">
            <mc:AlternateContent xmlns:mc="http://schemas.openxmlformats.org/markup-compatibility/2006">
              <mc:Choice xmlns:v="urn:schemas-microsoft-com:vml" Requires="v">
                <p:oleObj spid="_x0000_s5122" r:id="rId3" imgW="10234921" imgH="6463492" progId="">
                  <p:embed/>
                </p:oleObj>
              </mc:Choice>
              <mc:Fallback>
                <p:oleObj r:id="rId3" imgW="10234921" imgH="646349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47800"/>
                        <a:ext cx="7407275" cy="4678363"/>
                      </a:xfrm>
                      <a:prstGeom prst="rect">
                        <a:avLst/>
                      </a:prstGeom>
                    </p:spPr>
                  </p:pic>
                </p:oleObj>
              </mc:Fallback>
            </mc:AlternateContent>
          </a:graphicData>
        </a:graphic>
      </p:graphicFrame>
    </p:spTree>
    <p:extLst>
      <p:ext uri="{BB962C8B-B14F-4D97-AF65-F5344CB8AC3E}">
        <p14:creationId xmlns:p14="http://schemas.microsoft.com/office/powerpoint/2010/main" val="3921171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p:txBody>
          <a:bodyPr/>
          <a:lstStyle/>
          <a:p>
            <a:endParaRPr lang="en-US" altLang="en-US"/>
          </a:p>
        </p:txBody>
      </p:sp>
      <p:graphicFrame>
        <p:nvGraphicFramePr>
          <p:cNvPr id="120836" name="Object 4"/>
          <p:cNvGraphicFramePr>
            <a:graphicFrameLocks noGrp="1" noChangeAspect="1"/>
          </p:cNvGraphicFramePr>
          <p:nvPr>
            <p:ph idx="1"/>
          </p:nvPr>
        </p:nvGraphicFramePr>
        <p:xfrm>
          <a:off x="468313" y="260350"/>
          <a:ext cx="8351837" cy="6316663"/>
        </p:xfrm>
        <a:graphic>
          <a:graphicData uri="http://schemas.openxmlformats.org/presentationml/2006/ole">
            <mc:AlternateContent xmlns:mc="http://schemas.openxmlformats.org/markup-compatibility/2006">
              <mc:Choice xmlns:v="urn:schemas-microsoft-com:vml" Requires="v">
                <p:oleObj spid="_x0000_s6146" r:id="rId3" imgW="16253968" imgH="12292063" progId="">
                  <p:embed/>
                </p:oleObj>
              </mc:Choice>
              <mc:Fallback>
                <p:oleObj r:id="rId3" imgW="16253968" imgH="122920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60350"/>
                        <a:ext cx="8351837"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9" name="Oval 7"/>
          <p:cNvSpPr>
            <a:spLocks noChangeArrowheads="1"/>
          </p:cNvSpPr>
          <p:nvPr/>
        </p:nvSpPr>
        <p:spPr bwMode="auto">
          <a:xfrm>
            <a:off x="395288" y="1412875"/>
            <a:ext cx="1081087" cy="360363"/>
          </a:xfrm>
          <a:prstGeom prst="ellipse">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451205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9"/>
                                        </p:tgtEl>
                                        <p:attrNameLst>
                                          <p:attrName>style.visibility</p:attrName>
                                        </p:attrNameLst>
                                      </p:cBhvr>
                                      <p:to>
                                        <p:strVal val="visible"/>
                                      </p:to>
                                    </p:set>
                                    <p:anim calcmode="lin" valueType="num">
                                      <p:cBhvr additive="base">
                                        <p:cTn id="7" dur="500" fill="hold"/>
                                        <p:tgtEl>
                                          <p:spTgt spid="120839"/>
                                        </p:tgtEl>
                                        <p:attrNameLst>
                                          <p:attrName>ppt_x</p:attrName>
                                        </p:attrNameLst>
                                      </p:cBhvr>
                                      <p:tavLst>
                                        <p:tav tm="0">
                                          <p:val>
                                            <p:strVal val="#ppt_x"/>
                                          </p:val>
                                        </p:tav>
                                        <p:tav tm="100000">
                                          <p:val>
                                            <p:strVal val="#ppt_x"/>
                                          </p:val>
                                        </p:tav>
                                      </p:tavLst>
                                    </p:anim>
                                    <p:anim calcmode="lin" valueType="num">
                                      <p:cBhvr additive="base">
                                        <p:cTn id="8" dur="500" fill="hold"/>
                                        <p:tgtEl>
                                          <p:spTgt spid="1208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tools</a:t>
            </a:r>
            <a:endParaRPr lang="en-US" dirty="0"/>
          </a:p>
        </p:txBody>
      </p:sp>
      <p:pic>
        <p:nvPicPr>
          <p:cNvPr id="38914" name="Picture 2" descr="http://www.andersivar.se/wp-content/uploads/2013/09/analy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95400"/>
            <a:ext cx="6858000" cy="600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2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71" y="-17084"/>
            <a:ext cx="6280830" cy="684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427292" y="1117289"/>
            <a:ext cx="936104" cy="216024"/>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252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623044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189420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221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27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8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187450" y="1773238"/>
            <a:ext cx="7705725" cy="4352925"/>
          </a:xfrm>
          <a:noFill/>
        </p:spPr>
        <p:txBody>
          <a:bodyPr/>
          <a:lstStyle/>
          <a:p>
            <a:pPr eaLnBrk="1" hangingPunct="1">
              <a:lnSpc>
                <a:spcPct val="90000"/>
              </a:lnSpc>
            </a:pPr>
            <a:r>
              <a:rPr lang="en-US" altLang="ja-JP" dirty="0" smtClean="0">
                <a:ea typeface="ＭＳ Ｐゴシック" pitchFamily="34" charset="-128"/>
              </a:rPr>
              <a:t>39 national/regional collections including big offices like: </a:t>
            </a:r>
            <a:br>
              <a:rPr lang="en-US" altLang="ja-JP" dirty="0" smtClean="0">
                <a:ea typeface="ＭＳ Ｐゴシック" pitchFamily="34" charset="-128"/>
              </a:rPr>
            </a:br>
            <a:r>
              <a:rPr lang="en-US" altLang="ja-JP" dirty="0" smtClean="0">
                <a:ea typeface="ＭＳ Ｐゴシック" pitchFamily="34" charset="-128"/>
              </a:rPr>
              <a:t>PCT, China, EPO, Japan, Korea, Russia, US …</a:t>
            </a:r>
          </a:p>
          <a:p>
            <a:pPr eaLnBrk="1" hangingPunct="1">
              <a:lnSpc>
                <a:spcPct val="90000"/>
              </a:lnSpc>
            </a:pPr>
            <a:endParaRPr lang="en-US" altLang="ja-JP" dirty="0" smtClean="0">
              <a:ea typeface="ＭＳ Ｐゴシック" pitchFamily="34" charset="-128"/>
            </a:endParaRPr>
          </a:p>
          <a:p>
            <a:pPr marL="0" indent="0" eaLnBrk="1" hangingPunct="1">
              <a:lnSpc>
                <a:spcPct val="90000"/>
              </a:lnSpc>
              <a:buNone/>
            </a:pPr>
            <a:endParaRPr lang="en-US" altLang="ja-JP" dirty="0" smtClean="0">
              <a:ea typeface="ＭＳ Ｐゴシック" pitchFamily="34" charset="-128"/>
            </a:endParaRPr>
          </a:p>
          <a:p>
            <a:pPr eaLnBrk="1" hangingPunct="1">
              <a:lnSpc>
                <a:spcPct val="90000"/>
              </a:lnSpc>
            </a:pPr>
            <a:r>
              <a:rPr lang="en-US" altLang="ja-JP" dirty="0" smtClean="0">
                <a:ea typeface="ＭＳ Ｐゴシック" pitchFamily="34" charset="-128"/>
              </a:rPr>
              <a:t>Next: Canada, Australia, UK, Germany, Portugal</a:t>
            </a:r>
          </a:p>
        </p:txBody>
      </p:sp>
      <p:sp>
        <p:nvSpPr>
          <p:cNvPr id="9219" name="Rectangle 4"/>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Blip>
                <a:blip r:embed="rId3"/>
              </a:buBlip>
              <a:defRPr sz="2400">
                <a:solidFill>
                  <a:schemeClr val="tx1"/>
                </a:solidFill>
                <a:latin typeface="Arial" pitchFamily="34" charset="0"/>
                <a:cs typeface="Arial" pitchFamily="34" charset="0"/>
              </a:defRPr>
            </a:lvl1pPr>
            <a:lvl2pPr marL="742950" indent="-285750" eaLnBrk="0" hangingPunct="0">
              <a:buBlip>
                <a:blip r:embed="rId3"/>
              </a:buBlip>
              <a:defRPr sz="2400">
                <a:solidFill>
                  <a:schemeClr val="tx1"/>
                </a:solidFill>
                <a:latin typeface="Arial" pitchFamily="34" charset="0"/>
                <a:cs typeface="Arial" pitchFamily="34" charset="0"/>
              </a:defRPr>
            </a:lvl2pPr>
            <a:lvl3pPr marL="1143000" indent="-228600" eaLnBrk="0" hangingPunct="0">
              <a:buBlip>
                <a:blip r:embed="rId3"/>
              </a:buBlip>
              <a:defRPr sz="2400">
                <a:solidFill>
                  <a:schemeClr val="tx1"/>
                </a:solidFill>
                <a:latin typeface="Arial" pitchFamily="34" charset="0"/>
                <a:cs typeface="Arial" pitchFamily="34" charset="0"/>
              </a:defRPr>
            </a:lvl3pPr>
            <a:lvl4pPr marL="1600200" indent="-228600" eaLnBrk="0" hangingPunct="0">
              <a:buBlip>
                <a:blip r:embed="rId3"/>
              </a:buBlip>
              <a:defRPr sz="2400">
                <a:solidFill>
                  <a:schemeClr val="tx1"/>
                </a:solidFill>
                <a:latin typeface="Arial" pitchFamily="34" charset="0"/>
                <a:cs typeface="Arial" pitchFamily="34" charset="0"/>
              </a:defRPr>
            </a:lvl4pPr>
            <a:lvl5pPr marL="2057400" indent="-228600" eaLnBrk="0" hangingPunct="0">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eaLnBrk="1" hangingPunct="1">
              <a:spcBef>
                <a:spcPct val="0"/>
              </a:spcBef>
              <a:buFontTx/>
              <a:buNone/>
            </a:pPr>
            <a:r>
              <a:rPr lang="en-US" altLang="ja-JP" sz="3600">
                <a:solidFill>
                  <a:srgbClr val="00408C"/>
                </a:solidFill>
                <a:ea typeface="ＭＳ Ｐゴシック" pitchFamily="34" charset="-128"/>
              </a:rPr>
              <a:t>Pursuing a global coverage</a:t>
            </a:r>
          </a:p>
        </p:txBody>
      </p:sp>
    </p:spTree>
    <p:extLst>
      <p:ext uri="{BB962C8B-B14F-4D97-AF65-F5344CB8AC3E}">
        <p14:creationId xmlns:p14="http://schemas.microsoft.com/office/powerpoint/2010/main" val="260234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p:nvPr>
        </p:nvSpPr>
        <p:spPr/>
        <p:txBody>
          <a:bodyPr/>
          <a:lstStyle/>
          <a:p>
            <a:r>
              <a:rPr lang="en-US" dirty="0" smtClean="0"/>
              <a:t>IPC</a:t>
            </a:r>
            <a:endParaRPr lang="en-US" dirty="0"/>
          </a:p>
        </p:txBody>
      </p:sp>
      <p:sp>
        <p:nvSpPr>
          <p:cNvPr id="6" name="Content Placeholder 5"/>
          <p:cNvSpPr>
            <a:spLocks noGrp="1"/>
          </p:cNvSpPr>
          <p:nvPr>
            <p:ph idx="1"/>
          </p:nvPr>
        </p:nvSpPr>
        <p:spPr>
          <a:xfrm>
            <a:off x="6705600" y="273050"/>
            <a:ext cx="1981200" cy="5853113"/>
          </a:xfrm>
        </p:spPr>
        <p:txBody>
          <a:bodyPr/>
          <a:lstStyle/>
          <a:p>
            <a:pPr marL="0" indent="0">
              <a:buNone/>
            </a:pPr>
            <a:r>
              <a:rPr lang="en-US" dirty="0" smtClean="0"/>
              <a:t>IPC</a:t>
            </a:r>
          </a:p>
          <a:p>
            <a:pPr marL="0" indent="0">
              <a:buNone/>
            </a:pPr>
            <a:r>
              <a:rPr lang="en-US" dirty="0" smtClean="0"/>
              <a:t>Green</a:t>
            </a:r>
          </a:p>
          <a:p>
            <a:pPr marL="0" indent="0">
              <a:buNone/>
            </a:pPr>
            <a:r>
              <a:rPr lang="en-US" dirty="0" smtClean="0"/>
              <a:t>Inventory</a:t>
            </a:r>
            <a:endParaRPr lang="en-US" dirty="0"/>
          </a:p>
        </p:txBody>
      </p:sp>
      <p:sp>
        <p:nvSpPr>
          <p:cNvPr id="7" name="Text Placeholder 6"/>
          <p:cNvSpPr>
            <a:spLocks noGrp="1"/>
          </p:cNvSpPr>
          <p:nvPr>
            <p:ph type="body" sz="half" idx="2"/>
          </p:nvPr>
        </p:nvSpPr>
        <p:spPr/>
        <p:txBody>
          <a:bodyPr/>
          <a:lstStyle/>
          <a:p>
            <a:endParaRPr lang="en-US"/>
          </a:p>
        </p:txBody>
      </p:sp>
      <p:pic>
        <p:nvPicPr>
          <p:cNvPr id="21506" name="Picture 2" descr="\\wipogvafs01\redirected$\ammann\Documents\Images\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6417"/>
            <a:ext cx="65922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33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9"/>
            <a:ext cx="8784327" cy="331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514350"/>
            <a:ext cx="90361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92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052"/>
            <a:ext cx="7696200" cy="737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2057400" y="1066800"/>
            <a:ext cx="685800" cy="304800"/>
          </a:xfrm>
          <a:prstGeom prst="ellipse">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11688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altLang="es-BO" smtClean="0"/>
              <a:t>Translation tools</a:t>
            </a:r>
            <a:endParaRPr lang="en-US" altLang="es-BO" smtClean="0"/>
          </a:p>
        </p:txBody>
      </p:sp>
      <p:pic>
        <p:nvPicPr>
          <p:cNvPr id="12291" name="Picture 2" descr="\\wipogvafs01\redirected$\ammann\Documents\Images\translation_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66800"/>
            <a:ext cx="58769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034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3730">
            <a:off x="-456437" y="524687"/>
            <a:ext cx="8109079" cy="170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5637">
            <a:off x="2331736" y="3148483"/>
            <a:ext cx="69151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292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fr-CH" altLang="es-BO" smtClean="0"/>
              <a:t>MT in result list</a:t>
            </a:r>
            <a:endParaRPr lang="en-US" altLang="es-BO" smtClean="0"/>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052513"/>
            <a:ext cx="8153400" cy="70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a:spLocks noChangeArrowheads="1"/>
          </p:cNvSpPr>
          <p:nvPr/>
        </p:nvSpPr>
        <p:spPr bwMode="auto">
          <a:xfrm>
            <a:off x="6732588" y="3933825"/>
            <a:ext cx="1368425" cy="6191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3" name="Rectangle 2"/>
          <p:cNvSpPr>
            <a:spLocks noChangeArrowheads="1"/>
          </p:cNvSpPr>
          <p:nvPr/>
        </p:nvSpPr>
        <p:spPr bwMode="auto">
          <a:xfrm>
            <a:off x="5003800" y="1052513"/>
            <a:ext cx="3535363" cy="215900"/>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3757477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471488"/>
            <a:ext cx="7724775"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a:spLocks noChangeArrowheads="1"/>
          </p:cNvSpPr>
          <p:nvPr/>
        </p:nvSpPr>
        <p:spPr bwMode="auto">
          <a:xfrm>
            <a:off x="2987675" y="471488"/>
            <a:ext cx="3097213" cy="50958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3" name="Oval 2"/>
          <p:cNvSpPr>
            <a:spLocks noChangeArrowheads="1"/>
          </p:cNvSpPr>
          <p:nvPr/>
        </p:nvSpPr>
        <p:spPr bwMode="auto">
          <a:xfrm>
            <a:off x="1331913" y="1989138"/>
            <a:ext cx="1079500" cy="2159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4" name="Oval 3"/>
          <p:cNvSpPr>
            <a:spLocks noChangeArrowheads="1"/>
          </p:cNvSpPr>
          <p:nvPr/>
        </p:nvSpPr>
        <p:spPr bwMode="auto">
          <a:xfrm>
            <a:off x="709613" y="2205038"/>
            <a:ext cx="1162050" cy="2159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29378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95275"/>
            <a:ext cx="778192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899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altLang="es-BO" smtClean="0"/>
              <a:t>MT in description/claims/full-text</a:t>
            </a:r>
            <a:endParaRPr lang="en-US" altLang="es-BO" smtClean="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1268413"/>
            <a:ext cx="7591425"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Oval 3"/>
          <p:cNvSpPr>
            <a:spLocks noChangeArrowheads="1"/>
          </p:cNvSpPr>
          <p:nvPr/>
        </p:nvSpPr>
        <p:spPr bwMode="auto">
          <a:xfrm>
            <a:off x="6804025" y="1916113"/>
            <a:ext cx="1800225" cy="5762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681480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7734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ChangeArrowheads="1"/>
          </p:cNvSpPr>
          <p:nvPr/>
        </p:nvSpPr>
        <p:spPr bwMode="auto">
          <a:xfrm>
            <a:off x="4406900" y="2060575"/>
            <a:ext cx="4125913" cy="792163"/>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2284075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187450" y="1773238"/>
            <a:ext cx="7705725" cy="4352925"/>
          </a:xfrm>
          <a:noFill/>
        </p:spPr>
        <p:txBody>
          <a:bodyPr/>
          <a:lstStyle/>
          <a:p>
            <a:pPr eaLnBrk="1" hangingPunct="1"/>
            <a:r>
              <a:rPr lang="en-US" altLang="ja-JP" b="1" dirty="0" smtClean="0">
                <a:ea typeface="ＭＳ Ｐゴシック" pitchFamily="34" charset="-128"/>
              </a:rPr>
              <a:t>United States of America</a:t>
            </a:r>
            <a:r>
              <a:rPr lang="en-US" altLang="ja-JP" dirty="0" smtClean="0">
                <a:ea typeface="ＭＳ Ｐゴシック" pitchFamily="34" charset="-128"/>
              </a:rPr>
              <a:t/>
            </a:r>
            <a:br>
              <a:rPr lang="en-US" altLang="ja-JP" dirty="0" smtClean="0">
                <a:ea typeface="ＭＳ Ｐゴシック" pitchFamily="34" charset="-128"/>
              </a:rPr>
            </a:br>
            <a:r>
              <a:rPr lang="en-US" altLang="ja-JP" sz="2200" dirty="0" smtClean="0">
                <a:ea typeface="ＭＳ Ｐゴシック" pitchFamily="34" charset="-128"/>
              </a:rPr>
              <a:t>from 1790 to 2013, 10.6 million records, full text from 1976</a:t>
            </a:r>
          </a:p>
          <a:p>
            <a:pPr eaLnBrk="1" hangingPunct="1">
              <a:buFontTx/>
              <a:buNone/>
            </a:pPr>
            <a:endParaRPr lang="en-US" altLang="ja-JP" sz="2000" dirty="0" smtClean="0">
              <a:ea typeface="ＭＳ Ｐゴシック" pitchFamily="34" charset="-128"/>
            </a:endParaRPr>
          </a:p>
          <a:p>
            <a:pPr eaLnBrk="1" hangingPunct="1"/>
            <a:r>
              <a:rPr lang="en-US" altLang="ja-JP" b="1" dirty="0" smtClean="0">
                <a:ea typeface="ＭＳ Ｐゴシック" pitchFamily="34" charset="-128"/>
              </a:rPr>
              <a:t>Japan</a:t>
            </a:r>
            <a:br>
              <a:rPr lang="en-US" altLang="ja-JP" b="1" dirty="0" smtClean="0">
                <a:ea typeface="ＭＳ Ｐゴシック" pitchFamily="34" charset="-128"/>
              </a:rPr>
            </a:br>
            <a:r>
              <a:rPr lang="en-US" altLang="ja-JP" sz="2200" dirty="0" smtClean="0">
                <a:ea typeface="ＭＳ Ｐゴシック" pitchFamily="34" charset="-128"/>
              </a:rPr>
              <a:t>From 1993 to 2013, 8.3 million patent records, 7.9 million patent full text records</a:t>
            </a:r>
          </a:p>
          <a:p>
            <a:pPr eaLnBrk="1" hangingPunct="1"/>
            <a:endParaRPr lang="en-US" altLang="ja-JP" sz="2200" dirty="0" smtClean="0">
              <a:ea typeface="ＭＳ Ｐゴシック" pitchFamily="34" charset="-128"/>
            </a:endParaRPr>
          </a:p>
          <a:p>
            <a:pPr eaLnBrk="1" hangingPunct="1"/>
            <a:r>
              <a:rPr lang="en-US" altLang="ja-JP" b="1" dirty="0" smtClean="0">
                <a:ea typeface="ＭＳ Ｐゴシック" pitchFamily="34" charset="-128"/>
              </a:rPr>
              <a:t>China</a:t>
            </a:r>
            <a:r>
              <a:rPr lang="en-US" altLang="ja-JP" dirty="0" smtClean="0">
                <a:ea typeface="ＭＳ Ｐゴシック" pitchFamily="34" charset="-128"/>
              </a:rPr>
              <a:t> </a:t>
            </a:r>
            <a:br>
              <a:rPr lang="en-US" altLang="ja-JP" dirty="0" smtClean="0">
                <a:ea typeface="ＭＳ Ｐゴシック" pitchFamily="34" charset="-128"/>
              </a:rPr>
            </a:br>
            <a:r>
              <a:rPr lang="en-US" altLang="ja-JP" sz="2200" dirty="0" smtClean="0">
                <a:ea typeface="ＭＳ Ｐゴシック" pitchFamily="34" charset="-128"/>
              </a:rPr>
              <a:t>4.1 million patents and applications</a:t>
            </a:r>
          </a:p>
        </p:txBody>
      </p:sp>
      <p:sp>
        <p:nvSpPr>
          <p:cNvPr id="10243" name="Rectangle 3"/>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Blip>
                <a:blip r:embed="rId3"/>
              </a:buBlip>
              <a:defRPr sz="2400">
                <a:solidFill>
                  <a:schemeClr val="tx1"/>
                </a:solidFill>
                <a:latin typeface="Arial" pitchFamily="34" charset="0"/>
                <a:cs typeface="Arial" pitchFamily="34" charset="0"/>
              </a:defRPr>
            </a:lvl1pPr>
            <a:lvl2pPr marL="742950" indent="-285750" eaLnBrk="0" hangingPunct="0">
              <a:buBlip>
                <a:blip r:embed="rId3"/>
              </a:buBlip>
              <a:defRPr sz="2400">
                <a:solidFill>
                  <a:schemeClr val="tx1"/>
                </a:solidFill>
                <a:latin typeface="Arial" pitchFamily="34" charset="0"/>
                <a:cs typeface="Arial" pitchFamily="34" charset="0"/>
              </a:defRPr>
            </a:lvl2pPr>
            <a:lvl3pPr marL="1143000" indent="-228600" eaLnBrk="0" hangingPunct="0">
              <a:buBlip>
                <a:blip r:embed="rId3"/>
              </a:buBlip>
              <a:defRPr sz="2400">
                <a:solidFill>
                  <a:schemeClr val="tx1"/>
                </a:solidFill>
                <a:latin typeface="Arial" pitchFamily="34" charset="0"/>
                <a:cs typeface="Arial" pitchFamily="34" charset="0"/>
              </a:defRPr>
            </a:lvl3pPr>
            <a:lvl4pPr marL="1600200" indent="-228600" eaLnBrk="0" hangingPunct="0">
              <a:buBlip>
                <a:blip r:embed="rId3"/>
              </a:buBlip>
              <a:defRPr sz="2400">
                <a:solidFill>
                  <a:schemeClr val="tx1"/>
                </a:solidFill>
                <a:latin typeface="Arial" pitchFamily="34" charset="0"/>
                <a:cs typeface="Arial" pitchFamily="34" charset="0"/>
              </a:defRPr>
            </a:lvl4pPr>
            <a:lvl5pPr marL="2057400" indent="-228600" eaLnBrk="0" hangingPunct="0">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eaLnBrk="1" hangingPunct="1">
              <a:spcBef>
                <a:spcPct val="0"/>
              </a:spcBef>
              <a:buFontTx/>
              <a:buNone/>
            </a:pPr>
            <a:r>
              <a:rPr lang="en-US" altLang="ja-JP" sz="3600">
                <a:solidFill>
                  <a:srgbClr val="00408C"/>
                </a:solidFill>
                <a:ea typeface="ＭＳ Ｐゴシック" pitchFamily="34" charset="-128"/>
              </a:rPr>
              <a:t>Coverage – Recently added</a:t>
            </a:r>
          </a:p>
        </p:txBody>
      </p:sp>
    </p:spTree>
    <p:extLst>
      <p:ext uri="{BB962C8B-B14F-4D97-AF65-F5344CB8AC3E}">
        <p14:creationId xmlns:p14="http://schemas.microsoft.com/office/powerpoint/2010/main" val="320289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altLang="es-BO" smtClean="0"/>
              <a:t>Google</a:t>
            </a:r>
            <a:endParaRPr lang="en-US" altLang="es-BO"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02" y="1219200"/>
            <a:ext cx="7307998" cy="550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 y="1219200"/>
            <a:ext cx="9279463" cy="550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altLang="es-BO" smtClean="0"/>
              <a:t>Microsoft</a:t>
            </a:r>
            <a:endParaRPr lang="en-US" altLang="es-BO" smtClean="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571625"/>
            <a:ext cx="76485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551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166813"/>
            <a:ext cx="7696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441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altLang="es-BO" smtClean="0"/>
              <a:t>Full-text</a:t>
            </a:r>
            <a:endParaRPr lang="en-US" altLang="es-BO" smtClean="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196975"/>
            <a:ext cx="77628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5615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71463"/>
            <a:ext cx="782955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691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BO" altLang="es-BO" dirty="0" smtClean="0"/>
              <a:t>TAPTA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76388"/>
            <a:ext cx="78486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1496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solidFill>
                <a:srgbClr val="000000"/>
              </a:solidFill>
              <a:ea typeface="ＭＳ Ｐゴシック" pitchFamily="34" charset="-128"/>
            </a:endParaRPr>
          </a:p>
        </p:txBody>
      </p:sp>
      <p:sp>
        <p:nvSpPr>
          <p:cNvPr id="29699" name="Rectangle 3"/>
          <p:cNvSpPr>
            <a:spLocks noGrp="1" noChangeArrowheads="1"/>
          </p:cNvSpPr>
          <p:nvPr>
            <p:ph type="title" idx="4294967295"/>
          </p:nvPr>
        </p:nvSpPr>
        <p:spPr>
          <a:xfrm>
            <a:off x="323850" y="188913"/>
            <a:ext cx="6994525" cy="1143000"/>
          </a:xfrm>
        </p:spPr>
        <p:txBody>
          <a:bodyPr/>
          <a:lstStyle/>
          <a:p>
            <a:pPr algn="ctr" eaLnBrk="1" hangingPunct="1"/>
            <a:r>
              <a:rPr lang="en-US" altLang="es-BO" sz="3000" smtClean="0"/>
              <a:t>32 Technical domains from the IPC</a:t>
            </a:r>
            <a:endParaRPr lang="en-US" altLang="es-BO" sz="3000" smtClean="0">
              <a:latin typeface="ＭＳ Ｐゴシック" pitchFamily="34" charset="-128"/>
              <a:ea typeface="ＭＳ Ｐゴシック" pitchFamily="34" charset="-128"/>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333375"/>
            <a:ext cx="536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23850" y="1484313"/>
            <a:ext cx="8208963"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[ADMN]	</a:t>
            </a:r>
            <a:r>
              <a:rPr lang="en-US" sz="1300">
                <a:solidFill>
                  <a:srgbClr val="000000"/>
                </a:solidFill>
                <a:latin typeface="Avenir 55 Roman" charset="0"/>
                <a:ea typeface="ＭＳ Ｐゴシック" charset="0"/>
                <a:cs typeface="Arial" charset="0"/>
              </a:rPr>
              <a:t>Admin, Business, Management &amp; Soc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[AERO]	</a:t>
            </a:r>
            <a:r>
              <a:rPr lang="en-US" sz="1300">
                <a:solidFill>
                  <a:srgbClr val="000000"/>
                </a:solidFill>
                <a:latin typeface="Avenir 55 Roman" charset="0"/>
                <a:ea typeface="ＭＳ Ｐゴシック" charset="0"/>
                <a:cs typeface="Arial" charset="0"/>
              </a:rPr>
              <a:t>Aeronautics &amp; Aerospace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[AGRI]	Agriculture, Fisheries &amp; Forestry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[AUDV]	</a:t>
            </a:r>
            <a:r>
              <a:rPr lang="pt-BR" sz="1300">
                <a:solidFill>
                  <a:srgbClr val="000000"/>
                </a:solidFill>
                <a:latin typeface="Avenir 55 Roman" charset="0"/>
                <a:ea typeface="ＭＳ Ｐゴシック" charset="0"/>
                <a:cs typeface="Arial" charset="0"/>
              </a:rPr>
              <a:t>Audio, Audiovisual, Image &amp; Video Tech</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cs typeface="Arial" charset="0"/>
              </a:rPr>
              <a:t>[AUTO]	</a:t>
            </a:r>
            <a:r>
              <a:rPr lang="en-US" sz="1300">
                <a:solidFill>
                  <a:srgbClr val="000000"/>
                </a:solidFill>
                <a:latin typeface="Avenir 55 Roman" charset="0"/>
                <a:ea typeface="ＭＳ Ｐゴシック" charset="0"/>
                <a:cs typeface="Arial" charset="0"/>
              </a:rPr>
              <a:t>Automotive &amp; Road Vehicle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[BLDG]	</a:t>
            </a:r>
            <a:r>
              <a:rPr lang="en-US" sz="1300">
                <a:solidFill>
                  <a:srgbClr val="000000"/>
                </a:solidFill>
                <a:latin typeface="Avenir 55 Roman" charset="0"/>
                <a:ea typeface="ＭＳ Ｐゴシック" charset="0"/>
                <a:cs typeface="Arial" charset="0"/>
              </a:rPr>
              <a:t>Civil Engineering &amp; Building Construction</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[CHEM]	</a:t>
            </a:r>
            <a:r>
              <a:rPr lang="en-US" sz="1300">
                <a:solidFill>
                  <a:srgbClr val="000000"/>
                </a:solidFill>
                <a:latin typeface="Avenir 55 Roman" charset="0"/>
                <a:ea typeface="ＭＳ Ｐゴシック" charset="0"/>
                <a:cs typeface="Arial" charset="0"/>
              </a:rPr>
              <a:t>Chemical &amp; Materials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[DATA]	</a:t>
            </a:r>
            <a:r>
              <a:rPr lang="en-US" sz="1300">
                <a:solidFill>
                  <a:srgbClr val="000000"/>
                </a:solidFill>
                <a:latin typeface="Avenir 55 Roman" charset="0"/>
                <a:ea typeface="ＭＳ Ｐゴシック" charset="0"/>
                <a:cs typeface="Arial" charset="0"/>
              </a:rPr>
              <a:t>Computer Sci, Telecom &amp; Broadcasting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[ELEC]	</a:t>
            </a:r>
            <a:r>
              <a:rPr lang="en-US" sz="1300">
                <a:solidFill>
                  <a:srgbClr val="000000"/>
                </a:solidFill>
                <a:latin typeface="Avenir 55 Roman" charset="0"/>
                <a:ea typeface="ＭＳ Ｐゴシック" charset="0"/>
                <a:cs typeface="Arial" charset="0"/>
              </a:rPr>
              <a:t>Electrical Engineering &amp; Electronics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[ENGY]	</a:t>
            </a:r>
            <a:r>
              <a:rPr lang="en-US" sz="1300">
                <a:solidFill>
                  <a:srgbClr val="000000"/>
                </a:solidFill>
                <a:latin typeface="Avenir 55 Roman" charset="0"/>
                <a:ea typeface="ＭＳ Ｐゴシック" charset="0"/>
                <a:cs typeface="Arial" charset="0"/>
              </a:rPr>
              <a:t>Energy, Fuels &amp; Heat Transfer Eng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[ENVR]	</a:t>
            </a:r>
            <a:r>
              <a:rPr lang="en-US" sz="1300">
                <a:solidFill>
                  <a:srgbClr val="000000"/>
                </a:solidFill>
                <a:latin typeface="Avenir 55 Roman" charset="0"/>
                <a:ea typeface="ＭＳ Ｐゴシック" charset="0"/>
                <a:cs typeface="Arial" charset="0"/>
              </a:rPr>
              <a:t>Environmental &amp; Safety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[FOOD]	</a:t>
            </a:r>
            <a:r>
              <a:rPr lang="en-US" sz="1300">
                <a:solidFill>
                  <a:srgbClr val="000000"/>
                </a:solidFill>
                <a:latin typeface="Avenir 55 Roman" charset="0"/>
                <a:ea typeface="ＭＳ Ｐゴシック" charset="0"/>
                <a:cs typeface="Arial" charset="0"/>
              </a:rPr>
              <a:t>Foods &amp; Food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[GENR]	</a:t>
            </a:r>
            <a:r>
              <a:rPr lang="it-IT" sz="1300">
                <a:solidFill>
                  <a:srgbClr val="000000"/>
                </a:solidFill>
                <a:latin typeface="Avenir 55 Roman" charset="0"/>
                <a:ea typeface="ＭＳ Ｐゴシック" charset="0"/>
                <a:cs typeface="Arial" charset="0"/>
              </a:rPr>
              <a:t>Generalities, Language, Media &amp; Info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cs typeface="Arial" charset="0"/>
              </a:rPr>
              <a:t>[HOME]	</a:t>
            </a:r>
            <a:r>
              <a:rPr lang="en-US" sz="1300">
                <a:solidFill>
                  <a:srgbClr val="000000"/>
                </a:solidFill>
                <a:latin typeface="Avenir 55 Roman" charset="0"/>
                <a:ea typeface="ＭＳ Ｐゴシック" charset="0"/>
                <a:cs typeface="Arial" charset="0"/>
              </a:rPr>
              <a:t>Home Contents &amp; Household Maintenance</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[HORO]	</a:t>
            </a:r>
            <a:r>
              <a:rPr lang="en-US" sz="1300">
                <a:solidFill>
                  <a:srgbClr val="000000"/>
                </a:solidFill>
                <a:latin typeface="Avenir 55 Roman" charset="0"/>
                <a:ea typeface="ＭＳ Ｐゴシック" charset="0"/>
                <a:cs typeface="Arial" charset="0"/>
              </a:rPr>
              <a:t>Precision Mechanics, Jewelry &amp; Horology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66CC"/>
                </a:solidFill>
                <a:latin typeface="Avenir 55 Roman" charset="0"/>
                <a:ea typeface="ＭＳ Ｐゴシック" charset="0"/>
                <a:cs typeface="Arial" charset="0"/>
              </a:rPr>
              <a:t>[</a:t>
            </a:r>
            <a:r>
              <a:rPr lang="fr-CH" sz="1300">
                <a:solidFill>
                  <a:srgbClr val="000000"/>
                </a:solidFill>
                <a:latin typeface="Avenir 55 Roman" charset="0"/>
                <a:ea typeface="ＭＳ Ｐゴシック" charset="0"/>
                <a:cs typeface="Arial" charset="0"/>
              </a:rPr>
              <a:t>MANU]	</a:t>
            </a:r>
            <a:r>
              <a:rPr lang="en-US" sz="1300">
                <a:solidFill>
                  <a:srgbClr val="000000"/>
                </a:solidFill>
                <a:latin typeface="Avenir 55 Roman" charset="0"/>
                <a:ea typeface="ＭＳ Ｐゴシック" charset="0"/>
                <a:cs typeface="Arial" charset="0"/>
              </a:rPr>
              <a:t>Manufacturing &amp; Materials Handling Tech</a:t>
            </a:r>
          </a:p>
        </p:txBody>
      </p:sp>
      <p:sp>
        <p:nvSpPr>
          <p:cNvPr id="96263" name="Rectangle 7"/>
          <p:cNvSpPr>
            <a:spLocks noChangeArrowheads="1"/>
          </p:cNvSpPr>
          <p:nvPr/>
        </p:nvSpPr>
        <p:spPr bwMode="auto">
          <a:xfrm>
            <a:off x="4356100" y="1557338"/>
            <a:ext cx="4230688"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[MARI]		</a:t>
            </a:r>
            <a:r>
              <a:rPr lang="en-US" sz="1300">
                <a:solidFill>
                  <a:srgbClr val="000000"/>
                </a:solidFill>
                <a:latin typeface="Avenir 55 Roman" charset="0"/>
                <a:ea typeface="ＭＳ Ｐゴシック" charset="0"/>
                <a:cs typeface="Arial" charset="0"/>
              </a:rPr>
              <a:t>Marine Engineering</a:t>
            </a:r>
            <a:r>
              <a:rPr lang="fr-CH" sz="1300">
                <a:solidFill>
                  <a:srgbClr val="000000"/>
                </a:solidFill>
                <a:latin typeface="Avenir 55 Roman" charset="0"/>
                <a:ea typeface="ＭＳ Ｐゴシック" charset="0"/>
                <a:cs typeface="Arial" charset="0"/>
              </a:rPr>
              <a:t>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[MEAS]		</a:t>
            </a:r>
            <a:r>
              <a:rPr lang="en-US" sz="1300">
                <a:solidFill>
                  <a:srgbClr val="000000"/>
                </a:solidFill>
                <a:latin typeface="Avenir 55 Roman" charset="0"/>
                <a:ea typeface="ＭＳ Ｐゴシック" charset="0"/>
                <a:cs typeface="Arial" charset="0"/>
              </a:rPr>
              <a:t>Standards, Units, Metrology &amp; Testing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[MECH]		Mechanical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[MEDI]		Medical Technology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[METL]		</a:t>
            </a:r>
            <a:r>
              <a:rPr lang="pt-BR" sz="1300">
                <a:solidFill>
                  <a:srgbClr val="000000"/>
                </a:solidFill>
                <a:latin typeface="Avenir 55 Roman" charset="0"/>
                <a:ea typeface="ＭＳ Ｐゴシック" charset="0"/>
                <a:cs typeface="Arial" charset="0"/>
              </a:rPr>
              <a:t>Metallurgy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cs typeface="Arial" charset="0"/>
              </a:rPr>
              <a:t>[MILI]		</a:t>
            </a:r>
            <a:r>
              <a:rPr lang="en-US" sz="1300">
                <a:solidFill>
                  <a:srgbClr val="000000"/>
                </a:solidFill>
                <a:latin typeface="Avenir 55 Roman" charset="0"/>
                <a:ea typeface="ＭＳ Ｐゴシック" charset="0"/>
                <a:cs typeface="Arial" charset="0"/>
              </a:rPr>
              <a:t>Military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[MINE]		</a:t>
            </a:r>
            <a:r>
              <a:rPr lang="en-US" sz="1300">
                <a:solidFill>
                  <a:srgbClr val="000000"/>
                </a:solidFill>
                <a:latin typeface="Avenir 55 Roman" charset="0"/>
                <a:ea typeface="ＭＳ Ｐゴシック" charset="0"/>
                <a:cs typeface="Arial" charset="0"/>
              </a:rPr>
              <a:t>Mining, Oil &amp; Gas Extraction &amp; Minerals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[NANO]		</a:t>
            </a:r>
            <a:r>
              <a:rPr lang="en-US" sz="1300">
                <a:solidFill>
                  <a:srgbClr val="000000"/>
                </a:solidFill>
                <a:latin typeface="Avenir 55 Roman" charset="0"/>
                <a:ea typeface="ＭＳ Ｐゴシック" charset="0"/>
                <a:cs typeface="Arial" charset="0"/>
              </a:rPr>
              <a:t>Nano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[PACK]		</a:t>
            </a:r>
            <a:r>
              <a:rPr lang="en-US" sz="1300">
                <a:solidFill>
                  <a:srgbClr val="000000"/>
                </a:solidFill>
                <a:latin typeface="Avenir 55 Roman" charset="0"/>
                <a:ea typeface="ＭＳ Ｐゴシック" charset="0"/>
                <a:cs typeface="Arial" charset="0"/>
              </a:rPr>
              <a:t>Packaging &amp; Distribution of Goods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[PRNT]		</a:t>
            </a:r>
            <a:r>
              <a:rPr lang="en-US" sz="1300">
                <a:solidFill>
                  <a:srgbClr val="000000"/>
                </a:solidFill>
                <a:latin typeface="Avenir 55 Roman" charset="0"/>
                <a:ea typeface="ＭＳ Ｐゴシック" charset="0"/>
                <a:cs typeface="Arial" charset="0"/>
              </a:rPr>
              <a:t>Printing &amp; Paper</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[RAIL]		</a:t>
            </a:r>
            <a:r>
              <a:rPr lang="en-US" sz="1300">
                <a:solidFill>
                  <a:srgbClr val="000000"/>
                </a:solidFill>
                <a:latin typeface="Avenir 55 Roman" charset="0"/>
                <a:ea typeface="ＭＳ Ｐゴシック" charset="0"/>
                <a:cs typeface="Arial" charset="0"/>
              </a:rPr>
              <a:t>Railway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[SCIE]		</a:t>
            </a:r>
            <a:r>
              <a:rPr lang="en-US" sz="1300">
                <a:solidFill>
                  <a:srgbClr val="000000"/>
                </a:solidFill>
                <a:latin typeface="Avenir 55 Roman" charset="0"/>
                <a:ea typeface="ＭＳ Ｐゴシック" charset="0"/>
                <a:cs typeface="Arial" charset="0"/>
              </a:rPr>
              <a:t>Optical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[SPRT]		</a:t>
            </a:r>
            <a:r>
              <a:rPr lang="en-US" sz="1300">
                <a:solidFill>
                  <a:srgbClr val="000000"/>
                </a:solidFill>
                <a:latin typeface="Avenir 55 Roman" charset="0"/>
                <a:ea typeface="ＭＳ Ｐゴシック" charset="0"/>
                <a:cs typeface="Arial" charset="0"/>
              </a:rPr>
              <a:t>Sports, Leisure, Tourism &amp; Hospitality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[TEXT]		</a:t>
            </a:r>
            <a:r>
              <a:rPr lang="it-IT" sz="1300">
                <a:solidFill>
                  <a:srgbClr val="000000"/>
                </a:solidFill>
                <a:latin typeface="Avenir 55 Roman" charset="0"/>
                <a:ea typeface="ＭＳ Ｐゴシック" charset="0"/>
                <a:cs typeface="Arial" charset="0"/>
              </a:rPr>
              <a:t>Textile &amp; Clothing Industries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cs typeface="Arial" charset="0"/>
              </a:rPr>
              <a:t>[TRAN]		</a:t>
            </a:r>
            <a:r>
              <a:rPr lang="en-US" sz="1300">
                <a:solidFill>
                  <a:srgbClr val="000000"/>
                </a:solidFill>
                <a:latin typeface="Avenir 55 Roman" charset="0"/>
                <a:ea typeface="ＭＳ Ｐゴシック" charset="0"/>
                <a:cs typeface="Arial" charset="0"/>
              </a:rPr>
              <a:t>Transportation</a:t>
            </a:r>
          </a:p>
        </p:txBody>
      </p:sp>
    </p:spTree>
    <p:extLst>
      <p:ext uri="{BB962C8B-B14F-4D97-AF65-F5344CB8AC3E}">
        <p14:creationId xmlns:p14="http://schemas.microsoft.com/office/powerpoint/2010/main" val="1791250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s-BO" smtClean="0"/>
              <a:t>TAPTA: how does it work?</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76363"/>
            <a:ext cx="813435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04123"/>
            <a:ext cx="79533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58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753350" cy="685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439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s-BO" smtClean="0"/>
              <a:t>TAPTA: post-editing &amp; exporting</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73200"/>
            <a:ext cx="76962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Oval 1"/>
          <p:cNvSpPr>
            <a:spLocks noChangeArrowheads="1"/>
          </p:cNvSpPr>
          <p:nvPr/>
        </p:nvSpPr>
        <p:spPr bwMode="auto">
          <a:xfrm>
            <a:off x="723900" y="5732463"/>
            <a:ext cx="1544638" cy="5857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2703603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187450" y="1773238"/>
            <a:ext cx="7705725" cy="4176712"/>
          </a:xfrm>
          <a:noFill/>
        </p:spPr>
        <p:txBody>
          <a:bodyPr/>
          <a:lstStyle/>
          <a:p>
            <a:pPr eaLnBrk="1" hangingPunct="1"/>
            <a:r>
              <a:rPr lang="en-US" altLang="ja-JP" dirty="0" smtClean="0">
                <a:ea typeface="ＭＳ Ｐゴシック" pitchFamily="34" charset="-128"/>
              </a:rPr>
              <a:t>OCR is performed weekly for the PCT applications; worse cases verified and analyzed by human operators afterwards.</a:t>
            </a:r>
          </a:p>
          <a:p>
            <a:pPr eaLnBrk="1" hangingPunct="1"/>
            <a:endParaRPr lang="en-US" altLang="ja-JP" dirty="0" smtClean="0">
              <a:ea typeface="ＭＳ Ｐゴシック" pitchFamily="34" charset="-128"/>
            </a:endParaRPr>
          </a:p>
          <a:p>
            <a:pPr eaLnBrk="1" hangingPunct="1"/>
            <a:r>
              <a:rPr lang="en-US" altLang="ja-JP" dirty="0" smtClean="0">
                <a:ea typeface="ＭＳ Ｐゴシック" pitchFamily="34" charset="-128"/>
              </a:rPr>
              <a:t>OCR for the national collections is performed on a regular basis.</a:t>
            </a:r>
          </a:p>
          <a:p>
            <a:pPr eaLnBrk="1" hangingPunct="1">
              <a:buFontTx/>
              <a:buNone/>
            </a:pPr>
            <a:endParaRPr lang="en-US" altLang="ja-JP" dirty="0" smtClean="0">
              <a:ea typeface="ＭＳ Ｐゴシック" pitchFamily="34" charset="-128"/>
            </a:endParaRPr>
          </a:p>
          <a:p>
            <a:pPr eaLnBrk="1" hangingPunct="1"/>
            <a:r>
              <a:rPr lang="en-US" altLang="ja-JP" dirty="0" smtClean="0">
                <a:ea typeface="ＭＳ Ｐゴシック" pitchFamily="34" charset="-128"/>
              </a:rPr>
              <a:t>http://patentscope.wipo.int/search/en/help/data_coverage.jsf</a:t>
            </a:r>
          </a:p>
          <a:p>
            <a:pPr eaLnBrk="1" hangingPunct="1">
              <a:buFontTx/>
              <a:buNone/>
            </a:pPr>
            <a:endParaRPr lang="en-US" altLang="ja-JP" sz="3200" dirty="0" smtClean="0">
              <a:ea typeface="ＭＳ Ｐゴシック" pitchFamily="34" charset="-128"/>
            </a:endParaRPr>
          </a:p>
        </p:txBody>
      </p:sp>
      <p:sp>
        <p:nvSpPr>
          <p:cNvPr id="11267" name="Rectangle 3"/>
          <p:cNvSpPr>
            <a:spLocks noChangeArrowheads="1"/>
          </p:cNvSpPr>
          <p:nvPr/>
        </p:nvSpPr>
        <p:spPr bwMode="auto">
          <a:xfrm>
            <a:off x="673100" y="490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Blip>
                <a:blip r:embed="rId3"/>
              </a:buBlip>
              <a:defRPr sz="2400">
                <a:solidFill>
                  <a:schemeClr val="tx1"/>
                </a:solidFill>
                <a:latin typeface="Arial" pitchFamily="34" charset="0"/>
                <a:cs typeface="Arial" pitchFamily="34" charset="0"/>
              </a:defRPr>
            </a:lvl1pPr>
            <a:lvl2pPr marL="742950" indent="-285750" eaLnBrk="0" hangingPunct="0">
              <a:buBlip>
                <a:blip r:embed="rId3"/>
              </a:buBlip>
              <a:defRPr sz="2400">
                <a:solidFill>
                  <a:schemeClr val="tx1"/>
                </a:solidFill>
                <a:latin typeface="Arial" pitchFamily="34" charset="0"/>
                <a:cs typeface="Arial" pitchFamily="34" charset="0"/>
              </a:defRPr>
            </a:lvl2pPr>
            <a:lvl3pPr marL="1143000" indent="-228600" eaLnBrk="0" hangingPunct="0">
              <a:buBlip>
                <a:blip r:embed="rId3"/>
              </a:buBlip>
              <a:defRPr sz="2400">
                <a:solidFill>
                  <a:schemeClr val="tx1"/>
                </a:solidFill>
                <a:latin typeface="Arial" pitchFamily="34" charset="0"/>
                <a:cs typeface="Arial" pitchFamily="34" charset="0"/>
              </a:defRPr>
            </a:lvl3pPr>
            <a:lvl4pPr marL="1600200" indent="-228600" eaLnBrk="0" hangingPunct="0">
              <a:buBlip>
                <a:blip r:embed="rId3"/>
              </a:buBlip>
              <a:defRPr sz="2400">
                <a:solidFill>
                  <a:schemeClr val="tx1"/>
                </a:solidFill>
                <a:latin typeface="Arial" pitchFamily="34" charset="0"/>
                <a:cs typeface="Arial" pitchFamily="34" charset="0"/>
              </a:defRPr>
            </a:lvl4pPr>
            <a:lvl5pPr marL="2057400" indent="-228600" eaLnBrk="0" hangingPunct="0">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eaLnBrk="1" hangingPunct="1">
              <a:spcBef>
                <a:spcPct val="0"/>
              </a:spcBef>
              <a:buFontTx/>
              <a:buNone/>
            </a:pPr>
            <a:r>
              <a:rPr lang="en-US" altLang="ja-JP" sz="3600">
                <a:solidFill>
                  <a:srgbClr val="00408C"/>
                </a:solidFill>
                <a:ea typeface="ＭＳ Ｐゴシック" pitchFamily="34" charset="-128"/>
              </a:rPr>
              <a:t>Coverage – Full text OCR</a:t>
            </a:r>
          </a:p>
        </p:txBody>
      </p:sp>
    </p:spTree>
    <p:extLst>
      <p:ext uri="{BB962C8B-B14F-4D97-AF65-F5344CB8AC3E}">
        <p14:creationId xmlns:p14="http://schemas.microsoft.com/office/powerpoint/2010/main" val="195789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fr-CH" altLang="es-BO" smtClean="0"/>
              <a:t>TAPTA</a:t>
            </a:r>
            <a:endParaRPr lang="en-US" altLang="es-BO"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412875"/>
            <a:ext cx="76581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Oval 1"/>
          <p:cNvSpPr>
            <a:spLocks noChangeArrowheads="1"/>
          </p:cNvSpPr>
          <p:nvPr/>
        </p:nvSpPr>
        <p:spPr bwMode="auto">
          <a:xfrm>
            <a:off x="5003800" y="1989138"/>
            <a:ext cx="2881313"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1566561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565150"/>
            <a:ext cx="76485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3189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604838"/>
            <a:ext cx="76581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48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42863"/>
            <a:ext cx="832485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649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0"/>
            <a:ext cx="7824787"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077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New!</a:t>
            </a:r>
            <a:endParaRPr lang="es-BO"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090970"/>
            <a:ext cx="79914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bwMode="auto">
          <a:xfrm>
            <a:off x="762000" y="3733800"/>
            <a:ext cx="7391400" cy="3048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4" name="Rounded Rectangle 3"/>
          <p:cNvSpPr/>
          <p:nvPr/>
        </p:nvSpPr>
        <p:spPr bwMode="auto">
          <a:xfrm>
            <a:off x="914400" y="3733800"/>
            <a:ext cx="7086600" cy="3048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3429000" y="3733800"/>
            <a:ext cx="533400" cy="38100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081251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04925"/>
            <a:ext cx="79438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953000" y="1304925"/>
            <a:ext cx="1371600" cy="44767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049207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247775"/>
            <a:ext cx="80486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3810000" y="1143000"/>
            <a:ext cx="1371600" cy="685800"/>
          </a:xfrm>
          <a:prstGeom prst="ellips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36491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88614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9568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81088"/>
            <a:ext cx="824865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02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coverage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824038"/>
            <a:ext cx="88296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Oval 3"/>
          <p:cNvSpPr/>
          <p:nvPr/>
        </p:nvSpPr>
        <p:spPr bwMode="auto">
          <a:xfrm>
            <a:off x="6156176" y="2636912"/>
            <a:ext cx="504056" cy="432048"/>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11669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22302"/>
            <a:ext cx="9063651" cy="329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8969231" cy="287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6311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p:txBody>
          <a:bodyPr/>
          <a:lstStyle/>
          <a:p>
            <a:pPr>
              <a:buFontTx/>
              <a:buNone/>
            </a:pPr>
            <a:endParaRPr lang="fr-CH" altLang="en-US" sz="4400" b="1"/>
          </a:p>
          <a:p>
            <a:pPr>
              <a:buFontTx/>
              <a:buNone/>
            </a:pPr>
            <a:r>
              <a:rPr lang="fr-CH" altLang="en-US" sz="4400" b="1"/>
              <a:t>	</a:t>
            </a:r>
            <a:endParaRPr lang="en-US" altLang="en-US" sz="4400" b="1"/>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183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Slides and recording</a:t>
            </a:r>
          </a:p>
        </p:txBody>
      </p:sp>
      <p:sp>
        <p:nvSpPr>
          <p:cNvPr id="29699" name="Rectangle 3"/>
          <p:cNvSpPr>
            <a:spLocks noGrp="1" noChangeArrowheads="1"/>
          </p:cNvSpPr>
          <p:nvPr>
            <p:ph type="body" sz="half" idx="1"/>
          </p:nvPr>
        </p:nvSpPr>
        <p:spPr>
          <a:xfrm>
            <a:off x="250825" y="4797425"/>
            <a:ext cx="8713788" cy="647700"/>
          </a:xfrm>
        </p:spPr>
        <p:txBody>
          <a:bodyPr/>
          <a:lstStyle/>
          <a:p>
            <a:pPr>
              <a:lnSpc>
                <a:spcPct val="80000"/>
              </a:lnSpc>
              <a:buFontTx/>
              <a:buNone/>
            </a:pPr>
            <a:endParaRPr lang="en-US" altLang="en-US" sz="800"/>
          </a:p>
          <a:p>
            <a:pPr>
              <a:lnSpc>
                <a:spcPct val="80000"/>
              </a:lnSpc>
              <a:buFontTx/>
              <a:buNone/>
            </a:pPr>
            <a:endParaRPr lang="en-US" altLang="en-US" sz="800"/>
          </a:p>
          <a:p>
            <a:pPr>
              <a:lnSpc>
                <a:spcPct val="80000"/>
              </a:lnSpc>
              <a:buFontTx/>
              <a:buNone/>
            </a:pPr>
            <a:r>
              <a:rPr lang="en-US" altLang="en-US" sz="3100" b="1">
                <a:latin typeface="Times New Roman" pitchFamily="18" charset="0"/>
                <a:cs typeface="Times New Roman" pitchFamily="18" charset="0"/>
                <a:hlinkClick r:id="rId3"/>
              </a:rPr>
              <a:t>www.wipo.int/patentscope/en/webinar/index.html</a:t>
            </a:r>
            <a:endParaRPr lang="en-US" altLang="en-US" sz="3100" b="1">
              <a:latin typeface="Times New Roman" pitchFamily="18" charset="0"/>
              <a:cs typeface="Times New Roman" pitchFamily="18" charset="0"/>
            </a:endParaRPr>
          </a:p>
        </p:txBody>
      </p:sp>
      <p:pic>
        <p:nvPicPr>
          <p:cNvPr id="29700" name="Picture 4" descr="File:Microsoft Powerpoint Icon.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6000" b="1"/>
              <a:t>+</a:t>
            </a:r>
          </a:p>
        </p:txBody>
      </p:sp>
    </p:spTree>
    <p:extLst>
      <p:ext uri="{BB962C8B-B14F-4D97-AF65-F5344CB8AC3E}">
        <p14:creationId xmlns:p14="http://schemas.microsoft.com/office/powerpoint/2010/main" val="11321918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810000" cy="11430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Next webinar: </a:t>
            </a:r>
            <a:br>
              <a:rPr lang="en-US" dirty="0" smtClean="0"/>
            </a:br>
            <a:r>
              <a:rPr lang="en-US" dirty="0"/>
              <a:t/>
            </a:r>
            <a:br>
              <a:rPr lang="en-US" dirty="0"/>
            </a:br>
            <a:r>
              <a:rPr lang="en-US" dirty="0" smtClean="0"/>
              <a:t>PATENTSCOPE &amp; IPC </a:t>
            </a:r>
            <a:br>
              <a:rPr lang="en-US" dirty="0" smtClean="0"/>
            </a:br>
            <a:r>
              <a:rPr lang="en-US" dirty="0"/>
              <a:t/>
            </a:r>
            <a:br>
              <a:rPr lang="en-US" dirty="0"/>
            </a:br>
            <a:r>
              <a:rPr lang="en-US" sz="3200" dirty="0" smtClean="0"/>
              <a:t>October 28 </a:t>
            </a:r>
            <a:r>
              <a:rPr lang="en-US" sz="3200" dirty="0"/>
              <a:t>or 30</a:t>
            </a:r>
            <a:r>
              <a:rPr lang="en-US" dirty="0"/>
              <a:t/>
            </a:r>
            <a:br>
              <a:rPr lang="en-US" dirty="0"/>
            </a:br>
            <a:r>
              <a:rPr lang="en-US" dirty="0" smtClean="0"/>
              <a:t/>
            </a:r>
            <a:br>
              <a:rPr lang="en-US" dirty="0" smtClean="0"/>
            </a:br>
            <a:r>
              <a:rPr lang="en-US" sz="1400" dirty="0" smtClean="0">
                <a:hlinkClick r:id="rId2" action="ppaction://hlinkpres?slideindex=1&amp;slidetitle="/>
              </a:rPr>
              <a:t>http</a:t>
            </a:r>
            <a:r>
              <a:rPr lang="en-US" sz="1400" dirty="0">
                <a:hlinkClick r:id="rId2" action="ppaction://hlinkpres?slideindex=1&amp;slidetitle="/>
              </a:rPr>
              <a:t>://www.wipo.int/patentscope/en/webinar</a:t>
            </a:r>
            <a:r>
              <a:rPr lang="en-US" sz="1400" dirty="0"/>
              <a:t>/</a:t>
            </a:r>
          </a:p>
        </p:txBody>
      </p:sp>
      <p:pic>
        <p:nvPicPr>
          <p:cNvPr id="20482" name="Picture 2" descr="http://docstream.eu/Portals/0/iStock_000004861379XSmall_ob_re_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80720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5968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7170"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47"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4000" b="1">
                <a:solidFill>
                  <a:srgbClr val="0033CC"/>
                </a:solidFill>
              </a:rPr>
              <a:t>patentscope@wipo.int</a:t>
            </a:r>
          </a:p>
        </p:txBody>
      </p:sp>
      <p:graphicFrame>
        <p:nvGraphicFramePr>
          <p:cNvPr id="31748"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7171"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66031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ltLang="en-US"/>
              <a:t>mulțumesc</a:t>
            </a:r>
            <a:r>
              <a:rPr lang="en-US" altLang="en-US"/>
              <a:t> </a:t>
            </a:r>
          </a:p>
        </p:txBody>
      </p:sp>
      <p:sp>
        <p:nvSpPr>
          <p:cNvPr id="33795"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ltLang="en-US"/>
              <a:t>mulțumesc</a:t>
            </a:r>
            <a:r>
              <a:rPr lang="en-US" altLang="en-US"/>
              <a:t> </a:t>
            </a:r>
          </a:p>
        </p:txBody>
      </p:sp>
      <p:graphicFrame>
        <p:nvGraphicFramePr>
          <p:cNvPr id="33796" name="Object 4"/>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8194"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379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smtClean="0"/>
              <a:t>PCT applications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98" y="989016"/>
            <a:ext cx="6271907" cy="586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Rectangle 3"/>
          <p:cNvSpPr/>
          <p:nvPr/>
        </p:nvSpPr>
        <p:spPr bwMode="auto">
          <a:xfrm>
            <a:off x="6876256" y="5877272"/>
            <a:ext cx="2088232"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139498" y="989016"/>
            <a:ext cx="1704310" cy="279744"/>
          </a:xfrm>
          <a:prstGeom prst="rect">
            <a:avLst/>
          </a:prstGeom>
          <a:solidFill>
            <a:srgbClr val="00FF00">
              <a:alpha val="23000"/>
            </a:srgbClr>
          </a:solidFill>
          <a:ln w="34925">
            <a:solidFill>
              <a:srgbClr val="00FF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4139952" y="989016"/>
            <a:ext cx="1368152" cy="360040"/>
          </a:xfrm>
          <a:prstGeom prst="rect">
            <a:avLst/>
          </a:prstGeom>
          <a:solidFill>
            <a:srgbClr val="FF6600">
              <a:alpha val="47000"/>
            </a:srgbClr>
          </a:solidFill>
          <a:ln w="34925">
            <a:solidFill>
              <a:srgbClr val="FF66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925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PCT national phase entry</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94228"/>
            <a:ext cx="3543300" cy="814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Rectangle 2"/>
          <p:cNvSpPr/>
          <p:nvPr/>
        </p:nvSpPr>
        <p:spPr bwMode="auto">
          <a:xfrm>
            <a:off x="5004048" y="1196752"/>
            <a:ext cx="1095028" cy="5661248"/>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338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plate_english-3">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template_english-3</Template>
  <TotalTime>0</TotalTime>
  <Words>537</Words>
  <Application>Microsoft Office PowerPoint</Application>
  <PresentationFormat>On-screen Show (4:3)</PresentationFormat>
  <Paragraphs>165</Paragraphs>
  <Slides>75</Slides>
  <Notes>11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75</vt:i4>
      </vt:variant>
    </vt:vector>
  </HeadingPairs>
  <TitlesOfParts>
    <vt:vector size="76" baseType="lpstr">
      <vt:lpstr>template_english-3</vt:lpstr>
      <vt:lpstr>PowerPoint Presentation</vt:lpstr>
      <vt:lpstr>Agenda</vt:lpstr>
      <vt:lpstr>Collections</vt:lpstr>
      <vt:lpstr>PowerPoint Presentation</vt:lpstr>
      <vt:lpstr>PowerPoint Presentation</vt:lpstr>
      <vt:lpstr>PowerPoint Presentation</vt:lpstr>
      <vt:lpstr>Data coverage</vt:lpstr>
      <vt:lpstr>PCT applications</vt:lpstr>
      <vt:lpstr>PCT national phase entry</vt:lpstr>
      <vt:lpstr>National collections</vt:lpstr>
      <vt:lpstr>National collections</vt:lpstr>
      <vt:lpstr>National collections vs national phase entry</vt:lpstr>
      <vt:lpstr>PCT procedure steps</vt:lpstr>
      <vt:lpstr>Collection selection</vt:lpstr>
      <vt:lpstr>Collection selection</vt:lpstr>
      <vt:lpstr>Analysis tools in the search results list</vt:lpstr>
      <vt:lpstr>Search result list</vt:lpstr>
      <vt:lpstr>PowerPoint Presentation</vt:lpstr>
      <vt:lpstr>Stemming</vt:lpstr>
      <vt:lpstr>PowerPoint Presentation</vt:lpstr>
      <vt:lpstr>Analysis - customization</vt:lpstr>
      <vt:lpstr>Table – Graph: pie or bar</vt:lpstr>
      <vt:lpstr>Table/graph customization</vt:lpstr>
      <vt:lpstr>Table/graph customisation</vt:lpstr>
      <vt:lpstr>PowerPoint Presentation</vt:lpstr>
      <vt:lpstr>PATENTSCOPE account</vt:lpstr>
      <vt:lpstr>PowerPoint Presentation</vt:lpstr>
      <vt:lpstr>Signing up</vt:lpstr>
      <vt:lpstr>Once logged-in</vt:lpstr>
      <vt:lpstr>Downloading the results/Saving the query</vt:lpstr>
      <vt:lpstr>Saving a query</vt:lpstr>
      <vt:lpstr>PowerPoint Presentation</vt:lpstr>
      <vt:lpstr>Analysis tools</vt:lpstr>
      <vt:lpstr>PowerPoint Presentation</vt:lpstr>
      <vt:lpstr>Most active</vt:lpstr>
      <vt:lpstr>PowerPoint Presentation</vt:lpstr>
      <vt:lpstr>Most active last 5 gazettes</vt:lpstr>
      <vt:lpstr>Most advanced</vt:lpstr>
      <vt:lpstr>Breakouts</vt:lpstr>
      <vt:lpstr>IPC</vt:lpstr>
      <vt:lpstr>PowerPoint Presentation</vt:lpstr>
      <vt:lpstr>PowerPoint Presentation</vt:lpstr>
      <vt:lpstr>Translation tools</vt:lpstr>
      <vt:lpstr>PowerPoint Presentation</vt:lpstr>
      <vt:lpstr>MT in result list</vt:lpstr>
      <vt:lpstr>PowerPoint Presentation</vt:lpstr>
      <vt:lpstr>PowerPoint Presentation</vt:lpstr>
      <vt:lpstr>MT in description/claims/full-text</vt:lpstr>
      <vt:lpstr>PowerPoint Presentation</vt:lpstr>
      <vt:lpstr>Google</vt:lpstr>
      <vt:lpstr>Microsoft</vt:lpstr>
      <vt:lpstr>PowerPoint Presentation</vt:lpstr>
      <vt:lpstr>Full-text</vt:lpstr>
      <vt:lpstr>PowerPoint Presentation</vt:lpstr>
      <vt:lpstr>TAPTA</vt:lpstr>
      <vt:lpstr>32 Technical domains from the IPC</vt:lpstr>
      <vt:lpstr>TAPTA: how does it work?</vt:lpstr>
      <vt:lpstr>PowerPoint Presentation</vt:lpstr>
      <vt:lpstr>TAPTA: post-editing &amp; exporting</vt:lpstr>
      <vt:lpstr>TAPTA</vt:lpstr>
      <vt:lpstr>PowerPoint Presentation</vt:lpstr>
      <vt:lpstr>PowerPoint Presentation</vt:lpstr>
      <vt:lpstr>PowerPoint Presentation</vt:lpstr>
      <vt:lpstr>PowerPoint Presentation</vt:lpstr>
      <vt:lpstr>New!</vt:lpstr>
      <vt:lpstr>PowerPoint Presentation</vt:lpstr>
      <vt:lpstr>PowerPoint Presentation</vt:lpstr>
      <vt:lpstr>PowerPoint Presentation</vt:lpstr>
      <vt:lpstr>PowerPoint Presentation</vt:lpstr>
      <vt:lpstr>PowerPoint Presentation</vt:lpstr>
      <vt:lpstr>PowerPoint Presentation</vt:lpstr>
      <vt:lpstr>Slides and recording</vt:lpstr>
      <vt:lpstr>        Next webinar:   PATENTSCOPE &amp; IPC   October 28 or 30  http://www.wipo.int/patentscope/en/webinar/</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2014-10-02T13:31:25Z</dcterms:created>
  <dcterms:modified xsi:type="dcterms:W3CDTF">2014-10-02T13:32:03Z</dcterms:modified>
</cp:coreProperties>
</file>