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handoutMasterIdLst>
    <p:handoutMasterId r:id="rId76"/>
  </p:handout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99" d="100"/>
          <a:sy n="99" d="100"/>
        </p:scale>
        <p:origin x="-2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 Id="rId4" Type="http://schemas.openxmlformats.org/officeDocument/2006/relationships/image" Target="../media/image6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3.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image" Target="../media/image79.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4E2D2A46-31D4-42C3-9BFC-281959225605}" type="slidenum">
              <a:rPr lang="en-US"/>
              <a:pPr>
                <a:defRPr/>
              </a:pPr>
              <a:t>‹#›</a:t>
            </a:fld>
            <a:endParaRPr lang="en-US"/>
          </a:p>
        </p:txBody>
      </p:sp>
    </p:spTree>
    <p:extLst>
      <p:ext uri="{BB962C8B-B14F-4D97-AF65-F5344CB8AC3E}">
        <p14:creationId xmlns:p14="http://schemas.microsoft.com/office/powerpoint/2010/main" val="2954750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smtClean="0"/>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smtClean="0"/>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smtClean="0"/>
            </a:lvl1pPr>
          </a:lstStyle>
          <a:p>
            <a:pPr>
              <a:defRPr/>
            </a:pPr>
            <a:fld id="{CA84FE9B-D5D4-4B76-87EA-A08EA8B20C62}" type="slidenum">
              <a:rPr lang="en-US"/>
              <a:pPr>
                <a:defRPr/>
              </a:pPr>
              <a:t>‹#›</a:t>
            </a:fld>
            <a:endParaRPr lang="en-US"/>
          </a:p>
        </p:txBody>
      </p:sp>
    </p:spTree>
    <p:extLst>
      <p:ext uri="{BB962C8B-B14F-4D97-AF65-F5344CB8AC3E}">
        <p14:creationId xmlns:p14="http://schemas.microsoft.com/office/powerpoint/2010/main" val="2440272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437510D-2CE0-4FCA-981C-8BAD1C11E13C}" type="slidenum">
              <a:rPr lang="en-US" sz="1200">
                <a:solidFill>
                  <a:prstClr val="black"/>
                </a:solidFill>
              </a:rPr>
              <a:pPr eaLnBrk="1" hangingPunct="1"/>
              <a:t>58</a:t>
            </a:fld>
            <a:endParaRPr lang="en-US" sz="1200">
              <a:solidFill>
                <a:prstClr val="black"/>
              </a:solidFill>
            </a:endParaRPr>
          </a:p>
        </p:txBody>
      </p:sp>
      <p:sp>
        <p:nvSpPr>
          <p:cNvPr id="7" name="Rectangle 7"/>
          <p:cNvSpPr txBox="1">
            <a:spLocks noGrp="1" noChangeArrowheads="1"/>
          </p:cNvSpPr>
          <p:nvPr/>
        </p:nvSpPr>
        <p:spPr bwMode="auto">
          <a:xfrm>
            <a:off x="3885275" y="8684827"/>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0D46CE62-B3D5-4BD2-B0BB-D8ACE101E5AC}" type="slidenum">
              <a:rPr lang="en-US" sz="1200" smtClean="0">
                <a:solidFill>
                  <a:prstClr val="black"/>
                </a:solidFill>
                <a:ea typeface="MS PGothic" pitchFamily="34" charset="-128"/>
              </a:rPr>
              <a:pPr algn="r">
                <a:defRPr/>
              </a:pPr>
              <a:t>58</a:t>
            </a:fld>
            <a:endParaRPr lang="en-US" sz="1200" smtClean="0">
              <a:solidFill>
                <a:prstClr val="black"/>
              </a:solidFill>
              <a:ea typeface="MS PGothic" pitchFamily="34" charset="-128"/>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p:spPr>
        <p:txBody>
          <a:bodyPr/>
          <a:lstStyle/>
          <a:p>
            <a:pPr eaLnBrk="1" hangingPunct="1"/>
            <a:r>
              <a:rPr lang="en-US" smtClean="0"/>
              <a:t>In both bar and pie options, the tabs allow you to see the information graphically for the </a:t>
            </a:r>
            <a:r>
              <a:rPr lang="en-US" i="1" smtClean="0"/>
              <a:t>Offices</a:t>
            </a:r>
            <a:r>
              <a:rPr lang="en-US" smtClean="0"/>
              <a:t>, </a:t>
            </a:r>
            <a:r>
              <a:rPr lang="en-US" i="1" smtClean="0"/>
              <a:t>Main IPC</a:t>
            </a:r>
            <a:r>
              <a:rPr lang="en-US" smtClean="0"/>
              <a:t>, </a:t>
            </a:r>
            <a:r>
              <a:rPr lang="en-US" i="1" smtClean="0"/>
              <a:t>Main Applicant</a:t>
            </a:r>
            <a:r>
              <a:rPr lang="en-US" smtClean="0"/>
              <a:t>, </a:t>
            </a:r>
            <a:r>
              <a:rPr lang="en-US" i="1" smtClean="0"/>
              <a:t>Main Inventor</a:t>
            </a:r>
            <a:r>
              <a:rPr lang="en-US" smtClean="0"/>
              <a:t> and </a:t>
            </a:r>
            <a:r>
              <a:rPr lang="en-US" i="1" smtClean="0"/>
              <a:t>Publication Date</a:t>
            </a:r>
            <a:r>
              <a:rPr lang="en-US" smtClean="0"/>
              <a:t>.</a:t>
            </a:r>
          </a:p>
          <a:p>
            <a:pPr eaLnBrk="1" hangingPunct="1"/>
            <a:r>
              <a:rPr lang="en-US" smtClean="0"/>
              <a:t>The charts can be saved in GIF format for inclusion in documents or reports by right-clicking in a corner of the image and selecting </a:t>
            </a:r>
            <a:r>
              <a:rPr lang="ja-JP" altLang="en-US" smtClean="0"/>
              <a:t>“</a:t>
            </a:r>
            <a:r>
              <a:rPr lang="en-US" altLang="ja-JP" smtClean="0"/>
              <a:t>Copy image</a:t>
            </a:r>
            <a:r>
              <a:rPr lang="ja-JP" altLang="en-US" smtClean="0"/>
              <a:t>”</a:t>
            </a:r>
            <a:r>
              <a:rPr lang="en-US" altLang="ja-JP" smtClean="0"/>
              <a:t> or </a:t>
            </a:r>
            <a:r>
              <a:rPr lang="ja-JP" altLang="en-US" smtClean="0"/>
              <a:t>“</a:t>
            </a:r>
            <a:r>
              <a:rPr lang="en-US" altLang="ja-JP" smtClean="0"/>
              <a:t>Save image</a:t>
            </a:r>
            <a:r>
              <a:rPr lang="ja-JP" altLang="en-US" smtClean="0"/>
              <a:t>”</a:t>
            </a:r>
            <a:r>
              <a:rPr lang="en-US" altLang="ja-JP" smtClean="0"/>
              <a:t>.</a:t>
            </a: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A638CDE9-935B-4E26-9186-0C9442ECBB3B}" type="slidenum">
              <a:rPr lang="en-US" sz="1200">
                <a:solidFill>
                  <a:prstClr val="black"/>
                </a:solidFill>
              </a:rPr>
              <a:pPr eaLnBrk="1" hangingPunct="1"/>
              <a:t>64</a:t>
            </a:fld>
            <a:endParaRPr lang="en-US" sz="1200">
              <a:solidFill>
                <a:prstClr val="black"/>
              </a:solidFill>
            </a:endParaRPr>
          </a:p>
        </p:txBody>
      </p:sp>
      <p:sp>
        <p:nvSpPr>
          <p:cNvPr id="7" name="Rectangle 7"/>
          <p:cNvSpPr txBox="1">
            <a:spLocks noGrp="1" noChangeArrowheads="1"/>
          </p:cNvSpPr>
          <p:nvPr/>
        </p:nvSpPr>
        <p:spPr bwMode="auto">
          <a:xfrm>
            <a:off x="3885275" y="8684827"/>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9F2E8441-B7D8-4016-AFAC-01426551A2ED}" type="slidenum">
              <a:rPr lang="en-US" sz="1200" smtClean="0">
                <a:solidFill>
                  <a:prstClr val="black"/>
                </a:solidFill>
                <a:ea typeface="MS PGothic" pitchFamily="34" charset="-128"/>
              </a:rPr>
              <a:pPr algn="r">
                <a:defRPr/>
              </a:pPr>
              <a:t>64</a:t>
            </a:fld>
            <a:endParaRPr lang="en-US" sz="1200" smtClean="0">
              <a:solidFill>
                <a:prstClr val="black"/>
              </a:solidFill>
              <a:ea typeface="MS PGothic" pitchFamily="34" charset="-128"/>
            </a:endParaRPr>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noFill/>
        </p:spPr>
        <p:txBody>
          <a:bodyPr/>
          <a:lstStyle/>
          <a:p>
            <a:pPr eaLnBrk="1" hangingPunct="1"/>
            <a:r>
              <a:rPr lang="fr-CH" smtClean="0">
                <a:ea typeface="MS PGothic" pitchFamily="34" charset="-128"/>
              </a:rPr>
              <a:t>Language pairs available: EN=&gt;FR, FR=&gt;EN, EN=&gt;ZH, ZH=&gt;EN</a:t>
            </a:r>
            <a:endParaRPr lang="en-US" smtClean="0">
              <a:ea typeface="MS PGothic" pitchFamily="34" charset="-128"/>
            </a:endParaRPr>
          </a:p>
          <a:p>
            <a:pPr eaLnBrk="1" hangingPunct="1"/>
            <a:r>
              <a:rPr lang="fr-CH" smtClean="0">
                <a:ea typeface="MS PGothic" pitchFamily="34" charset="-128"/>
              </a:rPr>
              <a:t>Technical domain aware system using 32 domains derived from the International Patent Classification</a:t>
            </a:r>
            <a:endParaRPr lang="en-US"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BD78D2D7-1A8C-48E9-8800-AE8B48771F39}" type="slidenum">
              <a:rPr lang="en-US" sz="1200" smtClean="0"/>
              <a:pPr eaLnBrk="1" hangingPunct="1"/>
              <a:t>2</a:t>
            </a:fld>
            <a:endParaRPr lang="en-US" sz="1200"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4147F83A-0A40-4F36-A04D-4A529537A517}" type="slidenum">
              <a:rPr lang="en-US" sz="1200">
                <a:solidFill>
                  <a:prstClr val="black"/>
                </a:solidFill>
              </a:rPr>
              <a:pPr eaLnBrk="1" hangingPunct="1"/>
              <a:t>3</a:t>
            </a:fld>
            <a:endParaRPr lang="en-US" sz="1200">
              <a:solidFill>
                <a:prstClr val="black"/>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dirty="0" smtClean="0"/>
              <a:t>ARIPO: African Regional IP Org</a:t>
            </a:r>
          </a:p>
          <a:p>
            <a:pPr eaLnBrk="1" hangingPunct="1"/>
            <a:r>
              <a:rPr lang="en-US" dirty="0" smtClean="0"/>
              <a:t>PCT: 1st publication worldwide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AC1CE81E-E102-4A1E-8681-D6951C8224B6}" type="slidenum">
              <a:rPr lang="en-US" sz="1200">
                <a:solidFill>
                  <a:prstClr val="black"/>
                </a:solidFill>
              </a:rPr>
              <a:pPr eaLnBrk="1" hangingPunct="1"/>
              <a:t>33</a:t>
            </a:fld>
            <a:endParaRPr lang="en-US" sz="1200">
              <a:solidFill>
                <a:prstClr val="black"/>
              </a:solidFill>
            </a:endParaRPr>
          </a:p>
        </p:txBody>
      </p:sp>
      <p:sp>
        <p:nvSpPr>
          <p:cNvPr id="7" name="Rectangle 7"/>
          <p:cNvSpPr txBox="1">
            <a:spLocks noGrp="1" noChangeArrowheads="1"/>
          </p:cNvSpPr>
          <p:nvPr/>
        </p:nvSpPr>
        <p:spPr bwMode="auto">
          <a:xfrm>
            <a:off x="3885275" y="8684827"/>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3B78D033-1C17-408C-A0E5-4E667BD2F439}" type="slidenum">
              <a:rPr lang="en-US" sz="1200" smtClean="0">
                <a:solidFill>
                  <a:prstClr val="black"/>
                </a:solidFill>
                <a:ea typeface="MS PGothic" pitchFamily="34" charset="-128"/>
              </a:rPr>
              <a:pPr algn="r">
                <a:defRPr/>
              </a:pPr>
              <a:t>33</a:t>
            </a:fld>
            <a:endParaRPr lang="en-US" sz="1200" smtClean="0">
              <a:solidFill>
                <a:prstClr val="black"/>
              </a:solidFill>
              <a:ea typeface="MS PGothic" pitchFamily="34" charset="-128"/>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p:spPr>
        <p:txBody>
          <a:bodyPr/>
          <a:lstStyle/>
          <a:p>
            <a:pPr eaLnBrk="1" hangingPunct="1"/>
            <a:r>
              <a:rPr lang="en-US" smtClean="0">
                <a:ea typeface="MS PGothic" pitchFamily="34" charset="-128"/>
              </a:rPr>
              <a:t>In the drop-down box, select the field </a:t>
            </a:r>
            <a:r>
              <a:rPr lang="en-US" i="1" smtClean="0">
                <a:ea typeface="MS PGothic" pitchFamily="34" charset="-128"/>
              </a:rPr>
              <a:t>Applicant name</a:t>
            </a:r>
            <a:r>
              <a:rPr lang="en-US" smtClean="0">
                <a:ea typeface="MS PGothic" pitchFamily="34" charset="-128"/>
              </a:rPr>
              <a:t> and enter </a:t>
            </a:r>
            <a:r>
              <a:rPr lang="en-US" b="1" smtClean="0">
                <a:ea typeface="MS PGothic" pitchFamily="34" charset="-128"/>
              </a:rPr>
              <a:t>Steve Jobs</a:t>
            </a:r>
            <a:r>
              <a:rPr lang="en-US" smtClean="0">
                <a:ea typeface="MS PGothic" pitchFamily="34" charset="-128"/>
              </a:rPr>
              <a:t>; select </a:t>
            </a:r>
            <a:r>
              <a:rPr lang="en-US" i="1" smtClean="0">
                <a:ea typeface="MS PGothic" pitchFamily="34" charset="-128"/>
              </a:rPr>
              <a:t>AND </a:t>
            </a:r>
            <a:r>
              <a:rPr lang="en-US" smtClean="0">
                <a:ea typeface="MS PGothic" pitchFamily="34" charset="-128"/>
              </a:rPr>
              <a:t>and the field </a:t>
            </a:r>
            <a:r>
              <a:rPr lang="en-US" i="1" smtClean="0">
                <a:ea typeface="MS PGothic" pitchFamily="34" charset="-128"/>
              </a:rPr>
              <a:t>Publication </a:t>
            </a:r>
            <a:r>
              <a:rPr lang="en-US" smtClean="0">
                <a:ea typeface="MS PGothic" pitchFamily="34" charset="-128"/>
              </a:rPr>
              <a:t>date and enter </a:t>
            </a:r>
            <a:r>
              <a:rPr lang="en-US" b="1" smtClean="0">
                <a:ea typeface="MS PGothic" pitchFamily="34" charset="-128"/>
              </a:rPr>
              <a:t>2007</a:t>
            </a:r>
          </a:p>
          <a:p>
            <a:pPr eaLnBrk="1" hangingPunct="1"/>
            <a:endParaRPr lang="en-US" b="1" smtClean="0">
              <a:ea typeface="MS PGothic" pitchFamily="34" charset="-128"/>
            </a:endParaRPr>
          </a:p>
          <a:p>
            <a:pPr eaLnBrk="1" hangingPunct="1"/>
            <a:r>
              <a:rPr lang="en-US" smtClean="0">
                <a:ea typeface="MS PGothic" pitchFamily="34" charset="-128"/>
              </a:rPr>
              <a:t>In the drop-down boy, select </a:t>
            </a:r>
            <a:r>
              <a:rPr lang="en-US" i="1" smtClean="0">
                <a:ea typeface="MS PGothic" pitchFamily="34" charset="-128"/>
              </a:rPr>
              <a:t>English description </a:t>
            </a:r>
            <a:r>
              <a:rPr lang="en-US" smtClean="0">
                <a:ea typeface="MS PGothic" pitchFamily="34" charset="-128"/>
              </a:rPr>
              <a:t>and enter </a:t>
            </a:r>
            <a:r>
              <a:rPr lang="en-US" b="1" smtClean="0">
                <a:ea typeface="MS PGothic" pitchFamily="34" charset="-128"/>
              </a:rPr>
              <a:t>microchip</a:t>
            </a:r>
            <a:r>
              <a:rPr lang="en-US" smtClean="0">
                <a:ea typeface="MS PGothic" pitchFamily="34" charset="-128"/>
              </a:rPr>
              <a:t>, then tick the </a:t>
            </a:r>
            <a:r>
              <a:rPr lang="en-US" i="1" smtClean="0">
                <a:ea typeface="MS PGothic" pitchFamily="34" charset="-128"/>
              </a:rPr>
              <a:t>Licensing availability</a:t>
            </a:r>
            <a:r>
              <a:rPr lang="en-US" smtClean="0">
                <a:ea typeface="MS PGothic" pitchFamily="34" charset="-128"/>
              </a:rPr>
              <a:t> box (one before last in the </a:t>
            </a:r>
            <a:r>
              <a:rPr lang="en-US" i="1" smtClean="0">
                <a:ea typeface="MS PGothic" pitchFamily="34" charset="-128"/>
              </a:rPr>
              <a:t>Field Combination</a:t>
            </a:r>
            <a:r>
              <a:rPr lang="en-US" smtClean="0">
                <a:ea typeface="MS PGothic" pitchFamily="34" charset="-128"/>
              </a:rPr>
              <a:t> interface).</a:t>
            </a:r>
          </a:p>
          <a:p>
            <a:pPr eaLnBrk="1" hangingPunct="1"/>
            <a:endParaRPr lang="en-US" b="1" smtClean="0">
              <a:ea typeface="MS PGothic" pitchFamily="34" charset="-128"/>
            </a:endParaRPr>
          </a:p>
          <a:p>
            <a:pPr eaLnBrk="1" hangingPunct="1"/>
            <a:endParaRPr lang="en-US"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8457ACFB-2EFC-4568-AF5C-9A1FD3181EAB}" type="slidenum">
              <a:rPr lang="en-US" sz="1200">
                <a:solidFill>
                  <a:prstClr val="black"/>
                </a:solidFill>
              </a:rPr>
              <a:pPr eaLnBrk="1" hangingPunct="1"/>
              <a:t>34</a:t>
            </a:fld>
            <a:endParaRPr lang="en-US" sz="1200">
              <a:solidFill>
                <a:prstClr val="black"/>
              </a:solidFill>
            </a:endParaRPr>
          </a:p>
        </p:txBody>
      </p:sp>
      <p:sp>
        <p:nvSpPr>
          <p:cNvPr id="7" name="Rectangle 7"/>
          <p:cNvSpPr txBox="1">
            <a:spLocks noGrp="1" noChangeArrowheads="1"/>
          </p:cNvSpPr>
          <p:nvPr/>
        </p:nvSpPr>
        <p:spPr bwMode="auto">
          <a:xfrm>
            <a:off x="3885275" y="8684827"/>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5C8BBFFB-610D-4131-816A-AB4A42CB5171}" type="slidenum">
              <a:rPr lang="en-US" sz="1200" smtClean="0">
                <a:solidFill>
                  <a:prstClr val="black"/>
                </a:solidFill>
                <a:ea typeface="MS PGothic" pitchFamily="34" charset="-128"/>
              </a:rPr>
              <a:pPr algn="r">
                <a:defRPr/>
              </a:pPr>
              <a:t>34</a:t>
            </a:fld>
            <a:endParaRPr lang="en-US" sz="1200" smtClean="0">
              <a:solidFill>
                <a:prstClr val="black"/>
              </a:solidFill>
              <a:ea typeface="MS PGothic" pitchFamily="34" charset="-128"/>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p:spPr>
        <p:txBody>
          <a:bodyPr/>
          <a:lstStyle/>
          <a:p>
            <a:pPr eaLnBrk="1" hangingPunct="1"/>
            <a:r>
              <a:rPr lang="en-US" smtClean="0">
                <a:ea typeface="MS PGothic" pitchFamily="34" charset="-128"/>
              </a:rPr>
              <a:t>3. there is also the option to select a field that is empty: for example you could search. On the last line, select the </a:t>
            </a:r>
            <a:r>
              <a:rPr lang="en-US" i="1" smtClean="0">
                <a:ea typeface="MS PGothic" pitchFamily="34" charset="-128"/>
              </a:rPr>
              <a:t>IPC</a:t>
            </a:r>
            <a:r>
              <a:rPr lang="en-US" smtClean="0">
                <a:ea typeface="MS PGothic" pitchFamily="34" charset="-128"/>
              </a:rPr>
              <a:t> in the drop-down box and tick </a:t>
            </a:r>
            <a:r>
              <a:rPr lang="en-US" i="1" smtClean="0">
                <a:ea typeface="MS PGothic" pitchFamily="34" charset="-128"/>
              </a:rPr>
              <a:t>yes</a:t>
            </a:r>
            <a:r>
              <a:rPr lang="en-US" smtClean="0">
                <a:ea typeface="MS PGothic" pitchFamily="34" charset="-128"/>
              </a:rPr>
              <a:t> next to empty.</a:t>
            </a:r>
          </a:p>
          <a:p>
            <a:pPr eaLnBrk="1" hangingPunct="1"/>
            <a:endParaRPr lang="en-US" smtClean="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CA6FADEF-CCC3-4CB1-B44B-5E5E2686F9B9}" type="slidenum">
              <a:rPr lang="en-US" sz="1200">
                <a:solidFill>
                  <a:prstClr val="black"/>
                </a:solidFill>
              </a:rPr>
              <a:pPr eaLnBrk="1" hangingPunct="1"/>
              <a:t>35</a:t>
            </a:fld>
            <a:endParaRPr lang="en-US" sz="1200">
              <a:solidFill>
                <a:prstClr val="black"/>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5E1FAB0C-DD83-4104-B71D-B561900B095D}" type="slidenum">
              <a:rPr lang="en-US" sz="1200">
                <a:solidFill>
                  <a:prstClr val="black"/>
                </a:solidFill>
              </a:rPr>
              <a:pPr eaLnBrk="1" hangingPunct="1"/>
              <a:t>41</a:t>
            </a:fld>
            <a:endParaRPr lang="en-US" sz="1200">
              <a:solidFill>
                <a:prstClr val="black"/>
              </a:solidFill>
            </a:endParaRPr>
          </a:p>
        </p:txBody>
      </p:sp>
      <p:sp>
        <p:nvSpPr>
          <p:cNvPr id="7" name="Rectangle 7"/>
          <p:cNvSpPr txBox="1">
            <a:spLocks noGrp="1" noChangeArrowheads="1"/>
          </p:cNvSpPr>
          <p:nvPr/>
        </p:nvSpPr>
        <p:spPr bwMode="auto">
          <a:xfrm>
            <a:off x="3885275" y="8684827"/>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B6CEEAAB-1A56-4CF9-821D-25ADE79A67F9}" type="slidenum">
              <a:rPr lang="en-US" sz="1200" smtClean="0">
                <a:solidFill>
                  <a:prstClr val="black"/>
                </a:solidFill>
                <a:ea typeface="MS PGothic" pitchFamily="34" charset="-128"/>
              </a:rPr>
              <a:pPr algn="r">
                <a:defRPr/>
              </a:pPr>
              <a:t>41</a:t>
            </a:fld>
            <a:endParaRPr lang="en-US" sz="1200" smtClean="0">
              <a:solidFill>
                <a:prstClr val="black"/>
              </a:solidFill>
              <a:ea typeface="MS PGothic" pitchFamily="34" charset="-128"/>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p:spPr>
        <p:txBody>
          <a:bodyPr/>
          <a:lstStyle/>
          <a:p>
            <a:pPr eaLnBrk="1" hangingPunct="1"/>
            <a:r>
              <a:rPr lang="en-US" smtClean="0">
                <a:ea typeface="MS PGothic" pitchFamily="34" charset="-128"/>
              </a:rPr>
              <a:t>Searching for..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BDBA063E-4AE1-455A-B66E-0F9BDDDAFEA1}" type="slidenum">
              <a:rPr lang="en-US" sz="1200">
                <a:solidFill>
                  <a:prstClr val="black"/>
                </a:solidFill>
              </a:rPr>
              <a:pPr eaLnBrk="1" hangingPunct="1"/>
              <a:t>42</a:t>
            </a:fld>
            <a:endParaRPr lang="en-US" sz="1200">
              <a:solidFill>
                <a:prstClr val="black"/>
              </a:solidFill>
            </a:endParaRPr>
          </a:p>
        </p:txBody>
      </p:sp>
      <p:sp>
        <p:nvSpPr>
          <p:cNvPr id="7" name="Rectangle 7"/>
          <p:cNvSpPr txBox="1">
            <a:spLocks noGrp="1" noChangeArrowheads="1"/>
          </p:cNvSpPr>
          <p:nvPr/>
        </p:nvSpPr>
        <p:spPr bwMode="auto">
          <a:xfrm>
            <a:off x="3885275" y="8684827"/>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953E9953-2875-422F-83B2-8514FE4FB411}" type="slidenum">
              <a:rPr lang="en-US" sz="1200" smtClean="0">
                <a:solidFill>
                  <a:prstClr val="black"/>
                </a:solidFill>
                <a:ea typeface="MS PGothic" pitchFamily="34" charset="-128"/>
              </a:rPr>
              <a:pPr algn="r">
                <a:defRPr/>
              </a:pPr>
              <a:t>42</a:t>
            </a:fld>
            <a:endParaRPr lang="en-US" sz="1200" smtClean="0">
              <a:solidFill>
                <a:prstClr val="black"/>
              </a:solidFill>
              <a:ea typeface="MS PGothic" pitchFamily="34" charset="-128"/>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p:spPr>
        <p:txBody>
          <a:bodyPr/>
          <a:lstStyle/>
          <a:p>
            <a:pPr eaLnBrk="1" hangingPunct="1"/>
            <a:r>
              <a:rPr lang="en-US" smtClean="0">
                <a:ea typeface="MS PGothic" pitchFamily="34" charset="-128"/>
              </a:rPr>
              <a:t>You will use this tool in order to:</a:t>
            </a:r>
          </a:p>
          <a:p>
            <a:pPr eaLnBrk="1" hangingPunct="1"/>
            <a:r>
              <a:rPr lang="en-US" smtClean="0">
                <a:ea typeface="MS PGothic" pitchFamily="34" charset="-128"/>
              </a:rPr>
              <a:t>-Find synonyms in order to retrieve comprehensive results</a:t>
            </a:r>
          </a:p>
          <a:p>
            <a:pPr eaLnBrk="1" hangingPunct="1"/>
            <a:r>
              <a:rPr lang="en-US" smtClean="0">
                <a:ea typeface="MS PGothic" pitchFamily="34" charset="-128"/>
              </a:rPr>
              <a:t>-To search in a language that one does know</a:t>
            </a:r>
          </a:p>
          <a:p>
            <a:pPr eaLnBrk="1" hangingPunct="1"/>
            <a:endParaRPr lang="en-US" smtClean="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E1B1E210-BC87-45ED-9789-0CB7CC87FE1E}" type="slidenum">
              <a:rPr lang="en-US" sz="1200">
                <a:solidFill>
                  <a:prstClr val="black"/>
                </a:solidFill>
              </a:rPr>
              <a:pPr eaLnBrk="1" hangingPunct="1"/>
              <a:t>43</a:t>
            </a:fld>
            <a:endParaRPr lang="en-US" sz="1200">
              <a:solidFill>
                <a:prstClr val="black"/>
              </a:solidFill>
            </a:endParaRPr>
          </a:p>
        </p:txBody>
      </p:sp>
      <p:sp>
        <p:nvSpPr>
          <p:cNvPr id="7" name="Rectangle 7"/>
          <p:cNvSpPr txBox="1">
            <a:spLocks noGrp="1" noChangeArrowheads="1"/>
          </p:cNvSpPr>
          <p:nvPr/>
        </p:nvSpPr>
        <p:spPr bwMode="auto">
          <a:xfrm>
            <a:off x="3885275" y="8684827"/>
            <a:ext cx="2971092"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a:spcBef>
                <a:spcPct val="0"/>
              </a:spcBef>
              <a:defRPr>
                <a:solidFill>
                  <a:schemeClr val="tx1"/>
                </a:solidFill>
                <a:latin typeface="Arial" charset="0"/>
                <a:cs typeface="Arial" charset="0"/>
              </a:defRPr>
            </a:lvl1pPr>
            <a:lvl2pPr marL="742950" indent="-285750">
              <a:spcBef>
                <a:spcPct val="0"/>
              </a:spcBef>
              <a:defRPr>
                <a:solidFill>
                  <a:schemeClr val="tx1"/>
                </a:solidFill>
                <a:latin typeface="Arial" charset="0"/>
                <a:cs typeface="Arial" charset="0"/>
              </a:defRPr>
            </a:lvl2pPr>
            <a:lvl3pPr marL="1143000" indent="-228600">
              <a:spcBef>
                <a:spcPct val="0"/>
              </a:spcBef>
              <a:defRPr>
                <a:solidFill>
                  <a:schemeClr val="tx1"/>
                </a:solidFill>
                <a:latin typeface="Arial" charset="0"/>
                <a:cs typeface="Arial" charset="0"/>
              </a:defRPr>
            </a:lvl3pPr>
            <a:lvl4pPr marL="1600200" indent="-228600">
              <a:spcBef>
                <a:spcPct val="0"/>
              </a:spcBef>
              <a:defRPr>
                <a:solidFill>
                  <a:schemeClr val="tx1"/>
                </a:solidFill>
                <a:latin typeface="Arial" charset="0"/>
                <a:cs typeface="Arial" charset="0"/>
              </a:defRPr>
            </a:lvl4pPr>
            <a:lvl5pPr marL="2057400" indent="-228600">
              <a:spcBef>
                <a:spcPct val="0"/>
              </a:spcBef>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defRPr/>
            </a:pPr>
            <a:fld id="{A23B599A-02E5-4910-B6A3-132C75A847B0}" type="slidenum">
              <a:rPr lang="en-US" sz="1200" smtClean="0">
                <a:solidFill>
                  <a:prstClr val="black"/>
                </a:solidFill>
                <a:ea typeface="MS PGothic" pitchFamily="34" charset="-128"/>
              </a:rPr>
              <a:pPr algn="r">
                <a:defRPr/>
              </a:pPr>
              <a:t>43</a:t>
            </a:fld>
            <a:endParaRPr lang="en-US" sz="1200" smtClean="0">
              <a:solidFill>
                <a:prstClr val="black"/>
              </a:solidFill>
              <a:ea typeface="MS PGothic" pitchFamily="34" charset="-128"/>
            </a:endParaRPr>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p:spPr>
        <p:txBody>
          <a:bodyPr/>
          <a:lstStyle/>
          <a:p>
            <a:pPr eaLnBrk="1" hangingPunct="1"/>
            <a:r>
              <a:rPr lang="en-US" smtClean="0">
                <a:ea typeface="MS PGothic" pitchFamily="34" charset="-128"/>
              </a:rPr>
              <a:t>There is query box</a:t>
            </a:r>
          </a:p>
          <a:p>
            <a:pPr eaLnBrk="1" hangingPunct="1"/>
            <a:r>
              <a:rPr lang="en-US" smtClean="0">
                <a:ea typeface="MS PGothic" pitchFamily="34" charset="-128"/>
              </a:rPr>
              <a:t>Query language</a:t>
            </a:r>
          </a:p>
          <a:p>
            <a:pPr eaLnBrk="1" hangingPunct="1"/>
            <a:r>
              <a:rPr lang="en-US" smtClean="0">
                <a:ea typeface="MS PGothic" pitchFamily="34" charset="-128"/>
              </a:rPr>
              <a:t>Expansion mode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290496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9AC3305F-35F4-4D38-853F-6972B7651A04}" type="slidenum">
              <a:rPr lang="en-US"/>
              <a:pPr>
                <a:defRPr/>
              </a:pPr>
              <a:t>‹#›</a:t>
            </a:fld>
            <a:endParaRPr lang="en-US"/>
          </a:p>
        </p:txBody>
      </p:sp>
    </p:spTree>
    <p:extLst>
      <p:ext uri="{BB962C8B-B14F-4D97-AF65-F5344CB8AC3E}">
        <p14:creationId xmlns:p14="http://schemas.microsoft.com/office/powerpoint/2010/main" val="375991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0DA1C06C-5FA2-4438-B070-4F16D45DBAED}" type="slidenum">
              <a:rPr lang="en-US"/>
              <a:pPr>
                <a:defRPr/>
              </a:pPr>
              <a:t>‹#›</a:t>
            </a:fld>
            <a:endParaRPr lang="en-US"/>
          </a:p>
        </p:txBody>
      </p:sp>
    </p:spTree>
    <p:extLst>
      <p:ext uri="{BB962C8B-B14F-4D97-AF65-F5344CB8AC3E}">
        <p14:creationId xmlns:p14="http://schemas.microsoft.com/office/powerpoint/2010/main" val="186368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DF64AB4B-96A4-492E-979A-69E1CE7AF256}" type="slidenum">
              <a:rPr lang="en-US"/>
              <a:pPr>
                <a:defRPr/>
              </a:pPr>
              <a:t>‹#›</a:t>
            </a:fld>
            <a:endParaRPr lang="en-US"/>
          </a:p>
        </p:txBody>
      </p:sp>
    </p:spTree>
    <p:extLst>
      <p:ext uri="{BB962C8B-B14F-4D97-AF65-F5344CB8AC3E}">
        <p14:creationId xmlns:p14="http://schemas.microsoft.com/office/powerpoint/2010/main" val="178289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8229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25900"/>
            <a:ext cx="8229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4D22E8A5-BA44-415D-A377-739B72F41A4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69236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1D48752C-1211-434A-B2ED-34E40B3405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5059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D4F4988-F2D8-41E3-BA35-9DF5A9AA2414}" type="slidenum">
              <a:rPr lang="en-US"/>
              <a:pPr>
                <a:defRPr/>
              </a:pPr>
              <a:t>‹#›</a:t>
            </a:fld>
            <a:endParaRPr lang="en-US"/>
          </a:p>
        </p:txBody>
      </p:sp>
    </p:spTree>
    <p:extLst>
      <p:ext uri="{BB962C8B-B14F-4D97-AF65-F5344CB8AC3E}">
        <p14:creationId xmlns:p14="http://schemas.microsoft.com/office/powerpoint/2010/main" val="242756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Rectangle 6"/>
          <p:cNvSpPr>
            <a:spLocks noGrp="1" noChangeArrowheads="1"/>
          </p:cNvSpPr>
          <p:nvPr>
            <p:ph type="sldNum" sz="quarter" idx="10"/>
          </p:nvPr>
        </p:nvSpPr>
        <p:spPr>
          <a:ln/>
        </p:spPr>
        <p:txBody>
          <a:bodyPr/>
          <a:lstStyle>
            <a:lvl1pPr>
              <a:defRPr/>
            </a:lvl1pPr>
          </a:lstStyle>
          <a:p>
            <a:pPr>
              <a:defRPr/>
            </a:pPr>
            <a:fld id="{DA79EEDA-9492-4994-BB18-1005CD6866B1}" type="slidenum">
              <a:rPr lang="en-US"/>
              <a:pPr>
                <a:defRPr/>
              </a:pPr>
              <a:t>‹#›</a:t>
            </a:fld>
            <a:endParaRPr lang="en-US"/>
          </a:p>
        </p:txBody>
      </p:sp>
    </p:spTree>
    <p:extLst>
      <p:ext uri="{BB962C8B-B14F-4D97-AF65-F5344CB8AC3E}">
        <p14:creationId xmlns:p14="http://schemas.microsoft.com/office/powerpoint/2010/main" val="243934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DAB5F7D-D5B1-4D98-B310-16D211F23652}" type="slidenum">
              <a:rPr lang="en-US"/>
              <a:pPr>
                <a:defRPr/>
              </a:pPr>
              <a:t>‹#›</a:t>
            </a:fld>
            <a:endParaRPr lang="en-US"/>
          </a:p>
        </p:txBody>
      </p:sp>
    </p:spTree>
    <p:extLst>
      <p:ext uri="{BB962C8B-B14F-4D97-AF65-F5344CB8AC3E}">
        <p14:creationId xmlns:p14="http://schemas.microsoft.com/office/powerpoint/2010/main" val="197490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Rectangle 6"/>
          <p:cNvSpPr>
            <a:spLocks noGrp="1" noChangeArrowheads="1"/>
          </p:cNvSpPr>
          <p:nvPr>
            <p:ph type="sldNum" sz="quarter" idx="10"/>
          </p:nvPr>
        </p:nvSpPr>
        <p:spPr>
          <a:ln/>
        </p:spPr>
        <p:txBody>
          <a:bodyPr/>
          <a:lstStyle>
            <a:lvl1pPr>
              <a:defRPr/>
            </a:lvl1pPr>
          </a:lstStyle>
          <a:p>
            <a:pPr>
              <a:defRPr/>
            </a:pPr>
            <a:fld id="{21517826-A1A8-4B20-83BB-6B4226365DCE}" type="slidenum">
              <a:rPr lang="en-US"/>
              <a:pPr>
                <a:defRPr/>
              </a:pPr>
              <a:t>‹#›</a:t>
            </a:fld>
            <a:endParaRPr lang="en-US"/>
          </a:p>
        </p:txBody>
      </p:sp>
    </p:spTree>
    <p:extLst>
      <p:ext uri="{BB962C8B-B14F-4D97-AF65-F5344CB8AC3E}">
        <p14:creationId xmlns:p14="http://schemas.microsoft.com/office/powerpoint/2010/main" val="151418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7" name="Rectangle 6"/>
          <p:cNvSpPr>
            <a:spLocks noGrp="1" noChangeArrowheads="1"/>
          </p:cNvSpPr>
          <p:nvPr>
            <p:ph type="sldNum" sz="quarter" idx="10"/>
          </p:nvPr>
        </p:nvSpPr>
        <p:spPr>
          <a:ln/>
        </p:spPr>
        <p:txBody>
          <a:bodyPr/>
          <a:lstStyle>
            <a:lvl1pPr>
              <a:defRPr/>
            </a:lvl1pPr>
          </a:lstStyle>
          <a:p>
            <a:pPr>
              <a:defRPr/>
            </a:pPr>
            <a:fld id="{76546D48-0F63-43E9-B47C-935DCDFAA143}" type="slidenum">
              <a:rPr lang="en-US"/>
              <a:pPr>
                <a:defRPr/>
              </a:pPr>
              <a:t>‹#›</a:t>
            </a:fld>
            <a:endParaRPr lang="en-US"/>
          </a:p>
        </p:txBody>
      </p:sp>
    </p:spTree>
    <p:extLst>
      <p:ext uri="{BB962C8B-B14F-4D97-AF65-F5344CB8AC3E}">
        <p14:creationId xmlns:p14="http://schemas.microsoft.com/office/powerpoint/2010/main" val="156685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H"/>
          </a:p>
        </p:txBody>
      </p:sp>
      <p:sp>
        <p:nvSpPr>
          <p:cNvPr id="3" name="Rectangle 6"/>
          <p:cNvSpPr>
            <a:spLocks noGrp="1" noChangeArrowheads="1"/>
          </p:cNvSpPr>
          <p:nvPr>
            <p:ph type="sldNum" sz="quarter" idx="10"/>
          </p:nvPr>
        </p:nvSpPr>
        <p:spPr>
          <a:ln/>
        </p:spPr>
        <p:txBody>
          <a:bodyPr/>
          <a:lstStyle>
            <a:lvl1pPr>
              <a:defRPr/>
            </a:lvl1pPr>
          </a:lstStyle>
          <a:p>
            <a:pPr>
              <a:defRPr/>
            </a:pPr>
            <a:fld id="{7DE760F4-0BB2-41F5-A823-5656424847FC}" type="slidenum">
              <a:rPr lang="en-US"/>
              <a:pPr>
                <a:defRPr/>
              </a:pPr>
              <a:t>‹#›</a:t>
            </a:fld>
            <a:endParaRPr lang="en-US"/>
          </a:p>
        </p:txBody>
      </p:sp>
    </p:spTree>
    <p:extLst>
      <p:ext uri="{BB962C8B-B14F-4D97-AF65-F5344CB8AC3E}">
        <p14:creationId xmlns:p14="http://schemas.microsoft.com/office/powerpoint/2010/main" val="21499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6D60C8-7BA5-467F-BCD3-E871B6D034EA}" type="slidenum">
              <a:rPr lang="en-US"/>
              <a:pPr>
                <a:defRPr/>
              </a:pPr>
              <a:t>‹#›</a:t>
            </a:fld>
            <a:endParaRPr lang="en-US"/>
          </a:p>
        </p:txBody>
      </p:sp>
    </p:spTree>
    <p:extLst>
      <p:ext uri="{BB962C8B-B14F-4D97-AF65-F5344CB8AC3E}">
        <p14:creationId xmlns:p14="http://schemas.microsoft.com/office/powerpoint/2010/main" val="111196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DC813F8-B5E0-463F-B52D-A76CAE1804A7}" type="slidenum">
              <a:rPr lang="en-US"/>
              <a:pPr>
                <a:defRPr/>
              </a:pPr>
              <a:t>‹#›</a:t>
            </a:fld>
            <a:endParaRPr lang="en-US"/>
          </a:p>
        </p:txBody>
      </p:sp>
    </p:spTree>
    <p:extLst>
      <p:ext uri="{BB962C8B-B14F-4D97-AF65-F5344CB8AC3E}">
        <p14:creationId xmlns:p14="http://schemas.microsoft.com/office/powerpoint/2010/main" val="194204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177A5B0-4E40-4836-BF8A-4DD351994794}" type="slidenum">
              <a:rPr lang="en-US"/>
              <a:pPr>
                <a:defRPr/>
              </a:pPr>
              <a:t>‹#›</a:t>
            </a:fld>
            <a:endParaRPr lang="en-US"/>
          </a:p>
        </p:txBody>
      </p:sp>
    </p:spTree>
    <p:extLst>
      <p:ext uri="{BB962C8B-B14F-4D97-AF65-F5344CB8AC3E}">
        <p14:creationId xmlns:p14="http://schemas.microsoft.com/office/powerpoint/2010/main" val="3924668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7F3150A8-B334-48D8-BDDC-A2E01CBB87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4" r:id="rId13"/>
    <p:sldLayoutId id="2147483675" r:id="rId14"/>
    <p:sldLayoutId id="2147483676" r:id="rId15"/>
  </p:sldLayoutIdLst>
  <p:txStyles>
    <p:title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eaLnBrk="0" fontAlgn="base" hangingPunct="0">
        <a:spcBef>
          <a:spcPct val="20000"/>
        </a:spcBef>
        <a:spcAft>
          <a:spcPct val="0"/>
        </a:spcAft>
        <a:buBlip>
          <a:blip r:embed="rId18"/>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8"/>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18"/>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18"/>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18"/>
        </a:buBlip>
        <a:defRPr sz="2400">
          <a:solidFill>
            <a:schemeClr val="tx1"/>
          </a:solidFill>
          <a:latin typeface="+mn-lt"/>
          <a:cs typeface="+mn-cs"/>
        </a:defRPr>
      </a:lvl5pPr>
      <a:lvl6pPr marL="2514600" indent="-228600" algn="l" rtl="0" fontAlgn="base">
        <a:spcBef>
          <a:spcPct val="20000"/>
        </a:spcBef>
        <a:spcAft>
          <a:spcPct val="0"/>
        </a:spcAft>
        <a:buBlip>
          <a:blip r:embed="rId18"/>
        </a:buBlip>
        <a:defRPr sz="2400">
          <a:solidFill>
            <a:schemeClr val="tx1"/>
          </a:solidFill>
          <a:latin typeface="+mn-lt"/>
          <a:cs typeface="+mn-cs"/>
        </a:defRPr>
      </a:lvl6pPr>
      <a:lvl7pPr marL="2971800" indent="-228600" algn="l" rtl="0" fontAlgn="base">
        <a:spcBef>
          <a:spcPct val="20000"/>
        </a:spcBef>
        <a:spcAft>
          <a:spcPct val="0"/>
        </a:spcAft>
        <a:buBlip>
          <a:blip r:embed="rId18"/>
        </a:buBlip>
        <a:defRPr sz="2400">
          <a:solidFill>
            <a:schemeClr val="tx1"/>
          </a:solidFill>
          <a:latin typeface="+mn-lt"/>
          <a:cs typeface="+mn-cs"/>
        </a:defRPr>
      </a:lvl7pPr>
      <a:lvl8pPr marL="3429000" indent="-228600" algn="l" rtl="0" fontAlgn="base">
        <a:spcBef>
          <a:spcPct val="20000"/>
        </a:spcBef>
        <a:spcAft>
          <a:spcPct val="0"/>
        </a:spcAft>
        <a:buBlip>
          <a:blip r:embed="rId18"/>
        </a:buBlip>
        <a:defRPr sz="2400">
          <a:solidFill>
            <a:schemeClr val="tx1"/>
          </a:solidFill>
          <a:latin typeface="+mn-lt"/>
          <a:cs typeface="+mn-cs"/>
        </a:defRPr>
      </a:lvl8pPr>
      <a:lvl9pPr marL="3886200" indent="-228600" algn="l" rtl="0" fontAlgn="base">
        <a:spcBef>
          <a:spcPct val="20000"/>
        </a:spcBef>
        <a:spcAft>
          <a:spcPct val="0"/>
        </a:spcAft>
        <a:buBlip>
          <a:blip r:embed="rId18"/>
        </a:buBlip>
        <a:defRPr sz="2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16.bin"/><Relationship Id="rId5" Type="http://schemas.openxmlformats.org/officeDocument/2006/relationships/image" Target="../media/image32.png"/><Relationship Id="rId4" Type="http://schemas.openxmlformats.org/officeDocument/2006/relationships/oleObject" Target="../embeddings/oleObject1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4.png"/><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1.png"/><Relationship Id="rId4" Type="http://schemas.openxmlformats.org/officeDocument/2006/relationships/oleObject" Target="../embeddings/oleObject19.bin"/></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6.png"/></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image" Target="../media/image60.png"/><Relationship Id="rId5" Type="http://schemas.openxmlformats.org/officeDocument/2006/relationships/oleObject" Target="../embeddings/oleObject23.bin"/><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oleObject" Target="../embeddings/oleObject25.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63.png"/></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68.png"/></Relationships>
</file>

<file path=ppt/slides/_rels/slide6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oleObject3.bin"/><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hyperlink" Target="//upload.wikimedia.org/wikipedia/en/5/5c/Microsoft_Powerpoint_Icon.svg" TargetMode="External"/><Relationship Id="rId2" Type="http://schemas.openxmlformats.org/officeDocument/2006/relationships/hyperlink" Target="http://www.wipo.int/patentscope/en/webinar/index.html" TargetMode="Externa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77.png"/></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80.png"/><Relationship Id="rId5" Type="http://schemas.openxmlformats.org/officeDocument/2006/relationships/oleObject" Target="../embeddings/oleObject29.bin"/><Relationship Id="rId4" Type="http://schemas.openxmlformats.org/officeDocument/2006/relationships/image" Target="../media/image79.png"/></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5.xml"/><Relationship Id="rId1" Type="http://schemas.openxmlformats.org/officeDocument/2006/relationships/vmlDrawing" Target="../drawings/vmlDrawing24.vml"/><Relationship Id="rId5" Type="http://schemas.openxmlformats.org/officeDocument/2006/relationships/image" Target="../media/image82.png"/><Relationship Id="rId4" Type="http://schemas.openxmlformats.org/officeDocument/2006/relationships/image" Target="../media/image81.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6809184" cy="1333500"/>
          </a:xfrm>
          <a:noFill/>
        </p:spPr>
        <p:txBody>
          <a:bodyPr/>
          <a:lstStyle/>
          <a:p>
            <a:pPr eaLnBrk="1" hangingPunct="1"/>
            <a:r>
              <a:rPr lang="en-US" sz="3000" b="1" dirty="0" smtClean="0">
                <a:solidFill>
                  <a:srgbClr val="00408C"/>
                </a:solidFill>
                <a:ea typeface="ヒラギノ角ゴ Pro W3" pitchFamily="1" charset="-128"/>
              </a:rPr>
              <a:t>The PATENTSCOPE search system </a:t>
            </a: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smtClean="0">
                <a:solidFill>
                  <a:srgbClr val="3399FF"/>
                </a:solidFill>
                <a:latin typeface="Arial Black" pitchFamily="34" charset="0"/>
                <a:ea typeface="ヒラギノ角ゴ Pro W3" pitchFamily="1" charset="-128"/>
              </a:rPr>
              <a:t>Cyberspace</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October</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2013</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1584265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38359"/>
            <a:ext cx="8229600" cy="1143000"/>
          </a:xfrm>
        </p:spPr>
        <p:txBody>
          <a:bodyPr/>
          <a:lstStyle/>
          <a:p>
            <a:pPr eaLnBrk="1" hangingPunct="1"/>
            <a:r>
              <a:rPr lang="fr-CH" smtClean="0"/>
              <a:t>Mobile interface</a:t>
            </a:r>
            <a:endParaRPr lang="en-US" smtClean="0"/>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39" y="1828800"/>
            <a:ext cx="822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4343400" y="1752600"/>
            <a:ext cx="762000" cy="381000"/>
          </a:xfrm>
          <a:prstGeom prst="ellipse">
            <a:avLst/>
          </a:prstGeom>
          <a:noFill/>
          <a:ln w="38100">
            <a:solidFill>
              <a:srgbClr val="FF0000"/>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20063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fr-CH" smtClean="0"/>
              <a:t>Mobile interface</a:t>
            </a:r>
            <a:endParaRPr lang="en-US" smtClean="0"/>
          </a:p>
        </p:txBody>
      </p:sp>
      <p:graphicFrame>
        <p:nvGraphicFramePr>
          <p:cNvPr id="15363" name="Object 4"/>
          <p:cNvGraphicFramePr>
            <a:graphicFrameLocks noGrp="1" noChangeAspect="1"/>
          </p:cNvGraphicFramePr>
          <p:nvPr>
            <p:ph idx="1"/>
          </p:nvPr>
        </p:nvGraphicFramePr>
        <p:xfrm>
          <a:off x="250825" y="1484313"/>
          <a:ext cx="8675688" cy="3929062"/>
        </p:xfrm>
        <a:graphic>
          <a:graphicData uri="http://schemas.openxmlformats.org/presentationml/2006/ole">
            <mc:AlternateContent xmlns:mc="http://schemas.openxmlformats.org/markup-compatibility/2006">
              <mc:Choice xmlns:v="urn:schemas-microsoft-com:vml" Requires="v">
                <p:oleObj spid="_x0000_s3074" r:id="rId3" imgW="11212698" imgH="5079365" progId="">
                  <p:embed/>
                </p:oleObj>
              </mc:Choice>
              <mc:Fallback>
                <p:oleObj r:id="rId3" imgW="11212698" imgH="50793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84313"/>
                        <a:ext cx="8675688" cy="392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64312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smtClean="0"/>
              <a:t>PATENTSCOPE account</a:t>
            </a:r>
          </a:p>
        </p:txBody>
      </p:sp>
      <p:graphicFrame>
        <p:nvGraphicFramePr>
          <p:cNvPr id="16387" name="Object 4"/>
          <p:cNvGraphicFramePr>
            <a:graphicFrameLocks noGrp="1" noChangeAspect="1"/>
          </p:cNvGraphicFramePr>
          <p:nvPr>
            <p:ph idx="4294967295"/>
          </p:nvPr>
        </p:nvGraphicFramePr>
        <p:xfrm>
          <a:off x="395288" y="1700213"/>
          <a:ext cx="8115300" cy="4143375"/>
        </p:xfrm>
        <a:graphic>
          <a:graphicData uri="http://schemas.openxmlformats.org/presentationml/2006/ole">
            <mc:AlternateContent xmlns:mc="http://schemas.openxmlformats.org/markup-compatibility/2006">
              <mc:Choice xmlns:v="urn:schemas-microsoft-com:vml" Requires="v">
                <p:oleObj spid="_x0000_s4098" r:id="rId3" imgW="10819048" imgH="5523810" progId="">
                  <p:embed/>
                </p:oleObj>
              </mc:Choice>
              <mc:Fallback>
                <p:oleObj r:id="rId3" imgW="10819048" imgH="55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00213"/>
                        <a:ext cx="8115300"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877331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mtClean="0"/>
              <a:t>Signing up</a:t>
            </a:r>
          </a:p>
        </p:txBody>
      </p:sp>
      <p:graphicFrame>
        <p:nvGraphicFramePr>
          <p:cNvPr id="17411" name="Object 4"/>
          <p:cNvGraphicFramePr>
            <a:graphicFrameLocks noChangeAspect="1"/>
          </p:cNvGraphicFramePr>
          <p:nvPr/>
        </p:nvGraphicFramePr>
        <p:xfrm>
          <a:off x="323850" y="1636713"/>
          <a:ext cx="8086725" cy="3411537"/>
        </p:xfrm>
        <a:graphic>
          <a:graphicData uri="http://schemas.openxmlformats.org/presentationml/2006/ole">
            <mc:AlternateContent xmlns:mc="http://schemas.openxmlformats.org/markup-compatibility/2006">
              <mc:Choice xmlns:v="urn:schemas-microsoft-com:vml" Requires="v">
                <p:oleObj spid="_x0000_s5122" r:id="rId3" imgW="10234921" imgH="4317460" progId="">
                  <p:embed/>
                </p:oleObj>
              </mc:Choice>
              <mc:Fallback>
                <p:oleObj r:id="rId3" imgW="10234921" imgH="43174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636713"/>
                        <a:ext cx="8086725" cy="341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85706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mtClean="0"/>
              <a:t>Once logged-in</a:t>
            </a:r>
          </a:p>
        </p:txBody>
      </p:sp>
      <p:graphicFrame>
        <p:nvGraphicFramePr>
          <p:cNvPr id="18435" name="Object 4"/>
          <p:cNvGraphicFramePr>
            <a:graphicFrameLocks noChangeAspect="1"/>
          </p:cNvGraphicFramePr>
          <p:nvPr/>
        </p:nvGraphicFramePr>
        <p:xfrm>
          <a:off x="0" y="1662113"/>
          <a:ext cx="9144000" cy="3533775"/>
        </p:xfrm>
        <a:graphic>
          <a:graphicData uri="http://schemas.openxmlformats.org/presentationml/2006/ole">
            <mc:AlternateContent xmlns:mc="http://schemas.openxmlformats.org/markup-compatibility/2006">
              <mc:Choice xmlns:v="urn:schemas-microsoft-com:vml" Requires="v">
                <p:oleObj spid="_x0000_s6146" r:id="rId3" imgW="10387302" imgH="4012698" progId="">
                  <p:embed/>
                </p:oleObj>
              </mc:Choice>
              <mc:Fallback>
                <p:oleObj r:id="rId3" imgW="10387302" imgH="401269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2113"/>
                        <a:ext cx="9144000"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91532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smtClean="0"/>
              <a:t>Saved queries</a:t>
            </a:r>
          </a:p>
        </p:txBody>
      </p:sp>
      <p:graphicFrame>
        <p:nvGraphicFramePr>
          <p:cNvPr id="19459" name="Object 4"/>
          <p:cNvGraphicFramePr>
            <a:graphicFrameLocks noChangeAspect="1"/>
          </p:cNvGraphicFramePr>
          <p:nvPr/>
        </p:nvGraphicFramePr>
        <p:xfrm>
          <a:off x="611188" y="1268413"/>
          <a:ext cx="7762875" cy="5381625"/>
        </p:xfrm>
        <a:graphic>
          <a:graphicData uri="http://schemas.openxmlformats.org/presentationml/2006/ole">
            <mc:AlternateContent xmlns:mc="http://schemas.openxmlformats.org/markup-compatibility/2006">
              <mc:Choice xmlns:v="urn:schemas-microsoft-com:vml" Requires="v">
                <p:oleObj spid="_x0000_s7170" r:id="rId3" imgW="10349206" imgH="7174603" progId="">
                  <p:embed/>
                </p:oleObj>
              </mc:Choice>
              <mc:Fallback>
                <p:oleObj r:id="rId3" imgW="10349206" imgH="717460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268413"/>
                        <a:ext cx="7762875"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10314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pPr eaLnBrk="1" hangingPunct="1"/>
            <a:r>
              <a:rPr lang="en-US" smtClean="0"/>
              <a:t>Downloading the results</a:t>
            </a:r>
          </a:p>
        </p:txBody>
      </p:sp>
      <p:graphicFrame>
        <p:nvGraphicFramePr>
          <p:cNvPr id="20483" name="Object 4"/>
          <p:cNvGraphicFramePr>
            <a:graphicFrameLocks noChangeAspect="1"/>
          </p:cNvGraphicFramePr>
          <p:nvPr>
            <p:extLst>
              <p:ext uri="{D42A27DB-BD31-4B8C-83A1-F6EECF244321}">
                <p14:modId xmlns:p14="http://schemas.microsoft.com/office/powerpoint/2010/main" val="3718302811"/>
              </p:ext>
            </p:extLst>
          </p:nvPr>
        </p:nvGraphicFramePr>
        <p:xfrm>
          <a:off x="1524000" y="1132807"/>
          <a:ext cx="5359400" cy="5661025"/>
        </p:xfrm>
        <a:graphic>
          <a:graphicData uri="http://schemas.openxmlformats.org/presentationml/2006/ole">
            <mc:AlternateContent xmlns:mc="http://schemas.openxmlformats.org/markup-compatibility/2006">
              <mc:Choice xmlns:v="urn:schemas-microsoft-com:vml" Requires="v">
                <p:oleObj spid="_x0000_s8194" r:id="rId3" imgW="10171429" imgH="10742857" progId="">
                  <p:embed/>
                </p:oleObj>
              </mc:Choice>
              <mc:Fallback>
                <p:oleObj r:id="rId3" imgW="10171429" imgH="1074285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32807"/>
                        <a:ext cx="535940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Oval 1"/>
          <p:cNvSpPr/>
          <p:nvPr/>
        </p:nvSpPr>
        <p:spPr bwMode="auto">
          <a:xfrm>
            <a:off x="5105400" y="1469457"/>
            <a:ext cx="304800" cy="304800"/>
          </a:xfrm>
          <a:prstGeom prst="ellips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64595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68313" y="0"/>
            <a:ext cx="8229600" cy="1143000"/>
          </a:xfrm>
        </p:spPr>
        <p:txBody>
          <a:bodyPr/>
          <a:lstStyle/>
          <a:p>
            <a:pPr eaLnBrk="1" hangingPunct="1"/>
            <a:r>
              <a:rPr lang="en-US" smtClean="0"/>
              <a:t>Downloaded results</a:t>
            </a:r>
          </a:p>
        </p:txBody>
      </p:sp>
      <p:graphicFrame>
        <p:nvGraphicFramePr>
          <p:cNvPr id="21507" name="Object 4"/>
          <p:cNvGraphicFramePr>
            <a:graphicFrameLocks noChangeAspect="1"/>
          </p:cNvGraphicFramePr>
          <p:nvPr/>
        </p:nvGraphicFramePr>
        <p:xfrm>
          <a:off x="323850" y="868363"/>
          <a:ext cx="7920038" cy="5989637"/>
        </p:xfrm>
        <a:graphic>
          <a:graphicData uri="http://schemas.openxmlformats.org/presentationml/2006/ole">
            <mc:AlternateContent xmlns:mc="http://schemas.openxmlformats.org/markup-compatibility/2006">
              <mc:Choice xmlns:v="urn:schemas-microsoft-com:vml" Requires="v">
                <p:oleObj spid="_x0000_s9218" r:id="rId3" imgW="16253968" imgH="12292063" progId="">
                  <p:embed/>
                </p:oleObj>
              </mc:Choice>
              <mc:Fallback>
                <p:oleObj r:id="rId3" imgW="16253968" imgH="122920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868363"/>
                        <a:ext cx="7920038" cy="598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92179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r>
              <a:rPr lang="en-US" smtClean="0"/>
              <a:t>Account customization</a:t>
            </a:r>
          </a:p>
        </p:txBody>
      </p:sp>
      <p:graphicFrame>
        <p:nvGraphicFramePr>
          <p:cNvPr id="22531" name="Object 3"/>
          <p:cNvGraphicFramePr>
            <a:graphicFrameLocks noGrp="1" noChangeAspect="1"/>
          </p:cNvGraphicFramePr>
          <p:nvPr>
            <p:ph idx="4294967295"/>
          </p:nvPr>
        </p:nvGraphicFramePr>
        <p:xfrm>
          <a:off x="755650" y="1125538"/>
          <a:ext cx="7848600" cy="5534025"/>
        </p:xfrm>
        <a:graphic>
          <a:graphicData uri="http://schemas.openxmlformats.org/presentationml/2006/ole">
            <mc:AlternateContent xmlns:mc="http://schemas.openxmlformats.org/markup-compatibility/2006">
              <mc:Choice xmlns:v="urn:schemas-microsoft-com:vml" Requires="v">
                <p:oleObj spid="_x0000_s10242" r:id="rId3" imgW="10336508" imgH="7288889" progId="">
                  <p:embed/>
                </p:oleObj>
              </mc:Choice>
              <mc:Fallback>
                <p:oleObj r:id="rId3" imgW="10336508" imgH="728888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125538"/>
                        <a:ext cx="7848600"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26534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smtClean="0"/>
              <a:t>PATENTSCOPE: how to search</a:t>
            </a:r>
          </a:p>
        </p:txBody>
      </p:sp>
      <p:sp>
        <p:nvSpPr>
          <p:cNvPr id="23555" name="Rectangle 3"/>
          <p:cNvSpPr>
            <a:spLocks noGrp="1" noChangeArrowheads="1"/>
          </p:cNvSpPr>
          <p:nvPr>
            <p:ph type="body" idx="4294967295"/>
          </p:nvPr>
        </p:nvSpPr>
        <p:spPr/>
        <p:txBody>
          <a:bodyPr/>
          <a:lstStyle/>
          <a:p>
            <a:pPr eaLnBrk="1" hangingPunct="1"/>
            <a:r>
              <a:rPr lang="en-US" smtClean="0"/>
              <a:t>Browse by week or sequence listing</a:t>
            </a:r>
          </a:p>
          <a:p>
            <a:pPr eaLnBrk="1" hangingPunct="1">
              <a:buFontTx/>
              <a:buNone/>
            </a:pPr>
            <a:endParaRPr lang="en-US" smtClean="0"/>
          </a:p>
          <a:p>
            <a:pPr eaLnBrk="1" hangingPunct="1"/>
            <a:r>
              <a:rPr lang="en-US" smtClean="0"/>
              <a:t>Search patent documents:</a:t>
            </a:r>
          </a:p>
          <a:p>
            <a:pPr marL="522288" lvl="1" indent="-65088" eaLnBrk="1" hangingPunct="1"/>
            <a:r>
              <a:rPr lang="en-US" smtClean="0"/>
              <a:t>Simple</a:t>
            </a:r>
          </a:p>
          <a:p>
            <a:pPr marL="522288" lvl="1" indent="-65088" eaLnBrk="1" hangingPunct="1"/>
            <a:r>
              <a:rPr lang="en-US" smtClean="0"/>
              <a:t>Advanced</a:t>
            </a:r>
          </a:p>
          <a:p>
            <a:pPr marL="522288" lvl="1" indent="-65088" eaLnBrk="1" hangingPunct="1"/>
            <a:r>
              <a:rPr lang="en-US" smtClean="0"/>
              <a:t>Field combination</a:t>
            </a:r>
          </a:p>
          <a:p>
            <a:pPr marL="522288" lvl="1" indent="-65088" eaLnBrk="1" hangingPunct="1"/>
            <a:r>
              <a:rPr lang="en-US" smtClean="0"/>
              <a:t>CLIR</a:t>
            </a:r>
          </a:p>
          <a:p>
            <a:pPr marL="522288" lvl="1" indent="-65088" eaLnBrk="1" hangingPunct="1">
              <a:buFontTx/>
              <a:buNone/>
            </a:pPr>
            <a:endParaRPr lang="en-US" smtClean="0"/>
          </a:p>
          <a:p>
            <a:pPr marL="522288" lvl="1" indent="-65088" eaLnBrk="1" hangingPunct="1">
              <a:buFontTx/>
              <a:buNone/>
            </a:pPr>
            <a:endParaRPr lang="en-US" smtClean="0"/>
          </a:p>
          <a:p>
            <a:pPr marL="522288" lvl="1" indent="-65088" eaLnBrk="1" hangingPunct="1">
              <a:buFontTx/>
              <a:buNone/>
            </a:pPr>
            <a:endParaRPr lang="en-US" smtClean="0"/>
          </a:p>
          <a:p>
            <a:pPr marL="522288" lvl="1" indent="-65088" eaLnBrk="1" hangingPunct="1">
              <a:buFontTx/>
              <a:buNone/>
            </a:pPr>
            <a:endParaRPr lang="en-US" smtClean="0"/>
          </a:p>
        </p:txBody>
      </p:sp>
      <p:sp>
        <p:nvSpPr>
          <p:cNvPr id="6" name="Right Arrow 5"/>
          <p:cNvSpPr>
            <a:spLocks noChangeArrowheads="1"/>
          </p:cNvSpPr>
          <p:nvPr/>
        </p:nvSpPr>
        <p:spPr bwMode="auto">
          <a:xfrm>
            <a:off x="23813" y="1628775"/>
            <a:ext cx="822325" cy="822325"/>
          </a:xfrm>
          <a:prstGeom prst="rightArrow">
            <a:avLst>
              <a:gd name="adj1" fmla="val 50000"/>
              <a:gd name="adj2" fmla="val 5000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000000"/>
              </a:solidFill>
              <a:ea typeface="MS PGothic" pitchFamily="34" charset="-128"/>
            </a:endParaRPr>
          </a:p>
        </p:txBody>
      </p:sp>
      <p:sp>
        <p:nvSpPr>
          <p:cNvPr id="23557" name="Right Arrow 3"/>
          <p:cNvSpPr>
            <a:spLocks noChangeArrowheads="1"/>
          </p:cNvSpPr>
          <p:nvPr/>
        </p:nvSpPr>
        <p:spPr bwMode="auto">
          <a:xfrm>
            <a:off x="539750" y="2133600"/>
            <a:ext cx="977900" cy="484188"/>
          </a:xfrm>
          <a:prstGeom prst="rightArrow">
            <a:avLst>
              <a:gd name="adj1" fmla="val 50000"/>
              <a:gd name="adj2" fmla="val 49996"/>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mtClean="0">
              <a:solidFill>
                <a:srgbClr val="000000"/>
              </a:solidFill>
              <a:ea typeface="MS PGothic" pitchFamily="34" charset="-128"/>
            </a:endParaRPr>
          </a:p>
        </p:txBody>
      </p:sp>
    </p:spTree>
    <p:extLst>
      <p:ext uri="{BB962C8B-B14F-4D97-AF65-F5344CB8AC3E}">
        <p14:creationId xmlns:p14="http://schemas.microsoft.com/office/powerpoint/2010/main" val="842590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Agenda</a:t>
            </a:r>
          </a:p>
        </p:txBody>
      </p:sp>
      <p:sp>
        <p:nvSpPr>
          <p:cNvPr id="8195" name="Rectangle 3"/>
          <p:cNvSpPr>
            <a:spLocks noGrp="1" noChangeArrowheads="1"/>
          </p:cNvSpPr>
          <p:nvPr>
            <p:ph type="body" idx="1"/>
          </p:nvPr>
        </p:nvSpPr>
        <p:spPr/>
        <p:txBody>
          <a:bodyPr/>
          <a:lstStyle/>
          <a:p>
            <a:pPr eaLnBrk="1" hangingPunct="1">
              <a:buFontTx/>
              <a:buNone/>
              <a:defRPr/>
            </a:pPr>
            <a:endParaRPr lang="en-US" dirty="0" smtClean="0"/>
          </a:p>
          <a:p>
            <a:pPr eaLnBrk="1" hangingPunct="1">
              <a:defRPr/>
            </a:pPr>
            <a:r>
              <a:rPr lang="en-US" dirty="0" smtClean="0"/>
              <a:t>Coverage</a:t>
            </a:r>
          </a:p>
          <a:p>
            <a:pPr marL="0" indent="0" eaLnBrk="1" hangingPunct="1">
              <a:buFontTx/>
              <a:buNone/>
              <a:defRPr/>
            </a:pPr>
            <a:endParaRPr lang="en-US" dirty="0" smtClean="0"/>
          </a:p>
          <a:p>
            <a:pPr eaLnBrk="1" hangingPunct="1">
              <a:defRPr/>
            </a:pPr>
            <a:r>
              <a:rPr lang="en-US" dirty="0" smtClean="0"/>
              <a:t>Overview of the PATENTSCOPE search system (live or </a:t>
            </a:r>
            <a:r>
              <a:rPr lang="en-US" dirty="0" err="1" smtClean="0"/>
              <a:t>ppt</a:t>
            </a:r>
            <a:r>
              <a:rPr lang="en-US" dirty="0" smtClean="0"/>
              <a:t>)</a:t>
            </a:r>
          </a:p>
          <a:p>
            <a:pPr marL="457200" lvl="1" indent="0" eaLnBrk="1" hangingPunct="1">
              <a:buFontTx/>
              <a:buNone/>
              <a:defRPr/>
            </a:pPr>
            <a:endParaRPr lang="fr-CH" dirty="0" smtClean="0"/>
          </a:p>
          <a:p>
            <a:pPr eaLnBrk="1" hangingPunct="1">
              <a:defRPr/>
            </a:pPr>
            <a:r>
              <a:rPr lang="fr-CH" dirty="0" smtClean="0"/>
              <a:t>Q &amp; A</a:t>
            </a:r>
            <a:endParaRPr lang="en-US" dirty="0" smtClean="0"/>
          </a:p>
        </p:txBody>
      </p:sp>
    </p:spTree>
    <p:extLst>
      <p:ext uri="{BB962C8B-B14F-4D97-AF65-F5344CB8AC3E}">
        <p14:creationId xmlns:p14="http://schemas.microsoft.com/office/powerpoint/2010/main" val="12520645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771" y="-17084"/>
            <a:ext cx="6280830" cy="684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2411760" y="1124744"/>
            <a:ext cx="1008112" cy="216024"/>
          </a:xfrm>
          <a:prstGeom prst="ellipse">
            <a:avLst/>
          </a:prstGeom>
          <a:noFill/>
          <a:ln w="317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3" name="Rectangle 2"/>
          <p:cNvSpPr/>
          <p:nvPr/>
        </p:nvSpPr>
        <p:spPr bwMode="auto">
          <a:xfrm>
            <a:off x="3427292" y="1117289"/>
            <a:ext cx="936104" cy="216024"/>
          </a:xfrm>
          <a:prstGeom prst="rect">
            <a:avLst/>
          </a:prstGeom>
          <a:noFill/>
          <a:ln w="34925" cap="flat" cmpd="sng" algn="ctr">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23511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fr-CH" smtClean="0"/>
              <a:t>Most active</a:t>
            </a:r>
            <a:endParaRPr lang="en-US" smtClean="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1916113"/>
            <a:ext cx="7896225"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a:spLocks noChangeArrowheads="1"/>
          </p:cNvSpPr>
          <p:nvPr/>
        </p:nvSpPr>
        <p:spPr bwMode="auto">
          <a:xfrm>
            <a:off x="1331913" y="2852738"/>
            <a:ext cx="576262" cy="3603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022600"/>
            <a:ext cx="62357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Rectangle 4"/>
          <p:cNvSpPr>
            <a:spLocks noChangeArrowheads="1"/>
          </p:cNvSpPr>
          <p:nvPr/>
        </p:nvSpPr>
        <p:spPr bwMode="auto">
          <a:xfrm>
            <a:off x="1908175" y="5300663"/>
            <a:ext cx="8636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 name="Rectangle 5"/>
          <p:cNvSpPr>
            <a:spLocks noChangeArrowheads="1"/>
          </p:cNvSpPr>
          <p:nvPr/>
        </p:nvSpPr>
        <p:spPr bwMode="auto">
          <a:xfrm>
            <a:off x="1908175" y="5300663"/>
            <a:ext cx="719138" cy="288925"/>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Rectangle 1"/>
          <p:cNvSpPr>
            <a:spLocks noChangeArrowheads="1"/>
          </p:cNvSpPr>
          <p:nvPr/>
        </p:nvSpPr>
        <p:spPr bwMode="auto">
          <a:xfrm>
            <a:off x="617538" y="2205038"/>
            <a:ext cx="1506537" cy="360362"/>
          </a:xfrm>
          <a:prstGeom prst="rect">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extLst>
      <p:ext uri="{BB962C8B-B14F-4D97-AF65-F5344CB8AC3E}">
        <p14:creationId xmlns:p14="http://schemas.microsoft.com/office/powerpoint/2010/main" val="2250240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gtEl>
                                        <p:attrNameLst>
                                          <p:attrName>style.visibility</p:attrName>
                                        </p:attrNameLst>
                                      </p:cBhvr>
                                      <p:to>
                                        <p:strVal val="visible"/>
                                      </p:to>
                                    </p:set>
                                    <p:anim calcmode="lin" valueType="num">
                                      <p:cBhvr additive="base">
                                        <p:cTn id="19" dur="500" fill="hold"/>
                                        <p:tgtEl>
                                          <p:spTgt spid="38915"/>
                                        </p:tgtEl>
                                        <p:attrNameLst>
                                          <p:attrName>ppt_x</p:attrName>
                                        </p:attrNameLst>
                                      </p:cBhvr>
                                      <p:tavLst>
                                        <p:tav tm="0">
                                          <p:val>
                                            <p:strVal val="#ppt_x"/>
                                          </p:val>
                                        </p:tav>
                                        <p:tav tm="100000">
                                          <p:val>
                                            <p:strVal val="#ppt_x"/>
                                          </p:val>
                                        </p:tav>
                                      </p:tavLst>
                                    </p:anim>
                                    <p:anim calcmode="lin" valueType="num">
                                      <p:cBhvr additive="base">
                                        <p:cTn id="20"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0"/>
            <a:ext cx="69834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a:spLocks noChangeArrowheads="1"/>
          </p:cNvSpPr>
          <p:nvPr/>
        </p:nvSpPr>
        <p:spPr bwMode="auto">
          <a:xfrm>
            <a:off x="323850" y="1557338"/>
            <a:ext cx="863600" cy="287337"/>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
        <p:nvSpPr>
          <p:cNvPr id="6" name="Right Arrow 5"/>
          <p:cNvSpPr>
            <a:spLocks noChangeArrowheads="1"/>
          </p:cNvSpPr>
          <p:nvPr/>
        </p:nvSpPr>
        <p:spPr bwMode="auto">
          <a:xfrm>
            <a:off x="323850" y="2781300"/>
            <a:ext cx="863600" cy="287338"/>
          </a:xfrm>
          <a:prstGeom prst="rightArrow">
            <a:avLst>
              <a:gd name="adj1" fmla="val 50000"/>
              <a:gd name="adj2" fmla="val 50092"/>
            </a:avLst>
          </a:prstGeom>
          <a:solidFill>
            <a:srgbClr val="FF0000"/>
          </a:solidFill>
          <a:ln w="9525">
            <a:solidFill>
              <a:schemeClr val="tx1"/>
            </a:solidFill>
            <a:miter lim="800000"/>
            <a:headEnd/>
            <a:tailEnd/>
          </a:ln>
        </p:spPr>
        <p:txBody>
          <a:bodyPr>
            <a:spAutoFit/>
          </a:bodyPr>
          <a:lstStyle/>
          <a:p>
            <a:endParaRPr lang="en-US"/>
          </a:p>
        </p:txBody>
      </p:sp>
    </p:spTree>
    <p:extLst>
      <p:ext uri="{BB962C8B-B14F-4D97-AF65-F5344CB8AC3E}">
        <p14:creationId xmlns:p14="http://schemas.microsoft.com/office/powerpoint/2010/main" val="507183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fr-CH" smtClean="0"/>
              <a:t>Most active last 5 gazettes</a:t>
            </a:r>
            <a:endParaRPr lang="en-US" smtClean="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666875"/>
            <a:ext cx="77343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668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fr-CH" smtClean="0"/>
              <a:t>Most advanced</a:t>
            </a:r>
            <a:endParaRPr lang="en-US" smtClean="0"/>
          </a:p>
        </p:txBody>
      </p:sp>
      <p:pic>
        <p:nvPicPr>
          <p:cNvPr id="35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7877175"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510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r-CH" smtClean="0"/>
              <a:t>Breakouts</a:t>
            </a:r>
            <a:endParaRPr lang="en-US" smtClean="0"/>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85925"/>
            <a:ext cx="76962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445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fr-CH" smtClean="0"/>
              <a:t>IPC search in PATENTSCOPE</a:t>
            </a:r>
            <a:endParaRPr lang="en-US" smtClean="0"/>
          </a:p>
        </p:txBody>
      </p:sp>
      <p:pic>
        <p:nvPicPr>
          <p:cNvPr id="3789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8338" y="1341438"/>
            <a:ext cx="2247900" cy="203835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37892" name="Rectangle 4"/>
          <p:cNvSpPr>
            <a:spLocks noChangeArrowheads="1"/>
          </p:cNvSpPr>
          <p:nvPr/>
        </p:nvSpPr>
        <p:spPr bwMode="auto">
          <a:xfrm>
            <a:off x="3348038" y="1341438"/>
            <a:ext cx="49688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CH"/>
              <a:t>Searching and Grouping now by complete IPC codes: 			</a:t>
            </a:r>
          </a:p>
          <a:p>
            <a:r>
              <a:rPr lang="fr-CH" b="1"/>
              <a:t>H04B 1/06 </a:t>
            </a:r>
            <a:r>
              <a:rPr lang="fr-CH"/>
              <a:t>will include by default </a:t>
            </a:r>
          </a:p>
          <a:p>
            <a:r>
              <a:rPr lang="fr-CH"/>
              <a:t>H04B </a:t>
            </a:r>
            <a:r>
              <a:rPr lang="fr-CH" b="1"/>
              <a:t>1/08</a:t>
            </a:r>
            <a:r>
              <a:rPr lang="fr-CH"/>
              <a:t> </a:t>
            </a:r>
          </a:p>
          <a:p>
            <a:r>
              <a:rPr lang="fr-CH"/>
              <a:t>	</a:t>
            </a:r>
            <a:r>
              <a:rPr lang="fr-CH" b="1"/>
              <a:t>1/10</a:t>
            </a:r>
            <a:r>
              <a:rPr lang="fr-CH"/>
              <a:t> </a:t>
            </a:r>
          </a:p>
          <a:p>
            <a:r>
              <a:rPr lang="fr-CH"/>
              <a:t>	</a:t>
            </a:r>
            <a:r>
              <a:rPr lang="fr-CH" b="1"/>
              <a:t>1/16</a:t>
            </a:r>
          </a:p>
          <a:p>
            <a:endParaRPr lang="fr-CH" b="1"/>
          </a:p>
          <a:p>
            <a:endParaRPr lang="fr-CH" b="1"/>
          </a:p>
          <a:p>
            <a:endParaRPr lang="en-US"/>
          </a:p>
        </p:txBody>
      </p:sp>
    </p:spTree>
    <p:extLst>
      <p:ext uri="{BB962C8B-B14F-4D97-AF65-F5344CB8AC3E}">
        <p14:creationId xmlns:p14="http://schemas.microsoft.com/office/powerpoint/2010/main" val="1269741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819"/>
            <a:ext cx="6361117" cy="687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261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Green Inventory</a:t>
            </a:r>
            <a:endParaRPr lang="en-US" dirty="0"/>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9184"/>
            <a:ext cx="7560840" cy="565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736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smtClean="0"/>
              <a:t>PATENTSCOPE: how to search</a:t>
            </a:r>
          </a:p>
        </p:txBody>
      </p:sp>
      <p:sp>
        <p:nvSpPr>
          <p:cNvPr id="25603" name="Rectangle 3"/>
          <p:cNvSpPr>
            <a:spLocks noGrp="1" noChangeArrowheads="1"/>
          </p:cNvSpPr>
          <p:nvPr>
            <p:ph type="body" idx="4294967295"/>
          </p:nvPr>
        </p:nvSpPr>
        <p:spPr/>
        <p:txBody>
          <a:bodyPr/>
          <a:lstStyle/>
          <a:p>
            <a:pPr eaLnBrk="1" hangingPunct="1"/>
            <a:r>
              <a:rPr lang="en-US" smtClean="0"/>
              <a:t>Browse by week or sequence listing</a:t>
            </a:r>
          </a:p>
          <a:p>
            <a:pPr eaLnBrk="1" hangingPunct="1">
              <a:buFontTx/>
              <a:buNone/>
            </a:pPr>
            <a:endParaRPr lang="en-US" smtClean="0"/>
          </a:p>
          <a:p>
            <a:pPr eaLnBrk="1" hangingPunct="1"/>
            <a:r>
              <a:rPr lang="en-US" smtClean="0"/>
              <a:t>Search patent documents:</a:t>
            </a:r>
          </a:p>
          <a:p>
            <a:pPr marL="522288" lvl="1" indent="-65088" eaLnBrk="1" hangingPunct="1"/>
            <a:r>
              <a:rPr lang="en-US" smtClean="0"/>
              <a:t>Simple</a:t>
            </a:r>
          </a:p>
          <a:p>
            <a:pPr marL="522288" lvl="1" indent="-65088" eaLnBrk="1" hangingPunct="1"/>
            <a:r>
              <a:rPr lang="en-US" smtClean="0"/>
              <a:t>Advanced</a:t>
            </a:r>
          </a:p>
          <a:p>
            <a:pPr marL="522288" lvl="1" indent="-65088" eaLnBrk="1" hangingPunct="1"/>
            <a:r>
              <a:rPr lang="en-US" smtClean="0"/>
              <a:t>Field combination</a:t>
            </a:r>
          </a:p>
          <a:p>
            <a:pPr marL="522288" lvl="1" indent="-65088" eaLnBrk="1" hangingPunct="1"/>
            <a:r>
              <a:rPr lang="en-US" smtClean="0"/>
              <a:t>CLIR</a:t>
            </a:r>
          </a:p>
          <a:p>
            <a:pPr marL="522288" lvl="1" indent="-65088" eaLnBrk="1" hangingPunct="1">
              <a:buFontTx/>
              <a:buNone/>
            </a:pPr>
            <a:endParaRPr lang="en-US" smtClean="0"/>
          </a:p>
          <a:p>
            <a:pPr marL="522288" lvl="1" indent="-65088" eaLnBrk="1" hangingPunct="1">
              <a:buFontTx/>
              <a:buNone/>
            </a:pPr>
            <a:endParaRPr lang="en-US" smtClean="0"/>
          </a:p>
          <a:p>
            <a:pPr marL="522288" lvl="1" indent="-65088" eaLnBrk="1" hangingPunct="1">
              <a:buFontTx/>
              <a:buNone/>
            </a:pPr>
            <a:endParaRPr lang="en-US" smtClean="0"/>
          </a:p>
          <a:p>
            <a:pPr marL="522288" lvl="1" indent="-65088" eaLnBrk="1" hangingPunct="1">
              <a:buFontTx/>
              <a:buNone/>
            </a:pPr>
            <a:endParaRPr lang="en-US" smtClean="0"/>
          </a:p>
        </p:txBody>
      </p:sp>
      <p:sp>
        <p:nvSpPr>
          <p:cNvPr id="4" name="Right Arrow 3"/>
          <p:cNvSpPr>
            <a:spLocks noChangeArrowheads="1"/>
          </p:cNvSpPr>
          <p:nvPr/>
        </p:nvSpPr>
        <p:spPr bwMode="auto">
          <a:xfrm>
            <a:off x="68263" y="1633538"/>
            <a:ext cx="823912" cy="822325"/>
          </a:xfrm>
          <a:prstGeom prst="rightArrow">
            <a:avLst>
              <a:gd name="adj1" fmla="val 50000"/>
              <a:gd name="adj2" fmla="val 49999"/>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a typeface="MS PGothic" pitchFamily="34" charset="-128"/>
            </a:endParaRPr>
          </a:p>
        </p:txBody>
      </p:sp>
      <p:sp>
        <p:nvSpPr>
          <p:cNvPr id="5" name="Right Arrow 4"/>
          <p:cNvSpPr>
            <a:spLocks noChangeArrowheads="1"/>
          </p:cNvSpPr>
          <p:nvPr/>
        </p:nvSpPr>
        <p:spPr bwMode="auto">
          <a:xfrm>
            <a:off x="107950" y="2492375"/>
            <a:ext cx="822325" cy="823913"/>
          </a:xfrm>
          <a:prstGeom prst="rightArrow">
            <a:avLst>
              <a:gd name="adj1" fmla="val 50000"/>
              <a:gd name="adj2" fmla="val 50000"/>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solidFill>
                <a:srgbClr val="000000"/>
              </a:solidFill>
              <a:ea typeface="MS PGothic" pitchFamily="34" charset="-128"/>
            </a:endParaRPr>
          </a:p>
        </p:txBody>
      </p:sp>
    </p:spTree>
    <p:extLst>
      <p:ext uri="{BB962C8B-B14F-4D97-AF65-F5344CB8AC3E}">
        <p14:creationId xmlns:p14="http://schemas.microsoft.com/office/powerpoint/2010/main" val="3576957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93775"/>
          </a:xfrm>
        </p:spPr>
        <p:txBody>
          <a:bodyPr/>
          <a:lstStyle/>
          <a:p>
            <a:pPr eaLnBrk="1" hangingPunct="1"/>
            <a:r>
              <a:rPr lang="en-US" smtClean="0"/>
              <a:t>Coverage : Collections</a:t>
            </a:r>
          </a:p>
        </p:txBody>
      </p:sp>
      <p:sp>
        <p:nvSpPr>
          <p:cNvPr id="19460" name="Rectangle 4"/>
          <p:cNvSpPr>
            <a:spLocks noGrp="1" noChangeArrowheads="1"/>
          </p:cNvSpPr>
          <p:nvPr>
            <p:ph type="body" sz="half" idx="2"/>
          </p:nvPr>
        </p:nvSpPr>
        <p:spPr>
          <a:xfrm>
            <a:off x="395288" y="5949950"/>
            <a:ext cx="8497887" cy="609600"/>
          </a:xfrm>
        </p:spPr>
        <p:txBody>
          <a:bodyPr/>
          <a:lstStyle/>
          <a:p>
            <a:pPr eaLnBrk="1" hangingPunct="1">
              <a:lnSpc>
                <a:spcPct val="80000"/>
              </a:lnSpc>
              <a:buFontTx/>
              <a:buNone/>
            </a:pPr>
            <a:endParaRPr lang="en-US" sz="1600" smtClean="0"/>
          </a:p>
          <a:p>
            <a:pPr eaLnBrk="1" hangingPunct="1">
              <a:lnSpc>
                <a:spcPct val="80000"/>
              </a:lnSpc>
              <a:buFontTx/>
              <a:buNone/>
            </a:pPr>
            <a:r>
              <a:rPr lang="en-US" sz="1800" smtClean="0"/>
              <a:t>As well as </a:t>
            </a:r>
            <a:r>
              <a:rPr lang="en-US" sz="1800" b="1" smtClean="0"/>
              <a:t>PCT applications</a:t>
            </a:r>
            <a:r>
              <a:rPr lang="en-US" sz="1800" smtClean="0"/>
              <a:t>, the </a:t>
            </a:r>
            <a:r>
              <a:rPr lang="en-US" sz="1800" b="1" smtClean="0"/>
              <a:t>ARIPO, EPO and LATIPAT collections</a:t>
            </a:r>
          </a:p>
        </p:txBody>
      </p:sp>
      <p:graphicFrame>
        <p:nvGraphicFramePr>
          <p:cNvPr id="10244" name="Object 30"/>
          <p:cNvGraphicFramePr>
            <a:graphicFrameLocks noGrp="1" noChangeAspect="1"/>
          </p:cNvGraphicFramePr>
          <p:nvPr>
            <p:ph sz="half" idx="1"/>
          </p:nvPr>
        </p:nvGraphicFramePr>
        <p:xfrm>
          <a:off x="755650" y="1196975"/>
          <a:ext cx="7200900" cy="4568825"/>
        </p:xfrm>
        <a:graphic>
          <a:graphicData uri="http://schemas.openxmlformats.org/presentationml/2006/ole">
            <mc:AlternateContent xmlns:mc="http://schemas.openxmlformats.org/markup-compatibility/2006">
              <mc:Choice xmlns:v="urn:schemas-microsoft-com:vml" Requires="v">
                <p:oleObj spid="_x0000_s1026" r:id="rId4" imgW="8965079" imgH="5688889" progId="">
                  <p:embed/>
                </p:oleObj>
              </mc:Choice>
              <mc:Fallback>
                <p:oleObj r:id="rId4" imgW="8965079" imgH="568888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196975"/>
                        <a:ext cx="7200900" cy="456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4" y="1052736"/>
            <a:ext cx="7828929" cy="495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778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xEl>
                                              <p:pRg st="1" end="1"/>
                                            </p:txEl>
                                          </p:spTgt>
                                        </p:tgtEl>
                                        <p:attrNameLst>
                                          <p:attrName>style.visibility</p:attrName>
                                        </p:attrNameLst>
                                      </p:cBhvr>
                                      <p:to>
                                        <p:strVal val="visible"/>
                                      </p:to>
                                    </p:set>
                                    <p:anim calcmode="lin" valueType="num">
                                      <p:cBhvr additive="base">
                                        <p:cTn id="7" dur="500" fill="hold"/>
                                        <p:tgtEl>
                                          <p:spTgt spid="1946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6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4 ways to search</a:t>
            </a:r>
          </a:p>
        </p:txBody>
      </p:sp>
      <p:graphicFrame>
        <p:nvGraphicFramePr>
          <p:cNvPr id="26627" name="Object 5"/>
          <p:cNvGraphicFramePr>
            <a:graphicFrameLocks noGrp="1" noChangeAspect="1"/>
          </p:cNvGraphicFramePr>
          <p:nvPr>
            <p:ph idx="1"/>
          </p:nvPr>
        </p:nvGraphicFramePr>
        <p:xfrm>
          <a:off x="323850" y="1412875"/>
          <a:ext cx="8229600" cy="3698875"/>
        </p:xfrm>
        <a:graphic>
          <a:graphicData uri="http://schemas.openxmlformats.org/presentationml/2006/ole">
            <mc:AlternateContent xmlns:mc="http://schemas.openxmlformats.org/markup-compatibility/2006">
              <mc:Choice xmlns:v="urn:schemas-microsoft-com:vml" Requires="v">
                <p:oleObj spid="_x0000_s11266" r:id="rId3" imgW="11187302" imgH="5028571" progId="">
                  <p:embed/>
                </p:oleObj>
              </mc:Choice>
              <mc:Fallback>
                <p:oleObj r:id="rId3" imgW="11187302" imgH="502857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412875"/>
                        <a:ext cx="8229600" cy="369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89263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Interface : Simple</a:t>
            </a:r>
          </a:p>
        </p:txBody>
      </p:sp>
      <p:sp>
        <p:nvSpPr>
          <p:cNvPr id="27651" name="Text Box 3"/>
          <p:cNvSpPr txBox="1">
            <a:spLocks noChangeArrowheads="1"/>
          </p:cNvSpPr>
          <p:nvPr/>
        </p:nvSpPr>
        <p:spPr bwMode="auto">
          <a:xfrm>
            <a:off x="1762125" y="6021388"/>
            <a:ext cx="547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smtClean="0">
                <a:solidFill>
                  <a:srgbClr val="000000"/>
                </a:solidFill>
              </a:rPr>
              <a:t>Basic search fields are provided</a:t>
            </a:r>
          </a:p>
        </p:txBody>
      </p:sp>
      <p:sp>
        <p:nvSpPr>
          <p:cNvPr id="27652" name="AutoShape 5"/>
          <p:cNvSpPr>
            <a:spLocks noChangeArrowheads="1"/>
          </p:cNvSpPr>
          <p:nvPr/>
        </p:nvSpPr>
        <p:spPr bwMode="auto">
          <a:xfrm>
            <a:off x="1116013" y="3573463"/>
            <a:ext cx="360362" cy="647700"/>
          </a:xfrm>
          <a:prstGeom prst="upArrow">
            <a:avLst>
              <a:gd name="adj1" fmla="val 50000"/>
              <a:gd name="adj2" fmla="val 4493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graphicFrame>
        <p:nvGraphicFramePr>
          <p:cNvPr id="27653" name="Object 12"/>
          <p:cNvGraphicFramePr>
            <a:graphicFrameLocks noGrp="1" noChangeAspect="1"/>
          </p:cNvGraphicFramePr>
          <p:nvPr>
            <p:ph idx="1"/>
          </p:nvPr>
        </p:nvGraphicFramePr>
        <p:xfrm>
          <a:off x="395288" y="1700213"/>
          <a:ext cx="8137525" cy="2420937"/>
        </p:xfrm>
        <a:graphic>
          <a:graphicData uri="http://schemas.openxmlformats.org/presentationml/2006/ole">
            <mc:AlternateContent xmlns:mc="http://schemas.openxmlformats.org/markup-compatibility/2006">
              <mc:Choice xmlns:v="urn:schemas-microsoft-com:vml" Requires="v">
                <p:oleObj spid="_x0000_s12290" r:id="rId3" imgW="10158730" imgH="3022222" progId="">
                  <p:embed/>
                </p:oleObj>
              </mc:Choice>
              <mc:Fallback>
                <p:oleObj r:id="rId3" imgW="10158730" imgH="302222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700213"/>
                        <a:ext cx="8137525"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51931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200" smtClean="0"/>
              <a:t>Interface : Field Combination - Structured</a:t>
            </a:r>
          </a:p>
        </p:txBody>
      </p:sp>
      <p:sp>
        <p:nvSpPr>
          <p:cNvPr id="28675" name="Text Box 3"/>
          <p:cNvSpPr txBox="1">
            <a:spLocks noChangeArrowheads="1"/>
          </p:cNvSpPr>
          <p:nvPr/>
        </p:nvSpPr>
        <p:spPr bwMode="auto">
          <a:xfrm>
            <a:off x="1476375" y="6021388"/>
            <a:ext cx="604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smtClean="0">
                <a:solidFill>
                  <a:srgbClr val="000000"/>
                </a:solidFill>
              </a:rPr>
              <a:t>Additional search fields can be selected</a:t>
            </a:r>
          </a:p>
        </p:txBody>
      </p:sp>
      <p:graphicFrame>
        <p:nvGraphicFramePr>
          <p:cNvPr id="28676" name="Object 6"/>
          <p:cNvGraphicFramePr>
            <a:graphicFrameLocks noGrp="1" noChangeAspect="1"/>
          </p:cNvGraphicFramePr>
          <p:nvPr>
            <p:ph idx="1"/>
          </p:nvPr>
        </p:nvGraphicFramePr>
        <p:xfrm>
          <a:off x="539750" y="1196975"/>
          <a:ext cx="8208963" cy="4457700"/>
        </p:xfrm>
        <a:graphic>
          <a:graphicData uri="http://schemas.openxmlformats.org/presentationml/2006/ole">
            <mc:AlternateContent xmlns:mc="http://schemas.openxmlformats.org/markup-compatibility/2006">
              <mc:Choice xmlns:v="urn:schemas-microsoft-com:vml" Requires="v">
                <p:oleObj spid="_x0000_s13314" r:id="rId3" imgW="10196825" imgH="5536508" progId="">
                  <p:embed/>
                </p:oleObj>
              </mc:Choice>
              <mc:Fallback>
                <p:oleObj r:id="rId3" imgW="10196825" imgH="553650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196975"/>
                        <a:ext cx="8208963"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58691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smtClean="0"/>
              <a:t>Search examples</a:t>
            </a:r>
          </a:p>
        </p:txBody>
      </p:sp>
      <p:sp>
        <p:nvSpPr>
          <p:cNvPr id="29699" name="Rectangle 3"/>
          <p:cNvSpPr>
            <a:spLocks noGrp="1" noChangeArrowheads="1"/>
          </p:cNvSpPr>
          <p:nvPr>
            <p:ph type="body" sz="half" idx="4294967295"/>
          </p:nvPr>
        </p:nvSpPr>
        <p:spPr>
          <a:xfrm>
            <a:off x="0" y="1412875"/>
            <a:ext cx="9324975" cy="5445125"/>
          </a:xfrm>
        </p:spPr>
        <p:txBody>
          <a:bodyPr/>
          <a:lstStyle/>
          <a:p>
            <a:pPr eaLnBrk="1" hangingPunct="1"/>
            <a:r>
              <a:rPr lang="en-US" sz="2000" smtClean="0"/>
              <a:t>Inventions by Steve Jobs in 2007 </a:t>
            </a:r>
          </a:p>
          <a:p>
            <a:pPr eaLnBrk="1" hangingPunct="1"/>
            <a:endParaRPr lang="en-US" sz="2000" smtClean="0"/>
          </a:p>
          <a:p>
            <a:pPr eaLnBrk="1" hangingPunct="1">
              <a:buFontTx/>
              <a:buNone/>
            </a:pPr>
            <a:endParaRPr lang="en-US" sz="2000" smtClean="0"/>
          </a:p>
          <a:p>
            <a:pPr eaLnBrk="1" hangingPunct="1"/>
            <a:endParaRPr lang="en-US" sz="2000" smtClean="0"/>
          </a:p>
          <a:p>
            <a:pPr eaLnBrk="1" hangingPunct="1">
              <a:buFontTx/>
              <a:buNone/>
            </a:pPr>
            <a:endParaRPr lang="en-US" sz="2000" smtClean="0"/>
          </a:p>
          <a:p>
            <a:pPr eaLnBrk="1" hangingPunct="1"/>
            <a:endParaRPr lang="en-US" sz="2000" smtClean="0"/>
          </a:p>
          <a:p>
            <a:pPr eaLnBrk="1" hangingPunct="1"/>
            <a:endParaRPr lang="en-US" sz="2000" smtClean="0"/>
          </a:p>
          <a:p>
            <a:pPr eaLnBrk="1" hangingPunct="1"/>
            <a:r>
              <a:rPr lang="en-US" sz="2000" smtClean="0"/>
              <a:t>Patent documents containing microchip with licensing availability. </a:t>
            </a:r>
          </a:p>
          <a:p>
            <a:pPr eaLnBrk="1" hangingPunct="1"/>
            <a:endParaRPr lang="en-US" sz="2000" smtClean="0"/>
          </a:p>
          <a:p>
            <a:pPr eaLnBrk="1" hangingPunct="1"/>
            <a:endParaRPr lang="en-US" sz="2000" smtClean="0"/>
          </a:p>
          <a:p>
            <a:pPr eaLnBrk="1" hangingPunct="1">
              <a:buFontTx/>
              <a:buNone/>
            </a:pPr>
            <a:endParaRPr lang="en-US" sz="2000" smtClean="0"/>
          </a:p>
          <a:p>
            <a:pPr eaLnBrk="1" hangingPunct="1"/>
            <a:endParaRPr lang="en-US" sz="2000" smtClean="0"/>
          </a:p>
          <a:p>
            <a:pPr eaLnBrk="1" hangingPunct="1">
              <a:buFontTx/>
              <a:buNone/>
            </a:pPr>
            <a:endParaRPr lang="en-US" sz="2000" smtClean="0"/>
          </a:p>
        </p:txBody>
      </p:sp>
      <p:graphicFrame>
        <p:nvGraphicFramePr>
          <p:cNvPr id="29700" name="Object 4"/>
          <p:cNvGraphicFramePr>
            <a:graphicFrameLocks noGrp="1" noChangeAspect="1"/>
          </p:cNvGraphicFramePr>
          <p:nvPr>
            <p:ph sz="quarter" idx="4294967295"/>
          </p:nvPr>
        </p:nvGraphicFramePr>
        <p:xfrm>
          <a:off x="250825" y="1916113"/>
          <a:ext cx="8642350" cy="1692275"/>
        </p:xfrm>
        <a:graphic>
          <a:graphicData uri="http://schemas.openxmlformats.org/presentationml/2006/ole">
            <mc:AlternateContent xmlns:mc="http://schemas.openxmlformats.org/markup-compatibility/2006">
              <mc:Choice xmlns:v="urn:schemas-microsoft-com:vml" Requires="v">
                <p:oleObj spid="_x0000_s14338" r:id="rId4" imgW="8952381" imgH="1752381" progId="">
                  <p:embed/>
                </p:oleObj>
              </mc:Choice>
              <mc:Fallback>
                <p:oleObj r:id="rId4" imgW="8952381" imgH="175238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916113"/>
                        <a:ext cx="8642350"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701" name="Object 5"/>
          <p:cNvGraphicFramePr>
            <a:graphicFrameLocks noGrp="1" noChangeAspect="1"/>
          </p:cNvGraphicFramePr>
          <p:nvPr>
            <p:ph sz="quarter" idx="4294967295"/>
          </p:nvPr>
        </p:nvGraphicFramePr>
        <p:xfrm>
          <a:off x="179388" y="4365625"/>
          <a:ext cx="8821737" cy="1203325"/>
        </p:xfrm>
        <a:graphic>
          <a:graphicData uri="http://schemas.openxmlformats.org/presentationml/2006/ole">
            <mc:AlternateContent xmlns:mc="http://schemas.openxmlformats.org/markup-compatibility/2006">
              <mc:Choice xmlns:v="urn:schemas-microsoft-com:vml" Requires="v">
                <p:oleObj spid="_x0000_s14339" r:id="rId6" imgW="8838095" imgH="1205924" progId="">
                  <p:embed/>
                </p:oleObj>
              </mc:Choice>
              <mc:Fallback>
                <p:oleObj r:id="rId6" imgW="8838095" imgH="1205924"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388" y="4365625"/>
                        <a:ext cx="8821737"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2" name="Oval 6"/>
          <p:cNvSpPr>
            <a:spLocks noChangeArrowheads="1"/>
          </p:cNvSpPr>
          <p:nvPr/>
        </p:nvSpPr>
        <p:spPr bwMode="auto">
          <a:xfrm>
            <a:off x="0" y="2492375"/>
            <a:ext cx="7634288" cy="792163"/>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mtClean="0">
              <a:solidFill>
                <a:srgbClr val="000000"/>
              </a:solidFill>
            </a:endParaRPr>
          </a:p>
        </p:txBody>
      </p:sp>
      <p:sp>
        <p:nvSpPr>
          <p:cNvPr id="29703" name="Oval 7"/>
          <p:cNvSpPr>
            <a:spLocks noChangeArrowheads="1"/>
          </p:cNvSpPr>
          <p:nvPr/>
        </p:nvSpPr>
        <p:spPr bwMode="auto">
          <a:xfrm>
            <a:off x="-107950" y="4724400"/>
            <a:ext cx="7634288" cy="433388"/>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mtClean="0">
              <a:solidFill>
                <a:srgbClr val="000000"/>
              </a:solidFill>
            </a:endParaRPr>
          </a:p>
        </p:txBody>
      </p:sp>
    </p:spTree>
    <p:extLst>
      <p:ext uri="{BB962C8B-B14F-4D97-AF65-F5344CB8AC3E}">
        <p14:creationId xmlns:p14="http://schemas.microsoft.com/office/powerpoint/2010/main" val="4286090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smtClean="0"/>
              <a:t>Search examples</a:t>
            </a:r>
          </a:p>
        </p:txBody>
      </p:sp>
      <p:sp>
        <p:nvSpPr>
          <p:cNvPr id="30723" name="Rectangle 3"/>
          <p:cNvSpPr>
            <a:spLocks noGrp="1" noChangeArrowheads="1"/>
          </p:cNvSpPr>
          <p:nvPr>
            <p:ph type="body" sz="half" idx="4294967295"/>
          </p:nvPr>
        </p:nvSpPr>
        <p:spPr>
          <a:xfrm>
            <a:off x="323850" y="1700213"/>
            <a:ext cx="8435975" cy="865187"/>
          </a:xfrm>
        </p:spPr>
        <p:txBody>
          <a:bodyPr/>
          <a:lstStyle/>
          <a:p>
            <a:pPr eaLnBrk="1" hangingPunct="1"/>
            <a:r>
              <a:rPr lang="en-US" sz="2000" smtClean="0"/>
              <a:t>Patent documents without an IPC code </a:t>
            </a:r>
          </a:p>
        </p:txBody>
      </p:sp>
      <p:graphicFrame>
        <p:nvGraphicFramePr>
          <p:cNvPr id="30724" name="Object 4"/>
          <p:cNvGraphicFramePr>
            <a:graphicFrameLocks noGrp="1" noChangeAspect="1"/>
          </p:cNvGraphicFramePr>
          <p:nvPr>
            <p:ph sz="half" idx="4294967295"/>
          </p:nvPr>
        </p:nvGraphicFramePr>
        <p:xfrm>
          <a:off x="395288" y="2276475"/>
          <a:ext cx="8251825" cy="966788"/>
        </p:xfrm>
        <a:graphic>
          <a:graphicData uri="http://schemas.openxmlformats.org/presentationml/2006/ole">
            <mc:AlternateContent xmlns:mc="http://schemas.openxmlformats.org/markup-compatibility/2006">
              <mc:Choice xmlns:v="urn:schemas-microsoft-com:vml" Requires="v">
                <p:oleObj spid="_x0000_s15362" r:id="rId4" imgW="8888889" imgH="1041270" progId="">
                  <p:embed/>
                </p:oleObj>
              </mc:Choice>
              <mc:Fallback>
                <p:oleObj r:id="rId4" imgW="8888889" imgH="104127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276475"/>
                        <a:ext cx="8251825"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5" name="Oval 5"/>
          <p:cNvSpPr>
            <a:spLocks noChangeArrowheads="1"/>
          </p:cNvSpPr>
          <p:nvPr/>
        </p:nvSpPr>
        <p:spPr bwMode="auto">
          <a:xfrm>
            <a:off x="395288" y="2781300"/>
            <a:ext cx="7239000" cy="360363"/>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mtClean="0">
              <a:solidFill>
                <a:srgbClr val="000000"/>
              </a:solidFill>
            </a:endParaRPr>
          </a:p>
        </p:txBody>
      </p:sp>
    </p:spTree>
    <p:extLst>
      <p:ext uri="{BB962C8B-B14F-4D97-AF65-F5344CB8AC3E}">
        <p14:creationId xmlns:p14="http://schemas.microsoft.com/office/powerpoint/2010/main" val="1763127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Stemming</a:t>
            </a:r>
          </a:p>
        </p:txBody>
      </p:sp>
      <p:sp>
        <p:nvSpPr>
          <p:cNvPr id="31747" name="Rectangle 3"/>
          <p:cNvSpPr>
            <a:spLocks noGrp="1" noChangeArrowheads="1"/>
          </p:cNvSpPr>
          <p:nvPr>
            <p:ph type="body" idx="1"/>
          </p:nvPr>
        </p:nvSpPr>
        <p:spPr/>
        <p:txBody>
          <a:bodyPr/>
          <a:lstStyle/>
          <a:p>
            <a:pPr eaLnBrk="1" hangingPunct="1">
              <a:buFontTx/>
              <a:buNone/>
            </a:pPr>
            <a:r>
              <a:rPr lang="fr-CH" dirty="0" err="1" smtClean="0"/>
              <a:t>Process</a:t>
            </a:r>
            <a:r>
              <a:rPr lang="fr-CH" dirty="0" smtClean="0"/>
              <a:t> </a:t>
            </a:r>
            <a:r>
              <a:rPr lang="fr-CH" dirty="0" err="1" smtClean="0"/>
              <a:t>that</a:t>
            </a:r>
            <a:r>
              <a:rPr lang="fr-CH" dirty="0" smtClean="0"/>
              <a:t> </a:t>
            </a:r>
            <a:r>
              <a:rPr lang="fr-CH" dirty="0" err="1" smtClean="0"/>
              <a:t>removes</a:t>
            </a:r>
            <a:r>
              <a:rPr lang="fr-CH" dirty="0" smtClean="0"/>
              <a:t> </a:t>
            </a:r>
            <a:r>
              <a:rPr lang="fr-CH" dirty="0" err="1" smtClean="0"/>
              <a:t>common</a:t>
            </a:r>
            <a:r>
              <a:rPr lang="fr-CH" dirty="0" smtClean="0"/>
              <a:t> </a:t>
            </a:r>
            <a:r>
              <a:rPr lang="fr-CH" dirty="0" err="1" smtClean="0"/>
              <a:t>ending</a:t>
            </a:r>
            <a:r>
              <a:rPr lang="fr-CH" dirty="0" smtClean="0"/>
              <a:t> </a:t>
            </a:r>
            <a:r>
              <a:rPr lang="fr-CH" dirty="0" err="1" smtClean="0"/>
              <a:t>from</a:t>
            </a:r>
            <a:r>
              <a:rPr lang="fr-CH" dirty="0" smtClean="0"/>
              <a:t> </a:t>
            </a:r>
            <a:r>
              <a:rPr lang="fr-CH" dirty="0" err="1" smtClean="0"/>
              <a:t>words</a:t>
            </a:r>
            <a:r>
              <a:rPr lang="fr-CH" dirty="0" smtClean="0"/>
              <a:t> by English </a:t>
            </a:r>
            <a:r>
              <a:rPr lang="fr-CH" dirty="0" err="1" smtClean="0"/>
              <a:t>Snowball</a:t>
            </a:r>
            <a:r>
              <a:rPr lang="fr-CH" dirty="0" smtClean="0"/>
              <a:t> </a:t>
            </a:r>
            <a:r>
              <a:rPr lang="en-US" dirty="0" smtClean="0"/>
              <a:t>algorithm</a:t>
            </a:r>
          </a:p>
          <a:p>
            <a:pPr eaLnBrk="1" hangingPunct="1">
              <a:buFontTx/>
              <a:buNone/>
            </a:pPr>
            <a:r>
              <a:rPr lang="fr-CH" dirty="0" smtClean="0"/>
              <a:t>	 </a:t>
            </a:r>
          </a:p>
          <a:p>
            <a:pPr eaLnBrk="1" hangingPunct="1">
              <a:buFontTx/>
              <a:buNone/>
            </a:pPr>
            <a:r>
              <a:rPr lang="fr-CH" dirty="0" smtClean="0"/>
              <a:t>	</a:t>
            </a:r>
            <a:r>
              <a:rPr lang="fr-CH" dirty="0" err="1" smtClean="0"/>
              <a:t>electric¦al</a:t>
            </a:r>
            <a:r>
              <a:rPr lang="fr-CH" dirty="0" smtClean="0"/>
              <a:t> = </a:t>
            </a:r>
            <a:r>
              <a:rPr lang="fr-CH" dirty="0" err="1" smtClean="0"/>
              <a:t>electric</a:t>
            </a:r>
            <a:endParaRPr lang="fr-CH" dirty="0" smtClean="0"/>
          </a:p>
          <a:p>
            <a:pPr eaLnBrk="1" hangingPunct="1">
              <a:buFontTx/>
              <a:buNone/>
            </a:pPr>
            <a:r>
              <a:rPr lang="fr-CH" dirty="0" smtClean="0"/>
              <a:t>     </a:t>
            </a:r>
            <a:r>
              <a:rPr lang="fr-CH" dirty="0" err="1" smtClean="0"/>
              <a:t>electric¦ity</a:t>
            </a:r>
            <a:r>
              <a:rPr lang="fr-CH" dirty="0" smtClean="0"/>
              <a:t> = </a:t>
            </a:r>
            <a:r>
              <a:rPr lang="fr-CH" dirty="0" err="1" smtClean="0"/>
              <a:t>electric</a:t>
            </a:r>
            <a:endParaRPr lang="fr-CH" dirty="0" smtClean="0"/>
          </a:p>
          <a:p>
            <a:pPr eaLnBrk="1" hangingPunct="1">
              <a:buFontTx/>
              <a:buNone/>
            </a:pPr>
            <a:r>
              <a:rPr lang="fr-CH" dirty="0" smtClean="0"/>
              <a:t>	 </a:t>
            </a:r>
            <a:r>
              <a:rPr lang="fr-CH" dirty="0" err="1" smtClean="0"/>
              <a:t>electron¦ics</a:t>
            </a:r>
            <a:r>
              <a:rPr lang="fr-CH" dirty="0" smtClean="0"/>
              <a:t> = </a:t>
            </a:r>
            <a:r>
              <a:rPr lang="fr-CH" dirty="0" err="1" smtClean="0"/>
              <a:t>electron</a:t>
            </a:r>
            <a:r>
              <a:rPr lang="fr-CH" dirty="0" smtClean="0"/>
              <a:t>   </a:t>
            </a:r>
          </a:p>
          <a:p>
            <a:pPr eaLnBrk="1" hangingPunct="1">
              <a:buFontTx/>
              <a:buNone/>
            </a:pPr>
            <a:endParaRPr lang="fr-CH" dirty="0" smtClean="0"/>
          </a:p>
          <a:p>
            <a:pPr eaLnBrk="1" hangingPunct="1">
              <a:buFontTx/>
              <a:buNone/>
            </a:pPr>
            <a:endParaRPr lang="fr-CH" dirty="0" smtClean="0"/>
          </a:p>
          <a:p>
            <a:pPr eaLnBrk="1" hangingPunct="1">
              <a:buFontTx/>
              <a:buNone/>
            </a:pPr>
            <a:endParaRPr lang="en-US" dirty="0" smtClean="0"/>
          </a:p>
        </p:txBody>
      </p:sp>
    </p:spTree>
    <p:extLst>
      <p:ext uri="{BB962C8B-B14F-4D97-AF65-F5344CB8AC3E}">
        <p14:creationId xmlns:p14="http://schemas.microsoft.com/office/powerpoint/2010/main" val="5024467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2060848"/>
            <a:ext cx="76581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66" y="0"/>
            <a:ext cx="7658099" cy="7004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3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6104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952"/>
            <a:ext cx="6552728" cy="694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8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gtEl>
                                        <p:attrNameLst>
                                          <p:attrName>style.visibility</p:attrName>
                                        </p:attrNameLst>
                                      </p:cBhvr>
                                      <p:to>
                                        <p:strVal val="visible"/>
                                      </p:to>
                                    </p:set>
                                    <p:anim calcmode="lin" valueType="num">
                                      <p:cBhvr additive="base">
                                        <p:cTn id="7" dur="500" fill="hold"/>
                                        <p:tgtEl>
                                          <p:spTgt spid="46083"/>
                                        </p:tgtEl>
                                        <p:attrNameLst>
                                          <p:attrName>ppt_x</p:attrName>
                                        </p:attrNameLst>
                                      </p:cBhvr>
                                      <p:tavLst>
                                        <p:tav tm="0">
                                          <p:val>
                                            <p:strVal val="#ppt_x"/>
                                          </p:val>
                                        </p:tav>
                                        <p:tav tm="100000">
                                          <p:val>
                                            <p:strVal val="#ppt_x"/>
                                          </p:val>
                                        </p:tav>
                                      </p:tavLst>
                                    </p:anim>
                                    <p:anim calcmode="lin" valueType="num">
                                      <p:cBhvr additive="base">
                                        <p:cTn id="8" dur="500" fill="hold"/>
                                        <p:tgtEl>
                                          <p:spTgt spid="460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Interface : Advanced</a:t>
            </a:r>
          </a:p>
        </p:txBody>
      </p:sp>
      <p:sp>
        <p:nvSpPr>
          <p:cNvPr id="32771" name="Text Box 3"/>
          <p:cNvSpPr txBox="1">
            <a:spLocks noChangeArrowheads="1"/>
          </p:cNvSpPr>
          <p:nvPr/>
        </p:nvSpPr>
        <p:spPr bwMode="auto">
          <a:xfrm>
            <a:off x="1187450" y="6021388"/>
            <a:ext cx="604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smtClean="0">
                <a:solidFill>
                  <a:srgbClr val="000000"/>
                </a:solidFill>
              </a:rPr>
              <a:t>Full flexibilities are enabled</a:t>
            </a:r>
          </a:p>
        </p:txBody>
      </p:sp>
      <p:graphicFrame>
        <p:nvGraphicFramePr>
          <p:cNvPr id="32772" name="Object 6"/>
          <p:cNvGraphicFramePr>
            <a:graphicFrameLocks noGrp="1" noChangeAspect="1"/>
          </p:cNvGraphicFramePr>
          <p:nvPr>
            <p:ph idx="1"/>
          </p:nvPr>
        </p:nvGraphicFramePr>
        <p:xfrm>
          <a:off x="179388" y="1844675"/>
          <a:ext cx="8713787" cy="2241550"/>
        </p:xfrm>
        <a:graphic>
          <a:graphicData uri="http://schemas.openxmlformats.org/presentationml/2006/ole">
            <mc:AlternateContent xmlns:mc="http://schemas.openxmlformats.org/markup-compatibility/2006">
              <mc:Choice xmlns:v="urn:schemas-microsoft-com:vml" Requires="v">
                <p:oleObj spid="_x0000_s16386" r:id="rId3" imgW="10171429" imgH="2615873" progId="">
                  <p:embed/>
                </p:oleObj>
              </mc:Choice>
              <mc:Fallback>
                <p:oleObj r:id="rId3" imgW="10171429" imgH="261587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844675"/>
                        <a:ext cx="8713787"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26628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fr-CH"/>
              <a:t>To help </a:t>
            </a:r>
            <a:r>
              <a:rPr lang="en-US"/>
              <a:t>you</a:t>
            </a:r>
            <a:r>
              <a:rPr lang="fr-CH"/>
              <a:t> fine-tune </a:t>
            </a:r>
            <a:r>
              <a:rPr lang="en-US"/>
              <a:t>your search</a:t>
            </a:r>
          </a:p>
        </p:txBody>
      </p:sp>
      <p:sp>
        <p:nvSpPr>
          <p:cNvPr id="18435" name="Rectangle 3"/>
          <p:cNvSpPr>
            <a:spLocks noGrp="1" noChangeArrowheads="1"/>
          </p:cNvSpPr>
          <p:nvPr>
            <p:ph type="body" idx="1"/>
          </p:nvPr>
        </p:nvSpPr>
        <p:spPr/>
        <p:txBody>
          <a:bodyPr/>
          <a:lstStyle/>
          <a:p>
            <a:pPr>
              <a:buFontTx/>
              <a:buNone/>
            </a:pPr>
            <a:endParaRPr lang="fr-CH"/>
          </a:p>
          <a:p>
            <a:r>
              <a:rPr lang="en-US"/>
              <a:t>1. Boolean operators</a:t>
            </a:r>
          </a:p>
          <a:p>
            <a:r>
              <a:rPr lang="en-US"/>
              <a:t>2. Proximity operators</a:t>
            </a:r>
          </a:p>
          <a:p>
            <a:r>
              <a:rPr lang="en-US"/>
              <a:t>3. Field codes</a:t>
            </a:r>
          </a:p>
          <a:p>
            <a:r>
              <a:rPr lang="en-US"/>
              <a:t>4 .Stemming/wildcard/fuzzy searches</a:t>
            </a:r>
          </a:p>
          <a:p>
            <a:r>
              <a:rPr lang="en-US"/>
              <a:t>5. Grouping/nesting</a:t>
            </a:r>
          </a:p>
          <a:p>
            <a:r>
              <a:rPr lang="en-US"/>
              <a:t>6. Date searches</a:t>
            </a:r>
          </a:p>
          <a:p>
            <a:pPr>
              <a:buFontTx/>
              <a:buNone/>
            </a:pPr>
            <a:endParaRPr lang="en-US"/>
          </a:p>
          <a:p>
            <a:pPr>
              <a:buFontTx/>
              <a:buNone/>
            </a:pPr>
            <a:endParaRPr lang="en-US"/>
          </a:p>
        </p:txBody>
      </p:sp>
    </p:spTree>
    <p:extLst>
      <p:ext uri="{BB962C8B-B14F-4D97-AF65-F5344CB8AC3E}">
        <p14:creationId xmlns:p14="http://schemas.microsoft.com/office/powerpoint/2010/main" val="3823124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Estonia</a:t>
            </a:r>
            <a:endParaRPr lang="en-US" dirty="0"/>
          </a:p>
        </p:txBody>
      </p:sp>
      <p:sp>
        <p:nvSpPr>
          <p:cNvPr id="4" name="Text Placeholder 3"/>
          <p:cNvSpPr>
            <a:spLocks noGrp="1"/>
          </p:cNvSpPr>
          <p:nvPr>
            <p:ph type="body" sz="half" idx="2"/>
          </p:nvPr>
        </p:nvSpPr>
        <p:spPr/>
        <p:txBody>
          <a:bodyPr/>
          <a:lstStyle/>
          <a:p>
            <a:r>
              <a:rPr lang="en-US" dirty="0" smtClean="0"/>
              <a:t>Added today!</a:t>
            </a:r>
            <a:endParaRPr lang="en-US" dirty="0"/>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87" y="1600200"/>
            <a:ext cx="28829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9614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menu</a:t>
            </a:r>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429183" cy="29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82846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pPr eaLnBrk="1" hangingPunct="1"/>
            <a:r>
              <a:rPr lang="en-US" sz="3200" smtClean="0"/>
              <a:t>Search examples: field code, Boolean and range operator</a:t>
            </a:r>
          </a:p>
        </p:txBody>
      </p:sp>
      <p:sp>
        <p:nvSpPr>
          <p:cNvPr id="33795" name="Rectangle 3"/>
          <p:cNvSpPr>
            <a:spLocks noGrp="1" noChangeArrowheads="1"/>
          </p:cNvSpPr>
          <p:nvPr>
            <p:ph type="body" idx="4294967295"/>
          </p:nvPr>
        </p:nvSpPr>
        <p:spPr>
          <a:xfrm>
            <a:off x="457200" y="1196975"/>
            <a:ext cx="8229600" cy="4929188"/>
          </a:xfrm>
        </p:spPr>
        <p:txBody>
          <a:bodyPr/>
          <a:lstStyle/>
          <a:p>
            <a:pPr eaLnBrk="1" hangingPunct="1">
              <a:lnSpc>
                <a:spcPct val="80000"/>
              </a:lnSpc>
              <a:buFontTx/>
              <a:buNone/>
            </a:pPr>
            <a:r>
              <a:rPr lang="en-US" sz="2000" smtClean="0"/>
              <a:t>    </a:t>
            </a:r>
          </a:p>
          <a:p>
            <a:pPr eaLnBrk="1" hangingPunct="1">
              <a:lnSpc>
                <a:spcPct val="80000"/>
              </a:lnSpc>
              <a:buFontTx/>
              <a:buNone/>
            </a:pPr>
            <a:r>
              <a:rPr lang="en-US" sz="2000" smtClean="0"/>
              <a:t>    Inventions made by </a:t>
            </a:r>
            <a:r>
              <a:rPr lang="en-US" sz="2000" u="sng" smtClean="0"/>
              <a:t>Steve Jobs</a:t>
            </a:r>
            <a:r>
              <a:rPr lang="en-US" sz="2000" smtClean="0"/>
              <a:t> published during the period </a:t>
            </a:r>
            <a:r>
              <a:rPr lang="en-US" sz="2000" u="sng" smtClean="0"/>
              <a:t>from 2007 to 2009</a:t>
            </a:r>
            <a:r>
              <a:rPr lang="en-US" sz="2000" smtClean="0"/>
              <a:t> comprising the keyword </a:t>
            </a:r>
            <a:r>
              <a:rPr lang="ja-JP" altLang="en-US" sz="2000" smtClean="0">
                <a:ea typeface="MS PGothic" pitchFamily="34" charset="-128"/>
              </a:rPr>
              <a:t>“</a:t>
            </a:r>
            <a:r>
              <a:rPr lang="en-US" altLang="ja-JP" sz="2000" u="sng" smtClean="0">
                <a:ea typeface="MS PGothic" pitchFamily="34" charset="-128"/>
              </a:rPr>
              <a:t>touch</a:t>
            </a:r>
            <a:r>
              <a:rPr lang="ja-JP" altLang="en-US" sz="2000" smtClean="0">
                <a:ea typeface="MS PGothic" pitchFamily="34" charset="-128"/>
              </a:rPr>
              <a:t>”</a:t>
            </a:r>
            <a:r>
              <a:rPr lang="en-US" altLang="ja-JP" sz="2000" smtClean="0">
                <a:ea typeface="MS PGothic" pitchFamily="34" charset="-128"/>
              </a:rPr>
              <a:t> in the description.</a:t>
            </a:r>
          </a:p>
          <a:p>
            <a:pPr eaLnBrk="1" hangingPunct="1">
              <a:lnSpc>
                <a:spcPct val="80000"/>
              </a:lnSpc>
              <a:buFontTx/>
              <a:buNone/>
            </a:pPr>
            <a:endParaRPr lang="en-US" sz="2000" smtClean="0"/>
          </a:p>
          <a:p>
            <a:pPr eaLnBrk="1" hangingPunct="1">
              <a:lnSpc>
                <a:spcPct val="80000"/>
              </a:lnSpc>
              <a:buFontTx/>
              <a:buNone/>
            </a:pPr>
            <a:endParaRPr lang="en-US" sz="2000" smtClean="0"/>
          </a:p>
          <a:p>
            <a:pPr eaLnBrk="1" hangingPunct="1">
              <a:lnSpc>
                <a:spcPct val="80000"/>
              </a:lnSpc>
              <a:buFontTx/>
              <a:buNone/>
            </a:pPr>
            <a:r>
              <a:rPr lang="en-US" sz="1600" smtClean="0"/>
              <a:t>       </a:t>
            </a:r>
            <a:r>
              <a:rPr lang="en-US" sz="2200" smtClean="0"/>
              <a:t>IN:(Jobs) AND PD:[2007 TO 2009] AND EN_DE:(touch)</a:t>
            </a:r>
          </a:p>
          <a:p>
            <a:pPr eaLnBrk="1" hangingPunct="1">
              <a:lnSpc>
                <a:spcPct val="80000"/>
              </a:lnSpc>
              <a:buFontTx/>
              <a:buNone/>
            </a:pPr>
            <a:endParaRPr lang="en-US" sz="2200" smtClean="0"/>
          </a:p>
          <a:p>
            <a:pPr eaLnBrk="1" hangingPunct="1">
              <a:lnSpc>
                <a:spcPct val="80000"/>
              </a:lnSpc>
              <a:buFontTx/>
              <a:buNone/>
            </a:pPr>
            <a:endParaRPr lang="en-US" sz="2200" smtClean="0"/>
          </a:p>
          <a:p>
            <a:pPr eaLnBrk="1" hangingPunct="1">
              <a:lnSpc>
                <a:spcPct val="80000"/>
              </a:lnSpc>
            </a:pPr>
            <a:r>
              <a:rPr lang="en-US" sz="1600" smtClean="0"/>
              <a:t>This search query uses </a:t>
            </a:r>
            <a:r>
              <a:rPr lang="en-US" sz="1600" b="1" smtClean="0"/>
              <a:t>field codes</a:t>
            </a:r>
            <a:r>
              <a:rPr lang="en-US" sz="1600" smtClean="0"/>
              <a:t>, a </a:t>
            </a:r>
            <a:r>
              <a:rPr lang="en-US" sz="1600" b="1" smtClean="0"/>
              <a:t>Boolean operator</a:t>
            </a:r>
            <a:r>
              <a:rPr lang="en-US" sz="1600" smtClean="0"/>
              <a:t>, and a </a:t>
            </a:r>
            <a:r>
              <a:rPr lang="en-US" sz="1600" b="1" smtClean="0"/>
              <a:t>range operator</a:t>
            </a:r>
            <a:r>
              <a:rPr lang="en-US" sz="1600" smtClean="0"/>
              <a:t>.</a:t>
            </a:r>
          </a:p>
          <a:p>
            <a:pPr eaLnBrk="1" hangingPunct="1">
              <a:lnSpc>
                <a:spcPct val="80000"/>
              </a:lnSpc>
            </a:pPr>
            <a:r>
              <a:rPr lang="en-US" sz="1600" smtClean="0"/>
              <a:t>The field codes are </a:t>
            </a:r>
            <a:r>
              <a:rPr lang="en-US" sz="1600" b="1" smtClean="0"/>
              <a:t>IN</a:t>
            </a:r>
            <a:r>
              <a:rPr lang="en-US" sz="1600" smtClean="0"/>
              <a:t> for inventor, </a:t>
            </a:r>
            <a:r>
              <a:rPr lang="en-US" sz="1600" b="1" smtClean="0"/>
              <a:t>PD</a:t>
            </a:r>
            <a:r>
              <a:rPr lang="en-US" sz="1600" smtClean="0"/>
              <a:t> for publication date, and </a:t>
            </a:r>
            <a:r>
              <a:rPr lang="en-US" sz="1600" b="1" smtClean="0"/>
              <a:t>EN_DE</a:t>
            </a:r>
            <a:r>
              <a:rPr lang="en-US" sz="1600" smtClean="0"/>
              <a:t> for English description.</a:t>
            </a:r>
          </a:p>
          <a:p>
            <a:pPr eaLnBrk="1" hangingPunct="1">
              <a:lnSpc>
                <a:spcPct val="80000"/>
              </a:lnSpc>
            </a:pPr>
            <a:r>
              <a:rPr lang="en-US" sz="1600" smtClean="0"/>
              <a:t>The Boolean operator </a:t>
            </a:r>
            <a:r>
              <a:rPr lang="en-US" sz="1600" b="1" smtClean="0"/>
              <a:t>AND</a:t>
            </a:r>
            <a:r>
              <a:rPr lang="en-US" sz="1600" smtClean="0"/>
              <a:t> is used to ensure that all search terms are included in the search results (i.e. that the results are for Jobs as inventor, within the given publication date range, and using the word </a:t>
            </a:r>
            <a:r>
              <a:rPr lang="ja-JP" altLang="en-US" sz="1600" smtClean="0">
                <a:ea typeface="MS PGothic" pitchFamily="34" charset="-128"/>
              </a:rPr>
              <a:t>“</a:t>
            </a:r>
            <a:r>
              <a:rPr lang="en-US" altLang="ja-JP" sz="1600" smtClean="0">
                <a:ea typeface="MS PGothic" pitchFamily="34" charset="-128"/>
              </a:rPr>
              <a:t>touch</a:t>
            </a:r>
            <a:r>
              <a:rPr lang="ja-JP" altLang="en-US" sz="1600" smtClean="0">
                <a:ea typeface="MS PGothic" pitchFamily="34" charset="-128"/>
              </a:rPr>
              <a:t>”</a:t>
            </a:r>
            <a:r>
              <a:rPr lang="en-US" altLang="ja-JP" sz="1600" smtClean="0">
                <a:ea typeface="MS PGothic" pitchFamily="34" charset="-128"/>
              </a:rPr>
              <a:t>).</a:t>
            </a:r>
          </a:p>
          <a:p>
            <a:pPr eaLnBrk="1" hangingPunct="1">
              <a:lnSpc>
                <a:spcPct val="80000"/>
              </a:lnSpc>
            </a:pPr>
            <a:r>
              <a:rPr lang="en-US" sz="1600" smtClean="0"/>
              <a:t>The range operator </a:t>
            </a:r>
            <a:r>
              <a:rPr lang="en-US" sz="1600" b="1" smtClean="0"/>
              <a:t>TO</a:t>
            </a:r>
            <a:r>
              <a:rPr lang="en-US" sz="1600" smtClean="0"/>
              <a:t> is used to define a range of publication date values.</a:t>
            </a:r>
          </a:p>
        </p:txBody>
      </p:sp>
      <p:sp>
        <p:nvSpPr>
          <p:cNvPr id="56324" name="Rectangle 4"/>
          <p:cNvSpPr>
            <a:spLocks noChangeArrowheads="1"/>
          </p:cNvSpPr>
          <p:nvPr/>
        </p:nvSpPr>
        <p:spPr bwMode="auto">
          <a:xfrm>
            <a:off x="900113" y="2565400"/>
            <a:ext cx="6985000" cy="576263"/>
          </a:xfrm>
          <a:prstGeom prst="rect">
            <a:avLst/>
          </a:prstGeom>
          <a:solidFill>
            <a:srgbClr val="3366FF">
              <a:alpha val="20000"/>
            </a:srgbClr>
          </a:solidFill>
          <a:ln w="158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000000"/>
              </a:solidFill>
              <a:ea typeface="ＭＳ Ｐゴシック" charset="0"/>
            </a:endParaRPr>
          </a:p>
        </p:txBody>
      </p:sp>
    </p:spTree>
    <p:extLst>
      <p:ext uri="{BB962C8B-B14F-4D97-AF65-F5344CB8AC3E}">
        <p14:creationId xmlns:p14="http://schemas.microsoft.com/office/powerpoint/2010/main" val="19829380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smtClean="0"/>
              <a:t>CLIR</a:t>
            </a:r>
          </a:p>
        </p:txBody>
      </p:sp>
      <p:sp>
        <p:nvSpPr>
          <p:cNvPr id="34819" name="Rectangle 3"/>
          <p:cNvSpPr>
            <a:spLocks noGrp="1" noChangeArrowheads="1"/>
          </p:cNvSpPr>
          <p:nvPr>
            <p:ph type="body" idx="4294967295"/>
          </p:nvPr>
        </p:nvSpPr>
        <p:spPr>
          <a:xfrm>
            <a:off x="457200" y="1196975"/>
            <a:ext cx="8229600" cy="4929188"/>
          </a:xfrm>
        </p:spPr>
        <p:txBody>
          <a:bodyPr/>
          <a:lstStyle/>
          <a:p>
            <a:pPr eaLnBrk="1" hangingPunct="1">
              <a:lnSpc>
                <a:spcPct val="80000"/>
              </a:lnSpc>
              <a:buFontTx/>
              <a:buNone/>
            </a:pPr>
            <a:r>
              <a:rPr lang="en-US" sz="2000" smtClean="0"/>
              <a:t>     CLIR stands for </a:t>
            </a:r>
            <a:r>
              <a:rPr lang="en-US" sz="2000" b="1" smtClean="0"/>
              <a:t>Cross Lingual Information Retrieval</a:t>
            </a:r>
            <a:r>
              <a:rPr lang="en-US" sz="2000" smtClean="0"/>
              <a:t> and will allow you to search a term or a phrase and its variants in:</a:t>
            </a:r>
          </a:p>
          <a:p>
            <a:pPr eaLnBrk="1" hangingPunct="1">
              <a:lnSpc>
                <a:spcPct val="80000"/>
              </a:lnSpc>
              <a:buFontTx/>
              <a:buNone/>
            </a:pPr>
            <a:endParaRPr lang="en-US" sz="2000" smtClean="0"/>
          </a:p>
          <a:p>
            <a:pPr eaLnBrk="1" hangingPunct="1">
              <a:lnSpc>
                <a:spcPct val="80000"/>
              </a:lnSpc>
            </a:pPr>
            <a:r>
              <a:rPr lang="en-US" sz="2000" smtClean="0"/>
              <a:t>Chinese</a:t>
            </a:r>
          </a:p>
          <a:p>
            <a:pPr eaLnBrk="1" hangingPunct="1">
              <a:lnSpc>
                <a:spcPct val="80000"/>
              </a:lnSpc>
            </a:pPr>
            <a:r>
              <a:rPr lang="en-US" sz="2000" smtClean="0"/>
              <a:t>Dutch</a:t>
            </a:r>
          </a:p>
          <a:p>
            <a:pPr eaLnBrk="1" hangingPunct="1">
              <a:lnSpc>
                <a:spcPct val="80000"/>
              </a:lnSpc>
            </a:pPr>
            <a:r>
              <a:rPr lang="en-US" sz="2000" smtClean="0"/>
              <a:t>English</a:t>
            </a:r>
          </a:p>
          <a:p>
            <a:pPr eaLnBrk="1" hangingPunct="1">
              <a:lnSpc>
                <a:spcPct val="80000"/>
              </a:lnSpc>
            </a:pPr>
            <a:r>
              <a:rPr lang="en-US" sz="2000" smtClean="0"/>
              <a:t>French</a:t>
            </a:r>
          </a:p>
          <a:p>
            <a:pPr eaLnBrk="1" hangingPunct="1">
              <a:lnSpc>
                <a:spcPct val="80000"/>
              </a:lnSpc>
            </a:pPr>
            <a:r>
              <a:rPr lang="en-US" sz="2000" smtClean="0"/>
              <a:t>German</a:t>
            </a:r>
          </a:p>
          <a:p>
            <a:pPr eaLnBrk="1" hangingPunct="1">
              <a:lnSpc>
                <a:spcPct val="80000"/>
              </a:lnSpc>
            </a:pPr>
            <a:r>
              <a:rPr lang="en-US" sz="2000" smtClean="0"/>
              <a:t>Italian</a:t>
            </a:r>
          </a:p>
          <a:p>
            <a:pPr eaLnBrk="1" hangingPunct="1">
              <a:lnSpc>
                <a:spcPct val="80000"/>
              </a:lnSpc>
            </a:pPr>
            <a:r>
              <a:rPr lang="en-US" sz="2000" smtClean="0"/>
              <a:t>Japanese</a:t>
            </a:r>
          </a:p>
          <a:p>
            <a:pPr eaLnBrk="1" hangingPunct="1">
              <a:lnSpc>
                <a:spcPct val="80000"/>
              </a:lnSpc>
            </a:pPr>
            <a:r>
              <a:rPr lang="en-US" sz="2000" smtClean="0"/>
              <a:t>Korean</a:t>
            </a:r>
          </a:p>
          <a:p>
            <a:pPr eaLnBrk="1" hangingPunct="1">
              <a:lnSpc>
                <a:spcPct val="80000"/>
              </a:lnSpc>
            </a:pPr>
            <a:r>
              <a:rPr lang="en-US" sz="2000" smtClean="0"/>
              <a:t>Portuguese</a:t>
            </a:r>
          </a:p>
          <a:p>
            <a:pPr eaLnBrk="1" hangingPunct="1">
              <a:lnSpc>
                <a:spcPct val="80000"/>
              </a:lnSpc>
            </a:pPr>
            <a:r>
              <a:rPr lang="en-US" sz="2000" smtClean="0"/>
              <a:t>Russian</a:t>
            </a:r>
          </a:p>
          <a:p>
            <a:pPr eaLnBrk="1" hangingPunct="1">
              <a:lnSpc>
                <a:spcPct val="80000"/>
              </a:lnSpc>
            </a:pPr>
            <a:r>
              <a:rPr lang="en-US" sz="2000" smtClean="0"/>
              <a:t>Spanish and </a:t>
            </a:r>
          </a:p>
          <a:p>
            <a:pPr eaLnBrk="1" hangingPunct="1">
              <a:lnSpc>
                <a:spcPct val="80000"/>
              </a:lnSpc>
            </a:pPr>
            <a:r>
              <a:rPr lang="en-US" sz="2000" smtClean="0"/>
              <a:t>Swedish</a:t>
            </a:r>
          </a:p>
        </p:txBody>
      </p:sp>
    </p:spTree>
    <p:extLst>
      <p:ext uri="{BB962C8B-B14F-4D97-AF65-F5344CB8AC3E}">
        <p14:creationId xmlns:p14="http://schemas.microsoft.com/office/powerpoint/2010/main" val="42181239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lstStyle/>
          <a:p>
            <a:pPr eaLnBrk="1" hangingPunct="1"/>
            <a:r>
              <a:rPr lang="en-US" smtClean="0"/>
              <a:t>CLIR: the interface</a:t>
            </a:r>
          </a:p>
        </p:txBody>
      </p:sp>
      <p:graphicFrame>
        <p:nvGraphicFramePr>
          <p:cNvPr id="35843" name="Object 4"/>
          <p:cNvGraphicFramePr>
            <a:graphicFrameLocks noGrp="1" noChangeAspect="1"/>
          </p:cNvGraphicFramePr>
          <p:nvPr>
            <p:ph idx="4294967295"/>
          </p:nvPr>
        </p:nvGraphicFramePr>
        <p:xfrm>
          <a:off x="611188" y="1412875"/>
          <a:ext cx="7234237" cy="4511675"/>
        </p:xfrm>
        <a:graphic>
          <a:graphicData uri="http://schemas.openxmlformats.org/presentationml/2006/ole">
            <mc:AlternateContent xmlns:mc="http://schemas.openxmlformats.org/markup-compatibility/2006">
              <mc:Choice xmlns:v="urn:schemas-microsoft-com:vml" Requires="v">
                <p:oleObj spid="_x0000_s17410" r:id="rId4" imgW="10120635" imgH="6311111" progId="">
                  <p:embed/>
                </p:oleObj>
              </mc:Choice>
              <mc:Fallback>
                <p:oleObj r:id="rId4" imgW="10120635" imgH="631111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1412875"/>
                        <a:ext cx="7234237"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4" name="AutoShape 4"/>
          <p:cNvSpPr>
            <a:spLocks noChangeArrowheads="1"/>
          </p:cNvSpPr>
          <p:nvPr/>
        </p:nvSpPr>
        <p:spPr bwMode="auto">
          <a:xfrm>
            <a:off x="4067175" y="3500438"/>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sp>
        <p:nvSpPr>
          <p:cNvPr id="107525" name="AutoShape 5"/>
          <p:cNvSpPr>
            <a:spLocks noChangeArrowheads="1"/>
          </p:cNvSpPr>
          <p:nvPr/>
        </p:nvSpPr>
        <p:spPr bwMode="auto">
          <a:xfrm>
            <a:off x="3059113" y="4149725"/>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sp>
        <p:nvSpPr>
          <p:cNvPr id="107526" name="AutoShape 6"/>
          <p:cNvSpPr>
            <a:spLocks noChangeArrowheads="1"/>
          </p:cNvSpPr>
          <p:nvPr/>
        </p:nvSpPr>
        <p:spPr bwMode="auto">
          <a:xfrm>
            <a:off x="3059113" y="4437063"/>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sp>
        <p:nvSpPr>
          <p:cNvPr id="107527" name="AutoShape 7"/>
          <p:cNvSpPr>
            <a:spLocks noChangeArrowheads="1"/>
          </p:cNvSpPr>
          <p:nvPr/>
        </p:nvSpPr>
        <p:spPr bwMode="auto">
          <a:xfrm rot="5400000">
            <a:off x="2698751" y="5589587"/>
            <a:ext cx="1009650" cy="288925"/>
          </a:xfrm>
          <a:prstGeom prst="leftArrow">
            <a:avLst>
              <a:gd name="adj1" fmla="val 50000"/>
              <a:gd name="adj2" fmla="val 87363"/>
            </a:avLst>
          </a:prstGeom>
          <a:solidFill>
            <a:srgbClr val="FF0000"/>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spTree>
    <p:extLst>
      <p:ext uri="{BB962C8B-B14F-4D97-AF65-F5344CB8AC3E}">
        <p14:creationId xmlns:p14="http://schemas.microsoft.com/office/powerpoint/2010/main" val="3533077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additive="base">
                                        <p:cTn id="7" dur="500" fill="hold"/>
                                        <p:tgtEl>
                                          <p:spTgt spid="107524"/>
                                        </p:tgtEl>
                                        <p:attrNameLst>
                                          <p:attrName>ppt_x</p:attrName>
                                        </p:attrNameLst>
                                      </p:cBhvr>
                                      <p:tavLst>
                                        <p:tav tm="0">
                                          <p:val>
                                            <p:strVal val="#ppt_x"/>
                                          </p:val>
                                        </p:tav>
                                        <p:tav tm="100000">
                                          <p:val>
                                            <p:strVal val="#ppt_x"/>
                                          </p:val>
                                        </p:tav>
                                      </p:tavLst>
                                    </p:anim>
                                    <p:anim calcmode="lin" valueType="num">
                                      <p:cBhvr additive="base">
                                        <p:cTn id="8" dur="500" fill="hold"/>
                                        <p:tgtEl>
                                          <p:spTgt spid="1075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7525"/>
                                        </p:tgtEl>
                                        <p:attrNameLst>
                                          <p:attrName>style.visibility</p:attrName>
                                        </p:attrNameLst>
                                      </p:cBhvr>
                                      <p:to>
                                        <p:strVal val="visible"/>
                                      </p:to>
                                    </p:set>
                                    <p:anim calcmode="lin" valueType="num">
                                      <p:cBhvr additive="base">
                                        <p:cTn id="13" dur="500" fill="hold"/>
                                        <p:tgtEl>
                                          <p:spTgt spid="107525"/>
                                        </p:tgtEl>
                                        <p:attrNameLst>
                                          <p:attrName>ppt_x</p:attrName>
                                        </p:attrNameLst>
                                      </p:cBhvr>
                                      <p:tavLst>
                                        <p:tav tm="0">
                                          <p:val>
                                            <p:strVal val="#ppt_x"/>
                                          </p:val>
                                        </p:tav>
                                        <p:tav tm="100000">
                                          <p:val>
                                            <p:strVal val="#ppt_x"/>
                                          </p:val>
                                        </p:tav>
                                      </p:tavLst>
                                    </p:anim>
                                    <p:anim calcmode="lin" valueType="num">
                                      <p:cBhvr additive="base">
                                        <p:cTn id="14" dur="500" fill="hold"/>
                                        <p:tgtEl>
                                          <p:spTgt spid="1075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7526"/>
                                        </p:tgtEl>
                                        <p:attrNameLst>
                                          <p:attrName>style.visibility</p:attrName>
                                        </p:attrNameLst>
                                      </p:cBhvr>
                                      <p:to>
                                        <p:strVal val="visible"/>
                                      </p:to>
                                    </p:set>
                                    <p:anim calcmode="lin" valueType="num">
                                      <p:cBhvr additive="base">
                                        <p:cTn id="19" dur="500" fill="hold"/>
                                        <p:tgtEl>
                                          <p:spTgt spid="107526"/>
                                        </p:tgtEl>
                                        <p:attrNameLst>
                                          <p:attrName>ppt_x</p:attrName>
                                        </p:attrNameLst>
                                      </p:cBhvr>
                                      <p:tavLst>
                                        <p:tav tm="0">
                                          <p:val>
                                            <p:strVal val="#ppt_x"/>
                                          </p:val>
                                        </p:tav>
                                        <p:tav tm="100000">
                                          <p:val>
                                            <p:strVal val="#ppt_x"/>
                                          </p:val>
                                        </p:tav>
                                      </p:tavLst>
                                    </p:anim>
                                    <p:anim calcmode="lin" valueType="num">
                                      <p:cBhvr additive="base">
                                        <p:cTn id="20" dur="500" fill="hold"/>
                                        <p:tgtEl>
                                          <p:spTgt spid="10752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7527"/>
                                        </p:tgtEl>
                                        <p:attrNameLst>
                                          <p:attrName>style.visibility</p:attrName>
                                        </p:attrNameLst>
                                      </p:cBhvr>
                                      <p:to>
                                        <p:strVal val="visible"/>
                                      </p:to>
                                    </p:set>
                                    <p:anim calcmode="lin" valueType="num">
                                      <p:cBhvr additive="base">
                                        <p:cTn id="25" dur="500" fill="hold"/>
                                        <p:tgtEl>
                                          <p:spTgt spid="107527"/>
                                        </p:tgtEl>
                                        <p:attrNameLst>
                                          <p:attrName>ppt_x</p:attrName>
                                        </p:attrNameLst>
                                      </p:cBhvr>
                                      <p:tavLst>
                                        <p:tav tm="0">
                                          <p:val>
                                            <p:strVal val="#ppt_x"/>
                                          </p:val>
                                        </p:tav>
                                        <p:tav tm="100000">
                                          <p:val>
                                            <p:strVal val="#ppt_x"/>
                                          </p:val>
                                        </p:tav>
                                      </p:tavLst>
                                    </p:anim>
                                    <p:anim calcmode="lin" valueType="num">
                                      <p:cBhvr additive="base">
                                        <p:cTn id="26" dur="500" fill="hold"/>
                                        <p:tgtEl>
                                          <p:spTgt spid="1075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5" grpId="0" animBg="1"/>
      <p:bldP spid="107526" grpId="0" animBg="1"/>
      <p:bldP spid="1075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p:txBody>
          <a:bodyPr/>
          <a:lstStyle/>
          <a:p>
            <a:pPr eaLnBrk="1" hangingPunct="1"/>
            <a:r>
              <a:rPr lang="en-US" smtClean="0"/>
              <a:t>CLIR: precision vs recall</a:t>
            </a:r>
          </a:p>
        </p:txBody>
      </p:sp>
      <p:pic>
        <p:nvPicPr>
          <p:cNvPr id="78852" name="Picture 4"/>
          <p:cNvPicPr>
            <a:picLocks noGrp="1" noChangeAspect="1" noChangeArrowheads="1"/>
          </p:cNvPicPr>
          <p:nvPr>
            <p:ph type="body" idx="4294967295"/>
          </p:nvPr>
        </p:nvPicPr>
        <p:blipFill>
          <a:blip r:embed="rId2"/>
          <a:srcRect/>
          <a:stretch>
            <a:fillRect/>
          </a:stretch>
        </p:blipFill>
        <p:spPr>
          <a:xfrm>
            <a:off x="1116013" y="1095375"/>
            <a:ext cx="6911975" cy="5762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2116822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pPr eaLnBrk="1" hangingPunct="1"/>
            <a:r>
              <a:rPr lang="en-US" smtClean="0"/>
              <a:t>Example: precision</a:t>
            </a:r>
          </a:p>
        </p:txBody>
      </p:sp>
      <p:pic>
        <p:nvPicPr>
          <p:cNvPr id="307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019925"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437112"/>
            <a:ext cx="77724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395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67544" y="116632"/>
            <a:ext cx="8229600" cy="1143000"/>
          </a:xfrm>
        </p:spPr>
        <p:txBody>
          <a:bodyPr/>
          <a:lstStyle/>
          <a:p>
            <a:pPr eaLnBrk="1" hangingPunct="1"/>
            <a:r>
              <a:rPr lang="en-US" dirty="0" smtClean="0"/>
              <a:t>Example: recall</a:t>
            </a:r>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595" y="1052736"/>
            <a:ext cx="6205194" cy="289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499" y="4153374"/>
            <a:ext cx="6999192" cy="2704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8624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US" smtClean="0"/>
              <a:t>CLIR: supervised mode</a:t>
            </a:r>
          </a:p>
        </p:txBody>
      </p:sp>
      <p:sp>
        <p:nvSpPr>
          <p:cNvPr id="39939" name="Rectangle 3"/>
          <p:cNvSpPr>
            <a:spLocks noGrp="1" noChangeArrowheads="1"/>
          </p:cNvSpPr>
          <p:nvPr>
            <p:ph type="body" idx="4294967295"/>
          </p:nvPr>
        </p:nvSpPr>
        <p:spPr/>
        <p:txBody>
          <a:bodyPr/>
          <a:lstStyle/>
          <a:p>
            <a:pPr eaLnBrk="1" hangingPunct="1"/>
            <a:r>
              <a:rPr lang="en-US" smtClean="0"/>
              <a:t>2 modes: automatic and supervised</a:t>
            </a:r>
          </a:p>
          <a:p>
            <a:pPr eaLnBrk="1" hangingPunct="1"/>
            <a:endParaRPr lang="en-US" smtClean="0"/>
          </a:p>
          <a:p>
            <a:pPr eaLnBrk="1" hangingPunct="1"/>
            <a:r>
              <a:rPr lang="en-US" smtClean="0"/>
              <a:t>Automatic: 1 step</a:t>
            </a:r>
          </a:p>
          <a:p>
            <a:pPr eaLnBrk="1" hangingPunct="1"/>
            <a:r>
              <a:rPr lang="en-US" smtClean="0"/>
              <a:t>Supervised: 4 steps</a:t>
            </a:r>
          </a:p>
        </p:txBody>
      </p:sp>
    </p:spTree>
    <p:extLst>
      <p:ext uri="{BB962C8B-B14F-4D97-AF65-F5344CB8AC3E}">
        <p14:creationId xmlns:p14="http://schemas.microsoft.com/office/powerpoint/2010/main" val="1439513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AutoShape 3"/>
          <p:cNvSpPr>
            <a:spLocks noChangeArrowheads="1"/>
          </p:cNvSpPr>
          <p:nvPr/>
        </p:nvSpPr>
        <p:spPr bwMode="auto">
          <a:xfrm>
            <a:off x="2195513" y="5589588"/>
            <a:ext cx="360362" cy="935037"/>
          </a:xfrm>
          <a:prstGeom prst="upArrow">
            <a:avLst>
              <a:gd name="adj1" fmla="val 50000"/>
              <a:gd name="adj2" fmla="val 6486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a typeface="ＭＳ Ｐゴシック" charset="0"/>
            </a:endParaRPr>
          </a:p>
        </p:txBody>
      </p:sp>
      <p:sp>
        <p:nvSpPr>
          <p:cNvPr id="40965" name="Rectangle 5"/>
          <p:cNvSpPr>
            <a:spLocks noGrp="1" noChangeArrowheads="1"/>
          </p:cNvSpPr>
          <p:nvPr>
            <p:ph type="title" idx="4294967295"/>
          </p:nvPr>
        </p:nvSpPr>
        <p:spPr>
          <a:xfrm>
            <a:off x="373063" y="149225"/>
            <a:ext cx="8229600" cy="1143000"/>
          </a:xfrm>
        </p:spPr>
        <p:txBody>
          <a:bodyPr/>
          <a:lstStyle/>
          <a:p>
            <a:pPr eaLnBrk="1" hangingPunct="1"/>
            <a:r>
              <a:rPr lang="en-US" smtClean="0">
                <a:ea typeface="Kozuka Gothic Pro H" pitchFamily="34" charset="-128"/>
              </a:rPr>
              <a:t>Automatic mode</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300442" cy="3816423"/>
          </a:xfrm>
          <a:prstGeom prst="rect">
            <a:avLst/>
          </a:prstGeom>
          <a:solidFill>
            <a:srgbClr val="FF0000"/>
          </a:solidFill>
          <a:ln>
            <a:noFill/>
          </a:ln>
          <a:effectLst/>
        </p:spPr>
      </p:pic>
      <p:sp>
        <p:nvSpPr>
          <p:cNvPr id="2" name="Left Arrow 1"/>
          <p:cNvSpPr/>
          <p:nvPr/>
        </p:nvSpPr>
        <p:spPr bwMode="auto">
          <a:xfrm>
            <a:off x="2237006" y="2156691"/>
            <a:ext cx="863997" cy="360040"/>
          </a:xfrm>
          <a:prstGeom prst="leftArrow">
            <a:avLst/>
          </a:prstGeom>
          <a:solidFill>
            <a:srgbClr val="FF0000"/>
          </a:solidFill>
          <a:ln w="349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Left Arrow 8"/>
          <p:cNvSpPr/>
          <p:nvPr/>
        </p:nvSpPr>
        <p:spPr bwMode="auto">
          <a:xfrm>
            <a:off x="2065952" y="4676170"/>
            <a:ext cx="863997" cy="360040"/>
          </a:xfrm>
          <a:prstGeom prst="leftArrow">
            <a:avLst/>
          </a:prstGeom>
          <a:solidFill>
            <a:srgbClr val="FF0000"/>
          </a:solidFill>
          <a:ln w="349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2950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683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pPr>
            <a:r>
              <a:rPr lang="en-US" sz="3600" smtClean="0">
                <a:solidFill>
                  <a:srgbClr val="00408C"/>
                </a:solidFill>
                <a:ea typeface="MS PGothic" pitchFamily="34" charset="-128"/>
              </a:rPr>
              <a:t>Automatic mode: results</a:t>
            </a:r>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877141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496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collection added: China</a:t>
            </a:r>
            <a:endParaRPr lang="en-US" dirty="0"/>
          </a:p>
        </p:txBody>
      </p:sp>
      <p:sp>
        <p:nvSpPr>
          <p:cNvPr id="3" name="Content Placeholder 2"/>
          <p:cNvSpPr>
            <a:spLocks noGrp="1"/>
          </p:cNvSpPr>
          <p:nvPr>
            <p:ph idx="1"/>
          </p:nvPr>
        </p:nvSpPr>
        <p:spPr/>
        <p:txBody>
          <a:bodyPr/>
          <a:lstStyle/>
          <a:p>
            <a:pPr marL="0" indent="0">
              <a:buNone/>
            </a:pPr>
            <a:endParaRPr lang="en-US" dirty="0" smtClean="0"/>
          </a:p>
          <a:p>
            <a:pPr eaLnBrk="1" hangingPunct="1"/>
            <a:r>
              <a:rPr lang="en-US" dirty="0" smtClean="0"/>
              <a:t>From 1985 to 1995 included:</a:t>
            </a:r>
          </a:p>
          <a:p>
            <a:pPr marL="457200" lvl="1" indent="0" eaLnBrk="1" hangingPunct="1">
              <a:buFontTx/>
              <a:buNone/>
            </a:pPr>
            <a:r>
              <a:rPr lang="en-US" dirty="0" smtClean="0"/>
              <a:t> Bibliographic data in English</a:t>
            </a:r>
          </a:p>
          <a:p>
            <a:pPr eaLnBrk="1" hangingPunct="1"/>
            <a:endParaRPr lang="en-US" dirty="0" smtClean="0"/>
          </a:p>
          <a:p>
            <a:pPr eaLnBrk="1" hangingPunct="1"/>
            <a:r>
              <a:rPr lang="en-US" dirty="0" smtClean="0"/>
              <a:t>From 1996</a:t>
            </a:r>
          </a:p>
          <a:p>
            <a:pPr marL="457200" lvl="1" indent="0" eaLnBrk="1" hangingPunct="1">
              <a:buFontTx/>
              <a:buNone/>
            </a:pPr>
            <a:r>
              <a:rPr lang="en-US" dirty="0" smtClean="0"/>
              <a:t>Bibliographic data in English and Chinese</a:t>
            </a:r>
          </a:p>
          <a:p>
            <a:pPr marL="457200" lvl="1" indent="0" eaLnBrk="1" hangingPunct="1">
              <a:buFontTx/>
              <a:buNone/>
            </a:pPr>
            <a:r>
              <a:rPr lang="en-US" dirty="0" smtClean="0"/>
              <a:t>Claims in Chinese</a:t>
            </a:r>
          </a:p>
          <a:p>
            <a:pPr marL="457200" lvl="1" indent="0" eaLnBrk="1" hangingPunct="1">
              <a:buFontTx/>
              <a:buNone/>
            </a:pPr>
            <a:r>
              <a:rPr lang="en-US" dirty="0" smtClean="0"/>
              <a:t>Description in Chinese</a:t>
            </a:r>
          </a:p>
          <a:p>
            <a:pPr marL="457200" lvl="1" indent="0" eaLnBrk="1" hangingPunct="1">
              <a:buFontTx/>
              <a:buNone/>
            </a:pPr>
            <a:endParaRPr lang="en-US" dirty="0" smtClean="0"/>
          </a:p>
          <a:p>
            <a:pPr marL="457200" lvl="1" indent="0" eaLnBrk="1" hangingPunct="1">
              <a:buFontTx/>
              <a:buNone/>
            </a:pPr>
            <a:r>
              <a:rPr lang="en-US" dirty="0" smtClean="0"/>
              <a:t>= about 2.8 million full-text</a:t>
            </a:r>
          </a:p>
        </p:txBody>
      </p:sp>
    </p:spTree>
    <p:extLst>
      <p:ext uri="{BB962C8B-B14F-4D97-AF65-F5344CB8AC3E}">
        <p14:creationId xmlns:p14="http://schemas.microsoft.com/office/powerpoint/2010/main" val="40517279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sz="quarter" idx="4294967295"/>
          </p:nvPr>
        </p:nvSpPr>
        <p:spPr/>
        <p:txBody>
          <a:bodyPr/>
          <a:lstStyle/>
          <a:p>
            <a:pPr eaLnBrk="1" hangingPunct="1"/>
            <a:r>
              <a:rPr lang="en-US" smtClean="0"/>
              <a:t>Supervised mode: 1 of 4 steps</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24940"/>
            <a:ext cx="8756902" cy="3992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1514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smtClean="0"/>
              <a:t>Supervised mode : 2 of 4 steps</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1268760"/>
            <a:ext cx="6088533" cy="541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Up Arrow 1"/>
          <p:cNvSpPr/>
          <p:nvPr/>
        </p:nvSpPr>
        <p:spPr bwMode="auto">
          <a:xfrm>
            <a:off x="3995936" y="2204864"/>
            <a:ext cx="360040" cy="792088"/>
          </a:xfrm>
          <a:prstGeom prst="upArrow">
            <a:avLst/>
          </a:prstGeom>
          <a:solidFill>
            <a:srgbClr val="FF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1255821"/>
            <a:ext cx="6112346" cy="545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63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 fill="hold"/>
                                        <p:tgtEl>
                                          <p:spTgt spid="33796"/>
                                        </p:tgtEl>
                                        <p:attrNameLst>
                                          <p:attrName>ppt_x</p:attrName>
                                        </p:attrNameLst>
                                      </p:cBhvr>
                                      <p:tavLst>
                                        <p:tav tm="0">
                                          <p:val>
                                            <p:strVal val="#ppt_x"/>
                                          </p:val>
                                        </p:tav>
                                        <p:tav tm="100000">
                                          <p:val>
                                            <p:strVal val="#ppt_x"/>
                                          </p:val>
                                        </p:tav>
                                      </p:tavLst>
                                    </p:anim>
                                    <p:anim calcmode="lin" valueType="num">
                                      <p:cBhvr additive="base">
                                        <p:cTn id="14"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smtClean="0"/>
              <a:t>Supervised mode : 3 of 4 steps</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1657350"/>
            <a:ext cx="698182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bwMode="auto">
          <a:xfrm>
            <a:off x="611560" y="1988840"/>
            <a:ext cx="469528" cy="144016"/>
          </a:xfrm>
          <a:prstGeom prst="rightArrow">
            <a:avLst/>
          </a:prstGeom>
          <a:solidFill>
            <a:srgbClr val="00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6" name="Right Arrow 5"/>
          <p:cNvSpPr/>
          <p:nvPr/>
        </p:nvSpPr>
        <p:spPr bwMode="auto">
          <a:xfrm>
            <a:off x="529196" y="4293096"/>
            <a:ext cx="469528" cy="144016"/>
          </a:xfrm>
          <a:prstGeom prst="rightArrow">
            <a:avLst/>
          </a:prstGeom>
          <a:solidFill>
            <a:srgbClr val="00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7" name="Right Arrow 6"/>
          <p:cNvSpPr/>
          <p:nvPr/>
        </p:nvSpPr>
        <p:spPr bwMode="auto">
          <a:xfrm>
            <a:off x="529196" y="4581128"/>
            <a:ext cx="469528" cy="144016"/>
          </a:xfrm>
          <a:prstGeom prst="rightArrow">
            <a:avLst/>
          </a:prstGeom>
          <a:solidFill>
            <a:srgbClr val="00FF00"/>
          </a:solidFill>
          <a:ln>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657134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smtClean="0"/>
              <a:t>Supervised mode : 4 of 4 steps</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62112"/>
            <a:ext cx="7759966" cy="378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5157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p:txBody>
          <a:bodyPr/>
          <a:lstStyle/>
          <a:p>
            <a:pPr eaLnBrk="1" hangingPunct="1"/>
            <a:r>
              <a:rPr lang="en-US" smtClean="0"/>
              <a:t>Supervised mode: results</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571321" cy="526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88575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fr-CH" smtClean="0"/>
              <a:t>Reading the result list</a:t>
            </a:r>
            <a:endParaRPr lang="en-US" smtClean="0"/>
          </a:p>
        </p:txBody>
      </p:sp>
      <p:graphicFrame>
        <p:nvGraphicFramePr>
          <p:cNvPr id="49155" name="Object 4"/>
          <p:cNvGraphicFramePr>
            <a:graphicFrameLocks noGrp="1" noChangeAspect="1"/>
          </p:cNvGraphicFramePr>
          <p:nvPr>
            <p:ph idx="1"/>
          </p:nvPr>
        </p:nvGraphicFramePr>
        <p:xfrm>
          <a:off x="1692275" y="1268413"/>
          <a:ext cx="5376863" cy="5589587"/>
        </p:xfrm>
        <a:graphic>
          <a:graphicData uri="http://schemas.openxmlformats.org/presentationml/2006/ole">
            <mc:AlternateContent xmlns:mc="http://schemas.openxmlformats.org/markup-compatibility/2006">
              <mc:Choice xmlns:v="urn:schemas-microsoft-com:vml" Requires="v">
                <p:oleObj spid="_x0000_s18434" r:id="rId3" imgW="10273016" imgH="10679365" progId="">
                  <p:embed/>
                </p:oleObj>
              </mc:Choice>
              <mc:Fallback>
                <p:oleObj r:id="rId3" imgW="10273016" imgH="106793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268413"/>
                        <a:ext cx="5376863" cy="558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394925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title"/>
          </p:nvPr>
        </p:nvSpPr>
        <p:spPr/>
        <p:txBody>
          <a:bodyPr/>
          <a:lstStyle/>
          <a:p>
            <a:pPr eaLnBrk="1" hangingPunct="1"/>
            <a:r>
              <a:rPr lang="fr-CH" smtClean="0"/>
              <a:t>Analysis</a:t>
            </a:r>
            <a:endParaRPr lang="en-US" smtClean="0"/>
          </a:p>
        </p:txBody>
      </p:sp>
      <p:graphicFrame>
        <p:nvGraphicFramePr>
          <p:cNvPr id="50179" name="Object 4"/>
          <p:cNvGraphicFramePr>
            <a:graphicFrameLocks noGrp="1" noChangeAspect="1"/>
          </p:cNvGraphicFramePr>
          <p:nvPr>
            <p:ph idx="1"/>
          </p:nvPr>
        </p:nvGraphicFramePr>
        <p:xfrm>
          <a:off x="1331913" y="1184275"/>
          <a:ext cx="6553200" cy="5594350"/>
        </p:xfrm>
        <a:graphic>
          <a:graphicData uri="http://schemas.openxmlformats.org/presentationml/2006/ole">
            <mc:AlternateContent xmlns:mc="http://schemas.openxmlformats.org/markup-compatibility/2006">
              <mc:Choice xmlns:v="urn:schemas-microsoft-com:vml" Requires="v">
                <p:oleObj spid="_x0000_s19458" r:id="rId3" imgW="10323810" imgH="8812698" progId="">
                  <p:embed/>
                </p:oleObj>
              </mc:Choice>
              <mc:Fallback>
                <p:oleObj r:id="rId3" imgW="10323810" imgH="881269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184275"/>
                        <a:ext cx="6553200"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820890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eaLnBrk="1" hangingPunct="1"/>
            <a:r>
              <a:rPr lang="en-US" smtClean="0"/>
              <a:t>Display options: table/graph –bar/pie</a:t>
            </a:r>
          </a:p>
        </p:txBody>
      </p:sp>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557338"/>
            <a:ext cx="72009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6750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smtClean="0"/>
              <a:t>Display options: table/graph –bar/pie</a:t>
            </a:r>
          </a:p>
        </p:txBody>
      </p:sp>
      <p:pic>
        <p:nvPicPr>
          <p:cNvPr id="522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700213"/>
            <a:ext cx="8172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783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sz="quarter"/>
          </p:nvPr>
        </p:nvSpPr>
        <p:spPr/>
        <p:txBody>
          <a:bodyPr/>
          <a:lstStyle/>
          <a:p>
            <a:pPr eaLnBrk="1" hangingPunct="1"/>
            <a:r>
              <a:rPr lang="en-US" smtClean="0"/>
              <a:t>Options</a:t>
            </a:r>
          </a:p>
        </p:txBody>
      </p:sp>
      <p:graphicFrame>
        <p:nvGraphicFramePr>
          <p:cNvPr id="53251" name="Object 3"/>
          <p:cNvGraphicFramePr>
            <a:graphicFrameLocks noGrp="1" noChangeAspect="1"/>
          </p:cNvGraphicFramePr>
          <p:nvPr>
            <p:ph sz="quarter" idx="1"/>
          </p:nvPr>
        </p:nvGraphicFramePr>
        <p:xfrm>
          <a:off x="323850" y="2060575"/>
          <a:ext cx="8280400" cy="420688"/>
        </p:xfrm>
        <a:graphic>
          <a:graphicData uri="http://schemas.openxmlformats.org/presentationml/2006/ole">
            <mc:AlternateContent xmlns:mc="http://schemas.openxmlformats.org/markup-compatibility/2006">
              <mc:Choice xmlns:v="urn:schemas-microsoft-com:vml" Requires="v">
                <p:oleObj spid="_x0000_s20482" r:id="rId3" imgW="10273016" imgH="520635" progId="">
                  <p:embed/>
                </p:oleObj>
              </mc:Choice>
              <mc:Fallback>
                <p:oleObj r:id="rId3" imgW="10273016" imgH="52063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060575"/>
                        <a:ext cx="82804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0" name="Object 4"/>
          <p:cNvGraphicFramePr>
            <a:graphicFrameLocks noGrp="1" noChangeAspect="1"/>
          </p:cNvGraphicFramePr>
          <p:nvPr>
            <p:ph sz="quarter" idx="2"/>
          </p:nvPr>
        </p:nvGraphicFramePr>
        <p:xfrm>
          <a:off x="4140200" y="2205038"/>
          <a:ext cx="622300" cy="1016000"/>
        </p:xfrm>
        <a:graphic>
          <a:graphicData uri="http://schemas.openxmlformats.org/presentationml/2006/ole">
            <mc:AlternateContent xmlns:mc="http://schemas.openxmlformats.org/markup-compatibility/2006">
              <mc:Choice xmlns:v="urn:schemas-microsoft-com:vml" Requires="v">
                <p:oleObj spid="_x0000_s20483" r:id="rId5" imgW="622003" imgH="1015515" progId="">
                  <p:embed/>
                </p:oleObj>
              </mc:Choice>
              <mc:Fallback>
                <p:oleObj r:id="rId5" imgW="622003" imgH="101551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0200" y="2205038"/>
                        <a:ext cx="622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1" name="Object 5"/>
          <p:cNvGraphicFramePr>
            <a:graphicFrameLocks noGrp="1" noChangeAspect="1"/>
          </p:cNvGraphicFramePr>
          <p:nvPr>
            <p:ph sz="quarter" idx="3"/>
          </p:nvPr>
        </p:nvGraphicFramePr>
        <p:xfrm>
          <a:off x="2339975" y="2205038"/>
          <a:ext cx="1371600" cy="1231900"/>
        </p:xfrm>
        <a:graphic>
          <a:graphicData uri="http://schemas.openxmlformats.org/presentationml/2006/ole">
            <mc:AlternateContent xmlns:mc="http://schemas.openxmlformats.org/markup-compatibility/2006">
              <mc:Choice xmlns:v="urn:schemas-microsoft-com:vml" Requires="v">
                <p:oleObj spid="_x0000_s20484" r:id="rId7" imgW="1371429" imgH="1231746" progId="">
                  <p:embed/>
                </p:oleObj>
              </mc:Choice>
              <mc:Fallback>
                <p:oleObj r:id="rId7" imgW="1371429" imgH="1231746"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2205038"/>
                        <a:ext cx="13716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2342" name="Object 6"/>
          <p:cNvGraphicFramePr>
            <a:graphicFrameLocks noGrp="1" noChangeAspect="1"/>
          </p:cNvGraphicFramePr>
          <p:nvPr>
            <p:ph sz="quarter" idx="4"/>
          </p:nvPr>
        </p:nvGraphicFramePr>
        <p:xfrm>
          <a:off x="827088" y="2205038"/>
          <a:ext cx="1295400" cy="1131887"/>
        </p:xfrm>
        <a:graphic>
          <a:graphicData uri="http://schemas.openxmlformats.org/presentationml/2006/ole">
            <mc:AlternateContent xmlns:mc="http://schemas.openxmlformats.org/markup-compatibility/2006">
              <mc:Choice xmlns:v="urn:schemas-microsoft-com:vml" Requires="v">
                <p:oleObj spid="_x0000_s20485" r:id="rId9" imgW="1409524" imgH="1231746" progId="">
                  <p:embed/>
                </p:oleObj>
              </mc:Choice>
              <mc:Fallback>
                <p:oleObj r:id="rId9" imgW="1409524" imgH="1231746"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088" y="2205038"/>
                        <a:ext cx="1295400" cy="11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99864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2340"/>
                                        </p:tgtEl>
                                        <p:attrNameLst>
                                          <p:attrName>style.visibility</p:attrName>
                                        </p:attrNameLst>
                                      </p:cBhvr>
                                      <p:to>
                                        <p:strVal val="visible"/>
                                      </p:to>
                                    </p:set>
                                    <p:anim calcmode="lin" valueType="num">
                                      <p:cBhvr additive="base">
                                        <p:cTn id="7" dur="500" fill="hold"/>
                                        <p:tgtEl>
                                          <p:spTgt spid="142340"/>
                                        </p:tgtEl>
                                        <p:attrNameLst>
                                          <p:attrName>ppt_x</p:attrName>
                                        </p:attrNameLst>
                                      </p:cBhvr>
                                      <p:tavLst>
                                        <p:tav tm="0">
                                          <p:val>
                                            <p:strVal val="#ppt_x"/>
                                          </p:val>
                                        </p:tav>
                                        <p:tav tm="100000">
                                          <p:val>
                                            <p:strVal val="#ppt_x"/>
                                          </p:val>
                                        </p:tav>
                                      </p:tavLst>
                                    </p:anim>
                                    <p:anim calcmode="lin" valueType="num">
                                      <p:cBhvr additive="base">
                                        <p:cTn id="8" dur="500" fill="hold"/>
                                        <p:tgtEl>
                                          <p:spTgt spid="1423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42"/>
                                        </p:tgtEl>
                                        <p:attrNameLst>
                                          <p:attrName>style.visibility</p:attrName>
                                        </p:attrNameLst>
                                      </p:cBhvr>
                                      <p:to>
                                        <p:strVal val="visible"/>
                                      </p:to>
                                    </p:set>
                                    <p:anim calcmode="lin" valueType="num">
                                      <p:cBhvr additive="base">
                                        <p:cTn id="13" dur="500" fill="hold"/>
                                        <p:tgtEl>
                                          <p:spTgt spid="142342"/>
                                        </p:tgtEl>
                                        <p:attrNameLst>
                                          <p:attrName>ppt_x</p:attrName>
                                        </p:attrNameLst>
                                      </p:cBhvr>
                                      <p:tavLst>
                                        <p:tav tm="0">
                                          <p:val>
                                            <p:strVal val="#ppt_x"/>
                                          </p:val>
                                        </p:tav>
                                        <p:tav tm="100000">
                                          <p:val>
                                            <p:strVal val="#ppt_x"/>
                                          </p:val>
                                        </p:tav>
                                      </p:tavLst>
                                    </p:anim>
                                    <p:anim calcmode="lin" valueType="num">
                                      <p:cBhvr additive="base">
                                        <p:cTn id="14" dur="500" fill="hold"/>
                                        <p:tgtEl>
                                          <p:spTgt spid="14234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2341"/>
                                        </p:tgtEl>
                                        <p:attrNameLst>
                                          <p:attrName>style.visibility</p:attrName>
                                        </p:attrNameLst>
                                      </p:cBhvr>
                                      <p:to>
                                        <p:strVal val="visible"/>
                                      </p:to>
                                    </p:set>
                                    <p:anim calcmode="lin" valueType="num">
                                      <p:cBhvr additive="base">
                                        <p:cTn id="19" dur="500" fill="hold"/>
                                        <p:tgtEl>
                                          <p:spTgt spid="142341"/>
                                        </p:tgtEl>
                                        <p:attrNameLst>
                                          <p:attrName>ppt_x</p:attrName>
                                        </p:attrNameLst>
                                      </p:cBhvr>
                                      <p:tavLst>
                                        <p:tav tm="0">
                                          <p:val>
                                            <p:strVal val="#ppt_x"/>
                                          </p:val>
                                        </p:tav>
                                        <p:tav tm="100000">
                                          <p:val>
                                            <p:strVal val="#ppt_x"/>
                                          </p:val>
                                        </p:tav>
                                      </p:tavLst>
                                    </p:anim>
                                    <p:anim calcmode="lin" valueType="num">
                                      <p:cBhvr additive="base">
                                        <p:cTn id="20" dur="500" fill="hold"/>
                                        <p:tgtEl>
                                          <p:spTgt spid="142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Also: Bahrain, UAE &amp; Egypt</a:t>
            </a:r>
            <a:endParaRPr lang="en-US" dirty="0"/>
          </a:p>
        </p:txBody>
      </p:sp>
      <p:sp>
        <p:nvSpPr>
          <p:cNvPr id="3" name="Content Placeholder 2"/>
          <p:cNvSpPr>
            <a:spLocks noGrp="1"/>
          </p:cNvSpPr>
          <p:nvPr>
            <p:ph idx="1"/>
          </p:nvPr>
        </p:nvSpPr>
        <p:spPr>
          <a:xfrm>
            <a:off x="467544" y="1412776"/>
            <a:ext cx="8229600" cy="4352925"/>
          </a:xfrm>
        </p:spPr>
        <p:txBody>
          <a:bodyPr/>
          <a:lstStyle/>
          <a:p>
            <a:r>
              <a:rPr lang="en-US" dirty="0" smtClean="0"/>
              <a:t>Bahrain </a:t>
            </a:r>
            <a:r>
              <a:rPr lang="en-US" dirty="0"/>
              <a:t>and </a:t>
            </a:r>
            <a:r>
              <a:rPr lang="en-US" dirty="0" smtClean="0"/>
              <a:t>UAE: </a:t>
            </a:r>
            <a:r>
              <a:rPr lang="en-US" dirty="0"/>
              <a:t>complete collections </a:t>
            </a:r>
            <a:br>
              <a:rPr lang="en-US" dirty="0"/>
            </a:br>
            <a:r>
              <a:rPr lang="en-US" dirty="0" smtClean="0"/>
              <a:t>Egypt: partial collection</a:t>
            </a:r>
            <a:r>
              <a:rPr lang="en-US" dirty="0"/>
              <a:t/>
            </a:r>
            <a:br>
              <a:rPr lang="en-US" dirty="0"/>
            </a:br>
            <a:r>
              <a:rPr lang="en-US" dirty="0"/>
              <a:t> </a:t>
            </a:r>
          </a:p>
          <a:p>
            <a:r>
              <a:rPr lang="en-US" dirty="0" smtClean="0"/>
              <a:t>All granted patents </a:t>
            </a:r>
            <a:r>
              <a:rPr lang="en-US" dirty="0"/>
              <a:t>  </a:t>
            </a:r>
            <a:br>
              <a:rPr lang="en-US" dirty="0"/>
            </a:br>
            <a:endParaRPr lang="en-US" dirty="0" smtClean="0"/>
          </a:p>
          <a:p>
            <a:r>
              <a:rPr lang="en-US" dirty="0" smtClean="0"/>
              <a:t>Plans </a:t>
            </a:r>
            <a:r>
              <a:rPr lang="en-US" dirty="0"/>
              <a:t>to make available full text information of these </a:t>
            </a:r>
            <a:r>
              <a:rPr lang="en-US" dirty="0" smtClean="0"/>
              <a:t>patents. </a:t>
            </a:r>
            <a:r>
              <a:rPr lang="en-US" dirty="0"/>
              <a:t/>
            </a:r>
            <a:br>
              <a:rPr lang="en-US" dirty="0"/>
            </a:br>
            <a:endParaRPr lang="en-US" dirty="0"/>
          </a:p>
        </p:txBody>
      </p:sp>
    </p:spTree>
    <p:extLst>
      <p:ext uri="{BB962C8B-B14F-4D97-AF65-F5344CB8AC3E}">
        <p14:creationId xmlns:p14="http://schemas.microsoft.com/office/powerpoint/2010/main" val="34884342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Tabs</a:t>
            </a:r>
          </a:p>
        </p:txBody>
      </p:sp>
      <p:graphicFrame>
        <p:nvGraphicFramePr>
          <p:cNvPr id="54275" name="Object 4"/>
          <p:cNvGraphicFramePr>
            <a:graphicFrameLocks noGrp="1" noChangeAspect="1"/>
          </p:cNvGraphicFramePr>
          <p:nvPr>
            <p:ph idx="1"/>
          </p:nvPr>
        </p:nvGraphicFramePr>
        <p:xfrm>
          <a:off x="179388" y="1125538"/>
          <a:ext cx="8964612" cy="5002212"/>
        </p:xfrm>
        <a:graphic>
          <a:graphicData uri="http://schemas.openxmlformats.org/presentationml/2006/ole">
            <mc:AlternateContent xmlns:mc="http://schemas.openxmlformats.org/markup-compatibility/2006">
              <mc:Choice xmlns:v="urn:schemas-microsoft-com:vml" Requires="v">
                <p:oleObj spid="_x0000_s21506" r:id="rId3" imgW="10082540" imgH="5625397" progId="">
                  <p:embed/>
                </p:oleObj>
              </mc:Choice>
              <mc:Fallback>
                <p:oleObj r:id="rId3" imgW="10082540" imgH="562539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25538"/>
                        <a:ext cx="8964612" cy="500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917787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Documents tab</a:t>
            </a:r>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266825"/>
            <a:ext cx="7707312"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AutoShape 4"/>
          <p:cNvSpPr>
            <a:spLocks noChangeArrowheads="1"/>
          </p:cNvSpPr>
          <p:nvPr/>
        </p:nvSpPr>
        <p:spPr bwMode="auto">
          <a:xfrm>
            <a:off x="5364163" y="3716338"/>
            <a:ext cx="360362" cy="504825"/>
          </a:xfrm>
          <a:prstGeom prst="upArrow">
            <a:avLst>
              <a:gd name="adj1" fmla="val 50000"/>
              <a:gd name="adj2" fmla="val 3502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sp>
        <p:nvSpPr>
          <p:cNvPr id="160773" name="AutoShape 5"/>
          <p:cNvSpPr>
            <a:spLocks noChangeArrowheads="1"/>
          </p:cNvSpPr>
          <p:nvPr/>
        </p:nvSpPr>
        <p:spPr bwMode="auto">
          <a:xfrm>
            <a:off x="5292725" y="3644900"/>
            <a:ext cx="504825" cy="720725"/>
          </a:xfrm>
          <a:prstGeom prst="upArrow">
            <a:avLst>
              <a:gd name="adj1" fmla="val 50000"/>
              <a:gd name="adj2" fmla="val 3569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pic>
        <p:nvPicPr>
          <p:cNvPr id="1607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196975"/>
            <a:ext cx="7666037" cy="623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5" name="AutoShape 7"/>
          <p:cNvSpPr>
            <a:spLocks noChangeArrowheads="1"/>
          </p:cNvSpPr>
          <p:nvPr/>
        </p:nvSpPr>
        <p:spPr bwMode="auto">
          <a:xfrm>
            <a:off x="6443663" y="2276475"/>
            <a:ext cx="504825" cy="720725"/>
          </a:xfrm>
          <a:prstGeom prst="upArrow">
            <a:avLst>
              <a:gd name="adj1" fmla="val 50000"/>
              <a:gd name="adj2" fmla="val 3569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pic>
        <p:nvPicPr>
          <p:cNvPr id="16077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125538"/>
            <a:ext cx="7640637"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7" name="AutoShape 9"/>
          <p:cNvSpPr>
            <a:spLocks noChangeArrowheads="1"/>
          </p:cNvSpPr>
          <p:nvPr/>
        </p:nvSpPr>
        <p:spPr bwMode="auto">
          <a:xfrm>
            <a:off x="4643438" y="1412875"/>
            <a:ext cx="360362" cy="863600"/>
          </a:xfrm>
          <a:prstGeom prst="upArrow">
            <a:avLst>
              <a:gd name="adj1" fmla="val 50000"/>
              <a:gd name="adj2" fmla="val 5991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pic>
        <p:nvPicPr>
          <p:cNvPr id="16077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1125538"/>
            <a:ext cx="7646988"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945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3"/>
                                        </p:tgtEl>
                                        <p:attrNameLst>
                                          <p:attrName>style.visibility</p:attrName>
                                        </p:attrNameLst>
                                      </p:cBhvr>
                                      <p:to>
                                        <p:strVal val="visible"/>
                                      </p:to>
                                    </p:set>
                                    <p:anim calcmode="lin" valueType="num">
                                      <p:cBhvr additive="base">
                                        <p:cTn id="7" dur="500" fill="hold"/>
                                        <p:tgtEl>
                                          <p:spTgt spid="160773"/>
                                        </p:tgtEl>
                                        <p:attrNameLst>
                                          <p:attrName>ppt_x</p:attrName>
                                        </p:attrNameLst>
                                      </p:cBhvr>
                                      <p:tavLst>
                                        <p:tav tm="0">
                                          <p:val>
                                            <p:strVal val="#ppt_x"/>
                                          </p:val>
                                        </p:tav>
                                        <p:tav tm="100000">
                                          <p:val>
                                            <p:strVal val="#ppt_x"/>
                                          </p:val>
                                        </p:tav>
                                      </p:tavLst>
                                    </p:anim>
                                    <p:anim calcmode="lin" valueType="num">
                                      <p:cBhvr additive="base">
                                        <p:cTn id="8" dur="500" fill="hold"/>
                                        <p:tgtEl>
                                          <p:spTgt spid="1607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0774"/>
                                        </p:tgtEl>
                                        <p:attrNameLst>
                                          <p:attrName>style.visibility</p:attrName>
                                        </p:attrNameLst>
                                      </p:cBhvr>
                                      <p:to>
                                        <p:strVal val="visible"/>
                                      </p:to>
                                    </p:set>
                                    <p:anim calcmode="lin" valueType="num">
                                      <p:cBhvr additive="base">
                                        <p:cTn id="13" dur="500" fill="hold"/>
                                        <p:tgtEl>
                                          <p:spTgt spid="160774"/>
                                        </p:tgtEl>
                                        <p:attrNameLst>
                                          <p:attrName>ppt_x</p:attrName>
                                        </p:attrNameLst>
                                      </p:cBhvr>
                                      <p:tavLst>
                                        <p:tav tm="0">
                                          <p:val>
                                            <p:strVal val="#ppt_x"/>
                                          </p:val>
                                        </p:tav>
                                        <p:tav tm="100000">
                                          <p:val>
                                            <p:strVal val="#ppt_x"/>
                                          </p:val>
                                        </p:tav>
                                      </p:tavLst>
                                    </p:anim>
                                    <p:anim calcmode="lin" valueType="num">
                                      <p:cBhvr additive="base">
                                        <p:cTn id="14" dur="500" fill="hold"/>
                                        <p:tgtEl>
                                          <p:spTgt spid="16077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0775"/>
                                        </p:tgtEl>
                                        <p:attrNameLst>
                                          <p:attrName>style.visibility</p:attrName>
                                        </p:attrNameLst>
                                      </p:cBhvr>
                                      <p:to>
                                        <p:strVal val="visible"/>
                                      </p:to>
                                    </p:set>
                                    <p:anim calcmode="lin" valueType="num">
                                      <p:cBhvr additive="base">
                                        <p:cTn id="19" dur="500" fill="hold"/>
                                        <p:tgtEl>
                                          <p:spTgt spid="160775"/>
                                        </p:tgtEl>
                                        <p:attrNameLst>
                                          <p:attrName>ppt_x</p:attrName>
                                        </p:attrNameLst>
                                      </p:cBhvr>
                                      <p:tavLst>
                                        <p:tav tm="0">
                                          <p:val>
                                            <p:strVal val="#ppt_x"/>
                                          </p:val>
                                        </p:tav>
                                        <p:tav tm="100000">
                                          <p:val>
                                            <p:strVal val="#ppt_x"/>
                                          </p:val>
                                        </p:tav>
                                      </p:tavLst>
                                    </p:anim>
                                    <p:anim calcmode="lin" valueType="num">
                                      <p:cBhvr additive="base">
                                        <p:cTn id="20" dur="500" fill="hold"/>
                                        <p:tgtEl>
                                          <p:spTgt spid="16077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0776"/>
                                        </p:tgtEl>
                                        <p:attrNameLst>
                                          <p:attrName>style.visibility</p:attrName>
                                        </p:attrNameLst>
                                      </p:cBhvr>
                                      <p:to>
                                        <p:strVal val="visible"/>
                                      </p:to>
                                    </p:set>
                                    <p:anim calcmode="lin" valueType="num">
                                      <p:cBhvr additive="base">
                                        <p:cTn id="25" dur="500" fill="hold"/>
                                        <p:tgtEl>
                                          <p:spTgt spid="160776"/>
                                        </p:tgtEl>
                                        <p:attrNameLst>
                                          <p:attrName>ppt_x</p:attrName>
                                        </p:attrNameLst>
                                      </p:cBhvr>
                                      <p:tavLst>
                                        <p:tav tm="0">
                                          <p:val>
                                            <p:strVal val="#ppt_x"/>
                                          </p:val>
                                        </p:tav>
                                        <p:tav tm="100000">
                                          <p:val>
                                            <p:strVal val="#ppt_x"/>
                                          </p:val>
                                        </p:tav>
                                      </p:tavLst>
                                    </p:anim>
                                    <p:anim calcmode="lin" valueType="num">
                                      <p:cBhvr additive="base">
                                        <p:cTn id="26" dur="500" fill="hold"/>
                                        <p:tgtEl>
                                          <p:spTgt spid="16077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0777"/>
                                        </p:tgtEl>
                                        <p:attrNameLst>
                                          <p:attrName>style.visibility</p:attrName>
                                        </p:attrNameLst>
                                      </p:cBhvr>
                                      <p:to>
                                        <p:strVal val="visible"/>
                                      </p:to>
                                    </p:set>
                                    <p:anim calcmode="lin" valueType="num">
                                      <p:cBhvr additive="base">
                                        <p:cTn id="31" dur="500" fill="hold"/>
                                        <p:tgtEl>
                                          <p:spTgt spid="160777"/>
                                        </p:tgtEl>
                                        <p:attrNameLst>
                                          <p:attrName>ppt_x</p:attrName>
                                        </p:attrNameLst>
                                      </p:cBhvr>
                                      <p:tavLst>
                                        <p:tav tm="0">
                                          <p:val>
                                            <p:strVal val="#ppt_x"/>
                                          </p:val>
                                        </p:tav>
                                        <p:tav tm="100000">
                                          <p:val>
                                            <p:strVal val="#ppt_x"/>
                                          </p:val>
                                        </p:tav>
                                      </p:tavLst>
                                    </p:anim>
                                    <p:anim calcmode="lin" valueType="num">
                                      <p:cBhvr additive="base">
                                        <p:cTn id="32" dur="500" fill="hold"/>
                                        <p:tgtEl>
                                          <p:spTgt spid="16077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0778"/>
                                        </p:tgtEl>
                                        <p:attrNameLst>
                                          <p:attrName>style.visibility</p:attrName>
                                        </p:attrNameLst>
                                      </p:cBhvr>
                                      <p:to>
                                        <p:strVal val="visible"/>
                                      </p:to>
                                    </p:set>
                                    <p:anim calcmode="lin" valueType="num">
                                      <p:cBhvr additive="base">
                                        <p:cTn id="37" dur="500" fill="hold"/>
                                        <p:tgtEl>
                                          <p:spTgt spid="160778"/>
                                        </p:tgtEl>
                                        <p:attrNameLst>
                                          <p:attrName>ppt_x</p:attrName>
                                        </p:attrNameLst>
                                      </p:cBhvr>
                                      <p:tavLst>
                                        <p:tav tm="0">
                                          <p:val>
                                            <p:strVal val="#ppt_x"/>
                                          </p:val>
                                        </p:tav>
                                        <p:tav tm="100000">
                                          <p:val>
                                            <p:strVal val="#ppt_x"/>
                                          </p:val>
                                        </p:tav>
                                      </p:tavLst>
                                    </p:anim>
                                    <p:anim calcmode="lin" valueType="num">
                                      <p:cBhvr additive="base">
                                        <p:cTn id="38" dur="500" fill="hold"/>
                                        <p:tgtEl>
                                          <p:spTgt spid="1607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3" grpId="0" animBg="1"/>
      <p:bldP spid="160775" grpId="0" animBg="1"/>
      <p:bldP spid="16077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PDFs </a:t>
            </a:r>
          </a:p>
        </p:txBody>
      </p:sp>
      <p:graphicFrame>
        <p:nvGraphicFramePr>
          <p:cNvPr id="56323" name="Object 3"/>
          <p:cNvGraphicFramePr>
            <a:graphicFrameLocks noGrp="1" noChangeAspect="1"/>
          </p:cNvGraphicFramePr>
          <p:nvPr>
            <p:ph idx="1"/>
          </p:nvPr>
        </p:nvGraphicFramePr>
        <p:xfrm>
          <a:off x="2411413" y="115888"/>
          <a:ext cx="6381750" cy="6742112"/>
        </p:xfrm>
        <a:graphic>
          <a:graphicData uri="http://schemas.openxmlformats.org/presentationml/2006/ole">
            <mc:AlternateContent xmlns:mc="http://schemas.openxmlformats.org/markup-compatibility/2006">
              <mc:Choice xmlns:v="urn:schemas-microsoft-com:vml" Requires="v">
                <p:oleObj spid="_x0000_s22530" r:id="rId3" imgW="10171429" imgH="10742857" progId="">
                  <p:embed/>
                </p:oleObj>
              </mc:Choice>
              <mc:Fallback>
                <p:oleObj r:id="rId3" imgW="10171429" imgH="1074285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115888"/>
                        <a:ext cx="6381750" cy="67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4" name="Rectangle 4"/>
          <p:cNvSpPr>
            <a:spLocks noChangeArrowheads="1"/>
          </p:cNvSpPr>
          <p:nvPr/>
        </p:nvSpPr>
        <p:spPr bwMode="auto">
          <a:xfrm>
            <a:off x="2411413" y="188913"/>
            <a:ext cx="6481762" cy="647700"/>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mtClean="0">
              <a:solidFill>
                <a:srgbClr val="000000"/>
              </a:solidFill>
            </a:endParaRPr>
          </a:p>
        </p:txBody>
      </p:sp>
    </p:spTree>
    <p:extLst>
      <p:ext uri="{BB962C8B-B14F-4D97-AF65-F5344CB8AC3E}">
        <p14:creationId xmlns:p14="http://schemas.microsoft.com/office/powerpoint/2010/main" val="23603541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fr-CH" smtClean="0"/>
              <a:t>Multilingual tools</a:t>
            </a:r>
            <a:endParaRPr lang="en-US"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219200"/>
            <a:ext cx="5638800" cy="5638800"/>
          </a:xfrm>
          <a:prstGeom prst="rect">
            <a:avLst/>
          </a:prstGeom>
        </p:spPr>
      </p:pic>
    </p:spTree>
    <p:extLst>
      <p:ext uri="{BB962C8B-B14F-4D97-AF65-F5344CB8AC3E}">
        <p14:creationId xmlns:p14="http://schemas.microsoft.com/office/powerpoint/2010/main" val="34471855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r>
              <a:rPr lang="en-US" sz="3400" smtClean="0"/>
              <a:t>Translation Assistant for Patent Titles and Abstracts (TAPTA)</a:t>
            </a:r>
          </a:p>
        </p:txBody>
      </p:sp>
      <p:pic>
        <p:nvPicPr>
          <p:cNvPr id="3482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495425"/>
            <a:ext cx="8791575"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1476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2195513" y="5589588"/>
            <a:ext cx="360362" cy="935037"/>
          </a:xfrm>
          <a:prstGeom prst="upArrow">
            <a:avLst>
              <a:gd name="adj1" fmla="val 50000"/>
              <a:gd name="adj2" fmla="val 6486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a typeface="ＭＳ Ｐゴシック" charset="0"/>
            </a:endParaRPr>
          </a:p>
        </p:txBody>
      </p:sp>
      <p:sp>
        <p:nvSpPr>
          <p:cNvPr id="59395" name="Rectangle 3"/>
          <p:cNvSpPr>
            <a:spLocks noGrp="1" noChangeArrowheads="1"/>
          </p:cNvSpPr>
          <p:nvPr>
            <p:ph type="title" idx="4294967295"/>
          </p:nvPr>
        </p:nvSpPr>
        <p:spPr>
          <a:xfrm>
            <a:off x="323850" y="188913"/>
            <a:ext cx="6994525" cy="1143000"/>
          </a:xfrm>
        </p:spPr>
        <p:txBody>
          <a:bodyPr/>
          <a:lstStyle/>
          <a:p>
            <a:pPr algn="ctr" eaLnBrk="1" hangingPunct="1"/>
            <a:r>
              <a:rPr lang="en-US" sz="3000" smtClean="0"/>
              <a:t>32 Technical domains from the IPC</a:t>
            </a:r>
            <a:endParaRPr lang="en-US" sz="3000" smtClean="0">
              <a:latin typeface="MS PGothic" pitchFamily="34" charset="-128"/>
              <a:ea typeface="MS PGothic" pitchFamily="34" charset="-128"/>
            </a:endParaRPr>
          </a:p>
        </p:txBody>
      </p:sp>
      <p:pic>
        <p:nvPicPr>
          <p:cNvPr id="593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6913" y="333375"/>
            <a:ext cx="536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Rectangle 6"/>
          <p:cNvSpPr>
            <a:spLocks noChangeArrowheads="1"/>
          </p:cNvSpPr>
          <p:nvPr/>
        </p:nvSpPr>
        <p:spPr bwMode="auto">
          <a:xfrm>
            <a:off x="323850" y="1484313"/>
            <a:ext cx="8208963"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[ADMN]	</a:t>
            </a:r>
            <a:r>
              <a:rPr lang="en-US" sz="1300">
                <a:solidFill>
                  <a:srgbClr val="000000"/>
                </a:solidFill>
                <a:latin typeface="Avenir 55 Roman" charset="0"/>
                <a:ea typeface="ＭＳ Ｐゴシック" charset="0"/>
              </a:rPr>
              <a:t>Admin, Business, Management &amp; Soc Sci</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[AERO]	</a:t>
            </a:r>
            <a:r>
              <a:rPr lang="en-US" sz="1300">
                <a:solidFill>
                  <a:srgbClr val="000000"/>
                </a:solidFill>
                <a:latin typeface="Avenir 55 Roman" charset="0"/>
                <a:ea typeface="ＭＳ Ｐゴシック" charset="0"/>
              </a:rPr>
              <a:t>Aeronautics &amp; Aerospace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[AGRI]	Agriculture, Fisheries &amp; Forestry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[AUDV]	</a:t>
            </a:r>
            <a:r>
              <a:rPr lang="pt-BR" sz="1300">
                <a:solidFill>
                  <a:srgbClr val="000000"/>
                </a:solidFill>
                <a:latin typeface="Avenir 55 Roman" charset="0"/>
                <a:ea typeface="ＭＳ Ｐゴシック" charset="0"/>
              </a:rPr>
              <a:t>Audio, Audiovisual, Image &amp; Video Tech</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pt-BR" sz="1300">
                <a:solidFill>
                  <a:srgbClr val="000000"/>
                </a:solidFill>
                <a:latin typeface="Avenir 55 Roman" charset="0"/>
                <a:ea typeface="ＭＳ Ｐゴシック" charset="0"/>
              </a:rPr>
              <a:t>[AUTO]	</a:t>
            </a:r>
            <a:r>
              <a:rPr lang="en-US" sz="1300">
                <a:solidFill>
                  <a:srgbClr val="000000"/>
                </a:solidFill>
                <a:latin typeface="Avenir 55 Roman" charset="0"/>
                <a:ea typeface="ＭＳ Ｐゴシック" charset="0"/>
              </a:rPr>
              <a:t>Automotive &amp; Road Vehicle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[BLDG]	</a:t>
            </a:r>
            <a:r>
              <a:rPr lang="en-US" sz="1300">
                <a:solidFill>
                  <a:srgbClr val="000000"/>
                </a:solidFill>
                <a:latin typeface="Avenir 55 Roman" charset="0"/>
                <a:ea typeface="ＭＳ Ｐゴシック" charset="0"/>
              </a:rPr>
              <a:t>Civil Engineering &amp; Building Construction</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[CHEM]	</a:t>
            </a:r>
            <a:r>
              <a:rPr lang="en-US" sz="1300">
                <a:solidFill>
                  <a:srgbClr val="000000"/>
                </a:solidFill>
                <a:latin typeface="Avenir 55 Roman" charset="0"/>
                <a:ea typeface="ＭＳ Ｐゴシック" charset="0"/>
              </a:rPr>
              <a:t>Chemical &amp; Materials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[DATA]	</a:t>
            </a:r>
            <a:r>
              <a:rPr lang="en-US" sz="1300">
                <a:solidFill>
                  <a:srgbClr val="000000"/>
                </a:solidFill>
                <a:latin typeface="Avenir 55 Roman" charset="0"/>
                <a:ea typeface="ＭＳ Ｐゴシック" charset="0"/>
              </a:rPr>
              <a:t>Computer Sci, Telecom &amp; Broadcasting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[ELEC]	</a:t>
            </a:r>
            <a:r>
              <a:rPr lang="en-US" sz="1300">
                <a:solidFill>
                  <a:srgbClr val="000000"/>
                </a:solidFill>
                <a:latin typeface="Avenir 55 Roman" charset="0"/>
                <a:ea typeface="ＭＳ Ｐゴシック" charset="0"/>
              </a:rPr>
              <a:t>Electrical Engineering &amp; Electronics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[ENGY]	</a:t>
            </a:r>
            <a:r>
              <a:rPr lang="en-US" sz="1300">
                <a:solidFill>
                  <a:srgbClr val="000000"/>
                </a:solidFill>
                <a:latin typeface="Avenir 55 Roman" charset="0"/>
                <a:ea typeface="ＭＳ Ｐゴシック" charset="0"/>
              </a:rPr>
              <a:t>Energy, Fuels &amp; Heat Transfer Eng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[ENVR]	</a:t>
            </a:r>
            <a:r>
              <a:rPr lang="en-US" sz="1300">
                <a:solidFill>
                  <a:srgbClr val="000000"/>
                </a:solidFill>
                <a:latin typeface="Avenir 55 Roman" charset="0"/>
                <a:ea typeface="ＭＳ Ｐゴシック" charset="0"/>
              </a:rPr>
              <a:t>Environmental &amp; Safety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[FOOD]	</a:t>
            </a:r>
            <a:r>
              <a:rPr lang="en-US" sz="1300">
                <a:solidFill>
                  <a:srgbClr val="000000"/>
                </a:solidFill>
                <a:latin typeface="Avenir 55 Roman" charset="0"/>
                <a:ea typeface="ＭＳ Ｐゴシック" charset="0"/>
              </a:rPr>
              <a:t>Foods &amp; Food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[GENR]	</a:t>
            </a:r>
            <a:r>
              <a:rPr lang="it-IT" sz="1300">
                <a:solidFill>
                  <a:srgbClr val="000000"/>
                </a:solidFill>
                <a:latin typeface="Avenir 55 Roman" charset="0"/>
                <a:ea typeface="ＭＳ Ｐゴシック" charset="0"/>
              </a:rPr>
              <a:t>Generalities, Language, Media &amp; Info Sci</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it-IT" sz="1300">
                <a:solidFill>
                  <a:srgbClr val="000000"/>
                </a:solidFill>
                <a:latin typeface="Avenir 55 Roman" charset="0"/>
                <a:ea typeface="ＭＳ Ｐゴシック" charset="0"/>
              </a:rPr>
              <a:t>[HOME]	</a:t>
            </a:r>
            <a:r>
              <a:rPr lang="en-US" sz="1300">
                <a:solidFill>
                  <a:srgbClr val="000000"/>
                </a:solidFill>
                <a:latin typeface="Avenir 55 Roman" charset="0"/>
                <a:ea typeface="ＭＳ Ｐゴシック" charset="0"/>
              </a:rPr>
              <a:t>Home Contents &amp; Household Maintenance</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[HORO]	</a:t>
            </a:r>
            <a:r>
              <a:rPr lang="en-US" sz="1300">
                <a:solidFill>
                  <a:srgbClr val="000000"/>
                </a:solidFill>
                <a:latin typeface="Avenir 55 Roman" charset="0"/>
                <a:ea typeface="ＭＳ Ｐゴシック" charset="0"/>
              </a:rPr>
              <a:t>Precision Mechanics, Jewelry &amp; Horology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66CC"/>
                </a:solidFill>
                <a:latin typeface="Avenir 55 Roman" charset="0"/>
                <a:ea typeface="ＭＳ Ｐゴシック" charset="0"/>
              </a:rPr>
              <a:t>[</a:t>
            </a:r>
            <a:r>
              <a:rPr lang="fr-CH" sz="1300">
                <a:solidFill>
                  <a:srgbClr val="000000"/>
                </a:solidFill>
                <a:latin typeface="Avenir 55 Roman" charset="0"/>
                <a:ea typeface="ＭＳ Ｐゴシック" charset="0"/>
              </a:rPr>
              <a:t>MANU]	</a:t>
            </a:r>
            <a:r>
              <a:rPr lang="en-US" sz="1300">
                <a:solidFill>
                  <a:srgbClr val="000000"/>
                </a:solidFill>
                <a:latin typeface="Avenir 55 Roman" charset="0"/>
                <a:ea typeface="ＭＳ Ｐゴシック" charset="0"/>
              </a:rPr>
              <a:t>Manufacturing &amp; Materials Handling Tech</a:t>
            </a:r>
          </a:p>
        </p:txBody>
      </p:sp>
      <p:sp>
        <p:nvSpPr>
          <p:cNvPr id="96263" name="Rectangle 7"/>
          <p:cNvSpPr>
            <a:spLocks noChangeArrowheads="1"/>
          </p:cNvSpPr>
          <p:nvPr/>
        </p:nvSpPr>
        <p:spPr bwMode="auto">
          <a:xfrm>
            <a:off x="4356100" y="1557338"/>
            <a:ext cx="4230688" cy="435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[MARI]		</a:t>
            </a:r>
            <a:r>
              <a:rPr lang="en-US" sz="1300">
                <a:solidFill>
                  <a:srgbClr val="000000"/>
                </a:solidFill>
                <a:latin typeface="Avenir 55 Roman" charset="0"/>
                <a:ea typeface="ＭＳ Ｐゴシック" charset="0"/>
              </a:rPr>
              <a:t>Marine Engineering</a:t>
            </a:r>
            <a:r>
              <a:rPr lang="fr-CH" sz="1300">
                <a:solidFill>
                  <a:srgbClr val="000000"/>
                </a:solidFill>
                <a:latin typeface="Avenir 55 Roman" charset="0"/>
                <a:ea typeface="ＭＳ Ｐゴシック" charset="0"/>
              </a:rPr>
              <a:t>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[MEAS]		</a:t>
            </a:r>
            <a:r>
              <a:rPr lang="en-US" sz="1300">
                <a:solidFill>
                  <a:srgbClr val="000000"/>
                </a:solidFill>
                <a:latin typeface="Avenir 55 Roman" charset="0"/>
                <a:ea typeface="ＭＳ Ｐゴシック" charset="0"/>
              </a:rPr>
              <a:t>Standards, Units, Metrology &amp; Testing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[MECH]		Mechanical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[MEDI]		Medical Technology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[METL]		</a:t>
            </a:r>
            <a:r>
              <a:rPr lang="pt-BR" sz="1300">
                <a:solidFill>
                  <a:srgbClr val="000000"/>
                </a:solidFill>
                <a:latin typeface="Avenir 55 Roman" charset="0"/>
                <a:ea typeface="ＭＳ Ｐゴシック" charset="0"/>
              </a:rPr>
              <a:t>Metallurgy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pt-BR" sz="1300">
                <a:solidFill>
                  <a:srgbClr val="000000"/>
                </a:solidFill>
                <a:latin typeface="Avenir 55 Roman" charset="0"/>
                <a:ea typeface="ＭＳ Ｐゴシック" charset="0"/>
              </a:rPr>
              <a:t>[MILI]		</a:t>
            </a:r>
            <a:r>
              <a:rPr lang="en-US" sz="1300">
                <a:solidFill>
                  <a:srgbClr val="000000"/>
                </a:solidFill>
                <a:latin typeface="Avenir 55 Roman" charset="0"/>
                <a:ea typeface="ＭＳ Ｐゴシック" charset="0"/>
              </a:rPr>
              <a:t>Military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[MINE]		</a:t>
            </a:r>
            <a:r>
              <a:rPr lang="en-US" sz="1300">
                <a:solidFill>
                  <a:srgbClr val="000000"/>
                </a:solidFill>
                <a:latin typeface="Avenir 55 Roman" charset="0"/>
                <a:ea typeface="ＭＳ Ｐゴシック" charset="0"/>
              </a:rPr>
              <a:t>Mining, Oil &amp; Gas Extraction &amp; Minerals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[NANO]		</a:t>
            </a:r>
            <a:r>
              <a:rPr lang="en-US" sz="1300">
                <a:solidFill>
                  <a:srgbClr val="000000"/>
                </a:solidFill>
                <a:latin typeface="Avenir 55 Roman" charset="0"/>
                <a:ea typeface="ＭＳ Ｐゴシック" charset="0"/>
              </a:rPr>
              <a:t>Nano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[PACK]		</a:t>
            </a:r>
            <a:r>
              <a:rPr lang="en-US" sz="1300">
                <a:solidFill>
                  <a:srgbClr val="000000"/>
                </a:solidFill>
                <a:latin typeface="Avenir 55 Roman" charset="0"/>
                <a:ea typeface="ＭＳ Ｐゴシック" charset="0"/>
              </a:rPr>
              <a:t>Packaging &amp; Distribution of Goods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[PRNT]		</a:t>
            </a:r>
            <a:r>
              <a:rPr lang="en-US" sz="1300">
                <a:solidFill>
                  <a:srgbClr val="000000"/>
                </a:solidFill>
                <a:latin typeface="Avenir 55 Roman" charset="0"/>
                <a:ea typeface="ＭＳ Ｐゴシック" charset="0"/>
              </a:rPr>
              <a:t>Printing &amp; Paper</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[RAIL]		</a:t>
            </a:r>
            <a:r>
              <a:rPr lang="en-US" sz="1300">
                <a:solidFill>
                  <a:srgbClr val="000000"/>
                </a:solidFill>
                <a:latin typeface="Avenir 55 Roman" charset="0"/>
                <a:ea typeface="ＭＳ Ｐゴシック" charset="0"/>
              </a:rPr>
              <a:t>Railway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[SCIE]		</a:t>
            </a:r>
            <a:r>
              <a:rPr lang="en-US" sz="1300">
                <a:solidFill>
                  <a:srgbClr val="000000"/>
                </a:solidFill>
                <a:latin typeface="Avenir 55 Roman" charset="0"/>
                <a:ea typeface="ＭＳ Ｐゴシック" charset="0"/>
              </a:rPr>
              <a:t>Optical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[SPRT]		</a:t>
            </a:r>
            <a:r>
              <a:rPr lang="en-US" sz="1300">
                <a:solidFill>
                  <a:srgbClr val="000000"/>
                </a:solidFill>
                <a:latin typeface="Avenir 55 Roman" charset="0"/>
                <a:ea typeface="ＭＳ Ｐゴシック" charset="0"/>
              </a:rPr>
              <a:t>Sports, Leisure, Tourism &amp; Hospitality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rPr>
              <a:t>[TEXT]		</a:t>
            </a:r>
            <a:r>
              <a:rPr lang="it-IT" sz="1300">
                <a:solidFill>
                  <a:srgbClr val="000000"/>
                </a:solidFill>
                <a:latin typeface="Avenir 55 Roman" charset="0"/>
                <a:ea typeface="ＭＳ Ｐゴシック" charset="0"/>
              </a:rPr>
              <a:t>Textile &amp; Clothing Industries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it-IT" sz="1300">
                <a:solidFill>
                  <a:srgbClr val="000000"/>
                </a:solidFill>
                <a:latin typeface="Avenir 55 Roman" charset="0"/>
                <a:ea typeface="ＭＳ Ｐゴシック" charset="0"/>
              </a:rPr>
              <a:t>[TRAN]		</a:t>
            </a:r>
            <a:r>
              <a:rPr lang="en-US" sz="1300">
                <a:solidFill>
                  <a:srgbClr val="000000"/>
                </a:solidFill>
                <a:latin typeface="Avenir 55 Roman" charset="0"/>
                <a:ea typeface="ＭＳ Ｐゴシック" charset="0"/>
              </a:rPr>
              <a:t>Transportation</a:t>
            </a:r>
          </a:p>
        </p:txBody>
      </p:sp>
    </p:spTree>
    <p:extLst>
      <p:ext uri="{BB962C8B-B14F-4D97-AF65-F5344CB8AC3E}">
        <p14:creationId xmlns:p14="http://schemas.microsoft.com/office/powerpoint/2010/main" val="23313528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r>
              <a:rPr lang="en-US" smtClean="0"/>
              <a:t>TAPTA: how does it work?</a:t>
            </a: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33488"/>
            <a:ext cx="85344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6389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8878186"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9456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 y="2143125"/>
            <a:ext cx="866775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4458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p:txBody>
          <a:bodyPr/>
          <a:lstStyle/>
          <a:p>
            <a:pPr eaLnBrk="1" hangingPunct="1"/>
            <a:r>
              <a:rPr lang="en-US" smtClean="0"/>
              <a:t>TAPTA: post-editing &amp; exporting</a:t>
            </a: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327767"/>
            <a:ext cx="7124700" cy="467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24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Coverage : Details of collections</a:t>
            </a:r>
          </a:p>
        </p:txBody>
      </p:sp>
      <p:graphicFrame>
        <p:nvGraphicFramePr>
          <p:cNvPr id="11267" name="Object 5"/>
          <p:cNvGraphicFramePr>
            <a:graphicFrameLocks noGrp="1" noChangeAspect="1"/>
          </p:cNvGraphicFramePr>
          <p:nvPr>
            <p:ph sz="half" idx="1"/>
          </p:nvPr>
        </p:nvGraphicFramePr>
        <p:xfrm>
          <a:off x="1763713" y="1196975"/>
          <a:ext cx="4895850" cy="5661025"/>
        </p:xfrm>
        <a:graphic>
          <a:graphicData uri="http://schemas.openxmlformats.org/presentationml/2006/ole">
            <mc:AlternateContent xmlns:mc="http://schemas.openxmlformats.org/markup-compatibility/2006">
              <mc:Choice xmlns:v="urn:schemas-microsoft-com:vml" Requires="v">
                <p:oleObj spid="_x0000_s2050" r:id="rId3" imgW="9333333" imgH="10793651" progId="">
                  <p:embed/>
                </p:oleObj>
              </mc:Choice>
              <mc:Fallback>
                <p:oleObj r:id="rId3" imgW="9333333" imgH="1079365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713" y="1196975"/>
                        <a:ext cx="4895850"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7"/>
          <p:cNvGraphicFramePr>
            <a:graphicFrameLocks noGrp="1" noChangeAspect="1"/>
          </p:cNvGraphicFramePr>
          <p:nvPr>
            <p:ph sz="half" idx="2"/>
          </p:nvPr>
        </p:nvGraphicFramePr>
        <p:xfrm>
          <a:off x="1187450" y="1989138"/>
          <a:ext cx="5983288" cy="482600"/>
        </p:xfrm>
        <a:graphic>
          <a:graphicData uri="http://schemas.openxmlformats.org/presentationml/2006/ole">
            <mc:AlternateContent xmlns:mc="http://schemas.openxmlformats.org/markup-compatibility/2006">
              <mc:Choice xmlns:v="urn:schemas-microsoft-com:vml" Requires="v">
                <p:oleObj spid="_x0000_s2051" r:id="rId5" imgW="4253968" imgH="342736" progId="">
                  <p:embed/>
                </p:oleObj>
              </mc:Choice>
              <mc:Fallback>
                <p:oleObj r:id="rId5" imgW="4253968" imgH="34273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450" y="1989138"/>
                        <a:ext cx="598328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019816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sz="half" idx="1"/>
          </p:nvPr>
        </p:nvSpPr>
        <p:spPr/>
        <p:txBody>
          <a:bodyPr/>
          <a:lstStyle/>
          <a:p>
            <a:pPr eaLnBrk="1" hangingPunct="1">
              <a:buFontTx/>
              <a:buNone/>
            </a:pPr>
            <a:endParaRPr lang="fr-CH" sz="4400" b="1" smtClean="0"/>
          </a:p>
          <a:p>
            <a:pPr eaLnBrk="1" hangingPunct="1">
              <a:buFontTx/>
              <a:buNone/>
            </a:pPr>
            <a:r>
              <a:rPr lang="fr-CH" sz="4400" b="1" smtClean="0"/>
              <a:t>	</a:t>
            </a:r>
            <a:endParaRPr lang="en-US" sz="4400" b="1" smtClean="0"/>
          </a:p>
        </p:txBody>
      </p:sp>
      <p:pic>
        <p:nvPicPr>
          <p:cNvPr id="6144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8653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Slides and recording</a:t>
            </a:r>
          </a:p>
        </p:txBody>
      </p:sp>
      <p:sp>
        <p:nvSpPr>
          <p:cNvPr id="62467" name="Rectangle 3"/>
          <p:cNvSpPr>
            <a:spLocks noGrp="1" noChangeArrowheads="1"/>
          </p:cNvSpPr>
          <p:nvPr>
            <p:ph type="body" sz="half" idx="1"/>
          </p:nvPr>
        </p:nvSpPr>
        <p:spPr>
          <a:xfrm>
            <a:off x="250825" y="4797425"/>
            <a:ext cx="8713788" cy="647700"/>
          </a:xfrm>
        </p:spPr>
        <p:txBody>
          <a:bodyPr/>
          <a:lstStyle/>
          <a:p>
            <a:pPr eaLnBrk="1" hangingPunct="1">
              <a:lnSpc>
                <a:spcPct val="80000"/>
              </a:lnSpc>
              <a:buFontTx/>
              <a:buNone/>
            </a:pPr>
            <a:endParaRPr lang="en-US" sz="800" smtClean="0"/>
          </a:p>
          <a:p>
            <a:pPr eaLnBrk="1" hangingPunct="1">
              <a:lnSpc>
                <a:spcPct val="80000"/>
              </a:lnSpc>
              <a:buFontTx/>
              <a:buNone/>
            </a:pPr>
            <a:endParaRPr lang="en-US" sz="800" smtClean="0"/>
          </a:p>
          <a:p>
            <a:pPr eaLnBrk="1" hangingPunct="1">
              <a:lnSpc>
                <a:spcPct val="80000"/>
              </a:lnSpc>
              <a:buFontTx/>
              <a:buNone/>
            </a:pPr>
            <a:r>
              <a:rPr lang="en-US" sz="3100" b="1" smtClean="0">
                <a:latin typeface="Times New Roman" pitchFamily="18" charset="0"/>
                <a:cs typeface="Times New Roman" pitchFamily="18" charset="0"/>
                <a:hlinkClick r:id="rId2"/>
              </a:rPr>
              <a:t>www.wipo.int/patentscope/en/webinar/index.html</a:t>
            </a:r>
            <a:endParaRPr lang="en-US" sz="3100" b="1" smtClean="0">
              <a:latin typeface="Times New Roman" pitchFamily="18" charset="0"/>
              <a:cs typeface="Times New Roman" pitchFamily="18" charset="0"/>
            </a:endParaRPr>
          </a:p>
        </p:txBody>
      </p:sp>
      <p:pic>
        <p:nvPicPr>
          <p:cNvPr id="62468" name="Picture 4" descr="File:Microsoft Powerpoint Ico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16113"/>
            <a:ext cx="2655887"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00213"/>
            <a:ext cx="33845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6"/>
          <p:cNvSpPr>
            <a:spLocks noChangeArrowheads="1"/>
          </p:cNvSpPr>
          <p:nvPr/>
        </p:nvSpPr>
        <p:spPr bwMode="auto">
          <a:xfrm>
            <a:off x="3563938" y="2636838"/>
            <a:ext cx="5762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000" b="1"/>
              <a:t>+</a:t>
            </a:r>
          </a:p>
        </p:txBody>
      </p:sp>
    </p:spTree>
    <p:extLst>
      <p:ext uri="{BB962C8B-B14F-4D97-AF65-F5344CB8AC3E}">
        <p14:creationId xmlns:p14="http://schemas.microsoft.com/office/powerpoint/2010/main" val="35713180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3"/>
          <p:cNvGraphicFramePr>
            <a:graphicFrameLocks noGrp="1"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23554" r:id="rId3" imgW="5676190" imgH="3390476" progId="">
                  <p:embed/>
                </p:oleObj>
              </mc:Choice>
              <mc:Fallback>
                <p:oleObj r:id="rId3" imgW="5676190" imgH="33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63491" name="Rectangle 4"/>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4000" b="1">
                <a:solidFill>
                  <a:srgbClr val="0033CC"/>
                </a:solidFill>
              </a:rPr>
              <a:t>patentscope@wipo.int</a:t>
            </a:r>
          </a:p>
        </p:txBody>
      </p:sp>
      <p:graphicFrame>
        <p:nvGraphicFramePr>
          <p:cNvPr id="63492" name="Object 5"/>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23555" r:id="rId5" imgW="10171429" imgH="3746032" progId="">
                  <p:embed/>
                </p:oleObj>
              </mc:Choice>
              <mc:Fallback>
                <p:oleObj r:id="rId5" imgW="10171429" imgH="37460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288947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t>mulțumesc</a:t>
            </a:r>
            <a:r>
              <a:rPr lang="en-US"/>
              <a:t> </a:t>
            </a:r>
          </a:p>
        </p:txBody>
      </p:sp>
      <p:sp>
        <p:nvSpPr>
          <p:cNvPr id="64515" name="Rectangle 6"/>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pPr>
            <a:r>
              <a:rPr lang="ro-RO"/>
              <a:t>mulțumesc</a:t>
            </a:r>
            <a:r>
              <a:rPr lang="en-US"/>
              <a:t> </a:t>
            </a:r>
          </a:p>
        </p:txBody>
      </p:sp>
      <p:graphicFrame>
        <p:nvGraphicFramePr>
          <p:cNvPr id="64516" name="Object 7"/>
          <p:cNvGraphicFramePr>
            <a:graphicFrameLocks noGrp="1" noChangeAspect="1"/>
          </p:cNvGraphicFramePr>
          <p:nvPr>
            <p:ph/>
          </p:nvPr>
        </p:nvGraphicFramePr>
        <p:xfrm>
          <a:off x="0" y="0"/>
          <a:ext cx="9144000" cy="5718175"/>
        </p:xfrm>
        <a:graphic>
          <a:graphicData uri="http://schemas.openxmlformats.org/presentationml/2006/ole">
            <mc:AlternateContent xmlns:mc="http://schemas.openxmlformats.org/markup-compatibility/2006">
              <mc:Choice xmlns:v="urn:schemas-microsoft-com:vml" Requires="v">
                <p:oleObj spid="_x0000_s24578" r:id="rId3" imgW="10679365" imgH="6679365" progId="">
                  <p:embed/>
                </p:oleObj>
              </mc:Choice>
              <mc:Fallback>
                <p:oleObj r:id="rId3" imgW="10679365" imgH="66793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45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681038"/>
            <a:ext cx="2563813" cy="122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512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r-CH" smtClean="0"/>
              <a:t>Languages of the interface</a:t>
            </a:r>
            <a:endParaRPr lang="en-US" smtClean="0"/>
          </a:p>
        </p:txBody>
      </p:sp>
      <p:pic>
        <p:nvPicPr>
          <p:cNvPr id="30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939" y="1828800"/>
            <a:ext cx="822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4343400" y="1676400"/>
            <a:ext cx="4320139" cy="381000"/>
          </a:xfrm>
          <a:prstGeom prst="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5295545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CH" smtClean="0"/>
              <a:t>Interface in Chinese</a:t>
            </a:r>
            <a:endParaRPr lang="en-US" smtClean="0"/>
          </a:p>
        </p:txBody>
      </p:sp>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1490663"/>
            <a:ext cx="844867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694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TotalTime>
  <Words>873</Words>
  <Application>Microsoft Office PowerPoint</Application>
  <PresentationFormat>On-screen Show (4:3)</PresentationFormat>
  <Paragraphs>246</Paragraphs>
  <Slides>73</Slides>
  <Notes>11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73</vt:i4>
      </vt:variant>
    </vt:vector>
  </HeadingPairs>
  <TitlesOfParts>
    <vt:vector size="74" baseType="lpstr">
      <vt:lpstr>template_english</vt:lpstr>
      <vt:lpstr>PowerPoint Presentation</vt:lpstr>
      <vt:lpstr>Agenda</vt:lpstr>
      <vt:lpstr>Coverage : Collections</vt:lpstr>
      <vt:lpstr>Estonia</vt:lpstr>
      <vt:lpstr>Last collection added: China</vt:lpstr>
      <vt:lpstr>Also: Bahrain, UAE &amp; Egypt</vt:lpstr>
      <vt:lpstr>Coverage : Details of collections</vt:lpstr>
      <vt:lpstr>Languages of the interface</vt:lpstr>
      <vt:lpstr>Interface in Chinese</vt:lpstr>
      <vt:lpstr>Mobile interface</vt:lpstr>
      <vt:lpstr>Mobile interface</vt:lpstr>
      <vt:lpstr>PATENTSCOPE account</vt:lpstr>
      <vt:lpstr>Signing up</vt:lpstr>
      <vt:lpstr>Once logged-in</vt:lpstr>
      <vt:lpstr>Saved queries</vt:lpstr>
      <vt:lpstr>Downloading the results</vt:lpstr>
      <vt:lpstr>Downloaded results</vt:lpstr>
      <vt:lpstr>Account customization</vt:lpstr>
      <vt:lpstr>PATENTSCOPE: how to search</vt:lpstr>
      <vt:lpstr>PowerPoint Presentation</vt:lpstr>
      <vt:lpstr>Most active</vt:lpstr>
      <vt:lpstr>PowerPoint Presentation</vt:lpstr>
      <vt:lpstr>Most active last 5 gazettes</vt:lpstr>
      <vt:lpstr>Most advanced</vt:lpstr>
      <vt:lpstr>Breakouts</vt:lpstr>
      <vt:lpstr>IPC search in PATENTSCOPE</vt:lpstr>
      <vt:lpstr>PowerPoint Presentation</vt:lpstr>
      <vt:lpstr>IPC Green Inventory</vt:lpstr>
      <vt:lpstr>PATENTSCOPE: how to search</vt:lpstr>
      <vt:lpstr>4 ways to search</vt:lpstr>
      <vt:lpstr>Interface : Simple</vt:lpstr>
      <vt:lpstr>Interface : Field Combination - Structured</vt:lpstr>
      <vt:lpstr>Search examples</vt:lpstr>
      <vt:lpstr>Search examples</vt:lpstr>
      <vt:lpstr>Stemming</vt:lpstr>
      <vt:lpstr>PowerPoint Presentation</vt:lpstr>
      <vt:lpstr>PowerPoint Presentation</vt:lpstr>
      <vt:lpstr>Interface : Advanced</vt:lpstr>
      <vt:lpstr>To help you fine-tune your search</vt:lpstr>
      <vt:lpstr>Help menu</vt:lpstr>
      <vt:lpstr>Search examples: field code, Boolean and range operator</vt:lpstr>
      <vt:lpstr>CLIR</vt:lpstr>
      <vt:lpstr>CLIR: the interface</vt:lpstr>
      <vt:lpstr>CLIR: precision vs recall</vt:lpstr>
      <vt:lpstr>Example: precision</vt:lpstr>
      <vt:lpstr>Example: recall</vt:lpstr>
      <vt:lpstr>CLIR: supervised mode</vt:lpstr>
      <vt:lpstr>Automatic mode</vt:lpstr>
      <vt:lpstr>PowerPoint Presentation</vt:lpstr>
      <vt:lpstr>Supervised mode: 1 of 4 steps</vt:lpstr>
      <vt:lpstr>Supervised mode : 2 of 4 steps</vt:lpstr>
      <vt:lpstr>Supervised mode : 3 of 4 steps</vt:lpstr>
      <vt:lpstr>Supervised mode : 4 of 4 steps</vt:lpstr>
      <vt:lpstr>Supervised mode: results</vt:lpstr>
      <vt:lpstr>Reading the result list</vt:lpstr>
      <vt:lpstr>Analysis</vt:lpstr>
      <vt:lpstr>Display options: table/graph –bar/pie</vt:lpstr>
      <vt:lpstr>Display options: table/graph –bar/pie</vt:lpstr>
      <vt:lpstr>Options</vt:lpstr>
      <vt:lpstr>Tabs</vt:lpstr>
      <vt:lpstr>Documents tab</vt:lpstr>
      <vt:lpstr>PDFs </vt:lpstr>
      <vt:lpstr>Multilingual tools</vt:lpstr>
      <vt:lpstr>Translation Assistant for Patent Titles and Abstracts (TAPTA)</vt:lpstr>
      <vt:lpstr>32 Technical domains from the IPC</vt:lpstr>
      <vt:lpstr>TAPTA: how does it work?</vt:lpstr>
      <vt:lpstr>PowerPoint Presentation</vt:lpstr>
      <vt:lpstr>PowerPoint Presentation</vt:lpstr>
      <vt:lpstr>TAPTA: post-editing &amp; exporting</vt:lpstr>
      <vt:lpstr>PowerPoint Presentation</vt:lpstr>
      <vt:lpstr>Slides and recording</vt:lpstr>
      <vt:lpstr>PowerPoint Presentation</vt:lpstr>
      <vt:lpstr>PowerPoint Presentation</vt:lpstr>
    </vt:vector>
  </TitlesOfParts>
  <Company>WIPO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MOSCATELLI Amina</dc:creator>
  <cp:lastModifiedBy>AMMANN Sandrine</cp:lastModifiedBy>
  <cp:revision>9</cp:revision>
  <dcterms:created xsi:type="dcterms:W3CDTF">2010-05-03T08:02:35Z</dcterms:created>
  <dcterms:modified xsi:type="dcterms:W3CDTF">2013-11-06T08:59:17Z</dcterms:modified>
</cp:coreProperties>
</file>