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32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brand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38064480982231757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47760724176844290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265177723738061826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effective searches in the Global Brand Database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August</a:t>
            </a: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6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758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33725" y="2609248"/>
            <a:ext cx="5334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76437" y="3110564"/>
            <a:ext cx="428725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6437" y="3429000"/>
            <a:ext cx="366762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phonetic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43125"/>
            <a:ext cx="6019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0485"/>
            <a:ext cx="9204652" cy="26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80732" y="2691161"/>
            <a:ext cx="685800" cy="2286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r>
              <a:rPr lang="fr-CH" dirty="0" smtClean="0"/>
              <a:t> - autosuggestion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09825"/>
            <a:ext cx="5962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295400"/>
            <a:ext cx="62674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438400" y="2409825"/>
            <a:ext cx="2286000" cy="638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6" y="2667000"/>
            <a:ext cx="7167563" cy="31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 […]{…} + TO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Error</a:t>
            </a:r>
            <a:r>
              <a:rPr lang="fr-CH" dirty="0" smtClean="0"/>
              <a:t> message</a:t>
            </a:r>
          </a:p>
          <a:p>
            <a:pPr marL="0" indent="0">
              <a:buNone/>
            </a:pPr>
            <a:r>
              <a:rPr lang="fr-CH" dirty="0"/>
              <a:t>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smtClean="0"/>
              <a:t>OR</a:t>
            </a:r>
          </a:p>
          <a:p>
            <a:pPr marL="0" indent="0">
              <a:buNone/>
            </a:pPr>
            <a:endParaRPr lang="fr-CH" dirty="0" smtClean="0"/>
          </a:p>
          <a:p>
            <a:pPr marL="342900" lvl="1" indent="-342900"/>
            <a:r>
              <a:rPr lang="fr-CH" dirty="0"/>
              <a:t>Not </a:t>
            </a:r>
            <a:r>
              <a:rPr lang="fr-CH" dirty="0" err="1"/>
              <a:t>limit</a:t>
            </a:r>
            <a:r>
              <a:rPr lang="fr-CH" dirty="0"/>
              <a:t> </a:t>
            </a:r>
            <a:endParaRPr lang="fr-CH" dirty="0" smtClean="0"/>
          </a:p>
          <a:p>
            <a:pPr marL="742950" lvl="2" indent="-342900"/>
            <a:r>
              <a:rPr lang="en-US" i="1" dirty="0" smtClean="0"/>
              <a:t>Needle or </a:t>
            </a:r>
            <a:r>
              <a:rPr lang="en-US" dirty="0" smtClean="0"/>
              <a:t> </a:t>
            </a:r>
            <a:r>
              <a:rPr lang="en-US" i="1" dirty="0"/>
              <a:t>"hypodermic needle</a:t>
            </a:r>
            <a:r>
              <a:rPr lang="en-US" i="1" dirty="0" smtClean="0"/>
              <a:t>"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Transliteration</a:t>
            </a:r>
            <a:r>
              <a:rPr lang="fr-CH" dirty="0" smtClean="0"/>
              <a:t>:</a:t>
            </a:r>
          </a:p>
          <a:p>
            <a:pPr lvl="1"/>
            <a:r>
              <a:rPr lang="fr-CH" dirty="0" err="1" smtClean="0"/>
              <a:t>Korean</a:t>
            </a:r>
            <a:r>
              <a:rPr lang="fr-CH" dirty="0" smtClean="0"/>
              <a:t> + </a:t>
            </a:r>
            <a:r>
              <a:rPr lang="fr-CH" dirty="0" err="1" smtClean="0"/>
              <a:t>Japanese</a:t>
            </a:r>
            <a:r>
              <a:rPr lang="fr-CH" dirty="0" smtClean="0"/>
              <a:t> : </a:t>
            </a:r>
            <a:r>
              <a:rPr lang="fr-CH" dirty="0" err="1" smtClean="0"/>
              <a:t>automatic</a:t>
            </a:r>
            <a:endParaRPr lang="fr-CH" dirty="0" smtClean="0"/>
          </a:p>
          <a:p>
            <a:pPr lvl="1"/>
            <a:r>
              <a:rPr lang="fr-CH" dirty="0" smtClean="0"/>
              <a:t>Arabic: not </a:t>
            </a:r>
            <a:r>
              <a:rPr lang="fr-CH" dirty="0" err="1" smtClean="0"/>
              <a:t>supported</a:t>
            </a:r>
            <a:endParaRPr lang="fr-CH" dirty="0" smtClean="0"/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Punctuation</a:t>
            </a:r>
            <a:r>
              <a:rPr lang="fr-CH" dirty="0" smtClean="0"/>
              <a:t>/ accent: </a:t>
            </a:r>
            <a:r>
              <a:rPr lang="fr-CH" dirty="0" err="1" smtClean="0"/>
              <a:t>ignored</a:t>
            </a:r>
            <a:endParaRPr lang="fr-CH" dirty="0" smtClean="0"/>
          </a:p>
          <a:p>
            <a:pPr marL="0" lvl="1" indent="0">
              <a:buNone/>
            </a:pPr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Wildcards</a:t>
            </a:r>
            <a:r>
              <a:rPr lang="fr-CH" sz="3200" dirty="0" smtClean="0"/>
              <a:t>, </a:t>
            </a:r>
            <a:r>
              <a:rPr lang="fr-CH" sz="3200" dirty="0" err="1" smtClean="0"/>
              <a:t>fuzzy</a:t>
            </a:r>
            <a:r>
              <a:rPr lang="fr-CH" sz="3200" dirty="0" smtClean="0"/>
              <a:t>, </a:t>
            </a:r>
            <a:r>
              <a:rPr lang="fr-CH" sz="3200" dirty="0" err="1" smtClean="0"/>
              <a:t>proximity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fr-CH" dirty="0" err="1" smtClean="0"/>
              <a:t>Wilcards</a:t>
            </a:r>
            <a:r>
              <a:rPr lang="fr-CH" dirty="0" smtClean="0"/>
              <a:t>: </a:t>
            </a:r>
            <a:r>
              <a:rPr lang="fr-CH" sz="3600" b="1" dirty="0" smtClean="0">
                <a:solidFill>
                  <a:srgbClr val="FF0000"/>
                </a:solidFill>
              </a:rPr>
              <a:t>*</a:t>
            </a:r>
            <a:r>
              <a:rPr lang="fr-CH" dirty="0" smtClean="0"/>
              <a:t> = 0/multiple </a:t>
            </a:r>
            <a:r>
              <a:rPr lang="fr-CH" dirty="0" err="1" smtClean="0"/>
              <a:t>letter</a:t>
            </a:r>
            <a:r>
              <a:rPr lang="fr-CH" dirty="0" smtClean="0"/>
              <a:t>; </a:t>
            </a:r>
            <a:r>
              <a:rPr lang="fr-CH" sz="3600" b="1" dirty="0" smtClean="0">
                <a:solidFill>
                  <a:srgbClr val="FF0000"/>
                </a:solidFill>
              </a:rPr>
              <a:t>?</a:t>
            </a:r>
            <a:r>
              <a:rPr lang="fr-CH" dirty="0" smtClean="0"/>
              <a:t>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marL="457200" lvl="1" indent="0">
              <a:buNone/>
            </a:pPr>
            <a:r>
              <a:rPr lang="en-US" i="1" dirty="0" err="1"/>
              <a:t>te?t</a:t>
            </a:r>
            <a:r>
              <a:rPr lang="en-US" dirty="0"/>
              <a:t> </a:t>
            </a:r>
            <a:r>
              <a:rPr lang="en-US" dirty="0" smtClean="0"/>
              <a:t>           'test</a:t>
            </a:r>
            <a:r>
              <a:rPr lang="en-US" dirty="0"/>
              <a:t>' and </a:t>
            </a:r>
            <a:r>
              <a:rPr lang="en-US" dirty="0" smtClean="0"/>
              <a:t>'text‘</a:t>
            </a:r>
          </a:p>
          <a:p>
            <a:pPr marL="457200" lvl="1" indent="0">
              <a:buNone/>
            </a:pPr>
            <a:r>
              <a:rPr lang="en-US" i="1" dirty="0" smtClean="0"/>
              <a:t>text</a:t>
            </a:r>
            <a:r>
              <a:rPr lang="en-US" i="1" dirty="0"/>
              <a:t>*</a:t>
            </a:r>
            <a:r>
              <a:rPr lang="en-US" dirty="0"/>
              <a:t> </a:t>
            </a:r>
            <a:r>
              <a:rPr lang="en-US" dirty="0" smtClean="0"/>
              <a:t>           'text</a:t>
            </a:r>
            <a:r>
              <a:rPr lang="en-US" dirty="0"/>
              <a:t>', 'texts', </a:t>
            </a:r>
            <a:r>
              <a:rPr lang="en-US" dirty="0" smtClean="0"/>
              <a:t>'texting‘</a:t>
            </a:r>
          </a:p>
          <a:p>
            <a:pPr marL="457200" lvl="1" indent="0">
              <a:buNone/>
            </a:pPr>
            <a:r>
              <a:rPr lang="en-US" i="1" dirty="0" smtClean="0"/>
              <a:t>*</a:t>
            </a:r>
            <a:r>
              <a:rPr lang="en-US" i="1" dirty="0"/>
              <a:t>text</a:t>
            </a:r>
            <a:r>
              <a:rPr lang="en-US" dirty="0"/>
              <a:t> or </a:t>
            </a:r>
            <a:r>
              <a:rPr lang="en-US" i="1" dirty="0" err="1"/>
              <a:t>te</a:t>
            </a:r>
            <a:r>
              <a:rPr lang="en-US" i="1" dirty="0"/>
              <a:t>*t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marL="457200" lvl="1" indent="0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alco</a:t>
            </a:r>
            <a:r>
              <a:rPr lang="en-US" i="1" dirty="0"/>
              <a:t>~</a:t>
            </a:r>
            <a:r>
              <a:rPr lang="en-US" dirty="0"/>
              <a:t> </a:t>
            </a:r>
            <a:r>
              <a:rPr lang="en-US" dirty="0" smtClean="0"/>
              <a:t>               'also</a:t>
            </a:r>
            <a:r>
              <a:rPr lang="en-US" dirty="0"/>
              <a:t>', '</a:t>
            </a:r>
            <a:r>
              <a:rPr lang="en-US" dirty="0" err="1"/>
              <a:t>alcoh</a:t>
            </a:r>
            <a:r>
              <a:rPr lang="en-US" dirty="0"/>
              <a:t>', '</a:t>
            </a:r>
            <a:r>
              <a:rPr lang="en-US" dirty="0" err="1"/>
              <a:t>asco</a:t>
            </a:r>
            <a:r>
              <a:rPr lang="en-US" dirty="0"/>
              <a:t>' </a:t>
            </a:r>
            <a:endParaRPr lang="fr-CH" dirty="0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691238" y="25908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664769" y="3007494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9800" y="54102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Examples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3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Resize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91717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62200" y="2057400"/>
            <a:ext cx="6707372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25386" y="4800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" y="1143000"/>
            <a:ext cx="904555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Brand </a:t>
            </a:r>
            <a:r>
              <a:rPr lang="fr-CH" dirty="0" err="1" smtClean="0"/>
              <a:t>landscape</a:t>
            </a:r>
            <a:r>
              <a:rPr lang="fr-CH" dirty="0" smtClean="0"/>
              <a:t> </a:t>
            </a:r>
          </a:p>
          <a:p>
            <a:r>
              <a:rPr lang="fr-CH" dirty="0" err="1"/>
              <a:t>Details</a:t>
            </a:r>
            <a:r>
              <a:rPr lang="fr-CH" dirty="0"/>
              <a:t> about brands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76400"/>
            <a:ext cx="9153525" cy="31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96200" y="4580983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www.wipo.int/branddb</a:t>
            </a:r>
            <a:endParaRPr lang="en-US" dirty="0" smtClean="0"/>
          </a:p>
          <a:p>
            <a:r>
              <a:rPr lang="fr-CH" dirty="0">
                <a:hlinkClick r:id="rId3"/>
              </a:rPr>
              <a:t>www.wipo.int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34200" cy="45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05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400000">
            <a:off x="2019300" y="33147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1" y="304800"/>
            <a:ext cx="9168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67000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9745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618423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4511" y="618022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" y="226451"/>
            <a:ext cx="9133479" cy="54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00400" y="152400"/>
            <a:ext cx="2286000" cy="55647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mmann\AppData\Local\Temp\ilsnkt1imxe-mari-helin-tuomi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75" y="-152400"/>
            <a:ext cx="10630454" cy="70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53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68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57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55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6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0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40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3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94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-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1447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8600" y="1371600"/>
            <a:ext cx="6858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60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" y="1371600"/>
            <a:ext cx="814768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" y="1676400"/>
            <a:ext cx="90398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Gangnam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</a:t>
            </a:r>
            <a:r>
              <a:rPr lang="fr-CH" dirty="0" smtClean="0"/>
              <a:t>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</a:t>
            </a:r>
            <a:r>
              <a:rPr lang="fr-CH" dirty="0" smtClean="0"/>
              <a:t>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17 </a:t>
            </a:r>
            <a:r>
              <a:rPr lang="fr-CH" dirty="0" smtClean="0"/>
              <a:t>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https://attendee.gotowebinar.com/rt/7380644809822317570</a:t>
            </a: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19</a:t>
            </a:r>
            <a:r>
              <a:rPr lang="fr-CH" dirty="0" smtClean="0"/>
              <a:t> </a:t>
            </a:r>
            <a:r>
              <a:rPr lang="fr-CH" dirty="0"/>
              <a:t>at 8:30 </a:t>
            </a:r>
            <a:r>
              <a:rPr lang="fr-CH" dirty="0" err="1"/>
              <a:t>am</a:t>
            </a:r>
            <a:r>
              <a:rPr lang="fr-CH" dirty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https://attendee.gotowebinar.com/rt/7380644809822317570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Global Design </a:t>
            </a:r>
            <a:r>
              <a:rPr lang="fr-CH" dirty="0" err="1"/>
              <a:t>Database</a:t>
            </a:r>
            <a:r>
              <a:rPr lang="fr-CH" dirty="0"/>
              <a:t>: </a:t>
            </a:r>
            <a:r>
              <a:rPr lang="fr-CH" dirty="0" err="1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The Global Design </a:t>
            </a:r>
            <a:r>
              <a:rPr lang="fr-CH" dirty="0" err="1"/>
              <a:t>Database</a:t>
            </a:r>
            <a:r>
              <a:rPr lang="fr-CH" dirty="0"/>
              <a:t>: an introduction</a:t>
            </a:r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dirty="0" err="1"/>
              <a:t>October</a:t>
            </a:r>
            <a:r>
              <a:rPr lang="fr-CH" dirty="0"/>
              <a:t> </a:t>
            </a:r>
            <a:r>
              <a:rPr lang="fr-CH" dirty="0" smtClean="0"/>
              <a:t>24 </a:t>
            </a:r>
            <a:r>
              <a:rPr lang="fr-CH" dirty="0"/>
              <a:t>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https://attendee.gotowebinar.com/rt/2647760724176844290</a:t>
            </a:r>
            <a:endParaRPr lang="fr-CH" dirty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26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https://attendee.gotowebinar.com/rt/2647760724176844290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 Search</a:t>
            </a:r>
          </a:p>
          <a:p>
            <a:endParaRPr lang="en-US" dirty="0"/>
          </a:p>
          <a:p>
            <a:pPr lvl="1"/>
            <a:r>
              <a:rPr lang="fr-CH" dirty="0" err="1" smtClean="0"/>
              <a:t>September</a:t>
            </a:r>
            <a:r>
              <a:rPr lang="fr-CH" dirty="0" smtClean="0"/>
              <a:t> 26 </a:t>
            </a:r>
            <a:r>
              <a:rPr lang="fr-CH" dirty="0"/>
              <a:t>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https://attendee.gotowebinar.com/rt/8265177723738061826</a:t>
            </a:r>
            <a:endParaRPr lang="fr-CH" dirty="0"/>
          </a:p>
          <a:p>
            <a:pPr lvl="1"/>
            <a:r>
              <a:rPr lang="fr-CH" dirty="0" err="1" smtClean="0"/>
              <a:t>September</a:t>
            </a:r>
            <a:r>
              <a:rPr lang="fr-CH" dirty="0" smtClean="0"/>
              <a:t> 28 </a:t>
            </a:r>
            <a:r>
              <a:rPr lang="fr-CH" dirty="0"/>
              <a:t>at 8:30 </a:t>
            </a:r>
            <a:r>
              <a:rPr lang="fr-CH" dirty="0" err="1"/>
              <a:t>am</a:t>
            </a:r>
            <a:r>
              <a:rPr lang="fr-CH" dirty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https://attendee.gotowebinar.com/rt/8265177723738061826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4" y="3070442"/>
            <a:ext cx="5972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plate_english-3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template_english-37</Template>
  <TotalTime>1</TotalTime>
  <Words>379</Words>
  <Application>Microsoft Office PowerPoint</Application>
  <PresentationFormat>On-screen Show (4:3)</PresentationFormat>
  <Paragraphs>146</Paragraphs>
  <Slides>67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template_english-37</vt:lpstr>
      <vt:lpstr>PowerPoint Presentation</vt:lpstr>
      <vt:lpstr>PowerPoint Presentation</vt:lpstr>
      <vt:lpstr>Agenda</vt:lpstr>
      <vt:lpstr>Why is the GBD useful?</vt:lpstr>
      <vt:lpstr>Access</vt:lpstr>
      <vt:lpstr>Interface - Account</vt:lpstr>
      <vt:lpstr>PowerPoint Presentation</vt:lpstr>
      <vt:lpstr>Search by: 1</vt:lpstr>
      <vt:lpstr>Search by</vt:lpstr>
      <vt:lpstr>PowerPoint Presentation</vt:lpstr>
      <vt:lpstr>Example: phonetic search</vt:lpstr>
      <vt:lpstr>Languages - autosuggestion</vt:lpstr>
      <vt:lpstr>Search by Names</vt:lpstr>
      <vt:lpstr>Search by Numbers</vt:lpstr>
      <vt:lpstr>Search by Dates</vt:lpstr>
      <vt:lpstr>Tips</vt:lpstr>
      <vt:lpstr>Search by Class</vt:lpstr>
      <vt:lpstr>Search by Country</vt:lpstr>
      <vt:lpstr>Examples</vt:lpstr>
      <vt:lpstr>Tips</vt:lpstr>
      <vt:lpstr>Wildcards, fuzzy, proximity</vt:lpstr>
      <vt:lpstr>Filter by: 2</vt:lpstr>
      <vt:lpstr>Filter by</vt:lpstr>
      <vt:lpstr>Filter by: Source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Resize 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PowerPoint Presentation</vt:lpstr>
      <vt:lpstr>News: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Gangnam</vt:lpstr>
      <vt:lpstr>Global Brand Database: webinar</vt:lpstr>
      <vt:lpstr>Global Design Database: webinar</vt:lpstr>
      <vt:lpstr>PATENTSCOPE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2017-08-31T07:44:27Z</dcterms:created>
  <dcterms:modified xsi:type="dcterms:W3CDTF">2017-08-31T07:46:19Z</dcterms:modified>
</cp:coreProperties>
</file>