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5">
  <p:sldMasterIdLst>
    <p:sldMasterId id="2147483648" r:id="rId1"/>
  </p:sldMasterIdLst>
  <p:notesMasterIdLst>
    <p:notesMasterId r:id="rId14"/>
  </p:notesMasterIdLst>
  <p:sldIdLst>
    <p:sldId id="326" r:id="rId2"/>
    <p:sldId id="327" r:id="rId3"/>
    <p:sldId id="325" r:id="rId4"/>
    <p:sldId id="286" r:id="rId5"/>
    <p:sldId id="303" r:id="rId6"/>
    <p:sldId id="306" r:id="rId7"/>
    <p:sldId id="307" r:id="rId8"/>
    <p:sldId id="311" r:id="rId9"/>
    <p:sldId id="313" r:id="rId10"/>
    <p:sldId id="314" r:id="rId11"/>
    <p:sldId id="289" r:id="rId12"/>
    <p:sldId id="328" r:id="rId13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595CB4-2410-40D2-89E9-7E5F5F050A31}" v="49" dt="2021-06-10T07:25:22.0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58"/>
    <p:restoredTop sz="96327"/>
  </p:normalViewPr>
  <p:slideViewPr>
    <p:cSldViewPr snapToGrid="0" snapToObjects="1">
      <p:cViewPr varScale="1">
        <p:scale>
          <a:sx n="69" d="100"/>
          <a:sy n="69" d="100"/>
        </p:scale>
        <p:origin x="4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rgda-my.sharepoint.com/personal/andreea_sava_rgda_ro/Documents/Desktop/data%20collection%20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rgda-my.sharepoint.com/personal/andreea_sava_rgda_ro/Documents/Desktop/data%20collection%20V1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rgda-my.sharepoint.com/personal/andreea_sava_rgda_ro/Documents/Desktop/data%20collection%20V1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rgda-my.sharepoint.com/personal/andreea_sava_rgda_ro/Documents/Desktop/data%20collection%20V1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rgda-my.sharepoint.com/personal/andreea_sava_rgda_ro/Documents/Desktop/data%20collection%20V1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Number of video game developer studios </a:t>
            </a:r>
          </a:p>
        </c:rich>
      </c:tx>
      <c:layout>
        <c:manualLayout>
          <c:xMode val="edge"/>
          <c:yMode val="edge"/>
          <c:x val="0.24654536131444738"/>
          <c:y val="1.32093617971388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fld id="{BF354BAD-3FF1-4667-9A84-67B59F0DC788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60B-4AB9-8368-1C0795E73046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BA97909A-546B-487A-8076-F3B47184A9A2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60B-4AB9-8368-1C0795E73046}"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fld id="{C146525A-BD5D-442A-BAD0-D7000DE1D047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60B-4AB9-8368-1C0795E730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Sheet5!$A$2:$A$25</c:f>
              <c:strCache>
                <c:ptCount val="24"/>
                <c:pt idx="0">
                  <c:v>Greece</c:v>
                </c:pt>
                <c:pt idx="1">
                  <c:v>Slovenia</c:v>
                </c:pt>
                <c:pt idx="2">
                  <c:v>Norway</c:v>
                </c:pt>
                <c:pt idx="3">
                  <c:v>Slovakia</c:v>
                </c:pt>
                <c:pt idx="4">
                  <c:v>Latvia</c:v>
                </c:pt>
                <c:pt idx="5">
                  <c:v>Bulgaria</c:v>
                </c:pt>
                <c:pt idx="6">
                  <c:v>Lithuania</c:v>
                </c:pt>
                <c:pt idx="7">
                  <c:v>Ireland</c:v>
                </c:pt>
                <c:pt idx="8">
                  <c:v>Belgium</c:v>
                </c:pt>
                <c:pt idx="9">
                  <c:v>Portugal</c:v>
                </c:pt>
                <c:pt idx="10">
                  <c:v>Serbia</c:v>
                </c:pt>
                <c:pt idx="11">
                  <c:v>Romania</c:v>
                </c:pt>
                <c:pt idx="12">
                  <c:v>Czechia</c:v>
                </c:pt>
                <c:pt idx="13">
                  <c:v>Italy</c:v>
                </c:pt>
                <c:pt idx="14">
                  <c:v>Denmark</c:v>
                </c:pt>
                <c:pt idx="15">
                  <c:v>Finland</c:v>
                </c:pt>
                <c:pt idx="16">
                  <c:v>Poland</c:v>
                </c:pt>
                <c:pt idx="17">
                  <c:v>Spain DEV</c:v>
                </c:pt>
                <c:pt idx="18">
                  <c:v>Spain AEVI</c:v>
                </c:pt>
                <c:pt idx="19">
                  <c:v>Sweden</c:v>
                </c:pt>
                <c:pt idx="20">
                  <c:v>Netherlands</c:v>
                </c:pt>
                <c:pt idx="21">
                  <c:v>Germany</c:v>
                </c:pt>
                <c:pt idx="22">
                  <c:v>France</c:v>
                </c:pt>
                <c:pt idx="23">
                  <c:v>UK</c:v>
                </c:pt>
              </c:strCache>
            </c:strRef>
          </c:cat>
          <c:val>
            <c:numRef>
              <c:f>Sheet5!$B$2:$B$25</c:f>
              <c:numCache>
                <c:formatCode>General</c:formatCode>
                <c:ptCount val="24"/>
                <c:pt idx="0">
                  <c:v>11</c:v>
                </c:pt>
                <c:pt idx="1">
                  <c:v>15</c:v>
                </c:pt>
                <c:pt idx="2">
                  <c:v>17</c:v>
                </c:pt>
                <c:pt idx="3">
                  <c:v>38</c:v>
                </c:pt>
                <c:pt idx="4">
                  <c:v>#N/A</c:v>
                </c:pt>
                <c:pt idx="5">
                  <c:v>47</c:v>
                </c:pt>
                <c:pt idx="6">
                  <c:v>23</c:v>
                </c:pt>
                <c:pt idx="7">
                  <c:v>66</c:v>
                </c:pt>
                <c:pt idx="8">
                  <c:v>61</c:v>
                </c:pt>
                <c:pt idx="9">
                  <c:v>#N/A</c:v>
                </c:pt>
                <c:pt idx="10">
                  <c:v>68</c:v>
                </c:pt>
                <c:pt idx="11">
                  <c:v>90</c:v>
                </c:pt>
                <c:pt idx="12">
                  <c:v>99</c:v>
                </c:pt>
                <c:pt idx="13">
                  <c:v>127</c:v>
                </c:pt>
                <c:pt idx="14">
                  <c:v>141</c:v>
                </c:pt>
                <c:pt idx="15">
                  <c:v>220</c:v>
                </c:pt>
                <c:pt idx="16">
                  <c:v>412</c:v>
                </c:pt>
                <c:pt idx="17">
                  <c:v>375</c:v>
                </c:pt>
                <c:pt idx="18">
                  <c:v>455</c:v>
                </c:pt>
                <c:pt idx="19">
                  <c:v>382</c:v>
                </c:pt>
                <c:pt idx="20">
                  <c:v>465</c:v>
                </c:pt>
                <c:pt idx="21">
                  <c:v>524</c:v>
                </c:pt>
                <c:pt idx="22">
                  <c:v>575</c:v>
                </c:pt>
                <c:pt idx="23">
                  <c:v>812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88-44EA-AC2B-91F48CF34DAF}"/>
            </c:ext>
          </c:extLst>
        </c:ser>
        <c:ser>
          <c:idx val="1"/>
          <c:order val="1"/>
          <c:tx>
            <c:strRef>
              <c:f>Sheet5!$C$1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fld id="{9D45EE5B-EC18-4F0D-95ED-0A4874141D8D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60B-4AB9-8368-1C0795E73046}"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fld id="{A4FA622D-7C3D-40EA-8BA8-38EC2A9EC054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60B-4AB9-8368-1C0795E73046}"/>
                </c:ext>
              </c:extLst>
            </c:dLbl>
            <c:dLbl>
              <c:idx val="20"/>
              <c:layout/>
              <c:tx>
                <c:rich>
                  <a:bodyPr/>
                  <a:lstStyle/>
                  <a:p>
                    <a:fld id="{7CCBBB2D-E717-4FF2-84AB-1CF0E0D53B3A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60B-4AB9-8368-1C0795E730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Sheet5!$A$2:$A$25</c:f>
              <c:strCache>
                <c:ptCount val="24"/>
                <c:pt idx="0">
                  <c:v>Greece</c:v>
                </c:pt>
                <c:pt idx="1">
                  <c:v>Slovenia</c:v>
                </c:pt>
                <c:pt idx="2">
                  <c:v>Norway</c:v>
                </c:pt>
                <c:pt idx="3">
                  <c:v>Slovakia</c:v>
                </c:pt>
                <c:pt idx="4">
                  <c:v>Latvia</c:v>
                </c:pt>
                <c:pt idx="5">
                  <c:v>Bulgaria</c:v>
                </c:pt>
                <c:pt idx="6">
                  <c:v>Lithuania</c:v>
                </c:pt>
                <c:pt idx="7">
                  <c:v>Ireland</c:v>
                </c:pt>
                <c:pt idx="8">
                  <c:v>Belgium</c:v>
                </c:pt>
                <c:pt idx="9">
                  <c:v>Portugal</c:v>
                </c:pt>
                <c:pt idx="10">
                  <c:v>Serbia</c:v>
                </c:pt>
                <c:pt idx="11">
                  <c:v>Romania</c:v>
                </c:pt>
                <c:pt idx="12">
                  <c:v>Czechia</c:v>
                </c:pt>
                <c:pt idx="13">
                  <c:v>Italy</c:v>
                </c:pt>
                <c:pt idx="14">
                  <c:v>Denmark</c:v>
                </c:pt>
                <c:pt idx="15">
                  <c:v>Finland</c:v>
                </c:pt>
                <c:pt idx="16">
                  <c:v>Poland</c:v>
                </c:pt>
                <c:pt idx="17">
                  <c:v>Spain DEV</c:v>
                </c:pt>
                <c:pt idx="18">
                  <c:v>Spain AEVI</c:v>
                </c:pt>
                <c:pt idx="19">
                  <c:v>Sweden</c:v>
                </c:pt>
                <c:pt idx="20">
                  <c:v>Netherlands</c:v>
                </c:pt>
                <c:pt idx="21">
                  <c:v>Germany</c:v>
                </c:pt>
                <c:pt idx="22">
                  <c:v>France</c:v>
                </c:pt>
                <c:pt idx="23">
                  <c:v>UK</c:v>
                </c:pt>
              </c:strCache>
            </c:strRef>
          </c:cat>
          <c:val>
            <c:numRef>
              <c:f>Sheet5!$C$2:$C$25</c:f>
              <c:numCache>
                <c:formatCode>General</c:formatCode>
                <c:ptCount val="24"/>
                <c:pt idx="0">
                  <c:v>#N/A</c:v>
                </c:pt>
                <c:pt idx="1">
                  <c:v>13</c:v>
                </c:pt>
                <c:pt idx="2">
                  <c:v>27</c:v>
                </c:pt>
                <c:pt idx="3">
                  <c:v>41</c:v>
                </c:pt>
                <c:pt idx="4">
                  <c:v>44</c:v>
                </c:pt>
                <c:pt idx="5">
                  <c:v>#N/A</c:v>
                </c:pt>
                <c:pt idx="6">
                  <c:v>49</c:v>
                </c:pt>
                <c:pt idx="7">
                  <c:v>60</c:v>
                </c:pt>
                <c:pt idx="8">
                  <c:v>63</c:v>
                </c:pt>
                <c:pt idx="9">
                  <c:v>72</c:v>
                </c:pt>
                <c:pt idx="10">
                  <c:v>100</c:v>
                </c:pt>
                <c:pt idx="11">
                  <c:v>100</c:v>
                </c:pt>
                <c:pt idx="12">
                  <c:v>110</c:v>
                </c:pt>
                <c:pt idx="13">
                  <c:v>#N/A</c:v>
                </c:pt>
                <c:pt idx="14">
                  <c:v>142</c:v>
                </c:pt>
                <c:pt idx="15">
                  <c:v>200</c:v>
                </c:pt>
                <c:pt idx="16">
                  <c:v>426</c:v>
                </c:pt>
                <c:pt idx="17">
                  <c:v>420</c:v>
                </c:pt>
                <c:pt idx="18">
                  <c:v>427</c:v>
                </c:pt>
                <c:pt idx="19">
                  <c:v>435</c:v>
                </c:pt>
                <c:pt idx="20">
                  <c:v>475</c:v>
                </c:pt>
                <c:pt idx="21">
                  <c:v>614</c:v>
                </c:pt>
                <c:pt idx="22">
                  <c:v>620</c:v>
                </c:pt>
                <c:pt idx="23">
                  <c:v>#N/A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88-44EA-AC2B-91F48CF34DA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908796480"/>
        <c:axId val="908803968"/>
      </c:barChart>
      <c:catAx>
        <c:axId val="908796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803968"/>
        <c:crosses val="autoZero"/>
        <c:auto val="1"/>
        <c:lblAlgn val="ctr"/>
        <c:lblOffset val="100"/>
        <c:noMultiLvlLbl val="0"/>
      </c:catAx>
      <c:valAx>
        <c:axId val="9088039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08796480"/>
        <c:crosses val="autoZero"/>
        <c:crossBetween val="between"/>
      </c:valAx>
      <c:spPr>
        <a:noFill/>
        <a:ln>
          <a:solidFill>
            <a:schemeClr val="bg1"/>
          </a:solidFill>
        </a:ln>
        <a:effectLst/>
      </c:spPr>
    </c:plotArea>
    <c:legend>
      <c:legendPos val="t"/>
      <c:layout>
        <c:manualLayout>
          <c:xMode val="edge"/>
          <c:yMode val="edge"/>
          <c:x val="0.42920844913521211"/>
          <c:y val="7.1475017456225157E-2"/>
          <c:w val="0.14729144964115051"/>
          <c:h val="5.6496904877000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Number of people working in the industry (in game developer and publisher studios) in the country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Sheet5!$B$237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fld id="{11F4A958-925A-4BC5-89E4-57A5E3B97BF2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A42-45FD-8239-6329617A9FAB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ADA67AFB-AF1E-400F-BAFA-3ACEE184D06F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A42-45FD-8239-6329617A9FAB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7DA4D5C2-467F-4BB3-9DE0-825ADD2B9D69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CA42-45FD-8239-6329617A9FAB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34D8DB6E-A745-4216-9F47-9290F4CAF960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A42-45FD-8239-6329617A9FAB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CB579992-CCDC-4D56-84F3-5AC12EAFEE64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A42-45FD-8239-6329617A9F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Sheet5!$A$239:$A$262</c:f>
              <c:strCache>
                <c:ptCount val="24"/>
                <c:pt idx="0">
                  <c:v>Latvia</c:v>
                </c:pt>
                <c:pt idx="1">
                  <c:v>Greece</c:v>
                </c:pt>
                <c:pt idx="2">
                  <c:v>Norway</c:v>
                </c:pt>
                <c:pt idx="3">
                  <c:v>Slovenia</c:v>
                </c:pt>
                <c:pt idx="4">
                  <c:v>Slovakia</c:v>
                </c:pt>
                <c:pt idx="5">
                  <c:v>Lithuania</c:v>
                </c:pt>
                <c:pt idx="6">
                  <c:v>Portugal </c:v>
                </c:pt>
                <c:pt idx="7">
                  <c:v>Denmark</c:v>
                </c:pt>
                <c:pt idx="8">
                  <c:v>Italy </c:v>
                </c:pt>
                <c:pt idx="9">
                  <c:v>Belgium</c:v>
                </c:pt>
                <c:pt idx="10">
                  <c:v>Bulgaria</c:v>
                </c:pt>
                <c:pt idx="11">
                  <c:v>Serbia</c:v>
                </c:pt>
                <c:pt idx="12">
                  <c:v>Czechia</c:v>
                </c:pt>
                <c:pt idx="13">
                  <c:v>Ireland</c:v>
                </c:pt>
                <c:pt idx="14">
                  <c:v>Finland</c:v>
                </c:pt>
                <c:pt idx="15">
                  <c:v>Netherlands</c:v>
                </c:pt>
                <c:pt idx="16">
                  <c:v>Sweden</c:v>
                </c:pt>
                <c:pt idx="17">
                  <c:v>Romania</c:v>
                </c:pt>
                <c:pt idx="18">
                  <c:v>Spain DEV</c:v>
                </c:pt>
                <c:pt idx="19">
                  <c:v>Poland</c:v>
                </c:pt>
                <c:pt idx="20">
                  <c:v>Spain AEVI</c:v>
                </c:pt>
                <c:pt idx="21">
                  <c:v>Germany</c:v>
                </c:pt>
                <c:pt idx="22">
                  <c:v>France</c:v>
                </c:pt>
                <c:pt idx="23">
                  <c:v>UK</c:v>
                </c:pt>
              </c:strCache>
              <c:extLst/>
            </c:strRef>
          </c:cat>
          <c:val>
            <c:numRef>
              <c:f>Sheet5!$B$239:$B$262</c:f>
              <c:numCache>
                <c:formatCode>General</c:formatCode>
                <c:ptCount val="24"/>
                <c:pt idx="0">
                  <c:v>#N/A</c:v>
                </c:pt>
                <c:pt idx="1">
                  <c:v>250</c:v>
                </c:pt>
                <c:pt idx="2">
                  <c:v>285</c:v>
                </c:pt>
                <c:pt idx="3">
                  <c:v>400</c:v>
                </c:pt>
                <c:pt idx="4">
                  <c:v>524</c:v>
                </c:pt>
                <c:pt idx="5">
                  <c:v>539</c:v>
                </c:pt>
                <c:pt idx="6">
                  <c:v>#N/A</c:v>
                </c:pt>
                <c:pt idx="7">
                  <c:v>1009</c:v>
                </c:pt>
                <c:pt idx="8">
                  <c:v>1100</c:v>
                </c:pt>
                <c:pt idx="9">
                  <c:v>1100</c:v>
                </c:pt>
                <c:pt idx="10">
                  <c:v>1200</c:v>
                </c:pt>
                <c:pt idx="11">
                  <c:v>1281</c:v>
                </c:pt>
                <c:pt idx="12">
                  <c:v>1500</c:v>
                </c:pt>
                <c:pt idx="13">
                  <c:v>2100</c:v>
                </c:pt>
                <c:pt idx="14">
                  <c:v>3200</c:v>
                </c:pt>
                <c:pt idx="15">
                  <c:v>3170</c:v>
                </c:pt>
                <c:pt idx="16">
                  <c:v>5320</c:v>
                </c:pt>
                <c:pt idx="17">
                  <c:v>6000</c:v>
                </c:pt>
                <c:pt idx="18">
                  <c:v>6900</c:v>
                </c:pt>
                <c:pt idx="19">
                  <c:v>6400</c:v>
                </c:pt>
                <c:pt idx="20">
                  <c:v>6900</c:v>
                </c:pt>
                <c:pt idx="21">
                  <c:v>11705</c:v>
                </c:pt>
                <c:pt idx="22">
                  <c:v>12000</c:v>
                </c:pt>
                <c:pt idx="23">
                  <c:v>15000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CA42-45FD-8239-6329617A9FAB}"/>
            </c:ext>
          </c:extLst>
        </c:ser>
        <c:ser>
          <c:idx val="1"/>
          <c:order val="1"/>
          <c:tx>
            <c:strRef>
              <c:f>Sheet5!$C$237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6"/>
              <c:tx>
                <c:rich>
                  <a:bodyPr/>
                  <a:lstStyle/>
                  <a:p>
                    <a:fld id="{03620B38-9278-4D36-BCE0-1E204D25FFE8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CA42-45FD-8239-6329617A9FAB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BCE97E87-E988-4053-8513-B47FB957C7C3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A42-45FD-8239-6329617A9FAB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1B936BFC-BC55-4DAA-9301-09868C13C981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A42-45FD-8239-6329617A9FAB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BE3AEAA5-A5C2-4D0D-B552-A9BECB282DDD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A42-45FD-8239-6329617A9F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Sheet5!$A$239:$A$262</c:f>
              <c:strCache>
                <c:ptCount val="24"/>
                <c:pt idx="0">
                  <c:v>Latvia</c:v>
                </c:pt>
                <c:pt idx="1">
                  <c:v>Greece</c:v>
                </c:pt>
                <c:pt idx="2">
                  <c:v>Norway</c:v>
                </c:pt>
                <c:pt idx="3">
                  <c:v>Slovenia</c:v>
                </c:pt>
                <c:pt idx="4">
                  <c:v>Slovakia</c:v>
                </c:pt>
                <c:pt idx="5">
                  <c:v>Lithuania</c:v>
                </c:pt>
                <c:pt idx="6">
                  <c:v>Portugal </c:v>
                </c:pt>
                <c:pt idx="7">
                  <c:v>Denmark</c:v>
                </c:pt>
                <c:pt idx="8">
                  <c:v>Italy </c:v>
                </c:pt>
                <c:pt idx="9">
                  <c:v>Belgium</c:v>
                </c:pt>
                <c:pt idx="10">
                  <c:v>Bulgaria</c:v>
                </c:pt>
                <c:pt idx="11">
                  <c:v>Serbia</c:v>
                </c:pt>
                <c:pt idx="12">
                  <c:v>Czechia</c:v>
                </c:pt>
                <c:pt idx="13">
                  <c:v>Ireland</c:v>
                </c:pt>
                <c:pt idx="14">
                  <c:v>Finland</c:v>
                </c:pt>
                <c:pt idx="15">
                  <c:v>Netherlands</c:v>
                </c:pt>
                <c:pt idx="16">
                  <c:v>Sweden</c:v>
                </c:pt>
                <c:pt idx="17">
                  <c:v>Romania</c:v>
                </c:pt>
                <c:pt idx="18">
                  <c:v>Spain DEV</c:v>
                </c:pt>
                <c:pt idx="19">
                  <c:v>Poland</c:v>
                </c:pt>
                <c:pt idx="20">
                  <c:v>Spain AEVI</c:v>
                </c:pt>
                <c:pt idx="21">
                  <c:v>Germany</c:v>
                </c:pt>
                <c:pt idx="22">
                  <c:v>France</c:v>
                </c:pt>
                <c:pt idx="23">
                  <c:v>UK</c:v>
                </c:pt>
              </c:strCache>
              <c:extLst/>
            </c:strRef>
          </c:cat>
          <c:val>
            <c:numRef>
              <c:f>Sheet5!$C$239:$C$262</c:f>
              <c:numCache>
                <c:formatCode>General</c:formatCode>
                <c:ptCount val="24"/>
                <c:pt idx="0">
                  <c:v>124</c:v>
                </c:pt>
                <c:pt idx="1">
                  <c:v>#N/A</c:v>
                </c:pt>
                <c:pt idx="2">
                  <c:v>342</c:v>
                </c:pt>
                <c:pt idx="3">
                  <c:v>390</c:v>
                </c:pt>
                <c:pt idx="4">
                  <c:v>704</c:v>
                </c:pt>
                <c:pt idx="5">
                  <c:v>721</c:v>
                </c:pt>
                <c:pt idx="6">
                  <c:v>1000</c:v>
                </c:pt>
                <c:pt idx="7">
                  <c:v>847</c:v>
                </c:pt>
                <c:pt idx="8">
                  <c:v>#N/A</c:v>
                </c:pt>
                <c:pt idx="9">
                  <c:v>1100</c:v>
                </c:pt>
                <c:pt idx="10">
                  <c:v>#N/A</c:v>
                </c:pt>
                <c:pt idx="11">
                  <c:v>1325</c:v>
                </c:pt>
                <c:pt idx="12">
                  <c:v>1748</c:v>
                </c:pt>
                <c:pt idx="13">
                  <c:v>2000</c:v>
                </c:pt>
                <c:pt idx="14">
                  <c:v>3400</c:v>
                </c:pt>
                <c:pt idx="15">
                  <c:v>3170</c:v>
                </c:pt>
                <c:pt idx="16">
                  <c:v>5925</c:v>
                </c:pt>
                <c:pt idx="17">
                  <c:v>6000</c:v>
                </c:pt>
                <c:pt idx="18">
                  <c:v>7320</c:v>
                </c:pt>
                <c:pt idx="19">
                  <c:v>7800</c:v>
                </c:pt>
                <c:pt idx="20">
                  <c:v>9500</c:v>
                </c:pt>
                <c:pt idx="21">
                  <c:v>10487</c:v>
                </c:pt>
                <c:pt idx="22">
                  <c:v>15000</c:v>
                </c:pt>
                <c:pt idx="23">
                  <c:v>#N/A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CA42-45FD-8239-6329617A9FA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140010704"/>
        <c:axId val="139999472"/>
      </c:barChart>
      <c:catAx>
        <c:axId val="140010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999472"/>
        <c:crosses val="autoZero"/>
        <c:auto val="1"/>
        <c:lblAlgn val="ctr"/>
        <c:lblOffset val="100"/>
        <c:noMultiLvlLbl val="0"/>
      </c:catAx>
      <c:valAx>
        <c:axId val="1399994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0010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Total revenue of local game developer studios and publishers (million euro)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Sheet5!$B$352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7"/>
              <c:tx>
                <c:rich>
                  <a:bodyPr/>
                  <a:lstStyle/>
                  <a:p>
                    <a:fld id="{3750621D-CA86-4DE1-A2C9-39F985C89FC1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088-4BB4-B433-D777C2984826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373288FC-B915-4315-AEFE-066DAA6EA6EA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088-4BB4-B433-D777C2984826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332FEF4C-09F3-4F10-A1AC-557702A2919D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088-4BB4-B433-D777C29848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Sheet5!$A$357:$A$376</c:f>
              <c:strCache>
                <c:ptCount val="20"/>
                <c:pt idx="0">
                  <c:v>Latvia</c:v>
                </c:pt>
                <c:pt idx="1">
                  <c:v>Portugal</c:v>
                </c:pt>
                <c:pt idx="2">
                  <c:v>Norway</c:v>
                </c:pt>
                <c:pt idx="3">
                  <c:v>Slovakia</c:v>
                </c:pt>
                <c:pt idx="4">
                  <c:v>Slovenia</c:v>
                </c:pt>
                <c:pt idx="5">
                  <c:v>Italy</c:v>
                </c:pt>
                <c:pt idx="6">
                  <c:v>Belgium</c:v>
                </c:pt>
                <c:pt idx="7">
                  <c:v>Serbia</c:v>
                </c:pt>
                <c:pt idx="8">
                  <c:v>Denmark</c:v>
                </c:pt>
                <c:pt idx="9">
                  <c:v>Lithuania</c:v>
                </c:pt>
                <c:pt idx="10">
                  <c:v>Ireland</c:v>
                </c:pt>
                <c:pt idx="11">
                  <c:v>Czechia</c:v>
                </c:pt>
                <c:pt idx="12">
                  <c:v>Romania</c:v>
                </c:pt>
                <c:pt idx="13">
                  <c:v>Netherlands</c:v>
                </c:pt>
                <c:pt idx="14">
                  <c:v>Poland</c:v>
                </c:pt>
                <c:pt idx="15">
                  <c:v>Germany</c:v>
                </c:pt>
                <c:pt idx="16">
                  <c:v>Spain DEV</c:v>
                </c:pt>
                <c:pt idx="17">
                  <c:v>Finland</c:v>
                </c:pt>
                <c:pt idx="18">
                  <c:v>Sweden</c:v>
                </c:pt>
                <c:pt idx="19">
                  <c:v>France</c:v>
                </c:pt>
              </c:strCache>
              <c:extLst/>
            </c:strRef>
          </c:cat>
          <c:val>
            <c:numRef>
              <c:f>Sheet5!$B$357:$B$376</c:f>
              <c:numCache>
                <c:formatCode>General</c:formatCode>
                <c:ptCount val="20"/>
                <c:pt idx="0">
                  <c:v>#N/A</c:v>
                </c:pt>
                <c:pt idx="1">
                  <c:v>#N/A</c:v>
                </c:pt>
                <c:pt idx="2">
                  <c:v>38</c:v>
                </c:pt>
                <c:pt idx="3">
                  <c:v>45.7</c:v>
                </c:pt>
                <c:pt idx="4">
                  <c:v>18</c:v>
                </c:pt>
                <c:pt idx="5">
                  <c:v>60</c:v>
                </c:pt>
                <c:pt idx="6">
                  <c:v>93</c:v>
                </c:pt>
                <c:pt idx="7">
                  <c:v>80</c:v>
                </c:pt>
                <c:pt idx="8">
                  <c:v>124</c:v>
                </c:pt>
                <c:pt idx="9">
                  <c:v>84</c:v>
                </c:pt>
                <c:pt idx="10">
                  <c:v>150</c:v>
                </c:pt>
                <c:pt idx="11">
                  <c:v>116</c:v>
                </c:pt>
                <c:pt idx="12">
                  <c:v>165</c:v>
                </c:pt>
                <c:pt idx="13">
                  <c:v>220</c:v>
                </c:pt>
                <c:pt idx="14">
                  <c:v>364</c:v>
                </c:pt>
                <c:pt idx="15">
                  <c:v>#N/A</c:v>
                </c:pt>
                <c:pt idx="16">
                  <c:v>813</c:v>
                </c:pt>
                <c:pt idx="17">
                  <c:v>2100</c:v>
                </c:pt>
                <c:pt idx="18">
                  <c:v>1872</c:v>
                </c:pt>
                <c:pt idx="19">
                  <c:v>3930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E088-4BB4-B433-D777C2984826}"/>
            </c:ext>
          </c:extLst>
        </c:ser>
        <c:ser>
          <c:idx val="1"/>
          <c:order val="1"/>
          <c:tx>
            <c:strRef>
              <c:f>Sheet5!$C$352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fld id="{C349A7DF-9E91-4157-BB5E-CACA02B92C40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088-4BB4-B433-D777C2984826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0921246B-AAF3-4712-90E3-BCDE4647101A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088-4BB4-B433-D777C29848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Sheet5!$A$357:$A$376</c:f>
              <c:strCache>
                <c:ptCount val="20"/>
                <c:pt idx="0">
                  <c:v>Latvia</c:v>
                </c:pt>
                <c:pt idx="1">
                  <c:v>Portugal</c:v>
                </c:pt>
                <c:pt idx="2">
                  <c:v>Norway</c:v>
                </c:pt>
                <c:pt idx="3">
                  <c:v>Slovakia</c:v>
                </c:pt>
                <c:pt idx="4">
                  <c:v>Slovenia</c:v>
                </c:pt>
                <c:pt idx="5">
                  <c:v>Italy</c:v>
                </c:pt>
                <c:pt idx="6">
                  <c:v>Belgium</c:v>
                </c:pt>
                <c:pt idx="7">
                  <c:v>Serbia</c:v>
                </c:pt>
                <c:pt idx="8">
                  <c:v>Denmark</c:v>
                </c:pt>
                <c:pt idx="9">
                  <c:v>Lithuania</c:v>
                </c:pt>
                <c:pt idx="10">
                  <c:v>Ireland</c:v>
                </c:pt>
                <c:pt idx="11">
                  <c:v>Czechia</c:v>
                </c:pt>
                <c:pt idx="12">
                  <c:v>Romania</c:v>
                </c:pt>
                <c:pt idx="13">
                  <c:v>Netherlands</c:v>
                </c:pt>
                <c:pt idx="14">
                  <c:v>Poland</c:v>
                </c:pt>
                <c:pt idx="15">
                  <c:v>Germany</c:v>
                </c:pt>
                <c:pt idx="16">
                  <c:v>Spain DEV</c:v>
                </c:pt>
                <c:pt idx="17">
                  <c:v>Finland</c:v>
                </c:pt>
                <c:pt idx="18">
                  <c:v>Sweden</c:v>
                </c:pt>
                <c:pt idx="19">
                  <c:v>France</c:v>
                </c:pt>
              </c:strCache>
              <c:extLst/>
            </c:strRef>
          </c:cat>
          <c:val>
            <c:numRef>
              <c:f>Sheet5!$C$357:$C$376</c:f>
              <c:numCache>
                <c:formatCode>General</c:formatCode>
                <c:ptCount val="20"/>
                <c:pt idx="0">
                  <c:v>30</c:v>
                </c:pt>
                <c:pt idx="1">
                  <c:v>30</c:v>
                </c:pt>
                <c:pt idx="2">
                  <c:v>35</c:v>
                </c:pt>
                <c:pt idx="3">
                  <c:v>50</c:v>
                </c:pt>
                <c:pt idx="4">
                  <c:v>57</c:v>
                </c:pt>
                <c:pt idx="5">
                  <c:v>#N/A</c:v>
                </c:pt>
                <c:pt idx="6">
                  <c:v>59</c:v>
                </c:pt>
                <c:pt idx="7">
                  <c:v>100</c:v>
                </c:pt>
                <c:pt idx="8">
                  <c:v>177</c:v>
                </c:pt>
                <c:pt idx="9">
                  <c:v>138</c:v>
                </c:pt>
                <c:pt idx="10">
                  <c:v>#N/A</c:v>
                </c:pt>
                <c:pt idx="11">
                  <c:v>169.4</c:v>
                </c:pt>
                <c:pt idx="12">
                  <c:v>186</c:v>
                </c:pt>
                <c:pt idx="13">
                  <c:v>#N/A</c:v>
                </c:pt>
                <c:pt idx="14">
                  <c:v>479</c:v>
                </c:pt>
                <c:pt idx="15">
                  <c:v>618</c:v>
                </c:pt>
                <c:pt idx="16">
                  <c:v>920</c:v>
                </c:pt>
                <c:pt idx="17">
                  <c:v>2200</c:v>
                </c:pt>
                <c:pt idx="18">
                  <c:v>2318</c:v>
                </c:pt>
                <c:pt idx="19">
                  <c:v>#N/A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E088-4BB4-B433-D777C298482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22953792"/>
        <c:axId val="422958368"/>
      </c:barChart>
      <c:catAx>
        <c:axId val="422953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958368"/>
        <c:crosses val="autoZero"/>
        <c:auto val="1"/>
        <c:lblAlgn val="ctr"/>
        <c:lblOffset val="100"/>
        <c:noMultiLvlLbl val="0"/>
      </c:catAx>
      <c:valAx>
        <c:axId val="4229583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22953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 % of how much of total revenue was accumulated by the top 10% studios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Sheet5!$B$390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Sheet5!$A$397:$A$413</c:f>
              <c:strCache>
                <c:ptCount val="17"/>
                <c:pt idx="0">
                  <c:v>Netherlands</c:v>
                </c:pt>
                <c:pt idx="1">
                  <c:v>Norway</c:v>
                </c:pt>
                <c:pt idx="2">
                  <c:v>Serbia</c:v>
                </c:pt>
                <c:pt idx="3">
                  <c:v>Portugal </c:v>
                </c:pt>
                <c:pt idx="4">
                  <c:v>Ireland</c:v>
                </c:pt>
                <c:pt idx="5">
                  <c:v>Belgium</c:v>
                </c:pt>
                <c:pt idx="6">
                  <c:v>Sweden</c:v>
                </c:pt>
                <c:pt idx="7">
                  <c:v>Italy</c:v>
                </c:pt>
                <c:pt idx="8">
                  <c:v>Latvia</c:v>
                </c:pt>
                <c:pt idx="9">
                  <c:v>Germany</c:v>
                </c:pt>
                <c:pt idx="10">
                  <c:v>Slovakia</c:v>
                </c:pt>
                <c:pt idx="11">
                  <c:v>Slovenia</c:v>
                </c:pt>
                <c:pt idx="12">
                  <c:v>Romania</c:v>
                </c:pt>
                <c:pt idx="13">
                  <c:v>France</c:v>
                </c:pt>
                <c:pt idx="14">
                  <c:v>Lithuania </c:v>
                </c:pt>
                <c:pt idx="15">
                  <c:v>Finland</c:v>
                </c:pt>
                <c:pt idx="16">
                  <c:v>Denmark</c:v>
                </c:pt>
              </c:strCache>
              <c:extLst/>
            </c:strRef>
          </c:cat>
          <c:val>
            <c:numRef>
              <c:f>Sheet5!$B$397:$B$413</c:f>
              <c:numCache>
                <c:formatCode>General</c:formatCode>
                <c:ptCount val="17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 formatCode="0%">
                  <c:v>0.8</c:v>
                </c:pt>
                <c:pt idx="5">
                  <c:v>#N/A</c:v>
                </c:pt>
                <c:pt idx="6" formatCode="0%">
                  <c:v>0.79</c:v>
                </c:pt>
                <c:pt idx="7" formatCode="0%">
                  <c:v>0.83</c:v>
                </c:pt>
                <c:pt idx="8">
                  <c:v>#N/A</c:v>
                </c:pt>
                <c:pt idx="9">
                  <c:v>#N/A</c:v>
                </c:pt>
                <c:pt idx="10" formatCode="0%">
                  <c:v>0.86</c:v>
                </c:pt>
                <c:pt idx="11" formatCode="0%">
                  <c:v>0.95</c:v>
                </c:pt>
                <c:pt idx="12" formatCode="0%">
                  <c:v>0.85</c:v>
                </c:pt>
                <c:pt idx="13" formatCode="0%">
                  <c:v>0.9</c:v>
                </c:pt>
                <c:pt idx="14">
                  <c:v>#N/A</c:v>
                </c:pt>
                <c:pt idx="15" formatCode="0%">
                  <c:v>0.95</c:v>
                </c:pt>
                <c:pt idx="16" formatCode="0.00%">
                  <c:v>0.98499999999999999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936D-40FC-9866-49FB9B749D12}"/>
            </c:ext>
          </c:extLst>
        </c:ser>
        <c:ser>
          <c:idx val="1"/>
          <c:order val="1"/>
          <c:tx>
            <c:strRef>
              <c:f>Sheet5!$C$390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303ED19-39A3-41A9-84D8-8DFFCCA1B56F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36D-40FC-9866-49FB9B749D12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3C9B2650-78E3-4F1A-BC27-57F3C0769012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36D-40FC-9866-49FB9B749D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Sheet5!$A$397:$A$413</c:f>
              <c:strCache>
                <c:ptCount val="17"/>
                <c:pt idx="0">
                  <c:v>Netherlands</c:v>
                </c:pt>
                <c:pt idx="1">
                  <c:v>Norway</c:v>
                </c:pt>
                <c:pt idx="2">
                  <c:v>Serbia</c:v>
                </c:pt>
                <c:pt idx="3">
                  <c:v>Portugal </c:v>
                </c:pt>
                <c:pt idx="4">
                  <c:v>Ireland</c:v>
                </c:pt>
                <c:pt idx="5">
                  <c:v>Belgium</c:v>
                </c:pt>
                <c:pt idx="6">
                  <c:v>Sweden</c:v>
                </c:pt>
                <c:pt idx="7">
                  <c:v>Italy</c:v>
                </c:pt>
                <c:pt idx="8">
                  <c:v>Latvia</c:v>
                </c:pt>
                <c:pt idx="9">
                  <c:v>Germany</c:v>
                </c:pt>
                <c:pt idx="10">
                  <c:v>Slovakia</c:v>
                </c:pt>
                <c:pt idx="11">
                  <c:v>Slovenia</c:v>
                </c:pt>
                <c:pt idx="12">
                  <c:v>Romania</c:v>
                </c:pt>
                <c:pt idx="13">
                  <c:v>France</c:v>
                </c:pt>
                <c:pt idx="14">
                  <c:v>Lithuania </c:v>
                </c:pt>
                <c:pt idx="15">
                  <c:v>Finland</c:v>
                </c:pt>
                <c:pt idx="16">
                  <c:v>Denmark</c:v>
                </c:pt>
              </c:strCache>
              <c:extLst/>
            </c:strRef>
          </c:cat>
          <c:val>
            <c:numRef>
              <c:f>Sheet5!$C$397:$C$413</c:f>
              <c:numCache>
                <c:formatCode>0%</c:formatCode>
                <c:ptCount val="17"/>
                <c:pt idx="0">
                  <c:v>0.5</c:v>
                </c:pt>
                <c:pt idx="1">
                  <c:v>0.7</c:v>
                </c:pt>
                <c:pt idx="2">
                  <c:v>0.7</c:v>
                </c:pt>
                <c:pt idx="3">
                  <c:v>0.75</c:v>
                </c:pt>
                <c:pt idx="4" formatCode="General">
                  <c:v>#N/A</c:v>
                </c:pt>
                <c:pt idx="5">
                  <c:v>0.8</c:v>
                </c:pt>
                <c:pt idx="6">
                  <c:v>0.8</c:v>
                </c:pt>
                <c:pt idx="7" formatCode="General">
                  <c:v>#N/A</c:v>
                </c:pt>
                <c:pt idx="8">
                  <c:v>0.83</c:v>
                </c:pt>
                <c:pt idx="9">
                  <c:v>0.84</c:v>
                </c:pt>
                <c:pt idx="10">
                  <c:v>0.84</c:v>
                </c:pt>
                <c:pt idx="11">
                  <c:v>0.85</c:v>
                </c:pt>
                <c:pt idx="12">
                  <c:v>0.88</c:v>
                </c:pt>
                <c:pt idx="13" formatCode="General">
                  <c:v>#N/A</c:v>
                </c:pt>
                <c:pt idx="14">
                  <c:v>0.9</c:v>
                </c:pt>
                <c:pt idx="15">
                  <c:v>0.94</c:v>
                </c:pt>
                <c:pt idx="16" formatCode="General">
                  <c:v>#N/A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936D-40FC-9866-49FB9B749D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2055444720"/>
        <c:axId val="2055451792"/>
      </c:barChart>
      <c:catAx>
        <c:axId val="2055444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5451792"/>
        <c:crosses val="autoZero"/>
        <c:auto val="1"/>
        <c:lblAlgn val="ctr"/>
        <c:lblOffset val="100"/>
        <c:noMultiLvlLbl val="0"/>
      </c:catAx>
      <c:valAx>
        <c:axId val="20554517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55444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Number of new titles published by local developers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Sheet5!$B$118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7"/>
              <c:tx>
                <c:rich>
                  <a:bodyPr/>
                  <a:lstStyle/>
                  <a:p>
                    <a:fld id="{7C6A0478-3FF7-40D5-8DF5-89B01E17B669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56D2-4412-B5F4-B9BCE567F592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5420CD9A-5F6B-4605-826A-D7E8399E18A3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6D2-4412-B5F4-B9BCE567F592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52B38439-C898-4206-A37C-BB5075141D13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6D2-4412-B5F4-B9BCE567F5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Sheet5!$A$123:$A$143</c:f>
              <c:strCache>
                <c:ptCount val="21"/>
                <c:pt idx="0">
                  <c:v>Ireland</c:v>
                </c:pt>
                <c:pt idx="1">
                  <c:v>Norway</c:v>
                </c:pt>
                <c:pt idx="2">
                  <c:v>Greece</c:v>
                </c:pt>
                <c:pt idx="3">
                  <c:v>Romania</c:v>
                </c:pt>
                <c:pt idx="4">
                  <c:v>Portugal</c:v>
                </c:pt>
                <c:pt idx="5">
                  <c:v>Slovenia</c:v>
                </c:pt>
                <c:pt idx="6">
                  <c:v>Lithuania</c:v>
                </c:pt>
                <c:pt idx="7">
                  <c:v>Belgium</c:v>
                </c:pt>
                <c:pt idx="8">
                  <c:v>Netherlands</c:v>
                </c:pt>
                <c:pt idx="9">
                  <c:v>Slovakia</c:v>
                </c:pt>
                <c:pt idx="10">
                  <c:v>Czechia</c:v>
                </c:pt>
                <c:pt idx="11">
                  <c:v>Serbia</c:v>
                </c:pt>
                <c:pt idx="12">
                  <c:v>Denmark</c:v>
                </c:pt>
                <c:pt idx="13">
                  <c:v>Finland</c:v>
                </c:pt>
                <c:pt idx="14">
                  <c:v>Spain AEVI</c:v>
                </c:pt>
                <c:pt idx="15">
                  <c:v>Italy</c:v>
                </c:pt>
                <c:pt idx="16">
                  <c:v>Spain DEV</c:v>
                </c:pt>
                <c:pt idx="17">
                  <c:v>UK</c:v>
                </c:pt>
                <c:pt idx="18">
                  <c:v>Poland</c:v>
                </c:pt>
                <c:pt idx="19">
                  <c:v>France</c:v>
                </c:pt>
                <c:pt idx="20">
                  <c:v>Germany</c:v>
                </c:pt>
              </c:strCache>
              <c:extLst/>
            </c:strRef>
          </c:cat>
          <c:val>
            <c:numRef>
              <c:f>Sheet5!$B$123:$B$143</c:f>
              <c:numCache>
                <c:formatCode>General</c:formatCode>
                <c:ptCount val="21"/>
                <c:pt idx="0">
                  <c:v>8</c:v>
                </c:pt>
                <c:pt idx="1">
                  <c:v>12</c:v>
                </c:pt>
                <c:pt idx="2">
                  <c:v>17</c:v>
                </c:pt>
                <c:pt idx="3">
                  <c:v>17</c:v>
                </c:pt>
                <c:pt idx="4">
                  <c:v>#N/A</c:v>
                </c:pt>
                <c:pt idx="5">
                  <c:v>12</c:v>
                </c:pt>
                <c:pt idx="6">
                  <c:v>#N/A</c:v>
                </c:pt>
                <c:pt idx="7">
                  <c:v>37</c:v>
                </c:pt>
                <c:pt idx="8">
                  <c:v>#N/A</c:v>
                </c:pt>
                <c:pt idx="9">
                  <c:v>60</c:v>
                </c:pt>
                <c:pt idx="10">
                  <c:v>23</c:v>
                </c:pt>
                <c:pt idx="11">
                  <c:v>85</c:v>
                </c:pt>
                <c:pt idx="12">
                  <c:v>82</c:v>
                </c:pt>
                <c:pt idx="13">
                  <c:v>108</c:v>
                </c:pt>
                <c:pt idx="14">
                  <c:v>#N/A</c:v>
                </c:pt>
                <c:pt idx="15">
                  <c:v>129</c:v>
                </c:pt>
                <c:pt idx="16">
                  <c:v>141</c:v>
                </c:pt>
                <c:pt idx="17">
                  <c:v>150</c:v>
                </c:pt>
                <c:pt idx="18">
                  <c:v>452</c:v>
                </c:pt>
                <c:pt idx="19">
                  <c:v>#N/A</c:v>
                </c:pt>
                <c:pt idx="20">
                  <c:v>#N/A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56D2-4412-B5F4-B9BCE567F592}"/>
            </c:ext>
          </c:extLst>
        </c:ser>
        <c:ser>
          <c:idx val="1"/>
          <c:order val="1"/>
          <c:tx>
            <c:strRef>
              <c:f>Sheet5!$C$118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8"/>
              <c:tx>
                <c:rich>
                  <a:bodyPr/>
                  <a:lstStyle/>
                  <a:p>
                    <a:fld id="{1DB01C11-1F0D-4D8C-9DD3-4027D0431CE7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6D2-4412-B5F4-B9BCE567F592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A65673CD-8841-40D1-8526-0E3A190C2E2E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6D2-4412-B5F4-B9BCE567F592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FD3CE0C3-2448-4838-B63D-D5329640CFCF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6D2-4412-B5F4-B9BCE567F5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Sheet5!$A$123:$A$143</c:f>
              <c:strCache>
                <c:ptCount val="21"/>
                <c:pt idx="0">
                  <c:v>Ireland</c:v>
                </c:pt>
                <c:pt idx="1">
                  <c:v>Norway</c:v>
                </c:pt>
                <c:pt idx="2">
                  <c:v>Greece</c:v>
                </c:pt>
                <c:pt idx="3">
                  <c:v>Romania</c:v>
                </c:pt>
                <c:pt idx="4">
                  <c:v>Portugal</c:v>
                </c:pt>
                <c:pt idx="5">
                  <c:v>Slovenia</c:v>
                </c:pt>
                <c:pt idx="6">
                  <c:v>Lithuania</c:v>
                </c:pt>
                <c:pt idx="7">
                  <c:v>Belgium</c:v>
                </c:pt>
                <c:pt idx="8">
                  <c:v>Netherlands</c:v>
                </c:pt>
                <c:pt idx="9">
                  <c:v>Slovakia</c:v>
                </c:pt>
                <c:pt idx="10">
                  <c:v>Czechia</c:v>
                </c:pt>
                <c:pt idx="11">
                  <c:v>Serbia</c:v>
                </c:pt>
                <c:pt idx="12">
                  <c:v>Denmark</c:v>
                </c:pt>
                <c:pt idx="13">
                  <c:v>Finland</c:v>
                </c:pt>
                <c:pt idx="14">
                  <c:v>Spain AEVI</c:v>
                </c:pt>
                <c:pt idx="15">
                  <c:v>Italy</c:v>
                </c:pt>
                <c:pt idx="16">
                  <c:v>Spain DEV</c:v>
                </c:pt>
                <c:pt idx="17">
                  <c:v>UK</c:v>
                </c:pt>
                <c:pt idx="18">
                  <c:v>Poland</c:v>
                </c:pt>
                <c:pt idx="19">
                  <c:v>France</c:v>
                </c:pt>
                <c:pt idx="20">
                  <c:v>Germany</c:v>
                </c:pt>
              </c:strCache>
              <c:extLst/>
            </c:strRef>
          </c:cat>
          <c:val>
            <c:numRef>
              <c:f>Sheet5!$C$123:$C$143</c:f>
              <c:numCache>
                <c:formatCode>General</c:formatCode>
                <c:ptCount val="21"/>
                <c:pt idx="0">
                  <c:v>#N/A</c:v>
                </c:pt>
                <c:pt idx="1">
                  <c:v>9</c:v>
                </c:pt>
                <c:pt idx="2">
                  <c:v>#N/A</c:v>
                </c:pt>
                <c:pt idx="3">
                  <c:v>19</c:v>
                </c:pt>
                <c:pt idx="4">
                  <c:v>20</c:v>
                </c:pt>
                <c:pt idx="5">
                  <c:v>25</c:v>
                </c:pt>
                <c:pt idx="6">
                  <c:v>25</c:v>
                </c:pt>
                <c:pt idx="7">
                  <c:v>#N/A</c:v>
                </c:pt>
                <c:pt idx="8">
                  <c:v>40</c:v>
                </c:pt>
                <c:pt idx="9">
                  <c:v>43</c:v>
                </c:pt>
                <c:pt idx="10">
                  <c:v>46</c:v>
                </c:pt>
                <c:pt idx="11">
                  <c:v>46</c:v>
                </c:pt>
                <c:pt idx="12">
                  <c:v>69</c:v>
                </c:pt>
                <c:pt idx="13">
                  <c:v>80</c:v>
                </c:pt>
                <c:pt idx="14">
                  <c:v>125</c:v>
                </c:pt>
                <c:pt idx="15">
                  <c:v>#N/A</c:v>
                </c:pt>
                <c:pt idx="16">
                  <c:v>132</c:v>
                </c:pt>
                <c:pt idx="17">
                  <c:v>#N/A</c:v>
                </c:pt>
                <c:pt idx="18">
                  <c:v>480</c:v>
                </c:pt>
                <c:pt idx="19">
                  <c:v>530</c:v>
                </c:pt>
                <c:pt idx="20">
                  <c:v>1500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56D2-4412-B5F4-B9BCE567F59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23038240"/>
        <c:axId val="423036992"/>
      </c:barChart>
      <c:catAx>
        <c:axId val="423038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036992"/>
        <c:crosses val="autoZero"/>
        <c:auto val="1"/>
        <c:lblAlgn val="ctr"/>
        <c:lblOffset val="100"/>
        <c:noMultiLvlLbl val="0"/>
      </c:catAx>
      <c:valAx>
        <c:axId val="4230369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23038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0.04615</cdr:x>
      <cdr:y>0.2277</cdr:y>
    </cdr:from>
    <cdr:to>
      <cdr:x>0.28044</cdr:x>
      <cdr:y>0.30678</cdr:y>
    </cdr:to>
    <cdr:sp macro="" textlink="">
      <cdr:nvSpPr>
        <cdr:cNvPr id="2" name="Text Box 1">
          <a:extLst xmlns:a="http://schemas.openxmlformats.org/drawingml/2006/main">
            <a:ext uri="{FF2B5EF4-FFF2-40B4-BE49-F238E27FC236}">
              <a16:creationId xmlns:a16="http://schemas.microsoft.com/office/drawing/2014/main" id="{1846FB86-0047-4713-9D76-685B20DF921D}"/>
            </a:ext>
          </a:extLst>
        </cdr:cNvPr>
        <cdr:cNvSpPr txBox="1"/>
      </cdr:nvSpPr>
      <cdr:spPr>
        <a:xfrm xmlns:a="http://schemas.openxmlformats.org/drawingml/2006/main">
          <a:off x="546744" y="1249239"/>
          <a:ext cx="2775959" cy="4338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FI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800" dirty="0">
              <a:effectLst/>
              <a:latin typeface="+mn-lt"/>
              <a:ea typeface="+mn-ea"/>
              <a:cs typeface="+mn-cs"/>
            </a:rPr>
            <a:t>* = Data based on estimations, approximations, not based on surveys or not entirely complying with the provided definitions</a:t>
          </a:r>
        </a:p>
        <a:p xmlns:a="http://schemas.openxmlformats.org/drawingml/2006/main">
          <a:endParaRPr lang="en-US" sz="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0.05896</cdr:x>
      <cdr:y>0.17432</cdr:y>
    </cdr:from>
    <cdr:to>
      <cdr:x>0.30485</cdr:x>
      <cdr:y>0.25081</cdr:y>
    </cdr:to>
    <cdr:sp macro="" textlink="">
      <cdr:nvSpPr>
        <cdr:cNvPr id="2" name="Text Box 1">
          <a:extLst xmlns:a="http://schemas.openxmlformats.org/drawingml/2006/main">
            <a:ext uri="{FF2B5EF4-FFF2-40B4-BE49-F238E27FC236}">
              <a16:creationId xmlns:a16="http://schemas.microsoft.com/office/drawing/2014/main" id="{64AC6636-411B-4727-89B6-C407B2F034C3}"/>
            </a:ext>
          </a:extLst>
        </cdr:cNvPr>
        <cdr:cNvSpPr txBox="1"/>
      </cdr:nvSpPr>
      <cdr:spPr>
        <a:xfrm xmlns:a="http://schemas.openxmlformats.org/drawingml/2006/main">
          <a:off x="665637" y="988754"/>
          <a:ext cx="2775959" cy="4338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800" dirty="0">
              <a:effectLst/>
              <a:latin typeface="+mn-lt"/>
              <a:ea typeface="+mn-ea"/>
              <a:cs typeface="+mn-cs"/>
            </a:rPr>
            <a:t>* = Data based on estimations, approximations, not based on surveys or not entirely complying with the provided definitions</a:t>
          </a:r>
        </a:p>
        <a:p xmlns:a="http://schemas.openxmlformats.org/drawingml/2006/main">
          <a:endParaRPr lang="en-US" sz="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0.0623</cdr:x>
      <cdr:y>0.18744</cdr:y>
    </cdr:from>
    <cdr:to>
      <cdr:x>0.30371</cdr:x>
      <cdr:y>0.26567</cdr:y>
    </cdr:to>
    <cdr:sp macro="" textlink="">
      <cdr:nvSpPr>
        <cdr:cNvPr id="2" name="Text Box 1">
          <a:extLst xmlns:a="http://schemas.openxmlformats.org/drawingml/2006/main">
            <a:ext uri="{FF2B5EF4-FFF2-40B4-BE49-F238E27FC236}">
              <a16:creationId xmlns:a16="http://schemas.microsoft.com/office/drawing/2014/main" id="{CC96A4E1-7BF5-47D3-9A7F-5D1D60CAC903}"/>
            </a:ext>
          </a:extLst>
        </cdr:cNvPr>
        <cdr:cNvSpPr txBox="1"/>
      </cdr:nvSpPr>
      <cdr:spPr>
        <a:xfrm xmlns:a="http://schemas.openxmlformats.org/drawingml/2006/main">
          <a:off x="716437" y="1039554"/>
          <a:ext cx="2775959" cy="4338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800" dirty="0">
              <a:effectLst/>
              <a:latin typeface="+mn-lt"/>
              <a:ea typeface="+mn-ea"/>
              <a:cs typeface="+mn-cs"/>
            </a:rPr>
            <a:t>* = Data based on estimations, approximations, not based on surveys or not entirely complying with the provided definitions</a:t>
          </a:r>
        </a:p>
        <a:p xmlns:a="http://schemas.openxmlformats.org/drawingml/2006/main">
          <a:endParaRPr lang="en-US" sz="8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0.07362</cdr:x>
      <cdr:y>0.20285</cdr:y>
    </cdr:from>
    <cdr:to>
      <cdr:x>0.32344</cdr:x>
      <cdr:y>0.27998</cdr:y>
    </cdr:to>
    <cdr:sp macro="" textlink="">
      <cdr:nvSpPr>
        <cdr:cNvPr id="2" name="Text Box 1">
          <a:extLst xmlns:a="http://schemas.openxmlformats.org/drawingml/2006/main">
            <a:ext uri="{FF2B5EF4-FFF2-40B4-BE49-F238E27FC236}">
              <a16:creationId xmlns:a16="http://schemas.microsoft.com/office/drawing/2014/main" id="{605FA56E-2B1E-45EF-9847-6262ACD0CC97}"/>
            </a:ext>
          </a:extLst>
        </cdr:cNvPr>
        <cdr:cNvSpPr txBox="1"/>
      </cdr:nvSpPr>
      <cdr:spPr>
        <a:xfrm xmlns:a="http://schemas.openxmlformats.org/drawingml/2006/main">
          <a:off x="818037" y="1141154"/>
          <a:ext cx="2775959" cy="4338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800" dirty="0">
              <a:effectLst/>
              <a:latin typeface="+mn-lt"/>
              <a:ea typeface="+mn-ea"/>
              <a:cs typeface="+mn-cs"/>
            </a:rPr>
            <a:t>* = Data based on estimations, approximations, not based on surveys or not entirely complying with the provided definitions</a:t>
          </a:r>
        </a:p>
        <a:p xmlns:a="http://schemas.openxmlformats.org/drawingml/2006/main">
          <a:endParaRPr lang="en-US" sz="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70914-9EF0-624E-94B6-BA6A5EF8034F}" type="datetimeFigureOut">
              <a:rPr lang="en-FI" smtClean="0"/>
              <a:t>12/28/2021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EA32F-DCF6-664D-B2FC-5CF5A043C2CA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14198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EGDF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-19 trade associations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- 2 500 game dev studios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- 40 000 people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8927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EA32F-DCF6-664D-B2FC-5CF5A043C2CA}" type="slidenum">
              <a:rPr lang="en-FI" smtClean="0"/>
              <a:t>9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86248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21386-B579-134D-AC43-77B32C3D6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20362E-53DB-8941-AFC3-AC9CF2D6B1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481A2-9183-8D4D-9156-3F309804C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00E3-0192-9146-9DFB-7706B78D1890}" type="datetimeFigureOut">
              <a:rPr lang="en-FI" smtClean="0"/>
              <a:t>12/28/2021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E9549-7511-114A-B1D9-1DD83A4D7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7C5E7-72B0-7A44-8721-6DE5C3448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E6D9-A8C6-4C40-B237-C061874EBE5C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217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CED0A-176F-AB45-8228-23409A867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5FB42B-8037-5341-92B4-9FD8A289FE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ADB35-EA82-4C47-AA88-ABCA2D1C1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00E3-0192-9146-9DFB-7706B78D1890}" type="datetimeFigureOut">
              <a:rPr lang="en-FI" smtClean="0"/>
              <a:t>12/28/2021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BFF32-AF95-AB4F-91A6-5102B6215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4B386-BB3F-CA48-B436-A2C95C0B2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E6D9-A8C6-4C40-B237-C061874EBE5C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8440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C2B4D7-E18C-CE42-BD88-F578BB04BE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AA9CBA-F6ED-5848-801B-98C1CF577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5E406-14C7-4649-BE00-36D26DC5D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00E3-0192-9146-9DFB-7706B78D1890}" type="datetimeFigureOut">
              <a:rPr lang="en-FI" smtClean="0"/>
              <a:t>12/28/2021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DC175-6265-8545-A680-6B3865776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0558C-B10C-F049-AC3E-7FBED3DA6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E6D9-A8C6-4C40-B237-C061874EBE5C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6182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F2CCF-97FE-FB45-879A-114E274E5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0B369-4F08-5A41-A36C-95DC774AE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63B0B-528E-8246-9A39-79F28D0C6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00E3-0192-9146-9DFB-7706B78D1890}" type="datetimeFigureOut">
              <a:rPr lang="en-FI" smtClean="0"/>
              <a:t>12/28/2021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E2734-6E9C-2947-B13D-40562668E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94AD7-A237-7B41-A23C-5D912DF7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E6D9-A8C6-4C40-B237-C061874EBE5C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801379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8B964-490B-FC41-9E41-6555B75A2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E152B-9670-994D-A11E-434AAB4A4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DCD21-23BA-CA45-8AFF-809DE5455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00E3-0192-9146-9DFB-7706B78D1890}" type="datetimeFigureOut">
              <a:rPr lang="en-FI" smtClean="0"/>
              <a:t>12/28/2021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DE57C-E23F-6A44-98FA-7FDE3F587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0AA4B-C1BE-8845-8C3F-D7EA61D6D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E6D9-A8C6-4C40-B237-C061874EBE5C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2530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0EE71-7833-9649-98A0-B0D02CBCC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6AF0B-68AE-0541-97F7-9166AEB70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F1A84-DA72-5243-BFDB-9A54D7BB7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4C917-B919-114C-B53D-3D9313425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00E3-0192-9146-9DFB-7706B78D1890}" type="datetimeFigureOut">
              <a:rPr lang="en-FI" smtClean="0"/>
              <a:t>12/28/2021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CD5162-4AB2-C040-ACDF-3281081E9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67DA8-BF4B-084C-A688-CC5D4D936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E6D9-A8C6-4C40-B237-C061874EBE5C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5567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E1576-8C48-7547-8995-488D32AAF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5C576-2F51-0544-A4D7-8AE8ACEFA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6B397-85EF-964E-9DAE-9E0D3F144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132F6E-D7CC-AD4E-9653-C6CE6F38B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1A7A3C-7544-0042-AE9A-E3780B7B51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419550-02CD-D841-8A1C-C54103FF2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00E3-0192-9146-9DFB-7706B78D1890}" type="datetimeFigureOut">
              <a:rPr lang="en-FI" smtClean="0"/>
              <a:t>12/28/2021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0E0351-B4E2-C94C-9E9A-729D3C8D1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33DC8D-83AE-5F42-BA53-07A54AE5C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E6D9-A8C6-4C40-B237-C061874EBE5C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19182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2F0F2-D17E-2C42-B6A9-63D750527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56AAA1-71E5-5C45-A374-1586EC20C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00E3-0192-9146-9DFB-7706B78D1890}" type="datetimeFigureOut">
              <a:rPr lang="en-FI" smtClean="0"/>
              <a:t>12/28/2021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A6CE56-1046-C444-8581-5E8C47A7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F69293-10D2-8949-87E5-EA48F28C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E6D9-A8C6-4C40-B237-C061874EBE5C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9386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A37217-783B-2242-8B88-5662B77EE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00E3-0192-9146-9DFB-7706B78D1890}" type="datetimeFigureOut">
              <a:rPr lang="en-FI" smtClean="0"/>
              <a:t>12/28/2021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E6F0E4-3DC4-F04B-9F0C-1780C5C5B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5481A6-F540-084C-ACBC-26EB806D3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E6D9-A8C6-4C40-B237-C061874EBE5C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5836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A16E6-E730-534C-8A3F-9AE7A19C0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F0102-F13D-1F47-BB8C-541ED1FEC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4327D3-B59E-F049-8F1F-4DCCA6411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2E6B6-B06D-BF49-A5FD-114D6188E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00E3-0192-9146-9DFB-7706B78D1890}" type="datetimeFigureOut">
              <a:rPr lang="en-FI" smtClean="0"/>
              <a:t>12/28/2021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59866-5244-BA4A-B69A-9422A078A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67DD51-F726-0148-B5B6-E46AF5E47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E6D9-A8C6-4C40-B237-C061874EBE5C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2421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7FF7D-DC39-234A-907A-3FFE7671D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3218D5-7E67-A94B-8030-AEA696E3D4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9E0D4-529A-1F43-9CE5-A9F357072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51A6E3-BF93-2241-88C2-2B572660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00E3-0192-9146-9DFB-7706B78D1890}" type="datetimeFigureOut">
              <a:rPr lang="en-FI" smtClean="0"/>
              <a:t>12/28/2021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E93DA2-A81C-224F-9C8A-85BD67F2A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C3575-5FFC-E74C-B1C9-775063D58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E6D9-A8C6-4C40-B237-C061874EBE5C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08877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024D01-F377-B942-B2DC-9F06C07AC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9698F-502C-8043-9E03-C58CCB0C3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D17B1-AC26-954B-917B-534084974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100E3-0192-9146-9DFB-7706B78D1890}" type="datetimeFigureOut">
              <a:rPr lang="en-FI" smtClean="0"/>
              <a:t>12/28/2021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D54AF-B0F8-AB44-8D0E-34B5CFD0CD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D5327-B61E-D14A-A433-81BF5D8578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E6D9-A8C6-4C40-B237-C061874EBE5C}" type="slidenum">
              <a:rPr lang="en-FI" smtClean="0"/>
              <a:t>‹#›</a:t>
            </a:fld>
            <a:endParaRPr lang="en-FI"/>
          </a:p>
        </p:txBody>
      </p:sp>
      <p:sp>
        <p:nvSpPr>
          <p:cNvPr id="9" name="fc" descr="WIPO FOR OFFICIAL USE ONLY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WIPO FOR OFFICIAL USE ONLY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28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FCC579-854E-614F-A135-A9A327C3FBD8}"/>
              </a:ext>
            </a:extLst>
          </p:cNvPr>
          <p:cNvSpPr/>
          <p:nvPr/>
        </p:nvSpPr>
        <p:spPr>
          <a:xfrm>
            <a:off x="0" y="-722487"/>
            <a:ext cx="12192000" cy="581420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8CD096-5AA3-3A4D-9D6E-DB8CC916C6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862" y="6081172"/>
            <a:ext cx="1884745" cy="6204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C7B12B-24FB-CB44-98A8-F1F0519BB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757" y="1908835"/>
            <a:ext cx="10034954" cy="1655762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European Video Game Development Landscape</a:t>
            </a:r>
            <a:endParaRPr lang="en-IE" sz="24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71F95B-D43B-9B4C-8F04-C48035DC13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IE" sz="1600" dirty="0">
                <a:solidFill>
                  <a:schemeClr val="bg1"/>
                </a:solidFill>
                <a:latin typeface="Helvetica" pitchFamily="2" charset="0"/>
              </a:rPr>
              <a:t/>
            </a:r>
            <a:br>
              <a:rPr lang="en-IE" sz="1600" dirty="0">
                <a:solidFill>
                  <a:schemeClr val="bg1"/>
                </a:solidFill>
                <a:latin typeface="Helvetica" pitchFamily="2" charset="0"/>
              </a:rPr>
            </a:br>
            <a:r>
              <a:rPr lang="fi-FI" sz="1600" b="1" dirty="0">
                <a:solidFill>
                  <a:schemeClr val="bg1"/>
                </a:solidFill>
                <a:latin typeface="Helvetica" pitchFamily="2" charset="0"/>
              </a:rPr>
              <a:t/>
            </a:r>
            <a:br>
              <a:rPr lang="fi-FI" sz="1600" b="1" dirty="0">
                <a:solidFill>
                  <a:schemeClr val="bg1"/>
                </a:solidFill>
                <a:latin typeface="Helvetica" pitchFamily="2" charset="0"/>
              </a:rPr>
            </a:br>
            <a:r>
              <a:rPr lang="fi-FI" sz="1600" b="1" dirty="0">
                <a:solidFill>
                  <a:schemeClr val="bg1"/>
                </a:solidFill>
                <a:latin typeface="Helvetica" pitchFamily="2" charset="0"/>
              </a:rPr>
              <a:t>Andreea Medvedovici Per</a:t>
            </a:r>
          </a:p>
          <a:p>
            <a:r>
              <a:rPr lang="fi-FI" sz="1600" b="1" dirty="0">
                <a:solidFill>
                  <a:schemeClr val="bg1"/>
                </a:solidFill>
                <a:latin typeface="Helvetica" pitchFamily="2" charset="0"/>
              </a:rPr>
              <a:t>Vice-President EGDF, The European Games Developer Federation</a:t>
            </a:r>
            <a:endParaRPr lang="en-IE" sz="1600" dirty="0">
              <a:solidFill>
                <a:schemeClr val="bg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4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B1896-6B9D-44BF-B288-8835980656E1}"/>
              </a:ext>
            </a:extLst>
          </p:cNvPr>
          <p:cNvSpPr txBox="1"/>
          <p:nvPr/>
        </p:nvSpPr>
        <p:spPr>
          <a:xfrm>
            <a:off x="517996" y="6247485"/>
            <a:ext cx="11289303" cy="4143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i="1" spc="25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a new game? Only a new game for global launch. Not alpha or soft launch or early access game. If a game is ported on a new platform, it is a new game only if it is significantly different from the old version.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C553E6F-6E5E-4BA7-8FA3-ECA63F2A1A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442622"/>
              </p:ext>
            </p:extLst>
          </p:nvPr>
        </p:nvGraphicFramePr>
        <p:xfrm>
          <a:off x="440175" y="676442"/>
          <a:ext cx="10839472" cy="5269096"/>
        </p:xfrm>
        <a:graphic>
          <a:graphicData uri="http://schemas.openxmlformats.org/drawingml/2006/table">
            <a:tbl>
              <a:tblPr/>
              <a:tblGrid>
                <a:gridCol w="1948612">
                  <a:extLst>
                    <a:ext uri="{9D8B030D-6E8A-4147-A177-3AD203B41FA5}">
                      <a16:colId xmlns:a16="http://schemas.microsoft.com/office/drawing/2014/main" val="418654678"/>
                    </a:ext>
                  </a:extLst>
                </a:gridCol>
                <a:gridCol w="1268429">
                  <a:extLst>
                    <a:ext uri="{9D8B030D-6E8A-4147-A177-3AD203B41FA5}">
                      <a16:colId xmlns:a16="http://schemas.microsoft.com/office/drawing/2014/main" val="3067779995"/>
                    </a:ext>
                  </a:extLst>
                </a:gridCol>
                <a:gridCol w="1207471">
                  <a:extLst>
                    <a:ext uri="{9D8B030D-6E8A-4147-A177-3AD203B41FA5}">
                      <a16:colId xmlns:a16="http://schemas.microsoft.com/office/drawing/2014/main" val="942938365"/>
                    </a:ext>
                  </a:extLst>
                </a:gridCol>
                <a:gridCol w="1255605">
                  <a:extLst>
                    <a:ext uri="{9D8B030D-6E8A-4147-A177-3AD203B41FA5}">
                      <a16:colId xmlns:a16="http://schemas.microsoft.com/office/drawing/2014/main" val="1129733787"/>
                    </a:ext>
                  </a:extLst>
                </a:gridCol>
                <a:gridCol w="1255605">
                  <a:extLst>
                    <a:ext uri="{9D8B030D-6E8A-4147-A177-3AD203B41FA5}">
                      <a16:colId xmlns:a16="http://schemas.microsoft.com/office/drawing/2014/main" val="1695898450"/>
                    </a:ext>
                  </a:extLst>
                </a:gridCol>
                <a:gridCol w="1255605">
                  <a:extLst>
                    <a:ext uri="{9D8B030D-6E8A-4147-A177-3AD203B41FA5}">
                      <a16:colId xmlns:a16="http://schemas.microsoft.com/office/drawing/2014/main" val="1506161326"/>
                    </a:ext>
                  </a:extLst>
                </a:gridCol>
                <a:gridCol w="1255605">
                  <a:extLst>
                    <a:ext uri="{9D8B030D-6E8A-4147-A177-3AD203B41FA5}">
                      <a16:colId xmlns:a16="http://schemas.microsoft.com/office/drawing/2014/main" val="2388245159"/>
                    </a:ext>
                  </a:extLst>
                </a:gridCol>
                <a:gridCol w="1392540">
                  <a:extLst>
                    <a:ext uri="{9D8B030D-6E8A-4147-A177-3AD203B41FA5}">
                      <a16:colId xmlns:a16="http://schemas.microsoft.com/office/drawing/2014/main" val="3150458034"/>
                    </a:ext>
                  </a:extLst>
                </a:gridCol>
              </a:tblGrid>
              <a:tr h="2308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COUNTRY</a:t>
                      </a: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PLATFORMS</a:t>
                      </a: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76101"/>
                  </a:ext>
                </a:extLst>
              </a:tr>
              <a:tr h="4680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PC/MAC</a:t>
                      </a: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Console</a:t>
                      </a: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Mobile/ Tablet</a:t>
                      </a: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Browser</a:t>
                      </a: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VR/AR</a:t>
                      </a: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814957"/>
                  </a:ext>
                </a:extLst>
              </a:tr>
              <a:tr h="2356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Poland</a:t>
                      </a:r>
                    </a:p>
                  </a:txBody>
                  <a:tcPr marL="7388" marR="7388" marT="7388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84%/ 41%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744244"/>
                  </a:ext>
                </a:extLst>
              </a:tr>
              <a:tr h="230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317580"/>
                  </a:ext>
                </a:extLst>
              </a:tr>
              <a:tr h="2305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Portugal</a:t>
                      </a:r>
                    </a:p>
                  </a:txBody>
                  <a:tcPr marL="7388" marR="7388" marT="7388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51.70%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506241"/>
                  </a:ext>
                </a:extLst>
              </a:tr>
              <a:tr h="230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789521"/>
                  </a:ext>
                </a:extLst>
              </a:tr>
              <a:tr h="2305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Romania</a:t>
                      </a:r>
                    </a:p>
                  </a:txBody>
                  <a:tcPr marL="7388" marR="7388" marT="7388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562436"/>
                  </a:ext>
                </a:extLst>
              </a:tr>
              <a:tr h="230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705610"/>
                  </a:ext>
                </a:extLst>
              </a:tr>
              <a:tr h="2308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Serbia</a:t>
                      </a:r>
                    </a:p>
                  </a:txBody>
                  <a:tcPr marL="7388" marR="7388" marT="7388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620" marR="7620" marT="762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33.33%</a:t>
                      </a:r>
                    </a:p>
                  </a:txBody>
                  <a:tcPr marL="7620" marR="7620" marT="762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5.56%</a:t>
                      </a:r>
                    </a:p>
                  </a:txBody>
                  <a:tcPr marL="7620" marR="7620" marT="762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38.89%</a:t>
                      </a:r>
                    </a:p>
                  </a:txBody>
                  <a:tcPr marL="7620" marR="7620" marT="762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6.94%</a:t>
                      </a:r>
                    </a:p>
                  </a:txBody>
                  <a:tcPr marL="7620" marR="7620" marT="762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8.33%</a:t>
                      </a:r>
                    </a:p>
                  </a:txBody>
                  <a:tcPr marL="7620" marR="7620" marT="762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6.94%</a:t>
                      </a:r>
                    </a:p>
                  </a:txBody>
                  <a:tcPr marL="7620" marR="7620" marT="762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1489235"/>
                  </a:ext>
                </a:extLst>
              </a:tr>
              <a:tr h="230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0442478"/>
                  </a:ext>
                </a:extLst>
              </a:tr>
              <a:tr h="2305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Slovakia</a:t>
                      </a:r>
                    </a:p>
                  </a:txBody>
                  <a:tcPr marL="7388" marR="7388" marT="7388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025087"/>
                  </a:ext>
                </a:extLst>
              </a:tr>
              <a:tr h="230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696849"/>
                  </a:ext>
                </a:extLst>
              </a:tr>
              <a:tr h="2305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Slovenia</a:t>
                      </a:r>
                    </a:p>
                  </a:txBody>
                  <a:tcPr marL="7388" marR="7388" marT="7388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9142546"/>
                  </a:ext>
                </a:extLst>
              </a:tr>
              <a:tr h="230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4398800"/>
                  </a:ext>
                </a:extLst>
              </a:tr>
              <a:tr h="2305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Spain AEVI</a:t>
                      </a:r>
                    </a:p>
                  </a:txBody>
                  <a:tcPr marL="7388" marR="7388" marT="7388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57.52%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28.76%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40.31%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2.88%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7.74%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1.99%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980148"/>
                  </a:ext>
                </a:extLst>
              </a:tr>
              <a:tr h="230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719742"/>
                  </a:ext>
                </a:extLst>
              </a:tr>
              <a:tr h="2305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Spain DEV</a:t>
                      </a:r>
                    </a:p>
                  </a:txBody>
                  <a:tcPr marL="7388" marR="7388" marT="7388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76%/36%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4248648"/>
                  </a:ext>
                </a:extLst>
              </a:tr>
              <a:tr h="230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75%/45%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548998"/>
                  </a:ext>
                </a:extLst>
              </a:tr>
              <a:tr h="2305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Sweden</a:t>
                      </a:r>
                    </a:p>
                  </a:txBody>
                  <a:tcPr marL="7388" marR="7388" marT="7388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396386"/>
                  </a:ext>
                </a:extLst>
              </a:tr>
              <a:tr h="230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48%/ 27%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7388" marR="7388" marT="7388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40870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8F174984-8232-4A27-BB38-513045ACC6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3" y="17041"/>
            <a:ext cx="1884745" cy="6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805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FCC579-854E-614F-A135-A9A327C3FBD8}"/>
              </a:ext>
            </a:extLst>
          </p:cNvPr>
          <p:cNvSpPr/>
          <p:nvPr/>
        </p:nvSpPr>
        <p:spPr>
          <a:xfrm>
            <a:off x="0" y="-722488"/>
            <a:ext cx="12192000" cy="58142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8CD096-5AA3-3A4D-9D6E-DB8CC916C6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862" y="6081172"/>
            <a:ext cx="1884745" cy="6204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C7B12B-24FB-CB44-98A8-F1F0519BB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757" y="1908835"/>
            <a:ext cx="10034954" cy="1655762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How to learn more about the local industries in Europe</a:t>
            </a:r>
            <a:endParaRPr lang="en-IE" sz="24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71F95B-D43B-9B4C-8F04-C48035DC13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IE" sz="1600" dirty="0">
                <a:solidFill>
                  <a:schemeClr val="bg1"/>
                </a:solidFill>
                <a:latin typeface="Helvetica" pitchFamily="2" charset="0"/>
              </a:rPr>
              <a:t/>
            </a:r>
            <a:br>
              <a:rPr lang="en-IE" sz="1600" dirty="0">
                <a:solidFill>
                  <a:schemeClr val="bg1"/>
                </a:solidFill>
                <a:latin typeface="Helvetica" pitchFamily="2" charset="0"/>
              </a:rPr>
            </a:br>
            <a:r>
              <a:rPr lang="fi-FI" sz="1600" b="1" dirty="0">
                <a:solidFill>
                  <a:schemeClr val="bg1"/>
                </a:solidFill>
                <a:latin typeface="Helvetica" pitchFamily="2" charset="0"/>
              </a:rPr>
              <a:t/>
            </a:r>
            <a:br>
              <a:rPr lang="fi-FI" sz="1600" b="1" dirty="0">
                <a:solidFill>
                  <a:schemeClr val="bg1"/>
                </a:solidFill>
                <a:latin typeface="Helvetica" pitchFamily="2" charset="0"/>
              </a:rPr>
            </a:br>
            <a:endParaRPr lang="en-IE" sz="1600" dirty="0">
              <a:solidFill>
                <a:schemeClr val="bg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603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63173B-5DBA-47E3-BCDD-4030DEDA1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12" y="5894318"/>
            <a:ext cx="1884745" cy="6204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5FFF97E-CCE3-4AE7-AA5E-12157F519B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4355" y="0"/>
            <a:ext cx="8923138" cy="685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0C4B2E7-2B5B-47A4-A49F-27D53CB2CD19}"/>
              </a:ext>
            </a:extLst>
          </p:cNvPr>
          <p:cNvSpPr txBox="1"/>
          <p:nvPr/>
        </p:nvSpPr>
        <p:spPr>
          <a:xfrm>
            <a:off x="343994" y="1245794"/>
            <a:ext cx="26899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 to the </a:t>
            </a:r>
            <a:r>
              <a:rPr lang="en-US" dirty="0">
                <a:solidFill>
                  <a:srgbClr val="0070C0"/>
                </a:solidFill>
              </a:rPr>
              <a:t>www.egdf.eu</a:t>
            </a:r>
            <a:r>
              <a:rPr lang="en-US" dirty="0"/>
              <a:t> website, Data &amp; Studies Page, download the latest industry data reports for each country for info like: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Profile of local gamers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Market size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Local developers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Local games published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B2B service companies in the industry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And more! </a:t>
            </a:r>
          </a:p>
        </p:txBody>
      </p:sp>
    </p:spTree>
    <p:extLst>
      <p:ext uri="{BB962C8B-B14F-4D97-AF65-F5344CB8AC3E}">
        <p14:creationId xmlns:p14="http://schemas.microsoft.com/office/powerpoint/2010/main" val="2773477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FCC579-854E-614F-A135-A9A327C3FBD8}"/>
              </a:ext>
            </a:extLst>
          </p:cNvPr>
          <p:cNvSpPr/>
          <p:nvPr/>
        </p:nvSpPr>
        <p:spPr>
          <a:xfrm>
            <a:off x="0" y="-581338"/>
            <a:ext cx="12192000" cy="58142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8CD096-5AA3-3A4D-9D6E-DB8CC916C6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862" y="6081172"/>
            <a:ext cx="1884745" cy="6204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C7B12B-24FB-CB44-98A8-F1F0519BB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757" y="1908835"/>
            <a:ext cx="10034954" cy="1655762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2019 European Games Industry Data Collection</a:t>
            </a:r>
            <a:endParaRPr lang="en-IE" sz="24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71F95B-D43B-9B4C-8F04-C48035DC13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IE" sz="1600" dirty="0">
                <a:solidFill>
                  <a:schemeClr val="bg1"/>
                </a:solidFill>
                <a:latin typeface="Helvetica" pitchFamily="2" charset="0"/>
              </a:rPr>
              <a:t/>
            </a:r>
            <a:br>
              <a:rPr lang="en-IE" sz="1600" dirty="0">
                <a:solidFill>
                  <a:schemeClr val="bg1"/>
                </a:solidFill>
                <a:latin typeface="Helvetica" pitchFamily="2" charset="0"/>
              </a:rPr>
            </a:br>
            <a:r>
              <a:rPr lang="fi-FI" sz="1600" b="1" dirty="0">
                <a:solidFill>
                  <a:schemeClr val="bg1"/>
                </a:solidFill>
                <a:latin typeface="Helvetica" pitchFamily="2" charset="0"/>
              </a:rPr>
              <a:t/>
            </a:r>
            <a:br>
              <a:rPr lang="fi-FI" sz="1600" b="1" dirty="0">
                <a:solidFill>
                  <a:schemeClr val="bg1"/>
                </a:solidFill>
                <a:latin typeface="Helvetica" pitchFamily="2" charset="0"/>
              </a:rPr>
            </a:br>
            <a:endParaRPr lang="en-IE" sz="1600" dirty="0">
              <a:solidFill>
                <a:schemeClr val="bg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74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260965" y="337954"/>
            <a:ext cx="10515600" cy="654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lvetica Neue"/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European games industry in 2019*: </a:t>
            </a:r>
            <a:endParaRPr b="1" dirty="0"/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260965" y="1562469"/>
            <a:ext cx="11708167" cy="19355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4997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sz="6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230</a:t>
            </a:r>
            <a:r>
              <a:rPr lang="en-US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sz="6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86953</a:t>
            </a:r>
            <a:r>
              <a:rPr lang="en-US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sz="6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11.9 B</a:t>
            </a:r>
            <a:r>
              <a:rPr lang="en-US" sz="6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game dev studios**                                      game publishers***                                         people employed****                                 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total revenue of game dev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studios and game publishers****</a:t>
            </a:r>
          </a:p>
          <a:p>
            <a:pPr marL="0" marR="0" lvl="0" indent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*When data from 2019 is not available, we used the latest available data. There is 2019 data from additional countries that was not available in 2018, such as: Latvia, Lithuania, Italy, Portugal and Spain (DEV). 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**Game dev studios from the following countries: Belgium, Bulgaria, Czechia, Denmark, Finland, France, Germany, Greece, Latvia, Lithuania, Ireland, Italy, Netherlands, Norway, Poland, Portugal, Romania, Serbia, Slovakia, Slovenia, Spain, Sweden, UK. 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***Game Publisher from the following countries where data was available: Belgium, Bulgaria, Czechia, Denmark, Finland, France, Germany, Greece, Latvia, Lithuania, Ireland, Netherlands, Norway, Poland, Portugal, Romania, Serbia, Slovakia, Slovenia, Spain. 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**** People employed in the following countries: Belgium, Bulgaria, Czechia, Denmark, Finland, France, Germany, Greece, Latvia, Lithuania, Ireland, Italy, Netherlands, Norway, Poland, Portugal, Romania, Serbia, Slovakia, Slovenia, Spain, Sweden, UK.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**** Revenue from the following countries: Belgium, Czechia, Denmark, Finland, France, Germany, Latvia, Lithuania, Ireland, Italy, Netherlands, Norway, Poland, Portugal, Romania, Serbia, Slovakia, Slovenia, Spain, Sweden.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Google Shape;91;p1">
            <a:extLst>
              <a:ext uri="{FF2B5EF4-FFF2-40B4-BE49-F238E27FC236}">
                <a16:creationId xmlns:a16="http://schemas.microsoft.com/office/drawing/2014/main" id="{A170AE7E-0A09-E642-8FBC-E6A6A0B3556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93794" y="6124083"/>
            <a:ext cx="1442511" cy="4748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21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8497ED9-F864-43A4-97AE-86300A44AE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2917047"/>
              </p:ext>
            </p:extLst>
          </p:nvPr>
        </p:nvGraphicFramePr>
        <p:xfrm>
          <a:off x="497502" y="262513"/>
          <a:ext cx="11123884" cy="5768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6F01412-CB01-4F12-A1E7-6E735A7BB262}"/>
              </a:ext>
            </a:extLst>
          </p:cNvPr>
          <p:cNvSpPr txBox="1"/>
          <p:nvPr/>
        </p:nvSpPr>
        <p:spPr>
          <a:xfrm>
            <a:off x="622570" y="6165113"/>
            <a:ext cx="10807430" cy="430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i="1" spc="25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game developer studio- is a game developer studio, whose main source of turnover is coming from developing games (e.g. either developing their own IP or subcontracting game development to other studios) . This includes one man teams. Both studios doing self publishing and using external publishers are taken into account.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1846FB86-0047-4713-9D76-685B20DF921D}"/>
              </a:ext>
            </a:extLst>
          </p:cNvPr>
          <p:cNvSpPr txBox="1"/>
          <p:nvPr/>
        </p:nvSpPr>
        <p:spPr>
          <a:xfrm>
            <a:off x="1108786" y="1344354"/>
            <a:ext cx="2775959" cy="43387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effectLst/>
                <a:latin typeface="+mn-lt"/>
                <a:ea typeface="+mn-ea"/>
                <a:cs typeface="+mn-cs"/>
              </a:rPr>
              <a:t>* = Data based on estimations, approximations, not based on surveys or not entirely complying with the provided definitions</a:t>
            </a:r>
          </a:p>
          <a:p>
            <a:endParaRPr lang="en-US" sz="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243B9A-6CEB-49D7-92DD-CF45D9CE7D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3" y="17041"/>
            <a:ext cx="1884745" cy="6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7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B1896-6B9D-44BF-B288-8835980656E1}"/>
              </a:ext>
            </a:extLst>
          </p:cNvPr>
          <p:cNvSpPr txBox="1"/>
          <p:nvPr/>
        </p:nvSpPr>
        <p:spPr>
          <a:xfrm>
            <a:off x="517997" y="6113502"/>
            <a:ext cx="11289303" cy="579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i="1" spc="25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number of people working in the industry in your country, we mean full time equivalent (FTE) of employees, entrepreneurs, in-house freelancers etc. employed by game developer studios and publishers located in your country. This number should include remote workers.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000" i="1" spc="25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a game developer studios / publisher established in your country owns studios in other countries, people working in those studios based in foreign countries should not be included in this number.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1B9C941-9C5E-443D-AB71-A6C1A969A7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2618933"/>
              </p:ext>
            </p:extLst>
          </p:nvPr>
        </p:nvGraphicFramePr>
        <p:xfrm>
          <a:off x="145916" y="418289"/>
          <a:ext cx="11848288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5626A48-4798-4DF7-AB8D-71DC56F8CF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3" y="17041"/>
            <a:ext cx="1884745" cy="6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32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B1896-6B9D-44BF-B288-8835980656E1}"/>
              </a:ext>
            </a:extLst>
          </p:cNvPr>
          <p:cNvSpPr txBox="1"/>
          <p:nvPr/>
        </p:nvSpPr>
        <p:spPr>
          <a:xfrm>
            <a:off x="517996" y="6247485"/>
            <a:ext cx="11289303" cy="249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i="1" spc="25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Turnover means the net revenue generated by all game developer studios and publishers located in the country. For non-euro countries, please use annual average currency exchange rate for the year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6A2FB31-AB28-43BF-B60D-3FFF5BD9B3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3177587"/>
              </p:ext>
            </p:extLst>
          </p:nvPr>
        </p:nvGraphicFramePr>
        <p:xfrm>
          <a:off x="517995" y="360831"/>
          <a:ext cx="11289303" cy="5672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8EFD89A7-B195-4ED9-A4AE-36019AD989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3" y="17041"/>
            <a:ext cx="1884745" cy="6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802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B1896-6B9D-44BF-B288-8835980656E1}"/>
              </a:ext>
            </a:extLst>
          </p:cNvPr>
          <p:cNvSpPr txBox="1"/>
          <p:nvPr/>
        </p:nvSpPr>
        <p:spPr>
          <a:xfrm>
            <a:off x="517996" y="6247485"/>
            <a:ext cx="11289303" cy="249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i="1" spc="25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Turnover means the net revenue generated by all game developer studios and publishers located in the country. For non-euro countries, please use annual average currency exchange rate for the year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8AD5990-88DC-4B35-9524-CD1AFC36A7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327324"/>
              </p:ext>
            </p:extLst>
          </p:nvPr>
        </p:nvGraphicFramePr>
        <p:xfrm>
          <a:off x="308113" y="496957"/>
          <a:ext cx="11499186" cy="5546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D20648A7-09A6-4314-98B2-06890AAC44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3" y="17041"/>
            <a:ext cx="1884745" cy="6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618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B1896-6B9D-44BF-B288-8835980656E1}"/>
              </a:ext>
            </a:extLst>
          </p:cNvPr>
          <p:cNvSpPr txBox="1"/>
          <p:nvPr/>
        </p:nvSpPr>
        <p:spPr>
          <a:xfrm>
            <a:off x="517996" y="6247485"/>
            <a:ext cx="11289303" cy="4143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i="1" spc="25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a new game? Only a new game for global launch. Not alpha or soft launch or early access game. If a game is ported on a new platform, it is a new game only if it is significantly different from the old version.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D6CEE9A-79CD-431A-A183-3897F15EFF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6320985"/>
              </p:ext>
            </p:extLst>
          </p:nvPr>
        </p:nvGraphicFramePr>
        <p:xfrm>
          <a:off x="596348" y="387626"/>
          <a:ext cx="11111948" cy="5625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D365ADC9-1EED-42FD-A81E-6279F76A7E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03" y="134694"/>
            <a:ext cx="1884745" cy="6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431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B1896-6B9D-44BF-B288-8835980656E1}"/>
              </a:ext>
            </a:extLst>
          </p:cNvPr>
          <p:cNvSpPr txBox="1"/>
          <p:nvPr/>
        </p:nvSpPr>
        <p:spPr>
          <a:xfrm>
            <a:off x="517996" y="6247485"/>
            <a:ext cx="11289303" cy="4143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i="1" spc="25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a new game? Only a new game for global launch. Not alpha or soft launch or early access game. If a game is ported on a new platform, it is a new game only if it is significantly different from the old version.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27E2361-1A49-417C-9465-3D947C058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649659"/>
              </p:ext>
            </p:extLst>
          </p:nvPr>
        </p:nvGraphicFramePr>
        <p:xfrm>
          <a:off x="607554" y="711882"/>
          <a:ext cx="11119489" cy="5287316"/>
        </p:xfrm>
        <a:graphic>
          <a:graphicData uri="http://schemas.openxmlformats.org/drawingml/2006/table">
            <a:tbl>
              <a:tblPr/>
              <a:tblGrid>
                <a:gridCol w="1996668">
                  <a:extLst>
                    <a:ext uri="{9D8B030D-6E8A-4147-A177-3AD203B41FA5}">
                      <a16:colId xmlns:a16="http://schemas.microsoft.com/office/drawing/2014/main" val="2449700681"/>
                    </a:ext>
                  </a:extLst>
                </a:gridCol>
                <a:gridCol w="1295695">
                  <a:extLst>
                    <a:ext uri="{9D8B030D-6E8A-4147-A177-3AD203B41FA5}">
                      <a16:colId xmlns:a16="http://schemas.microsoft.com/office/drawing/2014/main" val="3679244879"/>
                    </a:ext>
                  </a:extLst>
                </a:gridCol>
                <a:gridCol w="1304521">
                  <a:extLst>
                    <a:ext uri="{9D8B030D-6E8A-4147-A177-3AD203B41FA5}">
                      <a16:colId xmlns:a16="http://schemas.microsoft.com/office/drawing/2014/main" val="3557522823"/>
                    </a:ext>
                  </a:extLst>
                </a:gridCol>
                <a:gridCol w="1304521">
                  <a:extLst>
                    <a:ext uri="{9D8B030D-6E8A-4147-A177-3AD203B41FA5}">
                      <a16:colId xmlns:a16="http://schemas.microsoft.com/office/drawing/2014/main" val="4106578605"/>
                    </a:ext>
                  </a:extLst>
                </a:gridCol>
                <a:gridCol w="1304521">
                  <a:extLst>
                    <a:ext uri="{9D8B030D-6E8A-4147-A177-3AD203B41FA5}">
                      <a16:colId xmlns:a16="http://schemas.microsoft.com/office/drawing/2014/main" val="439168966"/>
                    </a:ext>
                  </a:extLst>
                </a:gridCol>
                <a:gridCol w="1304521">
                  <a:extLst>
                    <a:ext uri="{9D8B030D-6E8A-4147-A177-3AD203B41FA5}">
                      <a16:colId xmlns:a16="http://schemas.microsoft.com/office/drawing/2014/main" val="2655024407"/>
                    </a:ext>
                  </a:extLst>
                </a:gridCol>
                <a:gridCol w="1304521">
                  <a:extLst>
                    <a:ext uri="{9D8B030D-6E8A-4147-A177-3AD203B41FA5}">
                      <a16:colId xmlns:a16="http://schemas.microsoft.com/office/drawing/2014/main" val="1178563977"/>
                    </a:ext>
                  </a:extLst>
                </a:gridCol>
                <a:gridCol w="1304521">
                  <a:extLst>
                    <a:ext uri="{9D8B030D-6E8A-4147-A177-3AD203B41FA5}">
                      <a16:colId xmlns:a16="http://schemas.microsoft.com/office/drawing/2014/main" val="1487655538"/>
                    </a:ext>
                  </a:extLst>
                </a:gridCol>
              </a:tblGrid>
              <a:tr h="2369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COUNTRY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PLATFORMS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149611"/>
                  </a:ext>
                </a:extLst>
              </a:tr>
              <a:tr h="5095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PC/MAC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Console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Mobile/ Tablet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Browser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VR/AR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972884"/>
                  </a:ext>
                </a:extLst>
              </a:tr>
              <a:tr h="2369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Belgium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219030"/>
                  </a:ext>
                </a:extLst>
              </a:tr>
              <a:tr h="2439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973411"/>
                  </a:ext>
                </a:extLst>
              </a:tr>
              <a:tr h="2439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Czechia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6736688"/>
                  </a:ext>
                </a:extLst>
              </a:tr>
              <a:tr h="2439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3921363"/>
                  </a:ext>
                </a:extLst>
              </a:tr>
              <a:tr h="2439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Finland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719585"/>
                  </a:ext>
                </a:extLst>
              </a:tr>
              <a:tr h="2439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413835"/>
                  </a:ext>
                </a:extLst>
              </a:tr>
              <a:tr h="2439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8808058"/>
                  </a:ext>
                </a:extLst>
              </a:tr>
              <a:tr h="236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3583329"/>
                  </a:ext>
                </a:extLst>
              </a:tr>
              <a:tr h="2369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Germany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391784"/>
                  </a:ext>
                </a:extLst>
              </a:tr>
              <a:tr h="236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758212"/>
                  </a:ext>
                </a:extLst>
              </a:tr>
              <a:tr h="2439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Greece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6729807"/>
                  </a:ext>
                </a:extLst>
              </a:tr>
              <a:tr h="2439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7604984"/>
                  </a:ext>
                </a:extLst>
              </a:tr>
              <a:tr h="2439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278169"/>
                  </a:ext>
                </a:extLst>
              </a:tr>
              <a:tr h="2439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51.50%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2.50%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834707"/>
                  </a:ext>
                </a:extLst>
              </a:tr>
              <a:tr h="2439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Lithuania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093575"/>
                  </a:ext>
                </a:extLst>
              </a:tr>
              <a:tr h="2439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8989218"/>
                  </a:ext>
                </a:extLst>
              </a:tr>
              <a:tr h="2439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Netherlands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867556"/>
                  </a:ext>
                </a:extLst>
              </a:tr>
              <a:tr h="236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75%/50%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46%/ 40%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17%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98944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E5A154F9-1C78-452D-85A4-7E7CB66CF2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3" y="91409"/>
            <a:ext cx="1884745" cy="6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699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2566</TotalTime>
  <Words>1336</Words>
  <Application>Microsoft Office PowerPoint</Application>
  <PresentationFormat>Widescreen</PresentationFormat>
  <Paragraphs>324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Helvetica</vt:lpstr>
      <vt:lpstr>Helvetica Neue</vt:lpstr>
      <vt:lpstr>Microsoft Sans Serif</vt:lpstr>
      <vt:lpstr>Times New Roman</vt:lpstr>
      <vt:lpstr>Office Theme</vt:lpstr>
      <vt:lpstr>The European Video Game Development Landscape</vt:lpstr>
      <vt:lpstr>2019 European Games Industry Data Collection</vt:lpstr>
      <vt:lpstr>European games industry in 2019*: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learn more about the local industries in Europe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NAME   TITLE</dc:title>
  <dc:creator>Jari-Pekka Kaleva</dc:creator>
  <cp:keywords>FOR OFFICIAL USE ONLY</cp:keywords>
  <cp:lastModifiedBy>FRELEK Ryszard</cp:lastModifiedBy>
  <cp:revision>22</cp:revision>
  <dcterms:created xsi:type="dcterms:W3CDTF">2021-04-28T12:04:57Z</dcterms:created>
  <dcterms:modified xsi:type="dcterms:W3CDTF">2021-12-28T18:04:34Z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ae31f408-53d6-4783-8e35-b10850e6c139</vt:lpwstr>
  </property>
  <property fmtid="{D5CDD505-2E9C-101B-9397-08002B2CF9AE}" pid="3" name="Classification">
    <vt:lpwstr>For Official Use Only</vt:lpwstr>
  </property>
  <property fmtid="{D5CDD505-2E9C-101B-9397-08002B2CF9AE}" pid="4" name="VisualMarkings">
    <vt:lpwstr>Footer</vt:lpwstr>
  </property>
  <property fmtid="{D5CDD505-2E9C-101B-9397-08002B2CF9AE}" pid="5" name="Alignment">
    <vt:lpwstr>Centre</vt:lpwstr>
  </property>
  <property fmtid="{D5CDD505-2E9C-101B-9397-08002B2CF9AE}" pid="6" name="Language">
    <vt:lpwstr>English</vt:lpwstr>
  </property>
</Properties>
</file>