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9"/>
  </p:notesMasterIdLst>
  <p:handoutMasterIdLst>
    <p:handoutMasterId r:id="rId170"/>
  </p:handoutMasterIdLst>
  <p:sldIdLst>
    <p:sldId id="428" r:id="rId2"/>
    <p:sldId id="471" r:id="rId3"/>
    <p:sldId id="257" r:id="rId4"/>
    <p:sldId id="263" r:id="rId5"/>
    <p:sldId id="266" r:id="rId6"/>
    <p:sldId id="472" r:id="rId7"/>
    <p:sldId id="261" r:id="rId8"/>
    <p:sldId id="259" r:id="rId9"/>
    <p:sldId id="469" r:id="rId10"/>
    <p:sldId id="271" r:id="rId11"/>
    <p:sldId id="272" r:id="rId12"/>
    <p:sldId id="273" r:id="rId13"/>
    <p:sldId id="274" r:id="rId14"/>
    <p:sldId id="275" r:id="rId15"/>
    <p:sldId id="276" r:id="rId16"/>
    <p:sldId id="278" r:id="rId17"/>
    <p:sldId id="280" r:id="rId18"/>
    <p:sldId id="282" r:id="rId19"/>
    <p:sldId id="283" r:id="rId20"/>
    <p:sldId id="414" r:id="rId21"/>
    <p:sldId id="429" r:id="rId22"/>
    <p:sldId id="418" r:id="rId23"/>
    <p:sldId id="420" r:id="rId24"/>
    <p:sldId id="421" r:id="rId25"/>
    <p:sldId id="422" r:id="rId26"/>
    <p:sldId id="423" r:id="rId27"/>
    <p:sldId id="424" r:id="rId28"/>
    <p:sldId id="467"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431" r:id="rId71"/>
    <p:sldId id="432"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461" r:id="rId119"/>
    <p:sldId id="380" r:id="rId120"/>
    <p:sldId id="381" r:id="rId121"/>
    <p:sldId id="382" r:id="rId122"/>
    <p:sldId id="383" r:id="rId123"/>
    <p:sldId id="463" r:id="rId124"/>
    <p:sldId id="436" r:id="rId125"/>
    <p:sldId id="437" r:id="rId126"/>
    <p:sldId id="438" r:id="rId127"/>
    <p:sldId id="439" r:id="rId128"/>
    <p:sldId id="440" r:id="rId129"/>
    <p:sldId id="442" r:id="rId130"/>
    <p:sldId id="443" r:id="rId131"/>
    <p:sldId id="444" r:id="rId132"/>
    <p:sldId id="445" r:id="rId133"/>
    <p:sldId id="446" r:id="rId134"/>
    <p:sldId id="468" r:id="rId135"/>
    <p:sldId id="447" r:id="rId136"/>
    <p:sldId id="448" r:id="rId137"/>
    <p:sldId id="449" r:id="rId138"/>
    <p:sldId id="450" r:id="rId139"/>
    <p:sldId id="451" r:id="rId140"/>
    <p:sldId id="460" r:id="rId141"/>
    <p:sldId id="466" r:id="rId142"/>
    <p:sldId id="387" r:id="rId143"/>
    <p:sldId id="388" r:id="rId144"/>
    <p:sldId id="389" r:id="rId145"/>
    <p:sldId id="390" r:id="rId146"/>
    <p:sldId id="391" r:id="rId147"/>
    <p:sldId id="392" r:id="rId148"/>
    <p:sldId id="393" r:id="rId149"/>
    <p:sldId id="394" r:id="rId150"/>
    <p:sldId id="395" r:id="rId151"/>
    <p:sldId id="396" r:id="rId152"/>
    <p:sldId id="397" r:id="rId153"/>
    <p:sldId id="398" r:id="rId154"/>
    <p:sldId id="399" r:id="rId155"/>
    <p:sldId id="400" r:id="rId156"/>
    <p:sldId id="401" r:id="rId157"/>
    <p:sldId id="402" r:id="rId158"/>
    <p:sldId id="403" r:id="rId159"/>
    <p:sldId id="404" r:id="rId160"/>
    <p:sldId id="405" r:id="rId161"/>
    <p:sldId id="406" r:id="rId162"/>
    <p:sldId id="407" r:id="rId163"/>
    <p:sldId id="408" r:id="rId164"/>
    <p:sldId id="409" r:id="rId165"/>
    <p:sldId id="410" r:id="rId166"/>
    <p:sldId id="411" r:id="rId167"/>
    <p:sldId id="412" r:id="rId168"/>
  </p:sldIdLst>
  <p:sldSz cx="9144000" cy="6858000" type="screen4x3"/>
  <p:notesSz cx="6797675" cy="9926638"/>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463" autoAdjust="0"/>
    <p:restoredTop sz="94660"/>
  </p:normalViewPr>
  <p:slideViewPr>
    <p:cSldViewPr>
      <p:cViewPr>
        <p:scale>
          <a:sx n="60" d="100"/>
          <a:sy n="60" d="100"/>
        </p:scale>
        <p:origin x="-1140" y="-1020"/>
      </p:cViewPr>
      <p:guideLst>
        <p:guide orient="horz" pos="2160"/>
        <p:guide pos="2880"/>
      </p:guideLst>
    </p:cSldViewPr>
  </p:slideViewPr>
  <p:notesTextViewPr>
    <p:cViewPr>
      <p:scale>
        <a:sx n="1" d="1"/>
        <a:sy n="1" d="1"/>
      </p:scale>
      <p:origin x="0" y="0"/>
    </p:cViewPr>
  </p:notesTextViewPr>
  <p:notesViewPr>
    <p:cSldViewPr>
      <p:cViewPr varScale="1">
        <p:scale>
          <a:sx n="60" d="100"/>
          <a:sy n="60" d="100"/>
        </p:scale>
        <p:origin x="-2214"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1695497417561649E-2"/>
          <c:y val="4.5375008837401906E-2"/>
          <c:w val="0.91270310848563962"/>
          <c:h val="0.85072744442536685"/>
        </c:manualLayout>
      </c:layout>
      <c:barChart>
        <c:barDir val="col"/>
        <c:grouping val="clustered"/>
        <c:varyColors val="0"/>
        <c:ser>
          <c:idx val="0"/>
          <c:order val="0"/>
          <c:tx>
            <c:strRef>
              <c:f>Feuil1!$B$1</c:f>
              <c:strCache>
                <c:ptCount val="1"/>
                <c:pt idx="0">
                  <c:v>WIPO'S MAIN SOURCES OF REVENUE</c:v>
                </c:pt>
              </c:strCache>
            </c:strRef>
          </c:tx>
          <c:invertIfNegative val="0"/>
          <c:dLbls>
            <c:dLbl>
              <c:idx val="0"/>
              <c:layout>
                <c:manualLayout>
                  <c:x val="2.8366171085088699E-3"/>
                  <c:y val="0.12025179020512899"/>
                </c:manualLayout>
              </c:layout>
              <c:tx>
                <c:rich>
                  <a:bodyPr/>
                  <a:lstStyle/>
                  <a:p>
                    <a:r>
                      <a:rPr lang="en-US" b="1" dirty="0" smtClean="0"/>
                      <a:t>76%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b="1" dirty="0" smtClean="0"/>
                      <a:t>6%</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8366171085088699E-3"/>
                  <c:y val="0.10154595617322"/>
                </c:manualLayout>
              </c:layout>
              <c:tx>
                <c:rich>
                  <a:bodyPr/>
                  <a:lstStyle/>
                  <a:p>
                    <a:r>
                      <a:rPr lang="en-US" b="1" dirty="0" smtClean="0"/>
                      <a:t>15%</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b="1" dirty="0" smtClean="0"/>
                      <a:t>2%</a:t>
                    </a:r>
                    <a:endParaRPr lang="en-US" b="1"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b="1" dirty="0" smtClean="0"/>
                      <a:t>1%</a:t>
                    </a:r>
                    <a:endParaRPr lang="en-US" b="1"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PCT SYSTEM </c:v>
                </c:pt>
                <c:pt idx="1">
                  <c:v>MEMBER STATES</c:v>
                </c:pt>
                <c:pt idx="2">
                  <c:v>MADRID SYSTEM </c:v>
                </c:pt>
                <c:pt idx="3">
                  <c:v>HAGUE SYSTEM </c:v>
                </c:pt>
                <c:pt idx="4">
                  <c:v>OTHERS</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dLbls>
        <c:gapWidth val="100"/>
        <c:axId val="169158144"/>
        <c:axId val="169159680"/>
      </c:barChart>
      <c:catAx>
        <c:axId val="169158144"/>
        <c:scaling>
          <c:orientation val="minMax"/>
        </c:scaling>
        <c:delete val="0"/>
        <c:axPos val="b"/>
        <c:numFmt formatCode="General" sourceLinked="0"/>
        <c:majorTickMark val="out"/>
        <c:minorTickMark val="none"/>
        <c:tickLblPos val="nextTo"/>
        <c:crossAx val="169159680"/>
        <c:crosses val="autoZero"/>
        <c:auto val="1"/>
        <c:lblAlgn val="ctr"/>
        <c:lblOffset val="100"/>
        <c:noMultiLvlLbl val="0"/>
      </c:catAx>
      <c:valAx>
        <c:axId val="169159680"/>
        <c:scaling>
          <c:orientation val="minMax"/>
        </c:scaling>
        <c:delete val="0"/>
        <c:axPos val="l"/>
        <c:majorGridlines/>
        <c:numFmt formatCode="General" sourceLinked="1"/>
        <c:majorTickMark val="out"/>
        <c:minorTickMark val="none"/>
        <c:tickLblPos val="nextTo"/>
        <c:crossAx val="169158144"/>
        <c:crosses val="autoZero"/>
        <c:crossBetween val="between"/>
      </c:valAx>
    </c:plotArea>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3175">
          <a:solidFill>
            <a:schemeClr val="tx1"/>
          </a:solidFill>
          <a:prstDash val="solid"/>
        </a:ln>
      </c:spPr>
    </c:sideWall>
    <c:backWall>
      <c:thickness val="0"/>
      <c:spPr>
        <a:noFill/>
        <a:ln w="3175">
          <a:solidFill>
            <a:schemeClr val="tx1"/>
          </a:solidFill>
          <a:prstDash val="solid"/>
        </a:ln>
      </c:spPr>
    </c:backWall>
    <c:plotArea>
      <c:layout>
        <c:manualLayout>
          <c:layoutTarget val="inner"/>
          <c:xMode val="edge"/>
          <c:yMode val="edge"/>
          <c:x val="7.8972184689931516E-2"/>
          <c:y val="0.15125107523324291"/>
          <c:w val="0.88346456692913389"/>
          <c:h val="0.74720357941834448"/>
        </c:manualLayout>
      </c:layout>
      <c:bar3DChart>
        <c:barDir val="col"/>
        <c:grouping val="clustered"/>
        <c:varyColors val="1"/>
        <c:ser>
          <c:idx val="0"/>
          <c:order val="0"/>
          <c:tx>
            <c:strRef>
              <c:f>Sheet1!$A$2</c:f>
              <c:strCache>
                <c:ptCount val="1"/>
                <c:pt idx="0">
                  <c:v>Filings by year</c:v>
                </c:pt>
              </c:strCache>
            </c:strRef>
          </c:tx>
          <c:spPr>
            <a:solidFill>
              <a:schemeClr val="accent1"/>
            </a:solidFill>
            <a:ln w="35868">
              <a:noFill/>
            </a:ln>
          </c:spPr>
          <c:invertIfNegative val="0"/>
          <c:dPt>
            <c:idx val="0"/>
            <c:invertIfNegative val="0"/>
            <c:bubble3D val="0"/>
          </c:dPt>
          <c:dPt>
            <c:idx val="1"/>
            <c:invertIfNegative val="0"/>
            <c:bubble3D val="0"/>
            <c:spPr>
              <a:solidFill>
                <a:schemeClr val="accent2"/>
              </a:solidFill>
              <a:ln w="35868">
                <a:noFill/>
              </a:ln>
            </c:spPr>
          </c:dPt>
          <c:dPt>
            <c:idx val="2"/>
            <c:invertIfNegative val="0"/>
            <c:bubble3D val="0"/>
            <c:spPr>
              <a:solidFill>
                <a:schemeClr val="hlink"/>
              </a:solidFill>
              <a:ln w="35868">
                <a:noFill/>
              </a:ln>
            </c:spPr>
          </c:dPt>
          <c:dPt>
            <c:idx val="3"/>
            <c:invertIfNegative val="0"/>
            <c:bubble3D val="0"/>
            <c:spPr>
              <a:solidFill>
                <a:schemeClr val="folHlink"/>
              </a:solidFill>
              <a:ln w="35868">
                <a:noFill/>
              </a:ln>
            </c:spPr>
          </c:dPt>
          <c:dPt>
            <c:idx val="4"/>
            <c:invertIfNegative val="0"/>
            <c:bubble3D val="0"/>
            <c:spPr>
              <a:solidFill>
                <a:schemeClr val="bg2"/>
              </a:solidFill>
              <a:ln w="35868">
                <a:noFill/>
              </a:ln>
            </c:spPr>
          </c:dPt>
          <c:dPt>
            <c:idx val="5"/>
            <c:invertIfNegative val="0"/>
            <c:bubble3D val="0"/>
            <c:spPr>
              <a:solidFill>
                <a:schemeClr val="tx2"/>
              </a:solidFill>
              <a:ln w="35868">
                <a:noFill/>
              </a:ln>
            </c:spPr>
          </c:dPt>
          <c:dPt>
            <c:idx val="6"/>
            <c:invertIfNegative val="0"/>
            <c:bubble3D val="0"/>
            <c:spPr>
              <a:solidFill>
                <a:srgbClr val="0066CC"/>
              </a:solidFill>
              <a:ln w="35868">
                <a:noFill/>
              </a:ln>
            </c:spPr>
          </c:dPt>
          <c:dPt>
            <c:idx val="7"/>
            <c:invertIfNegative val="0"/>
            <c:bubble3D val="0"/>
            <c:spPr>
              <a:solidFill>
                <a:srgbClr val="CCCCFF"/>
              </a:solidFill>
              <a:ln w="35868">
                <a:noFill/>
              </a:ln>
            </c:spPr>
          </c:dPt>
          <c:dPt>
            <c:idx val="8"/>
            <c:invertIfNegative val="0"/>
            <c:bubble3D val="0"/>
            <c:spPr>
              <a:solidFill>
                <a:srgbClr val="FF0000"/>
              </a:solidFill>
              <a:ln w="35868">
                <a:noFill/>
              </a:ln>
            </c:spPr>
          </c:dPt>
          <c:dPt>
            <c:idx val="9"/>
            <c:invertIfNegative val="0"/>
            <c:bubble3D val="0"/>
            <c:spPr>
              <a:solidFill>
                <a:srgbClr val="FFFF00"/>
              </a:solidFill>
              <a:ln w="35868">
                <a:noFill/>
              </a:ln>
            </c:spPr>
          </c:dPt>
          <c:dPt>
            <c:idx val="10"/>
            <c:invertIfNegative val="0"/>
            <c:bubble3D val="0"/>
            <c:spPr>
              <a:solidFill>
                <a:srgbClr val="00FF00"/>
              </a:solidFill>
              <a:ln w="35868">
                <a:noFill/>
              </a:ln>
            </c:spPr>
          </c:dPt>
          <c:dPt>
            <c:idx val="11"/>
            <c:invertIfNegative val="0"/>
            <c:bubble3D val="0"/>
            <c:spPr>
              <a:solidFill>
                <a:srgbClr val="00FFFF"/>
              </a:solidFill>
              <a:ln w="35868">
                <a:noFill/>
              </a:ln>
            </c:spPr>
          </c:dPt>
          <c:dPt>
            <c:idx val="12"/>
            <c:invertIfNegative val="0"/>
            <c:bubble3D val="0"/>
            <c:spPr>
              <a:solidFill>
                <a:srgbClr val="0000FF"/>
              </a:solidFill>
              <a:ln w="35868">
                <a:noFill/>
              </a:ln>
            </c:spPr>
          </c:dPt>
          <c:dPt>
            <c:idx val="13"/>
            <c:invertIfNegative val="0"/>
            <c:bubble3D val="0"/>
            <c:spPr>
              <a:solidFill>
                <a:srgbClr val="FF00FF"/>
              </a:solidFill>
              <a:ln w="35868">
                <a:noFill/>
              </a:ln>
            </c:spPr>
          </c:dPt>
          <c:dPt>
            <c:idx val="14"/>
            <c:invertIfNegative val="0"/>
            <c:bubble3D val="0"/>
            <c:spPr>
              <a:solidFill>
                <a:srgbClr val="008080"/>
              </a:solidFill>
              <a:ln w="35868">
                <a:noFill/>
              </a:ln>
            </c:spPr>
          </c:dPt>
          <c:dPt>
            <c:idx val="15"/>
            <c:invertIfNegative val="0"/>
            <c:bubble3D val="0"/>
            <c:spPr>
              <a:solidFill>
                <a:srgbClr val="0000FF"/>
              </a:solidFill>
              <a:ln w="35868">
                <a:noFill/>
              </a:ln>
            </c:spPr>
          </c:dPt>
          <c:dPt>
            <c:idx val="16"/>
            <c:invertIfNegative val="0"/>
            <c:bubble3D val="0"/>
            <c:spPr>
              <a:solidFill>
                <a:srgbClr val="00CCFF"/>
              </a:solidFill>
              <a:ln w="35868">
                <a:noFill/>
              </a:ln>
            </c:spPr>
          </c:dPt>
          <c:dPt>
            <c:idx val="17"/>
            <c:invertIfNegative val="0"/>
            <c:bubble3D val="0"/>
            <c:spPr>
              <a:solidFill>
                <a:srgbClr val="CCFFFF"/>
              </a:solidFill>
              <a:ln w="35868">
                <a:noFill/>
              </a:ln>
            </c:spPr>
          </c:dPt>
          <c:dPt>
            <c:idx val="18"/>
            <c:invertIfNegative val="0"/>
            <c:bubble3D val="0"/>
            <c:spPr>
              <a:solidFill>
                <a:srgbClr val="CCFFCC"/>
              </a:solidFill>
              <a:ln w="35868">
                <a:noFill/>
              </a:ln>
            </c:spPr>
          </c:dPt>
          <c:dPt>
            <c:idx val="19"/>
            <c:invertIfNegative val="0"/>
            <c:bubble3D val="0"/>
            <c:spPr>
              <a:solidFill>
                <a:srgbClr val="FFFF99"/>
              </a:solidFill>
              <a:ln w="35868">
                <a:noFill/>
              </a:ln>
            </c:spPr>
          </c:dPt>
          <c:dPt>
            <c:idx val="20"/>
            <c:invertIfNegative val="0"/>
            <c:bubble3D val="0"/>
            <c:spPr>
              <a:solidFill>
                <a:srgbClr val="99CCFF"/>
              </a:solidFill>
              <a:ln w="35868">
                <a:noFill/>
              </a:ln>
            </c:spPr>
          </c:dPt>
          <c:dPt>
            <c:idx val="21"/>
            <c:invertIfNegative val="0"/>
            <c:bubble3D val="0"/>
            <c:spPr>
              <a:solidFill>
                <a:srgbClr val="FF99CC"/>
              </a:solidFill>
              <a:ln w="35868">
                <a:noFill/>
              </a:ln>
            </c:spPr>
          </c:dPt>
          <c:dPt>
            <c:idx val="22"/>
            <c:invertIfNegative val="0"/>
            <c:bubble3D val="0"/>
            <c:spPr>
              <a:solidFill>
                <a:srgbClr val="CC99FF"/>
              </a:solidFill>
              <a:ln w="35868">
                <a:noFill/>
              </a:ln>
            </c:spPr>
          </c:dPt>
          <c:dPt>
            <c:idx val="23"/>
            <c:invertIfNegative val="0"/>
            <c:bubble3D val="0"/>
            <c:spPr>
              <a:solidFill>
                <a:srgbClr val="FFCC99"/>
              </a:solidFill>
              <a:ln w="35868">
                <a:noFill/>
              </a:ln>
            </c:spPr>
          </c:dPt>
          <c:dPt>
            <c:idx val="24"/>
            <c:invertIfNegative val="0"/>
            <c:bubble3D val="0"/>
            <c:spPr>
              <a:solidFill>
                <a:srgbClr val="3366FF"/>
              </a:solidFill>
              <a:ln w="35868">
                <a:noFill/>
              </a:ln>
            </c:spPr>
          </c:dPt>
          <c:dPt>
            <c:idx val="25"/>
            <c:invertIfNegative val="0"/>
            <c:bubble3D val="0"/>
            <c:spPr>
              <a:solidFill>
                <a:srgbClr val="33CCCC"/>
              </a:solidFill>
              <a:ln w="35868">
                <a:noFill/>
              </a:ln>
            </c:spPr>
          </c:dPt>
          <c:dPt>
            <c:idx val="26"/>
            <c:invertIfNegative val="0"/>
            <c:bubble3D val="0"/>
            <c:spPr>
              <a:solidFill>
                <a:srgbClr val="99CC00"/>
              </a:solidFill>
              <a:ln w="35868">
                <a:noFill/>
              </a:ln>
            </c:spPr>
          </c:dPt>
          <c:dPt>
            <c:idx val="27"/>
            <c:invertIfNegative val="0"/>
            <c:bubble3D val="0"/>
            <c:spPr>
              <a:solidFill>
                <a:srgbClr val="FFCC00"/>
              </a:solidFill>
              <a:ln w="35868">
                <a:noFill/>
              </a:ln>
            </c:spPr>
          </c:dPt>
          <c:dPt>
            <c:idx val="28"/>
            <c:invertIfNegative val="0"/>
            <c:bubble3D val="0"/>
            <c:spPr>
              <a:solidFill>
                <a:srgbClr val="FF9900"/>
              </a:solidFill>
              <a:ln w="35868">
                <a:noFill/>
              </a:ln>
            </c:spPr>
          </c:dPt>
          <c:dPt>
            <c:idx val="29"/>
            <c:invertIfNegative val="0"/>
            <c:bubble3D val="0"/>
            <c:spPr>
              <a:solidFill>
                <a:srgbClr val="FF6600"/>
              </a:solidFill>
              <a:ln w="35868">
                <a:noFill/>
              </a:ln>
            </c:spPr>
          </c:dPt>
          <c:dPt>
            <c:idx val="30"/>
            <c:invertIfNegative val="0"/>
            <c:bubble3D val="0"/>
            <c:spPr>
              <a:solidFill>
                <a:srgbClr val="666699"/>
              </a:solidFill>
              <a:ln w="35868">
                <a:noFill/>
              </a:ln>
            </c:spPr>
          </c:dPt>
          <c:dPt>
            <c:idx val="31"/>
            <c:invertIfNegative val="0"/>
            <c:bubble3D val="0"/>
            <c:spPr>
              <a:solidFill>
                <a:srgbClr val="969696"/>
              </a:solidFill>
              <a:ln w="35868">
                <a:noFill/>
              </a:ln>
            </c:spPr>
          </c:dPt>
          <c:dPt>
            <c:idx val="32"/>
            <c:invertIfNegative val="0"/>
            <c:bubble3D val="0"/>
            <c:spPr>
              <a:solidFill>
                <a:srgbClr val="003366"/>
              </a:solidFill>
              <a:ln w="35868">
                <a:noFill/>
              </a:ln>
            </c:spPr>
          </c:dPt>
          <c:dPt>
            <c:idx val="33"/>
            <c:invertIfNegative val="0"/>
            <c:bubble3D val="0"/>
            <c:spPr>
              <a:solidFill>
                <a:srgbClr val="339966"/>
              </a:solidFill>
              <a:ln w="35868">
                <a:noFill/>
              </a:ln>
            </c:spPr>
          </c:dPt>
          <c:dPt>
            <c:idx val="34"/>
            <c:invertIfNegative val="0"/>
            <c:bubble3D val="0"/>
            <c:spPr>
              <a:solidFill>
                <a:srgbClr val="003300"/>
              </a:solidFill>
              <a:ln w="35868">
                <a:noFill/>
              </a:ln>
            </c:spPr>
          </c:dPt>
          <c:dPt>
            <c:idx val="35"/>
            <c:invertIfNegative val="0"/>
            <c:bubble3D val="0"/>
            <c:spPr>
              <a:solidFill>
                <a:srgbClr val="333300"/>
              </a:solidFill>
              <a:ln w="35868">
                <a:noFill/>
              </a:ln>
            </c:spPr>
          </c:dPt>
          <c:cat>
            <c:strRef>
              <c:f>Sheet1!$B$1:$AK$1</c:f>
              <c:strCache>
                <c:ptCount val="36"/>
                <c:pt idx="0">
                  <c:v>78</c:v>
                </c:pt>
                <c:pt idx="1">
                  <c:v>79</c:v>
                </c:pt>
                <c:pt idx="2">
                  <c:v>80</c:v>
                </c:pt>
                <c:pt idx="3">
                  <c:v>81</c:v>
                </c:pt>
                <c:pt idx="4">
                  <c:v>82</c:v>
                </c:pt>
                <c:pt idx="5">
                  <c:v>83</c:v>
                </c:pt>
                <c:pt idx="6">
                  <c:v>84</c:v>
                </c:pt>
                <c:pt idx="7">
                  <c:v>85</c:v>
                </c:pt>
                <c:pt idx="8">
                  <c:v>86</c:v>
                </c:pt>
                <c:pt idx="9">
                  <c:v>87</c:v>
                </c:pt>
                <c:pt idx="10">
                  <c:v>88</c:v>
                </c:pt>
                <c:pt idx="11">
                  <c:v>89</c:v>
                </c:pt>
                <c:pt idx="12">
                  <c:v>90</c:v>
                </c:pt>
                <c:pt idx="13">
                  <c:v>91</c:v>
                </c:pt>
                <c:pt idx="14">
                  <c:v>92</c:v>
                </c:pt>
                <c:pt idx="15">
                  <c:v>93</c:v>
                </c:pt>
                <c:pt idx="16">
                  <c:v>94</c:v>
                </c:pt>
                <c:pt idx="17">
                  <c:v>95</c:v>
                </c:pt>
                <c:pt idx="18">
                  <c:v>96</c:v>
                </c:pt>
                <c:pt idx="19">
                  <c:v>97</c:v>
                </c:pt>
                <c:pt idx="20">
                  <c:v>98</c:v>
                </c:pt>
                <c:pt idx="21">
                  <c:v>99</c:v>
                </c:pt>
                <c:pt idx="22">
                  <c:v>00</c:v>
                </c:pt>
                <c:pt idx="23">
                  <c:v>01</c:v>
                </c:pt>
                <c:pt idx="24">
                  <c:v>02</c:v>
                </c:pt>
                <c:pt idx="25">
                  <c:v>03</c:v>
                </c:pt>
                <c:pt idx="26">
                  <c:v>04</c:v>
                </c:pt>
                <c:pt idx="27">
                  <c:v>05</c:v>
                </c:pt>
                <c:pt idx="28">
                  <c:v>06</c:v>
                </c:pt>
                <c:pt idx="29">
                  <c:v>07</c:v>
                </c:pt>
                <c:pt idx="30">
                  <c:v>08</c:v>
                </c:pt>
                <c:pt idx="31">
                  <c:v>09</c:v>
                </c:pt>
                <c:pt idx="32">
                  <c:v>10</c:v>
                </c:pt>
                <c:pt idx="33">
                  <c:v>11</c:v>
                </c:pt>
                <c:pt idx="34">
                  <c:v>12</c:v>
                </c:pt>
                <c:pt idx="35">
                  <c:v>13</c:v>
                </c:pt>
              </c:strCache>
            </c:strRef>
          </c:cat>
          <c:val>
            <c:numRef>
              <c:f>Sheet1!$B$2:$AK$2</c:f>
              <c:numCache>
                <c:formatCode>General</c:formatCode>
                <c:ptCount val="36"/>
                <c:pt idx="0">
                  <c:v>459</c:v>
                </c:pt>
                <c:pt idx="1">
                  <c:v>2625</c:v>
                </c:pt>
                <c:pt idx="2">
                  <c:v>3539</c:v>
                </c:pt>
                <c:pt idx="3">
                  <c:v>4606</c:v>
                </c:pt>
                <c:pt idx="4">
                  <c:v>4675</c:v>
                </c:pt>
                <c:pt idx="5">
                  <c:v>4971</c:v>
                </c:pt>
                <c:pt idx="6">
                  <c:v>5719</c:v>
                </c:pt>
                <c:pt idx="7">
                  <c:v>7095</c:v>
                </c:pt>
                <c:pt idx="8">
                  <c:v>7952</c:v>
                </c:pt>
                <c:pt idx="9">
                  <c:v>9201</c:v>
                </c:pt>
                <c:pt idx="10">
                  <c:v>11996</c:v>
                </c:pt>
                <c:pt idx="11">
                  <c:v>14874</c:v>
                </c:pt>
                <c:pt idx="12">
                  <c:v>19159</c:v>
                </c:pt>
                <c:pt idx="13">
                  <c:v>22247</c:v>
                </c:pt>
                <c:pt idx="14">
                  <c:v>25917</c:v>
                </c:pt>
                <c:pt idx="15">
                  <c:v>28577</c:v>
                </c:pt>
                <c:pt idx="16">
                  <c:v>34104</c:v>
                </c:pt>
                <c:pt idx="17">
                  <c:v>38906</c:v>
                </c:pt>
                <c:pt idx="18">
                  <c:v>47291</c:v>
                </c:pt>
                <c:pt idx="19">
                  <c:v>54422</c:v>
                </c:pt>
                <c:pt idx="20">
                  <c:v>67007</c:v>
                </c:pt>
                <c:pt idx="21">
                  <c:v>74023</c:v>
                </c:pt>
                <c:pt idx="22" formatCode="#,##0">
                  <c:v>93238</c:v>
                </c:pt>
                <c:pt idx="23" formatCode="0">
                  <c:v>108230</c:v>
                </c:pt>
                <c:pt idx="24" formatCode="#,##0">
                  <c:v>110392</c:v>
                </c:pt>
                <c:pt idx="25" formatCode="#,##0">
                  <c:v>115202</c:v>
                </c:pt>
                <c:pt idx="26" formatCode="#,##0">
                  <c:v>122629</c:v>
                </c:pt>
                <c:pt idx="27" formatCode="#,##0">
                  <c:v>136740</c:v>
                </c:pt>
                <c:pt idx="28" formatCode="#,##0">
                  <c:v>149627</c:v>
                </c:pt>
                <c:pt idx="29" formatCode="#,##0">
                  <c:v>159923</c:v>
                </c:pt>
                <c:pt idx="30">
                  <c:v>163233</c:v>
                </c:pt>
                <c:pt idx="31">
                  <c:v>155398</c:v>
                </c:pt>
                <c:pt idx="32">
                  <c:v>163938</c:v>
                </c:pt>
                <c:pt idx="33" formatCode="#,##0">
                  <c:v>181500</c:v>
                </c:pt>
                <c:pt idx="34" formatCode="#,##0">
                  <c:v>194400</c:v>
                </c:pt>
                <c:pt idx="35" formatCode="#,##0">
                  <c:v>205300</c:v>
                </c:pt>
              </c:numCache>
            </c:numRef>
          </c:val>
        </c:ser>
        <c:dLbls>
          <c:showLegendKey val="0"/>
          <c:showVal val="0"/>
          <c:showCatName val="0"/>
          <c:showSerName val="0"/>
          <c:showPercent val="0"/>
          <c:showBubbleSize val="0"/>
        </c:dLbls>
        <c:gapWidth val="30"/>
        <c:gapDepth val="110"/>
        <c:shape val="box"/>
        <c:axId val="171692416"/>
        <c:axId val="171693952"/>
        <c:axId val="0"/>
      </c:bar3DChart>
      <c:catAx>
        <c:axId val="171692416"/>
        <c:scaling>
          <c:orientation val="minMax"/>
        </c:scaling>
        <c:delete val="0"/>
        <c:axPos val="b"/>
        <c:numFmt formatCode="General" sourceLinked="1"/>
        <c:majorTickMark val="out"/>
        <c:minorTickMark val="out"/>
        <c:tickLblPos val="low"/>
        <c:spPr>
          <a:ln w="17934">
            <a:solidFill>
              <a:schemeClr val="tx1"/>
            </a:solidFill>
            <a:prstDash val="solid"/>
          </a:ln>
        </c:spPr>
        <c:txPr>
          <a:bodyPr rot="0" vert="horz"/>
          <a:lstStyle/>
          <a:p>
            <a:pPr>
              <a:defRPr sz="1130" b="1" i="0" u="none" strike="noStrike" baseline="0">
                <a:solidFill>
                  <a:schemeClr val="tx1"/>
                </a:solidFill>
                <a:latin typeface="Arial"/>
                <a:ea typeface="Arial"/>
                <a:cs typeface="Arial"/>
              </a:defRPr>
            </a:pPr>
            <a:endParaRPr lang="en-US"/>
          </a:p>
        </c:txPr>
        <c:crossAx val="171693952"/>
        <c:crosses val="autoZero"/>
        <c:auto val="1"/>
        <c:lblAlgn val="ctr"/>
        <c:lblOffset val="100"/>
        <c:tickLblSkip val="2"/>
        <c:tickMarkSkip val="1"/>
        <c:noMultiLvlLbl val="0"/>
      </c:catAx>
      <c:valAx>
        <c:axId val="171693952"/>
        <c:scaling>
          <c:orientation val="minMax"/>
          <c:max val="220000"/>
          <c:min val="0"/>
        </c:scaling>
        <c:delete val="0"/>
        <c:axPos val="l"/>
        <c:numFmt formatCode="General" sourceLinked="1"/>
        <c:majorTickMark val="out"/>
        <c:minorTickMark val="none"/>
        <c:tickLblPos val="nextTo"/>
        <c:spPr>
          <a:ln w="17934">
            <a:solidFill>
              <a:schemeClr val="tx1"/>
            </a:solidFill>
            <a:prstDash val="solid"/>
          </a:ln>
        </c:spPr>
        <c:txPr>
          <a:bodyPr rot="0" vert="horz"/>
          <a:lstStyle/>
          <a:p>
            <a:pPr>
              <a:defRPr sz="1236" b="1" i="0" u="none" strike="noStrike" baseline="0">
                <a:solidFill>
                  <a:schemeClr val="tx1"/>
                </a:solidFill>
                <a:latin typeface="Arial"/>
                <a:ea typeface="Arial"/>
                <a:cs typeface="Arial"/>
              </a:defRPr>
            </a:pPr>
            <a:endParaRPr lang="en-US"/>
          </a:p>
        </c:txPr>
        <c:crossAx val="171692416"/>
        <c:crosses val="autoZero"/>
        <c:crossBetween val="between"/>
      </c:valAx>
      <c:spPr>
        <a:noFill/>
        <a:ln w="35868">
          <a:noFill/>
        </a:ln>
      </c:spPr>
    </c:plotArea>
    <c:plotVisOnly val="1"/>
    <c:dispBlanksAs val="gap"/>
    <c:showDLblsOverMax val="0"/>
  </c:chart>
  <c:spPr>
    <a:noFill/>
    <a:ln>
      <a:noFill/>
    </a:ln>
  </c:spPr>
  <c:txPr>
    <a:bodyPr/>
    <a:lstStyle/>
    <a:p>
      <a:pPr>
        <a:defRPr sz="2542" b="1" i="0" u="none" strike="noStrike" baseline="0">
          <a:solidFill>
            <a:schemeClr val="tx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b="1" noProof="0" dirty="0" smtClean="0">
              <a:solidFill>
                <a:srgbClr val="781E1E"/>
              </a:solidFill>
            </a:rPr>
            <a:t>Office of Origin</a:t>
          </a:r>
          <a:endParaRPr lang="en-US" sz="1800" b="1" noProof="0" dirty="0">
            <a:solidFill>
              <a:srgbClr val="781E1E"/>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b="1" noProof="0" dirty="0" smtClean="0">
              <a:solidFill>
                <a:srgbClr val="781E1E"/>
              </a:solidFill>
            </a:rPr>
            <a:t>Designated</a:t>
          </a:r>
          <a:r>
            <a:rPr lang="en-US" sz="1800" noProof="0" dirty="0" smtClean="0">
              <a:solidFill>
                <a:srgbClr val="0070C0"/>
              </a:solidFill>
            </a:rPr>
            <a:t> </a:t>
          </a:r>
          <a:r>
            <a:rPr lang="en-US" sz="1800" b="1" noProof="0" dirty="0" smtClean="0">
              <a:solidFill>
                <a:srgbClr val="781E1E"/>
              </a:solidFill>
            </a:rPr>
            <a:t>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b="1" noProof="0" dirty="0" smtClean="0">
              <a:solidFill>
                <a:srgbClr val="781E1E"/>
              </a:solidFill>
            </a:rPr>
            <a:t>Designated</a:t>
          </a:r>
          <a:r>
            <a:rPr lang="en-US" sz="1800" noProof="0" dirty="0" smtClean="0">
              <a:solidFill>
                <a:srgbClr val="0070C0"/>
              </a:solidFill>
            </a:rPr>
            <a:t> </a:t>
          </a:r>
          <a:r>
            <a:rPr lang="en-US" sz="1800" b="1" noProof="0" dirty="0" smtClean="0">
              <a:solidFill>
                <a:srgbClr val="781E1E"/>
              </a:solidFill>
            </a:rPr>
            <a:t>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b="1" noProof="0" dirty="0" smtClean="0">
              <a:solidFill>
                <a:srgbClr val="781E1E"/>
              </a:solidFill>
            </a:rPr>
            <a:t>Designated</a:t>
          </a:r>
          <a:r>
            <a:rPr lang="en-US" sz="1800" noProof="0" dirty="0" smtClean="0">
              <a:solidFill>
                <a:srgbClr val="0070C0"/>
              </a:solidFill>
            </a:rPr>
            <a:t> </a:t>
          </a:r>
          <a:r>
            <a:rPr lang="en-US" sz="1800" b="1" noProof="0" dirty="0" smtClean="0">
              <a:solidFill>
                <a:srgbClr val="781E1E"/>
              </a:solidFill>
            </a:rPr>
            <a:t>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n-US" sz="2000" b="1" noProof="0" dirty="0" smtClean="0">
              <a:solidFill>
                <a:srgbClr val="781E1E"/>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b="1" noProof="0" dirty="0" smtClean="0">
              <a:solidFill>
                <a:srgbClr val="781E1E"/>
              </a:solidFill>
            </a:rPr>
            <a:t>Applicant</a:t>
          </a:r>
          <a:endParaRPr lang="en-US" sz="1800" b="1" noProof="0" dirty="0">
            <a:solidFill>
              <a:srgbClr val="C0000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E2AABECC-0895-48B3-A7C7-7BC4D083AB91}" srcId="{B6740E19-F12A-476A-AC6F-69466794333E}" destId="{61D3D763-E882-4FCC-A5A3-C649D002EABB}" srcOrd="2" destOrd="0" parTransId="{AF120042-0BE5-40C1-BDFF-43D0846E1E54}" sibTransId="{CE794817-8124-4428-B04E-2A991748D4D2}"/>
    <dgm:cxn modelId="{046CDEE4-FFD8-465C-9CE9-9185D448350A}" type="presOf" srcId="{23831BAE-DCC2-41A4-8791-270C17FCB007}" destId="{9B98CFB5-55F7-45EA-94F1-14BCB57ABB14}" srcOrd="1" destOrd="0" presId="urn:microsoft.com/office/officeart/2005/8/layout/orgChart1"/>
    <dgm:cxn modelId="{96CC2444-4F57-46C7-8E25-C072E593B4C8}" type="presOf" srcId="{A30AC05D-B8D5-4A9C-A2E2-5BB7FEC22EB9}" destId="{061AD1BE-56DE-4125-8C05-7E9B2EC2999B}" srcOrd="1" destOrd="0" presId="urn:microsoft.com/office/officeart/2005/8/layout/orgChart1"/>
    <dgm:cxn modelId="{E38B3889-B81F-401C-B591-F3307370ED32}" type="presOf" srcId="{61D3D763-E882-4FCC-A5A3-C649D002EABB}" destId="{01ADD7F9-B49F-46BB-B91C-902FF50D3731}" srcOrd="1"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DCDF6ED9-50AD-4CAC-90C4-2EFAD8FAFB9E}" srcId="{4839BC24-9174-4F92-9149-4998BC6BDF31}" destId="{953BCBF3-AD09-436A-8BA4-630D00358217}" srcOrd="1" destOrd="0" parTransId="{7202D7F6-EA28-4E36-88E3-D011B90770AD}" sibTransId="{4A524ED5-212C-4B93-9293-B4818994920A}"/>
    <dgm:cxn modelId="{9A02E96B-4714-4FB3-82B4-A5DBBB76AD64}" type="presOf" srcId="{B6740E19-F12A-476A-AC6F-69466794333E}" destId="{C5D4029E-4A28-431E-8763-ED4723E0DA6D}" srcOrd="0" destOrd="0" presId="urn:microsoft.com/office/officeart/2005/8/layout/orgChart1"/>
    <dgm:cxn modelId="{3DFC8CE8-0471-413D-BC47-D82414D1C512}" type="presOf" srcId="{2DB9F4D3-519F-4A80-8B7E-70E8BF8E3A75}" destId="{2CE0D22C-8A3F-4D16-A3B6-158F4A28EED5}" srcOrd="0" destOrd="0" presId="urn:microsoft.com/office/officeart/2005/8/layout/orgChart1"/>
    <dgm:cxn modelId="{9D9E5B66-0D5B-4F0E-BB0D-CD11F1D8288C}" type="presOf" srcId="{E1990B73-96C9-4D5F-AD9D-7F750CF995CD}" destId="{8C6FCED2-91A0-4DEF-93FC-E21A96383287}" srcOrd="0" destOrd="0" presId="urn:microsoft.com/office/officeart/2005/8/layout/orgChart1"/>
    <dgm:cxn modelId="{70C4AA87-8574-4D21-B0D0-EDA8A58DB152}" type="presOf" srcId="{B6740E19-F12A-476A-AC6F-69466794333E}" destId="{03210126-3FE3-422F-9943-DCF04AC4AF31}" srcOrd="1"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0ED4CAD5-73F6-474F-876D-C774FAC955BD}" type="presOf" srcId="{23831BAE-DCC2-41A4-8791-270C17FCB007}" destId="{7EEBEAA8-FBC6-4773-AE7E-AE90595FFC3D}" srcOrd="0" destOrd="0" presId="urn:microsoft.com/office/officeart/2005/8/layout/orgChart1"/>
    <dgm:cxn modelId="{D202D6B2-11CF-4638-83AE-7734C6FC1A57}" type="presOf" srcId="{61D3D763-E882-4FCC-A5A3-C649D002EABB}" destId="{6A5085D8-3F18-449A-959F-FA32CF0F5B1A}"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BEC5AC92-97CB-4E49-B81E-265AFDC4AD5F}" type="presOf" srcId="{953BCBF3-AD09-436A-8BA4-630D00358217}" destId="{AABD5CE9-03CB-464B-9277-33B74BB89B58}" srcOrd="1" destOrd="0" presId="urn:microsoft.com/office/officeart/2005/8/layout/orgChart1"/>
    <dgm:cxn modelId="{014BE41E-5137-473C-9BB4-1B9AE292C4A4}" type="presOf" srcId="{AF120042-0BE5-40C1-BDFF-43D0846E1E54}" destId="{B05360C5-2375-4816-A673-2DF9B9B5D7D1}" srcOrd="0" destOrd="0" presId="urn:microsoft.com/office/officeart/2005/8/layout/orgChart1"/>
    <dgm:cxn modelId="{2F3C5FA7-C6E7-4CBB-BEE9-937369E49F7A}" srcId="{4839BC24-9174-4F92-9149-4998BC6BDF31}" destId="{B6740E19-F12A-476A-AC6F-69466794333E}" srcOrd="2" destOrd="0" parTransId="{72B86010-C187-46B2-8D18-C4F81025B5B8}" sibTransId="{862E9A3B-BD08-4A2D-9529-B36CB15BBDF9}"/>
    <dgm:cxn modelId="{38158D95-8E4E-4677-9859-DFEB11363A87}" type="presOf" srcId="{FB81DD96-1BD8-4C7F-95A6-F3F55DF4915F}" destId="{3B75CA8A-AF57-4AD7-B10D-949E17A39939}" srcOrd="0" destOrd="0" presId="urn:microsoft.com/office/officeart/2005/8/layout/orgChart1"/>
    <dgm:cxn modelId="{948418F7-535C-4203-9C5E-8B4C305848D8}" type="presOf" srcId="{953BCBF3-AD09-436A-8BA4-630D00358217}" destId="{3C2D2E74-34A2-43FD-ADEE-8E5A1A8D6F78}" srcOrd="0" destOrd="0" presId="urn:microsoft.com/office/officeart/2005/8/layout/orgChart1"/>
    <dgm:cxn modelId="{18CE5F4B-B1B7-4058-BFAF-632A138A8F7B}" type="presOf" srcId="{E1990B73-96C9-4D5F-AD9D-7F750CF995CD}" destId="{64B3DFA0-515F-42B8-AD0C-93C9F047BC7F}" srcOrd="1" destOrd="0" presId="urn:microsoft.com/office/officeart/2005/8/layout/orgChart1"/>
    <dgm:cxn modelId="{E5509A48-13E8-4065-8CAF-8246267422A7}" type="presOf" srcId="{A30AC05D-B8D5-4A9C-A2E2-5BB7FEC22EB9}" destId="{5C8D78A4-12BE-496E-A652-80D56445F8F6}" srcOrd="0" destOrd="0" presId="urn:microsoft.com/office/officeart/2005/8/layout/orgChart1"/>
    <dgm:cxn modelId="{1C32DDB7-7402-4994-8F13-65AF94D1895F}" type="presOf" srcId="{4839BC24-9174-4F92-9149-4998BC6BDF31}" destId="{033785F4-5D52-4056-92FF-73D93264982A}" srcOrd="0" destOrd="0" presId="urn:microsoft.com/office/officeart/2005/8/layout/orgChart1"/>
    <dgm:cxn modelId="{CD3D6ACE-0969-4017-91F0-A665702D8D83}" type="presParOf" srcId="{033785F4-5D52-4056-92FF-73D93264982A}" destId="{381379E3-B571-4A6B-859D-6FC673F3FE98}" srcOrd="0" destOrd="0" presId="urn:microsoft.com/office/officeart/2005/8/layout/orgChart1"/>
    <dgm:cxn modelId="{F22D0C6B-7E7F-40A3-81F0-5121E62AAB56}" type="presParOf" srcId="{381379E3-B571-4A6B-859D-6FC673F3FE98}" destId="{5038B227-B0DB-4D3A-AA9F-70B7E888089E}" srcOrd="0" destOrd="0" presId="urn:microsoft.com/office/officeart/2005/8/layout/orgChart1"/>
    <dgm:cxn modelId="{C383F3BC-1050-4C6E-8231-B19E116471E1}" type="presParOf" srcId="{5038B227-B0DB-4D3A-AA9F-70B7E888089E}" destId="{8C6FCED2-91A0-4DEF-93FC-E21A96383287}" srcOrd="0" destOrd="0" presId="urn:microsoft.com/office/officeart/2005/8/layout/orgChart1"/>
    <dgm:cxn modelId="{1289A721-6EC2-432A-A720-3E4D04767236}" type="presParOf" srcId="{5038B227-B0DB-4D3A-AA9F-70B7E888089E}" destId="{64B3DFA0-515F-42B8-AD0C-93C9F047BC7F}" srcOrd="1" destOrd="0" presId="urn:microsoft.com/office/officeart/2005/8/layout/orgChart1"/>
    <dgm:cxn modelId="{7AF593B0-7559-4F51-B840-29D996A018F3}" type="presParOf" srcId="{381379E3-B571-4A6B-859D-6FC673F3FE98}" destId="{962C6D20-7714-4FFF-AE2E-8C5A2A2FFDC2}" srcOrd="1" destOrd="0" presId="urn:microsoft.com/office/officeart/2005/8/layout/orgChart1"/>
    <dgm:cxn modelId="{7295AE2B-985C-49C8-BCB2-BE4A65AAC65C}" type="presParOf" srcId="{381379E3-B571-4A6B-859D-6FC673F3FE98}" destId="{919ABBC9-FA9B-4070-9B5E-4DE4BC3D42ED}" srcOrd="2" destOrd="0" presId="urn:microsoft.com/office/officeart/2005/8/layout/orgChart1"/>
    <dgm:cxn modelId="{3ED17209-F09E-44DE-B299-C07383D1193A}" type="presParOf" srcId="{033785F4-5D52-4056-92FF-73D93264982A}" destId="{E0B74C87-91FB-460B-A94C-E4E398E73F51}" srcOrd="1" destOrd="0" presId="urn:microsoft.com/office/officeart/2005/8/layout/orgChart1"/>
    <dgm:cxn modelId="{EDD3C3A2-77AB-49B4-890E-23BF422951AF}" type="presParOf" srcId="{E0B74C87-91FB-460B-A94C-E4E398E73F51}" destId="{22C77047-E04A-4460-AC23-737560891B17}" srcOrd="0" destOrd="0" presId="urn:microsoft.com/office/officeart/2005/8/layout/orgChart1"/>
    <dgm:cxn modelId="{F63CDF77-B4EE-4E68-BAB9-EDCDDB84FF8C}" type="presParOf" srcId="{22C77047-E04A-4460-AC23-737560891B17}" destId="{3C2D2E74-34A2-43FD-ADEE-8E5A1A8D6F78}" srcOrd="0" destOrd="0" presId="urn:microsoft.com/office/officeart/2005/8/layout/orgChart1"/>
    <dgm:cxn modelId="{C45923C2-CC98-4E4D-AB05-F41CA6FE32B4}" type="presParOf" srcId="{22C77047-E04A-4460-AC23-737560891B17}" destId="{AABD5CE9-03CB-464B-9277-33B74BB89B58}" srcOrd="1" destOrd="0" presId="urn:microsoft.com/office/officeart/2005/8/layout/orgChart1"/>
    <dgm:cxn modelId="{58AC2EC0-DACF-4CA0-AAF8-95177BCB587D}" type="presParOf" srcId="{E0B74C87-91FB-460B-A94C-E4E398E73F51}" destId="{1963B278-1363-489C-BE47-4F97B919969B}" srcOrd="1" destOrd="0" presId="urn:microsoft.com/office/officeart/2005/8/layout/orgChart1"/>
    <dgm:cxn modelId="{2E08129E-01E9-4376-A38E-1ACCBF5BBF15}" type="presParOf" srcId="{E0B74C87-91FB-460B-A94C-E4E398E73F51}" destId="{5690A289-F3B5-47B8-B39B-61B9B081A261}" srcOrd="2" destOrd="0" presId="urn:microsoft.com/office/officeart/2005/8/layout/orgChart1"/>
    <dgm:cxn modelId="{5FCA7B5D-7F4A-440E-85E3-79196502A46C}" type="presParOf" srcId="{033785F4-5D52-4056-92FF-73D93264982A}" destId="{EF6D53E4-B332-47F7-B7D3-884ED4A4A524}" srcOrd="2" destOrd="0" presId="urn:microsoft.com/office/officeart/2005/8/layout/orgChart1"/>
    <dgm:cxn modelId="{61F53CD2-B1B2-42B9-A8A0-E7563D96F979}" type="presParOf" srcId="{EF6D53E4-B332-47F7-B7D3-884ED4A4A524}" destId="{FCF056A1-031D-42DB-9AF7-7B2A6332DEF6}" srcOrd="0" destOrd="0" presId="urn:microsoft.com/office/officeart/2005/8/layout/orgChart1"/>
    <dgm:cxn modelId="{2109DF1D-1FC6-4337-919C-74947E199C59}" type="presParOf" srcId="{FCF056A1-031D-42DB-9AF7-7B2A6332DEF6}" destId="{C5D4029E-4A28-431E-8763-ED4723E0DA6D}" srcOrd="0" destOrd="0" presId="urn:microsoft.com/office/officeart/2005/8/layout/orgChart1"/>
    <dgm:cxn modelId="{19A9655D-04F3-415E-AB7C-3A1C9885984C}" type="presParOf" srcId="{FCF056A1-031D-42DB-9AF7-7B2A6332DEF6}" destId="{03210126-3FE3-422F-9943-DCF04AC4AF31}" srcOrd="1" destOrd="0" presId="urn:microsoft.com/office/officeart/2005/8/layout/orgChart1"/>
    <dgm:cxn modelId="{B5459A04-6EE7-4FEC-AFCD-E3F7678C2075}" type="presParOf" srcId="{EF6D53E4-B332-47F7-B7D3-884ED4A4A524}" destId="{1B3BBE5F-DDE3-4036-A5C8-55D6E2CE5443}" srcOrd="1" destOrd="0" presId="urn:microsoft.com/office/officeart/2005/8/layout/orgChart1"/>
    <dgm:cxn modelId="{9F5628E8-70C7-4611-BA2D-FA5D48B28481}" type="presParOf" srcId="{1B3BBE5F-DDE3-4036-A5C8-55D6E2CE5443}" destId="{3B75CA8A-AF57-4AD7-B10D-949E17A39939}" srcOrd="0" destOrd="0" presId="urn:microsoft.com/office/officeart/2005/8/layout/orgChart1"/>
    <dgm:cxn modelId="{EB5AD815-18DB-4DD4-903A-48883C0A9E6A}" type="presParOf" srcId="{1B3BBE5F-DDE3-4036-A5C8-55D6E2CE5443}" destId="{E9101B3F-59DD-4B8B-9865-69E2C7B09654}" srcOrd="1" destOrd="0" presId="urn:microsoft.com/office/officeart/2005/8/layout/orgChart1"/>
    <dgm:cxn modelId="{4B28595F-8993-4709-AEAF-C578932F6E97}" type="presParOf" srcId="{E9101B3F-59DD-4B8B-9865-69E2C7B09654}" destId="{78D10B7C-CD95-40EB-8D65-1AB7B7F86DDB}" srcOrd="0" destOrd="0" presId="urn:microsoft.com/office/officeart/2005/8/layout/orgChart1"/>
    <dgm:cxn modelId="{816E9CEA-158B-44B4-B252-D7BDEC186263}" type="presParOf" srcId="{78D10B7C-CD95-40EB-8D65-1AB7B7F86DDB}" destId="{5C8D78A4-12BE-496E-A652-80D56445F8F6}" srcOrd="0" destOrd="0" presId="urn:microsoft.com/office/officeart/2005/8/layout/orgChart1"/>
    <dgm:cxn modelId="{F66469F4-1567-40C7-AAEA-3A4AAC1AEE65}" type="presParOf" srcId="{78D10B7C-CD95-40EB-8D65-1AB7B7F86DDB}" destId="{061AD1BE-56DE-4125-8C05-7E9B2EC2999B}" srcOrd="1" destOrd="0" presId="urn:microsoft.com/office/officeart/2005/8/layout/orgChart1"/>
    <dgm:cxn modelId="{9030E511-CD12-4C8C-805A-0CC202408569}" type="presParOf" srcId="{E9101B3F-59DD-4B8B-9865-69E2C7B09654}" destId="{99A53519-420B-48A3-9C36-001541C37378}" srcOrd="1" destOrd="0" presId="urn:microsoft.com/office/officeart/2005/8/layout/orgChart1"/>
    <dgm:cxn modelId="{4D128D0F-CA84-4594-98D2-72CF40E856F1}" type="presParOf" srcId="{E9101B3F-59DD-4B8B-9865-69E2C7B09654}" destId="{9A5BF194-4426-4682-9203-4B88321133C2}" srcOrd="2" destOrd="0" presId="urn:microsoft.com/office/officeart/2005/8/layout/orgChart1"/>
    <dgm:cxn modelId="{44A47E04-3B60-4A11-8F40-F47D522F475D}" type="presParOf" srcId="{1B3BBE5F-DDE3-4036-A5C8-55D6E2CE5443}" destId="{2CE0D22C-8A3F-4D16-A3B6-158F4A28EED5}" srcOrd="2" destOrd="0" presId="urn:microsoft.com/office/officeart/2005/8/layout/orgChart1"/>
    <dgm:cxn modelId="{ABDA6D81-ECFA-4DFD-A358-76583E459B95}" type="presParOf" srcId="{1B3BBE5F-DDE3-4036-A5C8-55D6E2CE5443}" destId="{7DBD0AE4-15FA-4F43-A92B-AECCF5FFE7A8}" srcOrd="3" destOrd="0" presId="urn:microsoft.com/office/officeart/2005/8/layout/orgChart1"/>
    <dgm:cxn modelId="{A4D9DF56-0F22-4EFE-B44F-1C344AED1265}" type="presParOf" srcId="{7DBD0AE4-15FA-4F43-A92B-AECCF5FFE7A8}" destId="{89A5BA34-3EC3-4B54-90ED-54B0739AB066}" srcOrd="0" destOrd="0" presId="urn:microsoft.com/office/officeart/2005/8/layout/orgChart1"/>
    <dgm:cxn modelId="{DF4A51E6-08B5-4AA9-A3F0-A4BE42ED1617}" type="presParOf" srcId="{89A5BA34-3EC3-4B54-90ED-54B0739AB066}" destId="{7EEBEAA8-FBC6-4773-AE7E-AE90595FFC3D}" srcOrd="0" destOrd="0" presId="urn:microsoft.com/office/officeart/2005/8/layout/orgChart1"/>
    <dgm:cxn modelId="{5E61078C-55B6-4DD4-99D3-7EE03DB9BFD3}" type="presParOf" srcId="{89A5BA34-3EC3-4B54-90ED-54B0739AB066}" destId="{9B98CFB5-55F7-45EA-94F1-14BCB57ABB14}" srcOrd="1" destOrd="0" presId="urn:microsoft.com/office/officeart/2005/8/layout/orgChart1"/>
    <dgm:cxn modelId="{0D63FABE-0B66-4FA6-81A3-AA4D5E3E0A09}" type="presParOf" srcId="{7DBD0AE4-15FA-4F43-A92B-AECCF5FFE7A8}" destId="{88B8DC40-77B7-42FE-B5BD-58EB0F4762D7}" srcOrd="1" destOrd="0" presId="urn:microsoft.com/office/officeart/2005/8/layout/orgChart1"/>
    <dgm:cxn modelId="{0A9CDFA9-7561-4E9E-89E2-723016AAB75F}" type="presParOf" srcId="{7DBD0AE4-15FA-4F43-A92B-AECCF5FFE7A8}" destId="{02E895AD-E2C6-49D8-B49F-5E49417877BD}" srcOrd="2" destOrd="0" presId="urn:microsoft.com/office/officeart/2005/8/layout/orgChart1"/>
    <dgm:cxn modelId="{D4CE027F-1ED5-4488-AA23-6DA09D705DB4}" type="presParOf" srcId="{1B3BBE5F-DDE3-4036-A5C8-55D6E2CE5443}" destId="{B05360C5-2375-4816-A673-2DF9B9B5D7D1}" srcOrd="4" destOrd="0" presId="urn:microsoft.com/office/officeart/2005/8/layout/orgChart1"/>
    <dgm:cxn modelId="{3098052B-6918-4A21-9E37-426B51677FD1}" type="presParOf" srcId="{1B3BBE5F-DDE3-4036-A5C8-55D6E2CE5443}" destId="{884E0B54-3315-4539-BB67-D450D0B2B952}" srcOrd="5" destOrd="0" presId="urn:microsoft.com/office/officeart/2005/8/layout/orgChart1"/>
    <dgm:cxn modelId="{B5AB7B36-23B5-4CFF-A11C-45E1EC039B69}" type="presParOf" srcId="{884E0B54-3315-4539-BB67-D450D0B2B952}" destId="{A0A3FDDE-1A04-48ED-9C3A-43CB79EBED6D}" srcOrd="0" destOrd="0" presId="urn:microsoft.com/office/officeart/2005/8/layout/orgChart1"/>
    <dgm:cxn modelId="{0A008D6B-06AF-445B-815A-E59DDBA607A1}" type="presParOf" srcId="{A0A3FDDE-1A04-48ED-9C3A-43CB79EBED6D}" destId="{6A5085D8-3F18-449A-959F-FA32CF0F5B1A}" srcOrd="0" destOrd="0" presId="urn:microsoft.com/office/officeart/2005/8/layout/orgChart1"/>
    <dgm:cxn modelId="{F5ACFF7B-6AC9-4F7B-9226-852B47033C38}" type="presParOf" srcId="{A0A3FDDE-1A04-48ED-9C3A-43CB79EBED6D}" destId="{01ADD7F9-B49F-46BB-B91C-902FF50D3731}" srcOrd="1" destOrd="0" presId="urn:microsoft.com/office/officeart/2005/8/layout/orgChart1"/>
    <dgm:cxn modelId="{EE350282-7634-44E5-83F3-E64C1C9D8BB1}" type="presParOf" srcId="{884E0B54-3315-4539-BB67-D450D0B2B952}" destId="{C3A8E753-E398-46CB-8054-AD0711C38F10}" srcOrd="1" destOrd="0" presId="urn:microsoft.com/office/officeart/2005/8/layout/orgChart1"/>
    <dgm:cxn modelId="{65B34CE9-4A1B-48F5-92C6-FC190D7E7F57}" type="presParOf" srcId="{884E0B54-3315-4539-BB67-D450D0B2B952}" destId="{93056761-C221-4236-902E-C5EEDDB690A7}" srcOrd="2" destOrd="0" presId="urn:microsoft.com/office/officeart/2005/8/layout/orgChart1"/>
    <dgm:cxn modelId="{8F19FAF0-F19C-44BE-A8AB-65F8F86550EE}"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2"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50445"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2"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50445"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2"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50445"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2"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50445"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1</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bwMode="auto">
          <a:xfrm>
            <a:off x="1152525" y="911225"/>
            <a:ext cx="4508500"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Rectangle 3"/>
          <p:cNvSpPr>
            <a:spLocks noGrp="1" noChangeArrowheads="1"/>
          </p:cNvSpPr>
          <p:nvPr>
            <p:ph type="body" idx="1"/>
          </p:nvPr>
        </p:nvSpPr>
        <p:spPr bwMode="auto">
          <a:xfrm>
            <a:off x="906463" y="4730751"/>
            <a:ext cx="4984750" cy="4487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C8CF9-66C4-4456-B9FE-D1143C06D600}" type="slidenum">
              <a:rPr lang="en-US" smtClean="0"/>
              <a:pPr>
                <a:defRPr/>
              </a:pPr>
              <a:t>41</a:t>
            </a:fld>
            <a:endParaRPr lang="en-US" dirty="0"/>
          </a:p>
        </p:txBody>
      </p:sp>
    </p:spTree>
    <p:extLst>
      <p:ext uri="{BB962C8B-B14F-4D97-AF65-F5344CB8AC3E}">
        <p14:creationId xmlns:p14="http://schemas.microsoft.com/office/powerpoint/2010/main" val="301922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1277"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D07EBEC8-9B0A-4692-8288-D1C009B8F833}" type="slidenum">
              <a:rPr lang="en-US" altLang="en-US" sz="1200">
                <a:ea typeface="ヒラギノ角ゴ Pro W3"/>
                <a:cs typeface="ヒラギノ角ゴ Pro W3"/>
              </a:rPr>
              <a:pPr algn="r" eaLnBrk="1" hangingPunct="1">
                <a:buFontTx/>
                <a:buNone/>
              </a:pPr>
              <a:t>49</a:t>
            </a:fld>
            <a:endParaRPr lang="en-US" altLang="en-US" sz="1200" dirty="0">
              <a:ea typeface="ヒラギノ角ゴ Pro W3"/>
              <a:cs typeface="ヒラギノ角ゴ Pro W3"/>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r>
              <a:rPr lang="en-US" dirty="0" smtClean="0"/>
              <a:t>When SIPO data are excluded from the world totals data, the non-resident share has been increasing since the mid-1990’s to reach 42.3% in 2012.</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F523776F-5C77-4A6D-BCF7-AD74398B7FFA}" type="slidenum">
              <a:rPr lang="en-US" smtClean="0"/>
              <a:t>66</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4" y="5524600"/>
            <a:ext cx="5869385" cy="440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33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2</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3E0BE424-C2CD-49A8-8BE2-8838135A9EB4}" type="slidenum">
              <a:rPr lang="en-US" altLang="en-US" smtClean="0"/>
              <a:pPr algn="r" eaLnBrk="1" hangingPunct="1">
                <a:spcBef>
                  <a:spcPct val="0"/>
                </a:spcBef>
              </a:pPr>
              <a:t>125</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06463" y="4714875"/>
            <a:ext cx="4984750" cy="4467225"/>
          </a:xfrm>
          <a:noFill/>
        </p:spPr>
        <p:txBody>
          <a:bodyPr/>
          <a:lstStyle/>
          <a:p>
            <a:pPr eaLnBrk="1" hangingPunct="1"/>
            <a:endParaRPr lang="en-SG"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1D8FD5C4-0684-4895-B33C-281AE85D9FEB}" type="slidenum">
              <a:rPr lang="en-US" altLang="en-US" smtClean="0"/>
              <a:pPr algn="r" eaLnBrk="1" hangingPunct="1">
                <a:spcBef>
                  <a:spcPct val="0"/>
                </a:spcBef>
              </a:pPr>
              <a:t>129</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06463" y="4714875"/>
            <a:ext cx="4984750" cy="4467225"/>
          </a:xfrm>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A6522B57-45C5-46DF-BBEB-55DE95ADF35C}" type="slidenum">
              <a:rPr lang="en-US" altLang="en-US" smtClean="0"/>
              <a:pPr algn="r" eaLnBrk="1" hangingPunct="1">
                <a:spcBef>
                  <a:spcPct val="0"/>
                </a:spcBef>
              </a:pPr>
              <a:t>131</a:t>
            </a:fld>
            <a:endParaRPr lang="en-US" altLang="en-US" smtClean="0"/>
          </a:p>
        </p:txBody>
      </p:sp>
      <p:sp>
        <p:nvSpPr>
          <p:cNvPr id="34819"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CE2CDD48-3B5A-4F06-AFEC-875EDE3FB850}" type="slidenum">
              <a:rPr lang="en-US" altLang="en-US">
                <a:latin typeface="Times New Roman" pitchFamily="18" charset="0"/>
              </a:rPr>
              <a:pPr algn="r">
                <a:spcBef>
                  <a:spcPct val="0"/>
                </a:spcBef>
              </a:pPr>
              <a:t>131</a:t>
            </a:fld>
            <a:endParaRPr lang="en-US" altLang="en-US">
              <a:latin typeface="Times New Roman" pitchFamily="18" charset="0"/>
            </a:endParaRPr>
          </a:p>
        </p:txBody>
      </p:sp>
      <p:sp>
        <p:nvSpPr>
          <p:cNvPr id="34820" name="Rectangle 2"/>
          <p:cNvSpPr>
            <a:spLocks noGrp="1" noRot="1" noChangeAspect="1" noChangeArrowheads="1" noTextEdit="1"/>
          </p:cNvSpPr>
          <p:nvPr>
            <p:ph type="sldImg"/>
          </p:nvPr>
        </p:nvSpPr>
        <p:spPr>
          <a:xfrm>
            <a:off x="920750" y="744538"/>
            <a:ext cx="4962525" cy="3722687"/>
          </a:xfrm>
          <a:ln/>
        </p:spPr>
      </p:sp>
      <p:sp>
        <p:nvSpPr>
          <p:cNvPr id="34821" name="Rectangle 3"/>
          <p:cNvSpPr>
            <a:spLocks noGrp="1" noChangeArrowheads="1"/>
          </p:cNvSpPr>
          <p:nvPr>
            <p:ph type="body" idx="1"/>
          </p:nvPr>
        </p:nvSpPr>
        <p:spPr>
          <a:xfrm>
            <a:off x="906463" y="4714875"/>
            <a:ext cx="4984750" cy="4467225"/>
          </a:xfrm>
          <a:noFill/>
        </p:spPr>
        <p:txBody>
          <a:bodyPr lIns="91431" tIns="45715" rIns="91431" bIns="45715"/>
          <a:lstStyle/>
          <a:p>
            <a:pPr eaLnBrk="1" hangingPunct="1"/>
            <a:endParaRPr lang="en-SG"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60EF2EF8-7FEF-436F-B978-C5A1375F6D10}" type="slidenum">
              <a:rPr lang="en-US" altLang="en-US" smtClean="0"/>
              <a:pPr algn="r" eaLnBrk="1" hangingPunct="1">
                <a:spcBef>
                  <a:spcPct val="0"/>
                </a:spcBef>
              </a:pPr>
              <a:t>132</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smtClean="0"/>
          </a:p>
        </p:txBody>
      </p:sp>
      <p:sp>
        <p:nvSpPr>
          <p:cNvPr id="36868"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441A7DE3-721A-48E2-80CF-4B16C8D62F41}" type="slidenum">
              <a:rPr lang="en-US" altLang="en-US" smtClean="0"/>
              <a:pPr algn="r" eaLnBrk="1" hangingPunct="1">
                <a:spcBef>
                  <a:spcPct val="0"/>
                </a:spcBef>
              </a:pPr>
              <a:t>137</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2ADA4242-E419-40C2-A78C-55FBE017E44C}" type="slidenum">
              <a:rPr lang="en-US" altLang="en-US" smtClean="0"/>
              <a:pPr algn="r" eaLnBrk="1" hangingPunct="1">
                <a:spcBef>
                  <a:spcPct val="0"/>
                </a:spcBef>
              </a:pPr>
              <a:t>138</a:t>
            </a:fld>
            <a:endParaRPr lang="en-US" altLang="en-US" smtClean="0"/>
          </a:p>
        </p:txBody>
      </p:sp>
      <p:sp>
        <p:nvSpPr>
          <p:cNvPr id="37891" name="Rectangle 2"/>
          <p:cNvSpPr>
            <a:spLocks noGrp="1" noRot="1" noChangeAspect="1" noChangeArrowheads="1" noTextEdit="1"/>
          </p:cNvSpPr>
          <p:nvPr>
            <p:ph type="sldImg"/>
          </p:nvPr>
        </p:nvSpPr>
        <p:spPr>
          <a:xfrm>
            <a:off x="917575" y="744538"/>
            <a:ext cx="4964113" cy="3722687"/>
          </a:xfrm>
          <a:ln/>
        </p:spPr>
      </p:sp>
      <p:sp>
        <p:nvSpPr>
          <p:cNvPr id="37892"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F214D457-18B4-4B53-9581-8A20BD08D85E}" type="slidenum">
              <a:rPr lang="en-US" altLang="en-US" smtClean="0"/>
              <a:pPr algn="r" eaLnBrk="1" hangingPunct="1">
                <a:spcBef>
                  <a:spcPct val="0"/>
                </a:spcBef>
              </a:pPr>
              <a:t>139</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06463" y="4714875"/>
            <a:ext cx="4984750" cy="4467225"/>
          </a:xfrm>
          <a:noFill/>
        </p:spPr>
        <p:txBody>
          <a:bodyPr/>
          <a:lstStyle/>
          <a:p>
            <a:endParaRPr lang="en-SG"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a typeface="MS PGothic" pitchFamily="34" charset="-128"/>
              <a:cs typeface="Arial" pitchFamily="34" charset="0"/>
            </a:endParaRPr>
          </a:p>
        </p:txBody>
      </p:sp>
      <p:sp>
        <p:nvSpPr>
          <p:cNvPr id="297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658FF041-9335-415C-A69F-3A10E13CB643}" type="slidenum">
              <a:rPr lang="en-US" altLang="fr-FR" sz="1200" smtClean="0">
                <a:cs typeface="Arial" pitchFamily="34" charset="0"/>
              </a:rPr>
              <a:pPr eaLnBrk="1" hangingPunct="1">
                <a:defRPr/>
              </a:pPr>
              <a:t>142</a:t>
            </a:fld>
            <a:endParaRPr lang="en-US" altLang="fr-FR" sz="1200"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sz="1100" dirty="0" smtClean="0">
              <a:latin typeface="Arial" pitchFamily="34" charset="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C8717594-69D5-4AC5-9116-5D77B125E948}" type="slidenum">
              <a:rPr lang="en-US" altLang="fr-FR" sz="1200" smtClean="0">
                <a:cs typeface="Arial" pitchFamily="34" charset="0"/>
              </a:rPr>
              <a:pPr eaLnBrk="1" hangingPunct="1">
                <a:defRPr/>
              </a:pPr>
              <a:t>144</a:t>
            </a:fld>
            <a:endParaRPr lang="en-US" altLang="fr-FR" sz="1200" smtClean="0">
              <a:cs typeface="Arial"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b-NO" altLang="en-US" dirty="0" smtClean="0">
              <a:latin typeface="Arial" pitchFamily="34" charset="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3</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a typeface="MS PGothic" pitchFamily="34" charset="-128"/>
              <a:cs typeface="Arial" pitchFamily="34" charset="0"/>
            </a:endParaRPr>
          </a:p>
        </p:txBody>
      </p:sp>
      <p:sp>
        <p:nvSpPr>
          <p:cNvPr id="32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F5201FC3-B947-4C6A-B958-13FFF07FE446}" type="slidenum">
              <a:rPr lang="en-US" altLang="fr-FR" sz="1200" smtClean="0">
                <a:cs typeface="Arial" pitchFamily="34" charset="0"/>
              </a:rPr>
              <a:pPr eaLnBrk="1" hangingPunct="1">
                <a:defRPr/>
              </a:pPr>
              <a:t>145</a:t>
            </a:fld>
            <a:endParaRPr lang="en-US" altLang="fr-FR" sz="1200"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54C76C9-B376-42B3-92A5-B50B7E91BEE7}" type="slidenum">
              <a:rPr lang="en-US" altLang="fr-FR" sz="1200" smtClean="0">
                <a:cs typeface="Arial" pitchFamily="34" charset="0"/>
              </a:rPr>
              <a:pPr eaLnBrk="1" hangingPunct="1">
                <a:defRPr/>
              </a:pPr>
              <a:t>146</a:t>
            </a:fld>
            <a:endParaRPr lang="en-US" altLang="fr-FR" sz="1200" smtClean="0">
              <a:cs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fr-CH" altLang="en-US" dirty="0" smtClean="0">
              <a:latin typeface="Arial" pitchFamily="34" charset="0"/>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150000"/>
              </a:lnSpc>
              <a:defRPr/>
            </a:pPr>
            <a:endParaRPr lang="en-US" altLang="en-US" dirty="0" smtClean="0">
              <a:latin typeface="Arial" pitchFamily="34" charset="0"/>
              <a:ea typeface="MS PGothic" pitchFamily="34" charset="-128"/>
            </a:endParaRPr>
          </a:p>
        </p:txBody>
      </p:sp>
      <p:sp>
        <p:nvSpPr>
          <p:cNvPr id="348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F20E031A-826E-4C64-9AEA-BF9A80CC6B17}" type="slidenum">
              <a:rPr lang="en-US" altLang="fr-FR" sz="1200" smtClean="0">
                <a:cs typeface="Arial" pitchFamily="34" charset="0"/>
              </a:rPr>
              <a:pPr eaLnBrk="1" hangingPunct="1">
                <a:defRPr/>
              </a:pPr>
              <a:t>147</a:t>
            </a:fld>
            <a:endParaRPr lang="en-US" altLang="fr-FR" sz="1200"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ea typeface="MS PGothic" charset="0"/>
              <a:cs typeface="MS PGothic" charset="0"/>
            </a:endParaRPr>
          </a:p>
        </p:txBody>
      </p:sp>
      <p:sp>
        <p:nvSpPr>
          <p:cNvPr id="358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093C07C4-2A00-4DF3-93EF-D07E94B77FF2}" type="slidenum">
              <a:rPr lang="en-US" altLang="fr-FR" sz="1200" smtClean="0">
                <a:cs typeface="Arial" pitchFamily="34" charset="0"/>
              </a:rPr>
              <a:pPr eaLnBrk="1" hangingPunct="1">
                <a:defRPr/>
              </a:pPr>
              <a:t>148</a:t>
            </a:fld>
            <a:endParaRPr lang="en-US" altLang="fr-FR" sz="1200" smtClean="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150000"/>
              </a:lnSpc>
              <a:defRPr/>
            </a:pPr>
            <a:endParaRPr lang="en-US" altLang="en-US" sz="1100" dirty="0" smtClean="0">
              <a:latin typeface="Arial" pitchFamily="34" charset="0"/>
              <a:ea typeface="MS PGothic" pitchFamily="34" charset="-128"/>
            </a:endParaRPr>
          </a:p>
        </p:txBody>
      </p:sp>
      <p:sp>
        <p:nvSpPr>
          <p:cNvPr id="368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0B63FA5-4DF7-44C5-AB86-D4BD5226B2CC}" type="slidenum">
              <a:rPr lang="en-US" altLang="fr-FR" sz="1200" smtClean="0">
                <a:cs typeface="Arial" pitchFamily="34" charset="0"/>
              </a:rPr>
              <a:pPr eaLnBrk="1" hangingPunct="1">
                <a:defRPr/>
              </a:pPr>
              <a:t>149</a:t>
            </a:fld>
            <a:endParaRPr lang="en-US" altLang="fr-FR" sz="1200" smtClean="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51277"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FD1739D8-EA7F-4A2E-8BCF-90C2FB844562}" type="slidenum">
              <a:rPr lang="en-US" altLang="fr-FR">
                <a:ea typeface="ヒラギノ角ゴ Pro W3" charset="-128"/>
              </a:rPr>
              <a:pPr algn="r">
                <a:spcBef>
                  <a:spcPct val="0"/>
                </a:spcBef>
              </a:pPr>
              <a:t>150</a:t>
            </a:fld>
            <a:endParaRPr lang="en-US" altLang="fr-FR">
              <a:ea typeface="ヒラギノ角ゴ Pro W3" charset="-128"/>
            </a:endParaRPr>
          </a:p>
        </p:txBody>
      </p:sp>
      <p:sp>
        <p:nvSpPr>
          <p:cNvPr id="43011" name="Rectangle 2"/>
          <p:cNvSpPr>
            <a:spLocks noGrp="1" noRot="1" noChangeAspect="1" noChangeArrowheads="1" noTextEdit="1"/>
          </p:cNvSpPr>
          <p:nvPr>
            <p:ph type="sldImg"/>
          </p:nvPr>
        </p:nvSpPr>
        <p:spPr>
          <a:xfrm>
            <a:off x="919163" y="744538"/>
            <a:ext cx="4960937" cy="3721100"/>
          </a:xfrm>
          <a:ln/>
        </p:spPr>
      </p:sp>
      <p:sp>
        <p:nvSpPr>
          <p:cNvPr id="43012" name="Rectangle 3"/>
          <p:cNvSpPr>
            <a:spLocks noGrp="1" noChangeArrowheads="1"/>
          </p:cNvSpPr>
          <p:nvPr>
            <p:ph type="body" idx="1"/>
          </p:nvPr>
        </p:nvSpPr>
        <p:spPr>
          <a:xfrm>
            <a:off x="906463" y="4713288"/>
            <a:ext cx="4984750" cy="44688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9" tIns="45715" rIns="91429" bIns="45715"/>
          <a:lstStyle/>
          <a:p>
            <a:pPr>
              <a:spcBef>
                <a:spcPts val="1800"/>
              </a:spcBef>
              <a:defRPr/>
            </a:pPr>
            <a:endParaRPr lang="en-US" b="1">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nb-NO" altLang="en-US" dirty="0" smtClean="0">
              <a:latin typeface="Arial" pitchFamily="34" charset="0"/>
              <a:ea typeface="MS PGothic" pitchFamily="34" charset="-128"/>
              <a:cs typeface="Arial" pitchFamily="34" charset="0"/>
            </a:endParaRPr>
          </a:p>
        </p:txBody>
      </p:sp>
      <p:sp>
        <p:nvSpPr>
          <p:cNvPr id="440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11F1612B-FAAB-4B99-A5F5-F04E46FABFD5}" type="slidenum">
              <a:rPr lang="en-US" altLang="fr-FR" sz="1200" smtClean="0">
                <a:cs typeface="Arial" pitchFamily="34" charset="0"/>
              </a:rPr>
              <a:pPr eaLnBrk="1" hangingPunct="1">
                <a:defRPr/>
              </a:pPr>
              <a:t>151</a:t>
            </a:fld>
            <a:endParaRPr lang="en-US" altLang="fr-FR" sz="1200" smtClean="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en-US" altLang="en-US" dirty="0" smtClean="0">
              <a:latin typeface="Arial" pitchFamily="34" charset="0"/>
              <a:ea typeface="MS PGothic"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en-US" altLang="en-US" dirty="0" smtClean="0">
              <a:latin typeface="Arial" pitchFamily="34" charset="0"/>
              <a:ea typeface="MS PGothic"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a typeface="MS PGothic" pitchFamily="34" charset="-128"/>
              <a:cs typeface="Arial" pitchFamily="34" charset="0"/>
            </a:endParaRPr>
          </a:p>
        </p:txBody>
      </p:sp>
      <p:sp>
        <p:nvSpPr>
          <p:cNvPr id="297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4C4210EA-487F-4151-BAD2-A81E6EF18135}" type="slidenum">
              <a:rPr lang="en-US" altLang="fr-FR" sz="1200" smtClean="0">
                <a:cs typeface="Arial" pitchFamily="34" charset="0"/>
              </a:rPr>
              <a:pPr eaLnBrk="1" hangingPunct="1">
                <a:defRPr/>
              </a:pPr>
              <a:t>154</a:t>
            </a:fld>
            <a:endParaRPr lang="en-US" altLang="fr-FR" sz="1200"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4</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919163" y="744538"/>
            <a:ext cx="4964112" cy="3722687"/>
          </a:xfrm>
          <a:ln/>
        </p:spPr>
      </p:sp>
      <p:sp>
        <p:nvSpPr>
          <p:cNvPr id="24579" name="Rectangle 3"/>
          <p:cNvSpPr>
            <a:spLocks noGrp="1" noChangeArrowheads="1"/>
          </p:cNvSpPr>
          <p:nvPr>
            <p:ph type="body" idx="1"/>
          </p:nvPr>
        </p:nvSpPr>
        <p:spPr>
          <a:xfrm>
            <a:off x="906463" y="4714876"/>
            <a:ext cx="4984750"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endParaRPr>
          </a:p>
        </p:txBody>
      </p:sp>
      <p:sp>
        <p:nvSpPr>
          <p:cNvPr id="256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F4299B3E-A9EA-4A07-BCBE-19F218C04472}" type="slidenum">
              <a:rPr lang="en-US" altLang="fr-FR" sz="1200" smtClean="0">
                <a:cs typeface="Arial" pitchFamily="34" charset="0"/>
              </a:rPr>
              <a:pPr eaLnBrk="1" hangingPunct="1">
                <a:defRPr/>
              </a:pPr>
              <a:t>156</a:t>
            </a:fld>
            <a:endParaRPr lang="en-US" altLang="fr-FR" sz="120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51277"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C2AB667F-C879-4F49-A7CB-C0BE2109F6AB}" type="slidenum">
              <a:rPr lang="en-US" altLang="fr-FR"/>
              <a:pPr algn="r" eaLnBrk="1" hangingPunct="1">
                <a:spcBef>
                  <a:spcPct val="0"/>
                </a:spcBef>
              </a:pPr>
              <a:t>157</a:t>
            </a:fld>
            <a:endParaRPr lang="en-US" altLang="fr-F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b-NO" sz="1100" dirty="0">
              <a:ea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defRPr/>
            </a:pPr>
            <a:endParaRPr lang="fr-CH" sz="1100">
              <a:ea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560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56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46E73080-525B-46C0-9431-21B567BDCA3F}" type="slidenum">
              <a:rPr lang="en-US" altLang="fr-FR" sz="1200">
                <a:cs typeface="Arial" pitchFamily="34" charset="0"/>
              </a:rPr>
              <a:pPr eaLnBrk="1" hangingPunct="1">
                <a:defRPr/>
              </a:pPr>
              <a:t>160</a:t>
            </a:fld>
            <a:endParaRPr lang="en-US" altLang="fr-FR" sz="120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
        <p:nvSpPr>
          <p:cNvPr id="307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9D55A57B-F469-4BE6-AE93-BFF3E9D31598}" type="slidenum">
              <a:rPr lang="en-US" altLang="fr-FR" sz="1200">
                <a:cs typeface="Arial" pitchFamily="34" charset="0"/>
              </a:rPr>
              <a:pPr eaLnBrk="1" hangingPunct="1">
                <a:defRPr/>
              </a:pPr>
              <a:t>161</a:t>
            </a:fld>
            <a:endParaRPr lang="en-US" altLang="fr-FR" sz="120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1277"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FB8AC15D-06A5-444B-A9D7-FBA9E6A5E1C8}" type="slidenum">
              <a:rPr lang="en-US" altLang="fr-FR"/>
              <a:pPr algn="r" eaLnBrk="1" hangingPunct="1">
                <a:spcBef>
                  <a:spcPct val="0"/>
                </a:spcBef>
              </a:pPr>
              <a:t>162</a:t>
            </a:fld>
            <a:endParaRPr lang="en-US" alt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en-US" dirty="0">
              <a:solidFill>
                <a:schemeClr val="hlin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latin typeface="Arial" pitchFamily="34" charset="0"/>
            </a:endParaRPr>
          </a:p>
        </p:txBody>
      </p:sp>
      <p:sp>
        <p:nvSpPr>
          <p:cNvPr id="337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33101BB2-C5AF-4541-A8EE-174DB2C90D66}" type="slidenum">
              <a:rPr lang="en-US" altLang="fr-FR" sz="1200" smtClean="0">
                <a:cs typeface="Arial" pitchFamily="34" charset="0"/>
              </a:rPr>
              <a:pPr eaLnBrk="1" hangingPunct="1">
                <a:defRPr/>
              </a:pPr>
              <a:t>163</a:t>
            </a:fld>
            <a:endParaRPr lang="en-US" altLang="fr-FR" sz="1200" smtClean="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51277"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1DAEAC35-08A4-4134-BE30-AA0C715F527C}" type="slidenum">
              <a:rPr lang="en-US" altLang="fr-FR"/>
              <a:pPr algn="r" eaLnBrk="1" hangingPunct="1">
                <a:spcBef>
                  <a:spcPct val="0"/>
                </a:spcBef>
              </a:pPr>
              <a:t>164</a:t>
            </a:fld>
            <a:endParaRPr lang="en-US" alt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1" eaLnBrk="1" hangingPunct="1">
              <a:defRPr/>
            </a:pPr>
            <a:endParaRPr lang="fr-CH" dirty="0">
              <a:ea typeface="ＭＳ Ｐゴシック" charset="0"/>
            </a:endParaRPr>
          </a:p>
          <a:p>
            <a:pPr eaLnBrk="1" hangingPunct="1">
              <a:defRPr/>
            </a:pPr>
            <a:endParaRPr lang="fr-CH" dirty="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5</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51277"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2A506800-2A5B-4788-9963-12735746FDB8}" type="slidenum">
              <a:rPr lang="en-US" altLang="fr-FR">
                <a:ea typeface="ヒラギノ角ゴ Pro W3" charset="-128"/>
              </a:rPr>
              <a:pPr algn="r">
                <a:spcBef>
                  <a:spcPct val="0"/>
                </a:spcBef>
              </a:pPr>
              <a:t>165</a:t>
            </a:fld>
            <a:endParaRPr lang="en-US" altLang="fr-FR">
              <a:ea typeface="ヒラギノ角ゴ Pro W3" charset="-128"/>
            </a:endParaRPr>
          </a:p>
        </p:txBody>
      </p:sp>
      <p:sp>
        <p:nvSpPr>
          <p:cNvPr id="35843" name="Rectangle 2"/>
          <p:cNvSpPr>
            <a:spLocks noGrp="1" noRot="1" noChangeAspect="1" noChangeArrowheads="1" noTextEdit="1"/>
          </p:cNvSpPr>
          <p:nvPr>
            <p:ph type="sldImg"/>
          </p:nvPr>
        </p:nvSpPr>
        <p:spPr>
          <a:xfrm>
            <a:off x="919163" y="744538"/>
            <a:ext cx="4960937" cy="3721100"/>
          </a:xfrm>
          <a:ln/>
        </p:spPr>
      </p:sp>
      <p:sp>
        <p:nvSpPr>
          <p:cNvPr id="35844" name="Rectangle 3"/>
          <p:cNvSpPr>
            <a:spLocks noGrp="1" noChangeArrowheads="1"/>
          </p:cNvSpPr>
          <p:nvPr>
            <p:ph type="body" idx="1"/>
          </p:nvPr>
        </p:nvSpPr>
        <p:spPr>
          <a:xfrm>
            <a:off x="906463" y="4714876"/>
            <a:ext cx="4984750"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9" tIns="45715" rIns="91429" bIns="45715"/>
          <a:lstStyle/>
          <a:p>
            <a:pPr eaLnBrk="1" hangingPunct="1">
              <a:defRPr/>
            </a:pPr>
            <a:endParaRPr lang="fr-CH" dirty="0">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19163" y="744538"/>
            <a:ext cx="4964112" cy="3722687"/>
          </a:xfrm>
          <a:ln/>
        </p:spPr>
      </p:sp>
      <p:sp>
        <p:nvSpPr>
          <p:cNvPr id="39939" name="Rectangle 3"/>
          <p:cNvSpPr>
            <a:spLocks noGrp="1" noChangeArrowheads="1"/>
          </p:cNvSpPr>
          <p:nvPr>
            <p:ph type="body" idx="1"/>
          </p:nvPr>
        </p:nvSpPr>
        <p:spPr>
          <a:xfrm>
            <a:off x="906463" y="4713288"/>
            <a:ext cx="4984750" cy="44688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19163" y="741363"/>
            <a:ext cx="4967287" cy="3724275"/>
          </a:xfrm>
          <a:ln/>
        </p:spPr>
      </p:sp>
      <p:sp>
        <p:nvSpPr>
          <p:cNvPr id="5222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lstStyle/>
          <a:p>
            <a:pPr>
              <a:defRPr/>
            </a:pPr>
            <a:endParaRPr lang="en-US" sz="1100" dirty="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6</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7</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9</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919163" y="744538"/>
            <a:ext cx="4960937" cy="3722687"/>
          </a:xfrm>
          <a:ln/>
          <a:extLst>
            <a:ext uri="{909E8E84-426E-40DD-AFC4-6F175D3DCCD1}">
              <a14:hiddenFill xmlns:a14="http://schemas.microsoft.com/office/drawing/2010/main">
                <a:noFill/>
              </a14:hiddenFill>
            </a:ext>
          </a:extLst>
        </p:spPr>
      </p:sp>
      <p:sp>
        <p:nvSpPr>
          <p:cNvPr id="1597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ko-KR" altLang="en-US" smtClean="0">
              <a:ea typeface="Gulim" charset="0"/>
              <a:cs typeface="Gulim"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90496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pPr>
                <a:defRPr/>
              </a:pPr>
              <a:t>‹#›</a:t>
            </a:fld>
            <a:endParaRPr lang="en-US"/>
          </a:p>
        </p:txBody>
      </p:sp>
    </p:spTree>
    <p:extLst>
      <p:ext uri="{BB962C8B-B14F-4D97-AF65-F5344CB8AC3E}">
        <p14:creationId xmlns:p14="http://schemas.microsoft.com/office/powerpoint/2010/main" val="375991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pPr>
                <a:defRPr/>
              </a:pPr>
              <a:t>‹#›</a:t>
            </a:fld>
            <a:endParaRPr lang="en-US"/>
          </a:p>
        </p:txBody>
      </p:sp>
    </p:spTree>
    <p:extLst>
      <p:ext uri="{BB962C8B-B14F-4D97-AF65-F5344CB8AC3E}">
        <p14:creationId xmlns:p14="http://schemas.microsoft.com/office/powerpoint/2010/main" val="1863685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5EE1A468-44C3-4AF2-8D14-DAEBC6AAA33D}" type="slidenum">
              <a:rPr lang="en-US"/>
              <a:pPr>
                <a:defRPr/>
              </a:pPr>
              <a:t>‹#›</a:t>
            </a:fld>
            <a:endParaRPr lang="en-US" dirty="0"/>
          </a:p>
        </p:txBody>
      </p:sp>
    </p:spTree>
    <p:extLst>
      <p:ext uri="{BB962C8B-B14F-4D97-AF65-F5344CB8AC3E}">
        <p14:creationId xmlns:p14="http://schemas.microsoft.com/office/powerpoint/2010/main" val="29076793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773238"/>
            <a:ext cx="8229600" cy="4352925"/>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7E0D229F-1688-4BC1-87D3-B791300F6C41}" type="slidenum">
              <a:rPr lang="en-US"/>
              <a:pPr>
                <a:defRPr/>
              </a:pPr>
              <a:t>‹#›</a:t>
            </a:fld>
            <a:endParaRPr lang="en-US" dirty="0"/>
          </a:p>
        </p:txBody>
      </p:sp>
    </p:spTree>
    <p:extLst>
      <p:ext uri="{BB962C8B-B14F-4D97-AF65-F5344CB8AC3E}">
        <p14:creationId xmlns:p14="http://schemas.microsoft.com/office/powerpoint/2010/main" val="4647909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516134E-3196-4558-BC50-DA7793BD7E28}" type="slidenum">
              <a:rPr lang="en-US" altLang="fr-FR"/>
              <a:pPr>
                <a:defRPr/>
              </a:pPr>
              <a:t>‹#›</a:t>
            </a:fld>
            <a:endParaRPr lang="en-US" altLang="fr-FR"/>
          </a:p>
        </p:txBody>
      </p:sp>
    </p:spTree>
    <p:extLst>
      <p:ext uri="{BB962C8B-B14F-4D97-AF65-F5344CB8AC3E}">
        <p14:creationId xmlns:p14="http://schemas.microsoft.com/office/powerpoint/2010/main" val="409960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pPr>
                <a:defRPr/>
              </a:pPr>
              <a:t>‹#›</a:t>
            </a:fld>
            <a:endParaRPr lang="en-US"/>
          </a:p>
        </p:txBody>
      </p:sp>
    </p:spTree>
    <p:extLst>
      <p:ext uri="{BB962C8B-B14F-4D97-AF65-F5344CB8AC3E}">
        <p14:creationId xmlns:p14="http://schemas.microsoft.com/office/powerpoint/2010/main" val="243934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pPr>
                <a:defRPr/>
              </a:pPr>
              <a:t>‹#›</a:t>
            </a:fld>
            <a:endParaRPr lang="en-US"/>
          </a:p>
        </p:txBody>
      </p:sp>
    </p:spTree>
    <p:extLst>
      <p:ext uri="{BB962C8B-B14F-4D97-AF65-F5344CB8AC3E}">
        <p14:creationId xmlns:p14="http://schemas.microsoft.com/office/powerpoint/2010/main" val="197490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pPr>
                <a:defRPr/>
              </a:pPr>
              <a:t>‹#›</a:t>
            </a:fld>
            <a:endParaRPr lang="en-US"/>
          </a:p>
        </p:txBody>
      </p:sp>
    </p:spTree>
    <p:extLst>
      <p:ext uri="{BB962C8B-B14F-4D97-AF65-F5344CB8AC3E}">
        <p14:creationId xmlns:p14="http://schemas.microsoft.com/office/powerpoint/2010/main" val="151418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pPr>
                <a:defRPr/>
              </a:pPr>
              <a:t>‹#›</a:t>
            </a:fld>
            <a:endParaRPr lang="en-US"/>
          </a:p>
        </p:txBody>
      </p:sp>
    </p:spTree>
    <p:extLst>
      <p:ext uri="{BB962C8B-B14F-4D97-AF65-F5344CB8AC3E}">
        <p14:creationId xmlns:p14="http://schemas.microsoft.com/office/powerpoint/2010/main" val="156685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pPr>
                <a:defRPr/>
              </a:pPr>
              <a:t>‹#›</a:t>
            </a:fld>
            <a:endParaRPr lang="en-US"/>
          </a:p>
        </p:txBody>
      </p:sp>
    </p:spTree>
    <p:extLst>
      <p:ext uri="{BB962C8B-B14F-4D97-AF65-F5344CB8AC3E}">
        <p14:creationId xmlns:p14="http://schemas.microsoft.com/office/powerpoint/2010/main" val="21499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pPr>
                <a:defRPr/>
              </a:pPr>
              <a:t>‹#›</a:t>
            </a:fld>
            <a:endParaRPr lang="en-US"/>
          </a:p>
        </p:txBody>
      </p:sp>
    </p:spTree>
    <p:extLst>
      <p:ext uri="{BB962C8B-B14F-4D97-AF65-F5344CB8AC3E}">
        <p14:creationId xmlns:p14="http://schemas.microsoft.com/office/powerpoint/2010/main" val="1111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pPr>
                <a:defRPr/>
              </a:pPr>
              <a:t>‹#›</a:t>
            </a:fld>
            <a:endParaRPr lang="en-US"/>
          </a:p>
        </p:txBody>
      </p:sp>
    </p:spTree>
    <p:extLst>
      <p:ext uri="{BB962C8B-B14F-4D97-AF65-F5344CB8AC3E}">
        <p14:creationId xmlns:p14="http://schemas.microsoft.com/office/powerpoint/2010/main" val="194204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pPr>
                <a:defRPr/>
              </a:pPr>
              <a:t>‹#›</a:t>
            </a:fld>
            <a:endParaRPr lang="en-US"/>
          </a:p>
        </p:txBody>
      </p:sp>
    </p:spTree>
    <p:extLst>
      <p:ext uri="{BB962C8B-B14F-4D97-AF65-F5344CB8AC3E}">
        <p14:creationId xmlns:p14="http://schemas.microsoft.com/office/powerpoint/2010/main" val="392466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7F3150A8-B334-48D8-BDDC-A2E01CBB87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3" r:id="rId13"/>
    <p:sldLayoutId id="2147483674" r:id="rId14"/>
  </p:sldLayoutIdLst>
  <p:hf sldNum="0"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7"/>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7"/>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7"/>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7"/>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7"/>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7"/>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7"/>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7"/>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7"/>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png"/></Relationships>
</file>

<file path=ppt/slides/_rels/slide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2.xml"/><Relationship Id="rId4" Type="http://schemas.openxmlformats.org/officeDocument/2006/relationships/image" Target="../media/image84.w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18" Type="http://schemas.openxmlformats.org/officeDocument/2006/relationships/image" Target="../media/image101.jpeg"/><Relationship Id="rId26" Type="http://schemas.openxmlformats.org/officeDocument/2006/relationships/image" Target="../media/image109.png"/><Relationship Id="rId39" Type="http://schemas.openxmlformats.org/officeDocument/2006/relationships/image" Target="../media/image121.emf"/><Relationship Id="rId3" Type="http://schemas.openxmlformats.org/officeDocument/2006/relationships/image" Target="cid:b9ccf605-b1d0-4a84-94a0-2843a2ba8075@ictsd.local" TargetMode="External"/><Relationship Id="rId21" Type="http://schemas.openxmlformats.org/officeDocument/2006/relationships/image" Target="../media/image104.png"/><Relationship Id="rId34" Type="http://schemas.openxmlformats.org/officeDocument/2006/relationships/image" Target="../media/image117.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5" Type="http://schemas.openxmlformats.org/officeDocument/2006/relationships/image" Target="../media/image108.jpeg"/><Relationship Id="rId33" Type="http://schemas.openxmlformats.org/officeDocument/2006/relationships/image" Target="../media/image116.jpeg"/><Relationship Id="rId38" Type="http://schemas.openxmlformats.org/officeDocument/2006/relationships/image" Target="../media/image120.jpeg"/><Relationship Id="rId2" Type="http://schemas.openxmlformats.org/officeDocument/2006/relationships/image" Target="../media/image86.jpeg"/><Relationship Id="rId16" Type="http://schemas.openxmlformats.org/officeDocument/2006/relationships/image" Target="../media/image99.jpeg"/><Relationship Id="rId20" Type="http://schemas.openxmlformats.org/officeDocument/2006/relationships/image" Target="../media/image103.jpeg"/><Relationship Id="rId29"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7.jpeg"/><Relationship Id="rId32" Type="http://schemas.openxmlformats.org/officeDocument/2006/relationships/image" Target="../media/image115.emf"/><Relationship Id="rId37" Type="http://schemas.openxmlformats.org/officeDocument/2006/relationships/image" Target="../media/image119.jpeg"/><Relationship Id="rId40" Type="http://schemas.openxmlformats.org/officeDocument/2006/relationships/image" Target="../media/image122.png"/><Relationship Id="rId5" Type="http://schemas.openxmlformats.org/officeDocument/2006/relationships/image" Target="../media/image88.jpeg"/><Relationship Id="rId15" Type="http://schemas.openxmlformats.org/officeDocument/2006/relationships/image" Target="../media/image98.jpeg"/><Relationship Id="rId23" Type="http://schemas.openxmlformats.org/officeDocument/2006/relationships/image" Target="../media/image106.png"/><Relationship Id="rId28" Type="http://schemas.openxmlformats.org/officeDocument/2006/relationships/image" Target="../media/image111.jpeg"/><Relationship Id="rId36" Type="http://schemas.openxmlformats.org/officeDocument/2006/relationships/image" Target="../media/image2.jpeg"/><Relationship Id="rId10" Type="http://schemas.openxmlformats.org/officeDocument/2006/relationships/image" Target="../media/image93.jpeg"/><Relationship Id="rId19" Type="http://schemas.openxmlformats.org/officeDocument/2006/relationships/image" Target="../media/image102.png"/><Relationship Id="rId31" Type="http://schemas.openxmlformats.org/officeDocument/2006/relationships/image" Target="../media/image114.emf"/><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jpeg"/><Relationship Id="rId27" Type="http://schemas.openxmlformats.org/officeDocument/2006/relationships/image" Target="../media/image110.jpeg"/><Relationship Id="rId30" Type="http://schemas.openxmlformats.org/officeDocument/2006/relationships/image" Target="../media/image113.emf"/><Relationship Id="rId35" Type="http://schemas.openxmlformats.org/officeDocument/2006/relationships/image" Target="../media/image118.emf"/></Relationships>
</file>

<file path=ppt/slides/_rels/slide11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wipo.int/amc/en/center/survey/results.html" TargetMode="External"/><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www.wipo.int/amc/en/clauses/index.html"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hyperlink" Target="http://www.wipo.int/amc/en/mediation/case-example.htm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www.wipo.int/amc/en/arbitration/case-example.html" TargetMode="External"/></Relationships>
</file>

<file path=ppt/slides/_rels/slide133.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8.emf"/><Relationship Id="rId5" Type="http://schemas.openxmlformats.org/officeDocument/2006/relationships/oleObject" Target="../embeddings/Microsoft_Excel_97-2003_Worksheet3.xls"/><Relationship Id="rId4" Type="http://schemas.openxmlformats.org/officeDocument/2006/relationships/image" Target="../media/image127.emf"/></Relationships>
</file>

<file path=ppt/slides/_rels/slide1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9.emf"/><Relationship Id="rId1" Type="http://schemas.openxmlformats.org/officeDocument/2006/relationships/slideLayout" Target="../slideLayouts/slideLayout2.xml"/><Relationship Id="rId4" Type="http://schemas.openxmlformats.org/officeDocument/2006/relationships/hyperlink" Target="http://www.wipo.int/amc/en/center/survey/results.html"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0.emf"/><Relationship Id="rId1" Type="http://schemas.openxmlformats.org/officeDocument/2006/relationships/slideLayout" Target="../slideLayouts/slideLayout2.xml"/><Relationship Id="rId4" Type="http://schemas.openxmlformats.org/officeDocument/2006/relationships/hyperlink" Target="http://www.wipo.int/amc/en/center/survey/results.html"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wipo.int/amc/en/center/survey/results.html"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wipo.int/amc/en/contact/" TargetMode="External"/><Relationship Id="rId7" Type="http://schemas.openxmlformats.org/officeDocument/2006/relationships/image" Target="../media/image133.png"/><Relationship Id="rId2" Type="http://schemas.openxmlformats.org/officeDocument/2006/relationships/hyperlink" Target="mailto:arbiter.mail@wipo.int" TargetMode="Externa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hyperlink" Target="http://www.wipo.int/amc/en/domains/" TargetMode="External"/><Relationship Id="rId4" Type="http://schemas.openxmlformats.org/officeDocument/2006/relationships/hyperlink" Target="http://www.wipo.int/amc/en/"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jpeg"/><Relationship Id="rId18" Type="http://schemas.openxmlformats.org/officeDocument/2006/relationships/image" Target="../media/image149.jpeg"/><Relationship Id="rId3" Type="http://schemas.openxmlformats.org/officeDocument/2006/relationships/image" Target="../media/image134.png"/><Relationship Id="rId7" Type="http://schemas.openxmlformats.org/officeDocument/2006/relationships/image" Target="../media/image138.jpeg"/><Relationship Id="rId12" Type="http://schemas.openxmlformats.org/officeDocument/2006/relationships/image" Target="../media/image143.jpeg"/><Relationship Id="rId17" Type="http://schemas.openxmlformats.org/officeDocument/2006/relationships/image" Target="../media/image148.jpeg"/><Relationship Id="rId2" Type="http://schemas.openxmlformats.org/officeDocument/2006/relationships/notesSlide" Target="../notesSlides/notesSlide27.xml"/><Relationship Id="rId16"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5" Type="http://schemas.openxmlformats.org/officeDocument/2006/relationships/image" Target="../media/image14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 Id="rId14" Type="http://schemas.openxmlformats.org/officeDocument/2006/relationships/image" Target="../media/image145.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www.wipo.int/madrid/en/fees/calculator.jsp" TargetMode="External"/><Relationship Id="rId7" Type="http://schemas.openxmlformats.org/officeDocument/2006/relationships/hyperlink" Target="http://www.wipo.int/madrid/en/servic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wipo.int/branddb/en/" TargetMode="External"/><Relationship Id="rId5" Type="http://schemas.openxmlformats.org/officeDocument/2006/relationships/hyperlink" Target="http://www.wipo.int/romarin" TargetMode="External"/><Relationship Id="rId4" Type="http://schemas.openxmlformats.org/officeDocument/2006/relationships/hyperlink" Target="https://www3.wipo.int/osd/" TargetMode="External"/></Relationships>
</file>

<file path=ppt/slides/_rels/slide154.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6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jpeg"/></Relationships>
</file>

<file path=ppt/slides/_rels/slide1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www.wipo.int/hague/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wipo.int/econ_stat/en/economics/wipr"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2.xml"/><Relationship Id="rId1" Type="http://schemas.openxmlformats.org/officeDocument/2006/relationships/slideLayout" Target="../slideLayouts/slideLayout12.xml"/><Relationship Id="rId4" Type="http://schemas.openxmlformats.org/officeDocument/2006/relationships/hyperlink" Target="http://www.wipo.int/export/sites/www/ipstats/en/docs/infographics_systems_2013.pdf" TargetMode="Externa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jpeg"/><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9.e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wipo.int/export/sites/www/pct/en/forms/request/ed_request.pdf"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jpeg"/><Relationship Id="rId5" Type="http://schemas.openxmlformats.org/officeDocument/2006/relationships/image" Target="../media/image42.emf"/><Relationship Id="rId4" Type="http://schemas.openxmlformats.org/officeDocument/2006/relationships/oleObject" Target="../embeddings/Microsoft_Excel_97-2003_Worksheet1.xls"/></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ct.wipo.int/ePC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ww.wipo.int/amc/en/calculator/adr.jsp" TargetMode="External"/><Relationship Id="rId3" Type="http://schemas.openxmlformats.org/officeDocument/2006/relationships/hyperlink" Target="http://www.wipo.int/pct/en/filing/pct_pph.html" TargetMode="External"/><Relationship Id="rId7" Type="http://schemas.openxmlformats.org/officeDocument/2006/relationships/hyperlink" Target="http://www.wipo.int/wipopearl/search/home.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patentscope.wipo.int/search/en/structuredSearch.jsf" TargetMode="External"/><Relationship Id="rId5" Type="http://schemas.openxmlformats.org/officeDocument/2006/relationships/hyperlink" Target="http://www.wipo.int/pct/en/brief/" TargetMode="External"/><Relationship Id="rId4" Type="http://schemas.openxmlformats.org/officeDocument/2006/relationships/hyperlink" Target="http://www.youtube.com/watch?v=XnSShsUHXss"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wipo.int/pct/en/training/index.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wipo.int/pct/en/seminar/basic_1/index.html" TargetMode="External"/><Relationship Id="rId5" Type="http://schemas.openxmlformats.org/officeDocument/2006/relationships/hyperlink" Target="http://www.wipo.int/pct/en/seminar/webinars/index.html" TargetMode="External"/><Relationship Id="rId4" Type="http://schemas.openxmlformats.org/officeDocument/2006/relationships/hyperlink" Target="http://www.wipo.int/pct/en/distance_learning/index.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wipo.int/pct/en/"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07504" y="2708920"/>
            <a:ext cx="8568951" cy="1880154"/>
          </a:xfrm>
          <a:noFill/>
        </p:spPr>
        <p:txBody>
          <a:bodyPr/>
          <a:lstStyle/>
          <a:p>
            <a:r>
              <a:rPr lang="en-US" sz="2800" dirty="0">
                <a:solidFill>
                  <a:srgbClr val="00408C"/>
                </a:solidFill>
                <a:latin typeface="+mj-lt"/>
                <a:ea typeface="+mj-ea"/>
                <a:cs typeface="+mj-cs"/>
              </a:rPr>
              <a:t>Roving Seminar on WIPO Services and Initiatives</a:t>
            </a:r>
          </a:p>
          <a:p>
            <a:r>
              <a:rPr lang="en-US" sz="2800" dirty="0">
                <a:solidFill>
                  <a:srgbClr val="00408C"/>
                </a:solidFill>
                <a:latin typeface="+mj-lt"/>
                <a:ea typeface="+mj-ea"/>
                <a:cs typeface="+mj-cs"/>
              </a:rPr>
              <a:t>organized </a:t>
            </a:r>
            <a:r>
              <a:rPr lang="en-US" sz="2800" dirty="0" smtClean="0">
                <a:solidFill>
                  <a:srgbClr val="00408C"/>
                </a:solidFill>
                <a:latin typeface="+mj-lt"/>
                <a:ea typeface="+mj-ea"/>
                <a:cs typeface="+mj-cs"/>
              </a:rPr>
              <a:t>by the </a:t>
            </a:r>
            <a:r>
              <a:rPr lang="en-US" sz="2800" dirty="0">
                <a:solidFill>
                  <a:srgbClr val="00408C"/>
                </a:solidFill>
                <a:latin typeface="+mj-lt"/>
                <a:ea typeface="+mj-ea"/>
                <a:cs typeface="+mj-cs"/>
              </a:rPr>
              <a:t>World Intellectual Property Organization (WIPO)</a:t>
            </a:r>
          </a:p>
          <a:p>
            <a:r>
              <a:rPr lang="en-US" sz="2800" dirty="0">
                <a:solidFill>
                  <a:srgbClr val="00408C"/>
                </a:solidFill>
                <a:latin typeface="+mj-lt"/>
                <a:ea typeface="+mj-ea"/>
                <a:cs typeface="+mj-cs"/>
              </a:rPr>
              <a:t>in cooperation with  IP Australia</a:t>
            </a:r>
          </a:p>
          <a:p>
            <a:endParaRPr lang="en-US" sz="2800" dirty="0">
              <a:solidFill>
                <a:srgbClr val="0070C0"/>
              </a:solidFill>
              <a:latin typeface="Arial" panose="020B0604020202020204" pitchFamily="34" charset="0"/>
              <a:cs typeface="Arial" panose="020B0604020202020204" pitchFamily="34" charset="0"/>
            </a:endParaRPr>
          </a:p>
        </p:txBody>
      </p:sp>
      <p:sp>
        <p:nvSpPr>
          <p:cNvPr id="3075" name="Text Box 5"/>
          <p:cNvSpPr txBox="1">
            <a:spLocks noChangeArrowheads="1"/>
          </p:cNvSpPr>
          <p:nvPr/>
        </p:nvSpPr>
        <p:spPr bwMode="auto">
          <a:xfrm>
            <a:off x="5380582" y="5412664"/>
            <a:ext cx="2961779"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182563" indent="-182563">
              <a:buNone/>
            </a:pPr>
            <a:r>
              <a:rPr lang="fr-CH" sz="1600" dirty="0">
                <a:solidFill>
                  <a:srgbClr val="00408C"/>
                </a:solidFill>
                <a:latin typeface="+mj-lt"/>
                <a:ea typeface="+mj-ea"/>
                <a:cs typeface="+mj-cs"/>
              </a:rPr>
              <a:t>Melbourne, </a:t>
            </a:r>
            <a:r>
              <a:rPr lang="en-US" sz="1600" dirty="0" smtClean="0">
                <a:solidFill>
                  <a:srgbClr val="00408C"/>
                </a:solidFill>
                <a:latin typeface="+mj-lt"/>
                <a:ea typeface="+mj-ea"/>
                <a:cs typeface="+mj-cs"/>
              </a:rPr>
              <a:t>Australia</a:t>
            </a:r>
            <a:r>
              <a:rPr lang="fr-CH" sz="1600" dirty="0" smtClean="0">
                <a:solidFill>
                  <a:srgbClr val="00408C"/>
                </a:solidFill>
                <a:latin typeface="+mj-lt"/>
                <a:ea typeface="+mj-ea"/>
                <a:cs typeface="+mj-cs"/>
              </a:rPr>
              <a:t> </a:t>
            </a:r>
            <a:r>
              <a:rPr lang="fr-CH" sz="1600" dirty="0">
                <a:solidFill>
                  <a:srgbClr val="00408C"/>
                </a:solidFill>
                <a:latin typeface="+mj-lt"/>
                <a:ea typeface="+mj-ea"/>
                <a:cs typeface="+mj-cs"/>
              </a:rPr>
              <a:t>- March 10, 2015</a:t>
            </a:r>
          </a:p>
          <a:p>
            <a:pPr marL="182563" indent="-182563">
              <a:buNone/>
            </a:pPr>
            <a:r>
              <a:rPr lang="fr-CH" sz="1600" dirty="0">
                <a:solidFill>
                  <a:srgbClr val="00408C"/>
                </a:solidFill>
                <a:latin typeface="+mj-lt"/>
                <a:ea typeface="+mj-ea"/>
                <a:cs typeface="+mj-cs"/>
              </a:rPr>
              <a:t>	Sydney, </a:t>
            </a:r>
            <a:r>
              <a:rPr lang="en-US" sz="1600" dirty="0" smtClean="0">
                <a:solidFill>
                  <a:srgbClr val="00408C"/>
                </a:solidFill>
                <a:latin typeface="+mj-lt"/>
                <a:ea typeface="+mj-ea"/>
                <a:cs typeface="+mj-cs"/>
              </a:rPr>
              <a:t>Australia - </a:t>
            </a:r>
            <a:r>
              <a:rPr lang="fr-CH" sz="1600" dirty="0" smtClean="0">
                <a:solidFill>
                  <a:srgbClr val="00408C"/>
                </a:solidFill>
                <a:latin typeface="+mj-lt"/>
                <a:ea typeface="+mj-ea"/>
                <a:cs typeface="+mj-cs"/>
              </a:rPr>
              <a:t>March </a:t>
            </a:r>
            <a:r>
              <a:rPr lang="fr-CH" sz="1600" dirty="0">
                <a:solidFill>
                  <a:srgbClr val="00408C"/>
                </a:solidFill>
                <a:latin typeface="+mj-lt"/>
                <a:ea typeface="+mj-ea"/>
                <a:cs typeface="+mj-cs"/>
              </a:rPr>
              <a:t>11, 2015</a:t>
            </a:r>
          </a:p>
          <a:p>
            <a:pPr marL="182563" indent="-182563">
              <a:buNone/>
            </a:pPr>
            <a:r>
              <a:rPr lang="fr-CH" sz="1600" dirty="0">
                <a:solidFill>
                  <a:srgbClr val="00408C"/>
                </a:solidFill>
                <a:latin typeface="+mj-lt"/>
                <a:ea typeface="+mj-ea"/>
                <a:cs typeface="+mj-cs"/>
              </a:rPr>
              <a:t>	Brisbane, </a:t>
            </a:r>
            <a:r>
              <a:rPr lang="en-US" sz="1600" dirty="0" smtClean="0">
                <a:solidFill>
                  <a:srgbClr val="00408C"/>
                </a:solidFill>
                <a:latin typeface="+mj-lt"/>
                <a:ea typeface="+mj-ea"/>
                <a:cs typeface="+mj-cs"/>
              </a:rPr>
              <a:t>Australia</a:t>
            </a:r>
            <a:r>
              <a:rPr lang="fr-CH" sz="1600" dirty="0" smtClean="0">
                <a:solidFill>
                  <a:srgbClr val="00408C"/>
                </a:solidFill>
                <a:latin typeface="+mj-lt"/>
                <a:ea typeface="+mj-ea"/>
                <a:cs typeface="+mj-cs"/>
              </a:rPr>
              <a:t> </a:t>
            </a:r>
            <a:r>
              <a:rPr lang="fr-CH" sz="1600" dirty="0">
                <a:solidFill>
                  <a:srgbClr val="00408C"/>
                </a:solidFill>
                <a:latin typeface="+mj-lt"/>
                <a:ea typeface="+mj-ea"/>
                <a:cs typeface="+mj-cs"/>
              </a:rPr>
              <a:t>- March 13, 2015</a:t>
            </a:r>
          </a:p>
        </p:txBody>
      </p:sp>
      <p:sp>
        <p:nvSpPr>
          <p:cNvPr id="3077" name="Rectangle 7"/>
          <p:cNvSpPr>
            <a:spLocks noChangeArrowheads="1"/>
          </p:cNvSpPr>
          <p:nvPr/>
        </p:nvSpPr>
        <p:spPr bwMode="auto">
          <a:xfrm>
            <a:off x="1125519" y="5230102"/>
            <a:ext cx="7120905"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pic>
        <p:nvPicPr>
          <p:cNvPr id="10" name="Picture 2" descr="D:\Users\jacquet\Pictures\Bonvall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672" y="5377656"/>
            <a:ext cx="762000"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Users\jacquet\Pictures\takag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72" y="5412664"/>
            <a:ext cx="754414"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Users\jacquet\Pictures\wil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03" y="5414115"/>
            <a:ext cx="786444" cy="10149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1466" y="5354720"/>
            <a:ext cx="756920" cy="1016000"/>
          </a:xfrm>
          <a:prstGeom prst="rect">
            <a:avLst/>
          </a:prstGeom>
        </p:spPr>
      </p:pic>
    </p:spTree>
    <p:extLst>
      <p:ext uri="{BB962C8B-B14F-4D97-AF65-F5344CB8AC3E}">
        <p14:creationId xmlns:p14="http://schemas.microsoft.com/office/powerpoint/2010/main" val="3239635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2288" y="612775"/>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1907704" y="4999108"/>
            <a:ext cx="5370984" cy="830997"/>
          </a:xfrm>
          <a:prstGeom prst="rect">
            <a:avLst/>
          </a:prstGeom>
        </p:spPr>
        <p:txBody>
          <a:bodyPr wrap="square">
            <a:spAutoFit/>
          </a:bodyPr>
          <a:lstStyle/>
          <a:p>
            <a:pPr>
              <a:spcBef>
                <a:spcPct val="0"/>
              </a:spcBef>
            </a:pPr>
            <a:r>
              <a:rPr lang="en-US" dirty="0">
                <a:solidFill>
                  <a:srgbClr val="00408C"/>
                </a:solidFill>
                <a:latin typeface="+mj-lt"/>
                <a:ea typeface="+mj-ea"/>
                <a:cs typeface="+mj-cs"/>
              </a:rPr>
              <a:t>WIPO HELPS YOU ACCESS INTERNATIONAL MARKETS</a:t>
            </a:r>
          </a:p>
        </p:txBody>
      </p:sp>
    </p:spTree>
    <p:extLst>
      <p:ext uri="{BB962C8B-B14F-4D97-AF65-F5344CB8AC3E}">
        <p14:creationId xmlns:p14="http://schemas.microsoft.com/office/powerpoint/2010/main" val="12651076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Global Databases, Tools, and Platforms for IP Business (Free) </a:t>
            </a:r>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80935" y="3068960"/>
            <a:ext cx="504056"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292865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12"/>
            <a:ext cx="9112117" cy="683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1784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154" y="188640"/>
            <a:ext cx="8229600" cy="1143000"/>
          </a:xfrm>
        </p:spPr>
        <p:txBody>
          <a:bodyPr/>
          <a:lstStyle/>
          <a:p>
            <a:r>
              <a:rPr lang="en-US" dirty="0" smtClean="0"/>
              <a:t>Global Databases, Tools, and Platforms for IP Business (Free) </a:t>
            </a:r>
            <a:endParaRPr lang="en-US"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51520" y="3501008"/>
            <a:ext cx="504056"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240638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2787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4834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1" y="50558"/>
            <a:ext cx="9076589" cy="680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6467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3" y="0"/>
            <a:ext cx="9177929" cy="688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bwMode="auto">
          <a:xfrm rot="19271212">
            <a:off x="5446966" y="3790524"/>
            <a:ext cx="616481" cy="432048"/>
          </a:xfrm>
          <a:prstGeom prst="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353989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6" y="37527"/>
            <a:ext cx="9592139" cy="719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a:off x="971600" y="2596551"/>
            <a:ext cx="720080" cy="50405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958788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Databases, Tools, and Platforms for IP Business (Free) </a:t>
            </a:r>
            <a:endParaRPr lang="en-US"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a:t>WIPO 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33511" y="4082999"/>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14603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WIPO IPAS, WIPO DAS</a:t>
            </a:r>
            <a:endParaRPr lang="en-US" sz="3600" dirty="0">
              <a:solidFill>
                <a:srgbClr val="00408C"/>
              </a:solidFill>
            </a:endParaRPr>
          </a:p>
        </p:txBody>
      </p:sp>
      <p:sp>
        <p:nvSpPr>
          <p:cNvPr id="3" name="Content Placeholder 2"/>
          <p:cNvSpPr>
            <a:spLocks noGrp="1"/>
          </p:cNvSpPr>
          <p:nvPr>
            <p:ph idx="1"/>
          </p:nvPr>
        </p:nvSpPr>
        <p:spPr>
          <a:xfrm>
            <a:off x="323528" y="1773238"/>
            <a:ext cx="8568952" cy="4352925"/>
          </a:xfrm>
        </p:spPr>
        <p:txBody>
          <a:bodyPr>
            <a:normAutofit fontScale="92500" lnSpcReduction="20000"/>
          </a:bodyPr>
          <a:lstStyle/>
          <a:p>
            <a:pPr algn="just">
              <a:defRPr/>
            </a:pPr>
            <a:r>
              <a:rPr lang="en-US" sz="2800" dirty="0"/>
              <a:t>IPAS (IP Office Administration System) </a:t>
            </a:r>
            <a:r>
              <a:rPr lang="en-US" sz="2800" dirty="0" smtClean="0"/>
              <a:t>is an </a:t>
            </a:r>
            <a:r>
              <a:rPr lang="en-US" sz="2800" dirty="0"/>
              <a:t>electronic </a:t>
            </a:r>
            <a:r>
              <a:rPr lang="en-US" sz="2800" dirty="0" smtClean="0"/>
              <a:t>system that </a:t>
            </a:r>
            <a:r>
              <a:rPr lang="en-US" altLang="ja-JP" sz="2800" dirty="0" smtClean="0"/>
              <a:t>supports </a:t>
            </a:r>
            <a:r>
              <a:rPr lang="en-US" altLang="ja-JP" sz="2800" dirty="0"/>
              <a:t>all the major business processes of an </a:t>
            </a:r>
            <a:r>
              <a:rPr lang="en-US" altLang="ja-JP" sz="2800" dirty="0" smtClean="0"/>
              <a:t>IPO in developing countries. (Used in about 60 countries)</a:t>
            </a:r>
            <a:endParaRPr lang="en-US" sz="2800" dirty="0"/>
          </a:p>
          <a:p>
            <a:pPr marL="0" indent="0" eaLnBrk="1" hangingPunct="1">
              <a:buNone/>
              <a:defRPr/>
            </a:pPr>
            <a:endParaRPr lang="en-US" dirty="0" smtClean="0"/>
          </a:p>
          <a:p>
            <a:pPr eaLnBrk="1" hangingPunct="1">
              <a:buFont typeface="Wingdings" pitchFamily="2" charset="2"/>
              <a:buChar char="Ø"/>
              <a:defRPr/>
            </a:pPr>
            <a:r>
              <a:rPr lang="en-US" altLang="ja-JP" dirty="0" smtClean="0"/>
              <a:t>IPAS enables IPOs to develop a patent / </a:t>
            </a:r>
            <a:r>
              <a:rPr lang="en-US" altLang="ja-JP" dirty="0"/>
              <a:t>trademark </a:t>
            </a:r>
            <a:r>
              <a:rPr lang="en-US" altLang="ja-JP" dirty="0" smtClean="0"/>
              <a:t>DB with minimum errors.</a:t>
            </a:r>
          </a:p>
          <a:p>
            <a:pPr eaLnBrk="1" hangingPunct="1">
              <a:buFont typeface="Wingdings" pitchFamily="2" charset="2"/>
              <a:buChar char="Ø"/>
              <a:defRPr/>
            </a:pPr>
            <a:endParaRPr lang="en-US" dirty="0" smtClean="0"/>
          </a:p>
          <a:p>
            <a:pPr>
              <a:defRPr/>
            </a:pPr>
            <a:r>
              <a:rPr lang="en-US" sz="2800" dirty="0"/>
              <a:t>DAS (Digital Access System) used by 11 IPOs</a:t>
            </a:r>
          </a:p>
          <a:p>
            <a:pPr marL="0" indent="0" eaLnBrk="1" hangingPunct="1">
              <a:buNone/>
              <a:defRPr/>
            </a:pPr>
            <a:endParaRPr lang="en-US" dirty="0" smtClean="0"/>
          </a:p>
          <a:p>
            <a:pPr eaLnBrk="1" hangingPunct="1">
              <a:buFont typeface="Wingdings" pitchFamily="2" charset="2"/>
              <a:buChar char="Ø"/>
              <a:defRPr/>
            </a:pPr>
            <a:r>
              <a:rPr lang="en-US" dirty="0" smtClean="0"/>
              <a:t> </a:t>
            </a:r>
            <a:r>
              <a:rPr lang="en-US" altLang="ja-JP" dirty="0"/>
              <a:t>DAS enables IPOs to exchange priority documents securely among themselves.</a:t>
            </a:r>
            <a:r>
              <a:rPr lang="ja-JP" altLang="en-US" dirty="0" smtClean="0"/>
              <a:t>　</a:t>
            </a:r>
            <a:endParaRPr lang="en-US" dirty="0" smtClean="0"/>
          </a:p>
          <a:p>
            <a:pPr marL="0" indent="0">
              <a:buNone/>
            </a:pPr>
            <a:endParaRPr lang="en-US" dirty="0"/>
          </a:p>
        </p:txBody>
      </p:sp>
    </p:spTree>
    <p:extLst>
      <p:ext uri="{BB962C8B-B14F-4D97-AF65-F5344CB8AC3E}">
        <p14:creationId xmlns:p14="http://schemas.microsoft.com/office/powerpoint/2010/main" val="350441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Provider of Premier Global IP Services</a:t>
            </a:r>
            <a:endParaRPr lang="en-US" dirty="0"/>
          </a:p>
        </p:txBody>
      </p:sp>
      <p:sp>
        <p:nvSpPr>
          <p:cNvPr id="3" name="Content Placeholder 2"/>
          <p:cNvSpPr>
            <a:spLocks noGrp="1"/>
          </p:cNvSpPr>
          <p:nvPr>
            <p:ph idx="1"/>
          </p:nvPr>
        </p:nvSpPr>
        <p:spPr/>
        <p:txBody>
          <a:bodyPr/>
          <a:lstStyle/>
          <a:p>
            <a:pPr>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Core business areas:</a:t>
            </a:r>
          </a:p>
          <a:p>
            <a:pPr>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Patent Cooperation Treaty (Patents)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Madrid System (Trademarks)</a:t>
            </a:r>
          </a:p>
          <a:p>
            <a:pPr lvl="1">
              <a:buClr>
                <a:srgbClr val="0070C0"/>
              </a:buClr>
              <a:buFont typeface="Wingdings" panose="05000000000000000000" pitchFamily="2" charset="2"/>
              <a:buChar char="§"/>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Hague System (Industrial Designs)</a:t>
            </a:r>
          </a:p>
          <a:p>
            <a:pPr marL="457200" lvl="1" indent="0">
              <a:buClr>
                <a:srgbClr val="0070C0"/>
              </a:buClr>
              <a:buNone/>
            </a:pPr>
            <a:endParaRPr lang="en-US" sz="1800" dirty="0">
              <a:latin typeface="Arial" panose="020B0604020202020204" pitchFamily="34" charset="0"/>
              <a:ea typeface="Arial Unicode MS" pitchFamily="34" charset="-128"/>
              <a:cs typeface="Arial" panose="020B0604020202020204" pitchFamily="34" charset="0"/>
            </a:endParaRPr>
          </a:p>
          <a:p>
            <a:pPr lvl="1">
              <a:buClr>
                <a:srgbClr val="0070C0"/>
              </a:buClr>
              <a:buFont typeface="Wingdings" panose="05000000000000000000" pitchFamily="2" charset="2"/>
              <a:buChar char="§"/>
            </a:pPr>
            <a:r>
              <a:rPr lang="en-US" sz="1800" dirty="0">
                <a:latin typeface="Arial" panose="020B0604020202020204" pitchFamily="34" charset="0"/>
                <a:ea typeface="Arial Unicode MS" pitchFamily="34" charset="-128"/>
                <a:cs typeface="Arial" panose="020B0604020202020204" pitchFamily="34" charset="0"/>
              </a:rPr>
              <a:t>WIPO Arbitration and Mediation Center</a:t>
            </a:r>
          </a:p>
          <a:p>
            <a:pPr>
              <a:buClr>
                <a:srgbClr val="0070C0"/>
              </a:buClr>
            </a:pPr>
            <a:endParaRPr lang="en-US" dirty="0"/>
          </a:p>
        </p:txBody>
      </p:sp>
    </p:spTree>
    <p:extLst>
      <p:ext uri="{BB962C8B-B14F-4D97-AF65-F5344CB8AC3E}">
        <p14:creationId xmlns:p14="http://schemas.microsoft.com/office/powerpoint/2010/main" val="18887106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Global Databases, Tools, and Platforms for IP Business (Free) </a:t>
            </a:r>
            <a:endParaRPr lang="en-US" sz="3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33511" y="4581128"/>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9332720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WIPO CASE</a:t>
            </a:r>
            <a:endParaRPr lang="en-US" dirty="0"/>
          </a:p>
        </p:txBody>
      </p:sp>
      <p:sp>
        <p:nvSpPr>
          <p:cNvPr id="3" name="Content Placeholder 2"/>
          <p:cNvSpPr>
            <a:spLocks noGrp="1"/>
          </p:cNvSpPr>
          <p:nvPr>
            <p:ph idx="1"/>
          </p:nvPr>
        </p:nvSpPr>
        <p:spPr>
          <a:xfrm>
            <a:off x="467544" y="1340768"/>
            <a:ext cx="8229600" cy="4680098"/>
          </a:xfrm>
        </p:spPr>
        <p:txBody>
          <a:bodyPr/>
          <a:lstStyle/>
          <a:p>
            <a:r>
              <a:rPr lang="en-US" sz="2000" dirty="0"/>
              <a:t>“Centralized Access to Search and Examination Reports</a:t>
            </a:r>
            <a:r>
              <a:rPr lang="en-US" sz="2000" dirty="0" smtClean="0"/>
              <a:t>”</a:t>
            </a:r>
          </a:p>
          <a:p>
            <a:pPr marL="0" indent="0">
              <a:buNone/>
            </a:pPr>
            <a:endParaRPr lang="en-US" sz="2000" dirty="0"/>
          </a:p>
          <a:p>
            <a:r>
              <a:rPr lang="en-US" sz="2000" dirty="0"/>
              <a:t>Started with an initiative of </a:t>
            </a:r>
            <a:r>
              <a:rPr lang="en-US" sz="2000" dirty="0" smtClean="0"/>
              <a:t>the </a:t>
            </a:r>
            <a:r>
              <a:rPr lang="en-US" sz="2000" dirty="0"/>
              <a:t>Vancouver Group </a:t>
            </a:r>
            <a:r>
              <a:rPr lang="en-US" sz="2000" dirty="0" smtClean="0"/>
              <a:t>(UK, AU</a:t>
            </a:r>
            <a:r>
              <a:rPr lang="en-US" sz="2000" dirty="0"/>
              <a:t>, </a:t>
            </a:r>
            <a:r>
              <a:rPr lang="en-US" sz="2000" dirty="0" smtClean="0"/>
              <a:t>CA) </a:t>
            </a:r>
          </a:p>
          <a:p>
            <a:pPr marL="0" indent="0">
              <a:buNone/>
            </a:pPr>
            <a:endParaRPr lang="en-US" sz="2000" dirty="0"/>
          </a:p>
          <a:p>
            <a:r>
              <a:rPr lang="en-US" sz="2000" dirty="0"/>
              <a:t>Online patent work-sharing platform for patent examiners worldwide—secure sharing search and examination </a:t>
            </a:r>
            <a:r>
              <a:rPr lang="en-US" sz="2000" dirty="0" smtClean="0"/>
              <a:t>documentation</a:t>
            </a:r>
          </a:p>
          <a:p>
            <a:pPr marL="0" indent="0">
              <a:buNone/>
            </a:pPr>
            <a:endParaRPr lang="en-US" sz="2000" dirty="0"/>
          </a:p>
          <a:p>
            <a:r>
              <a:rPr lang="en-US" sz="2000" dirty="0"/>
              <a:t>IPOs can enhance quality and efficiency of patent </a:t>
            </a:r>
            <a:r>
              <a:rPr lang="en-US" sz="2000" dirty="0" smtClean="0"/>
              <a:t>examination</a:t>
            </a:r>
          </a:p>
          <a:p>
            <a:pPr marL="0" indent="0">
              <a:buNone/>
            </a:pPr>
            <a:endParaRPr lang="en-US" sz="2000" dirty="0"/>
          </a:p>
          <a:p>
            <a:r>
              <a:rPr lang="en-US" sz="2000" dirty="0"/>
              <a:t>CASE will be linked to Open Portal Dossier of IP5 to become the Global Portal </a:t>
            </a:r>
            <a:r>
              <a:rPr lang="en-US" sz="2000" dirty="0" smtClean="0"/>
              <a:t>Dossier</a:t>
            </a:r>
          </a:p>
          <a:p>
            <a:pPr marL="0" indent="0">
              <a:buNone/>
            </a:pPr>
            <a:endParaRPr lang="en-US" sz="2000" dirty="0"/>
          </a:p>
          <a:p>
            <a:r>
              <a:rPr lang="en-US" sz="2000" dirty="0"/>
              <a:t>How will it work?</a:t>
            </a:r>
          </a:p>
          <a:p>
            <a:endParaRPr lang="en-US" dirty="0"/>
          </a:p>
        </p:txBody>
      </p:sp>
    </p:spTree>
    <p:extLst>
      <p:ext uri="{BB962C8B-B14F-4D97-AF65-F5344CB8AC3E}">
        <p14:creationId xmlns:p14="http://schemas.microsoft.com/office/powerpoint/2010/main" val="455759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74638"/>
            <a:ext cx="8229600" cy="777875"/>
          </a:xfrm>
        </p:spPr>
        <p:txBody>
          <a:bodyPr/>
          <a:lstStyle/>
          <a:p>
            <a:pPr eaLnBrk="1" hangingPunct="1"/>
            <a:r>
              <a:rPr lang="en-US" altLang="en-US" dirty="0" smtClean="0"/>
              <a:t>WIPO CASE Examiners Portal</a:t>
            </a:r>
          </a:p>
        </p:txBody>
      </p:sp>
      <p:grpSp>
        <p:nvGrpSpPr>
          <p:cNvPr id="19459" name="Group 22"/>
          <p:cNvGrpSpPr>
            <a:grpSpLocks/>
          </p:cNvGrpSpPr>
          <p:nvPr/>
        </p:nvGrpSpPr>
        <p:grpSpPr bwMode="auto">
          <a:xfrm>
            <a:off x="335728" y="1408112"/>
            <a:ext cx="6696075" cy="4464050"/>
            <a:chOff x="612" y="709"/>
            <a:chExt cx="4462" cy="3043"/>
          </a:xfrm>
        </p:grpSpPr>
        <p:pic>
          <p:nvPicPr>
            <p:cNvPr id="19465" name="Picture 23" descr="Case-Screen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709"/>
              <a:ext cx="4462" cy="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24"/>
            <p:cNvSpPr>
              <a:spLocks noChangeArrowheads="1"/>
            </p:cNvSpPr>
            <p:nvPr/>
          </p:nvSpPr>
          <p:spPr bwMode="auto">
            <a:xfrm>
              <a:off x="630" y="1270"/>
              <a:ext cx="4337" cy="15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67" name="Rectangle 25"/>
            <p:cNvSpPr>
              <a:spLocks noChangeArrowheads="1"/>
            </p:cNvSpPr>
            <p:nvPr/>
          </p:nvSpPr>
          <p:spPr bwMode="auto">
            <a:xfrm>
              <a:off x="630" y="1434"/>
              <a:ext cx="390" cy="136"/>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68" name="Rectangle 26"/>
            <p:cNvSpPr>
              <a:spLocks noChangeArrowheads="1"/>
            </p:cNvSpPr>
            <p:nvPr/>
          </p:nvSpPr>
          <p:spPr bwMode="auto">
            <a:xfrm>
              <a:off x="660" y="1600"/>
              <a:ext cx="2449" cy="108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69" name="Rectangle 27"/>
            <p:cNvSpPr>
              <a:spLocks noChangeArrowheads="1"/>
            </p:cNvSpPr>
            <p:nvPr/>
          </p:nvSpPr>
          <p:spPr bwMode="auto">
            <a:xfrm>
              <a:off x="3197" y="1600"/>
              <a:ext cx="1770" cy="1411"/>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70" name="Rectangle 28"/>
            <p:cNvSpPr>
              <a:spLocks noChangeArrowheads="1"/>
            </p:cNvSpPr>
            <p:nvPr/>
          </p:nvSpPr>
          <p:spPr bwMode="auto">
            <a:xfrm>
              <a:off x="630" y="3101"/>
              <a:ext cx="4337" cy="63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71" name="Rectangle 29"/>
            <p:cNvSpPr>
              <a:spLocks noChangeArrowheads="1"/>
            </p:cNvSpPr>
            <p:nvPr/>
          </p:nvSpPr>
          <p:spPr bwMode="auto">
            <a:xfrm>
              <a:off x="630" y="2711"/>
              <a:ext cx="2479" cy="3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SzTx/>
                <a:buFontTx/>
                <a:buNone/>
              </a:pPr>
              <a:endParaRPr lang="en-GB" altLang="en-US">
                <a:cs typeface="Arial Unicode MS" pitchFamily="34" charset="-128"/>
              </a:endParaRPr>
            </a:p>
          </p:txBody>
        </p:sp>
        <p:sp>
          <p:nvSpPr>
            <p:cNvPr id="19472" name="Text Box 30"/>
            <p:cNvSpPr txBox="1">
              <a:spLocks noChangeArrowheads="1"/>
            </p:cNvSpPr>
            <p:nvPr/>
          </p:nvSpPr>
          <p:spPr bwMode="auto">
            <a:xfrm>
              <a:off x="2195" y="1201"/>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3" name="Text Box 31"/>
            <p:cNvSpPr txBox="1">
              <a:spLocks noChangeArrowheads="1"/>
            </p:cNvSpPr>
            <p:nvPr/>
          </p:nvSpPr>
          <p:spPr bwMode="auto">
            <a:xfrm>
              <a:off x="2754" y="1621"/>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4" name="Text Box 32"/>
            <p:cNvSpPr txBox="1">
              <a:spLocks noChangeArrowheads="1"/>
            </p:cNvSpPr>
            <p:nvPr/>
          </p:nvSpPr>
          <p:spPr bwMode="auto">
            <a:xfrm>
              <a:off x="2843" y="2711"/>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5" name="Text Box 33"/>
            <p:cNvSpPr txBox="1">
              <a:spLocks noChangeArrowheads="1"/>
            </p:cNvSpPr>
            <p:nvPr/>
          </p:nvSpPr>
          <p:spPr bwMode="auto">
            <a:xfrm>
              <a:off x="3286" y="1870"/>
              <a:ext cx="335"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6" name="Text Box 34"/>
            <p:cNvSpPr txBox="1">
              <a:spLocks noChangeArrowheads="1"/>
            </p:cNvSpPr>
            <p:nvPr/>
          </p:nvSpPr>
          <p:spPr bwMode="auto">
            <a:xfrm>
              <a:off x="660" y="3160"/>
              <a:ext cx="33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sp>
          <p:nvSpPr>
            <p:cNvPr id="19477" name="Text Box 35"/>
            <p:cNvSpPr txBox="1">
              <a:spLocks noChangeArrowheads="1"/>
            </p:cNvSpPr>
            <p:nvPr/>
          </p:nvSpPr>
          <p:spPr bwMode="auto">
            <a:xfrm>
              <a:off x="930" y="1334"/>
              <a:ext cx="335"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None/>
              </a:pPr>
              <a:r>
                <a:rPr lang="en-US" altLang="en-US" sz="2800">
                  <a:solidFill>
                    <a:srgbClr val="FF0000"/>
                  </a:solidFill>
                  <a:cs typeface="Arial Unicode MS" pitchFamily="34" charset="-128"/>
                  <a:sym typeface="Wingdings" pitchFamily="2" charset="2"/>
                </a:rPr>
                <a:t></a:t>
              </a:r>
            </a:p>
          </p:txBody>
        </p:sp>
      </p:grpSp>
      <p:pic>
        <p:nvPicPr>
          <p:cNvPr id="1946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2792413"/>
            <a:ext cx="1587500" cy="13160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1" name="Line 37"/>
          <p:cNvSpPr>
            <a:spLocks noChangeShapeType="1"/>
          </p:cNvSpPr>
          <p:nvPr/>
        </p:nvSpPr>
        <p:spPr bwMode="auto">
          <a:xfrm flipV="1">
            <a:off x="5578475" y="4087813"/>
            <a:ext cx="0" cy="504825"/>
          </a:xfrm>
          <a:prstGeom prst="line">
            <a:avLst/>
          </a:prstGeom>
          <a:noFill/>
          <a:ln w="254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9462" name="Picture 39" descr="Case-cit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63" y="5523018"/>
            <a:ext cx="46926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Line 40"/>
          <p:cNvSpPr>
            <a:spLocks noChangeShapeType="1"/>
          </p:cNvSpPr>
          <p:nvPr/>
        </p:nvSpPr>
        <p:spPr bwMode="auto">
          <a:xfrm>
            <a:off x="1112838" y="4592638"/>
            <a:ext cx="288925" cy="863600"/>
          </a:xfrm>
          <a:prstGeom prst="line">
            <a:avLst/>
          </a:prstGeom>
          <a:noFill/>
          <a:ln w="25400">
            <a:solidFill>
              <a:srgbClr val="FF0000"/>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4" name="TextBox 20"/>
          <p:cNvSpPr txBox="1">
            <a:spLocks noChangeArrowheads="1"/>
          </p:cNvSpPr>
          <p:nvPr/>
        </p:nvSpPr>
        <p:spPr bwMode="auto">
          <a:xfrm>
            <a:off x="7031803" y="1446074"/>
            <a:ext cx="1619250" cy="1570037"/>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28600" indent="-228600" eaLnBrk="0" hangingPunct="0">
              <a:spcBef>
                <a:spcPct val="20000"/>
              </a:spcBef>
              <a:buBlip>
                <a:blip r:embed="rId3"/>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eaLnBrk="0" hangingPunct="0">
              <a:spcBef>
                <a:spcPct val="20000"/>
              </a:spcBef>
              <a:buBlip>
                <a:blip r:embed="rId3"/>
              </a:buBlip>
              <a:defRPr sz="2400">
                <a:solidFill>
                  <a:schemeClr val="tx1"/>
                </a:solidFill>
                <a:latin typeface="Arial" pitchFamily="34" charset="0"/>
                <a:cs typeface="Arial" pitchFamily="34" charset="0"/>
              </a:defRPr>
            </a:lvl3pPr>
            <a:lvl4pPr eaLnBrk="0" hangingPunct="0">
              <a:spcBef>
                <a:spcPct val="20000"/>
              </a:spcBef>
              <a:buBlip>
                <a:blip r:embed="rId3"/>
              </a:buBlip>
              <a:defRPr sz="2400">
                <a:solidFill>
                  <a:schemeClr val="tx1"/>
                </a:solidFill>
                <a:latin typeface="Arial" pitchFamily="34" charset="0"/>
                <a:cs typeface="Arial" pitchFamily="34" charset="0"/>
              </a:defRPr>
            </a:lvl4pPr>
            <a:lvl5pPr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449263"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SzTx/>
              <a:buFontTx/>
              <a:buAutoNum type="arabicPeriod"/>
            </a:pPr>
            <a:r>
              <a:rPr lang="en-GB" altLang="en-US" sz="1200" dirty="0">
                <a:solidFill>
                  <a:schemeClr val="accent2"/>
                </a:solidFill>
                <a:cs typeface="Arial Unicode MS" pitchFamily="34" charset="-128"/>
              </a:rPr>
              <a:t>Search</a:t>
            </a:r>
          </a:p>
          <a:p>
            <a:pPr eaLnBrk="1" hangingPunct="1">
              <a:spcBef>
                <a:spcPct val="0"/>
              </a:spcBef>
              <a:buSzTx/>
              <a:buFontTx/>
              <a:buAutoNum type="arabicPeriod"/>
            </a:pPr>
            <a:r>
              <a:rPr lang="en-GB" altLang="en-US" sz="1200" dirty="0">
                <a:solidFill>
                  <a:schemeClr val="accent2"/>
                </a:solidFill>
                <a:cs typeface="Arial Unicode MS" pitchFamily="34" charset="-128"/>
              </a:rPr>
              <a:t>Tabs for patent family members</a:t>
            </a:r>
          </a:p>
          <a:p>
            <a:pPr eaLnBrk="1" hangingPunct="1">
              <a:spcBef>
                <a:spcPct val="0"/>
              </a:spcBef>
              <a:buSzTx/>
              <a:buFontTx/>
              <a:buAutoNum type="arabicPeriod"/>
            </a:pPr>
            <a:r>
              <a:rPr lang="en-GB" altLang="en-US" sz="1200" dirty="0" err="1">
                <a:solidFill>
                  <a:schemeClr val="accent2"/>
                </a:solidFill>
                <a:cs typeface="Arial Unicode MS" pitchFamily="34" charset="-128"/>
              </a:rPr>
              <a:t>Biblio</a:t>
            </a:r>
            <a:r>
              <a:rPr lang="en-GB" altLang="en-US" sz="1200" dirty="0">
                <a:solidFill>
                  <a:schemeClr val="accent2"/>
                </a:solidFill>
                <a:cs typeface="Arial Unicode MS" pitchFamily="34" charset="-128"/>
              </a:rPr>
              <a:t> data</a:t>
            </a:r>
          </a:p>
          <a:p>
            <a:pPr eaLnBrk="1" hangingPunct="1">
              <a:spcBef>
                <a:spcPct val="0"/>
              </a:spcBef>
              <a:buSzTx/>
              <a:buFontTx/>
              <a:buAutoNum type="arabicPeriod"/>
            </a:pPr>
            <a:r>
              <a:rPr lang="en-GB" altLang="en-US" sz="1200" dirty="0">
                <a:solidFill>
                  <a:schemeClr val="accent2"/>
                </a:solidFill>
                <a:cs typeface="Arial Unicode MS" pitchFamily="34" charset="-128"/>
              </a:rPr>
              <a:t>Documents list</a:t>
            </a:r>
          </a:p>
          <a:p>
            <a:pPr eaLnBrk="1" hangingPunct="1">
              <a:spcBef>
                <a:spcPct val="0"/>
              </a:spcBef>
              <a:buSzTx/>
              <a:buFontTx/>
              <a:buAutoNum type="arabicPeriod"/>
            </a:pPr>
            <a:r>
              <a:rPr lang="en-GB" altLang="en-US" sz="1200" dirty="0">
                <a:solidFill>
                  <a:schemeClr val="accent2"/>
                </a:solidFill>
                <a:cs typeface="Arial Unicode MS" pitchFamily="34" charset="-128"/>
              </a:rPr>
              <a:t>Document viewer</a:t>
            </a:r>
          </a:p>
          <a:p>
            <a:pPr eaLnBrk="1" hangingPunct="1">
              <a:spcBef>
                <a:spcPct val="0"/>
              </a:spcBef>
              <a:buSzTx/>
              <a:buFontTx/>
              <a:buAutoNum type="arabicPeriod"/>
            </a:pPr>
            <a:r>
              <a:rPr lang="en-GB" altLang="en-US" sz="1200" dirty="0">
                <a:solidFill>
                  <a:schemeClr val="accent2"/>
                </a:solidFill>
                <a:cs typeface="Arial Unicode MS" pitchFamily="34" charset="-128"/>
              </a:rPr>
              <a:t>Patent family and citations</a:t>
            </a:r>
          </a:p>
        </p:txBody>
      </p:sp>
    </p:spTree>
    <p:extLst>
      <p:ext uri="{BB962C8B-B14F-4D97-AF65-F5344CB8AC3E}">
        <p14:creationId xmlns:p14="http://schemas.microsoft.com/office/powerpoint/2010/main" val="3843814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dirty="0" smtClean="0"/>
              <a:t>Two Groups and Candidates</a:t>
            </a:r>
          </a:p>
        </p:txBody>
      </p:sp>
      <p:sp>
        <p:nvSpPr>
          <p:cNvPr id="18435" name="Text Placeholder 3"/>
          <p:cNvSpPr>
            <a:spLocks noGrp="1"/>
          </p:cNvSpPr>
          <p:nvPr>
            <p:ph type="body" idx="1"/>
          </p:nvPr>
        </p:nvSpPr>
        <p:spPr/>
        <p:txBody>
          <a:bodyPr/>
          <a:lstStyle/>
          <a:p>
            <a:r>
              <a:rPr lang="en-GB" altLang="en-US" dirty="0" smtClean="0"/>
              <a:t>Providing/Depositing Offices (PO)</a:t>
            </a:r>
          </a:p>
        </p:txBody>
      </p:sp>
      <p:sp>
        <p:nvSpPr>
          <p:cNvPr id="18436" name="Content Placeholder 2"/>
          <p:cNvSpPr>
            <a:spLocks noGrp="1"/>
          </p:cNvSpPr>
          <p:nvPr>
            <p:ph sz="half" idx="2"/>
          </p:nvPr>
        </p:nvSpPr>
        <p:spPr>
          <a:xfrm>
            <a:off x="457200" y="2174874"/>
            <a:ext cx="3682752" cy="3054325"/>
          </a:xfrm>
          <a:solidFill>
            <a:schemeClr val="accent5"/>
          </a:solidFill>
        </p:spPr>
        <p:txBody>
          <a:bodyPr/>
          <a:lstStyle/>
          <a:p>
            <a:r>
              <a:rPr lang="en-US" altLang="en-US" sz="2000" dirty="0" smtClean="0"/>
              <a:t>Australia</a:t>
            </a:r>
          </a:p>
          <a:p>
            <a:r>
              <a:rPr lang="en-US" altLang="en-US" sz="2000" dirty="0" smtClean="0"/>
              <a:t>Canada</a:t>
            </a:r>
          </a:p>
          <a:p>
            <a:r>
              <a:rPr lang="en-US" altLang="en-US" sz="2000" dirty="0" smtClean="0"/>
              <a:t>China (</a:t>
            </a:r>
            <a:r>
              <a:rPr lang="en-US" altLang="en-US" sz="2000" dirty="0"/>
              <a:t>via dossier linkage</a:t>
            </a:r>
            <a:r>
              <a:rPr lang="en-US" altLang="en-US" sz="2000" dirty="0" smtClean="0"/>
              <a:t>)</a:t>
            </a:r>
          </a:p>
          <a:p>
            <a:r>
              <a:rPr lang="en-US" altLang="en-US" sz="2000" dirty="0" smtClean="0"/>
              <a:t>Israel</a:t>
            </a:r>
          </a:p>
          <a:p>
            <a:r>
              <a:rPr lang="en-US" altLang="en-US" sz="2000" dirty="0" smtClean="0"/>
              <a:t>Japan (via dossier linkage)</a:t>
            </a:r>
          </a:p>
          <a:p>
            <a:r>
              <a:rPr lang="en-US" altLang="en-US" sz="2000" dirty="0" smtClean="0"/>
              <a:t>Rep. </a:t>
            </a:r>
            <a:r>
              <a:rPr lang="en-US" altLang="en-US" sz="2000" dirty="0"/>
              <a:t>of </a:t>
            </a:r>
            <a:r>
              <a:rPr lang="en-US" altLang="en-US" sz="2000" dirty="0" smtClean="0"/>
              <a:t>Korea (</a:t>
            </a:r>
            <a:r>
              <a:rPr lang="en-US" altLang="en-US" sz="2000" dirty="0"/>
              <a:t>via dossier linkage</a:t>
            </a:r>
            <a:r>
              <a:rPr lang="en-US" altLang="en-US" sz="2000" dirty="0" smtClean="0"/>
              <a:t>)</a:t>
            </a:r>
          </a:p>
          <a:p>
            <a:r>
              <a:rPr lang="en-US" altLang="en-US" sz="2000" dirty="0" smtClean="0"/>
              <a:t>UK</a:t>
            </a:r>
          </a:p>
          <a:p>
            <a:endParaRPr lang="en-US" altLang="en-US" dirty="0" smtClean="0"/>
          </a:p>
          <a:p>
            <a:endParaRPr lang="en-GB" altLang="en-US" dirty="0" smtClean="0"/>
          </a:p>
        </p:txBody>
      </p:sp>
      <p:sp>
        <p:nvSpPr>
          <p:cNvPr id="18437" name="Text Placeholder 4"/>
          <p:cNvSpPr>
            <a:spLocks noGrp="1"/>
          </p:cNvSpPr>
          <p:nvPr>
            <p:ph type="body" sz="quarter" idx="3"/>
          </p:nvPr>
        </p:nvSpPr>
        <p:spPr>
          <a:xfrm>
            <a:off x="4355976" y="1196752"/>
            <a:ext cx="4538787" cy="639762"/>
          </a:xfrm>
        </p:spPr>
        <p:txBody>
          <a:bodyPr/>
          <a:lstStyle/>
          <a:p>
            <a:r>
              <a:rPr lang="en-GB" altLang="en-US" dirty="0" smtClean="0"/>
              <a:t>Accessing (only) Offices (AO)</a:t>
            </a:r>
          </a:p>
        </p:txBody>
      </p:sp>
      <p:sp>
        <p:nvSpPr>
          <p:cNvPr id="18438" name="Content Placeholder 5"/>
          <p:cNvSpPr>
            <a:spLocks noGrp="1"/>
          </p:cNvSpPr>
          <p:nvPr>
            <p:ph sz="quarter" idx="4"/>
          </p:nvPr>
        </p:nvSpPr>
        <p:spPr>
          <a:xfrm>
            <a:off x="4283968" y="2174874"/>
            <a:ext cx="4610795" cy="3414365"/>
          </a:xfrm>
          <a:solidFill>
            <a:srgbClr val="FFFF99"/>
          </a:solidFill>
        </p:spPr>
        <p:txBody>
          <a:bodyPr/>
          <a:lstStyle/>
          <a:p>
            <a:r>
              <a:rPr lang="en-GB" altLang="en-US" sz="1800" dirty="0" smtClean="0"/>
              <a:t>Brunei</a:t>
            </a:r>
          </a:p>
          <a:p>
            <a:r>
              <a:rPr lang="en-GB" altLang="en-US" sz="1800" dirty="0" smtClean="0"/>
              <a:t>India (to become PO)</a:t>
            </a:r>
          </a:p>
          <a:p>
            <a:r>
              <a:rPr lang="en-GB" altLang="en-US" sz="1800" dirty="0" smtClean="0"/>
              <a:t>Indonesia</a:t>
            </a:r>
          </a:p>
          <a:p>
            <a:r>
              <a:rPr lang="en-GB" altLang="en-US" sz="1800" dirty="0" smtClean="0"/>
              <a:t>Lao</a:t>
            </a:r>
          </a:p>
          <a:p>
            <a:r>
              <a:rPr lang="en-GB" altLang="en-US" sz="1800" dirty="0" smtClean="0"/>
              <a:t>Mongolia</a:t>
            </a:r>
            <a:endParaRPr lang="en-US" altLang="en-US" sz="1800" dirty="0" smtClean="0"/>
          </a:p>
          <a:p>
            <a:r>
              <a:rPr lang="en-US" altLang="en-US" sz="1800" dirty="0" smtClean="0"/>
              <a:t>Vietnam</a:t>
            </a:r>
            <a:endParaRPr lang="en-GB" altLang="en-US" sz="1800" dirty="0" smtClean="0"/>
          </a:p>
          <a:p>
            <a:r>
              <a:rPr lang="en-GB" altLang="en-US" sz="1800" dirty="0" smtClean="0"/>
              <a:t>Malaysia</a:t>
            </a:r>
          </a:p>
          <a:p>
            <a:r>
              <a:rPr lang="en-GB" altLang="en-US" sz="1800" dirty="0" smtClean="0"/>
              <a:t>New Zealand (to become PO)</a:t>
            </a:r>
          </a:p>
          <a:p>
            <a:r>
              <a:rPr lang="en-GB" altLang="en-US" sz="1800" dirty="0" smtClean="0"/>
              <a:t>Philippines</a:t>
            </a:r>
          </a:p>
          <a:p>
            <a:r>
              <a:rPr lang="en-GB" altLang="en-US" sz="1800" dirty="0" smtClean="0"/>
              <a:t>Singapore (to become PO)</a:t>
            </a:r>
          </a:p>
        </p:txBody>
      </p:sp>
      <p:sp>
        <p:nvSpPr>
          <p:cNvPr id="18439" name="Content Placeholder 2"/>
          <p:cNvSpPr txBox="1">
            <a:spLocks/>
          </p:cNvSpPr>
          <p:nvPr/>
        </p:nvSpPr>
        <p:spPr bwMode="auto">
          <a:xfrm>
            <a:off x="395536" y="5373216"/>
            <a:ext cx="7275091"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eaLnBrk="0" hangingPunct="0">
              <a:spcBef>
                <a:spcPct val="20000"/>
              </a:spcBef>
              <a:buBlip>
                <a:blip r:embed="rId2"/>
              </a:buBlip>
              <a:defRPr sz="2400">
                <a:solidFill>
                  <a:schemeClr val="tx1"/>
                </a:solidFill>
                <a:latin typeface="Arial" pitchFamily="34" charset="0"/>
                <a:cs typeface="Arial" pitchFamily="34" charset="0"/>
              </a:defRPr>
            </a:lvl2pPr>
            <a:lvl3pPr eaLnBrk="0" hangingPunct="0">
              <a:spcBef>
                <a:spcPct val="20000"/>
              </a:spcBef>
              <a:buBlip>
                <a:blip r:embed="rId2"/>
              </a:buBlip>
              <a:defRPr sz="2400">
                <a:solidFill>
                  <a:schemeClr val="tx1"/>
                </a:solidFill>
                <a:latin typeface="Arial" pitchFamily="34" charset="0"/>
                <a:cs typeface="Arial" pitchFamily="34" charset="0"/>
              </a:defRPr>
            </a:lvl3pPr>
            <a:lvl4pPr eaLnBrk="0" hangingPunct="0">
              <a:spcBef>
                <a:spcPct val="20000"/>
              </a:spcBef>
              <a:buBlip>
                <a:blip r:embed="rId2"/>
              </a:buBlip>
              <a:defRPr sz="2400">
                <a:solidFill>
                  <a:schemeClr val="tx1"/>
                </a:solidFill>
                <a:latin typeface="Arial" pitchFamily="34" charset="0"/>
                <a:cs typeface="Arial" pitchFamily="34" charset="0"/>
              </a:defRPr>
            </a:lvl4pPr>
            <a:lvl5pPr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defTabSz="914400">
              <a:buClrTx/>
              <a:buSzTx/>
              <a:buFont typeface="Times New Roman" pitchFamily="18" charset="0"/>
              <a:buNone/>
            </a:pPr>
            <a:r>
              <a:rPr lang="en-US" altLang="en-US" sz="2000" b="1" dirty="0">
                <a:cs typeface="Arial Unicode MS" pitchFamily="34" charset="-128"/>
              </a:rPr>
              <a:t>Candidates</a:t>
            </a:r>
            <a:r>
              <a:rPr lang="en-US" altLang="en-US" sz="2000" dirty="0">
                <a:cs typeface="Arial Unicode MS" pitchFamily="34" charset="-128"/>
              </a:rPr>
              <a:t>:</a:t>
            </a:r>
          </a:p>
          <a:p>
            <a:pPr defTabSz="914400">
              <a:buClrTx/>
              <a:buSzTx/>
              <a:buFontTx/>
              <a:buBlip>
                <a:blip r:embed="rId2"/>
              </a:buBlip>
            </a:pPr>
            <a:r>
              <a:rPr lang="en-US" altLang="en-US" sz="2000" dirty="0" smtClean="0">
                <a:cs typeface="Arial Unicode MS" pitchFamily="34" charset="-128"/>
              </a:rPr>
              <a:t> European </a:t>
            </a:r>
            <a:r>
              <a:rPr lang="en-US" altLang="en-US" sz="2000" dirty="0">
                <a:cs typeface="Arial Unicode MS" pitchFamily="34" charset="-128"/>
              </a:rPr>
              <a:t>offices (</a:t>
            </a:r>
            <a:r>
              <a:rPr lang="en-US" altLang="en-US" sz="2000" dirty="0" smtClean="0">
                <a:cs typeface="Arial Unicode MS" pitchFamily="34" charset="-128"/>
              </a:rPr>
              <a:t>Germany in progress, </a:t>
            </a:r>
            <a:r>
              <a:rPr lang="en-US" altLang="en-US" sz="2000" dirty="0">
                <a:cs typeface="Arial Unicode MS" pitchFamily="34" charset="-128"/>
              </a:rPr>
              <a:t>Sweden,…)</a:t>
            </a:r>
          </a:p>
          <a:p>
            <a:pPr defTabSz="914400">
              <a:buClrTx/>
              <a:buSzTx/>
              <a:buFontTx/>
              <a:buBlip>
                <a:blip r:embed="rId2"/>
              </a:buBlip>
            </a:pPr>
            <a:endParaRPr lang="en-US" altLang="en-US" sz="2000" dirty="0">
              <a:cs typeface="Arial Unicode MS" pitchFamily="34" charset="-128"/>
            </a:endParaRPr>
          </a:p>
          <a:p>
            <a:pPr defTabSz="914400">
              <a:buClrTx/>
              <a:buSzTx/>
              <a:buFontTx/>
              <a:buBlip>
                <a:blip r:embed="rId2"/>
              </a:buBlip>
            </a:pPr>
            <a:endParaRPr lang="en-GB" altLang="en-US" sz="2000" dirty="0">
              <a:cs typeface="Arial Unicode MS" pitchFamily="34" charset="-128"/>
            </a:endParaRPr>
          </a:p>
        </p:txBody>
      </p:sp>
    </p:spTree>
    <p:extLst>
      <p:ext uri="{BB962C8B-B14F-4D97-AF65-F5344CB8AC3E}">
        <p14:creationId xmlns:p14="http://schemas.microsoft.com/office/powerpoint/2010/main" val="2560078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9"/>
          <p:cNvSpPr>
            <a:spLocks noChangeArrowheads="1"/>
          </p:cNvSpPr>
          <p:nvPr/>
        </p:nvSpPr>
        <p:spPr bwMode="auto">
          <a:xfrm>
            <a:off x="4883150" y="2051050"/>
            <a:ext cx="4260850" cy="4776788"/>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29" name="Oval 28"/>
          <p:cNvSpPr/>
          <p:nvPr/>
        </p:nvSpPr>
        <p:spPr bwMode="auto">
          <a:xfrm rot="2213308">
            <a:off x="-90488" y="2790825"/>
            <a:ext cx="5310188" cy="3194050"/>
          </a:xfrm>
          <a:prstGeom prst="ellipse">
            <a:avLst/>
          </a:prstGeom>
          <a:solidFill>
            <a:schemeClr val="accent3">
              <a:lumMod val="95000"/>
            </a:schemeClr>
          </a:solidFill>
          <a:ln w="9525" cap="flat" cmpd="sng" algn="ctr">
            <a:solidFill>
              <a:schemeClr val="accent3">
                <a:lumMod val="85000"/>
              </a:schemeClr>
            </a:solidFill>
            <a:prstDash val="solid"/>
            <a:round/>
            <a:headEnd type="none" w="med" len="med"/>
            <a:tailEnd type="none" w="med" len="med"/>
          </a:ln>
          <a:effectLst/>
          <a:extLst/>
        </p:spPr>
        <p:txBody>
          <a:bodyPr/>
          <a:lstStyle/>
          <a:p>
            <a:pPr>
              <a:defRPr/>
            </a:pPr>
            <a:endParaRPr lang="en-US" dirty="0">
              <a:ea typeface="ＭＳ Ｐゴシック" pitchFamily="50" charset="-128"/>
            </a:endParaRPr>
          </a:p>
        </p:txBody>
      </p:sp>
      <p:sp>
        <p:nvSpPr>
          <p:cNvPr id="31" name="Arc 30"/>
          <p:cNvSpPr/>
          <p:nvPr/>
        </p:nvSpPr>
        <p:spPr bwMode="auto">
          <a:xfrm rot="1952455">
            <a:off x="-923925" y="3341688"/>
            <a:ext cx="5618163" cy="1963737"/>
          </a:xfrm>
          <a:prstGeom prst="arc">
            <a:avLst>
              <a:gd name="adj1" fmla="val 12761218"/>
              <a:gd name="adj2" fmla="val 21424675"/>
            </a:avLst>
          </a:prstGeom>
          <a:noFill/>
          <a:ln w="38100" cap="flat" cmpd="sng" algn="ctr">
            <a:solidFill>
              <a:schemeClr val="accent2"/>
            </a:solidFill>
            <a:prstDash val="solid"/>
            <a:round/>
            <a:headEnd type="none" w="med" len="med"/>
            <a:tailEnd type="none" w="med" len="med"/>
          </a:ln>
          <a:effectLst/>
          <a:extLst/>
        </p:spPr>
        <p:txBody>
          <a:bodyPr/>
          <a:lstStyle/>
          <a:p>
            <a:pPr>
              <a:defRPr/>
            </a:pPr>
            <a:endParaRPr lang="en-US" dirty="0">
              <a:ea typeface="ＭＳ Ｐゴシック" pitchFamily="50" charset="-128"/>
            </a:endParaRPr>
          </a:p>
        </p:txBody>
      </p:sp>
      <p:sp>
        <p:nvSpPr>
          <p:cNvPr id="4" name="Arc 3"/>
          <p:cNvSpPr/>
          <p:nvPr/>
        </p:nvSpPr>
        <p:spPr bwMode="auto">
          <a:xfrm>
            <a:off x="1006475" y="-806450"/>
            <a:ext cx="7753350" cy="3406775"/>
          </a:xfrm>
          <a:prstGeom prst="arc">
            <a:avLst>
              <a:gd name="adj1" fmla="val 41803"/>
              <a:gd name="adj2" fmla="val 10848544"/>
            </a:avLst>
          </a:prstGeom>
          <a:solidFill>
            <a:srgbClr val="CCFF66"/>
          </a:solidFill>
          <a:ln w="25400" cap="flat" cmpd="sng" algn="ctr">
            <a:solidFill>
              <a:srgbClr val="009900"/>
            </a:solidFill>
            <a:prstDash val="solid"/>
            <a:round/>
            <a:headEnd type="none" w="med" len="med"/>
            <a:tailEnd type="none" w="med" len="med"/>
          </a:ln>
          <a:effectLst/>
          <a:extLst/>
        </p:spPr>
        <p:txBody>
          <a:bodyPr/>
          <a:lstStyle/>
          <a:p>
            <a:pPr>
              <a:defRPr/>
            </a:pPr>
            <a:endParaRPr lang="en-US" sz="2800" dirty="0">
              <a:ea typeface="ＭＳ Ｐゴシック" pitchFamily="50" charset="-128"/>
            </a:endParaRPr>
          </a:p>
        </p:txBody>
      </p:sp>
      <p:sp>
        <p:nvSpPr>
          <p:cNvPr id="3078" name="Text Box 52"/>
          <p:cNvSpPr txBox="1">
            <a:spLocks noChangeArrowheads="1"/>
          </p:cNvSpPr>
          <p:nvPr/>
        </p:nvSpPr>
        <p:spPr bwMode="auto">
          <a:xfrm>
            <a:off x="228600" y="152400"/>
            <a:ext cx="8686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400" b="1" dirty="0"/>
              <a:t>WIPO CASE and Global Dossier Databases/Platforms</a:t>
            </a:r>
            <a:endParaRPr lang="en-US" altLang="ja-JP" sz="2400" dirty="0"/>
          </a:p>
        </p:txBody>
      </p:sp>
      <p:sp>
        <p:nvSpPr>
          <p:cNvPr id="3079" name="AutoShape 80"/>
          <p:cNvSpPr>
            <a:spLocks noChangeArrowheads="1"/>
          </p:cNvSpPr>
          <p:nvPr/>
        </p:nvSpPr>
        <p:spPr bwMode="auto">
          <a:xfrm>
            <a:off x="4941888" y="1549400"/>
            <a:ext cx="1981200" cy="685800"/>
          </a:xfrm>
          <a:prstGeom prst="flowChartAlternateProcess">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lnSpc>
                <a:spcPts val="2000"/>
              </a:lnSpc>
              <a:spcBef>
                <a:spcPts val="1200"/>
              </a:spcBef>
              <a:buFontTx/>
              <a:buNone/>
            </a:pPr>
            <a:r>
              <a:rPr lang="en-US" altLang="ja-JP" sz="2000" dirty="0"/>
              <a:t>PATENTSCOPE</a:t>
            </a:r>
          </a:p>
        </p:txBody>
      </p:sp>
      <p:pic>
        <p:nvPicPr>
          <p:cNvPr id="3080" name="Picture 101" descr="MC9001983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7675" y="774700"/>
            <a:ext cx="7604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6"/>
          <p:cNvSpPr txBox="1">
            <a:spLocks noChangeArrowheads="1"/>
          </p:cNvSpPr>
          <p:nvPr/>
        </p:nvSpPr>
        <p:spPr bwMode="auto">
          <a:xfrm>
            <a:off x="4862513" y="977900"/>
            <a:ext cx="1600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50000"/>
              </a:spcBef>
              <a:buFontTx/>
              <a:buNone/>
            </a:pPr>
            <a:r>
              <a:rPr lang="en-US" altLang="ja-JP" sz="1800" dirty="0"/>
              <a:t> Public Users</a:t>
            </a:r>
          </a:p>
        </p:txBody>
      </p:sp>
      <p:sp>
        <p:nvSpPr>
          <p:cNvPr id="3082" name="TextBox 16"/>
          <p:cNvSpPr txBox="1">
            <a:spLocks noChangeArrowheads="1"/>
          </p:cNvSpPr>
          <p:nvPr/>
        </p:nvSpPr>
        <p:spPr bwMode="auto">
          <a:xfrm>
            <a:off x="1333500" y="896938"/>
            <a:ext cx="796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600" dirty="0"/>
              <a:t>Public </a:t>
            </a:r>
          </a:p>
        </p:txBody>
      </p:sp>
      <p:sp>
        <p:nvSpPr>
          <p:cNvPr id="3083" name="Up Arrow 29"/>
          <p:cNvSpPr>
            <a:spLocks noChangeArrowheads="1"/>
          </p:cNvSpPr>
          <p:nvPr/>
        </p:nvSpPr>
        <p:spPr bwMode="auto">
          <a:xfrm rot="3158149">
            <a:off x="1192213" y="1182688"/>
            <a:ext cx="368300" cy="355600"/>
          </a:xfrm>
          <a:prstGeom prst="upArrow">
            <a:avLst>
              <a:gd name="adj1" fmla="val 50000"/>
              <a:gd name="adj2" fmla="val 50000"/>
            </a:avLst>
          </a:prstGeom>
          <a:solidFill>
            <a:srgbClr val="00990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084" name="Down Arrow 28"/>
          <p:cNvSpPr>
            <a:spLocks noChangeArrowheads="1"/>
          </p:cNvSpPr>
          <p:nvPr/>
        </p:nvSpPr>
        <p:spPr bwMode="auto">
          <a:xfrm rot="2672690">
            <a:off x="917575" y="1406525"/>
            <a:ext cx="401638" cy="363538"/>
          </a:xfrm>
          <a:prstGeom prst="downArrow">
            <a:avLst>
              <a:gd name="adj1" fmla="val 50000"/>
              <a:gd name="adj2" fmla="val 50000"/>
            </a:avLst>
          </a:prstGeom>
          <a:solidFill>
            <a:srgbClr val="FF000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085" name="Rectangle 11"/>
          <p:cNvSpPr>
            <a:spLocks noChangeArrowheads="1"/>
          </p:cNvSpPr>
          <p:nvPr/>
        </p:nvSpPr>
        <p:spPr bwMode="auto">
          <a:xfrm>
            <a:off x="304800" y="1670050"/>
            <a:ext cx="133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t>PTO’s internal information</a:t>
            </a:r>
          </a:p>
        </p:txBody>
      </p:sp>
      <p:sp>
        <p:nvSpPr>
          <p:cNvPr id="3086" name="Oval 6"/>
          <p:cNvSpPr>
            <a:spLocks noChangeArrowheads="1"/>
          </p:cNvSpPr>
          <p:nvPr/>
        </p:nvSpPr>
        <p:spPr bwMode="auto">
          <a:xfrm>
            <a:off x="2403475" y="3876675"/>
            <a:ext cx="1301750" cy="58102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1800" dirty="0"/>
              <a:t>Japan</a:t>
            </a:r>
          </a:p>
        </p:txBody>
      </p:sp>
      <p:sp>
        <p:nvSpPr>
          <p:cNvPr id="3087" name="Left-Right Arrow 14"/>
          <p:cNvSpPr>
            <a:spLocks noChangeArrowheads="1"/>
          </p:cNvSpPr>
          <p:nvPr/>
        </p:nvSpPr>
        <p:spPr bwMode="auto">
          <a:xfrm>
            <a:off x="3760788" y="4002088"/>
            <a:ext cx="1101725" cy="304800"/>
          </a:xfrm>
          <a:prstGeom prst="leftRightArrow">
            <a:avLst>
              <a:gd name="adj1" fmla="val 50000"/>
              <a:gd name="adj2" fmla="val 50002"/>
            </a:avLst>
          </a:prstGeom>
          <a:solidFill>
            <a:srgbClr val="0070C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cxnSp>
        <p:nvCxnSpPr>
          <p:cNvPr id="3088" name="Straight Arrow Connector 25"/>
          <p:cNvCxnSpPr>
            <a:cxnSpLocks noChangeShapeType="1"/>
          </p:cNvCxnSpPr>
          <p:nvPr/>
        </p:nvCxnSpPr>
        <p:spPr bwMode="auto">
          <a:xfrm flipV="1">
            <a:off x="5867400" y="2263775"/>
            <a:ext cx="11113" cy="148590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9" name="Straight Arrow Connector 25"/>
          <p:cNvCxnSpPr>
            <a:cxnSpLocks noChangeShapeType="1"/>
          </p:cNvCxnSpPr>
          <p:nvPr/>
        </p:nvCxnSpPr>
        <p:spPr bwMode="auto">
          <a:xfrm flipV="1">
            <a:off x="5641975" y="2274888"/>
            <a:ext cx="0" cy="1463675"/>
          </a:xfrm>
          <a:prstGeom prst="straightConnector1">
            <a:avLst/>
          </a:prstGeom>
          <a:noFill/>
          <a:ln w="28575" algn="ctr">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0" name="TextBox 20"/>
          <p:cNvSpPr txBox="1">
            <a:spLocks noChangeArrowheads="1"/>
          </p:cNvSpPr>
          <p:nvPr/>
        </p:nvSpPr>
        <p:spPr bwMode="auto">
          <a:xfrm>
            <a:off x="4408488" y="2947988"/>
            <a:ext cx="1293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r" eaLnBrk="1" hangingPunct="1">
              <a:spcBef>
                <a:spcPct val="0"/>
              </a:spcBef>
              <a:buFontTx/>
              <a:buNone/>
            </a:pPr>
            <a:r>
              <a:rPr lang="en-US" altLang="en-US" sz="1400" dirty="0"/>
              <a:t>Biblio &amp;</a:t>
            </a:r>
          </a:p>
          <a:p>
            <a:pPr algn="r" eaLnBrk="1" hangingPunct="1">
              <a:spcBef>
                <a:spcPct val="0"/>
              </a:spcBef>
              <a:buFontTx/>
              <a:buNone/>
            </a:pPr>
            <a:r>
              <a:rPr lang="en-US" altLang="en-US" sz="1400" dirty="0"/>
              <a:t>Dossier data</a:t>
            </a:r>
          </a:p>
        </p:txBody>
      </p:sp>
      <p:sp>
        <p:nvSpPr>
          <p:cNvPr id="3091" name="TextBox 21"/>
          <p:cNvSpPr txBox="1">
            <a:spLocks noChangeArrowheads="1"/>
          </p:cNvSpPr>
          <p:nvPr/>
        </p:nvSpPr>
        <p:spPr bwMode="auto">
          <a:xfrm>
            <a:off x="5818188" y="2611438"/>
            <a:ext cx="1104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t>Dossier data(plan)</a:t>
            </a:r>
          </a:p>
        </p:txBody>
      </p:sp>
      <p:sp>
        <p:nvSpPr>
          <p:cNvPr id="3092" name="Oval 6"/>
          <p:cNvSpPr>
            <a:spLocks noChangeArrowheads="1"/>
          </p:cNvSpPr>
          <p:nvPr/>
        </p:nvSpPr>
        <p:spPr bwMode="auto">
          <a:xfrm>
            <a:off x="1773238" y="3119438"/>
            <a:ext cx="1260475" cy="609600"/>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800" dirty="0"/>
          </a:p>
          <a:p>
            <a:pPr algn="ctr" eaLnBrk="1" hangingPunct="1">
              <a:spcBef>
                <a:spcPct val="0"/>
              </a:spcBef>
              <a:buFontTx/>
              <a:buNone/>
            </a:pPr>
            <a:r>
              <a:rPr lang="en-US" altLang="ja-JP" sz="1800" dirty="0"/>
              <a:t>China</a:t>
            </a:r>
          </a:p>
          <a:p>
            <a:pPr algn="ctr" eaLnBrk="1" hangingPunct="1">
              <a:spcBef>
                <a:spcPct val="0"/>
              </a:spcBef>
              <a:buFontTx/>
              <a:buNone/>
            </a:pPr>
            <a:endParaRPr lang="en-US" altLang="ja-JP" sz="1800" dirty="0"/>
          </a:p>
        </p:txBody>
      </p:sp>
      <p:sp>
        <p:nvSpPr>
          <p:cNvPr id="3093" name="Oval 6"/>
          <p:cNvSpPr>
            <a:spLocks noChangeArrowheads="1"/>
          </p:cNvSpPr>
          <p:nvPr/>
        </p:nvSpPr>
        <p:spPr bwMode="auto">
          <a:xfrm>
            <a:off x="3648075" y="5267325"/>
            <a:ext cx="1214438" cy="593725"/>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400" dirty="0"/>
          </a:p>
          <a:p>
            <a:pPr algn="ctr" eaLnBrk="1" hangingPunct="1">
              <a:spcBef>
                <a:spcPct val="0"/>
              </a:spcBef>
              <a:buFontTx/>
              <a:buNone/>
            </a:pPr>
            <a:r>
              <a:rPr lang="en-US" altLang="ja-JP" sz="1400" dirty="0" smtClean="0"/>
              <a:t>US</a:t>
            </a:r>
            <a:endParaRPr lang="en-US" altLang="ja-JP" sz="1400" dirty="0"/>
          </a:p>
          <a:p>
            <a:pPr algn="ctr" eaLnBrk="1" hangingPunct="1">
              <a:spcBef>
                <a:spcPct val="0"/>
              </a:spcBef>
              <a:buFontTx/>
              <a:buNone/>
            </a:pPr>
            <a:endParaRPr lang="en-US" altLang="ja-JP" sz="1400" dirty="0"/>
          </a:p>
        </p:txBody>
      </p:sp>
      <p:sp>
        <p:nvSpPr>
          <p:cNvPr id="3094" name="Oval 6"/>
          <p:cNvSpPr>
            <a:spLocks noChangeArrowheads="1"/>
          </p:cNvSpPr>
          <p:nvPr/>
        </p:nvSpPr>
        <p:spPr bwMode="auto">
          <a:xfrm>
            <a:off x="857250" y="2562225"/>
            <a:ext cx="1150938" cy="601663"/>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endParaRPr lang="en-US" altLang="ja-JP" sz="1800" dirty="0"/>
          </a:p>
          <a:p>
            <a:pPr algn="ctr" eaLnBrk="1" hangingPunct="1">
              <a:spcBef>
                <a:spcPct val="0"/>
              </a:spcBef>
              <a:buFontTx/>
              <a:buNone/>
            </a:pPr>
            <a:r>
              <a:rPr lang="en-US" altLang="ja-JP" sz="1800" dirty="0"/>
              <a:t>EPO</a:t>
            </a:r>
          </a:p>
          <a:p>
            <a:pPr algn="ctr" eaLnBrk="1" hangingPunct="1">
              <a:spcBef>
                <a:spcPct val="0"/>
              </a:spcBef>
              <a:buFontTx/>
              <a:buNone/>
            </a:pPr>
            <a:endParaRPr lang="en-US" altLang="ja-JP" sz="1800" dirty="0"/>
          </a:p>
        </p:txBody>
      </p:sp>
      <p:sp>
        <p:nvSpPr>
          <p:cNvPr id="3095" name="Oval 6"/>
          <p:cNvSpPr>
            <a:spLocks noChangeArrowheads="1"/>
          </p:cNvSpPr>
          <p:nvPr/>
        </p:nvSpPr>
        <p:spPr bwMode="auto">
          <a:xfrm>
            <a:off x="3211513" y="4614863"/>
            <a:ext cx="1196975" cy="538162"/>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1400" dirty="0" smtClean="0"/>
              <a:t>Rep. of </a:t>
            </a:r>
          </a:p>
          <a:p>
            <a:pPr algn="ctr" eaLnBrk="1" hangingPunct="1">
              <a:spcBef>
                <a:spcPct val="0"/>
              </a:spcBef>
              <a:buFontTx/>
              <a:buNone/>
            </a:pPr>
            <a:r>
              <a:rPr lang="en-US" altLang="ja-JP" sz="1400" dirty="0" smtClean="0"/>
              <a:t>Korea</a:t>
            </a:r>
            <a:endParaRPr lang="en-US" altLang="ja-JP" sz="1400" dirty="0"/>
          </a:p>
        </p:txBody>
      </p:sp>
      <p:sp>
        <p:nvSpPr>
          <p:cNvPr id="3096" name="TextBox 29"/>
          <p:cNvSpPr txBox="1">
            <a:spLocks noChangeArrowheads="1"/>
          </p:cNvSpPr>
          <p:nvPr/>
        </p:nvSpPr>
        <p:spPr bwMode="auto">
          <a:xfrm>
            <a:off x="304800" y="49530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2000" dirty="0"/>
              <a:t>IP5</a:t>
            </a:r>
          </a:p>
        </p:txBody>
      </p:sp>
      <p:pic>
        <p:nvPicPr>
          <p:cNvPr id="3097"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 y="3028950"/>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350" y="3413125"/>
            <a:ext cx="7096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000500"/>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400" y="4618038"/>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6350" y="5996869"/>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84" descr="j01953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0" y="5959475"/>
            <a:ext cx="5413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3" name="Oval 6"/>
          <p:cNvSpPr>
            <a:spLocks noChangeArrowheads="1"/>
          </p:cNvSpPr>
          <p:nvPr/>
        </p:nvSpPr>
        <p:spPr bwMode="auto">
          <a:xfrm>
            <a:off x="6892905" y="2410618"/>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Australia</a:t>
            </a:r>
          </a:p>
        </p:txBody>
      </p:sp>
      <p:sp>
        <p:nvSpPr>
          <p:cNvPr id="3108" name="Left-Right Arrow 45"/>
          <p:cNvSpPr>
            <a:spLocks noChangeArrowheads="1"/>
          </p:cNvSpPr>
          <p:nvPr/>
        </p:nvSpPr>
        <p:spPr bwMode="auto">
          <a:xfrm rot="486192">
            <a:off x="3043238" y="3463925"/>
            <a:ext cx="1895475" cy="304800"/>
          </a:xfrm>
          <a:prstGeom prst="leftRightArrow">
            <a:avLst>
              <a:gd name="adj1" fmla="val 50000"/>
              <a:gd name="adj2" fmla="val 50067"/>
            </a:avLst>
          </a:prstGeom>
          <a:solidFill>
            <a:srgbClr val="0070C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09" name="Right Arrow 47"/>
          <p:cNvSpPr>
            <a:spLocks noChangeArrowheads="1"/>
          </p:cNvSpPr>
          <p:nvPr/>
        </p:nvSpPr>
        <p:spPr bwMode="auto">
          <a:xfrm>
            <a:off x="5103813" y="6080125"/>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10" name="Right Arrow 48"/>
          <p:cNvSpPr>
            <a:spLocks noChangeArrowheads="1"/>
          </p:cNvSpPr>
          <p:nvPr/>
        </p:nvSpPr>
        <p:spPr bwMode="auto">
          <a:xfrm rot="10800000">
            <a:off x="3768725" y="6076950"/>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11" name="TextBox 49"/>
          <p:cNvSpPr txBox="1">
            <a:spLocks noChangeArrowheads="1"/>
          </p:cNvSpPr>
          <p:nvPr/>
        </p:nvSpPr>
        <p:spPr bwMode="auto">
          <a:xfrm>
            <a:off x="3986213" y="6429375"/>
            <a:ext cx="227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800" dirty="0"/>
              <a:t>Applicant’s filing</a:t>
            </a:r>
          </a:p>
        </p:txBody>
      </p:sp>
      <p:sp>
        <p:nvSpPr>
          <p:cNvPr id="79" name="AutoShape 80"/>
          <p:cNvSpPr>
            <a:spLocks noChangeArrowheads="1"/>
          </p:cNvSpPr>
          <p:nvPr/>
        </p:nvSpPr>
        <p:spPr bwMode="auto">
          <a:xfrm>
            <a:off x="2544763" y="1590675"/>
            <a:ext cx="1733550" cy="603250"/>
          </a:xfrm>
          <a:prstGeom prst="flowChartAlternateProcess">
            <a:avLst/>
          </a:prstGeom>
          <a:solidFill>
            <a:schemeClr val="accent5">
              <a:lumMod val="90000"/>
            </a:schemeClr>
          </a:solidFill>
          <a:ln w="9525">
            <a:solidFill>
              <a:schemeClr val="tx1"/>
            </a:solidFill>
            <a:miter lim="800000"/>
            <a:headEnd/>
            <a:tailEnd/>
          </a:ln>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ts val="1200"/>
              </a:spcBef>
              <a:defRPr/>
            </a:pPr>
            <a:r>
              <a:rPr lang="en-US" altLang="ja-JP" sz="1600" dirty="0" smtClean="0"/>
              <a:t>IP5 Global Dossier</a:t>
            </a:r>
          </a:p>
        </p:txBody>
      </p:sp>
      <p:cxnSp>
        <p:nvCxnSpPr>
          <p:cNvPr id="3118" name="Straight Arrow Connector 25"/>
          <p:cNvCxnSpPr>
            <a:cxnSpLocks noChangeShapeType="1"/>
          </p:cNvCxnSpPr>
          <p:nvPr/>
        </p:nvCxnSpPr>
        <p:spPr bwMode="auto">
          <a:xfrm flipV="1">
            <a:off x="1590675" y="2051050"/>
            <a:ext cx="954088" cy="520700"/>
          </a:xfrm>
          <a:prstGeom prst="straightConnector1">
            <a:avLst/>
          </a:prstGeom>
          <a:noFill/>
          <a:ln w="285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 name="TextBox 13"/>
          <p:cNvSpPr txBox="1">
            <a:spLocks noChangeArrowheads="1"/>
          </p:cNvSpPr>
          <p:nvPr/>
        </p:nvSpPr>
        <p:spPr bwMode="auto">
          <a:xfrm>
            <a:off x="7385050" y="1978025"/>
            <a:ext cx="1897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1600" dirty="0" smtClean="0"/>
              <a:t>CASE PTOs</a:t>
            </a:r>
            <a:endParaRPr lang="en-US" altLang="en-US" sz="1600" dirty="0"/>
          </a:p>
        </p:txBody>
      </p:sp>
      <p:sp>
        <p:nvSpPr>
          <p:cNvPr id="3134" name="AutoShape 5"/>
          <p:cNvSpPr>
            <a:spLocks noChangeArrowheads="1"/>
          </p:cNvSpPr>
          <p:nvPr/>
        </p:nvSpPr>
        <p:spPr bwMode="auto">
          <a:xfrm>
            <a:off x="4914900" y="3727450"/>
            <a:ext cx="1524000" cy="685800"/>
          </a:xfrm>
          <a:prstGeom prst="flowChartAlternateProcess">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000" dirty="0"/>
              <a:t>WIPO CASE</a:t>
            </a:r>
            <a:endParaRPr lang="en-US" altLang="ja-JP" sz="1800" dirty="0"/>
          </a:p>
        </p:txBody>
      </p:sp>
      <p:sp>
        <p:nvSpPr>
          <p:cNvPr id="3136" name="TextBox 21"/>
          <p:cNvSpPr txBox="1">
            <a:spLocks noChangeArrowheads="1"/>
          </p:cNvSpPr>
          <p:nvPr/>
        </p:nvSpPr>
        <p:spPr bwMode="auto">
          <a:xfrm>
            <a:off x="2030413" y="2216150"/>
            <a:ext cx="989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600" dirty="0"/>
              <a:t>Dossier data</a:t>
            </a:r>
          </a:p>
        </p:txBody>
      </p:sp>
      <p:sp>
        <p:nvSpPr>
          <p:cNvPr id="3137" name="Right Arrow 47"/>
          <p:cNvSpPr>
            <a:spLocks noChangeArrowheads="1"/>
          </p:cNvSpPr>
          <p:nvPr/>
        </p:nvSpPr>
        <p:spPr bwMode="auto">
          <a:xfrm rot="-2305142">
            <a:off x="5103813" y="5699125"/>
            <a:ext cx="552450" cy="342900"/>
          </a:xfrm>
          <a:prstGeom prst="rightArrow">
            <a:avLst>
              <a:gd name="adj1" fmla="val 50000"/>
              <a:gd name="adj2" fmla="val 501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3139" name="TextBox 15"/>
          <p:cNvSpPr txBox="1">
            <a:spLocks noChangeArrowheads="1"/>
          </p:cNvSpPr>
          <p:nvPr/>
        </p:nvSpPr>
        <p:spPr bwMode="auto">
          <a:xfrm>
            <a:off x="3705225" y="3676650"/>
            <a:ext cx="111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800" dirty="0" smtClean="0"/>
              <a:t>Linkages</a:t>
            </a:r>
            <a:endParaRPr lang="en-US" altLang="en-US" sz="1800" dirty="0"/>
          </a:p>
        </p:txBody>
      </p:sp>
      <p:sp>
        <p:nvSpPr>
          <p:cNvPr id="3140" name="Rectangle 14"/>
          <p:cNvSpPr>
            <a:spLocks noChangeArrowheads="1"/>
          </p:cNvSpPr>
          <p:nvPr/>
        </p:nvSpPr>
        <p:spPr bwMode="auto">
          <a:xfrm>
            <a:off x="3476625" y="2551113"/>
            <a:ext cx="186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r>
              <a:rPr lang="en-US" altLang="en-US" sz="1400" dirty="0">
                <a:solidFill>
                  <a:srgbClr val="000000"/>
                </a:solidFill>
              </a:rPr>
              <a:t>PCT published biblio. &amp; dossier data</a:t>
            </a:r>
          </a:p>
        </p:txBody>
      </p:sp>
      <p:sp>
        <p:nvSpPr>
          <p:cNvPr id="3141" name="AutoShape 5"/>
          <p:cNvSpPr>
            <a:spLocks noChangeArrowheads="1"/>
          </p:cNvSpPr>
          <p:nvPr/>
        </p:nvSpPr>
        <p:spPr bwMode="auto">
          <a:xfrm>
            <a:off x="4948238" y="4884738"/>
            <a:ext cx="1352550" cy="622300"/>
          </a:xfrm>
          <a:prstGeom prst="flowChartAlternateProcess">
            <a:avLst/>
          </a:prstGeom>
          <a:solidFill>
            <a:srgbClr val="FFCC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ja-JP" sz="2000" dirty="0"/>
              <a:t>PCT(ePCT)</a:t>
            </a:r>
            <a:endParaRPr lang="en-US" altLang="ja-JP" sz="1800" dirty="0"/>
          </a:p>
        </p:txBody>
      </p:sp>
      <p:sp>
        <p:nvSpPr>
          <p:cNvPr id="77" name="Oval 6"/>
          <p:cNvSpPr>
            <a:spLocks noChangeArrowheads="1"/>
          </p:cNvSpPr>
          <p:nvPr/>
        </p:nvSpPr>
        <p:spPr bwMode="auto">
          <a:xfrm>
            <a:off x="6892905" y="2937669"/>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Canada</a:t>
            </a:r>
          </a:p>
        </p:txBody>
      </p:sp>
      <p:sp>
        <p:nvSpPr>
          <p:cNvPr id="78" name="Oval 6"/>
          <p:cNvSpPr>
            <a:spLocks noChangeArrowheads="1"/>
          </p:cNvSpPr>
          <p:nvPr/>
        </p:nvSpPr>
        <p:spPr bwMode="auto">
          <a:xfrm>
            <a:off x="6892905" y="3475831"/>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Indonesia</a:t>
            </a:r>
          </a:p>
        </p:txBody>
      </p:sp>
      <p:sp>
        <p:nvSpPr>
          <p:cNvPr id="80" name="Oval 6"/>
          <p:cNvSpPr>
            <a:spLocks noChangeArrowheads="1"/>
          </p:cNvSpPr>
          <p:nvPr/>
        </p:nvSpPr>
        <p:spPr bwMode="auto">
          <a:xfrm>
            <a:off x="6892905" y="4005262"/>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Israel</a:t>
            </a:r>
          </a:p>
        </p:txBody>
      </p:sp>
      <p:sp>
        <p:nvSpPr>
          <p:cNvPr id="81" name="Oval 6"/>
          <p:cNvSpPr>
            <a:spLocks noChangeArrowheads="1"/>
          </p:cNvSpPr>
          <p:nvPr/>
        </p:nvSpPr>
        <p:spPr bwMode="auto">
          <a:xfrm>
            <a:off x="6892905" y="4505336"/>
            <a:ext cx="989013" cy="45243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UK</a:t>
            </a:r>
          </a:p>
        </p:txBody>
      </p:sp>
      <p:sp>
        <p:nvSpPr>
          <p:cNvPr id="85" name="Oval 6"/>
          <p:cNvSpPr>
            <a:spLocks noChangeArrowheads="1"/>
          </p:cNvSpPr>
          <p:nvPr/>
        </p:nvSpPr>
        <p:spPr bwMode="auto">
          <a:xfrm>
            <a:off x="7971631" y="2410618"/>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Malaysia</a:t>
            </a:r>
          </a:p>
        </p:txBody>
      </p:sp>
      <p:sp>
        <p:nvSpPr>
          <p:cNvPr id="86" name="Oval 6"/>
          <p:cNvSpPr>
            <a:spLocks noChangeArrowheads="1"/>
          </p:cNvSpPr>
          <p:nvPr/>
        </p:nvSpPr>
        <p:spPr bwMode="auto">
          <a:xfrm>
            <a:off x="7971631" y="2969573"/>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Mongolia</a:t>
            </a:r>
          </a:p>
        </p:txBody>
      </p:sp>
      <p:sp>
        <p:nvSpPr>
          <p:cNvPr id="87" name="Oval 6"/>
          <p:cNvSpPr>
            <a:spLocks noChangeArrowheads="1"/>
          </p:cNvSpPr>
          <p:nvPr/>
        </p:nvSpPr>
        <p:spPr bwMode="auto">
          <a:xfrm>
            <a:off x="7971631" y="3478628"/>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NZ</a:t>
            </a:r>
          </a:p>
        </p:txBody>
      </p:sp>
      <p:sp>
        <p:nvSpPr>
          <p:cNvPr id="88" name="Oval 6"/>
          <p:cNvSpPr>
            <a:spLocks noChangeArrowheads="1"/>
          </p:cNvSpPr>
          <p:nvPr/>
        </p:nvSpPr>
        <p:spPr bwMode="auto">
          <a:xfrm>
            <a:off x="7971631" y="3960812"/>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400" dirty="0" smtClean="0"/>
              <a:t>Philippines</a:t>
            </a:r>
          </a:p>
        </p:txBody>
      </p:sp>
      <p:sp>
        <p:nvSpPr>
          <p:cNvPr id="89" name="Oval 6"/>
          <p:cNvSpPr>
            <a:spLocks noChangeArrowheads="1"/>
          </p:cNvSpPr>
          <p:nvPr/>
        </p:nvSpPr>
        <p:spPr bwMode="auto">
          <a:xfrm>
            <a:off x="7971631" y="4477596"/>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Singapore</a:t>
            </a:r>
          </a:p>
        </p:txBody>
      </p:sp>
      <p:sp>
        <p:nvSpPr>
          <p:cNvPr id="2" name="Rounded Rectangle 1"/>
          <p:cNvSpPr/>
          <p:nvPr/>
        </p:nvSpPr>
        <p:spPr bwMode="auto">
          <a:xfrm>
            <a:off x="6767512" y="2382131"/>
            <a:ext cx="2326134" cy="3614738"/>
          </a:xfrm>
          <a:prstGeom prst="roundRect">
            <a:avLst/>
          </a:prstGeom>
          <a:noFill/>
          <a:ln w="25400" cmpd="sng">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3" name="Left-Right Arrow 2"/>
          <p:cNvSpPr/>
          <p:nvPr/>
        </p:nvSpPr>
        <p:spPr bwMode="auto">
          <a:xfrm>
            <a:off x="6438899" y="3957926"/>
            <a:ext cx="385762" cy="193676"/>
          </a:xfrm>
          <a:prstGeom prst="lef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pic>
        <p:nvPicPr>
          <p:cNvPr id="92" name="Picture 107" descr="j029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0" y="5407025"/>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Left-Right Arrow 14"/>
          <p:cNvSpPr>
            <a:spLocks noChangeArrowheads="1"/>
          </p:cNvSpPr>
          <p:nvPr/>
        </p:nvSpPr>
        <p:spPr bwMode="auto">
          <a:xfrm rot="19289045">
            <a:off x="4329808" y="4406804"/>
            <a:ext cx="662531" cy="304800"/>
          </a:xfrm>
          <a:prstGeom prst="leftRightArrow">
            <a:avLst>
              <a:gd name="adj1" fmla="val 50000"/>
              <a:gd name="adj2" fmla="val 50002"/>
            </a:avLst>
          </a:prstGeom>
          <a:solidFill>
            <a:srgbClr val="0070C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68" name="Oval 6"/>
          <p:cNvSpPr>
            <a:spLocks noChangeArrowheads="1"/>
          </p:cNvSpPr>
          <p:nvPr/>
        </p:nvSpPr>
        <p:spPr bwMode="auto">
          <a:xfrm>
            <a:off x="7979568" y="5007889"/>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Brunei</a:t>
            </a:r>
          </a:p>
        </p:txBody>
      </p:sp>
      <p:sp>
        <p:nvSpPr>
          <p:cNvPr id="82" name="Oval 6"/>
          <p:cNvSpPr>
            <a:spLocks noChangeArrowheads="1"/>
          </p:cNvSpPr>
          <p:nvPr/>
        </p:nvSpPr>
        <p:spPr bwMode="auto">
          <a:xfrm>
            <a:off x="6941566" y="5007889"/>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India</a:t>
            </a:r>
          </a:p>
        </p:txBody>
      </p:sp>
      <p:sp>
        <p:nvSpPr>
          <p:cNvPr id="3138" name="Curved Down Arrow 12"/>
          <p:cNvSpPr>
            <a:spLocks noChangeArrowheads="1"/>
          </p:cNvSpPr>
          <p:nvPr/>
        </p:nvSpPr>
        <p:spPr bwMode="auto">
          <a:xfrm rot="-5699490">
            <a:off x="3088220" y="3202383"/>
            <a:ext cx="3070225" cy="740858"/>
          </a:xfrm>
          <a:prstGeom prst="curvedDownArrow">
            <a:avLst>
              <a:gd name="adj1" fmla="val 16207"/>
              <a:gd name="adj2" fmla="val 41367"/>
              <a:gd name="adj3" fmla="val 15116"/>
            </a:avLst>
          </a:prstGeom>
          <a:solidFill>
            <a:srgbClr val="92D050"/>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Arial" charset="0"/>
                <a:ea typeface="ＭＳ Ｐゴシック" pitchFamily="34" charset="-128"/>
              </a:defRPr>
            </a:lvl1pPr>
            <a:lvl2pPr marL="742950" indent="-285750" eaLnBrk="0" hangingPunct="0">
              <a:spcBef>
                <a:spcPct val="20000"/>
              </a:spcBef>
              <a:buChar char="–"/>
              <a:defRPr kumimoji="1" sz="2800">
                <a:solidFill>
                  <a:schemeClr val="tx1"/>
                </a:solidFill>
                <a:latin typeface="Arial" charset="0"/>
                <a:ea typeface="ＭＳ Ｐゴシック" pitchFamily="34" charset="-128"/>
              </a:defRPr>
            </a:lvl2pPr>
            <a:lvl3pPr marL="1143000" indent="-228600" eaLnBrk="0" hangingPunct="0">
              <a:spcBef>
                <a:spcPct val="20000"/>
              </a:spcBef>
              <a:buChar char="•"/>
              <a:defRPr kumimoji="1" sz="2400">
                <a:solidFill>
                  <a:schemeClr val="tx1"/>
                </a:solidFill>
                <a:latin typeface="Arial" charset="0"/>
                <a:ea typeface="ＭＳ Ｐゴシック" pitchFamily="34" charset="-128"/>
              </a:defRPr>
            </a:lvl3pPr>
            <a:lvl4pPr marL="1600200" indent="-228600" eaLnBrk="0" hangingPunct="0">
              <a:spcBef>
                <a:spcPct val="20000"/>
              </a:spcBef>
              <a:buChar char="–"/>
              <a:defRPr kumimoji="1" sz="2000">
                <a:solidFill>
                  <a:schemeClr val="tx1"/>
                </a:solidFill>
                <a:latin typeface="Arial" charset="0"/>
                <a:ea typeface="ＭＳ Ｐゴシック" pitchFamily="34" charset="-128"/>
              </a:defRPr>
            </a:lvl4pPr>
            <a:lvl5pPr marL="2057400" indent="-228600" eaLnBrk="0" hangingPunct="0">
              <a:spcBef>
                <a:spcPct val="20000"/>
              </a:spcBef>
              <a:buChar char="»"/>
              <a:defRPr kumimoji="1"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34" charset="-128"/>
              </a:defRPr>
            </a:lvl9pPr>
          </a:lstStyle>
          <a:p>
            <a:pPr eaLnBrk="1" hangingPunct="1">
              <a:spcBef>
                <a:spcPct val="0"/>
              </a:spcBef>
              <a:buFontTx/>
              <a:buNone/>
            </a:pPr>
            <a:endParaRPr lang="en-US" altLang="en-US" sz="1800" dirty="0"/>
          </a:p>
        </p:txBody>
      </p:sp>
      <p:sp>
        <p:nvSpPr>
          <p:cNvPr id="84" name="Oval 6"/>
          <p:cNvSpPr>
            <a:spLocks noChangeArrowheads="1"/>
          </p:cNvSpPr>
          <p:nvPr/>
        </p:nvSpPr>
        <p:spPr bwMode="auto">
          <a:xfrm>
            <a:off x="7979568" y="5507037"/>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Viet Nam</a:t>
            </a:r>
          </a:p>
        </p:txBody>
      </p:sp>
      <p:sp>
        <p:nvSpPr>
          <p:cNvPr id="90" name="Oval 6"/>
          <p:cNvSpPr>
            <a:spLocks noChangeArrowheads="1"/>
          </p:cNvSpPr>
          <p:nvPr/>
        </p:nvSpPr>
        <p:spPr bwMode="auto">
          <a:xfrm>
            <a:off x="6941566" y="5507037"/>
            <a:ext cx="989013" cy="452438"/>
          </a:xfrm>
          <a:prstGeom prst="ellipse">
            <a:avLst/>
          </a:prstGeom>
          <a:solidFill>
            <a:schemeClr val="accent5"/>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en-US" altLang="ja-JP" sz="1600" dirty="0" smtClean="0"/>
              <a:t>Lao</a:t>
            </a:r>
          </a:p>
        </p:txBody>
      </p:sp>
    </p:spTree>
    <p:extLst>
      <p:ext uri="{BB962C8B-B14F-4D97-AF65-F5344CB8AC3E}">
        <p14:creationId xmlns:p14="http://schemas.microsoft.com/office/powerpoint/2010/main" val="268208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Databases, Tools, and Platforms for IP Business (Free) </a:t>
            </a:r>
            <a:endParaRPr lang="en-US"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51520" y="502040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521767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67544" y="1412776"/>
            <a:ext cx="8362950" cy="4968552"/>
          </a:xfrm>
        </p:spPr>
        <p:txBody>
          <a:bodyPr/>
          <a:lstStyle/>
          <a:p>
            <a:pPr eaLnBrk="1" hangingPunct="1"/>
            <a:r>
              <a:rPr lang="en-US" altLang="en-US"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smtClean="0">
                <a:ea typeface="MS PGothic" pitchFamily="34" charset="-128"/>
              </a:rPr>
              <a:t>Reduce transaction costs</a:t>
            </a:r>
          </a:p>
          <a:p>
            <a:pPr lvl="1" eaLnBrk="1" hangingPunct="1">
              <a:buFontTx/>
              <a:buChar char="-"/>
            </a:pPr>
            <a:r>
              <a:rPr lang="en-US" altLang="en-US" sz="2000" dirty="0" smtClean="0">
                <a:ea typeface="MS PGothic" pitchFamily="34" charset="-128"/>
              </a:rPr>
              <a:t>Build on comparative advantages of multi-stakeholder approaches</a:t>
            </a:r>
          </a:p>
          <a:p>
            <a:pPr lvl="1" eaLnBrk="1" hangingPunct="1">
              <a:buFontTx/>
              <a:buChar char="-"/>
            </a:pPr>
            <a:r>
              <a:rPr lang="en-US" altLang="en-US" sz="2000" dirty="0" smtClean="0">
                <a:ea typeface="MS PGothic" pitchFamily="34" charset="-128"/>
              </a:rPr>
              <a:t>Demonstrate practical means for the global policy issues</a:t>
            </a:r>
          </a:p>
          <a:p>
            <a:pPr lvl="1" eaLnBrk="1" hangingPunct="1">
              <a:buFontTx/>
              <a:buNone/>
            </a:pPr>
            <a:endParaRPr lang="en-US" altLang="en-US" sz="1000" dirty="0" smtClean="0">
              <a:ea typeface="MS PGothic" pitchFamily="34" charset="-128"/>
            </a:endParaRPr>
          </a:p>
          <a:p>
            <a:pPr eaLnBrk="1" hangingPunct="1"/>
            <a:r>
              <a:rPr lang="en-US" altLang="en-US" dirty="0" smtClean="0">
                <a:ea typeface="MS PGothic" pitchFamily="34" charset="-128"/>
              </a:rPr>
              <a:t>Recognition:</a:t>
            </a:r>
          </a:p>
          <a:p>
            <a:pPr marL="742950" lvl="2" indent="-342900" eaLnBrk="1" hangingPunct="1">
              <a:buFontTx/>
              <a:buChar char="-"/>
            </a:pPr>
            <a:r>
              <a:rPr lang="en-US" altLang="en-US" sz="2000" dirty="0" smtClean="0">
                <a:ea typeface="MS PGothic" pitchFamily="34" charset="-128"/>
              </a:rPr>
              <a:t>Users want access to technologies, not just patent rights</a:t>
            </a:r>
          </a:p>
          <a:p>
            <a:pPr marL="742950" lvl="2" indent="-342900" eaLnBrk="1" hangingPunct="1">
              <a:buFontTx/>
              <a:buChar char="-"/>
            </a:pPr>
            <a:r>
              <a:rPr lang="en-US" altLang="en-US" sz="2000" dirty="0" smtClean="0">
                <a:ea typeface="MS PGothic" pitchFamily="34" charset="-128"/>
              </a:rPr>
              <a:t>Collaboration (e.g. training) is crucial to tech transfer</a:t>
            </a:r>
          </a:p>
          <a:p>
            <a:pPr eaLnBrk="1" hangingPunct="1"/>
            <a:r>
              <a:rPr lang="en-US" altLang="en-US" dirty="0">
                <a:ea typeface="MS PGothic" pitchFamily="34" charset="-128"/>
              </a:rPr>
              <a:t>Launched in November 2013</a:t>
            </a:r>
          </a:p>
          <a:p>
            <a:pPr eaLnBrk="1" hangingPunct="1"/>
            <a:r>
              <a:rPr lang="en-US" altLang="en-US" dirty="0">
                <a:ea typeface="MS PGothic" pitchFamily="34" charset="-128"/>
              </a:rPr>
              <a:t>as of February 2015, over 1,800 offers</a:t>
            </a:r>
          </a:p>
          <a:p>
            <a:pPr eaLnBrk="1" hangingPunct="1"/>
            <a:r>
              <a:rPr lang="en-US" altLang="en-US" dirty="0">
                <a:ea typeface="MS PGothic" pitchFamily="34" charset="-128"/>
              </a:rPr>
              <a:t>Partners include companies, universities, UN agencies, governments, IPOs, NGOs, etc.</a:t>
            </a:r>
          </a:p>
          <a:p>
            <a:pPr marL="0" lvl="1" indent="0">
              <a:buNone/>
            </a:pPr>
            <a:endParaRPr lang="en-US" altLang="en-US" sz="2000" dirty="0" smtClean="0">
              <a:ea typeface="MS PGothic" pitchFamily="34" charset="-128"/>
            </a:endParaRP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39752" y="548680"/>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3664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a:extLst>
              <a:ext uri="{28A0092B-C50C-407E-A947-70E740481C1C}">
                <a14:useLocalDpi xmlns:a14="http://schemas.microsoft.com/office/drawing/2010/main" val="0"/>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26769" y="6021388"/>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0338" y="5564188"/>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54480"/>
            <a:ext cx="2087563" cy="2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41888" y="527685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685807" y="6253015"/>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dirty="0"/>
          </a:p>
        </p:txBody>
      </p:sp>
      <p:pic>
        <p:nvPicPr>
          <p:cNvPr id="14371" name="Picture 3" descr="N:\ORGgcd\Shared\_WIPO Green\Communications\Partner logo &amp; text\sie_logo_petrol_cmyk.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3600" dirty="0" smtClean="0">
                <a:solidFill>
                  <a:srgbClr val="00408C"/>
                </a:solidFill>
              </a:rPr>
              <a:t>Partners of WIPO GREEN</a:t>
            </a:r>
            <a:endParaRPr lang="en-US" altLang="en-US" sz="3600" dirty="0">
              <a:solidFill>
                <a:srgbClr val="00408C"/>
              </a:solidFill>
            </a:endParaRPr>
          </a:p>
        </p:txBody>
      </p:sp>
      <p:pic>
        <p:nvPicPr>
          <p:cNvPr id="1027" name="Picture 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509665" y="5454708"/>
            <a:ext cx="1671637" cy="811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779230"/>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8213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2"/>
          <p:cNvSpPr>
            <a:spLocks noGrp="1" noChangeArrowheads="1"/>
          </p:cNvSpPr>
          <p:nvPr>
            <p:ph type="title"/>
          </p:nvPr>
        </p:nvSpPr>
        <p:spPr/>
        <p:txBody>
          <a:bodyPr/>
          <a:lstStyle/>
          <a:p>
            <a:pPr eaLnBrk="1" hangingPunct="1"/>
            <a:r>
              <a:rPr lang="en-US" altLang="en-US" dirty="0" smtClean="0"/>
              <a:t>Example: Product to license or sell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79878"/>
            <a:ext cx="7848872" cy="574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17914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066130"/>
          </a:xfrm>
        </p:spPr>
        <p:txBody>
          <a:bodyPr/>
          <a:lstStyle/>
          <a:p>
            <a:r>
              <a:rPr lang="fr-FR" dirty="0"/>
              <a:t>Budget 2014 – 2015 : CHF 713.3 Million</a:t>
            </a:r>
            <a:endParaRPr lang="en-US" dirty="0"/>
          </a:p>
        </p:txBody>
      </p:sp>
      <p:graphicFrame>
        <p:nvGraphicFramePr>
          <p:cNvPr id="4" name="Graphique 2"/>
          <p:cNvGraphicFramePr>
            <a:graphicFrameLocks noGrp="1"/>
          </p:cNvGraphicFramePr>
          <p:nvPr>
            <p:ph idx="1"/>
            <p:extLst>
              <p:ext uri="{D42A27DB-BD31-4B8C-83A1-F6EECF244321}">
                <p14:modId xmlns:p14="http://schemas.microsoft.com/office/powerpoint/2010/main" val="3020328283"/>
              </p:ext>
            </p:extLst>
          </p:nvPr>
        </p:nvGraphicFramePr>
        <p:xfrm>
          <a:off x="467544" y="1628800"/>
          <a:ext cx="8229600" cy="4352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78179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67544" y="1412776"/>
            <a:ext cx="8362950" cy="4968552"/>
          </a:xfrm>
        </p:spPr>
        <p:txBody>
          <a:bodyPr/>
          <a:lstStyle/>
          <a:p>
            <a:pPr eaLnBrk="1" hangingPunct="1"/>
            <a:r>
              <a:rPr lang="en-US" altLang="en-US"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a:ea typeface="MS PGothic" pitchFamily="34" charset="-128"/>
              </a:rPr>
              <a:t>catalyzes the development of medical products for neglected tropical diseases, malaria, and </a:t>
            </a:r>
            <a:r>
              <a:rPr lang="en-US" altLang="en-US" sz="2000" dirty="0" smtClean="0">
                <a:ea typeface="MS PGothic" pitchFamily="34" charset="-128"/>
              </a:rPr>
              <a:t>tuberculosis</a:t>
            </a:r>
          </a:p>
          <a:p>
            <a:pPr lvl="1" eaLnBrk="1" hangingPunct="1">
              <a:buFontTx/>
              <a:buChar char="-"/>
            </a:pPr>
            <a:r>
              <a:rPr lang="en-US" altLang="en-US" sz="2000" dirty="0" smtClean="0">
                <a:ea typeface="MS PGothic" pitchFamily="34" charset="-128"/>
              </a:rPr>
              <a:t>Global Public Private Partnerships and sharing knowledge (IP</a:t>
            </a:r>
            <a:r>
              <a:rPr lang="en-US" altLang="en-US" sz="2000" dirty="0">
                <a:ea typeface="MS PGothic" pitchFamily="34" charset="-128"/>
              </a:rPr>
              <a:t>, compounds, expertise, facilities and </a:t>
            </a:r>
            <a:r>
              <a:rPr lang="en-US" altLang="en-US" sz="2000" dirty="0" smtClean="0">
                <a:ea typeface="MS PGothic" pitchFamily="34" charset="-128"/>
              </a:rPr>
              <a:t>know-how) </a:t>
            </a:r>
            <a:r>
              <a:rPr lang="en-US" altLang="en-US" sz="2000" dirty="0">
                <a:ea typeface="MS PGothic" pitchFamily="34" charset="-128"/>
              </a:rPr>
              <a:t>royalty-free with qualified researchers worldwide</a:t>
            </a:r>
            <a:endParaRPr lang="en-US" altLang="en-US" sz="1000" dirty="0" smtClean="0">
              <a:ea typeface="MS PGothic" pitchFamily="34" charset="-128"/>
            </a:endParaRPr>
          </a:p>
          <a:p>
            <a:pPr eaLnBrk="1" hangingPunct="1"/>
            <a:r>
              <a:rPr lang="en-US" altLang="en-US" dirty="0" smtClean="0">
                <a:ea typeface="MS PGothic" pitchFamily="34" charset="-128"/>
              </a:rPr>
              <a:t>Launched </a:t>
            </a:r>
            <a:r>
              <a:rPr lang="en-US" altLang="en-US" dirty="0">
                <a:ea typeface="MS PGothic" pitchFamily="34" charset="-128"/>
              </a:rPr>
              <a:t>in </a:t>
            </a:r>
            <a:r>
              <a:rPr lang="en-US" altLang="en-US" dirty="0" smtClean="0">
                <a:ea typeface="MS PGothic" pitchFamily="34" charset="-128"/>
              </a:rPr>
              <a:t>2011</a:t>
            </a:r>
            <a:endParaRPr lang="en-US" altLang="en-US" dirty="0">
              <a:ea typeface="MS PGothic" pitchFamily="34" charset="-128"/>
            </a:endParaRPr>
          </a:p>
          <a:p>
            <a:pPr eaLnBrk="1" hangingPunct="1"/>
            <a:r>
              <a:rPr lang="en-US" altLang="en-US" dirty="0">
                <a:ea typeface="MS PGothic" pitchFamily="34" charset="-128"/>
              </a:rPr>
              <a:t>the Partnership Hub (BVGH) has facilitated 81 research collaborations between members across a wide range of neglected and tropical diseases, mainly for pre-clinical </a:t>
            </a:r>
            <a:r>
              <a:rPr lang="en-US" altLang="en-US" dirty="0" smtClean="0">
                <a:ea typeface="MS PGothic" pitchFamily="34" charset="-128"/>
              </a:rPr>
              <a:t>research</a:t>
            </a:r>
          </a:p>
          <a:p>
            <a:pPr eaLnBrk="1" hangingPunct="1"/>
            <a:r>
              <a:rPr lang="en-US" altLang="en-US" dirty="0" smtClean="0">
                <a:ea typeface="MS PGothic" pitchFamily="34" charset="-128"/>
              </a:rPr>
              <a:t>As of today, 94 members</a:t>
            </a:r>
            <a:endParaRPr lang="en-US" altLang="en-US" sz="2000" dirty="0" smtClean="0">
              <a:ea typeface="MS PGothic" pitchFamily="34" charset="-128"/>
            </a:endParaRPr>
          </a:p>
        </p:txBody>
      </p:sp>
      <p:sp>
        <p:nvSpPr>
          <p:cNvPr id="2" name="Rectangle 1"/>
          <p:cNvSpPr/>
          <p:nvPr/>
        </p:nvSpPr>
        <p:spPr>
          <a:xfrm>
            <a:off x="611560" y="475317"/>
            <a:ext cx="5986929" cy="646331"/>
          </a:xfrm>
          <a:prstGeom prst="rect">
            <a:avLst/>
          </a:prstGeom>
        </p:spPr>
        <p:txBody>
          <a:bodyPr wrap="square">
            <a:spAutoFit/>
          </a:bodyPr>
          <a:lstStyle/>
          <a:p>
            <a:r>
              <a:rPr lang="en-US" sz="3600" dirty="0">
                <a:solidFill>
                  <a:srgbClr val="00408C"/>
                </a:solidFill>
                <a:latin typeface="+mj-lt"/>
                <a:ea typeface="+mj-ea"/>
                <a:cs typeface="+mj-cs"/>
              </a:rPr>
              <a:t>WIPO </a:t>
            </a:r>
            <a:r>
              <a:rPr lang="en-US" sz="3600" dirty="0" err="1">
                <a:solidFill>
                  <a:srgbClr val="00408C"/>
                </a:solidFill>
                <a:latin typeface="+mj-lt"/>
                <a:ea typeface="+mj-ea"/>
                <a:cs typeface="+mj-cs"/>
              </a:rPr>
              <a:t>Re:Search</a:t>
            </a:r>
            <a:endParaRPr lang="en-US" sz="3600" dirty="0">
              <a:solidFill>
                <a:srgbClr val="00408C"/>
              </a:solidFill>
              <a:latin typeface="+mj-lt"/>
              <a:ea typeface="+mj-ea"/>
              <a:cs typeface="+mj-cs"/>
            </a:endParaRPr>
          </a:p>
        </p:txBody>
      </p:sp>
    </p:spTree>
    <p:extLst>
      <p:ext uri="{BB962C8B-B14F-4D97-AF65-F5344CB8AC3E}">
        <p14:creationId xmlns:p14="http://schemas.microsoft.com/office/powerpoint/2010/main" val="30363622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8" y="40692"/>
            <a:ext cx="9100592" cy="682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7098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smtClean="0"/>
              <a:t>Conclusion</a:t>
            </a:r>
            <a:r>
              <a:rPr lang="en-US" sz="3200" dirty="0" smtClean="0"/>
              <a:t> </a:t>
            </a:r>
            <a:endParaRPr lang="en-US" sz="3200" dirty="0"/>
          </a:p>
        </p:txBody>
      </p:sp>
      <p:sp>
        <p:nvSpPr>
          <p:cNvPr id="3" name="Content Placeholder 2"/>
          <p:cNvSpPr>
            <a:spLocks noGrp="1"/>
          </p:cNvSpPr>
          <p:nvPr>
            <p:ph idx="1"/>
          </p:nvPr>
        </p:nvSpPr>
        <p:spPr>
          <a:xfrm>
            <a:off x="467544" y="1196752"/>
            <a:ext cx="8229600" cy="4352925"/>
          </a:xfrm>
        </p:spPr>
        <p:txBody>
          <a:bodyPr/>
          <a:lstStyle/>
          <a:p>
            <a:r>
              <a:rPr lang="en-US" dirty="0" smtClean="0"/>
              <a:t>WIPO Global Databases and Platforms will promote/are promoting global partnerships among multiple stakeholders</a:t>
            </a:r>
          </a:p>
          <a:p>
            <a:pPr marL="0" indent="0">
              <a:buNone/>
            </a:pPr>
            <a:endParaRPr lang="en-US" dirty="0" smtClean="0"/>
          </a:p>
          <a:p>
            <a:r>
              <a:rPr lang="en-US" dirty="0" smtClean="0"/>
              <a:t>Databases, Tools, Services and Platforms need to be easy to search, up to date, interactive/dynamic, multilingual, and robust </a:t>
            </a:r>
          </a:p>
          <a:p>
            <a:endParaRPr lang="en-US" dirty="0"/>
          </a:p>
          <a:p>
            <a:r>
              <a:rPr lang="en-US" dirty="0" smtClean="0"/>
              <a:t>WIPO is helping to establish critical elements of global IP infrastructure, tools and services necessary so that innovators, patent professionals and IP Offices in all countries can derive maximum benefit from the global IP system</a:t>
            </a:r>
            <a:endParaRPr lang="en-US" dirty="0"/>
          </a:p>
        </p:txBody>
      </p:sp>
    </p:spTree>
    <p:extLst>
      <p:ext uri="{BB962C8B-B14F-4D97-AF65-F5344CB8AC3E}">
        <p14:creationId xmlns:p14="http://schemas.microsoft.com/office/powerpoint/2010/main" val="18479082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lstStyle/>
          <a:p>
            <a:r>
              <a:rPr lang="en-US" sz="3200" dirty="0"/>
              <a:t>Alternative Dispute Resolution – Practical tips</a:t>
            </a:r>
            <a:br>
              <a:rPr lang="en-US" sz="3200" dirty="0"/>
            </a:br>
            <a:r>
              <a:rPr lang="en-US" sz="3200" dirty="0"/>
              <a:t/>
            </a:r>
            <a:br>
              <a:rPr lang="en-US" sz="3200" dirty="0"/>
            </a:br>
            <a:endParaRPr lang="en-US" sz="3200" dirty="0"/>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06" y="126876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4248" y="4437111"/>
            <a:ext cx="972944" cy="1305965"/>
          </a:xfrm>
          <a:prstGeom prst="rect">
            <a:avLst/>
          </a:prstGeom>
        </p:spPr>
      </p:pic>
      <p:sp>
        <p:nvSpPr>
          <p:cNvPr id="6" name="Rectangle 5"/>
          <p:cNvSpPr/>
          <p:nvPr/>
        </p:nvSpPr>
        <p:spPr>
          <a:xfrm>
            <a:off x="632095" y="5028889"/>
            <a:ext cx="5004048" cy="584775"/>
          </a:xfrm>
          <a:prstGeom prst="rect">
            <a:avLst/>
          </a:prstGeom>
        </p:spPr>
        <p:txBody>
          <a:bodyPr wrap="square">
            <a:spAutoFit/>
          </a:bodyPr>
          <a:lstStyle/>
          <a:p>
            <a:pPr marL="285750" indent="-285750" eaLnBrk="1" hangingPunct="1">
              <a:spcBef>
                <a:spcPct val="0"/>
              </a:spcBef>
              <a:buClr>
                <a:srgbClr val="0070C0"/>
              </a:buClr>
              <a:buSzPct val="100000"/>
              <a:buFont typeface="Wingdings" panose="05000000000000000000" pitchFamily="2" charset="2"/>
              <a:buChar char="q"/>
            </a:pPr>
            <a:r>
              <a:rPr lang="fr-CH" altLang="en-US" sz="1600" u="sng" dirty="0" smtClean="0">
                <a:solidFill>
                  <a:srgbClr val="002060"/>
                </a:solidFill>
              </a:rPr>
              <a:t>Speaker</a:t>
            </a:r>
            <a:r>
              <a:rPr lang="fr-CH" altLang="en-US" sz="1600" dirty="0" smtClean="0">
                <a:solidFill>
                  <a:srgbClr val="002060"/>
                </a:solidFill>
              </a:rPr>
              <a:t> : Victor Vazquez Lopez, Head</a:t>
            </a:r>
          </a:p>
          <a:p>
            <a:pPr eaLnBrk="1" hangingPunct="1">
              <a:spcBef>
                <a:spcPct val="0"/>
              </a:spcBef>
              <a:buFontTx/>
              <a:buNone/>
            </a:pPr>
            <a:r>
              <a:rPr lang="fr-CH" altLang="en-US" sz="1600" dirty="0" smtClean="0">
                <a:solidFill>
                  <a:srgbClr val="002060"/>
                </a:solidFill>
              </a:rPr>
              <a:t>Section </a:t>
            </a:r>
            <a:r>
              <a:rPr lang="fr-CH" altLang="en-US" sz="1600" dirty="0">
                <a:solidFill>
                  <a:srgbClr val="002060"/>
                </a:solidFill>
              </a:rPr>
              <a:t>for Coordination of </a:t>
            </a:r>
            <a:r>
              <a:rPr lang="en-US" altLang="en-US" sz="1600" dirty="0" smtClean="0">
                <a:solidFill>
                  <a:srgbClr val="002060"/>
                </a:solidFill>
              </a:rPr>
              <a:t>Developed</a:t>
            </a:r>
            <a:r>
              <a:rPr lang="fr-CH" altLang="en-US" sz="1600" dirty="0" smtClean="0">
                <a:solidFill>
                  <a:srgbClr val="002060"/>
                </a:solidFill>
              </a:rPr>
              <a:t> </a:t>
            </a:r>
            <a:r>
              <a:rPr lang="fr-CH" altLang="en-US" sz="1600" dirty="0">
                <a:solidFill>
                  <a:srgbClr val="002060"/>
                </a:solidFill>
              </a:rPr>
              <a:t>Countries</a:t>
            </a:r>
            <a:endParaRPr lang="en-US" altLang="en-US" sz="1600" dirty="0">
              <a:solidFill>
                <a:srgbClr val="002060"/>
              </a:solidFill>
            </a:endParaRPr>
          </a:p>
        </p:txBody>
      </p:sp>
    </p:spTree>
    <p:extLst>
      <p:ext uri="{BB962C8B-B14F-4D97-AF65-F5344CB8AC3E}">
        <p14:creationId xmlns:p14="http://schemas.microsoft.com/office/powerpoint/2010/main" val="33443618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fr-CH" altLang="en-US" smtClean="0"/>
              <a:t>Top Ten Considerations in Choice of Dispute Resolution Clause</a:t>
            </a:r>
            <a:endParaRPr lang="en-US" altLang="en-US" smtClean="0"/>
          </a:p>
        </p:txBody>
      </p:sp>
      <p:graphicFrame>
        <p:nvGraphicFramePr>
          <p:cNvPr id="338947" name="Group 3"/>
          <p:cNvGraphicFramePr>
            <a:graphicFrameLocks noGrp="1"/>
          </p:cNvGraphicFramePr>
          <p:nvPr>
            <p:ph idx="1"/>
          </p:nvPr>
        </p:nvGraphicFramePr>
        <p:xfrm>
          <a:off x="583223" y="1557339"/>
          <a:ext cx="8043496" cy="4106865"/>
        </p:xfrm>
        <a:graphic>
          <a:graphicData uri="http://schemas.openxmlformats.org/drawingml/2006/table">
            <a:tbl>
              <a:tblPr/>
              <a:tblGrid>
                <a:gridCol w="4022481"/>
                <a:gridCol w="4021015"/>
              </a:tblGrid>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Domestic</a:t>
                      </a: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Contracts</a:t>
                      </a:r>
                      <a:endParaRPr kumimoji="0" lang="en-US" sz="1600" b="1" i="0" u="none" strike="noStrike" cap="none" normalizeH="0" baseline="0" dirty="0" smtClean="0">
                        <a:ln>
                          <a:noFill/>
                        </a:ln>
                        <a:solidFill>
                          <a:srgbClr val="70899B"/>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charset="0"/>
                          <a:cs typeface="Arial" charset="0"/>
                        </a:rPr>
                        <a:t>International Contracts</a:t>
                      </a:r>
                      <a:endParaRPr kumimoji="0" lang="en-US" sz="1600" b="1" i="0" u="none" strike="noStrike" cap="none" normalizeH="0" baseline="0" smtClean="0">
                        <a:ln>
                          <a:noFill/>
                        </a:ln>
                        <a:solidFill>
                          <a:srgbClr val="70899B"/>
                        </a:solidFill>
                        <a:effectLst/>
                        <a:latin typeface="Arial" charset="0"/>
                        <a:cs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57%</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53%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36%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dirty="0" smtClean="0">
                          <a:ln>
                            <a:noFill/>
                          </a:ln>
                          <a:solidFill>
                            <a:schemeClr val="tx1"/>
                          </a:solidFill>
                          <a:effectLst/>
                          <a:latin typeface="Arial" charset="0"/>
                          <a:cs typeface="Arial" charset="0"/>
                        </a:rPr>
                        <a:t>Business Solution – 30%</a:t>
                      </a:r>
                      <a:endParaRPr kumimoji="0" lang="en-US" sz="1500" b="0" i="0" u="none" strike="noStrike" cap="none" normalizeH="0" baseline="0" dirty="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32%</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18%</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29%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None in Particular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cs typeface="Arial" charset="0"/>
                        </a:rPr>
                        <a:t>None in Particular – 6%</a:t>
                      </a: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5%</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38" name="Oval 41"/>
          <p:cNvSpPr>
            <a:spLocks noChangeArrowheads="1"/>
          </p:cNvSpPr>
          <p:nvPr/>
        </p:nvSpPr>
        <p:spPr bwMode="auto">
          <a:xfrm>
            <a:off x="7035116" y="254247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39" name="Oval 42"/>
          <p:cNvSpPr>
            <a:spLocks noChangeArrowheads="1"/>
          </p:cNvSpPr>
          <p:nvPr/>
        </p:nvSpPr>
        <p:spPr bwMode="auto">
          <a:xfrm>
            <a:off x="3044873" y="329812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0" name="Oval 43"/>
          <p:cNvSpPr>
            <a:spLocks noChangeArrowheads="1"/>
          </p:cNvSpPr>
          <p:nvPr/>
        </p:nvSpPr>
        <p:spPr bwMode="auto">
          <a:xfrm>
            <a:off x="7101058" y="3298122"/>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1" name="Oval 44"/>
          <p:cNvSpPr>
            <a:spLocks noChangeArrowheads="1"/>
          </p:cNvSpPr>
          <p:nvPr/>
        </p:nvSpPr>
        <p:spPr bwMode="auto">
          <a:xfrm>
            <a:off x="3046339" y="4055359"/>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2" name="Oval 45"/>
          <p:cNvSpPr>
            <a:spLocks noChangeArrowheads="1"/>
          </p:cNvSpPr>
          <p:nvPr/>
        </p:nvSpPr>
        <p:spPr bwMode="auto">
          <a:xfrm>
            <a:off x="7234409" y="5207884"/>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3" name="Oval 46"/>
          <p:cNvSpPr>
            <a:spLocks noChangeArrowheads="1"/>
          </p:cNvSpPr>
          <p:nvPr/>
        </p:nvSpPr>
        <p:spPr bwMode="auto">
          <a:xfrm>
            <a:off x="3179688" y="4774497"/>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4" name="Oval 47"/>
          <p:cNvSpPr>
            <a:spLocks noChangeArrowheads="1"/>
          </p:cNvSpPr>
          <p:nvPr/>
        </p:nvSpPr>
        <p:spPr bwMode="auto">
          <a:xfrm>
            <a:off x="7698935" y="4414134"/>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5" name="Oval 48"/>
          <p:cNvSpPr>
            <a:spLocks noChangeArrowheads="1"/>
          </p:cNvSpPr>
          <p:nvPr/>
        </p:nvSpPr>
        <p:spPr bwMode="auto">
          <a:xfrm>
            <a:off x="3711624" y="5279322"/>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solidFill>
                <a:srgbClr val="D4DBE3"/>
              </a:solidFill>
            </a:endParaRPr>
          </a:p>
        </p:txBody>
      </p:sp>
      <p:sp>
        <p:nvSpPr>
          <p:cNvPr id="4146" name="Rectangle 1"/>
          <p:cNvSpPr>
            <a:spLocks noChangeArrowheads="1"/>
          </p:cNvSpPr>
          <p:nvPr/>
        </p:nvSpPr>
        <p:spPr bwMode="auto">
          <a:xfrm>
            <a:off x="84993" y="5876926"/>
            <a:ext cx="671439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500"/>
              <a:t>WIPO Center Report on International Survey of Dispute Resolution</a:t>
            </a:r>
          </a:p>
          <a:p>
            <a:pPr eaLnBrk="1" hangingPunct="1">
              <a:lnSpc>
                <a:spcPct val="90000"/>
              </a:lnSpc>
              <a:spcBef>
                <a:spcPct val="0"/>
              </a:spcBef>
              <a:buFontTx/>
              <a:buNone/>
            </a:pPr>
            <a:r>
              <a:rPr lang="en-US" altLang="en-US" sz="1500"/>
              <a:t>in Technology Transactions (2013)</a:t>
            </a:r>
          </a:p>
          <a:p>
            <a:pPr eaLnBrk="1" hangingPunct="1">
              <a:lnSpc>
                <a:spcPct val="90000"/>
              </a:lnSpc>
              <a:spcBef>
                <a:spcPts val="300"/>
              </a:spcBef>
              <a:buFontTx/>
              <a:buNone/>
            </a:pPr>
            <a:r>
              <a:rPr lang="en-US" altLang="en-US" sz="1500">
                <a:solidFill>
                  <a:srgbClr val="D4DBE3"/>
                </a:solidFill>
                <a:hlinkClick r:id="rId3"/>
              </a:rPr>
              <a:t>www.wipo.int/amc/en/center/survey/results.html</a:t>
            </a:r>
            <a:endParaRPr lang="en-US" altLang="en-US" sz="1500">
              <a:solidFill>
                <a:srgbClr val="D4DBE3"/>
              </a:solidFill>
            </a:endParaRPr>
          </a:p>
        </p:txBody>
      </p:sp>
    </p:spTree>
    <p:extLst>
      <p:ext uri="{BB962C8B-B14F-4D97-AF65-F5344CB8AC3E}">
        <p14:creationId xmlns:p14="http://schemas.microsoft.com/office/powerpoint/2010/main" val="19399135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11560" y="620688"/>
            <a:ext cx="7846640" cy="447701"/>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fr-CH" altLang="en-US" dirty="0" smtClean="0"/>
              <a:t>WIPO Arbitration and </a:t>
            </a:r>
            <a:r>
              <a:rPr lang="fr-CH" altLang="en-US" dirty="0" err="1" smtClean="0"/>
              <a:t>Mediation</a:t>
            </a:r>
            <a:r>
              <a:rPr lang="fr-CH" altLang="en-US" dirty="0" smtClean="0"/>
              <a:t> Center</a:t>
            </a:r>
            <a:br>
              <a:rPr lang="fr-CH" altLang="en-US" dirty="0" smtClean="0"/>
            </a:br>
            <a:endParaRPr lang="en-US" altLang="en-US" dirty="0" smtClean="0"/>
          </a:p>
        </p:txBody>
      </p:sp>
      <p:sp>
        <p:nvSpPr>
          <p:cNvPr id="5124" name="Rectangle 3"/>
          <p:cNvSpPr>
            <a:spLocks noChangeArrowheads="1"/>
          </p:cNvSpPr>
          <p:nvPr/>
        </p:nvSpPr>
        <p:spPr bwMode="auto">
          <a:xfrm>
            <a:off x="611560" y="1340768"/>
            <a:ext cx="7807569" cy="4946203"/>
          </a:xfrm>
          <a:prstGeom prst="rect">
            <a:avLst/>
          </a:prstGeom>
          <a:solidFill>
            <a:schemeClr val="bg1"/>
          </a:solidFill>
          <a:ln>
            <a:noFill/>
          </a:ln>
          <a:effectLs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ts val="300"/>
              </a:spcBef>
              <a:buClr>
                <a:srgbClr val="00B0F0"/>
              </a:buClr>
              <a:buBlip>
                <a:blip r:embed="rId4"/>
              </a:buBlip>
            </a:pPr>
            <a:r>
              <a:rPr lang="en-US" altLang="en-US" sz="2200" dirty="0">
                <a:latin typeface="+mn-lt"/>
                <a:cs typeface="+mn-cs"/>
              </a:rPr>
              <a:t>Facilitates the resolution of commercial disputes between private parties involving IP and technology, through procedures other than court litigation (alternative dispute resolution: ADR)</a:t>
            </a:r>
          </a:p>
          <a:p>
            <a:pPr marL="722313" lvl="1" indent="-342900" eaLnBrk="1" hangingPunct="1">
              <a:spcBef>
                <a:spcPts val="300"/>
              </a:spcBef>
              <a:buClr>
                <a:srgbClr val="00B0F0"/>
              </a:buClr>
              <a:buBlip>
                <a:blip r:embed="rId4"/>
              </a:buBlip>
            </a:pPr>
            <a:r>
              <a:rPr lang="en-US" altLang="en-US" sz="2200" dirty="0">
                <a:latin typeface="+mn-lt"/>
                <a:cs typeface="+mn-cs"/>
              </a:rPr>
              <a:t>Offices in Geneva and </a:t>
            </a:r>
            <a:r>
              <a:rPr lang="fr-CH" altLang="en-US" sz="2200" dirty="0">
                <a:latin typeface="+mn-lt"/>
                <a:cs typeface="+mn-cs"/>
              </a:rPr>
              <a:t>Singapore </a:t>
            </a:r>
            <a:r>
              <a:rPr lang="en-US" altLang="en-US" sz="2200" dirty="0">
                <a:latin typeface="+mn-lt"/>
                <a:cs typeface="+mn-cs"/>
              </a:rPr>
              <a:t> </a:t>
            </a:r>
          </a:p>
          <a:p>
            <a:pPr eaLnBrk="1" hangingPunct="1">
              <a:lnSpc>
                <a:spcPct val="90000"/>
              </a:lnSpc>
              <a:spcBef>
                <a:spcPts val="300"/>
              </a:spcBef>
              <a:buClr>
                <a:srgbClr val="00B0F0"/>
              </a:buClr>
              <a:buBlip>
                <a:blip r:embed="rId4"/>
              </a:buBlip>
            </a:pPr>
            <a:r>
              <a:rPr lang="en-US" altLang="en-US" sz="2200" dirty="0">
                <a:latin typeface="+mn-lt"/>
                <a:cs typeface="+mn-cs"/>
              </a:rPr>
              <a:t>ADR of IP disputes benefits from a specialized ADR provider</a:t>
            </a:r>
            <a:endParaRPr lang="fr-CH" altLang="en-US" sz="2200" dirty="0">
              <a:latin typeface="+mn-lt"/>
              <a:cs typeface="+mn-cs"/>
            </a:endParaRPr>
          </a:p>
          <a:p>
            <a:pPr marL="722313" lvl="1" indent="-342900" eaLnBrk="1" hangingPunct="1">
              <a:lnSpc>
                <a:spcPct val="90000"/>
              </a:lnSpc>
              <a:spcBef>
                <a:spcPts val="300"/>
              </a:spcBef>
              <a:buClr>
                <a:srgbClr val="00B0F0"/>
              </a:buClr>
              <a:buBlip>
                <a:blip r:embed="rId4"/>
              </a:buBlip>
            </a:pPr>
            <a:r>
              <a:rPr lang="en-US" altLang="en-US" sz="2200" dirty="0">
                <a:latin typeface="+mn-lt"/>
                <a:cs typeface="+mn-cs"/>
              </a:rPr>
              <a:t>WIPO mediators, arbitrators and experts experienced in IP and technology - able to deliver informed results efficiently</a:t>
            </a:r>
            <a:endParaRPr lang="fr-CH" altLang="en-US" sz="2200" dirty="0">
              <a:latin typeface="+mn-lt"/>
              <a:cs typeface="+mn-cs"/>
            </a:endParaRPr>
          </a:p>
          <a:p>
            <a:pPr eaLnBrk="1" hangingPunct="1">
              <a:lnSpc>
                <a:spcPct val="90000"/>
              </a:lnSpc>
              <a:spcBef>
                <a:spcPts val="300"/>
              </a:spcBef>
              <a:buClr>
                <a:srgbClr val="00B0F0"/>
              </a:buClr>
              <a:buBlip>
                <a:blip r:embed="rId4"/>
              </a:buBlip>
            </a:pPr>
            <a:r>
              <a:rPr lang="fr-CH" altLang="en-US" sz="2200" dirty="0" err="1">
                <a:latin typeface="+mn-lt"/>
                <a:cs typeface="+mn-cs"/>
              </a:rPr>
              <a:t>Competitive</a:t>
            </a:r>
            <a:r>
              <a:rPr lang="fr-CH" altLang="en-US" sz="2200" dirty="0">
                <a:latin typeface="+mn-lt"/>
                <a:cs typeface="+mn-cs"/>
              </a:rPr>
              <a:t> WIPO </a:t>
            </a:r>
            <a:r>
              <a:rPr lang="fr-CH" altLang="en-US" sz="2200" dirty="0" err="1">
                <a:latin typeface="+mn-lt"/>
                <a:cs typeface="+mn-cs"/>
              </a:rPr>
              <a:t>fee</a:t>
            </a:r>
            <a:r>
              <a:rPr lang="fr-CH" altLang="en-US" sz="2200" dirty="0">
                <a:latin typeface="+mn-lt"/>
                <a:cs typeface="+mn-cs"/>
              </a:rPr>
              <a:t> structure</a:t>
            </a:r>
          </a:p>
          <a:p>
            <a:pPr eaLnBrk="1" hangingPunct="1">
              <a:lnSpc>
                <a:spcPct val="90000"/>
              </a:lnSpc>
              <a:spcBef>
                <a:spcPts val="300"/>
              </a:spcBef>
              <a:buClr>
                <a:srgbClr val="00B0F0"/>
              </a:buClr>
              <a:buBlip>
                <a:blip r:embed="rId4"/>
              </a:buBlip>
            </a:pPr>
            <a:r>
              <a:rPr lang="es-ES_tradnl" altLang="en-US" sz="2200" dirty="0">
                <a:latin typeface="+mn-lt"/>
                <a:cs typeface="+mn-cs"/>
              </a:rPr>
              <a:t>International </a:t>
            </a:r>
            <a:r>
              <a:rPr lang="es-ES_tradnl" altLang="en-US" sz="2200" dirty="0" err="1">
                <a:latin typeface="+mn-lt"/>
                <a:cs typeface="+mn-cs"/>
              </a:rPr>
              <a:t>neutrality</a:t>
            </a:r>
            <a:endParaRPr lang="en-US" altLang="en-US" sz="2200" dirty="0">
              <a:latin typeface="+mn-lt"/>
              <a:cs typeface="+mn-cs"/>
            </a:endParaRPr>
          </a:p>
          <a:p>
            <a:pPr eaLnBrk="1" hangingPunct="1">
              <a:lnSpc>
                <a:spcPct val="90000"/>
              </a:lnSpc>
              <a:spcBef>
                <a:spcPts val="300"/>
              </a:spcBef>
              <a:buClr>
                <a:srgbClr val="00B0F0"/>
              </a:buClr>
              <a:buBlip>
                <a:blip r:embed="rId4"/>
              </a:buBlip>
            </a:pPr>
            <a:r>
              <a:rPr lang="en-US" altLang="en-US" sz="2200" dirty="0">
                <a:latin typeface="+mn-lt"/>
                <a:cs typeface="+mn-cs"/>
              </a:rPr>
              <a:t>Services include mediation, arbitration, expedited arbitration, expert determination, and domain name dispute resolution</a:t>
            </a:r>
          </a:p>
          <a:p>
            <a:pPr eaLnBrk="1" hangingPunct="1"/>
            <a:endParaRPr lang="en-US" altLang="en-US" sz="2200" dirty="0"/>
          </a:p>
        </p:txBody>
      </p:sp>
    </p:spTree>
    <p:extLst>
      <p:ext uri="{BB962C8B-B14F-4D97-AF65-F5344CB8AC3E}">
        <p14:creationId xmlns:p14="http://schemas.microsoft.com/office/powerpoint/2010/main" val="4244106555"/>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51520" y="188640"/>
            <a:ext cx="8374674" cy="1152525"/>
          </a:xfrm>
        </p:spPr>
        <p:txBody>
          <a:bodyPr/>
          <a:lstStyle/>
          <a:p>
            <a:pPr eaLnBrk="1" hangingPunct="1"/>
            <a:r>
              <a:rPr lang="en-US" altLang="en-US" dirty="0" smtClean="0"/>
              <a:t>WIPO ADR</a:t>
            </a:r>
            <a:br>
              <a:rPr lang="en-US" altLang="en-US" dirty="0" smtClean="0"/>
            </a:br>
            <a:r>
              <a:rPr lang="en-US" altLang="en-US" dirty="0" smtClean="0"/>
              <a:t>Mediation, Arbitration, Expert Determination</a:t>
            </a:r>
          </a:p>
        </p:txBody>
      </p:sp>
      <p:sp>
        <p:nvSpPr>
          <p:cNvPr id="6148" name="Rectangle 3"/>
          <p:cNvSpPr>
            <a:spLocks noGrp="1" noChangeArrowheads="1"/>
          </p:cNvSpPr>
          <p:nvPr>
            <p:ph type="body" idx="1"/>
          </p:nvPr>
        </p:nvSpPr>
        <p:spPr>
          <a:xfrm>
            <a:off x="317989" y="1341438"/>
            <a:ext cx="8428892" cy="4679950"/>
          </a:xfrm>
        </p:spPr>
        <p:txBody>
          <a:bodyPr/>
          <a:lstStyle/>
          <a:p>
            <a:pPr eaLnBrk="1" hangingPunct="1">
              <a:lnSpc>
                <a:spcPct val="90000"/>
              </a:lnSpc>
            </a:pPr>
            <a:endParaRPr lang="fr-CH" altLang="en-US" sz="2000" b="1" i="1" dirty="0" smtClean="0"/>
          </a:p>
          <a:p>
            <a:pPr eaLnBrk="1" hangingPunct="1">
              <a:lnSpc>
                <a:spcPct val="90000"/>
              </a:lnSpc>
              <a:spcAft>
                <a:spcPts val="1200"/>
              </a:spcAft>
            </a:pPr>
            <a:r>
              <a:rPr lang="en-US" altLang="en-US" sz="2000" b="1" i="1" dirty="0" smtClean="0"/>
              <a:t>Mediation</a:t>
            </a:r>
            <a:r>
              <a:rPr lang="fr-CH" altLang="en-US" sz="2000" dirty="0" smtClean="0"/>
              <a:t>: </a:t>
            </a:r>
            <a:r>
              <a:rPr lang="en-SG" altLang="en-US" sz="2000" dirty="0" smtClean="0"/>
              <a:t>informal consensual process in which a neutral intermediary, the mediator, </a:t>
            </a:r>
            <a:r>
              <a:rPr lang="en-SG" altLang="en-US" sz="2000" u="sng" dirty="0" smtClean="0"/>
              <a:t>assists the parties in reaching a settlement of their dispute</a:t>
            </a:r>
            <a:r>
              <a:rPr lang="en-SG" altLang="en-US" sz="2000" dirty="0" smtClean="0"/>
              <a:t>. The </a:t>
            </a:r>
            <a:r>
              <a:rPr lang="en-SG" altLang="en-US" sz="2000" u="sng" dirty="0" smtClean="0"/>
              <a:t>mediator cannot impose a decision</a:t>
            </a:r>
            <a:r>
              <a:rPr lang="en-SG" altLang="en-US" sz="2000" dirty="0" smtClean="0"/>
              <a:t>. </a:t>
            </a:r>
          </a:p>
          <a:p>
            <a:pPr marL="0" indent="0" eaLnBrk="1" hangingPunct="1">
              <a:lnSpc>
                <a:spcPct val="90000"/>
              </a:lnSpc>
              <a:spcAft>
                <a:spcPts val="1200"/>
              </a:spcAft>
              <a:buNone/>
            </a:pPr>
            <a:endParaRPr lang="en-SG" altLang="en-US" sz="2000" dirty="0" smtClean="0"/>
          </a:p>
          <a:p>
            <a:pPr eaLnBrk="1" hangingPunct="1">
              <a:lnSpc>
                <a:spcPct val="90000"/>
              </a:lnSpc>
              <a:spcAft>
                <a:spcPts val="1200"/>
              </a:spcAft>
            </a:pPr>
            <a:r>
              <a:rPr lang="en-US" altLang="en-US" sz="2000" b="1" i="1" dirty="0" smtClean="0"/>
              <a:t>Arbitration</a:t>
            </a:r>
            <a:r>
              <a:rPr lang="en-US" altLang="en-US" sz="2000" dirty="0" smtClean="0"/>
              <a:t>: consensual procedure in which the parties submit their dispute to one or more chosen arbitrators, for a </a:t>
            </a:r>
            <a:r>
              <a:rPr lang="en-US" altLang="en-US" sz="2000" u="sng" dirty="0" smtClean="0"/>
              <a:t>binding and final decision</a:t>
            </a:r>
            <a:r>
              <a:rPr lang="en-US" altLang="en-US" sz="2000" dirty="0" smtClean="0"/>
              <a:t> (award) </a:t>
            </a:r>
            <a:r>
              <a:rPr lang="en-US" altLang="en-US" sz="2000" u="sng" dirty="0" smtClean="0"/>
              <a:t>enforceable</a:t>
            </a:r>
            <a:r>
              <a:rPr lang="en-US" altLang="en-US" sz="2000" dirty="0" smtClean="0"/>
              <a:t> under arbitral law. </a:t>
            </a:r>
          </a:p>
          <a:p>
            <a:pPr marL="0" indent="0" eaLnBrk="1" hangingPunct="1">
              <a:lnSpc>
                <a:spcPct val="90000"/>
              </a:lnSpc>
              <a:spcAft>
                <a:spcPts val="1200"/>
              </a:spcAft>
              <a:buNone/>
            </a:pPr>
            <a:endParaRPr lang="en-US" altLang="en-US" sz="2000" dirty="0" smtClean="0"/>
          </a:p>
          <a:p>
            <a:pPr eaLnBrk="1" hangingPunct="1">
              <a:lnSpc>
                <a:spcPct val="90000"/>
              </a:lnSpc>
              <a:spcAft>
                <a:spcPts val="1200"/>
              </a:spcAft>
            </a:pPr>
            <a:r>
              <a:rPr lang="en-US" altLang="en-US" sz="2000" b="1" i="1" dirty="0" smtClean="0"/>
              <a:t>Expert Determination</a:t>
            </a:r>
            <a:r>
              <a:rPr lang="en-US" altLang="en-US" sz="2000" dirty="0" smtClean="0"/>
              <a:t>: consensual procedure in which the parties submit a </a:t>
            </a:r>
            <a:r>
              <a:rPr lang="en-US" altLang="en-US" sz="2000" u="sng" dirty="0" smtClean="0"/>
              <a:t>specific matter</a:t>
            </a:r>
            <a:r>
              <a:rPr lang="en-US" altLang="en-US" sz="2000" dirty="0" smtClean="0"/>
              <a:t> (e.g., technical question) to one or more experts who make a </a:t>
            </a:r>
            <a:r>
              <a:rPr lang="en-US" altLang="en-US" sz="2000" u="sng" dirty="0" smtClean="0"/>
              <a:t>determination</a:t>
            </a:r>
            <a:r>
              <a:rPr lang="en-US" altLang="en-US" sz="2000" dirty="0" smtClean="0"/>
              <a:t> on the matter.</a:t>
            </a:r>
          </a:p>
        </p:txBody>
      </p:sp>
    </p:spTree>
    <p:extLst>
      <p:ext uri="{BB962C8B-B14F-4D97-AF65-F5344CB8AC3E}">
        <p14:creationId xmlns:p14="http://schemas.microsoft.com/office/powerpoint/2010/main" val="2684201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9"/>
            <a:ext cx="8229600" cy="777875"/>
          </a:xfrm>
        </p:spPr>
        <p:txBody>
          <a:bodyPr/>
          <a:lstStyle/>
          <a:p>
            <a:r>
              <a:rPr lang="fr-CH" altLang="en-US" smtClean="0"/>
              <a:t>Routes to WIPO ADR</a:t>
            </a:r>
            <a:endParaRPr lang="en-US" altLang="en-US" smtClean="0"/>
          </a:p>
        </p:txBody>
      </p:sp>
      <p:sp>
        <p:nvSpPr>
          <p:cNvPr id="7171" name="Rectangle 3"/>
          <p:cNvSpPr>
            <a:spLocks noGrp="1" noChangeArrowheads="1"/>
          </p:cNvSpPr>
          <p:nvPr>
            <p:ph type="body" idx="1"/>
          </p:nvPr>
        </p:nvSpPr>
        <p:spPr>
          <a:xfrm>
            <a:off x="457200" y="1125539"/>
            <a:ext cx="8229600" cy="5399087"/>
          </a:xfrm>
        </p:spPr>
        <p:txBody>
          <a:bodyPr/>
          <a:lstStyle/>
          <a:p>
            <a:pPr eaLnBrk="1" hangingPunct="1">
              <a:spcBef>
                <a:spcPts val="300"/>
              </a:spcBef>
            </a:pPr>
            <a:r>
              <a:rPr lang="en-US" altLang="en-US" sz="2200" dirty="0" smtClean="0"/>
              <a:t>ADR contract clause electing WIPO Rules administered by WIPO Center</a:t>
            </a:r>
          </a:p>
          <a:p>
            <a:pPr lvl="1" eaLnBrk="1" hangingPunct="1">
              <a:spcBef>
                <a:spcPts val="300"/>
              </a:spcBef>
              <a:spcAft>
                <a:spcPts val="1200"/>
              </a:spcAft>
            </a:pPr>
            <a:r>
              <a:rPr lang="en-US" altLang="en-US" sz="2200" dirty="0" smtClean="0"/>
              <a:t>WIPO Rules updated in 2014</a:t>
            </a:r>
          </a:p>
          <a:p>
            <a:pPr>
              <a:spcAft>
                <a:spcPts val="600"/>
              </a:spcAft>
            </a:pPr>
            <a:r>
              <a:rPr lang="en-US" altLang="en-US" sz="2200" dirty="0" smtClean="0"/>
              <a:t>Model clauses: </a:t>
            </a:r>
            <a:r>
              <a:rPr lang="en-US" altLang="en-US" sz="2200" dirty="0" smtClean="0">
                <a:hlinkClick r:id="rId2"/>
              </a:rPr>
              <a:t>www.wipo.int/amc/en/clauses/index.html</a:t>
            </a:r>
            <a:r>
              <a:rPr lang="en-US" altLang="en-US" sz="2200" dirty="0" smtClean="0"/>
              <a:t> </a:t>
            </a:r>
          </a:p>
          <a:p>
            <a:pPr lvl="1">
              <a:spcBef>
                <a:spcPts val="300"/>
              </a:spcBef>
              <a:spcAft>
                <a:spcPts val="300"/>
              </a:spcAft>
            </a:pPr>
            <a:r>
              <a:rPr lang="en-US" altLang="en-US" sz="2200" dirty="0" smtClean="0"/>
              <a:t>Parties can shape the process via the clause (e.g., location, language, law, extent of discovery)</a:t>
            </a:r>
          </a:p>
          <a:p>
            <a:pPr lvl="1">
              <a:spcAft>
                <a:spcPts val="1200"/>
              </a:spcAft>
            </a:pPr>
            <a:r>
              <a:rPr lang="en-US" altLang="en-US" sz="2200" dirty="0" smtClean="0"/>
              <a:t>Allows for combination of procedures (e.g., mediation followed by expedited arbitration)</a:t>
            </a:r>
          </a:p>
          <a:p>
            <a:pPr>
              <a:spcAft>
                <a:spcPts val="1200"/>
              </a:spcAft>
            </a:pPr>
            <a:r>
              <a:rPr lang="en-US" altLang="en-US" sz="2200" dirty="0" smtClean="0"/>
              <a:t>Submission agreements for non-contractual disputes</a:t>
            </a:r>
          </a:p>
          <a:p>
            <a:r>
              <a:rPr lang="en-US" altLang="en-US" sz="2200" dirty="0" smtClean="0"/>
              <a:t>Court referrals</a:t>
            </a:r>
          </a:p>
        </p:txBody>
      </p:sp>
    </p:spTree>
    <p:extLst>
      <p:ext uri="{BB962C8B-B14F-4D97-AF65-F5344CB8AC3E}">
        <p14:creationId xmlns:p14="http://schemas.microsoft.com/office/powerpoint/2010/main" val="21032712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196" name="Rectangle 3"/>
          <p:cNvSpPr>
            <a:spLocks noGrp="1" noChangeArrowheads="1"/>
          </p:cNvSpPr>
          <p:nvPr>
            <p:ph type="title"/>
          </p:nvPr>
        </p:nvSpPr>
        <p:spPr>
          <a:xfrm>
            <a:off x="184638" y="0"/>
            <a:ext cx="8229600" cy="1143000"/>
          </a:xfrm>
        </p:spPr>
        <p:txBody>
          <a:bodyPr/>
          <a:lstStyle/>
          <a:p>
            <a:r>
              <a:rPr lang="en-US" altLang="en-US" smtClean="0"/>
              <a:t>WIPO ADR Options</a:t>
            </a:r>
          </a:p>
        </p:txBody>
      </p:sp>
      <p:grpSp>
        <p:nvGrpSpPr>
          <p:cNvPr id="8197" name="Group 4"/>
          <p:cNvGrpSpPr>
            <a:grpSpLocks/>
          </p:cNvGrpSpPr>
          <p:nvPr/>
        </p:nvGrpSpPr>
        <p:grpSpPr bwMode="auto">
          <a:xfrm>
            <a:off x="4705351" y="3675063"/>
            <a:ext cx="2259623" cy="584200"/>
            <a:chOff x="3697" y="2536"/>
            <a:chExt cx="1542" cy="368"/>
          </a:xfrm>
        </p:grpSpPr>
        <p:sp>
          <p:nvSpPr>
            <p:cNvPr id="8228"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229"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Expedited Arbitration</a:t>
              </a:r>
            </a:p>
          </p:txBody>
        </p:sp>
        <p:sp>
          <p:nvSpPr>
            <p:cNvPr id="8230"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8198" name="Text Box 8"/>
          <p:cNvSpPr txBox="1">
            <a:spLocks noChangeArrowheads="1"/>
          </p:cNvSpPr>
          <p:nvPr/>
        </p:nvSpPr>
        <p:spPr bwMode="auto">
          <a:xfrm>
            <a:off x="2335824" y="1557338"/>
            <a:ext cx="2236177"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WIPO Contract Clause/ Submission Agreement</a:t>
            </a:r>
          </a:p>
        </p:txBody>
      </p:sp>
      <p:sp>
        <p:nvSpPr>
          <p:cNvPr id="8199" name="Text Box 9"/>
          <p:cNvSpPr txBox="1">
            <a:spLocks noChangeArrowheads="1"/>
          </p:cNvSpPr>
          <p:nvPr/>
        </p:nvSpPr>
        <p:spPr bwMode="auto">
          <a:xfrm>
            <a:off x="231531" y="3667125"/>
            <a:ext cx="1529862"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Expert Determination</a:t>
            </a:r>
          </a:p>
        </p:txBody>
      </p:sp>
      <p:sp>
        <p:nvSpPr>
          <p:cNvPr id="8200" name="Text Box 10"/>
          <p:cNvSpPr txBox="1">
            <a:spLocks noChangeArrowheads="1"/>
          </p:cNvSpPr>
          <p:nvPr/>
        </p:nvSpPr>
        <p:spPr bwMode="auto">
          <a:xfrm>
            <a:off x="231531" y="5186364"/>
            <a:ext cx="1529862"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Determination</a:t>
            </a:r>
          </a:p>
        </p:txBody>
      </p:sp>
      <p:sp>
        <p:nvSpPr>
          <p:cNvPr id="8201" name="Text Box 11"/>
          <p:cNvSpPr txBox="1">
            <a:spLocks noChangeArrowheads="1"/>
          </p:cNvSpPr>
          <p:nvPr/>
        </p:nvSpPr>
        <p:spPr bwMode="auto">
          <a:xfrm>
            <a:off x="2335824" y="2471739"/>
            <a:ext cx="223617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(Negotiation)</a:t>
            </a:r>
          </a:p>
        </p:txBody>
      </p:sp>
      <p:sp>
        <p:nvSpPr>
          <p:cNvPr id="8202" name="Text Box 12"/>
          <p:cNvSpPr txBox="1">
            <a:spLocks noChangeArrowheads="1"/>
          </p:cNvSpPr>
          <p:nvPr/>
        </p:nvSpPr>
        <p:spPr bwMode="auto">
          <a:xfrm>
            <a:off x="2335824" y="3119439"/>
            <a:ext cx="223617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Mediation</a:t>
            </a:r>
          </a:p>
        </p:txBody>
      </p:sp>
      <p:sp>
        <p:nvSpPr>
          <p:cNvPr id="8203" name="Text Box 13"/>
          <p:cNvSpPr txBox="1">
            <a:spLocks noChangeArrowheads="1"/>
          </p:cNvSpPr>
          <p:nvPr/>
        </p:nvSpPr>
        <p:spPr bwMode="auto">
          <a:xfrm>
            <a:off x="5037993" y="5186364"/>
            <a:ext cx="1594338"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Award</a:t>
            </a:r>
          </a:p>
        </p:txBody>
      </p:sp>
      <p:cxnSp>
        <p:nvCxnSpPr>
          <p:cNvPr id="8204" name="AutoShape 14"/>
          <p:cNvCxnSpPr>
            <a:cxnSpLocks noChangeShapeType="1"/>
            <a:stCxn id="8201" idx="3"/>
            <a:endCxn id="8228" idx="0"/>
          </p:cNvCxnSpPr>
          <p:nvPr/>
        </p:nvCxnSpPr>
        <p:spPr bwMode="auto">
          <a:xfrm>
            <a:off x="4572000" y="2641601"/>
            <a:ext cx="1263162"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AutoShape 15"/>
          <p:cNvCxnSpPr>
            <a:cxnSpLocks noChangeShapeType="1"/>
            <a:stCxn id="8199" idx="2"/>
            <a:endCxn id="8200"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6" name="AutoShape 16"/>
          <p:cNvCxnSpPr>
            <a:cxnSpLocks noChangeShapeType="1"/>
            <a:stCxn id="8202" idx="2"/>
            <a:endCxn id="8227" idx="0"/>
          </p:cNvCxnSpPr>
          <p:nvPr/>
        </p:nvCxnSpPr>
        <p:spPr bwMode="auto">
          <a:xfrm>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7" name="AutoShape 17"/>
          <p:cNvCxnSpPr>
            <a:cxnSpLocks noChangeShapeType="1"/>
            <a:stCxn id="8201" idx="2"/>
            <a:endCxn id="8202" idx="0"/>
          </p:cNvCxnSpPr>
          <p:nvPr/>
        </p:nvCxnSpPr>
        <p:spPr bwMode="auto">
          <a:xfrm>
            <a:off x="3453912"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8" name="AutoShape 18"/>
          <p:cNvCxnSpPr>
            <a:cxnSpLocks noChangeShapeType="1"/>
            <a:stCxn id="8198" idx="2"/>
            <a:endCxn id="8201" idx="0"/>
          </p:cNvCxnSpPr>
          <p:nvPr/>
        </p:nvCxnSpPr>
        <p:spPr bwMode="auto">
          <a:xfrm>
            <a:off x="3453913"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9" name="AutoShape 19"/>
          <p:cNvCxnSpPr>
            <a:cxnSpLocks noChangeShapeType="1"/>
            <a:stCxn id="8202" idx="1"/>
            <a:endCxn id="8199" idx="0"/>
          </p:cNvCxnSpPr>
          <p:nvPr/>
        </p:nvCxnSpPr>
        <p:spPr bwMode="auto">
          <a:xfrm rot="10800000" flipV="1">
            <a:off x="996462" y="3289301"/>
            <a:ext cx="1339362"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0" name="AutoShape 20"/>
          <p:cNvCxnSpPr>
            <a:cxnSpLocks noChangeShapeType="1"/>
            <a:stCxn id="8201" idx="1"/>
            <a:endCxn id="8199" idx="0"/>
          </p:cNvCxnSpPr>
          <p:nvPr/>
        </p:nvCxnSpPr>
        <p:spPr bwMode="auto">
          <a:xfrm rot="10800000" flipV="1">
            <a:off x="996462" y="2641601"/>
            <a:ext cx="1339362"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1" name="AutoShape 21"/>
          <p:cNvCxnSpPr>
            <a:cxnSpLocks noChangeShapeType="1"/>
            <a:stCxn id="8202" idx="3"/>
            <a:endCxn id="8228" idx="0"/>
          </p:cNvCxnSpPr>
          <p:nvPr/>
        </p:nvCxnSpPr>
        <p:spPr bwMode="auto">
          <a:xfrm>
            <a:off x="4572000" y="3289301"/>
            <a:ext cx="1263162"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2" name="AutoShape 22"/>
          <p:cNvCxnSpPr>
            <a:cxnSpLocks noChangeShapeType="1"/>
            <a:stCxn id="8228" idx="2"/>
            <a:endCxn id="8226" idx="0"/>
          </p:cNvCxnSpPr>
          <p:nvPr/>
        </p:nvCxnSpPr>
        <p:spPr bwMode="auto">
          <a:xfrm rot="5400000">
            <a:off x="4426072" y="3777274"/>
            <a:ext cx="936625" cy="188155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3" name="AutoShape 23"/>
          <p:cNvCxnSpPr>
            <a:cxnSpLocks noChangeShapeType="1"/>
            <a:stCxn id="8199" idx="2"/>
            <a:endCxn id="8225"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4" name="AutoShape 24"/>
          <p:cNvCxnSpPr>
            <a:cxnSpLocks noChangeShapeType="1"/>
            <a:stCxn id="8228" idx="2"/>
            <a:endCxn id="8203" idx="0"/>
          </p:cNvCxnSpPr>
          <p:nvPr/>
        </p:nvCxnSpPr>
        <p:spPr bwMode="auto">
          <a:xfrm>
            <a:off x="5835162" y="4249739"/>
            <a:ext cx="0"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5" name="AutoShape 25"/>
          <p:cNvCxnSpPr>
            <a:cxnSpLocks noChangeShapeType="1"/>
            <a:stCxn id="8199" idx="3"/>
            <a:endCxn id="8228"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6" name="Group 26"/>
          <p:cNvGrpSpPr>
            <a:grpSpLocks/>
          </p:cNvGrpSpPr>
          <p:nvPr/>
        </p:nvGrpSpPr>
        <p:grpSpPr bwMode="auto">
          <a:xfrm>
            <a:off x="2688982" y="5186364"/>
            <a:ext cx="1531326" cy="339725"/>
            <a:chOff x="2562" y="3339"/>
            <a:chExt cx="1044" cy="212"/>
          </a:xfrm>
        </p:grpSpPr>
        <p:sp>
          <p:nvSpPr>
            <p:cNvPr id="8225"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226"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SG" altLang="en-US" sz="1600">
                <a:solidFill>
                  <a:srgbClr val="D4DBE3"/>
                </a:solidFill>
              </a:endParaRPr>
            </a:p>
          </p:txBody>
        </p:sp>
        <p:sp>
          <p:nvSpPr>
            <p:cNvPr id="8227"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Settlement</a:t>
              </a:r>
            </a:p>
          </p:txBody>
        </p:sp>
      </p:grpSp>
      <p:sp>
        <p:nvSpPr>
          <p:cNvPr id="8217"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Party Agreement</a:t>
            </a:r>
          </a:p>
        </p:txBody>
      </p:sp>
      <p:sp>
        <p:nvSpPr>
          <p:cNvPr id="8218" name="Text Box 31"/>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Outcome</a:t>
            </a:r>
          </a:p>
        </p:txBody>
      </p:sp>
      <p:sp>
        <p:nvSpPr>
          <p:cNvPr id="8219" name="Text Box 32"/>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Procedure</a:t>
            </a:r>
          </a:p>
        </p:txBody>
      </p:sp>
      <p:sp>
        <p:nvSpPr>
          <p:cNvPr id="8220" name="Text Box 33"/>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kumimoji="1" lang="en-US" altLang="en-US" sz="1600"/>
              <a:t>First Step</a:t>
            </a:r>
          </a:p>
        </p:txBody>
      </p:sp>
      <p:sp>
        <p:nvSpPr>
          <p:cNvPr id="8221" name="Line 34"/>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22" name="Line 35"/>
          <p:cNvSpPr>
            <a:spLocks noChangeShapeType="1"/>
          </p:cNvSpPr>
          <p:nvPr/>
        </p:nvSpPr>
        <p:spPr bwMode="auto">
          <a:xfrm>
            <a:off x="7164266" y="1268413"/>
            <a:ext cx="1465"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23" name="Line 36"/>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24" name="Line 37"/>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1215225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17281" y="188913"/>
            <a:ext cx="7946780" cy="863600"/>
          </a:xfrm>
        </p:spPr>
        <p:txBody>
          <a:bodyPr/>
          <a:lstStyle/>
          <a:p>
            <a:pPr eaLnBrk="1" hangingPunct="1"/>
            <a:r>
              <a:rPr lang="fr-CH" altLang="en-US" smtClean="0"/>
              <a:t>WIPO Center Case Administration</a:t>
            </a:r>
            <a:endParaRPr lang="en-US" altLang="en-US" smtClean="0"/>
          </a:p>
        </p:txBody>
      </p:sp>
      <p:sp>
        <p:nvSpPr>
          <p:cNvPr id="9220" name="Rectangle 3"/>
          <p:cNvSpPr>
            <a:spLocks noChangeArrowheads="1"/>
          </p:cNvSpPr>
          <p:nvPr/>
        </p:nvSpPr>
        <p:spPr bwMode="auto">
          <a:xfrm>
            <a:off x="317989" y="1125538"/>
            <a:ext cx="8826011"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2" eaLnBrk="1" hangingPunct="1">
              <a:defRPr/>
            </a:pPr>
            <a:endParaRPr lang="en-US" altLang="en-US" sz="1100" dirty="0" smtClean="0"/>
          </a:p>
          <a:p>
            <a:pPr lvl="1" eaLnBrk="1" hangingPunct="1">
              <a:spcAft>
                <a:spcPts val="1200"/>
              </a:spcAft>
              <a:buClr>
                <a:srgbClr val="00B0F0"/>
              </a:buClr>
              <a:buBlip>
                <a:blip r:embed="rId4"/>
              </a:buBlip>
              <a:defRPr/>
            </a:pPr>
            <a:r>
              <a:rPr lang="en-US" altLang="en-US" sz="2200" dirty="0">
                <a:latin typeface="+mn-lt"/>
                <a:cs typeface="+mn-cs"/>
              </a:rPr>
              <a:t>Active time and case management</a:t>
            </a:r>
          </a:p>
          <a:p>
            <a:pPr marL="1071563" lvl="1" indent="-361950" eaLnBrk="1" hangingPunct="1">
              <a:spcAft>
                <a:spcPts val="1200"/>
              </a:spcAft>
              <a:buClr>
                <a:srgbClr val="00B0F0"/>
              </a:buClr>
              <a:buBlip>
                <a:blip r:embed="rId4"/>
              </a:buBlip>
              <a:defRPr/>
            </a:pPr>
            <a:r>
              <a:rPr lang="fr-CH" altLang="en-US" sz="2200" dirty="0" smtClean="0">
                <a:latin typeface="+mn-lt"/>
                <a:cs typeface="+mn-cs"/>
              </a:rPr>
              <a:t>WIPO </a:t>
            </a:r>
            <a:r>
              <a:rPr lang="fr-CH" altLang="en-US" sz="2200" dirty="0">
                <a:latin typeface="+mn-lt"/>
                <a:cs typeface="+mn-cs"/>
              </a:rPr>
              <a:t>ECAF (</a:t>
            </a:r>
            <a:r>
              <a:rPr lang="fr-CH" altLang="en-US" sz="2200" dirty="0" err="1">
                <a:latin typeface="+mn-lt"/>
                <a:cs typeface="+mn-cs"/>
              </a:rPr>
              <a:t>optional</a:t>
            </a:r>
            <a:r>
              <a:rPr lang="fr-CH" altLang="en-US" sz="2200" dirty="0">
                <a:latin typeface="+mn-lt"/>
                <a:cs typeface="+mn-cs"/>
              </a:rPr>
              <a:t> online document management)</a:t>
            </a:r>
          </a:p>
          <a:p>
            <a:pPr lvl="2" eaLnBrk="1" hangingPunct="1">
              <a:buClr>
                <a:srgbClr val="00B0F0"/>
              </a:buClr>
              <a:buFont typeface="Wingdings" panose="05000000000000000000" pitchFamily="2" charset="2"/>
              <a:buChar char="q"/>
              <a:defRPr/>
            </a:pPr>
            <a:endParaRPr lang="en-US" altLang="en-US" dirty="0" smtClean="0"/>
          </a:p>
          <a:p>
            <a:pPr lvl="1" eaLnBrk="1" hangingPunct="1">
              <a:spcAft>
                <a:spcPts val="1200"/>
              </a:spcAft>
              <a:buClr>
                <a:srgbClr val="00B0F0"/>
              </a:buClr>
              <a:buBlip>
                <a:blip r:embed="rId4"/>
              </a:buBlip>
              <a:defRPr/>
            </a:pPr>
            <a:r>
              <a:rPr lang="en-US" altLang="en-US" sz="2200" dirty="0">
                <a:latin typeface="+mn-lt"/>
                <a:cs typeface="+mn-cs"/>
              </a:rPr>
              <a:t>WIPO list of mediators, arbitrators, experts</a:t>
            </a:r>
          </a:p>
          <a:p>
            <a:pPr marL="1071563" lvl="1" indent="-361950" eaLnBrk="1" hangingPunct="1">
              <a:spcAft>
                <a:spcPts val="1200"/>
              </a:spcAft>
              <a:buClr>
                <a:srgbClr val="00B0F0"/>
              </a:buClr>
              <a:buBlip>
                <a:blip r:embed="rId4"/>
              </a:buBlip>
              <a:defRPr/>
            </a:pPr>
            <a:r>
              <a:rPr lang="en-US" altLang="en-US" sz="2200" dirty="0">
                <a:latin typeface="+mn-lt"/>
                <a:cs typeface="+mn-cs"/>
              </a:rPr>
              <a:t>Specialized in different areas of IP and IT</a:t>
            </a:r>
          </a:p>
          <a:p>
            <a:pPr marL="1071563" lvl="1" indent="-361950" eaLnBrk="1" hangingPunct="1">
              <a:spcAft>
                <a:spcPts val="1200"/>
              </a:spcAft>
              <a:buClr>
                <a:srgbClr val="00B0F0"/>
              </a:buClr>
              <a:buBlip>
                <a:blip r:embed="rId4"/>
              </a:buBlip>
              <a:defRPr/>
            </a:pPr>
            <a:r>
              <a:rPr lang="en-US" altLang="en-US" sz="2200" dirty="0">
                <a:latin typeface="+mn-lt"/>
                <a:cs typeface="+mn-cs"/>
              </a:rPr>
              <a:t>1,500+ from numerous countries in all regions </a:t>
            </a:r>
            <a:r>
              <a:rPr lang="en-US" altLang="en-US" sz="2200" dirty="0" smtClean="0">
                <a:latin typeface="+mn-lt"/>
                <a:cs typeface="+mn-cs"/>
              </a:rPr>
              <a:t/>
            </a:r>
            <a:br>
              <a:rPr lang="en-US" altLang="en-US" sz="2200" dirty="0" smtClean="0">
                <a:latin typeface="+mn-lt"/>
                <a:cs typeface="+mn-cs"/>
              </a:rPr>
            </a:br>
            <a:r>
              <a:rPr lang="en-US" altLang="en-US" sz="2200" dirty="0" smtClean="0">
                <a:latin typeface="+mn-lt"/>
                <a:cs typeface="+mn-cs"/>
              </a:rPr>
              <a:t>(</a:t>
            </a:r>
            <a:r>
              <a:rPr lang="en-US" altLang="en-US" sz="2200" dirty="0">
                <a:latin typeface="+mn-lt"/>
                <a:cs typeface="+mn-cs"/>
              </a:rPr>
              <a:t>significant US presence)</a:t>
            </a:r>
          </a:p>
          <a:p>
            <a:pPr lvl="2" eaLnBrk="1" hangingPunct="1">
              <a:buClr>
                <a:srgbClr val="00B0F0"/>
              </a:buClr>
              <a:buFont typeface="Wingdings" panose="05000000000000000000" pitchFamily="2" charset="2"/>
              <a:buChar char="q"/>
              <a:defRPr/>
            </a:pPr>
            <a:endParaRPr lang="en-US" altLang="en-US" dirty="0" smtClean="0"/>
          </a:p>
          <a:p>
            <a:pPr marL="914400" lvl="2" indent="0" eaLnBrk="1" hangingPunct="1">
              <a:buFontTx/>
              <a:buNone/>
              <a:defRPr/>
            </a:pPr>
            <a:endParaRPr lang="fr-CH" altLang="en-US" sz="2000" dirty="0" smtClean="0"/>
          </a:p>
          <a:p>
            <a:pPr lvl="2" eaLnBrk="1" hangingPunct="1">
              <a:defRPr/>
            </a:pPr>
            <a:endParaRPr lang="en-US" altLang="en-US" sz="2200" dirty="0" smtClean="0"/>
          </a:p>
          <a:p>
            <a:pPr marL="0" indent="0" eaLnBrk="1" hangingPunct="1">
              <a:buNone/>
              <a:defRPr/>
            </a:pPr>
            <a:endParaRPr lang="en-US" altLang="en-US" sz="2200" dirty="0" smtClean="0"/>
          </a:p>
          <a:p>
            <a:pPr lvl="1" eaLnBrk="1" hangingPunct="1">
              <a:buFontTx/>
              <a:buNone/>
              <a:defRPr/>
            </a:pPr>
            <a:endParaRPr lang="en-US" altLang="en-US" sz="2200" dirty="0" smtClean="0"/>
          </a:p>
          <a:p>
            <a:pPr eaLnBrk="1" hangingPunct="1">
              <a:buFontTx/>
              <a:buNone/>
              <a:defRPr/>
            </a:pPr>
            <a:r>
              <a:rPr lang="fr-CH" altLang="en-US" sz="2200" dirty="0" smtClean="0"/>
              <a:t> </a:t>
            </a:r>
            <a:endParaRPr lang="en-US" altLang="en-US" sz="2200" dirty="0" smtClean="0"/>
          </a:p>
        </p:txBody>
      </p:sp>
    </p:spTree>
    <p:extLst>
      <p:ext uri="{BB962C8B-B14F-4D97-AF65-F5344CB8AC3E}">
        <p14:creationId xmlns:p14="http://schemas.microsoft.com/office/powerpoint/2010/main" val="71885436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260648"/>
            <a:ext cx="8229600" cy="1143000"/>
          </a:xfrm>
        </p:spPr>
        <p:txBody>
          <a:bodyPr/>
          <a:lstStyle/>
          <a:p>
            <a:r>
              <a:rPr lang="en-US" dirty="0"/>
              <a:t>Intellectual Property Infrastructure</a:t>
            </a:r>
          </a:p>
        </p:txBody>
      </p:sp>
      <p:sp>
        <p:nvSpPr>
          <p:cNvPr id="6" name="Rectangle 5"/>
          <p:cNvSpPr/>
          <p:nvPr/>
        </p:nvSpPr>
        <p:spPr>
          <a:xfrm>
            <a:off x="755576" y="1196752"/>
            <a:ext cx="7488832" cy="923330"/>
          </a:xfrm>
          <a:prstGeom prst="rect">
            <a:avLst/>
          </a:prstGeom>
        </p:spPr>
        <p:txBody>
          <a:bodyPr wrap="square">
            <a:spAutoFit/>
          </a:bodyPr>
          <a:lstStyle/>
          <a:p>
            <a:r>
              <a:rPr lang="en-US" sz="1800" dirty="0"/>
              <a:t>“</a:t>
            </a:r>
            <a:r>
              <a:rPr lang="en-US" sz="1800" i="1" dirty="0"/>
              <a:t>Just as participation in the physical economy requires access to roads, bridges, and vehicles to transport goods, similar infrastructure is needed in the virtual and knowledge economy…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310291"/>
            <a:ext cx="5904657" cy="42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5080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1338" y="188914"/>
            <a:ext cx="8229600" cy="803275"/>
          </a:xfrm>
        </p:spPr>
        <p:txBody>
          <a:bodyPr/>
          <a:lstStyle/>
          <a:p>
            <a:r>
              <a:rPr lang="en-US" altLang="en-US" sz="3200" smtClean="0"/>
              <a:t>WIPO Electronic Case Facility (ECAF)</a:t>
            </a:r>
          </a:p>
        </p:txBody>
      </p:sp>
      <p:pic>
        <p:nvPicPr>
          <p:cNvPr id="11268" name="Picture 3" descr="casefi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6716" y="1919958"/>
            <a:ext cx="6197746" cy="4049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Rectangle 4"/>
          <p:cNvSpPr>
            <a:spLocks noChangeArrowheads="1"/>
          </p:cNvSpPr>
          <p:nvPr/>
        </p:nvSpPr>
        <p:spPr bwMode="auto">
          <a:xfrm>
            <a:off x="451339" y="981075"/>
            <a:ext cx="8027377"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algn="l" eaLnBrk="0" hangingPunct="0">
              <a:spcBef>
                <a:spcPct val="20000"/>
              </a:spcBef>
              <a:buBlip>
                <a:blip r:embed="rId3"/>
              </a:buBlip>
              <a:defRPr sz="2400">
                <a:solidFill>
                  <a:schemeClr val="tx1"/>
                </a:solidFill>
                <a:latin typeface="Arial" pitchFamily="34" charset="0"/>
                <a:cs typeface="Arial" pitchFamily="34" charset="0"/>
              </a:defRPr>
            </a:lvl1pPr>
            <a:lvl2pPr marL="118110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589088"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997075"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405063"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8622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3194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7766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233863"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742950" lvl="1" indent="-381000" eaLnBrk="1" hangingPunct="1">
              <a:spcAft>
                <a:spcPts val="1200"/>
              </a:spcAft>
              <a:buClr>
                <a:srgbClr val="00B0F0"/>
              </a:buClr>
              <a:buBlip>
                <a:blip r:embed="rId4"/>
              </a:buBlip>
              <a:defRPr/>
            </a:pPr>
            <a:r>
              <a:rPr lang="en-US" altLang="en-US" dirty="0">
                <a:latin typeface="+mn-lt"/>
                <a:cs typeface="+mn-cs"/>
              </a:rPr>
              <a:t>Easy; Instant; Centralized; Location-independent; Secure</a:t>
            </a:r>
            <a:endParaRPr lang="fr-CH" altLang="en-US" dirty="0">
              <a:latin typeface="+mn-lt"/>
              <a:cs typeface="+mn-cs"/>
            </a:endParaRPr>
          </a:p>
          <a:p>
            <a:pPr lvl="1" eaLnBrk="1" hangingPunct="1">
              <a:buFontTx/>
              <a:buNone/>
            </a:pPr>
            <a:endParaRPr lang="fr-CH" altLang="en-US" dirty="0"/>
          </a:p>
          <a:p>
            <a:pPr lvl="1" eaLnBrk="1" hangingPunct="1">
              <a:buFontTx/>
              <a:buNone/>
            </a:pPr>
            <a:endParaRPr lang="en-US" altLang="en-US" dirty="0"/>
          </a:p>
          <a:p>
            <a:pPr lvl="1" eaLnBrk="1" hangingPunct="1"/>
            <a:endParaRPr lang="en-US" altLang="en-US" sz="2000" dirty="0"/>
          </a:p>
        </p:txBody>
      </p:sp>
    </p:spTree>
    <p:extLst>
      <p:ext uri="{BB962C8B-B14F-4D97-AF65-F5344CB8AC3E}">
        <p14:creationId xmlns:p14="http://schemas.microsoft.com/office/powerpoint/2010/main" val="188265675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1"/>
          <p:cNvSpPr txBox="1">
            <a:spLocks noGrp="1"/>
          </p:cNvSpPr>
          <p:nvPr/>
        </p:nvSpPr>
        <p:spPr bwMode="auto">
          <a:xfrm>
            <a:off x="7239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a:spcBef>
                <a:spcPct val="0"/>
              </a:spcBef>
              <a:buFontTx/>
              <a:buNone/>
            </a:pPr>
            <a:endParaRPr lang="fr-FR" altLang="en-US" sz="1400" dirty="0"/>
          </a:p>
        </p:txBody>
      </p:sp>
      <p:sp>
        <p:nvSpPr>
          <p:cNvPr id="12292" name="Rectangle 34"/>
          <p:cNvSpPr>
            <a:spLocks noChangeArrowheads="1"/>
          </p:cNvSpPr>
          <p:nvPr/>
        </p:nvSpPr>
        <p:spPr bwMode="auto">
          <a:xfrm>
            <a:off x="4904643" y="4799013"/>
            <a:ext cx="4038600" cy="13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nSpc>
                <a:spcPct val="70000"/>
              </a:lnSpc>
              <a:spcBef>
                <a:spcPct val="0"/>
              </a:spcBef>
              <a:spcAft>
                <a:spcPct val="25000"/>
              </a:spcAft>
              <a:buFontTx/>
              <a:buChar char="•"/>
            </a:pPr>
            <a:r>
              <a:rPr kumimoji="1" lang="en-US" altLang="en-US" sz="1800"/>
              <a:t> One exchange of pleadings</a:t>
            </a:r>
          </a:p>
          <a:p>
            <a:pPr>
              <a:lnSpc>
                <a:spcPct val="70000"/>
              </a:lnSpc>
              <a:spcBef>
                <a:spcPct val="0"/>
              </a:spcBef>
              <a:spcAft>
                <a:spcPct val="25000"/>
              </a:spcAft>
              <a:buFontTx/>
              <a:buChar char="•"/>
            </a:pPr>
            <a:r>
              <a:rPr kumimoji="1" lang="fr-CH" altLang="en-US" sz="1800"/>
              <a:t> Shorter time limits</a:t>
            </a:r>
          </a:p>
          <a:p>
            <a:pPr>
              <a:lnSpc>
                <a:spcPct val="70000"/>
              </a:lnSpc>
              <a:spcBef>
                <a:spcPct val="0"/>
              </a:spcBef>
              <a:spcAft>
                <a:spcPct val="25000"/>
              </a:spcAft>
              <a:buFontTx/>
              <a:buChar char="•"/>
            </a:pPr>
            <a:r>
              <a:rPr kumimoji="1" lang="fr-CH" altLang="en-US" sz="1800"/>
              <a:t> Sole arbitrator</a:t>
            </a:r>
          </a:p>
          <a:p>
            <a:pPr>
              <a:lnSpc>
                <a:spcPct val="70000"/>
              </a:lnSpc>
              <a:spcBef>
                <a:spcPct val="0"/>
              </a:spcBef>
              <a:spcAft>
                <a:spcPct val="25000"/>
              </a:spcAft>
              <a:buFontTx/>
              <a:buChar char="•"/>
            </a:pPr>
            <a:r>
              <a:rPr kumimoji="1" lang="fr-CH" altLang="en-US" sz="1800"/>
              <a:t> Shorter hearings </a:t>
            </a:r>
          </a:p>
          <a:p>
            <a:pPr>
              <a:lnSpc>
                <a:spcPct val="70000"/>
              </a:lnSpc>
              <a:spcBef>
                <a:spcPct val="0"/>
              </a:spcBef>
              <a:buFontTx/>
              <a:buChar char="•"/>
            </a:pPr>
            <a:r>
              <a:rPr kumimoji="1" lang="en-US" altLang="en-US" sz="1800"/>
              <a:t> Fixed f</a:t>
            </a:r>
            <a:r>
              <a:rPr kumimoji="1" lang="fr-CH" altLang="en-US" sz="1800"/>
              <a:t>ees</a:t>
            </a:r>
            <a:endParaRPr kumimoji="1" lang="en-US" altLang="en-US" sz="1800"/>
          </a:p>
        </p:txBody>
      </p:sp>
      <p:grpSp>
        <p:nvGrpSpPr>
          <p:cNvPr id="12293" name="Group 4"/>
          <p:cNvGrpSpPr>
            <a:grpSpLocks/>
          </p:cNvGrpSpPr>
          <p:nvPr/>
        </p:nvGrpSpPr>
        <p:grpSpPr bwMode="auto">
          <a:xfrm>
            <a:off x="4573466" y="622300"/>
            <a:ext cx="3884734" cy="4030663"/>
            <a:chOff x="2881" y="392"/>
            <a:chExt cx="2447" cy="2539"/>
          </a:xfrm>
        </p:grpSpPr>
        <p:sp>
          <p:nvSpPr>
            <p:cNvPr id="12313" name="Text Box 23"/>
            <p:cNvSpPr txBox="1">
              <a:spLocks noChangeArrowheads="1"/>
            </p:cNvSpPr>
            <p:nvPr/>
          </p:nvSpPr>
          <p:spPr bwMode="auto">
            <a:xfrm>
              <a:off x="2881" y="392"/>
              <a:ext cx="2447"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800" b="1">
                  <a:solidFill>
                    <a:srgbClr val="70899B"/>
                  </a:solidFill>
                </a:rPr>
                <a:t>WIPO Expedited Arbitration</a:t>
              </a:r>
            </a:p>
          </p:txBody>
        </p:sp>
        <p:sp>
          <p:nvSpPr>
            <p:cNvPr id="12314"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Request for Arbitration </a:t>
              </a:r>
              <a:br>
                <a:rPr kumimoji="1" lang="en-US" altLang="en-US" sz="1200" b="1"/>
              </a:br>
              <a:r>
                <a:rPr kumimoji="1" lang="en-US" altLang="en-US" sz="1200" b="1"/>
                <a:t>and Statement of Claim</a:t>
              </a:r>
            </a:p>
          </p:txBody>
        </p:sp>
        <p:sp>
          <p:nvSpPr>
            <p:cNvPr id="12315"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Answer to Request for Arbitration and Statement of Defense</a:t>
              </a:r>
            </a:p>
          </p:txBody>
        </p:sp>
        <p:sp>
          <p:nvSpPr>
            <p:cNvPr id="12316"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Appointment of Arbitrator(s)</a:t>
              </a:r>
            </a:p>
          </p:txBody>
        </p:sp>
        <p:sp>
          <p:nvSpPr>
            <p:cNvPr id="12317"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solidFill>
                    <a:schemeClr val="tx2"/>
                  </a:solidFill>
                </a:rPr>
                <a:t>Hearing</a:t>
              </a:r>
            </a:p>
          </p:txBody>
        </p:sp>
        <p:sp>
          <p:nvSpPr>
            <p:cNvPr id="12318"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Closure of Proceedings</a:t>
              </a:r>
            </a:p>
          </p:txBody>
        </p:sp>
        <p:sp>
          <p:nvSpPr>
            <p:cNvPr id="12319"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Final Award</a:t>
              </a:r>
            </a:p>
          </p:txBody>
        </p:sp>
        <p:cxnSp>
          <p:nvCxnSpPr>
            <p:cNvPr id="12320"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1"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2"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3"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24"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94" name="Group 17"/>
          <p:cNvGrpSpPr>
            <a:grpSpLocks/>
          </p:cNvGrpSpPr>
          <p:nvPr/>
        </p:nvGrpSpPr>
        <p:grpSpPr bwMode="auto">
          <a:xfrm>
            <a:off x="584689" y="620714"/>
            <a:ext cx="3890596" cy="5614987"/>
            <a:chOff x="384" y="392"/>
            <a:chExt cx="2451" cy="3537"/>
          </a:xfrm>
        </p:grpSpPr>
        <p:sp>
          <p:nvSpPr>
            <p:cNvPr id="12295" name="Text Box 5"/>
            <p:cNvSpPr txBox="1">
              <a:spLocks noChangeArrowheads="1"/>
            </p:cNvSpPr>
            <p:nvPr/>
          </p:nvSpPr>
          <p:spPr bwMode="auto">
            <a:xfrm>
              <a:off x="567" y="392"/>
              <a:ext cx="2041"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800" b="1">
                  <a:solidFill>
                    <a:srgbClr val="70899B"/>
                  </a:solidFill>
                </a:rPr>
                <a:t>WIPO Arbitration</a:t>
              </a:r>
            </a:p>
          </p:txBody>
        </p:sp>
        <p:sp>
          <p:nvSpPr>
            <p:cNvPr id="12296"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Request for Arbitration</a:t>
              </a:r>
            </a:p>
          </p:txBody>
        </p:sp>
        <p:sp>
          <p:nvSpPr>
            <p:cNvPr id="12297"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Answer to Request for Arbitration</a:t>
              </a:r>
            </a:p>
          </p:txBody>
        </p:sp>
        <p:sp>
          <p:nvSpPr>
            <p:cNvPr id="12298"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Appointment of Arbitrator(s)</a:t>
              </a:r>
            </a:p>
          </p:txBody>
        </p:sp>
        <p:sp>
          <p:nvSpPr>
            <p:cNvPr id="12299"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solidFill>
                    <a:schemeClr val="tx2"/>
                  </a:solidFill>
                </a:rPr>
                <a:t>Statement of Claim</a:t>
              </a:r>
            </a:p>
          </p:txBody>
        </p:sp>
        <p:sp>
          <p:nvSpPr>
            <p:cNvPr id="12300"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Statement of Defense</a:t>
              </a:r>
            </a:p>
          </p:txBody>
        </p:sp>
        <p:sp>
          <p:nvSpPr>
            <p:cNvPr id="12301"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Hearings</a:t>
              </a:r>
            </a:p>
          </p:txBody>
        </p:sp>
        <p:sp>
          <p:nvSpPr>
            <p:cNvPr id="12302"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Closure of Proceedings</a:t>
              </a:r>
            </a:p>
          </p:txBody>
        </p:sp>
        <p:sp>
          <p:nvSpPr>
            <p:cNvPr id="12303"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Final Award</a:t>
              </a:r>
            </a:p>
          </p:txBody>
        </p:sp>
        <p:sp>
          <p:nvSpPr>
            <p:cNvPr id="12304"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defTabSz="922338"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defTabSz="922338"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defTabSz="922338"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defTabSz="922338"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kumimoji="1" lang="en-US" altLang="en-US" sz="1200" b="1"/>
                <a:t>Further Written Statements and Witness Statements</a:t>
              </a:r>
            </a:p>
          </p:txBody>
        </p:sp>
        <p:cxnSp>
          <p:nvCxnSpPr>
            <p:cNvPr id="12305" name="AutoShape 28"/>
            <p:cNvCxnSpPr>
              <a:cxnSpLocks noChangeShapeType="1"/>
              <a:stCxn id="12296" idx="2"/>
              <a:endCxn id="12297"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6" name="AutoShape 29"/>
            <p:cNvCxnSpPr>
              <a:cxnSpLocks noChangeShapeType="1"/>
              <a:stCxn id="12302" idx="2"/>
              <a:endCxn id="12303"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7" name="AutoShape 30"/>
            <p:cNvCxnSpPr>
              <a:cxnSpLocks noChangeShapeType="1"/>
              <a:stCxn id="12297" idx="2"/>
              <a:endCxn id="12298"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8" name="AutoShape 31"/>
            <p:cNvCxnSpPr>
              <a:cxnSpLocks noChangeShapeType="1"/>
              <a:stCxn id="12298" idx="2"/>
              <a:endCxn id="12299"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9" name="AutoShape 32"/>
            <p:cNvCxnSpPr>
              <a:cxnSpLocks noChangeShapeType="1"/>
              <a:stCxn id="12301" idx="2"/>
              <a:endCxn id="12302"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0" name="AutoShape 33"/>
            <p:cNvCxnSpPr>
              <a:cxnSpLocks noChangeShapeType="1"/>
              <a:stCxn id="12299" idx="2"/>
              <a:endCxn id="12300"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1" name="AutoShape 34"/>
            <p:cNvCxnSpPr>
              <a:cxnSpLocks noChangeShapeType="1"/>
              <a:stCxn id="12300" idx="2"/>
              <a:endCxn id="12304"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2" name="AutoShape 35"/>
            <p:cNvCxnSpPr>
              <a:cxnSpLocks noChangeShapeType="1"/>
              <a:stCxn id="12304" idx="2"/>
              <a:endCxn id="12301"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976622074"/>
      </p:ext>
    </p:extLst>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383931" y="188913"/>
            <a:ext cx="8229600" cy="908050"/>
          </a:xfrm>
        </p:spPr>
        <p:txBody>
          <a:bodyPr/>
          <a:lstStyle/>
          <a:p>
            <a:r>
              <a:rPr lang="en-US" altLang="en-US" smtClean="0"/>
              <a:t>Areas of WIPO Mediation, Arbitration and Expert Determination Cases</a:t>
            </a:r>
          </a:p>
        </p:txBody>
      </p:sp>
      <p:sp>
        <p:nvSpPr>
          <p:cNvPr id="12291" name="Rectangle 3"/>
          <p:cNvSpPr>
            <a:spLocks noGrp="1" noChangeArrowheads="1"/>
          </p:cNvSpPr>
          <p:nvPr>
            <p:ph type="body" idx="4294967295"/>
          </p:nvPr>
        </p:nvSpPr>
        <p:spPr>
          <a:xfrm>
            <a:off x="250581" y="1412875"/>
            <a:ext cx="8708780" cy="4752975"/>
          </a:xfrm>
        </p:spPr>
        <p:txBody>
          <a:bodyPr/>
          <a:lstStyle/>
          <a:p>
            <a:pPr>
              <a:spcAft>
                <a:spcPts val="1800"/>
              </a:spcAft>
              <a:defRPr/>
            </a:pPr>
            <a:r>
              <a:rPr lang="en-US" altLang="en-US" sz="2000" u="sng" dirty="0" smtClean="0"/>
              <a:t>Contractual</a:t>
            </a:r>
            <a:r>
              <a:rPr lang="en-US" altLang="en-US" sz="2000" dirty="0" smtClean="0"/>
              <a:t>: patent licenses, software/IT, R&amp;D and technology transfer agreements, patent pools, distribution agreements, joint ventures, copyright collecting societies, trademark coexistence agreements, settlement agreements, as well as general commercial issues</a:t>
            </a:r>
          </a:p>
          <a:p>
            <a:pPr>
              <a:spcAft>
                <a:spcPts val="1800"/>
              </a:spcAft>
              <a:defRPr/>
            </a:pPr>
            <a:r>
              <a:rPr lang="en-US" altLang="en-US" sz="2000" u="sng" dirty="0" smtClean="0"/>
              <a:t>Non-contractual</a:t>
            </a:r>
            <a:r>
              <a:rPr lang="en-US" altLang="en-US" sz="2000" dirty="0" smtClean="0"/>
              <a:t>:  infringement of IP rights</a:t>
            </a:r>
          </a:p>
          <a:p>
            <a:pPr>
              <a:spcAft>
                <a:spcPts val="1800"/>
              </a:spcAft>
              <a:defRPr/>
            </a:pPr>
            <a:r>
              <a:rPr lang="en-US" altLang="en-US" sz="2000" dirty="0" smtClean="0"/>
              <a:t>Domestic</a:t>
            </a:r>
            <a:r>
              <a:rPr lang="fr-CH" altLang="en-US" sz="2000" dirty="0" smtClean="0"/>
              <a:t> and international disputes  (25/75%)</a:t>
            </a:r>
          </a:p>
          <a:p>
            <a:pPr>
              <a:spcAft>
                <a:spcPts val="1800"/>
              </a:spcAft>
              <a:defRPr/>
            </a:pPr>
            <a:r>
              <a:rPr lang="en-US" altLang="en-US" sz="2000" dirty="0" smtClean="0"/>
              <a:t>Amount in dispute from USD 50,000 to USD 1 billion</a:t>
            </a:r>
          </a:p>
          <a:p>
            <a:pPr>
              <a:spcAft>
                <a:spcPts val="0"/>
              </a:spcAft>
              <a:defRPr/>
            </a:pPr>
            <a:r>
              <a:rPr lang="en-US" altLang="en-US" sz="2000" dirty="0" smtClean="0"/>
              <a:t>WIPO case examples</a:t>
            </a:r>
          </a:p>
          <a:p>
            <a:pPr lvl="1">
              <a:spcAft>
                <a:spcPts val="300"/>
              </a:spcAft>
              <a:defRPr/>
            </a:pPr>
            <a:r>
              <a:rPr lang="fr-CH" altLang="en-US" sz="2000" dirty="0" smtClean="0">
                <a:hlinkClick r:id="rId3"/>
              </a:rPr>
              <a:t>www.wipo.int/amc/en/mediation/case-example.html</a:t>
            </a:r>
            <a:endParaRPr lang="fr-CH" altLang="en-US" sz="2000" dirty="0" smtClean="0"/>
          </a:p>
          <a:p>
            <a:pPr lvl="1">
              <a:spcAft>
                <a:spcPts val="1800"/>
              </a:spcAft>
              <a:defRPr/>
            </a:pPr>
            <a:r>
              <a:rPr lang="fr-CH" altLang="en-US" sz="2000" dirty="0" smtClean="0">
                <a:hlinkClick r:id="rId4"/>
              </a:rPr>
              <a:t>www.wipo.int/amc/en/arbitration/case-example.html</a:t>
            </a:r>
            <a:endParaRPr lang="fr-CH" altLang="en-US" sz="2000" dirty="0" smtClean="0"/>
          </a:p>
          <a:p>
            <a:pPr lvl="1">
              <a:spcAft>
                <a:spcPts val="1800"/>
              </a:spcAft>
              <a:defRPr/>
            </a:pPr>
            <a:endParaRPr lang="fr-CH" altLang="en-US" sz="2200" dirty="0" smtClean="0"/>
          </a:p>
          <a:p>
            <a:pPr lvl="1">
              <a:spcAft>
                <a:spcPts val="1800"/>
              </a:spcAft>
              <a:defRPr/>
            </a:pPr>
            <a:endParaRPr lang="fr-CH" altLang="en-US" dirty="0" smtClean="0"/>
          </a:p>
          <a:p>
            <a:pPr marL="457200" lvl="1" indent="0">
              <a:buFontTx/>
              <a:buNone/>
              <a:defRPr/>
            </a:pPr>
            <a:endParaRPr lang="fr-CH" altLang="en-US" dirty="0" smtClean="0"/>
          </a:p>
        </p:txBody>
      </p:sp>
    </p:spTree>
    <p:extLst>
      <p:ext uri="{BB962C8B-B14F-4D97-AF65-F5344CB8AC3E}">
        <p14:creationId xmlns:p14="http://schemas.microsoft.com/office/powerpoint/2010/main" val="10905430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3051"/>
            <a:ext cx="8036169" cy="1139825"/>
          </a:xfrm>
          <a:noFill/>
        </p:spPr>
        <p:txBody>
          <a:bodyPr/>
          <a:lstStyle/>
          <a:p>
            <a:pPr algn="ctr" eaLnBrk="1" hangingPunct="1"/>
            <a:r>
              <a:rPr lang="en-US" altLang="en-US" smtClean="0"/>
              <a:t>WIPO Case Subject Matter </a:t>
            </a:r>
            <a:br>
              <a:rPr lang="en-US" altLang="en-US" smtClean="0"/>
            </a:br>
            <a:r>
              <a:rPr lang="en-US" altLang="en-US" smtClean="0"/>
              <a:t>and Business Areas</a:t>
            </a:r>
          </a:p>
        </p:txBody>
      </p:sp>
      <p:graphicFrame>
        <p:nvGraphicFramePr>
          <p:cNvPr id="14340" name="Object 1"/>
          <p:cNvGraphicFramePr>
            <a:graphicFrameLocks/>
          </p:cNvGraphicFramePr>
          <p:nvPr/>
        </p:nvGraphicFramePr>
        <p:xfrm>
          <a:off x="451339" y="1989138"/>
          <a:ext cx="4125058" cy="4032250"/>
        </p:xfrm>
        <a:graphic>
          <a:graphicData uri="http://schemas.openxmlformats.org/presentationml/2006/ole">
            <mc:AlternateContent xmlns:mc="http://schemas.openxmlformats.org/markup-compatibility/2006">
              <mc:Choice xmlns:v="urn:schemas-microsoft-com:vml" Requires="v">
                <p:oleObj spid="_x0000_s12360" name="Worksheet" r:id="rId3" imgW="4143443" imgH="3686175" progId="Excel.Sheet.8">
                  <p:embed/>
                </p:oleObj>
              </mc:Choice>
              <mc:Fallback>
                <p:oleObj name="Worksheet" r:id="rId3" imgW="4143443" imgH="3686175"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39" y="1989138"/>
                        <a:ext cx="4125058" cy="4032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1" name="Object 2"/>
          <p:cNvGraphicFramePr>
            <a:graphicFrameLocks/>
          </p:cNvGraphicFramePr>
          <p:nvPr/>
        </p:nvGraphicFramePr>
        <p:xfrm>
          <a:off x="4771292" y="1916114"/>
          <a:ext cx="4104543" cy="4105275"/>
        </p:xfrm>
        <a:graphic>
          <a:graphicData uri="http://schemas.openxmlformats.org/presentationml/2006/ole">
            <mc:AlternateContent xmlns:mc="http://schemas.openxmlformats.org/markup-compatibility/2006">
              <mc:Choice xmlns:v="urn:schemas-microsoft-com:vml" Requires="v">
                <p:oleObj spid="_x0000_s12361" name="Chart" r:id="rId5" imgW="4143443" imgH="3686175" progId="Excel.Sheet.8">
                  <p:embed/>
                </p:oleObj>
              </mc:Choice>
              <mc:Fallback>
                <p:oleObj name="Chart" r:id="rId5" imgW="4143443" imgH="3686175"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292" y="1916114"/>
                        <a:ext cx="410454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7336981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22BFB01-FA1B-4F45-84A7-8ACAAB57DEC9}" type="slidenum">
              <a:rPr lang="en-US" altLang="en-US" sz="1400" smtClean="0"/>
              <a:pPr algn="r" eaLnBrk="1" hangingPunct="1">
                <a:spcBef>
                  <a:spcPct val="0"/>
                </a:spcBef>
                <a:buFontTx/>
                <a:buNone/>
              </a:pPr>
              <a:t>134</a:t>
            </a:fld>
            <a:endParaRPr lang="en-US" altLang="en-US" sz="1400" smtClean="0"/>
          </a:p>
        </p:txBody>
      </p:sp>
      <p:sp>
        <p:nvSpPr>
          <p:cNvPr id="19459" name="Rectangle 2"/>
          <p:cNvSpPr>
            <a:spLocks noGrp="1" noChangeArrowheads="1"/>
          </p:cNvSpPr>
          <p:nvPr>
            <p:ph type="title"/>
          </p:nvPr>
        </p:nvSpPr>
        <p:spPr>
          <a:xfrm>
            <a:off x="451338" y="260350"/>
            <a:ext cx="8229600" cy="1296988"/>
          </a:xfrm>
          <a:noFill/>
        </p:spPr>
        <p:txBody>
          <a:bodyPr/>
          <a:lstStyle/>
          <a:p>
            <a:pPr eaLnBrk="1" hangingPunct="1"/>
            <a:r>
              <a:rPr lang="en-US" altLang="en-US" dirty="0" smtClean="0"/>
              <a:t>Examples of Tailored WIPO ADR for Specific Sectors</a:t>
            </a:r>
          </a:p>
        </p:txBody>
      </p:sp>
      <p:sp>
        <p:nvSpPr>
          <p:cNvPr id="19460" name="Rectangle 3"/>
          <p:cNvSpPr>
            <a:spLocks noGrp="1" noChangeArrowheads="1"/>
          </p:cNvSpPr>
          <p:nvPr>
            <p:ph type="body" idx="1"/>
          </p:nvPr>
        </p:nvSpPr>
        <p:spPr>
          <a:xfrm>
            <a:off x="382466" y="1844676"/>
            <a:ext cx="8028842" cy="4811713"/>
          </a:xfrm>
        </p:spPr>
        <p:txBody>
          <a:bodyPr/>
          <a:lstStyle/>
          <a:p>
            <a:pPr marL="361950" lvl="1" indent="-361950">
              <a:spcBef>
                <a:spcPts val="0"/>
              </a:spcBef>
              <a:spcAft>
                <a:spcPts val="600"/>
              </a:spcAft>
              <a:buClr>
                <a:srgbClr val="00B0F0"/>
              </a:buClr>
              <a:defRPr/>
            </a:pPr>
            <a:r>
              <a:rPr lang="fr-CH" altLang="en-US" sz="2800" kern="1200" dirty="0">
                <a:ea typeface="+mn-ea"/>
              </a:rPr>
              <a:t>Domain </a:t>
            </a:r>
            <a:r>
              <a:rPr lang="fr-CH" altLang="en-US" sz="2800" kern="1200" dirty="0" err="1">
                <a:ea typeface="+mn-ea"/>
              </a:rPr>
              <a:t>Names</a:t>
            </a:r>
            <a:r>
              <a:rPr lang="fr-CH" altLang="en-US" sz="2800" kern="1200" dirty="0">
                <a:ea typeface="+mn-ea"/>
              </a:rPr>
              <a:t> (45,000+ cases </a:t>
            </a:r>
            <a:r>
              <a:rPr lang="fr-CH" altLang="en-US" sz="2800" kern="1200" dirty="0" err="1">
                <a:ea typeface="+mn-ea"/>
              </a:rPr>
              <a:t>since</a:t>
            </a:r>
            <a:r>
              <a:rPr lang="fr-CH" altLang="en-US" sz="2800" kern="1200" dirty="0">
                <a:ea typeface="+mn-ea"/>
              </a:rPr>
              <a:t> 1999)</a:t>
            </a:r>
          </a:p>
          <a:p>
            <a:pPr marL="361950" lvl="1" indent="-361950">
              <a:spcBef>
                <a:spcPts val="0"/>
              </a:spcBef>
              <a:spcAft>
                <a:spcPts val="600"/>
              </a:spcAft>
              <a:buClr>
                <a:srgbClr val="00B0F0"/>
              </a:buClr>
              <a:defRPr/>
            </a:pPr>
            <a:r>
              <a:rPr lang="en-US" altLang="en-US" sz="2800" kern="1200" dirty="0">
                <a:ea typeface="+mn-ea"/>
              </a:rPr>
              <a:t>Film and Media</a:t>
            </a:r>
          </a:p>
          <a:p>
            <a:pPr marL="361950" lvl="1" indent="-361950">
              <a:spcBef>
                <a:spcPts val="0"/>
              </a:spcBef>
              <a:spcAft>
                <a:spcPts val="600"/>
              </a:spcAft>
              <a:buClr>
                <a:srgbClr val="00B0F0"/>
              </a:buClr>
              <a:defRPr/>
            </a:pPr>
            <a:r>
              <a:rPr lang="en-US" altLang="en-US" sz="2800" kern="1200" dirty="0">
                <a:ea typeface="+mn-ea"/>
              </a:rPr>
              <a:t>Intellectual Property Offices (ADR options for parties in administrative procedures before the Office)</a:t>
            </a:r>
          </a:p>
          <a:p>
            <a:pPr marL="361950" lvl="1" indent="-361950">
              <a:spcBef>
                <a:spcPts val="0"/>
              </a:spcBef>
              <a:spcAft>
                <a:spcPts val="600"/>
              </a:spcAft>
              <a:buClr>
                <a:srgbClr val="00B0F0"/>
              </a:buClr>
              <a:defRPr/>
            </a:pPr>
            <a:r>
              <a:rPr lang="en-US" altLang="en-US" sz="2800" kern="1200" dirty="0">
                <a:ea typeface="+mn-ea"/>
              </a:rPr>
              <a:t>Research and Development/Technology Transfer </a:t>
            </a:r>
          </a:p>
          <a:p>
            <a:pPr marL="361950" lvl="1" indent="-361950">
              <a:spcBef>
                <a:spcPts val="0"/>
              </a:spcBef>
              <a:spcAft>
                <a:spcPts val="600"/>
              </a:spcAft>
              <a:buClr>
                <a:srgbClr val="00B0F0"/>
              </a:buClr>
              <a:defRPr/>
            </a:pPr>
            <a:r>
              <a:rPr lang="en-US" altLang="en-US" sz="2800" i="1" kern="1200" dirty="0" smtClean="0">
                <a:ea typeface="+mn-ea"/>
              </a:rPr>
              <a:t>http</a:t>
            </a:r>
            <a:r>
              <a:rPr lang="en-US" altLang="en-US" sz="2800" i="1" kern="1200" dirty="0">
                <a:ea typeface="+mn-ea"/>
              </a:rPr>
              <a:t>://www.wipo.int/amc/en/center/specific-sectors/</a:t>
            </a:r>
            <a:endParaRPr lang="fr-CH" altLang="en-US" sz="2800" i="1" kern="1200" dirty="0">
              <a:ea typeface="+mn-ea"/>
            </a:endParaRPr>
          </a:p>
        </p:txBody>
      </p:sp>
    </p:spTree>
    <p:extLst>
      <p:ext uri="{BB962C8B-B14F-4D97-AF65-F5344CB8AC3E}">
        <p14:creationId xmlns:p14="http://schemas.microsoft.com/office/powerpoint/2010/main" val="15908074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smtClean="0"/>
              <a:t>How Are Technology Disputes Resolved?</a:t>
            </a:r>
          </a:p>
        </p:txBody>
      </p:sp>
      <p:sp>
        <p:nvSpPr>
          <p:cNvPr id="15364"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53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54" y="1916114"/>
            <a:ext cx="797315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p:cNvSpPr txBox="1">
            <a:spLocks noChangeArrowheads="1"/>
          </p:cNvSpPr>
          <p:nvPr/>
        </p:nvSpPr>
        <p:spPr bwMode="auto">
          <a:xfrm>
            <a:off x="200758" y="5772150"/>
            <a:ext cx="6182457"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600"/>
              <a:t>WIPO Center Report on International Survey of Dispute Resolution</a:t>
            </a:r>
          </a:p>
          <a:p>
            <a:pPr eaLnBrk="1" hangingPunct="1">
              <a:lnSpc>
                <a:spcPct val="90000"/>
              </a:lnSpc>
              <a:spcBef>
                <a:spcPct val="0"/>
              </a:spcBef>
              <a:buFontTx/>
              <a:buNone/>
            </a:pPr>
            <a:r>
              <a:rPr lang="en-US" altLang="en-US" sz="1600"/>
              <a:t>in Technology Transactions (2013)</a:t>
            </a:r>
          </a:p>
          <a:p>
            <a:pPr eaLnBrk="1" hangingPunct="1">
              <a:lnSpc>
                <a:spcPct val="90000"/>
              </a:lnSpc>
              <a:spcBef>
                <a:spcPts val="300"/>
              </a:spcBef>
              <a:buFontTx/>
              <a:buNone/>
            </a:pPr>
            <a:r>
              <a:rPr lang="en-US" altLang="en-US" sz="1600">
                <a:hlinkClick r:id="rId4"/>
              </a:rPr>
              <a:t>www.wipo.int/amc/en/center/survey/results.html</a:t>
            </a:r>
            <a:endParaRPr lang="en-US" altLang="en-US" sz="1600"/>
          </a:p>
          <a:p>
            <a:pPr eaLnBrk="1" hangingPunct="1">
              <a:lnSpc>
                <a:spcPct val="90000"/>
              </a:lnSpc>
              <a:spcBef>
                <a:spcPct val="0"/>
              </a:spcBef>
              <a:buFontTx/>
              <a:buNone/>
            </a:pPr>
            <a:endParaRPr lang="en-US" altLang="en-US" sz="1600"/>
          </a:p>
        </p:txBody>
      </p:sp>
    </p:spTree>
    <p:extLst>
      <p:ext uri="{BB962C8B-B14F-4D97-AF65-F5344CB8AC3E}">
        <p14:creationId xmlns:p14="http://schemas.microsoft.com/office/powerpoint/2010/main" val="276040817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fr-CH" altLang="en-US" smtClean="0"/>
              <a:t>Relative Time and Cost of Technology Dispute Resolution</a:t>
            </a:r>
            <a:endParaRPr lang="en-US" altLang="en-US" smtClean="0"/>
          </a:p>
        </p:txBody>
      </p:sp>
      <p:sp>
        <p:nvSpPr>
          <p:cNvPr id="16388"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63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54" y="2060576"/>
            <a:ext cx="797315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
          <p:cNvSpPr txBox="1">
            <a:spLocks noChangeArrowheads="1"/>
          </p:cNvSpPr>
          <p:nvPr/>
        </p:nvSpPr>
        <p:spPr bwMode="auto">
          <a:xfrm>
            <a:off x="118697" y="5732464"/>
            <a:ext cx="6182457" cy="101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600"/>
              <a:t>WIPO Center Report on International Survey of Dispute Resolution</a:t>
            </a:r>
          </a:p>
          <a:p>
            <a:pPr eaLnBrk="1" hangingPunct="1">
              <a:lnSpc>
                <a:spcPct val="90000"/>
              </a:lnSpc>
              <a:spcBef>
                <a:spcPct val="0"/>
              </a:spcBef>
              <a:buFontTx/>
              <a:buNone/>
            </a:pPr>
            <a:r>
              <a:rPr lang="en-US" altLang="en-US" sz="1600"/>
              <a:t>in Technology Transactions (2013)</a:t>
            </a:r>
          </a:p>
          <a:p>
            <a:pPr eaLnBrk="1" hangingPunct="1">
              <a:lnSpc>
                <a:spcPct val="90000"/>
              </a:lnSpc>
              <a:spcBef>
                <a:spcPts val="300"/>
              </a:spcBef>
              <a:buFontTx/>
              <a:buNone/>
            </a:pPr>
            <a:r>
              <a:rPr lang="en-US" altLang="en-US" sz="1600">
                <a:hlinkClick r:id="rId4"/>
              </a:rPr>
              <a:t>www.wipo.int/amc/en/center/survey/results.html</a:t>
            </a:r>
            <a:endParaRPr lang="en-US" altLang="en-US" sz="1600"/>
          </a:p>
        </p:txBody>
      </p:sp>
    </p:spTree>
    <p:extLst>
      <p:ext uri="{BB962C8B-B14F-4D97-AF65-F5344CB8AC3E}">
        <p14:creationId xmlns:p14="http://schemas.microsoft.com/office/powerpoint/2010/main" val="386682787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1" y="188913"/>
            <a:ext cx="7770935" cy="792162"/>
          </a:xfrm>
        </p:spPr>
        <p:txBody>
          <a:bodyPr/>
          <a:lstStyle/>
          <a:p>
            <a:r>
              <a:rPr lang="en-US" altLang="en-US" sz="3200" smtClean="0"/>
              <a:t>Relative Costs of Dispute Resolution Options</a:t>
            </a:r>
          </a:p>
        </p:txBody>
      </p:sp>
      <p:sp>
        <p:nvSpPr>
          <p:cNvPr id="392195" name="Rectangle 3"/>
          <p:cNvSpPr>
            <a:spLocks noGrp="1" noChangeArrowheads="1"/>
          </p:cNvSpPr>
          <p:nvPr>
            <p:ph type="body" idx="1"/>
          </p:nvPr>
        </p:nvSpPr>
        <p:spPr>
          <a:xfrm>
            <a:off x="457200" y="1125538"/>
            <a:ext cx="8229600" cy="4967287"/>
          </a:xfrm>
        </p:spPr>
        <p:txBody>
          <a:bodyPr/>
          <a:lstStyle/>
          <a:p>
            <a:pPr>
              <a:lnSpc>
                <a:spcPct val="90000"/>
              </a:lnSpc>
              <a:defRPr/>
            </a:pPr>
            <a:r>
              <a:rPr lang="en-US" altLang="en-US" sz="2000" dirty="0" smtClean="0"/>
              <a:t>Court litigation of IP disputes in foreign jurisdiction</a:t>
            </a:r>
          </a:p>
          <a:p>
            <a:pPr lvl="1">
              <a:lnSpc>
                <a:spcPct val="90000"/>
              </a:lnSpc>
              <a:defRPr/>
            </a:pPr>
            <a:r>
              <a:rPr lang="en-US" altLang="en-US" sz="2000" dirty="0" smtClean="0"/>
              <a:t>Average of 3.5 years</a:t>
            </a:r>
          </a:p>
          <a:p>
            <a:pPr lvl="1">
              <a:lnSpc>
                <a:spcPct val="90000"/>
              </a:lnSpc>
              <a:spcAft>
                <a:spcPts val="1200"/>
              </a:spcAft>
              <a:defRPr/>
            </a:pPr>
            <a:r>
              <a:rPr lang="en-US" altLang="en-US" sz="2000" dirty="0" smtClean="0"/>
              <a:t>Cost slightly over USD 850,000</a:t>
            </a:r>
          </a:p>
          <a:p>
            <a:pPr>
              <a:lnSpc>
                <a:spcPct val="90000"/>
              </a:lnSpc>
              <a:defRPr/>
            </a:pPr>
            <a:r>
              <a:rPr lang="en-US" altLang="en-US" sz="2000" dirty="0" smtClean="0"/>
              <a:t>Arbitration</a:t>
            </a:r>
          </a:p>
          <a:p>
            <a:pPr lvl="1">
              <a:lnSpc>
                <a:spcPct val="90000"/>
              </a:lnSpc>
              <a:defRPr/>
            </a:pPr>
            <a:r>
              <a:rPr lang="en-US" altLang="en-US" sz="2000" dirty="0" smtClean="0"/>
              <a:t>Average just over 1 year</a:t>
            </a:r>
          </a:p>
          <a:p>
            <a:pPr lvl="1">
              <a:lnSpc>
                <a:spcPct val="90000"/>
              </a:lnSpc>
              <a:spcAft>
                <a:spcPts val="1200"/>
              </a:spcAft>
              <a:defRPr/>
            </a:pPr>
            <a:r>
              <a:rPr lang="en-US" altLang="en-US" sz="2000" dirty="0" smtClean="0"/>
              <a:t>Average cost USD 400,000  (WIPO cases, USD 165,000)</a:t>
            </a:r>
          </a:p>
          <a:p>
            <a:pPr>
              <a:lnSpc>
                <a:spcPct val="90000"/>
              </a:lnSpc>
              <a:defRPr/>
            </a:pPr>
            <a:r>
              <a:rPr lang="en-US" altLang="en-US" sz="2000" dirty="0" smtClean="0"/>
              <a:t>Expedited Arbitration</a:t>
            </a:r>
          </a:p>
          <a:p>
            <a:pPr lvl="1">
              <a:lnSpc>
                <a:spcPct val="90000"/>
              </a:lnSpc>
              <a:defRPr/>
            </a:pPr>
            <a:r>
              <a:rPr lang="en-US" altLang="en-US" sz="2000" dirty="0" smtClean="0"/>
              <a:t>Average 9 months  (WIPO cases, 7 months)</a:t>
            </a:r>
          </a:p>
          <a:p>
            <a:pPr lvl="1">
              <a:lnSpc>
                <a:spcPct val="90000"/>
              </a:lnSpc>
              <a:spcAft>
                <a:spcPts val="1200"/>
              </a:spcAft>
              <a:defRPr/>
            </a:pPr>
            <a:r>
              <a:rPr lang="en-US" altLang="en-US" sz="2000" dirty="0" smtClean="0"/>
              <a:t>Average cost under USD 50,000</a:t>
            </a:r>
          </a:p>
          <a:p>
            <a:pPr>
              <a:lnSpc>
                <a:spcPct val="90000"/>
              </a:lnSpc>
              <a:defRPr/>
            </a:pPr>
            <a:r>
              <a:rPr lang="en-US" altLang="en-US" sz="2000" dirty="0" smtClean="0"/>
              <a:t>Mediation</a:t>
            </a:r>
          </a:p>
          <a:p>
            <a:pPr lvl="1">
              <a:lnSpc>
                <a:spcPct val="90000"/>
              </a:lnSpc>
              <a:defRPr/>
            </a:pPr>
            <a:r>
              <a:rPr lang="en-US" altLang="en-US" sz="2000" dirty="0" smtClean="0"/>
              <a:t>Average of 8 months  (WIPO cases, 5 months)</a:t>
            </a:r>
          </a:p>
          <a:p>
            <a:pPr lvl="1">
              <a:lnSpc>
                <a:spcPct val="90000"/>
              </a:lnSpc>
              <a:defRPr/>
            </a:pPr>
            <a:r>
              <a:rPr lang="en-US" altLang="en-US" sz="2000" dirty="0" smtClean="0"/>
              <a:t>91% of Respondents stated costs typically under USD 100,000  </a:t>
            </a:r>
          </a:p>
          <a:p>
            <a:pPr marL="457200" lvl="1" indent="0">
              <a:lnSpc>
                <a:spcPct val="90000"/>
              </a:lnSpc>
              <a:buFontTx/>
              <a:buNone/>
              <a:defRPr/>
            </a:pPr>
            <a:r>
              <a:rPr lang="en-US" altLang="en-US" sz="2000" dirty="0" smtClean="0"/>
              <a:t>    (WIPO cases USD 21,000)</a:t>
            </a:r>
          </a:p>
          <a:p>
            <a:pPr lvl="1">
              <a:lnSpc>
                <a:spcPct val="90000"/>
              </a:lnSpc>
              <a:defRPr/>
            </a:pPr>
            <a:endParaRPr lang="en-US" altLang="en-US" dirty="0" smtClean="0"/>
          </a:p>
        </p:txBody>
      </p:sp>
      <p:sp>
        <p:nvSpPr>
          <p:cNvPr id="17413" name="TextBox 1"/>
          <p:cNvSpPr txBox="1">
            <a:spLocks noChangeArrowheads="1"/>
          </p:cNvSpPr>
          <p:nvPr/>
        </p:nvSpPr>
        <p:spPr bwMode="auto">
          <a:xfrm>
            <a:off x="52754" y="6121400"/>
            <a:ext cx="618245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1400"/>
              <a:t>WIPO Center Report on International Survey of Dispute Resolution</a:t>
            </a:r>
          </a:p>
          <a:p>
            <a:pPr eaLnBrk="1" hangingPunct="1">
              <a:lnSpc>
                <a:spcPct val="90000"/>
              </a:lnSpc>
              <a:spcBef>
                <a:spcPct val="0"/>
              </a:spcBef>
              <a:buFontTx/>
              <a:buNone/>
            </a:pPr>
            <a:r>
              <a:rPr lang="en-US" altLang="en-US" sz="1400"/>
              <a:t>in Technology Transactions (2013)</a:t>
            </a:r>
          </a:p>
          <a:p>
            <a:pPr eaLnBrk="1" hangingPunct="1">
              <a:lnSpc>
                <a:spcPct val="90000"/>
              </a:lnSpc>
              <a:spcBef>
                <a:spcPts val="300"/>
              </a:spcBef>
              <a:buFontTx/>
              <a:buNone/>
            </a:pPr>
            <a:r>
              <a:rPr lang="en-US" altLang="en-US" sz="1400">
                <a:hlinkClick r:id="rId4"/>
              </a:rPr>
              <a:t>www.wipo.int/amc/en/center/survey/results.html</a:t>
            </a:r>
            <a:endParaRPr lang="en-US" altLang="en-US" sz="1400"/>
          </a:p>
        </p:txBody>
      </p:sp>
    </p:spTree>
    <p:extLst>
      <p:ext uri="{BB962C8B-B14F-4D97-AF65-F5344CB8AC3E}">
        <p14:creationId xmlns:p14="http://schemas.microsoft.com/office/powerpoint/2010/main" val="802014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calcmode="lin" valueType="num">
                                      <p:cBhvr additive="base">
                                        <p:cTn id="7" dur="500" fill="hold"/>
                                        <p:tgtEl>
                                          <p:spTgt spid="392195">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2195">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2195">
                                            <p:txEl>
                                              <p:pRg st="4" end="4"/>
                                            </p:txEl>
                                          </p:spTgt>
                                        </p:tgtEl>
                                        <p:attrNameLst>
                                          <p:attrName>style.visibility</p:attrName>
                                        </p:attrNameLst>
                                      </p:cBhvr>
                                      <p:to>
                                        <p:strVal val="visible"/>
                                      </p:to>
                                    </p:set>
                                    <p:anim calcmode="lin" valueType="num">
                                      <p:cBhvr additive="base">
                                        <p:cTn id="11" dur="500" fill="hold"/>
                                        <p:tgtEl>
                                          <p:spTgt spid="392195">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2195">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92195">
                                            <p:txEl>
                                              <p:pRg st="5" end="5"/>
                                            </p:txEl>
                                          </p:spTgt>
                                        </p:tgtEl>
                                        <p:attrNameLst>
                                          <p:attrName>style.visibility</p:attrName>
                                        </p:attrNameLst>
                                      </p:cBhvr>
                                      <p:to>
                                        <p:strVal val="visible"/>
                                      </p:to>
                                    </p:set>
                                    <p:anim calcmode="lin" valueType="num">
                                      <p:cBhvr additive="base">
                                        <p:cTn id="15" dur="500" fill="hold"/>
                                        <p:tgtEl>
                                          <p:spTgt spid="392195">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92195">
                                            <p:txEl>
                                              <p:pRg st="5" end="5"/>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92195">
                                            <p:txEl>
                                              <p:pRg st="6" end="6"/>
                                            </p:txEl>
                                          </p:spTgt>
                                        </p:tgtEl>
                                        <p:attrNameLst>
                                          <p:attrName>style.visibility</p:attrName>
                                        </p:attrNameLst>
                                      </p:cBhvr>
                                      <p:to>
                                        <p:strVal val="visible"/>
                                      </p:to>
                                    </p:set>
                                    <p:anim calcmode="lin" valueType="num">
                                      <p:cBhvr additive="base">
                                        <p:cTn id="19" dur="500" fill="hold"/>
                                        <p:tgtEl>
                                          <p:spTgt spid="392195">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2195">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92195">
                                            <p:txEl>
                                              <p:pRg st="7" end="7"/>
                                            </p:txEl>
                                          </p:spTgt>
                                        </p:tgtEl>
                                        <p:attrNameLst>
                                          <p:attrName>style.visibility</p:attrName>
                                        </p:attrNameLst>
                                      </p:cBhvr>
                                      <p:to>
                                        <p:strVal val="visible"/>
                                      </p:to>
                                    </p:set>
                                    <p:anim calcmode="lin" valueType="num">
                                      <p:cBhvr additive="base">
                                        <p:cTn id="23" dur="500" fill="hold"/>
                                        <p:tgtEl>
                                          <p:spTgt spid="392195">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92195">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92195">
                                            <p:txEl>
                                              <p:pRg st="8" end="8"/>
                                            </p:txEl>
                                          </p:spTgt>
                                        </p:tgtEl>
                                        <p:attrNameLst>
                                          <p:attrName>style.visibility</p:attrName>
                                        </p:attrNameLst>
                                      </p:cBhvr>
                                      <p:to>
                                        <p:strVal val="visible"/>
                                      </p:to>
                                    </p:set>
                                    <p:anim calcmode="lin" valueType="num">
                                      <p:cBhvr additive="base">
                                        <p:cTn id="27" dur="500" fill="hold"/>
                                        <p:tgtEl>
                                          <p:spTgt spid="392195">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9219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392195">
                                            <p:txEl>
                                              <p:pRg st="9" end="9"/>
                                            </p:txEl>
                                          </p:spTgt>
                                        </p:tgtEl>
                                        <p:attrNameLst>
                                          <p:attrName>style.visibility</p:attrName>
                                        </p:attrNameLst>
                                      </p:cBhvr>
                                      <p:to>
                                        <p:strVal val="visible"/>
                                      </p:to>
                                    </p:set>
                                    <p:anim calcmode="lin" valueType="num">
                                      <p:cBhvr additive="base">
                                        <p:cTn id="33" dur="500" fill="hold"/>
                                        <p:tgtEl>
                                          <p:spTgt spid="392195">
                                            <p:txEl>
                                              <p:pRg st="9" end="9"/>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9219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392195">
                                            <p:txEl>
                                              <p:pRg st="10" end="10"/>
                                            </p:txEl>
                                          </p:spTgt>
                                        </p:tgtEl>
                                        <p:attrNameLst>
                                          <p:attrName>style.visibility</p:attrName>
                                        </p:attrNameLst>
                                      </p:cBhvr>
                                      <p:to>
                                        <p:strVal val="visible"/>
                                      </p:to>
                                    </p:set>
                                    <p:anim calcmode="lin" valueType="num">
                                      <p:cBhvr additive="base">
                                        <p:cTn id="39" dur="500" fill="hold"/>
                                        <p:tgtEl>
                                          <p:spTgt spid="392195">
                                            <p:txEl>
                                              <p:pRg st="10" end="1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9219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392195">
                                            <p:txEl>
                                              <p:pRg st="11" end="11"/>
                                            </p:txEl>
                                          </p:spTgt>
                                        </p:tgtEl>
                                        <p:attrNameLst>
                                          <p:attrName>style.visibility</p:attrName>
                                        </p:attrNameLst>
                                      </p:cBhvr>
                                      <p:to>
                                        <p:strVal val="visible"/>
                                      </p:to>
                                    </p:set>
                                    <p:anim calcmode="lin" valueType="num">
                                      <p:cBhvr additive="base">
                                        <p:cTn id="45" dur="500" fill="hold"/>
                                        <p:tgtEl>
                                          <p:spTgt spid="392195">
                                            <p:txEl>
                                              <p:pRg st="11" end="1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92195">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nodeType="clickEffect">
                                  <p:stCondLst>
                                    <p:cond delay="0"/>
                                  </p:stCondLst>
                                  <p:childTnLst>
                                    <p:set>
                                      <p:cBhvr>
                                        <p:cTn id="50" dur="1" fill="hold">
                                          <p:stCondLst>
                                            <p:cond delay="0"/>
                                          </p:stCondLst>
                                        </p:cTn>
                                        <p:tgtEl>
                                          <p:spTgt spid="392195">
                                            <p:txEl>
                                              <p:pRg st="12" end="12"/>
                                            </p:txEl>
                                          </p:spTgt>
                                        </p:tgtEl>
                                        <p:attrNameLst>
                                          <p:attrName>style.visibility</p:attrName>
                                        </p:attrNameLst>
                                      </p:cBhvr>
                                      <p:to>
                                        <p:strVal val="visible"/>
                                      </p:to>
                                    </p:set>
                                    <p:anim calcmode="lin" valueType="num">
                                      <p:cBhvr additive="base">
                                        <p:cTn id="51" dur="500" fill="hold"/>
                                        <p:tgtEl>
                                          <p:spTgt spid="392195">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92195">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274639"/>
            <a:ext cx="8229600" cy="706437"/>
          </a:xfrm>
        </p:spPr>
        <p:txBody>
          <a:bodyPr/>
          <a:lstStyle/>
          <a:p>
            <a:r>
              <a:rPr lang="fr-CH" altLang="en-US" smtClean="0"/>
              <a:t>Fee Calculator</a:t>
            </a:r>
            <a:endParaRPr lang="en-US" altLang="en-US" smtClean="0"/>
          </a:p>
        </p:txBody>
      </p:sp>
      <p:sp>
        <p:nvSpPr>
          <p:cNvPr id="19460" name="Rectangle 3"/>
          <p:cNvSpPr>
            <a:spLocks noGrp="1" noChangeArrowheads="1"/>
          </p:cNvSpPr>
          <p:nvPr>
            <p:ph type="body" idx="1"/>
          </p:nvPr>
        </p:nvSpPr>
        <p:spPr/>
        <p:txBody>
          <a:bodyPr/>
          <a:lstStyle/>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en-US" altLang="en-US" sz="2000" dirty="0" smtClean="0"/>
          </a:p>
          <a:p>
            <a:pPr marL="0" indent="0">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defRPr/>
            </a:pPr>
            <a:endParaRPr lang="en-US" altLang="en-US" sz="2000" dirty="0" smtClean="0"/>
          </a:p>
        </p:txBody>
      </p:sp>
      <p:sp>
        <p:nvSpPr>
          <p:cNvPr id="2" name="Rectangle 1"/>
          <p:cNvSpPr/>
          <p:nvPr/>
        </p:nvSpPr>
        <p:spPr>
          <a:xfrm>
            <a:off x="317989" y="6037264"/>
            <a:ext cx="5162550" cy="369887"/>
          </a:xfrm>
          <a:prstGeom prst="rect">
            <a:avLst/>
          </a:prstGeom>
        </p:spPr>
        <p:txBody>
          <a:bodyPr>
            <a:spAutoFit/>
          </a:bodyPr>
          <a:lstStyle/>
          <a:p>
            <a:pPr algn="l">
              <a:defRPr/>
            </a:pPr>
            <a:r>
              <a:rPr lang="en-US" altLang="en-US" sz="1800" kern="0" dirty="0">
                <a:solidFill>
                  <a:schemeClr val="tx1"/>
                </a:solidFill>
                <a:latin typeface="Arial"/>
                <a:cs typeface="Arial"/>
              </a:rPr>
              <a:t>www.wipo.int/amc/en/calculator/adr.jsp</a:t>
            </a:r>
            <a:endParaRPr lang="en-US" sz="1800" dirty="0">
              <a:solidFill>
                <a:schemeClr val="tx1"/>
              </a:solidFill>
              <a:latin typeface="Arial" charset="0"/>
              <a:cs typeface="Arial" charset="0"/>
            </a:endParaRPr>
          </a:p>
        </p:txBody>
      </p:sp>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92608" cy="85629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6260907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11066" y="0"/>
            <a:ext cx="77724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altLang="en-US" smtClean="0"/>
              <a:t>Why Consider IP ADR?</a:t>
            </a:r>
          </a:p>
        </p:txBody>
      </p:sp>
      <p:sp>
        <p:nvSpPr>
          <p:cNvPr id="19460" name="Rectangle 3"/>
          <p:cNvSpPr>
            <a:spLocks noGrp="1" noChangeArrowheads="1"/>
          </p:cNvSpPr>
          <p:nvPr>
            <p:ph type="body" idx="1"/>
          </p:nvPr>
        </p:nvSpPr>
        <p:spPr>
          <a:xfrm>
            <a:off x="650631" y="908051"/>
            <a:ext cx="8308731" cy="4538663"/>
          </a:xfrm>
        </p:spPr>
        <p:txBody>
          <a:bodyPr/>
          <a:lstStyle/>
          <a:p>
            <a:pPr>
              <a:lnSpc>
                <a:spcPct val="90000"/>
              </a:lnSpc>
            </a:pPr>
            <a:r>
              <a:rPr lang="en-US" altLang="en-US" sz="2000" dirty="0" smtClean="0"/>
              <a:t>Cost of IP court litigation</a:t>
            </a:r>
          </a:p>
          <a:p>
            <a:pPr lvl="1">
              <a:lnSpc>
                <a:spcPct val="90000"/>
              </a:lnSpc>
              <a:spcAft>
                <a:spcPts val="1200"/>
              </a:spcAft>
            </a:pPr>
            <a:r>
              <a:rPr lang="en-US" altLang="en-US" sz="2000" i="1" dirty="0" smtClean="0"/>
              <a:t>Calls for expedient solutions</a:t>
            </a:r>
          </a:p>
          <a:p>
            <a:pPr>
              <a:lnSpc>
                <a:spcPct val="90000"/>
              </a:lnSpc>
            </a:pPr>
            <a:r>
              <a:rPr lang="en-US" altLang="en-US" sz="2000" dirty="0" smtClean="0"/>
              <a:t>Internationalization of creation/use of IP</a:t>
            </a:r>
          </a:p>
          <a:p>
            <a:pPr lvl="1">
              <a:lnSpc>
                <a:spcPct val="90000"/>
              </a:lnSpc>
              <a:spcAft>
                <a:spcPts val="1200"/>
              </a:spcAft>
            </a:pPr>
            <a:r>
              <a:rPr lang="en-US" altLang="en-US" sz="2000" i="1" dirty="0" smtClean="0"/>
              <a:t>Calls for cross-border solutions; consolidate in one procedure</a:t>
            </a:r>
          </a:p>
          <a:p>
            <a:pPr>
              <a:lnSpc>
                <a:spcPct val="90000"/>
              </a:lnSpc>
            </a:pPr>
            <a:r>
              <a:rPr lang="en-US" altLang="en-US" sz="2000" dirty="0" smtClean="0"/>
              <a:t>Technical and specialized nature of IP</a:t>
            </a:r>
          </a:p>
          <a:p>
            <a:pPr lvl="1">
              <a:lnSpc>
                <a:spcPct val="90000"/>
              </a:lnSpc>
              <a:spcAft>
                <a:spcPts val="1200"/>
              </a:spcAft>
            </a:pPr>
            <a:r>
              <a:rPr lang="en-US" altLang="en-US" sz="2000" i="1" dirty="0" smtClean="0"/>
              <a:t>Calls for specific expertise of the neutral</a:t>
            </a:r>
          </a:p>
          <a:p>
            <a:pPr>
              <a:lnSpc>
                <a:spcPct val="90000"/>
              </a:lnSpc>
            </a:pPr>
            <a:r>
              <a:rPr lang="en-US" altLang="en-US" sz="2000" dirty="0" smtClean="0"/>
              <a:t>Short product and market cycles in IP</a:t>
            </a:r>
          </a:p>
          <a:p>
            <a:pPr lvl="1">
              <a:lnSpc>
                <a:spcPct val="90000"/>
              </a:lnSpc>
              <a:spcAft>
                <a:spcPts val="1200"/>
              </a:spcAft>
            </a:pPr>
            <a:r>
              <a:rPr lang="en-US" altLang="en-US" sz="2000" i="1" dirty="0" smtClean="0"/>
              <a:t>Calls for time-efficient procedures</a:t>
            </a:r>
          </a:p>
          <a:p>
            <a:pPr>
              <a:lnSpc>
                <a:spcPct val="90000"/>
              </a:lnSpc>
            </a:pPr>
            <a:r>
              <a:rPr lang="en-US" altLang="en-US" sz="2000" dirty="0" smtClean="0"/>
              <a:t>Confidential nature of IP</a:t>
            </a:r>
          </a:p>
          <a:p>
            <a:pPr lvl="1">
              <a:lnSpc>
                <a:spcPct val="90000"/>
              </a:lnSpc>
              <a:spcAft>
                <a:spcPts val="1200"/>
              </a:spcAft>
            </a:pPr>
            <a:r>
              <a:rPr lang="en-US" altLang="en-US" sz="2000" i="1" dirty="0" smtClean="0"/>
              <a:t>Calls for private procedures</a:t>
            </a:r>
          </a:p>
          <a:p>
            <a:pPr>
              <a:lnSpc>
                <a:spcPct val="90000"/>
              </a:lnSpc>
            </a:pPr>
            <a:r>
              <a:rPr lang="en-US" altLang="en-US" sz="2000" dirty="0" smtClean="0"/>
              <a:t>Collaborative nature of IP creation and commercialization</a:t>
            </a:r>
          </a:p>
          <a:p>
            <a:pPr lvl="1">
              <a:lnSpc>
                <a:spcPct val="90000"/>
              </a:lnSpc>
            </a:pPr>
            <a:r>
              <a:rPr lang="en-US" altLang="en-US" sz="2000" i="1" dirty="0" smtClean="0"/>
              <a:t>Calls for mechanisms that preserve relations</a:t>
            </a:r>
          </a:p>
          <a:p>
            <a:pPr>
              <a:lnSpc>
                <a:spcPct val="90000"/>
              </a:lnSpc>
            </a:pPr>
            <a:endParaRPr lang="en-US" altLang="en-US" sz="2000" i="1" dirty="0" smtClean="0"/>
          </a:p>
          <a:p>
            <a:pPr>
              <a:lnSpc>
                <a:spcPct val="90000"/>
              </a:lnSpc>
            </a:pPr>
            <a:endParaRPr lang="en-US" altLang="en-US" i="1" dirty="0" smtClean="0"/>
          </a:p>
        </p:txBody>
      </p:sp>
    </p:spTree>
    <p:extLst>
      <p:ext uri="{BB962C8B-B14F-4D97-AF65-F5344CB8AC3E}">
        <p14:creationId xmlns:p14="http://schemas.microsoft.com/office/powerpoint/2010/main" val="2891489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a:stretch>
            <a:fillRect/>
          </a:stretch>
        </p:blipFill>
        <p:spPr>
          <a:xfrm>
            <a:off x="611560" y="548679"/>
            <a:ext cx="6667128" cy="4178895"/>
          </a:xfrm>
        </p:spPr>
      </p:pic>
      <p:sp>
        <p:nvSpPr>
          <p:cNvPr id="6" name="Rectangle 5"/>
          <p:cNvSpPr/>
          <p:nvPr/>
        </p:nvSpPr>
        <p:spPr>
          <a:xfrm>
            <a:off x="827584" y="4797152"/>
            <a:ext cx="6664925" cy="1477328"/>
          </a:xfrm>
          <a:prstGeom prst="rect">
            <a:avLst/>
          </a:prstGeom>
        </p:spPr>
        <p:txBody>
          <a:bodyPr wrap="square">
            <a:spAutoFit/>
          </a:bodyPr>
          <a:lstStyle/>
          <a:p>
            <a:r>
              <a:rPr lang="en-US" sz="1800" i="1" dirty="0"/>
              <a:t>“…However, here the highway is the Internet and other networks, the bridges are interoperable data standards, and the vehicles are computers and databases</a:t>
            </a:r>
            <a:r>
              <a:rPr lang="en-US" sz="1800" dirty="0"/>
              <a:t>.</a:t>
            </a:r>
            <a:r>
              <a:rPr lang="en-US" altLang="ja-JP" sz="1800" dirty="0"/>
              <a:t>” Francis Gurry, Director General of WIPO </a:t>
            </a:r>
            <a:br>
              <a:rPr lang="en-US" altLang="ja-JP" sz="1800" dirty="0"/>
            </a:br>
            <a:endParaRPr lang="en-US" sz="1800" dirty="0"/>
          </a:p>
        </p:txBody>
      </p:sp>
    </p:spTree>
    <p:extLst>
      <p:ext uri="{BB962C8B-B14F-4D97-AF65-F5344CB8AC3E}">
        <p14:creationId xmlns:p14="http://schemas.microsoft.com/office/powerpoint/2010/main" val="12837658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idx="4294967295"/>
          </p:nvPr>
        </p:nvSpPr>
        <p:spPr>
          <a:xfrm>
            <a:off x="383931" y="260350"/>
            <a:ext cx="8229600" cy="908050"/>
          </a:xfrm>
        </p:spPr>
        <p:txBody>
          <a:bodyPr/>
          <a:lstStyle/>
          <a:p>
            <a:pPr eaLnBrk="1" hangingPunct="1"/>
            <a:r>
              <a:rPr lang="en-US" altLang="en-US" smtClean="0"/>
              <a:t>Contacting the WIPO Center</a:t>
            </a:r>
          </a:p>
        </p:txBody>
      </p:sp>
      <p:sp>
        <p:nvSpPr>
          <p:cNvPr id="15364" name="Rectangle 3"/>
          <p:cNvSpPr>
            <a:spLocks noGrp="1" noChangeArrowheads="1"/>
          </p:cNvSpPr>
          <p:nvPr>
            <p:ph type="body" idx="4294967295"/>
          </p:nvPr>
        </p:nvSpPr>
        <p:spPr>
          <a:xfrm>
            <a:off x="451338" y="1196975"/>
            <a:ext cx="8447943" cy="5461000"/>
          </a:xfrm>
        </p:spPr>
        <p:txBody>
          <a:bodyPr/>
          <a:lstStyle/>
          <a:p>
            <a:pPr eaLnBrk="1" hangingPunct="1">
              <a:lnSpc>
                <a:spcPct val="80000"/>
              </a:lnSpc>
              <a:defRPr/>
            </a:pPr>
            <a:endParaRPr lang="en-US" sz="2200" dirty="0" smtClean="0"/>
          </a:p>
          <a:p>
            <a:pPr eaLnBrk="1" hangingPunct="1">
              <a:lnSpc>
                <a:spcPct val="80000"/>
              </a:lnSpc>
              <a:defRPr/>
            </a:pPr>
            <a:r>
              <a:rPr lang="en-US" sz="2000" dirty="0" smtClean="0"/>
              <a:t>Queries: </a:t>
            </a:r>
            <a:r>
              <a:rPr lang="en-US" sz="2000" dirty="0">
                <a:hlinkClick r:id="rId2"/>
              </a:rPr>
              <a:t>arbiter.mail@wipo.int</a:t>
            </a:r>
            <a:endParaRPr lang="en-US" sz="2000" dirty="0"/>
          </a:p>
          <a:p>
            <a:pPr eaLnBrk="1" hangingPunct="1">
              <a:lnSpc>
                <a:spcPct val="80000"/>
              </a:lnSpc>
              <a:defRPr/>
            </a:pPr>
            <a:endParaRPr lang="en-US" sz="2000" dirty="0"/>
          </a:p>
          <a:p>
            <a:pPr eaLnBrk="1" hangingPunct="1">
              <a:lnSpc>
                <a:spcPct val="80000"/>
              </a:lnSpc>
              <a:defRPr/>
            </a:pPr>
            <a:r>
              <a:rPr lang="en-US" sz="2000" dirty="0"/>
              <a:t>Department contacts: </a:t>
            </a:r>
            <a:r>
              <a:rPr lang="en-US" sz="2000" dirty="0" smtClean="0">
                <a:hlinkClick r:id="rId3"/>
              </a:rPr>
              <a:t>www.wipo.int/amc/en/contact/</a:t>
            </a:r>
            <a:endParaRPr lang="en-US" sz="2000" dirty="0" smtClean="0"/>
          </a:p>
          <a:p>
            <a:pPr eaLnBrk="1" hangingPunct="1">
              <a:lnSpc>
                <a:spcPct val="80000"/>
              </a:lnSpc>
              <a:defRPr/>
            </a:pPr>
            <a:endParaRPr lang="en-US" sz="2000" dirty="0"/>
          </a:p>
          <a:p>
            <a:pPr eaLnBrk="1" hangingPunct="1">
              <a:lnSpc>
                <a:spcPct val="80000"/>
              </a:lnSpc>
              <a:defRPr/>
            </a:pPr>
            <a:r>
              <a:rPr lang="en-US" sz="2000" dirty="0"/>
              <a:t>ADR:  </a:t>
            </a:r>
            <a:r>
              <a:rPr lang="en-US" sz="2000" dirty="0" smtClean="0">
                <a:hlinkClick r:id="rId4"/>
              </a:rPr>
              <a:t>www.wipo.int/amc/en/</a:t>
            </a:r>
            <a:endParaRPr lang="en-US" sz="2000" dirty="0" smtClean="0"/>
          </a:p>
          <a:p>
            <a:pPr eaLnBrk="1" hangingPunct="1">
              <a:lnSpc>
                <a:spcPct val="80000"/>
              </a:lnSpc>
              <a:defRPr/>
            </a:pPr>
            <a:endParaRPr lang="en-US" sz="2000" dirty="0"/>
          </a:p>
          <a:p>
            <a:pPr eaLnBrk="1" hangingPunct="1">
              <a:lnSpc>
                <a:spcPct val="80000"/>
              </a:lnSpc>
              <a:defRPr/>
            </a:pPr>
            <a:r>
              <a:rPr lang="en-US" sz="2000" dirty="0" smtClean="0"/>
              <a:t>Domain Names</a:t>
            </a:r>
            <a:r>
              <a:rPr lang="en-US" sz="2000" dirty="0"/>
              <a:t>:  </a:t>
            </a:r>
            <a:r>
              <a:rPr lang="en-US" sz="2000" dirty="0" smtClean="0">
                <a:hlinkClick r:id="rId5"/>
              </a:rPr>
              <a:t>www.wipo.int/amc/en/domains/</a:t>
            </a:r>
            <a:endParaRPr lang="en-US" sz="2000" dirty="0" smtClean="0"/>
          </a:p>
          <a:p>
            <a:pPr eaLnBrk="1" hangingPunct="1">
              <a:lnSpc>
                <a:spcPct val="80000"/>
              </a:lnSpc>
              <a:defRPr/>
            </a:pPr>
            <a:endParaRPr lang="en-US" sz="2000" dirty="0" smtClean="0"/>
          </a:p>
          <a:p>
            <a:pPr eaLnBrk="1" hangingPunct="1">
              <a:lnSpc>
                <a:spcPct val="80000"/>
              </a:lnSpc>
              <a:defRPr/>
            </a:pPr>
            <a:endParaRPr lang="en-US" sz="2000" dirty="0"/>
          </a:p>
          <a:p>
            <a:pPr marL="0" indent="0" eaLnBrk="1" hangingPunct="1">
              <a:lnSpc>
                <a:spcPct val="80000"/>
              </a:lnSpc>
              <a:buFontTx/>
              <a:buNone/>
              <a:defRPr/>
            </a:pPr>
            <a:endParaRPr lang="en-US" sz="2000" dirty="0" smtClean="0"/>
          </a:p>
          <a:p>
            <a:pPr eaLnBrk="1" hangingPunct="1">
              <a:lnSpc>
                <a:spcPct val="80000"/>
              </a:lnSpc>
              <a:defRPr/>
            </a:pPr>
            <a:endParaRPr lang="en-US" sz="2000" dirty="0" smtClean="0"/>
          </a:p>
          <a:p>
            <a:pPr eaLnBrk="1" hangingPunct="1">
              <a:lnSpc>
                <a:spcPct val="80000"/>
              </a:lnSpc>
              <a:buFontTx/>
              <a:buNone/>
              <a:defRPr/>
            </a:pPr>
            <a:endParaRPr lang="en-US" sz="2000" dirty="0" smtClean="0"/>
          </a:p>
          <a:p>
            <a:pPr eaLnBrk="1" hangingPunct="1">
              <a:lnSpc>
                <a:spcPct val="80000"/>
              </a:lnSpc>
              <a:buFontTx/>
              <a:buNone/>
              <a:defRPr/>
            </a:pPr>
            <a:endParaRPr lang="en-US" u="sng" dirty="0" smtClean="0"/>
          </a:p>
          <a:p>
            <a:pPr eaLnBrk="1" hangingPunct="1">
              <a:lnSpc>
                <a:spcPct val="120000"/>
              </a:lnSpc>
              <a:buFontTx/>
              <a:buNone/>
              <a:defRPr/>
            </a:pPr>
            <a:endParaRPr lang="en-US" dirty="0" smtClean="0"/>
          </a:p>
          <a:p>
            <a:pPr lvl="1" eaLnBrk="1" hangingPunct="1">
              <a:lnSpc>
                <a:spcPct val="80000"/>
              </a:lnSpc>
              <a:buFontTx/>
              <a:buNone/>
              <a:defRPr/>
            </a:pPr>
            <a:endParaRPr lang="en-US" dirty="0" smtClean="0"/>
          </a:p>
        </p:txBody>
      </p:sp>
      <p:pic>
        <p:nvPicPr>
          <p:cNvPr id="28677" name="Picture 4" descr="REFLEC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4443" y="1057275"/>
            <a:ext cx="15240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262" y="4149725"/>
            <a:ext cx="2482362" cy="169545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36554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S PGothic" pitchFamily="34" charset="-128"/>
              </a:rPr>
              <a:t>Madrid and Hague </a:t>
            </a:r>
            <a:r>
              <a:rPr lang="en-US" dirty="0" smtClean="0">
                <a:ea typeface="MS PGothic" pitchFamily="34" charset="-128"/>
              </a:rPr>
              <a:t>Systems</a:t>
            </a:r>
            <a:r>
              <a:rPr lang="en-US" dirty="0">
                <a:ea typeface="MS PGothic" pitchFamily="34" charset="-128"/>
              </a:rPr>
              <a:t/>
            </a:r>
            <a:br>
              <a:rPr lang="en-US" dirty="0">
                <a:ea typeface="MS PGothic" pitchFamily="34" charset="-128"/>
              </a:rPr>
            </a:br>
            <a:r>
              <a:rPr lang="en-US" dirty="0">
                <a:ea typeface="MS PGothic" pitchFamily="34" charset="-128"/>
              </a:rPr>
              <a:t>Introduction and Online Tools</a:t>
            </a:r>
            <a:endParaRPr lang="en-US" dirty="0"/>
          </a:p>
        </p:txBody>
      </p:sp>
      <p:sp>
        <p:nvSpPr>
          <p:cNvPr id="3" name="Content Placeholder 2"/>
          <p:cNvSpPr>
            <a:spLocks noGrp="1"/>
          </p:cNvSpPr>
          <p:nvPr>
            <p:ph idx="1"/>
          </p:nvPr>
        </p:nvSpPr>
        <p:spPr>
          <a:xfrm>
            <a:off x="539552" y="3573016"/>
            <a:ext cx="8229600" cy="4352925"/>
          </a:xfrm>
        </p:spPr>
        <p:txBody>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en-US" dirty="0"/>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descr="D:\Users\jacquet\Pictures\wil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797152"/>
            <a:ext cx="786444" cy="10149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5576" y="4797152"/>
            <a:ext cx="4572000" cy="954107"/>
          </a:xfrm>
          <a:prstGeom prst="rect">
            <a:avLst/>
          </a:prstGeom>
        </p:spPr>
        <p:txBody>
          <a:bodyPr>
            <a:spAutoFit/>
          </a:bodyPr>
          <a:lstStyle/>
          <a:p>
            <a:pPr marL="285750" indent="-285750">
              <a:buClr>
                <a:srgbClr val="0070C0"/>
              </a:buClr>
              <a:buFont typeface="Wingdings" panose="05000000000000000000" pitchFamily="2" charset="2"/>
              <a:buChar char="q"/>
            </a:pPr>
            <a:r>
              <a:rPr lang="en-US" altLang="fr-FR" sz="1600" u="sng" dirty="0" smtClean="0"/>
              <a:t>Speaker</a:t>
            </a:r>
            <a:r>
              <a:rPr lang="en-US" altLang="fr-FR" sz="1600" dirty="0" smtClean="0"/>
              <a:t> : Neil Wilson, Director</a:t>
            </a:r>
            <a:endParaRPr lang="en-US" altLang="fr-FR" sz="1600" dirty="0"/>
          </a:p>
          <a:p>
            <a:r>
              <a:rPr lang="en-US" altLang="fr-FR" sz="1600" dirty="0" smtClean="0"/>
              <a:t>Registries </a:t>
            </a:r>
            <a:r>
              <a:rPr lang="en-US" altLang="fr-FR" sz="1600" dirty="0"/>
              <a:t>Support Division </a:t>
            </a:r>
            <a:r>
              <a:rPr lang="en-US" altLang="fr-FR" sz="1600" dirty="0" smtClean="0"/>
              <a:t>Brands </a:t>
            </a:r>
            <a:r>
              <a:rPr lang="en-US" altLang="fr-FR" sz="1600" dirty="0"/>
              <a:t>and Designs Sector</a:t>
            </a:r>
          </a:p>
        </p:txBody>
      </p:sp>
    </p:spTree>
    <p:extLst>
      <p:ext uri="{BB962C8B-B14F-4D97-AF65-F5344CB8AC3E}">
        <p14:creationId xmlns:p14="http://schemas.microsoft.com/office/powerpoint/2010/main" val="19863141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 y="114300"/>
            <a:ext cx="8713788" cy="793750"/>
          </a:xfrm>
        </p:spPr>
        <p:txBody>
          <a:bodyPr/>
          <a:lstStyle/>
          <a:p>
            <a:pPr>
              <a:defRPr/>
            </a:pPr>
            <a:r>
              <a:rPr lang="en-US" dirty="0" smtClean="0">
                <a:ea typeface="ＭＳ Ｐゴシック" charset="0"/>
              </a:rPr>
              <a:t>The Madrid story beings with a product</a:t>
            </a:r>
            <a:r>
              <a:rPr lang="en-US" dirty="0">
                <a:ea typeface="ＭＳ Ｐゴシック" charset="0"/>
              </a:rPr>
              <a:t/>
            </a:r>
            <a:br>
              <a:rPr lang="en-US" dirty="0">
                <a:ea typeface="ＭＳ Ｐゴシック" charset="0"/>
              </a:rPr>
            </a:br>
            <a:endParaRPr lang="en-US" dirty="0">
              <a:ea typeface="ＭＳ Ｐゴシック" charset="0"/>
            </a:endParaRPr>
          </a:p>
        </p:txBody>
      </p:sp>
      <p:pic>
        <p:nvPicPr>
          <p:cNvPr id="4099" name="Picture 13" descr="Logo of All Black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31813"/>
            <a:ext cx="13112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4" descr="http://stkillian.com/wp-content/uploads/2013/08/Steinlager-logo2-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038" y="4076700"/>
            <a:ext cx="40179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5" descr="http://www.underconsideration.com/brandnew/archives/kathmandu_logo_deta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473575"/>
            <a:ext cx="236061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6" descr="Cloudy Bay Vineyar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363" y="2282825"/>
            <a:ext cx="245903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7" descr="Image result for new zealand bran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0588" y="549275"/>
            <a:ext cx="1554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8" descr="Logo of Air New Zeal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533400"/>
            <a:ext cx="131286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9" descr="Image result for hokey pokey icecre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 y="2457450"/>
            <a:ext cx="173196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20" descr="Logo of Commonwealth Ba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3951288"/>
            <a:ext cx="16716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21" descr="Logo of Hold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1113" y="2205038"/>
            <a:ext cx="1854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2" descr="Logo of Toll Grou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030788"/>
            <a:ext cx="1854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23" descr="http://www.arnotts.com/downloads/page/3579_Arnotts%c2%aeLogo_Small_larg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54200" y="5699125"/>
            <a:ext cx="337661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24" descr="https://www.victoriabitter.com.au/wp-content/themes/victoria-bitter-clem/library/img/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1425" y="1543050"/>
            <a:ext cx="147478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5" descr="http://static.wine-searcher.net/images/labels/65/76/penfolds-grange-bin-95-australia-10206576.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30813" y="5030787"/>
            <a:ext cx="1773238"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5" descr="https://horiwood.files.wordpress.com/2009/11/minti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33613" y="784225"/>
            <a:ext cx="16160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7" descr="https://encrypted-tbn1.gstatic.com/images?q=tbn:ANd9GcT8Okh1jXEFk1a_pkldYTjztFbTR9fdLlURQttQQOpUh52NALqEH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27900" y="3087688"/>
            <a:ext cx="13144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AutoShape 19" descr="Bildergebnis für anchor butter logo"/>
          <p:cNvSpPr>
            <a:spLocks noChangeAspect="1" noChangeArrowheads="1"/>
          </p:cNvSpPr>
          <p:nvPr/>
        </p:nvSpPr>
        <p:spPr bwMode="auto">
          <a:xfrm>
            <a:off x="149225" y="-533400"/>
            <a:ext cx="212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endParaRPr lang="en-US" altLang="en-US"/>
          </a:p>
        </p:txBody>
      </p:sp>
      <p:sp>
        <p:nvSpPr>
          <p:cNvPr id="4115" name="AutoShape 21" descr="Bildergebnis für anchor butter logo"/>
          <p:cNvSpPr>
            <a:spLocks noChangeAspect="1" noChangeArrowheads="1"/>
          </p:cNvSpPr>
          <p:nvPr/>
        </p:nvSpPr>
        <p:spPr bwMode="auto">
          <a:xfrm>
            <a:off x="301625" y="-381000"/>
            <a:ext cx="21240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endParaRPr lang="en-US" altLang="en-US"/>
          </a:p>
        </p:txBody>
      </p:sp>
      <p:sp>
        <p:nvSpPr>
          <p:cNvPr id="4116" name="AutoShape 23" descr="Image result for anchor butter logo"/>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endParaRPr lang="en-US" altLang="en-US"/>
          </a:p>
        </p:txBody>
      </p:sp>
      <p:pic>
        <p:nvPicPr>
          <p:cNvPr id="4117" name="Picture 25" descr="http://secretsauce.co.uk/shared/images/cms/boilerplates/2/120/44.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1628775"/>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8599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20638" y="-65088"/>
            <a:ext cx="7431087" cy="685801"/>
          </a:xfrm>
        </p:spPr>
        <p:txBody>
          <a:bodyPr/>
          <a:lstStyle/>
          <a:p>
            <a:pPr>
              <a:defRPr/>
            </a:pPr>
            <a:r>
              <a:rPr lang="en-US" dirty="0">
                <a:ea typeface="MS PGothic" charset="0"/>
                <a:cs typeface="MS PGothic" charset="0"/>
              </a:rPr>
              <a:t>How to protect your trademark?</a:t>
            </a:r>
            <a:endParaRPr lang="en-GB" dirty="0">
              <a:ea typeface="MS PGothic" charset="0"/>
              <a:cs typeface="MS PGothic" charset="0"/>
            </a:endParaRPr>
          </a:p>
        </p:txBody>
      </p:sp>
      <p:sp>
        <p:nvSpPr>
          <p:cNvPr id="5123" name="Rectangle 3"/>
          <p:cNvSpPr>
            <a:spLocks noGrp="1" noChangeArrowheads="1"/>
          </p:cNvSpPr>
          <p:nvPr>
            <p:ph type="body" idx="4294967295"/>
          </p:nvPr>
        </p:nvSpPr>
        <p:spPr>
          <a:xfrm>
            <a:off x="395288" y="1196975"/>
            <a:ext cx="7921625" cy="4392613"/>
          </a:xfrm>
        </p:spPr>
        <p:txBody>
          <a:bodyPr/>
          <a:lstStyle/>
          <a:p>
            <a:pPr>
              <a:lnSpc>
                <a:spcPct val="90000"/>
              </a:lnSpc>
              <a:defRPr/>
            </a:pPr>
            <a:r>
              <a:rPr lang="en-GB" dirty="0">
                <a:ea typeface="MS PGothic" charset="0"/>
                <a:cs typeface="MS PGothic" charset="0"/>
              </a:rPr>
              <a:t>The </a:t>
            </a:r>
            <a:r>
              <a:rPr lang="en-GB" dirty="0" smtClean="0">
                <a:ea typeface="MS PGothic" charset="0"/>
                <a:cs typeface="MS PGothic" charset="0"/>
              </a:rPr>
              <a:t>National Route: Filing trademark application with the Trademark </a:t>
            </a:r>
            <a:r>
              <a:rPr lang="en-GB" dirty="0">
                <a:ea typeface="MS PGothic" charset="0"/>
                <a:cs typeface="MS PGothic" charset="0"/>
              </a:rPr>
              <a:t>Office of each country in which protection of the mark is </a:t>
            </a:r>
            <a:r>
              <a:rPr lang="en-GB" dirty="0" smtClean="0">
                <a:ea typeface="MS PGothic" charset="0"/>
                <a:cs typeface="MS PGothic" charset="0"/>
              </a:rPr>
              <a:t>sought</a:t>
            </a:r>
          </a:p>
          <a:p>
            <a:pPr marL="0" indent="0">
              <a:lnSpc>
                <a:spcPct val="90000"/>
              </a:lnSpc>
              <a:buFontTx/>
              <a:buNone/>
              <a:defRPr/>
            </a:pPr>
            <a:endParaRPr lang="en-GB" dirty="0">
              <a:ea typeface="MS PGothic" charset="0"/>
              <a:cs typeface="MS PGothic" charset="0"/>
            </a:endParaRPr>
          </a:p>
          <a:p>
            <a:pPr>
              <a:lnSpc>
                <a:spcPct val="90000"/>
              </a:lnSpc>
              <a:defRPr/>
            </a:pPr>
            <a:endParaRPr lang="en-GB" dirty="0">
              <a:ea typeface="MS PGothic" charset="0"/>
              <a:cs typeface="MS PGothic" charset="0"/>
            </a:endParaRPr>
          </a:p>
          <a:p>
            <a:pPr>
              <a:lnSpc>
                <a:spcPct val="90000"/>
              </a:lnSpc>
              <a:defRPr/>
            </a:pPr>
            <a:r>
              <a:rPr lang="en-GB" dirty="0">
                <a:ea typeface="MS PGothic" charset="0"/>
                <a:cs typeface="MS PGothic" charset="0"/>
              </a:rPr>
              <a:t>The </a:t>
            </a:r>
            <a:r>
              <a:rPr lang="en-GB" dirty="0" smtClean="0">
                <a:ea typeface="MS PGothic" charset="0"/>
                <a:cs typeface="MS PGothic" charset="0"/>
              </a:rPr>
              <a:t>Regional Route</a:t>
            </a:r>
            <a:r>
              <a:rPr lang="en-GB" dirty="0">
                <a:ea typeface="MS PGothic" charset="0"/>
                <a:cs typeface="MS PGothic" charset="0"/>
              </a:rPr>
              <a:t>: Apply for protection in countries which are members of a regional trademarks registration system with effect in the territories of all Member States (ARIPO, Benelux Trademark Office, OHIM and OAPI)</a:t>
            </a:r>
          </a:p>
          <a:p>
            <a:pPr>
              <a:lnSpc>
                <a:spcPct val="90000"/>
              </a:lnSpc>
              <a:defRPr/>
            </a:pPr>
            <a:endParaRPr lang="en-GB" dirty="0" smtClean="0">
              <a:ea typeface="MS PGothic" charset="0"/>
              <a:cs typeface="MS PGothic" charset="0"/>
            </a:endParaRPr>
          </a:p>
          <a:p>
            <a:pPr>
              <a:lnSpc>
                <a:spcPct val="90000"/>
              </a:lnSpc>
              <a:defRPr/>
            </a:pPr>
            <a:endParaRPr lang="en-GB" dirty="0">
              <a:ea typeface="MS PGothic" charset="0"/>
              <a:cs typeface="MS PGothic" charset="0"/>
            </a:endParaRPr>
          </a:p>
          <a:p>
            <a:pPr>
              <a:lnSpc>
                <a:spcPct val="90000"/>
              </a:lnSpc>
              <a:defRPr/>
            </a:pPr>
            <a:r>
              <a:rPr lang="en-GB" dirty="0">
                <a:ea typeface="MS PGothic" charset="0"/>
                <a:cs typeface="MS PGothic" charset="0"/>
              </a:rPr>
              <a:t>The </a:t>
            </a:r>
            <a:r>
              <a:rPr lang="en-GB" dirty="0" smtClean="0">
                <a:ea typeface="MS PGothic" charset="0"/>
                <a:cs typeface="MS PGothic" charset="0"/>
              </a:rPr>
              <a:t>International Route</a:t>
            </a:r>
            <a:r>
              <a:rPr lang="en-GB" dirty="0">
                <a:ea typeface="MS PGothic" charset="0"/>
                <a:cs typeface="MS PGothic" charset="0"/>
              </a:rPr>
              <a:t>: The Madrid Protocol</a:t>
            </a:r>
          </a:p>
        </p:txBody>
      </p:sp>
    </p:spTree>
    <p:extLst>
      <p:ext uri="{BB962C8B-B14F-4D97-AF65-F5344CB8AC3E}">
        <p14:creationId xmlns:p14="http://schemas.microsoft.com/office/powerpoint/2010/main" val="21983723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0638" y="-26988"/>
            <a:ext cx="7431087" cy="685801"/>
          </a:xfrm>
        </p:spPr>
        <p:txBody>
          <a:bodyPr/>
          <a:lstStyle/>
          <a:p>
            <a:pPr eaLnBrk="1" hangingPunct="1">
              <a:defRPr/>
            </a:pPr>
            <a:r>
              <a:rPr lang="en-US" dirty="0">
                <a:ea typeface="MS PGothic" charset="0"/>
                <a:cs typeface="MS PGothic" charset="0"/>
              </a:rPr>
              <a:t>What is the Madrid System?</a:t>
            </a:r>
            <a:endParaRPr lang="en-GB" dirty="0">
              <a:ea typeface="MS PGothic" charset="0"/>
              <a:cs typeface="MS PGothic" charset="0"/>
            </a:endParaRPr>
          </a:p>
        </p:txBody>
      </p:sp>
      <p:sp>
        <p:nvSpPr>
          <p:cNvPr id="6147" name="Rectangle 3"/>
          <p:cNvSpPr>
            <a:spLocks noGrp="1" noChangeArrowheads="1"/>
          </p:cNvSpPr>
          <p:nvPr>
            <p:ph type="body" idx="4294967295"/>
          </p:nvPr>
        </p:nvSpPr>
        <p:spPr>
          <a:xfrm>
            <a:off x="323850" y="1125538"/>
            <a:ext cx="8208963" cy="4968875"/>
          </a:xfrm>
        </p:spPr>
        <p:txBody>
          <a:bodyPr/>
          <a:lstStyle/>
          <a:p>
            <a:pPr eaLnBrk="1" hangingPunct="1">
              <a:defRPr/>
            </a:pPr>
            <a:r>
              <a:rPr lang="en-US" altLang="ja-JP" dirty="0" smtClean="0">
                <a:ea typeface="MS PGothic" pitchFamily="34" charset="-128"/>
              </a:rPr>
              <a:t>A centralized filing and management procedure</a:t>
            </a:r>
          </a:p>
          <a:p>
            <a:pPr eaLnBrk="1" hangingPunct="1">
              <a:defRPr/>
            </a:pPr>
            <a:endParaRPr lang="en-US" altLang="ja-JP" dirty="0" smtClean="0">
              <a:ea typeface="MS PGothic" pitchFamily="34" charset="-128"/>
            </a:endParaRPr>
          </a:p>
          <a:p>
            <a:pPr eaLnBrk="1" hangingPunct="1">
              <a:defRPr/>
            </a:pPr>
            <a:r>
              <a:rPr lang="en-US" altLang="ja-JP" dirty="0" smtClean="0">
                <a:ea typeface="MS PGothic" pitchFamily="34" charset="-128"/>
              </a:rPr>
              <a:t>A one-stop shop for trademark holders to obtain and maintain trademark protection in export markets</a:t>
            </a:r>
          </a:p>
          <a:p>
            <a:pPr eaLnBrk="1" hangingPunct="1">
              <a:defRPr/>
            </a:pPr>
            <a:endParaRPr lang="fr-CH" altLang="ja-JP" dirty="0" smtClean="0">
              <a:ea typeface="MS PGothic" pitchFamily="34" charset="-128"/>
            </a:endParaRPr>
          </a:p>
          <a:p>
            <a:pPr eaLnBrk="1" hangingPunct="1">
              <a:defRPr/>
            </a:pPr>
            <a:r>
              <a:rPr lang="fr-CH" altLang="ja-JP" dirty="0" smtClean="0">
                <a:ea typeface="MS PGothic" pitchFamily="34" charset="-128"/>
              </a:rPr>
              <a:t>An alternative to the national or the </a:t>
            </a:r>
            <a:r>
              <a:rPr lang="fr-CH" altLang="ja-JP" dirty="0" err="1" smtClean="0">
                <a:ea typeface="MS PGothic" pitchFamily="34" charset="-128"/>
              </a:rPr>
              <a:t>regional</a:t>
            </a:r>
            <a:r>
              <a:rPr lang="fr-CH" altLang="ja-JP" dirty="0" smtClean="0">
                <a:ea typeface="MS PGothic" pitchFamily="34" charset="-128"/>
              </a:rPr>
              <a:t> route</a:t>
            </a:r>
          </a:p>
          <a:p>
            <a:pPr marL="0" indent="0" eaLnBrk="1" hangingPunct="1">
              <a:buFontTx/>
              <a:buNone/>
              <a:defRPr/>
            </a:pPr>
            <a:endParaRPr lang="nb-NO" altLang="en-US" dirty="0" smtClean="0">
              <a:ea typeface="+mn-ea"/>
            </a:endParaRPr>
          </a:p>
          <a:p>
            <a:pPr eaLnBrk="1" hangingPunct="1">
              <a:defRPr/>
            </a:pPr>
            <a:r>
              <a:rPr lang="nb-NO" altLang="en-US" dirty="0" smtClean="0">
                <a:ea typeface="+mn-ea"/>
              </a:rPr>
              <a:t>The domestic legislations of the designated Contracting Parties set the conditions for protecting a trademark and determine the rights which result from protection</a:t>
            </a:r>
          </a:p>
          <a:p>
            <a:pPr eaLnBrk="1" hangingPunct="1">
              <a:defRPr/>
            </a:pPr>
            <a:endParaRPr lang="en-GB" altLang="en-US" dirty="0" smtClean="0">
              <a:ea typeface="+mn-ea"/>
            </a:endParaRPr>
          </a:p>
        </p:txBody>
      </p:sp>
    </p:spTree>
    <p:extLst>
      <p:ext uri="{BB962C8B-B14F-4D97-AF65-F5344CB8AC3E}">
        <p14:creationId xmlns:p14="http://schemas.microsoft.com/office/powerpoint/2010/main" val="27592636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6513" y="-171450"/>
            <a:ext cx="8229601" cy="850900"/>
          </a:xfrm>
        </p:spPr>
        <p:txBody>
          <a:bodyPr/>
          <a:lstStyle/>
          <a:p>
            <a:pPr eaLnBrk="1" hangingPunct="1">
              <a:defRPr/>
            </a:pPr>
            <a:r>
              <a:rPr lang="en-US" dirty="0">
                <a:ea typeface="ＭＳ Ｐゴシック" charset="0"/>
              </a:rPr>
              <a:t>Members of the Madrid System</a:t>
            </a:r>
            <a:endParaRPr lang="en-US" sz="1800" dirty="0">
              <a:ea typeface="ＭＳ Ｐゴシック" charset="0"/>
            </a:endParaRPr>
          </a:p>
        </p:txBody>
      </p:sp>
      <p:grpSp>
        <p:nvGrpSpPr>
          <p:cNvPr id="7171" name="Group 1502"/>
          <p:cNvGrpSpPr>
            <a:grpSpLocks/>
          </p:cNvGrpSpPr>
          <p:nvPr/>
        </p:nvGrpSpPr>
        <p:grpSpPr bwMode="auto">
          <a:xfrm>
            <a:off x="2955925" y="5589588"/>
            <a:ext cx="3990975" cy="1038225"/>
            <a:chOff x="1791" y="3599"/>
            <a:chExt cx="2333" cy="654"/>
          </a:xfrm>
        </p:grpSpPr>
        <p:sp>
          <p:nvSpPr>
            <p:cNvPr id="7675" name="Rectangle 1013"/>
            <p:cNvSpPr>
              <a:spLocks noChangeArrowheads="1"/>
            </p:cNvSpPr>
            <p:nvPr/>
          </p:nvSpPr>
          <p:spPr bwMode="auto">
            <a:xfrm>
              <a:off x="1791" y="3599"/>
              <a:ext cx="2333"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fr-FR" sz="1500" b="1">
                  <a:solidFill>
                    <a:srgbClr val="B367FF"/>
                  </a:solidFill>
                </a:rPr>
                <a:t>  1 Agreement only</a:t>
              </a:r>
              <a:r>
                <a:rPr lang="en-US" altLang="fr-FR" sz="1500" b="1">
                  <a:solidFill>
                    <a:srgbClr val="ACECF7"/>
                  </a:solidFill>
                </a:rPr>
                <a:t/>
              </a:r>
              <a:br>
                <a:rPr lang="en-US" altLang="fr-FR" sz="1500" b="1">
                  <a:solidFill>
                    <a:srgbClr val="ACECF7"/>
                  </a:solidFill>
                </a:rPr>
              </a:br>
              <a:r>
                <a:rPr lang="en-US" altLang="fr-FR" sz="1500" b="1">
                  <a:solidFill>
                    <a:srgbClr val="21ABBE"/>
                  </a:solidFill>
                </a:rPr>
                <a:t>39 Protocol only (including EU and OAPI)</a:t>
              </a:r>
              <a:br>
                <a:rPr lang="en-US" altLang="fr-FR" sz="1500" b="1">
                  <a:solidFill>
                    <a:srgbClr val="21ABBE"/>
                  </a:solidFill>
                </a:rPr>
              </a:br>
              <a:r>
                <a:rPr lang="en-US" altLang="fr-FR" sz="1500" b="1">
                  <a:solidFill>
                    <a:srgbClr val="6F73BF"/>
                  </a:solidFill>
                </a:rPr>
                <a:t>54 Agreement and Protocol</a:t>
              </a:r>
            </a:p>
            <a:p>
              <a:pPr>
                <a:spcBef>
                  <a:spcPct val="50000"/>
                </a:spcBef>
                <a:buFontTx/>
                <a:buNone/>
              </a:pPr>
              <a:r>
                <a:rPr lang="en-US" altLang="fr-FR" sz="1500" b="1"/>
                <a:t>94 Members</a:t>
              </a:r>
              <a:endParaRPr lang="en-US" altLang="fr-FR" sz="1600" b="1"/>
            </a:p>
          </p:txBody>
        </p:sp>
        <p:sp>
          <p:nvSpPr>
            <p:cNvPr id="7676" name="Line 1501"/>
            <p:cNvSpPr>
              <a:spLocks noChangeShapeType="1"/>
            </p:cNvSpPr>
            <p:nvPr/>
          </p:nvSpPr>
          <p:spPr bwMode="auto">
            <a:xfrm>
              <a:off x="1791" y="4065"/>
              <a:ext cx="18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endParaRPr lang="en-US">
                <a:latin typeface="Arial" charset="0"/>
                <a:ea typeface="MS PGothic" charset="0"/>
                <a:cs typeface="MS PGothic" charset="0"/>
              </a:endParaRPr>
            </a:p>
          </p:txBody>
        </p:sp>
      </p:grpSp>
      <p:grpSp>
        <p:nvGrpSpPr>
          <p:cNvPr id="7172" name="Group 508"/>
          <p:cNvGrpSpPr>
            <a:grpSpLocks/>
          </p:cNvGrpSpPr>
          <p:nvPr/>
        </p:nvGrpSpPr>
        <p:grpSpPr bwMode="auto">
          <a:xfrm>
            <a:off x="142875" y="1277938"/>
            <a:ext cx="8893175" cy="4814887"/>
            <a:chOff x="142875" y="1277938"/>
            <a:chExt cx="8893175" cy="4814887"/>
          </a:xfrm>
        </p:grpSpPr>
        <p:sp>
          <p:nvSpPr>
            <p:cNvPr id="7173" name="Freeform 2531"/>
            <p:cNvSpPr>
              <a:spLocks/>
            </p:cNvSpPr>
            <p:nvPr/>
          </p:nvSpPr>
          <p:spPr bwMode="auto">
            <a:xfrm>
              <a:off x="2300288" y="6007100"/>
              <a:ext cx="85725" cy="85725"/>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2147483647 h 48"/>
                <a:gd name="T12" fmla="*/ 2147483647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0 h 48"/>
                <a:gd name="T44" fmla="*/ 2147483647 w 54"/>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7174" name="Freeform 3538"/>
            <p:cNvSpPr>
              <a:spLocks/>
            </p:cNvSpPr>
            <p:nvPr/>
          </p:nvSpPr>
          <p:spPr bwMode="auto">
            <a:xfrm>
              <a:off x="144463" y="1685925"/>
              <a:ext cx="981075" cy="523875"/>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7175" name="Group 3539"/>
            <p:cNvGrpSpPr>
              <a:grpSpLocks/>
            </p:cNvGrpSpPr>
            <p:nvPr/>
          </p:nvGrpSpPr>
          <p:grpSpPr bwMode="auto">
            <a:xfrm>
              <a:off x="144463" y="1684338"/>
              <a:ext cx="2166938" cy="1560512"/>
              <a:chOff x="851" y="1207"/>
              <a:chExt cx="1313" cy="983"/>
            </a:xfrm>
          </p:grpSpPr>
          <p:sp>
            <p:nvSpPr>
              <p:cNvPr id="7673" name="Freeform 3540"/>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74" name="Freeform 3541"/>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6" name="Group 3542"/>
            <p:cNvGrpSpPr>
              <a:grpSpLocks/>
            </p:cNvGrpSpPr>
            <p:nvPr/>
          </p:nvGrpSpPr>
          <p:grpSpPr bwMode="auto">
            <a:xfrm>
              <a:off x="142875" y="1682750"/>
              <a:ext cx="2166938" cy="1560512"/>
              <a:chOff x="851" y="1207"/>
              <a:chExt cx="1313" cy="983"/>
            </a:xfrm>
          </p:grpSpPr>
          <p:sp>
            <p:nvSpPr>
              <p:cNvPr id="7671" name="Freeform 3543"/>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72" name="Freeform 3544"/>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7" name="Group 3545"/>
            <p:cNvGrpSpPr>
              <a:grpSpLocks/>
            </p:cNvGrpSpPr>
            <p:nvPr/>
          </p:nvGrpSpPr>
          <p:grpSpPr bwMode="auto">
            <a:xfrm>
              <a:off x="142875" y="1682750"/>
              <a:ext cx="2166938" cy="1560512"/>
              <a:chOff x="851" y="1207"/>
              <a:chExt cx="1313" cy="983"/>
            </a:xfrm>
          </p:grpSpPr>
          <p:sp>
            <p:nvSpPr>
              <p:cNvPr id="7669" name="Freeform 3546"/>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70" name="Freeform 3547"/>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8" name="Group 3548"/>
            <p:cNvGrpSpPr>
              <a:grpSpLocks/>
            </p:cNvGrpSpPr>
            <p:nvPr/>
          </p:nvGrpSpPr>
          <p:grpSpPr bwMode="auto">
            <a:xfrm>
              <a:off x="142875" y="1682750"/>
              <a:ext cx="2166938" cy="1560512"/>
              <a:chOff x="851" y="1207"/>
              <a:chExt cx="1313" cy="983"/>
            </a:xfrm>
          </p:grpSpPr>
          <p:sp>
            <p:nvSpPr>
              <p:cNvPr id="7667" name="Freeform 3549"/>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8" name="Freeform 3550"/>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79" name="Group 3551"/>
            <p:cNvGrpSpPr>
              <a:grpSpLocks/>
            </p:cNvGrpSpPr>
            <p:nvPr/>
          </p:nvGrpSpPr>
          <p:grpSpPr bwMode="auto">
            <a:xfrm>
              <a:off x="142875" y="1682750"/>
              <a:ext cx="2166938" cy="1560512"/>
              <a:chOff x="851" y="1207"/>
              <a:chExt cx="1313" cy="983"/>
            </a:xfrm>
          </p:grpSpPr>
          <p:sp>
            <p:nvSpPr>
              <p:cNvPr id="7665" name="Freeform 3552"/>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6" name="Freeform 3553"/>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0" name="Group 3554"/>
            <p:cNvGrpSpPr>
              <a:grpSpLocks/>
            </p:cNvGrpSpPr>
            <p:nvPr/>
          </p:nvGrpSpPr>
          <p:grpSpPr bwMode="auto">
            <a:xfrm>
              <a:off x="142875" y="1682750"/>
              <a:ext cx="2166938" cy="1560512"/>
              <a:chOff x="851" y="1207"/>
              <a:chExt cx="1313" cy="983"/>
            </a:xfrm>
          </p:grpSpPr>
          <p:sp>
            <p:nvSpPr>
              <p:cNvPr id="7663" name="Freeform 3555"/>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4" name="Freeform 3556"/>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1" name="Group 3557"/>
            <p:cNvGrpSpPr>
              <a:grpSpLocks/>
            </p:cNvGrpSpPr>
            <p:nvPr/>
          </p:nvGrpSpPr>
          <p:grpSpPr bwMode="auto">
            <a:xfrm>
              <a:off x="142875" y="1682750"/>
              <a:ext cx="2166938" cy="1560512"/>
              <a:chOff x="851" y="1207"/>
              <a:chExt cx="1313" cy="983"/>
            </a:xfrm>
          </p:grpSpPr>
          <p:sp>
            <p:nvSpPr>
              <p:cNvPr id="7661" name="Freeform 3558"/>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2" name="Freeform 3559"/>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2" name="Group 3560"/>
            <p:cNvGrpSpPr>
              <a:grpSpLocks/>
            </p:cNvGrpSpPr>
            <p:nvPr/>
          </p:nvGrpSpPr>
          <p:grpSpPr bwMode="auto">
            <a:xfrm>
              <a:off x="142875" y="1682750"/>
              <a:ext cx="2166938" cy="1560512"/>
              <a:chOff x="851" y="1207"/>
              <a:chExt cx="1313" cy="983"/>
            </a:xfrm>
          </p:grpSpPr>
          <p:sp>
            <p:nvSpPr>
              <p:cNvPr id="7659" name="Freeform 995"/>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60" name="Freeform 996"/>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3" name="Group 3563"/>
            <p:cNvGrpSpPr>
              <a:grpSpLocks/>
            </p:cNvGrpSpPr>
            <p:nvPr/>
          </p:nvGrpSpPr>
          <p:grpSpPr bwMode="auto">
            <a:xfrm>
              <a:off x="142875" y="1682750"/>
              <a:ext cx="2166938" cy="1560512"/>
              <a:chOff x="851" y="1207"/>
              <a:chExt cx="1313" cy="983"/>
            </a:xfrm>
          </p:grpSpPr>
          <p:sp>
            <p:nvSpPr>
              <p:cNvPr id="7657" name="Freeform 3564"/>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58" name="Freeform 3565"/>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7184" name="Group 3566"/>
            <p:cNvGrpSpPr>
              <a:grpSpLocks/>
            </p:cNvGrpSpPr>
            <p:nvPr/>
          </p:nvGrpSpPr>
          <p:grpSpPr bwMode="auto">
            <a:xfrm>
              <a:off x="142875" y="1682750"/>
              <a:ext cx="2166938" cy="1560512"/>
              <a:chOff x="851" y="1207"/>
              <a:chExt cx="1313" cy="983"/>
            </a:xfrm>
          </p:grpSpPr>
          <p:sp>
            <p:nvSpPr>
              <p:cNvPr id="7655" name="Freeform 3567"/>
              <p:cNvSpPr>
                <a:spLocks/>
              </p:cNvSpPr>
              <p:nvPr/>
            </p:nvSpPr>
            <p:spPr bwMode="auto">
              <a:xfrm>
                <a:off x="1230" y="1652"/>
                <a:ext cx="934" cy="538"/>
              </a:xfrm>
              <a:custGeom>
                <a:avLst/>
                <a:gdLst>
                  <a:gd name="T0" fmla="*/ 624 w 957"/>
                  <a:gd name="T1" fmla="*/ 321 h 478"/>
                  <a:gd name="T2" fmla="*/ 592 w 957"/>
                  <a:gd name="T3" fmla="*/ 618 h 478"/>
                  <a:gd name="T4" fmla="*/ 522 w 957"/>
                  <a:gd name="T5" fmla="*/ 845 h 478"/>
                  <a:gd name="T6" fmla="*/ 474 w 957"/>
                  <a:gd name="T7" fmla="*/ 1070 h 478"/>
                  <a:gd name="T8" fmla="*/ 467 w 957"/>
                  <a:gd name="T9" fmla="*/ 845 h 478"/>
                  <a:gd name="T10" fmla="*/ 462 w 957"/>
                  <a:gd name="T11" fmla="*/ 488 h 478"/>
                  <a:gd name="T12" fmla="*/ 411 w 957"/>
                  <a:gd name="T13" fmla="*/ 226 h 478"/>
                  <a:gd name="T14" fmla="*/ 368 w 957"/>
                  <a:gd name="T15" fmla="*/ 0 h 478"/>
                  <a:gd name="T16" fmla="*/ 80 w 957"/>
                  <a:gd name="T17" fmla="*/ 179 h 478"/>
                  <a:gd name="T18" fmla="*/ 76 w 957"/>
                  <a:gd name="T19" fmla="*/ 226 h 478"/>
                  <a:gd name="T20" fmla="*/ 59 w 957"/>
                  <a:gd name="T21" fmla="*/ 179 h 478"/>
                  <a:gd name="T22" fmla="*/ 53 w 957"/>
                  <a:gd name="T23" fmla="*/ 407 h 478"/>
                  <a:gd name="T24" fmla="*/ 31 w 957"/>
                  <a:gd name="T25" fmla="*/ 754 h 478"/>
                  <a:gd name="T26" fmla="*/ 0 w 957"/>
                  <a:gd name="T27" fmla="*/ 1379 h 478"/>
                  <a:gd name="T28" fmla="*/ 0 w 957"/>
                  <a:gd name="T29" fmla="*/ 1689 h 478"/>
                  <a:gd name="T30" fmla="*/ 6 w 957"/>
                  <a:gd name="T31" fmla="*/ 1738 h 478"/>
                  <a:gd name="T32" fmla="*/ 6 w 957"/>
                  <a:gd name="T33" fmla="*/ 2188 h 478"/>
                  <a:gd name="T34" fmla="*/ 59 w 957"/>
                  <a:gd name="T35" fmla="*/ 2495 h 478"/>
                  <a:gd name="T36" fmla="*/ 131 w 957"/>
                  <a:gd name="T37" fmla="*/ 2592 h 478"/>
                  <a:gd name="T38" fmla="*/ 175 w 957"/>
                  <a:gd name="T39" fmla="*/ 3040 h 478"/>
                  <a:gd name="T40" fmla="*/ 213 w 957"/>
                  <a:gd name="T41" fmla="*/ 3387 h 478"/>
                  <a:gd name="T42" fmla="*/ 229 w 957"/>
                  <a:gd name="T43" fmla="*/ 3257 h 478"/>
                  <a:gd name="T44" fmla="*/ 250 w 957"/>
                  <a:gd name="T45" fmla="*/ 3082 h 478"/>
                  <a:gd name="T46" fmla="*/ 258 w 957"/>
                  <a:gd name="T47" fmla="*/ 3082 h 478"/>
                  <a:gd name="T48" fmla="*/ 282 w 957"/>
                  <a:gd name="T49" fmla="*/ 2905 h 478"/>
                  <a:gd name="T50" fmla="*/ 309 w 957"/>
                  <a:gd name="T51" fmla="*/ 2956 h 478"/>
                  <a:gd name="T52" fmla="*/ 329 w 957"/>
                  <a:gd name="T53" fmla="*/ 3040 h 478"/>
                  <a:gd name="T54" fmla="*/ 329 w 957"/>
                  <a:gd name="T55" fmla="*/ 2862 h 478"/>
                  <a:gd name="T56" fmla="*/ 348 w 957"/>
                  <a:gd name="T57" fmla="*/ 2808 h 478"/>
                  <a:gd name="T58" fmla="*/ 364 w 957"/>
                  <a:gd name="T59" fmla="*/ 2808 h 478"/>
                  <a:gd name="T60" fmla="*/ 376 w 957"/>
                  <a:gd name="T61" fmla="*/ 2905 h 478"/>
                  <a:gd name="T62" fmla="*/ 399 w 957"/>
                  <a:gd name="T63" fmla="*/ 3212 h 478"/>
                  <a:gd name="T64" fmla="*/ 408 w 957"/>
                  <a:gd name="T65" fmla="*/ 3337 h 478"/>
                  <a:gd name="T66" fmla="*/ 416 w 957"/>
                  <a:gd name="T67" fmla="*/ 3569 h 478"/>
                  <a:gd name="T68" fmla="*/ 427 w 957"/>
                  <a:gd name="T69" fmla="*/ 3171 h 478"/>
                  <a:gd name="T70" fmla="*/ 427 w 957"/>
                  <a:gd name="T71" fmla="*/ 2678 h 478"/>
                  <a:gd name="T72" fmla="*/ 439 w 957"/>
                  <a:gd name="T73" fmla="*/ 2495 h 478"/>
                  <a:gd name="T74" fmla="*/ 479 w 957"/>
                  <a:gd name="T75" fmla="*/ 2188 h 478"/>
                  <a:gd name="T76" fmla="*/ 486 w 957"/>
                  <a:gd name="T77" fmla="*/ 2055 h 478"/>
                  <a:gd name="T78" fmla="*/ 495 w 957"/>
                  <a:gd name="T79" fmla="*/ 1966 h 478"/>
                  <a:gd name="T80" fmla="*/ 503 w 957"/>
                  <a:gd name="T81" fmla="*/ 1878 h 478"/>
                  <a:gd name="T82" fmla="*/ 503 w 957"/>
                  <a:gd name="T83" fmla="*/ 1832 h 478"/>
                  <a:gd name="T84" fmla="*/ 498 w 957"/>
                  <a:gd name="T85" fmla="*/ 1602 h 478"/>
                  <a:gd name="T86" fmla="*/ 503 w 957"/>
                  <a:gd name="T87" fmla="*/ 1554 h 478"/>
                  <a:gd name="T88" fmla="*/ 509 w 957"/>
                  <a:gd name="T89" fmla="*/ 1602 h 478"/>
                  <a:gd name="T90" fmla="*/ 507 w 957"/>
                  <a:gd name="T91" fmla="*/ 1738 h 478"/>
                  <a:gd name="T92" fmla="*/ 518 w 957"/>
                  <a:gd name="T93" fmla="*/ 1423 h 478"/>
                  <a:gd name="T94" fmla="*/ 538 w 957"/>
                  <a:gd name="T95" fmla="*/ 1328 h 478"/>
                  <a:gd name="T96" fmla="*/ 570 w 957"/>
                  <a:gd name="T97" fmla="*/ 1204 h 478"/>
                  <a:gd name="T98" fmla="*/ 581 w 957"/>
                  <a:gd name="T99" fmla="*/ 1160 h 478"/>
                  <a:gd name="T100" fmla="*/ 581 w 957"/>
                  <a:gd name="T101" fmla="*/ 1020 h 478"/>
                  <a:gd name="T102" fmla="*/ 608 w 957"/>
                  <a:gd name="T103" fmla="*/ 70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56" name="Freeform 3568"/>
              <p:cNvSpPr>
                <a:spLocks/>
              </p:cNvSpPr>
              <p:nvPr/>
            </p:nvSpPr>
            <p:spPr bwMode="auto">
              <a:xfrm>
                <a:off x="851" y="1207"/>
                <a:ext cx="595" cy="330"/>
              </a:xfrm>
              <a:custGeom>
                <a:avLst/>
                <a:gdLst>
                  <a:gd name="T0" fmla="*/ 322 w 610"/>
                  <a:gd name="T1" fmla="*/ 1935 h 293"/>
                  <a:gd name="T2" fmla="*/ 301 w 610"/>
                  <a:gd name="T3" fmla="*/ 1620 h 293"/>
                  <a:gd name="T4" fmla="*/ 298 w 610"/>
                  <a:gd name="T5" fmla="*/ 1438 h 293"/>
                  <a:gd name="T6" fmla="*/ 322 w 610"/>
                  <a:gd name="T7" fmla="*/ 993 h 293"/>
                  <a:gd name="T8" fmla="*/ 384 w 610"/>
                  <a:gd name="T9" fmla="*/ 369 h 293"/>
                  <a:gd name="T10" fmla="*/ 345 w 610"/>
                  <a:gd name="T11" fmla="*/ 140 h 293"/>
                  <a:gd name="T12" fmla="*/ 306 w 610"/>
                  <a:gd name="T13" fmla="*/ 47 h 293"/>
                  <a:gd name="T14" fmla="*/ 294 w 610"/>
                  <a:gd name="T15" fmla="*/ 0 h 293"/>
                  <a:gd name="T16" fmla="*/ 258 w 610"/>
                  <a:gd name="T17" fmla="*/ 98 h 293"/>
                  <a:gd name="T18" fmla="*/ 216 w 610"/>
                  <a:gd name="T19" fmla="*/ 229 h 293"/>
                  <a:gd name="T20" fmla="*/ 176 w 610"/>
                  <a:gd name="T21" fmla="*/ 491 h 293"/>
                  <a:gd name="T22" fmla="*/ 192 w 610"/>
                  <a:gd name="T23" fmla="*/ 635 h 293"/>
                  <a:gd name="T24" fmla="*/ 179 w 610"/>
                  <a:gd name="T25" fmla="*/ 675 h 293"/>
                  <a:gd name="T26" fmla="*/ 141 w 610"/>
                  <a:gd name="T27" fmla="*/ 675 h 293"/>
                  <a:gd name="T28" fmla="*/ 110 w 610"/>
                  <a:gd name="T29" fmla="*/ 853 h 293"/>
                  <a:gd name="T30" fmla="*/ 158 w 610"/>
                  <a:gd name="T31" fmla="*/ 853 h 293"/>
                  <a:gd name="T32" fmla="*/ 110 w 610"/>
                  <a:gd name="T33" fmla="*/ 1082 h 293"/>
                  <a:gd name="T34" fmla="*/ 98 w 610"/>
                  <a:gd name="T35" fmla="*/ 1124 h 293"/>
                  <a:gd name="T36" fmla="*/ 71 w 610"/>
                  <a:gd name="T37" fmla="*/ 1259 h 293"/>
                  <a:gd name="T38" fmla="*/ 71 w 610"/>
                  <a:gd name="T39" fmla="*/ 1354 h 293"/>
                  <a:gd name="T40" fmla="*/ 79 w 610"/>
                  <a:gd name="T41" fmla="*/ 1394 h 293"/>
                  <a:gd name="T42" fmla="*/ 62 w 610"/>
                  <a:gd name="T43" fmla="*/ 1540 h 293"/>
                  <a:gd name="T44" fmla="*/ 75 w 610"/>
                  <a:gd name="T45" fmla="*/ 1579 h 293"/>
                  <a:gd name="T46" fmla="*/ 83 w 610"/>
                  <a:gd name="T47" fmla="*/ 1620 h 293"/>
                  <a:gd name="T48" fmla="*/ 101 w 610"/>
                  <a:gd name="T49" fmla="*/ 1620 h 293"/>
                  <a:gd name="T50" fmla="*/ 98 w 610"/>
                  <a:gd name="T51" fmla="*/ 1750 h 293"/>
                  <a:gd name="T52" fmla="*/ 87 w 610"/>
                  <a:gd name="T53" fmla="*/ 1848 h 293"/>
                  <a:gd name="T54" fmla="*/ 43 w 610"/>
                  <a:gd name="T55" fmla="*/ 2079 h 293"/>
                  <a:gd name="T56" fmla="*/ 0 w 610"/>
                  <a:gd name="T57" fmla="*/ 2217 h 293"/>
                  <a:gd name="T58" fmla="*/ 18 w 610"/>
                  <a:gd name="T59" fmla="*/ 2168 h 293"/>
                  <a:gd name="T60" fmla="*/ 43 w 610"/>
                  <a:gd name="T61" fmla="*/ 2079 h 293"/>
                  <a:gd name="T62" fmla="*/ 62 w 610"/>
                  <a:gd name="T63" fmla="*/ 2026 h 293"/>
                  <a:gd name="T64" fmla="*/ 146 w 610"/>
                  <a:gd name="T65" fmla="*/ 1667 h 293"/>
                  <a:gd name="T66" fmla="*/ 169 w 610"/>
                  <a:gd name="T67" fmla="*/ 1438 h 293"/>
                  <a:gd name="T68" fmla="*/ 208 w 610"/>
                  <a:gd name="T69" fmla="*/ 1310 h 293"/>
                  <a:gd name="T70" fmla="*/ 173 w 610"/>
                  <a:gd name="T71" fmla="*/ 1540 h 293"/>
                  <a:gd name="T72" fmla="*/ 188 w 610"/>
                  <a:gd name="T73" fmla="*/ 1540 h 293"/>
                  <a:gd name="T74" fmla="*/ 192 w 610"/>
                  <a:gd name="T75" fmla="*/ 1492 h 293"/>
                  <a:gd name="T76" fmla="*/ 216 w 610"/>
                  <a:gd name="T77" fmla="*/ 1438 h 293"/>
                  <a:gd name="T78" fmla="*/ 219 w 610"/>
                  <a:gd name="T79" fmla="*/ 1354 h 293"/>
                  <a:gd name="T80" fmla="*/ 227 w 610"/>
                  <a:gd name="T81" fmla="*/ 1354 h 293"/>
                  <a:gd name="T82" fmla="*/ 235 w 610"/>
                  <a:gd name="T83" fmla="*/ 1394 h 293"/>
                  <a:gd name="T84" fmla="*/ 239 w 610"/>
                  <a:gd name="T85" fmla="*/ 1438 h 293"/>
                  <a:gd name="T86" fmla="*/ 258 w 610"/>
                  <a:gd name="T87" fmla="*/ 1492 h 293"/>
                  <a:gd name="T88" fmla="*/ 291 w 610"/>
                  <a:gd name="T89" fmla="*/ 1540 h 293"/>
                  <a:gd name="T90" fmla="*/ 291 w 610"/>
                  <a:gd name="T91" fmla="*/ 1620 h 293"/>
                  <a:gd name="T92" fmla="*/ 301 w 610"/>
                  <a:gd name="T93" fmla="*/ 1667 h 293"/>
                  <a:gd name="T94" fmla="*/ 306 w 610"/>
                  <a:gd name="T95" fmla="*/ 1710 h 293"/>
                  <a:gd name="T96" fmla="*/ 317 w 610"/>
                  <a:gd name="T97" fmla="*/ 1750 h 293"/>
                  <a:gd name="T98" fmla="*/ 325 w 610"/>
                  <a:gd name="T99" fmla="*/ 1799 h 293"/>
                  <a:gd name="T100" fmla="*/ 317 w 610"/>
                  <a:gd name="T101" fmla="*/ 1848 h 293"/>
                  <a:gd name="T102" fmla="*/ 322 w 610"/>
                  <a:gd name="T103" fmla="*/ 2026 h 293"/>
                  <a:gd name="T104" fmla="*/ 325 w 610"/>
                  <a:gd name="T105" fmla="*/ 2026 h 293"/>
                  <a:gd name="T106" fmla="*/ 317 w 610"/>
                  <a:gd name="T107" fmla="*/ 2168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sp>
          <p:nvSpPr>
            <p:cNvPr id="7185" name="Rectangle 3569"/>
            <p:cNvSpPr>
              <a:spLocks noChangeArrowheads="1"/>
            </p:cNvSpPr>
            <p:nvPr/>
          </p:nvSpPr>
          <p:spPr bwMode="auto">
            <a:xfrm>
              <a:off x="6938963" y="4102100"/>
              <a:ext cx="7938"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186" name="Freeform 3570"/>
            <p:cNvSpPr>
              <a:spLocks/>
            </p:cNvSpPr>
            <p:nvPr/>
          </p:nvSpPr>
          <p:spPr bwMode="auto">
            <a:xfrm>
              <a:off x="7092950" y="3994150"/>
              <a:ext cx="279400" cy="300037"/>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7187" name="Freeform 3571"/>
            <p:cNvSpPr>
              <a:spLocks/>
            </p:cNvSpPr>
            <p:nvPr/>
          </p:nvSpPr>
          <p:spPr bwMode="auto">
            <a:xfrm>
              <a:off x="6697663" y="3951288"/>
              <a:ext cx="309563" cy="407987"/>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7188" name="Freeform 3572"/>
            <p:cNvSpPr>
              <a:spLocks/>
            </p:cNvSpPr>
            <p:nvPr/>
          </p:nvSpPr>
          <p:spPr bwMode="auto">
            <a:xfrm>
              <a:off x="7716838" y="4165600"/>
              <a:ext cx="279400"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7189" name="Freeform 3573"/>
            <p:cNvSpPr>
              <a:spLocks/>
            </p:cNvSpPr>
            <p:nvPr/>
          </p:nvSpPr>
          <p:spPr bwMode="auto">
            <a:xfrm>
              <a:off x="7372350" y="4090988"/>
              <a:ext cx="182563" cy="257175"/>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7190" name="Freeform 3574"/>
            <p:cNvSpPr>
              <a:spLocks/>
            </p:cNvSpPr>
            <p:nvPr/>
          </p:nvSpPr>
          <p:spPr bwMode="auto">
            <a:xfrm>
              <a:off x="6988175" y="4359275"/>
              <a:ext cx="249238" cy="95250"/>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7191" name="Freeform 3575"/>
            <p:cNvSpPr>
              <a:spLocks/>
            </p:cNvSpPr>
            <p:nvPr/>
          </p:nvSpPr>
          <p:spPr bwMode="auto">
            <a:xfrm>
              <a:off x="7486650" y="4443413"/>
              <a:ext cx="115888" cy="74612"/>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7192" name="Freeform 3576"/>
            <p:cNvSpPr>
              <a:spLocks/>
            </p:cNvSpPr>
            <p:nvPr/>
          </p:nvSpPr>
          <p:spPr bwMode="auto">
            <a:xfrm>
              <a:off x="7621588" y="4070350"/>
              <a:ext cx="38100" cy="106362"/>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7193" name="Freeform 3577"/>
            <p:cNvSpPr>
              <a:spLocks/>
            </p:cNvSpPr>
            <p:nvPr/>
          </p:nvSpPr>
          <p:spPr bwMode="auto">
            <a:xfrm>
              <a:off x="7631113" y="4251325"/>
              <a:ext cx="77788" cy="33337"/>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7194" name="Freeform 3578"/>
            <p:cNvSpPr>
              <a:spLocks/>
            </p:cNvSpPr>
            <p:nvPr/>
          </p:nvSpPr>
          <p:spPr bwMode="auto">
            <a:xfrm>
              <a:off x="7391400" y="4443413"/>
              <a:ext cx="85725" cy="20637"/>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7195" name="Freeform 3579"/>
            <p:cNvSpPr>
              <a:spLocks/>
            </p:cNvSpPr>
            <p:nvPr/>
          </p:nvSpPr>
          <p:spPr bwMode="auto">
            <a:xfrm>
              <a:off x="6988175" y="4198938"/>
              <a:ext cx="46038" cy="52387"/>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7196" name="Freeform 3580"/>
            <p:cNvSpPr>
              <a:spLocks/>
            </p:cNvSpPr>
            <p:nvPr/>
          </p:nvSpPr>
          <p:spPr bwMode="auto">
            <a:xfrm>
              <a:off x="7304088" y="4432300"/>
              <a:ext cx="68263" cy="31750"/>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7197" name="Freeform 3581"/>
            <p:cNvSpPr>
              <a:spLocks/>
            </p:cNvSpPr>
            <p:nvPr/>
          </p:nvSpPr>
          <p:spPr bwMode="auto">
            <a:xfrm>
              <a:off x="7361238" y="4486275"/>
              <a:ext cx="47625" cy="20637"/>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198" name="Freeform 3582"/>
            <p:cNvSpPr>
              <a:spLocks/>
            </p:cNvSpPr>
            <p:nvPr/>
          </p:nvSpPr>
          <p:spPr bwMode="auto">
            <a:xfrm>
              <a:off x="7573963" y="4251325"/>
              <a:ext cx="38100" cy="33337"/>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199" name="Freeform 3583"/>
            <p:cNvSpPr>
              <a:spLocks/>
            </p:cNvSpPr>
            <p:nvPr/>
          </p:nvSpPr>
          <p:spPr bwMode="auto">
            <a:xfrm>
              <a:off x="7237413" y="4432300"/>
              <a:ext cx="38100" cy="22225"/>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7200" name="Freeform 3584"/>
            <p:cNvSpPr>
              <a:spLocks/>
            </p:cNvSpPr>
            <p:nvPr/>
          </p:nvSpPr>
          <p:spPr bwMode="auto">
            <a:xfrm>
              <a:off x="6754813" y="4090988"/>
              <a:ext cx="28575" cy="31750"/>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7201" name="Freeform 3585"/>
            <p:cNvSpPr>
              <a:spLocks/>
            </p:cNvSpPr>
            <p:nvPr/>
          </p:nvSpPr>
          <p:spPr bwMode="auto">
            <a:xfrm>
              <a:off x="7286625" y="4443413"/>
              <a:ext cx="17463" cy="20637"/>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7202" name="Freeform 3586"/>
            <p:cNvSpPr>
              <a:spLocks/>
            </p:cNvSpPr>
            <p:nvPr/>
          </p:nvSpPr>
          <p:spPr bwMode="auto">
            <a:xfrm>
              <a:off x="7053263" y="4241800"/>
              <a:ext cx="20638" cy="20637"/>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7203" name="Freeform 3587"/>
            <p:cNvSpPr>
              <a:spLocks/>
            </p:cNvSpPr>
            <p:nvPr/>
          </p:nvSpPr>
          <p:spPr bwMode="auto">
            <a:xfrm>
              <a:off x="7477125" y="4305300"/>
              <a:ext cx="9525" cy="42862"/>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204" name="Rectangle 3588"/>
            <p:cNvSpPr>
              <a:spLocks noChangeArrowheads="1"/>
            </p:cNvSpPr>
            <p:nvPr/>
          </p:nvSpPr>
          <p:spPr bwMode="auto">
            <a:xfrm>
              <a:off x="7804150" y="4348163"/>
              <a:ext cx="9525" cy="222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05" name="Freeform 3589"/>
            <p:cNvSpPr>
              <a:spLocks/>
            </p:cNvSpPr>
            <p:nvPr/>
          </p:nvSpPr>
          <p:spPr bwMode="auto">
            <a:xfrm>
              <a:off x="6804025" y="4176713"/>
              <a:ext cx="17463" cy="31750"/>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7206" name="Freeform 3590"/>
            <p:cNvSpPr>
              <a:spLocks/>
            </p:cNvSpPr>
            <p:nvPr/>
          </p:nvSpPr>
          <p:spPr bwMode="auto">
            <a:xfrm>
              <a:off x="7466013" y="4316413"/>
              <a:ext cx="11113" cy="20637"/>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207" name="Freeform 3591"/>
            <p:cNvSpPr>
              <a:spLocks/>
            </p:cNvSpPr>
            <p:nvPr/>
          </p:nvSpPr>
          <p:spPr bwMode="auto">
            <a:xfrm>
              <a:off x="7526338" y="4208463"/>
              <a:ext cx="28575"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7208" name="Freeform 3592"/>
            <p:cNvSpPr>
              <a:spLocks/>
            </p:cNvSpPr>
            <p:nvPr/>
          </p:nvSpPr>
          <p:spPr bwMode="auto">
            <a:xfrm>
              <a:off x="7796213" y="4370388"/>
              <a:ext cx="7938"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209" name="Freeform 3593"/>
            <p:cNvSpPr>
              <a:spLocks/>
            </p:cNvSpPr>
            <p:nvPr/>
          </p:nvSpPr>
          <p:spPr bwMode="auto">
            <a:xfrm>
              <a:off x="7189788" y="4391025"/>
              <a:ext cx="36513" cy="11112"/>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7210" name="Freeform 3594"/>
            <p:cNvSpPr>
              <a:spLocks/>
            </p:cNvSpPr>
            <p:nvPr/>
          </p:nvSpPr>
          <p:spPr bwMode="auto">
            <a:xfrm>
              <a:off x="7237413" y="3973513"/>
              <a:ext cx="20638" cy="31750"/>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211" name="Freeform 3595"/>
            <p:cNvSpPr>
              <a:spLocks/>
            </p:cNvSpPr>
            <p:nvPr/>
          </p:nvSpPr>
          <p:spPr bwMode="auto">
            <a:xfrm>
              <a:off x="8478838" y="3897313"/>
              <a:ext cx="1588" cy="11112"/>
            </a:xfrm>
            <a:custGeom>
              <a:avLst/>
              <a:gdLst>
                <a:gd name="T0" fmla="*/ 0 w 1588"/>
                <a:gd name="T1" fmla="*/ 0 h 6"/>
                <a:gd name="T2" fmla="*/ 0 w 1588"/>
                <a:gd name="T3" fmla="*/ 0 h 6"/>
                <a:gd name="T4" fmla="*/ 0 w 1588"/>
                <a:gd name="T5" fmla="*/ 0 h 6"/>
                <a:gd name="T6" fmla="*/ 0 w 1588"/>
                <a:gd name="T7" fmla="*/ 2147483647 h 6"/>
                <a:gd name="T8" fmla="*/ 0 w 1588"/>
                <a:gd name="T9" fmla="*/ 2147483647 h 6"/>
                <a:gd name="T10" fmla="*/ 0 w 1588"/>
                <a:gd name="T11" fmla="*/ 2147483647 h 6"/>
                <a:gd name="T12" fmla="*/ 0 w 1588"/>
                <a:gd name="T13" fmla="*/ 0 h 6"/>
                <a:gd name="T14" fmla="*/ 0 w 1588"/>
                <a:gd name="T15" fmla="*/ 0 h 6"/>
                <a:gd name="T16" fmla="*/ 0 w 1588"/>
                <a:gd name="T17" fmla="*/ 0 h 6"/>
                <a:gd name="T18" fmla="*/ 0 w 1588"/>
                <a:gd name="T19" fmla="*/ 0 h 6"/>
                <a:gd name="T20" fmla="*/ 0 w 1588"/>
                <a:gd name="T21" fmla="*/ 0 h 6"/>
                <a:gd name="T22" fmla="*/ 0 w 158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12" name="Freeform 3596"/>
            <p:cNvSpPr>
              <a:spLocks/>
            </p:cNvSpPr>
            <p:nvPr/>
          </p:nvSpPr>
          <p:spPr bwMode="auto">
            <a:xfrm>
              <a:off x="8613775" y="3951288"/>
              <a:ext cx="1588" cy="11112"/>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2147483647 h 6"/>
                <a:gd name="T10" fmla="*/ 0 w 1588"/>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13" name="Freeform 3597"/>
            <p:cNvSpPr>
              <a:spLocks/>
            </p:cNvSpPr>
            <p:nvPr/>
          </p:nvSpPr>
          <p:spPr bwMode="auto">
            <a:xfrm>
              <a:off x="7900988" y="3802063"/>
              <a:ext cx="1588" cy="9525"/>
            </a:xfrm>
            <a:custGeom>
              <a:avLst/>
              <a:gdLst>
                <a:gd name="T0" fmla="*/ 0 w 1588"/>
                <a:gd name="T1" fmla="*/ 2147483647 h 6"/>
                <a:gd name="T2" fmla="*/ 0 w 1588"/>
                <a:gd name="T3" fmla="*/ 2147483647 h 6"/>
                <a:gd name="T4" fmla="*/ 0 w 1588"/>
                <a:gd name="T5" fmla="*/ 2147483647 h 6"/>
                <a:gd name="T6" fmla="*/ 0 w 1588"/>
                <a:gd name="T7" fmla="*/ 0 h 6"/>
                <a:gd name="T8" fmla="*/ 0 w 1588"/>
                <a:gd name="T9" fmla="*/ 0 h 6"/>
                <a:gd name="T10" fmla="*/ 0 w 1588"/>
                <a:gd name="T11" fmla="*/ 0 h 6"/>
                <a:gd name="T12" fmla="*/ 0 w 1588"/>
                <a:gd name="T13" fmla="*/ 2147483647 h 6"/>
                <a:gd name="T14" fmla="*/ 0 w 1588"/>
                <a:gd name="T15" fmla="*/ 2147483647 h 6"/>
                <a:gd name="T16" fmla="*/ 0 w 158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14" name="Freeform 3598"/>
            <p:cNvSpPr>
              <a:spLocks/>
            </p:cNvSpPr>
            <p:nvPr/>
          </p:nvSpPr>
          <p:spPr bwMode="auto">
            <a:xfrm>
              <a:off x="82867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15" name="Freeform 3599"/>
            <p:cNvSpPr>
              <a:spLocks/>
            </p:cNvSpPr>
            <p:nvPr/>
          </p:nvSpPr>
          <p:spPr bwMode="auto">
            <a:xfrm>
              <a:off x="8296275" y="3876675"/>
              <a:ext cx="1588" cy="11112"/>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16" name="Freeform 3600"/>
            <p:cNvSpPr>
              <a:spLocks/>
            </p:cNvSpPr>
            <p:nvPr/>
          </p:nvSpPr>
          <p:spPr bwMode="auto">
            <a:xfrm>
              <a:off x="7112000" y="3897313"/>
              <a:ext cx="268288" cy="215900"/>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7217" name="Freeform 3601"/>
            <p:cNvSpPr>
              <a:spLocks/>
            </p:cNvSpPr>
            <p:nvPr/>
          </p:nvSpPr>
          <p:spPr bwMode="auto">
            <a:xfrm>
              <a:off x="6832600" y="3908425"/>
              <a:ext cx="123825" cy="193675"/>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7218" name="Freeform 3602"/>
            <p:cNvSpPr>
              <a:spLocks/>
            </p:cNvSpPr>
            <p:nvPr/>
          </p:nvSpPr>
          <p:spPr bwMode="auto">
            <a:xfrm>
              <a:off x="8767763" y="3887788"/>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19" name="Rectangle 3603"/>
            <p:cNvSpPr>
              <a:spLocks noChangeArrowheads="1"/>
            </p:cNvSpPr>
            <p:nvPr/>
          </p:nvSpPr>
          <p:spPr bwMode="auto">
            <a:xfrm>
              <a:off x="88630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0" name="Rectangle 3604"/>
            <p:cNvSpPr>
              <a:spLocks noChangeArrowheads="1"/>
            </p:cNvSpPr>
            <p:nvPr/>
          </p:nvSpPr>
          <p:spPr bwMode="auto">
            <a:xfrm>
              <a:off x="8756650" y="39512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1" name="Rectangle 3605"/>
            <p:cNvSpPr>
              <a:spLocks noChangeArrowheads="1"/>
            </p:cNvSpPr>
            <p:nvPr/>
          </p:nvSpPr>
          <p:spPr bwMode="auto">
            <a:xfrm>
              <a:off x="8777288" y="38766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2" name="Rectangle 3606"/>
            <p:cNvSpPr>
              <a:spLocks noChangeArrowheads="1"/>
            </p:cNvSpPr>
            <p:nvPr/>
          </p:nvSpPr>
          <p:spPr bwMode="auto">
            <a:xfrm>
              <a:off x="8739188" y="416560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3" name="Oval 3607"/>
            <p:cNvSpPr>
              <a:spLocks noChangeArrowheads="1"/>
            </p:cNvSpPr>
            <p:nvPr/>
          </p:nvSpPr>
          <p:spPr bwMode="auto">
            <a:xfrm>
              <a:off x="7804150" y="3876675"/>
              <a:ext cx="0" cy="11112"/>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4" name="Freeform 3608"/>
            <p:cNvSpPr>
              <a:spLocks/>
            </p:cNvSpPr>
            <p:nvPr/>
          </p:nvSpPr>
          <p:spPr bwMode="auto">
            <a:xfrm>
              <a:off x="7804150" y="38877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25" name="Rectangle 3609"/>
            <p:cNvSpPr>
              <a:spLocks noChangeArrowheads="1"/>
            </p:cNvSpPr>
            <p:nvPr/>
          </p:nvSpPr>
          <p:spPr bwMode="auto">
            <a:xfrm>
              <a:off x="7804150" y="38877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6" name="Rectangle 3610"/>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7" name="Rectangle 3611"/>
            <p:cNvSpPr>
              <a:spLocks noChangeArrowheads="1"/>
            </p:cNvSpPr>
            <p:nvPr/>
          </p:nvSpPr>
          <p:spPr bwMode="auto">
            <a:xfrm>
              <a:off x="7796213"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28" name="Freeform 3612"/>
            <p:cNvSpPr>
              <a:spLocks/>
            </p:cNvSpPr>
            <p:nvPr/>
          </p:nvSpPr>
          <p:spPr bwMode="auto">
            <a:xfrm>
              <a:off x="7986713" y="4241800"/>
              <a:ext cx="269875" cy="287337"/>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7229" name="Freeform 3613"/>
            <p:cNvSpPr>
              <a:spLocks/>
            </p:cNvSpPr>
            <p:nvPr/>
          </p:nvSpPr>
          <p:spPr bwMode="auto">
            <a:xfrm>
              <a:off x="8199438" y="4294188"/>
              <a:ext cx="115888" cy="76200"/>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7230" name="Freeform 3614"/>
            <p:cNvSpPr>
              <a:spLocks/>
            </p:cNvSpPr>
            <p:nvPr/>
          </p:nvSpPr>
          <p:spPr bwMode="auto">
            <a:xfrm>
              <a:off x="8382000" y="4337050"/>
              <a:ext cx="28575" cy="53975"/>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7231" name="Freeform 3615"/>
            <p:cNvSpPr>
              <a:spLocks/>
            </p:cNvSpPr>
            <p:nvPr/>
          </p:nvSpPr>
          <p:spPr bwMode="auto">
            <a:xfrm>
              <a:off x="8275638" y="4241800"/>
              <a:ext cx="66675" cy="74612"/>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7232" name="Freeform 3616"/>
            <p:cNvSpPr>
              <a:spLocks/>
            </p:cNvSpPr>
            <p:nvPr/>
          </p:nvSpPr>
          <p:spPr bwMode="auto">
            <a:xfrm>
              <a:off x="8267700" y="4497388"/>
              <a:ext cx="7938" cy="9525"/>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33" name="Freeform 3617"/>
            <p:cNvSpPr>
              <a:spLocks/>
            </p:cNvSpPr>
            <p:nvPr/>
          </p:nvSpPr>
          <p:spPr bwMode="auto">
            <a:xfrm>
              <a:off x="8094663" y="3598863"/>
              <a:ext cx="1588" cy="11112"/>
            </a:xfrm>
            <a:custGeom>
              <a:avLst/>
              <a:gdLst>
                <a:gd name="T0" fmla="*/ 0 w 1588"/>
                <a:gd name="T1" fmla="*/ 0 h 6"/>
                <a:gd name="T2" fmla="*/ 0 w 1588"/>
                <a:gd name="T3" fmla="*/ 2147483647 h 6"/>
                <a:gd name="T4" fmla="*/ 0 w 1588"/>
                <a:gd name="T5" fmla="*/ 2147483647 h 6"/>
                <a:gd name="T6" fmla="*/ 0 w 1588"/>
                <a:gd name="T7" fmla="*/ 2147483647 h 6"/>
                <a:gd name="T8" fmla="*/ 0 w 1588"/>
                <a:gd name="T9" fmla="*/ 2147483647 h 6"/>
                <a:gd name="T10" fmla="*/ 0 w 1588"/>
                <a:gd name="T11" fmla="*/ 2147483647 h 6"/>
                <a:gd name="T12" fmla="*/ 0 w 1588"/>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4" name="Freeform 3618"/>
            <p:cNvSpPr>
              <a:spLocks/>
            </p:cNvSpPr>
            <p:nvPr/>
          </p:nvSpPr>
          <p:spPr bwMode="auto">
            <a:xfrm>
              <a:off x="8094663" y="3609975"/>
              <a:ext cx="1588" cy="11112"/>
            </a:xfrm>
            <a:custGeom>
              <a:avLst/>
              <a:gdLst>
                <a:gd name="T0" fmla="*/ 0 w 1588"/>
                <a:gd name="T1" fmla="*/ 0 h 6"/>
                <a:gd name="T2" fmla="*/ 0 w 1588"/>
                <a:gd name="T3" fmla="*/ 0 h 6"/>
                <a:gd name="T4" fmla="*/ 0 w 1588"/>
                <a:gd name="T5" fmla="*/ 0 h 6"/>
                <a:gd name="T6" fmla="*/ 0 w 1588"/>
                <a:gd name="T7" fmla="*/ 2147483647 h 6"/>
                <a:gd name="T8" fmla="*/ 0 w 1588"/>
                <a:gd name="T9" fmla="*/ 0 h 6"/>
                <a:gd name="T10" fmla="*/ 0 w 158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5" name="Freeform 3619"/>
            <p:cNvSpPr>
              <a:spLocks/>
            </p:cNvSpPr>
            <p:nvPr/>
          </p:nvSpPr>
          <p:spPr bwMode="auto">
            <a:xfrm>
              <a:off x="8083550" y="3641725"/>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6" name="Freeform 3620"/>
            <p:cNvSpPr>
              <a:spLocks/>
            </p:cNvSpPr>
            <p:nvPr/>
          </p:nvSpPr>
          <p:spPr bwMode="auto">
            <a:xfrm>
              <a:off x="8074025" y="3502025"/>
              <a:ext cx="1588" cy="3175"/>
            </a:xfrm>
            <a:custGeom>
              <a:avLst/>
              <a:gdLst>
                <a:gd name="T0" fmla="*/ 0 w 1588"/>
                <a:gd name="T1" fmla="*/ 0 h 3175"/>
                <a:gd name="T2" fmla="*/ 0 w 1588"/>
                <a:gd name="T3" fmla="*/ 0 h 3175"/>
                <a:gd name="T4" fmla="*/ 0 w 1588"/>
                <a:gd name="T5" fmla="*/ 0 h 3175"/>
                <a:gd name="T6" fmla="*/ 0 w 1588"/>
                <a:gd name="T7" fmla="*/ 0 h 3175"/>
                <a:gd name="T8" fmla="*/ 0 w 1588"/>
                <a:gd name="T9" fmla="*/ 0 h 3175"/>
                <a:gd name="T10" fmla="*/ 0 w 1588"/>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3175">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7" name="Rectangle 3621"/>
            <p:cNvSpPr>
              <a:spLocks noChangeArrowheads="1"/>
            </p:cNvSpPr>
            <p:nvPr/>
          </p:nvSpPr>
          <p:spPr bwMode="auto">
            <a:xfrm>
              <a:off x="8062913" y="34813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38" name="Rectangle 3622"/>
            <p:cNvSpPr>
              <a:spLocks noChangeArrowheads="1"/>
            </p:cNvSpPr>
            <p:nvPr/>
          </p:nvSpPr>
          <p:spPr bwMode="auto">
            <a:xfrm>
              <a:off x="8083550" y="35671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39" name="Freeform 3623"/>
            <p:cNvSpPr>
              <a:spLocks/>
            </p:cNvSpPr>
            <p:nvPr/>
          </p:nvSpPr>
          <p:spPr bwMode="auto">
            <a:xfrm>
              <a:off x="6437313" y="3203575"/>
              <a:ext cx="134938" cy="203200"/>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7240" name="Freeform 3624"/>
            <p:cNvSpPr>
              <a:spLocks/>
            </p:cNvSpPr>
            <p:nvPr/>
          </p:nvSpPr>
          <p:spPr bwMode="auto">
            <a:xfrm>
              <a:off x="6437313" y="3141663"/>
              <a:ext cx="98425" cy="5080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prstDash val="solid"/>
              <a:round/>
              <a:headEnd/>
              <a:tailEnd/>
            </a:ln>
          </p:spPr>
          <p:txBody>
            <a:bodyPr/>
            <a:lstStyle/>
            <a:p>
              <a:endParaRPr lang="en-US"/>
            </a:p>
          </p:txBody>
        </p:sp>
        <p:sp>
          <p:nvSpPr>
            <p:cNvPr id="7241" name="Freeform 3625"/>
            <p:cNvSpPr>
              <a:spLocks/>
            </p:cNvSpPr>
            <p:nvPr/>
          </p:nvSpPr>
          <p:spPr bwMode="auto">
            <a:xfrm>
              <a:off x="6880225" y="3621088"/>
              <a:ext cx="144463"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prstDash val="solid"/>
              <a:round/>
              <a:headEnd/>
              <a:tailEnd/>
            </a:ln>
          </p:spPr>
          <p:txBody>
            <a:bodyPr/>
            <a:lstStyle/>
            <a:p>
              <a:endParaRPr lang="en-US"/>
            </a:p>
          </p:txBody>
        </p:sp>
        <p:sp>
          <p:nvSpPr>
            <p:cNvPr id="7242" name="Rectangle 3626"/>
            <p:cNvSpPr>
              <a:spLocks noChangeArrowheads="1"/>
            </p:cNvSpPr>
            <p:nvPr/>
          </p:nvSpPr>
          <p:spPr bwMode="auto">
            <a:xfrm>
              <a:off x="8074025" y="3663950"/>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43" name="Rectangle 3627"/>
            <p:cNvSpPr>
              <a:spLocks noChangeArrowheads="1"/>
            </p:cNvSpPr>
            <p:nvPr/>
          </p:nvSpPr>
          <p:spPr bwMode="auto">
            <a:xfrm>
              <a:off x="7161213" y="3352800"/>
              <a:ext cx="7938"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44" name="Freeform 3628"/>
            <p:cNvSpPr>
              <a:spLocks/>
            </p:cNvSpPr>
            <p:nvPr/>
          </p:nvSpPr>
          <p:spPr bwMode="auto">
            <a:xfrm>
              <a:off x="6794500" y="3352800"/>
              <a:ext cx="230188" cy="300037"/>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prstDash val="solid"/>
              <a:round/>
              <a:headEnd/>
              <a:tailEnd/>
            </a:ln>
          </p:spPr>
          <p:txBody>
            <a:bodyPr/>
            <a:lstStyle/>
            <a:p>
              <a:endParaRPr lang="en-US"/>
            </a:p>
          </p:txBody>
        </p:sp>
        <p:sp>
          <p:nvSpPr>
            <p:cNvPr id="7245" name="Freeform 3629"/>
            <p:cNvSpPr>
              <a:spLocks/>
            </p:cNvSpPr>
            <p:nvPr/>
          </p:nvSpPr>
          <p:spPr bwMode="auto">
            <a:xfrm>
              <a:off x="6562725" y="3130550"/>
              <a:ext cx="250825" cy="650875"/>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7246" name="Freeform 3630"/>
            <p:cNvSpPr>
              <a:spLocks/>
            </p:cNvSpPr>
            <p:nvPr/>
          </p:nvSpPr>
          <p:spPr bwMode="auto">
            <a:xfrm>
              <a:off x="7361238" y="3481388"/>
              <a:ext cx="134938" cy="214312"/>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prstDash val="solid"/>
              <a:round/>
              <a:headEnd/>
              <a:tailEnd/>
            </a:ln>
          </p:spPr>
          <p:txBody>
            <a:bodyPr/>
            <a:lstStyle/>
            <a:p>
              <a:endParaRPr lang="en-US"/>
            </a:p>
          </p:txBody>
        </p:sp>
        <p:sp>
          <p:nvSpPr>
            <p:cNvPr id="7247" name="Freeform 3631"/>
            <p:cNvSpPr>
              <a:spLocks/>
            </p:cNvSpPr>
            <p:nvPr/>
          </p:nvSpPr>
          <p:spPr bwMode="auto">
            <a:xfrm>
              <a:off x="7448550" y="3802063"/>
              <a:ext cx="136525" cy="149225"/>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prstDash val="solid"/>
              <a:round/>
              <a:headEnd/>
              <a:tailEnd/>
            </a:ln>
          </p:spPr>
          <p:txBody>
            <a:bodyPr/>
            <a:lstStyle/>
            <a:p>
              <a:endParaRPr lang="en-US"/>
            </a:p>
          </p:txBody>
        </p:sp>
        <p:sp>
          <p:nvSpPr>
            <p:cNvPr id="7248" name="Freeform 3632"/>
            <p:cNvSpPr>
              <a:spLocks/>
            </p:cNvSpPr>
            <p:nvPr/>
          </p:nvSpPr>
          <p:spPr bwMode="auto">
            <a:xfrm>
              <a:off x="7459663" y="3760788"/>
              <a:ext cx="26988" cy="61912"/>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prstDash val="solid"/>
              <a:round/>
              <a:headEnd/>
              <a:tailEnd/>
            </a:ln>
          </p:spPr>
          <p:txBody>
            <a:bodyPr/>
            <a:lstStyle/>
            <a:p>
              <a:endParaRPr lang="en-US"/>
            </a:p>
          </p:txBody>
        </p:sp>
        <p:sp>
          <p:nvSpPr>
            <p:cNvPr id="7249" name="Freeform 3633"/>
            <p:cNvSpPr>
              <a:spLocks/>
            </p:cNvSpPr>
            <p:nvPr/>
          </p:nvSpPr>
          <p:spPr bwMode="auto">
            <a:xfrm>
              <a:off x="7505700" y="3695700"/>
              <a:ext cx="39688" cy="53975"/>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prstDash val="solid"/>
              <a:round/>
              <a:headEnd/>
              <a:tailEnd/>
            </a:ln>
          </p:spPr>
          <p:txBody>
            <a:bodyPr/>
            <a:lstStyle/>
            <a:p>
              <a:endParaRPr lang="en-US"/>
            </a:p>
          </p:txBody>
        </p:sp>
        <p:sp>
          <p:nvSpPr>
            <p:cNvPr id="7250" name="Freeform 3634"/>
            <p:cNvSpPr>
              <a:spLocks/>
            </p:cNvSpPr>
            <p:nvPr/>
          </p:nvSpPr>
          <p:spPr bwMode="auto">
            <a:xfrm>
              <a:off x="7439025" y="3727450"/>
              <a:ext cx="38100" cy="42862"/>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251" name="Freeform 3635"/>
            <p:cNvSpPr>
              <a:spLocks/>
            </p:cNvSpPr>
            <p:nvPr/>
          </p:nvSpPr>
          <p:spPr bwMode="auto">
            <a:xfrm>
              <a:off x="7313613" y="3749675"/>
              <a:ext cx="66675" cy="95250"/>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p>
          </p:txBody>
        </p:sp>
        <p:sp>
          <p:nvSpPr>
            <p:cNvPr id="7252" name="Freeform 3636"/>
            <p:cNvSpPr>
              <a:spLocks/>
            </p:cNvSpPr>
            <p:nvPr/>
          </p:nvSpPr>
          <p:spPr bwMode="auto">
            <a:xfrm>
              <a:off x="7380288" y="3675063"/>
              <a:ext cx="38100" cy="31750"/>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7253" name="Freeform 3637"/>
            <p:cNvSpPr>
              <a:spLocks/>
            </p:cNvSpPr>
            <p:nvPr/>
          </p:nvSpPr>
          <p:spPr bwMode="auto">
            <a:xfrm>
              <a:off x="7505700" y="3738563"/>
              <a:ext cx="28575" cy="52387"/>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254" name="Freeform 3638"/>
            <p:cNvSpPr>
              <a:spLocks/>
            </p:cNvSpPr>
            <p:nvPr/>
          </p:nvSpPr>
          <p:spPr bwMode="auto">
            <a:xfrm>
              <a:off x="7477125" y="3706813"/>
              <a:ext cx="19050" cy="20637"/>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7255" name="Freeform 3639"/>
            <p:cNvSpPr>
              <a:spLocks/>
            </p:cNvSpPr>
            <p:nvPr/>
          </p:nvSpPr>
          <p:spPr bwMode="auto">
            <a:xfrm>
              <a:off x="7496175" y="3790950"/>
              <a:ext cx="30163" cy="11112"/>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256" name="Freeform 3640"/>
            <p:cNvSpPr>
              <a:spLocks/>
            </p:cNvSpPr>
            <p:nvPr/>
          </p:nvSpPr>
          <p:spPr bwMode="auto">
            <a:xfrm>
              <a:off x="7486650" y="3749675"/>
              <a:ext cx="9525" cy="61912"/>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7257" name="Freeform 3641"/>
            <p:cNvSpPr>
              <a:spLocks/>
            </p:cNvSpPr>
            <p:nvPr/>
          </p:nvSpPr>
          <p:spPr bwMode="auto">
            <a:xfrm>
              <a:off x="6727825" y="3416300"/>
              <a:ext cx="239713" cy="523875"/>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7258" name="Freeform 3642"/>
            <p:cNvSpPr>
              <a:spLocks/>
            </p:cNvSpPr>
            <p:nvPr/>
          </p:nvSpPr>
          <p:spPr bwMode="auto">
            <a:xfrm>
              <a:off x="6832600" y="3322638"/>
              <a:ext cx="249238" cy="51117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prstDash val="solid"/>
              <a:round/>
              <a:headEnd/>
              <a:tailEnd/>
            </a:ln>
          </p:spPr>
          <p:txBody>
            <a:bodyPr/>
            <a:lstStyle/>
            <a:p>
              <a:endParaRPr lang="en-US"/>
            </a:p>
          </p:txBody>
        </p:sp>
        <p:sp>
          <p:nvSpPr>
            <p:cNvPr id="7259" name="Freeform 3643"/>
            <p:cNvSpPr>
              <a:spLocks/>
            </p:cNvSpPr>
            <p:nvPr/>
          </p:nvSpPr>
          <p:spPr bwMode="auto">
            <a:xfrm>
              <a:off x="5407025" y="3214688"/>
              <a:ext cx="20638" cy="5397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7260" name="Freeform 3644"/>
            <p:cNvSpPr>
              <a:spLocks/>
            </p:cNvSpPr>
            <p:nvPr/>
          </p:nvSpPr>
          <p:spPr bwMode="auto">
            <a:xfrm>
              <a:off x="5167313" y="2733675"/>
              <a:ext cx="577850" cy="512762"/>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prstDash val="solid"/>
              <a:round/>
              <a:headEnd/>
              <a:tailEnd/>
            </a:ln>
          </p:spPr>
          <p:txBody>
            <a:bodyPr/>
            <a:lstStyle/>
            <a:p>
              <a:endParaRPr lang="en-US"/>
            </a:p>
          </p:txBody>
        </p:sp>
        <p:sp>
          <p:nvSpPr>
            <p:cNvPr id="7261" name="Freeform 3645"/>
            <p:cNvSpPr>
              <a:spLocks/>
            </p:cNvSpPr>
            <p:nvPr/>
          </p:nvSpPr>
          <p:spPr bwMode="auto">
            <a:xfrm>
              <a:off x="5053013" y="2819400"/>
              <a:ext cx="277813" cy="290512"/>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7262" name="Freeform 3646"/>
            <p:cNvSpPr>
              <a:spLocks/>
            </p:cNvSpPr>
            <p:nvPr/>
          </p:nvSpPr>
          <p:spPr bwMode="auto">
            <a:xfrm>
              <a:off x="5273675" y="3076575"/>
              <a:ext cx="57150" cy="53975"/>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263" name="Freeform 3647"/>
            <p:cNvSpPr>
              <a:spLocks/>
            </p:cNvSpPr>
            <p:nvPr/>
          </p:nvSpPr>
          <p:spPr bwMode="auto">
            <a:xfrm>
              <a:off x="6197600" y="3067050"/>
              <a:ext cx="230188" cy="13652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7264" name="Freeform 3648"/>
            <p:cNvSpPr>
              <a:spLocks/>
            </p:cNvSpPr>
            <p:nvPr/>
          </p:nvSpPr>
          <p:spPr bwMode="auto">
            <a:xfrm>
              <a:off x="5659438" y="2830513"/>
              <a:ext cx="423863" cy="469900"/>
            </a:xfrm>
            <a:custGeom>
              <a:avLst/>
              <a:gdLst>
                <a:gd name="T0" fmla="*/ 2147483647 w 263"/>
                <a:gd name="T1" fmla="*/ 2147483647 h 263"/>
                <a:gd name="T2" fmla="*/ 2147483647 w 263"/>
                <a:gd name="T3" fmla="*/ 2147483647 h 263"/>
                <a:gd name="T4" fmla="*/ 2147483647 w 263"/>
                <a:gd name="T5" fmla="*/ 2147483647 h 263"/>
                <a:gd name="T6" fmla="*/ 2147483647 w 263"/>
                <a:gd name="T7" fmla="*/ 2147483647 h 263"/>
                <a:gd name="T8" fmla="*/ 2147483647 w 263"/>
                <a:gd name="T9" fmla="*/ 2147483647 h 263"/>
                <a:gd name="T10" fmla="*/ 2147483647 w 263"/>
                <a:gd name="T11" fmla="*/ 2147483647 h 263"/>
                <a:gd name="T12" fmla="*/ 2147483647 w 263"/>
                <a:gd name="T13" fmla="*/ 2147483647 h 263"/>
                <a:gd name="T14" fmla="*/ 2147483647 w 263"/>
                <a:gd name="T15" fmla="*/ 2147483647 h 263"/>
                <a:gd name="T16" fmla="*/ 2147483647 w 263"/>
                <a:gd name="T17" fmla="*/ 2147483647 h 263"/>
                <a:gd name="T18" fmla="*/ 2147483647 w 263"/>
                <a:gd name="T19" fmla="*/ 2147483647 h 263"/>
                <a:gd name="T20" fmla="*/ 2147483647 w 263"/>
                <a:gd name="T21" fmla="*/ 2147483647 h 263"/>
                <a:gd name="T22" fmla="*/ 2147483647 w 263"/>
                <a:gd name="T23" fmla="*/ 2147483647 h 263"/>
                <a:gd name="T24" fmla="*/ 2147483647 w 263"/>
                <a:gd name="T25" fmla="*/ 2147483647 h 263"/>
                <a:gd name="T26" fmla="*/ 2147483647 w 263"/>
                <a:gd name="T27" fmla="*/ 2147483647 h 263"/>
                <a:gd name="T28" fmla="*/ 2147483647 w 263"/>
                <a:gd name="T29" fmla="*/ 2147483647 h 263"/>
                <a:gd name="T30" fmla="*/ 2147483647 w 263"/>
                <a:gd name="T31" fmla="*/ 2147483647 h 263"/>
                <a:gd name="T32" fmla="*/ 2147483647 w 263"/>
                <a:gd name="T33" fmla="*/ 2147483647 h 263"/>
                <a:gd name="T34" fmla="*/ 2147483647 w 263"/>
                <a:gd name="T35" fmla="*/ 2147483647 h 263"/>
                <a:gd name="T36" fmla="*/ 2147483647 w 263"/>
                <a:gd name="T37" fmla="*/ 2147483647 h 263"/>
                <a:gd name="T38" fmla="*/ 2147483647 w 263"/>
                <a:gd name="T39" fmla="*/ 2147483647 h 263"/>
                <a:gd name="T40" fmla="*/ 2147483647 w 263"/>
                <a:gd name="T41" fmla="*/ 2147483647 h 263"/>
                <a:gd name="T42" fmla="*/ 2147483647 w 263"/>
                <a:gd name="T43" fmla="*/ 2147483647 h 263"/>
                <a:gd name="T44" fmla="*/ 2147483647 w 263"/>
                <a:gd name="T45" fmla="*/ 2147483647 h 263"/>
                <a:gd name="T46" fmla="*/ 2147483647 w 263"/>
                <a:gd name="T47" fmla="*/ 2147483647 h 263"/>
                <a:gd name="T48" fmla="*/ 2147483647 w 263"/>
                <a:gd name="T49" fmla="*/ 2147483647 h 263"/>
                <a:gd name="T50" fmla="*/ 2147483647 w 263"/>
                <a:gd name="T51" fmla="*/ 2147483647 h 263"/>
                <a:gd name="T52" fmla="*/ 2147483647 w 263"/>
                <a:gd name="T53" fmla="*/ 2147483647 h 263"/>
                <a:gd name="T54" fmla="*/ 0 w 263"/>
                <a:gd name="T55" fmla="*/ 2147483647 h 263"/>
                <a:gd name="T56" fmla="*/ 2147483647 w 263"/>
                <a:gd name="T57" fmla="*/ 2147483647 h 263"/>
                <a:gd name="T58" fmla="*/ 2147483647 w 263"/>
                <a:gd name="T59" fmla="*/ 2147483647 h 263"/>
                <a:gd name="T60" fmla="*/ 2147483647 w 263"/>
                <a:gd name="T61" fmla="*/ 2147483647 h 263"/>
                <a:gd name="T62" fmla="*/ 2147483647 w 263"/>
                <a:gd name="T63" fmla="*/ 2147483647 h 263"/>
                <a:gd name="T64" fmla="*/ 2147483647 w 263"/>
                <a:gd name="T65" fmla="*/ 2147483647 h 263"/>
                <a:gd name="T66" fmla="*/ 2147483647 w 263"/>
                <a:gd name="T67" fmla="*/ 2147483647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7265" name="Freeform 3649"/>
            <p:cNvSpPr>
              <a:spLocks/>
            </p:cNvSpPr>
            <p:nvPr/>
          </p:nvSpPr>
          <p:spPr bwMode="auto">
            <a:xfrm>
              <a:off x="4686300" y="3022600"/>
              <a:ext cx="307975" cy="350837"/>
            </a:xfrm>
            <a:custGeom>
              <a:avLst/>
              <a:gdLst>
                <a:gd name="T0" fmla="*/ 2147483647 w 191"/>
                <a:gd name="T1" fmla="*/ 2147483647 h 197"/>
                <a:gd name="T2" fmla="*/ 2147483647 w 191"/>
                <a:gd name="T3" fmla="*/ 2147483647 h 197"/>
                <a:gd name="T4" fmla="*/ 2147483647 w 191"/>
                <a:gd name="T5" fmla="*/ 2147483647 h 197"/>
                <a:gd name="T6" fmla="*/ 2147483647 w 191"/>
                <a:gd name="T7" fmla="*/ 2147483647 h 197"/>
                <a:gd name="T8" fmla="*/ 2147483647 w 191"/>
                <a:gd name="T9" fmla="*/ 2147483647 h 197"/>
                <a:gd name="T10" fmla="*/ 2147483647 w 191"/>
                <a:gd name="T11" fmla="*/ 2147483647 h 197"/>
                <a:gd name="T12" fmla="*/ 2147483647 w 191"/>
                <a:gd name="T13" fmla="*/ 2147483647 h 197"/>
                <a:gd name="T14" fmla="*/ 2147483647 w 191"/>
                <a:gd name="T15" fmla="*/ 2147483647 h 197"/>
                <a:gd name="T16" fmla="*/ 2147483647 w 191"/>
                <a:gd name="T17" fmla="*/ 2147483647 h 197"/>
                <a:gd name="T18" fmla="*/ 2147483647 w 191"/>
                <a:gd name="T19" fmla="*/ 2147483647 h 197"/>
                <a:gd name="T20" fmla="*/ 2147483647 w 191"/>
                <a:gd name="T21" fmla="*/ 2147483647 h 197"/>
                <a:gd name="T22" fmla="*/ 2147483647 w 191"/>
                <a:gd name="T23" fmla="*/ 2147483647 h 197"/>
                <a:gd name="T24" fmla="*/ 2147483647 w 191"/>
                <a:gd name="T25" fmla="*/ 2147483647 h 197"/>
                <a:gd name="T26" fmla="*/ 2147483647 w 191"/>
                <a:gd name="T27" fmla="*/ 2147483647 h 197"/>
                <a:gd name="T28" fmla="*/ 2147483647 w 191"/>
                <a:gd name="T29" fmla="*/ 2147483647 h 197"/>
                <a:gd name="T30" fmla="*/ 2147483647 w 191"/>
                <a:gd name="T31" fmla="*/ 2147483647 h 197"/>
                <a:gd name="T32" fmla="*/ 2147483647 w 191"/>
                <a:gd name="T33" fmla="*/ 2147483647 h 197"/>
                <a:gd name="T34" fmla="*/ 2147483647 w 191"/>
                <a:gd name="T35" fmla="*/ 2147483647 h 197"/>
                <a:gd name="T36" fmla="*/ 2147483647 w 191"/>
                <a:gd name="T37" fmla="*/ 2147483647 h 197"/>
                <a:gd name="T38" fmla="*/ 2147483647 w 191"/>
                <a:gd name="T39" fmla="*/ 2147483647 h 197"/>
                <a:gd name="T40" fmla="*/ 2147483647 w 191"/>
                <a:gd name="T41" fmla="*/ 2147483647 h 197"/>
                <a:gd name="T42" fmla="*/ 2147483647 w 191"/>
                <a:gd name="T43" fmla="*/ 2147483647 h 197"/>
                <a:gd name="T44" fmla="*/ 2147483647 w 191"/>
                <a:gd name="T45" fmla="*/ 2147483647 h 197"/>
                <a:gd name="T46" fmla="*/ 2147483647 w 191"/>
                <a:gd name="T47" fmla="*/ 2147483647 h 197"/>
                <a:gd name="T48" fmla="*/ 0 w 191"/>
                <a:gd name="T49" fmla="*/ 2147483647 h 197"/>
                <a:gd name="T50" fmla="*/ 0 w 191"/>
                <a:gd name="T51" fmla="*/ 2147483647 h 197"/>
                <a:gd name="T52" fmla="*/ 0 w 191"/>
                <a:gd name="T53" fmla="*/ 2147483647 h 197"/>
                <a:gd name="T54" fmla="*/ 0 w 191"/>
                <a:gd name="T55" fmla="*/ 2147483647 h 197"/>
                <a:gd name="T56" fmla="*/ 0 w 191"/>
                <a:gd name="T57" fmla="*/ 2147483647 h 197"/>
                <a:gd name="T58" fmla="*/ 0 w 191"/>
                <a:gd name="T59" fmla="*/ 0 h 197"/>
                <a:gd name="T60" fmla="*/ 2147483647 w 191"/>
                <a:gd name="T61" fmla="*/ 0 h 197"/>
                <a:gd name="T62" fmla="*/ 2147483647 w 191"/>
                <a:gd name="T63" fmla="*/ 2147483647 h 197"/>
                <a:gd name="T64" fmla="*/ 2147483647 w 191"/>
                <a:gd name="T65" fmla="*/ 2147483647 h 197"/>
                <a:gd name="T66" fmla="*/ 2147483647 w 191"/>
                <a:gd name="T67" fmla="*/ 2147483647 h 197"/>
                <a:gd name="T68" fmla="*/ 2147483647 w 191"/>
                <a:gd name="T69" fmla="*/ 0 h 197"/>
                <a:gd name="T70" fmla="*/ 2147483647 w 191"/>
                <a:gd name="T71" fmla="*/ 2147483647 h 197"/>
                <a:gd name="T72" fmla="*/ 2147483647 w 191"/>
                <a:gd name="T73" fmla="*/ 0 h 197"/>
                <a:gd name="T74" fmla="*/ 2147483647 w 191"/>
                <a:gd name="T75" fmla="*/ 2147483647 h 197"/>
                <a:gd name="T76" fmla="*/ 2147483647 w 191"/>
                <a:gd name="T77" fmla="*/ 2147483647 h 197"/>
                <a:gd name="T78" fmla="*/ 2147483647 w 191"/>
                <a:gd name="T79" fmla="*/ 2147483647 h 197"/>
                <a:gd name="T80" fmla="*/ 2147483647 w 191"/>
                <a:gd name="T81" fmla="*/ 2147483647 h 197"/>
                <a:gd name="T82" fmla="*/ 2147483647 w 191"/>
                <a:gd name="T83" fmla="*/ 2147483647 h 197"/>
                <a:gd name="T84" fmla="*/ 2147483647 w 191"/>
                <a:gd name="T85" fmla="*/ 2147483647 h 197"/>
                <a:gd name="T86" fmla="*/ 2147483647 w 191"/>
                <a:gd name="T87" fmla="*/ 2147483647 h 197"/>
                <a:gd name="T88" fmla="*/ 2147483647 w 191"/>
                <a:gd name="T89" fmla="*/ 2147483647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prstDash val="solid"/>
              <a:round/>
              <a:headEnd/>
              <a:tailEnd/>
            </a:ln>
          </p:spPr>
          <p:txBody>
            <a:bodyPr/>
            <a:lstStyle/>
            <a:p>
              <a:endParaRPr lang="en-US"/>
            </a:p>
          </p:txBody>
        </p:sp>
        <p:sp>
          <p:nvSpPr>
            <p:cNvPr id="7266" name="Freeform 3650"/>
            <p:cNvSpPr>
              <a:spLocks/>
            </p:cNvSpPr>
            <p:nvPr/>
          </p:nvSpPr>
          <p:spPr bwMode="auto">
            <a:xfrm>
              <a:off x="5889625" y="2884488"/>
              <a:ext cx="779463" cy="969962"/>
            </a:xfrm>
            <a:custGeom>
              <a:avLst/>
              <a:gdLst>
                <a:gd name="T0" fmla="*/ 2147483647 w 485"/>
                <a:gd name="T1" fmla="*/ 2147483647 h 544"/>
                <a:gd name="T2" fmla="*/ 2147483647 w 485"/>
                <a:gd name="T3" fmla="*/ 2147483647 h 544"/>
                <a:gd name="T4" fmla="*/ 2147483647 w 485"/>
                <a:gd name="T5" fmla="*/ 2147483647 h 544"/>
                <a:gd name="T6" fmla="*/ 2147483647 w 485"/>
                <a:gd name="T7" fmla="*/ 2147483647 h 544"/>
                <a:gd name="T8" fmla="*/ 2147483647 w 485"/>
                <a:gd name="T9" fmla="*/ 2147483647 h 544"/>
                <a:gd name="T10" fmla="*/ 2147483647 w 485"/>
                <a:gd name="T11" fmla="*/ 2147483647 h 544"/>
                <a:gd name="T12" fmla="*/ 2147483647 w 485"/>
                <a:gd name="T13" fmla="*/ 2147483647 h 544"/>
                <a:gd name="T14" fmla="*/ 2147483647 w 485"/>
                <a:gd name="T15" fmla="*/ 2147483647 h 544"/>
                <a:gd name="T16" fmla="*/ 2147483647 w 485"/>
                <a:gd name="T17" fmla="*/ 2147483647 h 544"/>
                <a:gd name="T18" fmla="*/ 0 w 485"/>
                <a:gd name="T19" fmla="*/ 2147483647 h 544"/>
                <a:gd name="T20" fmla="*/ 2147483647 w 485"/>
                <a:gd name="T21" fmla="*/ 2147483647 h 544"/>
                <a:gd name="T22" fmla="*/ 2147483647 w 485"/>
                <a:gd name="T23" fmla="*/ 2147483647 h 544"/>
                <a:gd name="T24" fmla="*/ 2147483647 w 485"/>
                <a:gd name="T25" fmla="*/ 2147483647 h 544"/>
                <a:gd name="T26" fmla="*/ 2147483647 w 485"/>
                <a:gd name="T27" fmla="*/ 2147483647 h 544"/>
                <a:gd name="T28" fmla="*/ 2147483647 w 485"/>
                <a:gd name="T29" fmla="*/ 2147483647 h 544"/>
                <a:gd name="T30" fmla="*/ 2147483647 w 485"/>
                <a:gd name="T31" fmla="*/ 2147483647 h 544"/>
                <a:gd name="T32" fmla="*/ 2147483647 w 485"/>
                <a:gd name="T33" fmla="*/ 2147483647 h 544"/>
                <a:gd name="T34" fmla="*/ 2147483647 w 485"/>
                <a:gd name="T35" fmla="*/ 2147483647 h 544"/>
                <a:gd name="T36" fmla="*/ 2147483647 w 485"/>
                <a:gd name="T37" fmla="*/ 2147483647 h 544"/>
                <a:gd name="T38" fmla="*/ 2147483647 w 485"/>
                <a:gd name="T39" fmla="*/ 2147483647 h 544"/>
                <a:gd name="T40" fmla="*/ 2147483647 w 485"/>
                <a:gd name="T41" fmla="*/ 2147483647 h 544"/>
                <a:gd name="T42" fmla="*/ 2147483647 w 485"/>
                <a:gd name="T43" fmla="*/ 2147483647 h 544"/>
                <a:gd name="T44" fmla="*/ 2147483647 w 485"/>
                <a:gd name="T45" fmla="*/ 2147483647 h 544"/>
                <a:gd name="T46" fmla="*/ 2147483647 w 485"/>
                <a:gd name="T47" fmla="*/ 2147483647 h 544"/>
                <a:gd name="T48" fmla="*/ 2147483647 w 485"/>
                <a:gd name="T49" fmla="*/ 2147483647 h 544"/>
                <a:gd name="T50" fmla="*/ 2147483647 w 485"/>
                <a:gd name="T51" fmla="*/ 2147483647 h 544"/>
                <a:gd name="T52" fmla="*/ 2147483647 w 485"/>
                <a:gd name="T53" fmla="*/ 2147483647 h 544"/>
                <a:gd name="T54" fmla="*/ 2147483647 w 485"/>
                <a:gd name="T55" fmla="*/ 2147483647 h 544"/>
                <a:gd name="T56" fmla="*/ 2147483647 w 485"/>
                <a:gd name="T57" fmla="*/ 2147483647 h 544"/>
                <a:gd name="T58" fmla="*/ 2147483647 w 485"/>
                <a:gd name="T59" fmla="*/ 2147483647 h 544"/>
                <a:gd name="T60" fmla="*/ 2147483647 w 485"/>
                <a:gd name="T61" fmla="*/ 2147483647 h 544"/>
                <a:gd name="T62" fmla="*/ 2147483647 w 485"/>
                <a:gd name="T63" fmla="*/ 2147483647 h 544"/>
                <a:gd name="T64" fmla="*/ 2147483647 w 485"/>
                <a:gd name="T65" fmla="*/ 2147483647 h 544"/>
                <a:gd name="T66" fmla="*/ 2147483647 w 485"/>
                <a:gd name="T67" fmla="*/ 2147483647 h 544"/>
                <a:gd name="T68" fmla="*/ 2147483647 w 485"/>
                <a:gd name="T69" fmla="*/ 2147483647 h 544"/>
                <a:gd name="T70" fmla="*/ 2147483647 w 485"/>
                <a:gd name="T71" fmla="*/ 2147483647 h 544"/>
                <a:gd name="T72" fmla="*/ 2147483647 w 485"/>
                <a:gd name="T73" fmla="*/ 2147483647 h 544"/>
                <a:gd name="T74" fmla="*/ 2147483647 w 485"/>
                <a:gd name="T75" fmla="*/ 2147483647 h 544"/>
                <a:gd name="T76" fmla="*/ 2147483647 w 485"/>
                <a:gd name="T77" fmla="*/ 2147483647 h 544"/>
                <a:gd name="T78" fmla="*/ 2147483647 w 485"/>
                <a:gd name="T79" fmla="*/ 2147483647 h 544"/>
                <a:gd name="T80" fmla="*/ 2147483647 w 485"/>
                <a:gd name="T81" fmla="*/ 2147483647 h 544"/>
                <a:gd name="T82" fmla="*/ 2147483647 w 485"/>
                <a:gd name="T83" fmla="*/ 2147483647 h 544"/>
                <a:gd name="T84" fmla="*/ 2147483647 w 485"/>
                <a:gd name="T85" fmla="*/ 2147483647 h 544"/>
                <a:gd name="T86" fmla="*/ 2147483647 w 485"/>
                <a:gd name="T87" fmla="*/ 2147483647 h 544"/>
                <a:gd name="T88" fmla="*/ 2147483647 w 485"/>
                <a:gd name="T89" fmla="*/ 2147483647 h 544"/>
                <a:gd name="T90" fmla="*/ 2147483647 w 485"/>
                <a:gd name="T91" fmla="*/ 2147483647 h 544"/>
                <a:gd name="T92" fmla="*/ 2147483647 w 485"/>
                <a:gd name="T93" fmla="*/ 2147483647 h 544"/>
                <a:gd name="T94" fmla="*/ 2147483647 w 485"/>
                <a:gd name="T95" fmla="*/ 2147483647 h 544"/>
                <a:gd name="T96" fmla="*/ 2147483647 w 485"/>
                <a:gd name="T97" fmla="*/ 2147483647 h 544"/>
                <a:gd name="T98" fmla="*/ 2147483647 w 485"/>
                <a:gd name="T99" fmla="*/ 2147483647 h 544"/>
                <a:gd name="T100" fmla="*/ 2147483647 w 485"/>
                <a:gd name="T101" fmla="*/ 2147483647 h 544"/>
                <a:gd name="T102" fmla="*/ 2147483647 w 485"/>
                <a:gd name="T103" fmla="*/ 2147483647 h 544"/>
                <a:gd name="T104" fmla="*/ 2147483647 w 485"/>
                <a:gd name="T105" fmla="*/ 2147483647 h 544"/>
                <a:gd name="T106" fmla="*/ 2147483647 w 485"/>
                <a:gd name="T107" fmla="*/ 2147483647 h 544"/>
                <a:gd name="T108" fmla="*/ 2147483647 w 485"/>
                <a:gd name="T109" fmla="*/ 2147483647 h 544"/>
                <a:gd name="T110" fmla="*/ 2147483647 w 485"/>
                <a:gd name="T111" fmla="*/ 2147483647 h 544"/>
                <a:gd name="T112" fmla="*/ 2147483647 w 485"/>
                <a:gd name="T113" fmla="*/ 2147483647 h 544"/>
                <a:gd name="T114" fmla="*/ 2147483647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prstDash val="solid"/>
              <a:round/>
              <a:headEnd/>
              <a:tailEnd/>
            </a:ln>
          </p:spPr>
          <p:txBody>
            <a:bodyPr/>
            <a:lstStyle/>
            <a:p>
              <a:endParaRPr lang="en-US"/>
            </a:p>
          </p:txBody>
        </p:sp>
        <p:sp>
          <p:nvSpPr>
            <p:cNvPr id="7267" name="Freeform 3651"/>
            <p:cNvSpPr>
              <a:spLocks/>
            </p:cNvSpPr>
            <p:nvPr/>
          </p:nvSpPr>
          <p:spPr bwMode="auto">
            <a:xfrm>
              <a:off x="4937125" y="2970213"/>
              <a:ext cx="28575" cy="12858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prstDash val="solid"/>
              <a:round/>
              <a:headEnd/>
              <a:tailEnd/>
            </a:ln>
          </p:spPr>
          <p:txBody>
            <a:bodyPr/>
            <a:lstStyle/>
            <a:p>
              <a:endParaRPr lang="en-US"/>
            </a:p>
          </p:txBody>
        </p:sp>
        <p:sp>
          <p:nvSpPr>
            <p:cNvPr id="7268" name="Freeform 3652"/>
            <p:cNvSpPr>
              <a:spLocks/>
            </p:cNvSpPr>
            <p:nvPr/>
          </p:nvSpPr>
          <p:spPr bwMode="auto">
            <a:xfrm>
              <a:off x="4954588" y="2959100"/>
              <a:ext cx="115888"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7269" name="Freeform 3653"/>
            <p:cNvSpPr>
              <a:spLocks/>
            </p:cNvSpPr>
            <p:nvPr/>
          </p:nvSpPr>
          <p:spPr bwMode="auto">
            <a:xfrm>
              <a:off x="5457825" y="3257550"/>
              <a:ext cx="211138" cy="29845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prstDash val="solid"/>
              <a:round/>
              <a:headEnd/>
              <a:tailEnd/>
            </a:ln>
          </p:spPr>
          <p:txBody>
            <a:bodyPr/>
            <a:lstStyle/>
            <a:p>
              <a:endParaRPr lang="en-US"/>
            </a:p>
          </p:txBody>
        </p:sp>
        <p:sp>
          <p:nvSpPr>
            <p:cNvPr id="7270" name="Freeform 3654"/>
            <p:cNvSpPr>
              <a:spLocks/>
            </p:cNvSpPr>
            <p:nvPr/>
          </p:nvSpPr>
          <p:spPr bwMode="auto">
            <a:xfrm>
              <a:off x="5551488" y="3214688"/>
              <a:ext cx="1588" cy="22225"/>
            </a:xfrm>
            <a:custGeom>
              <a:avLst/>
              <a:gdLst>
                <a:gd name="T0" fmla="*/ 0 w 1588"/>
                <a:gd name="T1" fmla="*/ 0 h 12"/>
                <a:gd name="T2" fmla="*/ 0 w 1588"/>
                <a:gd name="T3" fmla="*/ 2147483647 h 12"/>
                <a:gd name="T4" fmla="*/ 0 w 1588"/>
                <a:gd name="T5" fmla="*/ 2147483647 h 12"/>
                <a:gd name="T6" fmla="*/ 0 w 158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7271" name="Freeform 3655"/>
            <p:cNvSpPr>
              <a:spLocks/>
            </p:cNvSpPr>
            <p:nvPr/>
          </p:nvSpPr>
          <p:spPr bwMode="auto">
            <a:xfrm>
              <a:off x="4954588" y="3001963"/>
              <a:ext cx="596900" cy="587375"/>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7272" name="Freeform 3656"/>
            <p:cNvSpPr>
              <a:spLocks/>
            </p:cNvSpPr>
            <p:nvPr/>
          </p:nvSpPr>
          <p:spPr bwMode="auto">
            <a:xfrm>
              <a:off x="5427663" y="3225800"/>
              <a:ext cx="134938" cy="117475"/>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7273" name="Freeform 3657"/>
            <p:cNvSpPr>
              <a:spLocks/>
            </p:cNvSpPr>
            <p:nvPr/>
          </p:nvSpPr>
          <p:spPr bwMode="auto">
            <a:xfrm>
              <a:off x="5207000" y="3470275"/>
              <a:ext cx="287338" cy="225425"/>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7274" name="Freeform 3658"/>
            <p:cNvSpPr>
              <a:spLocks/>
            </p:cNvSpPr>
            <p:nvPr/>
          </p:nvSpPr>
          <p:spPr bwMode="auto">
            <a:xfrm>
              <a:off x="6254750" y="3802063"/>
              <a:ext cx="68263" cy="12858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275" name="Freeform 3659"/>
            <p:cNvSpPr>
              <a:spLocks/>
            </p:cNvSpPr>
            <p:nvPr/>
          </p:nvSpPr>
          <p:spPr bwMode="auto">
            <a:xfrm>
              <a:off x="4829175" y="4187825"/>
              <a:ext cx="49213" cy="53975"/>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276" name="Rectangle 3660"/>
            <p:cNvSpPr>
              <a:spLocks noChangeArrowheads="1"/>
            </p:cNvSpPr>
            <p:nvPr/>
          </p:nvSpPr>
          <p:spPr bwMode="auto">
            <a:xfrm>
              <a:off x="60912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77" name="Rectangle 3661"/>
            <p:cNvSpPr>
              <a:spLocks noChangeArrowheads="1"/>
            </p:cNvSpPr>
            <p:nvPr/>
          </p:nvSpPr>
          <p:spPr bwMode="auto">
            <a:xfrm>
              <a:off x="6102350" y="4156075"/>
              <a:ext cx="0" cy="9525"/>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78" name="Rectangle 3662"/>
            <p:cNvSpPr>
              <a:spLocks noChangeArrowheads="1"/>
            </p:cNvSpPr>
            <p:nvPr/>
          </p:nvSpPr>
          <p:spPr bwMode="auto">
            <a:xfrm>
              <a:off x="6091238" y="41449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79" name="Freeform 3663"/>
            <p:cNvSpPr>
              <a:spLocks/>
            </p:cNvSpPr>
            <p:nvPr/>
          </p:nvSpPr>
          <p:spPr bwMode="auto">
            <a:xfrm>
              <a:off x="6083300" y="4165600"/>
              <a:ext cx="1588" cy="11112"/>
            </a:xfrm>
            <a:custGeom>
              <a:avLst/>
              <a:gdLst>
                <a:gd name="T0" fmla="*/ 0 w 1588"/>
                <a:gd name="T1" fmla="*/ 0 h 6"/>
                <a:gd name="T2" fmla="*/ 0 w 1588"/>
                <a:gd name="T3" fmla="*/ 2147483647 h 6"/>
                <a:gd name="T4" fmla="*/ 0 w 1588"/>
                <a:gd name="T5" fmla="*/ 0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80" name="Rectangle 3664"/>
            <p:cNvSpPr>
              <a:spLocks noChangeArrowheads="1"/>
            </p:cNvSpPr>
            <p:nvPr/>
          </p:nvSpPr>
          <p:spPr bwMode="auto">
            <a:xfrm>
              <a:off x="6083300" y="41767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1" name="Freeform 3665"/>
            <p:cNvSpPr>
              <a:spLocks/>
            </p:cNvSpPr>
            <p:nvPr/>
          </p:nvSpPr>
          <p:spPr bwMode="auto">
            <a:xfrm>
              <a:off x="6083300" y="3940175"/>
              <a:ext cx="1588" cy="11112"/>
            </a:xfrm>
            <a:custGeom>
              <a:avLst/>
              <a:gdLst>
                <a:gd name="T0" fmla="*/ 0 w 1588"/>
                <a:gd name="T1" fmla="*/ 2147483647 h 6"/>
                <a:gd name="T2" fmla="*/ 0 w 1588"/>
                <a:gd name="T3" fmla="*/ 0 h 6"/>
                <a:gd name="T4" fmla="*/ 0 w 1588"/>
                <a:gd name="T5" fmla="*/ 2147483647 h 6"/>
                <a:gd name="T6" fmla="*/ 0 w 158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82" name="Rectangle 3666"/>
            <p:cNvSpPr>
              <a:spLocks noChangeArrowheads="1"/>
            </p:cNvSpPr>
            <p:nvPr/>
          </p:nvSpPr>
          <p:spPr bwMode="auto">
            <a:xfrm>
              <a:off x="6091238" y="4165600"/>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3" name="Rectangle 3667"/>
            <p:cNvSpPr>
              <a:spLocks noChangeArrowheads="1"/>
            </p:cNvSpPr>
            <p:nvPr/>
          </p:nvSpPr>
          <p:spPr bwMode="auto">
            <a:xfrm>
              <a:off x="6102350" y="40703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4" name="Rectangle 3668"/>
            <p:cNvSpPr>
              <a:spLocks noChangeArrowheads="1"/>
            </p:cNvSpPr>
            <p:nvPr/>
          </p:nvSpPr>
          <p:spPr bwMode="auto">
            <a:xfrm>
              <a:off x="6072188" y="3897313"/>
              <a:ext cx="11113"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85" name="Freeform 3669"/>
            <p:cNvSpPr>
              <a:spLocks/>
            </p:cNvSpPr>
            <p:nvPr/>
          </p:nvSpPr>
          <p:spPr bwMode="auto">
            <a:xfrm>
              <a:off x="6083300" y="4079875"/>
              <a:ext cx="7938" cy="11112"/>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86" name="Freeform 3670"/>
            <p:cNvSpPr>
              <a:spLocks/>
            </p:cNvSpPr>
            <p:nvPr/>
          </p:nvSpPr>
          <p:spPr bwMode="auto">
            <a:xfrm>
              <a:off x="6091238" y="4059238"/>
              <a:ext cx="3175" cy="11112"/>
            </a:xfrm>
            <a:custGeom>
              <a:avLst/>
              <a:gdLst>
                <a:gd name="T0" fmla="*/ 0 w 3175"/>
                <a:gd name="T1" fmla="*/ 2147483647 h 6"/>
                <a:gd name="T2" fmla="*/ 0 w 3175"/>
                <a:gd name="T3" fmla="*/ 0 h 6"/>
                <a:gd name="T4" fmla="*/ 0 w 3175"/>
                <a:gd name="T5" fmla="*/ 2147483647 h 6"/>
                <a:gd name="T6" fmla="*/ 0 w 3175"/>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87" name="Freeform 3671"/>
            <p:cNvSpPr>
              <a:spLocks/>
            </p:cNvSpPr>
            <p:nvPr/>
          </p:nvSpPr>
          <p:spPr bwMode="auto">
            <a:xfrm>
              <a:off x="6091238" y="3940175"/>
              <a:ext cx="3175" cy="11112"/>
            </a:xfrm>
            <a:custGeom>
              <a:avLst/>
              <a:gdLst>
                <a:gd name="T0" fmla="*/ 0 w 3175"/>
                <a:gd name="T1" fmla="*/ 0 h 6"/>
                <a:gd name="T2" fmla="*/ 0 w 3175"/>
                <a:gd name="T3" fmla="*/ 0 h 6"/>
                <a:gd name="T4" fmla="*/ 0 w 3175"/>
                <a:gd name="T5" fmla="*/ 2147483647 h 6"/>
                <a:gd name="T6" fmla="*/ 0 w 317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5"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88" name="Freeform 3672"/>
            <p:cNvSpPr>
              <a:spLocks/>
            </p:cNvSpPr>
            <p:nvPr/>
          </p:nvSpPr>
          <p:spPr bwMode="auto">
            <a:xfrm>
              <a:off x="6072188" y="3908425"/>
              <a:ext cx="11113"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89" name="Rectangle 3673"/>
            <p:cNvSpPr>
              <a:spLocks noChangeArrowheads="1"/>
            </p:cNvSpPr>
            <p:nvPr/>
          </p:nvSpPr>
          <p:spPr bwMode="auto">
            <a:xfrm>
              <a:off x="6072188" y="404812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0" name="Rectangle 3674"/>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1" name="Rectangle 3675"/>
            <p:cNvSpPr>
              <a:spLocks noChangeArrowheads="1"/>
            </p:cNvSpPr>
            <p:nvPr/>
          </p:nvSpPr>
          <p:spPr bwMode="auto">
            <a:xfrm>
              <a:off x="6091238" y="40370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2" name="Rectangle 3676"/>
            <p:cNvSpPr>
              <a:spLocks noChangeArrowheads="1"/>
            </p:cNvSpPr>
            <p:nvPr/>
          </p:nvSpPr>
          <p:spPr bwMode="auto">
            <a:xfrm>
              <a:off x="6091238" y="4122738"/>
              <a:ext cx="0" cy="11112"/>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3" name="Rectangle 3677"/>
            <p:cNvSpPr>
              <a:spLocks noChangeArrowheads="1"/>
            </p:cNvSpPr>
            <p:nvPr/>
          </p:nvSpPr>
          <p:spPr bwMode="auto">
            <a:xfrm>
              <a:off x="6072188" y="389731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4" name="Rectangle 3678"/>
            <p:cNvSpPr>
              <a:spLocks noChangeArrowheads="1"/>
            </p:cNvSpPr>
            <p:nvPr/>
          </p:nvSpPr>
          <p:spPr bwMode="auto">
            <a:xfrm>
              <a:off x="6091238" y="40592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5" name="Rectangle 3679"/>
            <p:cNvSpPr>
              <a:spLocks noChangeArrowheads="1"/>
            </p:cNvSpPr>
            <p:nvPr/>
          </p:nvSpPr>
          <p:spPr bwMode="auto">
            <a:xfrm>
              <a:off x="6091238" y="39830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6" name="Rectangle 3680"/>
            <p:cNvSpPr>
              <a:spLocks noChangeArrowheads="1"/>
            </p:cNvSpPr>
            <p:nvPr/>
          </p:nvSpPr>
          <p:spPr bwMode="auto">
            <a:xfrm>
              <a:off x="5573713" y="4316413"/>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7" name="Freeform 3681"/>
            <p:cNvSpPr>
              <a:spLocks/>
            </p:cNvSpPr>
            <p:nvPr/>
          </p:nvSpPr>
          <p:spPr bwMode="auto">
            <a:xfrm>
              <a:off x="5311775" y="4475163"/>
              <a:ext cx="9525"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239FB1"/>
              </a:solidFill>
              <a:prstDash val="solid"/>
              <a:round/>
              <a:headEnd/>
              <a:tailEnd/>
            </a:ln>
          </p:spPr>
          <p:txBody>
            <a:bodyPr/>
            <a:lstStyle/>
            <a:p>
              <a:endParaRPr lang="en-US"/>
            </a:p>
          </p:txBody>
        </p:sp>
        <p:sp>
          <p:nvSpPr>
            <p:cNvPr id="7298" name="Rectangle 3682"/>
            <p:cNvSpPr>
              <a:spLocks noChangeArrowheads="1"/>
            </p:cNvSpPr>
            <p:nvPr/>
          </p:nvSpPr>
          <p:spPr bwMode="auto">
            <a:xfrm>
              <a:off x="5399088" y="3214688"/>
              <a:ext cx="0" cy="11112"/>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299" name="Freeform 3683"/>
            <p:cNvSpPr>
              <a:spLocks/>
            </p:cNvSpPr>
            <p:nvPr/>
          </p:nvSpPr>
          <p:spPr bwMode="auto">
            <a:xfrm>
              <a:off x="4387850" y="3311525"/>
              <a:ext cx="290513" cy="565150"/>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239FB1"/>
            </a:solidFill>
            <a:ln w="9525">
              <a:solidFill>
                <a:srgbClr val="000000"/>
              </a:solidFill>
              <a:prstDash val="solid"/>
              <a:round/>
              <a:headEnd/>
              <a:tailEnd/>
            </a:ln>
          </p:spPr>
          <p:txBody>
            <a:bodyPr/>
            <a:lstStyle/>
            <a:p>
              <a:endParaRPr lang="en-US"/>
            </a:p>
          </p:txBody>
        </p:sp>
        <p:sp>
          <p:nvSpPr>
            <p:cNvPr id="7300" name="Freeform 3684"/>
            <p:cNvSpPr>
              <a:spLocks/>
            </p:cNvSpPr>
            <p:nvPr/>
          </p:nvSpPr>
          <p:spPr bwMode="auto">
            <a:xfrm>
              <a:off x="5187950" y="3695700"/>
              <a:ext cx="36513" cy="65087"/>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7301" name="Freeform 3685"/>
            <p:cNvSpPr>
              <a:spLocks/>
            </p:cNvSpPr>
            <p:nvPr/>
          </p:nvSpPr>
          <p:spPr bwMode="auto">
            <a:xfrm>
              <a:off x="5022850" y="3502025"/>
              <a:ext cx="192088" cy="204787"/>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7302" name="Freeform 3686"/>
            <p:cNvSpPr>
              <a:spLocks/>
            </p:cNvSpPr>
            <p:nvPr/>
          </p:nvSpPr>
          <p:spPr bwMode="auto">
            <a:xfrm>
              <a:off x="4937125" y="3632200"/>
              <a:ext cx="422275" cy="393700"/>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7303" name="Freeform 3687"/>
            <p:cNvSpPr>
              <a:spLocks/>
            </p:cNvSpPr>
            <p:nvPr/>
          </p:nvSpPr>
          <p:spPr bwMode="auto">
            <a:xfrm>
              <a:off x="5167313" y="3727450"/>
              <a:ext cx="290513" cy="481012"/>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7304" name="Freeform 3688"/>
            <p:cNvSpPr>
              <a:spLocks/>
            </p:cNvSpPr>
            <p:nvPr/>
          </p:nvSpPr>
          <p:spPr bwMode="auto">
            <a:xfrm>
              <a:off x="4829175" y="4230688"/>
              <a:ext cx="49213" cy="74612"/>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305" name="Freeform 3689"/>
            <p:cNvSpPr>
              <a:spLocks/>
            </p:cNvSpPr>
            <p:nvPr/>
          </p:nvSpPr>
          <p:spPr bwMode="auto">
            <a:xfrm>
              <a:off x="4321175" y="4016375"/>
              <a:ext cx="212725" cy="311150"/>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239FB1"/>
            </a:solidFill>
            <a:ln w="9525">
              <a:solidFill>
                <a:srgbClr val="000000"/>
              </a:solidFill>
              <a:prstDash val="solid"/>
              <a:round/>
              <a:headEnd/>
              <a:tailEnd/>
            </a:ln>
          </p:spPr>
          <p:txBody>
            <a:bodyPr/>
            <a:lstStyle/>
            <a:p>
              <a:endParaRPr lang="en-US"/>
            </a:p>
          </p:txBody>
        </p:sp>
        <p:sp>
          <p:nvSpPr>
            <p:cNvPr id="7306" name="Freeform 3690"/>
            <p:cNvSpPr>
              <a:spLocks/>
            </p:cNvSpPr>
            <p:nvPr/>
          </p:nvSpPr>
          <p:spPr bwMode="auto">
            <a:xfrm>
              <a:off x="4965700" y="3983038"/>
              <a:ext cx="231775" cy="333375"/>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prstDash val="solid"/>
              <a:round/>
              <a:headEnd/>
              <a:tailEnd/>
            </a:ln>
          </p:spPr>
          <p:txBody>
            <a:bodyPr/>
            <a:lstStyle/>
            <a:p>
              <a:endParaRPr lang="en-US"/>
            </a:p>
          </p:txBody>
        </p:sp>
        <p:sp>
          <p:nvSpPr>
            <p:cNvPr id="7307" name="Rectangle 3691"/>
            <p:cNvSpPr>
              <a:spLocks noChangeArrowheads="1"/>
            </p:cNvSpPr>
            <p:nvPr/>
          </p:nvSpPr>
          <p:spPr bwMode="auto">
            <a:xfrm>
              <a:off x="8891588" y="4037013"/>
              <a:ext cx="79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08" name="Freeform 3692"/>
            <p:cNvSpPr>
              <a:spLocks/>
            </p:cNvSpPr>
            <p:nvPr/>
          </p:nvSpPr>
          <p:spPr bwMode="auto">
            <a:xfrm>
              <a:off x="8899525" y="4079875"/>
              <a:ext cx="3175" cy="11112"/>
            </a:xfrm>
            <a:custGeom>
              <a:avLst/>
              <a:gdLst>
                <a:gd name="T0" fmla="*/ 0 w 3175"/>
                <a:gd name="T1" fmla="*/ 2147483647 h 6"/>
                <a:gd name="T2" fmla="*/ 0 w 3175"/>
                <a:gd name="T3" fmla="*/ 2147483647 h 6"/>
                <a:gd name="T4" fmla="*/ 0 w 3175"/>
                <a:gd name="T5" fmla="*/ 2147483647 h 6"/>
                <a:gd name="T6" fmla="*/ 0 w 3175"/>
                <a:gd name="T7" fmla="*/ 0 h 6"/>
                <a:gd name="T8" fmla="*/ 0 w 3175"/>
                <a:gd name="T9" fmla="*/ 0 h 6"/>
                <a:gd name="T10" fmla="*/ 0 w 3175"/>
                <a:gd name="T11" fmla="*/ 0 h 6"/>
                <a:gd name="T12" fmla="*/ 0 w 3175"/>
                <a:gd name="T13" fmla="*/ 0 h 6"/>
                <a:gd name="T14" fmla="*/ 0 w 317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5"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09" name="Freeform 3693"/>
            <p:cNvSpPr>
              <a:spLocks/>
            </p:cNvSpPr>
            <p:nvPr/>
          </p:nvSpPr>
          <p:spPr bwMode="auto">
            <a:xfrm>
              <a:off x="8910638" y="4102100"/>
              <a:ext cx="1588" cy="1587"/>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10" name="Rectangle 3694"/>
            <p:cNvSpPr>
              <a:spLocks noChangeArrowheads="1"/>
            </p:cNvSpPr>
            <p:nvPr/>
          </p:nvSpPr>
          <p:spPr bwMode="auto">
            <a:xfrm>
              <a:off x="8910638" y="407987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11" name="Freeform 3695"/>
            <p:cNvSpPr>
              <a:spLocks/>
            </p:cNvSpPr>
            <p:nvPr/>
          </p:nvSpPr>
          <p:spPr bwMode="auto">
            <a:xfrm>
              <a:off x="8899525" y="4090988"/>
              <a:ext cx="3175" cy="1587"/>
            </a:xfrm>
            <a:custGeom>
              <a:avLst/>
              <a:gdLst>
                <a:gd name="T0" fmla="*/ 0 w 3175"/>
                <a:gd name="T1" fmla="*/ 0 h 1587"/>
                <a:gd name="T2" fmla="*/ 0 w 3175"/>
                <a:gd name="T3" fmla="*/ 0 h 1587"/>
                <a:gd name="T4" fmla="*/ 0 w 3175"/>
                <a:gd name="T5" fmla="*/ 0 h 1587"/>
                <a:gd name="T6" fmla="*/ 0 60000 65536"/>
                <a:gd name="T7" fmla="*/ 0 60000 65536"/>
                <a:gd name="T8" fmla="*/ 0 60000 65536"/>
              </a:gdLst>
              <a:ahLst/>
              <a:cxnLst>
                <a:cxn ang="T6">
                  <a:pos x="T0" y="T1"/>
                </a:cxn>
                <a:cxn ang="T7">
                  <a:pos x="T2" y="T3"/>
                </a:cxn>
                <a:cxn ang="T8">
                  <a:pos x="T4" y="T5"/>
                </a:cxn>
              </a:cxnLst>
              <a:rect l="0" t="0" r="r" b="b"/>
              <a:pathLst>
                <a:path w="3175"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12" name="Freeform 3696"/>
            <p:cNvSpPr>
              <a:spLocks/>
            </p:cNvSpPr>
            <p:nvPr/>
          </p:nvSpPr>
          <p:spPr bwMode="auto">
            <a:xfrm>
              <a:off x="4081463" y="3652838"/>
              <a:ext cx="334963" cy="3413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7313" name="Freeform 3697"/>
            <p:cNvSpPr>
              <a:spLocks/>
            </p:cNvSpPr>
            <p:nvPr/>
          </p:nvSpPr>
          <p:spPr bwMode="auto">
            <a:xfrm>
              <a:off x="4032250" y="3706813"/>
              <a:ext cx="77788" cy="223837"/>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239FB1"/>
            </a:solidFill>
            <a:ln w="9525">
              <a:solidFill>
                <a:srgbClr val="000000"/>
              </a:solidFill>
              <a:prstDash val="solid"/>
              <a:round/>
              <a:headEnd/>
              <a:tailEnd/>
            </a:ln>
          </p:spPr>
          <p:txBody>
            <a:bodyPr/>
            <a:lstStyle/>
            <a:p>
              <a:endParaRPr lang="en-US"/>
            </a:p>
          </p:txBody>
        </p:sp>
        <p:sp>
          <p:nvSpPr>
            <p:cNvPr id="7314" name="Freeform 3698"/>
            <p:cNvSpPr>
              <a:spLocks/>
            </p:cNvSpPr>
            <p:nvPr/>
          </p:nvSpPr>
          <p:spPr bwMode="auto">
            <a:xfrm>
              <a:off x="3848100" y="3609975"/>
              <a:ext cx="233363" cy="201612"/>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239FB1"/>
            </a:solidFill>
            <a:ln w="9525">
              <a:solidFill>
                <a:srgbClr val="000000"/>
              </a:solidFill>
              <a:prstDash val="solid"/>
              <a:round/>
              <a:headEnd/>
              <a:tailEnd/>
            </a:ln>
          </p:spPr>
          <p:txBody>
            <a:bodyPr/>
            <a:lstStyle/>
            <a:p>
              <a:endParaRPr lang="en-US"/>
            </a:p>
          </p:txBody>
        </p:sp>
        <p:sp>
          <p:nvSpPr>
            <p:cNvPr id="7315" name="Freeform 3699"/>
            <p:cNvSpPr>
              <a:spLocks/>
            </p:cNvSpPr>
            <p:nvPr/>
          </p:nvSpPr>
          <p:spPr bwMode="auto">
            <a:xfrm>
              <a:off x="4243388" y="3684588"/>
              <a:ext cx="222250" cy="395287"/>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239FB1"/>
            </a:solidFill>
            <a:ln w="9525">
              <a:solidFill>
                <a:srgbClr val="000000"/>
              </a:solidFill>
              <a:prstDash val="solid"/>
              <a:round/>
              <a:headEnd/>
              <a:tailEnd/>
            </a:ln>
          </p:spPr>
          <p:txBody>
            <a:bodyPr/>
            <a:lstStyle/>
            <a:p>
              <a:endParaRPr lang="en-US"/>
            </a:p>
          </p:txBody>
        </p:sp>
        <p:sp>
          <p:nvSpPr>
            <p:cNvPr id="7316" name="Freeform 3700"/>
            <p:cNvSpPr>
              <a:spLocks/>
            </p:cNvSpPr>
            <p:nvPr/>
          </p:nvSpPr>
          <p:spPr bwMode="auto">
            <a:xfrm>
              <a:off x="4416425" y="3760788"/>
              <a:ext cx="365125" cy="309562"/>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239FB1"/>
            </a:solidFill>
            <a:ln w="9525">
              <a:solidFill>
                <a:srgbClr val="000000"/>
              </a:solidFill>
              <a:prstDash val="solid"/>
              <a:round/>
              <a:headEnd/>
              <a:tailEnd/>
            </a:ln>
          </p:spPr>
          <p:txBody>
            <a:bodyPr/>
            <a:lstStyle/>
            <a:p>
              <a:endParaRPr lang="en-US"/>
            </a:p>
          </p:txBody>
        </p:sp>
        <p:sp>
          <p:nvSpPr>
            <p:cNvPr id="7317" name="Freeform 3701"/>
            <p:cNvSpPr>
              <a:spLocks/>
            </p:cNvSpPr>
            <p:nvPr/>
          </p:nvSpPr>
          <p:spPr bwMode="auto">
            <a:xfrm>
              <a:off x="3541713" y="3652838"/>
              <a:ext cx="77788" cy="31750"/>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18" name="Freeform 3702"/>
            <p:cNvSpPr>
              <a:spLocks/>
            </p:cNvSpPr>
            <p:nvPr/>
          </p:nvSpPr>
          <p:spPr bwMode="auto">
            <a:xfrm>
              <a:off x="3916363" y="3749675"/>
              <a:ext cx="125413" cy="223837"/>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prstDash val="solid"/>
              <a:round/>
              <a:headEnd/>
              <a:tailEnd/>
            </a:ln>
          </p:spPr>
          <p:txBody>
            <a:bodyPr/>
            <a:lstStyle/>
            <a:p>
              <a:endParaRPr lang="en-US"/>
            </a:p>
          </p:txBody>
        </p:sp>
        <p:sp>
          <p:nvSpPr>
            <p:cNvPr id="7319" name="Freeform 3703"/>
            <p:cNvSpPr>
              <a:spLocks/>
            </p:cNvSpPr>
            <p:nvPr/>
          </p:nvSpPr>
          <p:spPr bwMode="auto">
            <a:xfrm>
              <a:off x="3589338" y="3695700"/>
              <a:ext cx="201613" cy="192087"/>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239FB1"/>
            </a:solidFill>
            <a:ln w="9525">
              <a:solidFill>
                <a:srgbClr val="000000"/>
              </a:solidFill>
              <a:prstDash val="solid"/>
              <a:round/>
              <a:headEnd/>
              <a:tailEnd/>
            </a:ln>
          </p:spPr>
          <p:txBody>
            <a:bodyPr/>
            <a:lstStyle/>
            <a:p>
              <a:endParaRPr lang="en-US"/>
            </a:p>
          </p:txBody>
        </p:sp>
        <p:sp>
          <p:nvSpPr>
            <p:cNvPr id="7320" name="Freeform 3704"/>
            <p:cNvSpPr>
              <a:spLocks/>
            </p:cNvSpPr>
            <p:nvPr/>
          </p:nvSpPr>
          <p:spPr bwMode="auto">
            <a:xfrm>
              <a:off x="3541713" y="3695700"/>
              <a:ext cx="77788" cy="65087"/>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239FB1"/>
            </a:solidFill>
            <a:ln w="9525">
              <a:solidFill>
                <a:srgbClr val="000000"/>
              </a:solidFill>
              <a:prstDash val="solid"/>
              <a:round/>
              <a:headEnd/>
              <a:tailEnd/>
            </a:ln>
          </p:spPr>
          <p:txBody>
            <a:bodyPr/>
            <a:lstStyle/>
            <a:p>
              <a:endParaRPr lang="en-US"/>
            </a:p>
          </p:txBody>
        </p:sp>
        <p:sp>
          <p:nvSpPr>
            <p:cNvPr id="7321" name="Freeform 3705"/>
            <p:cNvSpPr>
              <a:spLocks/>
            </p:cNvSpPr>
            <p:nvPr/>
          </p:nvSpPr>
          <p:spPr bwMode="auto">
            <a:xfrm>
              <a:off x="3773488" y="3770313"/>
              <a:ext cx="161925" cy="223837"/>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239FB1"/>
            </a:solidFill>
            <a:ln w="9525">
              <a:solidFill>
                <a:srgbClr val="000000"/>
              </a:solidFill>
              <a:prstDash val="solid"/>
              <a:round/>
              <a:headEnd/>
              <a:tailEnd/>
            </a:ln>
          </p:spPr>
          <p:txBody>
            <a:bodyPr/>
            <a:lstStyle/>
            <a:p>
              <a:endParaRPr lang="en-US"/>
            </a:p>
          </p:txBody>
        </p:sp>
        <p:sp>
          <p:nvSpPr>
            <p:cNvPr id="7322" name="Freeform 3706"/>
            <p:cNvSpPr>
              <a:spLocks/>
            </p:cNvSpPr>
            <p:nvPr/>
          </p:nvSpPr>
          <p:spPr bwMode="auto">
            <a:xfrm>
              <a:off x="3629025" y="3790950"/>
              <a:ext cx="85725" cy="106362"/>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prstDash val="solid"/>
              <a:round/>
              <a:headEnd/>
              <a:tailEnd/>
            </a:ln>
          </p:spPr>
          <p:txBody>
            <a:bodyPr/>
            <a:lstStyle/>
            <a:p>
              <a:endParaRPr lang="en-US"/>
            </a:p>
          </p:txBody>
        </p:sp>
        <p:sp>
          <p:nvSpPr>
            <p:cNvPr id="7323" name="Freeform 3707"/>
            <p:cNvSpPr>
              <a:spLocks/>
            </p:cNvSpPr>
            <p:nvPr/>
          </p:nvSpPr>
          <p:spPr bwMode="auto">
            <a:xfrm>
              <a:off x="4003675" y="3749675"/>
              <a:ext cx="49213" cy="180975"/>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324" name="Freeform 3708"/>
            <p:cNvSpPr>
              <a:spLocks/>
            </p:cNvSpPr>
            <p:nvPr/>
          </p:nvSpPr>
          <p:spPr bwMode="auto">
            <a:xfrm>
              <a:off x="3773488" y="2830513"/>
              <a:ext cx="566738" cy="628650"/>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prstDash val="solid"/>
              <a:round/>
              <a:headEnd/>
              <a:tailEnd/>
            </a:ln>
          </p:spPr>
          <p:txBody>
            <a:bodyPr/>
            <a:lstStyle/>
            <a:p>
              <a:endParaRPr lang="en-US"/>
            </a:p>
          </p:txBody>
        </p:sp>
        <p:sp>
          <p:nvSpPr>
            <p:cNvPr id="7325" name="Freeform 3709"/>
            <p:cNvSpPr>
              <a:spLocks/>
            </p:cNvSpPr>
            <p:nvPr/>
          </p:nvSpPr>
          <p:spPr bwMode="auto">
            <a:xfrm>
              <a:off x="3619500" y="3119438"/>
              <a:ext cx="20638" cy="22225"/>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326" name="Freeform 3710"/>
            <p:cNvSpPr>
              <a:spLocks/>
            </p:cNvSpPr>
            <p:nvPr/>
          </p:nvSpPr>
          <p:spPr bwMode="auto">
            <a:xfrm>
              <a:off x="3551238" y="3130550"/>
              <a:ext cx="9525" cy="22225"/>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27" name="Freeform 3711"/>
            <p:cNvSpPr>
              <a:spLocks/>
            </p:cNvSpPr>
            <p:nvPr/>
          </p:nvSpPr>
          <p:spPr bwMode="auto">
            <a:xfrm>
              <a:off x="3579813" y="3152775"/>
              <a:ext cx="9525" cy="7937"/>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28" name="Freeform 3712"/>
            <p:cNvSpPr>
              <a:spLocks/>
            </p:cNvSpPr>
            <p:nvPr/>
          </p:nvSpPr>
          <p:spPr bwMode="auto">
            <a:xfrm>
              <a:off x="3640138" y="3109913"/>
              <a:ext cx="7938"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29" name="Rectangle 3713"/>
            <p:cNvSpPr>
              <a:spLocks noChangeArrowheads="1"/>
            </p:cNvSpPr>
            <p:nvPr/>
          </p:nvSpPr>
          <p:spPr bwMode="auto">
            <a:xfrm>
              <a:off x="3328988" y="3556000"/>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30" name="Rectangle 3714"/>
            <p:cNvSpPr>
              <a:spLocks noChangeArrowheads="1"/>
            </p:cNvSpPr>
            <p:nvPr/>
          </p:nvSpPr>
          <p:spPr bwMode="auto">
            <a:xfrm>
              <a:off x="3868738" y="286226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31" name="Freeform 3715"/>
            <p:cNvSpPr>
              <a:spLocks/>
            </p:cNvSpPr>
            <p:nvPr/>
          </p:nvSpPr>
          <p:spPr bwMode="auto">
            <a:xfrm>
              <a:off x="4262438" y="2970213"/>
              <a:ext cx="442913" cy="479425"/>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7332" name="Freeform 3716"/>
            <p:cNvSpPr>
              <a:spLocks/>
            </p:cNvSpPr>
            <p:nvPr/>
          </p:nvSpPr>
          <p:spPr bwMode="auto">
            <a:xfrm>
              <a:off x="3665538" y="3257550"/>
              <a:ext cx="463550" cy="523875"/>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239FB1"/>
            </a:solidFill>
            <a:ln w="9525">
              <a:solidFill>
                <a:srgbClr val="000000"/>
              </a:solidFill>
              <a:prstDash val="solid"/>
              <a:round/>
              <a:headEnd/>
              <a:tailEnd/>
            </a:ln>
          </p:spPr>
          <p:txBody>
            <a:bodyPr/>
            <a:lstStyle/>
            <a:p>
              <a:endParaRPr lang="en-US"/>
            </a:p>
          </p:txBody>
        </p:sp>
        <p:sp>
          <p:nvSpPr>
            <p:cNvPr id="7333" name="Rectangle 3717"/>
            <p:cNvSpPr>
              <a:spLocks noChangeArrowheads="1"/>
            </p:cNvSpPr>
            <p:nvPr/>
          </p:nvSpPr>
          <p:spPr bwMode="auto">
            <a:xfrm>
              <a:off x="4387850" y="2873375"/>
              <a:ext cx="952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34" name="Freeform 3718"/>
            <p:cNvSpPr>
              <a:spLocks/>
            </p:cNvSpPr>
            <p:nvPr/>
          </p:nvSpPr>
          <p:spPr bwMode="auto">
            <a:xfrm>
              <a:off x="3532188" y="3171825"/>
              <a:ext cx="346075" cy="449262"/>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239FB1"/>
            </a:solidFill>
            <a:ln w="9525">
              <a:solidFill>
                <a:srgbClr val="000000"/>
              </a:solidFill>
              <a:prstDash val="solid"/>
              <a:round/>
              <a:headEnd/>
              <a:tailEnd/>
            </a:ln>
          </p:spPr>
          <p:txBody>
            <a:bodyPr/>
            <a:lstStyle/>
            <a:p>
              <a:endParaRPr lang="en-US"/>
            </a:p>
          </p:txBody>
        </p:sp>
        <p:sp>
          <p:nvSpPr>
            <p:cNvPr id="7335" name="Freeform 3719"/>
            <p:cNvSpPr>
              <a:spLocks/>
            </p:cNvSpPr>
            <p:nvPr/>
          </p:nvSpPr>
          <p:spPr bwMode="auto">
            <a:xfrm>
              <a:off x="3648075" y="2873375"/>
              <a:ext cx="336550" cy="287337"/>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prstDash val="solid"/>
              <a:round/>
              <a:headEnd/>
              <a:tailEnd/>
            </a:ln>
          </p:spPr>
          <p:txBody>
            <a:bodyPr/>
            <a:lstStyle/>
            <a:p>
              <a:endParaRPr lang="en-US"/>
            </a:p>
          </p:txBody>
        </p:sp>
        <p:sp>
          <p:nvSpPr>
            <p:cNvPr id="7336" name="Freeform 3720"/>
            <p:cNvSpPr>
              <a:spLocks/>
            </p:cNvSpPr>
            <p:nvPr/>
          </p:nvSpPr>
          <p:spPr bwMode="auto">
            <a:xfrm>
              <a:off x="4013200" y="3311525"/>
              <a:ext cx="442913" cy="415925"/>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239FB1"/>
            </a:solidFill>
            <a:ln w="9525">
              <a:solidFill>
                <a:srgbClr val="000000"/>
              </a:solidFill>
              <a:prstDash val="solid"/>
              <a:round/>
              <a:headEnd/>
              <a:tailEnd/>
            </a:ln>
          </p:spPr>
          <p:txBody>
            <a:bodyPr/>
            <a:lstStyle/>
            <a:p>
              <a:endParaRPr lang="en-US"/>
            </a:p>
          </p:txBody>
        </p:sp>
        <p:sp>
          <p:nvSpPr>
            <p:cNvPr id="7337" name="Freeform 3721"/>
            <p:cNvSpPr>
              <a:spLocks/>
            </p:cNvSpPr>
            <p:nvPr/>
          </p:nvSpPr>
          <p:spPr bwMode="auto">
            <a:xfrm>
              <a:off x="3521075" y="3556000"/>
              <a:ext cx="165100" cy="150812"/>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239FB1"/>
            </a:solidFill>
            <a:ln w="9525">
              <a:solidFill>
                <a:srgbClr val="000000"/>
              </a:solidFill>
              <a:prstDash val="solid"/>
              <a:round/>
              <a:headEnd/>
              <a:tailEnd/>
            </a:ln>
          </p:spPr>
          <p:txBody>
            <a:bodyPr/>
            <a:lstStyle/>
            <a:p>
              <a:endParaRPr lang="en-US"/>
            </a:p>
          </p:txBody>
        </p:sp>
        <p:sp>
          <p:nvSpPr>
            <p:cNvPr id="7338" name="Freeform 3722"/>
            <p:cNvSpPr>
              <a:spLocks/>
            </p:cNvSpPr>
            <p:nvPr/>
          </p:nvSpPr>
          <p:spPr bwMode="auto">
            <a:xfrm>
              <a:off x="4203700" y="2819400"/>
              <a:ext cx="117475" cy="257175"/>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prstDash val="solid"/>
              <a:round/>
              <a:headEnd/>
              <a:tailEnd/>
            </a:ln>
          </p:spPr>
          <p:txBody>
            <a:bodyPr/>
            <a:lstStyle/>
            <a:p>
              <a:endParaRPr lang="en-US"/>
            </a:p>
          </p:txBody>
        </p:sp>
        <p:sp>
          <p:nvSpPr>
            <p:cNvPr id="7339" name="Freeform 3723"/>
            <p:cNvSpPr>
              <a:spLocks/>
            </p:cNvSpPr>
            <p:nvPr/>
          </p:nvSpPr>
          <p:spPr bwMode="auto">
            <a:xfrm>
              <a:off x="3686175" y="3844925"/>
              <a:ext cx="114300" cy="149225"/>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prstDash val="solid"/>
              <a:round/>
              <a:headEnd/>
              <a:tailEnd/>
            </a:ln>
          </p:spPr>
          <p:txBody>
            <a:bodyPr/>
            <a:lstStyle/>
            <a:p>
              <a:endParaRPr lang="en-US"/>
            </a:p>
          </p:txBody>
        </p:sp>
        <p:sp>
          <p:nvSpPr>
            <p:cNvPr id="7340" name="Freeform 3724"/>
            <p:cNvSpPr>
              <a:spLocks/>
            </p:cNvSpPr>
            <p:nvPr/>
          </p:nvSpPr>
          <p:spPr bwMode="auto">
            <a:xfrm>
              <a:off x="1663700" y="3802063"/>
              <a:ext cx="96838" cy="8572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7341" name="Freeform 3725"/>
            <p:cNvSpPr>
              <a:spLocks/>
            </p:cNvSpPr>
            <p:nvPr/>
          </p:nvSpPr>
          <p:spPr bwMode="auto">
            <a:xfrm>
              <a:off x="1760538" y="3811588"/>
              <a:ext cx="68263" cy="76200"/>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7342" name="Freeform 3726"/>
            <p:cNvSpPr>
              <a:spLocks/>
            </p:cNvSpPr>
            <p:nvPr/>
          </p:nvSpPr>
          <p:spPr bwMode="auto">
            <a:xfrm>
              <a:off x="2465388" y="3940175"/>
              <a:ext cx="85725" cy="130175"/>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7343" name="Freeform 3727"/>
            <p:cNvSpPr>
              <a:spLocks/>
            </p:cNvSpPr>
            <p:nvPr/>
          </p:nvSpPr>
          <p:spPr bwMode="auto">
            <a:xfrm>
              <a:off x="1771650" y="3706813"/>
              <a:ext cx="344488" cy="587375"/>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prstDash val="solid"/>
              <a:round/>
              <a:headEnd/>
              <a:tailEnd/>
            </a:ln>
          </p:spPr>
          <p:txBody>
            <a:bodyPr/>
            <a:lstStyle/>
            <a:p>
              <a:endParaRPr lang="en-US"/>
            </a:p>
          </p:txBody>
        </p:sp>
        <p:sp>
          <p:nvSpPr>
            <p:cNvPr id="7344" name="Freeform 3728"/>
            <p:cNvSpPr>
              <a:spLocks/>
            </p:cNvSpPr>
            <p:nvPr/>
          </p:nvSpPr>
          <p:spPr bwMode="auto">
            <a:xfrm>
              <a:off x="2271713" y="3844925"/>
              <a:ext cx="134938" cy="257175"/>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7345" name="Freeform 3729"/>
            <p:cNvSpPr>
              <a:spLocks/>
            </p:cNvSpPr>
            <p:nvPr/>
          </p:nvSpPr>
          <p:spPr bwMode="auto">
            <a:xfrm>
              <a:off x="2366963" y="3940175"/>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7346" name="Freeform 3730"/>
            <p:cNvSpPr>
              <a:spLocks/>
            </p:cNvSpPr>
            <p:nvPr/>
          </p:nvSpPr>
          <p:spPr bwMode="auto">
            <a:xfrm>
              <a:off x="2260600" y="3760788"/>
              <a:ext cx="30163" cy="30162"/>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47" name="Freeform 3731"/>
            <p:cNvSpPr>
              <a:spLocks/>
            </p:cNvSpPr>
            <p:nvPr/>
          </p:nvSpPr>
          <p:spPr bwMode="auto">
            <a:xfrm>
              <a:off x="1933575" y="3717925"/>
              <a:ext cx="384175" cy="404812"/>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7348" name="Freeform 3732"/>
            <p:cNvSpPr>
              <a:spLocks/>
            </p:cNvSpPr>
            <p:nvPr/>
          </p:nvSpPr>
          <p:spPr bwMode="auto">
            <a:xfrm>
              <a:off x="2193925" y="3749675"/>
              <a:ext cx="19050" cy="11112"/>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7349" name="Freeform 3733"/>
            <p:cNvSpPr>
              <a:spLocks/>
            </p:cNvSpPr>
            <p:nvPr/>
          </p:nvSpPr>
          <p:spPr bwMode="auto">
            <a:xfrm>
              <a:off x="1652588" y="3322638"/>
              <a:ext cx="292100" cy="115887"/>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prstDash val="solid"/>
              <a:round/>
              <a:headEnd/>
              <a:tailEnd/>
            </a:ln>
          </p:spPr>
          <p:txBody>
            <a:bodyPr/>
            <a:lstStyle/>
            <a:p>
              <a:endParaRPr lang="en-US"/>
            </a:p>
          </p:txBody>
        </p:sp>
        <p:sp>
          <p:nvSpPr>
            <p:cNvPr id="7350" name="Freeform 3734"/>
            <p:cNvSpPr>
              <a:spLocks/>
            </p:cNvSpPr>
            <p:nvPr/>
          </p:nvSpPr>
          <p:spPr bwMode="auto">
            <a:xfrm>
              <a:off x="1703388" y="3363913"/>
              <a:ext cx="17463" cy="20637"/>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7351" name="Freeform 3735"/>
            <p:cNvSpPr>
              <a:spLocks/>
            </p:cNvSpPr>
            <p:nvPr/>
          </p:nvSpPr>
          <p:spPr bwMode="auto">
            <a:xfrm>
              <a:off x="1741488" y="3459163"/>
              <a:ext cx="9525" cy="3175"/>
            </a:xfrm>
            <a:custGeom>
              <a:avLst/>
              <a:gdLst>
                <a:gd name="T0" fmla="*/ 2147483647 w 6"/>
                <a:gd name="T1" fmla="*/ 0 h 3175"/>
                <a:gd name="T2" fmla="*/ 2147483647 w 6"/>
                <a:gd name="T3" fmla="*/ 0 h 3175"/>
                <a:gd name="T4" fmla="*/ 2147483647 w 6"/>
                <a:gd name="T5" fmla="*/ 0 h 3175"/>
                <a:gd name="T6" fmla="*/ 2147483647 w 6"/>
                <a:gd name="T7" fmla="*/ 0 h 3175"/>
                <a:gd name="T8" fmla="*/ 2147483647 w 6"/>
                <a:gd name="T9" fmla="*/ 0 h 3175"/>
                <a:gd name="T10" fmla="*/ 2147483647 w 6"/>
                <a:gd name="T11" fmla="*/ 0 h 3175"/>
                <a:gd name="T12" fmla="*/ 0 w 6"/>
                <a:gd name="T13" fmla="*/ 0 h 3175"/>
                <a:gd name="T14" fmla="*/ 0 w 6"/>
                <a:gd name="T15" fmla="*/ 0 h 3175"/>
                <a:gd name="T16" fmla="*/ 0 w 6"/>
                <a:gd name="T17" fmla="*/ 0 h 3175"/>
                <a:gd name="T18" fmla="*/ 0 w 6"/>
                <a:gd name="T19" fmla="*/ 0 h 3175"/>
                <a:gd name="T20" fmla="*/ 0 w 6"/>
                <a:gd name="T21" fmla="*/ 0 h 3175"/>
                <a:gd name="T22" fmla="*/ 0 w 6"/>
                <a:gd name="T23" fmla="*/ 0 h 3175"/>
                <a:gd name="T24" fmla="*/ 0 w 6"/>
                <a:gd name="T25" fmla="*/ 0 h 3175"/>
                <a:gd name="T26" fmla="*/ 0 w 6"/>
                <a:gd name="T27" fmla="*/ 0 h 3175"/>
                <a:gd name="T28" fmla="*/ 0 w 6"/>
                <a:gd name="T29" fmla="*/ 0 h 3175"/>
                <a:gd name="T30" fmla="*/ 0 w 6"/>
                <a:gd name="T31" fmla="*/ 0 h 3175"/>
                <a:gd name="T32" fmla="*/ 0 w 6"/>
                <a:gd name="T33" fmla="*/ 0 h 3175"/>
                <a:gd name="T34" fmla="*/ 0 w 6"/>
                <a:gd name="T35" fmla="*/ 0 h 3175"/>
                <a:gd name="T36" fmla="*/ 0 w 6"/>
                <a:gd name="T37" fmla="*/ 0 h 3175"/>
                <a:gd name="T38" fmla="*/ 0 w 6"/>
                <a:gd name="T39" fmla="*/ 0 h 3175"/>
                <a:gd name="T40" fmla="*/ 0 w 6"/>
                <a:gd name="T41" fmla="*/ 0 h 3175"/>
                <a:gd name="T42" fmla="*/ 0 w 6"/>
                <a:gd name="T43" fmla="*/ 0 h 3175"/>
                <a:gd name="T44" fmla="*/ 0 w 6"/>
                <a:gd name="T45" fmla="*/ 0 h 3175"/>
                <a:gd name="T46" fmla="*/ 0 w 6"/>
                <a:gd name="T47" fmla="*/ 0 h 3175"/>
                <a:gd name="T48" fmla="*/ 0 w 6"/>
                <a:gd name="T49" fmla="*/ 0 h 3175"/>
                <a:gd name="T50" fmla="*/ 0 w 6"/>
                <a:gd name="T51" fmla="*/ 0 h 3175"/>
                <a:gd name="T52" fmla="*/ 2147483647 w 6"/>
                <a:gd name="T53" fmla="*/ 0 h 3175"/>
                <a:gd name="T54" fmla="*/ 2147483647 w 6"/>
                <a:gd name="T55" fmla="*/ 0 h 3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3175">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52" name="Freeform 3736"/>
            <p:cNvSpPr>
              <a:spLocks/>
            </p:cNvSpPr>
            <p:nvPr/>
          </p:nvSpPr>
          <p:spPr bwMode="auto">
            <a:xfrm>
              <a:off x="1778000" y="3438525"/>
              <a:ext cx="11113" cy="11112"/>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53" name="Freeform 3737"/>
            <p:cNvSpPr>
              <a:spLocks/>
            </p:cNvSpPr>
            <p:nvPr/>
          </p:nvSpPr>
          <p:spPr bwMode="auto">
            <a:xfrm>
              <a:off x="1778000" y="344963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4" name="Freeform 3738"/>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w 1588"/>
                <a:gd name="T19" fmla="*/ 0 h 1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5" name="Freeform 3739"/>
            <p:cNvSpPr>
              <a:spLocks/>
            </p:cNvSpPr>
            <p:nvPr/>
          </p:nvSpPr>
          <p:spPr bwMode="auto">
            <a:xfrm>
              <a:off x="2212975" y="3481388"/>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w 1588"/>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6" name="Oval 3740"/>
            <p:cNvSpPr>
              <a:spLocks noChangeArrowheads="1"/>
            </p:cNvSpPr>
            <p:nvPr/>
          </p:nvSpPr>
          <p:spPr bwMode="auto">
            <a:xfrm>
              <a:off x="2212975" y="34925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57" name="Freeform 3741"/>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8" name="Freeform 3742"/>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w 1588"/>
                <a:gd name="T7" fmla="*/ 0 h 1587"/>
                <a:gd name="T8" fmla="*/ 0 w 1588"/>
                <a:gd name="T9" fmla="*/ 0 h 1587"/>
                <a:gd name="T10" fmla="*/ 0 w 1588"/>
                <a:gd name="T11" fmla="*/ 0 h 1587"/>
                <a:gd name="T12" fmla="*/ 0 w 1588"/>
                <a:gd name="T13" fmla="*/ 0 h 1587"/>
                <a:gd name="T14" fmla="*/ 0 w 1588"/>
                <a:gd name="T15" fmla="*/ 0 h 15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9" name="Freeform 3743"/>
            <p:cNvSpPr>
              <a:spLocks/>
            </p:cNvSpPr>
            <p:nvPr/>
          </p:nvSpPr>
          <p:spPr bwMode="auto">
            <a:xfrm>
              <a:off x="2203450" y="3492500"/>
              <a:ext cx="1588" cy="1587"/>
            </a:xfrm>
            <a:custGeom>
              <a:avLst/>
              <a:gdLst>
                <a:gd name="T0" fmla="*/ 0 w 1588"/>
                <a:gd name="T1" fmla="*/ 0 h 1587"/>
                <a:gd name="T2" fmla="*/ 0 w 1588"/>
                <a:gd name="T3" fmla="*/ 0 h 1587"/>
                <a:gd name="T4" fmla="*/ 0 w 1588"/>
                <a:gd name="T5" fmla="*/ 0 h 1587"/>
                <a:gd name="T6" fmla="*/ 0 60000 65536"/>
                <a:gd name="T7" fmla="*/ 0 60000 65536"/>
                <a:gd name="T8" fmla="*/ 0 60000 65536"/>
              </a:gdLst>
              <a:ahLst/>
              <a:cxnLst>
                <a:cxn ang="T6">
                  <a:pos x="T0" y="T1"/>
                </a:cxn>
                <a:cxn ang="T7">
                  <a:pos x="T2" y="T3"/>
                </a:cxn>
                <a:cxn ang="T8">
                  <a:pos x="T4" y="T5"/>
                </a:cxn>
              </a:cxnLst>
              <a:rect l="0" t="0" r="r" b="b"/>
              <a:pathLst>
                <a:path w="1588"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60" name="Freeform 3744"/>
            <p:cNvSpPr>
              <a:spLocks/>
            </p:cNvSpPr>
            <p:nvPr/>
          </p:nvSpPr>
          <p:spPr bwMode="auto">
            <a:xfrm>
              <a:off x="2001838" y="3438525"/>
              <a:ext cx="103188" cy="8572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61" name="Freeform 3745"/>
            <p:cNvSpPr>
              <a:spLocks/>
            </p:cNvSpPr>
            <p:nvPr/>
          </p:nvSpPr>
          <p:spPr bwMode="auto">
            <a:xfrm>
              <a:off x="1933575" y="3438525"/>
              <a:ext cx="79375" cy="63500"/>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7362" name="Freeform 3746"/>
            <p:cNvSpPr>
              <a:spLocks/>
            </p:cNvSpPr>
            <p:nvPr/>
          </p:nvSpPr>
          <p:spPr bwMode="auto">
            <a:xfrm>
              <a:off x="2001838" y="3363913"/>
              <a:ext cx="11113"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63" name="Rectangle 3747"/>
            <p:cNvSpPr>
              <a:spLocks noChangeArrowheads="1"/>
            </p:cNvSpPr>
            <p:nvPr/>
          </p:nvSpPr>
          <p:spPr bwMode="auto">
            <a:xfrm>
              <a:off x="2020888" y="3373438"/>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64" name="Freeform 3748"/>
            <p:cNvSpPr>
              <a:spLocks/>
            </p:cNvSpPr>
            <p:nvPr/>
          </p:nvSpPr>
          <p:spPr bwMode="auto">
            <a:xfrm>
              <a:off x="2290763" y="3641725"/>
              <a:ext cx="7938" cy="22225"/>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365" name="Freeform 3749"/>
            <p:cNvSpPr>
              <a:spLocks/>
            </p:cNvSpPr>
            <p:nvPr/>
          </p:nvSpPr>
          <p:spPr bwMode="auto">
            <a:xfrm>
              <a:off x="1587500" y="3749675"/>
              <a:ext cx="96838" cy="115887"/>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7366" name="Freeform 3750"/>
            <p:cNvSpPr>
              <a:spLocks/>
            </p:cNvSpPr>
            <p:nvPr/>
          </p:nvSpPr>
          <p:spPr bwMode="auto">
            <a:xfrm>
              <a:off x="2039938" y="3695700"/>
              <a:ext cx="1588" cy="11112"/>
            </a:xfrm>
            <a:custGeom>
              <a:avLst/>
              <a:gdLst>
                <a:gd name="T0" fmla="*/ 0 w 1588"/>
                <a:gd name="T1" fmla="*/ 0 h 6"/>
                <a:gd name="T2" fmla="*/ 0 w 1588"/>
                <a:gd name="T3" fmla="*/ 0 h 6"/>
                <a:gd name="T4" fmla="*/ 0 w 1588"/>
                <a:gd name="T5" fmla="*/ 2147483647 h 6"/>
                <a:gd name="T6" fmla="*/ 0 w 158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67" name="Freeform 3751"/>
            <p:cNvSpPr>
              <a:spLocks/>
            </p:cNvSpPr>
            <p:nvPr/>
          </p:nvSpPr>
          <p:spPr bwMode="auto">
            <a:xfrm>
              <a:off x="2328863" y="3675063"/>
              <a:ext cx="9525" cy="9525"/>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68" name="Freeform 3752"/>
            <p:cNvSpPr>
              <a:spLocks/>
            </p:cNvSpPr>
            <p:nvPr/>
          </p:nvSpPr>
          <p:spPr bwMode="auto">
            <a:xfrm>
              <a:off x="2290763" y="3589338"/>
              <a:ext cx="3175" cy="20637"/>
            </a:xfrm>
            <a:custGeom>
              <a:avLst/>
              <a:gdLst>
                <a:gd name="T0" fmla="*/ 0 w 3175"/>
                <a:gd name="T1" fmla="*/ 2147483647 h 12"/>
                <a:gd name="T2" fmla="*/ 0 w 3175"/>
                <a:gd name="T3" fmla="*/ 2147483647 h 12"/>
                <a:gd name="T4" fmla="*/ 0 w 3175"/>
                <a:gd name="T5" fmla="*/ 0 h 12"/>
                <a:gd name="T6" fmla="*/ 0 w 3175"/>
                <a:gd name="T7" fmla="*/ 0 h 12"/>
                <a:gd name="T8" fmla="*/ 0 w 3175"/>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75"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69" name="Freeform 3753"/>
            <p:cNvSpPr>
              <a:spLocks/>
            </p:cNvSpPr>
            <p:nvPr/>
          </p:nvSpPr>
          <p:spPr bwMode="auto">
            <a:xfrm>
              <a:off x="1481138" y="3632200"/>
              <a:ext cx="60325" cy="42862"/>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7370" name="Freeform 3754"/>
            <p:cNvSpPr>
              <a:spLocks/>
            </p:cNvSpPr>
            <p:nvPr/>
          </p:nvSpPr>
          <p:spPr bwMode="auto">
            <a:xfrm>
              <a:off x="2271713" y="3717925"/>
              <a:ext cx="0" cy="1587"/>
            </a:xfrm>
            <a:custGeom>
              <a:avLst/>
              <a:gdLst>
                <a:gd name="T0" fmla="*/ 0 h 1587"/>
                <a:gd name="T1" fmla="*/ 0 h 1587"/>
                <a:gd name="T2" fmla="*/ 0 h 1587"/>
                <a:gd name="T3" fmla="*/ 0 h 1587"/>
                <a:gd name="T4" fmla="*/ 0 h 1587"/>
                <a:gd name="T5" fmla="*/ 0 h 1587"/>
                <a:gd name="T6" fmla="*/ 0 h 1587"/>
                <a:gd name="T7" fmla="*/ 0 h 1587"/>
                <a:gd name="T8" fmla="*/ 0 h 1587"/>
                <a:gd name="T9" fmla="*/ 0 h 1587"/>
                <a:gd name="T10" fmla="*/ 0 h 1587"/>
                <a:gd name="T11" fmla="*/ 0 h 1587"/>
                <a:gd name="T12" fmla="*/ 0 h 1587"/>
                <a:gd name="T13" fmla="*/ 0 h 1587"/>
                <a:gd name="T14" fmla="*/ 0 h 1587"/>
                <a:gd name="T15" fmla="*/ 0 h 1587"/>
                <a:gd name="T16" fmla="*/ 0 h 1587"/>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587">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71" name="Freeform 3755"/>
            <p:cNvSpPr>
              <a:spLocks/>
            </p:cNvSpPr>
            <p:nvPr/>
          </p:nvSpPr>
          <p:spPr bwMode="auto">
            <a:xfrm>
              <a:off x="2271713" y="3706813"/>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72" name="Freeform 3756"/>
            <p:cNvSpPr>
              <a:spLocks/>
            </p:cNvSpPr>
            <p:nvPr/>
          </p:nvSpPr>
          <p:spPr bwMode="auto">
            <a:xfrm>
              <a:off x="1501775" y="3578225"/>
              <a:ext cx="171450" cy="106362"/>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7373" name="Freeform 3757"/>
            <p:cNvSpPr>
              <a:spLocks/>
            </p:cNvSpPr>
            <p:nvPr/>
          </p:nvSpPr>
          <p:spPr bwMode="auto">
            <a:xfrm>
              <a:off x="2290763" y="3621088"/>
              <a:ext cx="7938"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74" name="Freeform 3758"/>
            <p:cNvSpPr>
              <a:spLocks/>
            </p:cNvSpPr>
            <p:nvPr/>
          </p:nvSpPr>
          <p:spPr bwMode="auto">
            <a:xfrm>
              <a:off x="1549400" y="3609975"/>
              <a:ext cx="123825" cy="150812"/>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7375" name="Rectangle 3759"/>
            <p:cNvSpPr>
              <a:spLocks noChangeArrowheads="1"/>
            </p:cNvSpPr>
            <p:nvPr/>
          </p:nvSpPr>
          <p:spPr bwMode="auto">
            <a:xfrm>
              <a:off x="2290763" y="367506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76" name="Rectangle 3760"/>
            <p:cNvSpPr>
              <a:spLocks noChangeArrowheads="1"/>
            </p:cNvSpPr>
            <p:nvPr/>
          </p:nvSpPr>
          <p:spPr bwMode="auto">
            <a:xfrm>
              <a:off x="2260600" y="353536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377" name="Freeform 3761"/>
            <p:cNvSpPr>
              <a:spLocks/>
            </p:cNvSpPr>
            <p:nvPr/>
          </p:nvSpPr>
          <p:spPr bwMode="auto">
            <a:xfrm>
              <a:off x="2251075" y="3524250"/>
              <a:ext cx="9525" cy="11112"/>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78" name="Freeform 3762"/>
            <p:cNvSpPr>
              <a:spLocks/>
            </p:cNvSpPr>
            <p:nvPr/>
          </p:nvSpPr>
          <p:spPr bwMode="auto">
            <a:xfrm>
              <a:off x="2281238" y="3567113"/>
              <a:ext cx="9525" cy="11112"/>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79" name="Freeform 3763"/>
            <p:cNvSpPr>
              <a:spLocks/>
            </p:cNvSpPr>
            <p:nvPr/>
          </p:nvSpPr>
          <p:spPr bwMode="auto">
            <a:xfrm>
              <a:off x="2241550" y="3492500"/>
              <a:ext cx="9525" cy="9525"/>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80" name="Freeform 3764"/>
            <p:cNvSpPr>
              <a:spLocks/>
            </p:cNvSpPr>
            <p:nvPr/>
          </p:nvSpPr>
          <p:spPr bwMode="auto">
            <a:xfrm>
              <a:off x="2281238" y="3535363"/>
              <a:ext cx="1588" cy="9525"/>
            </a:xfrm>
            <a:custGeom>
              <a:avLst/>
              <a:gdLst>
                <a:gd name="T0" fmla="*/ 0 w 1588"/>
                <a:gd name="T1" fmla="*/ 0 h 6"/>
                <a:gd name="T2" fmla="*/ 0 w 1588"/>
                <a:gd name="T3" fmla="*/ 0 h 6"/>
                <a:gd name="T4" fmla="*/ 0 w 1588"/>
                <a:gd name="T5" fmla="*/ 2147483647 h 6"/>
                <a:gd name="T6" fmla="*/ 0 w 1588"/>
                <a:gd name="T7" fmla="*/ 0 h 6"/>
                <a:gd name="T8" fmla="*/ 0 w 158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7381" name="Freeform 3765"/>
            <p:cNvSpPr>
              <a:spLocks/>
            </p:cNvSpPr>
            <p:nvPr/>
          </p:nvSpPr>
          <p:spPr bwMode="auto">
            <a:xfrm>
              <a:off x="2281238" y="3513138"/>
              <a:ext cx="1588" cy="11112"/>
            </a:xfrm>
            <a:custGeom>
              <a:avLst/>
              <a:gdLst>
                <a:gd name="T0" fmla="*/ 0 w 1588"/>
                <a:gd name="T1" fmla="*/ 2147483647 h 6"/>
                <a:gd name="T2" fmla="*/ 0 w 1588"/>
                <a:gd name="T3" fmla="*/ 2147483647 h 6"/>
                <a:gd name="T4" fmla="*/ 0 w 1588"/>
                <a:gd name="T5" fmla="*/ 0 h 6"/>
                <a:gd name="T6" fmla="*/ 0 w 1588"/>
                <a:gd name="T7" fmla="*/ 0 h 6"/>
                <a:gd name="T8" fmla="*/ 0 w 1588"/>
                <a:gd name="T9" fmla="*/ 0 h 6"/>
                <a:gd name="T10" fmla="*/ 0 w 1588"/>
                <a:gd name="T11" fmla="*/ 2147483647 h 6"/>
                <a:gd name="T12" fmla="*/ 0 w 1588"/>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7382" name="Freeform 3766"/>
            <p:cNvSpPr>
              <a:spLocks/>
            </p:cNvSpPr>
            <p:nvPr/>
          </p:nvSpPr>
          <p:spPr bwMode="auto">
            <a:xfrm>
              <a:off x="1512888" y="3492500"/>
              <a:ext cx="36513"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7383" name="Freeform 3767"/>
            <p:cNvSpPr>
              <a:spLocks/>
            </p:cNvSpPr>
            <p:nvPr/>
          </p:nvSpPr>
          <p:spPr bwMode="auto">
            <a:xfrm>
              <a:off x="1423988" y="3513138"/>
              <a:ext cx="117475" cy="139700"/>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7384" name="Freeform 3768"/>
            <p:cNvSpPr>
              <a:spLocks/>
            </p:cNvSpPr>
            <p:nvPr/>
          </p:nvSpPr>
          <p:spPr bwMode="auto">
            <a:xfrm>
              <a:off x="1819275" y="3492500"/>
              <a:ext cx="66675" cy="22225"/>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7385" name="Freeform 3769"/>
            <p:cNvSpPr>
              <a:spLocks/>
            </p:cNvSpPr>
            <p:nvPr/>
          </p:nvSpPr>
          <p:spPr bwMode="auto">
            <a:xfrm>
              <a:off x="2136775" y="3492500"/>
              <a:ext cx="38100" cy="11112"/>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7386" name="Freeform 3770"/>
            <p:cNvSpPr>
              <a:spLocks/>
            </p:cNvSpPr>
            <p:nvPr/>
          </p:nvSpPr>
          <p:spPr bwMode="auto">
            <a:xfrm>
              <a:off x="2193925" y="3514725"/>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87" name="Freeform 3771"/>
            <p:cNvSpPr>
              <a:spLocks/>
            </p:cNvSpPr>
            <p:nvPr/>
          </p:nvSpPr>
          <p:spPr bwMode="auto">
            <a:xfrm>
              <a:off x="857250" y="2992438"/>
              <a:ext cx="741363" cy="63976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prstDash val="solid"/>
              <a:round/>
              <a:headEnd/>
              <a:tailEnd/>
            </a:ln>
          </p:spPr>
          <p:txBody>
            <a:bodyPr/>
            <a:lstStyle/>
            <a:p>
              <a:endParaRPr lang="en-US"/>
            </a:p>
          </p:txBody>
        </p:sp>
        <p:sp>
          <p:nvSpPr>
            <p:cNvPr id="7388" name="Freeform 3772"/>
            <p:cNvSpPr>
              <a:spLocks/>
            </p:cNvSpPr>
            <p:nvPr/>
          </p:nvSpPr>
          <p:spPr bwMode="auto">
            <a:xfrm>
              <a:off x="1847850" y="3248025"/>
              <a:ext cx="17463" cy="31750"/>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7389" name="Freeform 3773"/>
            <p:cNvSpPr>
              <a:spLocks/>
            </p:cNvSpPr>
            <p:nvPr/>
          </p:nvSpPr>
          <p:spPr bwMode="auto">
            <a:xfrm>
              <a:off x="1876425" y="3194050"/>
              <a:ext cx="20638" cy="31750"/>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7390" name="Freeform 3774"/>
            <p:cNvSpPr>
              <a:spLocks/>
            </p:cNvSpPr>
            <p:nvPr/>
          </p:nvSpPr>
          <p:spPr bwMode="auto">
            <a:xfrm>
              <a:off x="1897063" y="3236913"/>
              <a:ext cx="19050" cy="31750"/>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7391" name="Freeform 3775"/>
            <p:cNvSpPr>
              <a:spLocks/>
            </p:cNvSpPr>
            <p:nvPr/>
          </p:nvSpPr>
          <p:spPr bwMode="auto">
            <a:xfrm>
              <a:off x="1963738" y="3386138"/>
              <a:ext cx="20638"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392" name="Freeform 3776"/>
            <p:cNvSpPr>
              <a:spLocks/>
            </p:cNvSpPr>
            <p:nvPr/>
          </p:nvSpPr>
          <p:spPr bwMode="auto">
            <a:xfrm>
              <a:off x="1954213" y="3343275"/>
              <a:ext cx="9525" cy="9525"/>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93" name="Freeform 3777"/>
            <p:cNvSpPr>
              <a:spLocks/>
            </p:cNvSpPr>
            <p:nvPr/>
          </p:nvSpPr>
          <p:spPr bwMode="auto">
            <a:xfrm>
              <a:off x="1839913" y="3194050"/>
              <a:ext cx="25400" cy="11112"/>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7394" name="Freeform 3778"/>
            <p:cNvSpPr>
              <a:spLocks/>
            </p:cNvSpPr>
            <p:nvPr/>
          </p:nvSpPr>
          <p:spPr bwMode="auto">
            <a:xfrm>
              <a:off x="1858963" y="3290888"/>
              <a:ext cx="6350" cy="9525"/>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7395" name="Freeform 3779"/>
            <p:cNvSpPr>
              <a:spLocks/>
            </p:cNvSpPr>
            <p:nvPr/>
          </p:nvSpPr>
          <p:spPr bwMode="auto">
            <a:xfrm>
              <a:off x="5600700" y="4862513"/>
              <a:ext cx="11113" cy="11112"/>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396" name="Freeform 3780"/>
            <p:cNvSpPr>
              <a:spLocks/>
            </p:cNvSpPr>
            <p:nvPr/>
          </p:nvSpPr>
          <p:spPr bwMode="auto">
            <a:xfrm>
              <a:off x="7092950" y="4529138"/>
              <a:ext cx="1125538" cy="1008062"/>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prstDash val="solid"/>
              <a:round/>
              <a:headEnd/>
              <a:tailEnd/>
            </a:ln>
          </p:spPr>
          <p:txBody>
            <a:bodyPr/>
            <a:lstStyle/>
            <a:p>
              <a:endParaRPr lang="en-US"/>
            </a:p>
          </p:txBody>
        </p:sp>
        <p:sp>
          <p:nvSpPr>
            <p:cNvPr id="7397" name="Freeform 3781"/>
            <p:cNvSpPr>
              <a:spLocks/>
            </p:cNvSpPr>
            <p:nvPr/>
          </p:nvSpPr>
          <p:spPr bwMode="auto">
            <a:xfrm>
              <a:off x="7747000" y="5600700"/>
              <a:ext cx="114300" cy="95250"/>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prstDash val="solid"/>
              <a:round/>
              <a:headEnd/>
              <a:tailEnd/>
            </a:ln>
          </p:spPr>
          <p:txBody>
            <a:bodyPr/>
            <a:lstStyle/>
            <a:p>
              <a:endParaRPr lang="en-US"/>
            </a:p>
          </p:txBody>
        </p:sp>
        <p:sp>
          <p:nvSpPr>
            <p:cNvPr id="7398" name="Freeform 3782"/>
            <p:cNvSpPr>
              <a:spLocks/>
            </p:cNvSpPr>
            <p:nvPr/>
          </p:nvSpPr>
          <p:spPr bwMode="auto">
            <a:xfrm>
              <a:off x="8959850" y="4765675"/>
              <a:ext cx="38100" cy="31750"/>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399" name="Freeform 3783"/>
            <p:cNvSpPr>
              <a:spLocks/>
            </p:cNvSpPr>
            <p:nvPr/>
          </p:nvSpPr>
          <p:spPr bwMode="auto">
            <a:xfrm>
              <a:off x="8997950" y="4722813"/>
              <a:ext cx="38100" cy="31750"/>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400" name="Freeform 3784"/>
            <p:cNvSpPr>
              <a:spLocks/>
            </p:cNvSpPr>
            <p:nvPr/>
          </p:nvSpPr>
          <p:spPr bwMode="auto">
            <a:xfrm>
              <a:off x="8574088" y="4862513"/>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7401" name="Freeform 3785"/>
            <p:cNvSpPr>
              <a:spLocks/>
            </p:cNvSpPr>
            <p:nvPr/>
          </p:nvSpPr>
          <p:spPr bwMode="auto">
            <a:xfrm>
              <a:off x="8210550" y="5589588"/>
              <a:ext cx="315913" cy="214312"/>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prstDash val="solid"/>
              <a:round/>
              <a:headEnd/>
              <a:tailEnd/>
            </a:ln>
          </p:spPr>
          <p:txBody>
            <a:bodyPr/>
            <a:lstStyle/>
            <a:p>
              <a:endParaRPr lang="en-US"/>
            </a:p>
          </p:txBody>
        </p:sp>
        <p:sp>
          <p:nvSpPr>
            <p:cNvPr id="7402" name="Freeform 3786"/>
            <p:cNvSpPr>
              <a:spLocks/>
            </p:cNvSpPr>
            <p:nvPr/>
          </p:nvSpPr>
          <p:spPr bwMode="auto">
            <a:xfrm>
              <a:off x="8535988" y="5375275"/>
              <a:ext cx="184150" cy="257175"/>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prstDash val="solid"/>
              <a:round/>
              <a:headEnd/>
              <a:tailEnd/>
            </a:ln>
          </p:spPr>
          <p:txBody>
            <a:bodyPr/>
            <a:lstStyle/>
            <a:p>
              <a:endParaRPr lang="en-US"/>
            </a:p>
          </p:txBody>
        </p:sp>
        <p:sp>
          <p:nvSpPr>
            <p:cNvPr id="7403" name="Freeform 3787"/>
            <p:cNvSpPr>
              <a:spLocks/>
            </p:cNvSpPr>
            <p:nvPr/>
          </p:nvSpPr>
          <p:spPr bwMode="auto">
            <a:xfrm>
              <a:off x="8210550" y="5813425"/>
              <a:ext cx="19050" cy="11112"/>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404" name="Freeform 3788"/>
            <p:cNvSpPr>
              <a:spLocks/>
            </p:cNvSpPr>
            <p:nvPr/>
          </p:nvSpPr>
          <p:spPr bwMode="auto">
            <a:xfrm>
              <a:off x="5543550" y="4894263"/>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405" name="Freeform 3789"/>
            <p:cNvSpPr>
              <a:spLocks/>
            </p:cNvSpPr>
            <p:nvPr/>
          </p:nvSpPr>
          <p:spPr bwMode="auto">
            <a:xfrm>
              <a:off x="8507413" y="4476750"/>
              <a:ext cx="38100" cy="20637"/>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406" name="Freeform 3790"/>
            <p:cNvSpPr>
              <a:spLocks/>
            </p:cNvSpPr>
            <p:nvPr/>
          </p:nvSpPr>
          <p:spPr bwMode="auto">
            <a:xfrm>
              <a:off x="8428038" y="4381500"/>
              <a:ext cx="30163" cy="31750"/>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407" name="Freeform 3791"/>
            <p:cNvSpPr>
              <a:spLocks/>
            </p:cNvSpPr>
            <p:nvPr/>
          </p:nvSpPr>
          <p:spPr bwMode="auto">
            <a:xfrm>
              <a:off x="8553450" y="4508500"/>
              <a:ext cx="20638" cy="20637"/>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408" name="Freeform 3792"/>
            <p:cNvSpPr>
              <a:spLocks/>
            </p:cNvSpPr>
            <p:nvPr/>
          </p:nvSpPr>
          <p:spPr bwMode="auto">
            <a:xfrm>
              <a:off x="8448675" y="4433888"/>
              <a:ext cx="9525" cy="20637"/>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409" name="Freeform 3793"/>
            <p:cNvSpPr>
              <a:spLocks/>
            </p:cNvSpPr>
            <p:nvPr/>
          </p:nvSpPr>
          <p:spPr bwMode="auto">
            <a:xfrm>
              <a:off x="8545513" y="4443413"/>
              <a:ext cx="7938" cy="4286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410" name="Freeform 3794"/>
            <p:cNvSpPr>
              <a:spLocks/>
            </p:cNvSpPr>
            <p:nvPr/>
          </p:nvSpPr>
          <p:spPr bwMode="auto">
            <a:xfrm>
              <a:off x="8488363" y="4424363"/>
              <a:ext cx="26988" cy="30162"/>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7411" name="Freeform 3795"/>
            <p:cNvSpPr>
              <a:spLocks/>
            </p:cNvSpPr>
            <p:nvPr/>
          </p:nvSpPr>
          <p:spPr bwMode="auto">
            <a:xfrm>
              <a:off x="8978900" y="4594225"/>
              <a:ext cx="9525" cy="1587"/>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87">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12" name="Freeform 3796"/>
            <p:cNvSpPr>
              <a:spLocks/>
            </p:cNvSpPr>
            <p:nvPr/>
          </p:nvSpPr>
          <p:spPr bwMode="auto">
            <a:xfrm>
              <a:off x="8682038" y="4668838"/>
              <a:ext cx="7938" cy="33337"/>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413" name="Freeform 3797"/>
            <p:cNvSpPr>
              <a:spLocks/>
            </p:cNvSpPr>
            <p:nvPr/>
          </p:nvSpPr>
          <p:spPr bwMode="auto">
            <a:xfrm>
              <a:off x="8689975" y="4711700"/>
              <a:ext cx="9525" cy="22225"/>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414" name="Freeform 3798"/>
            <p:cNvSpPr>
              <a:spLocks/>
            </p:cNvSpPr>
            <p:nvPr/>
          </p:nvSpPr>
          <p:spPr bwMode="auto">
            <a:xfrm>
              <a:off x="8709025" y="4722813"/>
              <a:ext cx="11113" cy="11112"/>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15" name="Freeform 3799"/>
            <p:cNvSpPr>
              <a:spLocks/>
            </p:cNvSpPr>
            <p:nvPr/>
          </p:nvSpPr>
          <p:spPr bwMode="auto">
            <a:xfrm>
              <a:off x="8720138" y="4808538"/>
              <a:ext cx="7938"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416" name="Freeform 3800"/>
            <p:cNvSpPr>
              <a:spLocks/>
            </p:cNvSpPr>
            <p:nvPr/>
          </p:nvSpPr>
          <p:spPr bwMode="auto">
            <a:xfrm>
              <a:off x="2570163" y="5964238"/>
              <a:ext cx="39688" cy="31750"/>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417" name="Freeform 3801"/>
            <p:cNvSpPr>
              <a:spLocks/>
            </p:cNvSpPr>
            <p:nvPr/>
          </p:nvSpPr>
          <p:spPr bwMode="auto">
            <a:xfrm>
              <a:off x="2541588" y="5975350"/>
              <a:ext cx="28575" cy="20637"/>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18" name="Freeform 3802"/>
            <p:cNvSpPr>
              <a:spLocks/>
            </p:cNvSpPr>
            <p:nvPr/>
          </p:nvSpPr>
          <p:spPr bwMode="auto">
            <a:xfrm>
              <a:off x="4340225" y="4754563"/>
              <a:ext cx="374650" cy="417512"/>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prstDash val="solid"/>
              <a:round/>
              <a:headEnd/>
              <a:tailEnd/>
            </a:ln>
          </p:spPr>
          <p:txBody>
            <a:bodyPr/>
            <a:lstStyle/>
            <a:p>
              <a:endParaRPr lang="en-US"/>
            </a:p>
          </p:txBody>
        </p:sp>
        <p:sp>
          <p:nvSpPr>
            <p:cNvPr id="7419" name="Freeform 3803"/>
            <p:cNvSpPr>
              <a:spLocks/>
            </p:cNvSpPr>
            <p:nvPr/>
          </p:nvSpPr>
          <p:spPr bwMode="auto">
            <a:xfrm>
              <a:off x="2052638" y="4497388"/>
              <a:ext cx="354013" cy="461962"/>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7420" name="Freeform 3804"/>
            <p:cNvSpPr>
              <a:spLocks/>
            </p:cNvSpPr>
            <p:nvPr/>
          </p:nvSpPr>
          <p:spPr bwMode="auto">
            <a:xfrm>
              <a:off x="4564063" y="4787900"/>
              <a:ext cx="258763" cy="319087"/>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prstDash val="solid"/>
              <a:round/>
              <a:headEnd/>
              <a:tailEnd/>
            </a:ln>
          </p:spPr>
          <p:txBody>
            <a:bodyPr/>
            <a:lstStyle/>
            <a:p>
              <a:endParaRPr lang="en-US"/>
            </a:p>
          </p:txBody>
        </p:sp>
        <p:sp>
          <p:nvSpPr>
            <p:cNvPr id="7421" name="Freeform 3805"/>
            <p:cNvSpPr>
              <a:spLocks/>
            </p:cNvSpPr>
            <p:nvPr/>
          </p:nvSpPr>
          <p:spPr bwMode="auto">
            <a:xfrm>
              <a:off x="5224463" y="4551363"/>
              <a:ext cx="9525" cy="20637"/>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239FB1"/>
            </a:solidFill>
            <a:ln w="9525">
              <a:solidFill>
                <a:srgbClr val="239FB1"/>
              </a:solidFill>
              <a:prstDash val="solid"/>
              <a:round/>
              <a:headEnd/>
              <a:tailEnd/>
            </a:ln>
          </p:spPr>
          <p:txBody>
            <a:bodyPr/>
            <a:lstStyle/>
            <a:p>
              <a:endParaRPr lang="en-US"/>
            </a:p>
          </p:txBody>
        </p:sp>
        <p:sp>
          <p:nvSpPr>
            <p:cNvPr id="7422" name="Freeform 3806"/>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423" name="Freeform 3807"/>
            <p:cNvSpPr>
              <a:spLocks/>
            </p:cNvSpPr>
            <p:nvPr/>
          </p:nvSpPr>
          <p:spPr bwMode="auto">
            <a:xfrm>
              <a:off x="5208588" y="4583113"/>
              <a:ext cx="219075" cy="473075"/>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prstDash val="solid"/>
              <a:round/>
              <a:headEnd/>
              <a:tailEnd/>
            </a:ln>
          </p:spPr>
          <p:txBody>
            <a:bodyPr/>
            <a:lstStyle/>
            <a:p>
              <a:endParaRPr lang="en-US"/>
            </a:p>
          </p:txBody>
        </p:sp>
        <p:sp>
          <p:nvSpPr>
            <p:cNvPr id="7424" name="Freeform 3808"/>
            <p:cNvSpPr>
              <a:spLocks/>
            </p:cNvSpPr>
            <p:nvPr/>
          </p:nvSpPr>
          <p:spPr bwMode="auto">
            <a:xfrm>
              <a:off x="4927600" y="4486275"/>
              <a:ext cx="88900" cy="268287"/>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7425" name="Freeform 3809"/>
            <p:cNvSpPr>
              <a:spLocks/>
            </p:cNvSpPr>
            <p:nvPr/>
          </p:nvSpPr>
          <p:spPr bwMode="auto">
            <a:xfrm>
              <a:off x="4849813" y="4519613"/>
              <a:ext cx="298450" cy="587375"/>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prstDash val="solid"/>
              <a:round/>
              <a:headEnd/>
              <a:tailEnd/>
            </a:ln>
          </p:spPr>
          <p:txBody>
            <a:bodyPr/>
            <a:lstStyle/>
            <a:p>
              <a:endParaRPr lang="en-US"/>
            </a:p>
          </p:txBody>
        </p:sp>
        <p:sp>
          <p:nvSpPr>
            <p:cNvPr id="7426" name="Freeform 3810"/>
            <p:cNvSpPr>
              <a:spLocks/>
            </p:cNvSpPr>
            <p:nvPr/>
          </p:nvSpPr>
          <p:spPr bwMode="auto">
            <a:xfrm>
              <a:off x="4456113" y="4937125"/>
              <a:ext cx="452438" cy="449262"/>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7" name="Freeform 3811"/>
            <p:cNvSpPr>
              <a:spLocks/>
            </p:cNvSpPr>
            <p:nvPr/>
          </p:nvSpPr>
          <p:spPr bwMode="auto">
            <a:xfrm>
              <a:off x="4456113" y="4937125"/>
              <a:ext cx="452438" cy="449262"/>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 name="Freeform 3812"/>
            <p:cNvSpPr>
              <a:spLocks/>
            </p:cNvSpPr>
            <p:nvPr/>
          </p:nvSpPr>
          <p:spPr bwMode="auto">
            <a:xfrm>
              <a:off x="4743450" y="5172075"/>
              <a:ext cx="68263" cy="63500"/>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 name="Freeform 3813"/>
            <p:cNvSpPr>
              <a:spLocks/>
            </p:cNvSpPr>
            <p:nvPr/>
          </p:nvSpPr>
          <p:spPr bwMode="auto">
            <a:xfrm>
              <a:off x="4408488" y="4959350"/>
              <a:ext cx="7938" cy="11112"/>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7430" name="Freeform 3814"/>
            <p:cNvSpPr>
              <a:spLocks/>
            </p:cNvSpPr>
            <p:nvPr/>
          </p:nvSpPr>
          <p:spPr bwMode="auto">
            <a:xfrm>
              <a:off x="4860925" y="5064125"/>
              <a:ext cx="25400" cy="53975"/>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431" name="Freeform 3815"/>
            <p:cNvSpPr>
              <a:spLocks/>
            </p:cNvSpPr>
            <p:nvPr/>
          </p:nvSpPr>
          <p:spPr bwMode="auto">
            <a:xfrm>
              <a:off x="4340225" y="4359275"/>
              <a:ext cx="347663" cy="428625"/>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7432" name="Freeform 3816"/>
            <p:cNvSpPr>
              <a:spLocks/>
            </p:cNvSpPr>
            <p:nvPr/>
          </p:nvSpPr>
          <p:spPr bwMode="auto">
            <a:xfrm>
              <a:off x="4351338" y="4306888"/>
              <a:ext cx="26988" cy="52387"/>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7433" name="Freeform 3817"/>
            <p:cNvSpPr>
              <a:spLocks/>
            </p:cNvSpPr>
            <p:nvPr/>
          </p:nvSpPr>
          <p:spPr bwMode="auto">
            <a:xfrm>
              <a:off x="1927225" y="3962400"/>
              <a:ext cx="1095375" cy="1392237"/>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7434" name="Freeform 3818"/>
            <p:cNvSpPr>
              <a:spLocks/>
            </p:cNvSpPr>
            <p:nvPr/>
          </p:nvSpPr>
          <p:spPr bwMode="auto">
            <a:xfrm>
              <a:off x="2570163" y="4156075"/>
              <a:ext cx="66675" cy="53975"/>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7435" name="Freeform 3819"/>
            <p:cNvSpPr>
              <a:spLocks/>
            </p:cNvSpPr>
            <p:nvPr/>
          </p:nvSpPr>
          <p:spPr bwMode="auto">
            <a:xfrm>
              <a:off x="4271963" y="4059238"/>
              <a:ext cx="58738" cy="53975"/>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239FB1"/>
            </a:solidFill>
            <a:ln w="9525">
              <a:solidFill>
                <a:srgbClr val="000000"/>
              </a:solidFill>
              <a:prstDash val="solid"/>
              <a:round/>
              <a:headEnd/>
              <a:tailEnd/>
            </a:ln>
          </p:spPr>
          <p:txBody>
            <a:bodyPr/>
            <a:lstStyle/>
            <a:p>
              <a:endParaRPr lang="en-US"/>
            </a:p>
          </p:txBody>
        </p:sp>
        <p:sp>
          <p:nvSpPr>
            <p:cNvPr id="7436" name="Freeform 3820"/>
            <p:cNvSpPr>
              <a:spLocks/>
            </p:cNvSpPr>
            <p:nvPr/>
          </p:nvSpPr>
          <p:spPr bwMode="auto">
            <a:xfrm>
              <a:off x="4243388" y="4016375"/>
              <a:ext cx="19050" cy="11112"/>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437" name="Freeform 3821"/>
            <p:cNvSpPr>
              <a:spLocks/>
            </p:cNvSpPr>
            <p:nvPr/>
          </p:nvSpPr>
          <p:spPr bwMode="auto">
            <a:xfrm>
              <a:off x="4252913" y="4070350"/>
              <a:ext cx="163513" cy="214312"/>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239FB1"/>
            </a:solidFill>
            <a:ln w="9525">
              <a:solidFill>
                <a:srgbClr val="000000"/>
              </a:solidFill>
              <a:prstDash val="solid"/>
              <a:round/>
              <a:headEnd/>
              <a:tailEnd/>
            </a:ln>
          </p:spPr>
          <p:txBody>
            <a:bodyPr/>
            <a:lstStyle/>
            <a:p>
              <a:endParaRPr lang="en-US"/>
            </a:p>
          </p:txBody>
        </p:sp>
        <p:sp>
          <p:nvSpPr>
            <p:cNvPr id="7438" name="Freeform 3822"/>
            <p:cNvSpPr>
              <a:spLocks/>
            </p:cNvSpPr>
            <p:nvPr/>
          </p:nvSpPr>
          <p:spPr bwMode="auto">
            <a:xfrm>
              <a:off x="2271713" y="4840288"/>
              <a:ext cx="239713" cy="288925"/>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439" name="Rectangle 3823"/>
            <p:cNvSpPr>
              <a:spLocks noChangeArrowheads="1"/>
            </p:cNvSpPr>
            <p:nvPr/>
          </p:nvSpPr>
          <p:spPr bwMode="auto">
            <a:xfrm>
              <a:off x="4195763" y="4133850"/>
              <a:ext cx="0" cy="11112"/>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440" name="Rectangle 3824"/>
            <p:cNvSpPr>
              <a:spLocks noChangeArrowheads="1"/>
            </p:cNvSpPr>
            <p:nvPr/>
          </p:nvSpPr>
          <p:spPr bwMode="auto">
            <a:xfrm>
              <a:off x="4214813" y="409098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441" name="Freeform 3825"/>
            <p:cNvSpPr>
              <a:spLocks/>
            </p:cNvSpPr>
            <p:nvPr/>
          </p:nvSpPr>
          <p:spPr bwMode="auto">
            <a:xfrm>
              <a:off x="4840288" y="4187825"/>
              <a:ext cx="307975" cy="374650"/>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7442" name="Freeform 3826"/>
            <p:cNvSpPr>
              <a:spLocks/>
            </p:cNvSpPr>
            <p:nvPr/>
          </p:nvSpPr>
          <p:spPr bwMode="auto">
            <a:xfrm>
              <a:off x="5121275" y="4359275"/>
              <a:ext cx="9525" cy="22225"/>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443" name="Freeform 3827"/>
            <p:cNvSpPr>
              <a:spLocks/>
            </p:cNvSpPr>
            <p:nvPr/>
          </p:nvSpPr>
          <p:spPr bwMode="auto">
            <a:xfrm>
              <a:off x="4849813" y="3995738"/>
              <a:ext cx="144463" cy="203200"/>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7444" name="Freeform 3828"/>
            <p:cNvSpPr>
              <a:spLocks/>
            </p:cNvSpPr>
            <p:nvPr/>
          </p:nvSpPr>
          <p:spPr bwMode="auto">
            <a:xfrm>
              <a:off x="4351338" y="3962400"/>
              <a:ext cx="546100" cy="663575"/>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7445" name="Freeform 3829"/>
            <p:cNvSpPr>
              <a:spLocks/>
            </p:cNvSpPr>
            <p:nvPr/>
          </p:nvSpPr>
          <p:spPr bwMode="auto">
            <a:xfrm>
              <a:off x="4621213" y="4443413"/>
              <a:ext cx="333375" cy="344487"/>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prstDash val="solid"/>
              <a:round/>
              <a:headEnd/>
              <a:tailEnd/>
            </a:ln>
          </p:spPr>
          <p:txBody>
            <a:bodyPr/>
            <a:lstStyle/>
            <a:p>
              <a:endParaRPr lang="en-US"/>
            </a:p>
          </p:txBody>
        </p:sp>
        <p:sp>
          <p:nvSpPr>
            <p:cNvPr id="7446" name="Freeform 3830"/>
            <p:cNvSpPr>
              <a:spLocks/>
            </p:cNvSpPr>
            <p:nvPr/>
          </p:nvSpPr>
          <p:spPr bwMode="auto">
            <a:xfrm>
              <a:off x="4714875" y="4702175"/>
              <a:ext cx="212725" cy="246062"/>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239FB1"/>
            </a:solidFill>
            <a:ln w="9525">
              <a:solidFill>
                <a:srgbClr val="000000"/>
              </a:solidFill>
              <a:prstDash val="solid"/>
              <a:round/>
              <a:headEnd/>
              <a:tailEnd/>
            </a:ln>
          </p:spPr>
          <p:txBody>
            <a:bodyPr/>
            <a:lstStyle/>
            <a:p>
              <a:endParaRPr lang="en-US"/>
            </a:p>
          </p:txBody>
        </p:sp>
        <p:sp>
          <p:nvSpPr>
            <p:cNvPr id="7447" name="Freeform 3831"/>
            <p:cNvSpPr>
              <a:spLocks/>
            </p:cNvSpPr>
            <p:nvPr/>
          </p:nvSpPr>
          <p:spPr bwMode="auto">
            <a:xfrm>
              <a:off x="2436813" y="5226050"/>
              <a:ext cx="142875" cy="160337"/>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7448" name="Freeform 3832"/>
            <p:cNvSpPr>
              <a:spLocks/>
            </p:cNvSpPr>
            <p:nvPr/>
          </p:nvSpPr>
          <p:spPr bwMode="auto">
            <a:xfrm>
              <a:off x="2098675" y="4927600"/>
              <a:ext cx="442913" cy="1079500"/>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7449" name="Freeform 3833"/>
            <p:cNvSpPr>
              <a:spLocks/>
            </p:cNvSpPr>
            <p:nvPr/>
          </p:nvSpPr>
          <p:spPr bwMode="auto">
            <a:xfrm>
              <a:off x="2098675" y="5632450"/>
              <a:ext cx="19050" cy="53975"/>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50" name="Freeform 3834"/>
            <p:cNvSpPr>
              <a:spLocks/>
            </p:cNvSpPr>
            <p:nvPr/>
          </p:nvSpPr>
          <p:spPr bwMode="auto">
            <a:xfrm>
              <a:off x="2144713" y="5878513"/>
              <a:ext cx="30163" cy="4286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51" name="Freeform 3835"/>
            <p:cNvSpPr>
              <a:spLocks/>
            </p:cNvSpPr>
            <p:nvPr/>
          </p:nvSpPr>
          <p:spPr bwMode="auto">
            <a:xfrm>
              <a:off x="1722438" y="4090988"/>
              <a:ext cx="153988" cy="236537"/>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7452" name="Freeform 3836"/>
            <p:cNvSpPr>
              <a:spLocks/>
            </p:cNvSpPr>
            <p:nvPr/>
          </p:nvSpPr>
          <p:spPr bwMode="auto">
            <a:xfrm>
              <a:off x="1416050" y="4144963"/>
              <a:ext cx="19050" cy="33337"/>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453" name="Freeform 3837"/>
            <p:cNvSpPr>
              <a:spLocks/>
            </p:cNvSpPr>
            <p:nvPr/>
          </p:nvSpPr>
          <p:spPr bwMode="auto">
            <a:xfrm>
              <a:off x="1741488" y="4241800"/>
              <a:ext cx="9525" cy="11112"/>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54" name="Freeform 3838"/>
            <p:cNvSpPr>
              <a:spLocks/>
            </p:cNvSpPr>
            <p:nvPr/>
          </p:nvSpPr>
          <p:spPr bwMode="auto">
            <a:xfrm>
              <a:off x="1444625" y="4167188"/>
              <a:ext cx="11113" cy="11112"/>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455" name="Freeform 3839"/>
            <p:cNvSpPr>
              <a:spLocks/>
            </p:cNvSpPr>
            <p:nvPr/>
          </p:nvSpPr>
          <p:spPr bwMode="auto">
            <a:xfrm>
              <a:off x="1714500" y="4144963"/>
              <a:ext cx="363538" cy="652462"/>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7456" name="Freeform 3840"/>
            <p:cNvSpPr>
              <a:spLocks/>
            </p:cNvSpPr>
            <p:nvPr/>
          </p:nvSpPr>
          <p:spPr bwMode="auto">
            <a:xfrm>
              <a:off x="5938838" y="2263775"/>
              <a:ext cx="1441450" cy="1165225"/>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prstDash val="solid"/>
              <a:round/>
              <a:headEnd/>
              <a:tailEnd/>
            </a:ln>
          </p:spPr>
          <p:txBody>
            <a:bodyPr/>
            <a:lstStyle/>
            <a:p>
              <a:endParaRPr lang="en-US"/>
            </a:p>
          </p:txBody>
        </p:sp>
        <p:sp>
          <p:nvSpPr>
            <p:cNvPr id="7457" name="Freeform 3841"/>
            <p:cNvSpPr>
              <a:spLocks/>
            </p:cNvSpPr>
            <p:nvPr/>
          </p:nvSpPr>
          <p:spPr bwMode="auto">
            <a:xfrm>
              <a:off x="7034213" y="3438525"/>
              <a:ext cx="68263" cy="53975"/>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7458" name="Freeform 3842"/>
            <p:cNvSpPr>
              <a:spLocks/>
            </p:cNvSpPr>
            <p:nvPr/>
          </p:nvSpPr>
          <p:spPr bwMode="auto">
            <a:xfrm>
              <a:off x="7516813" y="2670175"/>
              <a:ext cx="241300" cy="288925"/>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prstDash val="solid"/>
              <a:round/>
              <a:headEnd/>
              <a:tailEnd/>
            </a:ln>
          </p:spPr>
          <p:txBody>
            <a:bodyPr/>
            <a:lstStyle/>
            <a:p>
              <a:endParaRPr lang="en-US"/>
            </a:p>
          </p:txBody>
        </p:sp>
        <p:sp>
          <p:nvSpPr>
            <p:cNvPr id="7459" name="Freeform 3843"/>
            <p:cNvSpPr>
              <a:spLocks/>
            </p:cNvSpPr>
            <p:nvPr/>
          </p:nvSpPr>
          <p:spPr bwMode="auto">
            <a:xfrm>
              <a:off x="7602538" y="2530475"/>
              <a:ext cx="136525" cy="139700"/>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prstDash val="solid"/>
              <a:round/>
              <a:headEnd/>
              <a:tailEnd/>
            </a:ln>
          </p:spPr>
          <p:txBody>
            <a:bodyPr/>
            <a:lstStyle/>
            <a:p>
              <a:endParaRPr lang="en-US"/>
            </a:p>
          </p:txBody>
        </p:sp>
        <p:sp>
          <p:nvSpPr>
            <p:cNvPr id="7460" name="Freeform 3844"/>
            <p:cNvSpPr>
              <a:spLocks/>
            </p:cNvSpPr>
            <p:nvPr/>
          </p:nvSpPr>
          <p:spPr bwMode="auto">
            <a:xfrm>
              <a:off x="7486650" y="2938463"/>
              <a:ext cx="77788" cy="106362"/>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prstDash val="solid"/>
              <a:round/>
              <a:headEnd/>
              <a:tailEnd/>
            </a:ln>
          </p:spPr>
          <p:txBody>
            <a:bodyPr/>
            <a:lstStyle/>
            <a:p>
              <a:endParaRPr lang="en-US"/>
            </a:p>
          </p:txBody>
        </p:sp>
        <p:sp>
          <p:nvSpPr>
            <p:cNvPr id="7461" name="Freeform 3845"/>
            <p:cNvSpPr>
              <a:spLocks/>
            </p:cNvSpPr>
            <p:nvPr/>
          </p:nvSpPr>
          <p:spPr bwMode="auto">
            <a:xfrm>
              <a:off x="7554913" y="2927350"/>
              <a:ext cx="66675" cy="53975"/>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prstDash val="solid"/>
              <a:round/>
              <a:headEnd/>
              <a:tailEnd/>
            </a:ln>
          </p:spPr>
          <p:txBody>
            <a:bodyPr/>
            <a:lstStyle/>
            <a:p>
              <a:endParaRPr lang="en-US"/>
            </a:p>
          </p:txBody>
        </p:sp>
        <p:sp>
          <p:nvSpPr>
            <p:cNvPr id="7462" name="Freeform 3846"/>
            <p:cNvSpPr>
              <a:spLocks/>
            </p:cNvSpPr>
            <p:nvPr/>
          </p:nvSpPr>
          <p:spPr bwMode="auto">
            <a:xfrm>
              <a:off x="7516813" y="3194050"/>
              <a:ext cx="9525" cy="20637"/>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7463" name="Freeform 3847"/>
            <p:cNvSpPr>
              <a:spLocks/>
            </p:cNvSpPr>
            <p:nvPr/>
          </p:nvSpPr>
          <p:spPr bwMode="auto">
            <a:xfrm>
              <a:off x="7651750" y="2787650"/>
              <a:ext cx="7938" cy="11112"/>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7464" name="Freeform 3848"/>
            <p:cNvSpPr>
              <a:spLocks/>
            </p:cNvSpPr>
            <p:nvPr/>
          </p:nvSpPr>
          <p:spPr bwMode="auto">
            <a:xfrm>
              <a:off x="7505700" y="2992438"/>
              <a:ext cx="11113" cy="9525"/>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7465" name="Freeform 3849"/>
            <p:cNvSpPr>
              <a:spLocks/>
            </p:cNvSpPr>
            <p:nvPr/>
          </p:nvSpPr>
          <p:spPr bwMode="auto">
            <a:xfrm>
              <a:off x="7258050" y="2616200"/>
              <a:ext cx="122238" cy="182562"/>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prstDash val="solid"/>
              <a:round/>
              <a:headEnd/>
              <a:tailEnd/>
            </a:ln>
          </p:spPr>
          <p:txBody>
            <a:bodyPr/>
            <a:lstStyle/>
            <a:p>
              <a:endParaRPr lang="en-US"/>
            </a:p>
          </p:txBody>
        </p:sp>
        <p:sp>
          <p:nvSpPr>
            <p:cNvPr id="7466" name="Freeform 3850"/>
            <p:cNvSpPr>
              <a:spLocks/>
            </p:cNvSpPr>
            <p:nvPr/>
          </p:nvSpPr>
          <p:spPr bwMode="auto">
            <a:xfrm>
              <a:off x="7342188" y="2776538"/>
              <a:ext cx="117475" cy="150812"/>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prstDash val="solid"/>
              <a:round/>
              <a:headEnd/>
              <a:tailEnd/>
            </a:ln>
          </p:spPr>
          <p:txBody>
            <a:bodyPr/>
            <a:lstStyle/>
            <a:p>
              <a:endParaRPr lang="en-US"/>
            </a:p>
          </p:txBody>
        </p:sp>
        <p:sp>
          <p:nvSpPr>
            <p:cNvPr id="7467" name="Freeform 3851"/>
            <p:cNvSpPr>
              <a:spLocks/>
            </p:cNvSpPr>
            <p:nvPr/>
          </p:nvSpPr>
          <p:spPr bwMode="auto">
            <a:xfrm>
              <a:off x="7332663" y="3248025"/>
              <a:ext cx="39688" cy="115887"/>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prstDash val="solid"/>
              <a:round/>
              <a:headEnd/>
              <a:tailEnd/>
            </a:ln>
          </p:spPr>
          <p:txBody>
            <a:bodyPr/>
            <a:lstStyle/>
            <a:p>
              <a:endParaRPr lang="en-US"/>
            </a:p>
          </p:txBody>
        </p:sp>
        <p:sp>
          <p:nvSpPr>
            <p:cNvPr id="7468" name="Freeform 3852"/>
            <p:cNvSpPr>
              <a:spLocks/>
            </p:cNvSpPr>
            <p:nvPr/>
          </p:nvSpPr>
          <p:spPr bwMode="auto">
            <a:xfrm>
              <a:off x="6176963" y="2306638"/>
              <a:ext cx="836613" cy="363537"/>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prstDash val="solid"/>
              <a:round/>
              <a:headEnd/>
              <a:tailEnd/>
            </a:ln>
          </p:spPr>
          <p:txBody>
            <a:bodyPr/>
            <a:lstStyle/>
            <a:p>
              <a:endParaRPr lang="en-US"/>
            </a:p>
          </p:txBody>
        </p:sp>
        <p:sp>
          <p:nvSpPr>
            <p:cNvPr id="7469" name="Freeform 3853"/>
            <p:cNvSpPr>
              <a:spLocks/>
            </p:cNvSpPr>
            <p:nvPr/>
          </p:nvSpPr>
          <p:spPr bwMode="auto">
            <a:xfrm>
              <a:off x="5167313" y="2189163"/>
              <a:ext cx="992188" cy="492125"/>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prstDash val="solid"/>
              <a:round/>
              <a:headEnd/>
              <a:tailEnd/>
            </a:ln>
          </p:spPr>
          <p:txBody>
            <a:bodyPr/>
            <a:lstStyle/>
            <a:p>
              <a:endParaRPr lang="en-US"/>
            </a:p>
          </p:txBody>
        </p:sp>
        <p:sp>
          <p:nvSpPr>
            <p:cNvPr id="7470" name="Freeform 3854"/>
            <p:cNvSpPr>
              <a:spLocks/>
            </p:cNvSpPr>
            <p:nvPr/>
          </p:nvSpPr>
          <p:spPr bwMode="auto">
            <a:xfrm>
              <a:off x="5016500" y="2584450"/>
              <a:ext cx="207963" cy="8572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prstDash val="solid"/>
              <a:round/>
              <a:headEnd/>
              <a:tailEnd/>
            </a:ln>
          </p:spPr>
          <p:txBody>
            <a:bodyPr/>
            <a:lstStyle/>
            <a:p>
              <a:endParaRPr lang="en-US"/>
            </a:p>
          </p:txBody>
        </p:sp>
        <p:sp>
          <p:nvSpPr>
            <p:cNvPr id="7471" name="Freeform 3855"/>
            <p:cNvSpPr>
              <a:spLocks/>
            </p:cNvSpPr>
            <p:nvPr/>
          </p:nvSpPr>
          <p:spPr bwMode="auto">
            <a:xfrm>
              <a:off x="5821363" y="2605088"/>
              <a:ext cx="261938" cy="139700"/>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prstDash val="solid"/>
              <a:round/>
              <a:headEnd/>
              <a:tailEnd/>
            </a:ln>
          </p:spPr>
          <p:txBody>
            <a:bodyPr/>
            <a:lstStyle/>
            <a:p>
              <a:endParaRPr lang="en-US"/>
            </a:p>
          </p:txBody>
        </p:sp>
        <p:sp>
          <p:nvSpPr>
            <p:cNvPr id="7472" name="Freeform 3856"/>
            <p:cNvSpPr>
              <a:spLocks/>
            </p:cNvSpPr>
            <p:nvPr/>
          </p:nvSpPr>
          <p:spPr bwMode="auto">
            <a:xfrm>
              <a:off x="5349875" y="2627313"/>
              <a:ext cx="395288" cy="268287"/>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prstDash val="solid"/>
              <a:round/>
              <a:headEnd/>
              <a:tailEnd/>
            </a:ln>
          </p:spPr>
          <p:txBody>
            <a:bodyPr/>
            <a:lstStyle/>
            <a:p>
              <a:endParaRPr lang="en-US"/>
            </a:p>
          </p:txBody>
        </p:sp>
        <p:sp>
          <p:nvSpPr>
            <p:cNvPr id="7473" name="Freeform 3857"/>
            <p:cNvSpPr>
              <a:spLocks/>
            </p:cNvSpPr>
            <p:nvPr/>
          </p:nvSpPr>
          <p:spPr bwMode="auto">
            <a:xfrm>
              <a:off x="5630863" y="2776538"/>
              <a:ext cx="354013" cy="322262"/>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7474" name="Freeform 3858"/>
            <p:cNvSpPr>
              <a:spLocks/>
            </p:cNvSpPr>
            <p:nvPr/>
          </p:nvSpPr>
          <p:spPr bwMode="auto">
            <a:xfrm>
              <a:off x="4868863" y="2884488"/>
              <a:ext cx="58738" cy="31750"/>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7475" name="Line 3859"/>
            <p:cNvSpPr>
              <a:spLocks noChangeShapeType="1"/>
            </p:cNvSpPr>
            <p:nvPr/>
          </p:nvSpPr>
          <p:spPr bwMode="auto">
            <a:xfrm>
              <a:off x="5967413" y="2830513"/>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 name="Line 3860"/>
            <p:cNvSpPr>
              <a:spLocks noChangeShapeType="1"/>
            </p:cNvSpPr>
            <p:nvPr/>
          </p:nvSpPr>
          <p:spPr bwMode="auto">
            <a:xfrm>
              <a:off x="5976938" y="2841625"/>
              <a:ext cx="158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7" name="Line 3861"/>
            <p:cNvSpPr>
              <a:spLocks noChangeShapeType="1"/>
            </p:cNvSpPr>
            <p:nvPr/>
          </p:nvSpPr>
          <p:spPr bwMode="auto">
            <a:xfrm flipH="1">
              <a:off x="5967413" y="2841625"/>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 name="Line 3862"/>
            <p:cNvSpPr>
              <a:spLocks noChangeShapeType="1"/>
            </p:cNvSpPr>
            <p:nvPr/>
          </p:nvSpPr>
          <p:spPr bwMode="auto">
            <a:xfrm flipH="1">
              <a:off x="5957888" y="2852738"/>
              <a:ext cx="95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9" name="Line 3863"/>
            <p:cNvSpPr>
              <a:spLocks noChangeShapeType="1"/>
            </p:cNvSpPr>
            <p:nvPr/>
          </p:nvSpPr>
          <p:spPr bwMode="auto">
            <a:xfrm>
              <a:off x="5957888" y="2852738"/>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0" name="Line 3864"/>
            <p:cNvSpPr>
              <a:spLocks noChangeShapeType="1"/>
            </p:cNvSpPr>
            <p:nvPr/>
          </p:nvSpPr>
          <p:spPr bwMode="auto">
            <a:xfrm flipH="1">
              <a:off x="5946775" y="2852738"/>
              <a:ext cx="11113"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1" name="Line 3865"/>
            <p:cNvSpPr>
              <a:spLocks noChangeShapeType="1"/>
            </p:cNvSpPr>
            <p:nvPr/>
          </p:nvSpPr>
          <p:spPr bwMode="auto">
            <a:xfrm>
              <a:off x="5946775" y="2862263"/>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2" name="Line 3866"/>
            <p:cNvSpPr>
              <a:spLocks noChangeShapeType="1"/>
            </p:cNvSpPr>
            <p:nvPr/>
          </p:nvSpPr>
          <p:spPr bwMode="auto">
            <a:xfrm>
              <a:off x="5946775" y="2873375"/>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3" name="Line 3867"/>
            <p:cNvSpPr>
              <a:spLocks noChangeShapeType="1"/>
            </p:cNvSpPr>
            <p:nvPr/>
          </p:nvSpPr>
          <p:spPr bwMode="auto">
            <a:xfrm>
              <a:off x="5946775"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4" name="Line 3868"/>
            <p:cNvSpPr>
              <a:spLocks noChangeShapeType="1"/>
            </p:cNvSpPr>
            <p:nvPr/>
          </p:nvSpPr>
          <p:spPr bwMode="auto">
            <a:xfrm>
              <a:off x="5967413"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5" name="Line 3869"/>
            <p:cNvSpPr>
              <a:spLocks noChangeShapeType="1"/>
            </p:cNvSpPr>
            <p:nvPr/>
          </p:nvSpPr>
          <p:spPr bwMode="auto">
            <a:xfrm>
              <a:off x="5967413" y="2927350"/>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6" name="Line 3870"/>
            <p:cNvSpPr>
              <a:spLocks noChangeShapeType="1"/>
            </p:cNvSpPr>
            <p:nvPr/>
          </p:nvSpPr>
          <p:spPr bwMode="auto">
            <a:xfrm>
              <a:off x="5976938" y="2938463"/>
              <a:ext cx="793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7" name="Line 3871"/>
            <p:cNvSpPr>
              <a:spLocks noChangeShapeType="1"/>
            </p:cNvSpPr>
            <p:nvPr/>
          </p:nvSpPr>
          <p:spPr bwMode="auto">
            <a:xfrm>
              <a:off x="5984875" y="2949575"/>
              <a:ext cx="1588"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8" name="Line 3872"/>
            <p:cNvSpPr>
              <a:spLocks noChangeShapeType="1"/>
            </p:cNvSpPr>
            <p:nvPr/>
          </p:nvSpPr>
          <p:spPr bwMode="auto">
            <a:xfrm>
              <a:off x="5984875" y="2959100"/>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9" name="Line 3873"/>
            <p:cNvSpPr>
              <a:spLocks noChangeShapeType="1"/>
            </p:cNvSpPr>
            <p:nvPr/>
          </p:nvSpPr>
          <p:spPr bwMode="auto">
            <a:xfrm>
              <a:off x="5984875" y="2970213"/>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0" name="Line 3874"/>
            <p:cNvSpPr>
              <a:spLocks noChangeShapeType="1"/>
            </p:cNvSpPr>
            <p:nvPr/>
          </p:nvSpPr>
          <p:spPr bwMode="auto">
            <a:xfrm flipV="1">
              <a:off x="6130925" y="2927350"/>
              <a:ext cx="9525"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1" name="Line 3875"/>
            <p:cNvSpPr>
              <a:spLocks noChangeShapeType="1"/>
            </p:cNvSpPr>
            <p:nvPr/>
          </p:nvSpPr>
          <p:spPr bwMode="auto">
            <a:xfrm flipV="1">
              <a:off x="6140450" y="2916238"/>
              <a:ext cx="1588"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 name="Line 3876"/>
            <p:cNvSpPr>
              <a:spLocks noChangeShapeType="1"/>
            </p:cNvSpPr>
            <p:nvPr/>
          </p:nvSpPr>
          <p:spPr bwMode="auto">
            <a:xfrm flipV="1">
              <a:off x="6140450" y="2884488"/>
              <a:ext cx="11113" cy="31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3" name="Line 3877"/>
            <p:cNvSpPr>
              <a:spLocks noChangeShapeType="1"/>
            </p:cNvSpPr>
            <p:nvPr/>
          </p:nvSpPr>
          <p:spPr bwMode="auto">
            <a:xfrm flipH="1">
              <a:off x="6140450" y="28844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4" name="Line 3878"/>
            <p:cNvSpPr>
              <a:spLocks noChangeShapeType="1"/>
            </p:cNvSpPr>
            <p:nvPr/>
          </p:nvSpPr>
          <p:spPr bwMode="auto">
            <a:xfrm flipH="1">
              <a:off x="6102350" y="2873375"/>
              <a:ext cx="793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5" name="Line 3879"/>
            <p:cNvSpPr>
              <a:spLocks noChangeShapeType="1"/>
            </p:cNvSpPr>
            <p:nvPr/>
          </p:nvSpPr>
          <p:spPr bwMode="auto">
            <a:xfrm flipH="1">
              <a:off x="6083300" y="2873375"/>
              <a:ext cx="19050" cy="11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6" name="Freeform 3880"/>
            <p:cNvSpPr>
              <a:spLocks/>
            </p:cNvSpPr>
            <p:nvPr/>
          </p:nvSpPr>
          <p:spPr bwMode="auto">
            <a:xfrm>
              <a:off x="4954588" y="2916238"/>
              <a:ext cx="30163" cy="53975"/>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7497" name="Freeform 3881"/>
            <p:cNvSpPr>
              <a:spLocks/>
            </p:cNvSpPr>
            <p:nvPr/>
          </p:nvSpPr>
          <p:spPr bwMode="auto">
            <a:xfrm>
              <a:off x="4965700" y="2819400"/>
              <a:ext cx="165100" cy="182562"/>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prstDash val="solid"/>
              <a:round/>
              <a:headEnd/>
              <a:tailEnd/>
            </a:ln>
          </p:spPr>
          <p:txBody>
            <a:bodyPr/>
            <a:lstStyle/>
            <a:p>
              <a:endParaRPr lang="en-US"/>
            </a:p>
          </p:txBody>
        </p:sp>
        <p:sp>
          <p:nvSpPr>
            <p:cNvPr id="7498" name="Freeform 3882"/>
            <p:cNvSpPr>
              <a:spLocks/>
            </p:cNvSpPr>
            <p:nvPr/>
          </p:nvSpPr>
          <p:spPr bwMode="auto">
            <a:xfrm>
              <a:off x="5773738" y="2670175"/>
              <a:ext cx="222250" cy="171450"/>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prstDash val="solid"/>
              <a:round/>
              <a:headEnd/>
              <a:tailEnd/>
            </a:ln>
          </p:spPr>
          <p:txBody>
            <a:bodyPr/>
            <a:lstStyle/>
            <a:p>
              <a:endParaRPr lang="en-US"/>
            </a:p>
          </p:txBody>
        </p:sp>
        <p:sp>
          <p:nvSpPr>
            <p:cNvPr id="7499" name="Freeform 3883"/>
            <p:cNvSpPr>
              <a:spLocks/>
            </p:cNvSpPr>
            <p:nvPr/>
          </p:nvSpPr>
          <p:spPr bwMode="auto">
            <a:xfrm>
              <a:off x="5427663" y="2519363"/>
              <a:ext cx="414338" cy="300037"/>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prstDash val="solid"/>
              <a:round/>
              <a:headEnd/>
              <a:tailEnd/>
            </a:ln>
          </p:spPr>
          <p:txBody>
            <a:bodyPr/>
            <a:lstStyle/>
            <a:p>
              <a:endParaRPr lang="en-US"/>
            </a:p>
          </p:txBody>
        </p:sp>
        <p:sp>
          <p:nvSpPr>
            <p:cNvPr id="7500" name="Freeform 3884"/>
            <p:cNvSpPr>
              <a:spLocks/>
            </p:cNvSpPr>
            <p:nvPr/>
          </p:nvSpPr>
          <p:spPr bwMode="auto">
            <a:xfrm>
              <a:off x="4533900" y="2638425"/>
              <a:ext cx="66675" cy="52387"/>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prstDash val="solid"/>
              <a:round/>
              <a:headEnd/>
              <a:tailEnd/>
            </a:ln>
          </p:spPr>
          <p:txBody>
            <a:bodyPr/>
            <a:lstStyle/>
            <a:p>
              <a:endParaRPr lang="en-US"/>
            </a:p>
          </p:txBody>
        </p:sp>
        <p:sp>
          <p:nvSpPr>
            <p:cNvPr id="7501" name="Freeform 3885"/>
            <p:cNvSpPr>
              <a:spLocks/>
            </p:cNvSpPr>
            <p:nvPr/>
          </p:nvSpPr>
          <p:spPr bwMode="auto">
            <a:xfrm>
              <a:off x="4581525" y="2573338"/>
              <a:ext cx="153988" cy="107950"/>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7502" name="Freeform 3886"/>
            <p:cNvSpPr>
              <a:spLocks/>
            </p:cNvSpPr>
            <p:nvPr/>
          </p:nvSpPr>
          <p:spPr bwMode="auto">
            <a:xfrm>
              <a:off x="4502150" y="2638425"/>
              <a:ext cx="50800" cy="95250"/>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prstDash val="solid"/>
              <a:round/>
              <a:headEnd/>
              <a:tailEnd/>
            </a:ln>
          </p:spPr>
          <p:txBody>
            <a:bodyPr/>
            <a:lstStyle/>
            <a:p>
              <a:endParaRPr lang="en-US"/>
            </a:p>
          </p:txBody>
        </p:sp>
        <p:sp>
          <p:nvSpPr>
            <p:cNvPr id="7503" name="Freeform 3887"/>
            <p:cNvSpPr>
              <a:spLocks/>
            </p:cNvSpPr>
            <p:nvPr/>
          </p:nvSpPr>
          <p:spPr bwMode="auto">
            <a:xfrm>
              <a:off x="5121275" y="2670175"/>
              <a:ext cx="112713" cy="8572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prstDash val="solid"/>
              <a:round/>
              <a:headEnd/>
              <a:tailEnd/>
            </a:ln>
          </p:spPr>
          <p:txBody>
            <a:bodyPr/>
            <a:lstStyle/>
            <a:p>
              <a:endParaRPr lang="en-US"/>
            </a:p>
          </p:txBody>
        </p:sp>
        <p:sp>
          <p:nvSpPr>
            <p:cNvPr id="7504" name="Freeform 3888"/>
            <p:cNvSpPr>
              <a:spLocks/>
            </p:cNvSpPr>
            <p:nvPr/>
          </p:nvSpPr>
          <p:spPr bwMode="auto">
            <a:xfrm>
              <a:off x="5214938" y="2659063"/>
              <a:ext cx="106363" cy="117475"/>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prstDash val="solid"/>
              <a:round/>
              <a:headEnd/>
              <a:tailEnd/>
            </a:ln>
          </p:spPr>
          <p:txBody>
            <a:bodyPr/>
            <a:lstStyle/>
            <a:p>
              <a:endParaRPr lang="en-US"/>
            </a:p>
          </p:txBody>
        </p:sp>
        <p:sp>
          <p:nvSpPr>
            <p:cNvPr id="7505" name="Freeform 3889"/>
            <p:cNvSpPr>
              <a:spLocks/>
            </p:cNvSpPr>
            <p:nvPr/>
          </p:nvSpPr>
          <p:spPr bwMode="auto">
            <a:xfrm>
              <a:off x="5178425" y="2733675"/>
              <a:ext cx="46038" cy="33337"/>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7506" name="Freeform 3890"/>
            <p:cNvSpPr>
              <a:spLocks/>
            </p:cNvSpPr>
            <p:nvPr/>
          </p:nvSpPr>
          <p:spPr bwMode="auto">
            <a:xfrm>
              <a:off x="4533900" y="2659063"/>
              <a:ext cx="160338" cy="193675"/>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prstDash val="solid"/>
              <a:round/>
              <a:headEnd/>
              <a:tailEnd/>
            </a:ln>
          </p:spPr>
          <p:txBody>
            <a:bodyPr/>
            <a:lstStyle/>
            <a:p>
              <a:endParaRPr lang="en-US"/>
            </a:p>
          </p:txBody>
        </p:sp>
        <p:sp>
          <p:nvSpPr>
            <p:cNvPr id="7507" name="Freeform 3891"/>
            <p:cNvSpPr>
              <a:spLocks/>
            </p:cNvSpPr>
            <p:nvPr/>
          </p:nvSpPr>
          <p:spPr bwMode="auto">
            <a:xfrm>
              <a:off x="4638675" y="2884488"/>
              <a:ext cx="66675" cy="20637"/>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7508" name="Freeform 3892"/>
            <p:cNvSpPr>
              <a:spLocks/>
            </p:cNvSpPr>
            <p:nvPr/>
          </p:nvSpPr>
          <p:spPr bwMode="auto">
            <a:xfrm>
              <a:off x="4610100" y="2755900"/>
              <a:ext cx="47625" cy="42862"/>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7509" name="Freeform 3893"/>
            <p:cNvSpPr>
              <a:spLocks/>
            </p:cNvSpPr>
            <p:nvPr/>
          </p:nvSpPr>
          <p:spPr bwMode="auto">
            <a:xfrm>
              <a:off x="4687888" y="2744788"/>
              <a:ext cx="17463" cy="11112"/>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7510" name="Freeform 3894"/>
            <p:cNvSpPr>
              <a:spLocks/>
            </p:cNvSpPr>
            <p:nvPr/>
          </p:nvSpPr>
          <p:spPr bwMode="auto">
            <a:xfrm>
              <a:off x="4543425" y="2776538"/>
              <a:ext cx="9525" cy="11112"/>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7511" name="Freeform 3895"/>
            <p:cNvSpPr>
              <a:spLocks/>
            </p:cNvSpPr>
            <p:nvPr/>
          </p:nvSpPr>
          <p:spPr bwMode="auto">
            <a:xfrm>
              <a:off x="4687888" y="2776538"/>
              <a:ext cx="6350" cy="11112"/>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7512" name="Freeform 3896"/>
            <p:cNvSpPr>
              <a:spLocks/>
            </p:cNvSpPr>
            <p:nvPr/>
          </p:nvSpPr>
          <p:spPr bwMode="auto">
            <a:xfrm>
              <a:off x="4176713" y="2478088"/>
              <a:ext cx="307975" cy="320675"/>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3" name="Freeform 3897"/>
            <p:cNvSpPr>
              <a:spLocks/>
            </p:cNvSpPr>
            <p:nvPr/>
          </p:nvSpPr>
          <p:spPr bwMode="auto">
            <a:xfrm>
              <a:off x="4176713" y="2478088"/>
              <a:ext cx="307975" cy="320675"/>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4" name="Freeform 3898"/>
            <p:cNvSpPr>
              <a:spLocks/>
            </p:cNvSpPr>
            <p:nvPr/>
          </p:nvSpPr>
          <p:spPr bwMode="auto">
            <a:xfrm>
              <a:off x="4321175" y="2584450"/>
              <a:ext cx="9525" cy="1587"/>
            </a:xfrm>
            <a:custGeom>
              <a:avLst/>
              <a:gdLst>
                <a:gd name="T0" fmla="*/ 2147483647 w 6"/>
                <a:gd name="T1" fmla="*/ 0 h 1587"/>
                <a:gd name="T2" fmla="*/ 2147483647 w 6"/>
                <a:gd name="T3" fmla="*/ 0 h 1587"/>
                <a:gd name="T4" fmla="*/ 2147483647 w 6"/>
                <a:gd name="T5" fmla="*/ 0 h 1587"/>
                <a:gd name="T6" fmla="*/ 0 w 6"/>
                <a:gd name="T7" fmla="*/ 0 h 1587"/>
                <a:gd name="T8" fmla="*/ 2147483647 w 6"/>
                <a:gd name="T9" fmla="*/ 0 h 1587"/>
                <a:gd name="T10" fmla="*/ 2147483647 w 6"/>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587">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5" name="Freeform 3899"/>
            <p:cNvSpPr>
              <a:spLocks/>
            </p:cNvSpPr>
            <p:nvPr/>
          </p:nvSpPr>
          <p:spPr bwMode="auto">
            <a:xfrm>
              <a:off x="4330700" y="2670175"/>
              <a:ext cx="0" cy="1587"/>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6" name="Freeform 3900"/>
            <p:cNvSpPr>
              <a:spLocks/>
            </p:cNvSpPr>
            <p:nvPr/>
          </p:nvSpPr>
          <p:spPr bwMode="auto">
            <a:xfrm>
              <a:off x="4340225" y="2787650"/>
              <a:ext cx="76200" cy="53975"/>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prstDash val="solid"/>
              <a:round/>
              <a:headEnd/>
              <a:tailEnd/>
            </a:ln>
          </p:spPr>
          <p:txBody>
            <a:bodyPr/>
            <a:lstStyle/>
            <a:p>
              <a:endParaRPr lang="en-US"/>
            </a:p>
          </p:txBody>
        </p:sp>
        <p:sp>
          <p:nvSpPr>
            <p:cNvPr id="7517" name="Freeform 3901"/>
            <p:cNvSpPr>
              <a:spLocks/>
            </p:cNvSpPr>
            <p:nvPr/>
          </p:nvSpPr>
          <p:spPr bwMode="auto">
            <a:xfrm>
              <a:off x="4224338" y="2681288"/>
              <a:ext cx="38100" cy="8572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prstDash val="solid"/>
              <a:round/>
              <a:headEnd/>
              <a:tailEnd/>
            </a:ln>
          </p:spPr>
          <p:txBody>
            <a:bodyPr/>
            <a:lstStyle/>
            <a:p>
              <a:endParaRPr lang="en-US"/>
            </a:p>
          </p:txBody>
        </p:sp>
        <p:sp>
          <p:nvSpPr>
            <p:cNvPr id="7518" name="Rectangle 3902"/>
            <p:cNvSpPr>
              <a:spLocks noChangeArrowheads="1"/>
            </p:cNvSpPr>
            <p:nvPr/>
          </p:nvSpPr>
          <p:spPr bwMode="auto">
            <a:xfrm>
              <a:off x="4195763" y="2593975"/>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519" name="Freeform 3903"/>
            <p:cNvSpPr>
              <a:spLocks/>
            </p:cNvSpPr>
            <p:nvPr/>
          </p:nvSpPr>
          <p:spPr bwMode="auto">
            <a:xfrm>
              <a:off x="4694238" y="2659063"/>
              <a:ext cx="503238" cy="214312"/>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prstDash val="solid"/>
              <a:round/>
              <a:headEnd/>
              <a:tailEnd/>
            </a:ln>
          </p:spPr>
          <p:txBody>
            <a:bodyPr/>
            <a:lstStyle/>
            <a:p>
              <a:endParaRPr lang="en-US"/>
            </a:p>
          </p:txBody>
        </p:sp>
        <p:sp>
          <p:nvSpPr>
            <p:cNvPr id="7520" name="Freeform 3904"/>
            <p:cNvSpPr>
              <a:spLocks/>
            </p:cNvSpPr>
            <p:nvPr/>
          </p:nvSpPr>
          <p:spPr bwMode="auto">
            <a:xfrm>
              <a:off x="4687888" y="2659063"/>
              <a:ext cx="74613" cy="53975"/>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7521" name="Freeform 3905"/>
            <p:cNvSpPr>
              <a:spLocks/>
            </p:cNvSpPr>
            <p:nvPr/>
          </p:nvSpPr>
          <p:spPr bwMode="auto">
            <a:xfrm>
              <a:off x="4564063" y="2166938"/>
              <a:ext cx="217488" cy="16192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prstDash val="solid"/>
              <a:round/>
              <a:headEnd/>
              <a:tailEnd/>
            </a:ln>
          </p:spPr>
          <p:txBody>
            <a:bodyPr/>
            <a:lstStyle/>
            <a:p>
              <a:endParaRPr lang="en-US"/>
            </a:p>
          </p:txBody>
        </p:sp>
        <p:sp>
          <p:nvSpPr>
            <p:cNvPr id="7522" name="Freeform 3906"/>
            <p:cNvSpPr>
              <a:spLocks/>
            </p:cNvSpPr>
            <p:nvPr/>
          </p:nvSpPr>
          <p:spPr bwMode="auto">
            <a:xfrm>
              <a:off x="4203700" y="2135188"/>
              <a:ext cx="58738" cy="74612"/>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prstDash val="solid"/>
              <a:round/>
              <a:headEnd/>
              <a:tailEnd/>
            </a:ln>
          </p:spPr>
          <p:txBody>
            <a:bodyPr/>
            <a:lstStyle/>
            <a:p>
              <a:endParaRPr lang="en-US"/>
            </a:p>
          </p:txBody>
        </p:sp>
        <p:sp>
          <p:nvSpPr>
            <p:cNvPr id="7523" name="Freeform 3907"/>
            <p:cNvSpPr>
              <a:spLocks/>
            </p:cNvSpPr>
            <p:nvPr/>
          </p:nvSpPr>
          <p:spPr bwMode="auto">
            <a:xfrm>
              <a:off x="4271963" y="2166938"/>
              <a:ext cx="30163" cy="33337"/>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524" name="Freeform 3908"/>
            <p:cNvSpPr>
              <a:spLocks/>
            </p:cNvSpPr>
            <p:nvPr/>
          </p:nvSpPr>
          <p:spPr bwMode="auto">
            <a:xfrm>
              <a:off x="4203700" y="2112963"/>
              <a:ext cx="49213" cy="33337"/>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7525" name="Freeform 3909"/>
            <p:cNvSpPr>
              <a:spLocks/>
            </p:cNvSpPr>
            <p:nvPr/>
          </p:nvSpPr>
          <p:spPr bwMode="auto">
            <a:xfrm>
              <a:off x="4233863" y="2189163"/>
              <a:ext cx="28575" cy="11112"/>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7526" name="Rectangle 3910"/>
            <p:cNvSpPr>
              <a:spLocks noChangeArrowheads="1"/>
            </p:cNvSpPr>
            <p:nvPr/>
          </p:nvSpPr>
          <p:spPr bwMode="auto">
            <a:xfrm>
              <a:off x="4292600" y="2209800"/>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527" name="Freeform 3911"/>
            <p:cNvSpPr>
              <a:spLocks/>
            </p:cNvSpPr>
            <p:nvPr/>
          </p:nvSpPr>
          <p:spPr bwMode="auto">
            <a:xfrm>
              <a:off x="4543425" y="2049463"/>
              <a:ext cx="106363" cy="63500"/>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prstDash val="solid"/>
              <a:round/>
              <a:headEnd/>
              <a:tailEnd/>
            </a:ln>
          </p:spPr>
          <p:txBody>
            <a:bodyPr/>
            <a:lstStyle/>
            <a:p>
              <a:endParaRPr lang="en-US"/>
            </a:p>
          </p:txBody>
        </p:sp>
        <p:sp>
          <p:nvSpPr>
            <p:cNvPr id="7528" name="Freeform 3912"/>
            <p:cNvSpPr>
              <a:spLocks/>
            </p:cNvSpPr>
            <p:nvPr/>
          </p:nvSpPr>
          <p:spPr bwMode="auto">
            <a:xfrm>
              <a:off x="4502150" y="2092325"/>
              <a:ext cx="166688" cy="8572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prstDash val="solid"/>
              <a:round/>
              <a:headEnd/>
              <a:tailEnd/>
            </a:ln>
          </p:spPr>
          <p:txBody>
            <a:bodyPr/>
            <a:lstStyle/>
            <a:p>
              <a:endParaRPr lang="en-US"/>
            </a:p>
          </p:txBody>
        </p:sp>
        <p:sp>
          <p:nvSpPr>
            <p:cNvPr id="7529" name="Freeform 3913"/>
            <p:cNvSpPr>
              <a:spLocks/>
            </p:cNvSpPr>
            <p:nvPr/>
          </p:nvSpPr>
          <p:spPr bwMode="auto">
            <a:xfrm>
              <a:off x="4502150" y="2146300"/>
              <a:ext cx="136525" cy="8572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prstDash val="solid"/>
              <a:round/>
              <a:headEnd/>
              <a:tailEnd/>
            </a:ln>
          </p:spPr>
          <p:txBody>
            <a:bodyPr/>
            <a:lstStyle/>
            <a:p>
              <a:endParaRPr lang="en-US"/>
            </a:p>
          </p:txBody>
        </p:sp>
        <p:sp>
          <p:nvSpPr>
            <p:cNvPr id="7530" name="Freeform 3914"/>
            <p:cNvSpPr>
              <a:spLocks/>
            </p:cNvSpPr>
            <p:nvPr/>
          </p:nvSpPr>
          <p:spPr bwMode="auto">
            <a:xfrm>
              <a:off x="4090988" y="2263775"/>
              <a:ext cx="85725" cy="8572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prstDash val="solid"/>
              <a:round/>
              <a:headEnd/>
              <a:tailEnd/>
            </a:ln>
          </p:spPr>
          <p:txBody>
            <a:bodyPr/>
            <a:lstStyle/>
            <a:p>
              <a:endParaRPr lang="en-US"/>
            </a:p>
          </p:txBody>
        </p:sp>
        <p:sp>
          <p:nvSpPr>
            <p:cNvPr id="7531" name="Freeform 3915"/>
            <p:cNvSpPr>
              <a:spLocks/>
            </p:cNvSpPr>
            <p:nvPr/>
          </p:nvSpPr>
          <p:spPr bwMode="auto">
            <a:xfrm>
              <a:off x="4351338" y="2209800"/>
              <a:ext cx="239713" cy="193675"/>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7532" name="Freeform 3916"/>
            <p:cNvSpPr>
              <a:spLocks/>
            </p:cNvSpPr>
            <p:nvPr/>
          </p:nvSpPr>
          <p:spPr bwMode="auto">
            <a:xfrm>
              <a:off x="4524375" y="2435225"/>
              <a:ext cx="238125" cy="158750"/>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prstDash val="solid"/>
              <a:round/>
              <a:headEnd/>
              <a:tailEnd/>
            </a:ln>
          </p:spPr>
          <p:txBody>
            <a:bodyPr/>
            <a:lstStyle/>
            <a:p>
              <a:endParaRPr lang="en-US"/>
            </a:p>
          </p:txBody>
        </p:sp>
        <p:sp>
          <p:nvSpPr>
            <p:cNvPr id="7533" name="Freeform 3917"/>
            <p:cNvSpPr>
              <a:spLocks/>
            </p:cNvSpPr>
            <p:nvPr/>
          </p:nvSpPr>
          <p:spPr bwMode="auto">
            <a:xfrm>
              <a:off x="4310063" y="2338388"/>
              <a:ext cx="165100" cy="8572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prstDash val="solid"/>
              <a:round/>
              <a:headEnd/>
              <a:tailEnd/>
            </a:ln>
          </p:spPr>
          <p:txBody>
            <a:bodyPr/>
            <a:lstStyle/>
            <a:p>
              <a:endParaRPr lang="en-US"/>
            </a:p>
          </p:txBody>
        </p:sp>
        <p:sp>
          <p:nvSpPr>
            <p:cNvPr id="7534" name="Freeform 3918"/>
            <p:cNvSpPr>
              <a:spLocks/>
            </p:cNvSpPr>
            <p:nvPr/>
          </p:nvSpPr>
          <p:spPr bwMode="auto">
            <a:xfrm>
              <a:off x="4071938" y="2328863"/>
              <a:ext cx="87313" cy="63500"/>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35" name="Freeform 3919"/>
            <p:cNvSpPr>
              <a:spLocks/>
            </p:cNvSpPr>
            <p:nvPr/>
          </p:nvSpPr>
          <p:spPr bwMode="auto">
            <a:xfrm>
              <a:off x="4159250" y="2209800"/>
              <a:ext cx="211138" cy="257175"/>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prstDash val="solid"/>
              <a:round/>
              <a:headEnd/>
              <a:tailEnd/>
            </a:ln>
          </p:spPr>
          <p:txBody>
            <a:bodyPr/>
            <a:lstStyle/>
            <a:p>
              <a:endParaRPr lang="en-US"/>
            </a:p>
          </p:txBody>
        </p:sp>
        <p:sp>
          <p:nvSpPr>
            <p:cNvPr id="7536" name="Freeform 3920"/>
            <p:cNvSpPr>
              <a:spLocks/>
            </p:cNvSpPr>
            <p:nvPr/>
          </p:nvSpPr>
          <p:spPr bwMode="auto">
            <a:xfrm>
              <a:off x="4321175" y="2220913"/>
              <a:ext cx="9525" cy="11112"/>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7537" name="Freeform 3921"/>
            <p:cNvSpPr>
              <a:spLocks/>
            </p:cNvSpPr>
            <p:nvPr/>
          </p:nvSpPr>
          <p:spPr bwMode="auto">
            <a:xfrm>
              <a:off x="4148138" y="2371725"/>
              <a:ext cx="20638" cy="20637"/>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538" name="Freeform 3922"/>
            <p:cNvSpPr>
              <a:spLocks/>
            </p:cNvSpPr>
            <p:nvPr/>
          </p:nvSpPr>
          <p:spPr bwMode="auto">
            <a:xfrm>
              <a:off x="4668838" y="2414588"/>
              <a:ext cx="112713" cy="127000"/>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39" name="Freeform 3923"/>
            <p:cNvSpPr>
              <a:spLocks/>
            </p:cNvSpPr>
            <p:nvPr/>
          </p:nvSpPr>
          <p:spPr bwMode="auto">
            <a:xfrm>
              <a:off x="4117975" y="1697038"/>
              <a:ext cx="520700" cy="406400"/>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prstDash val="solid"/>
              <a:round/>
              <a:headEnd/>
              <a:tailEnd/>
            </a:ln>
          </p:spPr>
          <p:txBody>
            <a:bodyPr/>
            <a:lstStyle/>
            <a:p>
              <a:endParaRPr lang="en-US"/>
            </a:p>
          </p:txBody>
        </p:sp>
        <p:sp>
          <p:nvSpPr>
            <p:cNvPr id="7540" name="Freeform 3924"/>
            <p:cNvSpPr>
              <a:spLocks/>
            </p:cNvSpPr>
            <p:nvPr/>
          </p:nvSpPr>
          <p:spPr bwMode="auto">
            <a:xfrm>
              <a:off x="4203700" y="1450975"/>
              <a:ext cx="193675" cy="8572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prstDash val="solid"/>
              <a:round/>
              <a:headEnd/>
              <a:tailEnd/>
            </a:ln>
          </p:spPr>
          <p:txBody>
            <a:bodyPr/>
            <a:lstStyle/>
            <a:p>
              <a:endParaRPr lang="en-US"/>
            </a:p>
          </p:txBody>
        </p:sp>
        <p:sp>
          <p:nvSpPr>
            <p:cNvPr id="7541" name="Freeform 3925"/>
            <p:cNvSpPr>
              <a:spLocks/>
            </p:cNvSpPr>
            <p:nvPr/>
          </p:nvSpPr>
          <p:spPr bwMode="auto">
            <a:xfrm>
              <a:off x="4330700" y="1439863"/>
              <a:ext cx="153988" cy="31750"/>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prstDash val="solid"/>
              <a:round/>
              <a:headEnd/>
              <a:tailEnd/>
            </a:ln>
          </p:spPr>
          <p:txBody>
            <a:bodyPr/>
            <a:lstStyle/>
            <a:p>
              <a:endParaRPr lang="en-US"/>
            </a:p>
          </p:txBody>
        </p:sp>
        <p:sp>
          <p:nvSpPr>
            <p:cNvPr id="7542" name="Freeform 3926"/>
            <p:cNvSpPr>
              <a:spLocks/>
            </p:cNvSpPr>
            <p:nvPr/>
          </p:nvSpPr>
          <p:spPr bwMode="auto">
            <a:xfrm>
              <a:off x="4387850" y="1503363"/>
              <a:ext cx="77788" cy="11112"/>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prstDash val="solid"/>
              <a:round/>
              <a:headEnd/>
              <a:tailEnd/>
            </a:ln>
          </p:spPr>
          <p:txBody>
            <a:bodyPr/>
            <a:lstStyle/>
            <a:p>
              <a:endParaRPr lang="en-US"/>
            </a:p>
          </p:txBody>
        </p:sp>
        <p:sp>
          <p:nvSpPr>
            <p:cNvPr id="7543" name="Freeform 3927"/>
            <p:cNvSpPr>
              <a:spLocks/>
            </p:cNvSpPr>
            <p:nvPr/>
          </p:nvSpPr>
          <p:spPr bwMode="auto">
            <a:xfrm>
              <a:off x="4321175" y="1762125"/>
              <a:ext cx="30163" cy="9525"/>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7544" name="Freeform 3928"/>
            <p:cNvSpPr>
              <a:spLocks/>
            </p:cNvSpPr>
            <p:nvPr/>
          </p:nvSpPr>
          <p:spPr bwMode="auto">
            <a:xfrm>
              <a:off x="4427538" y="1728788"/>
              <a:ext cx="277813" cy="309562"/>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prstDash val="solid"/>
              <a:round/>
              <a:headEnd/>
              <a:tailEnd/>
            </a:ln>
          </p:spPr>
          <p:txBody>
            <a:bodyPr/>
            <a:lstStyle/>
            <a:p>
              <a:endParaRPr lang="en-US"/>
            </a:p>
          </p:txBody>
        </p:sp>
        <p:sp>
          <p:nvSpPr>
            <p:cNvPr id="7545" name="Rectangle 3929"/>
            <p:cNvSpPr>
              <a:spLocks noChangeArrowheads="1"/>
            </p:cNvSpPr>
            <p:nvPr/>
          </p:nvSpPr>
          <p:spPr bwMode="auto">
            <a:xfrm>
              <a:off x="4243388" y="2466975"/>
              <a:ext cx="0" cy="11112"/>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546" name="Freeform 3930"/>
            <p:cNvSpPr>
              <a:spLocks/>
            </p:cNvSpPr>
            <p:nvPr/>
          </p:nvSpPr>
          <p:spPr bwMode="auto">
            <a:xfrm>
              <a:off x="4243388" y="2414588"/>
              <a:ext cx="193675" cy="8572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7547" name="Freeform 3931"/>
            <p:cNvSpPr>
              <a:spLocks/>
            </p:cNvSpPr>
            <p:nvPr/>
          </p:nvSpPr>
          <p:spPr bwMode="auto">
            <a:xfrm>
              <a:off x="4408488" y="2541588"/>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prstDash val="solid"/>
              <a:round/>
              <a:headEnd/>
              <a:tailEnd/>
            </a:ln>
          </p:spPr>
          <p:txBody>
            <a:bodyPr/>
            <a:lstStyle/>
            <a:p>
              <a:endParaRPr lang="en-US"/>
            </a:p>
          </p:txBody>
        </p:sp>
        <p:sp>
          <p:nvSpPr>
            <p:cNvPr id="7548" name="Freeform 3932"/>
            <p:cNvSpPr>
              <a:spLocks/>
            </p:cNvSpPr>
            <p:nvPr/>
          </p:nvSpPr>
          <p:spPr bwMode="auto">
            <a:xfrm>
              <a:off x="4351338" y="2489200"/>
              <a:ext cx="150813" cy="127000"/>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prstDash val="solid"/>
              <a:round/>
              <a:headEnd/>
              <a:tailEnd/>
            </a:ln>
          </p:spPr>
          <p:txBody>
            <a:bodyPr/>
            <a:lstStyle/>
            <a:p>
              <a:endParaRPr lang="en-US"/>
            </a:p>
          </p:txBody>
        </p:sp>
        <p:sp>
          <p:nvSpPr>
            <p:cNvPr id="7549" name="Freeform 3933"/>
            <p:cNvSpPr>
              <a:spLocks/>
            </p:cNvSpPr>
            <p:nvPr/>
          </p:nvSpPr>
          <p:spPr bwMode="auto">
            <a:xfrm>
              <a:off x="4445000" y="2616200"/>
              <a:ext cx="39688" cy="22225"/>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7550" name="Freeform 3934"/>
            <p:cNvSpPr>
              <a:spLocks/>
            </p:cNvSpPr>
            <p:nvPr/>
          </p:nvSpPr>
          <p:spPr bwMode="auto">
            <a:xfrm>
              <a:off x="3887788" y="2338388"/>
              <a:ext cx="315913" cy="300037"/>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prstDash val="solid"/>
              <a:round/>
              <a:headEnd/>
              <a:tailEnd/>
            </a:ln>
          </p:spPr>
          <p:txBody>
            <a:bodyPr/>
            <a:lstStyle/>
            <a:p>
              <a:endParaRPr lang="en-US"/>
            </a:p>
          </p:txBody>
        </p:sp>
        <p:sp>
          <p:nvSpPr>
            <p:cNvPr id="7551" name="Freeform 3935"/>
            <p:cNvSpPr>
              <a:spLocks/>
            </p:cNvSpPr>
            <p:nvPr/>
          </p:nvSpPr>
          <p:spPr bwMode="auto">
            <a:xfrm>
              <a:off x="4233863" y="2627313"/>
              <a:ext cx="19050" cy="4286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7552" name="Freeform 3936"/>
            <p:cNvSpPr>
              <a:spLocks/>
            </p:cNvSpPr>
            <p:nvPr/>
          </p:nvSpPr>
          <p:spPr bwMode="auto">
            <a:xfrm>
              <a:off x="4408488" y="2424113"/>
              <a:ext cx="173038" cy="95250"/>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prstDash val="solid"/>
              <a:round/>
              <a:headEnd/>
              <a:tailEnd/>
            </a:ln>
          </p:spPr>
          <p:txBody>
            <a:bodyPr/>
            <a:lstStyle/>
            <a:p>
              <a:endParaRPr lang="en-US"/>
            </a:p>
          </p:txBody>
        </p:sp>
        <p:sp>
          <p:nvSpPr>
            <p:cNvPr id="7553" name="Freeform 3937"/>
            <p:cNvSpPr>
              <a:spLocks/>
            </p:cNvSpPr>
            <p:nvPr/>
          </p:nvSpPr>
          <p:spPr bwMode="auto">
            <a:xfrm>
              <a:off x="4330700" y="2670175"/>
              <a:ext cx="0" cy="1587"/>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554" name="Freeform 3938"/>
            <p:cNvSpPr>
              <a:spLocks/>
            </p:cNvSpPr>
            <p:nvPr/>
          </p:nvSpPr>
          <p:spPr bwMode="auto">
            <a:xfrm>
              <a:off x="4600575" y="1514475"/>
              <a:ext cx="3368675" cy="1155700"/>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prstDash val="solid"/>
              <a:round/>
              <a:headEnd/>
              <a:tailEnd/>
            </a:ln>
          </p:spPr>
          <p:txBody>
            <a:bodyPr/>
            <a:lstStyle/>
            <a:p>
              <a:endParaRPr lang="en-US"/>
            </a:p>
          </p:txBody>
        </p:sp>
        <p:sp>
          <p:nvSpPr>
            <p:cNvPr id="7555" name="Freeform 3939"/>
            <p:cNvSpPr>
              <a:spLocks/>
            </p:cNvSpPr>
            <p:nvPr/>
          </p:nvSpPr>
          <p:spPr bwMode="auto">
            <a:xfrm>
              <a:off x="7391400" y="2220913"/>
              <a:ext cx="230188" cy="29051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prstDash val="solid"/>
              <a:round/>
              <a:headEnd/>
              <a:tailEnd/>
            </a:ln>
          </p:spPr>
          <p:txBody>
            <a:bodyPr/>
            <a:lstStyle/>
            <a:p>
              <a:endParaRPr lang="en-US"/>
            </a:p>
          </p:txBody>
        </p:sp>
        <p:sp>
          <p:nvSpPr>
            <p:cNvPr id="7556" name="Freeform 3940"/>
            <p:cNvSpPr>
              <a:spLocks/>
            </p:cNvSpPr>
            <p:nvPr/>
          </p:nvSpPr>
          <p:spPr bwMode="auto">
            <a:xfrm>
              <a:off x="5041900" y="1525588"/>
              <a:ext cx="250825" cy="106362"/>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prstDash val="solid"/>
              <a:round/>
              <a:headEnd/>
              <a:tailEnd/>
            </a:ln>
          </p:spPr>
          <p:txBody>
            <a:bodyPr/>
            <a:lstStyle/>
            <a:p>
              <a:endParaRPr lang="en-US"/>
            </a:p>
          </p:txBody>
        </p:sp>
        <p:sp>
          <p:nvSpPr>
            <p:cNvPr id="7557" name="Freeform 3941"/>
            <p:cNvSpPr>
              <a:spLocks/>
            </p:cNvSpPr>
            <p:nvPr/>
          </p:nvSpPr>
          <p:spPr bwMode="auto">
            <a:xfrm>
              <a:off x="5033963" y="1631950"/>
              <a:ext cx="133350" cy="76200"/>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prstDash val="solid"/>
              <a:round/>
              <a:headEnd/>
              <a:tailEnd/>
            </a:ln>
          </p:spPr>
          <p:txBody>
            <a:bodyPr/>
            <a:lstStyle/>
            <a:p>
              <a:endParaRPr lang="en-US"/>
            </a:p>
          </p:txBody>
        </p:sp>
        <p:sp>
          <p:nvSpPr>
            <p:cNvPr id="7558" name="Freeform 3942"/>
            <p:cNvSpPr>
              <a:spLocks/>
            </p:cNvSpPr>
            <p:nvPr/>
          </p:nvSpPr>
          <p:spPr bwMode="auto">
            <a:xfrm>
              <a:off x="6592888" y="1546225"/>
              <a:ext cx="161925" cy="42862"/>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7559" name="Freeform 3943"/>
            <p:cNvSpPr>
              <a:spLocks/>
            </p:cNvSpPr>
            <p:nvPr/>
          </p:nvSpPr>
          <p:spPr bwMode="auto">
            <a:xfrm>
              <a:off x="5668963" y="1450975"/>
              <a:ext cx="122238" cy="31750"/>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prstDash val="solid"/>
              <a:round/>
              <a:headEnd/>
              <a:tailEnd/>
            </a:ln>
          </p:spPr>
          <p:txBody>
            <a:bodyPr/>
            <a:lstStyle/>
            <a:p>
              <a:endParaRPr lang="en-US"/>
            </a:p>
          </p:txBody>
        </p:sp>
        <p:sp>
          <p:nvSpPr>
            <p:cNvPr id="7560" name="Freeform 3944"/>
            <p:cNvSpPr>
              <a:spLocks/>
            </p:cNvSpPr>
            <p:nvPr/>
          </p:nvSpPr>
          <p:spPr bwMode="auto">
            <a:xfrm>
              <a:off x="5811838" y="1460500"/>
              <a:ext cx="98425" cy="42862"/>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prstDash val="solid"/>
              <a:round/>
              <a:headEnd/>
              <a:tailEnd/>
            </a:ln>
          </p:spPr>
          <p:txBody>
            <a:bodyPr/>
            <a:lstStyle/>
            <a:p>
              <a:endParaRPr lang="en-US"/>
            </a:p>
          </p:txBody>
        </p:sp>
        <p:sp>
          <p:nvSpPr>
            <p:cNvPr id="7561" name="Freeform 3945"/>
            <p:cNvSpPr>
              <a:spLocks/>
            </p:cNvSpPr>
            <p:nvPr/>
          </p:nvSpPr>
          <p:spPr bwMode="auto">
            <a:xfrm>
              <a:off x="5611813" y="1428750"/>
              <a:ext cx="106363" cy="22225"/>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7562" name="Freeform 3946"/>
            <p:cNvSpPr>
              <a:spLocks/>
            </p:cNvSpPr>
            <p:nvPr/>
          </p:nvSpPr>
          <p:spPr bwMode="auto">
            <a:xfrm>
              <a:off x="6775450" y="1568450"/>
              <a:ext cx="106363" cy="20637"/>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7563" name="Freeform 3947"/>
            <p:cNvSpPr>
              <a:spLocks/>
            </p:cNvSpPr>
            <p:nvPr/>
          </p:nvSpPr>
          <p:spPr bwMode="auto">
            <a:xfrm>
              <a:off x="4484688" y="2209800"/>
              <a:ext cx="58738" cy="22225"/>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64" name="Freeform 3948"/>
            <p:cNvSpPr>
              <a:spLocks/>
            </p:cNvSpPr>
            <p:nvPr/>
          </p:nvSpPr>
          <p:spPr bwMode="auto">
            <a:xfrm>
              <a:off x="6727825" y="1611313"/>
              <a:ext cx="85725" cy="20637"/>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7565" name="Freeform 3949"/>
            <p:cNvSpPr>
              <a:spLocks/>
            </p:cNvSpPr>
            <p:nvPr/>
          </p:nvSpPr>
          <p:spPr bwMode="auto">
            <a:xfrm>
              <a:off x="4994275" y="1739900"/>
              <a:ext cx="47625" cy="22225"/>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7566" name="Freeform 3950"/>
            <p:cNvSpPr>
              <a:spLocks/>
            </p:cNvSpPr>
            <p:nvPr/>
          </p:nvSpPr>
          <p:spPr bwMode="auto">
            <a:xfrm>
              <a:off x="4829175" y="1428750"/>
              <a:ext cx="79375" cy="22225"/>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7567" name="Freeform 3951"/>
            <p:cNvSpPr>
              <a:spLocks/>
            </p:cNvSpPr>
            <p:nvPr/>
          </p:nvSpPr>
          <p:spPr bwMode="auto">
            <a:xfrm>
              <a:off x="7747000" y="2530475"/>
              <a:ext cx="30163" cy="42862"/>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568" name="Freeform 3952"/>
            <p:cNvSpPr>
              <a:spLocks/>
            </p:cNvSpPr>
            <p:nvPr/>
          </p:nvSpPr>
          <p:spPr bwMode="auto">
            <a:xfrm>
              <a:off x="7591425" y="1685925"/>
              <a:ext cx="30163" cy="22225"/>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569" name="Freeform 3953"/>
            <p:cNvSpPr>
              <a:spLocks/>
            </p:cNvSpPr>
            <p:nvPr/>
          </p:nvSpPr>
          <p:spPr bwMode="auto">
            <a:xfrm>
              <a:off x="5197475" y="1717675"/>
              <a:ext cx="47625" cy="11112"/>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7570" name="Freeform 3954"/>
            <p:cNvSpPr>
              <a:spLocks/>
            </p:cNvSpPr>
            <p:nvPr/>
          </p:nvSpPr>
          <p:spPr bwMode="auto">
            <a:xfrm>
              <a:off x="4513263" y="2092325"/>
              <a:ext cx="30163" cy="11112"/>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571" name="Freeform 3955"/>
            <p:cNvSpPr>
              <a:spLocks/>
            </p:cNvSpPr>
            <p:nvPr/>
          </p:nvSpPr>
          <p:spPr bwMode="auto">
            <a:xfrm>
              <a:off x="7747000" y="2060575"/>
              <a:ext cx="20638" cy="20637"/>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7572" name="Freeform 3956"/>
            <p:cNvSpPr>
              <a:spLocks/>
            </p:cNvSpPr>
            <p:nvPr/>
          </p:nvSpPr>
          <p:spPr bwMode="auto">
            <a:xfrm>
              <a:off x="7429500" y="1728788"/>
              <a:ext cx="36513" cy="11112"/>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7573" name="Freeform 3957"/>
            <p:cNvSpPr>
              <a:spLocks/>
            </p:cNvSpPr>
            <p:nvPr/>
          </p:nvSpPr>
          <p:spPr bwMode="auto">
            <a:xfrm>
              <a:off x="5370513" y="1622425"/>
              <a:ext cx="36513" cy="9525"/>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7574" name="Freeform 3958"/>
            <p:cNvSpPr>
              <a:spLocks/>
            </p:cNvSpPr>
            <p:nvPr/>
          </p:nvSpPr>
          <p:spPr bwMode="auto">
            <a:xfrm>
              <a:off x="5041900" y="1428750"/>
              <a:ext cx="49213" cy="11112"/>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7575" name="Freeform 3959"/>
            <p:cNvSpPr>
              <a:spLocks/>
            </p:cNvSpPr>
            <p:nvPr/>
          </p:nvSpPr>
          <p:spPr bwMode="auto">
            <a:xfrm>
              <a:off x="5091113" y="1428750"/>
              <a:ext cx="49213" cy="1587"/>
            </a:xfrm>
            <a:custGeom>
              <a:avLst/>
              <a:gdLst>
                <a:gd name="T0" fmla="*/ 2147483647 w 30"/>
                <a:gd name="T1" fmla="*/ 0 h 1587"/>
                <a:gd name="T2" fmla="*/ 0 w 30"/>
                <a:gd name="T3" fmla="*/ 0 h 1587"/>
                <a:gd name="T4" fmla="*/ 2147483647 w 30"/>
                <a:gd name="T5" fmla="*/ 0 h 1587"/>
                <a:gd name="T6" fmla="*/ 2147483647 w 30"/>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587">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7576" name="Freeform 3960"/>
            <p:cNvSpPr>
              <a:spLocks/>
            </p:cNvSpPr>
            <p:nvPr/>
          </p:nvSpPr>
          <p:spPr bwMode="auto">
            <a:xfrm>
              <a:off x="6151563" y="1600200"/>
              <a:ext cx="36513" cy="1587"/>
            </a:xfrm>
            <a:custGeom>
              <a:avLst/>
              <a:gdLst>
                <a:gd name="T0" fmla="*/ 2147483647 w 24"/>
                <a:gd name="T1" fmla="*/ 0 h 1587"/>
                <a:gd name="T2" fmla="*/ 0 w 24"/>
                <a:gd name="T3" fmla="*/ 0 h 1587"/>
                <a:gd name="T4" fmla="*/ 2147483647 w 24"/>
                <a:gd name="T5" fmla="*/ 0 h 1587"/>
                <a:gd name="T6" fmla="*/ 2147483647 w 24"/>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587">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7577" name="Freeform 3961"/>
            <p:cNvSpPr>
              <a:spLocks/>
            </p:cNvSpPr>
            <p:nvPr/>
          </p:nvSpPr>
          <p:spPr bwMode="auto">
            <a:xfrm>
              <a:off x="7813675" y="2349500"/>
              <a:ext cx="19050" cy="20637"/>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78" name="Freeform 3962"/>
            <p:cNvSpPr>
              <a:spLocks/>
            </p:cNvSpPr>
            <p:nvPr/>
          </p:nvSpPr>
          <p:spPr bwMode="auto">
            <a:xfrm>
              <a:off x="7727950" y="2562225"/>
              <a:ext cx="11113" cy="31750"/>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7579" name="Freeform 3963"/>
            <p:cNvSpPr>
              <a:spLocks/>
            </p:cNvSpPr>
            <p:nvPr/>
          </p:nvSpPr>
          <p:spPr bwMode="auto">
            <a:xfrm>
              <a:off x="6708775" y="1600200"/>
              <a:ext cx="19050" cy="11112"/>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80" name="Freeform 3964"/>
            <p:cNvSpPr>
              <a:spLocks/>
            </p:cNvSpPr>
            <p:nvPr/>
          </p:nvSpPr>
          <p:spPr bwMode="auto">
            <a:xfrm>
              <a:off x="4800600" y="1438275"/>
              <a:ext cx="60325" cy="3175"/>
            </a:xfrm>
            <a:custGeom>
              <a:avLst/>
              <a:gdLst>
                <a:gd name="T0" fmla="*/ 2147483647 w 36"/>
                <a:gd name="T1" fmla="*/ 0 h 3175"/>
                <a:gd name="T2" fmla="*/ 0 w 36"/>
                <a:gd name="T3" fmla="*/ 0 h 3175"/>
                <a:gd name="T4" fmla="*/ 2147483647 w 36"/>
                <a:gd name="T5" fmla="*/ 0 h 3175"/>
                <a:gd name="T6" fmla="*/ 2147483647 w 36"/>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175">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7581" name="Freeform 3965"/>
            <p:cNvSpPr>
              <a:spLocks/>
            </p:cNvSpPr>
            <p:nvPr/>
          </p:nvSpPr>
          <p:spPr bwMode="auto">
            <a:xfrm>
              <a:off x="5532438" y="1654175"/>
              <a:ext cx="19050" cy="9525"/>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7582" name="Freeform 3966"/>
            <p:cNvSpPr>
              <a:spLocks/>
            </p:cNvSpPr>
            <p:nvPr/>
          </p:nvSpPr>
          <p:spPr bwMode="auto">
            <a:xfrm>
              <a:off x="5016500" y="1438275"/>
              <a:ext cx="25400" cy="11112"/>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583" name="Freeform 3967"/>
            <p:cNvSpPr>
              <a:spLocks/>
            </p:cNvSpPr>
            <p:nvPr/>
          </p:nvSpPr>
          <p:spPr bwMode="auto">
            <a:xfrm>
              <a:off x="7918450" y="2187575"/>
              <a:ext cx="39688" cy="33337"/>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7584" name="Freeform 3968"/>
            <p:cNvSpPr>
              <a:spLocks/>
            </p:cNvSpPr>
            <p:nvPr/>
          </p:nvSpPr>
          <p:spPr bwMode="auto">
            <a:xfrm>
              <a:off x="6562725" y="1557338"/>
              <a:ext cx="19050" cy="11112"/>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7585" name="Freeform 3969"/>
            <p:cNvSpPr>
              <a:spLocks/>
            </p:cNvSpPr>
            <p:nvPr/>
          </p:nvSpPr>
          <p:spPr bwMode="auto">
            <a:xfrm>
              <a:off x="4513263" y="2070100"/>
              <a:ext cx="20638" cy="11112"/>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586" name="Freeform 3970"/>
            <p:cNvSpPr>
              <a:spLocks/>
            </p:cNvSpPr>
            <p:nvPr/>
          </p:nvSpPr>
          <p:spPr bwMode="auto">
            <a:xfrm>
              <a:off x="4321175" y="2582863"/>
              <a:ext cx="9525" cy="3175"/>
            </a:xfrm>
            <a:custGeom>
              <a:avLst/>
              <a:gdLst>
                <a:gd name="T0" fmla="*/ 2147483647 w 6"/>
                <a:gd name="T1" fmla="*/ 0 h 3175"/>
                <a:gd name="T2" fmla="*/ 2147483647 w 6"/>
                <a:gd name="T3" fmla="*/ 0 h 3175"/>
                <a:gd name="T4" fmla="*/ 2147483647 w 6"/>
                <a:gd name="T5" fmla="*/ 0 h 3175"/>
                <a:gd name="T6" fmla="*/ 0 w 6"/>
                <a:gd name="T7" fmla="*/ 0 h 3175"/>
                <a:gd name="T8" fmla="*/ 2147483647 w 6"/>
                <a:gd name="T9" fmla="*/ 0 h 3175"/>
                <a:gd name="T10" fmla="*/ 2147483647 w 6"/>
                <a:gd name="T11" fmla="*/ 0 h 3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175">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7587" name="Freeform 3971"/>
            <p:cNvSpPr>
              <a:spLocks/>
            </p:cNvSpPr>
            <p:nvPr/>
          </p:nvSpPr>
          <p:spPr bwMode="auto">
            <a:xfrm>
              <a:off x="4416425" y="2392363"/>
              <a:ext cx="147638" cy="53975"/>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7588" name="Freeform 3972"/>
            <p:cNvSpPr>
              <a:spLocks/>
            </p:cNvSpPr>
            <p:nvPr/>
          </p:nvSpPr>
          <p:spPr bwMode="auto">
            <a:xfrm>
              <a:off x="4351338" y="2489200"/>
              <a:ext cx="76200" cy="41275"/>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prstDash val="solid"/>
              <a:round/>
              <a:headEnd/>
              <a:tailEnd/>
            </a:ln>
          </p:spPr>
          <p:txBody>
            <a:bodyPr/>
            <a:lstStyle/>
            <a:p>
              <a:endParaRPr lang="en-US"/>
            </a:p>
          </p:txBody>
        </p:sp>
        <p:sp>
          <p:nvSpPr>
            <p:cNvPr id="7589" name="Freeform 3973"/>
            <p:cNvSpPr>
              <a:spLocks/>
            </p:cNvSpPr>
            <p:nvPr/>
          </p:nvSpPr>
          <p:spPr bwMode="auto">
            <a:xfrm>
              <a:off x="4262438" y="1749425"/>
              <a:ext cx="261938" cy="438150"/>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prstDash val="solid"/>
              <a:round/>
              <a:headEnd/>
              <a:tailEnd/>
            </a:ln>
          </p:spPr>
          <p:txBody>
            <a:bodyPr/>
            <a:lstStyle/>
            <a:p>
              <a:endParaRPr lang="en-US"/>
            </a:p>
          </p:txBody>
        </p:sp>
        <p:sp>
          <p:nvSpPr>
            <p:cNvPr id="7590" name="Freeform 3974"/>
            <p:cNvSpPr>
              <a:spLocks/>
            </p:cNvSpPr>
            <p:nvPr/>
          </p:nvSpPr>
          <p:spPr bwMode="auto">
            <a:xfrm>
              <a:off x="4427538" y="2112963"/>
              <a:ext cx="17463" cy="22225"/>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7591" name="Freeform 3975"/>
            <p:cNvSpPr>
              <a:spLocks/>
            </p:cNvSpPr>
            <p:nvPr/>
          </p:nvSpPr>
          <p:spPr bwMode="auto">
            <a:xfrm>
              <a:off x="4159250" y="2455863"/>
              <a:ext cx="112713" cy="63500"/>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prstDash val="solid"/>
              <a:round/>
              <a:headEnd/>
              <a:tailEnd/>
            </a:ln>
          </p:spPr>
          <p:txBody>
            <a:bodyPr/>
            <a:lstStyle/>
            <a:p>
              <a:endParaRPr lang="en-US"/>
            </a:p>
          </p:txBody>
        </p:sp>
        <p:sp>
          <p:nvSpPr>
            <p:cNvPr id="7592" name="Freeform 3976"/>
            <p:cNvSpPr>
              <a:spLocks/>
            </p:cNvSpPr>
            <p:nvPr/>
          </p:nvSpPr>
          <p:spPr bwMode="auto">
            <a:xfrm>
              <a:off x="4564063" y="2284413"/>
              <a:ext cx="452438" cy="277812"/>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prstDash val="solid"/>
              <a:round/>
              <a:headEnd/>
              <a:tailEnd/>
            </a:ln>
          </p:spPr>
          <p:txBody>
            <a:bodyPr/>
            <a:lstStyle/>
            <a:p>
              <a:endParaRPr lang="en-US"/>
            </a:p>
          </p:txBody>
        </p:sp>
        <p:sp>
          <p:nvSpPr>
            <p:cNvPr id="7593" name="Freeform 3977"/>
            <p:cNvSpPr>
              <a:spLocks/>
            </p:cNvSpPr>
            <p:nvPr/>
          </p:nvSpPr>
          <p:spPr bwMode="auto">
            <a:xfrm>
              <a:off x="828675" y="1663700"/>
              <a:ext cx="1836738" cy="1006475"/>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p>
          </p:txBody>
        </p:sp>
        <p:sp>
          <p:nvSpPr>
            <p:cNvPr id="7594" name="Freeform 3978"/>
            <p:cNvSpPr>
              <a:spLocks/>
            </p:cNvSpPr>
            <p:nvPr/>
          </p:nvSpPr>
          <p:spPr bwMode="auto">
            <a:xfrm>
              <a:off x="2212975" y="1620838"/>
              <a:ext cx="500063" cy="352425"/>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7595" name="Freeform 3979"/>
            <p:cNvSpPr>
              <a:spLocks/>
            </p:cNvSpPr>
            <p:nvPr/>
          </p:nvSpPr>
          <p:spPr bwMode="auto">
            <a:xfrm>
              <a:off x="2357438" y="1385888"/>
              <a:ext cx="617538" cy="160337"/>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7596" name="Freeform 3980"/>
            <p:cNvSpPr>
              <a:spLocks/>
            </p:cNvSpPr>
            <p:nvPr/>
          </p:nvSpPr>
          <p:spPr bwMode="auto">
            <a:xfrm>
              <a:off x="1616075" y="1631950"/>
              <a:ext cx="338138" cy="139700"/>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7597" name="Freeform 3981"/>
            <p:cNvSpPr>
              <a:spLocks/>
            </p:cNvSpPr>
            <p:nvPr/>
          </p:nvSpPr>
          <p:spPr bwMode="auto">
            <a:xfrm>
              <a:off x="1522413" y="1600200"/>
              <a:ext cx="238125" cy="96837"/>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7598" name="Freeform 3982"/>
            <p:cNvSpPr>
              <a:spLocks/>
            </p:cNvSpPr>
            <p:nvPr/>
          </p:nvSpPr>
          <p:spPr bwMode="auto">
            <a:xfrm>
              <a:off x="2530475" y="2327275"/>
              <a:ext cx="165100" cy="16192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7599" name="Freeform 3983"/>
            <p:cNvSpPr>
              <a:spLocks/>
            </p:cNvSpPr>
            <p:nvPr/>
          </p:nvSpPr>
          <p:spPr bwMode="auto">
            <a:xfrm>
              <a:off x="2212975" y="1535113"/>
              <a:ext cx="290513" cy="53975"/>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7600" name="Freeform 3984"/>
            <p:cNvSpPr>
              <a:spLocks/>
            </p:cNvSpPr>
            <p:nvPr/>
          </p:nvSpPr>
          <p:spPr bwMode="auto">
            <a:xfrm>
              <a:off x="2311400" y="1428750"/>
              <a:ext cx="182563" cy="63500"/>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601" name="Freeform 3985"/>
            <p:cNvSpPr>
              <a:spLocks/>
            </p:cNvSpPr>
            <p:nvPr/>
          </p:nvSpPr>
          <p:spPr bwMode="auto">
            <a:xfrm>
              <a:off x="1771650" y="1535113"/>
              <a:ext cx="249238" cy="65087"/>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7602" name="Freeform 3986"/>
            <p:cNvSpPr>
              <a:spLocks/>
            </p:cNvSpPr>
            <p:nvPr/>
          </p:nvSpPr>
          <p:spPr bwMode="auto">
            <a:xfrm>
              <a:off x="2108200" y="1857375"/>
              <a:ext cx="152400" cy="84137"/>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7603" name="Freeform 3987"/>
            <p:cNvSpPr>
              <a:spLocks/>
            </p:cNvSpPr>
            <p:nvPr/>
          </p:nvSpPr>
          <p:spPr bwMode="auto">
            <a:xfrm>
              <a:off x="1992313" y="1620838"/>
              <a:ext cx="133350" cy="65087"/>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7604" name="Freeform 3988"/>
            <p:cNvSpPr>
              <a:spLocks/>
            </p:cNvSpPr>
            <p:nvPr/>
          </p:nvSpPr>
          <p:spPr bwMode="auto">
            <a:xfrm>
              <a:off x="2117725" y="1611313"/>
              <a:ext cx="142875" cy="52387"/>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7605" name="Freeform 3989"/>
            <p:cNvSpPr>
              <a:spLocks/>
            </p:cNvSpPr>
            <p:nvPr/>
          </p:nvSpPr>
          <p:spPr bwMode="auto">
            <a:xfrm>
              <a:off x="866775" y="2349500"/>
              <a:ext cx="76200" cy="8572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7606" name="Freeform 3990"/>
            <p:cNvSpPr>
              <a:spLocks/>
            </p:cNvSpPr>
            <p:nvPr/>
          </p:nvSpPr>
          <p:spPr bwMode="auto">
            <a:xfrm>
              <a:off x="1703388" y="1514475"/>
              <a:ext cx="182563" cy="42862"/>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7607" name="Freeform 3991"/>
            <p:cNvSpPr>
              <a:spLocks/>
            </p:cNvSpPr>
            <p:nvPr/>
          </p:nvSpPr>
          <p:spPr bwMode="auto">
            <a:xfrm>
              <a:off x="2070100" y="1535113"/>
              <a:ext cx="114300" cy="4286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7608" name="Freeform 3992"/>
            <p:cNvSpPr>
              <a:spLocks/>
            </p:cNvSpPr>
            <p:nvPr/>
          </p:nvSpPr>
          <p:spPr bwMode="auto">
            <a:xfrm>
              <a:off x="2117725" y="1471613"/>
              <a:ext cx="95250" cy="31750"/>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7609" name="Freeform 3993"/>
            <p:cNvSpPr>
              <a:spLocks/>
            </p:cNvSpPr>
            <p:nvPr/>
          </p:nvSpPr>
          <p:spPr bwMode="auto">
            <a:xfrm>
              <a:off x="1954213" y="1728788"/>
              <a:ext cx="98425" cy="4286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7610" name="Freeform 3994"/>
            <p:cNvSpPr>
              <a:spLocks/>
            </p:cNvSpPr>
            <p:nvPr/>
          </p:nvSpPr>
          <p:spPr bwMode="auto">
            <a:xfrm>
              <a:off x="2436813" y="1620838"/>
              <a:ext cx="85725" cy="22225"/>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7611" name="Freeform 3995"/>
            <p:cNvSpPr>
              <a:spLocks/>
            </p:cNvSpPr>
            <p:nvPr/>
          </p:nvSpPr>
          <p:spPr bwMode="auto">
            <a:xfrm>
              <a:off x="2397125" y="1782763"/>
              <a:ext cx="46038" cy="31750"/>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612" name="Freeform 3996"/>
            <p:cNvSpPr>
              <a:spLocks/>
            </p:cNvSpPr>
            <p:nvPr/>
          </p:nvSpPr>
          <p:spPr bwMode="auto">
            <a:xfrm>
              <a:off x="2232025" y="1481138"/>
              <a:ext cx="58738" cy="22225"/>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613" name="Freeform 3997"/>
            <p:cNvSpPr>
              <a:spLocks/>
            </p:cNvSpPr>
            <p:nvPr/>
          </p:nvSpPr>
          <p:spPr bwMode="auto">
            <a:xfrm>
              <a:off x="2165350" y="1568450"/>
              <a:ext cx="58738" cy="20637"/>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614" name="Freeform 3998"/>
            <p:cNvSpPr>
              <a:spLocks/>
            </p:cNvSpPr>
            <p:nvPr/>
          </p:nvSpPr>
          <p:spPr bwMode="auto">
            <a:xfrm>
              <a:off x="1927225" y="1620838"/>
              <a:ext cx="46038" cy="22225"/>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615" name="Freeform 3999"/>
            <p:cNvSpPr>
              <a:spLocks/>
            </p:cNvSpPr>
            <p:nvPr/>
          </p:nvSpPr>
          <p:spPr bwMode="auto">
            <a:xfrm>
              <a:off x="2684463" y="1374775"/>
              <a:ext cx="1116013"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239FB1"/>
            </a:solidFill>
            <a:ln w="9525">
              <a:solidFill>
                <a:srgbClr val="000000"/>
              </a:solidFill>
              <a:prstDash val="solid"/>
              <a:round/>
              <a:headEnd/>
              <a:tailEnd/>
            </a:ln>
          </p:spPr>
          <p:txBody>
            <a:bodyPr/>
            <a:lstStyle/>
            <a:p>
              <a:endParaRPr lang="en-US"/>
            </a:p>
          </p:txBody>
        </p:sp>
        <p:sp>
          <p:nvSpPr>
            <p:cNvPr id="7616" name="Freeform 4000"/>
            <p:cNvSpPr>
              <a:spLocks/>
            </p:cNvSpPr>
            <p:nvPr/>
          </p:nvSpPr>
          <p:spPr bwMode="auto">
            <a:xfrm>
              <a:off x="2895600" y="1717675"/>
              <a:ext cx="50800" cy="31750"/>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7617" name="Freeform 4001"/>
            <p:cNvSpPr>
              <a:spLocks/>
            </p:cNvSpPr>
            <p:nvPr/>
          </p:nvSpPr>
          <p:spPr bwMode="auto">
            <a:xfrm>
              <a:off x="3484563" y="1836738"/>
              <a:ext cx="230188" cy="93662"/>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prstDash val="solid"/>
              <a:round/>
              <a:headEnd/>
              <a:tailEnd/>
            </a:ln>
          </p:spPr>
          <p:txBody>
            <a:bodyPr/>
            <a:lstStyle/>
            <a:p>
              <a:endParaRPr lang="en-US"/>
            </a:p>
          </p:txBody>
        </p:sp>
        <p:sp>
          <p:nvSpPr>
            <p:cNvPr id="7618" name="Freeform 4002"/>
            <p:cNvSpPr>
              <a:spLocks/>
            </p:cNvSpPr>
            <p:nvPr/>
          </p:nvSpPr>
          <p:spPr bwMode="auto">
            <a:xfrm>
              <a:off x="3762375" y="2198688"/>
              <a:ext cx="96838" cy="11906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prstDash val="solid"/>
              <a:round/>
              <a:headEnd/>
              <a:tailEnd/>
            </a:ln>
          </p:spPr>
          <p:txBody>
            <a:bodyPr/>
            <a:lstStyle/>
            <a:p>
              <a:endParaRPr lang="en-US"/>
            </a:p>
          </p:txBody>
        </p:sp>
        <p:sp>
          <p:nvSpPr>
            <p:cNvPr id="7619" name="Freeform 4003"/>
            <p:cNvSpPr>
              <a:spLocks/>
            </p:cNvSpPr>
            <p:nvPr/>
          </p:nvSpPr>
          <p:spPr bwMode="auto">
            <a:xfrm>
              <a:off x="3868738" y="2081213"/>
              <a:ext cx="184150" cy="288925"/>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prstDash val="solid"/>
              <a:round/>
              <a:headEnd/>
              <a:tailEnd/>
            </a:ln>
          </p:spPr>
          <p:txBody>
            <a:bodyPr/>
            <a:lstStyle/>
            <a:p>
              <a:endParaRPr lang="en-US"/>
            </a:p>
          </p:txBody>
        </p:sp>
        <p:sp>
          <p:nvSpPr>
            <p:cNvPr id="7620" name="Freeform 4004"/>
            <p:cNvSpPr>
              <a:spLocks/>
            </p:cNvSpPr>
            <p:nvPr/>
          </p:nvSpPr>
          <p:spPr bwMode="auto">
            <a:xfrm>
              <a:off x="3819525" y="2198688"/>
              <a:ext cx="58738" cy="33337"/>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prstDash val="solid"/>
              <a:round/>
              <a:headEnd/>
              <a:tailEnd/>
            </a:ln>
          </p:spPr>
          <p:txBody>
            <a:bodyPr/>
            <a:lstStyle/>
            <a:p>
              <a:endParaRPr lang="en-US"/>
            </a:p>
          </p:txBody>
        </p:sp>
        <p:sp>
          <p:nvSpPr>
            <p:cNvPr id="7621" name="Freeform 4005"/>
            <p:cNvSpPr>
              <a:spLocks/>
            </p:cNvSpPr>
            <p:nvPr/>
          </p:nvSpPr>
          <p:spPr bwMode="auto">
            <a:xfrm>
              <a:off x="3849688" y="2124075"/>
              <a:ext cx="28575" cy="11112"/>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7622" name="Freeform 4006"/>
            <p:cNvSpPr>
              <a:spLocks/>
            </p:cNvSpPr>
            <p:nvPr/>
          </p:nvSpPr>
          <p:spPr bwMode="auto">
            <a:xfrm>
              <a:off x="3849688" y="2092325"/>
              <a:ext cx="19050" cy="20637"/>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7623" name="Freeform 4007"/>
            <p:cNvSpPr>
              <a:spLocks/>
            </p:cNvSpPr>
            <p:nvPr/>
          </p:nvSpPr>
          <p:spPr bwMode="auto">
            <a:xfrm>
              <a:off x="3975100" y="2027238"/>
              <a:ext cx="11113" cy="11112"/>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7624" name="Freeform 4008"/>
            <p:cNvSpPr>
              <a:spLocks/>
            </p:cNvSpPr>
            <p:nvPr/>
          </p:nvSpPr>
          <p:spPr bwMode="auto">
            <a:xfrm>
              <a:off x="3868738" y="2155825"/>
              <a:ext cx="9525" cy="11112"/>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7625" name="Freeform 4009"/>
            <p:cNvSpPr>
              <a:spLocks/>
            </p:cNvSpPr>
            <p:nvPr/>
          </p:nvSpPr>
          <p:spPr bwMode="auto">
            <a:xfrm>
              <a:off x="3898900" y="2252663"/>
              <a:ext cx="7938" cy="11112"/>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7626" name="Freeform 4010"/>
            <p:cNvSpPr>
              <a:spLocks/>
            </p:cNvSpPr>
            <p:nvPr/>
          </p:nvSpPr>
          <p:spPr bwMode="auto">
            <a:xfrm>
              <a:off x="4043363" y="2627313"/>
              <a:ext cx="9525" cy="9525"/>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7627" name="Freeform 4011"/>
            <p:cNvSpPr>
              <a:spLocks/>
            </p:cNvSpPr>
            <p:nvPr/>
          </p:nvSpPr>
          <p:spPr bwMode="auto">
            <a:xfrm>
              <a:off x="3330575" y="2798763"/>
              <a:ext cx="17463" cy="9525"/>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628" name="Freeform 4012"/>
            <p:cNvSpPr>
              <a:spLocks/>
            </p:cNvSpPr>
            <p:nvPr/>
          </p:nvSpPr>
          <p:spPr bwMode="auto">
            <a:xfrm>
              <a:off x="3262313" y="2776538"/>
              <a:ext cx="11113" cy="1587"/>
            </a:xfrm>
            <a:custGeom>
              <a:avLst/>
              <a:gdLst>
                <a:gd name="T0" fmla="*/ 0 w 6"/>
                <a:gd name="T1" fmla="*/ 0 h 1587"/>
                <a:gd name="T2" fmla="*/ 0 w 6"/>
                <a:gd name="T3" fmla="*/ 0 h 1587"/>
                <a:gd name="T4" fmla="*/ 2147483647 w 6"/>
                <a:gd name="T5" fmla="*/ 0 h 1587"/>
                <a:gd name="T6" fmla="*/ 0 w 6"/>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587">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29" name="Rectangle 4013"/>
            <p:cNvSpPr>
              <a:spLocks noChangeArrowheads="1"/>
            </p:cNvSpPr>
            <p:nvPr/>
          </p:nvSpPr>
          <p:spPr bwMode="auto">
            <a:xfrm>
              <a:off x="3290888" y="2765425"/>
              <a:ext cx="11113"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fr-FR" sz="1600"/>
            </a:p>
          </p:txBody>
        </p:sp>
        <p:sp>
          <p:nvSpPr>
            <p:cNvPr id="7630" name="Freeform 4014"/>
            <p:cNvSpPr>
              <a:spLocks/>
            </p:cNvSpPr>
            <p:nvPr/>
          </p:nvSpPr>
          <p:spPr bwMode="auto">
            <a:xfrm>
              <a:off x="2260600" y="2990850"/>
              <a:ext cx="1588" cy="11112"/>
            </a:xfrm>
            <a:custGeom>
              <a:avLst/>
              <a:gdLst>
                <a:gd name="T0" fmla="*/ 0 w 1588"/>
                <a:gd name="T1" fmla="*/ 0 h 6"/>
                <a:gd name="T2" fmla="*/ 0 w 1588"/>
                <a:gd name="T3" fmla="*/ 0 h 6"/>
                <a:gd name="T4" fmla="*/ 0 w 1588"/>
                <a:gd name="T5" fmla="*/ 2147483647 h 6"/>
                <a:gd name="T6" fmla="*/ 0 w 1588"/>
                <a:gd name="T7" fmla="*/ 2147483647 h 6"/>
                <a:gd name="T8" fmla="*/ 0 w 1588"/>
                <a:gd name="T9" fmla="*/ 2147483647 h 6"/>
                <a:gd name="T10" fmla="*/ 0 w 1588"/>
                <a:gd name="T11" fmla="*/ 2147483647 h 6"/>
                <a:gd name="T12" fmla="*/ 0 w 1588"/>
                <a:gd name="T13" fmla="*/ 2147483647 h 6"/>
                <a:gd name="T14" fmla="*/ 0 w 1588"/>
                <a:gd name="T15" fmla="*/ 2147483647 h 6"/>
                <a:gd name="T16" fmla="*/ 0 w 1588"/>
                <a:gd name="T17" fmla="*/ 2147483647 h 6"/>
                <a:gd name="T18" fmla="*/ 0 w 1588"/>
                <a:gd name="T19" fmla="*/ 0 h 6"/>
                <a:gd name="T20" fmla="*/ 0 w 1588"/>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8"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31" name="Freeform 4015"/>
            <p:cNvSpPr>
              <a:spLocks/>
            </p:cNvSpPr>
            <p:nvPr/>
          </p:nvSpPr>
          <p:spPr bwMode="auto">
            <a:xfrm>
              <a:off x="3762375" y="2647950"/>
              <a:ext cx="77788" cy="182562"/>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7632" name="Freeform 4016"/>
            <p:cNvSpPr>
              <a:spLocks/>
            </p:cNvSpPr>
            <p:nvPr/>
          </p:nvSpPr>
          <p:spPr bwMode="auto">
            <a:xfrm>
              <a:off x="3773488" y="2593975"/>
              <a:ext cx="317500" cy="268287"/>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prstDash val="solid"/>
              <a:round/>
              <a:headEnd/>
              <a:tailEnd/>
            </a:ln>
          </p:spPr>
          <p:txBody>
            <a:bodyPr/>
            <a:lstStyle/>
            <a:p>
              <a:endParaRPr lang="en-US"/>
            </a:p>
          </p:txBody>
        </p:sp>
        <p:sp>
          <p:nvSpPr>
            <p:cNvPr id="7633" name="Freeform 4017"/>
            <p:cNvSpPr>
              <a:spLocks/>
            </p:cNvSpPr>
            <p:nvPr/>
          </p:nvSpPr>
          <p:spPr bwMode="auto">
            <a:xfrm>
              <a:off x="4071938" y="2733675"/>
              <a:ext cx="28575" cy="11112"/>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7634" name="Freeform 4018"/>
            <p:cNvSpPr>
              <a:spLocks/>
            </p:cNvSpPr>
            <p:nvPr/>
          </p:nvSpPr>
          <p:spPr bwMode="auto">
            <a:xfrm>
              <a:off x="769938" y="2392363"/>
              <a:ext cx="1541463" cy="854075"/>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7635" name="Freeform 4019"/>
            <p:cNvSpPr>
              <a:spLocks/>
            </p:cNvSpPr>
            <p:nvPr/>
          </p:nvSpPr>
          <p:spPr bwMode="auto">
            <a:xfrm>
              <a:off x="425450" y="2101850"/>
              <a:ext cx="68263" cy="42862"/>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7636" name="Freeform 4020"/>
            <p:cNvSpPr>
              <a:spLocks/>
            </p:cNvSpPr>
            <p:nvPr/>
          </p:nvSpPr>
          <p:spPr bwMode="auto">
            <a:xfrm>
              <a:off x="258763" y="1919288"/>
              <a:ext cx="58738" cy="22225"/>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7637" name="Freeform 4021"/>
            <p:cNvSpPr>
              <a:spLocks/>
            </p:cNvSpPr>
            <p:nvPr/>
          </p:nvSpPr>
          <p:spPr bwMode="auto">
            <a:xfrm>
              <a:off x="866775" y="2155825"/>
              <a:ext cx="30163" cy="53975"/>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7638" name="Freeform 4022"/>
            <p:cNvSpPr>
              <a:spLocks/>
            </p:cNvSpPr>
            <p:nvPr/>
          </p:nvSpPr>
          <p:spPr bwMode="auto">
            <a:xfrm>
              <a:off x="885825" y="2092325"/>
              <a:ext cx="28575" cy="42862"/>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7639" name="Freeform 4023"/>
            <p:cNvSpPr>
              <a:spLocks/>
            </p:cNvSpPr>
            <p:nvPr/>
          </p:nvSpPr>
          <p:spPr bwMode="auto">
            <a:xfrm>
              <a:off x="231775" y="2027238"/>
              <a:ext cx="38100" cy="11112"/>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7640" name="Freeform 4024"/>
            <p:cNvSpPr>
              <a:spLocks/>
            </p:cNvSpPr>
            <p:nvPr/>
          </p:nvSpPr>
          <p:spPr bwMode="auto">
            <a:xfrm>
              <a:off x="866775" y="2092325"/>
              <a:ext cx="30163" cy="3175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7641" name="Freeform 4025"/>
            <p:cNvSpPr>
              <a:spLocks/>
            </p:cNvSpPr>
            <p:nvPr/>
          </p:nvSpPr>
          <p:spPr bwMode="auto">
            <a:xfrm>
              <a:off x="857250" y="2124075"/>
              <a:ext cx="28575" cy="42862"/>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7642" name="Freeform 4026"/>
            <p:cNvSpPr>
              <a:spLocks/>
            </p:cNvSpPr>
            <p:nvPr/>
          </p:nvSpPr>
          <p:spPr bwMode="auto">
            <a:xfrm>
              <a:off x="896938" y="2135188"/>
              <a:ext cx="17463" cy="20637"/>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7643" name="Freeform 4027"/>
            <p:cNvSpPr>
              <a:spLocks/>
            </p:cNvSpPr>
            <p:nvPr/>
          </p:nvSpPr>
          <p:spPr bwMode="auto">
            <a:xfrm>
              <a:off x="866775" y="2144713"/>
              <a:ext cx="30163" cy="22225"/>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7644" name="Freeform 4028"/>
            <p:cNvSpPr>
              <a:spLocks/>
            </p:cNvSpPr>
            <p:nvPr/>
          </p:nvSpPr>
          <p:spPr bwMode="auto">
            <a:xfrm>
              <a:off x="2078038" y="2679700"/>
              <a:ext cx="66675" cy="22225"/>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7645" name="Freeform 4029"/>
            <p:cNvSpPr>
              <a:spLocks/>
            </p:cNvSpPr>
            <p:nvPr/>
          </p:nvSpPr>
          <p:spPr bwMode="auto">
            <a:xfrm>
              <a:off x="3533775" y="3160713"/>
              <a:ext cx="239713" cy="246062"/>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7646" name="Freeform 4030"/>
            <p:cNvSpPr>
              <a:spLocks/>
            </p:cNvSpPr>
            <p:nvPr/>
          </p:nvSpPr>
          <p:spPr bwMode="auto">
            <a:xfrm>
              <a:off x="3446463" y="1277938"/>
              <a:ext cx="2308225" cy="1587"/>
            </a:xfrm>
            <a:custGeom>
              <a:avLst/>
              <a:gdLst>
                <a:gd name="T0" fmla="*/ 0 w 1435"/>
                <a:gd name="T1" fmla="*/ 0 h 1587"/>
                <a:gd name="T2" fmla="*/ 2147483647 w 1435"/>
                <a:gd name="T3" fmla="*/ 0 h 1587"/>
                <a:gd name="T4" fmla="*/ 0 w 1435"/>
                <a:gd name="T5" fmla="*/ 0 h 1587"/>
                <a:gd name="T6" fmla="*/ 0 60000 65536"/>
                <a:gd name="T7" fmla="*/ 0 60000 65536"/>
                <a:gd name="T8" fmla="*/ 0 60000 65536"/>
              </a:gdLst>
              <a:ahLst/>
              <a:cxnLst>
                <a:cxn ang="T6">
                  <a:pos x="T0" y="T1"/>
                </a:cxn>
                <a:cxn ang="T7">
                  <a:pos x="T2" y="T3"/>
                </a:cxn>
                <a:cxn ang="T8">
                  <a:pos x="T4" y="T5"/>
                </a:cxn>
              </a:cxnLst>
              <a:rect l="0" t="0" r="r" b="b"/>
              <a:pathLst>
                <a:path w="1435" h="1587">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7" name="Freeform 4031"/>
            <p:cNvSpPr>
              <a:spLocks/>
            </p:cNvSpPr>
            <p:nvPr/>
          </p:nvSpPr>
          <p:spPr bwMode="auto">
            <a:xfrm>
              <a:off x="6927850" y="4027488"/>
              <a:ext cx="106363" cy="117475"/>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8" name="Freeform 4032"/>
            <p:cNvSpPr>
              <a:spLocks/>
            </p:cNvSpPr>
            <p:nvPr/>
          </p:nvSpPr>
          <p:spPr bwMode="auto">
            <a:xfrm>
              <a:off x="2224088" y="3470275"/>
              <a:ext cx="104775" cy="96837"/>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9" name="Freeform 4033"/>
            <p:cNvSpPr>
              <a:spLocks/>
            </p:cNvSpPr>
            <p:nvPr/>
          </p:nvSpPr>
          <p:spPr bwMode="auto">
            <a:xfrm>
              <a:off x="2025650" y="3687763"/>
              <a:ext cx="36513" cy="31750"/>
            </a:xfrm>
            <a:custGeom>
              <a:avLst/>
              <a:gdLst>
                <a:gd name="T0" fmla="*/ 2147483647 w 24"/>
                <a:gd name="T1" fmla="*/ 2147483647 h 18"/>
                <a:gd name="T2" fmla="*/ 2147483647 w 24"/>
                <a:gd name="T3" fmla="*/ 0 h 18"/>
                <a:gd name="T4" fmla="*/ 0 w 24"/>
                <a:gd name="T5" fmla="*/ 0 h 18"/>
                <a:gd name="T6" fmla="*/ 0 w 24"/>
                <a:gd name="T7" fmla="*/ 2147483647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50" name="Freeform 4034"/>
            <p:cNvSpPr>
              <a:spLocks/>
            </p:cNvSpPr>
            <p:nvPr/>
          </p:nvSpPr>
          <p:spPr bwMode="auto">
            <a:xfrm>
              <a:off x="4487863" y="2597150"/>
              <a:ext cx="49213" cy="55562"/>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p>
          </p:txBody>
        </p:sp>
        <p:sp>
          <p:nvSpPr>
            <p:cNvPr id="7651" name="Freeform 4035"/>
            <p:cNvSpPr>
              <a:spLocks/>
            </p:cNvSpPr>
            <p:nvPr/>
          </p:nvSpPr>
          <p:spPr bwMode="auto">
            <a:xfrm>
              <a:off x="4494213" y="2514600"/>
              <a:ext cx="115888" cy="138112"/>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p>
          </p:txBody>
        </p:sp>
        <p:sp>
          <p:nvSpPr>
            <p:cNvPr id="7652" name="Freeform 4036"/>
            <p:cNvSpPr>
              <a:spLocks/>
            </p:cNvSpPr>
            <p:nvPr/>
          </p:nvSpPr>
          <p:spPr bwMode="auto">
            <a:xfrm>
              <a:off x="4618038" y="3308350"/>
              <a:ext cx="458788" cy="552450"/>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prstDash val="solid"/>
              <a:round/>
              <a:headEnd/>
              <a:tailEnd/>
            </a:ln>
          </p:spPr>
          <p:txBody>
            <a:bodyPr/>
            <a:lstStyle/>
            <a:p>
              <a:endParaRPr lang="en-US"/>
            </a:p>
          </p:txBody>
        </p:sp>
        <p:sp>
          <p:nvSpPr>
            <p:cNvPr id="7653" name="Freeform 4037"/>
            <p:cNvSpPr>
              <a:spLocks/>
            </p:cNvSpPr>
            <p:nvPr/>
          </p:nvSpPr>
          <p:spPr bwMode="auto">
            <a:xfrm>
              <a:off x="4697413" y="3725863"/>
              <a:ext cx="331788" cy="31432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sp>
          <p:nvSpPr>
            <p:cNvPr id="7654" name="Freeform 3830"/>
            <p:cNvSpPr>
              <a:spLocks/>
            </p:cNvSpPr>
            <p:nvPr/>
          </p:nvSpPr>
          <p:spPr bwMode="auto">
            <a:xfrm>
              <a:off x="2058988" y="4776788"/>
              <a:ext cx="298450" cy="1273175"/>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2287341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6513" y="-387350"/>
            <a:ext cx="8229601" cy="1143000"/>
          </a:xfrm>
        </p:spPr>
        <p:txBody>
          <a:bodyPr/>
          <a:lstStyle/>
          <a:p>
            <a:pPr eaLnBrk="1" hangingPunct="1">
              <a:defRPr/>
            </a:pPr>
            <a:r>
              <a:rPr lang="fr-CH" dirty="0">
                <a:ea typeface="MS PGothic" charset="0"/>
                <a:cs typeface="MS PGothic" charset="0"/>
              </a:rPr>
              <a:t>Accessions</a:t>
            </a:r>
            <a:endParaRPr lang="en-US" dirty="0">
              <a:ea typeface="MS PGothic" charset="0"/>
              <a:cs typeface="MS PGothic" charset="0"/>
            </a:endParaRPr>
          </a:p>
        </p:txBody>
      </p:sp>
      <p:sp>
        <p:nvSpPr>
          <p:cNvPr id="8195" name="Rectangle 3"/>
          <p:cNvSpPr>
            <a:spLocks noGrp="1" noChangeArrowheads="1"/>
          </p:cNvSpPr>
          <p:nvPr>
            <p:ph type="body" idx="1"/>
          </p:nvPr>
        </p:nvSpPr>
        <p:spPr>
          <a:xfrm>
            <a:off x="250825" y="836613"/>
            <a:ext cx="8569325" cy="5183187"/>
          </a:xfrm>
        </p:spPr>
        <p:txBody>
          <a:bodyPr/>
          <a:lstStyle/>
          <a:p>
            <a:pPr eaLnBrk="1" hangingPunct="1">
              <a:defRPr/>
            </a:pPr>
            <a:r>
              <a:rPr lang="en-US" dirty="0" smtClean="0">
                <a:ea typeface="+mn-ea"/>
              </a:rPr>
              <a:t>Recent accessions</a:t>
            </a:r>
          </a:p>
          <a:p>
            <a:pPr marL="0" indent="0" eaLnBrk="1" hangingPunct="1">
              <a:buFontTx/>
              <a:buNone/>
              <a:defRPr/>
            </a:pPr>
            <a:endParaRPr lang="en-US" dirty="0" smtClean="0">
              <a:ea typeface="+mn-ea"/>
            </a:endParaRPr>
          </a:p>
          <a:p>
            <a:pPr lvl="1" eaLnBrk="1" hangingPunct="1">
              <a:defRPr/>
            </a:pPr>
            <a:r>
              <a:rPr lang="en-US" dirty="0" smtClean="0">
                <a:ea typeface="+mn-ea"/>
              </a:rPr>
              <a:t>2012: Colombia</a:t>
            </a:r>
            <a:r>
              <a:rPr lang="en-US" dirty="0">
                <a:ea typeface="+mn-ea"/>
              </a:rPr>
              <a:t>, </a:t>
            </a:r>
            <a:r>
              <a:rPr lang="en-US" dirty="0" smtClean="0">
                <a:ea typeface="+mn-ea"/>
              </a:rPr>
              <a:t>Mexico, </a:t>
            </a:r>
            <a:r>
              <a:rPr lang="en-US" dirty="0">
                <a:ea typeface="+mn-ea"/>
              </a:rPr>
              <a:t>New </a:t>
            </a:r>
            <a:r>
              <a:rPr lang="en-US" dirty="0" smtClean="0">
                <a:ea typeface="+mn-ea"/>
              </a:rPr>
              <a:t>Zealand and Philippines</a:t>
            </a:r>
          </a:p>
          <a:p>
            <a:pPr lvl="1" eaLnBrk="1" hangingPunct="1">
              <a:defRPr/>
            </a:pPr>
            <a:r>
              <a:rPr lang="en-US" dirty="0" smtClean="0">
                <a:ea typeface="+mn-ea"/>
              </a:rPr>
              <a:t>2013: India, Rwanda and Tunisia</a:t>
            </a:r>
          </a:p>
          <a:p>
            <a:pPr lvl="1" eaLnBrk="1" hangingPunct="1">
              <a:defRPr/>
            </a:pPr>
            <a:r>
              <a:rPr lang="en-US" dirty="0" smtClean="0">
                <a:ea typeface="+mn-ea"/>
              </a:rPr>
              <a:t>2014: OAPI and Zimbabwe</a:t>
            </a:r>
          </a:p>
          <a:p>
            <a:pPr eaLnBrk="1" hangingPunct="1">
              <a:defRPr/>
            </a:pPr>
            <a:endParaRPr lang="en-US" dirty="0" smtClean="0">
              <a:ea typeface="+mn-ea"/>
            </a:endParaRPr>
          </a:p>
          <a:p>
            <a:pPr eaLnBrk="1" hangingPunct="1">
              <a:defRPr/>
            </a:pPr>
            <a:r>
              <a:rPr lang="en-US" dirty="0" smtClean="0">
                <a:ea typeface="+mn-ea"/>
              </a:rPr>
              <a:t>Future accessions:</a:t>
            </a:r>
          </a:p>
          <a:p>
            <a:pPr eaLnBrk="1" hangingPunct="1">
              <a:defRPr/>
            </a:pPr>
            <a:endParaRPr lang="en-US" dirty="0" smtClean="0">
              <a:ea typeface="+mn-ea"/>
            </a:endParaRPr>
          </a:p>
          <a:p>
            <a:pPr lvl="1" eaLnBrk="1" hangingPunct="1">
              <a:defRPr/>
            </a:pPr>
            <a:r>
              <a:rPr lang="en-US" dirty="0"/>
              <a:t>ASEAN countries by 2015</a:t>
            </a:r>
          </a:p>
          <a:p>
            <a:pPr lvl="1" eaLnBrk="1" hangingPunct="1">
              <a:defRPr/>
            </a:pPr>
            <a:r>
              <a:rPr lang="en-US" dirty="0" smtClean="0"/>
              <a:t>Canada</a:t>
            </a:r>
            <a:endParaRPr lang="en-US" dirty="0"/>
          </a:p>
          <a:p>
            <a:pPr lvl="1" eaLnBrk="1" hangingPunct="1">
              <a:defRPr/>
            </a:pPr>
            <a:r>
              <a:rPr lang="en-US" dirty="0" smtClean="0"/>
              <a:t>Caribbean countries</a:t>
            </a:r>
          </a:p>
          <a:p>
            <a:pPr lvl="1" eaLnBrk="1" hangingPunct="1">
              <a:defRPr/>
            </a:pPr>
            <a:r>
              <a:rPr lang="en-US" dirty="0" smtClean="0"/>
              <a:t>African countries</a:t>
            </a:r>
          </a:p>
          <a:p>
            <a:pPr lvl="1" eaLnBrk="1" hangingPunct="1">
              <a:defRPr/>
            </a:pPr>
            <a:r>
              <a:rPr lang="en-US" dirty="0" smtClean="0"/>
              <a:t>Latin </a:t>
            </a:r>
            <a:r>
              <a:rPr lang="en-US" dirty="0"/>
              <a:t>American </a:t>
            </a:r>
            <a:r>
              <a:rPr lang="en-US" dirty="0" smtClean="0"/>
              <a:t>countries?</a:t>
            </a:r>
            <a:endParaRPr lang="en-US" dirty="0"/>
          </a:p>
          <a:p>
            <a:pPr marL="457200" lvl="1" indent="0" eaLnBrk="1" hangingPunct="1">
              <a:buFontTx/>
              <a:buNone/>
              <a:defRPr/>
            </a:pPr>
            <a:endParaRPr lang="en-US" dirty="0" smtClean="0"/>
          </a:p>
        </p:txBody>
      </p:sp>
    </p:spTree>
    <p:extLst>
      <p:ext uri="{BB962C8B-B14F-4D97-AF65-F5344CB8AC3E}">
        <p14:creationId xmlns:p14="http://schemas.microsoft.com/office/powerpoint/2010/main" val="3769298365"/>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6513" y="-315913"/>
            <a:ext cx="8229601" cy="1143001"/>
          </a:xfrm>
        </p:spPr>
        <p:txBody>
          <a:bodyPr/>
          <a:lstStyle/>
          <a:p>
            <a:pPr>
              <a:defRPr/>
            </a:pPr>
            <a:r>
              <a:rPr lang="fr-CH" dirty="0">
                <a:ea typeface="MS PGothic" charset="0"/>
                <a:cs typeface="MS PGothic" charset="0"/>
              </a:rPr>
              <a:t>Key </a:t>
            </a:r>
            <a:r>
              <a:rPr lang="fr-CH" dirty="0" err="1" smtClean="0">
                <a:ea typeface="MS PGothic" charset="0"/>
                <a:cs typeface="MS PGothic" charset="0"/>
              </a:rPr>
              <a:t>Features</a:t>
            </a:r>
            <a:r>
              <a:rPr lang="en-US" dirty="0" smtClean="0">
                <a:ea typeface="MS PGothic" charset="0"/>
                <a:cs typeface="MS PGothic" charset="0"/>
              </a:rPr>
              <a:t> </a:t>
            </a:r>
            <a:r>
              <a:rPr lang="en-US" dirty="0">
                <a:ea typeface="MS PGothic" charset="0"/>
                <a:cs typeface="MS PGothic" charset="0"/>
              </a:rPr>
              <a:t>of the Madrid </a:t>
            </a:r>
            <a:r>
              <a:rPr lang="en-US" dirty="0" smtClean="0">
                <a:ea typeface="MS PGothic" charset="0"/>
                <a:cs typeface="MS PGothic" charset="0"/>
              </a:rPr>
              <a:t>System</a:t>
            </a:r>
            <a:endParaRPr lang="en-US" dirty="0">
              <a:ea typeface="MS PGothic" charset="0"/>
              <a:cs typeface="MS PGothic" charset="0"/>
            </a:endParaRPr>
          </a:p>
        </p:txBody>
      </p:sp>
      <p:sp>
        <p:nvSpPr>
          <p:cNvPr id="9219" name="Content Placeholder 2"/>
          <p:cNvSpPr>
            <a:spLocks noGrp="1"/>
          </p:cNvSpPr>
          <p:nvPr>
            <p:ph idx="1"/>
          </p:nvPr>
        </p:nvSpPr>
        <p:spPr>
          <a:xfrm>
            <a:off x="303213" y="1484313"/>
            <a:ext cx="8229600" cy="5040312"/>
          </a:xfrm>
        </p:spPr>
        <p:txBody>
          <a:bodyPr/>
          <a:lstStyle/>
          <a:p>
            <a:pPr>
              <a:spcBef>
                <a:spcPts val="1800"/>
              </a:spcBef>
              <a:defRPr/>
            </a:pPr>
            <a:r>
              <a:rPr lang="en-US" altLang="fr-FR" dirty="0" smtClean="0">
                <a:ea typeface="MS PGothic" pitchFamily="34" charset="-128"/>
              </a:rPr>
              <a:t>A </a:t>
            </a:r>
            <a:r>
              <a:rPr lang="en-US" altLang="fr-FR" dirty="0" err="1" smtClean="0">
                <a:ea typeface="MS PGothic" pitchFamily="34" charset="-128"/>
              </a:rPr>
              <a:t>centralised</a:t>
            </a:r>
            <a:r>
              <a:rPr lang="en-US" altLang="fr-FR" dirty="0" smtClean="0">
                <a:ea typeface="MS PGothic" pitchFamily="34" charset="-128"/>
              </a:rPr>
              <a:t> filing system for 94 Contracting Parties</a:t>
            </a:r>
          </a:p>
          <a:p>
            <a:pPr>
              <a:spcBef>
                <a:spcPts val="1800"/>
              </a:spcBef>
              <a:defRPr/>
            </a:pPr>
            <a:r>
              <a:rPr lang="en-US" altLang="fr-FR" dirty="0" smtClean="0">
                <a:ea typeface="MS PGothic" pitchFamily="34" charset="-128"/>
              </a:rPr>
              <a:t>Entitlement and basic mark (application or registration)</a:t>
            </a:r>
          </a:p>
          <a:p>
            <a:pPr>
              <a:spcBef>
                <a:spcPts val="1800"/>
              </a:spcBef>
              <a:defRPr/>
            </a:pPr>
            <a:r>
              <a:rPr lang="en-US" altLang="fr-FR" dirty="0" smtClean="0">
                <a:ea typeface="MS PGothic" pitchFamily="34" charset="-128"/>
              </a:rPr>
              <a:t>One application – one language – one set of fees</a:t>
            </a:r>
          </a:p>
          <a:p>
            <a:pPr>
              <a:lnSpc>
                <a:spcPct val="150000"/>
              </a:lnSpc>
              <a:defRPr/>
            </a:pPr>
            <a:r>
              <a:rPr lang="en-US" altLang="fr-FR" dirty="0" smtClean="0">
                <a:ea typeface="MS PGothic" pitchFamily="34" charset="-128"/>
              </a:rPr>
              <a:t>One registration covering multiple territories </a:t>
            </a:r>
          </a:p>
          <a:p>
            <a:pPr>
              <a:lnSpc>
                <a:spcPct val="150000"/>
              </a:lnSpc>
              <a:defRPr/>
            </a:pPr>
            <a:r>
              <a:rPr lang="en-US" altLang="fr-FR" dirty="0" smtClean="0">
                <a:ea typeface="MS PGothic" pitchFamily="34" charset="-128"/>
              </a:rPr>
              <a:t>Fixed time limit for refusal – 12 or 18 months</a:t>
            </a:r>
          </a:p>
          <a:p>
            <a:pPr>
              <a:spcBef>
                <a:spcPts val="1800"/>
              </a:spcBef>
              <a:defRPr/>
            </a:pPr>
            <a:r>
              <a:rPr lang="en-US" altLang="fr-FR" dirty="0" smtClean="0">
                <a:ea typeface="MS PGothic" pitchFamily="34" charset="-128"/>
              </a:rPr>
              <a:t>The international procedure: Only formal examination by WIPO</a:t>
            </a:r>
          </a:p>
          <a:p>
            <a:pPr>
              <a:lnSpc>
                <a:spcPct val="150000"/>
              </a:lnSpc>
              <a:defRPr/>
            </a:pPr>
            <a:endParaRPr lang="en-US" altLang="fr-FR" dirty="0" smtClean="0">
              <a:ea typeface="MS PGothic" pitchFamily="34" charset="-128"/>
            </a:endParaRPr>
          </a:p>
          <a:p>
            <a:pPr>
              <a:spcBef>
                <a:spcPts val="1800"/>
              </a:spcBef>
              <a:defRPr/>
            </a:pPr>
            <a:endParaRPr lang="en-US" altLang="fr-FR" dirty="0" smtClean="0">
              <a:ea typeface="MS PGothic" pitchFamily="34" charset="-128"/>
            </a:endParaRPr>
          </a:p>
          <a:p>
            <a:pPr lvl="1">
              <a:defRPr/>
            </a:pPr>
            <a:endParaRPr lang="en-US" altLang="fr-FR" dirty="0" smtClean="0">
              <a:ea typeface="Arial" pitchFamily="34" charset="0"/>
            </a:endParaRPr>
          </a:p>
        </p:txBody>
      </p:sp>
    </p:spTree>
    <p:extLst>
      <p:ext uri="{BB962C8B-B14F-4D97-AF65-F5344CB8AC3E}">
        <p14:creationId xmlns:p14="http://schemas.microsoft.com/office/powerpoint/2010/main" val="1255547539"/>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6513" y="-315913"/>
            <a:ext cx="8229601" cy="1143001"/>
          </a:xfrm>
        </p:spPr>
        <p:txBody>
          <a:bodyPr/>
          <a:lstStyle/>
          <a:p>
            <a:pPr>
              <a:defRPr/>
            </a:pPr>
            <a:r>
              <a:rPr lang="en-US" dirty="0">
                <a:ea typeface="MS PGothic" charset="0"/>
                <a:cs typeface="MS PGothic" charset="0"/>
              </a:rPr>
              <a:t>The </a:t>
            </a:r>
            <a:r>
              <a:rPr lang="en-US" dirty="0" smtClean="0">
                <a:ea typeface="MS PGothic" charset="0"/>
                <a:cs typeface="MS PGothic" charset="0"/>
              </a:rPr>
              <a:t>International Procedure</a:t>
            </a:r>
            <a:endParaRPr lang="en-US" dirty="0">
              <a:ea typeface="MS PGothic" charset="0"/>
              <a:cs typeface="MS PGothic" charset="0"/>
            </a:endParaRPr>
          </a:p>
        </p:txBody>
      </p:sp>
      <p:graphicFrame>
        <p:nvGraphicFramePr>
          <p:cNvPr id="4" name="Content Placeholder 3"/>
          <p:cNvGraphicFramePr>
            <a:graphicFrameLocks noGrp="1"/>
          </p:cNvGraphicFramePr>
          <p:nvPr>
            <p:ph idx="1"/>
          </p:nvPr>
        </p:nvGraphicFramePr>
        <p:xfrm>
          <a:off x="-252536" y="1471216"/>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412" name="Straight Arrow Connector 5"/>
          <p:cNvCxnSpPr>
            <a:cxnSpLocks noChangeShapeType="1"/>
          </p:cNvCxnSpPr>
          <p:nvPr/>
        </p:nvCxnSpPr>
        <p:spPr bwMode="auto">
          <a:xfrm flipV="1">
            <a:off x="1341438" y="1687513"/>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8437" name="Elbow Connector 7"/>
          <p:cNvCxnSpPr>
            <a:cxnSpLocks noChangeShapeType="1"/>
          </p:cNvCxnSpPr>
          <p:nvPr/>
        </p:nvCxnSpPr>
        <p:spPr bwMode="auto">
          <a:xfrm flipV="1">
            <a:off x="261938" y="1687513"/>
            <a:ext cx="2087562" cy="647700"/>
          </a:xfrm>
          <a:prstGeom prst="bentConnector3">
            <a:avLst>
              <a:gd name="adj1" fmla="val 50000"/>
            </a:avLst>
          </a:prstGeom>
          <a:noFill/>
          <a:ln w="25400">
            <a:solidFill>
              <a:srgbClr val="7F7F7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7414" name="Rectangle 18"/>
          <p:cNvSpPr>
            <a:spLocks noChangeArrowheads="1"/>
          </p:cNvSpPr>
          <p:nvPr/>
        </p:nvSpPr>
        <p:spPr bwMode="auto">
          <a:xfrm>
            <a:off x="4284663" y="1673731"/>
            <a:ext cx="2519362" cy="584775"/>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spcBef>
                <a:spcPct val="50000"/>
              </a:spcBef>
              <a:defRPr/>
            </a:pPr>
            <a:r>
              <a:rPr lang="en-US" sz="1600" dirty="0">
                <a:latin typeface="Arial" charset="0"/>
                <a:ea typeface="ＭＳ Ｐゴシック" charset="0"/>
              </a:rPr>
              <a:t>Certifies the application and forwards it to WIPO</a:t>
            </a:r>
          </a:p>
        </p:txBody>
      </p:sp>
      <p:sp>
        <p:nvSpPr>
          <p:cNvPr id="17415" name="Rectangle 19"/>
          <p:cNvSpPr>
            <a:spLocks noChangeArrowheads="1"/>
          </p:cNvSpPr>
          <p:nvPr/>
        </p:nvSpPr>
        <p:spPr bwMode="auto">
          <a:xfrm>
            <a:off x="4284663" y="2868167"/>
            <a:ext cx="4751387" cy="1077218"/>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spcBef>
                <a:spcPct val="50000"/>
              </a:spcBef>
              <a:defRPr/>
            </a:pPr>
            <a:r>
              <a:rPr lang="en-US" sz="1600" dirty="0">
                <a:latin typeface="Arial" charset="0"/>
                <a:ea typeface="ＭＳ Ｐゴシック" charset="0"/>
              </a:rPr>
              <a:t>Conducts the formal examination; records the mark in the International Registry and publishes the IR in the Gazette. Issues a certificate of registration and notifies the </a:t>
            </a:r>
            <a:r>
              <a:rPr lang="en-US" sz="1600" dirty="0" err="1">
                <a:latin typeface="Arial" charset="0"/>
                <a:ea typeface="ＭＳ Ｐゴシック" charset="0"/>
              </a:rPr>
              <a:t>dCPs</a:t>
            </a:r>
            <a:endParaRPr lang="en-US" sz="1600" dirty="0">
              <a:latin typeface="Arial" charset="0"/>
              <a:ea typeface="ＭＳ Ｐゴシック" charset="0"/>
            </a:endParaRPr>
          </a:p>
        </p:txBody>
      </p:sp>
      <p:sp>
        <p:nvSpPr>
          <p:cNvPr id="17416" name="Rectangle 20"/>
          <p:cNvSpPr>
            <a:spLocks noChangeArrowheads="1"/>
          </p:cNvSpPr>
          <p:nvPr/>
        </p:nvSpPr>
        <p:spPr bwMode="auto">
          <a:xfrm>
            <a:off x="6443663" y="4148138"/>
            <a:ext cx="2592387" cy="1570037"/>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spcBef>
                <a:spcPct val="50000"/>
              </a:spcBef>
              <a:defRPr/>
            </a:pPr>
            <a:r>
              <a:rPr lang="en-US" sz="1600" dirty="0">
                <a:latin typeface="Arial" charset="0"/>
                <a:ea typeface="ＭＳ Ｐゴシック" charset="0"/>
              </a:rPr>
              <a:t>Scope of protection of the IR will be determined by the substantive examination under domestic law, within 12/18 months</a:t>
            </a:r>
          </a:p>
        </p:txBody>
      </p:sp>
      <p:sp>
        <p:nvSpPr>
          <p:cNvPr id="17417" name="Rectangle 21"/>
          <p:cNvSpPr>
            <a:spLocks noChangeArrowheads="1"/>
          </p:cNvSpPr>
          <p:nvPr/>
        </p:nvSpPr>
        <p:spPr bwMode="auto">
          <a:xfrm>
            <a:off x="261938" y="3226664"/>
            <a:ext cx="1717675" cy="707886"/>
          </a:xfrm>
          <a:prstGeom prst="rect">
            <a:avLst/>
          </a:prstGeom>
          <a:solidFill>
            <a:srgbClr val="70899B">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lgn="ctr">
              <a:defRPr/>
            </a:pPr>
            <a:r>
              <a:rPr lang="en-US" sz="1600" dirty="0">
                <a:latin typeface="Arial" charset="0"/>
                <a:ea typeface="ＭＳ Ｐゴシック" charset="0"/>
              </a:rPr>
              <a:t>Entitlement</a:t>
            </a:r>
          </a:p>
          <a:p>
            <a:pPr algn="ctr">
              <a:defRPr/>
            </a:pPr>
            <a:r>
              <a:rPr lang="es-ES_tradnl" sz="1600" dirty="0">
                <a:latin typeface="Arial" charset="0"/>
                <a:ea typeface="ＭＳ Ｐゴシック" charset="0"/>
              </a:rPr>
              <a:t>Basic Mark</a:t>
            </a:r>
            <a:endParaRPr lang="en-US" sz="1600" dirty="0">
              <a:latin typeface="Arial" charset="0"/>
              <a:ea typeface="ＭＳ Ｐゴシック" charset="0"/>
            </a:endParaRPr>
          </a:p>
        </p:txBody>
      </p:sp>
    </p:spTree>
    <p:extLst>
      <p:ext uri="{BB962C8B-B14F-4D97-AF65-F5344CB8AC3E}">
        <p14:creationId xmlns:p14="http://schemas.microsoft.com/office/powerpoint/2010/main" val="375671830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6513" y="-315913"/>
            <a:ext cx="8229601" cy="1143001"/>
          </a:xfrm>
        </p:spPr>
        <p:txBody>
          <a:bodyPr/>
          <a:lstStyle/>
          <a:p>
            <a:pPr>
              <a:defRPr/>
            </a:pPr>
            <a:r>
              <a:rPr lang="fr-CH" dirty="0">
                <a:ea typeface="MS PGothic" charset="0"/>
                <a:cs typeface="MS PGothic" charset="0"/>
              </a:rPr>
              <a:t>Key </a:t>
            </a:r>
            <a:r>
              <a:rPr lang="fr-CH" dirty="0" err="1" smtClean="0">
                <a:ea typeface="MS PGothic" charset="0"/>
                <a:cs typeface="MS PGothic" charset="0"/>
              </a:rPr>
              <a:t>Features</a:t>
            </a:r>
            <a:r>
              <a:rPr lang="fr-CH" dirty="0" smtClean="0">
                <a:ea typeface="MS PGothic" charset="0"/>
                <a:cs typeface="MS PGothic" charset="0"/>
              </a:rPr>
              <a:t> </a:t>
            </a:r>
            <a:r>
              <a:rPr lang="en-US" dirty="0">
                <a:ea typeface="MS PGothic" charset="0"/>
                <a:cs typeface="MS PGothic" charset="0"/>
              </a:rPr>
              <a:t>of the Madrid </a:t>
            </a:r>
            <a:r>
              <a:rPr lang="en-US" dirty="0" smtClean="0">
                <a:ea typeface="MS PGothic" charset="0"/>
                <a:cs typeface="MS PGothic" charset="0"/>
              </a:rPr>
              <a:t>System</a:t>
            </a:r>
            <a:endParaRPr lang="en-US" dirty="0">
              <a:ea typeface="MS PGothic" charset="0"/>
              <a:cs typeface="MS PGothic" charset="0"/>
            </a:endParaRPr>
          </a:p>
        </p:txBody>
      </p:sp>
      <p:sp>
        <p:nvSpPr>
          <p:cNvPr id="11267" name="Content Placeholder 2"/>
          <p:cNvSpPr>
            <a:spLocks noGrp="1"/>
          </p:cNvSpPr>
          <p:nvPr>
            <p:ph idx="1"/>
          </p:nvPr>
        </p:nvSpPr>
        <p:spPr>
          <a:xfrm>
            <a:off x="107950" y="1196975"/>
            <a:ext cx="9036050" cy="4810125"/>
          </a:xfrm>
        </p:spPr>
        <p:txBody>
          <a:bodyPr/>
          <a:lstStyle/>
          <a:p>
            <a:pPr>
              <a:lnSpc>
                <a:spcPct val="150000"/>
              </a:lnSpc>
              <a:defRPr/>
            </a:pPr>
            <a:r>
              <a:rPr lang="en-US" dirty="0">
                <a:ea typeface="MS PGothic" charset="0"/>
                <a:cs typeface="MS PGothic" charset="0"/>
              </a:rPr>
              <a:t>Expand protection to new export markets</a:t>
            </a:r>
          </a:p>
          <a:p>
            <a:pPr>
              <a:lnSpc>
                <a:spcPct val="150000"/>
              </a:lnSpc>
              <a:defRPr/>
            </a:pPr>
            <a:r>
              <a:rPr lang="en-US" dirty="0">
                <a:ea typeface="MS PGothic" charset="0"/>
                <a:cs typeface="MS PGothic" charset="0"/>
              </a:rPr>
              <a:t>Tailor the list of goods and services for the different markets</a:t>
            </a:r>
          </a:p>
          <a:p>
            <a:pPr>
              <a:lnSpc>
                <a:spcPct val="150000"/>
              </a:lnSpc>
              <a:defRPr/>
            </a:pPr>
            <a:r>
              <a:rPr lang="en-US" dirty="0">
                <a:ea typeface="MS PGothic" charset="0"/>
                <a:cs typeface="MS PGothic" charset="0"/>
              </a:rPr>
              <a:t>Continued processing (relief measure) available</a:t>
            </a:r>
          </a:p>
          <a:p>
            <a:pPr>
              <a:lnSpc>
                <a:spcPct val="150000"/>
              </a:lnSpc>
              <a:defRPr/>
            </a:pPr>
            <a:r>
              <a:rPr lang="en-US" dirty="0">
                <a:ea typeface="MS PGothic" charset="0"/>
                <a:cs typeface="MS PGothic" charset="0"/>
              </a:rPr>
              <a:t>Centralized management of portfolio</a:t>
            </a:r>
          </a:p>
          <a:p>
            <a:pPr marL="457200" lvl="1" indent="0">
              <a:lnSpc>
                <a:spcPct val="150000"/>
              </a:lnSpc>
              <a:buFontTx/>
              <a:buNone/>
              <a:defRPr/>
            </a:pPr>
            <a:endParaRPr lang="en-US" dirty="0" smtClean="0">
              <a:ea typeface="MS PGothic" charset="0"/>
              <a:cs typeface="MS PGothic" charset="0"/>
            </a:endParaRPr>
          </a:p>
          <a:p>
            <a:pPr marL="457200" lvl="1" indent="0">
              <a:lnSpc>
                <a:spcPct val="150000"/>
              </a:lnSpc>
              <a:buFontTx/>
              <a:buNone/>
              <a:defRPr/>
            </a:pPr>
            <a:r>
              <a:rPr lang="en-US" dirty="0" smtClean="0">
                <a:ea typeface="MS PGothic" charset="0"/>
                <a:cs typeface="MS PGothic" charset="0"/>
              </a:rPr>
              <a:t>Recording  </a:t>
            </a:r>
            <a:r>
              <a:rPr lang="en-US" dirty="0">
                <a:ea typeface="MS PGothic" charset="0"/>
                <a:cs typeface="MS PGothic" charset="0"/>
              </a:rPr>
              <a:t>of  changes and renewal are done centrally with  WIPO</a:t>
            </a:r>
          </a:p>
        </p:txBody>
      </p:sp>
    </p:spTree>
    <p:extLst>
      <p:ext uri="{BB962C8B-B14F-4D97-AF65-F5344CB8AC3E}">
        <p14:creationId xmlns:p14="http://schemas.microsoft.com/office/powerpoint/2010/main" val="254499744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lstStyle/>
          <a:p>
            <a:r>
              <a:rPr lang="fr-FR" dirty="0"/>
              <a:t>Global IP Infrastructure</a:t>
            </a:r>
            <a:endParaRPr lang="en-US" dirty="0"/>
          </a:p>
        </p:txBody>
      </p:sp>
      <p:sp>
        <p:nvSpPr>
          <p:cNvPr id="3" name="Content Placeholder 2"/>
          <p:cNvSpPr>
            <a:spLocks noGrp="1"/>
          </p:cNvSpPr>
          <p:nvPr>
            <p:ph idx="1"/>
          </p:nvPr>
        </p:nvSpPr>
        <p:spPr/>
        <p:txBody>
          <a:bodyPr/>
          <a:lstStyle/>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Databases </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Common platform for e-data exchange among IPOs </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Other platforms</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Tools </a:t>
            </a:r>
          </a:p>
          <a:p>
            <a:pPr lvl="1" algn="just">
              <a:lnSpc>
                <a:spcPct val="120000"/>
              </a:lnSpc>
              <a:buClr>
                <a:srgbClr val="0070C0"/>
              </a:buClr>
              <a:buFont typeface="Wingdings" panose="05000000000000000000" pitchFamily="2" charset="2"/>
              <a:buChar char="§"/>
            </a:pP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Standards &amp; technical agreements</a:t>
            </a:r>
          </a:p>
          <a:p>
            <a:pPr lvl="1" algn="just">
              <a:lnSpc>
                <a:spcPct val="120000"/>
              </a:lnSpc>
              <a:buClr>
                <a:srgbClr val="0070C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Capacity building &amp; networking by Technology Innovation Support Centers (TISCs)</a:t>
            </a:r>
          </a:p>
          <a:p>
            <a:pPr marL="0" indent="0">
              <a:buNone/>
            </a:pPr>
            <a:endParaRPr lang="en-US" dirty="0"/>
          </a:p>
        </p:txBody>
      </p:sp>
    </p:spTree>
    <p:extLst>
      <p:ext uri="{BB962C8B-B14F-4D97-AF65-F5344CB8AC3E}">
        <p14:creationId xmlns:p14="http://schemas.microsoft.com/office/powerpoint/2010/main" val="30247238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42,430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2.5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CHF 3,102</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67%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2305" name="Rectangle 30"/>
          <p:cNvSpPr>
            <a:spLocks noChangeArrowheads="1"/>
          </p:cNvSpPr>
          <p:nvPr/>
        </p:nvSpPr>
        <p:spPr bwMode="auto">
          <a:xfrm>
            <a:off x="-25400" y="-26988"/>
            <a:ext cx="639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defRPr/>
            </a:pPr>
            <a:r>
              <a:rPr lang="en-US" altLang="fr-FR" sz="3600" dirty="0">
                <a:solidFill>
                  <a:srgbClr val="00408C"/>
                </a:solidFill>
                <a:latin typeface="+mj-lt"/>
                <a:ea typeface="MS PGothic" charset="0"/>
                <a:cs typeface="MS PGothic" charset="0"/>
              </a:rPr>
              <a:t>Madrid General Profile - 2014</a:t>
            </a:r>
          </a:p>
        </p:txBody>
      </p:sp>
    </p:spTree>
    <p:extLst>
      <p:ext uri="{BB962C8B-B14F-4D97-AF65-F5344CB8AC3E}">
        <p14:creationId xmlns:p14="http://schemas.microsoft.com/office/powerpoint/2010/main" val="3544716578"/>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6513" y="-306388"/>
            <a:ext cx="8229601" cy="1143001"/>
          </a:xfrm>
        </p:spPr>
        <p:txBody>
          <a:bodyPr/>
          <a:lstStyle/>
          <a:p>
            <a:pPr>
              <a:defRPr/>
            </a:pPr>
            <a:r>
              <a:rPr lang="en-US" dirty="0" smtClean="0">
                <a:ea typeface="MS PGothic" charset="0"/>
                <a:cs typeface="MS PGothic" charset="0"/>
              </a:rPr>
              <a:t>Madrid Top </a:t>
            </a:r>
            <a:r>
              <a:rPr lang="en-US" dirty="0">
                <a:ea typeface="MS PGothic" charset="0"/>
                <a:cs typeface="MS PGothic" charset="0"/>
              </a:rPr>
              <a:t>Offices of </a:t>
            </a:r>
            <a:r>
              <a:rPr lang="en-US" dirty="0" smtClean="0">
                <a:ea typeface="MS PGothic" charset="0"/>
                <a:cs typeface="MS PGothic" charset="0"/>
              </a:rPr>
              <a:t>Origin</a:t>
            </a:r>
            <a:endParaRPr lang="en-US" dirty="0">
              <a:ea typeface="MS PGothic" charset="0"/>
              <a:cs typeface="MS PGothic" charset="0"/>
            </a:endParaRPr>
          </a:p>
        </p:txBody>
      </p:sp>
      <p:sp>
        <p:nvSpPr>
          <p:cNvPr id="18435" name="Rectangle 6"/>
          <p:cNvSpPr>
            <a:spLocks noGrp="1" noChangeArrowheads="1"/>
          </p:cNvSpPr>
          <p:nvPr>
            <p:ph type="body" sz="half" idx="1"/>
          </p:nvPr>
        </p:nvSpPr>
        <p:spPr/>
        <p:txBody>
          <a:bodyPr/>
          <a:lstStyle/>
          <a:p>
            <a:pPr>
              <a:buFontTx/>
              <a:buNone/>
              <a:defRPr/>
            </a:pPr>
            <a:r>
              <a:rPr lang="fr-CH" sz="2000">
                <a:ea typeface="MS PGothic" charset="0"/>
                <a:cs typeface="MS PGothic" charset="0"/>
              </a:rPr>
              <a:t>			</a:t>
            </a:r>
            <a:endParaRPr lang="en-US" sz="2000">
              <a:ea typeface="MS PGothic" charset="0"/>
              <a:cs typeface="MS PGothic" charset="0"/>
            </a:endParaRPr>
          </a:p>
        </p:txBody>
      </p:sp>
      <p:graphicFrame>
        <p:nvGraphicFramePr>
          <p:cNvPr id="124980" name="Group 52"/>
          <p:cNvGraphicFramePr>
            <a:graphicFrameLocks noGrp="1"/>
          </p:cNvGraphicFramePr>
          <p:nvPr>
            <p:ph sz="half" idx="2"/>
          </p:nvPr>
        </p:nvGraphicFramePr>
        <p:xfrm>
          <a:off x="539750" y="1268413"/>
          <a:ext cx="8137525" cy="4478334"/>
        </p:xfrm>
        <a:graphic>
          <a:graphicData uri="http://schemas.openxmlformats.org/drawingml/2006/table">
            <a:tbl>
              <a:tblPr/>
              <a:tblGrid>
                <a:gridCol w="3240607"/>
                <a:gridCol w="2160405"/>
                <a:gridCol w="2736513"/>
              </a:tblGrid>
              <a:tr h="51434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Contracting Parties</a:t>
                      </a:r>
                    </a:p>
                  </a:txBody>
                  <a:tcPr marL="91447" marR="914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Arial" charset="0"/>
                          <a:cs typeface="Arial" charset="0"/>
                        </a:rPr>
                        <a:t>2013</a:t>
                      </a:r>
                    </a:p>
                  </a:txBody>
                  <a:tcPr marL="91447" marR="914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Arial" charset="0"/>
                          <a:cs typeface="Arial" charset="0"/>
                        </a:rPr>
                        <a:t>2014</a:t>
                      </a:r>
                      <a:endParaRPr kumimoji="0" lang="en-US" sz="2000" b="1" i="0" u="none" strike="noStrike" cap="none" normalizeH="0" baseline="0" dirty="0" smtClean="0">
                        <a:ln>
                          <a:noFill/>
                        </a:ln>
                        <a:solidFill>
                          <a:srgbClr val="70899B"/>
                        </a:solidFill>
                        <a:effectLst/>
                        <a:latin typeface="Arial" charset="0"/>
                        <a:cs typeface="Arial" charset="0"/>
                      </a:endParaRPr>
                    </a:p>
                  </a:txBody>
                  <a:tcPr marL="91447" marR="914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dirty="0">
                          <a:solidFill>
                            <a:srgbClr val="000000"/>
                          </a:solidFill>
                          <a:effectLst/>
                          <a:latin typeface="Arial"/>
                        </a:rPr>
                        <a:t>European Union</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6,814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6,996</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United States of America</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5,893</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5,414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Germany</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4,357</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3,883</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France</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3,514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3,377</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3">
                <a:tc>
                  <a:txBody>
                    <a:bodyPr/>
                    <a:lstStyle/>
                    <a:p>
                      <a:pPr algn="l" fontAlgn="b"/>
                      <a:r>
                        <a:rPr lang="en-US" sz="2000" b="0" i="0" u="none" strike="noStrike">
                          <a:solidFill>
                            <a:srgbClr val="000000"/>
                          </a:solidFill>
                          <a:effectLst/>
                          <a:latin typeface="Arial"/>
                        </a:rPr>
                        <a:t>Switzerland</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2,885</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2,994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Italy</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2,118</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2,070</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Benelux</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1,784</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1,838</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3">
                <a:tc>
                  <a:txBody>
                    <a:bodyPr/>
                    <a:lstStyle/>
                    <a:p>
                      <a:pPr algn="l" fontAlgn="b"/>
                      <a:r>
                        <a:rPr lang="en-US" sz="2000" b="0" i="0" u="none" strike="noStrike">
                          <a:solidFill>
                            <a:srgbClr val="000000"/>
                          </a:solidFill>
                          <a:effectLst/>
                          <a:latin typeface="Arial"/>
                        </a:rPr>
                        <a:t>China</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2,455</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1,738</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Japan</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1,855</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1,729</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p>
                      <a:pPr algn="l" fontAlgn="b"/>
                      <a:r>
                        <a:rPr lang="en-US" sz="2000" b="0" i="0" u="none" strike="noStrike">
                          <a:solidFill>
                            <a:srgbClr val="000000"/>
                          </a:solidFill>
                          <a:effectLst/>
                          <a:latin typeface="Arial"/>
                        </a:rPr>
                        <a:t>United Kingdom</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1,580</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r" fontAlgn="b"/>
                      <a:r>
                        <a:rPr lang="en-US" sz="2000" b="0" i="0" u="none" strike="noStrike" dirty="0" smtClean="0">
                          <a:solidFill>
                            <a:srgbClr val="000000"/>
                          </a:solidFill>
                          <a:effectLst/>
                          <a:latin typeface="Arial"/>
                        </a:rPr>
                        <a:t>1,560</a:t>
                      </a:r>
                      <a:endParaRPr lang="en-US" sz="20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66139906"/>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6513" y="-306388"/>
            <a:ext cx="8229601" cy="1143001"/>
          </a:xfrm>
        </p:spPr>
        <p:txBody>
          <a:bodyPr/>
          <a:lstStyle/>
          <a:p>
            <a:pPr>
              <a:defRPr/>
            </a:pPr>
            <a:r>
              <a:rPr lang="fr-CH" dirty="0" smtClean="0">
                <a:ea typeface="MS PGothic" charset="0"/>
                <a:cs typeface="MS PGothic" charset="0"/>
              </a:rPr>
              <a:t>Madrid Online Tools </a:t>
            </a:r>
            <a:endParaRPr lang="en-US" dirty="0">
              <a:ea typeface="MS PGothic" charset="0"/>
              <a:cs typeface="MS PGothic" charset="0"/>
            </a:endParaRPr>
          </a:p>
        </p:txBody>
      </p:sp>
      <p:sp>
        <p:nvSpPr>
          <p:cNvPr id="29699" name="Rectangle 3"/>
          <p:cNvSpPr>
            <a:spLocks noGrp="1" noChangeArrowheads="1"/>
          </p:cNvSpPr>
          <p:nvPr>
            <p:ph type="body" idx="1"/>
          </p:nvPr>
        </p:nvSpPr>
        <p:spPr>
          <a:xfrm>
            <a:off x="250825" y="836613"/>
            <a:ext cx="8713788" cy="4857750"/>
          </a:xfrm>
        </p:spPr>
        <p:txBody>
          <a:bodyPr/>
          <a:lstStyle/>
          <a:p>
            <a:pPr eaLnBrk="1" hangingPunct="1">
              <a:defRPr/>
            </a:pPr>
            <a:endParaRPr lang="en-US" b="1" dirty="0" smtClean="0">
              <a:ea typeface="MS PGothic" charset="0"/>
              <a:cs typeface="MS PGothic" charset="0"/>
            </a:endParaRPr>
          </a:p>
          <a:p>
            <a:pPr eaLnBrk="1" hangingPunct="1">
              <a:defRPr/>
            </a:pPr>
            <a:r>
              <a:rPr lang="en-US" b="1" dirty="0" smtClean="0">
                <a:ea typeface="MS PGothic" charset="0"/>
                <a:cs typeface="MS PGothic" charset="0"/>
              </a:rPr>
              <a:t>Madrid </a:t>
            </a:r>
            <a:r>
              <a:rPr lang="en-US" b="1" dirty="0">
                <a:ea typeface="MS PGothic" charset="0"/>
                <a:cs typeface="MS PGothic" charset="0"/>
              </a:rPr>
              <a:t>Portfolio Manager (MPM): </a:t>
            </a:r>
            <a:r>
              <a:rPr lang="en-US" dirty="0">
                <a:ea typeface="MS PGothic" charset="0"/>
                <a:cs typeface="MS PGothic" charset="0"/>
              </a:rPr>
              <a:t>To allow the holders and representatives to view and modify their </a:t>
            </a:r>
            <a:r>
              <a:rPr lang="en-US" dirty="0" smtClean="0">
                <a:ea typeface="MS PGothic" charset="0"/>
                <a:cs typeface="MS PGothic" charset="0"/>
              </a:rPr>
              <a:t>portfolio</a:t>
            </a:r>
          </a:p>
          <a:p>
            <a:pPr eaLnBrk="1" hangingPunct="1">
              <a:defRPr/>
            </a:pPr>
            <a:endParaRPr lang="fr-CH" dirty="0">
              <a:ea typeface="MS PGothic" charset="0"/>
              <a:cs typeface="MS PGothic" charset="0"/>
            </a:endParaRPr>
          </a:p>
          <a:p>
            <a:pPr eaLnBrk="1" hangingPunct="1">
              <a:defRPr/>
            </a:pPr>
            <a:r>
              <a:rPr lang="en-US" b="1" dirty="0">
                <a:ea typeface="MS PGothic" charset="0"/>
                <a:cs typeface="MS PGothic" charset="0"/>
              </a:rPr>
              <a:t>Madrid Real-Time Status (MRS): </a:t>
            </a:r>
            <a:r>
              <a:rPr lang="en-US" dirty="0">
                <a:ea typeface="MS PGothic" charset="0"/>
                <a:cs typeface="MS PGothic" charset="0"/>
              </a:rPr>
              <a:t>To </a:t>
            </a:r>
            <a:r>
              <a:rPr lang="fr-CH" dirty="0" err="1">
                <a:ea typeface="MS PGothic" charset="0"/>
                <a:cs typeface="MS PGothic" charset="0"/>
              </a:rPr>
              <a:t>inform</a:t>
            </a:r>
            <a:r>
              <a:rPr lang="fr-CH" dirty="0">
                <a:ea typeface="MS PGothic" charset="0"/>
                <a:cs typeface="MS PGothic" charset="0"/>
              </a:rPr>
              <a:t> of the </a:t>
            </a:r>
            <a:r>
              <a:rPr lang="fr-CH" dirty="0" err="1">
                <a:ea typeface="MS PGothic" charset="0"/>
                <a:cs typeface="MS PGothic" charset="0"/>
              </a:rPr>
              <a:t>status</a:t>
            </a:r>
            <a:r>
              <a:rPr lang="fr-CH" dirty="0">
                <a:ea typeface="MS PGothic" charset="0"/>
                <a:cs typeface="MS PGothic" charset="0"/>
              </a:rPr>
              <a:t> of an international application/registration</a:t>
            </a:r>
            <a:r>
              <a:rPr lang="fr-CH" sz="2800" dirty="0">
                <a:ea typeface="MS PGothic" charset="0"/>
                <a:cs typeface="MS PGothic" charset="0"/>
              </a:rPr>
              <a:t> </a:t>
            </a:r>
            <a:endParaRPr lang="fr-CH" dirty="0">
              <a:ea typeface="MS PGothic" charset="0"/>
              <a:cs typeface="MS PGothic" charset="0"/>
            </a:endParaRPr>
          </a:p>
          <a:p>
            <a:pPr eaLnBrk="1" hangingPunct="1">
              <a:defRPr/>
            </a:pPr>
            <a:endParaRPr lang="en-US" b="1" dirty="0" smtClean="0">
              <a:ea typeface="MS PGothic" charset="0"/>
              <a:cs typeface="MS PGothic" charset="0"/>
            </a:endParaRPr>
          </a:p>
          <a:p>
            <a:pPr eaLnBrk="1" hangingPunct="1">
              <a:defRPr/>
            </a:pPr>
            <a:r>
              <a:rPr lang="en-US" b="1" dirty="0" smtClean="0">
                <a:ea typeface="MS PGothic" charset="0"/>
                <a:cs typeface="MS PGothic" charset="0"/>
              </a:rPr>
              <a:t>Madrid </a:t>
            </a:r>
            <a:r>
              <a:rPr lang="en-US" b="1" dirty="0">
                <a:ea typeface="MS PGothic" charset="0"/>
                <a:cs typeface="MS PGothic" charset="0"/>
              </a:rPr>
              <a:t>Electronic Alerts (MEA): </a:t>
            </a:r>
            <a:r>
              <a:rPr lang="en-US" dirty="0">
                <a:ea typeface="MS PGothic" charset="0"/>
                <a:cs typeface="MS PGothic" charset="0"/>
              </a:rPr>
              <a:t>To allow users to submit a list of IRs for the IB to monitor and inform of </a:t>
            </a:r>
            <a:r>
              <a:rPr lang="en-US" dirty="0" smtClean="0">
                <a:ea typeface="MS PGothic" charset="0"/>
                <a:cs typeface="MS PGothic" charset="0"/>
              </a:rPr>
              <a:t>changes</a:t>
            </a:r>
          </a:p>
          <a:p>
            <a:pPr marL="0" indent="0" eaLnBrk="1" hangingPunct="1">
              <a:buFontTx/>
              <a:buNone/>
              <a:defRPr/>
            </a:pPr>
            <a:endParaRPr lang="en-US" dirty="0">
              <a:ea typeface="MS PGothic" charset="0"/>
              <a:cs typeface="MS PGothic" charset="0"/>
            </a:endParaRPr>
          </a:p>
          <a:p>
            <a:pPr eaLnBrk="1" hangingPunct="1">
              <a:defRPr/>
            </a:pPr>
            <a:r>
              <a:rPr lang="fr-CH" b="1" dirty="0">
                <a:ea typeface="MS PGothic" charset="0"/>
                <a:cs typeface="MS PGothic" charset="0"/>
              </a:rPr>
              <a:t>Madrid </a:t>
            </a:r>
            <a:r>
              <a:rPr lang="fr-CH" b="1" dirty="0" err="1">
                <a:ea typeface="MS PGothic" charset="0"/>
                <a:cs typeface="MS PGothic" charset="0"/>
              </a:rPr>
              <a:t>Goods</a:t>
            </a:r>
            <a:r>
              <a:rPr lang="fr-CH" b="1" dirty="0">
                <a:ea typeface="MS PGothic" charset="0"/>
                <a:cs typeface="MS PGothic" charset="0"/>
              </a:rPr>
              <a:t> and Services Manager (MGS): </a:t>
            </a:r>
            <a:r>
              <a:rPr lang="fr-CH" dirty="0">
                <a:ea typeface="MS PGothic" charset="0"/>
                <a:cs typeface="MS PGothic" charset="0"/>
              </a:rPr>
              <a:t>To use correct </a:t>
            </a:r>
            <a:r>
              <a:rPr lang="fr-CH" dirty="0" err="1">
                <a:ea typeface="MS PGothic" charset="0"/>
                <a:cs typeface="MS PGothic" charset="0"/>
              </a:rPr>
              <a:t>specifications</a:t>
            </a:r>
            <a:r>
              <a:rPr lang="fr-CH" dirty="0">
                <a:ea typeface="MS PGothic" charset="0"/>
                <a:cs typeface="MS PGothic" charset="0"/>
              </a:rPr>
              <a:t> of </a:t>
            </a:r>
            <a:r>
              <a:rPr lang="fr-CH" dirty="0" err="1">
                <a:ea typeface="MS PGothic" charset="0"/>
                <a:cs typeface="MS PGothic" charset="0"/>
              </a:rPr>
              <a:t>goods</a:t>
            </a:r>
            <a:r>
              <a:rPr lang="fr-CH" dirty="0">
                <a:ea typeface="MS PGothic" charset="0"/>
                <a:cs typeface="MS PGothic" charset="0"/>
              </a:rPr>
              <a:t> and services</a:t>
            </a:r>
          </a:p>
          <a:p>
            <a:pPr marL="0" indent="0" eaLnBrk="1" hangingPunct="1">
              <a:buFontTx/>
              <a:buNone/>
              <a:defRPr/>
            </a:pPr>
            <a:endParaRPr lang="en-US" dirty="0">
              <a:ea typeface="MS PGothic" charset="0"/>
              <a:cs typeface="MS PGothic" charset="0"/>
            </a:endParaRPr>
          </a:p>
          <a:p>
            <a:pPr eaLnBrk="1" hangingPunct="1">
              <a:defRPr/>
            </a:pPr>
            <a:endParaRPr lang="en-US" dirty="0">
              <a:ea typeface="MS PGothic" charset="0"/>
              <a:cs typeface="MS PGothic" charset="0"/>
            </a:endParaRPr>
          </a:p>
          <a:p>
            <a:pPr eaLnBrk="1" hangingPunct="1">
              <a:defRPr/>
            </a:pPr>
            <a:endParaRPr lang="en-US" dirty="0">
              <a:ea typeface="MS PGothic" charset="0"/>
              <a:cs typeface="MS PGothic" charset="0"/>
            </a:endParaRPr>
          </a:p>
        </p:txBody>
      </p:sp>
    </p:spTree>
    <p:extLst>
      <p:ext uri="{BB962C8B-B14F-4D97-AF65-F5344CB8AC3E}">
        <p14:creationId xmlns:p14="http://schemas.microsoft.com/office/powerpoint/2010/main" val="344692906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6513" y="-306388"/>
            <a:ext cx="8229601" cy="1143001"/>
          </a:xfrm>
        </p:spPr>
        <p:txBody>
          <a:bodyPr/>
          <a:lstStyle/>
          <a:p>
            <a:pPr>
              <a:defRPr/>
            </a:pPr>
            <a:r>
              <a:rPr lang="fr-CH" dirty="0" smtClean="0">
                <a:ea typeface="MS PGothic" charset="0"/>
                <a:cs typeface="MS PGothic" charset="0"/>
              </a:rPr>
              <a:t>Madrid Online Tools </a:t>
            </a:r>
            <a:endParaRPr lang="en-US" dirty="0">
              <a:ea typeface="MS PGothic" charset="0"/>
              <a:cs typeface="MS PGothic" charset="0"/>
            </a:endParaRPr>
          </a:p>
        </p:txBody>
      </p:sp>
      <p:sp>
        <p:nvSpPr>
          <p:cNvPr id="29699" name="Rectangle 3"/>
          <p:cNvSpPr>
            <a:spLocks noGrp="1" noChangeArrowheads="1"/>
          </p:cNvSpPr>
          <p:nvPr>
            <p:ph type="body" idx="1"/>
          </p:nvPr>
        </p:nvSpPr>
        <p:spPr>
          <a:xfrm>
            <a:off x="22225" y="981075"/>
            <a:ext cx="9663113" cy="4857750"/>
          </a:xfrm>
        </p:spPr>
        <p:txBody>
          <a:bodyPr/>
          <a:lstStyle/>
          <a:p>
            <a:pPr eaLnBrk="1" hangingPunct="1">
              <a:defRPr/>
            </a:pPr>
            <a:r>
              <a:rPr lang="en-US" b="1" dirty="0">
                <a:ea typeface="MS PGothic" charset="0"/>
                <a:cs typeface="MS PGothic" charset="0"/>
              </a:rPr>
              <a:t>Fee Calculator </a:t>
            </a:r>
            <a:r>
              <a:rPr lang="en-US" dirty="0" smtClean="0">
                <a:ea typeface="MS PGothic" charset="0"/>
                <a:cs typeface="MS PGothic" charset="0"/>
                <a:hlinkClick r:id="rId3"/>
              </a:rPr>
              <a:t>http</a:t>
            </a:r>
            <a:r>
              <a:rPr lang="en-US" dirty="0">
                <a:ea typeface="MS PGothic" charset="0"/>
                <a:cs typeface="MS PGothic" charset="0"/>
                <a:hlinkClick r:id="rId3"/>
              </a:rPr>
              <a:t>://www.wipo.int/madrid/en/fees/calculator.jsp </a:t>
            </a:r>
            <a:endParaRPr lang="en-US" dirty="0">
              <a:ea typeface="MS PGothic" charset="0"/>
              <a:cs typeface="MS PGothic" charset="0"/>
            </a:endParaRPr>
          </a:p>
          <a:p>
            <a:pPr eaLnBrk="1" hangingPunct="1">
              <a:defRPr/>
            </a:pPr>
            <a:endParaRPr lang="en-US" b="1" dirty="0">
              <a:ea typeface="MS PGothic" charset="0"/>
              <a:cs typeface="MS PGothic" charset="0"/>
            </a:endParaRPr>
          </a:p>
          <a:p>
            <a:pPr eaLnBrk="1" hangingPunct="1">
              <a:defRPr/>
            </a:pPr>
            <a:r>
              <a:rPr lang="en-US" b="1" dirty="0">
                <a:ea typeface="MS PGothic" charset="0"/>
                <a:cs typeface="MS PGothic" charset="0"/>
              </a:rPr>
              <a:t>E-subsequent designation </a:t>
            </a:r>
            <a:r>
              <a:rPr lang="en-US" dirty="0">
                <a:ea typeface="MS PGothic" charset="0"/>
                <a:cs typeface="MS PGothic" charset="0"/>
                <a:hlinkClick r:id="rId4"/>
              </a:rPr>
              <a:t>https://www3.wipo.int/osd</a:t>
            </a:r>
            <a:r>
              <a:rPr lang="en-US" dirty="0" smtClean="0">
                <a:ea typeface="MS PGothic" charset="0"/>
                <a:cs typeface="MS PGothic" charset="0"/>
                <a:hlinkClick r:id="rId4"/>
              </a:rPr>
              <a:t>/</a:t>
            </a:r>
            <a:r>
              <a:rPr lang="en-US" b="1" dirty="0" smtClean="0">
                <a:ea typeface="MS PGothic" charset="0"/>
                <a:cs typeface="MS PGothic" charset="0"/>
              </a:rPr>
              <a:t> </a:t>
            </a:r>
          </a:p>
          <a:p>
            <a:pPr eaLnBrk="1" hangingPunct="1">
              <a:defRPr/>
            </a:pPr>
            <a:endParaRPr lang="en-US" b="1" dirty="0">
              <a:ea typeface="MS PGothic" charset="0"/>
              <a:cs typeface="MS PGothic" charset="0"/>
            </a:endParaRPr>
          </a:p>
          <a:p>
            <a:pPr eaLnBrk="1" hangingPunct="1">
              <a:defRPr/>
            </a:pPr>
            <a:r>
              <a:rPr lang="en-US" b="1" dirty="0">
                <a:ea typeface="MS PGothic" charset="0"/>
                <a:cs typeface="MS PGothic" charset="0"/>
              </a:rPr>
              <a:t>Madrid Search </a:t>
            </a:r>
            <a:r>
              <a:rPr lang="en-US" dirty="0">
                <a:ea typeface="MS PGothic" charset="0"/>
                <a:cs typeface="MS PGothic" charset="0"/>
                <a:hlinkClick r:id="rId5"/>
              </a:rPr>
              <a:t>http://</a:t>
            </a:r>
            <a:r>
              <a:rPr lang="en-US" dirty="0" smtClean="0">
                <a:ea typeface="MS PGothic" charset="0"/>
                <a:cs typeface="MS PGothic" charset="0"/>
                <a:hlinkClick r:id="rId5"/>
              </a:rPr>
              <a:t>www.wipo.int/romarin</a:t>
            </a:r>
            <a:r>
              <a:rPr lang="en-US" dirty="0" smtClean="0">
                <a:ea typeface="MS PGothic" charset="0"/>
                <a:cs typeface="MS PGothic" charset="0"/>
              </a:rPr>
              <a:t> </a:t>
            </a:r>
            <a:endParaRPr lang="en-US" dirty="0">
              <a:ea typeface="MS PGothic" charset="0"/>
              <a:cs typeface="MS PGothic" charset="0"/>
            </a:endParaRPr>
          </a:p>
          <a:p>
            <a:pPr eaLnBrk="1" hangingPunct="1">
              <a:defRPr/>
            </a:pPr>
            <a:endParaRPr lang="en-US" b="1" dirty="0" smtClean="0">
              <a:ea typeface="MS PGothic" charset="0"/>
              <a:cs typeface="MS PGothic" charset="0"/>
            </a:endParaRPr>
          </a:p>
          <a:p>
            <a:pPr eaLnBrk="1" hangingPunct="1">
              <a:defRPr/>
            </a:pPr>
            <a:r>
              <a:rPr lang="en-US" b="1" dirty="0" smtClean="0">
                <a:ea typeface="MS PGothic" charset="0"/>
                <a:cs typeface="MS PGothic" charset="0"/>
              </a:rPr>
              <a:t>Global Brands Database </a:t>
            </a:r>
            <a:r>
              <a:rPr lang="en-US" dirty="0">
                <a:ea typeface="MS PGothic" charset="0"/>
                <a:cs typeface="MS PGothic" charset="0"/>
                <a:hlinkClick r:id="rId6"/>
              </a:rPr>
              <a:t>http://www.wipo.int/branddb/en</a:t>
            </a:r>
            <a:r>
              <a:rPr lang="en-US" dirty="0" smtClean="0">
                <a:ea typeface="MS PGothic" charset="0"/>
                <a:cs typeface="MS PGothic" charset="0"/>
                <a:hlinkClick r:id="rId6"/>
              </a:rPr>
              <a:t>/</a:t>
            </a:r>
            <a:endParaRPr lang="en-US" dirty="0" smtClean="0">
              <a:ea typeface="MS PGothic" charset="0"/>
              <a:cs typeface="MS PGothic" charset="0"/>
            </a:endParaRPr>
          </a:p>
          <a:p>
            <a:pPr eaLnBrk="1" hangingPunct="1">
              <a:defRPr/>
            </a:pPr>
            <a:endParaRPr lang="en-US" dirty="0" smtClean="0">
              <a:ea typeface="MS PGothic" charset="0"/>
              <a:cs typeface="MS PGothic" charset="0"/>
            </a:endParaRPr>
          </a:p>
          <a:p>
            <a:pPr marL="0" indent="0" eaLnBrk="1" hangingPunct="1">
              <a:buFontTx/>
              <a:buNone/>
              <a:defRPr/>
            </a:pPr>
            <a:r>
              <a:rPr lang="en-US" dirty="0" smtClean="0">
                <a:ea typeface="MS PGothic" charset="0"/>
                <a:cs typeface="MS PGothic" charset="0"/>
              </a:rPr>
              <a:t>	All free of charge at </a:t>
            </a:r>
            <a:r>
              <a:rPr lang="en-US" dirty="0">
                <a:ea typeface="MS PGothic" charset="0"/>
                <a:cs typeface="MS PGothic" charset="0"/>
                <a:hlinkClick r:id="rId7"/>
              </a:rPr>
              <a:t>http://www.wipo.int/madrid/en/services/</a:t>
            </a:r>
            <a:endParaRPr lang="en-US" dirty="0">
              <a:ea typeface="MS PGothic" charset="0"/>
              <a:cs typeface="MS PGothic" charset="0"/>
            </a:endParaRPr>
          </a:p>
          <a:p>
            <a:pPr eaLnBrk="1" hangingPunct="1">
              <a:buFontTx/>
              <a:buNone/>
              <a:defRPr/>
            </a:pPr>
            <a:endParaRPr lang="en-US" dirty="0">
              <a:ea typeface="MS PGothic" charset="0"/>
              <a:cs typeface="MS PGothic" charset="0"/>
            </a:endParaRPr>
          </a:p>
          <a:p>
            <a:pPr eaLnBrk="1" hangingPunct="1">
              <a:defRPr/>
            </a:pPr>
            <a:endParaRPr lang="en-US" dirty="0">
              <a:ea typeface="MS PGothic" charset="0"/>
              <a:cs typeface="MS PGothic" charset="0"/>
            </a:endParaRPr>
          </a:p>
        </p:txBody>
      </p:sp>
    </p:spTree>
    <p:extLst>
      <p:ext uri="{BB962C8B-B14F-4D97-AF65-F5344CB8AC3E}">
        <p14:creationId xmlns:p14="http://schemas.microsoft.com/office/powerpoint/2010/main" val="280481336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 y="114300"/>
            <a:ext cx="8713788" cy="793750"/>
          </a:xfrm>
        </p:spPr>
        <p:txBody>
          <a:bodyPr/>
          <a:lstStyle/>
          <a:p>
            <a:pPr>
              <a:defRPr/>
            </a:pPr>
            <a:r>
              <a:rPr lang="en-US" dirty="0" smtClean="0">
                <a:ea typeface="ＭＳ Ｐゴシック" charset="0"/>
              </a:rPr>
              <a:t>The Hague story beings with a design</a:t>
            </a:r>
            <a:r>
              <a:rPr lang="en-US" dirty="0">
                <a:ea typeface="ＭＳ Ｐゴシック" charset="0"/>
              </a:rPr>
              <a:t/>
            </a:r>
            <a:br>
              <a:rPr lang="en-US" dirty="0">
                <a:ea typeface="ＭＳ Ｐゴシック" charset="0"/>
              </a:rPr>
            </a:br>
            <a:endParaRPr lang="en-US" dirty="0">
              <a:ea typeface="ＭＳ Ｐゴシック" charset="0"/>
            </a:endParaRPr>
          </a:p>
        </p:txBody>
      </p:sp>
      <p:pic>
        <p:nvPicPr>
          <p:cNvPr id="16387" name="Picture 15" descr="http://www.wipo.int/idpub/31_2014/083077/s001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68400"/>
            <a:ext cx="20955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7" descr="http://www.wipo.int/idpub/44_2014/080985/m001_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2492375"/>
            <a:ext cx="552132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9" descr="http://www.wipo.int/designdb/jsp/data.jsp?SOURCE=CAID&amp;KEY=157966-D00008&amp;TYPE=png_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3" y="3397250"/>
            <a:ext cx="17811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1" descr="http://www.wipo.int/designdb/jsp/data.jsp?SOURCE=NZID&amp;KEY=0900000180aedb23&amp;TYPE=JPEG_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838" y="5229225"/>
            <a:ext cx="10779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3" descr="http://www.wipo.int/designdb/jsp/data.jsp?SOURCE=NZID&amp;KEY=0900000180aedad9&amp;TYPE=JPEG_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0025" y="409575"/>
            <a:ext cx="13239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5" descr="http://www.wipo.int/designdb/jsp/data.jsp?SOURCE=NZID&amp;KEY=090000018011a53a&amp;TYPE=JPEG_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1087438"/>
            <a:ext cx="10620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7" descr="39_2014/083301/001_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2050" y="4922838"/>
            <a:ext cx="19319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9" descr="39_2014/083303/001_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5663" y="2438400"/>
            <a:ext cx="6334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1" descr="07_2000/052494/001_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7675" y="742950"/>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33" descr="03_2003/063188/002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850" y="5310188"/>
            <a:ext cx="6572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35" descr="04_2002/059579/001_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6925" y="5408613"/>
            <a:ext cx="1098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37" descr="04_2015/085396/001_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5013" y="777875"/>
            <a:ext cx="15303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05313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3492500" y="1095375"/>
            <a:ext cx="2405063"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099" name="Rectangle 3"/>
          <p:cNvSpPr>
            <a:spLocks noGrp="1" noChangeArrowheads="1"/>
          </p:cNvSpPr>
          <p:nvPr>
            <p:ph type="title"/>
          </p:nvPr>
        </p:nvSpPr>
        <p:spPr>
          <a:xfrm>
            <a:off x="-36513" y="-387350"/>
            <a:ext cx="8229601" cy="1143000"/>
          </a:xfrm>
        </p:spPr>
        <p:txBody>
          <a:bodyPr/>
          <a:lstStyle/>
          <a:p>
            <a:pPr>
              <a:defRPr/>
            </a:pPr>
            <a:r>
              <a:rPr lang="fr-CH" dirty="0" smtClean="0">
                <a:ea typeface="ＭＳ Ｐゴシック" charset="0"/>
              </a:rPr>
              <a:t>Hague in </a:t>
            </a:r>
            <a:r>
              <a:rPr lang="fr-CH" dirty="0">
                <a:ea typeface="ＭＳ Ｐゴシック" charset="0"/>
              </a:rPr>
              <a:t>a </a:t>
            </a:r>
            <a:r>
              <a:rPr lang="fr-CH" dirty="0" err="1" smtClean="0">
                <a:ea typeface="ＭＳ Ｐゴシック" charset="0"/>
              </a:rPr>
              <a:t>Nutshell</a:t>
            </a:r>
            <a:endParaRPr lang="en-US" dirty="0">
              <a:ea typeface="ＭＳ Ｐゴシック" charset="0"/>
            </a:endParaRPr>
          </a:p>
        </p:txBody>
      </p:sp>
      <p:sp>
        <p:nvSpPr>
          <p:cNvPr id="4100" name="Rectangle 4"/>
          <p:cNvSpPr>
            <a:spLocks noGrp="1" noChangeArrowheads="1"/>
          </p:cNvSpPr>
          <p:nvPr>
            <p:ph type="body" idx="1"/>
          </p:nvPr>
        </p:nvSpPr>
        <p:spPr/>
        <p:txBody>
          <a:bodyPr/>
          <a:lstStyle/>
          <a:p>
            <a:pPr>
              <a:defRPr/>
            </a:pPr>
            <a:endParaRPr lang="fr-CH" dirty="0">
              <a:ea typeface="ＭＳ Ｐゴシック" charset="0"/>
            </a:endParaRPr>
          </a:p>
          <a:p>
            <a:pPr>
              <a:defRPr/>
            </a:pPr>
            <a:endParaRPr lang="fr-CH" dirty="0">
              <a:ea typeface="ＭＳ Ｐゴシック" charset="0"/>
            </a:endParaRPr>
          </a:p>
          <a:p>
            <a:pPr>
              <a:defRPr/>
            </a:pPr>
            <a:endParaRPr lang="fr-CH" dirty="0">
              <a:ea typeface="ＭＳ Ｐゴシック" charset="0"/>
            </a:endParaRPr>
          </a:p>
          <a:p>
            <a:pPr>
              <a:defRPr/>
            </a:pPr>
            <a:endParaRPr lang="fr-CH" dirty="0">
              <a:ea typeface="ＭＳ Ｐゴシック" charset="0"/>
            </a:endParaRPr>
          </a:p>
          <a:p>
            <a:pPr>
              <a:defRPr/>
            </a:pPr>
            <a:endParaRPr lang="fr-CH" dirty="0">
              <a:ea typeface="ＭＳ Ｐゴシック" charset="0"/>
            </a:endParaRPr>
          </a:p>
          <a:p>
            <a:pPr lvl="4">
              <a:defRPr/>
            </a:pPr>
            <a:endParaRPr lang="en-US" dirty="0">
              <a:ea typeface="ＭＳ Ｐゴシック" charset="0"/>
            </a:endParaRPr>
          </a:p>
        </p:txBody>
      </p:sp>
      <p:sp>
        <p:nvSpPr>
          <p:cNvPr id="32773" name="Rectangle 5"/>
          <p:cNvSpPr>
            <a:spLocks noChangeArrowheads="1"/>
          </p:cNvSpPr>
          <p:nvPr/>
        </p:nvSpPr>
        <p:spPr bwMode="auto">
          <a:xfrm>
            <a:off x="611188" y="43735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a:defRPr/>
            </a:pPr>
            <a:r>
              <a:rPr lang="en-US" altLang="en-US" sz="2400" dirty="0" smtClean="0"/>
              <a:t>“</a:t>
            </a:r>
            <a:r>
              <a:rPr lang="en-US" altLang="fr-FR" sz="2400" dirty="0" smtClean="0"/>
              <a:t>T</a:t>
            </a:r>
            <a:r>
              <a:rPr lang="fr-CH" altLang="fr-FR" sz="2400" dirty="0" err="1" smtClean="0"/>
              <a:t>he</a:t>
            </a:r>
            <a:r>
              <a:rPr lang="fr-CH" altLang="fr-FR" sz="2400" dirty="0" smtClean="0"/>
              <a:t> Hague Agreement </a:t>
            </a:r>
            <a:r>
              <a:rPr lang="fr-CH" altLang="fr-FR" sz="2400" dirty="0" err="1" smtClean="0"/>
              <a:t>provides</a:t>
            </a:r>
            <a:r>
              <a:rPr lang="fr-CH" altLang="fr-FR" sz="2400" dirty="0" smtClean="0"/>
              <a:t> </a:t>
            </a:r>
            <a:r>
              <a:rPr lang="fr-CH" altLang="fr-FR" sz="2400" dirty="0" err="1" smtClean="0"/>
              <a:t>creators</a:t>
            </a:r>
            <a:r>
              <a:rPr lang="fr-CH" altLang="fr-FR" sz="2400" dirty="0" smtClean="0"/>
              <a:t> and </a:t>
            </a:r>
            <a:r>
              <a:rPr lang="fr-CH" altLang="fr-FR" sz="2400" dirty="0" err="1" smtClean="0"/>
              <a:t>holders</a:t>
            </a:r>
            <a:r>
              <a:rPr lang="fr-CH" altLang="fr-FR" sz="2400" dirty="0" smtClean="0"/>
              <a:t> of designs </a:t>
            </a:r>
            <a:r>
              <a:rPr lang="fr-CH" altLang="fr-FR" sz="2400" dirty="0" err="1" smtClean="0"/>
              <a:t>with</a:t>
            </a:r>
            <a:r>
              <a:rPr lang="fr-CH" altLang="fr-FR" sz="2400" dirty="0" smtClean="0"/>
              <a:t> a simple, </a:t>
            </a:r>
            <a:r>
              <a:rPr lang="fr-CH" altLang="fr-FR" sz="2400" dirty="0" err="1" smtClean="0"/>
              <a:t>rapid</a:t>
            </a:r>
            <a:r>
              <a:rPr lang="fr-CH" altLang="fr-FR" sz="2400" dirty="0" smtClean="0"/>
              <a:t> and </a:t>
            </a:r>
            <a:r>
              <a:rPr lang="fr-CH" altLang="fr-FR" sz="2400" dirty="0" err="1" smtClean="0"/>
              <a:t>economical</a:t>
            </a:r>
            <a:r>
              <a:rPr lang="fr-CH" altLang="fr-FR" sz="2400" dirty="0" smtClean="0"/>
              <a:t> </a:t>
            </a:r>
            <a:r>
              <a:rPr lang="fr-CH" altLang="fr-FR" sz="2400" dirty="0" err="1" smtClean="0"/>
              <a:t>procedure</a:t>
            </a:r>
            <a:r>
              <a:rPr lang="fr-CH" altLang="fr-FR" sz="2400" dirty="0" smtClean="0"/>
              <a:t> to </a:t>
            </a:r>
            <a:r>
              <a:rPr lang="fr-CH" altLang="fr-FR" sz="2400" dirty="0" err="1" smtClean="0"/>
              <a:t>secure</a:t>
            </a:r>
            <a:r>
              <a:rPr lang="fr-CH" altLang="fr-FR" sz="2400" dirty="0" smtClean="0"/>
              <a:t> and </a:t>
            </a:r>
            <a:r>
              <a:rPr lang="fr-CH" altLang="fr-FR" sz="2400" dirty="0" err="1" smtClean="0"/>
              <a:t>maintain</a:t>
            </a:r>
            <a:r>
              <a:rPr lang="fr-CH" altLang="fr-FR" sz="2400" dirty="0" smtClean="0"/>
              <a:t> the protection of </a:t>
            </a:r>
            <a:r>
              <a:rPr lang="fr-CH" altLang="fr-FR" sz="2400" dirty="0" err="1" smtClean="0"/>
              <a:t>industrial</a:t>
            </a:r>
            <a:r>
              <a:rPr lang="fr-CH" altLang="fr-FR" sz="2400" dirty="0" smtClean="0"/>
              <a:t> designs, </a:t>
            </a:r>
            <a:r>
              <a:rPr lang="fr-CH" altLang="fr-FR" sz="2400" dirty="0" err="1" smtClean="0"/>
              <a:t>through</a:t>
            </a:r>
            <a:r>
              <a:rPr lang="fr-CH" altLang="fr-FR" sz="2400" dirty="0" smtClean="0"/>
              <a:t> a single international registration</a:t>
            </a:r>
            <a:r>
              <a:rPr lang="en-US" altLang="fr-FR" sz="2400" dirty="0" smtClean="0"/>
              <a:t>"</a:t>
            </a:r>
          </a:p>
        </p:txBody>
      </p:sp>
    </p:spTree>
    <p:extLst>
      <p:ext uri="{BB962C8B-B14F-4D97-AF65-F5344CB8AC3E}">
        <p14:creationId xmlns:p14="http://schemas.microsoft.com/office/powerpoint/2010/main" val="21240871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6513" y="-315913"/>
            <a:ext cx="8229601" cy="1143001"/>
          </a:xfrm>
        </p:spPr>
        <p:txBody>
          <a:bodyPr/>
          <a:lstStyle/>
          <a:p>
            <a:pPr>
              <a:defRPr/>
            </a:pPr>
            <a:r>
              <a:rPr lang="en-US" altLang="fr-FR" i="1" dirty="0" smtClean="0">
                <a:ea typeface="MS PGothic" pitchFamily="34" charset="-128"/>
              </a:rPr>
              <a:t/>
            </a:r>
            <a:br>
              <a:rPr lang="en-US" altLang="fr-FR" i="1" dirty="0" smtClean="0">
                <a:ea typeface="MS PGothic" pitchFamily="34" charset="-128"/>
              </a:rPr>
            </a:br>
            <a:r>
              <a:rPr lang="en-US" altLang="fr-FR" i="1" dirty="0" smtClean="0">
                <a:ea typeface="MS PGothic" pitchFamily="34" charset="-128"/>
              </a:rPr>
              <a:t>WIPO Director General Francis </a:t>
            </a:r>
            <a:r>
              <a:rPr lang="en-US" altLang="fr-FR" i="1" dirty="0" err="1" smtClean="0">
                <a:ea typeface="MS PGothic" pitchFamily="34" charset="-128"/>
              </a:rPr>
              <a:t>Gurry</a:t>
            </a:r>
            <a:r>
              <a:rPr lang="en-US" altLang="fr-FR" i="1" dirty="0" smtClean="0">
                <a:ea typeface="MS PGothic" pitchFamily="34" charset="-128"/>
              </a:rPr>
              <a:t>:</a:t>
            </a:r>
            <a:br>
              <a:rPr lang="en-US" altLang="fr-FR" i="1" dirty="0" smtClean="0">
                <a:ea typeface="MS PGothic" pitchFamily="34" charset="-128"/>
              </a:rPr>
            </a:br>
            <a:endParaRPr lang="en-US" altLang="fr-FR" i="1" dirty="0" smtClean="0">
              <a:ea typeface="MS PGothic" pitchFamily="34" charset="-128"/>
            </a:endParaRPr>
          </a:p>
        </p:txBody>
      </p:sp>
      <p:sp>
        <p:nvSpPr>
          <p:cNvPr id="5123" name="Rectangle 3"/>
          <p:cNvSpPr>
            <a:spLocks noGrp="1" noChangeArrowheads="1"/>
          </p:cNvSpPr>
          <p:nvPr>
            <p:ph type="body" idx="1"/>
          </p:nvPr>
        </p:nvSpPr>
        <p:spPr>
          <a:xfrm>
            <a:off x="468313" y="260350"/>
            <a:ext cx="8229600" cy="4352925"/>
          </a:xfrm>
        </p:spPr>
        <p:txBody>
          <a:bodyPr/>
          <a:lstStyle/>
          <a:p>
            <a:pPr>
              <a:buFontTx/>
              <a:buNone/>
              <a:defRPr/>
            </a:pPr>
            <a:endParaRPr lang="en-US" altLang="fr-FR" i="1" dirty="0" smtClean="0">
              <a:ea typeface="MS PGothic" pitchFamily="34" charset="-128"/>
            </a:endParaRPr>
          </a:p>
          <a:p>
            <a:pPr>
              <a:buFontTx/>
              <a:buNone/>
              <a:defRPr/>
            </a:pPr>
            <a:r>
              <a:rPr lang="en-US" altLang="fr-FR" i="1" dirty="0" smtClean="0">
                <a:ea typeface="MS PGothic" pitchFamily="34" charset="-128"/>
              </a:rPr>
              <a:t>	</a:t>
            </a:r>
            <a:r>
              <a:rPr lang="en-US" altLang="en-US" i="1" dirty="0" smtClean="0">
                <a:ea typeface="MS PGothic" pitchFamily="34" charset="-128"/>
              </a:rPr>
              <a:t>“</a:t>
            </a:r>
            <a:r>
              <a:rPr lang="en-US" altLang="fr-FR" i="1" dirty="0" smtClean="0">
                <a:ea typeface="MS PGothic" pitchFamily="34" charset="-128"/>
              </a:rPr>
              <a:t>Design is one of the principal means of </a:t>
            </a:r>
            <a:r>
              <a:rPr lang="en-US" altLang="fr-FR" i="1" u="sng" dirty="0" smtClean="0">
                <a:ea typeface="MS PGothic" pitchFamily="34" charset="-128"/>
              </a:rPr>
              <a:t>differentiating a range of mass produced household and consumer items</a:t>
            </a:r>
            <a:r>
              <a:rPr lang="en-US" altLang="fr-FR" i="1" dirty="0" smtClean="0">
                <a:ea typeface="MS PGothic" pitchFamily="34" charset="-128"/>
              </a:rPr>
              <a:t>, such as chairs and tables, for which the technological possibilities for development have been exhausted.</a:t>
            </a:r>
            <a:r>
              <a:rPr lang="en-US" altLang="en-US" i="1" dirty="0" smtClean="0">
                <a:ea typeface="MS PGothic" pitchFamily="34" charset="-128"/>
              </a:rPr>
              <a:t>”</a:t>
            </a:r>
            <a:endParaRPr lang="en-US" altLang="fr-FR" i="1" dirty="0" smtClean="0">
              <a:ea typeface="MS PGothic" pitchFamily="34" charset="-128"/>
            </a:endParaRPr>
          </a:p>
          <a:p>
            <a:pPr>
              <a:buFontTx/>
              <a:buNone/>
              <a:defRPr/>
            </a:pPr>
            <a:endParaRPr lang="en-US" altLang="fr-FR" i="1" dirty="0" smtClean="0">
              <a:ea typeface="MS PGothic" pitchFamily="34" charset="-128"/>
            </a:endParaRPr>
          </a:p>
          <a:p>
            <a:pPr>
              <a:buFontTx/>
              <a:buNone/>
              <a:defRPr/>
            </a:pPr>
            <a:r>
              <a:rPr lang="fr-CH" altLang="fr-FR" b="1" i="1" dirty="0" smtClean="0">
                <a:ea typeface="MS PGothic" pitchFamily="34" charset="-128"/>
              </a:rPr>
              <a:t>	DM/075065                 		DM/076022</a:t>
            </a:r>
          </a:p>
          <a:p>
            <a:pPr>
              <a:buFontTx/>
              <a:buNone/>
              <a:defRPr/>
            </a:pPr>
            <a:r>
              <a:rPr lang="fr-CH" altLang="fr-FR" b="1" i="1" dirty="0" smtClean="0">
                <a:ea typeface="MS PGothic" pitchFamily="34" charset="-128"/>
              </a:rPr>
              <a:t>    « Chair »		       		« Chair »</a:t>
            </a:r>
          </a:p>
          <a:p>
            <a:pPr>
              <a:buFontTx/>
              <a:buNone/>
              <a:defRPr/>
            </a:pPr>
            <a:endParaRPr lang="en-US" altLang="fr-FR" b="1" i="1" dirty="0" smtClean="0">
              <a:ea typeface="MS PGothic" pitchFamily="34" charset="-128"/>
            </a:endParaRPr>
          </a:p>
          <a:p>
            <a:pPr>
              <a:buFontTx/>
              <a:buNone/>
              <a:defRPr/>
            </a:pPr>
            <a:r>
              <a:rPr lang="fr-CH" altLang="fr-FR" dirty="0" smtClean="0">
                <a:ea typeface="MS PGothic" pitchFamily="34" charset="-128"/>
              </a:rPr>
              <a:t>	</a:t>
            </a:r>
            <a:endParaRPr lang="en-US" altLang="fr-FR" dirty="0" smtClean="0">
              <a:ea typeface="MS PGothic" pitchFamily="34" charset="-128"/>
            </a:endParaRPr>
          </a:p>
        </p:txBody>
      </p:sp>
      <p:pic>
        <p:nvPicPr>
          <p:cNvPr id="18436" name="Picture 4" descr="s001_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437063"/>
            <a:ext cx="15049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s00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863" y="3771900"/>
            <a:ext cx="1409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50166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07950" y="-100013"/>
            <a:ext cx="7431088" cy="685801"/>
          </a:xfrm>
        </p:spPr>
        <p:txBody>
          <a:bodyPr/>
          <a:lstStyle/>
          <a:p>
            <a:pPr eaLnBrk="1" hangingPunct="1">
              <a:defRPr/>
            </a:pPr>
            <a:r>
              <a:rPr lang="en-US" dirty="0">
                <a:ea typeface="ＭＳ Ｐゴシック" charset="0"/>
              </a:rPr>
              <a:t>The Hague System</a:t>
            </a:r>
            <a:endParaRPr lang="en-GB" dirty="0">
              <a:ea typeface="ＭＳ Ｐゴシック" charset="0"/>
            </a:endParaRPr>
          </a:p>
        </p:txBody>
      </p:sp>
      <p:sp>
        <p:nvSpPr>
          <p:cNvPr id="6147" name="Rectangle 3"/>
          <p:cNvSpPr>
            <a:spLocks noGrp="1" noChangeArrowheads="1"/>
          </p:cNvSpPr>
          <p:nvPr>
            <p:ph type="body" idx="4294967295"/>
          </p:nvPr>
        </p:nvSpPr>
        <p:spPr>
          <a:xfrm>
            <a:off x="468313" y="1052513"/>
            <a:ext cx="8208962" cy="4464050"/>
          </a:xfrm>
        </p:spPr>
        <p:txBody>
          <a:bodyPr/>
          <a:lstStyle/>
          <a:p>
            <a:pPr eaLnBrk="1" hangingPunct="1">
              <a:defRPr/>
            </a:pPr>
            <a:r>
              <a:rPr lang="en-US" altLang="ja-JP" dirty="0">
                <a:ea typeface="ＭＳ Ｐゴシック" charset="0"/>
              </a:rPr>
              <a:t>A centralized filing mechanism </a:t>
            </a:r>
            <a:endParaRPr lang="en-US" altLang="ja-JP" dirty="0" smtClean="0">
              <a:ea typeface="ＭＳ Ｐゴシック" charset="0"/>
            </a:endParaRPr>
          </a:p>
          <a:p>
            <a:pPr eaLnBrk="1" hangingPunct="1">
              <a:defRPr/>
            </a:pPr>
            <a:endParaRPr lang="en-US" altLang="ja-JP" dirty="0">
              <a:ea typeface="ＭＳ Ｐゴシック" charset="0"/>
            </a:endParaRPr>
          </a:p>
          <a:p>
            <a:pPr eaLnBrk="1" hangingPunct="1">
              <a:defRPr/>
            </a:pPr>
            <a:endParaRPr lang="en-US" altLang="ja-JP" dirty="0" smtClean="0">
              <a:ea typeface="ＭＳ Ｐゴシック" charset="0"/>
            </a:endParaRPr>
          </a:p>
          <a:p>
            <a:pPr eaLnBrk="1" hangingPunct="1">
              <a:defRPr/>
            </a:pPr>
            <a:r>
              <a:rPr lang="en-US" altLang="ja-JP" dirty="0" smtClean="0">
                <a:ea typeface="ＭＳ Ｐゴシック" charset="0"/>
              </a:rPr>
              <a:t>A </a:t>
            </a:r>
            <a:r>
              <a:rPr lang="en-US" altLang="ja-JP" dirty="0">
                <a:ea typeface="ＭＳ Ｐゴシック" charset="0"/>
              </a:rPr>
              <a:t>closed system </a:t>
            </a:r>
          </a:p>
          <a:p>
            <a:pPr eaLnBrk="1" hangingPunct="1">
              <a:defRPr/>
            </a:pPr>
            <a:endParaRPr lang="en-US" altLang="ja-JP" dirty="0" smtClean="0">
              <a:ea typeface="ＭＳ Ｐゴシック" charset="0"/>
            </a:endParaRPr>
          </a:p>
          <a:p>
            <a:pPr eaLnBrk="1" hangingPunct="1">
              <a:defRPr/>
            </a:pPr>
            <a:endParaRPr lang="en-US" altLang="ja-JP" dirty="0" smtClean="0">
              <a:ea typeface="ＭＳ Ｐゴシック" charset="0"/>
            </a:endParaRPr>
          </a:p>
          <a:p>
            <a:pPr eaLnBrk="1" hangingPunct="1">
              <a:defRPr/>
            </a:pPr>
            <a:r>
              <a:rPr lang="en-US" altLang="ja-JP" dirty="0" smtClean="0">
                <a:ea typeface="ＭＳ Ｐゴシック" charset="0"/>
              </a:rPr>
              <a:t>A </a:t>
            </a:r>
            <a:r>
              <a:rPr lang="en-US" altLang="ja-JP" dirty="0">
                <a:ea typeface="ＭＳ Ｐゴシック" charset="0"/>
              </a:rPr>
              <a:t>one-stop shop to obtain and maintain design protection in export markets</a:t>
            </a:r>
          </a:p>
          <a:p>
            <a:pPr eaLnBrk="1" hangingPunct="1">
              <a:defRPr/>
            </a:pPr>
            <a:endParaRPr lang="fr-CH" altLang="ja-JP" dirty="0" smtClean="0">
              <a:ea typeface="ＭＳ Ｐゴシック" charset="0"/>
            </a:endParaRPr>
          </a:p>
          <a:p>
            <a:pPr eaLnBrk="1" hangingPunct="1">
              <a:defRPr/>
            </a:pPr>
            <a:endParaRPr lang="fr-CH" altLang="ja-JP" dirty="0" smtClean="0">
              <a:ea typeface="ＭＳ Ｐゴシック" charset="0"/>
            </a:endParaRPr>
          </a:p>
          <a:p>
            <a:pPr eaLnBrk="1" hangingPunct="1">
              <a:defRPr/>
            </a:pPr>
            <a:r>
              <a:rPr lang="fr-CH" altLang="ja-JP" dirty="0" smtClean="0">
                <a:ea typeface="ＭＳ Ｐゴシック" charset="0"/>
              </a:rPr>
              <a:t>An </a:t>
            </a:r>
            <a:r>
              <a:rPr lang="fr-CH" altLang="ja-JP" dirty="0">
                <a:ea typeface="ＭＳ Ｐゴシック" charset="0"/>
              </a:rPr>
              <a:t>option to the national </a:t>
            </a:r>
            <a:r>
              <a:rPr lang="fr-CH" altLang="ja-JP" dirty="0" smtClean="0">
                <a:ea typeface="ＭＳ Ｐゴシック" charset="0"/>
              </a:rPr>
              <a:t>route</a:t>
            </a:r>
            <a:endParaRPr lang="en-GB" dirty="0">
              <a:ea typeface="ＭＳ Ｐゴシック" charset="0"/>
            </a:endParaRPr>
          </a:p>
        </p:txBody>
      </p:sp>
    </p:spTree>
    <p:extLst>
      <p:ext uri="{BB962C8B-B14F-4D97-AF65-F5344CB8AC3E}">
        <p14:creationId xmlns:p14="http://schemas.microsoft.com/office/powerpoint/2010/main" val="161713542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6513" y="-315913"/>
            <a:ext cx="8229601" cy="1143001"/>
          </a:xfrm>
        </p:spPr>
        <p:txBody>
          <a:bodyPr/>
          <a:lstStyle/>
          <a:p>
            <a:pPr>
              <a:defRPr/>
            </a:pPr>
            <a:r>
              <a:rPr lang="en-US" dirty="0">
                <a:ea typeface="ＭＳ Ｐゴシック" charset="0"/>
              </a:rPr>
              <a:t>Key features of the Hague </a:t>
            </a:r>
            <a:r>
              <a:rPr lang="en-US" dirty="0" smtClean="0">
                <a:ea typeface="ＭＳ Ｐゴシック" charset="0"/>
              </a:rPr>
              <a:t>System</a:t>
            </a:r>
            <a:endParaRPr lang="en-US" dirty="0">
              <a:ea typeface="ＭＳ Ｐゴシック" charset="0"/>
            </a:endParaRPr>
          </a:p>
        </p:txBody>
      </p:sp>
      <p:sp>
        <p:nvSpPr>
          <p:cNvPr id="12291" name="Rectangle 3"/>
          <p:cNvSpPr>
            <a:spLocks noGrp="1" noChangeArrowheads="1"/>
          </p:cNvSpPr>
          <p:nvPr>
            <p:ph type="body" idx="1"/>
          </p:nvPr>
        </p:nvSpPr>
        <p:spPr>
          <a:xfrm>
            <a:off x="223838" y="1268413"/>
            <a:ext cx="8893175" cy="4895850"/>
          </a:xfrm>
        </p:spPr>
        <p:txBody>
          <a:bodyPr/>
          <a:lstStyle/>
          <a:p>
            <a:pPr>
              <a:lnSpc>
                <a:spcPct val="90000"/>
              </a:lnSpc>
              <a:defRPr/>
            </a:pPr>
            <a:r>
              <a:rPr lang="fr-CH" altLang="fr-FR" dirty="0" err="1" smtClean="0">
                <a:ea typeface="MS PGothic" pitchFamily="34" charset="-128"/>
              </a:rPr>
              <a:t>Entitlement</a:t>
            </a:r>
            <a:r>
              <a:rPr lang="fr-CH" altLang="fr-FR" dirty="0" smtClean="0">
                <a:ea typeface="MS PGothic" pitchFamily="34" charset="-128"/>
              </a:rPr>
              <a:t>, but no basic design</a:t>
            </a: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Direct </a:t>
            </a:r>
            <a:r>
              <a:rPr lang="fr-CH" altLang="fr-FR" dirty="0" err="1" smtClean="0">
                <a:ea typeface="MS PGothic" pitchFamily="34" charset="-128"/>
              </a:rPr>
              <a:t>filing</a:t>
            </a:r>
            <a:r>
              <a:rPr lang="fr-CH" altLang="fr-FR" dirty="0" smtClean="0">
                <a:ea typeface="MS PGothic" pitchFamily="34" charset="-128"/>
              </a:rPr>
              <a:t> </a:t>
            </a:r>
            <a:r>
              <a:rPr lang="fr-CH" altLang="fr-FR" dirty="0" err="1" smtClean="0">
                <a:ea typeface="MS PGothic" pitchFamily="34" charset="-128"/>
              </a:rPr>
              <a:t>with</a:t>
            </a:r>
            <a:r>
              <a:rPr lang="fr-CH" altLang="fr-FR" dirty="0" smtClean="0">
                <a:ea typeface="MS PGothic" pitchFamily="34" charset="-128"/>
              </a:rPr>
              <a:t> WIPO, </a:t>
            </a:r>
            <a:r>
              <a:rPr lang="fr-CH" altLang="fr-FR" dirty="0" err="1" smtClean="0">
                <a:ea typeface="MS PGothic" pitchFamily="34" charset="-128"/>
              </a:rPr>
              <a:t>electronically</a:t>
            </a:r>
            <a:r>
              <a:rPr lang="fr-CH" altLang="fr-FR" dirty="0" smtClean="0">
                <a:ea typeface="MS PGothic" pitchFamily="34" charset="-128"/>
              </a:rPr>
              <a:t> or on </a:t>
            </a:r>
            <a:r>
              <a:rPr lang="fr-CH" altLang="fr-FR" dirty="0" err="1" smtClean="0">
                <a:ea typeface="MS PGothic" pitchFamily="34" charset="-128"/>
              </a:rPr>
              <a:t>paper</a:t>
            </a:r>
            <a:endParaRPr lang="fr-CH" altLang="fr-FR" dirty="0" smtClean="0">
              <a:ea typeface="MS PGothic" pitchFamily="34" charset="-128"/>
            </a:endParaRP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One application – one </a:t>
            </a:r>
            <a:r>
              <a:rPr lang="fr-CH" altLang="fr-FR" dirty="0" err="1" smtClean="0">
                <a:ea typeface="MS PGothic" pitchFamily="34" charset="-128"/>
              </a:rPr>
              <a:t>language</a:t>
            </a:r>
            <a:r>
              <a:rPr lang="fr-CH" altLang="fr-FR" dirty="0" smtClean="0">
                <a:ea typeface="MS PGothic" pitchFamily="34" charset="-128"/>
              </a:rPr>
              <a:t> – one set of </a:t>
            </a:r>
            <a:r>
              <a:rPr lang="fr-CH" altLang="fr-FR" dirty="0" err="1" smtClean="0">
                <a:ea typeface="MS PGothic" pitchFamily="34" charset="-128"/>
              </a:rPr>
              <a:t>fees</a:t>
            </a:r>
            <a:endParaRPr lang="fr-CH" altLang="fr-FR" dirty="0" smtClean="0">
              <a:ea typeface="MS PGothic" pitchFamily="34" charset="-128"/>
            </a:endParaRP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Can </a:t>
            </a:r>
            <a:r>
              <a:rPr lang="fr-CH" altLang="fr-FR" dirty="0" err="1" smtClean="0">
                <a:ea typeface="MS PGothic" pitchFamily="34" charset="-128"/>
              </a:rPr>
              <a:t>include</a:t>
            </a:r>
            <a:r>
              <a:rPr lang="fr-CH" altLang="fr-FR" dirty="0" smtClean="0">
                <a:ea typeface="MS PGothic" pitchFamily="34" charset="-128"/>
              </a:rPr>
              <a:t> up to 100 </a:t>
            </a:r>
            <a:r>
              <a:rPr lang="fr-CH" altLang="fr-FR" dirty="0" err="1" smtClean="0">
                <a:ea typeface="MS PGothic" pitchFamily="34" charset="-128"/>
              </a:rPr>
              <a:t>different</a:t>
            </a:r>
            <a:r>
              <a:rPr lang="fr-CH" altLang="fr-FR" dirty="0" smtClean="0">
                <a:ea typeface="MS PGothic" pitchFamily="34" charset="-128"/>
              </a:rPr>
              <a:t> designs (</a:t>
            </a:r>
            <a:r>
              <a:rPr lang="fr-CH" altLang="fr-FR" dirty="0" err="1" smtClean="0">
                <a:ea typeface="MS PGothic" pitchFamily="34" charset="-128"/>
              </a:rPr>
              <a:t>same</a:t>
            </a:r>
            <a:r>
              <a:rPr lang="fr-CH" altLang="fr-FR" dirty="0" smtClean="0">
                <a:ea typeface="MS PGothic" pitchFamily="34" charset="-128"/>
              </a:rPr>
              <a:t> Locarno class)</a:t>
            </a: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One registration </a:t>
            </a:r>
            <a:r>
              <a:rPr lang="fr-CH" altLang="fr-FR" dirty="0" err="1" smtClean="0">
                <a:ea typeface="MS PGothic" pitchFamily="34" charset="-128"/>
              </a:rPr>
              <a:t>covering</a:t>
            </a:r>
            <a:r>
              <a:rPr lang="fr-CH" altLang="fr-FR" dirty="0" smtClean="0">
                <a:ea typeface="MS PGothic" pitchFamily="34" charset="-128"/>
              </a:rPr>
              <a:t> multiple </a:t>
            </a:r>
            <a:r>
              <a:rPr lang="fr-CH" altLang="fr-FR" dirty="0" err="1" smtClean="0">
                <a:ea typeface="MS PGothic" pitchFamily="34" charset="-128"/>
              </a:rPr>
              <a:t>territories</a:t>
            </a:r>
            <a:r>
              <a:rPr lang="fr-CH" altLang="fr-FR" dirty="0" smtClean="0">
                <a:ea typeface="MS PGothic" pitchFamily="34" charset="-128"/>
              </a:rPr>
              <a:t>  </a:t>
            </a:r>
          </a:p>
          <a:p>
            <a:pPr>
              <a:lnSpc>
                <a:spcPct val="90000"/>
              </a:lnSpc>
              <a:defRPr/>
            </a:pPr>
            <a:endParaRPr lang="fr-CH" altLang="fr-FR" dirty="0" smtClean="0">
              <a:ea typeface="MS PGothic" pitchFamily="34" charset="-128"/>
            </a:endParaRPr>
          </a:p>
          <a:p>
            <a:pPr>
              <a:lnSpc>
                <a:spcPct val="90000"/>
              </a:lnSpc>
              <a:defRPr/>
            </a:pPr>
            <a:r>
              <a:rPr lang="fr-CH" altLang="fr-FR" dirty="0" smtClean="0">
                <a:ea typeface="MS PGothic" pitchFamily="34" charset="-128"/>
              </a:rPr>
              <a:t>«Self-</a:t>
            </a:r>
            <a:r>
              <a:rPr lang="fr-CH" altLang="fr-FR" dirty="0" err="1" smtClean="0">
                <a:ea typeface="MS PGothic" pitchFamily="34" charset="-128"/>
              </a:rPr>
              <a:t>designation</a:t>
            </a:r>
            <a:r>
              <a:rPr lang="fr-CH" altLang="fr-FR" dirty="0" smtClean="0">
                <a:ea typeface="MS PGothic" pitchFamily="34" charset="-128"/>
              </a:rPr>
              <a:t>» </a:t>
            </a:r>
            <a:r>
              <a:rPr lang="fr-CH" altLang="fr-FR" dirty="0" err="1" smtClean="0">
                <a:ea typeface="MS PGothic" pitchFamily="34" charset="-128"/>
              </a:rPr>
              <a:t>is</a:t>
            </a:r>
            <a:r>
              <a:rPr lang="fr-CH" altLang="fr-FR" dirty="0" smtClean="0">
                <a:ea typeface="MS PGothic" pitchFamily="34" charset="-128"/>
              </a:rPr>
              <a:t> possible</a:t>
            </a:r>
          </a:p>
          <a:p>
            <a:pPr>
              <a:lnSpc>
                <a:spcPct val="90000"/>
              </a:lnSpc>
              <a:defRPr/>
            </a:pPr>
            <a:endParaRPr lang="fr-CH" altLang="fr-FR" dirty="0" smtClean="0">
              <a:ea typeface="MS PGothic" pitchFamily="34" charset="-128"/>
            </a:endParaRPr>
          </a:p>
          <a:p>
            <a:pPr>
              <a:lnSpc>
                <a:spcPct val="90000"/>
              </a:lnSpc>
              <a:defRPr/>
            </a:pPr>
            <a:endParaRPr lang="fr-CH" altLang="fr-FR" dirty="0" smtClean="0">
              <a:ea typeface="MS PGothic" pitchFamily="34" charset="-128"/>
            </a:endParaRPr>
          </a:p>
        </p:txBody>
      </p:sp>
    </p:spTree>
    <p:extLst>
      <p:ext uri="{BB962C8B-B14F-4D97-AF65-F5344CB8AC3E}">
        <p14:creationId xmlns:p14="http://schemas.microsoft.com/office/powerpoint/2010/main" val="275657059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4925" y="-315913"/>
            <a:ext cx="8229600" cy="1143001"/>
          </a:xfrm>
        </p:spPr>
        <p:txBody>
          <a:bodyPr/>
          <a:lstStyle/>
          <a:p>
            <a:pPr>
              <a:defRPr/>
            </a:pPr>
            <a:r>
              <a:rPr lang="en-US" dirty="0">
                <a:ea typeface="ＭＳ Ｐゴシック" charset="0"/>
              </a:rPr>
              <a:t>Key features of the Hague System </a:t>
            </a:r>
          </a:p>
        </p:txBody>
      </p:sp>
      <p:sp>
        <p:nvSpPr>
          <p:cNvPr id="13315" name="Rectangle 3"/>
          <p:cNvSpPr>
            <a:spLocks noGrp="1" noChangeArrowheads="1"/>
          </p:cNvSpPr>
          <p:nvPr>
            <p:ph type="body" idx="1"/>
          </p:nvPr>
        </p:nvSpPr>
        <p:spPr>
          <a:xfrm>
            <a:off x="323850" y="1052513"/>
            <a:ext cx="8229600" cy="4713287"/>
          </a:xfrm>
        </p:spPr>
        <p:txBody>
          <a:bodyPr/>
          <a:lstStyle/>
          <a:p>
            <a:pPr>
              <a:lnSpc>
                <a:spcPct val="150000"/>
              </a:lnSpc>
              <a:defRPr/>
            </a:pPr>
            <a:r>
              <a:rPr lang="en-US" altLang="fr-FR" dirty="0" smtClean="0">
                <a:ea typeface="MS PGothic" pitchFamily="34" charset="-128"/>
              </a:rPr>
              <a:t>Only formal examination in the International Bureau</a:t>
            </a:r>
          </a:p>
          <a:p>
            <a:pPr>
              <a:lnSpc>
                <a:spcPct val="150000"/>
              </a:lnSpc>
              <a:defRPr/>
            </a:pPr>
            <a:r>
              <a:rPr lang="en-US" altLang="fr-FR" dirty="0" smtClean="0">
                <a:ea typeface="MS PGothic" pitchFamily="34" charset="-128"/>
              </a:rPr>
              <a:t>Substantive examination by the designated CPs only</a:t>
            </a:r>
          </a:p>
          <a:p>
            <a:pPr>
              <a:lnSpc>
                <a:spcPct val="90000"/>
              </a:lnSpc>
              <a:defRPr/>
            </a:pPr>
            <a:endParaRPr lang="en-US" altLang="fr-FR" dirty="0" smtClean="0">
              <a:ea typeface="MS PGothic" pitchFamily="34" charset="-128"/>
            </a:endParaRPr>
          </a:p>
          <a:p>
            <a:pPr>
              <a:lnSpc>
                <a:spcPct val="90000"/>
              </a:lnSpc>
              <a:defRPr/>
            </a:pPr>
            <a:r>
              <a:rPr lang="en-US" altLang="fr-FR" dirty="0" smtClean="0">
                <a:ea typeface="MS PGothic" pitchFamily="34" charset="-128"/>
              </a:rPr>
              <a:t>Fixed time limit for refusal </a:t>
            </a:r>
            <a:r>
              <a:rPr lang="fr-CH" altLang="fr-FR" dirty="0" smtClean="0">
                <a:ea typeface="MS PGothic" pitchFamily="34" charset="-128"/>
              </a:rPr>
              <a:t>–  6 or 12 </a:t>
            </a:r>
            <a:r>
              <a:rPr lang="fr-CH" altLang="fr-FR" dirty="0" err="1" smtClean="0">
                <a:ea typeface="MS PGothic" pitchFamily="34" charset="-128"/>
              </a:rPr>
              <a:t>months</a:t>
            </a:r>
            <a:r>
              <a:rPr lang="fr-CH" altLang="fr-FR" dirty="0" smtClean="0">
                <a:ea typeface="MS PGothic" pitchFamily="34" charset="-128"/>
              </a:rPr>
              <a:t> </a:t>
            </a:r>
            <a:r>
              <a:rPr lang="fr-CH" altLang="fr-FR" dirty="0" err="1" smtClean="0">
                <a:ea typeface="MS PGothic" pitchFamily="34" charset="-128"/>
              </a:rPr>
              <a:t>from</a:t>
            </a:r>
            <a:r>
              <a:rPr lang="fr-CH" altLang="fr-FR" dirty="0" smtClean="0">
                <a:ea typeface="MS PGothic" pitchFamily="34" charset="-128"/>
              </a:rPr>
              <a:t> the publication of the IR on the WIPO </a:t>
            </a:r>
            <a:r>
              <a:rPr lang="fr-CH" altLang="fr-FR" dirty="0" err="1" smtClean="0">
                <a:ea typeface="MS PGothic" pitchFamily="34" charset="-128"/>
              </a:rPr>
              <a:t>website</a:t>
            </a:r>
            <a:endParaRPr lang="fr-CH" altLang="fr-FR" dirty="0" smtClean="0">
              <a:ea typeface="MS PGothic" pitchFamily="34" charset="-128"/>
            </a:endParaRPr>
          </a:p>
          <a:p>
            <a:pPr>
              <a:lnSpc>
                <a:spcPct val="90000"/>
              </a:lnSpc>
              <a:defRPr/>
            </a:pPr>
            <a:endParaRPr lang="en-US" altLang="fr-FR" dirty="0" smtClean="0">
              <a:ea typeface="MS PGothic" pitchFamily="34" charset="-128"/>
            </a:endParaRPr>
          </a:p>
          <a:p>
            <a:pPr>
              <a:lnSpc>
                <a:spcPct val="90000"/>
              </a:lnSpc>
              <a:defRPr/>
            </a:pPr>
            <a:r>
              <a:rPr lang="en-US" altLang="fr-FR" dirty="0" smtClean="0">
                <a:ea typeface="MS PGothic" pitchFamily="34" charset="-128"/>
              </a:rPr>
              <a:t>Renewal – every 5 years – 15 years for the 1999 Act</a:t>
            </a:r>
          </a:p>
          <a:p>
            <a:pPr>
              <a:lnSpc>
                <a:spcPct val="90000"/>
              </a:lnSpc>
              <a:defRPr/>
            </a:pPr>
            <a:endParaRPr lang="en-US" altLang="fr-FR" dirty="0" smtClean="0">
              <a:ea typeface="MS PGothic" pitchFamily="34" charset="-128"/>
            </a:endParaRPr>
          </a:p>
          <a:p>
            <a:pPr>
              <a:lnSpc>
                <a:spcPct val="90000"/>
              </a:lnSpc>
              <a:defRPr/>
            </a:pPr>
            <a:r>
              <a:rPr lang="en-US" altLang="fr-FR" dirty="0" smtClean="0">
                <a:ea typeface="MS PGothic" pitchFamily="34" charset="-128"/>
              </a:rPr>
              <a:t>Centralized management of portfolio</a:t>
            </a:r>
          </a:p>
        </p:txBody>
      </p:sp>
    </p:spTree>
    <p:extLst>
      <p:ext uri="{BB962C8B-B14F-4D97-AF65-F5344CB8AC3E}">
        <p14:creationId xmlns:p14="http://schemas.microsoft.com/office/powerpoint/2010/main" val="3708182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60648"/>
            <a:ext cx="8301608" cy="1143000"/>
          </a:xfrm>
        </p:spPr>
        <p:txBody>
          <a:bodyPr/>
          <a:lstStyle/>
          <a:p>
            <a:r>
              <a:rPr lang="en-US" dirty="0"/>
              <a:t>Major Economic Studies on IP</a:t>
            </a:r>
          </a:p>
        </p:txBody>
      </p:sp>
      <p:sp>
        <p:nvSpPr>
          <p:cNvPr id="8" name="Content Placeholder 7"/>
          <p:cNvSpPr>
            <a:spLocks noGrp="1"/>
          </p:cNvSpPr>
          <p:nvPr>
            <p:ph sz="quarter" idx="4"/>
          </p:nvPr>
        </p:nvSpPr>
        <p:spPr>
          <a:xfrm>
            <a:off x="4427984" y="1865101"/>
            <a:ext cx="4041775" cy="3951288"/>
          </a:xfrm>
        </p:spPr>
        <p:txBody>
          <a:bodyPr/>
          <a:lstStyle/>
          <a:p>
            <a:pPr>
              <a:lnSpc>
                <a:spcPct val="110000"/>
              </a:lnSpc>
              <a:buClr>
                <a:srgbClr val="0070C0"/>
              </a:buClr>
              <a:buFont typeface="Wingdings" panose="05000000000000000000" pitchFamily="2" charset="2"/>
              <a:buChar char="§"/>
            </a:pPr>
            <a:r>
              <a:rPr lang="en-US" sz="1800" dirty="0" smtClean="0">
                <a:latin typeface="Arial" charset="0"/>
                <a:cs typeface="Arial" charset="0"/>
              </a:rPr>
              <a:t>WIPO Unit  </a:t>
            </a:r>
            <a:r>
              <a:rPr lang="en-US" sz="1800" dirty="0">
                <a:latin typeface="Arial" charset="0"/>
                <a:cs typeface="Arial" charset="0"/>
              </a:rPr>
              <a:t>– </a:t>
            </a:r>
            <a:r>
              <a:rPr lang="en-US" sz="1800" dirty="0" smtClean="0">
                <a:latin typeface="Arial" charset="0"/>
                <a:cs typeface="Arial" charset="0"/>
              </a:rPr>
              <a:t>THE ECONOMICS AND STATISTICS DIVISION – Reflects the Growing Consensus on the importance of the Economic Dimension of IP. </a:t>
            </a:r>
          </a:p>
          <a:p>
            <a:pPr>
              <a:lnSpc>
                <a:spcPct val="110000"/>
              </a:lnSpc>
              <a:buClr>
                <a:srgbClr val="0070C0"/>
              </a:buClr>
              <a:buFont typeface="Arial" panose="020B0604020202020204" pitchFamily="34" charset="0"/>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The Division applies statistic and Economic analysis to the use of WIPO services.</a:t>
            </a:r>
            <a:endParaRPr lang="en-US" sz="1800" dirty="0">
              <a:latin typeface="Arial" charset="0"/>
              <a:cs typeface="Arial" charset="0"/>
            </a:endParaRPr>
          </a:p>
          <a:p>
            <a:pPr algn="just">
              <a:buClr>
                <a:srgbClr val="0070C0"/>
              </a:buClr>
              <a:buFont typeface="Wingdings" panose="05000000000000000000" pitchFamily="2" charset="2"/>
              <a:buChar char="§"/>
            </a:pPr>
            <a:endParaRPr lang="en-US" sz="1800" dirty="0">
              <a:latin typeface="Arial" charset="0"/>
              <a:cs typeface="Arial" charset="0"/>
            </a:endParaRPr>
          </a:p>
          <a:p>
            <a:pPr>
              <a:buClr>
                <a:srgbClr val="0070C0"/>
              </a:buClr>
              <a:buFont typeface="Wingdings" panose="05000000000000000000" pitchFamily="2" charset="2"/>
              <a:buChar char="§"/>
            </a:pPr>
            <a:r>
              <a:rPr lang="en-US" sz="1800" dirty="0" smtClean="0">
                <a:latin typeface="Arial" charset="0"/>
                <a:cs typeface="Arial" charset="0"/>
              </a:rPr>
              <a:t>This  structure also improves WIPO economic insight on IP Development. </a:t>
            </a:r>
            <a:endParaRPr lang="en-US" sz="1800" dirty="0">
              <a:latin typeface="Arial" charset="0"/>
              <a:cs typeface="Arial" charset="0"/>
            </a:endParaRPr>
          </a:p>
          <a:p>
            <a:pPr algn="just">
              <a:buClr>
                <a:srgbClr val="0070C0"/>
              </a:buClr>
              <a:buFont typeface="Wingdings" panose="05000000000000000000" pitchFamily="2" charset="2"/>
              <a:buChar char="§"/>
            </a:pPr>
            <a:endParaRPr lang="en-US" dirty="0">
              <a:latin typeface="Arial" charset="0"/>
              <a:cs typeface="Arial" charset="0"/>
            </a:endParaRPr>
          </a:p>
          <a:p>
            <a:endParaRPr lang="en-US" dirty="0"/>
          </a:p>
        </p:txBody>
      </p:sp>
      <p:pic>
        <p:nvPicPr>
          <p:cNvPr id="9" name="Picture 3"/>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707548" y="1844824"/>
            <a:ext cx="1776220" cy="249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844824"/>
            <a:ext cx="1789144" cy="253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7" y="4310476"/>
            <a:ext cx="1784781" cy="183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8349" y="4391132"/>
            <a:ext cx="1804563" cy="175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2011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971"/>
          <p:cNvSpPr>
            <a:spLocks noGrp="1" noChangeArrowheads="1"/>
          </p:cNvSpPr>
          <p:nvPr>
            <p:ph type="body" idx="1"/>
          </p:nvPr>
        </p:nvSpPr>
        <p:spPr>
          <a:xfrm>
            <a:off x="2843213" y="5589588"/>
            <a:ext cx="4465637" cy="936625"/>
          </a:xfrm>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a:spcBef>
                <a:spcPct val="0"/>
              </a:spcBef>
              <a:buFontTx/>
              <a:buNone/>
              <a:tabLst>
                <a:tab pos="2857500" algn="l"/>
              </a:tabLst>
              <a:defRPr/>
            </a:pPr>
            <a:r>
              <a:rPr lang="en-US" sz="1500" b="1" dirty="0">
                <a:solidFill>
                  <a:srgbClr val="0033CC"/>
                </a:solidFill>
              </a:rPr>
              <a:t>47 Geneva Act (1999) </a:t>
            </a:r>
            <a:r>
              <a:rPr lang="en-US" sz="1200" b="1" dirty="0">
                <a:solidFill>
                  <a:srgbClr val="0033CC"/>
                </a:solidFill>
              </a:rPr>
              <a:t>(including EU and OAPI)</a:t>
            </a:r>
            <a:r>
              <a:rPr lang="en-US" sz="1500" b="1" dirty="0">
                <a:solidFill>
                  <a:srgbClr val="0033CC"/>
                </a:solidFill>
              </a:rPr>
              <a:t> </a:t>
            </a:r>
          </a:p>
          <a:p>
            <a:pPr marL="0" indent="0">
              <a:spcBef>
                <a:spcPct val="0"/>
              </a:spcBef>
              <a:buFontTx/>
              <a:buNone/>
              <a:tabLst>
                <a:tab pos="2857500" algn="l"/>
              </a:tabLst>
              <a:defRPr/>
            </a:pPr>
            <a:r>
              <a:rPr lang="en-US" sz="1500" b="1" dirty="0">
                <a:solidFill>
                  <a:srgbClr val="CC0000"/>
                </a:solidFill>
              </a:rPr>
              <a:t>15 Hague Act (1960)</a:t>
            </a:r>
            <a:br>
              <a:rPr lang="en-US" sz="1500" b="1" dirty="0">
                <a:solidFill>
                  <a:srgbClr val="CC0000"/>
                </a:solidFill>
              </a:rPr>
            </a:br>
            <a:endParaRPr lang="en-US" sz="800" b="1" dirty="0">
              <a:solidFill>
                <a:srgbClr val="CC0000"/>
              </a:solidFill>
            </a:endParaRPr>
          </a:p>
          <a:p>
            <a:pPr marL="0" indent="0">
              <a:spcBef>
                <a:spcPct val="0"/>
              </a:spcBef>
              <a:buFontTx/>
              <a:buNone/>
              <a:tabLst>
                <a:tab pos="2857500" algn="l"/>
              </a:tabLst>
              <a:defRPr/>
            </a:pPr>
            <a:r>
              <a:rPr lang="fr-CH" sz="1500" b="1" dirty="0"/>
              <a:t>62 </a:t>
            </a:r>
            <a:r>
              <a:rPr lang="fr-CH" sz="1500" b="1" dirty="0" err="1"/>
              <a:t>Contracting</a:t>
            </a:r>
            <a:r>
              <a:rPr lang="fr-CH" sz="1500" b="1" dirty="0"/>
              <a:t> Parties</a:t>
            </a:r>
            <a:endParaRPr lang="en-US" sz="1500" b="1" dirty="0"/>
          </a:p>
        </p:txBody>
      </p:sp>
      <p:sp>
        <p:nvSpPr>
          <p:cNvPr id="9219" name="Line 1972"/>
          <p:cNvSpPr>
            <a:spLocks noChangeShapeType="1"/>
          </p:cNvSpPr>
          <p:nvPr/>
        </p:nvSpPr>
        <p:spPr bwMode="auto">
          <a:xfrm>
            <a:off x="2914650" y="6165850"/>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endParaRPr lang="en-US">
              <a:latin typeface="Arial" charset="0"/>
              <a:ea typeface="ＭＳ Ｐゴシック" charset="0"/>
              <a:cs typeface="ＭＳ Ｐゴシック" charset="0"/>
            </a:endParaRPr>
          </a:p>
        </p:txBody>
      </p:sp>
      <p:grpSp>
        <p:nvGrpSpPr>
          <p:cNvPr id="22532" name="Group 4291"/>
          <p:cNvGrpSpPr>
            <a:grpSpLocks/>
          </p:cNvGrpSpPr>
          <p:nvPr/>
        </p:nvGrpSpPr>
        <p:grpSpPr bwMode="auto">
          <a:xfrm>
            <a:off x="179388" y="981075"/>
            <a:ext cx="8785225" cy="4654550"/>
            <a:chOff x="113" y="919"/>
            <a:chExt cx="5534" cy="2932"/>
          </a:xfrm>
        </p:grpSpPr>
        <p:sp>
          <p:nvSpPr>
            <p:cNvPr id="22534" name="Freeform 4292"/>
            <p:cNvSpPr>
              <a:spLocks/>
            </p:cNvSpPr>
            <p:nvPr/>
          </p:nvSpPr>
          <p:spPr bwMode="auto">
            <a:xfrm>
              <a:off x="4447" y="2495"/>
              <a:ext cx="167" cy="133"/>
            </a:xfrm>
            <a:custGeom>
              <a:avLst/>
              <a:gdLst>
                <a:gd name="T0" fmla="*/ 252 w 149"/>
                <a:gd name="T1" fmla="*/ 0 h 107"/>
                <a:gd name="T2" fmla="*/ 275 w 149"/>
                <a:gd name="T3" fmla="*/ 32 h 107"/>
                <a:gd name="T4" fmla="*/ 269 w 149"/>
                <a:gd name="T5" fmla="*/ 88 h 107"/>
                <a:gd name="T6" fmla="*/ 282 w 149"/>
                <a:gd name="T7" fmla="*/ 62 h 107"/>
                <a:gd name="T8" fmla="*/ 282 w 149"/>
                <a:gd name="T9" fmla="*/ 88 h 107"/>
                <a:gd name="T10" fmla="*/ 290 w 149"/>
                <a:gd name="T11" fmla="*/ 96 h 107"/>
                <a:gd name="T12" fmla="*/ 331 w 149"/>
                <a:gd name="T13" fmla="*/ 134 h 107"/>
                <a:gd name="T14" fmla="*/ 299 w 149"/>
                <a:gd name="T15" fmla="*/ 167 h 107"/>
                <a:gd name="T16" fmla="*/ 305 w 149"/>
                <a:gd name="T17" fmla="*/ 196 h 107"/>
                <a:gd name="T18" fmla="*/ 279 w 149"/>
                <a:gd name="T19" fmla="*/ 214 h 107"/>
                <a:gd name="T20" fmla="*/ 275 w 149"/>
                <a:gd name="T21" fmla="*/ 229 h 107"/>
                <a:gd name="T22" fmla="*/ 247 w 149"/>
                <a:gd name="T23" fmla="*/ 214 h 107"/>
                <a:gd name="T24" fmla="*/ 217 w 149"/>
                <a:gd name="T25" fmla="*/ 208 h 107"/>
                <a:gd name="T26" fmla="*/ 207 w 149"/>
                <a:gd name="T27" fmla="*/ 268 h 107"/>
                <a:gd name="T28" fmla="*/ 200 w 149"/>
                <a:gd name="T29" fmla="*/ 323 h 107"/>
                <a:gd name="T30" fmla="*/ 187 w 149"/>
                <a:gd name="T31" fmla="*/ 357 h 107"/>
                <a:gd name="T32" fmla="*/ 174 w 149"/>
                <a:gd name="T33" fmla="*/ 436 h 107"/>
                <a:gd name="T34" fmla="*/ 148 w 149"/>
                <a:gd name="T35" fmla="*/ 452 h 107"/>
                <a:gd name="T36" fmla="*/ 101 w 149"/>
                <a:gd name="T37" fmla="*/ 436 h 107"/>
                <a:gd name="T38" fmla="*/ 90 w 149"/>
                <a:gd name="T39" fmla="*/ 469 h 107"/>
                <a:gd name="T40" fmla="*/ 43 w 149"/>
                <a:gd name="T41" fmla="*/ 490 h 107"/>
                <a:gd name="T42" fmla="*/ 12 w 149"/>
                <a:gd name="T43" fmla="*/ 444 h 107"/>
                <a:gd name="T44" fmla="*/ 0 w 149"/>
                <a:gd name="T45" fmla="*/ 393 h 107"/>
                <a:gd name="T46" fmla="*/ 0 w 149"/>
                <a:gd name="T47" fmla="*/ 401 h 107"/>
                <a:gd name="T48" fmla="*/ 27 w 149"/>
                <a:gd name="T49" fmla="*/ 436 h 107"/>
                <a:gd name="T50" fmla="*/ 58 w 149"/>
                <a:gd name="T51" fmla="*/ 444 h 107"/>
                <a:gd name="T52" fmla="*/ 54 w 149"/>
                <a:gd name="T53" fmla="*/ 444 h 107"/>
                <a:gd name="T54" fmla="*/ 54 w 149"/>
                <a:gd name="T55" fmla="*/ 436 h 107"/>
                <a:gd name="T56" fmla="*/ 58 w 149"/>
                <a:gd name="T57" fmla="*/ 393 h 107"/>
                <a:gd name="T58" fmla="*/ 58 w 149"/>
                <a:gd name="T59" fmla="*/ 380 h 107"/>
                <a:gd name="T60" fmla="*/ 65 w 149"/>
                <a:gd name="T61" fmla="*/ 346 h 107"/>
                <a:gd name="T62" fmla="*/ 90 w 149"/>
                <a:gd name="T63" fmla="*/ 323 h 107"/>
                <a:gd name="T64" fmla="*/ 113 w 149"/>
                <a:gd name="T65" fmla="*/ 317 h 107"/>
                <a:gd name="T66" fmla="*/ 131 w 149"/>
                <a:gd name="T67" fmla="*/ 254 h 107"/>
                <a:gd name="T68" fmla="*/ 152 w 149"/>
                <a:gd name="T69" fmla="*/ 196 h 107"/>
                <a:gd name="T70" fmla="*/ 167 w 149"/>
                <a:gd name="T71" fmla="*/ 229 h 107"/>
                <a:gd name="T72" fmla="*/ 179 w 149"/>
                <a:gd name="T73" fmla="*/ 196 h 107"/>
                <a:gd name="T74" fmla="*/ 185 w 149"/>
                <a:gd name="T75" fmla="*/ 167 h 107"/>
                <a:gd name="T76" fmla="*/ 196 w 149"/>
                <a:gd name="T77" fmla="*/ 208 h 107"/>
                <a:gd name="T78" fmla="*/ 196 w 149"/>
                <a:gd name="T79" fmla="*/ 172 h 107"/>
                <a:gd name="T80" fmla="*/ 200 w 149"/>
                <a:gd name="T81" fmla="*/ 150 h 107"/>
                <a:gd name="T82" fmla="*/ 196 w 149"/>
                <a:gd name="T83" fmla="*/ 134 h 107"/>
                <a:gd name="T84" fmla="*/ 207 w 149"/>
                <a:gd name="T85" fmla="*/ 109 h 107"/>
                <a:gd name="T86" fmla="*/ 222 w 149"/>
                <a:gd name="T87" fmla="*/ 57 h 107"/>
                <a:gd name="T88" fmla="*/ 236 w 149"/>
                <a:gd name="T89" fmla="*/ 0 h 107"/>
                <a:gd name="T90" fmla="*/ 243 w 149"/>
                <a:gd name="T91" fmla="*/ 21 h 107"/>
                <a:gd name="T92" fmla="*/ 252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22535" name="Freeform 4293"/>
            <p:cNvSpPr>
              <a:spLocks/>
            </p:cNvSpPr>
            <p:nvPr/>
          </p:nvSpPr>
          <p:spPr bwMode="auto">
            <a:xfrm>
              <a:off x="1488" y="3804"/>
              <a:ext cx="65" cy="47"/>
            </a:xfrm>
            <a:custGeom>
              <a:avLst/>
              <a:gdLst>
                <a:gd name="T0" fmla="*/ 12 w 59"/>
                <a:gd name="T1" fmla="*/ 32 h 38"/>
                <a:gd name="T2" fmla="*/ 0 w 59"/>
                <a:gd name="T3" fmla="*/ 0 h 38"/>
                <a:gd name="T4" fmla="*/ 14 w 59"/>
                <a:gd name="T5" fmla="*/ 88 h 38"/>
                <a:gd name="T6" fmla="*/ 32 w 59"/>
                <a:gd name="T7" fmla="*/ 168 h 38"/>
                <a:gd name="T8" fmla="*/ 75 w 59"/>
                <a:gd name="T9" fmla="*/ 168 h 38"/>
                <a:gd name="T10" fmla="*/ 117 w 59"/>
                <a:gd name="T11" fmla="*/ 168 h 38"/>
                <a:gd name="T12" fmla="*/ 112 w 59"/>
                <a:gd name="T13" fmla="*/ 147 h 38"/>
                <a:gd name="T14" fmla="*/ 52 w 59"/>
                <a:gd name="T15" fmla="*/ 109 h 38"/>
                <a:gd name="T16" fmla="*/ 12 w 59"/>
                <a:gd name="T17" fmla="*/ 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2536" name="Freeform 4294"/>
            <p:cNvSpPr>
              <a:spLocks/>
            </p:cNvSpPr>
            <p:nvPr/>
          </p:nvSpPr>
          <p:spPr bwMode="auto">
            <a:xfrm>
              <a:off x="1452" y="3802"/>
              <a:ext cx="53" cy="49"/>
            </a:xfrm>
            <a:custGeom>
              <a:avLst/>
              <a:gdLst>
                <a:gd name="T0" fmla="*/ 71 w 47"/>
                <a:gd name="T1" fmla="*/ 2 h 40"/>
                <a:gd name="T2" fmla="*/ 88 w 47"/>
                <a:gd name="T3" fmla="*/ 88 h 40"/>
                <a:gd name="T4" fmla="*/ 111 w 47"/>
                <a:gd name="T5" fmla="*/ 167 h 40"/>
                <a:gd name="T6" fmla="*/ 99 w 47"/>
                <a:gd name="T7" fmla="*/ 167 h 40"/>
                <a:gd name="T8" fmla="*/ 86 w 47"/>
                <a:gd name="T9" fmla="*/ 167 h 40"/>
                <a:gd name="T10" fmla="*/ 43 w 47"/>
                <a:gd name="T11" fmla="*/ 151 h 40"/>
                <a:gd name="T12" fmla="*/ 33 w 47"/>
                <a:gd name="T13" fmla="*/ 151 h 40"/>
                <a:gd name="T14" fmla="*/ 0 w 47"/>
                <a:gd name="T15" fmla="*/ 147 h 40"/>
                <a:gd name="T16" fmla="*/ 3 w 47"/>
                <a:gd name="T17" fmla="*/ 147 h 40"/>
                <a:gd name="T18" fmla="*/ 29 w 47"/>
                <a:gd name="T19" fmla="*/ 136 h 40"/>
                <a:gd name="T20" fmla="*/ 38 w 47"/>
                <a:gd name="T21" fmla="*/ 147 h 40"/>
                <a:gd name="T22" fmla="*/ 48 w 47"/>
                <a:gd name="T23" fmla="*/ 147 h 40"/>
                <a:gd name="T24" fmla="*/ 29 w 47"/>
                <a:gd name="T25" fmla="*/ 123 h 40"/>
                <a:gd name="T26" fmla="*/ 54 w 47"/>
                <a:gd name="T27" fmla="*/ 136 h 40"/>
                <a:gd name="T28" fmla="*/ 60 w 47"/>
                <a:gd name="T29" fmla="*/ 136 h 40"/>
                <a:gd name="T30" fmla="*/ 86 w 47"/>
                <a:gd name="T31" fmla="*/ 147 h 40"/>
                <a:gd name="T32" fmla="*/ 88 w 47"/>
                <a:gd name="T33" fmla="*/ 147 h 40"/>
                <a:gd name="T34" fmla="*/ 43 w 47"/>
                <a:gd name="T35" fmla="*/ 93 h 40"/>
                <a:gd name="T36" fmla="*/ 60 w 47"/>
                <a:gd name="T37" fmla="*/ 71 h 40"/>
                <a:gd name="T38" fmla="*/ 33 w 47"/>
                <a:gd name="T39" fmla="*/ 71 h 40"/>
                <a:gd name="T40" fmla="*/ 29 w 47"/>
                <a:gd name="T41" fmla="*/ 16 h 40"/>
                <a:gd name="T42" fmla="*/ 38 w 47"/>
                <a:gd name="T43" fmla="*/ 0 h 40"/>
                <a:gd name="T44" fmla="*/ 7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22537" name="Freeform 4295"/>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538" name="Freeform 4296"/>
            <p:cNvSpPr>
              <a:spLocks/>
            </p:cNvSpPr>
            <p:nvPr/>
          </p:nvSpPr>
          <p:spPr bwMode="auto">
            <a:xfrm>
              <a:off x="4433" y="2551"/>
              <a:ext cx="179" cy="187"/>
            </a:xfrm>
            <a:custGeom>
              <a:avLst/>
              <a:gdLst>
                <a:gd name="T0" fmla="*/ 365 w 159"/>
                <a:gd name="T1" fmla="*/ 277 h 151"/>
                <a:gd name="T2" fmla="*/ 332 w 159"/>
                <a:gd name="T3" fmla="*/ 277 h 151"/>
                <a:gd name="T4" fmla="*/ 326 w 159"/>
                <a:gd name="T5" fmla="*/ 277 h 151"/>
                <a:gd name="T6" fmla="*/ 310 w 159"/>
                <a:gd name="T7" fmla="*/ 378 h 151"/>
                <a:gd name="T8" fmla="*/ 315 w 159"/>
                <a:gd name="T9" fmla="*/ 378 h 151"/>
                <a:gd name="T10" fmla="*/ 310 w 159"/>
                <a:gd name="T11" fmla="*/ 425 h 151"/>
                <a:gd name="T12" fmla="*/ 290 w 159"/>
                <a:gd name="T13" fmla="*/ 443 h 151"/>
                <a:gd name="T14" fmla="*/ 272 w 159"/>
                <a:gd name="T15" fmla="*/ 495 h 151"/>
                <a:gd name="T16" fmla="*/ 272 w 159"/>
                <a:gd name="T17" fmla="*/ 526 h 151"/>
                <a:gd name="T18" fmla="*/ 276 w 159"/>
                <a:gd name="T19" fmla="*/ 526 h 151"/>
                <a:gd name="T20" fmla="*/ 272 w 159"/>
                <a:gd name="T21" fmla="*/ 549 h 151"/>
                <a:gd name="T22" fmla="*/ 260 w 159"/>
                <a:gd name="T23" fmla="*/ 580 h 151"/>
                <a:gd name="T24" fmla="*/ 258 w 159"/>
                <a:gd name="T25" fmla="*/ 639 h 151"/>
                <a:gd name="T26" fmla="*/ 205 w 159"/>
                <a:gd name="T27" fmla="*/ 675 h 151"/>
                <a:gd name="T28" fmla="*/ 202 w 159"/>
                <a:gd name="T29" fmla="*/ 623 h 151"/>
                <a:gd name="T30" fmla="*/ 190 w 159"/>
                <a:gd name="T31" fmla="*/ 613 h 151"/>
                <a:gd name="T32" fmla="*/ 169 w 159"/>
                <a:gd name="T33" fmla="*/ 613 h 151"/>
                <a:gd name="T34" fmla="*/ 145 w 159"/>
                <a:gd name="T35" fmla="*/ 589 h 151"/>
                <a:gd name="T36" fmla="*/ 127 w 159"/>
                <a:gd name="T37" fmla="*/ 613 h 151"/>
                <a:gd name="T38" fmla="*/ 102 w 159"/>
                <a:gd name="T39" fmla="*/ 623 h 151"/>
                <a:gd name="T40" fmla="*/ 99 w 159"/>
                <a:gd name="T41" fmla="*/ 580 h 151"/>
                <a:gd name="T42" fmla="*/ 68 w 159"/>
                <a:gd name="T43" fmla="*/ 589 h 151"/>
                <a:gd name="T44" fmla="*/ 71 w 159"/>
                <a:gd name="T45" fmla="*/ 580 h 151"/>
                <a:gd name="T46" fmla="*/ 68 w 159"/>
                <a:gd name="T47" fmla="*/ 589 h 151"/>
                <a:gd name="T48" fmla="*/ 43 w 159"/>
                <a:gd name="T49" fmla="*/ 580 h 151"/>
                <a:gd name="T50" fmla="*/ 38 w 159"/>
                <a:gd name="T51" fmla="*/ 495 h 151"/>
                <a:gd name="T52" fmla="*/ 38 w 159"/>
                <a:gd name="T53" fmla="*/ 436 h 151"/>
                <a:gd name="T54" fmla="*/ 18 w 159"/>
                <a:gd name="T55" fmla="*/ 400 h 151"/>
                <a:gd name="T56" fmla="*/ 18 w 159"/>
                <a:gd name="T57" fmla="*/ 400 h 151"/>
                <a:gd name="T58" fmla="*/ 12 w 159"/>
                <a:gd name="T59" fmla="*/ 358 h 151"/>
                <a:gd name="T60" fmla="*/ 12 w 159"/>
                <a:gd name="T61" fmla="*/ 337 h 151"/>
                <a:gd name="T62" fmla="*/ 0 w 159"/>
                <a:gd name="T63" fmla="*/ 285 h 151"/>
                <a:gd name="T64" fmla="*/ 12 w 159"/>
                <a:gd name="T65" fmla="*/ 230 h 151"/>
                <a:gd name="T66" fmla="*/ 3 w 159"/>
                <a:gd name="T67" fmla="*/ 230 h 151"/>
                <a:gd name="T68" fmla="*/ 29 w 159"/>
                <a:gd name="T69" fmla="*/ 181 h 151"/>
                <a:gd name="T70" fmla="*/ 38 w 159"/>
                <a:gd name="T71" fmla="*/ 230 h 151"/>
                <a:gd name="T72" fmla="*/ 71 w 159"/>
                <a:gd name="T73" fmla="*/ 277 h 151"/>
                <a:gd name="T74" fmla="*/ 118 w 159"/>
                <a:gd name="T75" fmla="*/ 256 h 151"/>
                <a:gd name="T76" fmla="*/ 129 w 159"/>
                <a:gd name="T77" fmla="*/ 224 h 151"/>
                <a:gd name="T78" fmla="*/ 181 w 159"/>
                <a:gd name="T79" fmla="*/ 244 h 151"/>
                <a:gd name="T80" fmla="*/ 205 w 159"/>
                <a:gd name="T81" fmla="*/ 224 h 151"/>
                <a:gd name="T82" fmla="*/ 221 w 159"/>
                <a:gd name="T83" fmla="*/ 149 h 151"/>
                <a:gd name="T84" fmla="*/ 233 w 159"/>
                <a:gd name="T85" fmla="*/ 118 h 151"/>
                <a:gd name="T86" fmla="*/ 241 w 159"/>
                <a:gd name="T87" fmla="*/ 62 h 151"/>
                <a:gd name="T88" fmla="*/ 249 w 159"/>
                <a:gd name="T89" fmla="*/ 0 h 151"/>
                <a:gd name="T90" fmla="*/ 280 w 159"/>
                <a:gd name="T91" fmla="*/ 2 h 151"/>
                <a:gd name="T92" fmla="*/ 310 w 159"/>
                <a:gd name="T93" fmla="*/ 21 h 151"/>
                <a:gd name="T94" fmla="*/ 310 w 159"/>
                <a:gd name="T95" fmla="*/ 21 h 151"/>
                <a:gd name="T96" fmla="*/ 310 w 159"/>
                <a:gd name="T97" fmla="*/ 32 h 151"/>
                <a:gd name="T98" fmla="*/ 315 w 159"/>
                <a:gd name="T99" fmla="*/ 62 h 151"/>
                <a:gd name="T100" fmla="*/ 310 w 159"/>
                <a:gd name="T101" fmla="*/ 62 h 151"/>
                <a:gd name="T102" fmla="*/ 298 w 159"/>
                <a:gd name="T103" fmla="*/ 62 h 151"/>
                <a:gd name="T104" fmla="*/ 305 w 159"/>
                <a:gd name="T105" fmla="*/ 95 h 151"/>
                <a:gd name="T106" fmla="*/ 332 w 159"/>
                <a:gd name="T107" fmla="*/ 168 h 151"/>
                <a:gd name="T108" fmla="*/ 326 w 159"/>
                <a:gd name="T109" fmla="*/ 199 h 151"/>
                <a:gd name="T110" fmla="*/ 342 w 159"/>
                <a:gd name="T111" fmla="*/ 230 h 151"/>
                <a:gd name="T112" fmla="*/ 365 w 159"/>
                <a:gd name="T113" fmla="*/ 27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22539" name="Freeform 4297"/>
            <p:cNvSpPr>
              <a:spLocks/>
            </p:cNvSpPr>
            <p:nvPr/>
          </p:nvSpPr>
          <p:spPr bwMode="auto">
            <a:xfrm>
              <a:off x="4191" y="2525"/>
              <a:ext cx="193" cy="251"/>
            </a:xfrm>
            <a:custGeom>
              <a:avLst/>
              <a:gdLst>
                <a:gd name="T0" fmla="*/ 385 w 172"/>
                <a:gd name="T1" fmla="*/ 692 h 203"/>
                <a:gd name="T2" fmla="*/ 380 w 172"/>
                <a:gd name="T3" fmla="*/ 696 h 203"/>
                <a:gd name="T4" fmla="*/ 378 w 172"/>
                <a:gd name="T5" fmla="*/ 790 h 203"/>
                <a:gd name="T6" fmla="*/ 369 w 172"/>
                <a:gd name="T7" fmla="*/ 896 h 203"/>
                <a:gd name="T8" fmla="*/ 353 w 172"/>
                <a:gd name="T9" fmla="*/ 864 h 203"/>
                <a:gd name="T10" fmla="*/ 349 w 172"/>
                <a:gd name="T11" fmla="*/ 890 h 203"/>
                <a:gd name="T12" fmla="*/ 333 w 172"/>
                <a:gd name="T13" fmla="*/ 878 h 203"/>
                <a:gd name="T14" fmla="*/ 333 w 172"/>
                <a:gd name="T15" fmla="*/ 896 h 203"/>
                <a:gd name="T16" fmla="*/ 301 w 172"/>
                <a:gd name="T17" fmla="*/ 833 h 203"/>
                <a:gd name="T18" fmla="*/ 278 w 172"/>
                <a:gd name="T19" fmla="*/ 790 h 203"/>
                <a:gd name="T20" fmla="*/ 259 w 172"/>
                <a:gd name="T21" fmla="*/ 751 h 203"/>
                <a:gd name="T22" fmla="*/ 238 w 172"/>
                <a:gd name="T23" fmla="*/ 711 h 203"/>
                <a:gd name="T24" fmla="*/ 221 w 172"/>
                <a:gd name="T25" fmla="*/ 674 h 203"/>
                <a:gd name="T26" fmla="*/ 206 w 172"/>
                <a:gd name="T27" fmla="*/ 615 h 203"/>
                <a:gd name="T28" fmla="*/ 195 w 172"/>
                <a:gd name="T29" fmla="*/ 554 h 203"/>
                <a:gd name="T30" fmla="*/ 185 w 172"/>
                <a:gd name="T31" fmla="*/ 528 h 203"/>
                <a:gd name="T32" fmla="*/ 169 w 172"/>
                <a:gd name="T33" fmla="*/ 481 h 203"/>
                <a:gd name="T34" fmla="*/ 151 w 172"/>
                <a:gd name="T35" fmla="*/ 414 h 203"/>
                <a:gd name="T36" fmla="*/ 135 w 172"/>
                <a:gd name="T37" fmla="*/ 367 h 203"/>
                <a:gd name="T38" fmla="*/ 128 w 172"/>
                <a:gd name="T39" fmla="*/ 315 h 203"/>
                <a:gd name="T40" fmla="*/ 101 w 172"/>
                <a:gd name="T41" fmla="*/ 258 h 203"/>
                <a:gd name="T42" fmla="*/ 79 w 172"/>
                <a:gd name="T43" fmla="*/ 199 h 203"/>
                <a:gd name="T44" fmla="*/ 48 w 172"/>
                <a:gd name="T45" fmla="*/ 147 h 203"/>
                <a:gd name="T46" fmla="*/ 19 w 172"/>
                <a:gd name="T47" fmla="*/ 93 h 203"/>
                <a:gd name="T48" fmla="*/ 0 w 172"/>
                <a:gd name="T49" fmla="*/ 0 h 203"/>
                <a:gd name="T50" fmla="*/ 27 w 172"/>
                <a:gd name="T51" fmla="*/ 2 h 203"/>
                <a:gd name="T52" fmla="*/ 53 w 172"/>
                <a:gd name="T53" fmla="*/ 21 h 203"/>
                <a:gd name="T54" fmla="*/ 79 w 172"/>
                <a:gd name="T55" fmla="*/ 32 h 203"/>
                <a:gd name="T56" fmla="*/ 104 w 172"/>
                <a:gd name="T57" fmla="*/ 101 h 203"/>
                <a:gd name="T58" fmla="*/ 116 w 172"/>
                <a:gd name="T59" fmla="*/ 115 h 203"/>
                <a:gd name="T60" fmla="*/ 144 w 172"/>
                <a:gd name="T61" fmla="*/ 168 h 203"/>
                <a:gd name="T62" fmla="*/ 176 w 172"/>
                <a:gd name="T63" fmla="*/ 229 h 203"/>
                <a:gd name="T64" fmla="*/ 206 w 172"/>
                <a:gd name="T65" fmla="*/ 283 h 203"/>
                <a:gd name="T66" fmla="*/ 202 w 172"/>
                <a:gd name="T67" fmla="*/ 258 h 203"/>
                <a:gd name="T68" fmla="*/ 233 w 172"/>
                <a:gd name="T69" fmla="*/ 315 h 203"/>
                <a:gd name="T70" fmla="*/ 248 w 172"/>
                <a:gd name="T71" fmla="*/ 354 h 203"/>
                <a:gd name="T72" fmla="*/ 288 w 172"/>
                <a:gd name="T73" fmla="*/ 394 h 203"/>
                <a:gd name="T74" fmla="*/ 288 w 172"/>
                <a:gd name="T75" fmla="*/ 394 h 203"/>
                <a:gd name="T76" fmla="*/ 311 w 172"/>
                <a:gd name="T77" fmla="*/ 438 h 203"/>
                <a:gd name="T78" fmla="*/ 291 w 172"/>
                <a:gd name="T79" fmla="*/ 464 h 203"/>
                <a:gd name="T80" fmla="*/ 296 w 172"/>
                <a:gd name="T81" fmla="*/ 466 h 203"/>
                <a:gd name="T82" fmla="*/ 291 w 172"/>
                <a:gd name="T83" fmla="*/ 481 h 203"/>
                <a:gd name="T84" fmla="*/ 301 w 172"/>
                <a:gd name="T85" fmla="*/ 502 h 203"/>
                <a:gd name="T86" fmla="*/ 327 w 172"/>
                <a:gd name="T87" fmla="*/ 523 h 203"/>
                <a:gd name="T88" fmla="*/ 333 w 172"/>
                <a:gd name="T89" fmla="*/ 575 h 203"/>
                <a:gd name="T90" fmla="*/ 338 w 172"/>
                <a:gd name="T91" fmla="*/ 595 h 203"/>
                <a:gd name="T92" fmla="*/ 338 w 172"/>
                <a:gd name="T93" fmla="*/ 632 h 203"/>
                <a:gd name="T94" fmla="*/ 369 w 172"/>
                <a:gd name="T95" fmla="*/ 632 h 203"/>
                <a:gd name="T96" fmla="*/ 385 w 172"/>
                <a:gd name="T97" fmla="*/ 69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22540" name="Freeform 4298"/>
            <p:cNvSpPr>
              <a:spLocks/>
            </p:cNvSpPr>
            <p:nvPr/>
          </p:nvSpPr>
          <p:spPr bwMode="auto">
            <a:xfrm>
              <a:off x="4826" y="2656"/>
              <a:ext cx="170" cy="194"/>
            </a:xfrm>
            <a:custGeom>
              <a:avLst/>
              <a:gdLst>
                <a:gd name="T0" fmla="*/ 247 w 153"/>
                <a:gd name="T1" fmla="*/ 609 h 156"/>
                <a:gd name="T2" fmla="*/ 258 w 153"/>
                <a:gd name="T3" fmla="*/ 627 h 156"/>
                <a:gd name="T4" fmla="*/ 289 w 153"/>
                <a:gd name="T5" fmla="*/ 662 h 156"/>
                <a:gd name="T6" fmla="*/ 311 w 153"/>
                <a:gd name="T7" fmla="*/ 655 h 156"/>
                <a:gd name="T8" fmla="*/ 318 w 153"/>
                <a:gd name="T9" fmla="*/ 527 h 156"/>
                <a:gd name="T10" fmla="*/ 320 w 153"/>
                <a:gd name="T11" fmla="*/ 381 h 156"/>
                <a:gd name="T12" fmla="*/ 320 w 153"/>
                <a:gd name="T13" fmla="*/ 254 h 156"/>
                <a:gd name="T14" fmla="*/ 301 w 153"/>
                <a:gd name="T15" fmla="*/ 173 h 156"/>
                <a:gd name="T16" fmla="*/ 222 w 153"/>
                <a:gd name="T17" fmla="*/ 88 h 156"/>
                <a:gd name="T18" fmla="*/ 168 w 153"/>
                <a:gd name="T19" fmla="*/ 167 h 156"/>
                <a:gd name="T20" fmla="*/ 123 w 153"/>
                <a:gd name="T21" fmla="*/ 215 h 156"/>
                <a:gd name="T22" fmla="*/ 109 w 153"/>
                <a:gd name="T23" fmla="*/ 196 h 156"/>
                <a:gd name="T24" fmla="*/ 98 w 153"/>
                <a:gd name="T25" fmla="*/ 62 h 156"/>
                <a:gd name="T26" fmla="*/ 70 w 153"/>
                <a:gd name="T27" fmla="*/ 14 h 156"/>
                <a:gd name="T28" fmla="*/ 2 w 153"/>
                <a:gd name="T29" fmla="*/ 57 h 156"/>
                <a:gd name="T30" fmla="*/ 22 w 153"/>
                <a:gd name="T31" fmla="*/ 109 h 156"/>
                <a:gd name="T32" fmla="*/ 70 w 153"/>
                <a:gd name="T33" fmla="*/ 150 h 156"/>
                <a:gd name="T34" fmla="*/ 88 w 153"/>
                <a:gd name="T35" fmla="*/ 167 h 156"/>
                <a:gd name="T36" fmla="*/ 82 w 153"/>
                <a:gd name="T37" fmla="*/ 173 h 156"/>
                <a:gd name="T38" fmla="*/ 44 w 153"/>
                <a:gd name="T39" fmla="*/ 196 h 156"/>
                <a:gd name="T40" fmla="*/ 58 w 153"/>
                <a:gd name="T41" fmla="*/ 261 h 156"/>
                <a:gd name="T42" fmla="*/ 70 w 153"/>
                <a:gd name="T43" fmla="*/ 303 h 156"/>
                <a:gd name="T44" fmla="*/ 82 w 153"/>
                <a:gd name="T45" fmla="*/ 271 h 156"/>
                <a:gd name="T46" fmla="*/ 119 w 153"/>
                <a:gd name="T47" fmla="*/ 293 h 156"/>
                <a:gd name="T48" fmla="*/ 141 w 153"/>
                <a:gd name="T49" fmla="*/ 337 h 156"/>
                <a:gd name="T50" fmla="*/ 192 w 153"/>
                <a:gd name="T51" fmla="*/ 381 h 156"/>
                <a:gd name="T52" fmla="*/ 224 w 153"/>
                <a:gd name="T53" fmla="*/ 439 h 156"/>
                <a:gd name="T54" fmla="*/ 249 w 153"/>
                <a:gd name="T55" fmla="*/ 546 h 156"/>
                <a:gd name="T56" fmla="*/ 258 w 153"/>
                <a:gd name="T57" fmla="*/ 558 h 156"/>
                <a:gd name="T58" fmla="*/ 247 w 153"/>
                <a:gd name="T59" fmla="*/ 589 h 156"/>
                <a:gd name="T60" fmla="*/ 202 w 153"/>
                <a:gd name="T61" fmla="*/ 655 h 156"/>
                <a:gd name="T62" fmla="*/ 247 w 153"/>
                <a:gd name="T63" fmla="*/ 598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22541" name="Freeform 4299"/>
            <p:cNvSpPr>
              <a:spLocks/>
            </p:cNvSpPr>
            <p:nvPr/>
          </p:nvSpPr>
          <p:spPr bwMode="auto">
            <a:xfrm>
              <a:off x="4610" y="2613"/>
              <a:ext cx="113" cy="161"/>
            </a:xfrm>
            <a:custGeom>
              <a:avLst/>
              <a:gdLst>
                <a:gd name="T0" fmla="*/ 222 w 101"/>
                <a:gd name="T1" fmla="*/ 2 h 130"/>
                <a:gd name="T2" fmla="*/ 213 w 101"/>
                <a:gd name="T3" fmla="*/ 0 h 130"/>
                <a:gd name="T4" fmla="*/ 177 w 101"/>
                <a:gd name="T5" fmla="*/ 62 h 130"/>
                <a:gd name="T6" fmla="*/ 133 w 101"/>
                <a:gd name="T7" fmla="*/ 57 h 130"/>
                <a:gd name="T8" fmla="*/ 87 w 101"/>
                <a:gd name="T9" fmla="*/ 32 h 130"/>
                <a:gd name="T10" fmla="*/ 72 w 101"/>
                <a:gd name="T11" fmla="*/ 32 h 130"/>
                <a:gd name="T12" fmla="*/ 56 w 101"/>
                <a:gd name="T13" fmla="*/ 62 h 130"/>
                <a:gd name="T14" fmla="*/ 50 w 101"/>
                <a:gd name="T15" fmla="*/ 62 h 130"/>
                <a:gd name="T16" fmla="*/ 31 w 101"/>
                <a:gd name="T17" fmla="*/ 126 h 130"/>
                <a:gd name="T18" fmla="*/ 35 w 101"/>
                <a:gd name="T19" fmla="*/ 186 h 130"/>
                <a:gd name="T20" fmla="*/ 31 w 101"/>
                <a:gd name="T21" fmla="*/ 186 h 130"/>
                <a:gd name="T22" fmla="*/ 15 w 101"/>
                <a:gd name="T23" fmla="*/ 261 h 130"/>
                <a:gd name="T24" fmla="*/ 0 w 101"/>
                <a:gd name="T25" fmla="*/ 334 h 130"/>
                <a:gd name="T26" fmla="*/ 2 w 101"/>
                <a:gd name="T27" fmla="*/ 412 h 130"/>
                <a:gd name="T28" fmla="*/ 19 w 101"/>
                <a:gd name="T29" fmla="*/ 417 h 130"/>
                <a:gd name="T30" fmla="*/ 19 w 101"/>
                <a:gd name="T31" fmla="*/ 472 h 130"/>
                <a:gd name="T32" fmla="*/ 19 w 101"/>
                <a:gd name="T33" fmla="*/ 526 h 130"/>
                <a:gd name="T34" fmla="*/ 19 w 101"/>
                <a:gd name="T35" fmla="*/ 580 h 130"/>
                <a:gd name="T36" fmla="*/ 50 w 101"/>
                <a:gd name="T37" fmla="*/ 560 h 130"/>
                <a:gd name="T38" fmla="*/ 50 w 101"/>
                <a:gd name="T39" fmla="*/ 472 h 130"/>
                <a:gd name="T40" fmla="*/ 45 w 101"/>
                <a:gd name="T41" fmla="*/ 367 h 130"/>
                <a:gd name="T42" fmla="*/ 72 w 101"/>
                <a:gd name="T43" fmla="*/ 334 h 130"/>
                <a:gd name="T44" fmla="*/ 72 w 101"/>
                <a:gd name="T45" fmla="*/ 378 h 130"/>
                <a:gd name="T46" fmla="*/ 77 w 101"/>
                <a:gd name="T47" fmla="*/ 417 h 130"/>
                <a:gd name="T48" fmla="*/ 87 w 101"/>
                <a:gd name="T49" fmla="*/ 464 h 130"/>
                <a:gd name="T50" fmla="*/ 97 w 101"/>
                <a:gd name="T51" fmla="*/ 503 h 130"/>
                <a:gd name="T52" fmla="*/ 107 w 101"/>
                <a:gd name="T53" fmla="*/ 503 h 130"/>
                <a:gd name="T54" fmla="*/ 130 w 101"/>
                <a:gd name="T55" fmla="*/ 472 h 130"/>
                <a:gd name="T56" fmla="*/ 136 w 101"/>
                <a:gd name="T57" fmla="*/ 464 h 130"/>
                <a:gd name="T58" fmla="*/ 115 w 101"/>
                <a:gd name="T59" fmla="*/ 400 h 130"/>
                <a:gd name="T60" fmla="*/ 122 w 101"/>
                <a:gd name="T61" fmla="*/ 378 h 130"/>
                <a:gd name="T62" fmla="*/ 107 w 101"/>
                <a:gd name="T63" fmla="*/ 323 h 130"/>
                <a:gd name="T64" fmla="*/ 87 w 101"/>
                <a:gd name="T65" fmla="*/ 272 h 130"/>
                <a:gd name="T66" fmla="*/ 97 w 101"/>
                <a:gd name="T67" fmla="*/ 272 h 130"/>
                <a:gd name="T68" fmla="*/ 122 w 101"/>
                <a:gd name="T69" fmla="*/ 244 h 130"/>
                <a:gd name="T70" fmla="*/ 149 w 101"/>
                <a:gd name="T71" fmla="*/ 199 h 130"/>
                <a:gd name="T72" fmla="*/ 161 w 101"/>
                <a:gd name="T73" fmla="*/ 199 h 130"/>
                <a:gd name="T74" fmla="*/ 154 w 101"/>
                <a:gd name="T75" fmla="*/ 168 h 130"/>
                <a:gd name="T76" fmla="*/ 136 w 101"/>
                <a:gd name="T77" fmla="*/ 181 h 130"/>
                <a:gd name="T78" fmla="*/ 97 w 101"/>
                <a:gd name="T79" fmla="*/ 199 h 130"/>
                <a:gd name="T80" fmla="*/ 72 w 101"/>
                <a:gd name="T81" fmla="*/ 244 h 130"/>
                <a:gd name="T82" fmla="*/ 39 w 101"/>
                <a:gd name="T83" fmla="*/ 156 h 130"/>
                <a:gd name="T84" fmla="*/ 56 w 101"/>
                <a:gd name="T85" fmla="*/ 88 h 130"/>
                <a:gd name="T86" fmla="*/ 104 w 101"/>
                <a:gd name="T87" fmla="*/ 95 h 130"/>
                <a:gd name="T88" fmla="*/ 149 w 101"/>
                <a:gd name="T89" fmla="*/ 102 h 130"/>
                <a:gd name="T90" fmla="*/ 201 w 101"/>
                <a:gd name="T91" fmla="*/ 88 h 130"/>
                <a:gd name="T92" fmla="*/ 222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22542" name="Freeform 4300"/>
            <p:cNvSpPr>
              <a:spLocks/>
            </p:cNvSpPr>
            <p:nvPr/>
          </p:nvSpPr>
          <p:spPr bwMode="auto">
            <a:xfrm>
              <a:off x="4367" y="2779"/>
              <a:ext cx="160" cy="62"/>
            </a:xfrm>
            <a:custGeom>
              <a:avLst/>
              <a:gdLst>
                <a:gd name="T0" fmla="*/ 328 w 142"/>
                <a:gd name="T1" fmla="*/ 224 h 50"/>
                <a:gd name="T2" fmla="*/ 328 w 142"/>
                <a:gd name="T3" fmla="*/ 217 h 50"/>
                <a:gd name="T4" fmla="*/ 328 w 142"/>
                <a:gd name="T5" fmla="*/ 151 h 50"/>
                <a:gd name="T6" fmla="*/ 301 w 142"/>
                <a:gd name="T7" fmla="*/ 151 h 50"/>
                <a:gd name="T8" fmla="*/ 274 w 142"/>
                <a:gd name="T9" fmla="*/ 136 h 50"/>
                <a:gd name="T10" fmla="*/ 261 w 142"/>
                <a:gd name="T11" fmla="*/ 88 h 50"/>
                <a:gd name="T12" fmla="*/ 219 w 142"/>
                <a:gd name="T13" fmla="*/ 71 h 50"/>
                <a:gd name="T14" fmla="*/ 203 w 142"/>
                <a:gd name="T15" fmla="*/ 46 h 50"/>
                <a:gd name="T16" fmla="*/ 192 w 142"/>
                <a:gd name="T17" fmla="*/ 77 h 50"/>
                <a:gd name="T18" fmla="*/ 160 w 142"/>
                <a:gd name="T19" fmla="*/ 77 h 50"/>
                <a:gd name="T20" fmla="*/ 131 w 142"/>
                <a:gd name="T21" fmla="*/ 77 h 50"/>
                <a:gd name="T22" fmla="*/ 119 w 142"/>
                <a:gd name="T23" fmla="*/ 46 h 50"/>
                <a:gd name="T24" fmla="*/ 71 w 142"/>
                <a:gd name="T25" fmla="*/ 14 h 50"/>
                <a:gd name="T26" fmla="*/ 29 w 142"/>
                <a:gd name="T27" fmla="*/ 0 h 50"/>
                <a:gd name="T28" fmla="*/ 12 w 142"/>
                <a:gd name="T29" fmla="*/ 57 h 50"/>
                <a:gd name="T30" fmla="*/ 0 w 142"/>
                <a:gd name="T31" fmla="*/ 71 h 50"/>
                <a:gd name="T32" fmla="*/ 38 w 142"/>
                <a:gd name="T33" fmla="*/ 88 h 50"/>
                <a:gd name="T34" fmla="*/ 38 w 142"/>
                <a:gd name="T35" fmla="*/ 97 h 50"/>
                <a:gd name="T36" fmla="*/ 71 w 142"/>
                <a:gd name="T37" fmla="*/ 118 h 50"/>
                <a:gd name="T38" fmla="*/ 112 w 142"/>
                <a:gd name="T39" fmla="*/ 136 h 50"/>
                <a:gd name="T40" fmla="*/ 148 w 142"/>
                <a:gd name="T41" fmla="*/ 151 h 50"/>
                <a:gd name="T42" fmla="*/ 180 w 142"/>
                <a:gd name="T43" fmla="*/ 169 h 50"/>
                <a:gd name="T44" fmla="*/ 224 w 142"/>
                <a:gd name="T45" fmla="*/ 185 h 50"/>
                <a:gd name="T46" fmla="*/ 274 w 142"/>
                <a:gd name="T47" fmla="*/ 193 h 50"/>
                <a:gd name="T48" fmla="*/ 301 w 142"/>
                <a:gd name="T49" fmla="*/ 205 h 50"/>
                <a:gd name="T50" fmla="*/ 328 w 142"/>
                <a:gd name="T51" fmla="*/ 224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22543" name="Freeform 4301"/>
            <p:cNvSpPr>
              <a:spLocks/>
            </p:cNvSpPr>
            <p:nvPr/>
          </p:nvSpPr>
          <p:spPr bwMode="auto">
            <a:xfrm>
              <a:off x="4684" y="2835"/>
              <a:ext cx="67" cy="40"/>
            </a:xfrm>
            <a:custGeom>
              <a:avLst/>
              <a:gdLst>
                <a:gd name="T0" fmla="*/ 119 w 61"/>
                <a:gd name="T1" fmla="*/ 0 h 33"/>
                <a:gd name="T2" fmla="*/ 75 w 61"/>
                <a:gd name="T3" fmla="*/ 0 h 33"/>
                <a:gd name="T4" fmla="*/ 44 w 61"/>
                <a:gd name="T5" fmla="*/ 40 h 33"/>
                <a:gd name="T6" fmla="*/ 14 w 61"/>
                <a:gd name="T7" fmla="*/ 64 h 33"/>
                <a:gd name="T8" fmla="*/ 2 w 61"/>
                <a:gd name="T9" fmla="*/ 110 h 33"/>
                <a:gd name="T10" fmla="*/ 0 w 61"/>
                <a:gd name="T11" fmla="*/ 120 h 33"/>
                <a:gd name="T12" fmla="*/ 2 w 61"/>
                <a:gd name="T13" fmla="*/ 125 h 33"/>
                <a:gd name="T14" fmla="*/ 40 w 61"/>
                <a:gd name="T15" fmla="*/ 91 h 33"/>
                <a:gd name="T16" fmla="*/ 82 w 61"/>
                <a:gd name="T17" fmla="*/ 48 h 33"/>
                <a:gd name="T18" fmla="*/ 119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22544" name="Freeform 4302"/>
            <p:cNvSpPr>
              <a:spLocks/>
            </p:cNvSpPr>
            <p:nvPr/>
          </p:nvSpPr>
          <p:spPr bwMode="auto">
            <a:xfrm>
              <a:off x="4762" y="2600"/>
              <a:ext cx="24" cy="69"/>
            </a:xfrm>
            <a:custGeom>
              <a:avLst/>
              <a:gdLst>
                <a:gd name="T0" fmla="*/ 53 w 21"/>
                <a:gd name="T1" fmla="*/ 173 h 55"/>
                <a:gd name="T2" fmla="*/ 35 w 21"/>
                <a:gd name="T3" fmla="*/ 109 h 55"/>
                <a:gd name="T4" fmla="*/ 49 w 21"/>
                <a:gd name="T5" fmla="*/ 70 h 55"/>
                <a:gd name="T6" fmla="*/ 35 w 21"/>
                <a:gd name="T7" fmla="*/ 49 h 55"/>
                <a:gd name="T8" fmla="*/ 22 w 21"/>
                <a:gd name="T9" fmla="*/ 80 h 55"/>
                <a:gd name="T10" fmla="*/ 11 w 21"/>
                <a:gd name="T11" fmla="*/ 118 h 55"/>
                <a:gd name="T12" fmla="*/ 11 w 21"/>
                <a:gd name="T13" fmla="*/ 94 h 55"/>
                <a:gd name="T14" fmla="*/ 17 w 21"/>
                <a:gd name="T15" fmla="*/ 36 h 55"/>
                <a:gd name="T16" fmla="*/ 17 w 21"/>
                <a:gd name="T17" fmla="*/ 0 h 55"/>
                <a:gd name="T18" fmla="*/ 0 w 21"/>
                <a:gd name="T19" fmla="*/ 60 h 55"/>
                <a:gd name="T20" fmla="*/ 2 w 21"/>
                <a:gd name="T21" fmla="*/ 118 h 55"/>
                <a:gd name="T22" fmla="*/ 2 w 21"/>
                <a:gd name="T23" fmla="*/ 186 h 55"/>
                <a:gd name="T24" fmla="*/ 35 w 21"/>
                <a:gd name="T25" fmla="*/ 271 h 55"/>
                <a:gd name="T26" fmla="*/ 17 w 21"/>
                <a:gd name="T27" fmla="*/ 157 h 55"/>
                <a:gd name="T28" fmla="*/ 53 w 21"/>
                <a:gd name="T29" fmla="*/ 17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22545" name="Freeform 4303"/>
            <p:cNvSpPr>
              <a:spLocks/>
            </p:cNvSpPr>
            <p:nvPr/>
          </p:nvSpPr>
          <p:spPr bwMode="auto">
            <a:xfrm>
              <a:off x="4770" y="2709"/>
              <a:ext cx="49" cy="24"/>
            </a:xfrm>
            <a:custGeom>
              <a:avLst/>
              <a:gdLst>
                <a:gd name="T0" fmla="*/ 82 w 45"/>
                <a:gd name="T1" fmla="*/ 81 h 19"/>
                <a:gd name="T2" fmla="*/ 76 w 45"/>
                <a:gd name="T3" fmla="*/ 97 h 19"/>
                <a:gd name="T4" fmla="*/ 42 w 45"/>
                <a:gd name="T5" fmla="*/ 47 h 19"/>
                <a:gd name="T6" fmla="*/ 21 w 45"/>
                <a:gd name="T7" fmla="*/ 61 h 19"/>
                <a:gd name="T8" fmla="*/ 0 w 45"/>
                <a:gd name="T9" fmla="*/ 37 h 19"/>
                <a:gd name="T10" fmla="*/ 0 w 45"/>
                <a:gd name="T11" fmla="*/ 61 h 19"/>
                <a:gd name="T12" fmla="*/ 0 w 45"/>
                <a:gd name="T13" fmla="*/ 20 h 19"/>
                <a:gd name="T14" fmla="*/ 16 w 45"/>
                <a:gd name="T15" fmla="*/ 0 h 19"/>
                <a:gd name="T16" fmla="*/ 42 w 45"/>
                <a:gd name="T17" fmla="*/ 13 h 19"/>
                <a:gd name="T18" fmla="*/ 69 w 45"/>
                <a:gd name="T19" fmla="*/ 20 h 19"/>
                <a:gd name="T20" fmla="*/ 82 w 45"/>
                <a:gd name="T21" fmla="*/ 8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22546" name="Freeform 4304"/>
            <p:cNvSpPr>
              <a:spLocks/>
            </p:cNvSpPr>
            <p:nvPr/>
          </p:nvSpPr>
          <p:spPr bwMode="auto">
            <a:xfrm>
              <a:off x="4620" y="2830"/>
              <a:ext cx="57" cy="14"/>
            </a:xfrm>
            <a:custGeom>
              <a:avLst/>
              <a:gdLst>
                <a:gd name="T0" fmla="*/ 99 w 52"/>
                <a:gd name="T1" fmla="*/ 13 h 11"/>
                <a:gd name="T2" fmla="*/ 90 w 52"/>
                <a:gd name="T3" fmla="*/ 0 h 11"/>
                <a:gd name="T4" fmla="*/ 82 w 52"/>
                <a:gd name="T5" fmla="*/ 22 h 11"/>
                <a:gd name="T6" fmla="*/ 62 w 52"/>
                <a:gd name="T7" fmla="*/ 22 h 11"/>
                <a:gd name="T8" fmla="*/ 39 w 52"/>
                <a:gd name="T9" fmla="*/ 13 h 11"/>
                <a:gd name="T10" fmla="*/ 14 w 52"/>
                <a:gd name="T11" fmla="*/ 13 h 11"/>
                <a:gd name="T12" fmla="*/ 0 w 52"/>
                <a:gd name="T13" fmla="*/ 47 h 11"/>
                <a:gd name="T14" fmla="*/ 14 w 52"/>
                <a:gd name="T15" fmla="*/ 60 h 11"/>
                <a:gd name="T16" fmla="*/ 46 w 52"/>
                <a:gd name="T17" fmla="*/ 47 h 11"/>
                <a:gd name="T18" fmla="*/ 72 w 52"/>
                <a:gd name="T19" fmla="*/ 47 h 11"/>
                <a:gd name="T20" fmla="*/ 99 w 52"/>
                <a:gd name="T21" fmla="*/ 1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22547" name="Freeform 4305"/>
            <p:cNvSpPr>
              <a:spLocks/>
            </p:cNvSpPr>
            <p:nvPr/>
          </p:nvSpPr>
          <p:spPr bwMode="auto">
            <a:xfrm>
              <a:off x="4367" y="2683"/>
              <a:ext cx="29" cy="31"/>
            </a:xfrm>
            <a:custGeom>
              <a:avLst/>
              <a:gdLst>
                <a:gd name="T0" fmla="*/ 56 w 26"/>
                <a:gd name="T1" fmla="*/ 60 h 26"/>
                <a:gd name="T2" fmla="*/ 51 w 26"/>
                <a:gd name="T3" fmla="*/ 88 h 26"/>
                <a:gd name="T4" fmla="*/ 26 w 26"/>
                <a:gd name="T5" fmla="*/ 60 h 26"/>
                <a:gd name="T6" fmla="*/ 15 w 26"/>
                <a:gd name="T7" fmla="*/ 35 h 26"/>
                <a:gd name="T8" fmla="*/ 0 w 26"/>
                <a:gd name="T9" fmla="*/ 17 h 26"/>
                <a:gd name="T10" fmla="*/ 15 w 26"/>
                <a:gd name="T11" fmla="*/ 12 h 26"/>
                <a:gd name="T12" fmla="*/ 26 w 26"/>
                <a:gd name="T13" fmla="*/ 0 h 26"/>
                <a:gd name="T14" fmla="*/ 36 w 26"/>
                <a:gd name="T15" fmla="*/ 51 h 26"/>
                <a:gd name="T16" fmla="*/ 56 w 26"/>
                <a:gd name="T17" fmla="*/ 6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22548" name="Freeform 4306"/>
            <p:cNvSpPr>
              <a:spLocks/>
            </p:cNvSpPr>
            <p:nvPr/>
          </p:nvSpPr>
          <p:spPr bwMode="auto">
            <a:xfrm>
              <a:off x="4567" y="2826"/>
              <a:ext cx="43" cy="21"/>
            </a:xfrm>
            <a:custGeom>
              <a:avLst/>
              <a:gdLst>
                <a:gd name="T0" fmla="*/ 89 w 38"/>
                <a:gd name="T1" fmla="*/ 43 h 17"/>
                <a:gd name="T2" fmla="*/ 85 w 38"/>
                <a:gd name="T3" fmla="*/ 21 h 17"/>
                <a:gd name="T4" fmla="*/ 70 w 38"/>
                <a:gd name="T5" fmla="*/ 32 h 17"/>
                <a:gd name="T6" fmla="*/ 37 w 38"/>
                <a:gd name="T7" fmla="*/ 0 h 17"/>
                <a:gd name="T8" fmla="*/ 54 w 38"/>
                <a:gd name="T9" fmla="*/ 43 h 17"/>
                <a:gd name="T10" fmla="*/ 37 w 38"/>
                <a:gd name="T11" fmla="*/ 43 h 17"/>
                <a:gd name="T12" fmla="*/ 2 w 38"/>
                <a:gd name="T13" fmla="*/ 32 h 17"/>
                <a:gd name="T14" fmla="*/ 0 w 38"/>
                <a:gd name="T15" fmla="*/ 75 h 17"/>
                <a:gd name="T16" fmla="*/ 29 w 38"/>
                <a:gd name="T17" fmla="*/ 61 h 17"/>
                <a:gd name="T18" fmla="*/ 61 w 38"/>
                <a:gd name="T19" fmla="*/ 53 h 17"/>
                <a:gd name="T20" fmla="*/ 70 w 38"/>
                <a:gd name="T21" fmla="*/ 53 h 17"/>
                <a:gd name="T22" fmla="*/ 70 w 38"/>
                <a:gd name="T23" fmla="*/ 53 h 17"/>
                <a:gd name="T24" fmla="*/ 89 w 38"/>
                <a:gd name="T25" fmla="*/ 4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22549" name="Freeform 4307"/>
            <p:cNvSpPr>
              <a:spLocks/>
            </p:cNvSpPr>
            <p:nvPr/>
          </p:nvSpPr>
          <p:spPr bwMode="auto">
            <a:xfrm>
              <a:off x="4605" y="2855"/>
              <a:ext cx="29" cy="20"/>
            </a:xfrm>
            <a:custGeom>
              <a:avLst/>
              <a:gdLst>
                <a:gd name="T0" fmla="*/ 56 w 26"/>
                <a:gd name="T1" fmla="*/ 60 h 16"/>
                <a:gd name="T2" fmla="*/ 36 w 26"/>
                <a:gd name="T3" fmla="*/ 76 h 16"/>
                <a:gd name="T4" fmla="*/ 3 w 26"/>
                <a:gd name="T5" fmla="*/ 36 h 16"/>
                <a:gd name="T6" fmla="*/ 0 w 26"/>
                <a:gd name="T7" fmla="*/ 0 h 16"/>
                <a:gd name="T8" fmla="*/ 36 w 26"/>
                <a:gd name="T9" fmla="*/ 0 h 16"/>
                <a:gd name="T10" fmla="*/ 56 w 26"/>
                <a:gd name="T11" fmla="*/ 6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22550" name="Freeform 4308"/>
            <p:cNvSpPr>
              <a:spLocks/>
            </p:cNvSpPr>
            <p:nvPr/>
          </p:nvSpPr>
          <p:spPr bwMode="auto">
            <a:xfrm>
              <a:off x="4734" y="2714"/>
              <a:ext cx="22" cy="19"/>
            </a:xfrm>
            <a:custGeom>
              <a:avLst/>
              <a:gdLst>
                <a:gd name="T0" fmla="*/ 28 w 21"/>
                <a:gd name="T1" fmla="*/ 41 h 15"/>
                <a:gd name="T2" fmla="*/ 21 w 21"/>
                <a:gd name="T3" fmla="*/ 77 h 15"/>
                <a:gd name="T4" fmla="*/ 0 w 21"/>
                <a:gd name="T5" fmla="*/ 25 h 15"/>
                <a:gd name="T6" fmla="*/ 9 w 21"/>
                <a:gd name="T7" fmla="*/ 0 h 15"/>
                <a:gd name="T8" fmla="*/ 28 w 21"/>
                <a:gd name="T9" fmla="*/ 41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22551" name="Freeform 4309"/>
            <p:cNvSpPr>
              <a:spLocks/>
            </p:cNvSpPr>
            <p:nvPr/>
          </p:nvSpPr>
          <p:spPr bwMode="auto">
            <a:xfrm>
              <a:off x="4527" y="2826"/>
              <a:ext cx="21" cy="15"/>
            </a:xfrm>
            <a:custGeom>
              <a:avLst/>
              <a:gdLst>
                <a:gd name="T0" fmla="*/ 38 w 19"/>
                <a:gd name="T1" fmla="*/ 25 h 12"/>
                <a:gd name="T2" fmla="*/ 34 w 19"/>
                <a:gd name="T3" fmla="*/ 16 h 12"/>
                <a:gd name="T4" fmla="*/ 0 w 19"/>
                <a:gd name="T5" fmla="*/ 0 h 12"/>
                <a:gd name="T6" fmla="*/ 19 w 19"/>
                <a:gd name="T7" fmla="*/ 60 h 12"/>
                <a:gd name="T8" fmla="*/ 38 w 19"/>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2552" name="Freeform 4310"/>
            <p:cNvSpPr>
              <a:spLocks/>
            </p:cNvSpPr>
            <p:nvPr/>
          </p:nvSpPr>
          <p:spPr bwMode="auto">
            <a:xfrm>
              <a:off x="4228" y="2616"/>
              <a:ext cx="13" cy="20"/>
            </a:xfrm>
            <a:custGeom>
              <a:avLst/>
              <a:gdLst>
                <a:gd name="T0" fmla="*/ 20 w 12"/>
                <a:gd name="T1" fmla="*/ 31 h 17"/>
                <a:gd name="T2" fmla="*/ 20 w 12"/>
                <a:gd name="T3" fmla="*/ 54 h 17"/>
                <a:gd name="T4" fmla="*/ 0 w 12"/>
                <a:gd name="T5" fmla="*/ 0 h 17"/>
                <a:gd name="T6" fmla="*/ 2 w 12"/>
                <a:gd name="T7" fmla="*/ 0 h 17"/>
                <a:gd name="T8" fmla="*/ 20 w 12"/>
                <a:gd name="T9" fmla="*/ 31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22553" name="Freeform 4311"/>
            <p:cNvSpPr>
              <a:spLocks/>
            </p:cNvSpPr>
            <p:nvPr/>
          </p:nvSpPr>
          <p:spPr bwMode="auto">
            <a:xfrm>
              <a:off x="4552" y="2830"/>
              <a:ext cx="15" cy="17"/>
            </a:xfrm>
            <a:custGeom>
              <a:avLst/>
              <a:gdLst>
                <a:gd name="T0" fmla="*/ 60 w 12"/>
                <a:gd name="T1" fmla="*/ 2 h 14"/>
                <a:gd name="T2" fmla="*/ 36 w 12"/>
                <a:gd name="T3" fmla="*/ 0 h 14"/>
                <a:gd name="T4" fmla="*/ 0 w 12"/>
                <a:gd name="T5" fmla="*/ 34 h 14"/>
                <a:gd name="T6" fmla="*/ 25 w 12"/>
                <a:gd name="T7" fmla="*/ 53 h 14"/>
                <a:gd name="T8" fmla="*/ 60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2554" name="Freeform 4312"/>
            <p:cNvSpPr>
              <a:spLocks/>
            </p:cNvSpPr>
            <p:nvPr/>
          </p:nvSpPr>
          <p:spPr bwMode="auto">
            <a:xfrm>
              <a:off x="4413" y="2706"/>
              <a:ext cx="11" cy="12"/>
            </a:xfrm>
            <a:custGeom>
              <a:avLst/>
              <a:gdLst>
                <a:gd name="T0" fmla="*/ 35 w 9"/>
                <a:gd name="T1" fmla="*/ 12 h 10"/>
                <a:gd name="T2" fmla="*/ 2 w 9"/>
                <a:gd name="T3" fmla="*/ 35 h 10"/>
                <a:gd name="T4" fmla="*/ 0 w 9"/>
                <a:gd name="T5" fmla="*/ 35 h 10"/>
                <a:gd name="T6" fmla="*/ 0 w 9"/>
                <a:gd name="T7" fmla="*/ 0 h 10"/>
                <a:gd name="T8" fmla="*/ 35 w 9"/>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22555" name="Freeform 4313"/>
            <p:cNvSpPr>
              <a:spLocks/>
            </p:cNvSpPr>
            <p:nvPr/>
          </p:nvSpPr>
          <p:spPr bwMode="auto">
            <a:xfrm>
              <a:off x="4671" y="2746"/>
              <a:ext cx="14" cy="28"/>
            </a:xfrm>
            <a:custGeom>
              <a:avLst/>
              <a:gdLst>
                <a:gd name="T0" fmla="*/ 35 w 12"/>
                <a:gd name="T1" fmla="*/ 81 h 22"/>
                <a:gd name="T2" fmla="*/ 21 w 12"/>
                <a:gd name="T3" fmla="*/ 64 h 22"/>
                <a:gd name="T4" fmla="*/ 30 w 12"/>
                <a:gd name="T5" fmla="*/ 28 h 22"/>
                <a:gd name="T6" fmla="*/ 30 w 12"/>
                <a:gd name="T7" fmla="*/ 0 h 22"/>
                <a:gd name="T8" fmla="*/ 0 w 12"/>
                <a:gd name="T9" fmla="*/ 121 h 22"/>
                <a:gd name="T10" fmla="*/ 35 w 12"/>
                <a:gd name="T11" fmla="*/ 8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22556" name="Freeform 4314"/>
            <p:cNvSpPr>
              <a:spLocks/>
            </p:cNvSpPr>
            <p:nvPr/>
          </p:nvSpPr>
          <p:spPr bwMode="auto">
            <a:xfrm>
              <a:off x="4879" y="2770"/>
              <a:ext cx="6" cy="19"/>
            </a:xfrm>
            <a:custGeom>
              <a:avLst/>
              <a:gdLst>
                <a:gd name="T0" fmla="*/ 3 w 7"/>
                <a:gd name="T1" fmla="*/ 52 h 15"/>
                <a:gd name="T2" fmla="*/ 3 w 7"/>
                <a:gd name="T3" fmla="*/ 0 h 15"/>
                <a:gd name="T4" fmla="*/ 0 w 7"/>
                <a:gd name="T5" fmla="*/ 16 h 15"/>
                <a:gd name="T6" fmla="*/ 0 w 7"/>
                <a:gd name="T7" fmla="*/ 77 h 15"/>
                <a:gd name="T8" fmla="*/ 3 w 7"/>
                <a:gd name="T9" fmla="*/ 5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22557" name="Freeform 4315"/>
            <p:cNvSpPr>
              <a:spLocks/>
            </p:cNvSpPr>
            <p:nvPr/>
          </p:nvSpPr>
          <p:spPr bwMode="auto">
            <a:xfrm>
              <a:off x="4254" y="2669"/>
              <a:ext cx="11" cy="17"/>
            </a:xfrm>
            <a:custGeom>
              <a:avLst/>
              <a:gdLst>
                <a:gd name="T0" fmla="*/ 35 w 9"/>
                <a:gd name="T1" fmla="*/ 53 h 14"/>
                <a:gd name="T2" fmla="*/ 2 w 9"/>
                <a:gd name="T3" fmla="*/ 53 h 14"/>
                <a:gd name="T4" fmla="*/ 0 w 9"/>
                <a:gd name="T5" fmla="*/ 0 h 14"/>
                <a:gd name="T6" fmla="*/ 35 w 9"/>
                <a:gd name="T7" fmla="*/ 53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22558" name="Freeform 4316"/>
            <p:cNvSpPr>
              <a:spLocks/>
            </p:cNvSpPr>
            <p:nvPr/>
          </p:nvSpPr>
          <p:spPr bwMode="auto">
            <a:xfrm>
              <a:off x="4670" y="2750"/>
              <a:ext cx="7" cy="18"/>
            </a:xfrm>
            <a:custGeom>
              <a:avLst/>
              <a:gdLst>
                <a:gd name="T0" fmla="*/ 7 w 7"/>
                <a:gd name="T1" fmla="*/ 40 h 14"/>
                <a:gd name="T2" fmla="*/ 7 w 7"/>
                <a:gd name="T3" fmla="*/ 0 h 14"/>
                <a:gd name="T4" fmla="*/ 2 w 7"/>
                <a:gd name="T5" fmla="*/ 13 h 14"/>
                <a:gd name="T6" fmla="*/ 0 w 7"/>
                <a:gd name="T7" fmla="*/ 82 h 14"/>
                <a:gd name="T8" fmla="*/ 7 w 7"/>
                <a:gd name="T9" fmla="*/ 4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2559" name="Freeform 4317"/>
            <p:cNvSpPr>
              <a:spLocks/>
            </p:cNvSpPr>
            <p:nvPr/>
          </p:nvSpPr>
          <p:spPr bwMode="auto">
            <a:xfrm>
              <a:off x="4706" y="2686"/>
              <a:ext cx="17" cy="2"/>
            </a:xfrm>
            <a:custGeom>
              <a:avLst/>
              <a:gdLst>
                <a:gd name="T0" fmla="*/ 53 w 14"/>
                <a:gd name="T1" fmla="*/ 2 h 2"/>
                <a:gd name="T2" fmla="*/ 28 w 14"/>
                <a:gd name="T3" fmla="*/ 0 h 2"/>
                <a:gd name="T4" fmla="*/ 0 w 14"/>
                <a:gd name="T5" fmla="*/ 2 h 2"/>
                <a:gd name="T6" fmla="*/ 53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22560" name="Freeform 4318"/>
            <p:cNvSpPr>
              <a:spLocks/>
            </p:cNvSpPr>
            <p:nvPr/>
          </p:nvSpPr>
          <p:spPr bwMode="auto">
            <a:xfrm>
              <a:off x="4874" y="2789"/>
              <a:ext cx="7" cy="10"/>
            </a:xfrm>
            <a:custGeom>
              <a:avLst/>
              <a:gdLst>
                <a:gd name="T0" fmla="*/ 55 w 5"/>
                <a:gd name="T1" fmla="*/ 4 h 9"/>
                <a:gd name="T2" fmla="*/ 0 w 5"/>
                <a:gd name="T3" fmla="*/ 18 h 9"/>
                <a:gd name="T4" fmla="*/ 0 w 5"/>
                <a:gd name="T5" fmla="*/ 0 h 9"/>
                <a:gd name="T6" fmla="*/ 55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22561" name="Freeform 4319"/>
            <p:cNvSpPr>
              <a:spLocks/>
            </p:cNvSpPr>
            <p:nvPr/>
          </p:nvSpPr>
          <p:spPr bwMode="auto">
            <a:xfrm>
              <a:off x="4497" y="2802"/>
              <a:ext cx="25" cy="4"/>
            </a:xfrm>
            <a:custGeom>
              <a:avLst/>
              <a:gdLst>
                <a:gd name="T0" fmla="*/ 53 w 22"/>
                <a:gd name="T1" fmla="*/ 0 h 3"/>
                <a:gd name="T2" fmla="*/ 17 w 22"/>
                <a:gd name="T3" fmla="*/ 21 h 3"/>
                <a:gd name="T4" fmla="*/ 0 w 22"/>
                <a:gd name="T5" fmla="*/ 0 h 3"/>
                <a:gd name="T6" fmla="*/ 53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22562" name="Freeform 4320"/>
            <p:cNvSpPr>
              <a:spLocks/>
            </p:cNvSpPr>
            <p:nvPr/>
          </p:nvSpPr>
          <p:spPr bwMode="auto">
            <a:xfrm>
              <a:off x="4523" y="2540"/>
              <a:ext cx="17" cy="17"/>
            </a:xfrm>
            <a:custGeom>
              <a:avLst/>
              <a:gdLst>
                <a:gd name="T0" fmla="*/ 28 w 14"/>
                <a:gd name="T1" fmla="*/ 53 h 14"/>
                <a:gd name="T2" fmla="*/ 0 w 14"/>
                <a:gd name="T3" fmla="*/ 28 h 14"/>
                <a:gd name="T4" fmla="*/ 53 w 14"/>
                <a:gd name="T5" fmla="*/ 0 h 14"/>
                <a:gd name="T6" fmla="*/ 53 w 14"/>
                <a:gd name="T7" fmla="*/ 0 h 14"/>
                <a:gd name="T8" fmla="*/ 49 w 14"/>
                <a:gd name="T9" fmla="*/ 28 h 14"/>
                <a:gd name="T10" fmla="*/ 28 w 14"/>
                <a:gd name="T11" fmla="*/ 5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22563" name="Freeform 4321"/>
            <p:cNvSpPr>
              <a:spLocks/>
            </p:cNvSpPr>
            <p:nvPr/>
          </p:nvSpPr>
          <p:spPr bwMode="auto">
            <a:xfrm>
              <a:off x="5296" y="2495"/>
              <a:ext cx="2" cy="4"/>
            </a:xfrm>
            <a:custGeom>
              <a:avLst/>
              <a:gdLst>
                <a:gd name="T0" fmla="*/ 0 w 2"/>
                <a:gd name="T1" fmla="*/ 0 h 3"/>
                <a:gd name="T2" fmla="*/ 0 w 2"/>
                <a:gd name="T3" fmla="*/ 0 h 3"/>
                <a:gd name="T4" fmla="*/ 0 w 2"/>
                <a:gd name="T5" fmla="*/ 21 h 3"/>
                <a:gd name="T6" fmla="*/ 2 w 2"/>
                <a:gd name="T7" fmla="*/ 21 h 3"/>
                <a:gd name="T8" fmla="*/ 2 w 2"/>
                <a:gd name="T9" fmla="*/ 21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64" name="Freeform 4322"/>
            <p:cNvSpPr>
              <a:spLocks/>
            </p:cNvSpPr>
            <p:nvPr/>
          </p:nvSpPr>
          <p:spPr bwMode="auto">
            <a:xfrm>
              <a:off x="5385" y="2527"/>
              <a:ext cx="1" cy="4"/>
            </a:xfrm>
            <a:custGeom>
              <a:avLst/>
              <a:gdLst>
                <a:gd name="T0" fmla="*/ 1 w 2"/>
                <a:gd name="T1" fmla="*/ 21 h 3"/>
                <a:gd name="T2" fmla="*/ 0 w 2"/>
                <a:gd name="T3" fmla="*/ 21 h 3"/>
                <a:gd name="T4" fmla="*/ 0 w 2"/>
                <a:gd name="T5" fmla="*/ 0 h 3"/>
                <a:gd name="T6" fmla="*/ 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2565" name="Freeform 4323"/>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566" name="Freeform 4324"/>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67" name="Freeform 4325"/>
            <p:cNvSpPr>
              <a:spLocks/>
            </p:cNvSpPr>
            <p:nvPr/>
          </p:nvSpPr>
          <p:spPr bwMode="auto">
            <a:xfrm>
              <a:off x="4275" y="2504"/>
              <a:ext cx="77" cy="112"/>
            </a:xfrm>
            <a:custGeom>
              <a:avLst/>
              <a:gdLst>
                <a:gd name="T0" fmla="*/ 142 w 68"/>
                <a:gd name="T1" fmla="*/ 416 h 90"/>
                <a:gd name="T2" fmla="*/ 96 w 68"/>
                <a:gd name="T3" fmla="*/ 362 h 90"/>
                <a:gd name="T4" fmla="*/ 51 w 68"/>
                <a:gd name="T5" fmla="*/ 297 h 90"/>
                <a:gd name="T6" fmla="*/ 26 w 68"/>
                <a:gd name="T7" fmla="*/ 198 h 90"/>
                <a:gd name="T8" fmla="*/ 16 w 68"/>
                <a:gd name="T9" fmla="*/ 110 h 90"/>
                <a:gd name="T10" fmla="*/ 0 w 68"/>
                <a:gd name="T11" fmla="*/ 14 h 90"/>
                <a:gd name="T12" fmla="*/ 2 w 68"/>
                <a:gd name="T13" fmla="*/ 0 h 90"/>
                <a:gd name="T14" fmla="*/ 33 w 68"/>
                <a:gd name="T15" fmla="*/ 21 h 90"/>
                <a:gd name="T16" fmla="*/ 33 w 68"/>
                <a:gd name="T17" fmla="*/ 57 h 90"/>
                <a:gd name="T18" fmla="*/ 61 w 68"/>
                <a:gd name="T19" fmla="*/ 57 h 90"/>
                <a:gd name="T20" fmla="*/ 74 w 68"/>
                <a:gd name="T21" fmla="*/ 21 h 90"/>
                <a:gd name="T22" fmla="*/ 100 w 68"/>
                <a:gd name="T23" fmla="*/ 77 h 90"/>
                <a:gd name="T24" fmla="*/ 125 w 68"/>
                <a:gd name="T25" fmla="*/ 119 h 90"/>
                <a:gd name="T26" fmla="*/ 128 w 68"/>
                <a:gd name="T27" fmla="*/ 198 h 90"/>
                <a:gd name="T28" fmla="*/ 128 w 68"/>
                <a:gd name="T29" fmla="*/ 271 h 90"/>
                <a:gd name="T30" fmla="*/ 149 w 68"/>
                <a:gd name="T31" fmla="*/ 353 h 90"/>
                <a:gd name="T32" fmla="*/ 163 w 68"/>
                <a:gd name="T33" fmla="*/ 416 h 90"/>
                <a:gd name="T34" fmla="*/ 149 w 68"/>
                <a:gd name="T35" fmla="*/ 409 h 90"/>
                <a:gd name="T36" fmla="*/ 142 w 68"/>
                <a:gd name="T37" fmla="*/ 41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22568" name="Freeform 4326"/>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22569" name="Freeform 4327"/>
            <p:cNvSpPr>
              <a:spLocks/>
            </p:cNvSpPr>
            <p:nvPr/>
          </p:nvSpPr>
          <p:spPr bwMode="auto">
            <a:xfrm>
              <a:off x="5536" y="2489"/>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70" name="Freeform 4328"/>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71" name="Freeform 4329"/>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72" name="Freeform 4330"/>
            <p:cNvSpPr>
              <a:spLocks/>
            </p:cNvSpPr>
            <p:nvPr/>
          </p:nvSpPr>
          <p:spPr bwMode="auto">
            <a:xfrm>
              <a:off x="4879" y="2478"/>
              <a:ext cx="2" cy="6"/>
            </a:xfrm>
            <a:custGeom>
              <a:avLst/>
              <a:gdLst>
                <a:gd name="T0" fmla="*/ 0 w 2"/>
                <a:gd name="T1" fmla="*/ 17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17 h 5"/>
                <a:gd name="T16" fmla="*/ 2 w 2"/>
                <a:gd name="T17" fmla="*/ 17 h 5"/>
                <a:gd name="T18" fmla="*/ 0 w 2"/>
                <a:gd name="T19" fmla="*/ 17 h 5"/>
                <a:gd name="T20" fmla="*/ 0 w 2"/>
                <a:gd name="T21" fmla="*/ 1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2573" name="Freeform 4331"/>
            <p:cNvSpPr>
              <a:spLocks/>
            </p:cNvSpPr>
            <p:nvPr/>
          </p:nvSpPr>
          <p:spPr bwMode="auto">
            <a:xfrm>
              <a:off x="4879" y="2486"/>
              <a:ext cx="1" cy="3"/>
            </a:xfrm>
            <a:custGeom>
              <a:avLst/>
              <a:gdLst>
                <a:gd name="T0" fmla="*/ 0 w 1"/>
                <a:gd name="T1" fmla="*/ 41 h 2"/>
                <a:gd name="T2" fmla="*/ 0 w 1"/>
                <a:gd name="T3" fmla="*/ 0 h 2"/>
                <a:gd name="T4" fmla="*/ 0 w 1"/>
                <a:gd name="T5" fmla="*/ 41 h 2"/>
                <a:gd name="T6" fmla="*/ 0 w 1"/>
                <a:gd name="T7" fmla="*/ 0 h 2"/>
                <a:gd name="T8" fmla="*/ 0 w 1"/>
                <a:gd name="T9" fmla="*/ 0 h 2"/>
                <a:gd name="T10" fmla="*/ 0 w 1"/>
                <a:gd name="T11" fmla="*/ 41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574" name="Freeform 4332"/>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575" name="Freeform 4333"/>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76" name="Freeform 4334"/>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77" name="Freeform 4335"/>
            <p:cNvSpPr>
              <a:spLocks/>
            </p:cNvSpPr>
            <p:nvPr/>
          </p:nvSpPr>
          <p:spPr bwMode="auto">
            <a:xfrm>
              <a:off x="4989" y="2703"/>
              <a:ext cx="172" cy="179"/>
            </a:xfrm>
            <a:custGeom>
              <a:avLst/>
              <a:gdLst>
                <a:gd name="T0" fmla="*/ 333 w 154"/>
                <a:gd name="T1" fmla="*/ 638 h 144"/>
                <a:gd name="T2" fmla="*/ 322 w 154"/>
                <a:gd name="T3" fmla="*/ 650 h 144"/>
                <a:gd name="T4" fmla="*/ 322 w 154"/>
                <a:gd name="T5" fmla="*/ 661 h 144"/>
                <a:gd name="T6" fmla="*/ 302 w 154"/>
                <a:gd name="T7" fmla="*/ 650 h 144"/>
                <a:gd name="T8" fmla="*/ 271 w 154"/>
                <a:gd name="T9" fmla="*/ 638 h 144"/>
                <a:gd name="T10" fmla="*/ 239 w 154"/>
                <a:gd name="T11" fmla="*/ 622 h 144"/>
                <a:gd name="T12" fmla="*/ 222 w 154"/>
                <a:gd name="T13" fmla="*/ 587 h 144"/>
                <a:gd name="T14" fmla="*/ 204 w 154"/>
                <a:gd name="T15" fmla="*/ 542 h 144"/>
                <a:gd name="T16" fmla="*/ 183 w 154"/>
                <a:gd name="T17" fmla="*/ 489 h 144"/>
                <a:gd name="T18" fmla="*/ 169 w 154"/>
                <a:gd name="T19" fmla="*/ 444 h 144"/>
                <a:gd name="T20" fmla="*/ 122 w 154"/>
                <a:gd name="T21" fmla="*/ 413 h 144"/>
                <a:gd name="T22" fmla="*/ 122 w 154"/>
                <a:gd name="T23" fmla="*/ 436 h 144"/>
                <a:gd name="T24" fmla="*/ 105 w 154"/>
                <a:gd name="T25" fmla="*/ 413 h 144"/>
                <a:gd name="T26" fmla="*/ 105 w 154"/>
                <a:gd name="T27" fmla="*/ 452 h 144"/>
                <a:gd name="T28" fmla="*/ 94 w 154"/>
                <a:gd name="T29" fmla="*/ 452 h 144"/>
                <a:gd name="T30" fmla="*/ 94 w 154"/>
                <a:gd name="T31" fmla="*/ 475 h 144"/>
                <a:gd name="T32" fmla="*/ 45 w 154"/>
                <a:gd name="T33" fmla="*/ 469 h 144"/>
                <a:gd name="T34" fmla="*/ 87 w 154"/>
                <a:gd name="T35" fmla="*/ 511 h 144"/>
                <a:gd name="T36" fmla="*/ 68 w 154"/>
                <a:gd name="T37" fmla="*/ 542 h 144"/>
                <a:gd name="T38" fmla="*/ 36 w 154"/>
                <a:gd name="T39" fmla="*/ 542 h 144"/>
                <a:gd name="T40" fmla="*/ 0 w 154"/>
                <a:gd name="T41" fmla="*/ 542 h 144"/>
                <a:gd name="T42" fmla="*/ 3 w 154"/>
                <a:gd name="T43" fmla="*/ 475 h 144"/>
                <a:gd name="T44" fmla="*/ 12 w 154"/>
                <a:gd name="T45" fmla="*/ 413 h 144"/>
                <a:gd name="T46" fmla="*/ 12 w 154"/>
                <a:gd name="T47" fmla="*/ 346 h 144"/>
                <a:gd name="T48" fmla="*/ 15 w 154"/>
                <a:gd name="T49" fmla="*/ 269 h 144"/>
                <a:gd name="T50" fmla="*/ 15 w 154"/>
                <a:gd name="T51" fmla="*/ 208 h 144"/>
                <a:gd name="T52" fmla="*/ 15 w 154"/>
                <a:gd name="T53" fmla="*/ 144 h 144"/>
                <a:gd name="T54" fmla="*/ 15 w 154"/>
                <a:gd name="T55" fmla="*/ 77 h 144"/>
                <a:gd name="T56" fmla="*/ 15 w 154"/>
                <a:gd name="T57" fmla="*/ 0 h 144"/>
                <a:gd name="T58" fmla="*/ 52 w 154"/>
                <a:gd name="T59" fmla="*/ 40 h 144"/>
                <a:gd name="T60" fmla="*/ 87 w 154"/>
                <a:gd name="T61" fmla="*/ 77 h 144"/>
                <a:gd name="T62" fmla="*/ 118 w 154"/>
                <a:gd name="T63" fmla="*/ 96 h 144"/>
                <a:gd name="T64" fmla="*/ 150 w 154"/>
                <a:gd name="T65" fmla="*/ 132 h 144"/>
                <a:gd name="T66" fmla="*/ 181 w 154"/>
                <a:gd name="T67" fmla="*/ 208 h 144"/>
                <a:gd name="T68" fmla="*/ 181 w 154"/>
                <a:gd name="T69" fmla="*/ 246 h 144"/>
                <a:gd name="T70" fmla="*/ 211 w 154"/>
                <a:gd name="T71" fmla="*/ 269 h 144"/>
                <a:gd name="T72" fmla="*/ 239 w 154"/>
                <a:gd name="T73" fmla="*/ 303 h 144"/>
                <a:gd name="T74" fmla="*/ 239 w 154"/>
                <a:gd name="T75" fmla="*/ 346 h 144"/>
                <a:gd name="T76" fmla="*/ 217 w 154"/>
                <a:gd name="T77" fmla="*/ 357 h 144"/>
                <a:gd name="T78" fmla="*/ 235 w 154"/>
                <a:gd name="T79" fmla="*/ 421 h 144"/>
                <a:gd name="T80" fmla="*/ 252 w 154"/>
                <a:gd name="T81" fmla="*/ 475 h 144"/>
                <a:gd name="T82" fmla="*/ 266 w 154"/>
                <a:gd name="T83" fmla="*/ 542 h 144"/>
                <a:gd name="T84" fmla="*/ 288 w 154"/>
                <a:gd name="T85" fmla="*/ 542 h 144"/>
                <a:gd name="T86" fmla="*/ 288 w 154"/>
                <a:gd name="T87" fmla="*/ 572 h 144"/>
                <a:gd name="T88" fmla="*/ 309 w 154"/>
                <a:gd name="T89" fmla="*/ 598 h 144"/>
                <a:gd name="T90" fmla="*/ 297 w 154"/>
                <a:gd name="T91" fmla="*/ 608 h 144"/>
                <a:gd name="T92" fmla="*/ 333 w 154"/>
                <a:gd name="T93" fmla="*/ 63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22578" name="Freeform 4336"/>
            <p:cNvSpPr>
              <a:spLocks/>
            </p:cNvSpPr>
            <p:nvPr/>
          </p:nvSpPr>
          <p:spPr bwMode="auto">
            <a:xfrm>
              <a:off x="5127" y="2744"/>
              <a:ext cx="71" cy="45"/>
            </a:xfrm>
            <a:custGeom>
              <a:avLst/>
              <a:gdLst>
                <a:gd name="T0" fmla="*/ 134 w 64"/>
                <a:gd name="T1" fmla="*/ 0 h 36"/>
                <a:gd name="T2" fmla="*/ 122 w 64"/>
                <a:gd name="T3" fmla="*/ 60 h 36"/>
                <a:gd name="T4" fmla="*/ 120 w 64"/>
                <a:gd name="T5" fmla="*/ 70 h 36"/>
                <a:gd name="T6" fmla="*/ 122 w 64"/>
                <a:gd name="T7" fmla="*/ 94 h 36"/>
                <a:gd name="T8" fmla="*/ 99 w 64"/>
                <a:gd name="T9" fmla="*/ 118 h 36"/>
                <a:gd name="T10" fmla="*/ 54 w 64"/>
                <a:gd name="T11" fmla="*/ 173 h 36"/>
                <a:gd name="T12" fmla="*/ 24 w 64"/>
                <a:gd name="T13" fmla="*/ 149 h 36"/>
                <a:gd name="T14" fmla="*/ 3 w 64"/>
                <a:gd name="T15" fmla="*/ 125 h 36"/>
                <a:gd name="T16" fmla="*/ 0 w 64"/>
                <a:gd name="T17" fmla="*/ 94 h 36"/>
                <a:gd name="T18" fmla="*/ 44 w 64"/>
                <a:gd name="T19" fmla="*/ 100 h 36"/>
                <a:gd name="T20" fmla="*/ 54 w 64"/>
                <a:gd name="T21" fmla="*/ 60 h 36"/>
                <a:gd name="T22" fmla="*/ 54 w 64"/>
                <a:gd name="T23" fmla="*/ 80 h 36"/>
                <a:gd name="T24" fmla="*/ 74 w 64"/>
                <a:gd name="T25" fmla="*/ 100 h 36"/>
                <a:gd name="T26" fmla="*/ 102 w 64"/>
                <a:gd name="T27" fmla="*/ 49 h 36"/>
                <a:gd name="T28" fmla="*/ 102 w 64"/>
                <a:gd name="T29" fmla="*/ 0 h 36"/>
                <a:gd name="T30" fmla="*/ 122 w 64"/>
                <a:gd name="T31" fmla="*/ 0 h 36"/>
                <a:gd name="T32" fmla="*/ 134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22579" name="Freeform 4337"/>
            <p:cNvSpPr>
              <a:spLocks/>
            </p:cNvSpPr>
            <p:nvPr/>
          </p:nvSpPr>
          <p:spPr bwMode="auto">
            <a:xfrm>
              <a:off x="5238" y="2768"/>
              <a:ext cx="20" cy="31"/>
            </a:xfrm>
            <a:custGeom>
              <a:avLst/>
              <a:gdLst>
                <a:gd name="T0" fmla="*/ 37 w 18"/>
                <a:gd name="T1" fmla="*/ 86 h 26"/>
                <a:gd name="T2" fmla="*/ 30 w 18"/>
                <a:gd name="T3" fmla="*/ 88 h 26"/>
                <a:gd name="T4" fmla="*/ 2 w 18"/>
                <a:gd name="T5" fmla="*/ 50 h 26"/>
                <a:gd name="T6" fmla="*/ 0 w 18"/>
                <a:gd name="T7" fmla="*/ 0 h 26"/>
                <a:gd name="T8" fmla="*/ 18 w 18"/>
                <a:gd name="T9" fmla="*/ 42 h 26"/>
                <a:gd name="T10" fmla="*/ 37 w 18"/>
                <a:gd name="T11" fmla="*/ 86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22580" name="Freeform 4338"/>
            <p:cNvSpPr>
              <a:spLocks/>
            </p:cNvSpPr>
            <p:nvPr/>
          </p:nvSpPr>
          <p:spPr bwMode="auto">
            <a:xfrm>
              <a:off x="5174" y="2709"/>
              <a:ext cx="37" cy="43"/>
            </a:xfrm>
            <a:custGeom>
              <a:avLst/>
              <a:gdLst>
                <a:gd name="T0" fmla="*/ 73 w 33"/>
                <a:gd name="T1" fmla="*/ 119 h 35"/>
                <a:gd name="T2" fmla="*/ 62 w 33"/>
                <a:gd name="T3" fmla="*/ 147 h 35"/>
                <a:gd name="T4" fmla="*/ 35 w 33"/>
                <a:gd name="T5" fmla="*/ 59 h 35"/>
                <a:gd name="T6" fmla="*/ 15 w 33"/>
                <a:gd name="T7" fmla="*/ 32 h 35"/>
                <a:gd name="T8" fmla="*/ 0 w 33"/>
                <a:gd name="T9" fmla="*/ 0 h 35"/>
                <a:gd name="T10" fmla="*/ 27 w 33"/>
                <a:gd name="T11" fmla="*/ 32 h 35"/>
                <a:gd name="T12" fmla="*/ 52 w 33"/>
                <a:gd name="T13" fmla="*/ 71 h 35"/>
                <a:gd name="T14" fmla="*/ 73 w 33"/>
                <a:gd name="T15" fmla="*/ 11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22581" name="Freeform 4339"/>
            <p:cNvSpPr>
              <a:spLocks/>
            </p:cNvSpPr>
            <p:nvPr/>
          </p:nvSpPr>
          <p:spPr bwMode="auto">
            <a:xfrm>
              <a:off x="5164" y="2864"/>
              <a:ext cx="4" cy="6"/>
            </a:xfrm>
            <a:custGeom>
              <a:avLst/>
              <a:gdLst>
                <a:gd name="T0" fmla="*/ 2 w 5"/>
                <a:gd name="T1" fmla="*/ 2 h 5"/>
                <a:gd name="T2" fmla="*/ 2 w 5"/>
                <a:gd name="T3" fmla="*/ 17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582" name="Freeform 4340"/>
            <p:cNvSpPr>
              <a:spLocks/>
            </p:cNvSpPr>
            <p:nvPr/>
          </p:nvSpPr>
          <p:spPr bwMode="auto">
            <a:xfrm>
              <a:off x="5058" y="2310"/>
              <a:ext cx="2" cy="4"/>
            </a:xfrm>
            <a:custGeom>
              <a:avLst/>
              <a:gdLst>
                <a:gd name="T0" fmla="*/ 2 w 2"/>
                <a:gd name="T1" fmla="*/ 0 h 3"/>
                <a:gd name="T2" fmla="*/ 0 w 2"/>
                <a:gd name="T3" fmla="*/ 0 h 3"/>
                <a:gd name="T4" fmla="*/ 0 w 2"/>
                <a:gd name="T5" fmla="*/ 21 h 3"/>
                <a:gd name="T6" fmla="*/ 0 w 2"/>
                <a:gd name="T7" fmla="*/ 21 h 3"/>
                <a:gd name="T8" fmla="*/ 2 w 2"/>
                <a:gd name="T9" fmla="*/ 21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83" name="Freeform 4341"/>
            <p:cNvSpPr>
              <a:spLocks/>
            </p:cNvSpPr>
            <p:nvPr/>
          </p:nvSpPr>
          <p:spPr bwMode="auto">
            <a:xfrm>
              <a:off x="5055" y="2314"/>
              <a:ext cx="3" cy="5"/>
            </a:xfrm>
            <a:custGeom>
              <a:avLst/>
              <a:gdLst>
                <a:gd name="T0" fmla="*/ 0 w 3"/>
                <a:gd name="T1" fmla="*/ 0 h 4"/>
                <a:gd name="T2" fmla="*/ 0 w 3"/>
                <a:gd name="T3" fmla="*/ 13 h 4"/>
                <a:gd name="T4" fmla="*/ 0 w 3"/>
                <a:gd name="T5" fmla="*/ 20 h 4"/>
                <a:gd name="T6" fmla="*/ 3 w 3"/>
                <a:gd name="T7" fmla="*/ 13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84" name="Freeform 4342"/>
            <p:cNvSpPr>
              <a:spLocks/>
            </p:cNvSpPr>
            <p:nvPr/>
          </p:nvSpPr>
          <p:spPr bwMode="auto">
            <a:xfrm>
              <a:off x="5049" y="2334"/>
              <a:ext cx="4" cy="4"/>
            </a:xfrm>
            <a:custGeom>
              <a:avLst/>
              <a:gdLst>
                <a:gd name="T0" fmla="*/ 0 w 2"/>
                <a:gd name="T1" fmla="*/ 21 h 3"/>
                <a:gd name="T2" fmla="*/ 0 w 2"/>
                <a:gd name="T3" fmla="*/ 0 h 3"/>
                <a:gd name="T4" fmla="*/ 0 w 2"/>
                <a:gd name="T5" fmla="*/ 0 h 3"/>
                <a:gd name="T6" fmla="*/ 256 w 2"/>
                <a:gd name="T7" fmla="*/ 0 h 3"/>
                <a:gd name="T8" fmla="*/ 0 w 2"/>
                <a:gd name="T9" fmla="*/ 2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2585" name="Freeform 4343"/>
            <p:cNvSpPr>
              <a:spLocks/>
            </p:cNvSpPr>
            <p:nvPr/>
          </p:nvSpPr>
          <p:spPr bwMode="auto">
            <a:xfrm>
              <a:off x="5047" y="2247"/>
              <a:ext cx="0" cy="4"/>
            </a:xfrm>
            <a:custGeom>
              <a:avLst/>
              <a:gdLst>
                <a:gd name="T0" fmla="*/ 0 h 3"/>
                <a:gd name="T1" fmla="*/ 21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586" name="Rectangle 4344"/>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587" name="Freeform 4345"/>
            <p:cNvSpPr>
              <a:spLocks/>
            </p:cNvSpPr>
            <p:nvPr/>
          </p:nvSpPr>
          <p:spPr bwMode="auto">
            <a:xfrm>
              <a:off x="5049" y="2285"/>
              <a:ext cx="4" cy="2"/>
            </a:xfrm>
            <a:custGeom>
              <a:avLst/>
              <a:gdLst>
                <a:gd name="T0" fmla="*/ 256 w 2"/>
                <a:gd name="T1" fmla="*/ 0 h 2"/>
                <a:gd name="T2" fmla="*/ 0 w 2"/>
                <a:gd name="T3" fmla="*/ 2 h 2"/>
                <a:gd name="T4" fmla="*/ 0 w 2"/>
                <a:gd name="T5" fmla="*/ 0 h 2"/>
                <a:gd name="T6" fmla="*/ 25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588" name="Freeform 4346"/>
            <p:cNvSpPr>
              <a:spLocks/>
            </p:cNvSpPr>
            <p:nvPr/>
          </p:nvSpPr>
          <p:spPr bwMode="auto">
            <a:xfrm>
              <a:off x="4024" y="2059"/>
              <a:ext cx="89" cy="129"/>
            </a:xfrm>
            <a:custGeom>
              <a:avLst/>
              <a:gdLst>
                <a:gd name="T0" fmla="*/ 72 w 78"/>
                <a:gd name="T1" fmla="*/ 382 h 104"/>
                <a:gd name="T2" fmla="*/ 72 w 78"/>
                <a:gd name="T3" fmla="*/ 394 h 104"/>
                <a:gd name="T4" fmla="*/ 58 w 78"/>
                <a:gd name="T5" fmla="*/ 376 h 104"/>
                <a:gd name="T6" fmla="*/ 58 w 78"/>
                <a:gd name="T7" fmla="*/ 376 h 104"/>
                <a:gd name="T8" fmla="*/ 49 w 78"/>
                <a:gd name="T9" fmla="*/ 319 h 104"/>
                <a:gd name="T10" fmla="*/ 40 w 78"/>
                <a:gd name="T11" fmla="*/ 257 h 104"/>
                <a:gd name="T12" fmla="*/ 35 w 78"/>
                <a:gd name="T13" fmla="*/ 210 h 104"/>
                <a:gd name="T14" fmla="*/ 2 w 78"/>
                <a:gd name="T15" fmla="*/ 158 h 104"/>
                <a:gd name="T16" fmla="*/ 17 w 78"/>
                <a:gd name="T17" fmla="*/ 127 h 104"/>
                <a:gd name="T18" fmla="*/ 31 w 78"/>
                <a:gd name="T19" fmla="*/ 119 h 104"/>
                <a:gd name="T20" fmla="*/ 0 w 78"/>
                <a:gd name="T21" fmla="*/ 62 h 104"/>
                <a:gd name="T22" fmla="*/ 0 w 78"/>
                <a:gd name="T23" fmla="*/ 0 h 104"/>
                <a:gd name="T24" fmla="*/ 31 w 78"/>
                <a:gd name="T25" fmla="*/ 21 h 104"/>
                <a:gd name="T26" fmla="*/ 40 w 78"/>
                <a:gd name="T27" fmla="*/ 57 h 104"/>
                <a:gd name="T28" fmla="*/ 49 w 78"/>
                <a:gd name="T29" fmla="*/ 40 h 104"/>
                <a:gd name="T30" fmla="*/ 72 w 78"/>
                <a:gd name="T31" fmla="*/ 109 h 104"/>
                <a:gd name="T32" fmla="*/ 107 w 78"/>
                <a:gd name="T33" fmla="*/ 109 h 104"/>
                <a:gd name="T34" fmla="*/ 147 w 78"/>
                <a:gd name="T35" fmla="*/ 119 h 104"/>
                <a:gd name="T36" fmla="*/ 167 w 78"/>
                <a:gd name="T37" fmla="*/ 149 h 104"/>
                <a:gd name="T38" fmla="*/ 167 w 78"/>
                <a:gd name="T39" fmla="*/ 184 h 104"/>
                <a:gd name="T40" fmla="*/ 137 w 78"/>
                <a:gd name="T41" fmla="*/ 210 h 104"/>
                <a:gd name="T42" fmla="*/ 144 w 78"/>
                <a:gd name="T43" fmla="*/ 277 h 104"/>
                <a:gd name="T44" fmla="*/ 147 w 78"/>
                <a:gd name="T45" fmla="*/ 288 h 104"/>
                <a:gd name="T46" fmla="*/ 167 w 78"/>
                <a:gd name="T47" fmla="*/ 237 h 104"/>
                <a:gd name="T48" fmla="*/ 183 w 78"/>
                <a:gd name="T49" fmla="*/ 305 h 104"/>
                <a:gd name="T50" fmla="*/ 196 w 78"/>
                <a:gd name="T51" fmla="*/ 376 h 104"/>
                <a:gd name="T52" fmla="*/ 196 w 78"/>
                <a:gd name="T53" fmla="*/ 427 h 104"/>
                <a:gd name="T54" fmla="*/ 191 w 78"/>
                <a:gd name="T55" fmla="*/ 437 h 104"/>
                <a:gd name="T56" fmla="*/ 196 w 78"/>
                <a:gd name="T57" fmla="*/ 469 h 104"/>
                <a:gd name="T58" fmla="*/ 172 w 78"/>
                <a:gd name="T59" fmla="*/ 382 h 104"/>
                <a:gd name="T60" fmla="*/ 147 w 78"/>
                <a:gd name="T61" fmla="*/ 305 h 104"/>
                <a:gd name="T62" fmla="*/ 123 w 78"/>
                <a:gd name="T63" fmla="*/ 305 h 104"/>
                <a:gd name="T64" fmla="*/ 107 w 78"/>
                <a:gd name="T65" fmla="*/ 257 h 104"/>
                <a:gd name="T66" fmla="*/ 72 w 78"/>
                <a:gd name="T67" fmla="*/ 210 h 104"/>
                <a:gd name="T68" fmla="*/ 58 w 78"/>
                <a:gd name="T69" fmla="*/ 210 h 104"/>
                <a:gd name="T70" fmla="*/ 99 w 78"/>
                <a:gd name="T71" fmla="*/ 268 h 104"/>
                <a:gd name="T72" fmla="*/ 112 w 78"/>
                <a:gd name="T73" fmla="*/ 305 h 104"/>
                <a:gd name="T74" fmla="*/ 120 w 78"/>
                <a:gd name="T75" fmla="*/ 332 h 104"/>
                <a:gd name="T76" fmla="*/ 107 w 78"/>
                <a:gd name="T77" fmla="*/ 394 h 104"/>
                <a:gd name="T78" fmla="*/ 99 w 78"/>
                <a:gd name="T79" fmla="*/ 363 h 104"/>
                <a:gd name="T80" fmla="*/ 87 w 78"/>
                <a:gd name="T81" fmla="*/ 376 h 104"/>
                <a:gd name="T82" fmla="*/ 83 w 78"/>
                <a:gd name="T83" fmla="*/ 382 h 104"/>
                <a:gd name="T84" fmla="*/ 72 w 78"/>
                <a:gd name="T85" fmla="*/ 382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22589" name="Freeform 4347"/>
            <p:cNvSpPr>
              <a:spLocks/>
            </p:cNvSpPr>
            <p:nvPr/>
          </p:nvSpPr>
          <p:spPr bwMode="auto">
            <a:xfrm>
              <a:off x="4031" y="2025"/>
              <a:ext cx="54" cy="32"/>
            </a:xfrm>
            <a:custGeom>
              <a:avLst/>
              <a:gdLst>
                <a:gd name="T0" fmla="*/ 64 w 49"/>
                <a:gd name="T1" fmla="*/ 2 h 26"/>
                <a:gd name="T2" fmla="*/ 21 w 49"/>
                <a:gd name="T3" fmla="*/ 0 h 26"/>
                <a:gd name="T4" fmla="*/ 0 w 49"/>
                <a:gd name="T5" fmla="*/ 71 h 26"/>
                <a:gd name="T6" fmla="*/ 2 w 49"/>
                <a:gd name="T7" fmla="*/ 97 h 26"/>
                <a:gd name="T8" fmla="*/ 45 w 49"/>
                <a:gd name="T9" fmla="*/ 111 h 26"/>
                <a:gd name="T10" fmla="*/ 74 w 49"/>
                <a:gd name="T11" fmla="*/ 97 h 26"/>
                <a:gd name="T12" fmla="*/ 97 w 49"/>
                <a:gd name="T13" fmla="*/ 97 h 26"/>
                <a:gd name="T14" fmla="*/ 93 w 49"/>
                <a:gd name="T15" fmla="*/ 59 h 26"/>
                <a:gd name="T16" fmla="*/ 83 w 49"/>
                <a:gd name="T17" fmla="*/ 39 h 26"/>
                <a:gd name="T18" fmla="*/ 6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2590" name="Freeform 4348"/>
            <p:cNvSpPr>
              <a:spLocks/>
            </p:cNvSpPr>
            <p:nvPr/>
          </p:nvSpPr>
          <p:spPr bwMode="auto">
            <a:xfrm>
              <a:off x="4306" y="2323"/>
              <a:ext cx="88" cy="93"/>
            </a:xfrm>
            <a:custGeom>
              <a:avLst/>
              <a:gdLst>
                <a:gd name="T0" fmla="*/ 117 w 80"/>
                <a:gd name="T1" fmla="*/ 254 h 75"/>
                <a:gd name="T2" fmla="*/ 122 w 80"/>
                <a:gd name="T3" fmla="*/ 319 h 75"/>
                <a:gd name="T4" fmla="*/ 101 w 80"/>
                <a:gd name="T5" fmla="*/ 305 h 75"/>
                <a:gd name="T6" fmla="*/ 92 w 80"/>
                <a:gd name="T7" fmla="*/ 319 h 75"/>
                <a:gd name="T8" fmla="*/ 74 w 80"/>
                <a:gd name="T9" fmla="*/ 337 h 75"/>
                <a:gd name="T10" fmla="*/ 55 w 80"/>
                <a:gd name="T11" fmla="*/ 337 h 75"/>
                <a:gd name="T12" fmla="*/ 45 w 80"/>
                <a:gd name="T13" fmla="*/ 319 h 75"/>
                <a:gd name="T14" fmla="*/ 41 w 80"/>
                <a:gd name="T15" fmla="*/ 288 h 75"/>
                <a:gd name="T16" fmla="*/ 32 w 80"/>
                <a:gd name="T17" fmla="*/ 305 h 75"/>
                <a:gd name="T18" fmla="*/ 28 w 80"/>
                <a:gd name="T19" fmla="*/ 254 h 75"/>
                <a:gd name="T20" fmla="*/ 21 w 80"/>
                <a:gd name="T21" fmla="*/ 244 h 75"/>
                <a:gd name="T22" fmla="*/ 4 w 80"/>
                <a:gd name="T23" fmla="*/ 181 h 75"/>
                <a:gd name="T24" fmla="*/ 0 w 80"/>
                <a:gd name="T25" fmla="*/ 118 h 75"/>
                <a:gd name="T26" fmla="*/ 17 w 80"/>
                <a:gd name="T27" fmla="*/ 32 h 75"/>
                <a:gd name="T28" fmla="*/ 52 w 80"/>
                <a:gd name="T29" fmla="*/ 32 h 75"/>
                <a:gd name="T30" fmla="*/ 83 w 80"/>
                <a:gd name="T31" fmla="*/ 32 h 75"/>
                <a:gd name="T32" fmla="*/ 110 w 80"/>
                <a:gd name="T33" fmla="*/ 62 h 75"/>
                <a:gd name="T34" fmla="*/ 110 w 80"/>
                <a:gd name="T35" fmla="*/ 40 h 75"/>
                <a:gd name="T36" fmla="*/ 119 w 80"/>
                <a:gd name="T37" fmla="*/ 17 h 75"/>
                <a:gd name="T38" fmla="*/ 133 w 80"/>
                <a:gd name="T39" fmla="*/ 32 h 75"/>
                <a:gd name="T40" fmla="*/ 155 w 80"/>
                <a:gd name="T41" fmla="*/ 0 h 75"/>
                <a:gd name="T42" fmla="*/ 157 w 80"/>
                <a:gd name="T43" fmla="*/ 72 h 75"/>
                <a:gd name="T44" fmla="*/ 157 w 80"/>
                <a:gd name="T45" fmla="*/ 135 h 75"/>
                <a:gd name="T46" fmla="*/ 157 w 80"/>
                <a:gd name="T47" fmla="*/ 205 h 75"/>
                <a:gd name="T48" fmla="*/ 130 w 80"/>
                <a:gd name="T49" fmla="*/ 232 h 75"/>
                <a:gd name="T50" fmla="*/ 117 w 80"/>
                <a:gd name="T51" fmla="*/ 25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22591" name="Freeform 4349"/>
            <p:cNvSpPr>
              <a:spLocks/>
            </p:cNvSpPr>
            <p:nvPr/>
          </p:nvSpPr>
          <p:spPr bwMode="auto">
            <a:xfrm>
              <a:off x="5046" y="2349"/>
              <a:ext cx="3" cy="7"/>
            </a:xfrm>
            <a:custGeom>
              <a:avLst/>
              <a:gdLst>
                <a:gd name="T0" fmla="*/ 0 w 5"/>
                <a:gd name="T1" fmla="*/ 55 h 5"/>
                <a:gd name="T2" fmla="*/ 0 w 5"/>
                <a:gd name="T3" fmla="*/ 21 h 5"/>
                <a:gd name="T4" fmla="*/ 1 w 5"/>
                <a:gd name="T5" fmla="*/ 0 h 5"/>
                <a:gd name="T6" fmla="*/ 1 w 5"/>
                <a:gd name="T7" fmla="*/ 0 h 5"/>
                <a:gd name="T8" fmla="*/ 0 w 5"/>
                <a:gd name="T9" fmla="*/ 5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2592" name="Freeform 4350"/>
            <p:cNvSpPr>
              <a:spLocks/>
            </p:cNvSpPr>
            <p:nvPr/>
          </p:nvSpPr>
          <p:spPr bwMode="auto">
            <a:xfrm>
              <a:off x="4479" y="2153"/>
              <a:ext cx="3" cy="5"/>
            </a:xfrm>
            <a:custGeom>
              <a:avLst/>
              <a:gdLst>
                <a:gd name="T0" fmla="*/ 41 w 2"/>
                <a:gd name="T1" fmla="*/ 0 h 4"/>
                <a:gd name="T2" fmla="*/ 0 w 2"/>
                <a:gd name="T3" fmla="*/ 20 h 4"/>
                <a:gd name="T4" fmla="*/ 0 w 2"/>
                <a:gd name="T5" fmla="*/ 13 h 4"/>
                <a:gd name="T6" fmla="*/ 41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593" name="Freeform 4351"/>
            <p:cNvSpPr>
              <a:spLocks/>
            </p:cNvSpPr>
            <p:nvPr/>
          </p:nvSpPr>
          <p:spPr bwMode="auto">
            <a:xfrm>
              <a:off x="4246" y="2153"/>
              <a:ext cx="146" cy="188"/>
            </a:xfrm>
            <a:custGeom>
              <a:avLst/>
              <a:gdLst>
                <a:gd name="T0" fmla="*/ 156 w 131"/>
                <a:gd name="T1" fmla="*/ 186 h 151"/>
                <a:gd name="T2" fmla="*/ 148 w 131"/>
                <a:gd name="T3" fmla="*/ 151 h 151"/>
                <a:gd name="T4" fmla="*/ 133 w 131"/>
                <a:gd name="T5" fmla="*/ 120 h 151"/>
                <a:gd name="T6" fmla="*/ 113 w 131"/>
                <a:gd name="T7" fmla="*/ 132 h 151"/>
                <a:gd name="T8" fmla="*/ 91 w 131"/>
                <a:gd name="T9" fmla="*/ 81 h 151"/>
                <a:gd name="T10" fmla="*/ 80 w 131"/>
                <a:gd name="T11" fmla="*/ 50 h 151"/>
                <a:gd name="T12" fmla="*/ 57 w 131"/>
                <a:gd name="T13" fmla="*/ 0 h 151"/>
                <a:gd name="T14" fmla="*/ 40 w 131"/>
                <a:gd name="T15" fmla="*/ 0 h 151"/>
                <a:gd name="T16" fmla="*/ 48 w 131"/>
                <a:gd name="T17" fmla="*/ 96 h 151"/>
                <a:gd name="T18" fmla="*/ 36 w 131"/>
                <a:gd name="T19" fmla="*/ 81 h 151"/>
                <a:gd name="T20" fmla="*/ 32 w 131"/>
                <a:gd name="T21" fmla="*/ 76 h 151"/>
                <a:gd name="T22" fmla="*/ 16 w 131"/>
                <a:gd name="T23" fmla="*/ 132 h 151"/>
                <a:gd name="T24" fmla="*/ 0 w 131"/>
                <a:gd name="T25" fmla="*/ 164 h 151"/>
                <a:gd name="T26" fmla="*/ 16 w 131"/>
                <a:gd name="T27" fmla="*/ 186 h 151"/>
                <a:gd name="T28" fmla="*/ 16 w 131"/>
                <a:gd name="T29" fmla="*/ 228 h 151"/>
                <a:gd name="T30" fmla="*/ 40 w 131"/>
                <a:gd name="T31" fmla="*/ 228 h 151"/>
                <a:gd name="T32" fmla="*/ 48 w 131"/>
                <a:gd name="T33" fmla="*/ 316 h 151"/>
                <a:gd name="T34" fmla="*/ 48 w 131"/>
                <a:gd name="T35" fmla="*/ 401 h 151"/>
                <a:gd name="T36" fmla="*/ 77 w 131"/>
                <a:gd name="T37" fmla="*/ 346 h 151"/>
                <a:gd name="T38" fmla="*/ 96 w 131"/>
                <a:gd name="T39" fmla="*/ 362 h 151"/>
                <a:gd name="T40" fmla="*/ 113 w 131"/>
                <a:gd name="T41" fmla="*/ 346 h 151"/>
                <a:gd name="T42" fmla="*/ 133 w 131"/>
                <a:gd name="T43" fmla="*/ 322 h 151"/>
                <a:gd name="T44" fmla="*/ 167 w 131"/>
                <a:gd name="T45" fmla="*/ 401 h 151"/>
                <a:gd name="T46" fmla="*/ 172 w 131"/>
                <a:gd name="T47" fmla="*/ 457 h 151"/>
                <a:gd name="T48" fmla="*/ 206 w 131"/>
                <a:gd name="T49" fmla="*/ 549 h 151"/>
                <a:gd name="T50" fmla="*/ 214 w 131"/>
                <a:gd name="T51" fmla="*/ 621 h 151"/>
                <a:gd name="T52" fmla="*/ 204 w 131"/>
                <a:gd name="T53" fmla="*/ 669 h 151"/>
                <a:gd name="T54" fmla="*/ 231 w 131"/>
                <a:gd name="T55" fmla="*/ 700 h 151"/>
                <a:gd name="T56" fmla="*/ 231 w 131"/>
                <a:gd name="T57" fmla="*/ 679 h 151"/>
                <a:gd name="T58" fmla="*/ 243 w 131"/>
                <a:gd name="T59" fmla="*/ 656 h 151"/>
                <a:gd name="T60" fmla="*/ 257 w 131"/>
                <a:gd name="T61" fmla="*/ 669 h 151"/>
                <a:gd name="T62" fmla="*/ 281 w 131"/>
                <a:gd name="T63" fmla="*/ 637 h 151"/>
                <a:gd name="T64" fmla="*/ 273 w 131"/>
                <a:gd name="T65" fmla="*/ 565 h 151"/>
                <a:gd name="T66" fmla="*/ 269 w 131"/>
                <a:gd name="T67" fmla="*/ 549 h 151"/>
                <a:gd name="T68" fmla="*/ 269 w 131"/>
                <a:gd name="T69" fmla="*/ 527 h 151"/>
                <a:gd name="T70" fmla="*/ 240 w 131"/>
                <a:gd name="T71" fmla="*/ 469 h 151"/>
                <a:gd name="T72" fmla="*/ 225 w 131"/>
                <a:gd name="T73" fmla="*/ 412 h 151"/>
                <a:gd name="T74" fmla="*/ 198 w 131"/>
                <a:gd name="T75" fmla="*/ 362 h 151"/>
                <a:gd name="T76" fmla="*/ 184 w 131"/>
                <a:gd name="T77" fmla="*/ 305 h 151"/>
                <a:gd name="T78" fmla="*/ 135 w 131"/>
                <a:gd name="T79" fmla="*/ 243 h 151"/>
                <a:gd name="T80" fmla="*/ 145 w 131"/>
                <a:gd name="T81" fmla="*/ 219 h 151"/>
                <a:gd name="T82" fmla="*/ 164 w 131"/>
                <a:gd name="T83" fmla="*/ 204 h 151"/>
                <a:gd name="T84" fmla="*/ 156 w 131"/>
                <a:gd name="T85" fmla="*/ 186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22594" name="Freeform 4352"/>
            <p:cNvSpPr>
              <a:spLocks/>
            </p:cNvSpPr>
            <p:nvPr/>
          </p:nvSpPr>
          <p:spPr bwMode="auto">
            <a:xfrm>
              <a:off x="4108" y="2015"/>
              <a:ext cx="155" cy="407"/>
            </a:xfrm>
            <a:custGeom>
              <a:avLst/>
              <a:gdLst>
                <a:gd name="T0" fmla="*/ 165 w 138"/>
                <a:gd name="T1" fmla="*/ 367 h 329"/>
                <a:gd name="T2" fmla="*/ 165 w 138"/>
                <a:gd name="T3" fmla="*/ 304 h 329"/>
                <a:gd name="T4" fmla="*/ 185 w 138"/>
                <a:gd name="T5" fmla="*/ 209 h 329"/>
                <a:gd name="T6" fmla="*/ 179 w 138"/>
                <a:gd name="T7" fmla="*/ 88 h 329"/>
                <a:gd name="T8" fmla="*/ 129 w 138"/>
                <a:gd name="T9" fmla="*/ 0 h 329"/>
                <a:gd name="T10" fmla="*/ 126 w 138"/>
                <a:gd name="T11" fmla="*/ 75 h 329"/>
                <a:gd name="T12" fmla="*/ 126 w 138"/>
                <a:gd name="T13" fmla="*/ 115 h 329"/>
                <a:gd name="T14" fmla="*/ 67 w 138"/>
                <a:gd name="T15" fmla="*/ 182 h 329"/>
                <a:gd name="T16" fmla="*/ 61 w 138"/>
                <a:gd name="T17" fmla="*/ 277 h 329"/>
                <a:gd name="T18" fmla="*/ 27 w 138"/>
                <a:gd name="T19" fmla="*/ 367 h 329"/>
                <a:gd name="T20" fmla="*/ 21 w 138"/>
                <a:gd name="T21" fmla="*/ 527 h 329"/>
                <a:gd name="T22" fmla="*/ 3 w 138"/>
                <a:gd name="T23" fmla="*/ 575 h 329"/>
                <a:gd name="T24" fmla="*/ 21 w 138"/>
                <a:gd name="T25" fmla="*/ 661 h 329"/>
                <a:gd name="T26" fmla="*/ 34 w 138"/>
                <a:gd name="T27" fmla="*/ 652 h 329"/>
                <a:gd name="T28" fmla="*/ 43 w 138"/>
                <a:gd name="T29" fmla="*/ 693 h 329"/>
                <a:gd name="T30" fmla="*/ 70 w 138"/>
                <a:gd name="T31" fmla="*/ 729 h 329"/>
                <a:gd name="T32" fmla="*/ 70 w 138"/>
                <a:gd name="T33" fmla="*/ 768 h 329"/>
                <a:gd name="T34" fmla="*/ 88 w 138"/>
                <a:gd name="T35" fmla="*/ 799 h 329"/>
                <a:gd name="T36" fmla="*/ 99 w 138"/>
                <a:gd name="T37" fmla="*/ 936 h 329"/>
                <a:gd name="T38" fmla="*/ 113 w 138"/>
                <a:gd name="T39" fmla="*/ 956 h 329"/>
                <a:gd name="T40" fmla="*/ 126 w 138"/>
                <a:gd name="T41" fmla="*/ 1024 h 329"/>
                <a:gd name="T42" fmla="*/ 142 w 138"/>
                <a:gd name="T43" fmla="*/ 998 h 329"/>
                <a:gd name="T44" fmla="*/ 161 w 138"/>
                <a:gd name="T45" fmla="*/ 975 h 329"/>
                <a:gd name="T46" fmla="*/ 179 w 138"/>
                <a:gd name="T47" fmla="*/ 967 h 329"/>
                <a:gd name="T48" fmla="*/ 198 w 138"/>
                <a:gd name="T49" fmla="*/ 936 h 329"/>
                <a:gd name="T50" fmla="*/ 231 w 138"/>
                <a:gd name="T51" fmla="*/ 1073 h 329"/>
                <a:gd name="T52" fmla="*/ 245 w 138"/>
                <a:gd name="T53" fmla="*/ 1164 h 329"/>
                <a:gd name="T54" fmla="*/ 271 w 138"/>
                <a:gd name="T55" fmla="*/ 1284 h 329"/>
                <a:gd name="T56" fmla="*/ 274 w 138"/>
                <a:gd name="T57" fmla="*/ 1405 h 329"/>
                <a:gd name="T58" fmla="*/ 276 w 138"/>
                <a:gd name="T59" fmla="*/ 1452 h 329"/>
                <a:gd name="T60" fmla="*/ 307 w 138"/>
                <a:gd name="T61" fmla="*/ 1343 h 329"/>
                <a:gd name="T62" fmla="*/ 285 w 138"/>
                <a:gd name="T63" fmla="*/ 1196 h 329"/>
                <a:gd name="T64" fmla="*/ 245 w 138"/>
                <a:gd name="T65" fmla="*/ 1103 h 329"/>
                <a:gd name="T66" fmla="*/ 254 w 138"/>
                <a:gd name="T67" fmla="*/ 1024 h 329"/>
                <a:gd name="T68" fmla="*/ 254 w 138"/>
                <a:gd name="T69" fmla="*/ 967 h 329"/>
                <a:gd name="T70" fmla="*/ 194 w 138"/>
                <a:gd name="T71" fmla="*/ 799 h 329"/>
                <a:gd name="T72" fmla="*/ 216 w 138"/>
                <a:gd name="T73" fmla="*/ 711 h 329"/>
                <a:gd name="T74" fmla="*/ 257 w 138"/>
                <a:gd name="T75" fmla="*/ 661 h 329"/>
                <a:gd name="T76" fmla="*/ 295 w 138"/>
                <a:gd name="T77" fmla="*/ 621 h 329"/>
                <a:gd name="T78" fmla="*/ 299 w 138"/>
                <a:gd name="T79" fmla="*/ 544 h 329"/>
                <a:gd name="T80" fmla="*/ 257 w 138"/>
                <a:gd name="T81" fmla="*/ 515 h 329"/>
                <a:gd name="T82" fmla="*/ 243 w 138"/>
                <a:gd name="T83" fmla="*/ 443 h 329"/>
                <a:gd name="T84" fmla="*/ 208 w 138"/>
                <a:gd name="T85" fmla="*/ 36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22595" name="Freeform 4353"/>
            <p:cNvSpPr>
              <a:spLocks/>
            </p:cNvSpPr>
            <p:nvPr/>
          </p:nvSpPr>
          <p:spPr bwMode="auto">
            <a:xfrm>
              <a:off x="4603" y="2235"/>
              <a:ext cx="85" cy="135"/>
            </a:xfrm>
            <a:custGeom>
              <a:avLst/>
              <a:gdLst>
                <a:gd name="T0" fmla="*/ 31 w 76"/>
                <a:gd name="T1" fmla="*/ 303 h 109"/>
                <a:gd name="T2" fmla="*/ 31 w 76"/>
                <a:gd name="T3" fmla="*/ 334 h 109"/>
                <a:gd name="T4" fmla="*/ 2 w 76"/>
                <a:gd name="T5" fmla="*/ 246 h 109"/>
                <a:gd name="T6" fmla="*/ 0 w 76"/>
                <a:gd name="T7" fmla="*/ 199 h 109"/>
                <a:gd name="T8" fmla="*/ 19 w 76"/>
                <a:gd name="T9" fmla="*/ 199 h 109"/>
                <a:gd name="T10" fmla="*/ 15 w 76"/>
                <a:gd name="T11" fmla="*/ 118 h 109"/>
                <a:gd name="T12" fmla="*/ 12 w 76"/>
                <a:gd name="T13" fmla="*/ 40 h 109"/>
                <a:gd name="T14" fmla="*/ 15 w 76"/>
                <a:gd name="T15" fmla="*/ 0 h 109"/>
                <a:gd name="T16" fmla="*/ 62 w 76"/>
                <a:gd name="T17" fmla="*/ 17 h 109"/>
                <a:gd name="T18" fmla="*/ 69 w 76"/>
                <a:gd name="T19" fmla="*/ 40 h 109"/>
                <a:gd name="T20" fmla="*/ 77 w 76"/>
                <a:gd name="T21" fmla="*/ 102 h 109"/>
                <a:gd name="T22" fmla="*/ 84 w 76"/>
                <a:gd name="T23" fmla="*/ 149 h 109"/>
                <a:gd name="T24" fmla="*/ 72 w 76"/>
                <a:gd name="T25" fmla="*/ 199 h 109"/>
                <a:gd name="T26" fmla="*/ 62 w 76"/>
                <a:gd name="T27" fmla="*/ 230 h 109"/>
                <a:gd name="T28" fmla="*/ 62 w 76"/>
                <a:gd name="T29" fmla="*/ 285 h 109"/>
                <a:gd name="T30" fmla="*/ 84 w 76"/>
                <a:gd name="T31" fmla="*/ 374 h 109"/>
                <a:gd name="T32" fmla="*/ 93 w 76"/>
                <a:gd name="T33" fmla="*/ 374 h 109"/>
                <a:gd name="T34" fmla="*/ 93 w 76"/>
                <a:gd name="T35" fmla="*/ 358 h 109"/>
                <a:gd name="T36" fmla="*/ 115 w 76"/>
                <a:gd name="T37" fmla="*/ 358 h 109"/>
                <a:gd name="T38" fmla="*/ 130 w 76"/>
                <a:gd name="T39" fmla="*/ 391 h 109"/>
                <a:gd name="T40" fmla="*/ 133 w 76"/>
                <a:gd name="T41" fmla="*/ 374 h 109"/>
                <a:gd name="T42" fmla="*/ 149 w 76"/>
                <a:gd name="T43" fmla="*/ 400 h 109"/>
                <a:gd name="T44" fmla="*/ 143 w 76"/>
                <a:gd name="T45" fmla="*/ 412 h 109"/>
                <a:gd name="T46" fmla="*/ 154 w 76"/>
                <a:gd name="T47" fmla="*/ 443 h 109"/>
                <a:gd name="T48" fmla="*/ 167 w 76"/>
                <a:gd name="T49" fmla="*/ 452 h 109"/>
                <a:gd name="T50" fmla="*/ 154 w 76"/>
                <a:gd name="T51" fmla="*/ 487 h 109"/>
                <a:gd name="T52" fmla="*/ 154 w 76"/>
                <a:gd name="T53" fmla="*/ 464 h 109"/>
                <a:gd name="T54" fmla="*/ 133 w 76"/>
                <a:gd name="T55" fmla="*/ 443 h 109"/>
                <a:gd name="T56" fmla="*/ 117 w 76"/>
                <a:gd name="T57" fmla="*/ 400 h 109"/>
                <a:gd name="T58" fmla="*/ 104 w 76"/>
                <a:gd name="T59" fmla="*/ 391 h 109"/>
                <a:gd name="T60" fmla="*/ 108 w 76"/>
                <a:gd name="T61" fmla="*/ 443 h 109"/>
                <a:gd name="T62" fmla="*/ 72 w 76"/>
                <a:gd name="T63" fmla="*/ 378 h 109"/>
                <a:gd name="T64" fmla="*/ 50 w 76"/>
                <a:gd name="T65" fmla="*/ 400 h 109"/>
                <a:gd name="T66" fmla="*/ 40 w 76"/>
                <a:gd name="T67" fmla="*/ 391 h 109"/>
                <a:gd name="T68" fmla="*/ 40 w 76"/>
                <a:gd name="T69" fmla="*/ 352 h 109"/>
                <a:gd name="T70" fmla="*/ 45 w 76"/>
                <a:gd name="T71" fmla="*/ 317 h 109"/>
                <a:gd name="T72" fmla="*/ 31 w 76"/>
                <a:gd name="T73" fmla="*/ 303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2596" name="Freeform 4354"/>
            <p:cNvSpPr>
              <a:spLocks/>
            </p:cNvSpPr>
            <p:nvPr/>
          </p:nvSpPr>
          <p:spPr bwMode="auto">
            <a:xfrm>
              <a:off x="4660" y="2434"/>
              <a:ext cx="80" cy="91"/>
            </a:xfrm>
            <a:custGeom>
              <a:avLst/>
              <a:gdLst>
                <a:gd name="T0" fmla="*/ 105 w 73"/>
                <a:gd name="T1" fmla="*/ 340 h 73"/>
                <a:gd name="T2" fmla="*/ 102 w 73"/>
                <a:gd name="T3" fmla="*/ 307 h 73"/>
                <a:gd name="T4" fmla="*/ 99 w 73"/>
                <a:gd name="T5" fmla="*/ 320 h 73"/>
                <a:gd name="T6" fmla="*/ 62 w 73"/>
                <a:gd name="T7" fmla="*/ 261 h 73"/>
                <a:gd name="T8" fmla="*/ 66 w 73"/>
                <a:gd name="T9" fmla="*/ 196 h 73"/>
                <a:gd name="T10" fmla="*/ 54 w 73"/>
                <a:gd name="T11" fmla="*/ 156 h 73"/>
                <a:gd name="T12" fmla="*/ 43 w 73"/>
                <a:gd name="T13" fmla="*/ 172 h 73"/>
                <a:gd name="T14" fmla="*/ 34 w 73"/>
                <a:gd name="T15" fmla="*/ 172 h 73"/>
                <a:gd name="T16" fmla="*/ 31 w 73"/>
                <a:gd name="T17" fmla="*/ 187 h 73"/>
                <a:gd name="T18" fmla="*/ 20 w 73"/>
                <a:gd name="T19" fmla="*/ 156 h 73"/>
                <a:gd name="T20" fmla="*/ 4 w 73"/>
                <a:gd name="T21" fmla="*/ 207 h 73"/>
                <a:gd name="T22" fmla="*/ 0 w 73"/>
                <a:gd name="T23" fmla="*/ 228 h 73"/>
                <a:gd name="T24" fmla="*/ 2 w 73"/>
                <a:gd name="T25" fmla="*/ 166 h 73"/>
                <a:gd name="T26" fmla="*/ 31 w 73"/>
                <a:gd name="T27" fmla="*/ 120 h 73"/>
                <a:gd name="T28" fmla="*/ 43 w 73"/>
                <a:gd name="T29" fmla="*/ 81 h 73"/>
                <a:gd name="T30" fmla="*/ 54 w 73"/>
                <a:gd name="T31" fmla="*/ 133 h 73"/>
                <a:gd name="T32" fmla="*/ 66 w 73"/>
                <a:gd name="T33" fmla="*/ 120 h 73"/>
                <a:gd name="T34" fmla="*/ 77 w 73"/>
                <a:gd name="T35" fmla="*/ 96 h 73"/>
                <a:gd name="T36" fmla="*/ 79 w 73"/>
                <a:gd name="T37" fmla="*/ 62 h 73"/>
                <a:gd name="T38" fmla="*/ 93 w 73"/>
                <a:gd name="T39" fmla="*/ 62 h 73"/>
                <a:gd name="T40" fmla="*/ 99 w 73"/>
                <a:gd name="T41" fmla="*/ 62 h 73"/>
                <a:gd name="T42" fmla="*/ 99 w 73"/>
                <a:gd name="T43" fmla="*/ 0 h 73"/>
                <a:gd name="T44" fmla="*/ 121 w 73"/>
                <a:gd name="T45" fmla="*/ 32 h 73"/>
                <a:gd name="T46" fmla="*/ 125 w 73"/>
                <a:gd name="T47" fmla="*/ 96 h 73"/>
                <a:gd name="T48" fmla="*/ 138 w 73"/>
                <a:gd name="T49" fmla="*/ 196 h 73"/>
                <a:gd name="T50" fmla="*/ 129 w 73"/>
                <a:gd name="T51" fmla="*/ 244 h 73"/>
                <a:gd name="T52" fmla="*/ 129 w 73"/>
                <a:gd name="T53" fmla="*/ 277 h 73"/>
                <a:gd name="T54" fmla="*/ 115 w 73"/>
                <a:gd name="T55" fmla="*/ 207 h 73"/>
                <a:gd name="T56" fmla="*/ 102 w 73"/>
                <a:gd name="T57" fmla="*/ 228 h 73"/>
                <a:gd name="T58" fmla="*/ 112 w 73"/>
                <a:gd name="T59" fmla="*/ 277 h 73"/>
                <a:gd name="T60" fmla="*/ 105 w 73"/>
                <a:gd name="T61" fmla="*/ 34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22597" name="Freeform 4355"/>
            <p:cNvSpPr>
              <a:spLocks/>
            </p:cNvSpPr>
            <p:nvPr/>
          </p:nvSpPr>
          <p:spPr bwMode="auto">
            <a:xfrm>
              <a:off x="4663" y="2408"/>
              <a:ext cx="16" cy="38"/>
            </a:xfrm>
            <a:custGeom>
              <a:avLst/>
              <a:gdLst>
                <a:gd name="T0" fmla="*/ 35 w 14"/>
                <a:gd name="T1" fmla="*/ 0 h 31"/>
                <a:gd name="T2" fmla="*/ 31 w 14"/>
                <a:gd name="T3" fmla="*/ 99 h 31"/>
                <a:gd name="T4" fmla="*/ 31 w 14"/>
                <a:gd name="T5" fmla="*/ 131 h 31"/>
                <a:gd name="T6" fmla="*/ 0 w 14"/>
                <a:gd name="T7" fmla="*/ 91 h 31"/>
                <a:gd name="T8" fmla="*/ 3 w 14"/>
                <a:gd name="T9" fmla="*/ 72 h 31"/>
                <a:gd name="T10" fmla="*/ 17 w 14"/>
                <a:gd name="T11" fmla="*/ 0 h 31"/>
                <a:gd name="T12" fmla="*/ 35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2598" name="Freeform 4356"/>
            <p:cNvSpPr>
              <a:spLocks/>
            </p:cNvSpPr>
            <p:nvPr/>
          </p:nvSpPr>
          <p:spPr bwMode="auto">
            <a:xfrm>
              <a:off x="4691" y="2370"/>
              <a:ext cx="28" cy="35"/>
            </a:xfrm>
            <a:custGeom>
              <a:avLst/>
              <a:gdLst>
                <a:gd name="T0" fmla="*/ 32 w 26"/>
                <a:gd name="T1" fmla="*/ 125 h 28"/>
                <a:gd name="T2" fmla="*/ 19 w 26"/>
                <a:gd name="T3" fmla="*/ 88 h 28"/>
                <a:gd name="T4" fmla="*/ 0 w 26"/>
                <a:gd name="T5" fmla="*/ 13 h 28"/>
                <a:gd name="T6" fmla="*/ 22 w 26"/>
                <a:gd name="T7" fmla="*/ 0 h 28"/>
                <a:gd name="T8" fmla="*/ 32 w 26"/>
                <a:gd name="T9" fmla="*/ 56 h 28"/>
                <a:gd name="T10" fmla="*/ 43 w 26"/>
                <a:gd name="T11" fmla="*/ 135 h 28"/>
                <a:gd name="T12" fmla="*/ 32 w 26"/>
                <a:gd name="T13" fmla="*/ 125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22599" name="Freeform 4357"/>
            <p:cNvSpPr>
              <a:spLocks/>
            </p:cNvSpPr>
            <p:nvPr/>
          </p:nvSpPr>
          <p:spPr bwMode="auto">
            <a:xfrm>
              <a:off x="4651" y="2387"/>
              <a:ext cx="20" cy="29"/>
            </a:xfrm>
            <a:custGeom>
              <a:avLst/>
              <a:gdLst>
                <a:gd name="T0" fmla="*/ 26 w 19"/>
                <a:gd name="T1" fmla="*/ 20 h 23"/>
                <a:gd name="T2" fmla="*/ 3 w 19"/>
                <a:gd name="T3" fmla="*/ 0 h 23"/>
                <a:gd name="T4" fmla="*/ 0 w 19"/>
                <a:gd name="T5" fmla="*/ 0 h 23"/>
                <a:gd name="T6" fmla="*/ 5 w 19"/>
                <a:gd name="T7" fmla="*/ 117 h 23"/>
                <a:gd name="T8" fmla="*/ 26 w 19"/>
                <a:gd name="T9" fmla="*/ 37 h 23"/>
                <a:gd name="T10" fmla="*/ 26 w 19"/>
                <a:gd name="T11" fmla="*/ 2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22600" name="Freeform 4358"/>
            <p:cNvSpPr>
              <a:spLocks/>
            </p:cNvSpPr>
            <p:nvPr/>
          </p:nvSpPr>
          <p:spPr bwMode="auto">
            <a:xfrm>
              <a:off x="4575" y="2399"/>
              <a:ext cx="39" cy="62"/>
            </a:xfrm>
            <a:custGeom>
              <a:avLst/>
              <a:gdLst>
                <a:gd name="T0" fmla="*/ 74 w 35"/>
                <a:gd name="T1" fmla="*/ 62 h 50"/>
                <a:gd name="T2" fmla="*/ 45 w 35"/>
                <a:gd name="T3" fmla="*/ 133 h 50"/>
                <a:gd name="T4" fmla="*/ 25 w 35"/>
                <a:gd name="T5" fmla="*/ 169 h 50"/>
                <a:gd name="T6" fmla="*/ 0 w 35"/>
                <a:gd name="T7" fmla="*/ 224 h 50"/>
                <a:gd name="T8" fmla="*/ 0 w 35"/>
                <a:gd name="T9" fmla="*/ 210 h 50"/>
                <a:gd name="T10" fmla="*/ 25 w 35"/>
                <a:gd name="T11" fmla="*/ 149 h 50"/>
                <a:gd name="T12" fmla="*/ 50 w 35"/>
                <a:gd name="T13" fmla="*/ 88 h 50"/>
                <a:gd name="T14" fmla="*/ 59 w 35"/>
                <a:gd name="T15" fmla="*/ 32 h 50"/>
                <a:gd name="T16" fmla="*/ 66 w 35"/>
                <a:gd name="T17" fmla="*/ 0 h 50"/>
                <a:gd name="T18" fmla="*/ 74 w 35"/>
                <a:gd name="T19" fmla="*/ 6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22601" name="Freeform 4359"/>
            <p:cNvSpPr>
              <a:spLocks/>
            </p:cNvSpPr>
            <p:nvPr/>
          </p:nvSpPr>
          <p:spPr bwMode="auto">
            <a:xfrm>
              <a:off x="4620" y="2352"/>
              <a:ext cx="21" cy="27"/>
            </a:xfrm>
            <a:custGeom>
              <a:avLst/>
              <a:gdLst>
                <a:gd name="T0" fmla="*/ 38 w 19"/>
                <a:gd name="T1" fmla="*/ 61 h 22"/>
                <a:gd name="T2" fmla="*/ 34 w 19"/>
                <a:gd name="T3" fmla="*/ 92 h 22"/>
                <a:gd name="T4" fmla="*/ 14 w 19"/>
                <a:gd name="T5" fmla="*/ 41 h 22"/>
                <a:gd name="T6" fmla="*/ 0 w 19"/>
                <a:gd name="T7" fmla="*/ 0 h 22"/>
                <a:gd name="T8" fmla="*/ 34 w 19"/>
                <a:gd name="T9" fmla="*/ 0 h 22"/>
                <a:gd name="T10" fmla="*/ 38 w 19"/>
                <a:gd name="T11" fmla="*/ 6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22602" name="Freeform 4360"/>
            <p:cNvSpPr>
              <a:spLocks/>
            </p:cNvSpPr>
            <p:nvPr/>
          </p:nvSpPr>
          <p:spPr bwMode="auto">
            <a:xfrm>
              <a:off x="4694" y="2396"/>
              <a:ext cx="18" cy="28"/>
            </a:xfrm>
            <a:custGeom>
              <a:avLst/>
              <a:gdLst>
                <a:gd name="T0" fmla="*/ 19 w 17"/>
                <a:gd name="T1" fmla="*/ 2 h 23"/>
                <a:gd name="T2" fmla="*/ 24 w 17"/>
                <a:gd name="T3" fmla="*/ 84 h 23"/>
                <a:gd name="T4" fmla="*/ 19 w 17"/>
                <a:gd name="T5" fmla="*/ 84 h 23"/>
                <a:gd name="T6" fmla="*/ 19 w 17"/>
                <a:gd name="T7" fmla="*/ 90 h 23"/>
                <a:gd name="T8" fmla="*/ 5 w 17"/>
                <a:gd name="T9" fmla="*/ 34 h 23"/>
                <a:gd name="T10" fmla="*/ 0 w 17"/>
                <a:gd name="T11" fmla="*/ 0 h 23"/>
                <a:gd name="T12" fmla="*/ 19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2603" name="Freeform 4361"/>
            <p:cNvSpPr>
              <a:spLocks/>
            </p:cNvSpPr>
            <p:nvPr/>
          </p:nvSpPr>
          <p:spPr bwMode="auto">
            <a:xfrm>
              <a:off x="4671" y="2372"/>
              <a:ext cx="17" cy="15"/>
            </a:xfrm>
            <a:custGeom>
              <a:avLst/>
              <a:gdLst>
                <a:gd name="T0" fmla="*/ 36 w 15"/>
                <a:gd name="T1" fmla="*/ 60 h 12"/>
                <a:gd name="T2" fmla="*/ 3 w 15"/>
                <a:gd name="T3" fmla="*/ 36 h 12"/>
                <a:gd name="T4" fmla="*/ 0 w 15"/>
                <a:gd name="T5" fmla="*/ 36 h 12"/>
                <a:gd name="T6" fmla="*/ 0 w 15"/>
                <a:gd name="T7" fmla="*/ 0 h 12"/>
                <a:gd name="T8" fmla="*/ 36 w 15"/>
                <a:gd name="T9" fmla="*/ 60 h 12"/>
                <a:gd name="T10" fmla="*/ 36 w 15"/>
                <a:gd name="T11" fmla="*/ 6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22604" name="Freeform 4362"/>
            <p:cNvSpPr>
              <a:spLocks/>
            </p:cNvSpPr>
            <p:nvPr/>
          </p:nvSpPr>
          <p:spPr bwMode="auto">
            <a:xfrm>
              <a:off x="4688" y="2424"/>
              <a:ext cx="16" cy="7"/>
            </a:xfrm>
            <a:custGeom>
              <a:avLst/>
              <a:gdLst>
                <a:gd name="T0" fmla="*/ 35 w 14"/>
                <a:gd name="T1" fmla="*/ 55 h 5"/>
                <a:gd name="T2" fmla="*/ 22 w 14"/>
                <a:gd name="T3" fmla="*/ 0 h 5"/>
                <a:gd name="T4" fmla="*/ 0 w 14"/>
                <a:gd name="T5" fmla="*/ 55 h 5"/>
                <a:gd name="T6" fmla="*/ 35 w 14"/>
                <a:gd name="T7" fmla="*/ 5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22605" name="Freeform 4363"/>
            <p:cNvSpPr>
              <a:spLocks/>
            </p:cNvSpPr>
            <p:nvPr/>
          </p:nvSpPr>
          <p:spPr bwMode="auto">
            <a:xfrm>
              <a:off x="4679" y="2399"/>
              <a:ext cx="12" cy="40"/>
            </a:xfrm>
            <a:custGeom>
              <a:avLst/>
              <a:gdLst>
                <a:gd name="T0" fmla="*/ 35 w 10"/>
                <a:gd name="T1" fmla="*/ 0 h 33"/>
                <a:gd name="T2" fmla="*/ 35 w 10"/>
                <a:gd name="T3" fmla="*/ 40 h 33"/>
                <a:gd name="T4" fmla="*/ 17 w 10"/>
                <a:gd name="T5" fmla="*/ 78 h 33"/>
                <a:gd name="T6" fmla="*/ 0 w 10"/>
                <a:gd name="T7" fmla="*/ 125 h 33"/>
                <a:gd name="T8" fmla="*/ 17 w 10"/>
                <a:gd name="T9" fmla="*/ 64 h 33"/>
                <a:gd name="T10" fmla="*/ 35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606" name="Freeform 4364"/>
            <p:cNvSpPr>
              <a:spLocks/>
            </p:cNvSpPr>
            <p:nvPr/>
          </p:nvSpPr>
          <p:spPr bwMode="auto">
            <a:xfrm>
              <a:off x="4205" y="2197"/>
              <a:ext cx="152" cy="322"/>
            </a:xfrm>
            <a:custGeom>
              <a:avLst/>
              <a:gdLst>
                <a:gd name="T0" fmla="*/ 92 w 137"/>
                <a:gd name="T1" fmla="*/ 821 h 260"/>
                <a:gd name="T2" fmla="*/ 109 w 137"/>
                <a:gd name="T3" fmla="*/ 692 h 260"/>
                <a:gd name="T4" fmla="*/ 109 w 137"/>
                <a:gd name="T5" fmla="*/ 560 h 260"/>
                <a:gd name="T6" fmla="*/ 139 w 137"/>
                <a:gd name="T7" fmla="*/ 613 h 260"/>
                <a:gd name="T8" fmla="*/ 194 w 137"/>
                <a:gd name="T9" fmla="*/ 669 h 260"/>
                <a:gd name="T10" fmla="*/ 194 w 137"/>
                <a:gd name="T11" fmla="*/ 635 h 260"/>
                <a:gd name="T12" fmla="*/ 204 w 137"/>
                <a:gd name="T13" fmla="*/ 487 h 260"/>
                <a:gd name="T14" fmla="*/ 273 w 137"/>
                <a:gd name="T15" fmla="*/ 487 h 260"/>
                <a:gd name="T16" fmla="*/ 277 w 137"/>
                <a:gd name="T17" fmla="*/ 374 h 260"/>
                <a:gd name="T18" fmla="*/ 240 w 137"/>
                <a:gd name="T19" fmla="*/ 230 h 260"/>
                <a:gd name="T20" fmla="*/ 186 w 137"/>
                <a:gd name="T21" fmla="*/ 181 h 260"/>
                <a:gd name="T22" fmla="*/ 151 w 137"/>
                <a:gd name="T23" fmla="*/ 181 h 260"/>
                <a:gd name="T24" fmla="*/ 122 w 137"/>
                <a:gd name="T25" fmla="*/ 149 h 260"/>
                <a:gd name="T26" fmla="*/ 92 w 137"/>
                <a:gd name="T27" fmla="*/ 62 h 260"/>
                <a:gd name="T28" fmla="*/ 75 w 137"/>
                <a:gd name="T29" fmla="*/ 0 h 260"/>
                <a:gd name="T30" fmla="*/ 49 w 137"/>
                <a:gd name="T31" fmla="*/ 57 h 260"/>
                <a:gd name="T32" fmla="*/ 4 w 137"/>
                <a:gd name="T33" fmla="*/ 149 h 260"/>
                <a:gd name="T34" fmla="*/ 22 w 137"/>
                <a:gd name="T35" fmla="*/ 230 h 260"/>
                <a:gd name="T36" fmla="*/ 61 w 137"/>
                <a:gd name="T37" fmla="*/ 323 h 260"/>
                <a:gd name="T38" fmla="*/ 49 w 137"/>
                <a:gd name="T39" fmla="*/ 400 h 260"/>
                <a:gd name="T40" fmla="*/ 68 w 137"/>
                <a:gd name="T41" fmla="*/ 510 h 260"/>
                <a:gd name="T42" fmla="*/ 92 w 137"/>
                <a:gd name="T43" fmla="*/ 623 h 260"/>
                <a:gd name="T44" fmla="*/ 92 w 137"/>
                <a:gd name="T45" fmla="*/ 752 h 260"/>
                <a:gd name="T46" fmla="*/ 75 w 137"/>
                <a:gd name="T47" fmla="*/ 815 h 260"/>
                <a:gd name="T48" fmla="*/ 68 w 137"/>
                <a:gd name="T49" fmla="*/ 973 h 260"/>
                <a:gd name="T50" fmla="*/ 92 w 137"/>
                <a:gd name="T51" fmla="*/ 1009 h 260"/>
                <a:gd name="T52" fmla="*/ 115 w 137"/>
                <a:gd name="T53" fmla="*/ 1070 h 260"/>
                <a:gd name="T54" fmla="*/ 136 w 137"/>
                <a:gd name="T55" fmla="*/ 1107 h 260"/>
                <a:gd name="T56" fmla="*/ 164 w 137"/>
                <a:gd name="T57" fmla="*/ 1163 h 260"/>
                <a:gd name="T58" fmla="*/ 194 w 137"/>
                <a:gd name="T59" fmla="*/ 1132 h 260"/>
                <a:gd name="T60" fmla="*/ 154 w 137"/>
                <a:gd name="T61" fmla="*/ 1075 h 260"/>
                <a:gd name="T62" fmla="*/ 134 w 137"/>
                <a:gd name="T63" fmla="*/ 973 h 260"/>
                <a:gd name="T64" fmla="*/ 101 w 137"/>
                <a:gd name="T65" fmla="*/ 898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22607" name="Freeform 4365"/>
            <p:cNvSpPr>
              <a:spLocks/>
            </p:cNvSpPr>
            <p:nvPr/>
          </p:nvSpPr>
          <p:spPr bwMode="auto">
            <a:xfrm>
              <a:off x="4275" y="2133"/>
              <a:ext cx="154" cy="322"/>
            </a:xfrm>
            <a:custGeom>
              <a:avLst/>
              <a:gdLst>
                <a:gd name="T0" fmla="*/ 94 w 137"/>
                <a:gd name="T1" fmla="*/ 224 h 260"/>
                <a:gd name="T2" fmla="*/ 60 w 137"/>
                <a:gd name="T3" fmla="*/ 199 h 260"/>
                <a:gd name="T4" fmla="*/ 24 w 137"/>
                <a:gd name="T5" fmla="*/ 126 h 260"/>
                <a:gd name="T6" fmla="*/ 4 w 137"/>
                <a:gd name="T7" fmla="*/ 57 h 260"/>
                <a:gd name="T8" fmla="*/ 35 w 137"/>
                <a:gd name="T9" fmla="*/ 57 h 260"/>
                <a:gd name="T10" fmla="*/ 60 w 137"/>
                <a:gd name="T11" fmla="*/ 57 h 260"/>
                <a:gd name="T12" fmla="*/ 75 w 137"/>
                <a:gd name="T13" fmla="*/ 57 h 260"/>
                <a:gd name="T14" fmla="*/ 112 w 137"/>
                <a:gd name="T15" fmla="*/ 2 h 260"/>
                <a:gd name="T16" fmla="*/ 160 w 137"/>
                <a:gd name="T17" fmla="*/ 95 h 260"/>
                <a:gd name="T18" fmla="*/ 207 w 137"/>
                <a:gd name="T19" fmla="*/ 149 h 260"/>
                <a:gd name="T20" fmla="*/ 170 w 137"/>
                <a:gd name="T21" fmla="*/ 193 h 260"/>
                <a:gd name="T22" fmla="*/ 160 w 137"/>
                <a:gd name="T23" fmla="*/ 261 h 260"/>
                <a:gd name="T24" fmla="*/ 170 w 137"/>
                <a:gd name="T25" fmla="*/ 412 h 260"/>
                <a:gd name="T26" fmla="*/ 202 w 137"/>
                <a:gd name="T27" fmla="*/ 487 h 260"/>
                <a:gd name="T28" fmla="*/ 253 w 137"/>
                <a:gd name="T29" fmla="*/ 580 h 260"/>
                <a:gd name="T30" fmla="*/ 295 w 137"/>
                <a:gd name="T31" fmla="*/ 742 h 260"/>
                <a:gd name="T32" fmla="*/ 309 w 137"/>
                <a:gd name="T33" fmla="*/ 877 h 260"/>
                <a:gd name="T34" fmla="*/ 306 w 137"/>
                <a:gd name="T35" fmla="*/ 939 h 260"/>
                <a:gd name="T36" fmla="*/ 253 w 137"/>
                <a:gd name="T37" fmla="*/ 1027 h 260"/>
                <a:gd name="T38" fmla="*/ 230 w 137"/>
                <a:gd name="T39" fmla="*/ 1035 h 260"/>
                <a:gd name="T40" fmla="*/ 225 w 137"/>
                <a:gd name="T41" fmla="*/ 1070 h 260"/>
                <a:gd name="T42" fmla="*/ 207 w 137"/>
                <a:gd name="T43" fmla="*/ 1101 h 260"/>
                <a:gd name="T44" fmla="*/ 164 w 137"/>
                <a:gd name="T45" fmla="*/ 1163 h 260"/>
                <a:gd name="T46" fmla="*/ 144 w 137"/>
                <a:gd name="T47" fmla="*/ 1027 h 260"/>
                <a:gd name="T48" fmla="*/ 178 w 137"/>
                <a:gd name="T49" fmla="*/ 994 h 260"/>
                <a:gd name="T50" fmla="*/ 193 w 137"/>
                <a:gd name="T51" fmla="*/ 939 h 260"/>
                <a:gd name="T52" fmla="*/ 242 w 137"/>
                <a:gd name="T53" fmla="*/ 889 h 260"/>
                <a:gd name="T54" fmla="*/ 242 w 137"/>
                <a:gd name="T55" fmla="*/ 759 h 260"/>
                <a:gd name="T56" fmla="*/ 230 w 137"/>
                <a:gd name="T57" fmla="*/ 622 h 260"/>
                <a:gd name="T58" fmla="*/ 225 w 137"/>
                <a:gd name="T59" fmla="*/ 580 h 260"/>
                <a:gd name="T60" fmla="*/ 178 w 137"/>
                <a:gd name="T61" fmla="*/ 472 h 260"/>
                <a:gd name="T62" fmla="*/ 133 w 137"/>
                <a:gd name="T63" fmla="*/ 374 h 260"/>
                <a:gd name="T64" fmla="*/ 91 w 137"/>
                <a:gd name="T65" fmla="*/ 285 h 260"/>
                <a:gd name="T66" fmla="*/ 106 w 137"/>
                <a:gd name="T67" fmla="*/ 256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22608" name="Freeform 4366"/>
            <p:cNvSpPr>
              <a:spLocks/>
            </p:cNvSpPr>
            <p:nvPr/>
          </p:nvSpPr>
          <p:spPr bwMode="auto">
            <a:xfrm>
              <a:off x="3388" y="2071"/>
              <a:ext cx="10" cy="31"/>
            </a:xfrm>
            <a:custGeom>
              <a:avLst/>
              <a:gdLst>
                <a:gd name="T0" fmla="*/ 14 w 9"/>
                <a:gd name="T1" fmla="*/ 88 h 26"/>
                <a:gd name="T2" fmla="*/ 4 w 9"/>
                <a:gd name="T3" fmla="*/ 88 h 26"/>
                <a:gd name="T4" fmla="*/ 0 w 9"/>
                <a:gd name="T5" fmla="*/ 86 h 26"/>
                <a:gd name="T6" fmla="*/ 0 w 9"/>
                <a:gd name="T7" fmla="*/ 24 h 26"/>
                <a:gd name="T8" fmla="*/ 4 w 9"/>
                <a:gd name="T9" fmla="*/ 0 h 26"/>
                <a:gd name="T10" fmla="*/ 18 w 9"/>
                <a:gd name="T11" fmla="*/ 51 h 26"/>
                <a:gd name="T12" fmla="*/ 14 w 9"/>
                <a:gd name="T13" fmla="*/ 8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22609" name="Freeform 4367"/>
            <p:cNvSpPr>
              <a:spLocks/>
            </p:cNvSpPr>
            <p:nvPr/>
          </p:nvSpPr>
          <p:spPr bwMode="auto">
            <a:xfrm>
              <a:off x="3237" y="1772"/>
              <a:ext cx="356" cy="320"/>
            </a:xfrm>
            <a:custGeom>
              <a:avLst/>
              <a:gdLst>
                <a:gd name="T0" fmla="*/ 76 w 319"/>
                <a:gd name="T1" fmla="*/ 469 h 258"/>
                <a:gd name="T2" fmla="*/ 81 w 319"/>
                <a:gd name="T3" fmla="*/ 352 h 258"/>
                <a:gd name="T4" fmla="*/ 61 w 319"/>
                <a:gd name="T5" fmla="*/ 288 h 258"/>
                <a:gd name="T6" fmla="*/ 12 w 319"/>
                <a:gd name="T7" fmla="*/ 136 h 258"/>
                <a:gd name="T8" fmla="*/ 0 w 319"/>
                <a:gd name="T9" fmla="*/ 21 h 258"/>
                <a:gd name="T10" fmla="*/ 15 w 319"/>
                <a:gd name="T11" fmla="*/ 0 h 258"/>
                <a:gd name="T12" fmla="*/ 56 w 319"/>
                <a:gd name="T13" fmla="*/ 62 h 258"/>
                <a:gd name="T14" fmla="*/ 117 w 319"/>
                <a:gd name="T15" fmla="*/ 0 h 258"/>
                <a:gd name="T16" fmla="*/ 122 w 319"/>
                <a:gd name="T17" fmla="*/ 57 h 258"/>
                <a:gd name="T18" fmla="*/ 169 w 319"/>
                <a:gd name="T19" fmla="*/ 169 h 258"/>
                <a:gd name="T20" fmla="*/ 237 w 319"/>
                <a:gd name="T21" fmla="*/ 228 h 258"/>
                <a:gd name="T22" fmla="*/ 297 w 319"/>
                <a:gd name="T23" fmla="*/ 232 h 258"/>
                <a:gd name="T24" fmla="*/ 320 w 319"/>
                <a:gd name="T25" fmla="*/ 217 h 258"/>
                <a:gd name="T26" fmla="*/ 333 w 319"/>
                <a:gd name="T27" fmla="*/ 184 h 258"/>
                <a:gd name="T28" fmla="*/ 387 w 319"/>
                <a:gd name="T29" fmla="*/ 133 h 258"/>
                <a:gd name="T30" fmla="*/ 466 w 319"/>
                <a:gd name="T31" fmla="*/ 165 h 258"/>
                <a:gd name="T32" fmla="*/ 526 w 319"/>
                <a:gd name="T33" fmla="*/ 232 h 258"/>
                <a:gd name="T34" fmla="*/ 565 w 319"/>
                <a:gd name="T35" fmla="*/ 319 h 258"/>
                <a:gd name="T36" fmla="*/ 561 w 319"/>
                <a:gd name="T37" fmla="*/ 428 h 258"/>
                <a:gd name="T38" fmla="*/ 571 w 319"/>
                <a:gd name="T39" fmla="*/ 491 h 258"/>
                <a:gd name="T40" fmla="*/ 577 w 319"/>
                <a:gd name="T41" fmla="*/ 564 h 258"/>
                <a:gd name="T42" fmla="*/ 613 w 319"/>
                <a:gd name="T43" fmla="*/ 661 h 258"/>
                <a:gd name="T44" fmla="*/ 598 w 319"/>
                <a:gd name="T45" fmla="*/ 785 h 258"/>
                <a:gd name="T46" fmla="*/ 644 w 319"/>
                <a:gd name="T47" fmla="*/ 898 h 258"/>
                <a:gd name="T48" fmla="*/ 676 w 319"/>
                <a:gd name="T49" fmla="*/ 993 h 258"/>
                <a:gd name="T50" fmla="*/ 686 w 319"/>
                <a:gd name="T51" fmla="*/ 1048 h 258"/>
                <a:gd name="T52" fmla="*/ 646 w 319"/>
                <a:gd name="T53" fmla="*/ 1103 h 258"/>
                <a:gd name="T54" fmla="*/ 613 w 319"/>
                <a:gd name="T55" fmla="*/ 1158 h 258"/>
                <a:gd name="T56" fmla="*/ 536 w 319"/>
                <a:gd name="T57" fmla="*/ 1121 h 258"/>
                <a:gd name="T58" fmla="*/ 490 w 319"/>
                <a:gd name="T59" fmla="*/ 1057 h 258"/>
                <a:gd name="T60" fmla="*/ 449 w 319"/>
                <a:gd name="T61" fmla="*/ 1036 h 258"/>
                <a:gd name="T62" fmla="*/ 367 w 319"/>
                <a:gd name="T63" fmla="*/ 1026 h 258"/>
                <a:gd name="T64" fmla="*/ 311 w 319"/>
                <a:gd name="T65" fmla="*/ 954 h 258"/>
                <a:gd name="T66" fmla="*/ 266 w 319"/>
                <a:gd name="T67" fmla="*/ 845 h 258"/>
                <a:gd name="T68" fmla="*/ 224 w 319"/>
                <a:gd name="T69" fmla="*/ 769 h 258"/>
                <a:gd name="T70" fmla="*/ 211 w 319"/>
                <a:gd name="T71" fmla="*/ 737 h 258"/>
                <a:gd name="T72" fmla="*/ 193 w 319"/>
                <a:gd name="T73" fmla="*/ 785 h 258"/>
                <a:gd name="T74" fmla="*/ 169 w 319"/>
                <a:gd name="T75" fmla="*/ 697 h 258"/>
                <a:gd name="T76" fmla="*/ 155 w 319"/>
                <a:gd name="T77" fmla="*/ 634 h 258"/>
                <a:gd name="T78" fmla="*/ 122 w 319"/>
                <a:gd name="T79" fmla="*/ 558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22610" name="Freeform 4368"/>
            <p:cNvSpPr>
              <a:spLocks/>
            </p:cNvSpPr>
            <p:nvPr/>
          </p:nvSpPr>
          <p:spPr bwMode="auto">
            <a:xfrm>
              <a:off x="3165" y="1825"/>
              <a:ext cx="173" cy="181"/>
            </a:xfrm>
            <a:custGeom>
              <a:avLst/>
              <a:gdLst>
                <a:gd name="T0" fmla="*/ 222 w 154"/>
                <a:gd name="T1" fmla="*/ 276 h 146"/>
                <a:gd name="T2" fmla="*/ 222 w 154"/>
                <a:gd name="T3" fmla="*/ 231 h 146"/>
                <a:gd name="T4" fmla="*/ 231 w 154"/>
                <a:gd name="T5" fmla="*/ 156 h 146"/>
                <a:gd name="T6" fmla="*/ 231 w 154"/>
                <a:gd name="T7" fmla="*/ 126 h 146"/>
                <a:gd name="T8" fmla="*/ 207 w 154"/>
                <a:gd name="T9" fmla="*/ 95 h 146"/>
                <a:gd name="T10" fmla="*/ 176 w 154"/>
                <a:gd name="T11" fmla="*/ 0 h 146"/>
                <a:gd name="T12" fmla="*/ 157 w 154"/>
                <a:gd name="T13" fmla="*/ 2 h 146"/>
                <a:gd name="T14" fmla="*/ 147 w 154"/>
                <a:gd name="T15" fmla="*/ 0 h 146"/>
                <a:gd name="T16" fmla="*/ 106 w 154"/>
                <a:gd name="T17" fmla="*/ 0 h 146"/>
                <a:gd name="T18" fmla="*/ 99 w 154"/>
                <a:gd name="T19" fmla="*/ 2 h 146"/>
                <a:gd name="T20" fmla="*/ 62 w 154"/>
                <a:gd name="T21" fmla="*/ 72 h 146"/>
                <a:gd name="T22" fmla="*/ 62 w 154"/>
                <a:gd name="T23" fmla="*/ 149 h 146"/>
                <a:gd name="T24" fmla="*/ 62 w 154"/>
                <a:gd name="T25" fmla="*/ 223 h 146"/>
                <a:gd name="T26" fmla="*/ 31 w 154"/>
                <a:gd name="T27" fmla="*/ 268 h 146"/>
                <a:gd name="T28" fmla="*/ 0 w 154"/>
                <a:gd name="T29" fmla="*/ 304 h 146"/>
                <a:gd name="T30" fmla="*/ 15 w 154"/>
                <a:gd name="T31" fmla="*/ 405 h 146"/>
                <a:gd name="T32" fmla="*/ 54 w 154"/>
                <a:gd name="T33" fmla="*/ 424 h 146"/>
                <a:gd name="T34" fmla="*/ 88 w 154"/>
                <a:gd name="T35" fmla="*/ 467 h 146"/>
                <a:gd name="T36" fmla="*/ 116 w 154"/>
                <a:gd name="T37" fmla="*/ 490 h 146"/>
                <a:gd name="T38" fmla="*/ 147 w 154"/>
                <a:gd name="T39" fmla="*/ 524 h 146"/>
                <a:gd name="T40" fmla="*/ 181 w 154"/>
                <a:gd name="T41" fmla="*/ 585 h 146"/>
                <a:gd name="T42" fmla="*/ 218 w 154"/>
                <a:gd name="T43" fmla="*/ 637 h 146"/>
                <a:gd name="T44" fmla="*/ 280 w 154"/>
                <a:gd name="T45" fmla="*/ 658 h 146"/>
                <a:gd name="T46" fmla="*/ 297 w 154"/>
                <a:gd name="T47" fmla="*/ 585 h 146"/>
                <a:gd name="T48" fmla="*/ 325 w 154"/>
                <a:gd name="T49" fmla="*/ 572 h 146"/>
                <a:gd name="T50" fmla="*/ 347 w 154"/>
                <a:gd name="T51" fmla="*/ 585 h 146"/>
                <a:gd name="T52" fmla="*/ 336 w 154"/>
                <a:gd name="T53" fmla="*/ 550 h 146"/>
                <a:gd name="T54" fmla="*/ 321 w 154"/>
                <a:gd name="T55" fmla="*/ 501 h 146"/>
                <a:gd name="T56" fmla="*/ 309 w 154"/>
                <a:gd name="T57" fmla="*/ 501 h 146"/>
                <a:gd name="T58" fmla="*/ 309 w 154"/>
                <a:gd name="T59" fmla="*/ 436 h 146"/>
                <a:gd name="T60" fmla="*/ 297 w 154"/>
                <a:gd name="T61" fmla="*/ 405 h 146"/>
                <a:gd name="T62" fmla="*/ 274 w 154"/>
                <a:gd name="T63" fmla="*/ 358 h 146"/>
                <a:gd name="T64" fmla="*/ 242 w 154"/>
                <a:gd name="T65" fmla="*/ 332 h 146"/>
                <a:gd name="T66" fmla="*/ 222 w 154"/>
                <a:gd name="T67" fmla="*/ 276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22611" name="Freeform 4369"/>
            <p:cNvSpPr>
              <a:spLocks/>
            </p:cNvSpPr>
            <p:nvPr/>
          </p:nvSpPr>
          <p:spPr bwMode="auto">
            <a:xfrm>
              <a:off x="3306" y="1983"/>
              <a:ext cx="32" cy="32"/>
            </a:xfrm>
            <a:custGeom>
              <a:avLst/>
              <a:gdLst>
                <a:gd name="T0" fmla="*/ 47 w 29"/>
                <a:gd name="T1" fmla="*/ 41 h 26"/>
                <a:gd name="T2" fmla="*/ 38 w 29"/>
                <a:gd name="T3" fmla="*/ 41 h 26"/>
                <a:gd name="T4" fmla="*/ 38 w 29"/>
                <a:gd name="T5" fmla="*/ 62 h 26"/>
                <a:gd name="T6" fmla="*/ 57 w 29"/>
                <a:gd name="T7" fmla="*/ 111 h 26"/>
                <a:gd name="T8" fmla="*/ 34 w 29"/>
                <a:gd name="T9" fmla="*/ 106 h 26"/>
                <a:gd name="T10" fmla="*/ 31 w 29"/>
                <a:gd name="T11" fmla="*/ 79 h 26"/>
                <a:gd name="T12" fmla="*/ 0 w 29"/>
                <a:gd name="T13" fmla="*/ 79 h 26"/>
                <a:gd name="T14" fmla="*/ 14 w 29"/>
                <a:gd name="T15" fmla="*/ 14 h 26"/>
                <a:gd name="T16" fmla="*/ 38 w 29"/>
                <a:gd name="T17" fmla="*/ 0 h 26"/>
                <a:gd name="T18" fmla="*/ 47 w 29"/>
                <a:gd name="T19" fmla="*/ 41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22612" name="Freeform 4370"/>
            <p:cNvSpPr>
              <a:spLocks/>
            </p:cNvSpPr>
            <p:nvPr/>
          </p:nvSpPr>
          <p:spPr bwMode="auto">
            <a:xfrm>
              <a:off x="3876" y="1974"/>
              <a:ext cx="144" cy="88"/>
            </a:xfrm>
            <a:custGeom>
              <a:avLst/>
              <a:gdLst>
                <a:gd name="T0" fmla="*/ 169 w 128"/>
                <a:gd name="T1" fmla="*/ 257 h 71"/>
                <a:gd name="T2" fmla="*/ 127 w 128"/>
                <a:gd name="T3" fmla="*/ 245 h 71"/>
                <a:gd name="T4" fmla="*/ 88 w 128"/>
                <a:gd name="T5" fmla="*/ 224 h 71"/>
                <a:gd name="T6" fmla="*/ 43 w 128"/>
                <a:gd name="T7" fmla="*/ 185 h 71"/>
                <a:gd name="T8" fmla="*/ 0 w 128"/>
                <a:gd name="T9" fmla="*/ 136 h 71"/>
                <a:gd name="T10" fmla="*/ 0 w 128"/>
                <a:gd name="T11" fmla="*/ 88 h 71"/>
                <a:gd name="T12" fmla="*/ 16 w 128"/>
                <a:gd name="T13" fmla="*/ 21 h 71"/>
                <a:gd name="T14" fmla="*/ 23 w 128"/>
                <a:gd name="T15" fmla="*/ 32 h 71"/>
                <a:gd name="T16" fmla="*/ 38 w 128"/>
                <a:gd name="T17" fmla="*/ 0 h 71"/>
                <a:gd name="T18" fmla="*/ 68 w 128"/>
                <a:gd name="T19" fmla="*/ 32 h 71"/>
                <a:gd name="T20" fmla="*/ 114 w 128"/>
                <a:gd name="T21" fmla="*/ 109 h 71"/>
                <a:gd name="T22" fmla="*/ 127 w 128"/>
                <a:gd name="T23" fmla="*/ 97 h 71"/>
                <a:gd name="T24" fmla="*/ 133 w 128"/>
                <a:gd name="T25" fmla="*/ 118 h 71"/>
                <a:gd name="T26" fmla="*/ 169 w 128"/>
                <a:gd name="T27" fmla="*/ 149 h 71"/>
                <a:gd name="T28" fmla="*/ 174 w 128"/>
                <a:gd name="T29" fmla="*/ 169 h 71"/>
                <a:gd name="T30" fmla="*/ 214 w 128"/>
                <a:gd name="T31" fmla="*/ 193 h 71"/>
                <a:gd name="T32" fmla="*/ 240 w 128"/>
                <a:gd name="T33" fmla="*/ 205 h 71"/>
                <a:gd name="T34" fmla="*/ 289 w 128"/>
                <a:gd name="T35" fmla="*/ 205 h 71"/>
                <a:gd name="T36" fmla="*/ 293 w 128"/>
                <a:gd name="T37" fmla="*/ 319 h 71"/>
                <a:gd name="T38" fmla="*/ 260 w 128"/>
                <a:gd name="T39" fmla="*/ 319 h 71"/>
                <a:gd name="T40" fmla="*/ 214 w 128"/>
                <a:gd name="T41" fmla="*/ 315 h 71"/>
                <a:gd name="T42" fmla="*/ 183 w 128"/>
                <a:gd name="T43" fmla="*/ 302 h 71"/>
                <a:gd name="T44" fmla="*/ 169 w 128"/>
                <a:gd name="T45" fmla="*/ 25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22613" name="Freeform 4371"/>
            <p:cNvSpPr>
              <a:spLocks/>
            </p:cNvSpPr>
            <p:nvPr/>
          </p:nvSpPr>
          <p:spPr bwMode="auto">
            <a:xfrm>
              <a:off x="3546" y="1831"/>
              <a:ext cx="259" cy="293"/>
            </a:xfrm>
            <a:custGeom>
              <a:avLst/>
              <a:gdLst>
                <a:gd name="T0" fmla="*/ 224 w 231"/>
                <a:gd name="T1" fmla="*/ 976 h 236"/>
                <a:gd name="T2" fmla="*/ 259 w 231"/>
                <a:gd name="T3" fmla="*/ 1052 h 236"/>
                <a:gd name="T4" fmla="*/ 298 w 231"/>
                <a:gd name="T5" fmla="*/ 1052 h 236"/>
                <a:gd name="T6" fmla="*/ 331 w 231"/>
                <a:gd name="T7" fmla="*/ 1029 h 236"/>
                <a:gd name="T8" fmla="*/ 374 w 231"/>
                <a:gd name="T9" fmla="*/ 1016 h 236"/>
                <a:gd name="T10" fmla="*/ 341 w 231"/>
                <a:gd name="T11" fmla="*/ 906 h 236"/>
                <a:gd name="T12" fmla="*/ 311 w 231"/>
                <a:gd name="T13" fmla="*/ 829 h 236"/>
                <a:gd name="T14" fmla="*/ 341 w 231"/>
                <a:gd name="T15" fmla="*/ 729 h 236"/>
                <a:gd name="T16" fmla="*/ 398 w 231"/>
                <a:gd name="T17" fmla="*/ 663 h 236"/>
                <a:gd name="T18" fmla="*/ 438 w 231"/>
                <a:gd name="T19" fmla="*/ 540 h 236"/>
                <a:gd name="T20" fmla="*/ 442 w 231"/>
                <a:gd name="T21" fmla="*/ 427 h 236"/>
                <a:gd name="T22" fmla="*/ 454 w 231"/>
                <a:gd name="T23" fmla="*/ 364 h 236"/>
                <a:gd name="T24" fmla="*/ 422 w 231"/>
                <a:gd name="T25" fmla="*/ 318 h 236"/>
                <a:gd name="T26" fmla="*/ 416 w 231"/>
                <a:gd name="T27" fmla="*/ 245 h 236"/>
                <a:gd name="T28" fmla="*/ 398 w 231"/>
                <a:gd name="T29" fmla="*/ 184 h 236"/>
                <a:gd name="T30" fmla="*/ 481 w 231"/>
                <a:gd name="T31" fmla="*/ 184 h 236"/>
                <a:gd name="T32" fmla="*/ 466 w 231"/>
                <a:gd name="T33" fmla="*/ 81 h 236"/>
                <a:gd name="T34" fmla="*/ 433 w 231"/>
                <a:gd name="T35" fmla="*/ 17 h 236"/>
                <a:gd name="T36" fmla="*/ 351 w 231"/>
                <a:gd name="T37" fmla="*/ 17 h 236"/>
                <a:gd name="T38" fmla="*/ 294 w 231"/>
                <a:gd name="T39" fmla="*/ 81 h 236"/>
                <a:gd name="T40" fmla="*/ 307 w 231"/>
                <a:gd name="T41" fmla="*/ 211 h 236"/>
                <a:gd name="T42" fmla="*/ 267 w 231"/>
                <a:gd name="T43" fmla="*/ 245 h 236"/>
                <a:gd name="T44" fmla="*/ 262 w 231"/>
                <a:gd name="T45" fmla="*/ 340 h 236"/>
                <a:gd name="T46" fmla="*/ 224 w 231"/>
                <a:gd name="T47" fmla="*/ 427 h 236"/>
                <a:gd name="T48" fmla="*/ 183 w 231"/>
                <a:gd name="T49" fmla="*/ 484 h 236"/>
                <a:gd name="T50" fmla="*/ 178 w 231"/>
                <a:gd name="T51" fmla="*/ 564 h 236"/>
                <a:gd name="T52" fmla="*/ 110 w 231"/>
                <a:gd name="T53" fmla="*/ 608 h 236"/>
                <a:gd name="T54" fmla="*/ 24 w 231"/>
                <a:gd name="T55" fmla="*/ 588 h 236"/>
                <a:gd name="T56" fmla="*/ 19 w 231"/>
                <a:gd name="T57" fmla="*/ 621 h 236"/>
                <a:gd name="T58" fmla="*/ 73 w 231"/>
                <a:gd name="T59" fmla="*/ 710 h 236"/>
                <a:gd name="T60" fmla="*/ 93 w 231"/>
                <a:gd name="T61" fmla="*/ 806 h 236"/>
                <a:gd name="T62" fmla="*/ 68 w 231"/>
                <a:gd name="T63" fmla="*/ 863 h 236"/>
                <a:gd name="T64" fmla="*/ 48 w 231"/>
                <a:gd name="T65" fmla="*/ 956 h 236"/>
                <a:gd name="T66" fmla="*/ 115 w 231"/>
                <a:gd name="T67" fmla="*/ 944 h 236"/>
                <a:gd name="T68" fmla="*/ 178 w 231"/>
                <a:gd name="T69" fmla="*/ 94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22614" name="Freeform 4372"/>
            <p:cNvSpPr>
              <a:spLocks/>
            </p:cNvSpPr>
            <p:nvPr/>
          </p:nvSpPr>
          <p:spPr bwMode="auto">
            <a:xfrm>
              <a:off x="2935" y="1948"/>
              <a:ext cx="196" cy="219"/>
            </a:xfrm>
            <a:custGeom>
              <a:avLst/>
              <a:gdLst>
                <a:gd name="T0" fmla="*/ 311 w 175"/>
                <a:gd name="T1" fmla="*/ 294 h 177"/>
                <a:gd name="T2" fmla="*/ 281 w 175"/>
                <a:gd name="T3" fmla="*/ 208 h 177"/>
                <a:gd name="T4" fmla="*/ 261 w 175"/>
                <a:gd name="T5" fmla="*/ 136 h 177"/>
                <a:gd name="T6" fmla="*/ 259 w 175"/>
                <a:gd name="T7" fmla="*/ 148 h 177"/>
                <a:gd name="T8" fmla="*/ 273 w 175"/>
                <a:gd name="T9" fmla="*/ 208 h 177"/>
                <a:gd name="T10" fmla="*/ 281 w 175"/>
                <a:gd name="T11" fmla="*/ 277 h 177"/>
                <a:gd name="T12" fmla="*/ 297 w 175"/>
                <a:gd name="T13" fmla="*/ 322 h 177"/>
                <a:gd name="T14" fmla="*/ 314 w 175"/>
                <a:gd name="T15" fmla="*/ 392 h 177"/>
                <a:gd name="T16" fmla="*/ 328 w 175"/>
                <a:gd name="T17" fmla="*/ 438 h 177"/>
                <a:gd name="T18" fmla="*/ 346 w 175"/>
                <a:gd name="T19" fmla="*/ 492 h 177"/>
                <a:gd name="T20" fmla="*/ 366 w 175"/>
                <a:gd name="T21" fmla="*/ 557 h 177"/>
                <a:gd name="T22" fmla="*/ 388 w 175"/>
                <a:gd name="T23" fmla="*/ 609 h 177"/>
                <a:gd name="T24" fmla="*/ 383 w 175"/>
                <a:gd name="T25" fmla="*/ 609 h 177"/>
                <a:gd name="T26" fmla="*/ 383 w 175"/>
                <a:gd name="T27" fmla="*/ 684 h 177"/>
                <a:gd name="T28" fmla="*/ 366 w 175"/>
                <a:gd name="T29" fmla="*/ 699 h 177"/>
                <a:gd name="T30" fmla="*/ 363 w 175"/>
                <a:gd name="T31" fmla="*/ 699 h 177"/>
                <a:gd name="T32" fmla="*/ 352 w 175"/>
                <a:gd name="T33" fmla="*/ 744 h 177"/>
                <a:gd name="T34" fmla="*/ 336 w 175"/>
                <a:gd name="T35" fmla="*/ 754 h 177"/>
                <a:gd name="T36" fmla="*/ 326 w 175"/>
                <a:gd name="T37" fmla="*/ 783 h 177"/>
                <a:gd name="T38" fmla="*/ 281 w 175"/>
                <a:gd name="T39" fmla="*/ 779 h 177"/>
                <a:gd name="T40" fmla="*/ 241 w 175"/>
                <a:gd name="T41" fmla="*/ 768 h 177"/>
                <a:gd name="T42" fmla="*/ 241 w 175"/>
                <a:gd name="T43" fmla="*/ 754 h 177"/>
                <a:gd name="T44" fmla="*/ 236 w 175"/>
                <a:gd name="T45" fmla="*/ 768 h 177"/>
                <a:gd name="T46" fmla="*/ 209 w 175"/>
                <a:gd name="T47" fmla="*/ 768 h 177"/>
                <a:gd name="T48" fmla="*/ 184 w 175"/>
                <a:gd name="T49" fmla="*/ 768 h 177"/>
                <a:gd name="T50" fmla="*/ 159 w 175"/>
                <a:gd name="T51" fmla="*/ 768 h 177"/>
                <a:gd name="T52" fmla="*/ 130 w 175"/>
                <a:gd name="T53" fmla="*/ 768 h 177"/>
                <a:gd name="T54" fmla="*/ 105 w 175"/>
                <a:gd name="T55" fmla="*/ 768 h 177"/>
                <a:gd name="T56" fmla="*/ 73 w 175"/>
                <a:gd name="T57" fmla="*/ 768 h 177"/>
                <a:gd name="T58" fmla="*/ 48 w 175"/>
                <a:gd name="T59" fmla="*/ 768 h 177"/>
                <a:gd name="T60" fmla="*/ 21 w 175"/>
                <a:gd name="T61" fmla="*/ 768 h 177"/>
                <a:gd name="T62" fmla="*/ 21 w 175"/>
                <a:gd name="T63" fmla="*/ 693 h 177"/>
                <a:gd name="T64" fmla="*/ 21 w 175"/>
                <a:gd name="T65" fmla="*/ 621 h 177"/>
                <a:gd name="T66" fmla="*/ 15 w 175"/>
                <a:gd name="T67" fmla="*/ 544 h 177"/>
                <a:gd name="T68" fmla="*/ 12 w 175"/>
                <a:gd name="T69" fmla="*/ 469 h 177"/>
                <a:gd name="T70" fmla="*/ 12 w 175"/>
                <a:gd name="T71" fmla="*/ 398 h 177"/>
                <a:gd name="T72" fmla="*/ 12 w 175"/>
                <a:gd name="T73" fmla="*/ 317 h 177"/>
                <a:gd name="T74" fmla="*/ 3 w 175"/>
                <a:gd name="T75" fmla="*/ 240 h 177"/>
                <a:gd name="T76" fmla="*/ 0 w 175"/>
                <a:gd name="T77" fmla="*/ 176 h 177"/>
                <a:gd name="T78" fmla="*/ 0 w 175"/>
                <a:gd name="T79" fmla="*/ 115 h 177"/>
                <a:gd name="T80" fmla="*/ 0 w 175"/>
                <a:gd name="T81" fmla="*/ 57 h 177"/>
                <a:gd name="T82" fmla="*/ 3 w 175"/>
                <a:gd name="T83" fmla="*/ 0 h 177"/>
                <a:gd name="T84" fmla="*/ 27 w 175"/>
                <a:gd name="T85" fmla="*/ 0 h 177"/>
                <a:gd name="T86" fmla="*/ 80 w 175"/>
                <a:gd name="T87" fmla="*/ 32 h 177"/>
                <a:gd name="T88" fmla="*/ 130 w 175"/>
                <a:gd name="T89" fmla="*/ 61 h 177"/>
                <a:gd name="T90" fmla="*/ 179 w 175"/>
                <a:gd name="T91" fmla="*/ 32 h 177"/>
                <a:gd name="T92" fmla="*/ 199 w 175"/>
                <a:gd name="T93" fmla="*/ 2 h 177"/>
                <a:gd name="T94" fmla="*/ 187 w 175"/>
                <a:gd name="T95" fmla="*/ 21 h 177"/>
                <a:gd name="T96" fmla="*/ 202 w 175"/>
                <a:gd name="T97" fmla="*/ 2 h 177"/>
                <a:gd name="T98" fmla="*/ 236 w 175"/>
                <a:gd name="T99" fmla="*/ 32 h 177"/>
                <a:gd name="T100" fmla="*/ 246 w 175"/>
                <a:gd name="T101" fmla="*/ 46 h 177"/>
                <a:gd name="T102" fmla="*/ 261 w 175"/>
                <a:gd name="T103" fmla="*/ 57 h 177"/>
                <a:gd name="T104" fmla="*/ 311 w 175"/>
                <a:gd name="T105" fmla="*/ 32 h 177"/>
                <a:gd name="T106" fmla="*/ 326 w 175"/>
                <a:gd name="T107" fmla="*/ 109 h 177"/>
                <a:gd name="T108" fmla="*/ 340 w 175"/>
                <a:gd name="T109" fmla="*/ 176 h 177"/>
                <a:gd name="T110" fmla="*/ 336 w 175"/>
                <a:gd name="T111" fmla="*/ 240 h 177"/>
                <a:gd name="T112" fmla="*/ 326 w 175"/>
                <a:gd name="T113" fmla="*/ 304 h 177"/>
                <a:gd name="T114" fmla="*/ 311 w 175"/>
                <a:gd name="T115" fmla="*/ 29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22615" name="Freeform 4373"/>
            <p:cNvSpPr>
              <a:spLocks/>
            </p:cNvSpPr>
            <p:nvPr/>
          </p:nvSpPr>
          <p:spPr bwMode="auto">
            <a:xfrm>
              <a:off x="3689" y="1864"/>
              <a:ext cx="481" cy="606"/>
            </a:xfrm>
            <a:custGeom>
              <a:avLst/>
              <a:gdLst>
                <a:gd name="T0" fmla="*/ 161 w 431"/>
                <a:gd name="T1" fmla="*/ 72 h 489"/>
                <a:gd name="T2" fmla="*/ 131 w 431"/>
                <a:gd name="T3" fmla="*/ 126 h 489"/>
                <a:gd name="T4" fmla="*/ 148 w 431"/>
                <a:gd name="T5" fmla="*/ 221 h 489"/>
                <a:gd name="T6" fmla="*/ 152 w 431"/>
                <a:gd name="T7" fmla="*/ 304 h 489"/>
                <a:gd name="T8" fmla="*/ 131 w 431"/>
                <a:gd name="T9" fmla="*/ 475 h 489"/>
                <a:gd name="T10" fmla="*/ 56 w 431"/>
                <a:gd name="T11" fmla="*/ 602 h 489"/>
                <a:gd name="T12" fmla="*/ 51 w 431"/>
                <a:gd name="T13" fmla="*/ 731 h 489"/>
                <a:gd name="T14" fmla="*/ 88 w 431"/>
                <a:gd name="T15" fmla="*/ 890 h 489"/>
                <a:gd name="T16" fmla="*/ 15 w 431"/>
                <a:gd name="T17" fmla="*/ 890 h 489"/>
                <a:gd name="T18" fmla="*/ 0 w 431"/>
                <a:gd name="T19" fmla="*/ 939 h 489"/>
                <a:gd name="T20" fmla="*/ 36 w 431"/>
                <a:gd name="T21" fmla="*/ 1015 h 489"/>
                <a:gd name="T22" fmla="*/ 49 w 431"/>
                <a:gd name="T23" fmla="*/ 1048 h 489"/>
                <a:gd name="T24" fmla="*/ 94 w 431"/>
                <a:gd name="T25" fmla="*/ 1176 h 489"/>
                <a:gd name="T26" fmla="*/ 146 w 431"/>
                <a:gd name="T27" fmla="*/ 1058 h 489"/>
                <a:gd name="T28" fmla="*/ 152 w 431"/>
                <a:gd name="T29" fmla="*/ 1103 h 489"/>
                <a:gd name="T30" fmla="*/ 164 w 431"/>
                <a:gd name="T31" fmla="*/ 1151 h 489"/>
                <a:gd name="T32" fmla="*/ 174 w 431"/>
                <a:gd name="T33" fmla="*/ 1317 h 489"/>
                <a:gd name="T34" fmla="*/ 204 w 431"/>
                <a:gd name="T35" fmla="*/ 1517 h 489"/>
                <a:gd name="T36" fmla="*/ 242 w 431"/>
                <a:gd name="T37" fmla="*/ 1708 h 489"/>
                <a:gd name="T38" fmla="*/ 292 w 431"/>
                <a:gd name="T39" fmla="*/ 1932 h 489"/>
                <a:gd name="T40" fmla="*/ 333 w 431"/>
                <a:gd name="T41" fmla="*/ 2109 h 489"/>
                <a:gd name="T42" fmla="*/ 385 w 431"/>
                <a:gd name="T43" fmla="*/ 2150 h 489"/>
                <a:gd name="T44" fmla="*/ 410 w 431"/>
                <a:gd name="T45" fmla="*/ 2078 h 489"/>
                <a:gd name="T46" fmla="*/ 432 w 431"/>
                <a:gd name="T47" fmla="*/ 1952 h 489"/>
                <a:gd name="T48" fmla="*/ 444 w 431"/>
                <a:gd name="T49" fmla="*/ 1767 h 489"/>
                <a:gd name="T50" fmla="*/ 453 w 431"/>
                <a:gd name="T51" fmla="*/ 1578 h 489"/>
                <a:gd name="T52" fmla="*/ 477 w 431"/>
                <a:gd name="T53" fmla="*/ 1535 h 489"/>
                <a:gd name="T54" fmla="*/ 537 w 431"/>
                <a:gd name="T55" fmla="*/ 1390 h 489"/>
                <a:gd name="T56" fmla="*/ 618 w 431"/>
                <a:gd name="T57" fmla="*/ 1239 h 489"/>
                <a:gd name="T58" fmla="*/ 668 w 431"/>
                <a:gd name="T59" fmla="*/ 1084 h 489"/>
                <a:gd name="T60" fmla="*/ 695 w 431"/>
                <a:gd name="T61" fmla="*/ 1103 h 489"/>
                <a:gd name="T62" fmla="*/ 690 w 431"/>
                <a:gd name="T63" fmla="*/ 1027 h 489"/>
                <a:gd name="T64" fmla="*/ 654 w 431"/>
                <a:gd name="T65" fmla="*/ 866 h 489"/>
                <a:gd name="T66" fmla="*/ 651 w 431"/>
                <a:gd name="T67" fmla="*/ 771 h 489"/>
                <a:gd name="T68" fmla="*/ 684 w 431"/>
                <a:gd name="T69" fmla="*/ 762 h 489"/>
                <a:gd name="T70" fmla="*/ 740 w 431"/>
                <a:gd name="T71" fmla="*/ 819 h 489"/>
                <a:gd name="T72" fmla="*/ 792 w 431"/>
                <a:gd name="T73" fmla="*/ 890 h 489"/>
                <a:gd name="T74" fmla="*/ 777 w 431"/>
                <a:gd name="T75" fmla="*/ 996 h 489"/>
                <a:gd name="T76" fmla="*/ 817 w 431"/>
                <a:gd name="T77" fmla="*/ 1084 h 489"/>
                <a:gd name="T78" fmla="*/ 837 w 431"/>
                <a:gd name="T79" fmla="*/ 920 h 489"/>
                <a:gd name="T80" fmla="*/ 869 w 431"/>
                <a:gd name="T81" fmla="*/ 792 h 489"/>
                <a:gd name="T82" fmla="*/ 927 w 431"/>
                <a:gd name="T83" fmla="*/ 662 h 489"/>
                <a:gd name="T84" fmla="*/ 927 w 431"/>
                <a:gd name="T85" fmla="*/ 584 h 489"/>
                <a:gd name="T86" fmla="*/ 884 w 431"/>
                <a:gd name="T87" fmla="*/ 516 h 489"/>
                <a:gd name="T88" fmla="*/ 852 w 431"/>
                <a:gd name="T89" fmla="*/ 516 h 489"/>
                <a:gd name="T90" fmla="*/ 777 w 431"/>
                <a:gd name="T91" fmla="*/ 595 h 489"/>
                <a:gd name="T92" fmla="*/ 764 w 431"/>
                <a:gd name="T93" fmla="*/ 687 h 489"/>
                <a:gd name="T94" fmla="*/ 666 w 431"/>
                <a:gd name="T95" fmla="*/ 687 h 489"/>
                <a:gd name="T96" fmla="*/ 633 w 431"/>
                <a:gd name="T97" fmla="*/ 602 h 489"/>
                <a:gd name="T98" fmla="*/ 562 w 431"/>
                <a:gd name="T99" fmla="*/ 710 h 489"/>
                <a:gd name="T100" fmla="*/ 481 w 431"/>
                <a:gd name="T101" fmla="*/ 647 h 489"/>
                <a:gd name="T102" fmla="*/ 362 w 431"/>
                <a:gd name="T103" fmla="*/ 540 h 489"/>
                <a:gd name="T104" fmla="*/ 347 w 431"/>
                <a:gd name="T105" fmla="*/ 380 h 489"/>
                <a:gd name="T106" fmla="*/ 278 w 431"/>
                <a:gd name="T107" fmla="*/ 231 h 489"/>
                <a:gd name="T108" fmla="*/ 280 w 431"/>
                <a:gd name="T109" fmla="*/ 149 h 489"/>
                <a:gd name="T110" fmla="*/ 280 w 431"/>
                <a:gd name="T111" fmla="*/ 95 h 489"/>
                <a:gd name="T112" fmla="*/ 266 w 431"/>
                <a:gd name="T113" fmla="*/ 50 h 489"/>
                <a:gd name="T114" fmla="*/ 237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22616" name="Freeform 4374"/>
            <p:cNvSpPr>
              <a:spLocks/>
            </p:cNvSpPr>
            <p:nvPr/>
          </p:nvSpPr>
          <p:spPr bwMode="auto">
            <a:xfrm>
              <a:off x="3092" y="1914"/>
              <a:ext cx="21" cy="83"/>
            </a:xfrm>
            <a:custGeom>
              <a:avLst/>
              <a:gdLst>
                <a:gd name="T0" fmla="*/ 28 w 19"/>
                <a:gd name="T1" fmla="*/ 272 h 68"/>
                <a:gd name="T2" fmla="*/ 14 w 19"/>
                <a:gd name="T3" fmla="*/ 209 h 68"/>
                <a:gd name="T4" fmla="*/ 0 w 19"/>
                <a:gd name="T5" fmla="*/ 140 h 68"/>
                <a:gd name="T6" fmla="*/ 4 w 19"/>
                <a:gd name="T7" fmla="*/ 76 h 68"/>
                <a:gd name="T8" fmla="*/ 23 w 19"/>
                <a:gd name="T9" fmla="*/ 2 h 68"/>
                <a:gd name="T10" fmla="*/ 38 w 19"/>
                <a:gd name="T11" fmla="*/ 0 h 68"/>
                <a:gd name="T12" fmla="*/ 38 w 19"/>
                <a:gd name="T13" fmla="*/ 35 h 68"/>
                <a:gd name="T14" fmla="*/ 38 w 19"/>
                <a:gd name="T15" fmla="*/ 93 h 68"/>
                <a:gd name="T16" fmla="*/ 33 w 19"/>
                <a:gd name="T17" fmla="*/ 150 h 68"/>
                <a:gd name="T18" fmla="*/ 28 w 19"/>
                <a:gd name="T19" fmla="*/ 209 h 68"/>
                <a:gd name="T20" fmla="*/ 28 w 19"/>
                <a:gd name="T21" fmla="*/ 270 h 68"/>
                <a:gd name="T22" fmla="*/ 28 w 19"/>
                <a:gd name="T23" fmla="*/ 272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2617" name="Freeform 4375"/>
            <p:cNvSpPr>
              <a:spLocks/>
            </p:cNvSpPr>
            <p:nvPr/>
          </p:nvSpPr>
          <p:spPr bwMode="auto">
            <a:xfrm>
              <a:off x="3108" y="1910"/>
              <a:ext cx="66" cy="94"/>
            </a:xfrm>
            <a:custGeom>
              <a:avLst/>
              <a:gdLst>
                <a:gd name="T0" fmla="*/ 54 w 59"/>
                <a:gd name="T1" fmla="*/ 88 h 76"/>
                <a:gd name="T2" fmla="*/ 12 w 59"/>
                <a:gd name="T3" fmla="*/ 57 h 76"/>
                <a:gd name="T4" fmla="*/ 12 w 59"/>
                <a:gd name="T5" fmla="*/ 115 h 76"/>
                <a:gd name="T6" fmla="*/ 2 w 59"/>
                <a:gd name="T7" fmla="*/ 182 h 76"/>
                <a:gd name="T8" fmla="*/ 0 w 59"/>
                <a:gd name="T9" fmla="*/ 245 h 76"/>
                <a:gd name="T10" fmla="*/ 0 w 59"/>
                <a:gd name="T11" fmla="*/ 304 h 76"/>
                <a:gd name="T12" fmla="*/ 0 w 59"/>
                <a:gd name="T13" fmla="*/ 317 h 76"/>
                <a:gd name="T14" fmla="*/ 36 w 59"/>
                <a:gd name="T15" fmla="*/ 335 h 76"/>
                <a:gd name="T16" fmla="*/ 62 w 59"/>
                <a:gd name="T17" fmla="*/ 277 h 76"/>
                <a:gd name="T18" fmla="*/ 84 w 59"/>
                <a:gd name="T19" fmla="*/ 277 h 76"/>
                <a:gd name="T20" fmla="*/ 97 w 59"/>
                <a:gd name="T21" fmla="*/ 230 h 76"/>
                <a:gd name="T22" fmla="*/ 62 w 59"/>
                <a:gd name="T23" fmla="*/ 161 h 76"/>
                <a:gd name="T24" fmla="*/ 97 w 59"/>
                <a:gd name="T25" fmla="*/ 115 h 76"/>
                <a:gd name="T26" fmla="*/ 130 w 59"/>
                <a:gd name="T27" fmla="*/ 96 h 76"/>
                <a:gd name="T28" fmla="*/ 115 w 59"/>
                <a:gd name="T29" fmla="*/ 0 h 76"/>
                <a:gd name="T30" fmla="*/ 77 w 59"/>
                <a:gd name="T31" fmla="*/ 46 h 76"/>
                <a:gd name="T32" fmla="*/ 54 w 59"/>
                <a:gd name="T33" fmla="*/ 8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22618" name="Freeform 4376"/>
            <p:cNvSpPr>
              <a:spLocks/>
            </p:cNvSpPr>
            <p:nvPr/>
          </p:nvSpPr>
          <p:spPr bwMode="auto">
            <a:xfrm>
              <a:off x="3416" y="2094"/>
              <a:ext cx="130" cy="185"/>
            </a:xfrm>
            <a:custGeom>
              <a:avLst/>
              <a:gdLst>
                <a:gd name="T0" fmla="*/ 259 w 116"/>
                <a:gd name="T1" fmla="*/ 219 h 149"/>
                <a:gd name="T2" fmla="*/ 232 w 116"/>
                <a:gd name="T3" fmla="*/ 166 h 149"/>
                <a:gd name="T4" fmla="*/ 205 w 116"/>
                <a:gd name="T5" fmla="*/ 119 h 149"/>
                <a:gd name="T6" fmla="*/ 178 w 116"/>
                <a:gd name="T7" fmla="*/ 88 h 149"/>
                <a:gd name="T8" fmla="*/ 147 w 116"/>
                <a:gd name="T9" fmla="*/ 62 h 149"/>
                <a:gd name="T10" fmla="*/ 131 w 116"/>
                <a:gd name="T11" fmla="*/ 0 h 149"/>
                <a:gd name="T12" fmla="*/ 119 w 116"/>
                <a:gd name="T13" fmla="*/ 21 h 149"/>
                <a:gd name="T14" fmla="*/ 115 w 116"/>
                <a:gd name="T15" fmla="*/ 0 h 149"/>
                <a:gd name="T16" fmla="*/ 119 w 116"/>
                <a:gd name="T17" fmla="*/ 77 h 149"/>
                <a:gd name="T18" fmla="*/ 104 w 116"/>
                <a:gd name="T19" fmla="*/ 88 h 149"/>
                <a:gd name="T20" fmla="*/ 101 w 116"/>
                <a:gd name="T21" fmla="*/ 196 h 149"/>
                <a:gd name="T22" fmla="*/ 115 w 116"/>
                <a:gd name="T23" fmla="*/ 247 h 149"/>
                <a:gd name="T24" fmla="*/ 108 w 116"/>
                <a:gd name="T25" fmla="*/ 322 h 149"/>
                <a:gd name="T26" fmla="*/ 101 w 116"/>
                <a:gd name="T27" fmla="*/ 412 h 149"/>
                <a:gd name="T28" fmla="*/ 77 w 116"/>
                <a:gd name="T29" fmla="*/ 435 h 149"/>
                <a:gd name="T30" fmla="*/ 52 w 116"/>
                <a:gd name="T31" fmla="*/ 453 h 149"/>
                <a:gd name="T32" fmla="*/ 27 w 116"/>
                <a:gd name="T33" fmla="*/ 473 h 149"/>
                <a:gd name="T34" fmla="*/ 0 w 116"/>
                <a:gd name="T35" fmla="*/ 497 h 149"/>
                <a:gd name="T36" fmla="*/ 0 w 116"/>
                <a:gd name="T37" fmla="*/ 529 h 149"/>
                <a:gd name="T38" fmla="*/ 19 w 116"/>
                <a:gd name="T39" fmla="*/ 607 h 149"/>
                <a:gd name="T40" fmla="*/ 43 w 116"/>
                <a:gd name="T41" fmla="*/ 680 h 149"/>
                <a:gd name="T42" fmla="*/ 73 w 116"/>
                <a:gd name="T43" fmla="*/ 670 h 149"/>
                <a:gd name="T44" fmla="*/ 101 w 116"/>
                <a:gd name="T45" fmla="*/ 657 h 149"/>
                <a:gd name="T46" fmla="*/ 119 w 116"/>
                <a:gd name="T47" fmla="*/ 623 h 149"/>
                <a:gd name="T48" fmla="*/ 131 w 116"/>
                <a:gd name="T49" fmla="*/ 581 h 149"/>
                <a:gd name="T50" fmla="*/ 163 w 116"/>
                <a:gd name="T51" fmla="*/ 561 h 149"/>
                <a:gd name="T52" fmla="*/ 173 w 116"/>
                <a:gd name="T53" fmla="*/ 504 h 149"/>
                <a:gd name="T54" fmla="*/ 199 w 116"/>
                <a:gd name="T55" fmla="*/ 489 h 149"/>
                <a:gd name="T56" fmla="*/ 199 w 116"/>
                <a:gd name="T57" fmla="*/ 390 h 149"/>
                <a:gd name="T58" fmla="*/ 208 w 116"/>
                <a:gd name="T59" fmla="*/ 377 h 149"/>
                <a:gd name="T60" fmla="*/ 220 w 116"/>
                <a:gd name="T61" fmla="*/ 368 h 149"/>
                <a:gd name="T62" fmla="*/ 243 w 116"/>
                <a:gd name="T63" fmla="*/ 288 h 149"/>
                <a:gd name="T64" fmla="*/ 259 w 116"/>
                <a:gd name="T65" fmla="*/ 219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22619" name="Freeform 4377"/>
            <p:cNvSpPr>
              <a:spLocks/>
            </p:cNvSpPr>
            <p:nvPr/>
          </p:nvSpPr>
          <p:spPr bwMode="auto">
            <a:xfrm>
              <a:off x="3474" y="2068"/>
              <a:ext cx="6" cy="11"/>
            </a:xfrm>
            <a:custGeom>
              <a:avLst/>
              <a:gdLst>
                <a:gd name="T0" fmla="*/ 72 w 4"/>
                <a:gd name="T1" fmla="*/ 0 h 9"/>
                <a:gd name="T2" fmla="*/ 0 w 4"/>
                <a:gd name="T3" fmla="*/ 20 h 9"/>
                <a:gd name="T4" fmla="*/ 41 w 4"/>
                <a:gd name="T5" fmla="*/ 35 h 9"/>
                <a:gd name="T6" fmla="*/ 7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620" name="Freeform 4378"/>
            <p:cNvSpPr>
              <a:spLocks/>
            </p:cNvSpPr>
            <p:nvPr/>
          </p:nvSpPr>
          <p:spPr bwMode="auto">
            <a:xfrm>
              <a:off x="3105" y="1936"/>
              <a:ext cx="369" cy="366"/>
            </a:xfrm>
            <a:custGeom>
              <a:avLst/>
              <a:gdLst>
                <a:gd name="T0" fmla="*/ 154 w 331"/>
                <a:gd name="T1" fmla="*/ 808 h 295"/>
                <a:gd name="T2" fmla="*/ 134 w 331"/>
                <a:gd name="T3" fmla="*/ 682 h 295"/>
                <a:gd name="T4" fmla="*/ 89 w 331"/>
                <a:gd name="T5" fmla="*/ 597 h 295"/>
                <a:gd name="T6" fmla="*/ 40 w 331"/>
                <a:gd name="T7" fmla="*/ 427 h 295"/>
                <a:gd name="T8" fmla="*/ 0 w 331"/>
                <a:gd name="T9" fmla="*/ 333 h 295"/>
                <a:gd name="T10" fmla="*/ 40 w 331"/>
                <a:gd name="T11" fmla="*/ 244 h 295"/>
                <a:gd name="T12" fmla="*/ 86 w 331"/>
                <a:gd name="T13" fmla="*/ 184 h 295"/>
                <a:gd name="T14" fmla="*/ 64 w 331"/>
                <a:gd name="T15" fmla="*/ 62 h 295"/>
                <a:gd name="T16" fmla="*/ 132 w 331"/>
                <a:gd name="T17" fmla="*/ 0 h 295"/>
                <a:gd name="T18" fmla="*/ 197 w 331"/>
                <a:gd name="T19" fmla="*/ 62 h 295"/>
                <a:gd name="T20" fmla="*/ 256 w 331"/>
                <a:gd name="T21" fmla="*/ 119 h 295"/>
                <a:gd name="T22" fmla="*/ 322 w 331"/>
                <a:gd name="T23" fmla="*/ 237 h 295"/>
                <a:gd name="T24" fmla="*/ 415 w 331"/>
                <a:gd name="T25" fmla="*/ 254 h 295"/>
                <a:gd name="T26" fmla="*/ 446 w 331"/>
                <a:gd name="T27" fmla="*/ 285 h 295"/>
                <a:gd name="T28" fmla="*/ 480 w 331"/>
                <a:gd name="T29" fmla="*/ 382 h 295"/>
                <a:gd name="T30" fmla="*/ 511 w 331"/>
                <a:gd name="T31" fmla="*/ 490 h 295"/>
                <a:gd name="T32" fmla="*/ 541 w 331"/>
                <a:gd name="T33" fmla="*/ 597 h 295"/>
                <a:gd name="T34" fmla="*/ 555 w 331"/>
                <a:gd name="T35" fmla="*/ 608 h 295"/>
                <a:gd name="T36" fmla="*/ 561 w 331"/>
                <a:gd name="T37" fmla="*/ 627 h 295"/>
                <a:gd name="T38" fmla="*/ 561 w 331"/>
                <a:gd name="T39" fmla="*/ 651 h 295"/>
                <a:gd name="T40" fmla="*/ 586 w 331"/>
                <a:gd name="T41" fmla="*/ 737 h 295"/>
                <a:gd name="T42" fmla="*/ 687 w 331"/>
                <a:gd name="T43" fmla="*/ 778 h 295"/>
                <a:gd name="T44" fmla="*/ 708 w 331"/>
                <a:gd name="T45" fmla="*/ 824 h 295"/>
                <a:gd name="T46" fmla="*/ 691 w 331"/>
                <a:gd name="T47" fmla="*/ 983 h 295"/>
                <a:gd name="T48" fmla="*/ 648 w 331"/>
                <a:gd name="T49" fmla="*/ 1027 h 295"/>
                <a:gd name="T50" fmla="*/ 596 w 331"/>
                <a:gd name="T51" fmla="*/ 1072 h 295"/>
                <a:gd name="T52" fmla="*/ 545 w 331"/>
                <a:gd name="T53" fmla="*/ 1089 h 295"/>
                <a:gd name="T54" fmla="*/ 496 w 331"/>
                <a:gd name="T55" fmla="*/ 1124 h 295"/>
                <a:gd name="T56" fmla="*/ 454 w 331"/>
                <a:gd name="T57" fmla="*/ 1223 h 295"/>
                <a:gd name="T58" fmla="*/ 420 w 331"/>
                <a:gd name="T59" fmla="*/ 1335 h 295"/>
                <a:gd name="T60" fmla="*/ 386 w 331"/>
                <a:gd name="T61" fmla="*/ 1220 h 295"/>
                <a:gd name="T62" fmla="*/ 313 w 331"/>
                <a:gd name="T63" fmla="*/ 1184 h 295"/>
                <a:gd name="T64" fmla="*/ 299 w 331"/>
                <a:gd name="T65" fmla="*/ 1272 h 295"/>
                <a:gd name="T66" fmla="*/ 264 w 331"/>
                <a:gd name="T67" fmla="*/ 1164 h 295"/>
                <a:gd name="T68" fmla="*/ 206 w 331"/>
                <a:gd name="T69" fmla="*/ 983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22621" name="Freeform 4379"/>
            <p:cNvSpPr>
              <a:spLocks/>
            </p:cNvSpPr>
            <p:nvPr/>
          </p:nvSpPr>
          <p:spPr bwMode="auto">
            <a:xfrm>
              <a:off x="3398" y="2074"/>
              <a:ext cx="85" cy="75"/>
            </a:xfrm>
            <a:custGeom>
              <a:avLst/>
              <a:gdLst>
                <a:gd name="T0" fmla="*/ 0 w 76"/>
                <a:gd name="T1" fmla="*/ 139 h 61"/>
                <a:gd name="T2" fmla="*/ 12 w 76"/>
                <a:gd name="T3" fmla="*/ 162 h 61"/>
                <a:gd name="T4" fmla="*/ 26 w 76"/>
                <a:gd name="T5" fmla="*/ 221 h 61"/>
                <a:gd name="T6" fmla="*/ 78 w 76"/>
                <a:gd name="T7" fmla="*/ 240 h 61"/>
                <a:gd name="T8" fmla="*/ 130 w 76"/>
                <a:gd name="T9" fmla="*/ 258 h 61"/>
                <a:gd name="T10" fmla="*/ 134 w 76"/>
                <a:gd name="T11" fmla="*/ 252 h 61"/>
                <a:gd name="T12" fmla="*/ 143 w 76"/>
                <a:gd name="T13" fmla="*/ 148 h 61"/>
                <a:gd name="T14" fmla="*/ 154 w 76"/>
                <a:gd name="T15" fmla="*/ 139 h 61"/>
                <a:gd name="T16" fmla="*/ 150 w 76"/>
                <a:gd name="T17" fmla="*/ 71 h 61"/>
                <a:gd name="T18" fmla="*/ 154 w 76"/>
                <a:gd name="T19" fmla="*/ 90 h 61"/>
                <a:gd name="T20" fmla="*/ 167 w 76"/>
                <a:gd name="T21" fmla="*/ 71 h 61"/>
                <a:gd name="T22" fmla="*/ 154 w 76"/>
                <a:gd name="T23" fmla="*/ 17 h 61"/>
                <a:gd name="T24" fmla="*/ 150 w 76"/>
                <a:gd name="T25" fmla="*/ 0 h 61"/>
                <a:gd name="T26" fmla="*/ 120 w 76"/>
                <a:gd name="T27" fmla="*/ 71 h 61"/>
                <a:gd name="T28" fmla="*/ 87 w 76"/>
                <a:gd name="T29" fmla="*/ 139 h 61"/>
                <a:gd name="T30" fmla="*/ 36 w 76"/>
                <a:gd name="T31" fmla="*/ 148 h 61"/>
                <a:gd name="T32" fmla="*/ 12 w 76"/>
                <a:gd name="T33" fmla="*/ 139 h 61"/>
                <a:gd name="T34" fmla="*/ 0 w 76"/>
                <a:gd name="T35" fmla="*/ 127 h 61"/>
                <a:gd name="T36" fmla="*/ 0 w 76"/>
                <a:gd name="T37" fmla="*/ 139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22622" name="Freeform 4380"/>
            <p:cNvSpPr>
              <a:spLocks/>
            </p:cNvSpPr>
            <p:nvPr/>
          </p:nvSpPr>
          <p:spPr bwMode="auto">
            <a:xfrm>
              <a:off x="3260" y="2229"/>
              <a:ext cx="179" cy="137"/>
            </a:xfrm>
            <a:custGeom>
              <a:avLst/>
              <a:gdLst>
                <a:gd name="T0" fmla="*/ 12 w 159"/>
                <a:gd name="T1" fmla="*/ 170 h 111"/>
                <a:gd name="T2" fmla="*/ 0 w 159"/>
                <a:gd name="T3" fmla="*/ 197 h 111"/>
                <a:gd name="T4" fmla="*/ 0 w 159"/>
                <a:gd name="T5" fmla="*/ 286 h 111"/>
                <a:gd name="T6" fmla="*/ 16 w 159"/>
                <a:gd name="T7" fmla="*/ 392 h 111"/>
                <a:gd name="T8" fmla="*/ 33 w 159"/>
                <a:gd name="T9" fmla="*/ 484 h 111"/>
                <a:gd name="T10" fmla="*/ 77 w 159"/>
                <a:gd name="T11" fmla="*/ 484 h 111"/>
                <a:gd name="T12" fmla="*/ 118 w 159"/>
                <a:gd name="T13" fmla="*/ 433 h 111"/>
                <a:gd name="T14" fmla="*/ 159 w 159"/>
                <a:gd name="T15" fmla="*/ 404 h 111"/>
                <a:gd name="T16" fmla="*/ 195 w 159"/>
                <a:gd name="T17" fmla="*/ 386 h 111"/>
                <a:gd name="T18" fmla="*/ 221 w 159"/>
                <a:gd name="T19" fmla="*/ 363 h 111"/>
                <a:gd name="T20" fmla="*/ 256 w 159"/>
                <a:gd name="T21" fmla="*/ 331 h 111"/>
                <a:gd name="T22" fmla="*/ 280 w 159"/>
                <a:gd name="T23" fmla="*/ 318 h 111"/>
                <a:gd name="T24" fmla="*/ 310 w 159"/>
                <a:gd name="T25" fmla="*/ 286 h 111"/>
                <a:gd name="T26" fmla="*/ 335 w 159"/>
                <a:gd name="T27" fmla="*/ 267 h 111"/>
                <a:gd name="T28" fmla="*/ 335 w 159"/>
                <a:gd name="T29" fmla="*/ 227 h 111"/>
                <a:gd name="T30" fmla="*/ 365 w 159"/>
                <a:gd name="T31" fmla="*/ 170 h 111"/>
                <a:gd name="T32" fmla="*/ 342 w 159"/>
                <a:gd name="T33" fmla="*/ 106 h 111"/>
                <a:gd name="T34" fmla="*/ 321 w 159"/>
                <a:gd name="T35" fmla="*/ 32 h 111"/>
                <a:gd name="T36" fmla="*/ 321 w 159"/>
                <a:gd name="T37" fmla="*/ 0 h 111"/>
                <a:gd name="T38" fmla="*/ 293 w 159"/>
                <a:gd name="T39" fmla="*/ 2 h 111"/>
                <a:gd name="T40" fmla="*/ 265 w 159"/>
                <a:gd name="T41" fmla="*/ 21 h 111"/>
                <a:gd name="T42" fmla="*/ 240 w 159"/>
                <a:gd name="T43" fmla="*/ 39 h 111"/>
                <a:gd name="T44" fmla="*/ 213 w 159"/>
                <a:gd name="T45" fmla="*/ 53 h 111"/>
                <a:gd name="T46" fmla="*/ 190 w 159"/>
                <a:gd name="T47" fmla="*/ 106 h 111"/>
                <a:gd name="T48" fmla="*/ 168 w 159"/>
                <a:gd name="T49" fmla="*/ 151 h 111"/>
                <a:gd name="T50" fmla="*/ 145 w 159"/>
                <a:gd name="T51" fmla="*/ 207 h 111"/>
                <a:gd name="T52" fmla="*/ 129 w 159"/>
                <a:gd name="T53" fmla="*/ 258 h 111"/>
                <a:gd name="T54" fmla="*/ 127 w 159"/>
                <a:gd name="T55" fmla="*/ 170 h 111"/>
                <a:gd name="T56" fmla="*/ 91 w 159"/>
                <a:gd name="T57" fmla="*/ 146 h 111"/>
                <a:gd name="T58" fmla="*/ 60 w 159"/>
                <a:gd name="T59" fmla="*/ 122 h 111"/>
                <a:gd name="T60" fmla="*/ 16 w 159"/>
                <a:gd name="T61" fmla="*/ 111 h 111"/>
                <a:gd name="T62" fmla="*/ 12 w 159"/>
                <a:gd name="T63" fmla="*/ 17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22623" name="Freeform 4381"/>
            <p:cNvSpPr>
              <a:spLocks/>
            </p:cNvSpPr>
            <p:nvPr/>
          </p:nvSpPr>
          <p:spPr bwMode="auto">
            <a:xfrm>
              <a:off x="3916" y="2431"/>
              <a:ext cx="37" cy="86"/>
            </a:xfrm>
            <a:custGeom>
              <a:avLst/>
              <a:gdLst>
                <a:gd name="T0" fmla="*/ 15 w 33"/>
                <a:gd name="T1" fmla="*/ 14 h 69"/>
                <a:gd name="T2" fmla="*/ 31 w 33"/>
                <a:gd name="T3" fmla="*/ 57 h 69"/>
                <a:gd name="T4" fmla="*/ 48 w 33"/>
                <a:gd name="T5" fmla="*/ 110 h 69"/>
                <a:gd name="T6" fmla="*/ 62 w 33"/>
                <a:gd name="T7" fmla="*/ 168 h 69"/>
                <a:gd name="T8" fmla="*/ 73 w 33"/>
                <a:gd name="T9" fmla="*/ 233 h 69"/>
                <a:gd name="T10" fmla="*/ 58 w 33"/>
                <a:gd name="T11" fmla="*/ 302 h 69"/>
                <a:gd name="T12" fmla="*/ 19 w 33"/>
                <a:gd name="T13" fmla="*/ 322 h 69"/>
                <a:gd name="T14" fmla="*/ 2 w 33"/>
                <a:gd name="T15" fmla="*/ 209 h 69"/>
                <a:gd name="T16" fmla="*/ 0 w 33"/>
                <a:gd name="T17" fmla="*/ 135 h 69"/>
                <a:gd name="T18" fmla="*/ 2 w 33"/>
                <a:gd name="T19" fmla="*/ 147 h 69"/>
                <a:gd name="T20" fmla="*/ 2 w 33"/>
                <a:gd name="T21" fmla="*/ 77 h 69"/>
                <a:gd name="T22" fmla="*/ 15 w 33"/>
                <a:gd name="T23" fmla="*/ 21 h 69"/>
                <a:gd name="T24" fmla="*/ 15 w 33"/>
                <a:gd name="T25" fmla="*/ 21 h 69"/>
                <a:gd name="T26" fmla="*/ 2 w 33"/>
                <a:gd name="T27" fmla="*/ 0 h 69"/>
                <a:gd name="T28" fmla="*/ 15 w 33"/>
                <a:gd name="T29" fmla="*/ 14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22624" name="Freeform 4382"/>
            <p:cNvSpPr>
              <a:spLocks/>
            </p:cNvSpPr>
            <p:nvPr/>
          </p:nvSpPr>
          <p:spPr bwMode="auto">
            <a:xfrm>
              <a:off x="3026" y="2671"/>
              <a:ext cx="33" cy="38"/>
            </a:xfrm>
            <a:custGeom>
              <a:avLst/>
              <a:gdLst>
                <a:gd name="T0" fmla="*/ 21 w 30"/>
                <a:gd name="T1" fmla="*/ 31 h 31"/>
                <a:gd name="T2" fmla="*/ 2 w 30"/>
                <a:gd name="T3" fmla="*/ 77 h 31"/>
                <a:gd name="T4" fmla="*/ 0 w 30"/>
                <a:gd name="T5" fmla="*/ 115 h 31"/>
                <a:gd name="T6" fmla="*/ 0 w 30"/>
                <a:gd name="T7" fmla="*/ 131 h 31"/>
                <a:gd name="T8" fmla="*/ 2 w 30"/>
                <a:gd name="T9" fmla="*/ 131 h 31"/>
                <a:gd name="T10" fmla="*/ 28 w 30"/>
                <a:gd name="T11" fmla="*/ 115 h 31"/>
                <a:gd name="T12" fmla="*/ 32 w 30"/>
                <a:gd name="T13" fmla="*/ 99 h 31"/>
                <a:gd name="T14" fmla="*/ 52 w 30"/>
                <a:gd name="T15" fmla="*/ 99 h 31"/>
                <a:gd name="T16" fmla="*/ 58 w 30"/>
                <a:gd name="T17" fmla="*/ 99 h 31"/>
                <a:gd name="T18" fmla="*/ 45 w 30"/>
                <a:gd name="T19" fmla="*/ 0 h 31"/>
                <a:gd name="T20" fmla="*/ 28 w 30"/>
                <a:gd name="T21" fmla="*/ 31 h 31"/>
                <a:gd name="T22" fmla="*/ 21 w 30"/>
                <a:gd name="T23" fmla="*/ 3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22625" name="Rectangle 4383"/>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626" name="Freeform 4384"/>
            <p:cNvSpPr>
              <a:spLocks/>
            </p:cNvSpPr>
            <p:nvPr/>
          </p:nvSpPr>
          <p:spPr bwMode="auto">
            <a:xfrm>
              <a:off x="3815" y="2656"/>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27" name="Freeform 4385"/>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28" name="Freeform 4386"/>
            <p:cNvSpPr>
              <a:spLocks/>
            </p:cNvSpPr>
            <p:nvPr/>
          </p:nvSpPr>
          <p:spPr bwMode="auto">
            <a:xfrm>
              <a:off x="3805" y="2662"/>
              <a:ext cx="3" cy="3"/>
            </a:xfrm>
            <a:custGeom>
              <a:avLst/>
              <a:gdLst>
                <a:gd name="T0" fmla="*/ 3 w 3"/>
                <a:gd name="T1" fmla="*/ 0 h 2"/>
                <a:gd name="T2" fmla="*/ 0 w 3"/>
                <a:gd name="T3" fmla="*/ 41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629" name="Freeform 4387"/>
            <p:cNvSpPr>
              <a:spLocks/>
            </p:cNvSpPr>
            <p:nvPr/>
          </p:nvSpPr>
          <p:spPr bwMode="auto">
            <a:xfrm>
              <a:off x="3808" y="2665"/>
              <a:ext cx="1" cy="4"/>
            </a:xfrm>
            <a:custGeom>
              <a:avLst/>
              <a:gdLst>
                <a:gd name="T0" fmla="*/ 0 w 1"/>
                <a:gd name="T1" fmla="*/ 21 h 3"/>
                <a:gd name="T2" fmla="*/ 0 w 1"/>
                <a:gd name="T3" fmla="*/ 0 h 3"/>
                <a:gd name="T4" fmla="*/ 0 w 1"/>
                <a:gd name="T5" fmla="*/ 21 h 3"/>
                <a:gd name="T6" fmla="*/ 0 w 1"/>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2630" name="Freeform 4388"/>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2631" name="Freeform 4389"/>
            <p:cNvSpPr>
              <a:spLocks/>
            </p:cNvSpPr>
            <p:nvPr/>
          </p:nvSpPr>
          <p:spPr bwMode="auto">
            <a:xfrm>
              <a:off x="3810" y="2662"/>
              <a:ext cx="3" cy="3"/>
            </a:xfrm>
            <a:custGeom>
              <a:avLst/>
              <a:gdLst>
                <a:gd name="T0" fmla="*/ 0 w 3"/>
                <a:gd name="T1" fmla="*/ 41 h 2"/>
                <a:gd name="T2" fmla="*/ 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32" name="Freeform 4390"/>
            <p:cNvSpPr>
              <a:spLocks/>
            </p:cNvSpPr>
            <p:nvPr/>
          </p:nvSpPr>
          <p:spPr bwMode="auto">
            <a:xfrm>
              <a:off x="3815" y="2600"/>
              <a:ext cx="3" cy="2"/>
            </a:xfrm>
            <a:custGeom>
              <a:avLst/>
              <a:gdLst>
                <a:gd name="T0" fmla="*/ 41 w 2"/>
                <a:gd name="T1" fmla="*/ 0 h 2"/>
                <a:gd name="T2" fmla="*/ 41 w 2"/>
                <a:gd name="T3" fmla="*/ 0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633" name="Freeform 4391"/>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634" name="Freeform 4392"/>
            <p:cNvSpPr>
              <a:spLocks/>
            </p:cNvSpPr>
            <p:nvPr/>
          </p:nvSpPr>
          <p:spPr bwMode="auto">
            <a:xfrm>
              <a:off x="3808" y="2607"/>
              <a:ext cx="2" cy="6"/>
            </a:xfrm>
            <a:custGeom>
              <a:avLst/>
              <a:gdLst>
                <a:gd name="T0" fmla="*/ 2 w 2"/>
                <a:gd name="T1" fmla="*/ 2 h 5"/>
                <a:gd name="T2" fmla="*/ 2 w 2"/>
                <a:gd name="T3" fmla="*/ 0 h 5"/>
                <a:gd name="T4" fmla="*/ 0 w 2"/>
                <a:gd name="T5" fmla="*/ 17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635" name="Freeform 4393"/>
            <p:cNvSpPr>
              <a:spLocks/>
            </p:cNvSpPr>
            <p:nvPr/>
          </p:nvSpPr>
          <p:spPr bwMode="auto">
            <a:xfrm>
              <a:off x="3813" y="2595"/>
              <a:ext cx="1" cy="3"/>
            </a:xfrm>
            <a:custGeom>
              <a:avLst/>
              <a:gdLst>
                <a:gd name="T0" fmla="*/ 0 w 1"/>
                <a:gd name="T1" fmla="*/ 41 h 2"/>
                <a:gd name="T2" fmla="*/ 0 w 1"/>
                <a:gd name="T3" fmla="*/ 0 h 2"/>
                <a:gd name="T4" fmla="*/ 0 w 1"/>
                <a:gd name="T5" fmla="*/ 41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36" name="Freeform 4394"/>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37" name="Freeform 4395"/>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638" name="Freeform 4396"/>
            <p:cNvSpPr>
              <a:spLocks/>
            </p:cNvSpPr>
            <p:nvPr/>
          </p:nvSpPr>
          <p:spPr bwMode="auto">
            <a:xfrm>
              <a:off x="3796" y="2585"/>
              <a:ext cx="4" cy="2"/>
            </a:xfrm>
            <a:custGeom>
              <a:avLst/>
              <a:gdLst>
                <a:gd name="T0" fmla="*/ 21 w 3"/>
                <a:gd name="T1" fmla="*/ 0 h 2"/>
                <a:gd name="T2" fmla="*/ 0 w 3"/>
                <a:gd name="T3" fmla="*/ 0 h 2"/>
                <a:gd name="T4" fmla="*/ 21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639" name="Freeform 4397"/>
            <p:cNvSpPr>
              <a:spLocks/>
            </p:cNvSpPr>
            <p:nvPr/>
          </p:nvSpPr>
          <p:spPr bwMode="auto">
            <a:xfrm>
              <a:off x="3800" y="2489"/>
              <a:ext cx="3" cy="4"/>
            </a:xfrm>
            <a:custGeom>
              <a:avLst/>
              <a:gdLst>
                <a:gd name="T0" fmla="*/ 41 w 2"/>
                <a:gd name="T1" fmla="*/ 21 h 3"/>
                <a:gd name="T2" fmla="*/ 41 w 2"/>
                <a:gd name="T3" fmla="*/ 0 h 3"/>
                <a:gd name="T4" fmla="*/ 0 w 2"/>
                <a:gd name="T5" fmla="*/ 21 h 3"/>
                <a:gd name="T6" fmla="*/ 4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2640" name="Freeform 4398"/>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1" name="Rectangle 4399"/>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642" name="Freeform 4400"/>
            <p:cNvSpPr>
              <a:spLocks/>
            </p:cNvSpPr>
            <p:nvPr/>
          </p:nvSpPr>
          <p:spPr bwMode="auto">
            <a:xfrm>
              <a:off x="3800" y="2495"/>
              <a:ext cx="3" cy="1"/>
            </a:xfrm>
            <a:custGeom>
              <a:avLst/>
              <a:gdLst>
                <a:gd name="T0" fmla="*/ 0 w 2"/>
                <a:gd name="T1" fmla="*/ 0 h 1"/>
                <a:gd name="T2" fmla="*/ 41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3" name="Freeform 4401"/>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4" name="Freeform 4402"/>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45" name="Freeform 4403"/>
            <p:cNvSpPr>
              <a:spLocks/>
            </p:cNvSpPr>
            <p:nvPr/>
          </p:nvSpPr>
          <p:spPr bwMode="auto">
            <a:xfrm>
              <a:off x="3491" y="2746"/>
              <a:ext cx="3" cy="6"/>
            </a:xfrm>
            <a:custGeom>
              <a:avLst/>
              <a:gdLst>
                <a:gd name="T0" fmla="*/ 41 w 2"/>
                <a:gd name="T1" fmla="*/ 17 h 5"/>
                <a:gd name="T2" fmla="*/ 0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646" name="Freeform 4404"/>
            <p:cNvSpPr>
              <a:spLocks/>
            </p:cNvSpPr>
            <p:nvPr/>
          </p:nvSpPr>
          <p:spPr bwMode="auto">
            <a:xfrm>
              <a:off x="3326" y="2855"/>
              <a:ext cx="6" cy="1"/>
            </a:xfrm>
            <a:custGeom>
              <a:avLst/>
              <a:gdLst>
                <a:gd name="T0" fmla="*/ 17 w 5"/>
                <a:gd name="T1" fmla="*/ 0 h 1"/>
                <a:gd name="T2" fmla="*/ 0 w 5"/>
                <a:gd name="T3" fmla="*/ 0 h 1"/>
                <a:gd name="T4" fmla="*/ 17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647" name="Freeform 4405"/>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648" name="Freeform 4406"/>
            <p:cNvSpPr>
              <a:spLocks/>
            </p:cNvSpPr>
            <p:nvPr/>
          </p:nvSpPr>
          <p:spPr bwMode="auto">
            <a:xfrm>
              <a:off x="2753" y="2130"/>
              <a:ext cx="180" cy="350"/>
            </a:xfrm>
            <a:custGeom>
              <a:avLst/>
              <a:gdLst>
                <a:gd name="T0" fmla="*/ 352 w 161"/>
                <a:gd name="T1" fmla="*/ 317 h 283"/>
                <a:gd name="T2" fmla="*/ 315 w 161"/>
                <a:gd name="T3" fmla="*/ 270 h 283"/>
                <a:gd name="T4" fmla="*/ 280 w 161"/>
                <a:gd name="T5" fmla="*/ 230 h 283"/>
                <a:gd name="T6" fmla="*/ 248 w 161"/>
                <a:gd name="T7" fmla="*/ 186 h 283"/>
                <a:gd name="T8" fmla="*/ 211 w 161"/>
                <a:gd name="T9" fmla="*/ 155 h 283"/>
                <a:gd name="T10" fmla="*/ 176 w 161"/>
                <a:gd name="T11" fmla="*/ 115 h 283"/>
                <a:gd name="T12" fmla="*/ 145 w 161"/>
                <a:gd name="T13" fmla="*/ 72 h 283"/>
                <a:gd name="T14" fmla="*/ 108 w 161"/>
                <a:gd name="T15" fmla="*/ 32 h 283"/>
                <a:gd name="T16" fmla="*/ 72 w 161"/>
                <a:gd name="T17" fmla="*/ 0 h 283"/>
                <a:gd name="T18" fmla="*/ 40 w 161"/>
                <a:gd name="T19" fmla="*/ 32 h 283"/>
                <a:gd name="T20" fmla="*/ 45 w 161"/>
                <a:gd name="T21" fmla="*/ 93 h 283"/>
                <a:gd name="T22" fmla="*/ 45 w 161"/>
                <a:gd name="T23" fmla="*/ 155 h 283"/>
                <a:gd name="T24" fmla="*/ 76 w 161"/>
                <a:gd name="T25" fmla="*/ 240 h 283"/>
                <a:gd name="T26" fmla="*/ 68 w 161"/>
                <a:gd name="T27" fmla="*/ 270 h 283"/>
                <a:gd name="T28" fmla="*/ 68 w 161"/>
                <a:gd name="T29" fmla="*/ 334 h 283"/>
                <a:gd name="T30" fmla="*/ 68 w 161"/>
                <a:gd name="T31" fmla="*/ 393 h 283"/>
                <a:gd name="T32" fmla="*/ 68 w 161"/>
                <a:gd name="T33" fmla="*/ 464 h 283"/>
                <a:gd name="T34" fmla="*/ 61 w 161"/>
                <a:gd name="T35" fmla="*/ 524 h 283"/>
                <a:gd name="T36" fmla="*/ 45 w 161"/>
                <a:gd name="T37" fmla="*/ 561 h 283"/>
                <a:gd name="T38" fmla="*/ 31 w 161"/>
                <a:gd name="T39" fmla="*/ 605 h 283"/>
                <a:gd name="T40" fmla="*/ 15 w 161"/>
                <a:gd name="T41" fmla="*/ 660 h 283"/>
                <a:gd name="T42" fmla="*/ 0 w 161"/>
                <a:gd name="T43" fmla="*/ 710 h 283"/>
                <a:gd name="T44" fmla="*/ 0 w 161"/>
                <a:gd name="T45" fmla="*/ 761 h 283"/>
                <a:gd name="T46" fmla="*/ 15 w 161"/>
                <a:gd name="T47" fmla="*/ 816 h 283"/>
                <a:gd name="T48" fmla="*/ 31 w 161"/>
                <a:gd name="T49" fmla="*/ 816 h 283"/>
                <a:gd name="T50" fmla="*/ 45 w 161"/>
                <a:gd name="T51" fmla="*/ 897 h 283"/>
                <a:gd name="T52" fmla="*/ 53 w 161"/>
                <a:gd name="T53" fmla="*/ 982 h 283"/>
                <a:gd name="T54" fmla="*/ 72 w 161"/>
                <a:gd name="T55" fmla="*/ 1054 h 283"/>
                <a:gd name="T56" fmla="*/ 31 w 161"/>
                <a:gd name="T57" fmla="*/ 1054 h 283"/>
                <a:gd name="T58" fmla="*/ 15 w 161"/>
                <a:gd name="T59" fmla="*/ 1077 h 283"/>
                <a:gd name="T60" fmla="*/ 45 w 161"/>
                <a:gd name="T61" fmla="*/ 1159 h 283"/>
                <a:gd name="T62" fmla="*/ 68 w 161"/>
                <a:gd name="T63" fmla="*/ 1254 h 283"/>
                <a:gd name="T64" fmla="*/ 97 w 161"/>
                <a:gd name="T65" fmla="*/ 1236 h 283"/>
                <a:gd name="T66" fmla="*/ 108 w 161"/>
                <a:gd name="T67" fmla="*/ 1245 h 283"/>
                <a:gd name="T68" fmla="*/ 125 w 161"/>
                <a:gd name="T69" fmla="*/ 1236 h 283"/>
                <a:gd name="T70" fmla="*/ 176 w 161"/>
                <a:gd name="T71" fmla="*/ 1213 h 283"/>
                <a:gd name="T72" fmla="*/ 192 w 161"/>
                <a:gd name="T73" fmla="*/ 1182 h 283"/>
                <a:gd name="T74" fmla="*/ 187 w 161"/>
                <a:gd name="T75" fmla="*/ 1150 h 283"/>
                <a:gd name="T76" fmla="*/ 234 w 161"/>
                <a:gd name="T77" fmla="*/ 1127 h 283"/>
                <a:gd name="T78" fmla="*/ 257 w 161"/>
                <a:gd name="T79" fmla="*/ 1067 h 283"/>
                <a:gd name="T80" fmla="*/ 283 w 161"/>
                <a:gd name="T81" fmla="*/ 1007 h 283"/>
                <a:gd name="T82" fmla="*/ 320 w 161"/>
                <a:gd name="T83" fmla="*/ 991 h 283"/>
                <a:gd name="T84" fmla="*/ 315 w 161"/>
                <a:gd name="T85" fmla="*/ 951 h 283"/>
                <a:gd name="T86" fmla="*/ 310 w 161"/>
                <a:gd name="T87" fmla="*/ 897 h 283"/>
                <a:gd name="T88" fmla="*/ 295 w 161"/>
                <a:gd name="T89" fmla="*/ 845 h 283"/>
                <a:gd name="T90" fmla="*/ 280 w 161"/>
                <a:gd name="T91" fmla="*/ 837 h 283"/>
                <a:gd name="T92" fmla="*/ 295 w 161"/>
                <a:gd name="T93" fmla="*/ 783 h 283"/>
                <a:gd name="T94" fmla="*/ 299 w 161"/>
                <a:gd name="T95" fmla="*/ 743 h 283"/>
                <a:gd name="T96" fmla="*/ 299 w 161"/>
                <a:gd name="T97" fmla="*/ 722 h 283"/>
                <a:gd name="T98" fmla="*/ 299 w 161"/>
                <a:gd name="T99" fmla="*/ 693 h 283"/>
                <a:gd name="T100" fmla="*/ 320 w 161"/>
                <a:gd name="T101" fmla="*/ 636 h 283"/>
                <a:gd name="T102" fmla="*/ 330 w 161"/>
                <a:gd name="T103" fmla="*/ 615 h 283"/>
                <a:gd name="T104" fmla="*/ 352 w 161"/>
                <a:gd name="T105" fmla="*/ 605 h 283"/>
                <a:gd name="T106" fmla="*/ 352 w 161"/>
                <a:gd name="T107" fmla="*/ 529 h 283"/>
                <a:gd name="T108" fmla="*/ 352 w 161"/>
                <a:gd name="T109" fmla="*/ 464 h 283"/>
                <a:gd name="T110" fmla="*/ 352 w 161"/>
                <a:gd name="T111" fmla="*/ 388 h 283"/>
                <a:gd name="T112" fmla="*/ 352 w 161"/>
                <a:gd name="T113" fmla="*/ 31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22649" name="Freeform 4407"/>
            <p:cNvSpPr>
              <a:spLocks/>
            </p:cNvSpPr>
            <p:nvPr/>
          </p:nvSpPr>
          <p:spPr bwMode="auto">
            <a:xfrm>
              <a:off x="3247" y="2370"/>
              <a:ext cx="27" cy="35"/>
            </a:xfrm>
            <a:custGeom>
              <a:avLst/>
              <a:gdLst>
                <a:gd name="T0" fmla="*/ 0 w 24"/>
                <a:gd name="T1" fmla="*/ 135 h 28"/>
                <a:gd name="T2" fmla="*/ 43 w 24"/>
                <a:gd name="T3" fmla="*/ 135 h 28"/>
                <a:gd name="T4" fmla="*/ 54 w 24"/>
                <a:gd name="T5" fmla="*/ 88 h 28"/>
                <a:gd name="T6" fmla="*/ 38 w 24"/>
                <a:gd name="T7" fmla="*/ 0 h 28"/>
                <a:gd name="T8" fmla="*/ 29 w 24"/>
                <a:gd name="T9" fmla="*/ 13 h 28"/>
                <a:gd name="T10" fmla="*/ 0 w 24"/>
                <a:gd name="T11" fmla="*/ 13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22650" name="Freeform 4408"/>
            <p:cNvSpPr>
              <a:spLocks/>
            </p:cNvSpPr>
            <p:nvPr/>
          </p:nvSpPr>
          <p:spPr bwMode="auto">
            <a:xfrm>
              <a:off x="3150" y="2251"/>
              <a:ext cx="117" cy="128"/>
            </a:xfrm>
            <a:custGeom>
              <a:avLst/>
              <a:gdLst>
                <a:gd name="T0" fmla="*/ 0 w 104"/>
                <a:gd name="T1" fmla="*/ 341 h 104"/>
                <a:gd name="T2" fmla="*/ 2 w 104"/>
                <a:gd name="T3" fmla="*/ 270 h 104"/>
                <a:gd name="T4" fmla="*/ 12 w 104"/>
                <a:gd name="T5" fmla="*/ 170 h 104"/>
                <a:gd name="T6" fmla="*/ 20 w 104"/>
                <a:gd name="T7" fmla="*/ 71 h 104"/>
                <a:gd name="T8" fmla="*/ 48 w 104"/>
                <a:gd name="T9" fmla="*/ 39 h 104"/>
                <a:gd name="T10" fmla="*/ 71 w 104"/>
                <a:gd name="T11" fmla="*/ 2 h 104"/>
                <a:gd name="T12" fmla="*/ 77 w 104"/>
                <a:gd name="T13" fmla="*/ 0 h 104"/>
                <a:gd name="T14" fmla="*/ 88 w 104"/>
                <a:gd name="T15" fmla="*/ 48 h 104"/>
                <a:gd name="T16" fmla="*/ 98 w 104"/>
                <a:gd name="T17" fmla="*/ 111 h 104"/>
                <a:gd name="T18" fmla="*/ 110 w 104"/>
                <a:gd name="T19" fmla="*/ 170 h 104"/>
                <a:gd name="T20" fmla="*/ 118 w 104"/>
                <a:gd name="T21" fmla="*/ 222 h 104"/>
                <a:gd name="T22" fmla="*/ 125 w 104"/>
                <a:gd name="T23" fmla="*/ 199 h 104"/>
                <a:gd name="T24" fmla="*/ 129 w 104"/>
                <a:gd name="T25" fmla="*/ 209 h 104"/>
                <a:gd name="T26" fmla="*/ 158 w 104"/>
                <a:gd name="T27" fmla="*/ 256 h 104"/>
                <a:gd name="T28" fmla="*/ 200 w 104"/>
                <a:gd name="T29" fmla="*/ 318 h 104"/>
                <a:gd name="T30" fmla="*/ 240 w 104"/>
                <a:gd name="T31" fmla="*/ 391 h 104"/>
                <a:gd name="T32" fmla="*/ 240 w 104"/>
                <a:gd name="T33" fmla="*/ 405 h 104"/>
                <a:gd name="T34" fmla="*/ 240 w 104"/>
                <a:gd name="T35" fmla="*/ 414 h 104"/>
                <a:gd name="T36" fmla="*/ 226 w 104"/>
                <a:gd name="T37" fmla="*/ 426 h 104"/>
                <a:gd name="T38" fmla="*/ 205 w 104"/>
                <a:gd name="T39" fmla="*/ 446 h 104"/>
                <a:gd name="T40" fmla="*/ 205 w 104"/>
                <a:gd name="T41" fmla="*/ 426 h 104"/>
                <a:gd name="T42" fmla="*/ 174 w 104"/>
                <a:gd name="T43" fmla="*/ 405 h 104"/>
                <a:gd name="T44" fmla="*/ 150 w 104"/>
                <a:gd name="T45" fmla="*/ 350 h 104"/>
                <a:gd name="T46" fmla="*/ 141 w 104"/>
                <a:gd name="T47" fmla="*/ 318 h 104"/>
                <a:gd name="T48" fmla="*/ 118 w 104"/>
                <a:gd name="T49" fmla="*/ 302 h 104"/>
                <a:gd name="T50" fmla="*/ 98 w 104"/>
                <a:gd name="T51" fmla="*/ 302 h 104"/>
                <a:gd name="T52" fmla="*/ 77 w 104"/>
                <a:gd name="T53" fmla="*/ 302 h 104"/>
                <a:gd name="T54" fmla="*/ 60 w 104"/>
                <a:gd name="T55" fmla="*/ 270 h 104"/>
                <a:gd name="T56" fmla="*/ 48 w 104"/>
                <a:gd name="T57" fmla="*/ 332 h 104"/>
                <a:gd name="T58" fmla="*/ 33 w 104"/>
                <a:gd name="T59" fmla="*/ 302 h 104"/>
                <a:gd name="T60" fmla="*/ 20 w 104"/>
                <a:gd name="T61" fmla="*/ 341 h 104"/>
                <a:gd name="T62" fmla="*/ 0 w 104"/>
                <a:gd name="T63" fmla="*/ 34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22651" name="Freeform 4409"/>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22652" name="Freeform 4410"/>
            <p:cNvSpPr>
              <a:spLocks/>
            </p:cNvSpPr>
            <p:nvPr/>
          </p:nvSpPr>
          <p:spPr bwMode="auto">
            <a:xfrm>
              <a:off x="3237" y="2384"/>
              <a:ext cx="177" cy="302"/>
            </a:xfrm>
            <a:custGeom>
              <a:avLst/>
              <a:gdLst>
                <a:gd name="T0" fmla="*/ 342 w 158"/>
                <a:gd name="T1" fmla="*/ 149 h 244"/>
                <a:gd name="T2" fmla="*/ 329 w 158"/>
                <a:gd name="T3" fmla="*/ 245 h 244"/>
                <a:gd name="T4" fmla="*/ 302 w 158"/>
                <a:gd name="T5" fmla="*/ 333 h 244"/>
                <a:gd name="T6" fmla="*/ 282 w 158"/>
                <a:gd name="T7" fmla="*/ 425 h 244"/>
                <a:gd name="T8" fmla="*/ 261 w 158"/>
                <a:gd name="T9" fmla="*/ 516 h 244"/>
                <a:gd name="T10" fmla="*/ 234 w 158"/>
                <a:gd name="T11" fmla="*/ 611 h 244"/>
                <a:gd name="T12" fmla="*/ 215 w 158"/>
                <a:gd name="T13" fmla="*/ 662 h 244"/>
                <a:gd name="T14" fmla="*/ 192 w 158"/>
                <a:gd name="T15" fmla="*/ 709 h 244"/>
                <a:gd name="T16" fmla="*/ 171 w 158"/>
                <a:gd name="T17" fmla="*/ 748 h 244"/>
                <a:gd name="T18" fmla="*/ 149 w 158"/>
                <a:gd name="T19" fmla="*/ 791 h 244"/>
                <a:gd name="T20" fmla="*/ 128 w 158"/>
                <a:gd name="T21" fmla="*/ 831 h 244"/>
                <a:gd name="T22" fmla="*/ 104 w 158"/>
                <a:gd name="T23" fmla="*/ 882 h 244"/>
                <a:gd name="T24" fmla="*/ 77 w 158"/>
                <a:gd name="T25" fmla="*/ 939 h 244"/>
                <a:gd name="T26" fmla="*/ 54 w 158"/>
                <a:gd name="T27" fmla="*/ 979 h 244"/>
                <a:gd name="T28" fmla="*/ 35 w 158"/>
                <a:gd name="T29" fmla="*/ 1030 h 244"/>
                <a:gd name="T30" fmla="*/ 19 w 158"/>
                <a:gd name="T31" fmla="*/ 1087 h 244"/>
                <a:gd name="T32" fmla="*/ 0 w 158"/>
                <a:gd name="T33" fmla="*/ 1011 h 244"/>
                <a:gd name="T34" fmla="*/ 0 w 158"/>
                <a:gd name="T35" fmla="*/ 939 h 244"/>
                <a:gd name="T36" fmla="*/ 0 w 158"/>
                <a:gd name="T37" fmla="*/ 878 h 244"/>
                <a:gd name="T38" fmla="*/ 0 w 158"/>
                <a:gd name="T39" fmla="*/ 803 h 244"/>
                <a:gd name="T40" fmla="*/ 0 w 158"/>
                <a:gd name="T41" fmla="*/ 724 h 244"/>
                <a:gd name="T42" fmla="*/ 15 w 158"/>
                <a:gd name="T43" fmla="*/ 676 h 244"/>
                <a:gd name="T44" fmla="*/ 31 w 158"/>
                <a:gd name="T45" fmla="*/ 632 h 244"/>
                <a:gd name="T46" fmla="*/ 54 w 158"/>
                <a:gd name="T47" fmla="*/ 611 h 244"/>
                <a:gd name="T48" fmla="*/ 84 w 158"/>
                <a:gd name="T49" fmla="*/ 572 h 244"/>
                <a:gd name="T50" fmla="*/ 113 w 158"/>
                <a:gd name="T51" fmla="*/ 572 h 244"/>
                <a:gd name="T52" fmla="*/ 133 w 158"/>
                <a:gd name="T53" fmla="*/ 561 h 244"/>
                <a:gd name="T54" fmla="*/ 162 w 158"/>
                <a:gd name="T55" fmla="*/ 494 h 244"/>
                <a:gd name="T56" fmla="*/ 187 w 158"/>
                <a:gd name="T57" fmla="*/ 432 h 244"/>
                <a:gd name="T58" fmla="*/ 215 w 158"/>
                <a:gd name="T59" fmla="*/ 376 h 244"/>
                <a:gd name="T60" fmla="*/ 241 w 158"/>
                <a:gd name="T61" fmla="*/ 304 h 244"/>
                <a:gd name="T62" fmla="*/ 208 w 158"/>
                <a:gd name="T63" fmla="*/ 304 h 244"/>
                <a:gd name="T64" fmla="*/ 185 w 158"/>
                <a:gd name="T65" fmla="*/ 297 h 244"/>
                <a:gd name="T66" fmla="*/ 159 w 158"/>
                <a:gd name="T67" fmla="*/ 277 h 244"/>
                <a:gd name="T68" fmla="*/ 131 w 158"/>
                <a:gd name="T69" fmla="*/ 256 h 244"/>
                <a:gd name="T70" fmla="*/ 104 w 158"/>
                <a:gd name="T71" fmla="*/ 230 h 244"/>
                <a:gd name="T72" fmla="*/ 77 w 158"/>
                <a:gd name="T73" fmla="*/ 184 h 244"/>
                <a:gd name="T74" fmla="*/ 56 w 158"/>
                <a:gd name="T75" fmla="*/ 118 h 244"/>
                <a:gd name="T76" fmla="*/ 62 w 158"/>
                <a:gd name="T77" fmla="*/ 77 h 244"/>
                <a:gd name="T78" fmla="*/ 73 w 158"/>
                <a:gd name="T79" fmla="*/ 32 h 244"/>
                <a:gd name="T80" fmla="*/ 93 w 158"/>
                <a:gd name="T81" fmla="*/ 88 h 244"/>
                <a:gd name="T82" fmla="*/ 115 w 158"/>
                <a:gd name="T83" fmla="*/ 118 h 244"/>
                <a:gd name="T84" fmla="*/ 159 w 158"/>
                <a:gd name="T85" fmla="*/ 88 h 244"/>
                <a:gd name="T86" fmla="*/ 187 w 158"/>
                <a:gd name="T87" fmla="*/ 97 h 244"/>
                <a:gd name="T88" fmla="*/ 225 w 158"/>
                <a:gd name="T89" fmla="*/ 71 h 244"/>
                <a:gd name="T90" fmla="*/ 273 w 158"/>
                <a:gd name="T91" fmla="*/ 46 h 244"/>
                <a:gd name="T92" fmla="*/ 317 w 158"/>
                <a:gd name="T93" fmla="*/ 21 h 244"/>
                <a:gd name="T94" fmla="*/ 342 w 158"/>
                <a:gd name="T95" fmla="*/ 0 h 244"/>
                <a:gd name="T96" fmla="*/ 346 w 158"/>
                <a:gd name="T97" fmla="*/ 21 h 244"/>
                <a:gd name="T98" fmla="*/ 346 w 158"/>
                <a:gd name="T99" fmla="*/ 118 h 244"/>
                <a:gd name="T100" fmla="*/ 351 w 158"/>
                <a:gd name="T101" fmla="*/ 118 h 244"/>
                <a:gd name="T102" fmla="*/ 342 w 158"/>
                <a:gd name="T103" fmla="*/ 149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22653" name="Freeform 4411"/>
            <p:cNvSpPr>
              <a:spLocks/>
            </p:cNvSpPr>
            <p:nvPr/>
          </p:nvSpPr>
          <p:spPr bwMode="auto">
            <a:xfrm>
              <a:off x="3026" y="2701"/>
              <a:ext cx="33" cy="45"/>
            </a:xfrm>
            <a:custGeom>
              <a:avLst/>
              <a:gdLst>
                <a:gd name="T0" fmla="*/ 52 w 30"/>
                <a:gd name="T1" fmla="*/ 34 h 37"/>
                <a:gd name="T2" fmla="*/ 52 w 30"/>
                <a:gd name="T3" fmla="*/ 0 h 37"/>
                <a:gd name="T4" fmla="*/ 32 w 30"/>
                <a:gd name="T5" fmla="*/ 0 h 37"/>
                <a:gd name="T6" fmla="*/ 28 w 30"/>
                <a:gd name="T7" fmla="*/ 16 h 37"/>
                <a:gd name="T8" fmla="*/ 2 w 30"/>
                <a:gd name="T9" fmla="*/ 28 h 37"/>
                <a:gd name="T10" fmla="*/ 0 w 30"/>
                <a:gd name="T11" fmla="*/ 28 h 37"/>
                <a:gd name="T12" fmla="*/ 2 w 30"/>
                <a:gd name="T13" fmla="*/ 28 h 37"/>
                <a:gd name="T14" fmla="*/ 4 w 30"/>
                <a:gd name="T15" fmla="*/ 90 h 37"/>
                <a:gd name="T16" fmla="*/ 14 w 30"/>
                <a:gd name="T17" fmla="*/ 146 h 37"/>
                <a:gd name="T18" fmla="*/ 21 w 30"/>
                <a:gd name="T19" fmla="*/ 146 h 37"/>
                <a:gd name="T20" fmla="*/ 37 w 30"/>
                <a:gd name="T21" fmla="*/ 102 h 37"/>
                <a:gd name="T22" fmla="*/ 58 w 30"/>
                <a:gd name="T23" fmla="*/ 57 h 37"/>
                <a:gd name="T24" fmla="*/ 52 w 30"/>
                <a:gd name="T25" fmla="*/ 34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22654" name="Freeform 4412"/>
            <p:cNvSpPr>
              <a:spLocks/>
            </p:cNvSpPr>
            <p:nvPr/>
          </p:nvSpPr>
          <p:spPr bwMode="auto">
            <a:xfrm>
              <a:off x="2711" y="2569"/>
              <a:ext cx="132" cy="190"/>
            </a:xfrm>
            <a:custGeom>
              <a:avLst/>
              <a:gdLst>
                <a:gd name="T0" fmla="*/ 45 w 118"/>
                <a:gd name="T1" fmla="*/ 466 h 154"/>
                <a:gd name="T2" fmla="*/ 21 w 118"/>
                <a:gd name="T3" fmla="*/ 474 h 154"/>
                <a:gd name="T4" fmla="*/ 21 w 118"/>
                <a:gd name="T5" fmla="*/ 497 h 154"/>
                <a:gd name="T6" fmla="*/ 21 w 118"/>
                <a:gd name="T7" fmla="*/ 514 h 154"/>
                <a:gd name="T8" fmla="*/ 26 w 118"/>
                <a:gd name="T9" fmla="*/ 547 h 154"/>
                <a:gd name="T10" fmla="*/ 21 w 118"/>
                <a:gd name="T11" fmla="*/ 563 h 154"/>
                <a:gd name="T12" fmla="*/ 12 w 118"/>
                <a:gd name="T13" fmla="*/ 547 h 154"/>
                <a:gd name="T14" fmla="*/ 0 w 118"/>
                <a:gd name="T15" fmla="*/ 587 h 154"/>
                <a:gd name="T16" fmla="*/ 31 w 118"/>
                <a:gd name="T17" fmla="*/ 670 h 154"/>
                <a:gd name="T18" fmla="*/ 54 w 118"/>
                <a:gd name="T19" fmla="*/ 627 h 154"/>
                <a:gd name="T20" fmla="*/ 69 w 118"/>
                <a:gd name="T21" fmla="*/ 637 h 154"/>
                <a:gd name="T22" fmla="*/ 87 w 118"/>
                <a:gd name="T23" fmla="*/ 649 h 154"/>
                <a:gd name="T24" fmla="*/ 97 w 118"/>
                <a:gd name="T25" fmla="*/ 627 h 154"/>
                <a:gd name="T26" fmla="*/ 115 w 118"/>
                <a:gd name="T27" fmla="*/ 627 h 154"/>
                <a:gd name="T28" fmla="*/ 120 w 118"/>
                <a:gd name="T29" fmla="*/ 664 h 154"/>
                <a:gd name="T30" fmla="*/ 150 w 118"/>
                <a:gd name="T31" fmla="*/ 609 h 154"/>
                <a:gd name="T32" fmla="*/ 179 w 118"/>
                <a:gd name="T33" fmla="*/ 558 h 154"/>
                <a:gd name="T34" fmla="*/ 179 w 118"/>
                <a:gd name="T35" fmla="*/ 497 h 154"/>
                <a:gd name="T36" fmla="*/ 181 w 118"/>
                <a:gd name="T37" fmla="*/ 436 h 154"/>
                <a:gd name="T38" fmla="*/ 209 w 118"/>
                <a:gd name="T39" fmla="*/ 370 h 154"/>
                <a:gd name="T40" fmla="*/ 226 w 118"/>
                <a:gd name="T41" fmla="*/ 311 h 154"/>
                <a:gd name="T42" fmla="*/ 235 w 118"/>
                <a:gd name="T43" fmla="*/ 258 h 154"/>
                <a:gd name="T44" fmla="*/ 243 w 118"/>
                <a:gd name="T45" fmla="*/ 197 h 154"/>
                <a:gd name="T46" fmla="*/ 243 w 118"/>
                <a:gd name="T47" fmla="*/ 136 h 154"/>
                <a:gd name="T48" fmla="*/ 253 w 118"/>
                <a:gd name="T49" fmla="*/ 73 h 154"/>
                <a:gd name="T50" fmla="*/ 261 w 118"/>
                <a:gd name="T51" fmla="*/ 14 h 154"/>
                <a:gd name="T52" fmla="*/ 235 w 118"/>
                <a:gd name="T53" fmla="*/ 0 h 154"/>
                <a:gd name="T54" fmla="*/ 209 w 118"/>
                <a:gd name="T55" fmla="*/ 0 h 154"/>
                <a:gd name="T56" fmla="*/ 187 w 118"/>
                <a:gd name="T57" fmla="*/ 21 h 154"/>
                <a:gd name="T58" fmla="*/ 179 w 118"/>
                <a:gd name="T59" fmla="*/ 106 h 154"/>
                <a:gd name="T60" fmla="*/ 170 w 118"/>
                <a:gd name="T61" fmla="*/ 146 h 154"/>
                <a:gd name="T62" fmla="*/ 143 w 118"/>
                <a:gd name="T63" fmla="*/ 126 h 154"/>
                <a:gd name="T64" fmla="*/ 109 w 118"/>
                <a:gd name="T65" fmla="*/ 111 h 154"/>
                <a:gd name="T66" fmla="*/ 78 w 118"/>
                <a:gd name="T67" fmla="*/ 111 h 154"/>
                <a:gd name="T68" fmla="*/ 72 w 118"/>
                <a:gd name="T69" fmla="*/ 186 h 154"/>
                <a:gd name="T70" fmla="*/ 115 w 118"/>
                <a:gd name="T71" fmla="*/ 170 h 154"/>
                <a:gd name="T72" fmla="*/ 115 w 118"/>
                <a:gd name="T73" fmla="*/ 226 h 154"/>
                <a:gd name="T74" fmla="*/ 97 w 118"/>
                <a:gd name="T75" fmla="*/ 268 h 154"/>
                <a:gd name="T76" fmla="*/ 120 w 118"/>
                <a:gd name="T77" fmla="*/ 338 h 154"/>
                <a:gd name="T78" fmla="*/ 109 w 118"/>
                <a:gd name="T79" fmla="*/ 452 h 154"/>
                <a:gd name="T80" fmla="*/ 97 w 118"/>
                <a:gd name="T81" fmla="*/ 474 h 154"/>
                <a:gd name="T82" fmla="*/ 87 w 118"/>
                <a:gd name="T83" fmla="*/ 443 h 154"/>
                <a:gd name="T84" fmla="*/ 72 w 118"/>
                <a:gd name="T85" fmla="*/ 466 h 154"/>
                <a:gd name="T86" fmla="*/ 54 w 118"/>
                <a:gd name="T87" fmla="*/ 424 h 154"/>
                <a:gd name="T88" fmla="*/ 45 w 118"/>
                <a:gd name="T89" fmla="*/ 46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22655" name="Freeform 4413"/>
            <p:cNvSpPr>
              <a:spLocks/>
            </p:cNvSpPr>
            <p:nvPr/>
          </p:nvSpPr>
          <p:spPr bwMode="auto">
            <a:xfrm>
              <a:off x="3113" y="2545"/>
              <a:ext cx="140" cy="205"/>
            </a:xfrm>
            <a:custGeom>
              <a:avLst/>
              <a:gdLst>
                <a:gd name="T0" fmla="*/ 130 w 125"/>
                <a:gd name="T1" fmla="*/ 601 h 166"/>
                <a:gd name="T2" fmla="*/ 93 w 125"/>
                <a:gd name="T3" fmla="*/ 561 h 166"/>
                <a:gd name="T4" fmla="*/ 62 w 125"/>
                <a:gd name="T5" fmla="*/ 524 h 166"/>
                <a:gd name="T6" fmla="*/ 35 w 125"/>
                <a:gd name="T7" fmla="*/ 479 h 166"/>
                <a:gd name="T8" fmla="*/ 0 w 125"/>
                <a:gd name="T9" fmla="*/ 448 h 166"/>
                <a:gd name="T10" fmla="*/ 0 w 125"/>
                <a:gd name="T11" fmla="*/ 354 h 166"/>
                <a:gd name="T12" fmla="*/ 27 w 125"/>
                <a:gd name="T13" fmla="*/ 280 h 166"/>
                <a:gd name="T14" fmla="*/ 35 w 125"/>
                <a:gd name="T15" fmla="*/ 220 h 166"/>
                <a:gd name="T16" fmla="*/ 27 w 125"/>
                <a:gd name="T17" fmla="*/ 157 h 166"/>
                <a:gd name="T18" fmla="*/ 15 w 125"/>
                <a:gd name="T19" fmla="*/ 96 h 166"/>
                <a:gd name="T20" fmla="*/ 0 w 125"/>
                <a:gd name="T21" fmla="*/ 32 h 166"/>
                <a:gd name="T22" fmla="*/ 15 w 125"/>
                <a:gd name="T23" fmla="*/ 0 h 166"/>
                <a:gd name="T24" fmla="*/ 43 w 125"/>
                <a:gd name="T25" fmla="*/ 0 h 166"/>
                <a:gd name="T26" fmla="*/ 67 w 125"/>
                <a:gd name="T27" fmla="*/ 0 h 166"/>
                <a:gd name="T28" fmla="*/ 101 w 125"/>
                <a:gd name="T29" fmla="*/ 14 h 166"/>
                <a:gd name="T30" fmla="*/ 143 w 125"/>
                <a:gd name="T31" fmla="*/ 75 h 166"/>
                <a:gd name="T32" fmla="*/ 192 w 125"/>
                <a:gd name="T33" fmla="*/ 96 h 166"/>
                <a:gd name="T34" fmla="*/ 208 w 125"/>
                <a:gd name="T35" fmla="*/ 65 h 166"/>
                <a:gd name="T36" fmla="*/ 246 w 125"/>
                <a:gd name="T37" fmla="*/ 43 h 166"/>
                <a:gd name="T38" fmla="*/ 278 w 125"/>
                <a:gd name="T39" fmla="*/ 53 h 166"/>
                <a:gd name="T40" fmla="*/ 261 w 125"/>
                <a:gd name="T41" fmla="*/ 96 h 166"/>
                <a:gd name="T42" fmla="*/ 246 w 125"/>
                <a:gd name="T43" fmla="*/ 147 h 166"/>
                <a:gd name="T44" fmla="*/ 246 w 125"/>
                <a:gd name="T45" fmla="*/ 220 h 166"/>
                <a:gd name="T46" fmla="*/ 246 w 125"/>
                <a:gd name="T47" fmla="*/ 296 h 166"/>
                <a:gd name="T48" fmla="*/ 246 w 125"/>
                <a:gd name="T49" fmla="*/ 354 h 166"/>
                <a:gd name="T50" fmla="*/ 246 w 125"/>
                <a:gd name="T51" fmla="*/ 426 h 166"/>
                <a:gd name="T52" fmla="*/ 264 w 125"/>
                <a:gd name="T53" fmla="*/ 500 h 166"/>
                <a:gd name="T54" fmla="*/ 246 w 125"/>
                <a:gd name="T55" fmla="*/ 508 h 166"/>
                <a:gd name="T56" fmla="*/ 234 w 125"/>
                <a:gd name="T57" fmla="*/ 561 h 166"/>
                <a:gd name="T58" fmla="*/ 220 w 125"/>
                <a:gd name="T59" fmla="*/ 592 h 166"/>
                <a:gd name="T60" fmla="*/ 199 w 125"/>
                <a:gd name="T61" fmla="*/ 651 h 166"/>
                <a:gd name="T62" fmla="*/ 187 w 125"/>
                <a:gd name="T63" fmla="*/ 725 h 166"/>
                <a:gd name="T64" fmla="*/ 180 w 125"/>
                <a:gd name="T65" fmla="*/ 725 h 166"/>
                <a:gd name="T66" fmla="*/ 159 w 125"/>
                <a:gd name="T67" fmla="*/ 674 h 166"/>
                <a:gd name="T68" fmla="*/ 130 w 125"/>
                <a:gd name="T69" fmla="*/ 622 h 166"/>
                <a:gd name="T70" fmla="*/ 130 w 125"/>
                <a:gd name="T71" fmla="*/ 60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22656" name="Freeform 4414"/>
            <p:cNvSpPr>
              <a:spLocks/>
            </p:cNvSpPr>
            <p:nvPr/>
          </p:nvSpPr>
          <p:spPr bwMode="auto">
            <a:xfrm>
              <a:off x="5557" y="2580"/>
              <a:ext cx="3" cy="3"/>
            </a:xfrm>
            <a:custGeom>
              <a:avLst/>
              <a:gdLst>
                <a:gd name="T0" fmla="*/ 41 w 2"/>
                <a:gd name="T1" fmla="*/ 0 h 2"/>
                <a:gd name="T2" fmla="*/ 0 w 2"/>
                <a:gd name="T3" fmla="*/ 41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657" name="Freeform 4415"/>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58" name="Rectangle 4416"/>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659" name="Freeform 4417"/>
            <p:cNvSpPr>
              <a:spLocks/>
            </p:cNvSpPr>
            <p:nvPr/>
          </p:nvSpPr>
          <p:spPr bwMode="auto">
            <a:xfrm>
              <a:off x="5567" y="2604"/>
              <a:ext cx="5" cy="3"/>
            </a:xfrm>
            <a:custGeom>
              <a:avLst/>
              <a:gdLst>
                <a:gd name="T0" fmla="*/ 0 w 3"/>
                <a:gd name="T1" fmla="*/ 41 h 2"/>
                <a:gd name="T2" fmla="*/ 10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2660" name="Freeform 4418"/>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661" name="Freeform 4419"/>
            <p:cNvSpPr>
              <a:spLocks/>
            </p:cNvSpPr>
            <p:nvPr/>
          </p:nvSpPr>
          <p:spPr bwMode="auto">
            <a:xfrm>
              <a:off x="2564" y="2343"/>
              <a:ext cx="207" cy="208"/>
            </a:xfrm>
            <a:custGeom>
              <a:avLst/>
              <a:gdLst>
                <a:gd name="T0" fmla="*/ 251 w 187"/>
                <a:gd name="T1" fmla="*/ 541 h 168"/>
                <a:gd name="T2" fmla="*/ 227 w 187"/>
                <a:gd name="T3" fmla="*/ 561 h 168"/>
                <a:gd name="T4" fmla="*/ 216 w 187"/>
                <a:gd name="T5" fmla="*/ 600 h 168"/>
                <a:gd name="T6" fmla="*/ 197 w 187"/>
                <a:gd name="T7" fmla="*/ 655 h 168"/>
                <a:gd name="T8" fmla="*/ 192 w 187"/>
                <a:gd name="T9" fmla="*/ 717 h 168"/>
                <a:gd name="T10" fmla="*/ 176 w 187"/>
                <a:gd name="T11" fmla="*/ 709 h 168"/>
                <a:gd name="T12" fmla="*/ 176 w 187"/>
                <a:gd name="T13" fmla="*/ 742 h 168"/>
                <a:gd name="T14" fmla="*/ 151 w 187"/>
                <a:gd name="T15" fmla="*/ 742 h 168"/>
                <a:gd name="T16" fmla="*/ 144 w 187"/>
                <a:gd name="T17" fmla="*/ 728 h 168"/>
                <a:gd name="T18" fmla="*/ 138 w 187"/>
                <a:gd name="T19" fmla="*/ 742 h 168"/>
                <a:gd name="T20" fmla="*/ 136 w 187"/>
                <a:gd name="T21" fmla="*/ 742 h 168"/>
                <a:gd name="T22" fmla="*/ 130 w 187"/>
                <a:gd name="T23" fmla="*/ 717 h 168"/>
                <a:gd name="T24" fmla="*/ 130 w 187"/>
                <a:gd name="T25" fmla="*/ 749 h 168"/>
                <a:gd name="T26" fmla="*/ 125 w 187"/>
                <a:gd name="T27" fmla="*/ 742 h 168"/>
                <a:gd name="T28" fmla="*/ 125 w 187"/>
                <a:gd name="T29" fmla="*/ 742 h 168"/>
                <a:gd name="T30" fmla="*/ 114 w 187"/>
                <a:gd name="T31" fmla="*/ 742 h 168"/>
                <a:gd name="T32" fmla="*/ 100 w 187"/>
                <a:gd name="T33" fmla="*/ 749 h 168"/>
                <a:gd name="T34" fmla="*/ 84 w 187"/>
                <a:gd name="T35" fmla="*/ 662 h 168"/>
                <a:gd name="T36" fmla="*/ 92 w 187"/>
                <a:gd name="T37" fmla="*/ 662 h 168"/>
                <a:gd name="T38" fmla="*/ 81 w 187"/>
                <a:gd name="T39" fmla="*/ 655 h 168"/>
                <a:gd name="T40" fmla="*/ 84 w 187"/>
                <a:gd name="T41" fmla="*/ 655 h 168"/>
                <a:gd name="T42" fmla="*/ 76 w 187"/>
                <a:gd name="T43" fmla="*/ 635 h 168"/>
                <a:gd name="T44" fmla="*/ 42 w 187"/>
                <a:gd name="T45" fmla="*/ 594 h 168"/>
                <a:gd name="T46" fmla="*/ 28 w 187"/>
                <a:gd name="T47" fmla="*/ 579 h 168"/>
                <a:gd name="T48" fmla="*/ 33 w 187"/>
                <a:gd name="T49" fmla="*/ 572 h 168"/>
                <a:gd name="T50" fmla="*/ 0 w 187"/>
                <a:gd name="T51" fmla="*/ 594 h 168"/>
                <a:gd name="T52" fmla="*/ 2 w 187"/>
                <a:gd name="T53" fmla="*/ 485 h 168"/>
                <a:gd name="T54" fmla="*/ 2 w 187"/>
                <a:gd name="T55" fmla="*/ 373 h 168"/>
                <a:gd name="T56" fmla="*/ 28 w 187"/>
                <a:gd name="T57" fmla="*/ 285 h 168"/>
                <a:gd name="T58" fmla="*/ 33 w 187"/>
                <a:gd name="T59" fmla="*/ 210 h 168"/>
                <a:gd name="T60" fmla="*/ 28 w 187"/>
                <a:gd name="T61" fmla="*/ 168 h 168"/>
                <a:gd name="T62" fmla="*/ 28 w 187"/>
                <a:gd name="T63" fmla="*/ 136 h 168"/>
                <a:gd name="T64" fmla="*/ 38 w 187"/>
                <a:gd name="T65" fmla="*/ 88 h 168"/>
                <a:gd name="T66" fmla="*/ 46 w 187"/>
                <a:gd name="T67" fmla="*/ 21 h 168"/>
                <a:gd name="T68" fmla="*/ 76 w 187"/>
                <a:gd name="T69" fmla="*/ 0 h 168"/>
                <a:gd name="T70" fmla="*/ 111 w 187"/>
                <a:gd name="T71" fmla="*/ 14 h 168"/>
                <a:gd name="T72" fmla="*/ 130 w 187"/>
                <a:gd name="T73" fmla="*/ 57 h 168"/>
                <a:gd name="T74" fmla="*/ 165 w 187"/>
                <a:gd name="T75" fmla="*/ 32 h 168"/>
                <a:gd name="T76" fmla="*/ 187 w 187"/>
                <a:gd name="T77" fmla="*/ 57 h 168"/>
                <a:gd name="T78" fmla="*/ 213 w 187"/>
                <a:gd name="T79" fmla="*/ 77 h 168"/>
                <a:gd name="T80" fmla="*/ 244 w 187"/>
                <a:gd name="T81" fmla="*/ 32 h 168"/>
                <a:gd name="T82" fmla="*/ 279 w 187"/>
                <a:gd name="T83" fmla="*/ 46 h 168"/>
                <a:gd name="T84" fmla="*/ 310 w 187"/>
                <a:gd name="T85" fmla="*/ 57 h 168"/>
                <a:gd name="T86" fmla="*/ 345 w 187"/>
                <a:gd name="T87" fmla="*/ 0 h 168"/>
                <a:gd name="T88" fmla="*/ 360 w 187"/>
                <a:gd name="T89" fmla="*/ 57 h 168"/>
                <a:gd name="T90" fmla="*/ 364 w 187"/>
                <a:gd name="T91" fmla="*/ 118 h 168"/>
                <a:gd name="T92" fmla="*/ 380 w 187"/>
                <a:gd name="T93" fmla="*/ 136 h 168"/>
                <a:gd name="T94" fmla="*/ 376 w 187"/>
                <a:gd name="T95" fmla="*/ 193 h 168"/>
                <a:gd name="T96" fmla="*/ 348 w 187"/>
                <a:gd name="T97" fmla="*/ 230 h 168"/>
                <a:gd name="T98" fmla="*/ 342 w 187"/>
                <a:gd name="T99" fmla="*/ 296 h 168"/>
                <a:gd name="T100" fmla="*/ 328 w 187"/>
                <a:gd name="T101" fmla="*/ 349 h 168"/>
                <a:gd name="T102" fmla="*/ 320 w 187"/>
                <a:gd name="T103" fmla="*/ 412 h 168"/>
                <a:gd name="T104" fmla="*/ 306 w 187"/>
                <a:gd name="T105" fmla="*/ 453 h 168"/>
                <a:gd name="T106" fmla="*/ 293 w 187"/>
                <a:gd name="T107" fmla="*/ 526 h 168"/>
                <a:gd name="T108" fmla="*/ 268 w 187"/>
                <a:gd name="T109" fmla="*/ 579 h 168"/>
                <a:gd name="T110" fmla="*/ 251 w 187"/>
                <a:gd name="T111" fmla="*/ 54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22662" name="Freeform 4420"/>
            <p:cNvSpPr>
              <a:spLocks/>
            </p:cNvSpPr>
            <p:nvPr/>
          </p:nvSpPr>
          <p:spPr bwMode="auto">
            <a:xfrm>
              <a:off x="2529" y="2375"/>
              <a:ext cx="52" cy="135"/>
            </a:xfrm>
            <a:custGeom>
              <a:avLst/>
              <a:gdLst>
                <a:gd name="T0" fmla="*/ 2 w 47"/>
                <a:gd name="T1" fmla="*/ 109 h 109"/>
                <a:gd name="T2" fmla="*/ 0 w 47"/>
                <a:gd name="T3" fmla="*/ 136 h 109"/>
                <a:gd name="T4" fmla="*/ 17 w 47"/>
                <a:gd name="T5" fmla="*/ 181 h 109"/>
                <a:gd name="T6" fmla="*/ 23 w 47"/>
                <a:gd name="T7" fmla="*/ 256 h 109"/>
                <a:gd name="T8" fmla="*/ 23 w 47"/>
                <a:gd name="T9" fmla="*/ 305 h 109"/>
                <a:gd name="T10" fmla="*/ 28 w 47"/>
                <a:gd name="T11" fmla="*/ 374 h 109"/>
                <a:gd name="T12" fmla="*/ 28 w 47"/>
                <a:gd name="T13" fmla="*/ 436 h 109"/>
                <a:gd name="T14" fmla="*/ 28 w 47"/>
                <a:gd name="T15" fmla="*/ 487 h 109"/>
                <a:gd name="T16" fmla="*/ 62 w 47"/>
                <a:gd name="T17" fmla="*/ 481 h 109"/>
                <a:gd name="T18" fmla="*/ 67 w 47"/>
                <a:gd name="T19" fmla="*/ 374 h 109"/>
                <a:gd name="T20" fmla="*/ 67 w 47"/>
                <a:gd name="T21" fmla="*/ 256 h 109"/>
                <a:gd name="T22" fmla="*/ 91 w 47"/>
                <a:gd name="T23" fmla="*/ 168 h 109"/>
                <a:gd name="T24" fmla="*/ 96 w 47"/>
                <a:gd name="T25" fmla="*/ 97 h 109"/>
                <a:gd name="T26" fmla="*/ 91 w 47"/>
                <a:gd name="T27" fmla="*/ 57 h 109"/>
                <a:gd name="T28" fmla="*/ 62 w 47"/>
                <a:gd name="T29" fmla="*/ 0 h 109"/>
                <a:gd name="T30" fmla="*/ 53 w 47"/>
                <a:gd name="T31" fmla="*/ 21 h 109"/>
                <a:gd name="T32" fmla="*/ 53 w 47"/>
                <a:gd name="T33" fmla="*/ 32 h 109"/>
                <a:gd name="T34" fmla="*/ 53 w 47"/>
                <a:gd name="T35" fmla="*/ 46 h 109"/>
                <a:gd name="T36" fmla="*/ 53 w 47"/>
                <a:gd name="T37" fmla="*/ 46 h 109"/>
                <a:gd name="T38" fmla="*/ 28 w 47"/>
                <a:gd name="T39" fmla="*/ 77 h 109"/>
                <a:gd name="T40" fmla="*/ 2 w 47"/>
                <a:gd name="T41" fmla="*/ 109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22663" name="Freeform 4421"/>
            <p:cNvSpPr>
              <a:spLocks/>
            </p:cNvSpPr>
            <p:nvPr/>
          </p:nvSpPr>
          <p:spPr bwMode="auto">
            <a:xfrm>
              <a:off x="2419" y="2314"/>
              <a:ext cx="138" cy="123"/>
            </a:xfrm>
            <a:custGeom>
              <a:avLst/>
              <a:gdLst>
                <a:gd name="T0" fmla="*/ 203 w 125"/>
                <a:gd name="T1" fmla="*/ 333 h 99"/>
                <a:gd name="T2" fmla="*/ 194 w 125"/>
                <a:gd name="T3" fmla="*/ 333 h 99"/>
                <a:gd name="T4" fmla="*/ 171 w 125"/>
                <a:gd name="T5" fmla="*/ 323 h 99"/>
                <a:gd name="T6" fmla="*/ 159 w 125"/>
                <a:gd name="T7" fmla="*/ 323 h 99"/>
                <a:gd name="T8" fmla="*/ 121 w 125"/>
                <a:gd name="T9" fmla="*/ 333 h 99"/>
                <a:gd name="T10" fmla="*/ 83 w 125"/>
                <a:gd name="T11" fmla="*/ 333 h 99"/>
                <a:gd name="T12" fmla="*/ 91 w 125"/>
                <a:gd name="T13" fmla="*/ 395 h 99"/>
                <a:gd name="T14" fmla="*/ 91 w 125"/>
                <a:gd name="T15" fmla="*/ 452 h 99"/>
                <a:gd name="T16" fmla="*/ 60 w 125"/>
                <a:gd name="T17" fmla="*/ 420 h 99"/>
                <a:gd name="T18" fmla="*/ 32 w 125"/>
                <a:gd name="T19" fmla="*/ 444 h 99"/>
                <a:gd name="T20" fmla="*/ 14 w 125"/>
                <a:gd name="T21" fmla="*/ 395 h 99"/>
                <a:gd name="T22" fmla="*/ 0 w 125"/>
                <a:gd name="T23" fmla="*/ 376 h 99"/>
                <a:gd name="T24" fmla="*/ 4 w 125"/>
                <a:gd name="T25" fmla="*/ 268 h 99"/>
                <a:gd name="T26" fmla="*/ 17 w 125"/>
                <a:gd name="T27" fmla="*/ 246 h 99"/>
                <a:gd name="T28" fmla="*/ 35 w 125"/>
                <a:gd name="T29" fmla="*/ 212 h 99"/>
                <a:gd name="T30" fmla="*/ 42 w 125"/>
                <a:gd name="T31" fmla="*/ 184 h 99"/>
                <a:gd name="T32" fmla="*/ 46 w 125"/>
                <a:gd name="T33" fmla="*/ 135 h 99"/>
                <a:gd name="T34" fmla="*/ 70 w 125"/>
                <a:gd name="T35" fmla="*/ 158 h 99"/>
                <a:gd name="T36" fmla="*/ 70 w 125"/>
                <a:gd name="T37" fmla="*/ 127 h 99"/>
                <a:gd name="T38" fmla="*/ 81 w 125"/>
                <a:gd name="T39" fmla="*/ 119 h 99"/>
                <a:gd name="T40" fmla="*/ 94 w 125"/>
                <a:gd name="T41" fmla="*/ 75 h 99"/>
                <a:gd name="T42" fmla="*/ 108 w 125"/>
                <a:gd name="T43" fmla="*/ 75 h 99"/>
                <a:gd name="T44" fmla="*/ 113 w 125"/>
                <a:gd name="T45" fmla="*/ 40 h 99"/>
                <a:gd name="T46" fmla="*/ 152 w 125"/>
                <a:gd name="T47" fmla="*/ 0 h 99"/>
                <a:gd name="T48" fmla="*/ 177 w 125"/>
                <a:gd name="T49" fmla="*/ 2 h 99"/>
                <a:gd name="T50" fmla="*/ 189 w 125"/>
                <a:gd name="T51" fmla="*/ 75 h 99"/>
                <a:gd name="T52" fmla="*/ 211 w 125"/>
                <a:gd name="T53" fmla="*/ 135 h 99"/>
                <a:gd name="T54" fmla="*/ 209 w 125"/>
                <a:gd name="T55" fmla="*/ 135 h 99"/>
                <a:gd name="T56" fmla="*/ 203 w 125"/>
                <a:gd name="T57" fmla="*/ 158 h 99"/>
                <a:gd name="T58" fmla="*/ 225 w 125"/>
                <a:gd name="T59" fmla="*/ 193 h 99"/>
                <a:gd name="T60" fmla="*/ 236 w 125"/>
                <a:gd name="T61" fmla="*/ 193 h 99"/>
                <a:gd name="T62" fmla="*/ 240 w 125"/>
                <a:gd name="T63" fmla="*/ 212 h 99"/>
                <a:gd name="T64" fmla="*/ 248 w 125"/>
                <a:gd name="T65" fmla="*/ 256 h 99"/>
                <a:gd name="T66" fmla="*/ 248 w 125"/>
                <a:gd name="T67" fmla="*/ 268 h 99"/>
                <a:gd name="T68" fmla="*/ 248 w 125"/>
                <a:gd name="T69" fmla="*/ 268 h 99"/>
                <a:gd name="T70" fmla="*/ 225 w 125"/>
                <a:gd name="T71" fmla="*/ 303 h 99"/>
                <a:gd name="T72" fmla="*/ 203 w 125"/>
                <a:gd name="T73" fmla="*/ 33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22664" name="Freeform 4422"/>
            <p:cNvSpPr>
              <a:spLocks/>
            </p:cNvSpPr>
            <p:nvPr/>
          </p:nvSpPr>
          <p:spPr bwMode="auto">
            <a:xfrm>
              <a:off x="2666" y="2358"/>
              <a:ext cx="135" cy="251"/>
            </a:xfrm>
            <a:custGeom>
              <a:avLst/>
              <a:gdLst>
                <a:gd name="T0" fmla="*/ 239 w 121"/>
                <a:gd name="T1" fmla="*/ 240 h 203"/>
                <a:gd name="T2" fmla="*/ 200 w 121"/>
                <a:gd name="T3" fmla="*/ 240 h 203"/>
                <a:gd name="T4" fmla="*/ 183 w 121"/>
                <a:gd name="T5" fmla="*/ 258 h 203"/>
                <a:gd name="T6" fmla="*/ 213 w 121"/>
                <a:gd name="T7" fmla="*/ 344 h 203"/>
                <a:gd name="T8" fmla="*/ 237 w 121"/>
                <a:gd name="T9" fmla="*/ 438 h 203"/>
                <a:gd name="T10" fmla="*/ 219 w 121"/>
                <a:gd name="T11" fmla="*/ 503 h 203"/>
                <a:gd name="T12" fmla="*/ 200 w 121"/>
                <a:gd name="T13" fmla="*/ 575 h 203"/>
                <a:gd name="T14" fmla="*/ 213 w 121"/>
                <a:gd name="T15" fmla="*/ 680 h 203"/>
                <a:gd name="T16" fmla="*/ 237 w 121"/>
                <a:gd name="T17" fmla="*/ 732 h 203"/>
                <a:gd name="T18" fmla="*/ 250 w 121"/>
                <a:gd name="T19" fmla="*/ 783 h 203"/>
                <a:gd name="T20" fmla="*/ 260 w 121"/>
                <a:gd name="T21" fmla="*/ 858 h 203"/>
                <a:gd name="T22" fmla="*/ 254 w 121"/>
                <a:gd name="T23" fmla="*/ 896 h 203"/>
                <a:gd name="T24" fmla="*/ 224 w 121"/>
                <a:gd name="T25" fmla="*/ 879 h 203"/>
                <a:gd name="T26" fmla="*/ 193 w 121"/>
                <a:gd name="T27" fmla="*/ 864 h 203"/>
                <a:gd name="T28" fmla="*/ 164 w 121"/>
                <a:gd name="T29" fmla="*/ 864 h 203"/>
                <a:gd name="T30" fmla="*/ 129 w 121"/>
                <a:gd name="T31" fmla="*/ 864 h 203"/>
                <a:gd name="T32" fmla="*/ 96 w 121"/>
                <a:gd name="T33" fmla="*/ 864 h 203"/>
                <a:gd name="T34" fmla="*/ 71 w 121"/>
                <a:gd name="T35" fmla="*/ 858 h 203"/>
                <a:gd name="T36" fmla="*/ 45 w 121"/>
                <a:gd name="T37" fmla="*/ 858 h 203"/>
                <a:gd name="T38" fmla="*/ 45 w 121"/>
                <a:gd name="T39" fmla="*/ 768 h 203"/>
                <a:gd name="T40" fmla="*/ 35 w 121"/>
                <a:gd name="T41" fmla="*/ 732 h 203"/>
                <a:gd name="T42" fmla="*/ 35 w 121"/>
                <a:gd name="T43" fmla="*/ 711 h 203"/>
                <a:gd name="T44" fmla="*/ 15 w 121"/>
                <a:gd name="T45" fmla="*/ 711 h 203"/>
                <a:gd name="T46" fmla="*/ 2 w 121"/>
                <a:gd name="T47" fmla="*/ 670 h 203"/>
                <a:gd name="T48" fmla="*/ 0 w 121"/>
                <a:gd name="T49" fmla="*/ 670 h 203"/>
                <a:gd name="T50" fmla="*/ 2 w 121"/>
                <a:gd name="T51" fmla="*/ 660 h 203"/>
                <a:gd name="T52" fmla="*/ 12 w 121"/>
                <a:gd name="T53" fmla="*/ 595 h 203"/>
                <a:gd name="T54" fmla="*/ 31 w 121"/>
                <a:gd name="T55" fmla="*/ 543 h 203"/>
                <a:gd name="T56" fmla="*/ 40 w 121"/>
                <a:gd name="T57" fmla="*/ 503 h 203"/>
                <a:gd name="T58" fmla="*/ 68 w 121"/>
                <a:gd name="T59" fmla="*/ 481 h 203"/>
                <a:gd name="T60" fmla="*/ 86 w 121"/>
                <a:gd name="T61" fmla="*/ 523 h 203"/>
                <a:gd name="T62" fmla="*/ 112 w 121"/>
                <a:gd name="T63" fmla="*/ 466 h 203"/>
                <a:gd name="T64" fmla="*/ 122 w 121"/>
                <a:gd name="T65" fmla="*/ 394 h 203"/>
                <a:gd name="T66" fmla="*/ 136 w 121"/>
                <a:gd name="T67" fmla="*/ 354 h 203"/>
                <a:gd name="T68" fmla="*/ 148 w 121"/>
                <a:gd name="T69" fmla="*/ 293 h 203"/>
                <a:gd name="T70" fmla="*/ 164 w 121"/>
                <a:gd name="T71" fmla="*/ 240 h 203"/>
                <a:gd name="T72" fmla="*/ 171 w 121"/>
                <a:gd name="T73" fmla="*/ 176 h 203"/>
                <a:gd name="T74" fmla="*/ 200 w 121"/>
                <a:gd name="T75" fmla="*/ 136 h 203"/>
                <a:gd name="T76" fmla="*/ 204 w 121"/>
                <a:gd name="T77" fmla="*/ 82 h 203"/>
                <a:gd name="T78" fmla="*/ 186 w 121"/>
                <a:gd name="T79" fmla="*/ 61 h 203"/>
                <a:gd name="T80" fmla="*/ 183 w 121"/>
                <a:gd name="T81" fmla="*/ 0 h 203"/>
                <a:gd name="T82" fmla="*/ 200 w 121"/>
                <a:gd name="T83" fmla="*/ 0 h 203"/>
                <a:gd name="T84" fmla="*/ 213 w 121"/>
                <a:gd name="T85" fmla="*/ 82 h 203"/>
                <a:gd name="T86" fmla="*/ 219 w 121"/>
                <a:gd name="T87" fmla="*/ 168 h 203"/>
                <a:gd name="T88" fmla="*/ 239 w 121"/>
                <a:gd name="T89" fmla="*/ 240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22665" name="Freeform 4423"/>
            <p:cNvSpPr>
              <a:spLocks/>
            </p:cNvSpPr>
            <p:nvPr/>
          </p:nvSpPr>
          <p:spPr bwMode="auto">
            <a:xfrm>
              <a:off x="2769" y="2408"/>
              <a:ext cx="230" cy="190"/>
            </a:xfrm>
            <a:custGeom>
              <a:avLst/>
              <a:gdLst>
                <a:gd name="T0" fmla="*/ 162 w 206"/>
                <a:gd name="T1" fmla="*/ 186 h 154"/>
                <a:gd name="T2" fmla="*/ 152 w 206"/>
                <a:gd name="T3" fmla="*/ 155 h 154"/>
                <a:gd name="T4" fmla="*/ 200 w 206"/>
                <a:gd name="T5" fmla="*/ 136 h 154"/>
                <a:gd name="T6" fmla="*/ 226 w 206"/>
                <a:gd name="T7" fmla="*/ 73 h 154"/>
                <a:gd name="T8" fmla="*/ 252 w 206"/>
                <a:gd name="T9" fmla="*/ 14 h 154"/>
                <a:gd name="T10" fmla="*/ 286 w 206"/>
                <a:gd name="T11" fmla="*/ 0 h 154"/>
                <a:gd name="T12" fmla="*/ 297 w 206"/>
                <a:gd name="T13" fmla="*/ 53 h 154"/>
                <a:gd name="T14" fmla="*/ 318 w 206"/>
                <a:gd name="T15" fmla="*/ 96 h 154"/>
                <a:gd name="T16" fmla="*/ 309 w 206"/>
                <a:gd name="T17" fmla="*/ 168 h 154"/>
                <a:gd name="T18" fmla="*/ 333 w 206"/>
                <a:gd name="T19" fmla="*/ 186 h 154"/>
                <a:gd name="T20" fmla="*/ 336 w 206"/>
                <a:gd name="T21" fmla="*/ 209 h 154"/>
                <a:gd name="T22" fmla="*/ 368 w 206"/>
                <a:gd name="T23" fmla="*/ 247 h 154"/>
                <a:gd name="T24" fmla="*/ 373 w 206"/>
                <a:gd name="T25" fmla="*/ 279 h 154"/>
                <a:gd name="T26" fmla="*/ 409 w 206"/>
                <a:gd name="T27" fmla="*/ 338 h 154"/>
                <a:gd name="T28" fmla="*/ 419 w 206"/>
                <a:gd name="T29" fmla="*/ 384 h 154"/>
                <a:gd name="T30" fmla="*/ 442 w 206"/>
                <a:gd name="T31" fmla="*/ 436 h 154"/>
                <a:gd name="T32" fmla="*/ 445 w 206"/>
                <a:gd name="T33" fmla="*/ 452 h 154"/>
                <a:gd name="T34" fmla="*/ 428 w 206"/>
                <a:gd name="T35" fmla="*/ 443 h 154"/>
                <a:gd name="T36" fmla="*/ 402 w 206"/>
                <a:gd name="T37" fmla="*/ 443 h 154"/>
                <a:gd name="T38" fmla="*/ 373 w 206"/>
                <a:gd name="T39" fmla="*/ 436 h 154"/>
                <a:gd name="T40" fmla="*/ 360 w 206"/>
                <a:gd name="T41" fmla="*/ 466 h 154"/>
                <a:gd name="T42" fmla="*/ 336 w 206"/>
                <a:gd name="T43" fmla="*/ 466 h 154"/>
                <a:gd name="T44" fmla="*/ 301 w 206"/>
                <a:gd name="T45" fmla="*/ 484 h 154"/>
                <a:gd name="T46" fmla="*/ 286 w 206"/>
                <a:gd name="T47" fmla="*/ 474 h 154"/>
                <a:gd name="T48" fmla="*/ 271 w 206"/>
                <a:gd name="T49" fmla="*/ 526 h 154"/>
                <a:gd name="T50" fmla="*/ 239 w 206"/>
                <a:gd name="T51" fmla="*/ 503 h 154"/>
                <a:gd name="T52" fmla="*/ 204 w 206"/>
                <a:gd name="T53" fmla="*/ 484 h 154"/>
                <a:gd name="T54" fmla="*/ 169 w 206"/>
                <a:gd name="T55" fmla="*/ 443 h 154"/>
                <a:gd name="T56" fmla="*/ 145 w 206"/>
                <a:gd name="T57" fmla="*/ 514 h 154"/>
                <a:gd name="T58" fmla="*/ 145 w 206"/>
                <a:gd name="T59" fmla="*/ 577 h 154"/>
                <a:gd name="T60" fmla="*/ 118 w 206"/>
                <a:gd name="T61" fmla="*/ 563 h 154"/>
                <a:gd name="T62" fmla="*/ 94 w 206"/>
                <a:gd name="T63" fmla="*/ 563 h 154"/>
                <a:gd name="T64" fmla="*/ 71 w 206"/>
                <a:gd name="T65" fmla="*/ 587 h 154"/>
                <a:gd name="T66" fmla="*/ 63 w 206"/>
                <a:gd name="T67" fmla="*/ 670 h 154"/>
                <a:gd name="T68" fmla="*/ 51 w 206"/>
                <a:gd name="T69" fmla="*/ 597 h 154"/>
                <a:gd name="T70" fmla="*/ 36 w 206"/>
                <a:gd name="T71" fmla="*/ 547 h 154"/>
                <a:gd name="T72" fmla="*/ 15 w 206"/>
                <a:gd name="T73" fmla="*/ 497 h 154"/>
                <a:gd name="T74" fmla="*/ 0 w 206"/>
                <a:gd name="T75" fmla="*/ 392 h 154"/>
                <a:gd name="T76" fmla="*/ 21 w 206"/>
                <a:gd name="T77" fmla="*/ 320 h 154"/>
                <a:gd name="T78" fmla="*/ 36 w 206"/>
                <a:gd name="T79" fmla="*/ 258 h 154"/>
                <a:gd name="T80" fmla="*/ 68 w 206"/>
                <a:gd name="T81" fmla="*/ 241 h 154"/>
                <a:gd name="T82" fmla="*/ 78 w 206"/>
                <a:gd name="T83" fmla="*/ 247 h 154"/>
                <a:gd name="T84" fmla="*/ 94 w 206"/>
                <a:gd name="T85" fmla="*/ 241 h 154"/>
                <a:gd name="T86" fmla="*/ 145 w 206"/>
                <a:gd name="T87" fmla="*/ 217 h 154"/>
                <a:gd name="T88" fmla="*/ 162 w 206"/>
                <a:gd name="T89" fmla="*/ 18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22666" name="Freeform 4424"/>
            <p:cNvSpPr>
              <a:spLocks/>
            </p:cNvSpPr>
            <p:nvPr/>
          </p:nvSpPr>
          <p:spPr bwMode="auto">
            <a:xfrm>
              <a:off x="2223" y="2343"/>
              <a:ext cx="48" cy="15"/>
            </a:xfrm>
            <a:custGeom>
              <a:avLst/>
              <a:gdLst>
                <a:gd name="T0" fmla="*/ 2 w 44"/>
                <a:gd name="T1" fmla="*/ 25 h 12"/>
                <a:gd name="T2" fmla="*/ 0 w 44"/>
                <a:gd name="T3" fmla="*/ 60 h 12"/>
                <a:gd name="T4" fmla="*/ 19 w 44"/>
                <a:gd name="T5" fmla="*/ 36 h 12"/>
                <a:gd name="T6" fmla="*/ 41 w 44"/>
                <a:gd name="T7" fmla="*/ 25 h 12"/>
                <a:gd name="T8" fmla="*/ 81 w 44"/>
                <a:gd name="T9" fmla="*/ 36 h 12"/>
                <a:gd name="T10" fmla="*/ 77 w 44"/>
                <a:gd name="T11" fmla="*/ 25 h 12"/>
                <a:gd name="T12" fmla="*/ 38 w 44"/>
                <a:gd name="T13" fmla="*/ 0 h 12"/>
                <a:gd name="T14" fmla="*/ 38 w 44"/>
                <a:gd name="T15" fmla="*/ 25 h 12"/>
                <a:gd name="T16" fmla="*/ 4 w 44"/>
                <a:gd name="T17" fmla="*/ 25 h 12"/>
                <a:gd name="T18" fmla="*/ 4 w 44"/>
                <a:gd name="T19" fmla="*/ 25 h 12"/>
                <a:gd name="T20" fmla="*/ 34 w 44"/>
                <a:gd name="T21" fmla="*/ 25 h 12"/>
                <a:gd name="T22" fmla="*/ 16 w 44"/>
                <a:gd name="T23" fmla="*/ 49 h 12"/>
                <a:gd name="T24" fmla="*/ 2 w 44"/>
                <a:gd name="T25" fmla="*/ 2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667" name="Freeform 4425"/>
            <p:cNvSpPr>
              <a:spLocks/>
            </p:cNvSpPr>
            <p:nvPr/>
          </p:nvSpPr>
          <p:spPr bwMode="auto">
            <a:xfrm>
              <a:off x="2459" y="2403"/>
              <a:ext cx="77" cy="139"/>
            </a:xfrm>
            <a:custGeom>
              <a:avLst/>
              <a:gdLst>
                <a:gd name="T0" fmla="*/ 131 w 69"/>
                <a:gd name="T1" fmla="*/ 407 h 113"/>
                <a:gd name="T2" fmla="*/ 107 w 69"/>
                <a:gd name="T3" fmla="*/ 423 h 113"/>
                <a:gd name="T4" fmla="*/ 81 w 69"/>
                <a:gd name="T5" fmla="*/ 442 h 113"/>
                <a:gd name="T6" fmla="*/ 56 w 69"/>
                <a:gd name="T7" fmla="*/ 461 h 113"/>
                <a:gd name="T8" fmla="*/ 36 w 69"/>
                <a:gd name="T9" fmla="*/ 480 h 113"/>
                <a:gd name="T10" fmla="*/ 0 w 69"/>
                <a:gd name="T11" fmla="*/ 461 h 113"/>
                <a:gd name="T12" fmla="*/ 12 w 69"/>
                <a:gd name="T13" fmla="*/ 442 h 113"/>
                <a:gd name="T14" fmla="*/ 3 w 69"/>
                <a:gd name="T15" fmla="*/ 379 h 113"/>
                <a:gd name="T16" fmla="*/ 0 w 69"/>
                <a:gd name="T17" fmla="*/ 331 h 113"/>
                <a:gd name="T18" fmla="*/ 12 w 69"/>
                <a:gd name="T19" fmla="*/ 268 h 113"/>
                <a:gd name="T20" fmla="*/ 26 w 69"/>
                <a:gd name="T21" fmla="*/ 221 h 113"/>
                <a:gd name="T22" fmla="*/ 17 w 69"/>
                <a:gd name="T23" fmla="*/ 119 h 113"/>
                <a:gd name="T24" fmla="*/ 17 w 69"/>
                <a:gd name="T25" fmla="*/ 71 h 113"/>
                <a:gd name="T26" fmla="*/ 12 w 69"/>
                <a:gd name="T27" fmla="*/ 2 h 113"/>
                <a:gd name="T28" fmla="*/ 51 w 69"/>
                <a:gd name="T29" fmla="*/ 2 h 113"/>
                <a:gd name="T30" fmla="*/ 94 w 69"/>
                <a:gd name="T31" fmla="*/ 0 h 113"/>
                <a:gd name="T32" fmla="*/ 105 w 69"/>
                <a:gd name="T33" fmla="*/ 0 h 113"/>
                <a:gd name="T34" fmla="*/ 107 w 69"/>
                <a:gd name="T35" fmla="*/ 17 h 113"/>
                <a:gd name="T36" fmla="*/ 122 w 69"/>
                <a:gd name="T37" fmla="*/ 90 h 113"/>
                <a:gd name="T38" fmla="*/ 122 w 69"/>
                <a:gd name="T39" fmla="*/ 119 h 113"/>
                <a:gd name="T40" fmla="*/ 122 w 69"/>
                <a:gd name="T41" fmla="*/ 180 h 113"/>
                <a:gd name="T42" fmla="*/ 131 w 69"/>
                <a:gd name="T43" fmla="*/ 229 h 113"/>
                <a:gd name="T44" fmla="*/ 131 w 69"/>
                <a:gd name="T45" fmla="*/ 282 h 113"/>
                <a:gd name="T46" fmla="*/ 131 w 69"/>
                <a:gd name="T47" fmla="*/ 341 h 113"/>
                <a:gd name="T48" fmla="*/ 148 w 69"/>
                <a:gd name="T49" fmla="*/ 379 h 113"/>
                <a:gd name="T50" fmla="*/ 131 w 69"/>
                <a:gd name="T51" fmla="*/ 402 h 113"/>
                <a:gd name="T52" fmla="*/ 118 w 69"/>
                <a:gd name="T53" fmla="*/ 379 h 113"/>
                <a:gd name="T54" fmla="*/ 131 w 69"/>
                <a:gd name="T55" fmla="*/ 40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22668" name="Freeform 4426"/>
            <p:cNvSpPr>
              <a:spLocks/>
            </p:cNvSpPr>
            <p:nvPr/>
          </p:nvSpPr>
          <p:spPr bwMode="auto">
            <a:xfrm>
              <a:off x="2252" y="2366"/>
              <a:ext cx="128" cy="120"/>
            </a:xfrm>
            <a:custGeom>
              <a:avLst/>
              <a:gdLst>
                <a:gd name="T0" fmla="*/ 220 w 115"/>
                <a:gd name="T1" fmla="*/ 109 h 97"/>
                <a:gd name="T2" fmla="*/ 215 w 115"/>
                <a:gd name="T3" fmla="*/ 130 h 97"/>
                <a:gd name="T4" fmla="*/ 220 w 115"/>
                <a:gd name="T5" fmla="*/ 130 h 97"/>
                <a:gd name="T6" fmla="*/ 235 w 115"/>
                <a:gd name="T7" fmla="*/ 199 h 97"/>
                <a:gd name="T8" fmla="*/ 229 w 115"/>
                <a:gd name="T9" fmla="*/ 259 h 97"/>
                <a:gd name="T10" fmla="*/ 240 w 115"/>
                <a:gd name="T11" fmla="*/ 277 h 97"/>
                <a:gd name="T12" fmla="*/ 240 w 115"/>
                <a:gd name="T13" fmla="*/ 294 h 97"/>
                <a:gd name="T14" fmla="*/ 243 w 115"/>
                <a:gd name="T15" fmla="*/ 317 h 97"/>
                <a:gd name="T16" fmla="*/ 240 w 115"/>
                <a:gd name="T17" fmla="*/ 336 h 97"/>
                <a:gd name="T18" fmla="*/ 229 w 115"/>
                <a:gd name="T19" fmla="*/ 344 h 97"/>
                <a:gd name="T20" fmla="*/ 229 w 115"/>
                <a:gd name="T21" fmla="*/ 376 h 97"/>
                <a:gd name="T22" fmla="*/ 220 w 115"/>
                <a:gd name="T23" fmla="*/ 407 h 97"/>
                <a:gd name="T24" fmla="*/ 220 w 115"/>
                <a:gd name="T25" fmla="*/ 407 h 97"/>
                <a:gd name="T26" fmla="*/ 208 w 115"/>
                <a:gd name="T27" fmla="*/ 407 h 97"/>
                <a:gd name="T28" fmla="*/ 195 w 115"/>
                <a:gd name="T29" fmla="*/ 428 h 97"/>
                <a:gd name="T30" fmla="*/ 187 w 115"/>
                <a:gd name="T31" fmla="*/ 424 h 97"/>
                <a:gd name="T32" fmla="*/ 181 w 115"/>
                <a:gd name="T33" fmla="*/ 336 h 97"/>
                <a:gd name="T34" fmla="*/ 157 w 115"/>
                <a:gd name="T35" fmla="*/ 336 h 97"/>
                <a:gd name="T36" fmla="*/ 146 w 115"/>
                <a:gd name="T37" fmla="*/ 344 h 97"/>
                <a:gd name="T38" fmla="*/ 150 w 115"/>
                <a:gd name="T39" fmla="*/ 285 h 97"/>
                <a:gd name="T40" fmla="*/ 131 w 115"/>
                <a:gd name="T41" fmla="*/ 208 h 97"/>
                <a:gd name="T42" fmla="*/ 86 w 115"/>
                <a:gd name="T43" fmla="*/ 245 h 97"/>
                <a:gd name="T44" fmla="*/ 59 w 115"/>
                <a:gd name="T45" fmla="*/ 294 h 97"/>
                <a:gd name="T46" fmla="*/ 56 w 115"/>
                <a:gd name="T47" fmla="*/ 259 h 97"/>
                <a:gd name="T48" fmla="*/ 45 w 115"/>
                <a:gd name="T49" fmla="*/ 256 h 97"/>
                <a:gd name="T50" fmla="*/ 45 w 115"/>
                <a:gd name="T51" fmla="*/ 230 h 97"/>
                <a:gd name="T52" fmla="*/ 30 w 115"/>
                <a:gd name="T53" fmla="*/ 208 h 97"/>
                <a:gd name="T54" fmla="*/ 14 w 115"/>
                <a:gd name="T55" fmla="*/ 168 h 97"/>
                <a:gd name="T56" fmla="*/ 14 w 115"/>
                <a:gd name="T57" fmla="*/ 161 h 97"/>
                <a:gd name="T58" fmla="*/ 14 w 115"/>
                <a:gd name="T59" fmla="*/ 161 h 97"/>
                <a:gd name="T60" fmla="*/ 4 w 115"/>
                <a:gd name="T61" fmla="*/ 136 h 97"/>
                <a:gd name="T62" fmla="*/ 0 w 115"/>
                <a:gd name="T63" fmla="*/ 147 h 97"/>
                <a:gd name="T64" fmla="*/ 2 w 115"/>
                <a:gd name="T65" fmla="*/ 147 h 97"/>
                <a:gd name="T66" fmla="*/ 4 w 115"/>
                <a:gd name="T67" fmla="*/ 109 h 97"/>
                <a:gd name="T68" fmla="*/ 37 w 115"/>
                <a:gd name="T69" fmla="*/ 88 h 97"/>
                <a:gd name="T70" fmla="*/ 37 w 115"/>
                <a:gd name="T71" fmla="*/ 46 h 97"/>
                <a:gd name="T72" fmla="*/ 45 w 115"/>
                <a:gd name="T73" fmla="*/ 0 h 97"/>
                <a:gd name="T74" fmla="*/ 73 w 115"/>
                <a:gd name="T75" fmla="*/ 21 h 97"/>
                <a:gd name="T76" fmla="*/ 119 w 115"/>
                <a:gd name="T77" fmla="*/ 21 h 97"/>
                <a:gd name="T78" fmla="*/ 119 w 115"/>
                <a:gd name="T79" fmla="*/ 46 h 97"/>
                <a:gd name="T80" fmla="*/ 138 w 115"/>
                <a:gd name="T81" fmla="*/ 46 h 97"/>
                <a:gd name="T82" fmla="*/ 150 w 115"/>
                <a:gd name="T83" fmla="*/ 57 h 97"/>
                <a:gd name="T84" fmla="*/ 168 w 115"/>
                <a:gd name="T85" fmla="*/ 57 h 97"/>
                <a:gd name="T86" fmla="*/ 187 w 115"/>
                <a:gd name="T87" fmla="*/ 32 h 97"/>
                <a:gd name="T88" fmla="*/ 195 w 115"/>
                <a:gd name="T89" fmla="*/ 21 h 97"/>
                <a:gd name="T90" fmla="*/ 206 w 115"/>
                <a:gd name="T91" fmla="*/ 88 h 97"/>
                <a:gd name="T92" fmla="*/ 220 w 115"/>
                <a:gd name="T93" fmla="*/ 109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22669" name="Freeform 4427"/>
            <p:cNvSpPr>
              <a:spLocks/>
            </p:cNvSpPr>
            <p:nvPr/>
          </p:nvSpPr>
          <p:spPr bwMode="auto">
            <a:xfrm>
              <a:off x="2223" y="2366"/>
              <a:ext cx="51" cy="42"/>
            </a:xfrm>
            <a:custGeom>
              <a:avLst/>
              <a:gdLst>
                <a:gd name="T0" fmla="*/ 40 w 47"/>
                <a:gd name="T1" fmla="*/ 103 h 33"/>
                <a:gd name="T2" fmla="*/ 37 w 47"/>
                <a:gd name="T3" fmla="*/ 131 h 33"/>
                <a:gd name="T4" fmla="*/ 46 w 47"/>
                <a:gd name="T5" fmla="*/ 157 h 33"/>
                <a:gd name="T6" fmla="*/ 50 w 47"/>
                <a:gd name="T7" fmla="*/ 174 h 33"/>
                <a:gd name="T8" fmla="*/ 54 w 47"/>
                <a:gd name="T9" fmla="*/ 131 h 33"/>
                <a:gd name="T10" fmla="*/ 78 w 47"/>
                <a:gd name="T11" fmla="*/ 103 h 33"/>
                <a:gd name="T12" fmla="*/ 78 w 47"/>
                <a:gd name="T13" fmla="*/ 59 h 33"/>
                <a:gd name="T14" fmla="*/ 84 w 47"/>
                <a:gd name="T15" fmla="*/ 0 h 33"/>
                <a:gd name="T16" fmla="*/ 61 w 47"/>
                <a:gd name="T17" fmla="*/ 17 h 33"/>
                <a:gd name="T18" fmla="*/ 37 w 47"/>
                <a:gd name="T19" fmla="*/ 17 h 33"/>
                <a:gd name="T20" fmla="*/ 0 w 47"/>
                <a:gd name="T21" fmla="*/ 37 h 33"/>
                <a:gd name="T22" fmla="*/ 16 w 47"/>
                <a:gd name="T23" fmla="*/ 59 h 33"/>
                <a:gd name="T24" fmla="*/ 14 w 47"/>
                <a:gd name="T25" fmla="*/ 64 h 33"/>
                <a:gd name="T26" fmla="*/ 24 w 47"/>
                <a:gd name="T27" fmla="*/ 64 h 33"/>
                <a:gd name="T28" fmla="*/ 18 w 47"/>
                <a:gd name="T29" fmla="*/ 76 h 33"/>
                <a:gd name="T30" fmla="*/ 40 w 47"/>
                <a:gd name="T31" fmla="*/ 76 h 33"/>
                <a:gd name="T32" fmla="*/ 50 w 47"/>
                <a:gd name="T33" fmla="*/ 95 h 33"/>
                <a:gd name="T34" fmla="*/ 33 w 47"/>
                <a:gd name="T35" fmla="*/ 95 h 33"/>
                <a:gd name="T36" fmla="*/ 40 w 47"/>
                <a:gd name="T37" fmla="*/ 10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22670" name="Freeform 4428"/>
            <p:cNvSpPr>
              <a:spLocks/>
            </p:cNvSpPr>
            <p:nvPr/>
          </p:nvSpPr>
          <p:spPr bwMode="auto">
            <a:xfrm>
              <a:off x="2367" y="2411"/>
              <a:ext cx="106" cy="140"/>
            </a:xfrm>
            <a:custGeom>
              <a:avLst/>
              <a:gdLst>
                <a:gd name="T0" fmla="*/ 123 w 94"/>
                <a:gd name="T1" fmla="*/ 40 h 113"/>
                <a:gd name="T2" fmla="*/ 104 w 94"/>
                <a:gd name="T3" fmla="*/ 17 h 113"/>
                <a:gd name="T4" fmla="*/ 80 w 94"/>
                <a:gd name="T5" fmla="*/ 32 h 113"/>
                <a:gd name="T6" fmla="*/ 77 w 94"/>
                <a:gd name="T7" fmla="*/ 0 h 113"/>
                <a:gd name="T8" fmla="*/ 67 w 94"/>
                <a:gd name="T9" fmla="*/ 17 h 113"/>
                <a:gd name="T10" fmla="*/ 48 w 94"/>
                <a:gd name="T11" fmla="*/ 40 h 113"/>
                <a:gd name="T12" fmla="*/ 26 w 94"/>
                <a:gd name="T13" fmla="*/ 32 h 113"/>
                <a:gd name="T14" fmla="*/ 16 w 94"/>
                <a:gd name="T15" fmla="*/ 40 h 113"/>
                <a:gd name="T16" fmla="*/ 11 w 94"/>
                <a:gd name="T17" fmla="*/ 102 h 113"/>
                <a:gd name="T18" fmla="*/ 20 w 94"/>
                <a:gd name="T19" fmla="*/ 118 h 113"/>
                <a:gd name="T20" fmla="*/ 20 w 94"/>
                <a:gd name="T21" fmla="*/ 135 h 113"/>
                <a:gd name="T22" fmla="*/ 26 w 94"/>
                <a:gd name="T23" fmla="*/ 156 h 113"/>
                <a:gd name="T24" fmla="*/ 20 w 94"/>
                <a:gd name="T25" fmla="*/ 181 h 113"/>
                <a:gd name="T26" fmla="*/ 11 w 94"/>
                <a:gd name="T27" fmla="*/ 186 h 113"/>
                <a:gd name="T28" fmla="*/ 11 w 94"/>
                <a:gd name="T29" fmla="*/ 221 h 113"/>
                <a:gd name="T30" fmla="*/ 0 w 94"/>
                <a:gd name="T31" fmla="*/ 247 h 113"/>
                <a:gd name="T32" fmla="*/ 0 w 94"/>
                <a:gd name="T33" fmla="*/ 247 h 113"/>
                <a:gd name="T34" fmla="*/ 0 w 94"/>
                <a:gd name="T35" fmla="*/ 327 h 113"/>
                <a:gd name="T36" fmla="*/ 0 w 94"/>
                <a:gd name="T37" fmla="*/ 335 h 113"/>
                <a:gd name="T38" fmla="*/ 20 w 94"/>
                <a:gd name="T39" fmla="*/ 379 h 113"/>
                <a:gd name="T40" fmla="*/ 37 w 94"/>
                <a:gd name="T41" fmla="*/ 413 h 113"/>
                <a:gd name="T42" fmla="*/ 33 w 94"/>
                <a:gd name="T43" fmla="*/ 503 h 113"/>
                <a:gd name="T44" fmla="*/ 77 w 94"/>
                <a:gd name="T45" fmla="*/ 473 h 113"/>
                <a:gd name="T46" fmla="*/ 126 w 94"/>
                <a:gd name="T47" fmla="*/ 444 h 113"/>
                <a:gd name="T48" fmla="*/ 113 w 94"/>
                <a:gd name="T49" fmla="*/ 444 h 113"/>
                <a:gd name="T50" fmla="*/ 159 w 94"/>
                <a:gd name="T51" fmla="*/ 444 h 113"/>
                <a:gd name="T52" fmla="*/ 139 w 94"/>
                <a:gd name="T53" fmla="*/ 444 h 113"/>
                <a:gd name="T54" fmla="*/ 164 w 94"/>
                <a:gd name="T55" fmla="*/ 436 h 113"/>
                <a:gd name="T56" fmla="*/ 185 w 94"/>
                <a:gd name="T57" fmla="*/ 444 h 113"/>
                <a:gd name="T58" fmla="*/ 189 w 94"/>
                <a:gd name="T59" fmla="*/ 452 h 113"/>
                <a:gd name="T60" fmla="*/ 202 w 94"/>
                <a:gd name="T61" fmla="*/ 436 h 113"/>
                <a:gd name="T62" fmla="*/ 198 w 94"/>
                <a:gd name="T63" fmla="*/ 367 h 113"/>
                <a:gd name="T64" fmla="*/ 189 w 94"/>
                <a:gd name="T65" fmla="*/ 317 h 113"/>
                <a:gd name="T66" fmla="*/ 202 w 94"/>
                <a:gd name="T67" fmla="*/ 247 h 113"/>
                <a:gd name="T68" fmla="*/ 218 w 94"/>
                <a:gd name="T69" fmla="*/ 199 h 113"/>
                <a:gd name="T70" fmla="*/ 209 w 94"/>
                <a:gd name="T71" fmla="*/ 95 h 113"/>
                <a:gd name="T72" fmla="*/ 176 w 94"/>
                <a:gd name="T73" fmla="*/ 62 h 113"/>
                <a:gd name="T74" fmla="*/ 142 w 94"/>
                <a:gd name="T75" fmla="*/ 88 h 113"/>
                <a:gd name="T76" fmla="*/ 123 w 94"/>
                <a:gd name="T77" fmla="*/ 4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22671" name="Freeform 4429"/>
            <p:cNvSpPr>
              <a:spLocks/>
            </p:cNvSpPr>
            <p:nvPr/>
          </p:nvSpPr>
          <p:spPr bwMode="auto">
            <a:xfrm>
              <a:off x="2283" y="2424"/>
              <a:ext cx="53" cy="71"/>
            </a:xfrm>
            <a:custGeom>
              <a:avLst/>
              <a:gdLst>
                <a:gd name="T0" fmla="*/ 111 w 47"/>
                <a:gd name="T1" fmla="*/ 135 h 57"/>
                <a:gd name="T2" fmla="*/ 92 w 47"/>
                <a:gd name="T3" fmla="*/ 194 h 57"/>
                <a:gd name="T4" fmla="*/ 77 w 47"/>
                <a:gd name="T5" fmla="*/ 232 h 57"/>
                <a:gd name="T6" fmla="*/ 67 w 47"/>
                <a:gd name="T7" fmla="*/ 265 h 57"/>
                <a:gd name="T8" fmla="*/ 29 w 47"/>
                <a:gd name="T9" fmla="*/ 223 h 57"/>
                <a:gd name="T10" fmla="*/ 33 w 47"/>
                <a:gd name="T11" fmla="*/ 209 h 57"/>
                <a:gd name="T12" fmla="*/ 29 w 47"/>
                <a:gd name="T13" fmla="*/ 198 h 57"/>
                <a:gd name="T14" fmla="*/ 0 w 47"/>
                <a:gd name="T15" fmla="*/ 147 h 57"/>
                <a:gd name="T16" fmla="*/ 12 w 47"/>
                <a:gd name="T17" fmla="*/ 135 h 57"/>
                <a:gd name="T18" fmla="*/ 0 w 47"/>
                <a:gd name="T19" fmla="*/ 110 h 57"/>
                <a:gd name="T20" fmla="*/ 12 w 47"/>
                <a:gd name="T21" fmla="*/ 101 h 57"/>
                <a:gd name="T22" fmla="*/ 0 w 47"/>
                <a:gd name="T23" fmla="*/ 88 h 57"/>
                <a:gd name="T24" fmla="*/ 29 w 47"/>
                <a:gd name="T25" fmla="*/ 37 h 57"/>
                <a:gd name="T26" fmla="*/ 77 w 47"/>
                <a:gd name="T27" fmla="*/ 0 h 57"/>
                <a:gd name="T28" fmla="*/ 99 w 47"/>
                <a:gd name="T29" fmla="*/ 77 h 57"/>
                <a:gd name="T30" fmla="*/ 92 w 47"/>
                <a:gd name="T31" fmla="*/ 147 h 57"/>
                <a:gd name="T32" fmla="*/ 111 w 47"/>
                <a:gd name="T33" fmla="*/ 135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22672" name="Freeform 4430"/>
            <p:cNvSpPr>
              <a:spLocks/>
            </p:cNvSpPr>
            <p:nvPr/>
          </p:nvSpPr>
          <p:spPr bwMode="auto">
            <a:xfrm>
              <a:off x="2513" y="2403"/>
              <a:ext cx="31" cy="110"/>
            </a:xfrm>
            <a:custGeom>
              <a:avLst/>
              <a:gdLst>
                <a:gd name="T0" fmla="*/ 24 w 28"/>
                <a:gd name="T1" fmla="*/ 2 h 89"/>
                <a:gd name="T2" fmla="*/ 0 w 28"/>
                <a:gd name="T3" fmla="*/ 0 h 89"/>
                <a:gd name="T4" fmla="*/ 2 w 28"/>
                <a:gd name="T5" fmla="*/ 17 h 89"/>
                <a:gd name="T6" fmla="*/ 18 w 28"/>
                <a:gd name="T7" fmla="*/ 93 h 89"/>
                <a:gd name="T8" fmla="*/ 18 w 28"/>
                <a:gd name="T9" fmla="*/ 125 h 89"/>
                <a:gd name="T10" fmla="*/ 18 w 28"/>
                <a:gd name="T11" fmla="*/ 185 h 89"/>
                <a:gd name="T12" fmla="*/ 24 w 28"/>
                <a:gd name="T13" fmla="*/ 240 h 89"/>
                <a:gd name="T14" fmla="*/ 24 w 28"/>
                <a:gd name="T15" fmla="*/ 290 h 89"/>
                <a:gd name="T16" fmla="*/ 24 w 28"/>
                <a:gd name="T17" fmla="*/ 353 h 89"/>
                <a:gd name="T18" fmla="*/ 42 w 28"/>
                <a:gd name="T19" fmla="*/ 393 h 89"/>
                <a:gd name="T20" fmla="*/ 58 w 28"/>
                <a:gd name="T21" fmla="*/ 383 h 89"/>
                <a:gd name="T22" fmla="*/ 58 w 28"/>
                <a:gd name="T23" fmla="*/ 332 h 89"/>
                <a:gd name="T24" fmla="*/ 58 w 28"/>
                <a:gd name="T25" fmla="*/ 269 h 89"/>
                <a:gd name="T26" fmla="*/ 53 w 28"/>
                <a:gd name="T27" fmla="*/ 208 h 89"/>
                <a:gd name="T28" fmla="*/ 53 w 28"/>
                <a:gd name="T29" fmla="*/ 154 h 89"/>
                <a:gd name="T30" fmla="*/ 47 w 28"/>
                <a:gd name="T31" fmla="*/ 78 h 89"/>
                <a:gd name="T32" fmla="*/ 30 w 28"/>
                <a:gd name="T33" fmla="*/ 40 h 89"/>
                <a:gd name="T34" fmla="*/ 33 w 28"/>
                <a:gd name="T35" fmla="*/ 2 h 89"/>
                <a:gd name="T36" fmla="*/ 24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22673" name="Freeform 4431"/>
            <p:cNvSpPr>
              <a:spLocks/>
            </p:cNvSpPr>
            <p:nvPr/>
          </p:nvSpPr>
          <p:spPr bwMode="auto">
            <a:xfrm>
              <a:off x="2367" y="1831"/>
              <a:ext cx="355" cy="396"/>
            </a:xfrm>
            <a:custGeom>
              <a:avLst/>
              <a:gdLst>
                <a:gd name="T0" fmla="*/ 0 w 317"/>
                <a:gd name="T1" fmla="*/ 747 h 319"/>
                <a:gd name="T2" fmla="*/ 31 w 317"/>
                <a:gd name="T3" fmla="*/ 829 h 319"/>
                <a:gd name="T4" fmla="*/ 101 w 317"/>
                <a:gd name="T5" fmla="*/ 925 h 319"/>
                <a:gd name="T6" fmla="*/ 159 w 317"/>
                <a:gd name="T7" fmla="*/ 1013 h 319"/>
                <a:gd name="T8" fmla="*/ 202 w 317"/>
                <a:gd name="T9" fmla="*/ 1094 h 319"/>
                <a:gd name="T10" fmla="*/ 259 w 317"/>
                <a:gd name="T11" fmla="*/ 1162 h 319"/>
                <a:gd name="T12" fmla="*/ 307 w 317"/>
                <a:gd name="T13" fmla="*/ 1244 h 319"/>
                <a:gd name="T14" fmla="*/ 333 w 317"/>
                <a:gd name="T15" fmla="*/ 1308 h 319"/>
                <a:gd name="T16" fmla="*/ 395 w 317"/>
                <a:gd name="T17" fmla="*/ 1379 h 319"/>
                <a:gd name="T18" fmla="*/ 438 w 317"/>
                <a:gd name="T19" fmla="*/ 1450 h 319"/>
                <a:gd name="T20" fmla="*/ 491 w 317"/>
                <a:gd name="T21" fmla="*/ 1416 h 319"/>
                <a:gd name="T22" fmla="*/ 548 w 317"/>
                <a:gd name="T23" fmla="*/ 1308 h 319"/>
                <a:gd name="T24" fmla="*/ 620 w 317"/>
                <a:gd name="T25" fmla="*/ 1199 h 319"/>
                <a:gd name="T26" fmla="*/ 701 w 317"/>
                <a:gd name="T27" fmla="*/ 1094 h 319"/>
                <a:gd name="T28" fmla="*/ 646 w 317"/>
                <a:gd name="T29" fmla="*/ 1013 h 319"/>
                <a:gd name="T30" fmla="*/ 608 w 317"/>
                <a:gd name="T31" fmla="*/ 879 h 319"/>
                <a:gd name="T32" fmla="*/ 626 w 317"/>
                <a:gd name="T33" fmla="*/ 747 h 319"/>
                <a:gd name="T34" fmla="*/ 608 w 317"/>
                <a:gd name="T35" fmla="*/ 564 h 319"/>
                <a:gd name="T36" fmla="*/ 602 w 317"/>
                <a:gd name="T37" fmla="*/ 473 h 319"/>
                <a:gd name="T38" fmla="*/ 569 w 317"/>
                <a:gd name="T39" fmla="*/ 333 h 319"/>
                <a:gd name="T40" fmla="*/ 553 w 317"/>
                <a:gd name="T41" fmla="*/ 192 h 319"/>
                <a:gd name="T42" fmla="*/ 569 w 317"/>
                <a:gd name="T43" fmla="*/ 32 h 319"/>
                <a:gd name="T44" fmla="*/ 521 w 317"/>
                <a:gd name="T45" fmla="*/ 0 h 319"/>
                <a:gd name="T46" fmla="*/ 459 w 317"/>
                <a:gd name="T47" fmla="*/ 17 h 319"/>
                <a:gd name="T48" fmla="*/ 385 w 317"/>
                <a:gd name="T49" fmla="*/ 17 h 319"/>
                <a:gd name="T50" fmla="*/ 296 w 317"/>
                <a:gd name="T51" fmla="*/ 72 h 319"/>
                <a:gd name="T52" fmla="*/ 250 w 317"/>
                <a:gd name="T53" fmla="*/ 127 h 319"/>
                <a:gd name="T54" fmla="*/ 231 w 317"/>
                <a:gd name="T55" fmla="*/ 168 h 319"/>
                <a:gd name="T56" fmla="*/ 234 w 317"/>
                <a:gd name="T57" fmla="*/ 286 h 319"/>
                <a:gd name="T58" fmla="*/ 250 w 317"/>
                <a:gd name="T59" fmla="*/ 390 h 319"/>
                <a:gd name="T60" fmla="*/ 171 w 317"/>
                <a:gd name="T61" fmla="*/ 427 h 319"/>
                <a:gd name="T62" fmla="*/ 146 w 317"/>
                <a:gd name="T63" fmla="*/ 503 h 319"/>
                <a:gd name="T64" fmla="*/ 93 w 317"/>
                <a:gd name="T65" fmla="*/ 564 h 319"/>
                <a:gd name="T66" fmla="*/ 35 w 317"/>
                <a:gd name="T67" fmla="*/ 6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22674" name="Freeform 4432"/>
            <p:cNvSpPr>
              <a:spLocks/>
            </p:cNvSpPr>
            <p:nvPr/>
          </p:nvSpPr>
          <p:spPr bwMode="auto">
            <a:xfrm>
              <a:off x="2271" y="2010"/>
              <a:ext cx="12" cy="11"/>
            </a:xfrm>
            <a:custGeom>
              <a:avLst/>
              <a:gdLst>
                <a:gd name="T0" fmla="*/ 35 w 10"/>
                <a:gd name="T1" fmla="*/ 0 h 9"/>
                <a:gd name="T2" fmla="*/ 35 w 10"/>
                <a:gd name="T3" fmla="*/ 29 h 9"/>
                <a:gd name="T4" fmla="*/ 0 w 10"/>
                <a:gd name="T5" fmla="*/ 35 h 9"/>
                <a:gd name="T6" fmla="*/ 35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675" name="Freeform 4433"/>
            <p:cNvSpPr>
              <a:spLocks/>
            </p:cNvSpPr>
            <p:nvPr/>
          </p:nvSpPr>
          <p:spPr bwMode="auto">
            <a:xfrm>
              <a:off x="2232" y="2019"/>
              <a:ext cx="9" cy="9"/>
            </a:xfrm>
            <a:custGeom>
              <a:avLst/>
              <a:gdLst>
                <a:gd name="T0" fmla="*/ 40 w 7"/>
                <a:gd name="T1" fmla="*/ 0 h 7"/>
                <a:gd name="T2" fmla="*/ 0 w 7"/>
                <a:gd name="T3" fmla="*/ 40 h 7"/>
                <a:gd name="T4" fmla="*/ 0 w 7"/>
                <a:gd name="T5" fmla="*/ 13 h 7"/>
                <a:gd name="T6" fmla="*/ 4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676" name="Freeform 4434"/>
            <p:cNvSpPr>
              <a:spLocks/>
            </p:cNvSpPr>
            <p:nvPr/>
          </p:nvSpPr>
          <p:spPr bwMode="auto">
            <a:xfrm>
              <a:off x="2245" y="2030"/>
              <a:ext cx="9" cy="4"/>
            </a:xfrm>
            <a:custGeom>
              <a:avLst/>
              <a:gdLst>
                <a:gd name="T0" fmla="*/ 40 w 7"/>
                <a:gd name="T1" fmla="*/ 0 h 3"/>
                <a:gd name="T2" fmla="*/ 40 w 7"/>
                <a:gd name="T3" fmla="*/ 21 h 3"/>
                <a:gd name="T4" fmla="*/ 0 w 7"/>
                <a:gd name="T5" fmla="*/ 0 h 3"/>
                <a:gd name="T6" fmla="*/ 4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677" name="Freeform 4435"/>
            <p:cNvSpPr>
              <a:spLocks/>
            </p:cNvSpPr>
            <p:nvPr/>
          </p:nvSpPr>
          <p:spPr bwMode="auto">
            <a:xfrm>
              <a:off x="2283" y="2001"/>
              <a:ext cx="5" cy="3"/>
            </a:xfrm>
            <a:custGeom>
              <a:avLst/>
              <a:gdLst>
                <a:gd name="T0" fmla="*/ 5 w 5"/>
                <a:gd name="T1" fmla="*/ 41 h 2"/>
                <a:gd name="T2" fmla="*/ 5 w 5"/>
                <a:gd name="T3" fmla="*/ 0 h 2"/>
                <a:gd name="T4" fmla="*/ 0 w 5"/>
                <a:gd name="T5" fmla="*/ 41 h 2"/>
                <a:gd name="T6" fmla="*/ 5 w 5"/>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678" name="Freeform 4436"/>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2679" name="Freeform 4437"/>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22680" name="Freeform 4438"/>
            <p:cNvSpPr>
              <a:spLocks/>
            </p:cNvSpPr>
            <p:nvPr/>
          </p:nvSpPr>
          <p:spPr bwMode="auto">
            <a:xfrm>
              <a:off x="2676" y="1914"/>
              <a:ext cx="272" cy="304"/>
            </a:xfrm>
            <a:custGeom>
              <a:avLst/>
              <a:gdLst>
                <a:gd name="T0" fmla="*/ 490 w 244"/>
                <a:gd name="T1" fmla="*/ 1086 h 246"/>
                <a:gd name="T2" fmla="*/ 490 w 244"/>
                <a:gd name="T3" fmla="*/ 1041 h 246"/>
                <a:gd name="T4" fmla="*/ 522 w 244"/>
                <a:gd name="T5" fmla="*/ 1041 h 246"/>
                <a:gd name="T6" fmla="*/ 522 w 244"/>
                <a:gd name="T7" fmla="*/ 953 h 246"/>
                <a:gd name="T8" fmla="*/ 519 w 244"/>
                <a:gd name="T9" fmla="*/ 881 h 246"/>
                <a:gd name="T10" fmla="*/ 519 w 244"/>
                <a:gd name="T11" fmla="*/ 809 h 246"/>
                <a:gd name="T12" fmla="*/ 519 w 244"/>
                <a:gd name="T13" fmla="*/ 743 h 246"/>
                <a:gd name="T14" fmla="*/ 511 w 244"/>
                <a:gd name="T15" fmla="*/ 665 h 246"/>
                <a:gd name="T16" fmla="*/ 507 w 244"/>
                <a:gd name="T17" fmla="*/ 591 h 246"/>
                <a:gd name="T18" fmla="*/ 507 w 244"/>
                <a:gd name="T19" fmla="*/ 518 h 246"/>
                <a:gd name="T20" fmla="*/ 507 w 244"/>
                <a:gd name="T21" fmla="*/ 435 h 246"/>
                <a:gd name="T22" fmla="*/ 503 w 244"/>
                <a:gd name="T23" fmla="*/ 358 h 246"/>
                <a:gd name="T24" fmla="*/ 497 w 244"/>
                <a:gd name="T25" fmla="*/ 299 h 246"/>
                <a:gd name="T26" fmla="*/ 497 w 244"/>
                <a:gd name="T27" fmla="*/ 240 h 246"/>
                <a:gd name="T28" fmla="*/ 497 w 244"/>
                <a:gd name="T29" fmla="*/ 175 h 246"/>
                <a:gd name="T30" fmla="*/ 503 w 244"/>
                <a:gd name="T31" fmla="*/ 122 h 246"/>
                <a:gd name="T32" fmla="*/ 483 w 244"/>
                <a:gd name="T33" fmla="*/ 99 h 246"/>
                <a:gd name="T34" fmla="*/ 431 w 244"/>
                <a:gd name="T35" fmla="*/ 72 h 246"/>
                <a:gd name="T36" fmla="*/ 425 w 244"/>
                <a:gd name="T37" fmla="*/ 40 h 246"/>
                <a:gd name="T38" fmla="*/ 387 w 244"/>
                <a:gd name="T39" fmla="*/ 17 h 246"/>
                <a:gd name="T40" fmla="*/ 366 w 244"/>
                <a:gd name="T41" fmla="*/ 53 h 246"/>
                <a:gd name="T42" fmla="*/ 339 w 244"/>
                <a:gd name="T43" fmla="*/ 93 h 246"/>
                <a:gd name="T44" fmla="*/ 339 w 244"/>
                <a:gd name="T45" fmla="*/ 199 h 246"/>
                <a:gd name="T46" fmla="*/ 302 w 244"/>
                <a:gd name="T47" fmla="*/ 229 h 246"/>
                <a:gd name="T48" fmla="*/ 269 w 244"/>
                <a:gd name="T49" fmla="*/ 199 h 246"/>
                <a:gd name="T50" fmla="*/ 234 w 244"/>
                <a:gd name="T51" fmla="*/ 151 h 246"/>
                <a:gd name="T52" fmla="*/ 192 w 244"/>
                <a:gd name="T53" fmla="*/ 147 h 246"/>
                <a:gd name="T54" fmla="*/ 179 w 244"/>
                <a:gd name="T55" fmla="*/ 72 h 246"/>
                <a:gd name="T56" fmla="*/ 145 w 244"/>
                <a:gd name="T57" fmla="*/ 53 h 246"/>
                <a:gd name="T58" fmla="*/ 110 w 244"/>
                <a:gd name="T59" fmla="*/ 32 h 246"/>
                <a:gd name="T60" fmla="*/ 62 w 244"/>
                <a:gd name="T61" fmla="*/ 0 h 246"/>
                <a:gd name="T62" fmla="*/ 62 w 244"/>
                <a:gd name="T63" fmla="*/ 72 h 246"/>
                <a:gd name="T64" fmla="*/ 40 w 244"/>
                <a:gd name="T65" fmla="*/ 99 h 246"/>
                <a:gd name="T66" fmla="*/ 14 w 244"/>
                <a:gd name="T67" fmla="*/ 147 h 246"/>
                <a:gd name="T68" fmla="*/ 14 w 244"/>
                <a:gd name="T69" fmla="*/ 208 h 246"/>
                <a:gd name="T70" fmla="*/ 0 w 244"/>
                <a:gd name="T71" fmla="*/ 240 h 246"/>
                <a:gd name="T72" fmla="*/ 0 w 244"/>
                <a:gd name="T73" fmla="*/ 258 h 246"/>
                <a:gd name="T74" fmla="*/ 12 w 244"/>
                <a:gd name="T75" fmla="*/ 352 h 246"/>
                <a:gd name="T76" fmla="*/ 14 w 244"/>
                <a:gd name="T77" fmla="*/ 435 h 246"/>
                <a:gd name="T78" fmla="*/ 14 w 244"/>
                <a:gd name="T79" fmla="*/ 526 h 246"/>
                <a:gd name="T80" fmla="*/ 0 w 244"/>
                <a:gd name="T81" fmla="*/ 561 h 246"/>
                <a:gd name="T82" fmla="*/ 20 w 244"/>
                <a:gd name="T83" fmla="*/ 623 h 246"/>
                <a:gd name="T84" fmla="*/ 36 w 244"/>
                <a:gd name="T85" fmla="*/ 688 h 246"/>
                <a:gd name="T86" fmla="*/ 71 w 244"/>
                <a:gd name="T87" fmla="*/ 706 h 246"/>
                <a:gd name="T88" fmla="*/ 88 w 244"/>
                <a:gd name="T89" fmla="*/ 770 h 246"/>
                <a:gd name="T90" fmla="*/ 136 w 244"/>
                <a:gd name="T91" fmla="*/ 785 h 246"/>
                <a:gd name="T92" fmla="*/ 164 w 244"/>
                <a:gd name="T93" fmla="*/ 832 h 246"/>
                <a:gd name="T94" fmla="*/ 188 w 244"/>
                <a:gd name="T95" fmla="*/ 802 h 246"/>
                <a:gd name="T96" fmla="*/ 218 w 244"/>
                <a:gd name="T97" fmla="*/ 770 h 246"/>
                <a:gd name="T98" fmla="*/ 255 w 244"/>
                <a:gd name="T99" fmla="*/ 802 h 246"/>
                <a:gd name="T100" fmla="*/ 288 w 244"/>
                <a:gd name="T101" fmla="*/ 842 h 246"/>
                <a:gd name="T102" fmla="*/ 318 w 244"/>
                <a:gd name="T103" fmla="*/ 881 h 246"/>
                <a:gd name="T104" fmla="*/ 354 w 244"/>
                <a:gd name="T105" fmla="*/ 927 h 246"/>
                <a:gd name="T106" fmla="*/ 390 w 244"/>
                <a:gd name="T107" fmla="*/ 953 h 246"/>
                <a:gd name="T108" fmla="*/ 421 w 244"/>
                <a:gd name="T109" fmla="*/ 1000 h 246"/>
                <a:gd name="T110" fmla="*/ 455 w 244"/>
                <a:gd name="T111" fmla="*/ 1041 h 246"/>
                <a:gd name="T112" fmla="*/ 490 w 244"/>
                <a:gd name="T113" fmla="*/ 108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22681" name="Freeform 4439"/>
            <p:cNvSpPr>
              <a:spLocks/>
            </p:cNvSpPr>
            <p:nvPr/>
          </p:nvSpPr>
          <p:spPr bwMode="auto">
            <a:xfrm>
              <a:off x="2301" y="2094"/>
              <a:ext cx="287" cy="328"/>
            </a:xfrm>
            <a:custGeom>
              <a:avLst/>
              <a:gdLst>
                <a:gd name="T0" fmla="*/ 120 w 258"/>
                <a:gd name="T1" fmla="*/ 1108 h 265"/>
                <a:gd name="T2" fmla="*/ 140 w 258"/>
                <a:gd name="T3" fmla="*/ 1181 h 265"/>
                <a:gd name="T4" fmla="*/ 169 w 258"/>
                <a:gd name="T5" fmla="*/ 1181 h 265"/>
                <a:gd name="T6" fmla="*/ 196 w 258"/>
                <a:gd name="T7" fmla="*/ 1139 h 265"/>
                <a:gd name="T8" fmla="*/ 221 w 258"/>
                <a:gd name="T9" fmla="*/ 1159 h 265"/>
                <a:gd name="T10" fmla="*/ 241 w 258"/>
                <a:gd name="T11" fmla="*/ 1030 h 265"/>
                <a:gd name="T12" fmla="*/ 267 w 258"/>
                <a:gd name="T13" fmla="*/ 968 h 265"/>
                <a:gd name="T14" fmla="*/ 297 w 258"/>
                <a:gd name="T15" fmla="*/ 949 h 265"/>
                <a:gd name="T16" fmla="*/ 305 w 258"/>
                <a:gd name="T17" fmla="*/ 907 h 265"/>
                <a:gd name="T18" fmla="*/ 335 w 258"/>
                <a:gd name="T19" fmla="*/ 863 h 265"/>
                <a:gd name="T20" fmla="*/ 378 w 258"/>
                <a:gd name="T21" fmla="*/ 791 h 265"/>
                <a:gd name="T22" fmla="*/ 419 w 258"/>
                <a:gd name="T23" fmla="*/ 803 h 265"/>
                <a:gd name="T24" fmla="*/ 486 w 258"/>
                <a:gd name="T25" fmla="*/ 771 h 265"/>
                <a:gd name="T26" fmla="*/ 541 w 258"/>
                <a:gd name="T27" fmla="*/ 709 h 265"/>
                <a:gd name="T28" fmla="*/ 543 w 258"/>
                <a:gd name="T29" fmla="*/ 576 h 265"/>
                <a:gd name="T30" fmla="*/ 543 w 258"/>
                <a:gd name="T31" fmla="*/ 473 h 265"/>
                <a:gd name="T32" fmla="*/ 504 w 258"/>
                <a:gd name="T33" fmla="*/ 412 h 265"/>
                <a:gd name="T34" fmla="*/ 444 w 258"/>
                <a:gd name="T35" fmla="*/ 337 h 265"/>
                <a:gd name="T36" fmla="*/ 419 w 258"/>
                <a:gd name="T37" fmla="*/ 277 h 265"/>
                <a:gd name="T38" fmla="*/ 372 w 258"/>
                <a:gd name="T39" fmla="*/ 192 h 265"/>
                <a:gd name="T40" fmla="*/ 319 w 258"/>
                <a:gd name="T41" fmla="*/ 130 h 265"/>
                <a:gd name="T42" fmla="*/ 275 w 258"/>
                <a:gd name="T43" fmla="*/ 46 h 265"/>
                <a:gd name="T44" fmla="*/ 221 w 258"/>
                <a:gd name="T45" fmla="*/ 0 h 265"/>
                <a:gd name="T46" fmla="*/ 196 w 258"/>
                <a:gd name="T47" fmla="*/ 88 h 265"/>
                <a:gd name="T48" fmla="*/ 200 w 258"/>
                <a:gd name="T49" fmla="*/ 260 h 265"/>
                <a:gd name="T50" fmla="*/ 209 w 258"/>
                <a:gd name="T51" fmla="*/ 425 h 265"/>
                <a:gd name="T52" fmla="*/ 221 w 258"/>
                <a:gd name="T53" fmla="*/ 600 h 265"/>
                <a:gd name="T54" fmla="*/ 230 w 258"/>
                <a:gd name="T55" fmla="*/ 694 h 265"/>
                <a:gd name="T56" fmla="*/ 196 w 258"/>
                <a:gd name="T57" fmla="*/ 756 h 265"/>
                <a:gd name="T58" fmla="*/ 132 w 258"/>
                <a:gd name="T59" fmla="*/ 756 h 265"/>
                <a:gd name="T60" fmla="*/ 96 w 258"/>
                <a:gd name="T61" fmla="*/ 756 h 265"/>
                <a:gd name="T62" fmla="*/ 46 w 258"/>
                <a:gd name="T63" fmla="*/ 781 h 265"/>
                <a:gd name="T64" fmla="*/ 12 w 258"/>
                <a:gd name="T65" fmla="*/ 821 h 265"/>
                <a:gd name="T66" fmla="*/ 12 w 258"/>
                <a:gd name="T67" fmla="*/ 895 h 265"/>
                <a:gd name="T68" fmla="*/ 24 w 258"/>
                <a:gd name="T69" fmla="*/ 999 h 265"/>
                <a:gd name="T70" fmla="*/ 46 w 258"/>
                <a:gd name="T71" fmla="*/ 1026 h 265"/>
                <a:gd name="T72" fmla="*/ 76 w 258"/>
                <a:gd name="T73" fmla="*/ 1030 h 265"/>
                <a:gd name="T74" fmla="*/ 100 w 258"/>
                <a:gd name="T75" fmla="*/ 999 h 265"/>
                <a:gd name="T76" fmla="*/ 126 w 258"/>
                <a:gd name="T77" fmla="*/ 108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22682" name="Freeform 4440"/>
            <p:cNvSpPr>
              <a:spLocks/>
            </p:cNvSpPr>
            <p:nvPr/>
          </p:nvSpPr>
          <p:spPr bwMode="auto">
            <a:xfrm>
              <a:off x="2753" y="1854"/>
              <a:ext cx="3" cy="1"/>
            </a:xfrm>
            <a:custGeom>
              <a:avLst/>
              <a:gdLst>
                <a:gd name="T0" fmla="*/ 41 w 2"/>
                <a:gd name="T1" fmla="*/ 0 h 1"/>
                <a:gd name="T2" fmla="*/ 41 w 2"/>
                <a:gd name="T3" fmla="*/ 0 h 1"/>
                <a:gd name="T4" fmla="*/ 0 w 2"/>
                <a:gd name="T5" fmla="*/ 0 h 1"/>
                <a:gd name="T6" fmla="*/ 41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22683" name="Freeform 4441"/>
            <p:cNvSpPr>
              <a:spLocks/>
            </p:cNvSpPr>
            <p:nvPr/>
          </p:nvSpPr>
          <p:spPr bwMode="auto">
            <a:xfrm>
              <a:off x="2223" y="2044"/>
              <a:ext cx="209" cy="279"/>
            </a:xfrm>
            <a:custGeom>
              <a:avLst/>
              <a:gdLst>
                <a:gd name="T0" fmla="*/ 17 w 189"/>
                <a:gd name="T1" fmla="*/ 877 h 225"/>
                <a:gd name="T2" fmla="*/ 4 w 189"/>
                <a:gd name="T3" fmla="*/ 905 h 225"/>
                <a:gd name="T4" fmla="*/ 17 w 189"/>
                <a:gd name="T5" fmla="*/ 810 h 225"/>
                <a:gd name="T6" fmla="*/ 21 w 189"/>
                <a:gd name="T7" fmla="*/ 712 h 225"/>
                <a:gd name="T8" fmla="*/ 17 w 189"/>
                <a:gd name="T9" fmla="*/ 639 h 225"/>
                <a:gd name="T10" fmla="*/ 17 w 189"/>
                <a:gd name="T11" fmla="*/ 558 h 225"/>
                <a:gd name="T12" fmla="*/ 0 w 189"/>
                <a:gd name="T13" fmla="*/ 501 h 225"/>
                <a:gd name="T14" fmla="*/ 0 w 189"/>
                <a:gd name="T15" fmla="*/ 525 h 225"/>
                <a:gd name="T16" fmla="*/ 0 w 189"/>
                <a:gd name="T17" fmla="*/ 475 h 225"/>
                <a:gd name="T18" fmla="*/ 33 w 189"/>
                <a:gd name="T19" fmla="*/ 475 h 225"/>
                <a:gd name="T20" fmla="*/ 60 w 189"/>
                <a:gd name="T21" fmla="*/ 475 h 225"/>
                <a:gd name="T22" fmla="*/ 96 w 189"/>
                <a:gd name="T23" fmla="*/ 475 h 225"/>
                <a:gd name="T24" fmla="*/ 124 w 189"/>
                <a:gd name="T25" fmla="*/ 475 h 225"/>
                <a:gd name="T26" fmla="*/ 124 w 189"/>
                <a:gd name="T27" fmla="*/ 414 h 225"/>
                <a:gd name="T28" fmla="*/ 127 w 189"/>
                <a:gd name="T29" fmla="*/ 343 h 225"/>
                <a:gd name="T30" fmla="*/ 157 w 189"/>
                <a:gd name="T31" fmla="*/ 315 h 225"/>
                <a:gd name="T32" fmla="*/ 157 w 189"/>
                <a:gd name="T33" fmla="*/ 205 h 225"/>
                <a:gd name="T34" fmla="*/ 159 w 189"/>
                <a:gd name="T35" fmla="*/ 109 h 225"/>
                <a:gd name="T36" fmla="*/ 187 w 189"/>
                <a:gd name="T37" fmla="*/ 109 h 225"/>
                <a:gd name="T38" fmla="*/ 209 w 189"/>
                <a:gd name="T39" fmla="*/ 109 h 225"/>
                <a:gd name="T40" fmla="*/ 239 w 189"/>
                <a:gd name="T41" fmla="*/ 109 h 225"/>
                <a:gd name="T42" fmla="*/ 264 w 189"/>
                <a:gd name="T43" fmla="*/ 109 h 225"/>
                <a:gd name="T44" fmla="*/ 264 w 189"/>
                <a:gd name="T45" fmla="*/ 0 h 225"/>
                <a:gd name="T46" fmla="*/ 292 w 189"/>
                <a:gd name="T47" fmla="*/ 46 h 225"/>
                <a:gd name="T48" fmla="*/ 322 w 189"/>
                <a:gd name="T49" fmla="*/ 95 h 225"/>
                <a:gd name="T50" fmla="*/ 356 w 189"/>
                <a:gd name="T51" fmla="*/ 136 h 225"/>
                <a:gd name="T52" fmla="*/ 382 w 189"/>
                <a:gd name="T53" fmla="*/ 181 h 225"/>
                <a:gd name="T54" fmla="*/ 356 w 189"/>
                <a:gd name="T55" fmla="*/ 181 h 225"/>
                <a:gd name="T56" fmla="*/ 328 w 189"/>
                <a:gd name="T57" fmla="*/ 181 h 225"/>
                <a:gd name="T58" fmla="*/ 328 w 189"/>
                <a:gd name="T59" fmla="*/ 268 h 225"/>
                <a:gd name="T60" fmla="*/ 332 w 189"/>
                <a:gd name="T61" fmla="*/ 363 h 225"/>
                <a:gd name="T62" fmla="*/ 332 w 189"/>
                <a:gd name="T63" fmla="*/ 450 h 225"/>
                <a:gd name="T64" fmla="*/ 339 w 189"/>
                <a:gd name="T65" fmla="*/ 525 h 225"/>
                <a:gd name="T66" fmla="*/ 344 w 189"/>
                <a:gd name="T67" fmla="*/ 609 h 225"/>
                <a:gd name="T68" fmla="*/ 347 w 189"/>
                <a:gd name="T69" fmla="*/ 697 h 225"/>
                <a:gd name="T70" fmla="*/ 356 w 189"/>
                <a:gd name="T71" fmla="*/ 789 h 225"/>
                <a:gd name="T72" fmla="*/ 356 w 189"/>
                <a:gd name="T73" fmla="*/ 877 h 225"/>
                <a:gd name="T74" fmla="*/ 362 w 189"/>
                <a:gd name="T75" fmla="*/ 883 h 225"/>
                <a:gd name="T76" fmla="*/ 358 w 189"/>
                <a:gd name="T77" fmla="*/ 944 h 225"/>
                <a:gd name="T78" fmla="*/ 328 w 189"/>
                <a:gd name="T79" fmla="*/ 944 h 225"/>
                <a:gd name="T80" fmla="*/ 295 w 189"/>
                <a:gd name="T81" fmla="*/ 944 h 225"/>
                <a:gd name="T82" fmla="*/ 267 w 189"/>
                <a:gd name="T83" fmla="*/ 944 h 225"/>
                <a:gd name="T84" fmla="*/ 231 w 189"/>
                <a:gd name="T85" fmla="*/ 944 h 225"/>
                <a:gd name="T86" fmla="*/ 231 w 189"/>
                <a:gd name="T87" fmla="*/ 944 h 225"/>
                <a:gd name="T88" fmla="*/ 189 w 189"/>
                <a:gd name="T89" fmla="*/ 956 h 225"/>
                <a:gd name="T90" fmla="*/ 187 w 189"/>
                <a:gd name="T91" fmla="*/ 968 h 225"/>
                <a:gd name="T92" fmla="*/ 167 w 189"/>
                <a:gd name="T93" fmla="*/ 944 h 225"/>
                <a:gd name="T94" fmla="*/ 153 w 189"/>
                <a:gd name="T95" fmla="*/ 1014 h 225"/>
                <a:gd name="T96" fmla="*/ 140 w 189"/>
                <a:gd name="T97" fmla="*/ 1014 h 225"/>
                <a:gd name="T98" fmla="*/ 118 w 189"/>
                <a:gd name="T99" fmla="*/ 944 h 225"/>
                <a:gd name="T100" fmla="*/ 96 w 189"/>
                <a:gd name="T101" fmla="*/ 897 h 225"/>
                <a:gd name="T102" fmla="*/ 66 w 189"/>
                <a:gd name="T103" fmla="*/ 851 h 225"/>
                <a:gd name="T104" fmla="*/ 42 w 189"/>
                <a:gd name="T105" fmla="*/ 866 h 225"/>
                <a:gd name="T106" fmla="*/ 17 w 189"/>
                <a:gd name="T107" fmla="*/ 87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22684" name="Freeform 4442"/>
            <p:cNvSpPr>
              <a:spLocks/>
            </p:cNvSpPr>
            <p:nvPr/>
          </p:nvSpPr>
          <p:spPr bwMode="auto">
            <a:xfrm>
              <a:off x="2291" y="1854"/>
              <a:ext cx="209" cy="182"/>
            </a:xfrm>
            <a:custGeom>
              <a:avLst/>
              <a:gdLst>
                <a:gd name="T0" fmla="*/ 211 w 187"/>
                <a:gd name="T1" fmla="*/ 161 h 147"/>
                <a:gd name="T2" fmla="*/ 173 w 187"/>
                <a:gd name="T3" fmla="*/ 199 h 147"/>
                <a:gd name="T4" fmla="*/ 150 w 187"/>
                <a:gd name="T5" fmla="*/ 245 h 147"/>
                <a:gd name="T6" fmla="*/ 134 w 187"/>
                <a:gd name="T7" fmla="*/ 305 h 147"/>
                <a:gd name="T8" fmla="*/ 117 w 187"/>
                <a:gd name="T9" fmla="*/ 373 h 147"/>
                <a:gd name="T10" fmla="*/ 117 w 187"/>
                <a:gd name="T11" fmla="*/ 432 h 147"/>
                <a:gd name="T12" fmla="*/ 104 w 187"/>
                <a:gd name="T13" fmla="*/ 501 h 147"/>
                <a:gd name="T14" fmla="*/ 87 w 187"/>
                <a:gd name="T15" fmla="*/ 547 h 147"/>
                <a:gd name="T16" fmla="*/ 68 w 187"/>
                <a:gd name="T17" fmla="*/ 579 h 147"/>
                <a:gd name="T18" fmla="*/ 40 w 187"/>
                <a:gd name="T19" fmla="*/ 623 h 147"/>
                <a:gd name="T20" fmla="*/ 0 w 187"/>
                <a:gd name="T21" fmla="*/ 655 h 147"/>
                <a:gd name="T22" fmla="*/ 40 w 187"/>
                <a:gd name="T23" fmla="*/ 655 h 147"/>
                <a:gd name="T24" fmla="*/ 72 w 187"/>
                <a:gd name="T25" fmla="*/ 655 h 147"/>
                <a:gd name="T26" fmla="*/ 115 w 187"/>
                <a:gd name="T27" fmla="*/ 655 h 147"/>
                <a:gd name="T28" fmla="*/ 150 w 187"/>
                <a:gd name="T29" fmla="*/ 655 h 147"/>
                <a:gd name="T30" fmla="*/ 161 w 187"/>
                <a:gd name="T31" fmla="*/ 572 h 147"/>
                <a:gd name="T32" fmla="*/ 184 w 187"/>
                <a:gd name="T33" fmla="*/ 529 h 147"/>
                <a:gd name="T34" fmla="*/ 211 w 187"/>
                <a:gd name="T35" fmla="*/ 501 h 147"/>
                <a:gd name="T36" fmla="*/ 241 w 187"/>
                <a:gd name="T37" fmla="*/ 475 h 147"/>
                <a:gd name="T38" fmla="*/ 272 w 187"/>
                <a:gd name="T39" fmla="*/ 453 h 147"/>
                <a:gd name="T40" fmla="*/ 295 w 187"/>
                <a:gd name="T41" fmla="*/ 414 h 147"/>
                <a:gd name="T42" fmla="*/ 320 w 187"/>
                <a:gd name="T43" fmla="*/ 381 h 147"/>
                <a:gd name="T44" fmla="*/ 320 w 187"/>
                <a:gd name="T45" fmla="*/ 337 h 147"/>
                <a:gd name="T46" fmla="*/ 361 w 187"/>
                <a:gd name="T47" fmla="*/ 305 h 147"/>
                <a:gd name="T48" fmla="*/ 396 w 187"/>
                <a:gd name="T49" fmla="*/ 301 h 147"/>
                <a:gd name="T50" fmla="*/ 408 w 187"/>
                <a:gd name="T51" fmla="*/ 269 h 147"/>
                <a:gd name="T52" fmla="*/ 382 w 187"/>
                <a:gd name="T53" fmla="*/ 199 h 147"/>
                <a:gd name="T54" fmla="*/ 382 w 187"/>
                <a:gd name="T55" fmla="*/ 150 h 147"/>
                <a:gd name="T56" fmla="*/ 376 w 187"/>
                <a:gd name="T57" fmla="*/ 88 h 147"/>
                <a:gd name="T58" fmla="*/ 368 w 187"/>
                <a:gd name="T59" fmla="*/ 71 h 147"/>
                <a:gd name="T60" fmla="*/ 346 w 187"/>
                <a:gd name="T61" fmla="*/ 57 h 147"/>
                <a:gd name="T62" fmla="*/ 335 w 187"/>
                <a:gd name="T63" fmla="*/ 57 h 147"/>
                <a:gd name="T64" fmla="*/ 279 w 187"/>
                <a:gd name="T65" fmla="*/ 46 h 147"/>
                <a:gd name="T66" fmla="*/ 264 w 187"/>
                <a:gd name="T67" fmla="*/ 0 h 147"/>
                <a:gd name="T68" fmla="*/ 241 w 187"/>
                <a:gd name="T69" fmla="*/ 37 h 147"/>
                <a:gd name="T70" fmla="*/ 226 w 187"/>
                <a:gd name="T71" fmla="*/ 97 h 147"/>
                <a:gd name="T72" fmla="*/ 211 w 187"/>
                <a:gd name="T73" fmla="*/ 161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22685" name="Freeform 4443"/>
            <p:cNvSpPr>
              <a:spLocks/>
            </p:cNvSpPr>
            <p:nvPr/>
          </p:nvSpPr>
          <p:spPr bwMode="auto">
            <a:xfrm>
              <a:off x="2518" y="2130"/>
              <a:ext cx="275" cy="260"/>
            </a:xfrm>
            <a:custGeom>
              <a:avLst/>
              <a:gdLst>
                <a:gd name="T0" fmla="*/ 63 w 246"/>
                <a:gd name="T1" fmla="*/ 851 h 210"/>
                <a:gd name="T2" fmla="*/ 53 w 246"/>
                <a:gd name="T3" fmla="*/ 851 h 210"/>
                <a:gd name="T4" fmla="*/ 26 w 246"/>
                <a:gd name="T5" fmla="*/ 820 h 210"/>
                <a:gd name="T6" fmla="*/ 32 w 246"/>
                <a:gd name="T7" fmla="*/ 799 h 210"/>
                <a:gd name="T8" fmla="*/ 36 w 246"/>
                <a:gd name="T9" fmla="*/ 799 h 210"/>
                <a:gd name="T10" fmla="*/ 12 w 246"/>
                <a:gd name="T11" fmla="*/ 735 h 210"/>
                <a:gd name="T12" fmla="*/ 0 w 246"/>
                <a:gd name="T13" fmla="*/ 675 h 210"/>
                <a:gd name="T14" fmla="*/ 12 w 246"/>
                <a:gd name="T15" fmla="*/ 675 h 210"/>
                <a:gd name="T16" fmla="*/ 40 w 246"/>
                <a:gd name="T17" fmla="*/ 639 h 210"/>
                <a:gd name="T18" fmla="*/ 78 w 246"/>
                <a:gd name="T19" fmla="*/ 639 h 210"/>
                <a:gd name="T20" fmla="*/ 115 w 246"/>
                <a:gd name="T21" fmla="*/ 639 h 210"/>
                <a:gd name="T22" fmla="*/ 134 w 246"/>
                <a:gd name="T23" fmla="*/ 579 h 210"/>
                <a:gd name="T24" fmla="*/ 134 w 246"/>
                <a:gd name="T25" fmla="*/ 513 h 210"/>
                <a:gd name="T26" fmla="*/ 139 w 246"/>
                <a:gd name="T27" fmla="*/ 452 h 210"/>
                <a:gd name="T28" fmla="*/ 139 w 246"/>
                <a:gd name="T29" fmla="*/ 395 h 210"/>
                <a:gd name="T30" fmla="*/ 139 w 246"/>
                <a:gd name="T31" fmla="*/ 349 h 210"/>
                <a:gd name="T32" fmla="*/ 165 w 246"/>
                <a:gd name="T33" fmla="*/ 322 h 210"/>
                <a:gd name="T34" fmla="*/ 192 w 246"/>
                <a:gd name="T35" fmla="*/ 317 h 210"/>
                <a:gd name="T36" fmla="*/ 222 w 246"/>
                <a:gd name="T37" fmla="*/ 260 h 210"/>
                <a:gd name="T38" fmla="*/ 248 w 246"/>
                <a:gd name="T39" fmla="*/ 208 h 210"/>
                <a:gd name="T40" fmla="*/ 284 w 246"/>
                <a:gd name="T41" fmla="*/ 156 h 210"/>
                <a:gd name="T42" fmla="*/ 320 w 246"/>
                <a:gd name="T43" fmla="*/ 102 h 210"/>
                <a:gd name="T44" fmla="*/ 363 w 246"/>
                <a:gd name="T45" fmla="*/ 50 h 210"/>
                <a:gd name="T46" fmla="*/ 400 w 246"/>
                <a:gd name="T47" fmla="*/ 0 h 210"/>
                <a:gd name="T48" fmla="*/ 448 w 246"/>
                <a:gd name="T49" fmla="*/ 17 h 210"/>
                <a:gd name="T50" fmla="*/ 476 w 246"/>
                <a:gd name="T51" fmla="*/ 62 h 210"/>
                <a:gd name="T52" fmla="*/ 501 w 246"/>
                <a:gd name="T53" fmla="*/ 32 h 210"/>
                <a:gd name="T54" fmla="*/ 506 w 246"/>
                <a:gd name="T55" fmla="*/ 95 h 210"/>
                <a:gd name="T56" fmla="*/ 506 w 246"/>
                <a:gd name="T57" fmla="*/ 156 h 210"/>
                <a:gd name="T58" fmla="*/ 534 w 246"/>
                <a:gd name="T59" fmla="*/ 243 h 210"/>
                <a:gd name="T60" fmla="*/ 530 w 246"/>
                <a:gd name="T61" fmla="*/ 272 h 210"/>
                <a:gd name="T62" fmla="*/ 530 w 246"/>
                <a:gd name="T63" fmla="*/ 334 h 210"/>
                <a:gd name="T64" fmla="*/ 530 w 246"/>
                <a:gd name="T65" fmla="*/ 395 h 210"/>
                <a:gd name="T66" fmla="*/ 530 w 246"/>
                <a:gd name="T67" fmla="*/ 464 h 210"/>
                <a:gd name="T68" fmla="*/ 520 w 246"/>
                <a:gd name="T69" fmla="*/ 526 h 210"/>
                <a:gd name="T70" fmla="*/ 506 w 246"/>
                <a:gd name="T71" fmla="*/ 565 h 210"/>
                <a:gd name="T72" fmla="*/ 491 w 246"/>
                <a:gd name="T73" fmla="*/ 612 h 210"/>
                <a:gd name="T74" fmla="*/ 476 w 246"/>
                <a:gd name="T75" fmla="*/ 662 h 210"/>
                <a:gd name="T76" fmla="*/ 462 w 246"/>
                <a:gd name="T77" fmla="*/ 711 h 210"/>
                <a:gd name="T78" fmla="*/ 462 w 246"/>
                <a:gd name="T79" fmla="*/ 768 h 210"/>
                <a:gd name="T80" fmla="*/ 425 w 246"/>
                <a:gd name="T81" fmla="*/ 820 h 210"/>
                <a:gd name="T82" fmla="*/ 388 w 246"/>
                <a:gd name="T83" fmla="*/ 811 h 210"/>
                <a:gd name="T84" fmla="*/ 352 w 246"/>
                <a:gd name="T85" fmla="*/ 799 h 210"/>
                <a:gd name="T86" fmla="*/ 316 w 246"/>
                <a:gd name="T87" fmla="*/ 843 h 210"/>
                <a:gd name="T88" fmla="*/ 293 w 246"/>
                <a:gd name="T89" fmla="*/ 820 h 210"/>
                <a:gd name="T90" fmla="*/ 264 w 246"/>
                <a:gd name="T91" fmla="*/ 799 h 210"/>
                <a:gd name="T92" fmla="*/ 227 w 246"/>
                <a:gd name="T93" fmla="*/ 820 h 210"/>
                <a:gd name="T94" fmla="*/ 206 w 246"/>
                <a:gd name="T95" fmla="*/ 781 h 210"/>
                <a:gd name="T96" fmla="*/ 172 w 246"/>
                <a:gd name="T97" fmla="*/ 768 h 210"/>
                <a:gd name="T98" fmla="*/ 139 w 246"/>
                <a:gd name="T99" fmla="*/ 790 h 210"/>
                <a:gd name="T100" fmla="*/ 131 w 246"/>
                <a:gd name="T101" fmla="*/ 851 h 210"/>
                <a:gd name="T102" fmla="*/ 118 w 246"/>
                <a:gd name="T103" fmla="*/ 906 h 210"/>
                <a:gd name="T104" fmla="*/ 118 w 246"/>
                <a:gd name="T105" fmla="*/ 938 h 210"/>
                <a:gd name="T106" fmla="*/ 89 w 246"/>
                <a:gd name="T107" fmla="*/ 880 h 210"/>
                <a:gd name="T108" fmla="*/ 78 w 246"/>
                <a:gd name="T109" fmla="*/ 906 h 210"/>
                <a:gd name="T110" fmla="*/ 78 w 246"/>
                <a:gd name="T111" fmla="*/ 915 h 210"/>
                <a:gd name="T112" fmla="*/ 68 w 246"/>
                <a:gd name="T113" fmla="*/ 877 h 210"/>
                <a:gd name="T114" fmla="*/ 63 w 246"/>
                <a:gd name="T115" fmla="*/ 851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22686" name="Freeform 4444"/>
            <p:cNvSpPr>
              <a:spLocks/>
            </p:cNvSpPr>
            <p:nvPr/>
          </p:nvSpPr>
          <p:spPr bwMode="auto">
            <a:xfrm>
              <a:off x="2212" y="2279"/>
              <a:ext cx="102" cy="96"/>
            </a:xfrm>
            <a:custGeom>
              <a:avLst/>
              <a:gdLst>
                <a:gd name="T0" fmla="*/ 39 w 92"/>
                <a:gd name="T1" fmla="*/ 21 h 78"/>
                <a:gd name="T2" fmla="*/ 30 w 92"/>
                <a:gd name="T3" fmla="*/ 50 h 78"/>
                <a:gd name="T4" fmla="*/ 14 w 92"/>
                <a:gd name="T5" fmla="*/ 106 h 78"/>
                <a:gd name="T6" fmla="*/ 0 w 92"/>
                <a:gd name="T7" fmla="*/ 151 h 78"/>
                <a:gd name="T8" fmla="*/ 20 w 92"/>
                <a:gd name="T9" fmla="*/ 217 h 78"/>
                <a:gd name="T10" fmla="*/ 30 w 92"/>
                <a:gd name="T11" fmla="*/ 192 h 78"/>
                <a:gd name="T12" fmla="*/ 20 w 92"/>
                <a:gd name="T13" fmla="*/ 208 h 78"/>
                <a:gd name="T14" fmla="*/ 30 w 92"/>
                <a:gd name="T15" fmla="*/ 222 h 78"/>
                <a:gd name="T16" fmla="*/ 30 w 92"/>
                <a:gd name="T17" fmla="*/ 242 h 78"/>
                <a:gd name="T18" fmla="*/ 64 w 92"/>
                <a:gd name="T19" fmla="*/ 242 h 78"/>
                <a:gd name="T20" fmla="*/ 64 w 92"/>
                <a:gd name="T21" fmla="*/ 222 h 78"/>
                <a:gd name="T22" fmla="*/ 109 w 92"/>
                <a:gd name="T23" fmla="*/ 242 h 78"/>
                <a:gd name="T24" fmla="*/ 112 w 92"/>
                <a:gd name="T25" fmla="*/ 256 h 78"/>
                <a:gd name="T26" fmla="*/ 68 w 92"/>
                <a:gd name="T27" fmla="*/ 242 h 78"/>
                <a:gd name="T28" fmla="*/ 43 w 92"/>
                <a:gd name="T29" fmla="*/ 256 h 78"/>
                <a:gd name="T30" fmla="*/ 20 w 92"/>
                <a:gd name="T31" fmla="*/ 273 h 78"/>
                <a:gd name="T32" fmla="*/ 24 w 92"/>
                <a:gd name="T33" fmla="*/ 302 h 78"/>
                <a:gd name="T34" fmla="*/ 43 w 92"/>
                <a:gd name="T35" fmla="*/ 302 h 78"/>
                <a:gd name="T36" fmla="*/ 64 w 92"/>
                <a:gd name="T37" fmla="*/ 297 h 78"/>
                <a:gd name="T38" fmla="*/ 64 w 92"/>
                <a:gd name="T39" fmla="*/ 302 h 78"/>
                <a:gd name="T40" fmla="*/ 30 w 92"/>
                <a:gd name="T41" fmla="*/ 316 h 78"/>
                <a:gd name="T42" fmla="*/ 20 w 92"/>
                <a:gd name="T43" fmla="*/ 332 h 78"/>
                <a:gd name="T44" fmla="*/ 64 w 92"/>
                <a:gd name="T45" fmla="*/ 316 h 78"/>
                <a:gd name="T46" fmla="*/ 92 w 92"/>
                <a:gd name="T47" fmla="*/ 316 h 78"/>
                <a:gd name="T48" fmla="*/ 116 w 92"/>
                <a:gd name="T49" fmla="*/ 302 h 78"/>
                <a:gd name="T50" fmla="*/ 149 w 92"/>
                <a:gd name="T51" fmla="*/ 329 h 78"/>
                <a:gd name="T52" fmla="*/ 190 w 92"/>
                <a:gd name="T53" fmla="*/ 329 h 78"/>
                <a:gd name="T54" fmla="*/ 185 w 92"/>
                <a:gd name="T55" fmla="*/ 256 h 78"/>
                <a:gd name="T56" fmla="*/ 174 w 92"/>
                <a:gd name="T57" fmla="*/ 222 h 78"/>
                <a:gd name="T58" fmla="*/ 166 w 92"/>
                <a:gd name="T59" fmla="*/ 151 h 78"/>
                <a:gd name="T60" fmla="*/ 142 w 92"/>
                <a:gd name="T61" fmla="*/ 90 h 78"/>
                <a:gd name="T62" fmla="*/ 116 w 92"/>
                <a:gd name="T63" fmla="*/ 41 h 78"/>
                <a:gd name="T64" fmla="*/ 89 w 92"/>
                <a:gd name="T65" fmla="*/ 0 h 78"/>
                <a:gd name="T66" fmla="*/ 64 w 92"/>
                <a:gd name="T67" fmla="*/ 14 h 78"/>
                <a:gd name="T68" fmla="*/ 39 w 92"/>
                <a:gd name="T69" fmla="*/ 21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22687" name="Freeform 4445"/>
            <p:cNvSpPr>
              <a:spLocks/>
            </p:cNvSpPr>
            <p:nvPr/>
          </p:nvSpPr>
          <p:spPr bwMode="auto">
            <a:xfrm>
              <a:off x="2643" y="1825"/>
              <a:ext cx="65" cy="156"/>
            </a:xfrm>
            <a:custGeom>
              <a:avLst/>
              <a:gdLst>
                <a:gd name="T0" fmla="*/ 74 w 59"/>
                <a:gd name="T1" fmla="*/ 554 h 125"/>
                <a:gd name="T2" fmla="*/ 58 w 59"/>
                <a:gd name="T3" fmla="*/ 589 h 125"/>
                <a:gd name="T4" fmla="*/ 52 w 59"/>
                <a:gd name="T5" fmla="*/ 515 h 125"/>
                <a:gd name="T6" fmla="*/ 45 w 59"/>
                <a:gd name="T7" fmla="*/ 438 h 125"/>
                <a:gd name="T8" fmla="*/ 21 w 59"/>
                <a:gd name="T9" fmla="*/ 366 h 125"/>
                <a:gd name="T10" fmla="*/ 0 w 59"/>
                <a:gd name="T11" fmla="*/ 290 h 125"/>
                <a:gd name="T12" fmla="*/ 4 w 59"/>
                <a:gd name="T13" fmla="*/ 225 h 125"/>
                <a:gd name="T14" fmla="*/ 21 w 59"/>
                <a:gd name="T15" fmla="*/ 167 h 125"/>
                <a:gd name="T16" fmla="*/ 21 w 59"/>
                <a:gd name="T17" fmla="*/ 57 h 125"/>
                <a:gd name="T18" fmla="*/ 28 w 59"/>
                <a:gd name="T19" fmla="*/ 21 h 125"/>
                <a:gd name="T20" fmla="*/ 58 w 59"/>
                <a:gd name="T21" fmla="*/ 0 h 125"/>
                <a:gd name="T22" fmla="*/ 69 w 59"/>
                <a:gd name="T23" fmla="*/ 21 h 125"/>
                <a:gd name="T24" fmla="*/ 78 w 59"/>
                <a:gd name="T25" fmla="*/ 40 h 125"/>
                <a:gd name="T26" fmla="*/ 96 w 59"/>
                <a:gd name="T27" fmla="*/ 21 h 125"/>
                <a:gd name="T28" fmla="*/ 83 w 59"/>
                <a:gd name="T29" fmla="*/ 109 h 125"/>
                <a:gd name="T30" fmla="*/ 102 w 59"/>
                <a:gd name="T31" fmla="*/ 167 h 125"/>
                <a:gd name="T32" fmla="*/ 90 w 59"/>
                <a:gd name="T33" fmla="*/ 225 h 125"/>
                <a:gd name="T34" fmla="*/ 69 w 59"/>
                <a:gd name="T35" fmla="*/ 270 h 125"/>
                <a:gd name="T36" fmla="*/ 96 w 59"/>
                <a:gd name="T37" fmla="*/ 307 h 125"/>
                <a:gd name="T38" fmla="*/ 117 w 59"/>
                <a:gd name="T39" fmla="*/ 337 h 125"/>
                <a:gd name="T40" fmla="*/ 117 w 59"/>
                <a:gd name="T41" fmla="*/ 413 h 125"/>
                <a:gd name="T42" fmla="*/ 96 w 59"/>
                <a:gd name="T43" fmla="*/ 441 h 125"/>
                <a:gd name="T44" fmla="*/ 74 w 59"/>
                <a:gd name="T45" fmla="*/ 489 h 125"/>
                <a:gd name="T46" fmla="*/ 74 w 59"/>
                <a:gd name="T47" fmla="*/ 55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22688" name="Freeform 4446"/>
            <p:cNvSpPr>
              <a:spLocks/>
            </p:cNvSpPr>
            <p:nvPr/>
          </p:nvSpPr>
          <p:spPr bwMode="auto">
            <a:xfrm>
              <a:off x="2314" y="2461"/>
              <a:ext cx="71" cy="90"/>
            </a:xfrm>
            <a:custGeom>
              <a:avLst/>
              <a:gdLst>
                <a:gd name="T0" fmla="*/ 128 w 64"/>
                <a:gd name="T1" fmla="*/ 316 h 73"/>
                <a:gd name="T2" fmla="*/ 92 w 64"/>
                <a:gd name="T3" fmla="*/ 276 h 73"/>
                <a:gd name="T4" fmla="*/ 60 w 64"/>
                <a:gd name="T5" fmla="*/ 235 h 73"/>
                <a:gd name="T6" fmla="*/ 32 w 64"/>
                <a:gd name="T7" fmla="*/ 170 h 73"/>
                <a:gd name="T8" fmla="*/ 0 w 64"/>
                <a:gd name="T9" fmla="*/ 122 h 73"/>
                <a:gd name="T10" fmla="*/ 12 w 64"/>
                <a:gd name="T11" fmla="*/ 90 h 73"/>
                <a:gd name="T12" fmla="*/ 24 w 64"/>
                <a:gd name="T13" fmla="*/ 51 h 73"/>
                <a:gd name="T14" fmla="*/ 40 w 64"/>
                <a:gd name="T15" fmla="*/ 0 h 73"/>
                <a:gd name="T16" fmla="*/ 60 w 64"/>
                <a:gd name="T17" fmla="*/ 0 h 73"/>
                <a:gd name="T18" fmla="*/ 68 w 64"/>
                <a:gd name="T19" fmla="*/ 80 h 73"/>
                <a:gd name="T20" fmla="*/ 74 w 64"/>
                <a:gd name="T21" fmla="*/ 90 h 73"/>
                <a:gd name="T22" fmla="*/ 89 w 64"/>
                <a:gd name="T23" fmla="*/ 72 h 73"/>
                <a:gd name="T24" fmla="*/ 99 w 64"/>
                <a:gd name="T25" fmla="*/ 72 h 73"/>
                <a:gd name="T26" fmla="*/ 99 w 64"/>
                <a:gd name="T27" fmla="*/ 145 h 73"/>
                <a:gd name="T28" fmla="*/ 99 w 64"/>
                <a:gd name="T29" fmla="*/ 150 h 73"/>
                <a:gd name="T30" fmla="*/ 120 w 64"/>
                <a:gd name="T31" fmla="*/ 195 h 73"/>
                <a:gd name="T32" fmla="*/ 134 w 64"/>
                <a:gd name="T33" fmla="*/ 224 h 73"/>
                <a:gd name="T34" fmla="*/ 128 w 64"/>
                <a:gd name="T35" fmla="*/ 316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22689" name="Freeform 4447"/>
            <p:cNvSpPr>
              <a:spLocks/>
            </p:cNvSpPr>
            <p:nvPr/>
          </p:nvSpPr>
          <p:spPr bwMode="auto">
            <a:xfrm>
              <a:off x="1060" y="2437"/>
              <a:ext cx="53" cy="52"/>
            </a:xfrm>
            <a:custGeom>
              <a:avLst/>
              <a:gdLst>
                <a:gd name="T0" fmla="*/ 0 w 49"/>
                <a:gd name="T1" fmla="*/ 118 h 42"/>
                <a:gd name="T2" fmla="*/ 0 w 49"/>
                <a:gd name="T3" fmla="*/ 62 h 42"/>
                <a:gd name="T4" fmla="*/ 0 w 49"/>
                <a:gd name="T5" fmla="*/ 2 h 42"/>
                <a:gd name="T6" fmla="*/ 14 w 49"/>
                <a:gd name="T7" fmla="*/ 0 h 42"/>
                <a:gd name="T8" fmla="*/ 19 w 49"/>
                <a:gd name="T9" fmla="*/ 32 h 42"/>
                <a:gd name="T10" fmla="*/ 27 w 49"/>
                <a:gd name="T11" fmla="*/ 40 h 42"/>
                <a:gd name="T12" fmla="*/ 40 w 49"/>
                <a:gd name="T13" fmla="*/ 62 h 42"/>
                <a:gd name="T14" fmla="*/ 78 w 49"/>
                <a:gd name="T15" fmla="*/ 32 h 42"/>
                <a:gd name="T16" fmla="*/ 81 w 49"/>
                <a:gd name="T17" fmla="*/ 32 h 42"/>
                <a:gd name="T18" fmla="*/ 84 w 49"/>
                <a:gd name="T19" fmla="*/ 62 h 42"/>
                <a:gd name="T20" fmla="*/ 66 w 49"/>
                <a:gd name="T21" fmla="*/ 109 h 42"/>
                <a:gd name="T22" fmla="*/ 78 w 49"/>
                <a:gd name="T23" fmla="*/ 156 h 42"/>
                <a:gd name="T24" fmla="*/ 57 w 49"/>
                <a:gd name="T25" fmla="*/ 186 h 42"/>
                <a:gd name="T26" fmla="*/ 48 w 49"/>
                <a:gd name="T27" fmla="*/ 136 h 42"/>
                <a:gd name="T28" fmla="*/ 44 w 49"/>
                <a:gd name="T29" fmla="*/ 156 h 42"/>
                <a:gd name="T30" fmla="*/ 34 w 49"/>
                <a:gd name="T31" fmla="*/ 118 h 42"/>
                <a:gd name="T32" fmla="*/ 4 w 49"/>
                <a:gd name="T33" fmla="*/ 109 h 42"/>
                <a:gd name="T34" fmla="*/ 0 w 49"/>
                <a:gd name="T35" fmla="*/ 118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22690" name="Freeform 4448"/>
            <p:cNvSpPr>
              <a:spLocks/>
            </p:cNvSpPr>
            <p:nvPr/>
          </p:nvSpPr>
          <p:spPr bwMode="auto">
            <a:xfrm>
              <a:off x="1117" y="2439"/>
              <a:ext cx="39" cy="50"/>
            </a:xfrm>
            <a:custGeom>
              <a:avLst/>
              <a:gdLst>
                <a:gd name="T0" fmla="*/ 40 w 35"/>
                <a:gd name="T1" fmla="*/ 108 h 40"/>
                <a:gd name="T2" fmla="*/ 56 w 35"/>
                <a:gd name="T3" fmla="*/ 108 h 40"/>
                <a:gd name="T4" fmla="*/ 50 w 35"/>
                <a:gd name="T5" fmla="*/ 94 h 40"/>
                <a:gd name="T6" fmla="*/ 40 w 35"/>
                <a:gd name="T7" fmla="*/ 80 h 40"/>
                <a:gd name="T8" fmla="*/ 35 w 35"/>
                <a:gd name="T9" fmla="*/ 60 h 40"/>
                <a:gd name="T10" fmla="*/ 4 w 35"/>
                <a:gd name="T11" fmla="*/ 36 h 40"/>
                <a:gd name="T12" fmla="*/ 0 w 35"/>
                <a:gd name="T13" fmla="*/ 25 h 40"/>
                <a:gd name="T14" fmla="*/ 0 w 35"/>
                <a:gd name="T15" fmla="*/ 0 h 40"/>
                <a:gd name="T16" fmla="*/ 31 w 35"/>
                <a:gd name="T17" fmla="*/ 0 h 40"/>
                <a:gd name="T18" fmla="*/ 50 w 35"/>
                <a:gd name="T19" fmla="*/ 36 h 40"/>
                <a:gd name="T20" fmla="*/ 74 w 35"/>
                <a:gd name="T21" fmla="*/ 60 h 40"/>
                <a:gd name="T22" fmla="*/ 74 w 35"/>
                <a:gd name="T23" fmla="*/ 138 h 40"/>
                <a:gd name="T24" fmla="*/ 64 w 35"/>
                <a:gd name="T25" fmla="*/ 156 h 40"/>
                <a:gd name="T26" fmla="*/ 56 w 35"/>
                <a:gd name="T27" fmla="*/ 194 h 40"/>
                <a:gd name="T28" fmla="*/ 50 w 35"/>
                <a:gd name="T29" fmla="*/ 156 h 40"/>
                <a:gd name="T30" fmla="*/ 40 w 35"/>
                <a:gd name="T31" fmla="*/ 108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22691" name="Freeform 4449"/>
            <p:cNvSpPr>
              <a:spLocks/>
            </p:cNvSpPr>
            <p:nvPr/>
          </p:nvSpPr>
          <p:spPr bwMode="auto">
            <a:xfrm>
              <a:off x="1553" y="2522"/>
              <a:ext cx="53" cy="78"/>
            </a:xfrm>
            <a:custGeom>
              <a:avLst/>
              <a:gdLst>
                <a:gd name="T0" fmla="*/ 88 w 47"/>
                <a:gd name="T1" fmla="*/ 72 h 64"/>
                <a:gd name="T2" fmla="*/ 54 w 47"/>
                <a:gd name="T3" fmla="*/ 13 h 64"/>
                <a:gd name="T4" fmla="*/ 29 w 47"/>
                <a:gd name="T5" fmla="*/ 0 h 64"/>
                <a:gd name="T6" fmla="*/ 16 w 47"/>
                <a:gd name="T7" fmla="*/ 20 h 64"/>
                <a:gd name="T8" fmla="*/ 12 w 47"/>
                <a:gd name="T9" fmla="*/ 89 h 64"/>
                <a:gd name="T10" fmla="*/ 23 w 47"/>
                <a:gd name="T11" fmla="*/ 171 h 64"/>
                <a:gd name="T12" fmla="*/ 0 w 47"/>
                <a:gd name="T13" fmla="*/ 250 h 64"/>
                <a:gd name="T14" fmla="*/ 29 w 47"/>
                <a:gd name="T15" fmla="*/ 250 h 64"/>
                <a:gd name="T16" fmla="*/ 60 w 47"/>
                <a:gd name="T17" fmla="*/ 256 h 64"/>
                <a:gd name="T18" fmla="*/ 86 w 47"/>
                <a:gd name="T19" fmla="*/ 193 h 64"/>
                <a:gd name="T20" fmla="*/ 111 w 47"/>
                <a:gd name="T21" fmla="*/ 115 h 64"/>
                <a:gd name="T22" fmla="*/ 99 w 47"/>
                <a:gd name="T23" fmla="*/ 74 h 64"/>
                <a:gd name="T24" fmla="*/ 99 w 47"/>
                <a:gd name="T25" fmla="*/ 94 h 64"/>
                <a:gd name="T26" fmla="*/ 88 w 47"/>
                <a:gd name="T27" fmla="*/ 7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22692" name="Freeform 4450"/>
            <p:cNvSpPr>
              <a:spLocks/>
            </p:cNvSpPr>
            <p:nvPr/>
          </p:nvSpPr>
          <p:spPr bwMode="auto">
            <a:xfrm>
              <a:off x="1125" y="2375"/>
              <a:ext cx="212" cy="367"/>
            </a:xfrm>
            <a:custGeom>
              <a:avLst/>
              <a:gdLst>
                <a:gd name="T0" fmla="*/ 169 w 189"/>
                <a:gd name="T1" fmla="*/ 133 h 296"/>
                <a:gd name="T2" fmla="*/ 151 w 189"/>
                <a:gd name="T3" fmla="*/ 118 h 296"/>
                <a:gd name="T4" fmla="*/ 120 w 189"/>
                <a:gd name="T5" fmla="*/ 232 h 296"/>
                <a:gd name="T6" fmla="*/ 79 w 189"/>
                <a:gd name="T7" fmla="*/ 352 h 296"/>
                <a:gd name="T8" fmla="*/ 62 w 189"/>
                <a:gd name="T9" fmla="*/ 288 h 296"/>
                <a:gd name="T10" fmla="*/ 53 w 189"/>
                <a:gd name="T11" fmla="*/ 381 h 296"/>
                <a:gd name="T12" fmla="*/ 53 w 189"/>
                <a:gd name="T13" fmla="*/ 453 h 296"/>
                <a:gd name="T14" fmla="*/ 53 w 189"/>
                <a:gd name="T15" fmla="*/ 558 h 296"/>
                <a:gd name="T16" fmla="*/ 59 w 189"/>
                <a:gd name="T17" fmla="*/ 671 h 296"/>
                <a:gd name="T18" fmla="*/ 35 w 189"/>
                <a:gd name="T19" fmla="*/ 769 h 296"/>
                <a:gd name="T20" fmla="*/ 12 w 189"/>
                <a:gd name="T21" fmla="*/ 832 h 296"/>
                <a:gd name="T22" fmla="*/ 0 w 189"/>
                <a:gd name="T23" fmla="*/ 877 h 296"/>
                <a:gd name="T24" fmla="*/ 53 w 189"/>
                <a:gd name="T25" fmla="*/ 956 h 296"/>
                <a:gd name="T26" fmla="*/ 128 w 189"/>
                <a:gd name="T27" fmla="*/ 999 h 296"/>
                <a:gd name="T28" fmla="*/ 147 w 189"/>
                <a:gd name="T29" fmla="*/ 1034 h 296"/>
                <a:gd name="T30" fmla="*/ 195 w 189"/>
                <a:gd name="T31" fmla="*/ 1139 h 296"/>
                <a:gd name="T32" fmla="*/ 248 w 189"/>
                <a:gd name="T33" fmla="*/ 1184 h 296"/>
                <a:gd name="T34" fmla="*/ 311 w 189"/>
                <a:gd name="T35" fmla="*/ 1200 h 296"/>
                <a:gd name="T36" fmla="*/ 316 w 189"/>
                <a:gd name="T37" fmla="*/ 1333 h 296"/>
                <a:gd name="T38" fmla="*/ 333 w 189"/>
                <a:gd name="T39" fmla="*/ 1107 h 296"/>
                <a:gd name="T40" fmla="*/ 311 w 189"/>
                <a:gd name="T41" fmla="*/ 953 h 296"/>
                <a:gd name="T42" fmla="*/ 345 w 189"/>
                <a:gd name="T43" fmla="*/ 927 h 296"/>
                <a:gd name="T44" fmla="*/ 316 w 189"/>
                <a:gd name="T45" fmla="*/ 851 h 296"/>
                <a:gd name="T46" fmla="*/ 380 w 189"/>
                <a:gd name="T47" fmla="*/ 851 h 296"/>
                <a:gd name="T48" fmla="*/ 387 w 189"/>
                <a:gd name="T49" fmla="*/ 851 h 296"/>
                <a:gd name="T50" fmla="*/ 420 w 189"/>
                <a:gd name="T51" fmla="*/ 896 h 296"/>
                <a:gd name="T52" fmla="*/ 420 w 189"/>
                <a:gd name="T53" fmla="*/ 820 h 296"/>
                <a:gd name="T54" fmla="*/ 406 w 189"/>
                <a:gd name="T55" fmla="*/ 732 h 296"/>
                <a:gd name="T56" fmla="*/ 395 w 189"/>
                <a:gd name="T57" fmla="*/ 558 h 296"/>
                <a:gd name="T58" fmla="*/ 380 w 189"/>
                <a:gd name="T59" fmla="*/ 501 h 296"/>
                <a:gd name="T60" fmla="*/ 316 w 189"/>
                <a:gd name="T61" fmla="*/ 436 h 296"/>
                <a:gd name="T62" fmla="*/ 259 w 189"/>
                <a:gd name="T63" fmla="*/ 428 h 296"/>
                <a:gd name="T64" fmla="*/ 236 w 189"/>
                <a:gd name="T65" fmla="*/ 342 h 296"/>
                <a:gd name="T66" fmla="*/ 206 w 189"/>
                <a:gd name="T67" fmla="*/ 257 h 296"/>
                <a:gd name="T68" fmla="*/ 236 w 189"/>
                <a:gd name="T69" fmla="*/ 118 h 296"/>
                <a:gd name="T70" fmla="*/ 288 w 189"/>
                <a:gd name="T71" fmla="*/ 46 h 296"/>
                <a:gd name="T72" fmla="*/ 262 w 189"/>
                <a:gd name="T73" fmla="*/ 14 h 296"/>
                <a:gd name="T74" fmla="*/ 200 w 189"/>
                <a:gd name="T75" fmla="*/ 88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22693" name="Freeform 4451"/>
            <p:cNvSpPr>
              <a:spLocks/>
            </p:cNvSpPr>
            <p:nvPr/>
          </p:nvSpPr>
          <p:spPr bwMode="auto">
            <a:xfrm>
              <a:off x="1436" y="2461"/>
              <a:ext cx="86" cy="157"/>
            </a:xfrm>
            <a:custGeom>
              <a:avLst/>
              <a:gdLst>
                <a:gd name="T0" fmla="*/ 145 w 76"/>
                <a:gd name="T1" fmla="*/ 407 h 127"/>
                <a:gd name="T2" fmla="*/ 124 w 76"/>
                <a:gd name="T3" fmla="*/ 367 h 127"/>
                <a:gd name="T4" fmla="*/ 124 w 76"/>
                <a:gd name="T5" fmla="*/ 293 h 127"/>
                <a:gd name="T6" fmla="*/ 145 w 76"/>
                <a:gd name="T7" fmla="*/ 283 h 127"/>
                <a:gd name="T8" fmla="*/ 152 w 76"/>
                <a:gd name="T9" fmla="*/ 240 h 127"/>
                <a:gd name="T10" fmla="*/ 152 w 76"/>
                <a:gd name="T11" fmla="*/ 176 h 127"/>
                <a:gd name="T12" fmla="*/ 109 w 76"/>
                <a:gd name="T13" fmla="*/ 125 h 127"/>
                <a:gd name="T14" fmla="*/ 101 w 76"/>
                <a:gd name="T15" fmla="*/ 155 h 127"/>
                <a:gd name="T16" fmla="*/ 109 w 76"/>
                <a:gd name="T17" fmla="*/ 82 h 127"/>
                <a:gd name="T18" fmla="*/ 85 w 76"/>
                <a:gd name="T19" fmla="*/ 40 h 127"/>
                <a:gd name="T20" fmla="*/ 61 w 76"/>
                <a:gd name="T21" fmla="*/ 2 h 127"/>
                <a:gd name="T22" fmla="*/ 67 w 76"/>
                <a:gd name="T23" fmla="*/ 21 h 127"/>
                <a:gd name="T24" fmla="*/ 51 w 76"/>
                <a:gd name="T25" fmla="*/ 0 h 127"/>
                <a:gd name="T26" fmla="*/ 61 w 76"/>
                <a:gd name="T27" fmla="*/ 21 h 127"/>
                <a:gd name="T28" fmla="*/ 20 w 76"/>
                <a:gd name="T29" fmla="*/ 72 h 127"/>
                <a:gd name="T30" fmla="*/ 41 w 76"/>
                <a:gd name="T31" fmla="*/ 101 h 127"/>
                <a:gd name="T32" fmla="*/ 12 w 76"/>
                <a:gd name="T33" fmla="*/ 136 h 127"/>
                <a:gd name="T34" fmla="*/ 0 w 76"/>
                <a:gd name="T35" fmla="*/ 199 h 127"/>
                <a:gd name="T36" fmla="*/ 20 w 76"/>
                <a:gd name="T37" fmla="*/ 258 h 127"/>
                <a:gd name="T38" fmla="*/ 41 w 76"/>
                <a:gd name="T39" fmla="*/ 258 h 127"/>
                <a:gd name="T40" fmla="*/ 46 w 76"/>
                <a:gd name="T41" fmla="*/ 302 h 127"/>
                <a:gd name="T42" fmla="*/ 61 w 76"/>
                <a:gd name="T43" fmla="*/ 344 h 127"/>
                <a:gd name="T44" fmla="*/ 51 w 76"/>
                <a:gd name="T45" fmla="*/ 414 h 127"/>
                <a:gd name="T46" fmla="*/ 58 w 76"/>
                <a:gd name="T47" fmla="*/ 501 h 127"/>
                <a:gd name="T48" fmla="*/ 78 w 76"/>
                <a:gd name="T49" fmla="*/ 561 h 127"/>
                <a:gd name="T50" fmla="*/ 101 w 76"/>
                <a:gd name="T51" fmla="*/ 561 h 127"/>
                <a:gd name="T52" fmla="*/ 140 w 76"/>
                <a:gd name="T53" fmla="*/ 522 h 127"/>
                <a:gd name="T54" fmla="*/ 179 w 76"/>
                <a:gd name="T55" fmla="*/ 512 h 127"/>
                <a:gd name="T56" fmla="*/ 164 w 76"/>
                <a:gd name="T57" fmla="*/ 461 h 127"/>
                <a:gd name="T58" fmla="*/ 145 w 76"/>
                <a:gd name="T59" fmla="*/ 40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22694" name="Freeform 4452"/>
            <p:cNvSpPr>
              <a:spLocks/>
            </p:cNvSpPr>
            <p:nvPr/>
          </p:nvSpPr>
          <p:spPr bwMode="auto">
            <a:xfrm>
              <a:off x="1495" y="2519"/>
              <a:ext cx="69" cy="88"/>
            </a:xfrm>
            <a:custGeom>
              <a:avLst/>
              <a:gdLst>
                <a:gd name="T0" fmla="*/ 18 w 62"/>
                <a:gd name="T1" fmla="*/ 205 h 71"/>
                <a:gd name="T2" fmla="*/ 0 w 62"/>
                <a:gd name="T3" fmla="*/ 165 h 71"/>
                <a:gd name="T4" fmla="*/ 0 w 62"/>
                <a:gd name="T5" fmla="*/ 88 h 71"/>
                <a:gd name="T6" fmla="*/ 18 w 62"/>
                <a:gd name="T7" fmla="*/ 77 h 71"/>
                <a:gd name="T8" fmla="*/ 24 w 62"/>
                <a:gd name="T9" fmla="*/ 32 h 71"/>
                <a:gd name="T10" fmla="*/ 30 w 62"/>
                <a:gd name="T11" fmla="*/ 0 h 71"/>
                <a:gd name="T12" fmla="*/ 70 w 62"/>
                <a:gd name="T13" fmla="*/ 0 h 71"/>
                <a:gd name="T14" fmla="*/ 99 w 62"/>
                <a:gd name="T15" fmla="*/ 0 h 71"/>
                <a:gd name="T16" fmla="*/ 132 w 62"/>
                <a:gd name="T17" fmla="*/ 0 h 71"/>
                <a:gd name="T18" fmla="*/ 124 w 62"/>
                <a:gd name="T19" fmla="*/ 32 h 71"/>
                <a:gd name="T20" fmla="*/ 120 w 62"/>
                <a:gd name="T21" fmla="*/ 109 h 71"/>
                <a:gd name="T22" fmla="*/ 132 w 62"/>
                <a:gd name="T23" fmla="*/ 205 h 71"/>
                <a:gd name="T24" fmla="*/ 110 w 62"/>
                <a:gd name="T25" fmla="*/ 286 h 71"/>
                <a:gd name="T26" fmla="*/ 90 w 62"/>
                <a:gd name="T27" fmla="*/ 264 h 71"/>
                <a:gd name="T28" fmla="*/ 59 w 62"/>
                <a:gd name="T29" fmla="*/ 286 h 71"/>
                <a:gd name="T30" fmla="*/ 66 w 62"/>
                <a:gd name="T31" fmla="*/ 319 h 71"/>
                <a:gd name="T32" fmla="*/ 51 w 62"/>
                <a:gd name="T33" fmla="*/ 315 h 71"/>
                <a:gd name="T34" fmla="*/ 36 w 62"/>
                <a:gd name="T35" fmla="*/ 257 h 71"/>
                <a:gd name="T36" fmla="*/ 18 w 62"/>
                <a:gd name="T37" fmla="*/ 205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22695" name="Freeform 4453"/>
            <p:cNvSpPr>
              <a:spLocks/>
            </p:cNvSpPr>
            <p:nvPr/>
          </p:nvSpPr>
          <p:spPr bwMode="auto">
            <a:xfrm>
              <a:off x="1432" y="2411"/>
              <a:ext cx="16" cy="13"/>
            </a:xfrm>
            <a:custGeom>
              <a:avLst/>
              <a:gdLst>
                <a:gd name="T0" fmla="*/ 3 w 14"/>
                <a:gd name="T1" fmla="*/ 0 h 11"/>
                <a:gd name="T2" fmla="*/ 35 w 14"/>
                <a:gd name="T3" fmla="*/ 0 h 11"/>
                <a:gd name="T4" fmla="*/ 25 w 14"/>
                <a:gd name="T5" fmla="*/ 35 h 11"/>
                <a:gd name="T6" fmla="*/ 0 w 14"/>
                <a:gd name="T7" fmla="*/ 35 h 11"/>
                <a:gd name="T8" fmla="*/ 17 w 14"/>
                <a:gd name="T9" fmla="*/ 13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696" name="Freeform 4454"/>
            <p:cNvSpPr>
              <a:spLocks/>
            </p:cNvSpPr>
            <p:nvPr/>
          </p:nvSpPr>
          <p:spPr bwMode="auto">
            <a:xfrm>
              <a:off x="1228" y="2379"/>
              <a:ext cx="238" cy="252"/>
            </a:xfrm>
            <a:custGeom>
              <a:avLst/>
              <a:gdLst>
                <a:gd name="T0" fmla="*/ 382 w 213"/>
                <a:gd name="T1" fmla="*/ 192 h 203"/>
                <a:gd name="T2" fmla="*/ 360 w 213"/>
                <a:gd name="T3" fmla="*/ 168 h 203"/>
                <a:gd name="T4" fmla="*/ 360 w 213"/>
                <a:gd name="T5" fmla="*/ 149 h 203"/>
                <a:gd name="T6" fmla="*/ 354 w 213"/>
                <a:gd name="T7" fmla="*/ 127 h 203"/>
                <a:gd name="T8" fmla="*/ 330 w 213"/>
                <a:gd name="T9" fmla="*/ 135 h 203"/>
                <a:gd name="T10" fmla="*/ 248 w 213"/>
                <a:gd name="T11" fmla="*/ 135 h 203"/>
                <a:gd name="T12" fmla="*/ 183 w 213"/>
                <a:gd name="T13" fmla="*/ 135 h 203"/>
                <a:gd name="T14" fmla="*/ 134 w 213"/>
                <a:gd name="T15" fmla="*/ 50 h 203"/>
                <a:gd name="T16" fmla="*/ 108 w 213"/>
                <a:gd name="T17" fmla="*/ 32 h 203"/>
                <a:gd name="T18" fmla="*/ 117 w 213"/>
                <a:gd name="T19" fmla="*/ 50 h 203"/>
                <a:gd name="T20" fmla="*/ 68 w 213"/>
                <a:gd name="T21" fmla="*/ 119 h 203"/>
                <a:gd name="T22" fmla="*/ 61 w 213"/>
                <a:gd name="T23" fmla="*/ 256 h 203"/>
                <a:gd name="T24" fmla="*/ 61 w 213"/>
                <a:gd name="T25" fmla="*/ 127 h 203"/>
                <a:gd name="T26" fmla="*/ 78 w 213"/>
                <a:gd name="T27" fmla="*/ 32 h 203"/>
                <a:gd name="T28" fmla="*/ 31 w 213"/>
                <a:gd name="T29" fmla="*/ 108 h 203"/>
                <a:gd name="T30" fmla="*/ 0 w 213"/>
                <a:gd name="T31" fmla="*/ 245 h 203"/>
                <a:gd name="T32" fmla="*/ 31 w 213"/>
                <a:gd name="T33" fmla="*/ 333 h 203"/>
                <a:gd name="T34" fmla="*/ 53 w 213"/>
                <a:gd name="T35" fmla="*/ 417 h 203"/>
                <a:gd name="T36" fmla="*/ 108 w 213"/>
                <a:gd name="T37" fmla="*/ 427 h 203"/>
                <a:gd name="T38" fmla="*/ 169 w 213"/>
                <a:gd name="T39" fmla="*/ 490 h 203"/>
                <a:gd name="T40" fmla="*/ 183 w 213"/>
                <a:gd name="T41" fmla="*/ 547 h 203"/>
                <a:gd name="T42" fmla="*/ 198 w 213"/>
                <a:gd name="T43" fmla="*/ 729 h 203"/>
                <a:gd name="T44" fmla="*/ 204 w 213"/>
                <a:gd name="T45" fmla="*/ 816 h 203"/>
                <a:gd name="T46" fmla="*/ 237 w 213"/>
                <a:gd name="T47" fmla="*/ 925 h 203"/>
                <a:gd name="T48" fmla="*/ 264 w 213"/>
                <a:gd name="T49" fmla="*/ 925 h 203"/>
                <a:gd name="T50" fmla="*/ 322 w 213"/>
                <a:gd name="T51" fmla="*/ 816 h 203"/>
                <a:gd name="T52" fmla="*/ 313 w 213"/>
                <a:gd name="T53" fmla="*/ 771 h 203"/>
                <a:gd name="T54" fmla="*/ 288 w 213"/>
                <a:gd name="T55" fmla="*/ 639 h 203"/>
                <a:gd name="T56" fmla="*/ 354 w 213"/>
                <a:gd name="T57" fmla="*/ 696 h 203"/>
                <a:gd name="T58" fmla="*/ 391 w 213"/>
                <a:gd name="T59" fmla="*/ 639 h 203"/>
                <a:gd name="T60" fmla="*/ 427 w 213"/>
                <a:gd name="T61" fmla="*/ 564 h 203"/>
                <a:gd name="T62" fmla="*/ 407 w 213"/>
                <a:gd name="T63" fmla="*/ 503 h 203"/>
                <a:gd name="T64" fmla="*/ 444 w 213"/>
                <a:gd name="T65" fmla="*/ 403 h 203"/>
                <a:gd name="T66" fmla="*/ 464 w 213"/>
                <a:gd name="T67" fmla="*/ 322 h 203"/>
                <a:gd name="T68" fmla="*/ 421 w 213"/>
                <a:gd name="T69" fmla="*/ 302 h 203"/>
                <a:gd name="T70" fmla="*/ 407 w 213"/>
                <a:gd name="T71" fmla="*/ 286 h 203"/>
                <a:gd name="T72" fmla="*/ 427 w 213"/>
                <a:gd name="T73" fmla="*/ 238 h 203"/>
                <a:gd name="T74" fmla="*/ 391 w 213"/>
                <a:gd name="T75" fmla="*/ 192 h 203"/>
                <a:gd name="T76" fmla="*/ 384 w 213"/>
                <a:gd name="T77" fmla="*/ 206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22697" name="Freeform 4455"/>
            <p:cNvSpPr>
              <a:spLocks/>
            </p:cNvSpPr>
            <p:nvPr/>
          </p:nvSpPr>
          <p:spPr bwMode="auto">
            <a:xfrm>
              <a:off x="1388" y="2403"/>
              <a:ext cx="8" cy="2"/>
            </a:xfrm>
            <a:custGeom>
              <a:avLst/>
              <a:gdLst>
                <a:gd name="T0" fmla="*/ 17 w 7"/>
                <a:gd name="T1" fmla="*/ 2 h 2"/>
                <a:gd name="T2" fmla="*/ 0 w 7"/>
                <a:gd name="T3" fmla="*/ 0 h 2"/>
                <a:gd name="T4" fmla="*/ 1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2698" name="Freeform 4456"/>
            <p:cNvSpPr>
              <a:spLocks/>
            </p:cNvSpPr>
            <p:nvPr/>
          </p:nvSpPr>
          <p:spPr bwMode="auto">
            <a:xfrm>
              <a:off x="1052" y="2135"/>
              <a:ext cx="178" cy="70"/>
            </a:xfrm>
            <a:custGeom>
              <a:avLst/>
              <a:gdLst>
                <a:gd name="T0" fmla="*/ 240 w 160"/>
                <a:gd name="T1" fmla="*/ 99 h 57"/>
                <a:gd name="T2" fmla="*/ 240 w 160"/>
                <a:gd name="T3" fmla="*/ 108 h 57"/>
                <a:gd name="T4" fmla="*/ 208 w 160"/>
                <a:gd name="T5" fmla="*/ 79 h 57"/>
                <a:gd name="T6" fmla="*/ 172 w 160"/>
                <a:gd name="T7" fmla="*/ 41 h 57"/>
                <a:gd name="T8" fmla="*/ 150 w 160"/>
                <a:gd name="T9" fmla="*/ 21 h 57"/>
                <a:gd name="T10" fmla="*/ 123 w 160"/>
                <a:gd name="T11" fmla="*/ 14 h 57"/>
                <a:gd name="T12" fmla="*/ 113 w 160"/>
                <a:gd name="T13" fmla="*/ 0 h 57"/>
                <a:gd name="T14" fmla="*/ 73 w 160"/>
                <a:gd name="T15" fmla="*/ 21 h 57"/>
                <a:gd name="T16" fmla="*/ 33 w 160"/>
                <a:gd name="T17" fmla="*/ 32 h 57"/>
                <a:gd name="T18" fmla="*/ 18 w 160"/>
                <a:gd name="T19" fmla="*/ 79 h 57"/>
                <a:gd name="T20" fmla="*/ 0 w 160"/>
                <a:gd name="T21" fmla="*/ 108 h 57"/>
                <a:gd name="T22" fmla="*/ 14 w 160"/>
                <a:gd name="T23" fmla="*/ 92 h 57"/>
                <a:gd name="T24" fmla="*/ 40 w 160"/>
                <a:gd name="T25" fmla="*/ 72 h 57"/>
                <a:gd name="T26" fmla="*/ 63 w 160"/>
                <a:gd name="T27" fmla="*/ 50 h 57"/>
                <a:gd name="T28" fmla="*/ 110 w 160"/>
                <a:gd name="T29" fmla="*/ 41 h 57"/>
                <a:gd name="T30" fmla="*/ 89 w 160"/>
                <a:gd name="T31" fmla="*/ 61 h 57"/>
                <a:gd name="T32" fmla="*/ 119 w 160"/>
                <a:gd name="T33" fmla="*/ 79 h 57"/>
                <a:gd name="T34" fmla="*/ 137 w 160"/>
                <a:gd name="T35" fmla="*/ 92 h 57"/>
                <a:gd name="T36" fmla="*/ 150 w 160"/>
                <a:gd name="T37" fmla="*/ 99 h 57"/>
                <a:gd name="T38" fmla="*/ 194 w 160"/>
                <a:gd name="T39" fmla="*/ 122 h 57"/>
                <a:gd name="T40" fmla="*/ 206 w 160"/>
                <a:gd name="T41" fmla="*/ 161 h 57"/>
                <a:gd name="T42" fmla="*/ 245 w 160"/>
                <a:gd name="T43" fmla="*/ 200 h 57"/>
                <a:gd name="T44" fmla="*/ 223 w 160"/>
                <a:gd name="T45" fmla="*/ 241 h 57"/>
                <a:gd name="T46" fmla="*/ 259 w 160"/>
                <a:gd name="T47" fmla="*/ 241 h 57"/>
                <a:gd name="T48" fmla="*/ 288 w 160"/>
                <a:gd name="T49" fmla="*/ 241 h 57"/>
                <a:gd name="T50" fmla="*/ 316 w 160"/>
                <a:gd name="T51" fmla="*/ 241 h 57"/>
                <a:gd name="T52" fmla="*/ 338 w 160"/>
                <a:gd name="T53" fmla="*/ 233 h 57"/>
                <a:gd name="T54" fmla="*/ 318 w 160"/>
                <a:gd name="T55" fmla="*/ 200 h 57"/>
                <a:gd name="T56" fmla="*/ 293 w 160"/>
                <a:gd name="T57" fmla="*/ 181 h 57"/>
                <a:gd name="T58" fmla="*/ 288 w 160"/>
                <a:gd name="T59" fmla="*/ 161 h 57"/>
                <a:gd name="T60" fmla="*/ 268 w 160"/>
                <a:gd name="T61" fmla="*/ 139 h 57"/>
                <a:gd name="T62" fmla="*/ 245 w 160"/>
                <a:gd name="T63" fmla="*/ 122 h 57"/>
                <a:gd name="T64" fmla="*/ 240 w 160"/>
                <a:gd name="T65" fmla="*/ 99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22699" name="Freeform 4457"/>
            <p:cNvSpPr>
              <a:spLocks/>
            </p:cNvSpPr>
            <p:nvPr/>
          </p:nvSpPr>
          <p:spPr bwMode="auto">
            <a:xfrm>
              <a:off x="1083" y="2162"/>
              <a:ext cx="8" cy="11"/>
            </a:xfrm>
            <a:custGeom>
              <a:avLst/>
              <a:gdLst>
                <a:gd name="T0" fmla="*/ 0 w 7"/>
                <a:gd name="T1" fmla="*/ 35 h 9"/>
                <a:gd name="T2" fmla="*/ 17 w 7"/>
                <a:gd name="T3" fmla="*/ 35 h 9"/>
                <a:gd name="T4" fmla="*/ 0 w 7"/>
                <a:gd name="T5" fmla="*/ 0 h 9"/>
                <a:gd name="T6" fmla="*/ 0 w 7"/>
                <a:gd name="T7" fmla="*/ 3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22700" name="Freeform 4458"/>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701" name="Freeform 4459"/>
            <p:cNvSpPr>
              <a:spLocks/>
            </p:cNvSpPr>
            <p:nvPr/>
          </p:nvSpPr>
          <p:spPr bwMode="auto">
            <a:xfrm>
              <a:off x="1131" y="2211"/>
              <a:ext cx="5" cy="2"/>
            </a:xfrm>
            <a:custGeom>
              <a:avLst/>
              <a:gdLst>
                <a:gd name="T0" fmla="*/ 20 w 4"/>
                <a:gd name="T1" fmla="*/ 0 h 2"/>
                <a:gd name="T2" fmla="*/ 20 w 4"/>
                <a:gd name="T3" fmla="*/ 0 h 2"/>
                <a:gd name="T4" fmla="*/ 13 w 4"/>
                <a:gd name="T5" fmla="*/ 0 h 2"/>
                <a:gd name="T6" fmla="*/ 13 w 4"/>
                <a:gd name="T7" fmla="*/ 0 h 2"/>
                <a:gd name="T8" fmla="*/ 0 w 4"/>
                <a:gd name="T9" fmla="*/ 0 h 2"/>
                <a:gd name="T10" fmla="*/ 13 w 4"/>
                <a:gd name="T11" fmla="*/ 0 h 2"/>
                <a:gd name="T12" fmla="*/ 2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702" name="Freeform 4460"/>
            <p:cNvSpPr>
              <a:spLocks/>
            </p:cNvSpPr>
            <p:nvPr/>
          </p:nvSpPr>
          <p:spPr bwMode="auto">
            <a:xfrm>
              <a:off x="1127" y="2211"/>
              <a:ext cx="4" cy="3"/>
            </a:xfrm>
            <a:custGeom>
              <a:avLst/>
              <a:gdLst>
                <a:gd name="T0" fmla="*/ 21 w 3"/>
                <a:gd name="T1" fmla="*/ 0 h 2"/>
                <a:gd name="T2" fmla="*/ 21 w 3"/>
                <a:gd name="T3" fmla="*/ 0 h 2"/>
                <a:gd name="T4" fmla="*/ 0 w 3"/>
                <a:gd name="T5" fmla="*/ 0 h 2"/>
                <a:gd name="T6" fmla="*/ 0 w 3"/>
                <a:gd name="T7" fmla="*/ 41 h 2"/>
                <a:gd name="T8" fmla="*/ 0 w 3"/>
                <a:gd name="T9" fmla="*/ 0 h 2"/>
                <a:gd name="T10" fmla="*/ 21 w 3"/>
                <a:gd name="T11" fmla="*/ 0 h 2"/>
                <a:gd name="T12" fmla="*/ 21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03" name="Freeform 4461"/>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704" name="Freeform 4462"/>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05" name="Freeform 4463"/>
            <p:cNvSpPr>
              <a:spLocks/>
            </p:cNvSpPr>
            <p:nvPr/>
          </p:nvSpPr>
          <p:spPr bwMode="auto">
            <a:xfrm>
              <a:off x="1396" y="2238"/>
              <a:ext cx="5" cy="2"/>
            </a:xfrm>
            <a:custGeom>
              <a:avLst/>
              <a:gdLst>
                <a:gd name="T0" fmla="*/ 103 w 3"/>
                <a:gd name="T1" fmla="*/ 0 h 2"/>
                <a:gd name="T2" fmla="*/ 103 w 3"/>
                <a:gd name="T3" fmla="*/ 2 h 2"/>
                <a:gd name="T4" fmla="*/ 0 w 3"/>
                <a:gd name="T5" fmla="*/ 2 h 2"/>
                <a:gd name="T6" fmla="*/ 0 w 3"/>
                <a:gd name="T7" fmla="*/ 0 h 2"/>
                <a:gd name="T8" fmla="*/ 0 w 3"/>
                <a:gd name="T9" fmla="*/ 2 h 2"/>
                <a:gd name="T10" fmla="*/ 103 w 3"/>
                <a:gd name="T11" fmla="*/ 2 h 2"/>
                <a:gd name="T12" fmla="*/ 103 w 3"/>
                <a:gd name="T13" fmla="*/ 0 h 2"/>
                <a:gd name="T14" fmla="*/ 103 w 3"/>
                <a:gd name="T15" fmla="*/ 2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06" name="Freeform 4464"/>
            <p:cNvSpPr>
              <a:spLocks/>
            </p:cNvSpPr>
            <p:nvPr/>
          </p:nvSpPr>
          <p:spPr bwMode="auto">
            <a:xfrm>
              <a:off x="1388" y="2240"/>
              <a:ext cx="5" cy="2"/>
            </a:xfrm>
            <a:custGeom>
              <a:avLst/>
              <a:gdLst>
                <a:gd name="T0" fmla="*/ 103 w 3"/>
                <a:gd name="T1" fmla="*/ 0 h 2"/>
                <a:gd name="T2" fmla="*/ 0 w 3"/>
                <a:gd name="T3" fmla="*/ 0 h 2"/>
                <a:gd name="T4" fmla="*/ 10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07" name="Rectangle 4465"/>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708" name="Freeform 4466"/>
            <p:cNvSpPr>
              <a:spLocks/>
            </p:cNvSpPr>
            <p:nvPr/>
          </p:nvSpPr>
          <p:spPr bwMode="auto">
            <a:xfrm>
              <a:off x="1268" y="2208"/>
              <a:ext cx="61" cy="50"/>
            </a:xfrm>
            <a:custGeom>
              <a:avLst/>
              <a:gdLst>
                <a:gd name="T0" fmla="*/ 11 w 54"/>
                <a:gd name="T1" fmla="*/ 13 h 41"/>
                <a:gd name="T2" fmla="*/ 2 w 54"/>
                <a:gd name="T3" fmla="*/ 72 h 41"/>
                <a:gd name="T4" fmla="*/ 0 w 54"/>
                <a:gd name="T5" fmla="*/ 89 h 41"/>
                <a:gd name="T6" fmla="*/ 0 w 54"/>
                <a:gd name="T7" fmla="*/ 134 h 41"/>
                <a:gd name="T8" fmla="*/ 16 w 54"/>
                <a:gd name="T9" fmla="*/ 163 h 41"/>
                <a:gd name="T10" fmla="*/ 26 w 54"/>
                <a:gd name="T11" fmla="*/ 123 h 41"/>
                <a:gd name="T12" fmla="*/ 49 w 54"/>
                <a:gd name="T13" fmla="*/ 107 h 41"/>
                <a:gd name="T14" fmla="*/ 67 w 54"/>
                <a:gd name="T15" fmla="*/ 115 h 41"/>
                <a:gd name="T16" fmla="*/ 111 w 54"/>
                <a:gd name="T17" fmla="*/ 115 h 41"/>
                <a:gd name="T18" fmla="*/ 127 w 54"/>
                <a:gd name="T19" fmla="*/ 89 h 41"/>
                <a:gd name="T20" fmla="*/ 87 w 54"/>
                <a:gd name="T21" fmla="*/ 60 h 41"/>
                <a:gd name="T22" fmla="*/ 98 w 54"/>
                <a:gd name="T23" fmla="*/ 40 h 41"/>
                <a:gd name="T24" fmla="*/ 77 w 54"/>
                <a:gd name="T25" fmla="*/ 33 h 41"/>
                <a:gd name="T26" fmla="*/ 26 w 54"/>
                <a:gd name="T27" fmla="*/ 0 h 41"/>
                <a:gd name="T28" fmla="*/ 11 w 54"/>
                <a:gd name="T29" fmla="*/ 1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2709" name="Freeform 4467"/>
            <p:cNvSpPr>
              <a:spLocks/>
            </p:cNvSpPr>
            <p:nvPr/>
          </p:nvSpPr>
          <p:spPr bwMode="auto">
            <a:xfrm>
              <a:off x="1221" y="2208"/>
              <a:ext cx="52" cy="43"/>
            </a:xfrm>
            <a:custGeom>
              <a:avLst/>
              <a:gdLst>
                <a:gd name="T0" fmla="*/ 122 w 45"/>
                <a:gd name="T1" fmla="*/ 16 h 34"/>
                <a:gd name="T2" fmla="*/ 119 w 45"/>
                <a:gd name="T3" fmla="*/ 90 h 34"/>
                <a:gd name="T4" fmla="*/ 111 w 45"/>
                <a:gd name="T5" fmla="*/ 114 h 34"/>
                <a:gd name="T6" fmla="*/ 111 w 45"/>
                <a:gd name="T7" fmla="*/ 175 h 34"/>
                <a:gd name="T8" fmla="*/ 70 w 45"/>
                <a:gd name="T9" fmla="*/ 158 h 34"/>
                <a:gd name="T10" fmla="*/ 28 w 45"/>
                <a:gd name="T11" fmla="*/ 158 h 34"/>
                <a:gd name="T12" fmla="*/ 0 w 45"/>
                <a:gd name="T13" fmla="*/ 137 h 34"/>
                <a:gd name="T14" fmla="*/ 18 w 45"/>
                <a:gd name="T15" fmla="*/ 114 h 34"/>
                <a:gd name="T16" fmla="*/ 60 w 45"/>
                <a:gd name="T17" fmla="*/ 123 h 34"/>
                <a:gd name="T18" fmla="*/ 91 w 45"/>
                <a:gd name="T19" fmla="*/ 123 h 34"/>
                <a:gd name="T20" fmla="*/ 80 w 45"/>
                <a:gd name="T21" fmla="*/ 51 h 34"/>
                <a:gd name="T22" fmla="*/ 60 w 45"/>
                <a:gd name="T23" fmla="*/ 25 h 34"/>
                <a:gd name="T24" fmla="*/ 52 w 45"/>
                <a:gd name="T25" fmla="*/ 0 h 34"/>
                <a:gd name="T26" fmla="*/ 102 w 45"/>
                <a:gd name="T27" fmla="*/ 16 h 34"/>
                <a:gd name="T28" fmla="*/ 122 w 45"/>
                <a:gd name="T29" fmla="*/ 1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22710" name="Freeform 4468"/>
            <p:cNvSpPr>
              <a:spLocks/>
            </p:cNvSpPr>
            <p:nvPr/>
          </p:nvSpPr>
          <p:spPr bwMode="auto">
            <a:xfrm>
              <a:off x="1268" y="2164"/>
              <a:ext cx="2" cy="3"/>
            </a:xfrm>
            <a:custGeom>
              <a:avLst/>
              <a:gdLst>
                <a:gd name="T0" fmla="*/ 2 w 2"/>
                <a:gd name="T1" fmla="*/ 41 h 2"/>
                <a:gd name="T2" fmla="*/ 0 w 2"/>
                <a:gd name="T3" fmla="*/ 41 h 2"/>
                <a:gd name="T4" fmla="*/ 0 w 2"/>
                <a:gd name="T5" fmla="*/ 0 h 2"/>
                <a:gd name="T6" fmla="*/ 2 w 2"/>
                <a:gd name="T7" fmla="*/ 41 h 2"/>
                <a:gd name="T8" fmla="*/ 2 w 2"/>
                <a:gd name="T9" fmla="*/ 4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711" name="Freeform 4469"/>
            <p:cNvSpPr>
              <a:spLocks/>
            </p:cNvSpPr>
            <p:nvPr/>
          </p:nvSpPr>
          <p:spPr bwMode="auto">
            <a:xfrm>
              <a:off x="1276" y="2164"/>
              <a:ext cx="5" cy="3"/>
            </a:xfrm>
            <a:custGeom>
              <a:avLst/>
              <a:gdLst>
                <a:gd name="T0" fmla="*/ 20 w 4"/>
                <a:gd name="T1" fmla="*/ 41 h 2"/>
                <a:gd name="T2" fmla="*/ 0 w 4"/>
                <a:gd name="T3" fmla="*/ 0 h 2"/>
                <a:gd name="T4" fmla="*/ 13 w 4"/>
                <a:gd name="T5" fmla="*/ 41 h 2"/>
                <a:gd name="T6" fmla="*/ 20 w 4"/>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22712" name="Freeform 4470"/>
            <p:cNvSpPr>
              <a:spLocks/>
            </p:cNvSpPr>
            <p:nvPr/>
          </p:nvSpPr>
          <p:spPr bwMode="auto">
            <a:xfrm>
              <a:off x="1448" y="2338"/>
              <a:ext cx="4" cy="5"/>
            </a:xfrm>
            <a:custGeom>
              <a:avLst/>
              <a:gdLst>
                <a:gd name="T0" fmla="*/ 2 w 5"/>
                <a:gd name="T1" fmla="*/ 20 h 4"/>
                <a:gd name="T2" fmla="*/ 0 w 5"/>
                <a:gd name="T3" fmla="*/ 13 h 4"/>
                <a:gd name="T4" fmla="*/ 2 w 5"/>
                <a:gd name="T5" fmla="*/ 0 h 4"/>
                <a:gd name="T6" fmla="*/ 2 w 5"/>
                <a:gd name="T7" fmla="*/ 2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22713" name="Freeform 4471"/>
            <p:cNvSpPr>
              <a:spLocks/>
            </p:cNvSpPr>
            <p:nvPr/>
          </p:nvSpPr>
          <p:spPr bwMode="auto">
            <a:xfrm>
              <a:off x="1009" y="2403"/>
              <a:ext cx="57" cy="67"/>
            </a:xfrm>
            <a:custGeom>
              <a:avLst/>
              <a:gdLst>
                <a:gd name="T0" fmla="*/ 22 w 52"/>
                <a:gd name="T1" fmla="*/ 127 h 54"/>
                <a:gd name="T2" fmla="*/ 0 w 52"/>
                <a:gd name="T3" fmla="*/ 62 h 54"/>
                <a:gd name="T4" fmla="*/ 2 w 52"/>
                <a:gd name="T5" fmla="*/ 32 h 54"/>
                <a:gd name="T6" fmla="*/ 2 w 52"/>
                <a:gd name="T7" fmla="*/ 17 h 54"/>
                <a:gd name="T8" fmla="*/ 4 w 52"/>
                <a:gd name="T9" fmla="*/ 0 h 54"/>
                <a:gd name="T10" fmla="*/ 50 w 52"/>
                <a:gd name="T11" fmla="*/ 17 h 54"/>
                <a:gd name="T12" fmla="*/ 66 w 52"/>
                <a:gd name="T13" fmla="*/ 17 h 54"/>
                <a:gd name="T14" fmla="*/ 86 w 52"/>
                <a:gd name="T15" fmla="*/ 72 h 54"/>
                <a:gd name="T16" fmla="*/ 99 w 52"/>
                <a:gd name="T17" fmla="*/ 127 h 54"/>
                <a:gd name="T18" fmla="*/ 86 w 52"/>
                <a:gd name="T19" fmla="*/ 135 h 54"/>
                <a:gd name="T20" fmla="*/ 86 w 52"/>
                <a:gd name="T21" fmla="*/ 192 h 54"/>
                <a:gd name="T22" fmla="*/ 86 w 52"/>
                <a:gd name="T23" fmla="*/ 244 h 54"/>
                <a:gd name="T24" fmla="*/ 72 w 52"/>
                <a:gd name="T25" fmla="*/ 192 h 54"/>
                <a:gd name="T26" fmla="*/ 72 w 52"/>
                <a:gd name="T27" fmla="*/ 210 h 54"/>
                <a:gd name="T28" fmla="*/ 62 w 52"/>
                <a:gd name="T29" fmla="*/ 192 h 54"/>
                <a:gd name="T30" fmla="*/ 59 w 52"/>
                <a:gd name="T31" fmla="*/ 149 h 54"/>
                <a:gd name="T32" fmla="*/ 36 w 52"/>
                <a:gd name="T33" fmla="*/ 107 h 54"/>
                <a:gd name="T34" fmla="*/ 16 w 52"/>
                <a:gd name="T35" fmla="*/ 72 h 54"/>
                <a:gd name="T36" fmla="*/ 26 w 52"/>
                <a:gd name="T37" fmla="*/ 107 h 54"/>
                <a:gd name="T38" fmla="*/ 22 w 52"/>
                <a:gd name="T39" fmla="*/ 12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22714" name="Freeform 4472"/>
            <p:cNvSpPr>
              <a:spLocks/>
            </p:cNvSpPr>
            <p:nvPr/>
          </p:nvSpPr>
          <p:spPr bwMode="auto">
            <a:xfrm>
              <a:off x="1288" y="2370"/>
              <a:ext cx="6" cy="2"/>
            </a:xfrm>
            <a:custGeom>
              <a:avLst/>
              <a:gdLst>
                <a:gd name="T0" fmla="*/ 0 w 5"/>
                <a:gd name="T1" fmla="*/ 0 h 2"/>
                <a:gd name="T2" fmla="*/ 17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15" name="Freeform 4473"/>
            <p:cNvSpPr>
              <a:spLocks/>
            </p:cNvSpPr>
            <p:nvPr/>
          </p:nvSpPr>
          <p:spPr bwMode="auto">
            <a:xfrm>
              <a:off x="1475" y="2352"/>
              <a:ext cx="1" cy="6"/>
            </a:xfrm>
            <a:custGeom>
              <a:avLst/>
              <a:gdLst>
                <a:gd name="T0" fmla="*/ 1 w 2"/>
                <a:gd name="T1" fmla="*/ 17 h 5"/>
                <a:gd name="T2" fmla="*/ 0 w 2"/>
                <a:gd name="T3" fmla="*/ 17 h 5"/>
                <a:gd name="T4" fmla="*/ 0 w 2"/>
                <a:gd name="T5" fmla="*/ 0 h 5"/>
                <a:gd name="T6" fmla="*/ 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716" name="Freeform 4474"/>
            <p:cNvSpPr>
              <a:spLocks/>
            </p:cNvSpPr>
            <p:nvPr/>
          </p:nvSpPr>
          <p:spPr bwMode="auto">
            <a:xfrm>
              <a:off x="1443" y="2305"/>
              <a:ext cx="5" cy="5"/>
            </a:xfrm>
            <a:custGeom>
              <a:avLst/>
              <a:gdLst>
                <a:gd name="T0" fmla="*/ 20 w 4"/>
                <a:gd name="T1" fmla="*/ 3 h 5"/>
                <a:gd name="T2" fmla="*/ 13 w 4"/>
                <a:gd name="T3" fmla="*/ 5 h 5"/>
                <a:gd name="T4" fmla="*/ 0 w 4"/>
                <a:gd name="T5" fmla="*/ 0 h 5"/>
                <a:gd name="T6" fmla="*/ 20 w 4"/>
                <a:gd name="T7" fmla="*/ 0 h 5"/>
                <a:gd name="T8" fmla="*/ 20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2717" name="Freeform 4475"/>
            <p:cNvSpPr>
              <a:spLocks/>
            </p:cNvSpPr>
            <p:nvPr/>
          </p:nvSpPr>
          <p:spPr bwMode="auto">
            <a:xfrm>
              <a:off x="940" y="2328"/>
              <a:ext cx="40" cy="30"/>
            </a:xfrm>
            <a:custGeom>
              <a:avLst/>
              <a:gdLst>
                <a:gd name="T0" fmla="*/ 74 w 36"/>
                <a:gd name="T1" fmla="*/ 94 h 24"/>
                <a:gd name="T2" fmla="*/ 70 w 36"/>
                <a:gd name="T3" fmla="*/ 118 h 24"/>
                <a:gd name="T4" fmla="*/ 51 w 36"/>
                <a:gd name="T5" fmla="*/ 108 h 24"/>
                <a:gd name="T6" fmla="*/ 24 w 36"/>
                <a:gd name="T7" fmla="*/ 80 h 24"/>
                <a:gd name="T8" fmla="*/ 0 w 36"/>
                <a:gd name="T9" fmla="*/ 60 h 24"/>
                <a:gd name="T10" fmla="*/ 30 w 36"/>
                <a:gd name="T11" fmla="*/ 0 h 24"/>
                <a:gd name="T12" fmla="*/ 51 w 36"/>
                <a:gd name="T13" fmla="*/ 39 h 24"/>
                <a:gd name="T14" fmla="*/ 74 w 36"/>
                <a:gd name="T15" fmla="*/ 49 h 24"/>
                <a:gd name="T16" fmla="*/ 74 w 36"/>
                <a:gd name="T17" fmla="*/ 9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22718" name="Freeform 4476"/>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2719" name="Freeform 4477"/>
            <p:cNvSpPr>
              <a:spLocks/>
            </p:cNvSpPr>
            <p:nvPr/>
          </p:nvSpPr>
          <p:spPr bwMode="auto">
            <a:xfrm>
              <a:off x="1436" y="2375"/>
              <a:ext cx="3" cy="4"/>
            </a:xfrm>
            <a:custGeom>
              <a:avLst/>
              <a:gdLst>
                <a:gd name="T0" fmla="*/ 41 w 2"/>
                <a:gd name="T1" fmla="*/ 0 h 3"/>
                <a:gd name="T2" fmla="*/ 41 w 2"/>
                <a:gd name="T3" fmla="*/ 21 h 3"/>
                <a:gd name="T4" fmla="*/ 0 w 2"/>
                <a:gd name="T5" fmla="*/ 0 h 3"/>
                <a:gd name="T6" fmla="*/ 41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720" name="Freeform 4478"/>
            <p:cNvSpPr>
              <a:spLocks/>
            </p:cNvSpPr>
            <p:nvPr/>
          </p:nvSpPr>
          <p:spPr bwMode="auto">
            <a:xfrm>
              <a:off x="955" y="2296"/>
              <a:ext cx="109" cy="65"/>
            </a:xfrm>
            <a:custGeom>
              <a:avLst/>
              <a:gdLst>
                <a:gd name="T0" fmla="*/ 116 w 97"/>
                <a:gd name="T1" fmla="*/ 173 h 52"/>
                <a:gd name="T2" fmla="*/ 102 w 97"/>
                <a:gd name="T3" fmla="*/ 185 h 52"/>
                <a:gd name="T4" fmla="*/ 88 w 97"/>
                <a:gd name="T5" fmla="*/ 208 h 52"/>
                <a:gd name="T6" fmla="*/ 78 w 97"/>
                <a:gd name="T7" fmla="*/ 248 h 52"/>
                <a:gd name="T8" fmla="*/ 70 w 97"/>
                <a:gd name="T9" fmla="*/ 248 h 52"/>
                <a:gd name="T10" fmla="*/ 67 w 97"/>
                <a:gd name="T11" fmla="*/ 216 h 52"/>
                <a:gd name="T12" fmla="*/ 49 w 97"/>
                <a:gd name="T13" fmla="*/ 216 h 52"/>
                <a:gd name="T14" fmla="*/ 49 w 97"/>
                <a:gd name="T15" fmla="*/ 173 h 52"/>
                <a:gd name="T16" fmla="*/ 21 w 97"/>
                <a:gd name="T17" fmla="*/ 166 h 52"/>
                <a:gd name="T18" fmla="*/ 0 w 97"/>
                <a:gd name="T19" fmla="*/ 125 h 52"/>
                <a:gd name="T20" fmla="*/ 21 w 97"/>
                <a:gd name="T21" fmla="*/ 60 h 52"/>
                <a:gd name="T22" fmla="*/ 43 w 97"/>
                <a:gd name="T23" fmla="*/ 16 h 52"/>
                <a:gd name="T24" fmla="*/ 49 w 97"/>
                <a:gd name="T25" fmla="*/ 16 h 52"/>
                <a:gd name="T26" fmla="*/ 88 w 97"/>
                <a:gd name="T27" fmla="*/ 16 h 52"/>
                <a:gd name="T28" fmla="*/ 116 w 97"/>
                <a:gd name="T29" fmla="*/ 0 h 52"/>
                <a:gd name="T30" fmla="*/ 145 w 97"/>
                <a:gd name="T31" fmla="*/ 0 h 52"/>
                <a:gd name="T32" fmla="*/ 180 w 97"/>
                <a:gd name="T33" fmla="*/ 16 h 52"/>
                <a:gd name="T34" fmla="*/ 198 w 97"/>
                <a:gd name="T35" fmla="*/ 36 h 52"/>
                <a:gd name="T36" fmla="*/ 194 w 97"/>
                <a:gd name="T37" fmla="*/ 36 h 52"/>
                <a:gd name="T38" fmla="*/ 194 w 97"/>
                <a:gd name="T39" fmla="*/ 49 h 52"/>
                <a:gd name="T40" fmla="*/ 203 w 97"/>
                <a:gd name="T41" fmla="*/ 49 h 52"/>
                <a:gd name="T42" fmla="*/ 218 w 97"/>
                <a:gd name="T43" fmla="*/ 80 h 52"/>
                <a:gd name="T44" fmla="*/ 194 w 97"/>
                <a:gd name="T45" fmla="*/ 94 h 52"/>
                <a:gd name="T46" fmla="*/ 161 w 97"/>
                <a:gd name="T47" fmla="*/ 108 h 52"/>
                <a:gd name="T48" fmla="*/ 116 w 97"/>
                <a:gd name="T49" fmla="*/ 17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22721" name="Freeform 4479"/>
            <p:cNvSpPr>
              <a:spLocks/>
            </p:cNvSpPr>
            <p:nvPr/>
          </p:nvSpPr>
          <p:spPr bwMode="auto">
            <a:xfrm>
              <a:off x="1448" y="2319"/>
              <a:ext cx="4" cy="9"/>
            </a:xfrm>
            <a:custGeom>
              <a:avLst/>
              <a:gdLst>
                <a:gd name="T0" fmla="*/ 2 w 5"/>
                <a:gd name="T1" fmla="*/ 40 h 7"/>
                <a:gd name="T2" fmla="*/ 0 w 5"/>
                <a:gd name="T3" fmla="*/ 0 h 7"/>
                <a:gd name="T4" fmla="*/ 2 w 5"/>
                <a:gd name="T5" fmla="*/ 4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2722" name="Freeform 4480"/>
            <p:cNvSpPr>
              <a:spLocks/>
            </p:cNvSpPr>
            <p:nvPr/>
          </p:nvSpPr>
          <p:spPr bwMode="auto">
            <a:xfrm>
              <a:off x="982" y="2317"/>
              <a:ext cx="82" cy="91"/>
            </a:xfrm>
            <a:custGeom>
              <a:avLst/>
              <a:gdLst>
                <a:gd name="T0" fmla="*/ 62 w 73"/>
                <a:gd name="T1" fmla="*/ 89 h 73"/>
                <a:gd name="T2" fmla="*/ 48 w 73"/>
                <a:gd name="T3" fmla="*/ 96 h 73"/>
                <a:gd name="T4" fmla="*/ 31 w 73"/>
                <a:gd name="T5" fmla="*/ 120 h 73"/>
                <a:gd name="T6" fmla="*/ 21 w 73"/>
                <a:gd name="T7" fmla="*/ 166 h 73"/>
                <a:gd name="T8" fmla="*/ 15 w 73"/>
                <a:gd name="T9" fmla="*/ 166 h 73"/>
                <a:gd name="T10" fmla="*/ 0 w 73"/>
                <a:gd name="T11" fmla="*/ 178 h 73"/>
                <a:gd name="T12" fmla="*/ 31 w 73"/>
                <a:gd name="T13" fmla="*/ 244 h 73"/>
                <a:gd name="T14" fmla="*/ 62 w 73"/>
                <a:gd name="T15" fmla="*/ 322 h 73"/>
                <a:gd name="T16" fmla="*/ 113 w 73"/>
                <a:gd name="T17" fmla="*/ 340 h 73"/>
                <a:gd name="T18" fmla="*/ 131 w 73"/>
                <a:gd name="T19" fmla="*/ 340 h 73"/>
                <a:gd name="T20" fmla="*/ 131 w 73"/>
                <a:gd name="T21" fmla="*/ 284 h 73"/>
                <a:gd name="T22" fmla="*/ 142 w 73"/>
                <a:gd name="T23" fmla="*/ 244 h 73"/>
                <a:gd name="T24" fmla="*/ 145 w 73"/>
                <a:gd name="T25" fmla="*/ 187 h 73"/>
                <a:gd name="T26" fmla="*/ 147 w 73"/>
                <a:gd name="T27" fmla="*/ 209 h 73"/>
                <a:gd name="T28" fmla="*/ 147 w 73"/>
                <a:gd name="T29" fmla="*/ 147 h 73"/>
                <a:gd name="T30" fmla="*/ 157 w 73"/>
                <a:gd name="T31" fmla="*/ 77 h 73"/>
                <a:gd name="T32" fmla="*/ 157 w 73"/>
                <a:gd name="T33" fmla="*/ 2 h 73"/>
                <a:gd name="T34" fmla="*/ 164 w 73"/>
                <a:gd name="T35" fmla="*/ 0 h 73"/>
                <a:gd name="T36" fmla="*/ 142 w 73"/>
                <a:gd name="T37" fmla="*/ 2 h 73"/>
                <a:gd name="T38" fmla="*/ 106 w 73"/>
                <a:gd name="T39" fmla="*/ 21 h 73"/>
                <a:gd name="T40" fmla="*/ 62 w 73"/>
                <a:gd name="T41" fmla="*/ 89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22723" name="Freeform 4481"/>
            <p:cNvSpPr>
              <a:spLocks/>
            </p:cNvSpPr>
            <p:nvPr/>
          </p:nvSpPr>
          <p:spPr bwMode="auto">
            <a:xfrm>
              <a:off x="1445" y="2352"/>
              <a:ext cx="3" cy="6"/>
            </a:xfrm>
            <a:custGeom>
              <a:avLst/>
              <a:gdLst>
                <a:gd name="T0" fmla="*/ 41 w 2"/>
                <a:gd name="T1" fmla="*/ 17 h 5"/>
                <a:gd name="T2" fmla="*/ 41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724" name="Freeform 4482"/>
            <p:cNvSpPr>
              <a:spLocks/>
            </p:cNvSpPr>
            <p:nvPr/>
          </p:nvSpPr>
          <p:spPr bwMode="auto">
            <a:xfrm>
              <a:off x="1425" y="2270"/>
              <a:ext cx="4" cy="1"/>
            </a:xfrm>
            <a:custGeom>
              <a:avLst/>
              <a:gdLst>
                <a:gd name="T0" fmla="*/ 0 w 3"/>
                <a:gd name="T1" fmla="*/ 0 h 1"/>
                <a:gd name="T2" fmla="*/ 0 w 3"/>
                <a:gd name="T3" fmla="*/ 0 h 1"/>
                <a:gd name="T4" fmla="*/ 21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25" name="Freeform 4483"/>
            <p:cNvSpPr>
              <a:spLocks/>
            </p:cNvSpPr>
            <p:nvPr/>
          </p:nvSpPr>
          <p:spPr bwMode="auto">
            <a:xfrm>
              <a:off x="1423" y="2263"/>
              <a:ext cx="2" cy="4"/>
            </a:xfrm>
            <a:custGeom>
              <a:avLst/>
              <a:gdLst>
                <a:gd name="T0" fmla="*/ 2 w 2"/>
                <a:gd name="T1" fmla="*/ 21 h 3"/>
                <a:gd name="T2" fmla="*/ 0 w 2"/>
                <a:gd name="T3" fmla="*/ 0 h 3"/>
                <a:gd name="T4" fmla="*/ 2 w 2"/>
                <a:gd name="T5" fmla="*/ 0 h 3"/>
                <a:gd name="T6" fmla="*/ 2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2726" name="Freeform 4484"/>
            <p:cNvSpPr>
              <a:spLocks/>
            </p:cNvSpPr>
            <p:nvPr/>
          </p:nvSpPr>
          <p:spPr bwMode="auto">
            <a:xfrm>
              <a:off x="1439" y="2287"/>
              <a:ext cx="4" cy="7"/>
            </a:xfrm>
            <a:custGeom>
              <a:avLst/>
              <a:gdLst>
                <a:gd name="T0" fmla="*/ 21 w 3"/>
                <a:gd name="T1" fmla="*/ 0 h 5"/>
                <a:gd name="T2" fmla="*/ 21 w 3"/>
                <a:gd name="T3" fmla="*/ 29 h 5"/>
                <a:gd name="T4" fmla="*/ 0 w 3"/>
                <a:gd name="T5" fmla="*/ 55 h 5"/>
                <a:gd name="T6" fmla="*/ 21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27" name="Freeform 4485"/>
            <p:cNvSpPr>
              <a:spLocks/>
            </p:cNvSpPr>
            <p:nvPr/>
          </p:nvSpPr>
          <p:spPr bwMode="auto">
            <a:xfrm>
              <a:off x="1417" y="2244"/>
              <a:ext cx="5" cy="3"/>
            </a:xfrm>
            <a:custGeom>
              <a:avLst/>
              <a:gdLst>
                <a:gd name="T0" fmla="*/ 103 w 3"/>
                <a:gd name="T1" fmla="*/ 0 h 2"/>
                <a:gd name="T2" fmla="*/ 103 w 3"/>
                <a:gd name="T3" fmla="*/ 0 h 2"/>
                <a:gd name="T4" fmla="*/ 103 w 3"/>
                <a:gd name="T5" fmla="*/ 41 h 2"/>
                <a:gd name="T6" fmla="*/ 0 w 3"/>
                <a:gd name="T7" fmla="*/ 41 h 2"/>
                <a:gd name="T8" fmla="*/ 0 w 3"/>
                <a:gd name="T9" fmla="*/ 41 h 2"/>
                <a:gd name="T10" fmla="*/ 0 w 3"/>
                <a:gd name="T11" fmla="*/ 41 h 2"/>
                <a:gd name="T12" fmla="*/ 103 w 3"/>
                <a:gd name="T13" fmla="*/ 41 h 2"/>
                <a:gd name="T14" fmla="*/ 103 w 3"/>
                <a:gd name="T15" fmla="*/ 41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28" name="Freeform 4486"/>
            <p:cNvSpPr>
              <a:spLocks/>
            </p:cNvSpPr>
            <p:nvPr/>
          </p:nvSpPr>
          <p:spPr bwMode="auto">
            <a:xfrm>
              <a:off x="1439" y="2270"/>
              <a:ext cx="4" cy="2"/>
            </a:xfrm>
            <a:custGeom>
              <a:avLst/>
              <a:gdLst>
                <a:gd name="T0" fmla="*/ 21 w 3"/>
                <a:gd name="T1" fmla="*/ 0 h 2"/>
                <a:gd name="T2" fmla="*/ 0 w 3"/>
                <a:gd name="T3" fmla="*/ 0 h 2"/>
                <a:gd name="T4" fmla="*/ 0 w 3"/>
                <a:gd name="T5" fmla="*/ 2 h 2"/>
                <a:gd name="T6" fmla="*/ 21 w 3"/>
                <a:gd name="T7" fmla="*/ 0 h 2"/>
                <a:gd name="T8" fmla="*/ 21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29" name="Freeform 4487"/>
            <p:cNvSpPr>
              <a:spLocks/>
            </p:cNvSpPr>
            <p:nvPr/>
          </p:nvSpPr>
          <p:spPr bwMode="auto">
            <a:xfrm>
              <a:off x="1439" y="2255"/>
              <a:ext cx="4" cy="6"/>
            </a:xfrm>
            <a:custGeom>
              <a:avLst/>
              <a:gdLst>
                <a:gd name="T0" fmla="*/ 21 w 3"/>
                <a:gd name="T1" fmla="*/ 17 h 5"/>
                <a:gd name="T2" fmla="*/ 21 w 3"/>
                <a:gd name="T3" fmla="*/ 17 h 5"/>
                <a:gd name="T4" fmla="*/ 0 w 3"/>
                <a:gd name="T5" fmla="*/ 12 h 5"/>
                <a:gd name="T6" fmla="*/ 0 w 3"/>
                <a:gd name="T7" fmla="*/ 0 h 5"/>
                <a:gd name="T8" fmla="*/ 21 w 3"/>
                <a:gd name="T9" fmla="*/ 12 h 5"/>
                <a:gd name="T10" fmla="*/ 21 w 3"/>
                <a:gd name="T11" fmla="*/ 1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22730" name="Freeform 4488"/>
            <p:cNvSpPr>
              <a:spLocks/>
            </p:cNvSpPr>
            <p:nvPr/>
          </p:nvSpPr>
          <p:spPr bwMode="auto">
            <a:xfrm>
              <a:off x="961" y="2240"/>
              <a:ext cx="23" cy="56"/>
            </a:xfrm>
            <a:custGeom>
              <a:avLst/>
              <a:gdLst>
                <a:gd name="T0" fmla="*/ 26 w 21"/>
                <a:gd name="T1" fmla="*/ 167 h 45"/>
                <a:gd name="T2" fmla="*/ 5 w 21"/>
                <a:gd name="T3" fmla="*/ 208 h 45"/>
                <a:gd name="T4" fmla="*/ 0 w 21"/>
                <a:gd name="T5" fmla="*/ 208 h 45"/>
                <a:gd name="T6" fmla="*/ 3 w 21"/>
                <a:gd name="T7" fmla="*/ 134 h 45"/>
                <a:gd name="T8" fmla="*/ 5 w 21"/>
                <a:gd name="T9" fmla="*/ 57 h 45"/>
                <a:gd name="T10" fmla="*/ 36 w 21"/>
                <a:gd name="T11" fmla="*/ 0 h 45"/>
                <a:gd name="T12" fmla="*/ 39 w 21"/>
                <a:gd name="T13" fmla="*/ 14 h 45"/>
                <a:gd name="T14" fmla="*/ 33 w 21"/>
                <a:gd name="T15" fmla="*/ 88 h 45"/>
                <a:gd name="T16" fmla="*/ 26 w 21"/>
                <a:gd name="T17" fmla="*/ 16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22731" name="Freeform 4489"/>
            <p:cNvSpPr>
              <a:spLocks/>
            </p:cNvSpPr>
            <p:nvPr/>
          </p:nvSpPr>
          <p:spPr bwMode="auto">
            <a:xfrm>
              <a:off x="906" y="2255"/>
              <a:ext cx="71" cy="88"/>
            </a:xfrm>
            <a:custGeom>
              <a:avLst/>
              <a:gdLst>
                <a:gd name="T0" fmla="*/ 12 w 64"/>
                <a:gd name="T1" fmla="*/ 286 h 71"/>
                <a:gd name="T2" fmla="*/ 0 w 64"/>
                <a:gd name="T3" fmla="*/ 257 h 71"/>
                <a:gd name="T4" fmla="*/ 0 w 64"/>
                <a:gd name="T5" fmla="*/ 205 h 71"/>
                <a:gd name="T6" fmla="*/ 24 w 64"/>
                <a:gd name="T7" fmla="*/ 136 h 71"/>
                <a:gd name="T8" fmla="*/ 64 w 64"/>
                <a:gd name="T9" fmla="*/ 133 h 71"/>
                <a:gd name="T10" fmla="*/ 40 w 64"/>
                <a:gd name="T11" fmla="*/ 46 h 71"/>
                <a:gd name="T12" fmla="*/ 50 w 64"/>
                <a:gd name="T13" fmla="*/ 46 h 71"/>
                <a:gd name="T14" fmla="*/ 55 w 64"/>
                <a:gd name="T15" fmla="*/ 0 h 71"/>
                <a:gd name="T16" fmla="*/ 83 w 64"/>
                <a:gd name="T17" fmla="*/ 0 h 71"/>
                <a:gd name="T18" fmla="*/ 113 w 64"/>
                <a:gd name="T19" fmla="*/ 0 h 71"/>
                <a:gd name="T20" fmla="*/ 110 w 64"/>
                <a:gd name="T21" fmla="*/ 77 h 71"/>
                <a:gd name="T22" fmla="*/ 102 w 64"/>
                <a:gd name="T23" fmla="*/ 149 h 71"/>
                <a:gd name="T24" fmla="*/ 113 w 64"/>
                <a:gd name="T25" fmla="*/ 149 h 71"/>
                <a:gd name="T26" fmla="*/ 124 w 64"/>
                <a:gd name="T27" fmla="*/ 165 h 71"/>
                <a:gd name="T28" fmla="*/ 134 w 64"/>
                <a:gd name="T29" fmla="*/ 165 h 71"/>
                <a:gd name="T30" fmla="*/ 113 w 64"/>
                <a:gd name="T31" fmla="*/ 205 h 71"/>
                <a:gd name="T32" fmla="*/ 92 w 64"/>
                <a:gd name="T33" fmla="*/ 264 h 71"/>
                <a:gd name="T34" fmla="*/ 64 w 64"/>
                <a:gd name="T35" fmla="*/ 319 h 71"/>
                <a:gd name="T36" fmla="*/ 40 w 64"/>
                <a:gd name="T37" fmla="*/ 302 h 71"/>
                <a:gd name="T38" fmla="*/ 12 w 64"/>
                <a:gd name="T39" fmla="*/ 28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22732" name="Freeform 4490"/>
            <p:cNvSpPr>
              <a:spLocks/>
            </p:cNvSpPr>
            <p:nvPr/>
          </p:nvSpPr>
          <p:spPr bwMode="auto">
            <a:xfrm>
              <a:off x="1154" y="2240"/>
              <a:ext cx="37" cy="15"/>
            </a:xfrm>
            <a:custGeom>
              <a:avLst/>
              <a:gdLst>
                <a:gd name="T0" fmla="*/ 31 w 33"/>
                <a:gd name="T1" fmla="*/ 0 h 12"/>
                <a:gd name="T2" fmla="*/ 0 w 33"/>
                <a:gd name="T3" fmla="*/ 25 h 12"/>
                <a:gd name="T4" fmla="*/ 43 w 33"/>
                <a:gd name="T5" fmla="*/ 60 h 12"/>
                <a:gd name="T6" fmla="*/ 73 w 33"/>
                <a:gd name="T7" fmla="*/ 49 h 12"/>
                <a:gd name="T8" fmla="*/ 31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2733" name="Freeform 4491"/>
            <p:cNvSpPr>
              <a:spLocks/>
            </p:cNvSpPr>
            <p:nvPr/>
          </p:nvSpPr>
          <p:spPr bwMode="auto">
            <a:xfrm>
              <a:off x="1350" y="2238"/>
              <a:ext cx="26" cy="13"/>
            </a:xfrm>
            <a:custGeom>
              <a:avLst/>
              <a:gdLst>
                <a:gd name="T0" fmla="*/ 42 w 24"/>
                <a:gd name="T1" fmla="*/ 46 h 10"/>
                <a:gd name="T2" fmla="*/ 37 w 24"/>
                <a:gd name="T3" fmla="*/ 46 h 10"/>
                <a:gd name="T4" fmla="*/ 5 w 24"/>
                <a:gd name="T5" fmla="*/ 64 h 10"/>
                <a:gd name="T6" fmla="*/ 0 w 24"/>
                <a:gd name="T7" fmla="*/ 46 h 10"/>
                <a:gd name="T8" fmla="*/ 0 w 24"/>
                <a:gd name="T9" fmla="*/ 0 h 10"/>
                <a:gd name="T10" fmla="*/ 42 w 24"/>
                <a:gd name="T11" fmla="*/ 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22734" name="Rectangle 4492"/>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735" name="Freeform 4493"/>
            <p:cNvSpPr>
              <a:spLocks/>
            </p:cNvSpPr>
            <p:nvPr/>
          </p:nvSpPr>
          <p:spPr bwMode="auto">
            <a:xfrm>
              <a:off x="553" y="1929"/>
              <a:ext cx="464" cy="396"/>
            </a:xfrm>
            <a:custGeom>
              <a:avLst/>
              <a:gdLst>
                <a:gd name="T0" fmla="*/ 112 w 416"/>
                <a:gd name="T1" fmla="*/ 665 h 321"/>
                <a:gd name="T2" fmla="*/ 71 w 416"/>
                <a:gd name="T3" fmla="*/ 482 h 321"/>
                <a:gd name="T4" fmla="*/ 31 w 416"/>
                <a:gd name="T5" fmla="*/ 396 h 321"/>
                <a:gd name="T6" fmla="*/ 45 w 416"/>
                <a:gd name="T7" fmla="*/ 297 h 321"/>
                <a:gd name="T8" fmla="*/ 2 w 416"/>
                <a:gd name="T9" fmla="*/ 99 h 321"/>
                <a:gd name="T10" fmla="*/ 79 w 416"/>
                <a:gd name="T11" fmla="*/ 0 h 321"/>
                <a:gd name="T12" fmla="*/ 155 w 416"/>
                <a:gd name="T13" fmla="*/ 72 h 321"/>
                <a:gd name="T14" fmla="*/ 272 w 416"/>
                <a:gd name="T15" fmla="*/ 99 h 321"/>
                <a:gd name="T16" fmla="*/ 358 w 416"/>
                <a:gd name="T17" fmla="*/ 146 h 321"/>
                <a:gd name="T18" fmla="*/ 410 w 416"/>
                <a:gd name="T19" fmla="*/ 274 h 321"/>
                <a:gd name="T20" fmla="*/ 492 w 416"/>
                <a:gd name="T21" fmla="*/ 297 h 321"/>
                <a:gd name="T22" fmla="*/ 543 w 416"/>
                <a:gd name="T23" fmla="*/ 500 h 321"/>
                <a:gd name="T24" fmla="*/ 543 w 416"/>
                <a:gd name="T25" fmla="*/ 722 h 321"/>
                <a:gd name="T26" fmla="*/ 558 w 416"/>
                <a:gd name="T27" fmla="*/ 965 h 321"/>
                <a:gd name="T28" fmla="*/ 584 w 416"/>
                <a:gd name="T29" fmla="*/ 1077 h 321"/>
                <a:gd name="T30" fmla="*/ 686 w 416"/>
                <a:gd name="T31" fmla="*/ 1087 h 321"/>
                <a:gd name="T32" fmla="*/ 731 w 416"/>
                <a:gd name="T33" fmla="*/ 1077 h 321"/>
                <a:gd name="T34" fmla="*/ 769 w 416"/>
                <a:gd name="T35" fmla="*/ 914 h 321"/>
                <a:gd name="T36" fmla="*/ 871 w 416"/>
                <a:gd name="T37" fmla="*/ 860 h 321"/>
                <a:gd name="T38" fmla="*/ 895 w 416"/>
                <a:gd name="T39" fmla="*/ 892 h 321"/>
                <a:gd name="T40" fmla="*/ 856 w 416"/>
                <a:gd name="T41" fmla="*/ 1020 h 321"/>
                <a:gd name="T42" fmla="*/ 832 w 416"/>
                <a:gd name="T43" fmla="*/ 1077 h 321"/>
                <a:gd name="T44" fmla="*/ 766 w 416"/>
                <a:gd name="T45" fmla="*/ 1149 h 321"/>
                <a:gd name="T46" fmla="*/ 721 w 416"/>
                <a:gd name="T47" fmla="*/ 1190 h 321"/>
                <a:gd name="T48" fmla="*/ 678 w 416"/>
                <a:gd name="T49" fmla="*/ 1343 h 321"/>
                <a:gd name="T50" fmla="*/ 615 w 416"/>
                <a:gd name="T51" fmla="*/ 1262 h 321"/>
                <a:gd name="T52" fmla="*/ 593 w 416"/>
                <a:gd name="T53" fmla="*/ 1271 h 321"/>
                <a:gd name="T54" fmla="*/ 534 w 416"/>
                <a:gd name="T55" fmla="*/ 1304 h 321"/>
                <a:gd name="T56" fmla="*/ 421 w 416"/>
                <a:gd name="T57" fmla="*/ 1198 h 321"/>
                <a:gd name="T58" fmla="*/ 338 w 416"/>
                <a:gd name="T59" fmla="*/ 1116 h 321"/>
                <a:gd name="T60" fmla="*/ 268 w 416"/>
                <a:gd name="T61" fmla="*/ 998 h 321"/>
                <a:gd name="T62" fmla="*/ 272 w 416"/>
                <a:gd name="T63" fmla="*/ 914 h 321"/>
                <a:gd name="T64" fmla="*/ 257 w 416"/>
                <a:gd name="T65" fmla="*/ 741 h 321"/>
                <a:gd name="T66" fmla="*/ 228 w 416"/>
                <a:gd name="T67" fmla="*/ 634 h 321"/>
                <a:gd name="T68" fmla="*/ 213 w 416"/>
                <a:gd name="T69" fmla="*/ 585 h 321"/>
                <a:gd name="T70" fmla="*/ 176 w 416"/>
                <a:gd name="T71" fmla="*/ 532 h 321"/>
                <a:gd name="T72" fmla="*/ 155 w 416"/>
                <a:gd name="T73" fmla="*/ 377 h 321"/>
                <a:gd name="T74" fmla="*/ 119 w 416"/>
                <a:gd name="T75" fmla="*/ 257 h 321"/>
                <a:gd name="T76" fmla="*/ 86 w 416"/>
                <a:gd name="T77" fmla="*/ 90 h 321"/>
                <a:gd name="T78" fmla="*/ 56 w 416"/>
                <a:gd name="T79" fmla="*/ 210 h 321"/>
                <a:gd name="T80" fmla="*/ 95 w 416"/>
                <a:gd name="T81" fmla="*/ 396 h 321"/>
                <a:gd name="T82" fmla="*/ 112 w 416"/>
                <a:gd name="T83" fmla="*/ 532 h 321"/>
                <a:gd name="T84" fmla="*/ 147 w 416"/>
                <a:gd name="T85" fmla="*/ 688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22736" name="Freeform 4494"/>
            <p:cNvSpPr>
              <a:spLocks/>
            </p:cNvSpPr>
            <p:nvPr/>
          </p:nvSpPr>
          <p:spPr bwMode="auto">
            <a:xfrm>
              <a:off x="1173" y="2092"/>
              <a:ext cx="8" cy="17"/>
            </a:xfrm>
            <a:custGeom>
              <a:avLst/>
              <a:gdLst>
                <a:gd name="T0" fmla="*/ 8 w 8"/>
                <a:gd name="T1" fmla="*/ 53 h 14"/>
                <a:gd name="T2" fmla="*/ 5 w 8"/>
                <a:gd name="T3" fmla="*/ 0 h 14"/>
                <a:gd name="T4" fmla="*/ 0 w 8"/>
                <a:gd name="T5" fmla="*/ 34 h 14"/>
                <a:gd name="T6" fmla="*/ 3 w 8"/>
                <a:gd name="T7" fmla="*/ 53 h 14"/>
                <a:gd name="T8" fmla="*/ 8 w 8"/>
                <a:gd name="T9" fmla="*/ 53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22737" name="Freeform 4495"/>
            <p:cNvSpPr>
              <a:spLocks/>
            </p:cNvSpPr>
            <p:nvPr/>
          </p:nvSpPr>
          <p:spPr bwMode="auto">
            <a:xfrm>
              <a:off x="1189" y="2053"/>
              <a:ext cx="10" cy="21"/>
            </a:xfrm>
            <a:custGeom>
              <a:avLst/>
              <a:gdLst>
                <a:gd name="T0" fmla="*/ 4 w 9"/>
                <a:gd name="T1" fmla="*/ 75 h 17"/>
                <a:gd name="T2" fmla="*/ 14 w 9"/>
                <a:gd name="T3" fmla="*/ 43 h 17"/>
                <a:gd name="T4" fmla="*/ 0 w 9"/>
                <a:gd name="T5" fmla="*/ 0 h 17"/>
                <a:gd name="T6" fmla="*/ 18 w 9"/>
                <a:gd name="T7" fmla="*/ 43 h 17"/>
                <a:gd name="T8" fmla="*/ 4 w 9"/>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22738" name="Freeform 4496"/>
            <p:cNvSpPr>
              <a:spLocks/>
            </p:cNvSpPr>
            <p:nvPr/>
          </p:nvSpPr>
          <p:spPr bwMode="auto">
            <a:xfrm>
              <a:off x="1201" y="2086"/>
              <a:ext cx="9" cy="14"/>
            </a:xfrm>
            <a:custGeom>
              <a:avLst/>
              <a:gdLst>
                <a:gd name="T0" fmla="*/ 12 w 8"/>
                <a:gd name="T1" fmla="*/ 35 h 12"/>
                <a:gd name="T2" fmla="*/ 18 w 8"/>
                <a:gd name="T3" fmla="*/ 21 h 12"/>
                <a:gd name="T4" fmla="*/ 0 w 8"/>
                <a:gd name="T5" fmla="*/ 0 h 12"/>
                <a:gd name="T6" fmla="*/ 0 w 8"/>
                <a:gd name="T7" fmla="*/ 0 h 12"/>
                <a:gd name="T8" fmla="*/ 12 w 8"/>
                <a:gd name="T9" fmla="*/ 15 h 12"/>
                <a:gd name="T10" fmla="*/ 18 w 8"/>
                <a:gd name="T11" fmla="*/ 21 h 12"/>
                <a:gd name="T12" fmla="*/ 12 w 8"/>
                <a:gd name="T13" fmla="*/ 3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2739" name="Freeform 4497"/>
            <p:cNvSpPr>
              <a:spLocks/>
            </p:cNvSpPr>
            <p:nvPr/>
          </p:nvSpPr>
          <p:spPr bwMode="auto">
            <a:xfrm>
              <a:off x="1244" y="2176"/>
              <a:ext cx="11" cy="10"/>
            </a:xfrm>
            <a:custGeom>
              <a:avLst/>
              <a:gdLst>
                <a:gd name="T0" fmla="*/ 19 w 10"/>
                <a:gd name="T1" fmla="*/ 0 h 8"/>
                <a:gd name="T2" fmla="*/ 19 w 10"/>
                <a:gd name="T3" fmla="*/ 16 h 8"/>
                <a:gd name="T4" fmla="*/ 0 w 10"/>
                <a:gd name="T5" fmla="*/ 39 h 8"/>
                <a:gd name="T6" fmla="*/ 19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740" name="Freeform 4498"/>
            <p:cNvSpPr>
              <a:spLocks/>
            </p:cNvSpPr>
            <p:nvPr/>
          </p:nvSpPr>
          <p:spPr bwMode="auto">
            <a:xfrm>
              <a:off x="1236" y="2147"/>
              <a:ext cx="8" cy="9"/>
            </a:xfrm>
            <a:custGeom>
              <a:avLst/>
              <a:gdLst>
                <a:gd name="T0" fmla="*/ 17 w 7"/>
                <a:gd name="T1" fmla="*/ 13 h 7"/>
                <a:gd name="T2" fmla="*/ 13 w 7"/>
                <a:gd name="T3" fmla="*/ 0 h 7"/>
                <a:gd name="T4" fmla="*/ 0 w 7"/>
                <a:gd name="T5" fmla="*/ 40 h 7"/>
                <a:gd name="T6" fmla="*/ 17 w 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2741" name="Freeform 4499"/>
            <p:cNvSpPr>
              <a:spLocks/>
            </p:cNvSpPr>
            <p:nvPr/>
          </p:nvSpPr>
          <p:spPr bwMode="auto">
            <a:xfrm>
              <a:off x="1167" y="2059"/>
              <a:ext cx="18" cy="2"/>
            </a:xfrm>
            <a:custGeom>
              <a:avLst/>
              <a:gdLst>
                <a:gd name="T0" fmla="*/ 16 w 16"/>
                <a:gd name="T1" fmla="*/ 0 h 2"/>
                <a:gd name="T2" fmla="*/ 37 w 16"/>
                <a:gd name="T3" fmla="*/ 0 h 2"/>
                <a:gd name="T4" fmla="*/ 20 w 16"/>
                <a:gd name="T5" fmla="*/ 0 h 2"/>
                <a:gd name="T6" fmla="*/ 0 w 16"/>
                <a:gd name="T7" fmla="*/ 0 h 2"/>
                <a:gd name="T8" fmla="*/ 16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742" name="Freeform 4500"/>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17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743" name="Freeform 4501"/>
            <p:cNvSpPr>
              <a:spLocks/>
            </p:cNvSpPr>
            <p:nvPr/>
          </p:nvSpPr>
          <p:spPr bwMode="auto">
            <a:xfrm>
              <a:off x="3506" y="3092"/>
              <a:ext cx="8" cy="6"/>
            </a:xfrm>
            <a:custGeom>
              <a:avLst/>
              <a:gdLst>
                <a:gd name="T0" fmla="*/ 17 w 7"/>
                <a:gd name="T1" fmla="*/ 0 h 5"/>
                <a:gd name="T2" fmla="*/ 0 w 7"/>
                <a:gd name="T3" fmla="*/ 17 h 5"/>
                <a:gd name="T4" fmla="*/ 17 w 7"/>
                <a:gd name="T5" fmla="*/ 12 h 5"/>
                <a:gd name="T6" fmla="*/ 1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744" name="Freeform 4502"/>
            <p:cNvSpPr>
              <a:spLocks/>
            </p:cNvSpPr>
            <p:nvPr/>
          </p:nvSpPr>
          <p:spPr bwMode="auto">
            <a:xfrm>
              <a:off x="4433" y="2885"/>
              <a:ext cx="700" cy="623"/>
            </a:xfrm>
            <a:custGeom>
              <a:avLst/>
              <a:gdLst>
                <a:gd name="T0" fmla="*/ 765 w 627"/>
                <a:gd name="T1" fmla="*/ 50 h 503"/>
                <a:gd name="T2" fmla="*/ 778 w 627"/>
                <a:gd name="T3" fmla="*/ 118 h 503"/>
                <a:gd name="T4" fmla="*/ 718 w 627"/>
                <a:gd name="T5" fmla="*/ 149 h 503"/>
                <a:gd name="T6" fmla="*/ 692 w 627"/>
                <a:gd name="T7" fmla="*/ 208 h 503"/>
                <a:gd name="T8" fmla="*/ 677 w 627"/>
                <a:gd name="T9" fmla="*/ 316 h 503"/>
                <a:gd name="T10" fmla="*/ 651 w 627"/>
                <a:gd name="T11" fmla="*/ 352 h 503"/>
                <a:gd name="T12" fmla="*/ 606 w 627"/>
                <a:gd name="T13" fmla="*/ 378 h 503"/>
                <a:gd name="T14" fmla="*/ 578 w 627"/>
                <a:gd name="T15" fmla="*/ 246 h 503"/>
                <a:gd name="T16" fmla="*/ 549 w 627"/>
                <a:gd name="T17" fmla="*/ 261 h 503"/>
                <a:gd name="T18" fmla="*/ 517 w 627"/>
                <a:gd name="T19" fmla="*/ 352 h 503"/>
                <a:gd name="T20" fmla="*/ 486 w 627"/>
                <a:gd name="T21" fmla="*/ 396 h 503"/>
                <a:gd name="T22" fmla="*/ 481 w 627"/>
                <a:gd name="T23" fmla="*/ 443 h 503"/>
                <a:gd name="T24" fmla="*/ 457 w 627"/>
                <a:gd name="T25" fmla="*/ 443 h 503"/>
                <a:gd name="T26" fmla="*/ 445 w 627"/>
                <a:gd name="T27" fmla="*/ 565 h 503"/>
                <a:gd name="T28" fmla="*/ 396 w 627"/>
                <a:gd name="T29" fmla="*/ 549 h 503"/>
                <a:gd name="T30" fmla="*/ 309 w 627"/>
                <a:gd name="T31" fmla="*/ 731 h 503"/>
                <a:gd name="T32" fmla="*/ 202 w 627"/>
                <a:gd name="T33" fmla="*/ 783 h 503"/>
                <a:gd name="T34" fmla="*/ 94 w 627"/>
                <a:gd name="T35" fmla="*/ 877 h 503"/>
                <a:gd name="T36" fmla="*/ 63 w 627"/>
                <a:gd name="T37" fmla="*/ 1174 h 503"/>
                <a:gd name="T38" fmla="*/ 49 w 627"/>
                <a:gd name="T39" fmla="*/ 1182 h 503"/>
                <a:gd name="T40" fmla="*/ 40 w 627"/>
                <a:gd name="T41" fmla="*/ 1297 h 503"/>
                <a:gd name="T42" fmla="*/ 51 w 627"/>
                <a:gd name="T43" fmla="*/ 1575 h 503"/>
                <a:gd name="T44" fmla="*/ 17 w 627"/>
                <a:gd name="T45" fmla="*/ 1832 h 503"/>
                <a:gd name="T46" fmla="*/ 49 w 627"/>
                <a:gd name="T47" fmla="*/ 1946 h 503"/>
                <a:gd name="T48" fmla="*/ 152 w 627"/>
                <a:gd name="T49" fmla="*/ 1858 h 503"/>
                <a:gd name="T50" fmla="*/ 309 w 627"/>
                <a:gd name="T51" fmla="*/ 1784 h 503"/>
                <a:gd name="T52" fmla="*/ 470 w 627"/>
                <a:gd name="T53" fmla="*/ 1689 h 503"/>
                <a:gd name="T54" fmla="*/ 625 w 627"/>
                <a:gd name="T55" fmla="*/ 1710 h 503"/>
                <a:gd name="T56" fmla="*/ 644 w 627"/>
                <a:gd name="T57" fmla="*/ 1847 h 503"/>
                <a:gd name="T58" fmla="*/ 667 w 627"/>
                <a:gd name="T59" fmla="*/ 1909 h 503"/>
                <a:gd name="T60" fmla="*/ 748 w 627"/>
                <a:gd name="T61" fmla="*/ 1806 h 503"/>
                <a:gd name="T62" fmla="*/ 706 w 627"/>
                <a:gd name="T63" fmla="*/ 1953 h 503"/>
                <a:gd name="T64" fmla="*/ 737 w 627"/>
                <a:gd name="T65" fmla="*/ 1974 h 503"/>
                <a:gd name="T66" fmla="*/ 742 w 627"/>
                <a:gd name="T67" fmla="*/ 2161 h 503"/>
                <a:gd name="T68" fmla="*/ 870 w 627"/>
                <a:gd name="T69" fmla="*/ 2197 h 503"/>
                <a:gd name="T70" fmla="*/ 880 w 627"/>
                <a:gd name="T71" fmla="*/ 2210 h 503"/>
                <a:gd name="T72" fmla="*/ 917 w 627"/>
                <a:gd name="T73" fmla="*/ 2227 h 503"/>
                <a:gd name="T74" fmla="*/ 1063 w 627"/>
                <a:gd name="T75" fmla="*/ 2092 h 503"/>
                <a:gd name="T76" fmla="*/ 1182 w 627"/>
                <a:gd name="T77" fmla="*/ 1816 h 503"/>
                <a:gd name="T78" fmla="*/ 1293 w 627"/>
                <a:gd name="T79" fmla="*/ 1578 h 503"/>
                <a:gd name="T80" fmla="*/ 1340 w 627"/>
                <a:gd name="T81" fmla="*/ 1330 h 503"/>
                <a:gd name="T82" fmla="*/ 1340 w 627"/>
                <a:gd name="T83" fmla="*/ 1107 h 503"/>
                <a:gd name="T84" fmla="*/ 1305 w 627"/>
                <a:gd name="T85" fmla="*/ 939 h 503"/>
                <a:gd name="T86" fmla="*/ 1281 w 627"/>
                <a:gd name="T87" fmla="*/ 866 h 503"/>
                <a:gd name="T88" fmla="*/ 1240 w 627"/>
                <a:gd name="T89" fmla="*/ 708 h 503"/>
                <a:gd name="T90" fmla="*/ 1192 w 627"/>
                <a:gd name="T91" fmla="*/ 436 h 503"/>
                <a:gd name="T92" fmla="*/ 1147 w 627"/>
                <a:gd name="T93" fmla="*/ 296 h 503"/>
                <a:gd name="T94" fmla="*/ 1132 w 627"/>
                <a:gd name="T95" fmla="*/ 62 h 503"/>
                <a:gd name="T96" fmla="*/ 1096 w 627"/>
                <a:gd name="T97" fmla="*/ 102 h 503"/>
                <a:gd name="T98" fmla="*/ 1081 w 627"/>
                <a:gd name="T99" fmla="*/ 186 h 503"/>
                <a:gd name="T100" fmla="*/ 1063 w 627"/>
                <a:gd name="T101" fmla="*/ 358 h 503"/>
                <a:gd name="T102" fmla="*/ 971 w 627"/>
                <a:gd name="T103" fmla="*/ 503 h 503"/>
                <a:gd name="T104" fmla="*/ 861 w 627"/>
                <a:gd name="T105" fmla="*/ 316 h 503"/>
                <a:gd name="T106" fmla="*/ 911 w 627"/>
                <a:gd name="T107" fmla="*/ 181 h 503"/>
                <a:gd name="T108" fmla="*/ 892 w 627"/>
                <a:gd name="T109" fmla="*/ 118 h 503"/>
                <a:gd name="T110" fmla="*/ 835 w 627"/>
                <a:gd name="T111" fmla="*/ 102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22745" name="Freeform 4503"/>
            <p:cNvSpPr>
              <a:spLocks/>
            </p:cNvSpPr>
            <p:nvPr/>
          </p:nvSpPr>
          <p:spPr bwMode="auto">
            <a:xfrm>
              <a:off x="4844" y="3549"/>
              <a:ext cx="68" cy="61"/>
            </a:xfrm>
            <a:custGeom>
              <a:avLst/>
              <a:gdLst>
                <a:gd name="T0" fmla="*/ 46 w 62"/>
                <a:gd name="T1" fmla="*/ 150 h 50"/>
                <a:gd name="T2" fmla="*/ 14 w 62"/>
                <a:gd name="T3" fmla="*/ 199 h 50"/>
                <a:gd name="T4" fmla="*/ 0 w 62"/>
                <a:gd name="T5" fmla="*/ 182 h 50"/>
                <a:gd name="T6" fmla="*/ 0 w 62"/>
                <a:gd name="T7" fmla="*/ 171 h 50"/>
                <a:gd name="T8" fmla="*/ 0 w 62"/>
                <a:gd name="T9" fmla="*/ 107 h 50"/>
                <a:gd name="T10" fmla="*/ 2 w 62"/>
                <a:gd name="T11" fmla="*/ 107 h 50"/>
                <a:gd name="T12" fmla="*/ 5 w 62"/>
                <a:gd name="T13" fmla="*/ 107 h 50"/>
                <a:gd name="T14" fmla="*/ 14 w 62"/>
                <a:gd name="T15" fmla="*/ 59 h 50"/>
                <a:gd name="T16" fmla="*/ 14 w 62"/>
                <a:gd name="T17" fmla="*/ 13 h 50"/>
                <a:gd name="T18" fmla="*/ 22 w 62"/>
                <a:gd name="T19" fmla="*/ 0 h 50"/>
                <a:gd name="T20" fmla="*/ 50 w 62"/>
                <a:gd name="T21" fmla="*/ 20 h 50"/>
                <a:gd name="T22" fmla="*/ 72 w 62"/>
                <a:gd name="T23" fmla="*/ 40 h 50"/>
                <a:gd name="T24" fmla="*/ 83 w 62"/>
                <a:gd name="T25" fmla="*/ 13 h 50"/>
                <a:gd name="T26" fmla="*/ 120 w 62"/>
                <a:gd name="T27" fmla="*/ 13 h 50"/>
                <a:gd name="T28" fmla="*/ 91 w 62"/>
                <a:gd name="T29" fmla="*/ 94 h 50"/>
                <a:gd name="T30" fmla="*/ 86 w 62"/>
                <a:gd name="T31" fmla="*/ 94 h 50"/>
                <a:gd name="T32" fmla="*/ 50 w 62"/>
                <a:gd name="T33" fmla="*/ 171 h 50"/>
                <a:gd name="T34" fmla="*/ 54 w 62"/>
                <a:gd name="T35" fmla="*/ 150 h 50"/>
                <a:gd name="T36" fmla="*/ 50 w 62"/>
                <a:gd name="T37" fmla="*/ 150 h 50"/>
                <a:gd name="T38" fmla="*/ 46 w 62"/>
                <a:gd name="T39" fmla="*/ 15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22746" name="Freeform 4504"/>
            <p:cNvSpPr>
              <a:spLocks/>
            </p:cNvSpPr>
            <p:nvPr/>
          </p:nvSpPr>
          <p:spPr bwMode="auto">
            <a:xfrm>
              <a:off x="5597" y="3031"/>
              <a:ext cx="21" cy="18"/>
            </a:xfrm>
            <a:custGeom>
              <a:avLst/>
              <a:gdLst>
                <a:gd name="T0" fmla="*/ 38 w 19"/>
                <a:gd name="T1" fmla="*/ 66 h 14"/>
                <a:gd name="T2" fmla="*/ 0 w 19"/>
                <a:gd name="T3" fmla="*/ 82 h 14"/>
                <a:gd name="T4" fmla="*/ 0 w 19"/>
                <a:gd name="T5" fmla="*/ 40 h 14"/>
                <a:gd name="T6" fmla="*/ 28 w 19"/>
                <a:gd name="T7" fmla="*/ 0 h 14"/>
                <a:gd name="T8" fmla="*/ 38 w 19"/>
                <a:gd name="T9" fmla="*/ 6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22747" name="Freeform 4505"/>
            <p:cNvSpPr>
              <a:spLocks/>
            </p:cNvSpPr>
            <p:nvPr/>
          </p:nvSpPr>
          <p:spPr bwMode="auto">
            <a:xfrm>
              <a:off x="5625" y="3008"/>
              <a:ext cx="22" cy="14"/>
            </a:xfrm>
            <a:custGeom>
              <a:avLst/>
              <a:gdLst>
                <a:gd name="T0" fmla="*/ 23 w 21"/>
                <a:gd name="T1" fmla="*/ 21 h 12"/>
                <a:gd name="T2" fmla="*/ 28 w 21"/>
                <a:gd name="T3" fmla="*/ 0 h 12"/>
                <a:gd name="T4" fmla="*/ 0 w 21"/>
                <a:gd name="T5" fmla="*/ 21 h 12"/>
                <a:gd name="T6" fmla="*/ 0 w 21"/>
                <a:gd name="T7" fmla="*/ 35 h 12"/>
                <a:gd name="T8" fmla="*/ 23 w 21"/>
                <a:gd name="T9" fmla="*/ 2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22748" name="Freeform 4506"/>
            <p:cNvSpPr>
              <a:spLocks/>
            </p:cNvSpPr>
            <p:nvPr/>
          </p:nvSpPr>
          <p:spPr bwMode="auto">
            <a:xfrm>
              <a:off x="5355" y="3096"/>
              <a:ext cx="39" cy="43"/>
            </a:xfrm>
            <a:custGeom>
              <a:avLst/>
              <a:gdLst>
                <a:gd name="T0" fmla="*/ 74 w 35"/>
                <a:gd name="T1" fmla="*/ 147 h 35"/>
                <a:gd name="T2" fmla="*/ 59 w 35"/>
                <a:gd name="T3" fmla="*/ 147 h 35"/>
                <a:gd name="T4" fmla="*/ 35 w 35"/>
                <a:gd name="T5" fmla="*/ 88 h 35"/>
                <a:gd name="T6" fmla="*/ 4 w 35"/>
                <a:gd name="T7" fmla="*/ 39 h 35"/>
                <a:gd name="T8" fmla="*/ 0 w 35"/>
                <a:gd name="T9" fmla="*/ 0 h 35"/>
                <a:gd name="T10" fmla="*/ 18 w 35"/>
                <a:gd name="T11" fmla="*/ 32 h 35"/>
                <a:gd name="T12" fmla="*/ 40 w 35"/>
                <a:gd name="T13" fmla="*/ 71 h 35"/>
                <a:gd name="T14" fmla="*/ 59 w 35"/>
                <a:gd name="T15" fmla="*/ 108 h 35"/>
                <a:gd name="T16" fmla="*/ 74 w 35"/>
                <a:gd name="T17" fmla="*/ 1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22749" name="Freeform 4507"/>
            <p:cNvSpPr>
              <a:spLocks/>
            </p:cNvSpPr>
            <p:nvPr/>
          </p:nvSpPr>
          <p:spPr bwMode="auto">
            <a:xfrm>
              <a:off x="5129" y="3543"/>
              <a:ext cx="198" cy="132"/>
            </a:xfrm>
            <a:custGeom>
              <a:avLst/>
              <a:gdLst>
                <a:gd name="T0" fmla="*/ 252 w 177"/>
                <a:gd name="T1" fmla="*/ 247 h 107"/>
                <a:gd name="T2" fmla="*/ 243 w 177"/>
                <a:gd name="T3" fmla="*/ 208 h 107"/>
                <a:gd name="T4" fmla="*/ 236 w 177"/>
                <a:gd name="T5" fmla="*/ 208 h 107"/>
                <a:gd name="T6" fmla="*/ 226 w 177"/>
                <a:gd name="T7" fmla="*/ 217 h 107"/>
                <a:gd name="T8" fmla="*/ 243 w 177"/>
                <a:gd name="T9" fmla="*/ 259 h 107"/>
                <a:gd name="T10" fmla="*/ 213 w 177"/>
                <a:gd name="T11" fmla="*/ 279 h 107"/>
                <a:gd name="T12" fmla="*/ 197 w 177"/>
                <a:gd name="T13" fmla="*/ 279 h 107"/>
                <a:gd name="T14" fmla="*/ 190 w 177"/>
                <a:gd name="T15" fmla="*/ 311 h 107"/>
                <a:gd name="T16" fmla="*/ 180 w 177"/>
                <a:gd name="T17" fmla="*/ 338 h 107"/>
                <a:gd name="T18" fmla="*/ 176 w 177"/>
                <a:gd name="T19" fmla="*/ 338 h 107"/>
                <a:gd name="T20" fmla="*/ 133 w 177"/>
                <a:gd name="T21" fmla="*/ 412 h 107"/>
                <a:gd name="T22" fmla="*/ 56 w 177"/>
                <a:gd name="T23" fmla="*/ 465 h 107"/>
                <a:gd name="T24" fmla="*/ 39 w 177"/>
                <a:gd name="T25" fmla="*/ 456 h 107"/>
                <a:gd name="T26" fmla="*/ 15 w 177"/>
                <a:gd name="T27" fmla="*/ 443 h 107"/>
                <a:gd name="T28" fmla="*/ 0 w 177"/>
                <a:gd name="T29" fmla="*/ 435 h 107"/>
                <a:gd name="T30" fmla="*/ 2 w 177"/>
                <a:gd name="T31" fmla="*/ 424 h 107"/>
                <a:gd name="T32" fmla="*/ 0 w 177"/>
                <a:gd name="T33" fmla="*/ 412 h 107"/>
                <a:gd name="T34" fmla="*/ 19 w 177"/>
                <a:gd name="T35" fmla="*/ 391 h 107"/>
                <a:gd name="T36" fmla="*/ 23 w 177"/>
                <a:gd name="T37" fmla="*/ 384 h 107"/>
                <a:gd name="T38" fmla="*/ 35 w 177"/>
                <a:gd name="T39" fmla="*/ 376 h 107"/>
                <a:gd name="T40" fmla="*/ 50 w 177"/>
                <a:gd name="T41" fmla="*/ 338 h 107"/>
                <a:gd name="T42" fmla="*/ 67 w 177"/>
                <a:gd name="T43" fmla="*/ 331 h 107"/>
                <a:gd name="T44" fmla="*/ 87 w 177"/>
                <a:gd name="T45" fmla="*/ 311 h 107"/>
                <a:gd name="T46" fmla="*/ 130 w 177"/>
                <a:gd name="T47" fmla="*/ 268 h 107"/>
                <a:gd name="T48" fmla="*/ 145 w 177"/>
                <a:gd name="T49" fmla="*/ 259 h 107"/>
                <a:gd name="T50" fmla="*/ 205 w 177"/>
                <a:gd name="T51" fmla="*/ 208 h 107"/>
                <a:gd name="T52" fmla="*/ 234 w 177"/>
                <a:gd name="T53" fmla="*/ 180 h 107"/>
                <a:gd name="T54" fmla="*/ 270 w 177"/>
                <a:gd name="T55" fmla="*/ 136 h 107"/>
                <a:gd name="T56" fmla="*/ 261 w 177"/>
                <a:gd name="T57" fmla="*/ 136 h 107"/>
                <a:gd name="T58" fmla="*/ 292 w 177"/>
                <a:gd name="T59" fmla="*/ 96 h 107"/>
                <a:gd name="T60" fmla="*/ 351 w 177"/>
                <a:gd name="T61" fmla="*/ 0 h 107"/>
                <a:gd name="T62" fmla="*/ 368 w 177"/>
                <a:gd name="T63" fmla="*/ 0 h 107"/>
                <a:gd name="T64" fmla="*/ 357 w 177"/>
                <a:gd name="T65" fmla="*/ 21 h 107"/>
                <a:gd name="T66" fmla="*/ 351 w 177"/>
                <a:gd name="T67" fmla="*/ 53 h 107"/>
                <a:gd name="T68" fmla="*/ 384 w 177"/>
                <a:gd name="T69" fmla="*/ 35 h 107"/>
                <a:gd name="T70" fmla="*/ 378 w 177"/>
                <a:gd name="T71" fmla="*/ 43 h 107"/>
                <a:gd name="T72" fmla="*/ 384 w 177"/>
                <a:gd name="T73" fmla="*/ 53 h 107"/>
                <a:gd name="T74" fmla="*/ 378 w 177"/>
                <a:gd name="T75" fmla="*/ 53 h 107"/>
                <a:gd name="T76" fmla="*/ 387 w 177"/>
                <a:gd name="T77" fmla="*/ 53 h 107"/>
                <a:gd name="T78" fmla="*/ 373 w 177"/>
                <a:gd name="T79" fmla="*/ 80 h 107"/>
                <a:gd name="T80" fmla="*/ 330 w 177"/>
                <a:gd name="T81" fmla="*/ 136 h 107"/>
                <a:gd name="T82" fmla="*/ 292 w 177"/>
                <a:gd name="T83" fmla="*/ 197 h 107"/>
                <a:gd name="T84" fmla="*/ 270 w 177"/>
                <a:gd name="T85" fmla="*/ 208 h 107"/>
                <a:gd name="T86" fmla="*/ 270 w 177"/>
                <a:gd name="T87" fmla="*/ 226 h 107"/>
                <a:gd name="T88" fmla="*/ 252 w 177"/>
                <a:gd name="T89" fmla="*/ 226 h 107"/>
                <a:gd name="T90" fmla="*/ 270 w 177"/>
                <a:gd name="T91" fmla="*/ 241 h 107"/>
                <a:gd name="T92" fmla="*/ 270 w 177"/>
                <a:gd name="T93" fmla="*/ 259 h 107"/>
                <a:gd name="T94" fmla="*/ 252 w 177"/>
                <a:gd name="T95" fmla="*/ 2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22750" name="Freeform 4508"/>
            <p:cNvSpPr>
              <a:spLocks/>
            </p:cNvSpPr>
            <p:nvPr/>
          </p:nvSpPr>
          <p:spPr bwMode="auto">
            <a:xfrm>
              <a:off x="5333" y="3409"/>
              <a:ext cx="113" cy="157"/>
            </a:xfrm>
            <a:custGeom>
              <a:avLst/>
              <a:gdLst>
                <a:gd name="T0" fmla="*/ 26 w 101"/>
                <a:gd name="T1" fmla="*/ 376 h 127"/>
                <a:gd name="T2" fmla="*/ 40 w 101"/>
                <a:gd name="T3" fmla="*/ 414 h 127"/>
                <a:gd name="T4" fmla="*/ 50 w 101"/>
                <a:gd name="T5" fmla="*/ 448 h 127"/>
                <a:gd name="T6" fmla="*/ 0 w 101"/>
                <a:gd name="T7" fmla="*/ 543 h 127"/>
                <a:gd name="T8" fmla="*/ 4 w 101"/>
                <a:gd name="T9" fmla="*/ 561 h 127"/>
                <a:gd name="T10" fmla="*/ 56 w 101"/>
                <a:gd name="T11" fmla="*/ 501 h 127"/>
                <a:gd name="T12" fmla="*/ 104 w 101"/>
                <a:gd name="T13" fmla="*/ 448 h 127"/>
                <a:gd name="T14" fmla="*/ 130 w 101"/>
                <a:gd name="T15" fmla="*/ 387 h 127"/>
                <a:gd name="T16" fmla="*/ 164 w 101"/>
                <a:gd name="T17" fmla="*/ 362 h 127"/>
                <a:gd name="T18" fmla="*/ 181 w 101"/>
                <a:gd name="T19" fmla="*/ 333 h 127"/>
                <a:gd name="T20" fmla="*/ 222 w 101"/>
                <a:gd name="T21" fmla="*/ 246 h 127"/>
                <a:gd name="T22" fmla="*/ 219 w 101"/>
                <a:gd name="T23" fmla="*/ 246 h 127"/>
                <a:gd name="T24" fmla="*/ 181 w 101"/>
                <a:gd name="T25" fmla="*/ 269 h 127"/>
                <a:gd name="T26" fmla="*/ 145 w 101"/>
                <a:gd name="T27" fmla="*/ 240 h 127"/>
                <a:gd name="T28" fmla="*/ 154 w 101"/>
                <a:gd name="T29" fmla="*/ 168 h 127"/>
                <a:gd name="T30" fmla="*/ 143 w 101"/>
                <a:gd name="T31" fmla="*/ 208 h 127"/>
                <a:gd name="T32" fmla="*/ 122 w 101"/>
                <a:gd name="T33" fmla="*/ 185 h 127"/>
                <a:gd name="T34" fmla="*/ 130 w 101"/>
                <a:gd name="T35" fmla="*/ 168 h 127"/>
                <a:gd name="T36" fmla="*/ 143 w 101"/>
                <a:gd name="T37" fmla="*/ 101 h 127"/>
                <a:gd name="T38" fmla="*/ 145 w 101"/>
                <a:gd name="T39" fmla="*/ 72 h 127"/>
                <a:gd name="T40" fmla="*/ 143 w 101"/>
                <a:gd name="T41" fmla="*/ 72 h 127"/>
                <a:gd name="T42" fmla="*/ 130 w 101"/>
                <a:gd name="T43" fmla="*/ 32 h 127"/>
                <a:gd name="T44" fmla="*/ 117 w 101"/>
                <a:gd name="T45" fmla="*/ 2 h 127"/>
                <a:gd name="T46" fmla="*/ 117 w 101"/>
                <a:gd name="T47" fmla="*/ 0 h 127"/>
                <a:gd name="T48" fmla="*/ 115 w 101"/>
                <a:gd name="T49" fmla="*/ 61 h 127"/>
                <a:gd name="T50" fmla="*/ 117 w 101"/>
                <a:gd name="T51" fmla="*/ 82 h 127"/>
                <a:gd name="T52" fmla="*/ 115 w 101"/>
                <a:gd name="T53" fmla="*/ 147 h 127"/>
                <a:gd name="T54" fmla="*/ 115 w 101"/>
                <a:gd name="T55" fmla="*/ 115 h 127"/>
                <a:gd name="T56" fmla="*/ 117 w 101"/>
                <a:gd name="T57" fmla="*/ 134 h 127"/>
                <a:gd name="T58" fmla="*/ 117 w 101"/>
                <a:gd name="T59" fmla="*/ 147 h 127"/>
                <a:gd name="T60" fmla="*/ 115 w 101"/>
                <a:gd name="T61" fmla="*/ 168 h 127"/>
                <a:gd name="T62" fmla="*/ 107 w 101"/>
                <a:gd name="T63" fmla="*/ 199 h 127"/>
                <a:gd name="T64" fmla="*/ 117 w 101"/>
                <a:gd name="T65" fmla="*/ 199 h 127"/>
                <a:gd name="T66" fmla="*/ 115 w 101"/>
                <a:gd name="T67" fmla="*/ 218 h 127"/>
                <a:gd name="T68" fmla="*/ 104 w 101"/>
                <a:gd name="T69" fmla="*/ 246 h 127"/>
                <a:gd name="T70" fmla="*/ 72 w 101"/>
                <a:gd name="T71" fmla="*/ 333 h 127"/>
                <a:gd name="T72" fmla="*/ 26 w 101"/>
                <a:gd name="T73" fmla="*/ 376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22751" name="Freeform 4509"/>
            <p:cNvSpPr>
              <a:spLocks/>
            </p:cNvSpPr>
            <p:nvPr/>
          </p:nvSpPr>
          <p:spPr bwMode="auto">
            <a:xfrm>
              <a:off x="5129" y="3681"/>
              <a:ext cx="11" cy="5"/>
            </a:xfrm>
            <a:custGeom>
              <a:avLst/>
              <a:gdLst>
                <a:gd name="T0" fmla="*/ 35 w 9"/>
                <a:gd name="T1" fmla="*/ 13 h 4"/>
                <a:gd name="T2" fmla="*/ 35 w 9"/>
                <a:gd name="T3" fmla="*/ 0 h 4"/>
                <a:gd name="T4" fmla="*/ 16 w 9"/>
                <a:gd name="T5" fmla="*/ 0 h 4"/>
                <a:gd name="T6" fmla="*/ 0 w 9"/>
                <a:gd name="T7" fmla="*/ 20 h 4"/>
                <a:gd name="T8" fmla="*/ 35 w 9"/>
                <a:gd name="T9" fmla="*/ 1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22752" name="Freeform 4510"/>
            <p:cNvSpPr>
              <a:spLocks/>
            </p:cNvSpPr>
            <p:nvPr/>
          </p:nvSpPr>
          <p:spPr bwMode="auto">
            <a:xfrm>
              <a:off x="3471" y="3111"/>
              <a:ext cx="9" cy="9"/>
            </a:xfrm>
            <a:custGeom>
              <a:avLst/>
              <a:gdLst>
                <a:gd name="T0" fmla="*/ 17 w 7"/>
                <a:gd name="T1" fmla="*/ 0 h 7"/>
                <a:gd name="T2" fmla="*/ 0 w 7"/>
                <a:gd name="T3" fmla="*/ 40 h 7"/>
                <a:gd name="T4" fmla="*/ 40 w 7"/>
                <a:gd name="T5" fmla="*/ 22 h 7"/>
                <a:gd name="T6" fmla="*/ 1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53" name="Freeform 4511"/>
            <p:cNvSpPr>
              <a:spLocks/>
            </p:cNvSpPr>
            <p:nvPr/>
          </p:nvSpPr>
          <p:spPr bwMode="auto">
            <a:xfrm>
              <a:off x="5317" y="2853"/>
              <a:ext cx="20" cy="13"/>
            </a:xfrm>
            <a:custGeom>
              <a:avLst/>
              <a:gdLst>
                <a:gd name="T0" fmla="*/ 37 w 18"/>
                <a:gd name="T1" fmla="*/ 35 h 11"/>
                <a:gd name="T2" fmla="*/ 37 w 18"/>
                <a:gd name="T3" fmla="*/ 30 h 11"/>
                <a:gd name="T4" fmla="*/ 2 w 18"/>
                <a:gd name="T5" fmla="*/ 0 h 11"/>
                <a:gd name="T6" fmla="*/ 0 w 18"/>
                <a:gd name="T7" fmla="*/ 21 h 11"/>
                <a:gd name="T8" fmla="*/ 37 w 18"/>
                <a:gd name="T9" fmla="*/ 3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22754" name="Freeform 4512"/>
            <p:cNvSpPr>
              <a:spLocks/>
            </p:cNvSpPr>
            <p:nvPr/>
          </p:nvSpPr>
          <p:spPr bwMode="auto">
            <a:xfrm>
              <a:off x="5269" y="2794"/>
              <a:ext cx="16" cy="17"/>
            </a:xfrm>
            <a:custGeom>
              <a:avLst/>
              <a:gdLst>
                <a:gd name="T0" fmla="*/ 0 w 14"/>
                <a:gd name="T1" fmla="*/ 0 h 14"/>
                <a:gd name="T2" fmla="*/ 35 w 14"/>
                <a:gd name="T3" fmla="*/ 53 h 14"/>
                <a:gd name="T4" fmla="*/ 2 w 14"/>
                <a:gd name="T5" fmla="*/ 40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55" name="Freeform 4513"/>
            <p:cNvSpPr>
              <a:spLocks/>
            </p:cNvSpPr>
            <p:nvPr/>
          </p:nvSpPr>
          <p:spPr bwMode="auto">
            <a:xfrm>
              <a:off x="5346" y="2873"/>
              <a:ext cx="12" cy="15"/>
            </a:xfrm>
            <a:custGeom>
              <a:avLst/>
              <a:gdLst>
                <a:gd name="T0" fmla="*/ 19 w 11"/>
                <a:gd name="T1" fmla="*/ 60 h 12"/>
                <a:gd name="T2" fmla="*/ 0 w 11"/>
                <a:gd name="T3" fmla="*/ 25 h 12"/>
                <a:gd name="T4" fmla="*/ 0 w 11"/>
                <a:gd name="T5" fmla="*/ 0 h 12"/>
                <a:gd name="T6" fmla="*/ 19 w 11"/>
                <a:gd name="T7" fmla="*/ 49 h 12"/>
                <a:gd name="T8" fmla="*/ 19 w 11"/>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22756" name="Freeform 4514"/>
            <p:cNvSpPr>
              <a:spLocks/>
            </p:cNvSpPr>
            <p:nvPr/>
          </p:nvSpPr>
          <p:spPr bwMode="auto">
            <a:xfrm>
              <a:off x="5279" y="2826"/>
              <a:ext cx="8" cy="9"/>
            </a:xfrm>
            <a:custGeom>
              <a:avLst/>
              <a:gdLst>
                <a:gd name="T0" fmla="*/ 17 w 7"/>
                <a:gd name="T1" fmla="*/ 40 h 7"/>
                <a:gd name="T2" fmla="*/ 13 w 7"/>
                <a:gd name="T3" fmla="*/ 0 h 7"/>
                <a:gd name="T4" fmla="*/ 0 w 7"/>
                <a:gd name="T5" fmla="*/ 17 h 7"/>
                <a:gd name="T6" fmla="*/ 3 w 7"/>
                <a:gd name="T7" fmla="*/ 28 h 7"/>
                <a:gd name="T8" fmla="*/ 17 w 7"/>
                <a:gd name="T9" fmla="*/ 4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2757" name="Freeform 4515"/>
            <p:cNvSpPr>
              <a:spLocks/>
            </p:cNvSpPr>
            <p:nvPr/>
          </p:nvSpPr>
          <p:spPr bwMode="auto">
            <a:xfrm>
              <a:off x="5337" y="2832"/>
              <a:ext cx="9" cy="29"/>
            </a:xfrm>
            <a:custGeom>
              <a:avLst/>
              <a:gdLst>
                <a:gd name="T0" fmla="*/ 0 w 8"/>
                <a:gd name="T1" fmla="*/ 0 h 24"/>
                <a:gd name="T2" fmla="*/ 18 w 8"/>
                <a:gd name="T3" fmla="*/ 91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58" name="Freeform 4516"/>
            <p:cNvSpPr>
              <a:spLocks/>
            </p:cNvSpPr>
            <p:nvPr/>
          </p:nvSpPr>
          <p:spPr bwMode="auto">
            <a:xfrm>
              <a:off x="5302" y="2817"/>
              <a:ext cx="23" cy="18"/>
            </a:xfrm>
            <a:custGeom>
              <a:avLst/>
              <a:gdLst>
                <a:gd name="T0" fmla="*/ 26 w 22"/>
                <a:gd name="T1" fmla="*/ 82 h 14"/>
                <a:gd name="T2" fmla="*/ 29 w 22"/>
                <a:gd name="T3" fmla="*/ 82 h 14"/>
                <a:gd name="T4" fmla="*/ 19 w 22"/>
                <a:gd name="T5" fmla="*/ 40 h 14"/>
                <a:gd name="T6" fmla="*/ 0 w 22"/>
                <a:gd name="T7" fmla="*/ 0 h 14"/>
                <a:gd name="T8" fmla="*/ 10 w 22"/>
                <a:gd name="T9" fmla="*/ 40 h 14"/>
                <a:gd name="T10" fmla="*/ 26 w 22"/>
                <a:gd name="T11" fmla="*/ 82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22759" name="Freeform 4517"/>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760" name="Freeform 4518"/>
            <p:cNvSpPr>
              <a:spLocks/>
            </p:cNvSpPr>
            <p:nvPr/>
          </p:nvSpPr>
          <p:spPr bwMode="auto">
            <a:xfrm>
              <a:off x="5420" y="2972"/>
              <a:ext cx="11" cy="21"/>
            </a:xfrm>
            <a:custGeom>
              <a:avLst/>
              <a:gdLst>
                <a:gd name="T0" fmla="*/ 35 w 9"/>
                <a:gd name="T1" fmla="*/ 65 h 17"/>
                <a:gd name="T2" fmla="*/ 35 w 9"/>
                <a:gd name="T3" fmla="*/ 35 h 17"/>
                <a:gd name="T4" fmla="*/ 35 w 9"/>
                <a:gd name="T5" fmla="*/ 35 h 17"/>
                <a:gd name="T6" fmla="*/ 20 w 9"/>
                <a:gd name="T7" fmla="*/ 0 h 17"/>
                <a:gd name="T8" fmla="*/ 0 w 9"/>
                <a:gd name="T9" fmla="*/ 75 h 17"/>
                <a:gd name="T10" fmla="*/ 35 w 9"/>
                <a:gd name="T11" fmla="*/ 6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22761" name="Freeform 4519"/>
            <p:cNvSpPr>
              <a:spLocks/>
            </p:cNvSpPr>
            <p:nvPr/>
          </p:nvSpPr>
          <p:spPr bwMode="auto">
            <a:xfrm>
              <a:off x="5431" y="2999"/>
              <a:ext cx="5" cy="12"/>
            </a:xfrm>
            <a:custGeom>
              <a:avLst/>
              <a:gdLst>
                <a:gd name="T0" fmla="*/ 5 w 5"/>
                <a:gd name="T1" fmla="*/ 65 h 9"/>
                <a:gd name="T2" fmla="*/ 0 w 5"/>
                <a:gd name="T3" fmla="*/ 65 h 9"/>
                <a:gd name="T4" fmla="*/ 0 w 5"/>
                <a:gd name="T5" fmla="*/ 0 h 9"/>
                <a:gd name="T6" fmla="*/ 5 w 5"/>
                <a:gd name="T7" fmla="*/ 6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22762" name="Freeform 4520"/>
            <p:cNvSpPr>
              <a:spLocks/>
            </p:cNvSpPr>
            <p:nvPr/>
          </p:nvSpPr>
          <p:spPr bwMode="auto">
            <a:xfrm>
              <a:off x="5443" y="3002"/>
              <a:ext cx="1" cy="9"/>
            </a:xfrm>
            <a:custGeom>
              <a:avLst/>
              <a:gdLst>
                <a:gd name="T0" fmla="*/ 0 w 1"/>
                <a:gd name="T1" fmla="*/ 0 h 7"/>
                <a:gd name="T2" fmla="*/ 0 w 1"/>
                <a:gd name="T3" fmla="*/ 40 h 7"/>
                <a:gd name="T4" fmla="*/ 0 w 1"/>
                <a:gd name="T5" fmla="*/ 28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63" name="Freeform 4521"/>
            <p:cNvSpPr>
              <a:spLocks/>
            </p:cNvSpPr>
            <p:nvPr/>
          </p:nvSpPr>
          <p:spPr bwMode="auto">
            <a:xfrm>
              <a:off x="5446" y="3060"/>
              <a:ext cx="6" cy="6"/>
            </a:xfrm>
            <a:custGeom>
              <a:avLst/>
              <a:gdLst>
                <a:gd name="T0" fmla="*/ 17 w 5"/>
                <a:gd name="T1" fmla="*/ 12 h 5"/>
                <a:gd name="T2" fmla="*/ 17 w 5"/>
                <a:gd name="T3" fmla="*/ 0 h 5"/>
                <a:gd name="T4" fmla="*/ 0 w 5"/>
                <a:gd name="T5" fmla="*/ 17 h 5"/>
                <a:gd name="T6" fmla="*/ 17 w 5"/>
                <a:gd name="T7" fmla="*/ 1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2764" name="Freeform 4522"/>
            <p:cNvSpPr>
              <a:spLocks/>
            </p:cNvSpPr>
            <p:nvPr/>
          </p:nvSpPr>
          <p:spPr bwMode="auto">
            <a:xfrm>
              <a:off x="1619" y="3774"/>
              <a:ext cx="24" cy="24"/>
            </a:xfrm>
            <a:custGeom>
              <a:avLst/>
              <a:gdLst>
                <a:gd name="T0" fmla="*/ 53 w 21"/>
                <a:gd name="T1" fmla="*/ 37 h 19"/>
                <a:gd name="T2" fmla="*/ 43 w 21"/>
                <a:gd name="T3" fmla="*/ 25 h 19"/>
                <a:gd name="T4" fmla="*/ 31 w 21"/>
                <a:gd name="T5" fmla="*/ 25 h 19"/>
                <a:gd name="T6" fmla="*/ 25 w 21"/>
                <a:gd name="T7" fmla="*/ 16 h 19"/>
                <a:gd name="T8" fmla="*/ 13 w 21"/>
                <a:gd name="T9" fmla="*/ 0 h 19"/>
                <a:gd name="T10" fmla="*/ 13 w 21"/>
                <a:gd name="T11" fmla="*/ 37 h 19"/>
                <a:gd name="T12" fmla="*/ 0 w 21"/>
                <a:gd name="T13" fmla="*/ 61 h 19"/>
                <a:gd name="T14" fmla="*/ 13 w 21"/>
                <a:gd name="T15" fmla="*/ 97 h 19"/>
                <a:gd name="T16" fmla="*/ 17 w 21"/>
                <a:gd name="T17" fmla="*/ 75 h 19"/>
                <a:gd name="T18" fmla="*/ 25 w 21"/>
                <a:gd name="T19" fmla="*/ 75 h 19"/>
                <a:gd name="T20" fmla="*/ 25 w 21"/>
                <a:gd name="T21" fmla="*/ 61 h 19"/>
                <a:gd name="T22" fmla="*/ 53 w 21"/>
                <a:gd name="T23" fmla="*/ 3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22765" name="Freeform 4523"/>
            <p:cNvSpPr>
              <a:spLocks/>
            </p:cNvSpPr>
            <p:nvPr/>
          </p:nvSpPr>
          <p:spPr bwMode="auto">
            <a:xfrm>
              <a:off x="1598" y="3778"/>
              <a:ext cx="21" cy="13"/>
            </a:xfrm>
            <a:custGeom>
              <a:avLst/>
              <a:gdLst>
                <a:gd name="T0" fmla="*/ 14 w 19"/>
                <a:gd name="T1" fmla="*/ 13 h 11"/>
                <a:gd name="T2" fmla="*/ 3 w 19"/>
                <a:gd name="T3" fmla="*/ 0 h 11"/>
                <a:gd name="T4" fmla="*/ 38 w 19"/>
                <a:gd name="T5" fmla="*/ 0 h 11"/>
                <a:gd name="T6" fmla="*/ 23 w 19"/>
                <a:gd name="T7" fmla="*/ 30 h 11"/>
                <a:gd name="T8" fmla="*/ 0 w 19"/>
                <a:gd name="T9" fmla="*/ 35 h 11"/>
                <a:gd name="T10" fmla="*/ 14 w 19"/>
                <a:gd name="T11" fmla="*/ 21 h 11"/>
                <a:gd name="T12" fmla="*/ 3 w 19"/>
                <a:gd name="T13" fmla="*/ 21 h 11"/>
                <a:gd name="T14" fmla="*/ 14 w 19"/>
                <a:gd name="T15" fmla="*/ 13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22766" name="Freeform 4524"/>
            <p:cNvSpPr>
              <a:spLocks/>
            </p:cNvSpPr>
            <p:nvPr/>
          </p:nvSpPr>
          <p:spPr bwMode="auto">
            <a:xfrm>
              <a:off x="2718" y="3022"/>
              <a:ext cx="237" cy="263"/>
            </a:xfrm>
            <a:custGeom>
              <a:avLst/>
              <a:gdLst>
                <a:gd name="T0" fmla="*/ 285 w 211"/>
                <a:gd name="T1" fmla="*/ 626 h 212"/>
                <a:gd name="T2" fmla="*/ 285 w 211"/>
                <a:gd name="T3" fmla="*/ 511 h 212"/>
                <a:gd name="T4" fmla="*/ 289 w 211"/>
                <a:gd name="T5" fmla="*/ 407 h 212"/>
                <a:gd name="T6" fmla="*/ 320 w 211"/>
                <a:gd name="T7" fmla="*/ 407 h 212"/>
                <a:gd name="T8" fmla="*/ 327 w 211"/>
                <a:gd name="T9" fmla="*/ 332 h 212"/>
                <a:gd name="T10" fmla="*/ 327 w 211"/>
                <a:gd name="T11" fmla="*/ 254 h 212"/>
                <a:gd name="T12" fmla="*/ 327 w 211"/>
                <a:gd name="T13" fmla="*/ 184 h 212"/>
                <a:gd name="T14" fmla="*/ 327 w 211"/>
                <a:gd name="T15" fmla="*/ 107 h 212"/>
                <a:gd name="T16" fmla="*/ 367 w 211"/>
                <a:gd name="T17" fmla="*/ 107 h 212"/>
                <a:gd name="T18" fmla="*/ 405 w 211"/>
                <a:gd name="T19" fmla="*/ 88 h 212"/>
                <a:gd name="T20" fmla="*/ 422 w 211"/>
                <a:gd name="T21" fmla="*/ 119 h 212"/>
                <a:gd name="T22" fmla="*/ 450 w 211"/>
                <a:gd name="T23" fmla="*/ 88 h 212"/>
                <a:gd name="T24" fmla="*/ 475 w 211"/>
                <a:gd name="T25" fmla="*/ 62 h 212"/>
                <a:gd name="T26" fmla="*/ 438 w 211"/>
                <a:gd name="T27" fmla="*/ 40 h 212"/>
                <a:gd name="T28" fmla="*/ 410 w 211"/>
                <a:gd name="T29" fmla="*/ 57 h 212"/>
                <a:gd name="T30" fmla="*/ 359 w 211"/>
                <a:gd name="T31" fmla="*/ 62 h 212"/>
                <a:gd name="T32" fmla="*/ 307 w 211"/>
                <a:gd name="T33" fmla="*/ 88 h 212"/>
                <a:gd name="T34" fmla="*/ 274 w 211"/>
                <a:gd name="T35" fmla="*/ 62 h 212"/>
                <a:gd name="T36" fmla="*/ 243 w 211"/>
                <a:gd name="T37" fmla="*/ 57 h 212"/>
                <a:gd name="T38" fmla="*/ 234 w 211"/>
                <a:gd name="T39" fmla="*/ 32 h 212"/>
                <a:gd name="T40" fmla="*/ 192 w 211"/>
                <a:gd name="T41" fmla="*/ 32 h 212"/>
                <a:gd name="T42" fmla="*/ 157 w 211"/>
                <a:gd name="T43" fmla="*/ 32 h 212"/>
                <a:gd name="T44" fmla="*/ 113 w 211"/>
                <a:gd name="T45" fmla="*/ 32 h 212"/>
                <a:gd name="T46" fmla="*/ 75 w 211"/>
                <a:gd name="T47" fmla="*/ 32 h 212"/>
                <a:gd name="T48" fmla="*/ 49 w 211"/>
                <a:gd name="T49" fmla="*/ 0 h 212"/>
                <a:gd name="T50" fmla="*/ 3 w 211"/>
                <a:gd name="T51" fmla="*/ 17 h 212"/>
                <a:gd name="T52" fmla="*/ 0 w 211"/>
                <a:gd name="T53" fmla="*/ 62 h 212"/>
                <a:gd name="T54" fmla="*/ 27 w 211"/>
                <a:gd name="T55" fmla="*/ 169 h 212"/>
                <a:gd name="T56" fmla="*/ 49 w 211"/>
                <a:gd name="T57" fmla="*/ 268 h 212"/>
                <a:gd name="T58" fmla="*/ 75 w 211"/>
                <a:gd name="T59" fmla="*/ 363 h 212"/>
                <a:gd name="T60" fmla="*/ 99 w 211"/>
                <a:gd name="T61" fmla="*/ 454 h 212"/>
                <a:gd name="T62" fmla="*/ 102 w 211"/>
                <a:gd name="T63" fmla="*/ 501 h 212"/>
                <a:gd name="T64" fmla="*/ 91 w 211"/>
                <a:gd name="T65" fmla="*/ 489 h 212"/>
                <a:gd name="T66" fmla="*/ 99 w 211"/>
                <a:gd name="T67" fmla="*/ 588 h 212"/>
                <a:gd name="T68" fmla="*/ 102 w 211"/>
                <a:gd name="T69" fmla="*/ 660 h 212"/>
                <a:gd name="T70" fmla="*/ 113 w 211"/>
                <a:gd name="T71" fmla="*/ 747 h 212"/>
                <a:gd name="T72" fmla="*/ 116 w 211"/>
                <a:gd name="T73" fmla="*/ 831 h 212"/>
                <a:gd name="T74" fmla="*/ 142 w 211"/>
                <a:gd name="T75" fmla="*/ 883 h 212"/>
                <a:gd name="T76" fmla="*/ 157 w 211"/>
                <a:gd name="T77" fmla="*/ 942 h 212"/>
                <a:gd name="T78" fmla="*/ 171 w 211"/>
                <a:gd name="T79" fmla="*/ 896 h 212"/>
                <a:gd name="T80" fmla="*/ 185 w 211"/>
                <a:gd name="T81" fmla="*/ 942 h 212"/>
                <a:gd name="T82" fmla="*/ 243 w 211"/>
                <a:gd name="T83" fmla="*/ 958 h 212"/>
                <a:gd name="T84" fmla="*/ 274 w 211"/>
                <a:gd name="T85" fmla="*/ 927 h 212"/>
                <a:gd name="T86" fmla="*/ 274 w 211"/>
                <a:gd name="T87" fmla="*/ 855 h 212"/>
                <a:gd name="T88" fmla="*/ 276 w 211"/>
                <a:gd name="T89" fmla="*/ 777 h 212"/>
                <a:gd name="T90" fmla="*/ 276 w 211"/>
                <a:gd name="T91" fmla="*/ 708 h 212"/>
                <a:gd name="T92" fmla="*/ 285 w 211"/>
                <a:gd name="T93" fmla="*/ 626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22767" name="Freeform 4525"/>
            <p:cNvSpPr>
              <a:spLocks/>
            </p:cNvSpPr>
            <p:nvPr/>
          </p:nvSpPr>
          <p:spPr bwMode="auto">
            <a:xfrm>
              <a:off x="1299" y="2864"/>
              <a:ext cx="217" cy="290"/>
            </a:xfrm>
            <a:custGeom>
              <a:avLst/>
              <a:gdLst>
                <a:gd name="T0" fmla="*/ 265 w 196"/>
                <a:gd name="T1" fmla="*/ 828 h 234"/>
                <a:gd name="T2" fmla="*/ 261 w 196"/>
                <a:gd name="T3" fmla="*/ 913 h 234"/>
                <a:gd name="T4" fmla="*/ 251 w 196"/>
                <a:gd name="T5" fmla="*/ 996 h 234"/>
                <a:gd name="T6" fmla="*/ 244 w 196"/>
                <a:gd name="T7" fmla="*/ 978 h 234"/>
                <a:gd name="T8" fmla="*/ 213 w 196"/>
                <a:gd name="T9" fmla="*/ 996 h 234"/>
                <a:gd name="T10" fmla="*/ 197 w 196"/>
                <a:gd name="T11" fmla="*/ 1027 h 234"/>
                <a:gd name="T12" fmla="*/ 183 w 196"/>
                <a:gd name="T13" fmla="*/ 988 h 234"/>
                <a:gd name="T14" fmla="*/ 144 w 196"/>
                <a:gd name="T15" fmla="*/ 978 h 234"/>
                <a:gd name="T16" fmla="*/ 138 w 196"/>
                <a:gd name="T17" fmla="*/ 956 h 234"/>
                <a:gd name="T18" fmla="*/ 114 w 196"/>
                <a:gd name="T19" fmla="*/ 1048 h 234"/>
                <a:gd name="T20" fmla="*/ 92 w 196"/>
                <a:gd name="T21" fmla="*/ 1027 h 234"/>
                <a:gd name="T22" fmla="*/ 75 w 196"/>
                <a:gd name="T23" fmla="*/ 964 h 234"/>
                <a:gd name="T24" fmla="*/ 61 w 196"/>
                <a:gd name="T25" fmla="*/ 894 h 234"/>
                <a:gd name="T26" fmla="*/ 53 w 196"/>
                <a:gd name="T27" fmla="*/ 819 h 234"/>
                <a:gd name="T28" fmla="*/ 58 w 196"/>
                <a:gd name="T29" fmla="*/ 762 h 234"/>
                <a:gd name="T30" fmla="*/ 38 w 196"/>
                <a:gd name="T31" fmla="*/ 710 h 234"/>
                <a:gd name="T32" fmla="*/ 30 w 196"/>
                <a:gd name="T33" fmla="*/ 661 h 234"/>
                <a:gd name="T34" fmla="*/ 18 w 196"/>
                <a:gd name="T35" fmla="*/ 615 h 234"/>
                <a:gd name="T36" fmla="*/ 18 w 196"/>
                <a:gd name="T37" fmla="*/ 584 h 234"/>
                <a:gd name="T38" fmla="*/ 33 w 196"/>
                <a:gd name="T39" fmla="*/ 522 h 234"/>
                <a:gd name="T40" fmla="*/ 22 w 196"/>
                <a:gd name="T41" fmla="*/ 512 h 234"/>
                <a:gd name="T42" fmla="*/ 18 w 196"/>
                <a:gd name="T43" fmla="*/ 444 h 234"/>
                <a:gd name="T44" fmla="*/ 18 w 196"/>
                <a:gd name="T45" fmla="*/ 374 h 234"/>
                <a:gd name="T46" fmla="*/ 22 w 196"/>
                <a:gd name="T47" fmla="*/ 340 h 234"/>
                <a:gd name="T48" fmla="*/ 22 w 196"/>
                <a:gd name="T49" fmla="*/ 231 h 234"/>
                <a:gd name="T50" fmla="*/ 33 w 196"/>
                <a:gd name="T51" fmla="*/ 209 h 234"/>
                <a:gd name="T52" fmla="*/ 14 w 196"/>
                <a:gd name="T53" fmla="*/ 156 h 234"/>
                <a:gd name="T54" fmla="*/ 0 w 196"/>
                <a:gd name="T55" fmla="*/ 95 h 234"/>
                <a:gd name="T56" fmla="*/ 42 w 196"/>
                <a:gd name="T57" fmla="*/ 95 h 234"/>
                <a:gd name="T58" fmla="*/ 53 w 196"/>
                <a:gd name="T59" fmla="*/ 77 h 234"/>
                <a:gd name="T60" fmla="*/ 81 w 196"/>
                <a:gd name="T61" fmla="*/ 40 h 234"/>
                <a:gd name="T62" fmla="*/ 106 w 196"/>
                <a:gd name="T63" fmla="*/ 0 h 234"/>
                <a:gd name="T64" fmla="*/ 128 w 196"/>
                <a:gd name="T65" fmla="*/ 0 h 234"/>
                <a:gd name="T66" fmla="*/ 136 w 196"/>
                <a:gd name="T67" fmla="*/ 77 h 234"/>
                <a:gd name="T68" fmla="*/ 138 w 196"/>
                <a:gd name="T69" fmla="*/ 136 h 234"/>
                <a:gd name="T70" fmla="*/ 165 w 196"/>
                <a:gd name="T71" fmla="*/ 204 h 234"/>
                <a:gd name="T72" fmla="*/ 187 w 196"/>
                <a:gd name="T73" fmla="*/ 209 h 234"/>
                <a:gd name="T74" fmla="*/ 216 w 196"/>
                <a:gd name="T75" fmla="*/ 244 h 234"/>
                <a:gd name="T76" fmla="*/ 251 w 196"/>
                <a:gd name="T77" fmla="*/ 296 h 234"/>
                <a:gd name="T78" fmla="*/ 290 w 196"/>
                <a:gd name="T79" fmla="*/ 314 h 234"/>
                <a:gd name="T80" fmla="*/ 297 w 196"/>
                <a:gd name="T81" fmla="*/ 340 h 234"/>
                <a:gd name="T82" fmla="*/ 297 w 196"/>
                <a:gd name="T83" fmla="*/ 428 h 234"/>
                <a:gd name="T84" fmla="*/ 293 w 196"/>
                <a:gd name="T85" fmla="*/ 428 h 234"/>
                <a:gd name="T86" fmla="*/ 308 w 196"/>
                <a:gd name="T87" fmla="*/ 455 h 234"/>
                <a:gd name="T88" fmla="*/ 311 w 196"/>
                <a:gd name="T89" fmla="*/ 522 h 234"/>
                <a:gd name="T90" fmla="*/ 339 w 196"/>
                <a:gd name="T91" fmla="*/ 522 h 234"/>
                <a:gd name="T92" fmla="*/ 373 w 196"/>
                <a:gd name="T93" fmla="*/ 530 h 234"/>
                <a:gd name="T94" fmla="*/ 373 w 196"/>
                <a:gd name="T95" fmla="*/ 607 h 234"/>
                <a:gd name="T96" fmla="*/ 396 w 196"/>
                <a:gd name="T97" fmla="*/ 647 h 234"/>
                <a:gd name="T98" fmla="*/ 401 w 196"/>
                <a:gd name="T99" fmla="*/ 679 h 234"/>
                <a:gd name="T100" fmla="*/ 396 w 196"/>
                <a:gd name="T101" fmla="*/ 731 h 234"/>
                <a:gd name="T102" fmla="*/ 384 w 196"/>
                <a:gd name="T103" fmla="*/ 792 h 234"/>
                <a:gd name="T104" fmla="*/ 390 w 196"/>
                <a:gd name="T105" fmla="*/ 819 h 234"/>
                <a:gd name="T106" fmla="*/ 384 w 196"/>
                <a:gd name="T107" fmla="*/ 841 h 234"/>
                <a:gd name="T108" fmla="*/ 384 w 196"/>
                <a:gd name="T109" fmla="*/ 819 h 234"/>
                <a:gd name="T110" fmla="*/ 358 w 196"/>
                <a:gd name="T111" fmla="*/ 762 h 234"/>
                <a:gd name="T112" fmla="*/ 311 w 196"/>
                <a:gd name="T113" fmla="*/ 787 h 234"/>
                <a:gd name="T114" fmla="*/ 268 w 196"/>
                <a:gd name="T115" fmla="*/ 787 h 234"/>
                <a:gd name="T116" fmla="*/ 265 w 196"/>
                <a:gd name="T117" fmla="*/ 828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22768" name="Freeform 4526"/>
            <p:cNvSpPr>
              <a:spLocks/>
            </p:cNvSpPr>
            <p:nvPr/>
          </p:nvSpPr>
          <p:spPr bwMode="auto">
            <a:xfrm>
              <a:off x="2860" y="3040"/>
              <a:ext cx="160" cy="202"/>
            </a:xfrm>
            <a:custGeom>
              <a:avLst/>
              <a:gdLst>
                <a:gd name="T0" fmla="*/ 0 w 144"/>
                <a:gd name="T1" fmla="*/ 563 h 163"/>
                <a:gd name="T2" fmla="*/ 0 w 144"/>
                <a:gd name="T3" fmla="*/ 444 h 163"/>
                <a:gd name="T4" fmla="*/ 2 w 144"/>
                <a:gd name="T5" fmla="*/ 340 h 163"/>
                <a:gd name="T6" fmla="*/ 33 w 144"/>
                <a:gd name="T7" fmla="*/ 340 h 163"/>
                <a:gd name="T8" fmla="*/ 40 w 144"/>
                <a:gd name="T9" fmla="*/ 264 h 163"/>
                <a:gd name="T10" fmla="*/ 40 w 144"/>
                <a:gd name="T11" fmla="*/ 186 h 163"/>
                <a:gd name="T12" fmla="*/ 40 w 144"/>
                <a:gd name="T13" fmla="*/ 118 h 163"/>
                <a:gd name="T14" fmla="*/ 40 w 144"/>
                <a:gd name="T15" fmla="*/ 40 h 163"/>
                <a:gd name="T16" fmla="*/ 78 w 144"/>
                <a:gd name="T17" fmla="*/ 40 h 163"/>
                <a:gd name="T18" fmla="*/ 112 w 144"/>
                <a:gd name="T19" fmla="*/ 21 h 163"/>
                <a:gd name="T20" fmla="*/ 127 w 144"/>
                <a:gd name="T21" fmla="*/ 57 h 163"/>
                <a:gd name="T22" fmla="*/ 152 w 144"/>
                <a:gd name="T23" fmla="*/ 21 h 163"/>
                <a:gd name="T24" fmla="*/ 177 w 144"/>
                <a:gd name="T25" fmla="*/ 0 h 163"/>
                <a:gd name="T26" fmla="*/ 197 w 144"/>
                <a:gd name="T27" fmla="*/ 88 h 163"/>
                <a:gd name="T28" fmla="*/ 219 w 144"/>
                <a:gd name="T29" fmla="*/ 156 h 163"/>
                <a:gd name="T30" fmla="*/ 243 w 144"/>
                <a:gd name="T31" fmla="*/ 204 h 163"/>
                <a:gd name="T32" fmla="*/ 247 w 144"/>
                <a:gd name="T33" fmla="*/ 209 h 163"/>
                <a:gd name="T34" fmla="*/ 249 w 144"/>
                <a:gd name="T35" fmla="*/ 244 h 163"/>
                <a:gd name="T36" fmla="*/ 264 w 144"/>
                <a:gd name="T37" fmla="*/ 304 h 163"/>
                <a:gd name="T38" fmla="*/ 289 w 144"/>
                <a:gd name="T39" fmla="*/ 340 h 163"/>
                <a:gd name="T40" fmla="*/ 301 w 144"/>
                <a:gd name="T41" fmla="*/ 352 h 163"/>
                <a:gd name="T42" fmla="*/ 301 w 144"/>
                <a:gd name="T43" fmla="*/ 358 h 163"/>
                <a:gd name="T44" fmla="*/ 258 w 144"/>
                <a:gd name="T45" fmla="*/ 413 h 163"/>
                <a:gd name="T46" fmla="*/ 224 w 144"/>
                <a:gd name="T47" fmla="*/ 475 h 163"/>
                <a:gd name="T48" fmla="*/ 208 w 144"/>
                <a:gd name="T49" fmla="*/ 550 h 163"/>
                <a:gd name="T50" fmla="*/ 187 w 144"/>
                <a:gd name="T51" fmla="*/ 574 h 163"/>
                <a:gd name="T52" fmla="*/ 168 w 144"/>
                <a:gd name="T53" fmla="*/ 637 h 163"/>
                <a:gd name="T54" fmla="*/ 119 w 144"/>
                <a:gd name="T55" fmla="*/ 622 h 163"/>
                <a:gd name="T56" fmla="*/ 96 w 144"/>
                <a:gd name="T57" fmla="*/ 605 h 163"/>
                <a:gd name="T58" fmla="*/ 78 w 144"/>
                <a:gd name="T59" fmla="*/ 657 h 163"/>
                <a:gd name="T60" fmla="*/ 63 w 144"/>
                <a:gd name="T61" fmla="*/ 710 h 163"/>
                <a:gd name="T62" fmla="*/ 30 w 144"/>
                <a:gd name="T63" fmla="*/ 731 h 163"/>
                <a:gd name="T64" fmla="*/ 14 w 144"/>
                <a:gd name="T65" fmla="*/ 710 h 163"/>
                <a:gd name="T66" fmla="*/ 18 w 144"/>
                <a:gd name="T67" fmla="*/ 637 h 163"/>
                <a:gd name="T68" fmla="*/ 0 w 144"/>
                <a:gd name="T69" fmla="*/ 563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22769" name="Freeform 4527"/>
            <p:cNvSpPr>
              <a:spLocks/>
            </p:cNvSpPr>
            <p:nvPr/>
          </p:nvSpPr>
          <p:spPr bwMode="auto">
            <a:xfrm>
              <a:off x="3274" y="2899"/>
              <a:ext cx="2" cy="12"/>
            </a:xfrm>
            <a:custGeom>
              <a:avLst/>
              <a:gdLst>
                <a:gd name="T0" fmla="*/ 2 w 2"/>
                <a:gd name="T1" fmla="*/ 35 h 10"/>
                <a:gd name="T2" fmla="*/ 2 w 2"/>
                <a:gd name="T3" fmla="*/ 24 h 10"/>
                <a:gd name="T4" fmla="*/ 0 w 2"/>
                <a:gd name="T5" fmla="*/ 0 h 10"/>
                <a:gd name="T6" fmla="*/ 2 w 2"/>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22770" name="Freeform 4528"/>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2771" name="Freeform 4529"/>
            <p:cNvSpPr>
              <a:spLocks/>
            </p:cNvSpPr>
            <p:nvPr/>
          </p:nvSpPr>
          <p:spPr bwMode="auto">
            <a:xfrm>
              <a:off x="3265" y="2913"/>
              <a:ext cx="130" cy="299"/>
            </a:xfrm>
            <a:custGeom>
              <a:avLst/>
              <a:gdLst>
                <a:gd name="T0" fmla="*/ 83 w 118"/>
                <a:gd name="T1" fmla="*/ 315 h 241"/>
                <a:gd name="T2" fmla="*/ 74 w 118"/>
                <a:gd name="T3" fmla="*/ 319 h 241"/>
                <a:gd name="T4" fmla="*/ 45 w 118"/>
                <a:gd name="T5" fmla="*/ 344 h 241"/>
                <a:gd name="T6" fmla="*/ 35 w 118"/>
                <a:gd name="T7" fmla="*/ 407 h 241"/>
                <a:gd name="T8" fmla="*/ 28 w 118"/>
                <a:gd name="T9" fmla="*/ 485 h 241"/>
                <a:gd name="T10" fmla="*/ 35 w 118"/>
                <a:gd name="T11" fmla="*/ 561 h 241"/>
                <a:gd name="T12" fmla="*/ 35 w 118"/>
                <a:gd name="T13" fmla="*/ 640 h 241"/>
                <a:gd name="T14" fmla="*/ 21 w 118"/>
                <a:gd name="T15" fmla="*/ 697 h 241"/>
                <a:gd name="T16" fmla="*/ 2 w 118"/>
                <a:gd name="T17" fmla="*/ 754 h 241"/>
                <a:gd name="T18" fmla="*/ 0 w 118"/>
                <a:gd name="T19" fmla="*/ 855 h 241"/>
                <a:gd name="T20" fmla="*/ 2 w 118"/>
                <a:gd name="T21" fmla="*/ 942 h 241"/>
                <a:gd name="T22" fmla="*/ 14 w 118"/>
                <a:gd name="T23" fmla="*/ 1050 h 241"/>
                <a:gd name="T24" fmla="*/ 55 w 118"/>
                <a:gd name="T25" fmla="*/ 1089 h 241"/>
                <a:gd name="T26" fmla="*/ 83 w 118"/>
                <a:gd name="T27" fmla="*/ 1061 h 241"/>
                <a:gd name="T28" fmla="*/ 106 w 118"/>
                <a:gd name="T29" fmla="*/ 1027 h 241"/>
                <a:gd name="T30" fmla="*/ 120 w 118"/>
                <a:gd name="T31" fmla="*/ 954 h 241"/>
                <a:gd name="T32" fmla="*/ 130 w 118"/>
                <a:gd name="T33" fmla="*/ 878 h 241"/>
                <a:gd name="T34" fmla="*/ 143 w 118"/>
                <a:gd name="T35" fmla="*/ 806 h 241"/>
                <a:gd name="T36" fmla="*/ 155 w 118"/>
                <a:gd name="T37" fmla="*/ 730 h 241"/>
                <a:gd name="T38" fmla="*/ 160 w 118"/>
                <a:gd name="T39" fmla="*/ 664 h 241"/>
                <a:gd name="T40" fmla="*/ 175 w 118"/>
                <a:gd name="T41" fmla="*/ 588 h 241"/>
                <a:gd name="T42" fmla="*/ 187 w 118"/>
                <a:gd name="T43" fmla="*/ 514 h 241"/>
                <a:gd name="T44" fmla="*/ 198 w 118"/>
                <a:gd name="T45" fmla="*/ 439 h 241"/>
                <a:gd name="T46" fmla="*/ 208 w 118"/>
                <a:gd name="T47" fmla="*/ 396 h 241"/>
                <a:gd name="T48" fmla="*/ 208 w 118"/>
                <a:gd name="T49" fmla="*/ 283 h 241"/>
                <a:gd name="T50" fmla="*/ 227 w 118"/>
                <a:gd name="T51" fmla="*/ 315 h 241"/>
                <a:gd name="T52" fmla="*/ 234 w 118"/>
                <a:gd name="T53" fmla="*/ 268 h 241"/>
                <a:gd name="T54" fmla="*/ 223 w 118"/>
                <a:gd name="T55" fmla="*/ 165 h 241"/>
                <a:gd name="T56" fmla="*/ 213 w 118"/>
                <a:gd name="T57" fmla="*/ 62 h 241"/>
                <a:gd name="T58" fmla="*/ 206 w 118"/>
                <a:gd name="T59" fmla="*/ 0 h 241"/>
                <a:gd name="T60" fmla="*/ 198 w 118"/>
                <a:gd name="T61" fmla="*/ 0 h 241"/>
                <a:gd name="T62" fmla="*/ 192 w 118"/>
                <a:gd name="T63" fmla="*/ 32 h 241"/>
                <a:gd name="T64" fmla="*/ 187 w 118"/>
                <a:gd name="T65" fmla="*/ 109 h 241"/>
                <a:gd name="T66" fmla="*/ 172 w 118"/>
                <a:gd name="T67" fmla="*/ 133 h 241"/>
                <a:gd name="T68" fmla="*/ 170 w 118"/>
                <a:gd name="T69" fmla="*/ 136 h 241"/>
                <a:gd name="T70" fmla="*/ 158 w 118"/>
                <a:gd name="T71" fmla="*/ 133 h 241"/>
                <a:gd name="T72" fmla="*/ 160 w 118"/>
                <a:gd name="T73" fmla="*/ 169 h 241"/>
                <a:gd name="T74" fmla="*/ 155 w 118"/>
                <a:gd name="T75" fmla="*/ 205 h 241"/>
                <a:gd name="T76" fmla="*/ 155 w 118"/>
                <a:gd name="T77" fmla="*/ 210 h 241"/>
                <a:gd name="T78" fmla="*/ 140 w 118"/>
                <a:gd name="T79" fmla="*/ 237 h 241"/>
                <a:gd name="T80" fmla="*/ 140 w 118"/>
                <a:gd name="T81" fmla="*/ 210 h 241"/>
                <a:gd name="T82" fmla="*/ 130 w 118"/>
                <a:gd name="T83" fmla="*/ 268 h 241"/>
                <a:gd name="T84" fmla="*/ 123 w 118"/>
                <a:gd name="T85" fmla="*/ 268 h 241"/>
                <a:gd name="T86" fmla="*/ 120 w 118"/>
                <a:gd name="T87" fmla="*/ 268 h 241"/>
                <a:gd name="T88" fmla="*/ 106 w 118"/>
                <a:gd name="T89" fmla="*/ 301 h 241"/>
                <a:gd name="T90" fmla="*/ 83 w 118"/>
                <a:gd name="T91" fmla="*/ 315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22772" name="Freeform 4530"/>
            <p:cNvSpPr>
              <a:spLocks/>
            </p:cNvSpPr>
            <p:nvPr/>
          </p:nvSpPr>
          <p:spPr bwMode="auto">
            <a:xfrm>
              <a:off x="3085" y="2855"/>
              <a:ext cx="57" cy="170"/>
            </a:xfrm>
            <a:custGeom>
              <a:avLst/>
              <a:gdLst>
                <a:gd name="T0" fmla="*/ 71 w 50"/>
                <a:gd name="T1" fmla="*/ 439 h 137"/>
                <a:gd name="T2" fmla="*/ 59 w 50"/>
                <a:gd name="T3" fmla="*/ 512 h 137"/>
                <a:gd name="T4" fmla="*/ 76 w 50"/>
                <a:gd name="T5" fmla="*/ 563 h 137"/>
                <a:gd name="T6" fmla="*/ 95 w 50"/>
                <a:gd name="T7" fmla="*/ 620 h 137"/>
                <a:gd name="T8" fmla="*/ 92 w 50"/>
                <a:gd name="T9" fmla="*/ 579 h 137"/>
                <a:gd name="T10" fmla="*/ 111 w 50"/>
                <a:gd name="T11" fmla="*/ 548 h 137"/>
                <a:gd name="T12" fmla="*/ 120 w 50"/>
                <a:gd name="T13" fmla="*/ 484 h 137"/>
                <a:gd name="T14" fmla="*/ 124 w 50"/>
                <a:gd name="T15" fmla="*/ 427 h 137"/>
                <a:gd name="T16" fmla="*/ 99 w 50"/>
                <a:gd name="T17" fmla="*/ 376 h 137"/>
                <a:gd name="T18" fmla="*/ 76 w 50"/>
                <a:gd name="T19" fmla="*/ 333 h 137"/>
                <a:gd name="T20" fmla="*/ 71 w 50"/>
                <a:gd name="T21" fmla="*/ 244 h 137"/>
                <a:gd name="T22" fmla="*/ 76 w 50"/>
                <a:gd name="T23" fmla="*/ 192 h 137"/>
                <a:gd name="T24" fmla="*/ 95 w 50"/>
                <a:gd name="T25" fmla="*/ 184 h 137"/>
                <a:gd name="T26" fmla="*/ 83 w 50"/>
                <a:gd name="T27" fmla="*/ 109 h 137"/>
                <a:gd name="T28" fmla="*/ 71 w 50"/>
                <a:gd name="T29" fmla="*/ 32 h 137"/>
                <a:gd name="T30" fmla="*/ 59 w 50"/>
                <a:gd name="T31" fmla="*/ 2 h 137"/>
                <a:gd name="T32" fmla="*/ 17 w 50"/>
                <a:gd name="T33" fmla="*/ 0 h 137"/>
                <a:gd name="T34" fmla="*/ 17 w 50"/>
                <a:gd name="T35" fmla="*/ 21 h 137"/>
                <a:gd name="T36" fmla="*/ 41 w 50"/>
                <a:gd name="T37" fmla="*/ 88 h 137"/>
                <a:gd name="T38" fmla="*/ 35 w 50"/>
                <a:gd name="T39" fmla="*/ 109 h 137"/>
                <a:gd name="T40" fmla="*/ 31 w 50"/>
                <a:gd name="T41" fmla="*/ 184 h 137"/>
                <a:gd name="T42" fmla="*/ 31 w 50"/>
                <a:gd name="T43" fmla="*/ 238 h 137"/>
                <a:gd name="T44" fmla="*/ 22 w 50"/>
                <a:gd name="T45" fmla="*/ 258 h 137"/>
                <a:gd name="T46" fmla="*/ 0 w 50"/>
                <a:gd name="T47" fmla="*/ 344 h 137"/>
                <a:gd name="T48" fmla="*/ 17 w 50"/>
                <a:gd name="T49" fmla="*/ 376 h 137"/>
                <a:gd name="T50" fmla="*/ 35 w 50"/>
                <a:gd name="T51" fmla="*/ 407 h 137"/>
                <a:gd name="T52" fmla="*/ 59 w 50"/>
                <a:gd name="T53" fmla="*/ 407 h 137"/>
                <a:gd name="T54" fmla="*/ 71 w 50"/>
                <a:gd name="T55" fmla="*/ 43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22773" name="Freeform 4531"/>
            <p:cNvSpPr>
              <a:spLocks/>
            </p:cNvSpPr>
            <p:nvPr/>
          </p:nvSpPr>
          <p:spPr bwMode="auto">
            <a:xfrm>
              <a:off x="3040" y="2879"/>
              <a:ext cx="187" cy="363"/>
            </a:xfrm>
            <a:custGeom>
              <a:avLst/>
              <a:gdLst>
                <a:gd name="T0" fmla="*/ 163 w 165"/>
                <a:gd name="T1" fmla="*/ 761 h 293"/>
                <a:gd name="T2" fmla="*/ 176 w 165"/>
                <a:gd name="T3" fmla="*/ 738 h 293"/>
                <a:gd name="T4" fmla="*/ 250 w 165"/>
                <a:gd name="T5" fmla="*/ 603 h 293"/>
                <a:gd name="T6" fmla="*/ 312 w 165"/>
                <a:gd name="T7" fmla="*/ 528 h 293"/>
                <a:gd name="T8" fmla="*/ 393 w 165"/>
                <a:gd name="T9" fmla="*/ 379 h 293"/>
                <a:gd name="T10" fmla="*/ 396 w 165"/>
                <a:gd name="T11" fmla="*/ 317 h 293"/>
                <a:gd name="T12" fmla="*/ 396 w 165"/>
                <a:gd name="T13" fmla="*/ 156 h 293"/>
                <a:gd name="T14" fmla="*/ 396 w 165"/>
                <a:gd name="T15" fmla="*/ 0 h 293"/>
                <a:gd name="T16" fmla="*/ 349 w 165"/>
                <a:gd name="T17" fmla="*/ 40 h 293"/>
                <a:gd name="T18" fmla="*/ 296 w 165"/>
                <a:gd name="T19" fmla="*/ 72 h 293"/>
                <a:gd name="T20" fmla="*/ 221 w 165"/>
                <a:gd name="T21" fmla="*/ 88 h 293"/>
                <a:gd name="T22" fmla="*/ 186 w 165"/>
                <a:gd name="T23" fmla="*/ 95 h 293"/>
                <a:gd name="T24" fmla="*/ 163 w 165"/>
                <a:gd name="T25" fmla="*/ 156 h 293"/>
                <a:gd name="T26" fmla="*/ 194 w 165"/>
                <a:gd name="T27" fmla="*/ 285 h 293"/>
                <a:gd name="T28" fmla="*/ 210 w 165"/>
                <a:gd name="T29" fmla="*/ 391 h 293"/>
                <a:gd name="T30" fmla="*/ 182 w 165"/>
                <a:gd name="T31" fmla="*/ 487 h 293"/>
                <a:gd name="T32" fmla="*/ 171 w 165"/>
                <a:gd name="T33" fmla="*/ 473 h 293"/>
                <a:gd name="T34" fmla="*/ 163 w 165"/>
                <a:gd name="T35" fmla="*/ 352 h 293"/>
                <a:gd name="T36" fmla="*/ 128 w 165"/>
                <a:gd name="T37" fmla="*/ 317 h 293"/>
                <a:gd name="T38" fmla="*/ 85 w 165"/>
                <a:gd name="T39" fmla="*/ 304 h 293"/>
                <a:gd name="T40" fmla="*/ 29 w 165"/>
                <a:gd name="T41" fmla="*/ 352 h 293"/>
                <a:gd name="T42" fmla="*/ 12 w 165"/>
                <a:gd name="T43" fmla="*/ 413 h 293"/>
                <a:gd name="T44" fmla="*/ 29 w 165"/>
                <a:gd name="T45" fmla="*/ 444 h 293"/>
                <a:gd name="T46" fmla="*/ 100 w 165"/>
                <a:gd name="T47" fmla="*/ 501 h 293"/>
                <a:gd name="T48" fmla="*/ 96 w 165"/>
                <a:gd name="T49" fmla="*/ 669 h 293"/>
                <a:gd name="T50" fmla="*/ 85 w 165"/>
                <a:gd name="T51" fmla="*/ 805 h 293"/>
                <a:gd name="T52" fmla="*/ 51 w 165"/>
                <a:gd name="T53" fmla="*/ 907 h 293"/>
                <a:gd name="T54" fmla="*/ 37 w 165"/>
                <a:gd name="T55" fmla="*/ 1004 h 293"/>
                <a:gd name="T56" fmla="*/ 46 w 165"/>
                <a:gd name="T57" fmla="*/ 1156 h 293"/>
                <a:gd name="T58" fmla="*/ 51 w 165"/>
                <a:gd name="T59" fmla="*/ 1314 h 293"/>
                <a:gd name="T60" fmla="*/ 78 w 165"/>
                <a:gd name="T61" fmla="*/ 1259 h 293"/>
                <a:gd name="T62" fmla="*/ 112 w 165"/>
                <a:gd name="T63" fmla="*/ 1163 h 293"/>
                <a:gd name="T64" fmla="*/ 176 w 165"/>
                <a:gd name="T65" fmla="*/ 1104 h 293"/>
                <a:gd name="T66" fmla="*/ 182 w 165"/>
                <a:gd name="T67" fmla="*/ 1004 h 293"/>
                <a:gd name="T68" fmla="*/ 176 w 165"/>
                <a:gd name="T69" fmla="*/ 955 h 293"/>
                <a:gd name="T70" fmla="*/ 163 w 165"/>
                <a:gd name="T71" fmla="*/ 815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22774" name="Freeform 4532"/>
            <p:cNvSpPr>
              <a:spLocks/>
            </p:cNvSpPr>
            <p:nvPr/>
          </p:nvSpPr>
          <p:spPr bwMode="auto">
            <a:xfrm>
              <a:off x="2796" y="3139"/>
              <a:ext cx="283" cy="279"/>
            </a:xfrm>
            <a:custGeom>
              <a:avLst/>
              <a:gdLst>
                <a:gd name="T0" fmla="*/ 117 w 253"/>
                <a:gd name="T1" fmla="*/ 278 h 225"/>
                <a:gd name="T2" fmla="*/ 115 w 253"/>
                <a:gd name="T3" fmla="*/ 428 h 225"/>
                <a:gd name="T4" fmla="*/ 84 w 253"/>
                <a:gd name="T5" fmla="*/ 531 h 225"/>
                <a:gd name="T6" fmla="*/ 15 w 253"/>
                <a:gd name="T7" fmla="*/ 469 h 225"/>
                <a:gd name="T8" fmla="*/ 15 w 253"/>
                <a:gd name="T9" fmla="*/ 588 h 225"/>
                <a:gd name="T10" fmla="*/ 40 w 253"/>
                <a:gd name="T11" fmla="*/ 732 h 225"/>
                <a:gd name="T12" fmla="*/ 40 w 253"/>
                <a:gd name="T13" fmla="*/ 844 h 225"/>
                <a:gd name="T14" fmla="*/ 50 w 253"/>
                <a:gd name="T15" fmla="*/ 956 h 225"/>
                <a:gd name="T16" fmla="*/ 84 w 253"/>
                <a:gd name="T17" fmla="*/ 982 h 225"/>
                <a:gd name="T18" fmla="*/ 143 w 253"/>
                <a:gd name="T19" fmla="*/ 982 h 225"/>
                <a:gd name="T20" fmla="*/ 205 w 253"/>
                <a:gd name="T21" fmla="*/ 956 h 225"/>
                <a:gd name="T22" fmla="*/ 292 w 253"/>
                <a:gd name="T23" fmla="*/ 937 h 225"/>
                <a:gd name="T24" fmla="*/ 346 w 253"/>
                <a:gd name="T25" fmla="*/ 883 h 225"/>
                <a:gd name="T26" fmla="*/ 402 w 253"/>
                <a:gd name="T27" fmla="*/ 805 h 225"/>
                <a:gd name="T28" fmla="*/ 450 w 253"/>
                <a:gd name="T29" fmla="*/ 697 h 225"/>
                <a:gd name="T30" fmla="*/ 493 w 253"/>
                <a:gd name="T31" fmla="*/ 588 h 225"/>
                <a:gd name="T32" fmla="*/ 531 w 253"/>
                <a:gd name="T33" fmla="*/ 453 h 225"/>
                <a:gd name="T34" fmla="*/ 529 w 253"/>
                <a:gd name="T35" fmla="*/ 376 h 225"/>
                <a:gd name="T36" fmla="*/ 485 w 253"/>
                <a:gd name="T37" fmla="*/ 382 h 225"/>
                <a:gd name="T38" fmla="*/ 510 w 253"/>
                <a:gd name="T39" fmla="*/ 278 h 225"/>
                <a:gd name="T40" fmla="*/ 523 w 253"/>
                <a:gd name="T41" fmla="*/ 217 h 225"/>
                <a:gd name="T42" fmla="*/ 517 w 253"/>
                <a:gd name="T43" fmla="*/ 62 h 225"/>
                <a:gd name="T44" fmla="*/ 475 w 253"/>
                <a:gd name="T45" fmla="*/ 0 h 225"/>
                <a:gd name="T46" fmla="*/ 441 w 253"/>
                <a:gd name="T47" fmla="*/ 0 h 225"/>
                <a:gd name="T48" fmla="*/ 365 w 253"/>
                <a:gd name="T49" fmla="*/ 118 h 225"/>
                <a:gd name="T50" fmla="*/ 319 w 253"/>
                <a:gd name="T51" fmla="*/ 217 h 225"/>
                <a:gd name="T52" fmla="*/ 247 w 253"/>
                <a:gd name="T53" fmla="*/ 268 h 225"/>
                <a:gd name="T54" fmla="*/ 205 w 253"/>
                <a:gd name="T55" fmla="*/ 296 h 225"/>
                <a:gd name="T56" fmla="*/ 154 w 253"/>
                <a:gd name="T57" fmla="*/ 376 h 225"/>
                <a:gd name="T58" fmla="*/ 145 w 253"/>
                <a:gd name="T59" fmla="*/ 278 h 225"/>
                <a:gd name="T60" fmla="*/ 383 w 253"/>
                <a:gd name="T61" fmla="*/ 531 h 225"/>
                <a:gd name="T62" fmla="*/ 372 w 253"/>
                <a:gd name="T63" fmla="*/ 671 h 225"/>
                <a:gd name="T64" fmla="*/ 418 w 253"/>
                <a:gd name="T65" fmla="*/ 601 h 225"/>
                <a:gd name="T66" fmla="*/ 399 w 253"/>
                <a:gd name="T67" fmla="*/ 513 h 225"/>
                <a:gd name="T68" fmla="*/ 128 w 253"/>
                <a:gd name="T69" fmla="*/ 20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75" name="Freeform 4533"/>
            <p:cNvSpPr>
              <a:spLocks/>
            </p:cNvSpPr>
            <p:nvPr/>
          </p:nvSpPr>
          <p:spPr bwMode="auto">
            <a:xfrm>
              <a:off x="2796" y="3139"/>
              <a:ext cx="283" cy="279"/>
            </a:xfrm>
            <a:custGeom>
              <a:avLst/>
              <a:gdLst>
                <a:gd name="T0" fmla="*/ 128 w 253"/>
                <a:gd name="T1" fmla="*/ 205 h 225"/>
                <a:gd name="T2" fmla="*/ 117 w 253"/>
                <a:gd name="T3" fmla="*/ 278 h 225"/>
                <a:gd name="T4" fmla="*/ 117 w 253"/>
                <a:gd name="T5" fmla="*/ 352 h 225"/>
                <a:gd name="T6" fmla="*/ 115 w 253"/>
                <a:gd name="T7" fmla="*/ 428 h 225"/>
                <a:gd name="T8" fmla="*/ 115 w 253"/>
                <a:gd name="T9" fmla="*/ 501 h 225"/>
                <a:gd name="T10" fmla="*/ 84 w 253"/>
                <a:gd name="T11" fmla="*/ 531 h 225"/>
                <a:gd name="T12" fmla="*/ 31 w 253"/>
                <a:gd name="T13" fmla="*/ 513 h 225"/>
                <a:gd name="T14" fmla="*/ 15 w 253"/>
                <a:gd name="T15" fmla="*/ 469 h 225"/>
                <a:gd name="T16" fmla="*/ 0 w 253"/>
                <a:gd name="T17" fmla="*/ 513 h 225"/>
                <a:gd name="T18" fmla="*/ 15 w 253"/>
                <a:gd name="T19" fmla="*/ 588 h 225"/>
                <a:gd name="T20" fmla="*/ 26 w 253"/>
                <a:gd name="T21" fmla="*/ 661 h 225"/>
                <a:gd name="T22" fmla="*/ 40 w 253"/>
                <a:gd name="T23" fmla="*/ 732 h 225"/>
                <a:gd name="T24" fmla="*/ 50 w 253"/>
                <a:gd name="T25" fmla="*/ 810 h 225"/>
                <a:gd name="T26" fmla="*/ 40 w 253"/>
                <a:gd name="T27" fmla="*/ 844 h 225"/>
                <a:gd name="T28" fmla="*/ 40 w 253"/>
                <a:gd name="T29" fmla="*/ 883 h 225"/>
                <a:gd name="T30" fmla="*/ 50 w 253"/>
                <a:gd name="T31" fmla="*/ 956 h 225"/>
                <a:gd name="T32" fmla="*/ 69 w 253"/>
                <a:gd name="T33" fmla="*/ 956 h 225"/>
                <a:gd name="T34" fmla="*/ 84 w 253"/>
                <a:gd name="T35" fmla="*/ 982 h 225"/>
                <a:gd name="T36" fmla="*/ 104 w 253"/>
                <a:gd name="T37" fmla="*/ 1014 h 225"/>
                <a:gd name="T38" fmla="*/ 143 w 253"/>
                <a:gd name="T39" fmla="*/ 982 h 225"/>
                <a:gd name="T40" fmla="*/ 170 w 253"/>
                <a:gd name="T41" fmla="*/ 956 h 225"/>
                <a:gd name="T42" fmla="*/ 205 w 253"/>
                <a:gd name="T43" fmla="*/ 956 h 225"/>
                <a:gd name="T44" fmla="*/ 243 w 253"/>
                <a:gd name="T45" fmla="*/ 956 h 225"/>
                <a:gd name="T46" fmla="*/ 292 w 253"/>
                <a:gd name="T47" fmla="*/ 937 h 225"/>
                <a:gd name="T48" fmla="*/ 312 w 253"/>
                <a:gd name="T49" fmla="*/ 928 h 225"/>
                <a:gd name="T50" fmla="*/ 346 w 253"/>
                <a:gd name="T51" fmla="*/ 883 h 225"/>
                <a:gd name="T52" fmla="*/ 383 w 253"/>
                <a:gd name="T53" fmla="*/ 844 h 225"/>
                <a:gd name="T54" fmla="*/ 402 w 253"/>
                <a:gd name="T55" fmla="*/ 805 h 225"/>
                <a:gd name="T56" fmla="*/ 425 w 253"/>
                <a:gd name="T57" fmla="*/ 748 h 225"/>
                <a:gd name="T58" fmla="*/ 450 w 253"/>
                <a:gd name="T59" fmla="*/ 697 h 225"/>
                <a:gd name="T60" fmla="*/ 465 w 253"/>
                <a:gd name="T61" fmla="*/ 651 h 225"/>
                <a:gd name="T62" fmla="*/ 493 w 253"/>
                <a:gd name="T63" fmla="*/ 588 h 225"/>
                <a:gd name="T64" fmla="*/ 517 w 253"/>
                <a:gd name="T65" fmla="*/ 531 h 225"/>
                <a:gd name="T66" fmla="*/ 531 w 253"/>
                <a:gd name="T67" fmla="*/ 453 h 225"/>
                <a:gd name="T68" fmla="*/ 556 w 253"/>
                <a:gd name="T69" fmla="*/ 376 h 225"/>
                <a:gd name="T70" fmla="*/ 529 w 253"/>
                <a:gd name="T71" fmla="*/ 376 h 225"/>
                <a:gd name="T72" fmla="*/ 517 w 253"/>
                <a:gd name="T73" fmla="*/ 405 h 225"/>
                <a:gd name="T74" fmla="*/ 485 w 253"/>
                <a:gd name="T75" fmla="*/ 382 h 225"/>
                <a:gd name="T76" fmla="*/ 485 w 253"/>
                <a:gd name="T77" fmla="*/ 319 h 225"/>
                <a:gd name="T78" fmla="*/ 510 w 253"/>
                <a:gd name="T79" fmla="*/ 278 h 225"/>
                <a:gd name="T80" fmla="*/ 523 w 253"/>
                <a:gd name="T81" fmla="*/ 296 h 225"/>
                <a:gd name="T82" fmla="*/ 523 w 253"/>
                <a:gd name="T83" fmla="*/ 217 h 225"/>
                <a:gd name="T84" fmla="*/ 523 w 253"/>
                <a:gd name="T85" fmla="*/ 133 h 225"/>
                <a:gd name="T86" fmla="*/ 517 w 253"/>
                <a:gd name="T87" fmla="*/ 62 h 225"/>
                <a:gd name="T88" fmla="*/ 510 w 253"/>
                <a:gd name="T89" fmla="*/ 14 h 225"/>
                <a:gd name="T90" fmla="*/ 475 w 253"/>
                <a:gd name="T91" fmla="*/ 0 h 225"/>
                <a:gd name="T92" fmla="*/ 445 w 253"/>
                <a:gd name="T93" fmla="*/ 0 h 225"/>
                <a:gd name="T94" fmla="*/ 441 w 253"/>
                <a:gd name="T95" fmla="*/ 0 h 225"/>
                <a:gd name="T96" fmla="*/ 394 w 253"/>
                <a:gd name="T97" fmla="*/ 57 h 225"/>
                <a:gd name="T98" fmla="*/ 365 w 253"/>
                <a:gd name="T99" fmla="*/ 118 h 225"/>
                <a:gd name="T100" fmla="*/ 341 w 253"/>
                <a:gd name="T101" fmla="*/ 193 h 225"/>
                <a:gd name="T102" fmla="*/ 319 w 253"/>
                <a:gd name="T103" fmla="*/ 217 h 225"/>
                <a:gd name="T104" fmla="*/ 299 w 253"/>
                <a:gd name="T105" fmla="*/ 278 h 225"/>
                <a:gd name="T106" fmla="*/ 247 w 253"/>
                <a:gd name="T107" fmla="*/ 268 h 225"/>
                <a:gd name="T108" fmla="*/ 224 w 253"/>
                <a:gd name="T109" fmla="*/ 246 h 225"/>
                <a:gd name="T110" fmla="*/ 205 w 253"/>
                <a:gd name="T111" fmla="*/ 296 h 225"/>
                <a:gd name="T112" fmla="*/ 190 w 253"/>
                <a:gd name="T113" fmla="*/ 352 h 225"/>
                <a:gd name="T114" fmla="*/ 154 w 253"/>
                <a:gd name="T115" fmla="*/ 376 h 225"/>
                <a:gd name="T116" fmla="*/ 143 w 253"/>
                <a:gd name="T117" fmla="*/ 352 h 225"/>
                <a:gd name="T118" fmla="*/ 145 w 253"/>
                <a:gd name="T119" fmla="*/ 278 h 225"/>
                <a:gd name="T120" fmla="*/ 128 w 253"/>
                <a:gd name="T121" fmla="*/ 20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22776" name="Freeform 4534"/>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2777" name="Freeform 4535"/>
            <p:cNvSpPr>
              <a:spLocks/>
            </p:cNvSpPr>
            <p:nvPr/>
          </p:nvSpPr>
          <p:spPr bwMode="auto">
            <a:xfrm>
              <a:off x="2763" y="3148"/>
              <a:ext cx="6" cy="12"/>
            </a:xfrm>
            <a:custGeom>
              <a:avLst/>
              <a:gdLst>
                <a:gd name="T0" fmla="*/ 17 w 5"/>
                <a:gd name="T1" fmla="*/ 35 h 10"/>
                <a:gd name="T2" fmla="*/ 0 w 5"/>
                <a:gd name="T3" fmla="*/ 24 h 10"/>
                <a:gd name="T4" fmla="*/ 12 w 5"/>
                <a:gd name="T5" fmla="*/ 0 h 10"/>
                <a:gd name="T6" fmla="*/ 17 w 5"/>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22778" name="Freeform 4536"/>
            <p:cNvSpPr>
              <a:spLocks/>
            </p:cNvSpPr>
            <p:nvPr/>
          </p:nvSpPr>
          <p:spPr bwMode="auto">
            <a:xfrm>
              <a:off x="3043" y="3216"/>
              <a:ext cx="22" cy="34"/>
            </a:xfrm>
            <a:custGeom>
              <a:avLst/>
              <a:gdLst>
                <a:gd name="T0" fmla="*/ 29 w 19"/>
                <a:gd name="T1" fmla="*/ 0 h 28"/>
                <a:gd name="T2" fmla="*/ 0 w 19"/>
                <a:gd name="T3" fmla="*/ 34 h 28"/>
                <a:gd name="T4" fmla="*/ 0 w 19"/>
                <a:gd name="T5" fmla="*/ 90 h 28"/>
                <a:gd name="T6" fmla="*/ 39 w 19"/>
                <a:gd name="T7" fmla="*/ 109 h 28"/>
                <a:gd name="T8" fmla="*/ 52 w 19"/>
                <a:gd name="T9" fmla="*/ 84 h 28"/>
                <a:gd name="T10" fmla="*/ 49 w 19"/>
                <a:gd name="T11" fmla="*/ 16 h 28"/>
                <a:gd name="T12" fmla="*/ 2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779" name="Freeform 4537"/>
            <p:cNvSpPr>
              <a:spLocks/>
            </p:cNvSpPr>
            <p:nvPr/>
          </p:nvSpPr>
          <p:spPr bwMode="auto">
            <a:xfrm>
              <a:off x="2722" y="2776"/>
              <a:ext cx="213" cy="270"/>
            </a:xfrm>
            <a:custGeom>
              <a:avLst/>
              <a:gdLst>
                <a:gd name="T0" fmla="*/ 410 w 191"/>
                <a:gd name="T1" fmla="*/ 573 h 218"/>
                <a:gd name="T2" fmla="*/ 378 w 191"/>
                <a:gd name="T3" fmla="*/ 573 h 218"/>
                <a:gd name="T4" fmla="*/ 345 w 191"/>
                <a:gd name="T5" fmla="*/ 573 h 218"/>
                <a:gd name="T6" fmla="*/ 345 w 191"/>
                <a:gd name="T7" fmla="*/ 635 h 218"/>
                <a:gd name="T8" fmla="*/ 345 w 191"/>
                <a:gd name="T9" fmla="*/ 699 h 218"/>
                <a:gd name="T10" fmla="*/ 338 w 191"/>
                <a:gd name="T11" fmla="*/ 759 h 218"/>
                <a:gd name="T12" fmla="*/ 338 w 191"/>
                <a:gd name="T13" fmla="*/ 829 h 218"/>
                <a:gd name="T14" fmla="*/ 365 w 191"/>
                <a:gd name="T15" fmla="*/ 889 h 218"/>
                <a:gd name="T16" fmla="*/ 386 w 191"/>
                <a:gd name="T17" fmla="*/ 940 h 218"/>
                <a:gd name="T18" fmla="*/ 335 w 191"/>
                <a:gd name="T19" fmla="*/ 954 h 218"/>
                <a:gd name="T20" fmla="*/ 282 w 191"/>
                <a:gd name="T21" fmla="*/ 973 h 218"/>
                <a:gd name="T22" fmla="*/ 253 w 191"/>
                <a:gd name="T23" fmla="*/ 954 h 218"/>
                <a:gd name="T24" fmla="*/ 224 w 191"/>
                <a:gd name="T25" fmla="*/ 940 h 218"/>
                <a:gd name="T26" fmla="*/ 217 w 191"/>
                <a:gd name="T27" fmla="*/ 919 h 218"/>
                <a:gd name="T28" fmla="*/ 175 w 191"/>
                <a:gd name="T29" fmla="*/ 919 h 218"/>
                <a:gd name="T30" fmla="*/ 144 w 191"/>
                <a:gd name="T31" fmla="*/ 919 h 218"/>
                <a:gd name="T32" fmla="*/ 99 w 191"/>
                <a:gd name="T33" fmla="*/ 919 h 218"/>
                <a:gd name="T34" fmla="*/ 64 w 191"/>
                <a:gd name="T35" fmla="*/ 919 h 218"/>
                <a:gd name="T36" fmla="*/ 40 w 191"/>
                <a:gd name="T37" fmla="*/ 889 h 218"/>
                <a:gd name="T38" fmla="*/ 0 w 191"/>
                <a:gd name="T39" fmla="*/ 907 h 218"/>
                <a:gd name="T40" fmla="*/ 0 w 191"/>
                <a:gd name="T41" fmla="*/ 845 h 218"/>
                <a:gd name="T42" fmla="*/ 2 w 191"/>
                <a:gd name="T43" fmla="*/ 783 h 218"/>
                <a:gd name="T44" fmla="*/ 18 w 191"/>
                <a:gd name="T45" fmla="*/ 692 h 218"/>
                <a:gd name="T46" fmla="*/ 31 w 191"/>
                <a:gd name="T47" fmla="*/ 580 h 218"/>
                <a:gd name="T48" fmla="*/ 50 w 191"/>
                <a:gd name="T49" fmla="*/ 526 h 218"/>
                <a:gd name="T50" fmla="*/ 64 w 191"/>
                <a:gd name="T51" fmla="*/ 472 h 218"/>
                <a:gd name="T52" fmla="*/ 60 w 191"/>
                <a:gd name="T53" fmla="*/ 374 h 218"/>
                <a:gd name="T54" fmla="*/ 50 w 191"/>
                <a:gd name="T55" fmla="*/ 305 h 218"/>
                <a:gd name="T56" fmla="*/ 45 w 191"/>
                <a:gd name="T57" fmla="*/ 256 h 218"/>
                <a:gd name="T58" fmla="*/ 56 w 191"/>
                <a:gd name="T59" fmla="*/ 208 h 218"/>
                <a:gd name="T60" fmla="*/ 40 w 191"/>
                <a:gd name="T61" fmla="*/ 118 h 218"/>
                <a:gd name="T62" fmla="*/ 22 w 191"/>
                <a:gd name="T63" fmla="*/ 21 h 218"/>
                <a:gd name="T64" fmla="*/ 50 w 191"/>
                <a:gd name="T65" fmla="*/ 0 h 218"/>
                <a:gd name="T66" fmla="*/ 75 w 191"/>
                <a:gd name="T67" fmla="*/ 0 h 218"/>
                <a:gd name="T68" fmla="*/ 106 w 191"/>
                <a:gd name="T69" fmla="*/ 2 h 218"/>
                <a:gd name="T70" fmla="*/ 134 w 191"/>
                <a:gd name="T71" fmla="*/ 2 h 218"/>
                <a:gd name="T72" fmla="*/ 166 w 191"/>
                <a:gd name="T73" fmla="*/ 2 h 218"/>
                <a:gd name="T74" fmla="*/ 175 w 191"/>
                <a:gd name="T75" fmla="*/ 95 h 218"/>
                <a:gd name="T76" fmla="*/ 191 w 191"/>
                <a:gd name="T77" fmla="*/ 161 h 218"/>
                <a:gd name="T78" fmla="*/ 217 w 191"/>
                <a:gd name="T79" fmla="*/ 181 h 218"/>
                <a:gd name="T80" fmla="*/ 256 w 191"/>
                <a:gd name="T81" fmla="*/ 161 h 218"/>
                <a:gd name="T82" fmla="*/ 265 w 191"/>
                <a:gd name="T83" fmla="*/ 95 h 218"/>
                <a:gd name="T84" fmla="*/ 299 w 191"/>
                <a:gd name="T85" fmla="*/ 95 h 218"/>
                <a:gd name="T86" fmla="*/ 296 w 191"/>
                <a:gd name="T87" fmla="*/ 118 h 218"/>
                <a:gd name="T88" fmla="*/ 338 w 191"/>
                <a:gd name="T89" fmla="*/ 126 h 218"/>
                <a:gd name="T90" fmla="*/ 345 w 191"/>
                <a:gd name="T91" fmla="*/ 224 h 218"/>
                <a:gd name="T92" fmla="*/ 345 w 191"/>
                <a:gd name="T93" fmla="*/ 317 h 218"/>
                <a:gd name="T94" fmla="*/ 354 w 191"/>
                <a:gd name="T95" fmla="*/ 393 h 218"/>
                <a:gd name="T96" fmla="*/ 354 w 191"/>
                <a:gd name="T97" fmla="*/ 425 h 218"/>
                <a:gd name="T98" fmla="*/ 386 w 191"/>
                <a:gd name="T99" fmla="*/ 412 h 218"/>
                <a:gd name="T100" fmla="*/ 410 w 191"/>
                <a:gd name="T101" fmla="*/ 400 h 218"/>
                <a:gd name="T102" fmla="*/ 410 w 191"/>
                <a:gd name="T103" fmla="*/ 487 h 218"/>
                <a:gd name="T104" fmla="*/ 410 w 191"/>
                <a:gd name="T105" fmla="*/ 57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22780" name="Freeform 4538"/>
            <p:cNvSpPr>
              <a:spLocks/>
            </p:cNvSpPr>
            <p:nvPr/>
          </p:nvSpPr>
          <p:spPr bwMode="auto">
            <a:xfrm>
              <a:off x="2727" y="2746"/>
              <a:ext cx="18" cy="30"/>
            </a:xfrm>
            <a:custGeom>
              <a:avLst/>
              <a:gdLst>
                <a:gd name="T0" fmla="*/ 3 w 17"/>
                <a:gd name="T1" fmla="*/ 118 h 24"/>
                <a:gd name="T2" fmla="*/ 0 w 17"/>
                <a:gd name="T3" fmla="*/ 49 h 24"/>
                <a:gd name="T4" fmla="*/ 17 w 17"/>
                <a:gd name="T5" fmla="*/ 0 h 24"/>
                <a:gd name="T6" fmla="*/ 24 w 17"/>
                <a:gd name="T7" fmla="*/ 16 h 24"/>
                <a:gd name="T8" fmla="*/ 17 w 17"/>
                <a:gd name="T9" fmla="*/ 49 h 24"/>
                <a:gd name="T10" fmla="*/ 7 w 17"/>
                <a:gd name="T11" fmla="*/ 108 h 24"/>
                <a:gd name="T12" fmla="*/ 3 w 17"/>
                <a:gd name="T13" fmla="*/ 11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22781" name="Freeform 4539"/>
            <p:cNvSpPr>
              <a:spLocks/>
            </p:cNvSpPr>
            <p:nvPr/>
          </p:nvSpPr>
          <p:spPr bwMode="auto">
            <a:xfrm>
              <a:off x="1219" y="2533"/>
              <a:ext cx="686" cy="861"/>
            </a:xfrm>
            <a:custGeom>
              <a:avLst/>
              <a:gdLst>
                <a:gd name="T0" fmla="*/ 989 w 615"/>
                <a:gd name="T1" fmla="*/ 603 h 695"/>
                <a:gd name="T2" fmla="*/ 974 w 615"/>
                <a:gd name="T3" fmla="*/ 540 h 695"/>
                <a:gd name="T4" fmla="*/ 929 w 615"/>
                <a:gd name="T5" fmla="*/ 500 h 695"/>
                <a:gd name="T6" fmla="*/ 882 w 615"/>
                <a:gd name="T7" fmla="*/ 473 h 695"/>
                <a:gd name="T8" fmla="*/ 838 w 615"/>
                <a:gd name="T9" fmla="*/ 550 h 695"/>
                <a:gd name="T10" fmla="*/ 796 w 615"/>
                <a:gd name="T11" fmla="*/ 560 h 695"/>
                <a:gd name="T12" fmla="*/ 726 w 615"/>
                <a:gd name="T13" fmla="*/ 550 h 695"/>
                <a:gd name="T14" fmla="*/ 782 w 615"/>
                <a:gd name="T15" fmla="*/ 374 h 695"/>
                <a:gd name="T16" fmla="*/ 769 w 615"/>
                <a:gd name="T17" fmla="*/ 181 h 695"/>
                <a:gd name="T18" fmla="*/ 751 w 615"/>
                <a:gd name="T19" fmla="*/ 88 h 695"/>
                <a:gd name="T20" fmla="*/ 701 w 615"/>
                <a:gd name="T21" fmla="*/ 244 h 695"/>
                <a:gd name="T22" fmla="*/ 593 w 615"/>
                <a:gd name="T23" fmla="*/ 230 h 695"/>
                <a:gd name="T24" fmla="*/ 514 w 615"/>
                <a:gd name="T25" fmla="*/ 304 h 695"/>
                <a:gd name="T26" fmla="*/ 479 w 615"/>
                <a:gd name="T27" fmla="*/ 88 h 695"/>
                <a:gd name="T28" fmla="*/ 441 w 615"/>
                <a:gd name="T29" fmla="*/ 0 h 695"/>
                <a:gd name="T30" fmla="*/ 370 w 615"/>
                <a:gd name="T31" fmla="*/ 126 h 695"/>
                <a:gd name="T32" fmla="*/ 330 w 615"/>
                <a:gd name="T33" fmla="*/ 199 h 695"/>
                <a:gd name="T34" fmla="*/ 280 w 615"/>
                <a:gd name="T35" fmla="*/ 352 h 695"/>
                <a:gd name="T36" fmla="*/ 224 w 615"/>
                <a:gd name="T37" fmla="*/ 317 h 695"/>
                <a:gd name="T38" fmla="*/ 185 w 615"/>
                <a:gd name="T39" fmla="*/ 274 h 695"/>
                <a:gd name="T40" fmla="*/ 152 w 615"/>
                <a:gd name="T41" fmla="*/ 352 h 695"/>
                <a:gd name="T42" fmla="*/ 144 w 615"/>
                <a:gd name="T43" fmla="*/ 528 h 695"/>
                <a:gd name="T44" fmla="*/ 86 w 615"/>
                <a:gd name="T45" fmla="*/ 761 h 695"/>
                <a:gd name="T46" fmla="*/ 15 w 615"/>
                <a:gd name="T47" fmla="*/ 939 h 695"/>
                <a:gd name="T48" fmla="*/ 23 w 615"/>
                <a:gd name="T49" fmla="*/ 1163 h 695"/>
                <a:gd name="T50" fmla="*/ 112 w 615"/>
                <a:gd name="T51" fmla="*/ 1176 h 695"/>
                <a:gd name="T52" fmla="*/ 199 w 615"/>
                <a:gd name="T53" fmla="*/ 1291 h 695"/>
                <a:gd name="T54" fmla="*/ 287 w 615"/>
                <a:gd name="T55" fmla="*/ 1195 h 695"/>
                <a:gd name="T56" fmla="*/ 349 w 615"/>
                <a:gd name="T57" fmla="*/ 1407 h 695"/>
                <a:gd name="T58" fmla="*/ 466 w 615"/>
                <a:gd name="T59" fmla="*/ 1537 h 695"/>
                <a:gd name="T60" fmla="*/ 482 w 615"/>
                <a:gd name="T61" fmla="*/ 1713 h 695"/>
                <a:gd name="T62" fmla="*/ 569 w 615"/>
                <a:gd name="T63" fmla="*/ 1842 h 695"/>
                <a:gd name="T64" fmla="*/ 563 w 615"/>
                <a:gd name="T65" fmla="*/ 2012 h 695"/>
                <a:gd name="T66" fmla="*/ 617 w 615"/>
                <a:gd name="T67" fmla="*/ 2190 h 695"/>
                <a:gd name="T68" fmla="*/ 683 w 615"/>
                <a:gd name="T69" fmla="*/ 2330 h 695"/>
                <a:gd name="T70" fmla="*/ 722 w 615"/>
                <a:gd name="T71" fmla="*/ 2454 h 695"/>
                <a:gd name="T72" fmla="*/ 673 w 615"/>
                <a:gd name="T73" fmla="*/ 2680 h 695"/>
                <a:gd name="T74" fmla="*/ 639 w 615"/>
                <a:gd name="T75" fmla="*/ 2827 h 695"/>
                <a:gd name="T76" fmla="*/ 746 w 615"/>
                <a:gd name="T77" fmla="*/ 2967 h 695"/>
                <a:gd name="T78" fmla="*/ 796 w 615"/>
                <a:gd name="T79" fmla="*/ 3057 h 695"/>
                <a:gd name="T80" fmla="*/ 833 w 615"/>
                <a:gd name="T81" fmla="*/ 2880 h 695"/>
                <a:gd name="T82" fmla="*/ 853 w 615"/>
                <a:gd name="T83" fmla="*/ 2833 h 695"/>
                <a:gd name="T84" fmla="*/ 818 w 615"/>
                <a:gd name="T85" fmla="*/ 2977 h 695"/>
                <a:gd name="T86" fmla="*/ 888 w 615"/>
                <a:gd name="T87" fmla="*/ 2721 h 695"/>
                <a:gd name="T88" fmla="*/ 898 w 615"/>
                <a:gd name="T89" fmla="*/ 2553 h 695"/>
                <a:gd name="T90" fmla="*/ 895 w 615"/>
                <a:gd name="T91" fmla="*/ 2443 h 695"/>
                <a:gd name="T92" fmla="*/ 989 w 615"/>
                <a:gd name="T93" fmla="*/ 2307 h 695"/>
                <a:gd name="T94" fmla="*/ 1043 w 615"/>
                <a:gd name="T95" fmla="*/ 2251 h 695"/>
                <a:gd name="T96" fmla="*/ 1118 w 615"/>
                <a:gd name="T97" fmla="*/ 2190 h 695"/>
                <a:gd name="T98" fmla="*/ 1168 w 615"/>
                <a:gd name="T99" fmla="*/ 1955 h 695"/>
                <a:gd name="T100" fmla="*/ 1188 w 615"/>
                <a:gd name="T101" fmla="*/ 1650 h 695"/>
                <a:gd name="T102" fmla="*/ 1188 w 615"/>
                <a:gd name="T103" fmla="*/ 1440 h 695"/>
                <a:gd name="T104" fmla="*/ 1239 w 615"/>
                <a:gd name="T105" fmla="*/ 1319 h 695"/>
                <a:gd name="T106" fmla="*/ 1285 w 615"/>
                <a:gd name="T107" fmla="*/ 1184 h 695"/>
                <a:gd name="T108" fmla="*/ 1287 w 615"/>
                <a:gd name="T109" fmla="*/ 821 h 695"/>
                <a:gd name="T110" fmla="*/ 1163 w 615"/>
                <a:gd name="T111" fmla="*/ 669 h 695"/>
                <a:gd name="T112" fmla="*/ 1023 w 615"/>
                <a:gd name="T113" fmla="*/ 614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22782" name="Freeform 4540"/>
            <p:cNvSpPr>
              <a:spLocks/>
            </p:cNvSpPr>
            <p:nvPr/>
          </p:nvSpPr>
          <p:spPr bwMode="auto">
            <a:xfrm>
              <a:off x="1623" y="2650"/>
              <a:ext cx="41" cy="38"/>
            </a:xfrm>
            <a:custGeom>
              <a:avLst/>
              <a:gdLst>
                <a:gd name="T0" fmla="*/ 37 w 37"/>
                <a:gd name="T1" fmla="*/ 121 h 31"/>
                <a:gd name="T2" fmla="*/ 33 w 37"/>
                <a:gd name="T3" fmla="*/ 121 h 31"/>
                <a:gd name="T4" fmla="*/ 14 w 37"/>
                <a:gd name="T5" fmla="*/ 108 h 31"/>
                <a:gd name="T6" fmla="*/ 4 w 37"/>
                <a:gd name="T7" fmla="*/ 131 h 31"/>
                <a:gd name="T8" fmla="*/ 0 w 37"/>
                <a:gd name="T9" fmla="*/ 72 h 31"/>
                <a:gd name="T10" fmla="*/ 2 w 37"/>
                <a:gd name="T11" fmla="*/ 72 h 31"/>
                <a:gd name="T12" fmla="*/ 0 w 37"/>
                <a:gd name="T13" fmla="*/ 40 h 31"/>
                <a:gd name="T14" fmla="*/ 4 w 37"/>
                <a:gd name="T15" fmla="*/ 0 h 31"/>
                <a:gd name="T16" fmla="*/ 42 w 37"/>
                <a:gd name="T17" fmla="*/ 13 h 31"/>
                <a:gd name="T18" fmla="*/ 75 w 37"/>
                <a:gd name="T19" fmla="*/ 20 h 31"/>
                <a:gd name="T20" fmla="*/ 58 w 37"/>
                <a:gd name="T21" fmla="*/ 77 h 31"/>
                <a:gd name="T22" fmla="*/ 58 w 37"/>
                <a:gd name="T23" fmla="*/ 91 h 31"/>
                <a:gd name="T24" fmla="*/ 53 w 37"/>
                <a:gd name="T25" fmla="*/ 108 h 31"/>
                <a:gd name="T26" fmla="*/ 47 w 37"/>
                <a:gd name="T27" fmla="*/ 108 h 31"/>
                <a:gd name="T28" fmla="*/ 37 w 37"/>
                <a:gd name="T29" fmla="*/ 121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22783" name="Freeform 4541"/>
            <p:cNvSpPr>
              <a:spLocks/>
            </p:cNvSpPr>
            <p:nvPr/>
          </p:nvSpPr>
          <p:spPr bwMode="auto">
            <a:xfrm>
              <a:off x="2681" y="2598"/>
              <a:ext cx="35" cy="30"/>
            </a:xfrm>
            <a:custGeom>
              <a:avLst/>
              <a:gdLst>
                <a:gd name="T0" fmla="*/ 16 w 31"/>
                <a:gd name="T1" fmla="*/ 118 h 24"/>
                <a:gd name="T2" fmla="*/ 0 w 31"/>
                <a:gd name="T3" fmla="*/ 94 h 24"/>
                <a:gd name="T4" fmla="*/ 2 w 31"/>
                <a:gd name="T5" fmla="*/ 70 h 24"/>
                <a:gd name="T6" fmla="*/ 16 w 31"/>
                <a:gd name="T7" fmla="*/ 0 h 24"/>
                <a:gd name="T8" fmla="*/ 43 w 31"/>
                <a:gd name="T9" fmla="*/ 0 h 24"/>
                <a:gd name="T10" fmla="*/ 73 w 31"/>
                <a:gd name="T11" fmla="*/ 13 h 24"/>
                <a:gd name="T12" fmla="*/ 73 w 31"/>
                <a:gd name="T13" fmla="*/ 118 h 24"/>
                <a:gd name="T14" fmla="*/ 43 w 31"/>
                <a:gd name="T15" fmla="*/ 118 h 24"/>
                <a:gd name="T16" fmla="*/ 16 w 31"/>
                <a:gd name="T17" fmla="*/ 1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22784" name="Freeform 4542"/>
            <p:cNvSpPr>
              <a:spLocks/>
            </p:cNvSpPr>
            <p:nvPr/>
          </p:nvSpPr>
          <p:spPr bwMode="auto">
            <a:xfrm>
              <a:off x="2666" y="2566"/>
              <a:ext cx="9" cy="11"/>
            </a:xfrm>
            <a:custGeom>
              <a:avLst/>
              <a:gdLst>
                <a:gd name="T0" fmla="*/ 40 w 7"/>
                <a:gd name="T1" fmla="*/ 0 h 9"/>
                <a:gd name="T2" fmla="*/ 28 w 7"/>
                <a:gd name="T3" fmla="*/ 0 h 9"/>
                <a:gd name="T4" fmla="*/ 0 w 7"/>
                <a:gd name="T5" fmla="*/ 35 h 9"/>
                <a:gd name="T6" fmla="*/ 4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785" name="Freeform 4543"/>
            <p:cNvSpPr>
              <a:spLocks/>
            </p:cNvSpPr>
            <p:nvPr/>
          </p:nvSpPr>
          <p:spPr bwMode="auto">
            <a:xfrm>
              <a:off x="2671" y="2600"/>
              <a:ext cx="100" cy="136"/>
            </a:xfrm>
            <a:custGeom>
              <a:avLst/>
              <a:gdLst>
                <a:gd name="T0" fmla="*/ 30 w 90"/>
                <a:gd name="T1" fmla="*/ 101 h 109"/>
                <a:gd name="T2" fmla="*/ 22 w 90"/>
                <a:gd name="T3" fmla="*/ 120 h 109"/>
                <a:gd name="T4" fmla="*/ 14 w 90"/>
                <a:gd name="T5" fmla="*/ 136 h 109"/>
                <a:gd name="T6" fmla="*/ 33 w 90"/>
                <a:gd name="T7" fmla="*/ 170 h 109"/>
                <a:gd name="T8" fmla="*/ 18 w 90"/>
                <a:gd name="T9" fmla="*/ 156 h 109"/>
                <a:gd name="T10" fmla="*/ 4 w 90"/>
                <a:gd name="T11" fmla="*/ 245 h 109"/>
                <a:gd name="T12" fmla="*/ 0 w 90"/>
                <a:gd name="T13" fmla="*/ 245 h 109"/>
                <a:gd name="T14" fmla="*/ 4 w 90"/>
                <a:gd name="T15" fmla="*/ 303 h 109"/>
                <a:gd name="T16" fmla="*/ 18 w 90"/>
                <a:gd name="T17" fmla="*/ 307 h 109"/>
                <a:gd name="T18" fmla="*/ 4 w 90"/>
                <a:gd name="T19" fmla="*/ 291 h 109"/>
                <a:gd name="T20" fmla="*/ 18 w 90"/>
                <a:gd name="T21" fmla="*/ 334 h 109"/>
                <a:gd name="T22" fmla="*/ 18 w 90"/>
                <a:gd name="T23" fmla="*/ 334 h 109"/>
                <a:gd name="T24" fmla="*/ 40 w 90"/>
                <a:gd name="T25" fmla="*/ 392 h 109"/>
                <a:gd name="T26" fmla="*/ 33 w 90"/>
                <a:gd name="T27" fmla="*/ 392 h 109"/>
                <a:gd name="T28" fmla="*/ 54 w 90"/>
                <a:gd name="T29" fmla="*/ 448 h 109"/>
                <a:gd name="T30" fmla="*/ 73 w 90"/>
                <a:gd name="T31" fmla="*/ 515 h 109"/>
                <a:gd name="T32" fmla="*/ 82 w 90"/>
                <a:gd name="T33" fmla="*/ 472 h 109"/>
                <a:gd name="T34" fmla="*/ 96 w 90"/>
                <a:gd name="T35" fmla="*/ 489 h 109"/>
                <a:gd name="T36" fmla="*/ 98 w 90"/>
                <a:gd name="T37" fmla="*/ 472 h 109"/>
                <a:gd name="T38" fmla="*/ 96 w 90"/>
                <a:gd name="T39" fmla="*/ 432 h 109"/>
                <a:gd name="T40" fmla="*/ 96 w 90"/>
                <a:gd name="T41" fmla="*/ 414 h 109"/>
                <a:gd name="T42" fmla="*/ 96 w 90"/>
                <a:gd name="T43" fmla="*/ 392 h 109"/>
                <a:gd name="T44" fmla="*/ 119 w 90"/>
                <a:gd name="T45" fmla="*/ 382 h 109"/>
                <a:gd name="T46" fmla="*/ 123 w 90"/>
                <a:gd name="T47" fmla="*/ 334 h 109"/>
                <a:gd name="T48" fmla="*/ 141 w 90"/>
                <a:gd name="T49" fmla="*/ 382 h 109"/>
                <a:gd name="T50" fmla="*/ 156 w 90"/>
                <a:gd name="T51" fmla="*/ 359 h 109"/>
                <a:gd name="T52" fmla="*/ 168 w 90"/>
                <a:gd name="T53" fmla="*/ 392 h 109"/>
                <a:gd name="T54" fmla="*/ 177 w 90"/>
                <a:gd name="T55" fmla="*/ 366 h 109"/>
                <a:gd name="T56" fmla="*/ 188 w 90"/>
                <a:gd name="T57" fmla="*/ 245 h 109"/>
                <a:gd name="T58" fmla="*/ 168 w 90"/>
                <a:gd name="T59" fmla="*/ 170 h 109"/>
                <a:gd name="T60" fmla="*/ 182 w 90"/>
                <a:gd name="T61" fmla="*/ 120 h 109"/>
                <a:gd name="T62" fmla="*/ 182 w 90"/>
                <a:gd name="T63" fmla="*/ 62 h 109"/>
                <a:gd name="T64" fmla="*/ 141 w 90"/>
                <a:gd name="T65" fmla="*/ 77 h 109"/>
                <a:gd name="T66" fmla="*/ 149 w 90"/>
                <a:gd name="T67" fmla="*/ 0 h 109"/>
                <a:gd name="T68" fmla="*/ 112 w 90"/>
                <a:gd name="T69" fmla="*/ 0 h 109"/>
                <a:gd name="T70" fmla="*/ 82 w 90"/>
                <a:gd name="T71" fmla="*/ 0 h 109"/>
                <a:gd name="T72" fmla="*/ 82 w 90"/>
                <a:gd name="T73" fmla="*/ 101 h 109"/>
                <a:gd name="T74" fmla="*/ 58 w 90"/>
                <a:gd name="T75" fmla="*/ 101 h 109"/>
                <a:gd name="T76" fmla="*/ 33 w 90"/>
                <a:gd name="T77" fmla="*/ 101 h 109"/>
                <a:gd name="T78" fmla="*/ 30 w 90"/>
                <a:gd name="T79" fmla="*/ 101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22786" name="Freeform 4544"/>
            <p:cNvSpPr>
              <a:spLocks/>
            </p:cNvSpPr>
            <p:nvPr/>
          </p:nvSpPr>
          <p:spPr bwMode="auto">
            <a:xfrm>
              <a:off x="1435" y="3074"/>
              <a:ext cx="147" cy="183"/>
            </a:xfrm>
            <a:custGeom>
              <a:avLst/>
              <a:gdLst>
                <a:gd name="T0" fmla="*/ 14 w 132"/>
                <a:gd name="T1" fmla="*/ 62 h 147"/>
                <a:gd name="T2" fmla="*/ 4 w 132"/>
                <a:gd name="T3" fmla="*/ 151 h 147"/>
                <a:gd name="T4" fmla="*/ 0 w 132"/>
                <a:gd name="T5" fmla="*/ 243 h 147"/>
                <a:gd name="T6" fmla="*/ 33 w 132"/>
                <a:gd name="T7" fmla="*/ 305 h 147"/>
                <a:gd name="T8" fmla="*/ 63 w 132"/>
                <a:gd name="T9" fmla="*/ 377 h 147"/>
                <a:gd name="T10" fmla="*/ 96 w 132"/>
                <a:gd name="T11" fmla="*/ 411 h 147"/>
                <a:gd name="T12" fmla="*/ 119 w 132"/>
                <a:gd name="T13" fmla="*/ 428 h 147"/>
                <a:gd name="T14" fmla="*/ 150 w 132"/>
                <a:gd name="T15" fmla="*/ 473 h 147"/>
                <a:gd name="T16" fmla="*/ 182 w 132"/>
                <a:gd name="T17" fmla="*/ 504 h 147"/>
                <a:gd name="T18" fmla="*/ 166 w 132"/>
                <a:gd name="T19" fmla="*/ 584 h 147"/>
                <a:gd name="T20" fmla="*/ 154 w 132"/>
                <a:gd name="T21" fmla="*/ 659 h 147"/>
                <a:gd name="T22" fmla="*/ 195 w 132"/>
                <a:gd name="T23" fmla="*/ 669 h 147"/>
                <a:gd name="T24" fmla="*/ 236 w 132"/>
                <a:gd name="T25" fmla="*/ 683 h 147"/>
                <a:gd name="T26" fmla="*/ 255 w 132"/>
                <a:gd name="T27" fmla="*/ 659 h 147"/>
                <a:gd name="T28" fmla="*/ 282 w 132"/>
                <a:gd name="T29" fmla="*/ 569 h 147"/>
                <a:gd name="T30" fmla="*/ 275 w 132"/>
                <a:gd name="T31" fmla="*/ 513 h 147"/>
                <a:gd name="T32" fmla="*/ 275 w 132"/>
                <a:gd name="T33" fmla="*/ 451 h 147"/>
                <a:gd name="T34" fmla="*/ 282 w 132"/>
                <a:gd name="T35" fmla="*/ 381 h 147"/>
                <a:gd name="T36" fmla="*/ 261 w 132"/>
                <a:gd name="T37" fmla="*/ 381 h 147"/>
                <a:gd name="T38" fmla="*/ 241 w 132"/>
                <a:gd name="T39" fmla="*/ 381 h 147"/>
                <a:gd name="T40" fmla="*/ 236 w 132"/>
                <a:gd name="T41" fmla="*/ 305 h 147"/>
                <a:gd name="T42" fmla="*/ 226 w 132"/>
                <a:gd name="T43" fmla="*/ 243 h 147"/>
                <a:gd name="T44" fmla="*/ 199 w 132"/>
                <a:gd name="T45" fmla="*/ 243 h 147"/>
                <a:gd name="T46" fmla="*/ 154 w 132"/>
                <a:gd name="T47" fmla="*/ 223 h 147"/>
                <a:gd name="T48" fmla="*/ 150 w 132"/>
                <a:gd name="T49" fmla="*/ 110 h 147"/>
                <a:gd name="T50" fmla="*/ 139 w 132"/>
                <a:gd name="T51" fmla="*/ 77 h 147"/>
                <a:gd name="T52" fmla="*/ 139 w 132"/>
                <a:gd name="T53" fmla="*/ 57 h 147"/>
                <a:gd name="T54" fmla="*/ 110 w 132"/>
                <a:gd name="T55" fmla="*/ 0 h 147"/>
                <a:gd name="T56" fmla="*/ 63 w 132"/>
                <a:gd name="T57" fmla="*/ 21 h 147"/>
                <a:gd name="T58" fmla="*/ 18 w 132"/>
                <a:gd name="T59" fmla="*/ 21 h 147"/>
                <a:gd name="T60" fmla="*/ 14 w 132"/>
                <a:gd name="T61" fmla="*/ 62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22787" name="Freeform 4545"/>
            <p:cNvSpPr>
              <a:spLocks/>
            </p:cNvSpPr>
            <p:nvPr/>
          </p:nvSpPr>
          <p:spPr bwMode="auto">
            <a:xfrm>
              <a:off x="2629" y="2638"/>
              <a:ext cx="5" cy="9"/>
            </a:xfrm>
            <a:custGeom>
              <a:avLst/>
              <a:gdLst>
                <a:gd name="T0" fmla="*/ 5 w 5"/>
                <a:gd name="T1" fmla="*/ 13 h 7"/>
                <a:gd name="T2" fmla="*/ 2 w 5"/>
                <a:gd name="T3" fmla="*/ 40 h 7"/>
                <a:gd name="T4" fmla="*/ 0 w 5"/>
                <a:gd name="T5" fmla="*/ 28 h 7"/>
                <a:gd name="T6" fmla="*/ 2 w 5"/>
                <a:gd name="T7" fmla="*/ 0 h 7"/>
                <a:gd name="T8" fmla="*/ 5 w 5"/>
                <a:gd name="T9" fmla="*/ 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2788" name="Freeform 4546"/>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789" name="Freeform 4547"/>
            <p:cNvSpPr>
              <a:spLocks/>
            </p:cNvSpPr>
            <p:nvPr/>
          </p:nvSpPr>
          <p:spPr bwMode="auto">
            <a:xfrm>
              <a:off x="3034" y="2671"/>
              <a:ext cx="190" cy="234"/>
            </a:xfrm>
            <a:custGeom>
              <a:avLst/>
              <a:gdLst>
                <a:gd name="T0" fmla="*/ 283 w 170"/>
                <a:gd name="T1" fmla="*/ 181 h 189"/>
                <a:gd name="T2" fmla="*/ 283 w 170"/>
                <a:gd name="T3" fmla="*/ 156 h 189"/>
                <a:gd name="T4" fmla="*/ 247 w 170"/>
                <a:gd name="T5" fmla="*/ 118 h 189"/>
                <a:gd name="T6" fmla="*/ 216 w 170"/>
                <a:gd name="T7" fmla="*/ 77 h 189"/>
                <a:gd name="T8" fmla="*/ 189 w 170"/>
                <a:gd name="T9" fmla="*/ 32 h 189"/>
                <a:gd name="T10" fmla="*/ 153 w 170"/>
                <a:gd name="T11" fmla="*/ 0 h 189"/>
                <a:gd name="T12" fmla="*/ 130 w 170"/>
                <a:gd name="T13" fmla="*/ 0 h 189"/>
                <a:gd name="T14" fmla="*/ 93 w 170"/>
                <a:gd name="T15" fmla="*/ 0 h 189"/>
                <a:gd name="T16" fmla="*/ 66 w 170"/>
                <a:gd name="T17" fmla="*/ 0 h 189"/>
                <a:gd name="T18" fmla="*/ 35 w 170"/>
                <a:gd name="T19" fmla="*/ 0 h 189"/>
                <a:gd name="T20" fmla="*/ 50 w 170"/>
                <a:gd name="T21" fmla="*/ 109 h 189"/>
                <a:gd name="T22" fmla="*/ 40 w 170"/>
                <a:gd name="T23" fmla="*/ 109 h 189"/>
                <a:gd name="T24" fmla="*/ 40 w 170"/>
                <a:gd name="T25" fmla="*/ 149 h 189"/>
                <a:gd name="T26" fmla="*/ 50 w 170"/>
                <a:gd name="T27" fmla="*/ 168 h 189"/>
                <a:gd name="T28" fmla="*/ 26 w 170"/>
                <a:gd name="T29" fmla="*/ 224 h 189"/>
                <a:gd name="T30" fmla="*/ 4 w 170"/>
                <a:gd name="T31" fmla="*/ 272 h 189"/>
                <a:gd name="T32" fmla="*/ 0 w 170"/>
                <a:gd name="T33" fmla="*/ 272 h 189"/>
                <a:gd name="T34" fmla="*/ 0 w 170"/>
                <a:gd name="T35" fmla="*/ 322 h 189"/>
                <a:gd name="T36" fmla="*/ 0 w 170"/>
                <a:gd name="T37" fmla="*/ 378 h 189"/>
                <a:gd name="T38" fmla="*/ 15 w 170"/>
                <a:gd name="T39" fmla="*/ 453 h 189"/>
                <a:gd name="T40" fmla="*/ 31 w 170"/>
                <a:gd name="T41" fmla="*/ 503 h 189"/>
                <a:gd name="T42" fmla="*/ 40 w 170"/>
                <a:gd name="T43" fmla="*/ 572 h 189"/>
                <a:gd name="T44" fmla="*/ 45 w 170"/>
                <a:gd name="T45" fmla="*/ 579 h 189"/>
                <a:gd name="T46" fmla="*/ 83 w 170"/>
                <a:gd name="T47" fmla="*/ 620 h 189"/>
                <a:gd name="T48" fmla="*/ 117 w 170"/>
                <a:gd name="T49" fmla="*/ 662 h 189"/>
                <a:gd name="T50" fmla="*/ 153 w 170"/>
                <a:gd name="T51" fmla="*/ 675 h 189"/>
                <a:gd name="T52" fmla="*/ 163 w 170"/>
                <a:gd name="T53" fmla="*/ 695 h 189"/>
                <a:gd name="T54" fmla="*/ 173 w 170"/>
                <a:gd name="T55" fmla="*/ 771 h 189"/>
                <a:gd name="T56" fmla="*/ 184 w 170"/>
                <a:gd name="T57" fmla="*/ 843 h 189"/>
                <a:gd name="T58" fmla="*/ 201 w 170"/>
                <a:gd name="T59" fmla="*/ 843 h 189"/>
                <a:gd name="T60" fmla="*/ 216 w 170"/>
                <a:gd name="T61" fmla="*/ 836 h 189"/>
                <a:gd name="T62" fmla="*/ 257 w 170"/>
                <a:gd name="T63" fmla="*/ 843 h 189"/>
                <a:gd name="T64" fmla="*/ 283 w 170"/>
                <a:gd name="T65" fmla="*/ 820 h 189"/>
                <a:gd name="T66" fmla="*/ 297 w 170"/>
                <a:gd name="T67" fmla="*/ 820 h 189"/>
                <a:gd name="T68" fmla="*/ 332 w 170"/>
                <a:gd name="T69" fmla="*/ 790 h 189"/>
                <a:gd name="T70" fmla="*/ 370 w 170"/>
                <a:gd name="T71" fmla="*/ 749 h 189"/>
                <a:gd name="T72" fmla="*/ 351 w 170"/>
                <a:gd name="T73" fmla="*/ 695 h 189"/>
                <a:gd name="T74" fmla="*/ 344 w 170"/>
                <a:gd name="T75" fmla="*/ 635 h 189"/>
                <a:gd name="T76" fmla="*/ 340 w 170"/>
                <a:gd name="T77" fmla="*/ 560 h 189"/>
                <a:gd name="T78" fmla="*/ 332 w 170"/>
                <a:gd name="T79" fmla="*/ 541 h 189"/>
                <a:gd name="T80" fmla="*/ 344 w 170"/>
                <a:gd name="T81" fmla="*/ 464 h 189"/>
                <a:gd name="T82" fmla="*/ 317 w 170"/>
                <a:gd name="T83" fmla="*/ 391 h 189"/>
                <a:gd name="T84" fmla="*/ 332 w 170"/>
                <a:gd name="T85" fmla="*/ 285 h 189"/>
                <a:gd name="T86" fmla="*/ 310 w 170"/>
                <a:gd name="T87" fmla="*/ 230 h 189"/>
                <a:gd name="T88" fmla="*/ 283 w 170"/>
                <a:gd name="T89" fmla="*/ 18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22790" name="Freeform 4548"/>
            <p:cNvSpPr>
              <a:spLocks/>
            </p:cNvSpPr>
            <p:nvPr/>
          </p:nvSpPr>
          <p:spPr bwMode="auto">
            <a:xfrm>
              <a:off x="3204" y="2776"/>
              <a:ext cx="6" cy="16"/>
            </a:xfrm>
            <a:custGeom>
              <a:avLst/>
              <a:gdLst>
                <a:gd name="T0" fmla="*/ 17 w 5"/>
                <a:gd name="T1" fmla="*/ 87 h 12"/>
                <a:gd name="T2" fmla="*/ 12 w 5"/>
                <a:gd name="T3" fmla="*/ 0 h 12"/>
                <a:gd name="T4" fmla="*/ 0 w 5"/>
                <a:gd name="T5" fmla="*/ 37 h 12"/>
                <a:gd name="T6" fmla="*/ 17 w 5"/>
                <a:gd name="T7" fmla="*/ 8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2791" name="Freeform 4549"/>
            <p:cNvSpPr>
              <a:spLocks/>
            </p:cNvSpPr>
            <p:nvPr/>
          </p:nvSpPr>
          <p:spPr bwMode="auto">
            <a:xfrm>
              <a:off x="3038" y="2553"/>
              <a:ext cx="93" cy="127"/>
            </a:xfrm>
            <a:custGeom>
              <a:avLst/>
              <a:gdLst>
                <a:gd name="T0" fmla="*/ 165 w 83"/>
                <a:gd name="T1" fmla="*/ 71 h 102"/>
                <a:gd name="T2" fmla="*/ 148 w 83"/>
                <a:gd name="T3" fmla="*/ 0 h 102"/>
                <a:gd name="T4" fmla="*/ 132 w 83"/>
                <a:gd name="T5" fmla="*/ 46 h 102"/>
                <a:gd name="T6" fmla="*/ 95 w 83"/>
                <a:gd name="T7" fmla="*/ 46 h 102"/>
                <a:gd name="T8" fmla="*/ 80 w 83"/>
                <a:gd name="T9" fmla="*/ 57 h 102"/>
                <a:gd name="T10" fmla="*/ 69 w 83"/>
                <a:gd name="T11" fmla="*/ 46 h 102"/>
                <a:gd name="T12" fmla="*/ 43 w 83"/>
                <a:gd name="T13" fmla="*/ 57 h 102"/>
                <a:gd name="T14" fmla="*/ 43 w 83"/>
                <a:gd name="T15" fmla="*/ 71 h 102"/>
                <a:gd name="T16" fmla="*/ 38 w 83"/>
                <a:gd name="T17" fmla="*/ 134 h 102"/>
                <a:gd name="T18" fmla="*/ 56 w 83"/>
                <a:gd name="T19" fmla="*/ 176 h 102"/>
                <a:gd name="T20" fmla="*/ 34 w 83"/>
                <a:gd name="T21" fmla="*/ 232 h 102"/>
                <a:gd name="T22" fmla="*/ 12 w 83"/>
                <a:gd name="T23" fmla="*/ 289 h 102"/>
                <a:gd name="T24" fmla="*/ 3 w 83"/>
                <a:gd name="T25" fmla="*/ 377 h 102"/>
                <a:gd name="T26" fmla="*/ 0 w 83"/>
                <a:gd name="T27" fmla="*/ 473 h 102"/>
                <a:gd name="T28" fmla="*/ 3 w 83"/>
                <a:gd name="T29" fmla="*/ 473 h 102"/>
                <a:gd name="T30" fmla="*/ 27 w 83"/>
                <a:gd name="T31" fmla="*/ 441 h 102"/>
                <a:gd name="T32" fmla="*/ 56 w 83"/>
                <a:gd name="T33" fmla="*/ 441 h 102"/>
                <a:gd name="T34" fmla="*/ 85 w 83"/>
                <a:gd name="T35" fmla="*/ 441 h 102"/>
                <a:gd name="T36" fmla="*/ 121 w 83"/>
                <a:gd name="T37" fmla="*/ 441 h 102"/>
                <a:gd name="T38" fmla="*/ 148 w 83"/>
                <a:gd name="T39" fmla="*/ 441 h 102"/>
                <a:gd name="T40" fmla="*/ 148 w 83"/>
                <a:gd name="T41" fmla="*/ 344 h 102"/>
                <a:gd name="T42" fmla="*/ 176 w 83"/>
                <a:gd name="T43" fmla="*/ 265 h 102"/>
                <a:gd name="T44" fmla="*/ 185 w 83"/>
                <a:gd name="T45" fmla="*/ 198 h 102"/>
                <a:gd name="T46" fmla="*/ 176 w 83"/>
                <a:gd name="T47" fmla="*/ 134 h 102"/>
                <a:gd name="T48" fmla="*/ 165 w 83"/>
                <a:gd name="T49" fmla="*/ 7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22792" name="Freeform 4550"/>
            <p:cNvSpPr>
              <a:spLocks/>
            </p:cNvSpPr>
            <p:nvPr/>
          </p:nvSpPr>
          <p:spPr bwMode="auto">
            <a:xfrm>
              <a:off x="2729" y="2531"/>
              <a:ext cx="338" cy="413"/>
            </a:xfrm>
            <a:custGeom>
              <a:avLst/>
              <a:gdLst>
                <a:gd name="T0" fmla="*/ 589 w 302"/>
                <a:gd name="T1" fmla="*/ 597 h 333"/>
                <a:gd name="T2" fmla="*/ 584 w 302"/>
                <a:gd name="T3" fmla="*/ 651 h 333"/>
                <a:gd name="T4" fmla="*/ 591 w 302"/>
                <a:gd name="T5" fmla="*/ 722 h 333"/>
                <a:gd name="T6" fmla="*/ 598 w 302"/>
                <a:gd name="T7" fmla="*/ 840 h 333"/>
                <a:gd name="T8" fmla="*/ 613 w 302"/>
                <a:gd name="T9" fmla="*/ 974 h 333"/>
                <a:gd name="T10" fmla="*/ 642 w 302"/>
                <a:gd name="T11" fmla="*/ 1089 h 333"/>
                <a:gd name="T12" fmla="*/ 584 w 302"/>
                <a:gd name="T13" fmla="*/ 1106 h 333"/>
                <a:gd name="T14" fmla="*/ 567 w 302"/>
                <a:gd name="T15" fmla="*/ 1244 h 333"/>
                <a:gd name="T16" fmla="*/ 561 w 302"/>
                <a:gd name="T17" fmla="*/ 1372 h 333"/>
                <a:gd name="T18" fmla="*/ 608 w 302"/>
                <a:gd name="T19" fmla="*/ 1408 h 333"/>
                <a:gd name="T20" fmla="*/ 589 w 302"/>
                <a:gd name="T21" fmla="*/ 1503 h 333"/>
                <a:gd name="T22" fmla="*/ 545 w 302"/>
                <a:gd name="T23" fmla="*/ 1428 h 333"/>
                <a:gd name="T24" fmla="*/ 513 w 302"/>
                <a:gd name="T25" fmla="*/ 1366 h 333"/>
                <a:gd name="T26" fmla="*/ 450 w 302"/>
                <a:gd name="T27" fmla="*/ 1352 h 333"/>
                <a:gd name="T28" fmla="*/ 416 w 302"/>
                <a:gd name="T29" fmla="*/ 1339 h 333"/>
                <a:gd name="T30" fmla="*/ 379 w 302"/>
                <a:gd name="T31" fmla="*/ 1308 h 333"/>
                <a:gd name="T32" fmla="*/ 348 w 302"/>
                <a:gd name="T33" fmla="*/ 1292 h 333"/>
                <a:gd name="T34" fmla="*/ 337 w 302"/>
                <a:gd name="T35" fmla="*/ 1121 h 333"/>
                <a:gd name="T36" fmla="*/ 284 w 302"/>
                <a:gd name="T37" fmla="*/ 1013 h 333"/>
                <a:gd name="T38" fmla="*/ 254 w 302"/>
                <a:gd name="T39" fmla="*/ 987 h 333"/>
                <a:gd name="T40" fmla="*/ 208 w 302"/>
                <a:gd name="T41" fmla="*/ 1074 h 333"/>
                <a:gd name="T42" fmla="*/ 166 w 302"/>
                <a:gd name="T43" fmla="*/ 987 h 333"/>
                <a:gd name="T44" fmla="*/ 123 w 302"/>
                <a:gd name="T45" fmla="*/ 904 h 333"/>
                <a:gd name="T46" fmla="*/ 62 w 302"/>
                <a:gd name="T47" fmla="*/ 895 h 333"/>
                <a:gd name="T48" fmla="*/ 4 w 302"/>
                <a:gd name="T49" fmla="*/ 904 h 333"/>
                <a:gd name="T50" fmla="*/ 4 w 302"/>
                <a:gd name="T51" fmla="*/ 883 h 333"/>
                <a:gd name="T52" fmla="*/ 31 w 302"/>
                <a:gd name="T53" fmla="*/ 801 h 333"/>
                <a:gd name="T54" fmla="*/ 62 w 302"/>
                <a:gd name="T55" fmla="*/ 786 h 333"/>
                <a:gd name="T56" fmla="*/ 84 w 302"/>
                <a:gd name="T57" fmla="*/ 820 h 333"/>
                <a:gd name="T58" fmla="*/ 143 w 302"/>
                <a:gd name="T59" fmla="*/ 712 h 333"/>
                <a:gd name="T60" fmla="*/ 145 w 302"/>
                <a:gd name="T61" fmla="*/ 588 h 333"/>
                <a:gd name="T62" fmla="*/ 191 w 302"/>
                <a:gd name="T63" fmla="*/ 454 h 333"/>
                <a:gd name="T64" fmla="*/ 208 w 302"/>
                <a:gd name="T65" fmla="*/ 339 h 333"/>
                <a:gd name="T66" fmla="*/ 219 w 302"/>
                <a:gd name="T67" fmla="*/ 210 h 333"/>
                <a:gd name="T68" fmla="*/ 222 w 302"/>
                <a:gd name="T69" fmla="*/ 78 h 333"/>
                <a:gd name="T70" fmla="*/ 284 w 302"/>
                <a:gd name="T71" fmla="*/ 50 h 333"/>
                <a:gd name="T72" fmla="*/ 354 w 302"/>
                <a:gd name="T73" fmla="*/ 95 h 333"/>
                <a:gd name="T74" fmla="*/ 385 w 302"/>
                <a:gd name="T75" fmla="*/ 50 h 333"/>
                <a:gd name="T76" fmla="*/ 443 w 302"/>
                <a:gd name="T77" fmla="*/ 32 h 333"/>
                <a:gd name="T78" fmla="*/ 483 w 302"/>
                <a:gd name="T79" fmla="*/ 2 h 333"/>
                <a:gd name="T80" fmla="*/ 529 w 302"/>
                <a:gd name="T81" fmla="*/ 17 h 333"/>
                <a:gd name="T82" fmla="*/ 567 w 302"/>
                <a:gd name="T83" fmla="*/ 72 h 333"/>
                <a:gd name="T84" fmla="*/ 598 w 302"/>
                <a:gd name="T85" fmla="*/ 50 h 333"/>
                <a:gd name="T86" fmla="*/ 648 w 302"/>
                <a:gd name="T87" fmla="*/ 149 h 333"/>
                <a:gd name="T88" fmla="*/ 663 w 302"/>
                <a:gd name="T89" fmla="*/ 254 h 333"/>
                <a:gd name="T90" fmla="*/ 617 w 302"/>
                <a:gd name="T91" fmla="*/ 363 h 333"/>
                <a:gd name="T92" fmla="*/ 608 w 302"/>
                <a:gd name="T93" fmla="*/ 54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22793" name="Freeform 4551"/>
            <p:cNvSpPr>
              <a:spLocks/>
            </p:cNvSpPr>
            <p:nvPr/>
          </p:nvSpPr>
          <p:spPr bwMode="auto">
            <a:xfrm>
              <a:off x="2898" y="2830"/>
              <a:ext cx="207" cy="216"/>
            </a:xfrm>
            <a:custGeom>
              <a:avLst/>
              <a:gdLst>
                <a:gd name="T0" fmla="*/ 72 w 185"/>
                <a:gd name="T1" fmla="*/ 370 h 175"/>
                <a:gd name="T2" fmla="*/ 40 w 185"/>
                <a:gd name="T3" fmla="*/ 370 h 175"/>
                <a:gd name="T4" fmla="*/ 2 w 185"/>
                <a:gd name="T5" fmla="*/ 370 h 175"/>
                <a:gd name="T6" fmla="*/ 2 w 185"/>
                <a:gd name="T7" fmla="*/ 433 h 175"/>
                <a:gd name="T8" fmla="*/ 2 w 185"/>
                <a:gd name="T9" fmla="*/ 492 h 175"/>
                <a:gd name="T10" fmla="*/ 0 w 185"/>
                <a:gd name="T11" fmla="*/ 554 h 175"/>
                <a:gd name="T12" fmla="*/ 0 w 185"/>
                <a:gd name="T13" fmla="*/ 620 h 175"/>
                <a:gd name="T14" fmla="*/ 26 w 185"/>
                <a:gd name="T15" fmla="*/ 683 h 175"/>
                <a:gd name="T16" fmla="*/ 45 w 185"/>
                <a:gd name="T17" fmla="*/ 731 h 175"/>
                <a:gd name="T18" fmla="*/ 72 w 185"/>
                <a:gd name="T19" fmla="*/ 722 h 175"/>
                <a:gd name="T20" fmla="*/ 109 w 185"/>
                <a:gd name="T21" fmla="*/ 743 h 175"/>
                <a:gd name="T22" fmla="*/ 161 w 185"/>
                <a:gd name="T23" fmla="*/ 765 h 175"/>
                <a:gd name="T24" fmla="*/ 192 w 185"/>
                <a:gd name="T25" fmla="*/ 711 h 175"/>
                <a:gd name="T26" fmla="*/ 227 w 185"/>
                <a:gd name="T27" fmla="*/ 650 h 175"/>
                <a:gd name="T28" fmla="*/ 239 w 185"/>
                <a:gd name="T29" fmla="*/ 607 h 175"/>
                <a:gd name="T30" fmla="*/ 264 w 185"/>
                <a:gd name="T31" fmla="*/ 585 h 175"/>
                <a:gd name="T32" fmla="*/ 293 w 185"/>
                <a:gd name="T33" fmla="*/ 576 h 175"/>
                <a:gd name="T34" fmla="*/ 281 w 185"/>
                <a:gd name="T35" fmla="*/ 538 h 175"/>
                <a:gd name="T36" fmla="*/ 308 w 185"/>
                <a:gd name="T37" fmla="*/ 515 h 175"/>
                <a:gd name="T38" fmla="*/ 330 w 185"/>
                <a:gd name="T39" fmla="*/ 492 h 175"/>
                <a:gd name="T40" fmla="*/ 357 w 185"/>
                <a:gd name="T41" fmla="*/ 468 h 175"/>
                <a:gd name="T42" fmla="*/ 385 w 185"/>
                <a:gd name="T43" fmla="*/ 453 h 175"/>
                <a:gd name="T44" fmla="*/ 368 w 185"/>
                <a:gd name="T45" fmla="*/ 425 h 175"/>
                <a:gd name="T46" fmla="*/ 388 w 185"/>
                <a:gd name="T47" fmla="*/ 338 h 175"/>
                <a:gd name="T48" fmla="*/ 396 w 185"/>
                <a:gd name="T49" fmla="*/ 318 h 175"/>
                <a:gd name="T50" fmla="*/ 396 w 185"/>
                <a:gd name="T51" fmla="*/ 267 h 175"/>
                <a:gd name="T52" fmla="*/ 399 w 185"/>
                <a:gd name="T53" fmla="*/ 197 h 175"/>
                <a:gd name="T54" fmla="*/ 408 w 185"/>
                <a:gd name="T55" fmla="*/ 170 h 175"/>
                <a:gd name="T56" fmla="*/ 385 w 185"/>
                <a:gd name="T57" fmla="*/ 111 h 175"/>
                <a:gd name="T58" fmla="*/ 385 w 185"/>
                <a:gd name="T59" fmla="*/ 90 h 175"/>
                <a:gd name="T60" fmla="*/ 350 w 185"/>
                <a:gd name="T61" fmla="*/ 48 h 175"/>
                <a:gd name="T62" fmla="*/ 313 w 185"/>
                <a:gd name="T63" fmla="*/ 2 h 175"/>
                <a:gd name="T64" fmla="*/ 308 w 185"/>
                <a:gd name="T65" fmla="*/ 0 h 175"/>
                <a:gd name="T66" fmla="*/ 275 w 185"/>
                <a:gd name="T67" fmla="*/ 2 h 175"/>
                <a:gd name="T68" fmla="*/ 251 w 185"/>
                <a:gd name="T69" fmla="*/ 17 h 175"/>
                <a:gd name="T70" fmla="*/ 227 w 185"/>
                <a:gd name="T71" fmla="*/ 80 h 175"/>
                <a:gd name="T72" fmla="*/ 235 w 185"/>
                <a:gd name="T73" fmla="*/ 151 h 175"/>
                <a:gd name="T74" fmla="*/ 227 w 185"/>
                <a:gd name="T75" fmla="*/ 210 h 175"/>
                <a:gd name="T76" fmla="*/ 227 w 185"/>
                <a:gd name="T77" fmla="*/ 274 h 175"/>
                <a:gd name="T78" fmla="*/ 261 w 185"/>
                <a:gd name="T79" fmla="*/ 330 h 175"/>
                <a:gd name="T80" fmla="*/ 275 w 185"/>
                <a:gd name="T81" fmla="*/ 314 h 175"/>
                <a:gd name="T82" fmla="*/ 264 w 185"/>
                <a:gd name="T83" fmla="*/ 404 h 175"/>
                <a:gd name="T84" fmla="*/ 254 w 185"/>
                <a:gd name="T85" fmla="*/ 404 h 175"/>
                <a:gd name="T86" fmla="*/ 245 w 185"/>
                <a:gd name="T87" fmla="*/ 404 h 175"/>
                <a:gd name="T88" fmla="*/ 214 w 185"/>
                <a:gd name="T89" fmla="*/ 330 h 175"/>
                <a:gd name="T90" fmla="*/ 192 w 185"/>
                <a:gd name="T91" fmla="*/ 297 h 175"/>
                <a:gd name="T92" fmla="*/ 179 w 185"/>
                <a:gd name="T93" fmla="*/ 267 h 175"/>
                <a:gd name="T94" fmla="*/ 167 w 185"/>
                <a:gd name="T95" fmla="*/ 297 h 175"/>
                <a:gd name="T96" fmla="*/ 117 w 185"/>
                <a:gd name="T97" fmla="*/ 258 h 175"/>
                <a:gd name="T98" fmla="*/ 115 w 185"/>
                <a:gd name="T99" fmla="*/ 238 h 175"/>
                <a:gd name="T100" fmla="*/ 84 w 185"/>
                <a:gd name="T101" fmla="*/ 243 h 175"/>
                <a:gd name="T102" fmla="*/ 72 w 185"/>
                <a:gd name="T103" fmla="*/ 207 h 175"/>
                <a:gd name="T104" fmla="*/ 72 w 185"/>
                <a:gd name="T105" fmla="*/ 286 h 175"/>
                <a:gd name="T106" fmla="*/ 72 w 185"/>
                <a:gd name="T107" fmla="*/ 37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22794" name="Freeform 4552"/>
            <p:cNvSpPr>
              <a:spLocks/>
            </p:cNvSpPr>
            <p:nvPr/>
          </p:nvSpPr>
          <p:spPr bwMode="auto">
            <a:xfrm>
              <a:off x="2955" y="2993"/>
              <a:ext cx="134" cy="150"/>
            </a:xfrm>
            <a:custGeom>
              <a:avLst/>
              <a:gdLst>
                <a:gd name="T0" fmla="*/ 130 w 120"/>
                <a:gd name="T1" fmla="*/ 524 h 121"/>
                <a:gd name="T2" fmla="*/ 117 w 120"/>
                <a:gd name="T3" fmla="*/ 512 h 121"/>
                <a:gd name="T4" fmla="*/ 92 w 120"/>
                <a:gd name="T5" fmla="*/ 475 h 121"/>
                <a:gd name="T6" fmla="*/ 76 w 120"/>
                <a:gd name="T7" fmla="*/ 413 h 121"/>
                <a:gd name="T8" fmla="*/ 71 w 120"/>
                <a:gd name="T9" fmla="*/ 381 h 121"/>
                <a:gd name="T10" fmla="*/ 68 w 120"/>
                <a:gd name="T11" fmla="*/ 374 h 121"/>
                <a:gd name="T12" fmla="*/ 40 w 120"/>
                <a:gd name="T13" fmla="*/ 327 h 121"/>
                <a:gd name="T14" fmla="*/ 19 w 120"/>
                <a:gd name="T15" fmla="*/ 257 h 121"/>
                <a:gd name="T16" fmla="*/ 0 w 120"/>
                <a:gd name="T17" fmla="*/ 169 h 121"/>
                <a:gd name="T18" fmla="*/ 50 w 120"/>
                <a:gd name="T19" fmla="*/ 193 h 121"/>
                <a:gd name="T20" fmla="*/ 82 w 120"/>
                <a:gd name="T21" fmla="*/ 136 h 121"/>
                <a:gd name="T22" fmla="*/ 117 w 120"/>
                <a:gd name="T23" fmla="*/ 77 h 121"/>
                <a:gd name="T24" fmla="*/ 130 w 120"/>
                <a:gd name="T25" fmla="*/ 32 h 121"/>
                <a:gd name="T26" fmla="*/ 152 w 120"/>
                <a:gd name="T27" fmla="*/ 2 h 121"/>
                <a:gd name="T28" fmla="*/ 181 w 120"/>
                <a:gd name="T29" fmla="*/ 0 h 121"/>
                <a:gd name="T30" fmla="*/ 181 w 120"/>
                <a:gd name="T31" fmla="*/ 32 h 121"/>
                <a:gd name="T32" fmla="*/ 195 w 120"/>
                <a:gd name="T33" fmla="*/ 32 h 121"/>
                <a:gd name="T34" fmla="*/ 226 w 120"/>
                <a:gd name="T35" fmla="*/ 62 h 121"/>
                <a:gd name="T36" fmla="*/ 262 w 120"/>
                <a:gd name="T37" fmla="*/ 88 h 121"/>
                <a:gd name="T38" fmla="*/ 262 w 120"/>
                <a:gd name="T39" fmla="*/ 193 h 121"/>
                <a:gd name="T40" fmla="*/ 255 w 120"/>
                <a:gd name="T41" fmla="*/ 257 h 121"/>
                <a:gd name="T42" fmla="*/ 255 w 120"/>
                <a:gd name="T43" fmla="*/ 327 h 121"/>
                <a:gd name="T44" fmla="*/ 243 w 120"/>
                <a:gd name="T45" fmla="*/ 395 h 121"/>
                <a:gd name="T46" fmla="*/ 239 w 120"/>
                <a:gd name="T47" fmla="*/ 455 h 121"/>
                <a:gd name="T48" fmla="*/ 214 w 120"/>
                <a:gd name="T49" fmla="*/ 501 h 121"/>
                <a:gd name="T50" fmla="*/ 195 w 120"/>
                <a:gd name="T51" fmla="*/ 545 h 121"/>
                <a:gd name="T52" fmla="*/ 163 w 120"/>
                <a:gd name="T53" fmla="*/ 531 h 121"/>
                <a:gd name="T54" fmla="*/ 132 w 120"/>
                <a:gd name="T55" fmla="*/ 531 h 121"/>
                <a:gd name="T56" fmla="*/ 130 w 120"/>
                <a:gd name="T57" fmla="*/ 524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22795" name="Freeform 4553"/>
            <p:cNvSpPr>
              <a:spLocks/>
            </p:cNvSpPr>
            <p:nvPr/>
          </p:nvSpPr>
          <p:spPr bwMode="auto">
            <a:xfrm>
              <a:off x="1540" y="3315"/>
              <a:ext cx="84" cy="105"/>
            </a:xfrm>
            <a:custGeom>
              <a:avLst/>
              <a:gdLst>
                <a:gd name="T0" fmla="*/ 151 w 76"/>
                <a:gd name="T1" fmla="*/ 187 h 85"/>
                <a:gd name="T2" fmla="*/ 118 w 76"/>
                <a:gd name="T3" fmla="*/ 136 h 85"/>
                <a:gd name="T4" fmla="*/ 88 w 76"/>
                <a:gd name="T5" fmla="*/ 80 h 85"/>
                <a:gd name="T6" fmla="*/ 62 w 76"/>
                <a:gd name="T7" fmla="*/ 61 h 85"/>
                <a:gd name="T8" fmla="*/ 59 w 76"/>
                <a:gd name="T9" fmla="*/ 61 h 85"/>
                <a:gd name="T10" fmla="*/ 19 w 76"/>
                <a:gd name="T11" fmla="*/ 0 h 85"/>
                <a:gd name="T12" fmla="*/ 0 w 76"/>
                <a:gd name="T13" fmla="*/ 0 h 85"/>
                <a:gd name="T14" fmla="*/ 0 w 76"/>
                <a:gd name="T15" fmla="*/ 2 h 85"/>
                <a:gd name="T16" fmla="*/ 0 w 76"/>
                <a:gd name="T17" fmla="*/ 93 h 85"/>
                <a:gd name="T18" fmla="*/ 0 w 76"/>
                <a:gd name="T19" fmla="*/ 175 h 85"/>
                <a:gd name="T20" fmla="*/ 0 w 76"/>
                <a:gd name="T21" fmla="*/ 187 h 85"/>
                <a:gd name="T22" fmla="*/ 0 w 76"/>
                <a:gd name="T23" fmla="*/ 247 h 85"/>
                <a:gd name="T24" fmla="*/ 14 w 76"/>
                <a:gd name="T25" fmla="*/ 314 h 85"/>
                <a:gd name="T26" fmla="*/ 53 w 76"/>
                <a:gd name="T27" fmla="*/ 352 h 85"/>
                <a:gd name="T28" fmla="*/ 104 w 76"/>
                <a:gd name="T29" fmla="*/ 376 h 85"/>
                <a:gd name="T30" fmla="*/ 128 w 76"/>
                <a:gd name="T31" fmla="*/ 343 h 85"/>
                <a:gd name="T32" fmla="*/ 154 w 76"/>
                <a:gd name="T33" fmla="*/ 280 h 85"/>
                <a:gd name="T34" fmla="*/ 141 w 76"/>
                <a:gd name="T35" fmla="*/ 221 h 85"/>
                <a:gd name="T36" fmla="*/ 151 w 76"/>
                <a:gd name="T37" fmla="*/ 18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22796" name="Freeform 4554"/>
            <p:cNvSpPr>
              <a:spLocks/>
            </p:cNvSpPr>
            <p:nvPr/>
          </p:nvSpPr>
          <p:spPr bwMode="auto">
            <a:xfrm>
              <a:off x="1329" y="3128"/>
              <a:ext cx="269" cy="670"/>
            </a:xfrm>
            <a:custGeom>
              <a:avLst/>
              <a:gdLst>
                <a:gd name="T0" fmla="*/ 294 w 241"/>
                <a:gd name="T1" fmla="*/ 1531 h 541"/>
                <a:gd name="T2" fmla="*/ 280 w 241"/>
                <a:gd name="T3" fmla="*/ 1627 h 541"/>
                <a:gd name="T4" fmla="*/ 304 w 241"/>
                <a:gd name="T5" fmla="*/ 1635 h 541"/>
                <a:gd name="T6" fmla="*/ 320 w 241"/>
                <a:gd name="T7" fmla="*/ 1681 h 541"/>
                <a:gd name="T8" fmla="*/ 284 w 241"/>
                <a:gd name="T9" fmla="*/ 1666 h 541"/>
                <a:gd name="T10" fmla="*/ 284 w 241"/>
                <a:gd name="T11" fmla="*/ 1750 h 541"/>
                <a:gd name="T12" fmla="*/ 284 w 241"/>
                <a:gd name="T13" fmla="*/ 1845 h 541"/>
                <a:gd name="T14" fmla="*/ 250 w 241"/>
                <a:gd name="T15" fmla="*/ 1967 h 541"/>
                <a:gd name="T16" fmla="*/ 317 w 241"/>
                <a:gd name="T17" fmla="*/ 2040 h 541"/>
                <a:gd name="T18" fmla="*/ 317 w 241"/>
                <a:gd name="T19" fmla="*/ 2082 h 541"/>
                <a:gd name="T20" fmla="*/ 284 w 241"/>
                <a:gd name="T21" fmla="*/ 2186 h 541"/>
                <a:gd name="T22" fmla="*/ 266 w 241"/>
                <a:gd name="T23" fmla="*/ 2228 h 541"/>
                <a:gd name="T24" fmla="*/ 270 w 241"/>
                <a:gd name="T25" fmla="*/ 2263 h 541"/>
                <a:gd name="T26" fmla="*/ 263 w 241"/>
                <a:gd name="T27" fmla="*/ 2317 h 541"/>
                <a:gd name="T28" fmla="*/ 266 w 241"/>
                <a:gd name="T29" fmla="*/ 2360 h 541"/>
                <a:gd name="T30" fmla="*/ 304 w 241"/>
                <a:gd name="T31" fmla="*/ 2419 h 541"/>
                <a:gd name="T32" fmla="*/ 194 w 241"/>
                <a:gd name="T33" fmla="*/ 2379 h 541"/>
                <a:gd name="T34" fmla="*/ 156 w 241"/>
                <a:gd name="T35" fmla="*/ 2289 h 541"/>
                <a:gd name="T36" fmla="*/ 112 w 241"/>
                <a:gd name="T37" fmla="*/ 2186 h 541"/>
                <a:gd name="T38" fmla="*/ 129 w 241"/>
                <a:gd name="T39" fmla="*/ 2029 h 541"/>
                <a:gd name="T40" fmla="*/ 117 w 241"/>
                <a:gd name="T41" fmla="*/ 1891 h 541"/>
                <a:gd name="T42" fmla="*/ 97 w 241"/>
                <a:gd name="T43" fmla="*/ 1834 h 541"/>
                <a:gd name="T44" fmla="*/ 94 w 241"/>
                <a:gd name="T45" fmla="*/ 1783 h 541"/>
                <a:gd name="T46" fmla="*/ 61 w 241"/>
                <a:gd name="T47" fmla="*/ 1655 h 541"/>
                <a:gd name="T48" fmla="*/ 45 w 241"/>
                <a:gd name="T49" fmla="*/ 1487 h 541"/>
                <a:gd name="T50" fmla="*/ 51 w 241"/>
                <a:gd name="T51" fmla="*/ 1364 h 541"/>
                <a:gd name="T52" fmla="*/ 36 w 241"/>
                <a:gd name="T53" fmla="*/ 1250 h 541"/>
                <a:gd name="T54" fmla="*/ 40 w 241"/>
                <a:gd name="T55" fmla="*/ 1132 h 541"/>
                <a:gd name="T56" fmla="*/ 40 w 241"/>
                <a:gd name="T57" fmla="*/ 970 h 541"/>
                <a:gd name="T58" fmla="*/ 15 w 241"/>
                <a:gd name="T59" fmla="*/ 857 h 541"/>
                <a:gd name="T60" fmla="*/ 0 w 241"/>
                <a:gd name="T61" fmla="*/ 738 h 541"/>
                <a:gd name="T62" fmla="*/ 2 w 241"/>
                <a:gd name="T63" fmla="*/ 635 h 541"/>
                <a:gd name="T64" fmla="*/ 15 w 241"/>
                <a:gd name="T65" fmla="*/ 503 h 541"/>
                <a:gd name="T66" fmla="*/ 40 w 241"/>
                <a:gd name="T67" fmla="*/ 412 h 541"/>
                <a:gd name="T68" fmla="*/ 26 w 241"/>
                <a:gd name="T69" fmla="*/ 256 h 541"/>
                <a:gd name="T70" fmla="*/ 61 w 241"/>
                <a:gd name="T71" fmla="*/ 181 h 541"/>
                <a:gd name="T72" fmla="*/ 61 w 241"/>
                <a:gd name="T73" fmla="*/ 95 h 541"/>
                <a:gd name="T74" fmla="*/ 94 w 241"/>
                <a:gd name="T75" fmla="*/ 21 h 541"/>
                <a:gd name="T76" fmla="*/ 148 w 241"/>
                <a:gd name="T77" fmla="*/ 72 h 541"/>
                <a:gd name="T78" fmla="*/ 200 w 241"/>
                <a:gd name="T79" fmla="*/ 21 h 541"/>
                <a:gd name="T80" fmla="*/ 239 w 241"/>
                <a:gd name="T81" fmla="*/ 102 h 541"/>
                <a:gd name="T82" fmla="*/ 301 w 241"/>
                <a:gd name="T83" fmla="*/ 199 h 541"/>
                <a:gd name="T84" fmla="*/ 357 w 241"/>
                <a:gd name="T85" fmla="*/ 261 h 541"/>
                <a:gd name="T86" fmla="*/ 373 w 241"/>
                <a:gd name="T87" fmla="*/ 374 h 541"/>
                <a:gd name="T88" fmla="*/ 404 w 241"/>
                <a:gd name="T89" fmla="*/ 452 h 541"/>
                <a:gd name="T90" fmla="*/ 464 w 241"/>
                <a:gd name="T91" fmla="*/ 443 h 541"/>
                <a:gd name="T92" fmla="*/ 486 w 241"/>
                <a:gd name="T93" fmla="*/ 303 h 541"/>
                <a:gd name="T94" fmla="*/ 519 w 241"/>
                <a:gd name="T95" fmla="*/ 412 h 541"/>
                <a:gd name="T96" fmla="*/ 480 w 241"/>
                <a:gd name="T97" fmla="*/ 487 h 541"/>
                <a:gd name="T98" fmla="*/ 444 w 241"/>
                <a:gd name="T99" fmla="*/ 580 h 541"/>
                <a:gd name="T100" fmla="*/ 409 w 241"/>
                <a:gd name="T101" fmla="*/ 675 h 541"/>
                <a:gd name="T102" fmla="*/ 409 w 241"/>
                <a:gd name="T103" fmla="*/ 770 h 541"/>
                <a:gd name="T104" fmla="*/ 409 w 241"/>
                <a:gd name="T105" fmla="*/ 907 h 541"/>
                <a:gd name="T106" fmla="*/ 419 w 241"/>
                <a:gd name="T107" fmla="*/ 1029 h 541"/>
                <a:gd name="T108" fmla="*/ 464 w 241"/>
                <a:gd name="T109" fmla="*/ 1147 h 541"/>
                <a:gd name="T110" fmla="*/ 477 w 241"/>
                <a:gd name="T111" fmla="*/ 1256 h 541"/>
                <a:gd name="T112" fmla="*/ 432 w 241"/>
                <a:gd name="T113" fmla="*/ 1344 h 541"/>
                <a:gd name="T114" fmla="*/ 376 w 241"/>
                <a:gd name="T115" fmla="*/ 1364 h 541"/>
                <a:gd name="T116" fmla="*/ 328 w 241"/>
                <a:gd name="T117" fmla="*/ 1371 h 541"/>
                <a:gd name="T118" fmla="*/ 339 w 241"/>
                <a:gd name="T119" fmla="*/ 149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22797" name="Freeform 4555"/>
            <p:cNvSpPr>
              <a:spLocks/>
            </p:cNvSpPr>
            <p:nvPr/>
          </p:nvSpPr>
          <p:spPr bwMode="auto">
            <a:xfrm>
              <a:off x="1294" y="3034"/>
              <a:ext cx="194" cy="796"/>
            </a:xfrm>
            <a:custGeom>
              <a:avLst/>
              <a:gdLst>
                <a:gd name="T0" fmla="*/ 38 w 173"/>
                <a:gd name="T1" fmla="*/ 1138 h 643"/>
                <a:gd name="T2" fmla="*/ 43 w 173"/>
                <a:gd name="T3" fmla="*/ 1331 h 643"/>
                <a:gd name="T4" fmla="*/ 31 w 173"/>
                <a:gd name="T5" fmla="*/ 1539 h 643"/>
                <a:gd name="T6" fmla="*/ 49 w 173"/>
                <a:gd name="T7" fmla="*/ 1707 h 643"/>
                <a:gd name="T8" fmla="*/ 73 w 173"/>
                <a:gd name="T9" fmla="*/ 1915 h 643"/>
                <a:gd name="T10" fmla="*/ 101 w 173"/>
                <a:gd name="T11" fmla="*/ 1915 h 643"/>
                <a:gd name="T12" fmla="*/ 116 w 173"/>
                <a:gd name="T13" fmla="*/ 1968 h 643"/>
                <a:gd name="T14" fmla="*/ 116 w 173"/>
                <a:gd name="T15" fmla="*/ 2033 h 643"/>
                <a:gd name="T16" fmla="*/ 138 w 173"/>
                <a:gd name="T17" fmla="*/ 2150 h 643"/>
                <a:gd name="T18" fmla="*/ 131 w 173"/>
                <a:gd name="T19" fmla="*/ 2211 h 643"/>
                <a:gd name="T20" fmla="*/ 131 w 173"/>
                <a:gd name="T21" fmla="*/ 2280 h 643"/>
                <a:gd name="T22" fmla="*/ 123 w 173"/>
                <a:gd name="T23" fmla="*/ 2286 h 643"/>
                <a:gd name="T24" fmla="*/ 107 w 173"/>
                <a:gd name="T25" fmla="*/ 2252 h 643"/>
                <a:gd name="T26" fmla="*/ 85 w 173"/>
                <a:gd name="T27" fmla="*/ 2319 h 643"/>
                <a:gd name="T28" fmla="*/ 138 w 173"/>
                <a:gd name="T29" fmla="*/ 2360 h 643"/>
                <a:gd name="T30" fmla="*/ 123 w 173"/>
                <a:gd name="T31" fmla="*/ 2392 h 643"/>
                <a:gd name="T32" fmla="*/ 165 w 173"/>
                <a:gd name="T33" fmla="*/ 2416 h 643"/>
                <a:gd name="T34" fmla="*/ 131 w 173"/>
                <a:gd name="T35" fmla="*/ 2421 h 643"/>
                <a:gd name="T36" fmla="*/ 165 w 173"/>
                <a:gd name="T37" fmla="*/ 2545 h 643"/>
                <a:gd name="T38" fmla="*/ 185 w 173"/>
                <a:gd name="T39" fmla="*/ 2602 h 643"/>
                <a:gd name="T40" fmla="*/ 213 w 173"/>
                <a:gd name="T41" fmla="*/ 2678 h 643"/>
                <a:gd name="T42" fmla="*/ 228 w 173"/>
                <a:gd name="T43" fmla="*/ 2711 h 643"/>
                <a:gd name="T44" fmla="*/ 244 w 173"/>
                <a:gd name="T45" fmla="*/ 2777 h 643"/>
                <a:gd name="T46" fmla="*/ 262 w 173"/>
                <a:gd name="T47" fmla="*/ 2813 h 643"/>
                <a:gd name="T48" fmla="*/ 327 w 173"/>
                <a:gd name="T49" fmla="*/ 2772 h 643"/>
                <a:gd name="T50" fmla="*/ 332 w 173"/>
                <a:gd name="T51" fmla="*/ 2726 h 643"/>
                <a:gd name="T52" fmla="*/ 232 w 173"/>
                <a:gd name="T53" fmla="*/ 2623 h 643"/>
                <a:gd name="T54" fmla="*/ 206 w 173"/>
                <a:gd name="T55" fmla="*/ 2466 h 643"/>
                <a:gd name="T56" fmla="*/ 190 w 173"/>
                <a:gd name="T57" fmla="*/ 2223 h 643"/>
                <a:gd name="T58" fmla="*/ 190 w 173"/>
                <a:gd name="T59" fmla="*/ 2150 h 643"/>
                <a:gd name="T60" fmla="*/ 131 w 173"/>
                <a:gd name="T61" fmla="*/ 1992 h 643"/>
                <a:gd name="T62" fmla="*/ 113 w 173"/>
                <a:gd name="T63" fmla="*/ 1738 h 643"/>
                <a:gd name="T64" fmla="*/ 107 w 173"/>
                <a:gd name="T65" fmla="*/ 1578 h 643"/>
                <a:gd name="T66" fmla="*/ 107 w 173"/>
                <a:gd name="T67" fmla="*/ 1410 h 643"/>
                <a:gd name="T68" fmla="*/ 85 w 173"/>
                <a:gd name="T69" fmla="*/ 1193 h 643"/>
                <a:gd name="T70" fmla="*/ 80 w 173"/>
                <a:gd name="T71" fmla="*/ 1018 h 643"/>
                <a:gd name="T72" fmla="*/ 85 w 173"/>
                <a:gd name="T73" fmla="*/ 843 h 643"/>
                <a:gd name="T74" fmla="*/ 101 w 173"/>
                <a:gd name="T75" fmla="*/ 709 h 643"/>
                <a:gd name="T76" fmla="*/ 131 w 173"/>
                <a:gd name="T77" fmla="*/ 516 h 643"/>
                <a:gd name="T78" fmla="*/ 107 w 173"/>
                <a:gd name="T79" fmla="*/ 412 h 643"/>
                <a:gd name="T80" fmla="*/ 65 w 173"/>
                <a:gd name="T81" fmla="*/ 199 h 643"/>
                <a:gd name="T82" fmla="*/ 38 w 173"/>
                <a:gd name="T83" fmla="*/ 46 h 643"/>
                <a:gd name="T84" fmla="*/ 3 w 173"/>
                <a:gd name="T85" fmla="*/ 62 h 643"/>
                <a:gd name="T86" fmla="*/ 15 w 173"/>
                <a:gd name="T87" fmla="*/ 277 h 643"/>
                <a:gd name="T88" fmla="*/ 15 w 173"/>
                <a:gd name="T89" fmla="*/ 485 h 643"/>
                <a:gd name="T90" fmla="*/ 21 w 173"/>
                <a:gd name="T91" fmla="*/ 781 h 643"/>
                <a:gd name="T92" fmla="*/ 27 w 173"/>
                <a:gd name="T93" fmla="*/ 1018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22798" name="Freeform 4556"/>
            <p:cNvSpPr>
              <a:spLocks/>
            </p:cNvSpPr>
            <p:nvPr/>
          </p:nvSpPr>
          <p:spPr bwMode="auto">
            <a:xfrm>
              <a:off x="1327" y="3572"/>
              <a:ext cx="12" cy="33"/>
            </a:xfrm>
            <a:custGeom>
              <a:avLst/>
              <a:gdLst>
                <a:gd name="T0" fmla="*/ 4 w 11"/>
                <a:gd name="T1" fmla="*/ 0 h 26"/>
                <a:gd name="T2" fmla="*/ 0 w 11"/>
                <a:gd name="T3" fmla="*/ 0 h 26"/>
                <a:gd name="T4" fmla="*/ 14 w 11"/>
                <a:gd name="T5" fmla="*/ 137 h 26"/>
                <a:gd name="T6" fmla="*/ 16 w 11"/>
                <a:gd name="T7" fmla="*/ 124 h 26"/>
                <a:gd name="T8" fmla="*/ 19 w 11"/>
                <a:gd name="T9" fmla="*/ 98 h 26"/>
                <a:gd name="T10" fmla="*/ 16 w 11"/>
                <a:gd name="T11" fmla="*/ 37 h 26"/>
                <a:gd name="T12" fmla="*/ 16 w 11"/>
                <a:gd name="T13" fmla="*/ 3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799" name="Freeform 4557"/>
            <p:cNvSpPr>
              <a:spLocks/>
            </p:cNvSpPr>
            <p:nvPr/>
          </p:nvSpPr>
          <p:spPr bwMode="auto">
            <a:xfrm>
              <a:off x="1357" y="3722"/>
              <a:ext cx="17" cy="26"/>
            </a:xfrm>
            <a:custGeom>
              <a:avLst/>
              <a:gdLst>
                <a:gd name="T0" fmla="*/ 28 w 14"/>
                <a:gd name="T1" fmla="*/ 0 h 21"/>
                <a:gd name="T2" fmla="*/ 0 w 14"/>
                <a:gd name="T3" fmla="*/ 40 h 21"/>
                <a:gd name="T4" fmla="*/ 28 w 14"/>
                <a:gd name="T5" fmla="*/ 88 h 21"/>
                <a:gd name="T6" fmla="*/ 53 w 14"/>
                <a:gd name="T7" fmla="*/ 95 h 21"/>
                <a:gd name="T8" fmla="*/ 53 w 14"/>
                <a:gd name="T9" fmla="*/ 62 h 21"/>
                <a:gd name="T10" fmla="*/ 28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800" name="Freeform 4558"/>
            <p:cNvSpPr>
              <a:spLocks/>
            </p:cNvSpPr>
            <p:nvPr/>
          </p:nvSpPr>
          <p:spPr bwMode="auto">
            <a:xfrm>
              <a:off x="1091" y="2616"/>
              <a:ext cx="100" cy="143"/>
            </a:xfrm>
            <a:custGeom>
              <a:avLst/>
              <a:gdLst>
                <a:gd name="T0" fmla="*/ 0 w 90"/>
                <a:gd name="T1" fmla="*/ 207 h 116"/>
                <a:gd name="T2" fmla="*/ 2 w 90"/>
                <a:gd name="T3" fmla="*/ 276 h 116"/>
                <a:gd name="T4" fmla="*/ 0 w 90"/>
                <a:gd name="T5" fmla="*/ 298 h 116"/>
                <a:gd name="T6" fmla="*/ 24 w 90"/>
                <a:gd name="T7" fmla="*/ 307 h 116"/>
                <a:gd name="T8" fmla="*/ 30 w 90"/>
                <a:gd name="T9" fmla="*/ 298 h 116"/>
                <a:gd name="T10" fmla="*/ 36 w 90"/>
                <a:gd name="T11" fmla="*/ 307 h 116"/>
                <a:gd name="T12" fmla="*/ 36 w 90"/>
                <a:gd name="T13" fmla="*/ 358 h 116"/>
                <a:gd name="T14" fmla="*/ 20 w 90"/>
                <a:gd name="T15" fmla="*/ 378 h 116"/>
                <a:gd name="T16" fmla="*/ 20 w 90"/>
                <a:gd name="T17" fmla="*/ 419 h 116"/>
                <a:gd name="T18" fmla="*/ 14 w 90"/>
                <a:gd name="T19" fmla="*/ 450 h 116"/>
                <a:gd name="T20" fmla="*/ 24 w 90"/>
                <a:gd name="T21" fmla="*/ 450 h 116"/>
                <a:gd name="T22" fmla="*/ 64 w 90"/>
                <a:gd name="T23" fmla="*/ 502 h 116"/>
                <a:gd name="T24" fmla="*/ 74 w 90"/>
                <a:gd name="T25" fmla="*/ 468 h 116"/>
                <a:gd name="T26" fmla="*/ 74 w 90"/>
                <a:gd name="T27" fmla="*/ 441 h 116"/>
                <a:gd name="T28" fmla="*/ 82 w 90"/>
                <a:gd name="T29" fmla="*/ 411 h 116"/>
                <a:gd name="T30" fmla="*/ 90 w 90"/>
                <a:gd name="T31" fmla="*/ 358 h 116"/>
                <a:gd name="T32" fmla="*/ 90 w 90"/>
                <a:gd name="T33" fmla="*/ 358 h 116"/>
                <a:gd name="T34" fmla="*/ 90 w 90"/>
                <a:gd name="T35" fmla="*/ 378 h 116"/>
                <a:gd name="T36" fmla="*/ 98 w 90"/>
                <a:gd name="T37" fmla="*/ 378 h 116"/>
                <a:gd name="T38" fmla="*/ 96 w 90"/>
                <a:gd name="T39" fmla="*/ 358 h 116"/>
                <a:gd name="T40" fmla="*/ 107 w 90"/>
                <a:gd name="T41" fmla="*/ 346 h 116"/>
                <a:gd name="T42" fmla="*/ 123 w 90"/>
                <a:gd name="T43" fmla="*/ 330 h 116"/>
                <a:gd name="T44" fmla="*/ 157 w 90"/>
                <a:gd name="T45" fmla="*/ 276 h 116"/>
                <a:gd name="T46" fmla="*/ 177 w 90"/>
                <a:gd name="T47" fmla="*/ 195 h 116"/>
                <a:gd name="T48" fmla="*/ 188 w 90"/>
                <a:gd name="T49" fmla="*/ 195 h 116"/>
                <a:gd name="T50" fmla="*/ 173 w 90"/>
                <a:gd name="T51" fmla="*/ 122 h 116"/>
                <a:gd name="T52" fmla="*/ 184 w 90"/>
                <a:gd name="T53" fmla="*/ 122 h 116"/>
                <a:gd name="T54" fmla="*/ 149 w 90"/>
                <a:gd name="T55" fmla="*/ 80 h 116"/>
                <a:gd name="T56" fmla="*/ 112 w 90"/>
                <a:gd name="T57" fmla="*/ 80 h 116"/>
                <a:gd name="T58" fmla="*/ 96 w 90"/>
                <a:gd name="T59" fmla="*/ 41 h 116"/>
                <a:gd name="T60" fmla="*/ 64 w 90"/>
                <a:gd name="T61" fmla="*/ 0 h 116"/>
                <a:gd name="T62" fmla="*/ 54 w 90"/>
                <a:gd name="T63" fmla="*/ 32 h 116"/>
                <a:gd name="T64" fmla="*/ 24 w 90"/>
                <a:gd name="T65" fmla="*/ 59 h 116"/>
                <a:gd name="T66" fmla="*/ 14 w 90"/>
                <a:gd name="T67" fmla="*/ 122 h 116"/>
                <a:gd name="T68" fmla="*/ 14 w 90"/>
                <a:gd name="T69" fmla="*/ 155 h 116"/>
                <a:gd name="T70" fmla="*/ 0 w 90"/>
                <a:gd name="T71" fmla="*/ 20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22801" name="Freeform 4559"/>
            <p:cNvSpPr>
              <a:spLocks/>
            </p:cNvSpPr>
            <p:nvPr/>
          </p:nvSpPr>
          <p:spPr bwMode="auto">
            <a:xfrm>
              <a:off x="903" y="2647"/>
              <a:ext cx="11" cy="22"/>
            </a:xfrm>
            <a:custGeom>
              <a:avLst/>
              <a:gdLst>
                <a:gd name="T0" fmla="*/ 0 w 10"/>
                <a:gd name="T1" fmla="*/ 0 h 17"/>
                <a:gd name="T2" fmla="*/ 14 w 10"/>
                <a:gd name="T3" fmla="*/ 61 h 17"/>
                <a:gd name="T4" fmla="*/ 0 w 10"/>
                <a:gd name="T5" fmla="*/ 84 h 17"/>
                <a:gd name="T6" fmla="*/ 19 w 10"/>
                <a:gd name="T7" fmla="*/ 102 h 17"/>
                <a:gd name="T8" fmla="*/ 12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2802" name="Freeform 4560"/>
            <p:cNvSpPr>
              <a:spLocks/>
            </p:cNvSpPr>
            <p:nvPr/>
          </p:nvSpPr>
          <p:spPr bwMode="auto">
            <a:xfrm>
              <a:off x="1104" y="2709"/>
              <a:ext cx="5" cy="3"/>
            </a:xfrm>
            <a:custGeom>
              <a:avLst/>
              <a:gdLst>
                <a:gd name="T0" fmla="*/ 5 w 5"/>
                <a:gd name="T1" fmla="*/ 0 h 2"/>
                <a:gd name="T2" fmla="*/ 0 w 5"/>
                <a:gd name="T3" fmla="*/ 41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803" name="Freeform 4561"/>
            <p:cNvSpPr>
              <a:spLocks/>
            </p:cNvSpPr>
            <p:nvPr/>
          </p:nvSpPr>
          <p:spPr bwMode="auto">
            <a:xfrm>
              <a:off x="918" y="2660"/>
              <a:ext cx="8" cy="2"/>
            </a:xfrm>
            <a:custGeom>
              <a:avLst/>
              <a:gdLst>
                <a:gd name="T0" fmla="*/ 17 w 7"/>
                <a:gd name="T1" fmla="*/ 2 h 2"/>
                <a:gd name="T2" fmla="*/ 13 w 7"/>
                <a:gd name="T3" fmla="*/ 2 h 2"/>
                <a:gd name="T4" fmla="*/ 0 w 7"/>
                <a:gd name="T5" fmla="*/ 0 h 2"/>
                <a:gd name="T6" fmla="*/ 17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2804" name="Freeform 4562"/>
            <p:cNvSpPr>
              <a:spLocks/>
            </p:cNvSpPr>
            <p:nvPr/>
          </p:nvSpPr>
          <p:spPr bwMode="auto">
            <a:xfrm>
              <a:off x="1084" y="2647"/>
              <a:ext cx="230" cy="408"/>
            </a:xfrm>
            <a:custGeom>
              <a:avLst/>
              <a:gdLst>
                <a:gd name="T0" fmla="*/ 430 w 206"/>
                <a:gd name="T1" fmla="*/ 1163 h 329"/>
                <a:gd name="T2" fmla="*/ 434 w 206"/>
                <a:gd name="T3" fmla="*/ 1302 h 329"/>
                <a:gd name="T4" fmla="*/ 430 w 206"/>
                <a:gd name="T5" fmla="*/ 1377 h 329"/>
                <a:gd name="T6" fmla="*/ 419 w 206"/>
                <a:gd name="T7" fmla="*/ 1440 h 329"/>
                <a:gd name="T8" fmla="*/ 404 w 206"/>
                <a:gd name="T9" fmla="*/ 1486 h 329"/>
                <a:gd name="T10" fmla="*/ 371 w 206"/>
                <a:gd name="T11" fmla="*/ 1396 h 329"/>
                <a:gd name="T12" fmla="*/ 309 w 206"/>
                <a:gd name="T13" fmla="*/ 1333 h 329"/>
                <a:gd name="T14" fmla="*/ 252 w 206"/>
                <a:gd name="T15" fmla="*/ 1257 h 329"/>
                <a:gd name="T16" fmla="*/ 190 w 206"/>
                <a:gd name="T17" fmla="*/ 1141 h 329"/>
                <a:gd name="T18" fmla="*/ 169 w 206"/>
                <a:gd name="T19" fmla="*/ 1001 h 329"/>
                <a:gd name="T20" fmla="*/ 130 w 206"/>
                <a:gd name="T21" fmla="*/ 866 h 329"/>
                <a:gd name="T22" fmla="*/ 97 w 206"/>
                <a:gd name="T23" fmla="*/ 756 h 329"/>
                <a:gd name="T24" fmla="*/ 71 w 206"/>
                <a:gd name="T25" fmla="*/ 634 h 329"/>
                <a:gd name="T26" fmla="*/ 32 w 206"/>
                <a:gd name="T27" fmla="*/ 531 h 329"/>
                <a:gd name="T28" fmla="*/ 12 w 206"/>
                <a:gd name="T29" fmla="*/ 469 h 329"/>
                <a:gd name="T30" fmla="*/ 15 w 206"/>
                <a:gd name="T31" fmla="*/ 319 h 329"/>
                <a:gd name="T32" fmla="*/ 32 w 206"/>
                <a:gd name="T33" fmla="*/ 319 h 329"/>
                <a:gd name="T34" fmla="*/ 36 w 206"/>
                <a:gd name="T35" fmla="*/ 352 h 329"/>
                <a:gd name="T36" fmla="*/ 88 w 206"/>
                <a:gd name="T37" fmla="*/ 376 h 329"/>
                <a:gd name="T38" fmla="*/ 97 w 206"/>
                <a:gd name="T39" fmla="*/ 315 h 329"/>
                <a:gd name="T40" fmla="*/ 105 w 206"/>
                <a:gd name="T41" fmla="*/ 257 h 329"/>
                <a:gd name="T42" fmla="*/ 115 w 206"/>
                <a:gd name="T43" fmla="*/ 278 h 329"/>
                <a:gd name="T44" fmla="*/ 118 w 206"/>
                <a:gd name="T45" fmla="*/ 244 h 329"/>
                <a:gd name="T46" fmla="*/ 174 w 206"/>
                <a:gd name="T47" fmla="*/ 169 h 329"/>
                <a:gd name="T48" fmla="*/ 204 w 206"/>
                <a:gd name="T49" fmla="*/ 88 h 329"/>
                <a:gd name="T50" fmla="*/ 202 w 206"/>
                <a:gd name="T51" fmla="*/ 2 h 329"/>
                <a:gd name="T52" fmla="*/ 222 w 206"/>
                <a:gd name="T53" fmla="*/ 46 h 329"/>
                <a:gd name="T54" fmla="*/ 266 w 206"/>
                <a:gd name="T55" fmla="*/ 149 h 329"/>
                <a:gd name="T56" fmla="*/ 318 w 206"/>
                <a:gd name="T57" fmla="*/ 193 h 329"/>
                <a:gd name="T58" fmla="*/ 377 w 206"/>
                <a:gd name="T59" fmla="*/ 210 h 329"/>
                <a:gd name="T60" fmla="*/ 385 w 206"/>
                <a:gd name="T61" fmla="*/ 344 h 329"/>
                <a:gd name="T62" fmla="*/ 345 w 206"/>
                <a:gd name="T63" fmla="*/ 352 h 329"/>
                <a:gd name="T64" fmla="*/ 294 w 206"/>
                <a:gd name="T65" fmla="*/ 406 h 329"/>
                <a:gd name="T66" fmla="*/ 271 w 206"/>
                <a:gd name="T67" fmla="*/ 531 h 329"/>
                <a:gd name="T68" fmla="*/ 271 w 206"/>
                <a:gd name="T69" fmla="*/ 651 h 329"/>
                <a:gd name="T70" fmla="*/ 281 w 206"/>
                <a:gd name="T71" fmla="*/ 756 h 329"/>
                <a:gd name="T72" fmla="*/ 318 w 206"/>
                <a:gd name="T73" fmla="*/ 789 h 329"/>
                <a:gd name="T74" fmla="*/ 371 w 206"/>
                <a:gd name="T75" fmla="*/ 769 h 329"/>
                <a:gd name="T76" fmla="*/ 373 w 206"/>
                <a:gd name="T77" fmla="*/ 883 h 329"/>
                <a:gd name="T78" fmla="*/ 428 w 206"/>
                <a:gd name="T79" fmla="*/ 944 h 329"/>
                <a:gd name="T80" fmla="*/ 434 w 206"/>
                <a:gd name="T81" fmla="*/ 1026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22805" name="Freeform 4563"/>
            <p:cNvSpPr>
              <a:spLocks/>
            </p:cNvSpPr>
            <p:nvPr/>
          </p:nvSpPr>
          <p:spPr bwMode="auto">
            <a:xfrm>
              <a:off x="3714" y="1474"/>
              <a:ext cx="900" cy="726"/>
            </a:xfrm>
            <a:custGeom>
              <a:avLst/>
              <a:gdLst>
                <a:gd name="T0" fmla="*/ 694 w 804"/>
                <a:gd name="T1" fmla="*/ 2003 h 586"/>
                <a:gd name="T2" fmla="*/ 547 w 804"/>
                <a:gd name="T3" fmla="*/ 2012 h 586"/>
                <a:gd name="T4" fmla="*/ 439 w 804"/>
                <a:gd name="T5" fmla="*/ 1909 h 586"/>
                <a:gd name="T6" fmla="*/ 332 w 804"/>
                <a:gd name="T7" fmla="*/ 1832 h 586"/>
                <a:gd name="T8" fmla="*/ 255 w 804"/>
                <a:gd name="T9" fmla="*/ 1647 h 586"/>
                <a:gd name="T10" fmla="*/ 228 w 804"/>
                <a:gd name="T11" fmla="*/ 1493 h 586"/>
                <a:gd name="T12" fmla="*/ 187 w 804"/>
                <a:gd name="T13" fmla="*/ 1420 h 586"/>
                <a:gd name="T14" fmla="*/ 54 w 804"/>
                <a:gd name="T15" fmla="*/ 1296 h 586"/>
                <a:gd name="T16" fmla="*/ 19 w 804"/>
                <a:gd name="T17" fmla="*/ 1163 h 586"/>
                <a:gd name="T18" fmla="*/ 72 w 804"/>
                <a:gd name="T19" fmla="*/ 1027 h 586"/>
                <a:gd name="T20" fmla="*/ 167 w 804"/>
                <a:gd name="T21" fmla="*/ 838 h 586"/>
                <a:gd name="T22" fmla="*/ 128 w 804"/>
                <a:gd name="T23" fmla="*/ 669 h 586"/>
                <a:gd name="T24" fmla="*/ 182 w 804"/>
                <a:gd name="T25" fmla="*/ 473 h 586"/>
                <a:gd name="T26" fmla="*/ 276 w 804"/>
                <a:gd name="T27" fmla="*/ 339 h 586"/>
                <a:gd name="T28" fmla="*/ 385 w 804"/>
                <a:gd name="T29" fmla="*/ 436 h 586"/>
                <a:gd name="T30" fmla="*/ 527 w 804"/>
                <a:gd name="T31" fmla="*/ 658 h 586"/>
                <a:gd name="T32" fmla="*/ 720 w 804"/>
                <a:gd name="T33" fmla="*/ 838 h 586"/>
                <a:gd name="T34" fmla="*/ 907 w 804"/>
                <a:gd name="T35" fmla="*/ 893 h 586"/>
                <a:gd name="T36" fmla="*/ 1053 w 804"/>
                <a:gd name="T37" fmla="*/ 867 h 586"/>
                <a:gd name="T38" fmla="*/ 1121 w 804"/>
                <a:gd name="T39" fmla="*/ 644 h 586"/>
                <a:gd name="T40" fmla="*/ 1271 w 804"/>
                <a:gd name="T41" fmla="*/ 528 h 586"/>
                <a:gd name="T42" fmla="*/ 1220 w 804"/>
                <a:gd name="T43" fmla="*/ 436 h 586"/>
                <a:gd name="T44" fmla="*/ 1157 w 804"/>
                <a:gd name="T45" fmla="*/ 278 h 586"/>
                <a:gd name="T46" fmla="*/ 1194 w 804"/>
                <a:gd name="T47" fmla="*/ 62 h 586"/>
                <a:gd name="T48" fmla="*/ 1353 w 804"/>
                <a:gd name="T49" fmla="*/ 57 h 586"/>
                <a:gd name="T50" fmla="*/ 1515 w 804"/>
                <a:gd name="T51" fmla="*/ 306 h 586"/>
                <a:gd name="T52" fmla="*/ 1740 w 804"/>
                <a:gd name="T53" fmla="*/ 393 h 586"/>
                <a:gd name="T54" fmla="*/ 1719 w 804"/>
                <a:gd name="T55" fmla="*/ 676 h 586"/>
                <a:gd name="T56" fmla="*/ 1724 w 804"/>
                <a:gd name="T57" fmla="*/ 815 h 586"/>
                <a:gd name="T58" fmla="*/ 1667 w 804"/>
                <a:gd name="T59" fmla="*/ 921 h 586"/>
                <a:gd name="T60" fmla="*/ 1578 w 804"/>
                <a:gd name="T61" fmla="*/ 1104 h 586"/>
                <a:gd name="T62" fmla="*/ 1530 w 804"/>
                <a:gd name="T63" fmla="*/ 1010 h 586"/>
                <a:gd name="T64" fmla="*/ 1437 w 804"/>
                <a:gd name="T65" fmla="*/ 1124 h 586"/>
                <a:gd name="T66" fmla="*/ 1522 w 804"/>
                <a:gd name="T67" fmla="*/ 1259 h 586"/>
                <a:gd name="T68" fmla="*/ 1588 w 804"/>
                <a:gd name="T69" fmla="*/ 1305 h 586"/>
                <a:gd name="T70" fmla="*/ 1588 w 804"/>
                <a:gd name="T71" fmla="*/ 1528 h 586"/>
                <a:gd name="T72" fmla="*/ 1625 w 804"/>
                <a:gd name="T73" fmla="*/ 1695 h 586"/>
                <a:gd name="T74" fmla="*/ 1661 w 804"/>
                <a:gd name="T75" fmla="*/ 1843 h 586"/>
                <a:gd name="T76" fmla="*/ 1704 w 804"/>
                <a:gd name="T77" fmla="*/ 1909 h 586"/>
                <a:gd name="T78" fmla="*/ 1704 w 804"/>
                <a:gd name="T79" fmla="*/ 1981 h 586"/>
                <a:gd name="T80" fmla="*/ 1667 w 804"/>
                <a:gd name="T81" fmla="*/ 2125 h 586"/>
                <a:gd name="T82" fmla="*/ 1667 w 804"/>
                <a:gd name="T83" fmla="*/ 2176 h 586"/>
                <a:gd name="T84" fmla="*/ 1652 w 804"/>
                <a:gd name="T85" fmla="*/ 2257 h 586"/>
                <a:gd name="T86" fmla="*/ 1616 w 804"/>
                <a:gd name="T87" fmla="*/ 2345 h 586"/>
                <a:gd name="T88" fmla="*/ 1555 w 804"/>
                <a:gd name="T89" fmla="*/ 2422 h 586"/>
                <a:gd name="T90" fmla="*/ 1522 w 804"/>
                <a:gd name="T91" fmla="*/ 2457 h 586"/>
                <a:gd name="T92" fmla="*/ 1481 w 804"/>
                <a:gd name="T93" fmla="*/ 2457 h 586"/>
                <a:gd name="T94" fmla="*/ 1455 w 804"/>
                <a:gd name="T95" fmla="*/ 2508 h 586"/>
                <a:gd name="T96" fmla="*/ 1389 w 804"/>
                <a:gd name="T97" fmla="*/ 2587 h 586"/>
                <a:gd name="T98" fmla="*/ 1351 w 804"/>
                <a:gd name="T99" fmla="*/ 2531 h 586"/>
                <a:gd name="T100" fmla="*/ 1277 w 804"/>
                <a:gd name="T101" fmla="*/ 2499 h 586"/>
                <a:gd name="T102" fmla="*/ 1179 w 804"/>
                <a:gd name="T103" fmla="*/ 2436 h 586"/>
                <a:gd name="T104" fmla="*/ 1131 w 804"/>
                <a:gd name="T105" fmla="*/ 2446 h 586"/>
                <a:gd name="T106" fmla="*/ 1085 w 804"/>
                <a:gd name="T107" fmla="*/ 2540 h 586"/>
                <a:gd name="T108" fmla="*/ 1011 w 804"/>
                <a:gd name="T109" fmla="*/ 2468 h 586"/>
                <a:gd name="T110" fmla="*/ 938 w 804"/>
                <a:gd name="T111" fmla="*/ 2330 h 586"/>
                <a:gd name="T112" fmla="*/ 955 w 804"/>
                <a:gd name="T113" fmla="*/ 2112 h 586"/>
                <a:gd name="T114" fmla="*/ 859 w 804"/>
                <a:gd name="T115" fmla="*/ 1955 h 586"/>
                <a:gd name="T116" fmla="*/ 818 w 804"/>
                <a:gd name="T117" fmla="*/ 192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22806" name="Freeform 4564"/>
            <p:cNvSpPr>
              <a:spLocks/>
            </p:cNvSpPr>
            <p:nvPr/>
          </p:nvSpPr>
          <p:spPr bwMode="auto">
            <a:xfrm>
              <a:off x="4400" y="2205"/>
              <a:ext cx="39" cy="39"/>
            </a:xfrm>
            <a:custGeom>
              <a:avLst/>
              <a:gdLst>
                <a:gd name="T0" fmla="*/ 56 w 35"/>
                <a:gd name="T1" fmla="*/ 0 h 31"/>
                <a:gd name="T2" fmla="*/ 25 w 35"/>
                <a:gd name="T3" fmla="*/ 13 h 31"/>
                <a:gd name="T4" fmla="*/ 0 w 35"/>
                <a:gd name="T5" fmla="*/ 49 h 31"/>
                <a:gd name="T6" fmla="*/ 2 w 35"/>
                <a:gd name="T7" fmla="*/ 118 h 31"/>
                <a:gd name="T8" fmla="*/ 31 w 35"/>
                <a:gd name="T9" fmla="*/ 155 h 31"/>
                <a:gd name="T10" fmla="*/ 40 w 35"/>
                <a:gd name="T11" fmla="*/ 137 h 31"/>
                <a:gd name="T12" fmla="*/ 59 w 35"/>
                <a:gd name="T13" fmla="*/ 94 h 31"/>
                <a:gd name="T14" fmla="*/ 74 w 35"/>
                <a:gd name="T15" fmla="*/ 36 h 31"/>
                <a:gd name="T16" fmla="*/ 71 w 35"/>
                <a:gd name="T17" fmla="*/ 0 h 31"/>
                <a:gd name="T18" fmla="*/ 5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22807" name="Freeform 4565"/>
            <p:cNvSpPr>
              <a:spLocks/>
            </p:cNvSpPr>
            <p:nvPr/>
          </p:nvSpPr>
          <p:spPr bwMode="auto">
            <a:xfrm>
              <a:off x="4698" y="1735"/>
              <a:ext cx="148" cy="175"/>
            </a:xfrm>
            <a:custGeom>
              <a:avLst/>
              <a:gdLst>
                <a:gd name="T0" fmla="*/ 276 w 132"/>
                <a:gd name="T1" fmla="*/ 484 h 141"/>
                <a:gd name="T2" fmla="*/ 269 w 132"/>
                <a:gd name="T3" fmla="*/ 454 h 141"/>
                <a:gd name="T4" fmla="*/ 269 w 132"/>
                <a:gd name="T5" fmla="*/ 490 h 141"/>
                <a:gd name="T6" fmla="*/ 256 w 132"/>
                <a:gd name="T7" fmla="*/ 513 h 141"/>
                <a:gd name="T8" fmla="*/ 256 w 132"/>
                <a:gd name="T9" fmla="*/ 532 h 141"/>
                <a:gd name="T10" fmla="*/ 244 w 132"/>
                <a:gd name="T11" fmla="*/ 503 h 141"/>
                <a:gd name="T12" fmla="*/ 235 w 132"/>
                <a:gd name="T13" fmla="*/ 545 h 141"/>
                <a:gd name="T14" fmla="*/ 200 w 132"/>
                <a:gd name="T15" fmla="*/ 545 h 141"/>
                <a:gd name="T16" fmla="*/ 185 w 132"/>
                <a:gd name="T17" fmla="*/ 532 h 141"/>
                <a:gd name="T18" fmla="*/ 174 w 132"/>
                <a:gd name="T19" fmla="*/ 513 h 141"/>
                <a:gd name="T20" fmla="*/ 185 w 132"/>
                <a:gd name="T21" fmla="*/ 545 h 141"/>
                <a:gd name="T22" fmla="*/ 189 w 132"/>
                <a:gd name="T23" fmla="*/ 563 h 141"/>
                <a:gd name="T24" fmla="*/ 174 w 132"/>
                <a:gd name="T25" fmla="*/ 601 h 141"/>
                <a:gd name="T26" fmla="*/ 169 w 132"/>
                <a:gd name="T27" fmla="*/ 639 h 141"/>
                <a:gd name="T28" fmla="*/ 144 w 132"/>
                <a:gd name="T29" fmla="*/ 588 h 141"/>
                <a:gd name="T30" fmla="*/ 135 w 132"/>
                <a:gd name="T31" fmla="*/ 532 h 141"/>
                <a:gd name="T32" fmla="*/ 95 w 132"/>
                <a:gd name="T33" fmla="*/ 545 h 141"/>
                <a:gd name="T34" fmla="*/ 48 w 132"/>
                <a:gd name="T35" fmla="*/ 563 h 141"/>
                <a:gd name="T36" fmla="*/ 38 w 132"/>
                <a:gd name="T37" fmla="*/ 601 h 141"/>
                <a:gd name="T38" fmla="*/ 0 w 132"/>
                <a:gd name="T39" fmla="*/ 588 h 141"/>
                <a:gd name="T40" fmla="*/ 2 w 132"/>
                <a:gd name="T41" fmla="*/ 550 h 141"/>
                <a:gd name="T42" fmla="*/ 27 w 132"/>
                <a:gd name="T43" fmla="*/ 513 h 141"/>
                <a:gd name="T44" fmla="*/ 48 w 132"/>
                <a:gd name="T45" fmla="*/ 473 h 141"/>
                <a:gd name="T46" fmla="*/ 78 w 132"/>
                <a:gd name="T47" fmla="*/ 454 h 141"/>
                <a:gd name="T48" fmla="*/ 115 w 132"/>
                <a:gd name="T49" fmla="*/ 454 h 141"/>
                <a:gd name="T50" fmla="*/ 120 w 132"/>
                <a:gd name="T51" fmla="*/ 473 h 141"/>
                <a:gd name="T52" fmla="*/ 144 w 132"/>
                <a:gd name="T53" fmla="*/ 452 h 141"/>
                <a:gd name="T54" fmla="*/ 135 w 132"/>
                <a:gd name="T55" fmla="*/ 403 h 141"/>
                <a:gd name="T56" fmla="*/ 131 w 132"/>
                <a:gd name="T57" fmla="*/ 339 h 141"/>
                <a:gd name="T58" fmla="*/ 147 w 132"/>
                <a:gd name="T59" fmla="*/ 318 h 141"/>
                <a:gd name="T60" fmla="*/ 147 w 132"/>
                <a:gd name="T61" fmla="*/ 339 h 141"/>
                <a:gd name="T62" fmla="*/ 159 w 132"/>
                <a:gd name="T63" fmla="*/ 375 h 141"/>
                <a:gd name="T64" fmla="*/ 174 w 132"/>
                <a:gd name="T65" fmla="*/ 333 h 141"/>
                <a:gd name="T66" fmla="*/ 189 w 132"/>
                <a:gd name="T67" fmla="*/ 302 h 141"/>
                <a:gd name="T68" fmla="*/ 196 w 132"/>
                <a:gd name="T69" fmla="*/ 245 h 141"/>
                <a:gd name="T70" fmla="*/ 196 w 132"/>
                <a:gd name="T71" fmla="*/ 184 h 141"/>
                <a:gd name="T72" fmla="*/ 178 w 132"/>
                <a:gd name="T73" fmla="*/ 119 h 141"/>
                <a:gd name="T74" fmla="*/ 169 w 132"/>
                <a:gd name="T75" fmla="*/ 50 h 141"/>
                <a:gd name="T76" fmla="*/ 169 w 132"/>
                <a:gd name="T77" fmla="*/ 2 h 141"/>
                <a:gd name="T78" fmla="*/ 185 w 132"/>
                <a:gd name="T79" fmla="*/ 32 h 141"/>
                <a:gd name="T80" fmla="*/ 196 w 132"/>
                <a:gd name="T81" fmla="*/ 17 h 141"/>
                <a:gd name="T82" fmla="*/ 189 w 132"/>
                <a:gd name="T83" fmla="*/ 2 h 141"/>
                <a:gd name="T84" fmla="*/ 174 w 132"/>
                <a:gd name="T85" fmla="*/ 2 h 141"/>
                <a:gd name="T86" fmla="*/ 178 w 132"/>
                <a:gd name="T87" fmla="*/ 0 h 141"/>
                <a:gd name="T88" fmla="*/ 196 w 132"/>
                <a:gd name="T89" fmla="*/ 0 h 141"/>
                <a:gd name="T90" fmla="*/ 228 w 132"/>
                <a:gd name="T91" fmla="*/ 72 h 141"/>
                <a:gd name="T92" fmla="*/ 259 w 132"/>
                <a:gd name="T93" fmla="*/ 149 h 141"/>
                <a:gd name="T94" fmla="*/ 262 w 132"/>
                <a:gd name="T95" fmla="*/ 245 h 141"/>
                <a:gd name="T96" fmla="*/ 256 w 132"/>
                <a:gd name="T97" fmla="*/ 268 h 141"/>
                <a:gd name="T98" fmla="*/ 276 w 132"/>
                <a:gd name="T99" fmla="*/ 375 h 141"/>
                <a:gd name="T100" fmla="*/ 294 w 132"/>
                <a:gd name="T101" fmla="*/ 452 h 141"/>
                <a:gd name="T102" fmla="*/ 278 w 132"/>
                <a:gd name="T103" fmla="*/ 513 h 141"/>
                <a:gd name="T104" fmla="*/ 276 w 132"/>
                <a:gd name="T105" fmla="*/ 48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22808" name="Freeform 4566"/>
            <p:cNvSpPr>
              <a:spLocks/>
            </p:cNvSpPr>
            <p:nvPr/>
          </p:nvSpPr>
          <p:spPr bwMode="auto">
            <a:xfrm>
              <a:off x="4751" y="1644"/>
              <a:ext cx="85" cy="91"/>
            </a:xfrm>
            <a:custGeom>
              <a:avLst/>
              <a:gdLst>
                <a:gd name="T0" fmla="*/ 130 w 76"/>
                <a:gd name="T1" fmla="*/ 123 h 74"/>
                <a:gd name="T2" fmla="*/ 97 w 76"/>
                <a:gd name="T3" fmla="*/ 111 h 74"/>
                <a:gd name="T4" fmla="*/ 54 w 76"/>
                <a:gd name="T5" fmla="*/ 59 h 74"/>
                <a:gd name="T6" fmla="*/ 0 w 76"/>
                <a:gd name="T7" fmla="*/ 0 h 74"/>
                <a:gd name="T8" fmla="*/ 3 w 76"/>
                <a:gd name="T9" fmla="*/ 41 h 74"/>
                <a:gd name="T10" fmla="*/ 21 w 76"/>
                <a:gd name="T11" fmla="*/ 111 h 74"/>
                <a:gd name="T12" fmla="*/ 36 w 76"/>
                <a:gd name="T13" fmla="*/ 170 h 74"/>
                <a:gd name="T14" fmla="*/ 15 w 76"/>
                <a:gd name="T15" fmla="*/ 170 h 74"/>
                <a:gd name="T16" fmla="*/ 12 w 76"/>
                <a:gd name="T17" fmla="*/ 170 h 74"/>
                <a:gd name="T18" fmla="*/ 12 w 76"/>
                <a:gd name="T19" fmla="*/ 210 h 74"/>
                <a:gd name="T20" fmla="*/ 15 w 76"/>
                <a:gd name="T21" fmla="*/ 255 h 74"/>
                <a:gd name="T22" fmla="*/ 40 w 76"/>
                <a:gd name="T23" fmla="*/ 316 h 74"/>
                <a:gd name="T24" fmla="*/ 54 w 76"/>
                <a:gd name="T25" fmla="*/ 296 h 74"/>
                <a:gd name="T26" fmla="*/ 69 w 76"/>
                <a:gd name="T27" fmla="*/ 296 h 74"/>
                <a:gd name="T28" fmla="*/ 26 w 76"/>
                <a:gd name="T29" fmla="*/ 242 h 74"/>
                <a:gd name="T30" fmla="*/ 40 w 76"/>
                <a:gd name="T31" fmla="*/ 236 h 74"/>
                <a:gd name="T32" fmla="*/ 56 w 76"/>
                <a:gd name="T33" fmla="*/ 221 h 74"/>
                <a:gd name="T34" fmla="*/ 120 w 76"/>
                <a:gd name="T35" fmla="*/ 261 h 74"/>
                <a:gd name="T36" fmla="*/ 128 w 76"/>
                <a:gd name="T37" fmla="*/ 242 h 74"/>
                <a:gd name="T38" fmla="*/ 143 w 76"/>
                <a:gd name="T39" fmla="*/ 192 h 74"/>
                <a:gd name="T40" fmla="*/ 167 w 76"/>
                <a:gd name="T41" fmla="*/ 170 h 74"/>
                <a:gd name="T42" fmla="*/ 150 w 76"/>
                <a:gd name="T43" fmla="*/ 139 h 74"/>
                <a:gd name="T44" fmla="*/ 143 w 76"/>
                <a:gd name="T45" fmla="*/ 92 h 74"/>
                <a:gd name="T46" fmla="*/ 130 w 76"/>
                <a:gd name="T47" fmla="*/ 123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22809" name="Freeform 4567"/>
            <p:cNvSpPr>
              <a:spLocks/>
            </p:cNvSpPr>
            <p:nvPr/>
          </p:nvSpPr>
          <p:spPr bwMode="auto">
            <a:xfrm>
              <a:off x="4684" y="1898"/>
              <a:ext cx="43" cy="62"/>
            </a:xfrm>
            <a:custGeom>
              <a:avLst/>
              <a:gdLst>
                <a:gd name="T0" fmla="*/ 66 w 40"/>
                <a:gd name="T1" fmla="*/ 72 h 50"/>
                <a:gd name="T2" fmla="*/ 63 w 40"/>
                <a:gd name="T3" fmla="*/ 136 h 50"/>
                <a:gd name="T4" fmla="*/ 63 w 40"/>
                <a:gd name="T5" fmla="*/ 205 h 50"/>
                <a:gd name="T6" fmla="*/ 55 w 40"/>
                <a:gd name="T7" fmla="*/ 224 h 50"/>
                <a:gd name="T8" fmla="*/ 43 w 40"/>
                <a:gd name="T9" fmla="*/ 181 h 50"/>
                <a:gd name="T10" fmla="*/ 46 w 40"/>
                <a:gd name="T11" fmla="*/ 210 h 50"/>
                <a:gd name="T12" fmla="*/ 38 w 40"/>
                <a:gd name="T13" fmla="*/ 205 h 50"/>
                <a:gd name="T14" fmla="*/ 32 w 40"/>
                <a:gd name="T15" fmla="*/ 136 h 50"/>
                <a:gd name="T16" fmla="*/ 32 w 40"/>
                <a:gd name="T17" fmla="*/ 109 h 50"/>
                <a:gd name="T18" fmla="*/ 16 w 40"/>
                <a:gd name="T19" fmla="*/ 62 h 50"/>
                <a:gd name="T20" fmla="*/ 22 w 40"/>
                <a:gd name="T21" fmla="*/ 109 h 50"/>
                <a:gd name="T22" fmla="*/ 16 w 40"/>
                <a:gd name="T23" fmla="*/ 109 h 50"/>
                <a:gd name="T24" fmla="*/ 5 w 40"/>
                <a:gd name="T25" fmla="*/ 72 h 50"/>
                <a:gd name="T26" fmla="*/ 14 w 40"/>
                <a:gd name="T27" fmla="*/ 72 h 50"/>
                <a:gd name="T28" fmla="*/ 0 w 40"/>
                <a:gd name="T29" fmla="*/ 40 h 50"/>
                <a:gd name="T30" fmla="*/ 26 w 40"/>
                <a:gd name="T31" fmla="*/ 0 h 50"/>
                <a:gd name="T32" fmla="*/ 43 w 40"/>
                <a:gd name="T33" fmla="*/ 21 h 50"/>
                <a:gd name="T34" fmla="*/ 51 w 40"/>
                <a:gd name="T35" fmla="*/ 40 h 50"/>
                <a:gd name="T36" fmla="*/ 51 w 40"/>
                <a:gd name="T37" fmla="*/ 57 h 50"/>
                <a:gd name="T38" fmla="*/ 66 w 40"/>
                <a:gd name="T39" fmla="*/ 7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22810" name="Freeform 4568"/>
            <p:cNvSpPr>
              <a:spLocks/>
            </p:cNvSpPr>
            <p:nvPr/>
          </p:nvSpPr>
          <p:spPr bwMode="auto">
            <a:xfrm>
              <a:off x="4725" y="1890"/>
              <a:ext cx="39" cy="35"/>
            </a:xfrm>
            <a:custGeom>
              <a:avLst/>
              <a:gdLst>
                <a:gd name="T0" fmla="*/ 59 w 35"/>
                <a:gd name="T1" fmla="*/ 76 h 28"/>
                <a:gd name="T2" fmla="*/ 35 w 35"/>
                <a:gd name="T3" fmla="*/ 76 h 28"/>
                <a:gd name="T4" fmla="*/ 31 w 35"/>
                <a:gd name="T5" fmla="*/ 135 h 28"/>
                <a:gd name="T6" fmla="*/ 4 w 35"/>
                <a:gd name="T7" fmla="*/ 94 h 28"/>
                <a:gd name="T8" fmla="*/ 0 w 35"/>
                <a:gd name="T9" fmla="*/ 76 h 28"/>
                <a:gd name="T10" fmla="*/ 0 w 35"/>
                <a:gd name="T11" fmla="*/ 76 h 28"/>
                <a:gd name="T12" fmla="*/ 14 w 35"/>
                <a:gd name="T13" fmla="*/ 25 h 28"/>
                <a:gd name="T14" fmla="*/ 35 w 35"/>
                <a:gd name="T15" fmla="*/ 25 h 28"/>
                <a:gd name="T16" fmla="*/ 50 w 35"/>
                <a:gd name="T17" fmla="*/ 0 h 28"/>
                <a:gd name="T18" fmla="*/ 64 w 35"/>
                <a:gd name="T19" fmla="*/ 25 h 28"/>
                <a:gd name="T20" fmla="*/ 74 w 35"/>
                <a:gd name="T21" fmla="*/ 45 h 28"/>
                <a:gd name="T22" fmla="*/ 59 w 35"/>
                <a:gd name="T23" fmla="*/ 7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22811" name="Freeform 4569"/>
            <p:cNvSpPr>
              <a:spLocks/>
            </p:cNvSpPr>
            <p:nvPr/>
          </p:nvSpPr>
          <p:spPr bwMode="auto">
            <a:xfrm>
              <a:off x="4698" y="2057"/>
              <a:ext cx="8" cy="14"/>
            </a:xfrm>
            <a:custGeom>
              <a:avLst/>
              <a:gdLst>
                <a:gd name="T0" fmla="*/ 0 w 7"/>
                <a:gd name="T1" fmla="*/ 60 h 11"/>
                <a:gd name="T2" fmla="*/ 17 w 7"/>
                <a:gd name="T3" fmla="*/ 0 h 11"/>
                <a:gd name="T4" fmla="*/ 13 w 7"/>
                <a:gd name="T5" fmla="*/ 0 h 11"/>
                <a:gd name="T6" fmla="*/ 0 w 7"/>
                <a:gd name="T7" fmla="*/ 6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22812" name="Freeform 4570"/>
            <p:cNvSpPr>
              <a:spLocks/>
            </p:cNvSpPr>
            <p:nvPr/>
          </p:nvSpPr>
          <p:spPr bwMode="auto">
            <a:xfrm>
              <a:off x="4783" y="1802"/>
              <a:ext cx="3" cy="6"/>
            </a:xfrm>
            <a:custGeom>
              <a:avLst/>
              <a:gdLst>
                <a:gd name="T0" fmla="*/ 41 w 2"/>
                <a:gd name="T1" fmla="*/ 17 h 5"/>
                <a:gd name="T2" fmla="*/ 0 w 2"/>
                <a:gd name="T3" fmla="*/ 0 h 5"/>
                <a:gd name="T4" fmla="*/ 0 w 2"/>
                <a:gd name="T5" fmla="*/ 17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2813" name="Freeform 4571"/>
            <p:cNvSpPr>
              <a:spLocks/>
            </p:cNvSpPr>
            <p:nvPr/>
          </p:nvSpPr>
          <p:spPr bwMode="auto">
            <a:xfrm>
              <a:off x="4697" y="1930"/>
              <a:ext cx="1" cy="3"/>
            </a:xfrm>
            <a:custGeom>
              <a:avLst/>
              <a:gdLst>
                <a:gd name="T0" fmla="*/ 1 w 2"/>
                <a:gd name="T1" fmla="*/ 0 h 2"/>
                <a:gd name="T2" fmla="*/ 1 w 2"/>
                <a:gd name="T3" fmla="*/ 41 h 2"/>
                <a:gd name="T4" fmla="*/ 0 w 2"/>
                <a:gd name="T5" fmla="*/ 41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2814" name="Freeform 4572"/>
            <p:cNvSpPr>
              <a:spLocks/>
            </p:cNvSpPr>
            <p:nvPr/>
          </p:nvSpPr>
          <p:spPr bwMode="auto">
            <a:xfrm>
              <a:off x="4534" y="1699"/>
              <a:ext cx="80" cy="112"/>
            </a:xfrm>
            <a:custGeom>
              <a:avLst/>
              <a:gdLst>
                <a:gd name="T0" fmla="*/ 43 w 71"/>
                <a:gd name="T1" fmla="*/ 285 h 90"/>
                <a:gd name="T2" fmla="*/ 23 w 71"/>
                <a:gd name="T3" fmla="*/ 271 h 90"/>
                <a:gd name="T4" fmla="*/ 0 w 71"/>
                <a:gd name="T5" fmla="*/ 243 h 90"/>
                <a:gd name="T6" fmla="*/ 23 w 71"/>
                <a:gd name="T7" fmla="*/ 198 h 90"/>
                <a:gd name="T8" fmla="*/ 38 w 71"/>
                <a:gd name="T9" fmla="*/ 119 h 90"/>
                <a:gd name="T10" fmla="*/ 54 w 71"/>
                <a:gd name="T11" fmla="*/ 110 h 90"/>
                <a:gd name="T12" fmla="*/ 94 w 71"/>
                <a:gd name="T13" fmla="*/ 134 h 90"/>
                <a:gd name="T14" fmla="*/ 83 w 71"/>
                <a:gd name="T15" fmla="*/ 88 h 90"/>
                <a:gd name="T16" fmla="*/ 94 w 71"/>
                <a:gd name="T17" fmla="*/ 77 h 90"/>
                <a:gd name="T18" fmla="*/ 114 w 71"/>
                <a:gd name="T19" fmla="*/ 46 h 90"/>
                <a:gd name="T20" fmla="*/ 114 w 71"/>
                <a:gd name="T21" fmla="*/ 0 h 90"/>
                <a:gd name="T22" fmla="*/ 154 w 71"/>
                <a:gd name="T23" fmla="*/ 46 h 90"/>
                <a:gd name="T24" fmla="*/ 160 w 71"/>
                <a:gd name="T25" fmla="*/ 57 h 90"/>
                <a:gd name="T26" fmla="*/ 143 w 71"/>
                <a:gd name="T27" fmla="*/ 96 h 90"/>
                <a:gd name="T28" fmla="*/ 160 w 71"/>
                <a:gd name="T29" fmla="*/ 184 h 90"/>
                <a:gd name="T30" fmla="*/ 134 w 71"/>
                <a:gd name="T31" fmla="*/ 229 h 90"/>
                <a:gd name="T32" fmla="*/ 119 w 71"/>
                <a:gd name="T33" fmla="*/ 271 h 90"/>
                <a:gd name="T34" fmla="*/ 127 w 71"/>
                <a:gd name="T35" fmla="*/ 321 h 90"/>
                <a:gd name="T36" fmla="*/ 162 w 71"/>
                <a:gd name="T37" fmla="*/ 362 h 90"/>
                <a:gd name="T38" fmla="*/ 148 w 71"/>
                <a:gd name="T39" fmla="*/ 381 h 90"/>
                <a:gd name="T40" fmla="*/ 119 w 71"/>
                <a:gd name="T41" fmla="*/ 409 h 90"/>
                <a:gd name="T42" fmla="*/ 119 w 71"/>
                <a:gd name="T43" fmla="*/ 416 h 90"/>
                <a:gd name="T44" fmla="*/ 94 w 71"/>
                <a:gd name="T45" fmla="*/ 416 h 90"/>
                <a:gd name="T46" fmla="*/ 83 w 71"/>
                <a:gd name="T47" fmla="*/ 416 h 90"/>
                <a:gd name="T48" fmla="*/ 68 w 71"/>
                <a:gd name="T49" fmla="*/ 409 h 90"/>
                <a:gd name="T50" fmla="*/ 54 w 71"/>
                <a:gd name="T51" fmla="*/ 393 h 90"/>
                <a:gd name="T52" fmla="*/ 60 w 71"/>
                <a:gd name="T53" fmla="*/ 353 h 90"/>
                <a:gd name="T54" fmla="*/ 68 w 71"/>
                <a:gd name="T55" fmla="*/ 353 h 90"/>
                <a:gd name="T56" fmla="*/ 52 w 71"/>
                <a:gd name="T57" fmla="*/ 329 h 90"/>
                <a:gd name="T58" fmla="*/ 43 w 71"/>
                <a:gd name="T59" fmla="*/ 285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22815" name="Freeform 4573"/>
            <p:cNvSpPr>
              <a:spLocks/>
            </p:cNvSpPr>
            <p:nvPr/>
          </p:nvSpPr>
          <p:spPr bwMode="auto">
            <a:xfrm>
              <a:off x="4604" y="1797"/>
              <a:ext cx="57" cy="89"/>
            </a:xfrm>
            <a:custGeom>
              <a:avLst/>
              <a:gdLst>
                <a:gd name="T0" fmla="*/ 20 w 62"/>
                <a:gd name="T1" fmla="*/ 284 h 73"/>
                <a:gd name="T2" fmla="*/ 20 w 62"/>
                <a:gd name="T3" fmla="*/ 273 h 73"/>
                <a:gd name="T4" fmla="*/ 16 w 62"/>
                <a:gd name="T5" fmla="*/ 284 h 73"/>
                <a:gd name="T6" fmla="*/ 15 w 62"/>
                <a:gd name="T7" fmla="*/ 294 h 73"/>
                <a:gd name="T8" fmla="*/ 14 w 62"/>
                <a:gd name="T9" fmla="*/ 284 h 73"/>
                <a:gd name="T10" fmla="*/ 14 w 62"/>
                <a:gd name="T11" fmla="*/ 273 h 73"/>
                <a:gd name="T12" fmla="*/ 14 w 62"/>
                <a:gd name="T13" fmla="*/ 273 h 73"/>
                <a:gd name="T14" fmla="*/ 11 w 62"/>
                <a:gd name="T15" fmla="*/ 256 h 73"/>
                <a:gd name="T16" fmla="*/ 10 w 62"/>
                <a:gd name="T17" fmla="*/ 208 h 73"/>
                <a:gd name="T18" fmla="*/ 10 w 62"/>
                <a:gd name="T19" fmla="*/ 184 h 73"/>
                <a:gd name="T20" fmla="*/ 10 w 62"/>
                <a:gd name="T21" fmla="*/ 182 h 73"/>
                <a:gd name="T22" fmla="*/ 6 w 62"/>
                <a:gd name="T23" fmla="*/ 145 h 73"/>
                <a:gd name="T24" fmla="*/ 5 w 62"/>
                <a:gd name="T25" fmla="*/ 133 h 73"/>
                <a:gd name="T26" fmla="*/ 5 w 62"/>
                <a:gd name="T27" fmla="*/ 115 h 73"/>
                <a:gd name="T28" fmla="*/ 6 w 62"/>
                <a:gd name="T29" fmla="*/ 133 h 73"/>
                <a:gd name="T30" fmla="*/ 6 w 62"/>
                <a:gd name="T31" fmla="*/ 115 h 73"/>
                <a:gd name="T32" fmla="*/ 3 w 62"/>
                <a:gd name="T33" fmla="*/ 72 h 73"/>
                <a:gd name="T34" fmla="*/ 0 w 62"/>
                <a:gd name="T35" fmla="*/ 49 h 73"/>
                <a:gd name="T36" fmla="*/ 0 w 62"/>
                <a:gd name="T37" fmla="*/ 40 h 73"/>
                <a:gd name="T38" fmla="*/ 6 w 62"/>
                <a:gd name="T39" fmla="*/ 20 h 73"/>
                <a:gd name="T40" fmla="*/ 11 w 62"/>
                <a:gd name="T41" fmla="*/ 0 h 73"/>
                <a:gd name="T42" fmla="*/ 20 w 62"/>
                <a:gd name="T43" fmla="*/ 72 h 73"/>
                <a:gd name="T44" fmla="*/ 29 w 62"/>
                <a:gd name="T45" fmla="*/ 133 h 73"/>
                <a:gd name="T46" fmla="*/ 34 w 62"/>
                <a:gd name="T47" fmla="*/ 235 h 73"/>
                <a:gd name="T48" fmla="*/ 31 w 62"/>
                <a:gd name="T49" fmla="*/ 250 h 73"/>
                <a:gd name="T50" fmla="*/ 27 w 62"/>
                <a:gd name="T51" fmla="*/ 263 h 73"/>
                <a:gd name="T52" fmla="*/ 25 w 62"/>
                <a:gd name="T53" fmla="*/ 256 h 73"/>
                <a:gd name="T54" fmla="*/ 25 w 62"/>
                <a:gd name="T55" fmla="*/ 263 h 73"/>
                <a:gd name="T56" fmla="*/ 23 w 62"/>
                <a:gd name="T57" fmla="*/ 273 h 73"/>
                <a:gd name="T58" fmla="*/ 21 w 62"/>
                <a:gd name="T59" fmla="*/ 273 h 73"/>
                <a:gd name="T60" fmla="*/ 20 w 62"/>
                <a:gd name="T61" fmla="*/ 284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22816" name="Freeform 4574"/>
            <p:cNvSpPr>
              <a:spLocks/>
            </p:cNvSpPr>
            <p:nvPr/>
          </p:nvSpPr>
          <p:spPr bwMode="auto">
            <a:xfrm>
              <a:off x="4583" y="2092"/>
              <a:ext cx="27" cy="70"/>
            </a:xfrm>
            <a:custGeom>
              <a:avLst/>
              <a:gdLst>
                <a:gd name="T0" fmla="*/ 37 w 24"/>
                <a:gd name="T1" fmla="*/ 241 h 57"/>
                <a:gd name="T2" fmla="*/ 2 w 24"/>
                <a:gd name="T3" fmla="*/ 179 h 57"/>
                <a:gd name="T4" fmla="*/ 0 w 24"/>
                <a:gd name="T5" fmla="*/ 88 h 57"/>
                <a:gd name="T6" fmla="*/ 16 w 24"/>
                <a:gd name="T7" fmla="*/ 50 h 57"/>
                <a:gd name="T8" fmla="*/ 33 w 24"/>
                <a:gd name="T9" fmla="*/ 0 h 57"/>
                <a:gd name="T10" fmla="*/ 54 w 24"/>
                <a:gd name="T11" fmla="*/ 2 h 57"/>
                <a:gd name="T12" fmla="*/ 48 w 24"/>
                <a:gd name="T13" fmla="*/ 71 h 57"/>
                <a:gd name="T14" fmla="*/ 43 w 24"/>
                <a:gd name="T15" fmla="*/ 131 h 57"/>
                <a:gd name="T16" fmla="*/ 37 w 24"/>
                <a:gd name="T17" fmla="*/ 179 h 57"/>
                <a:gd name="T18" fmla="*/ 37 w 24"/>
                <a:gd name="T19" fmla="*/ 24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22817" name="Freeform 4575"/>
            <p:cNvSpPr>
              <a:spLocks/>
            </p:cNvSpPr>
            <p:nvPr/>
          </p:nvSpPr>
          <p:spPr bwMode="auto">
            <a:xfrm>
              <a:off x="3866" y="1503"/>
              <a:ext cx="520" cy="228"/>
            </a:xfrm>
            <a:custGeom>
              <a:avLst/>
              <a:gdLst>
                <a:gd name="T0" fmla="*/ 598 w 466"/>
                <a:gd name="T1" fmla="*/ 786 h 184"/>
                <a:gd name="T2" fmla="*/ 547 w 466"/>
                <a:gd name="T3" fmla="*/ 756 h 184"/>
                <a:gd name="T4" fmla="*/ 460 w 466"/>
                <a:gd name="T5" fmla="*/ 740 h 184"/>
                <a:gd name="T6" fmla="*/ 373 w 466"/>
                <a:gd name="T7" fmla="*/ 731 h 184"/>
                <a:gd name="T8" fmla="*/ 316 w 466"/>
                <a:gd name="T9" fmla="*/ 605 h 184"/>
                <a:gd name="T10" fmla="*/ 224 w 466"/>
                <a:gd name="T11" fmla="*/ 550 h 184"/>
                <a:gd name="T12" fmla="*/ 152 w 466"/>
                <a:gd name="T13" fmla="*/ 528 h 184"/>
                <a:gd name="T14" fmla="*/ 132 w 466"/>
                <a:gd name="T15" fmla="*/ 392 h 184"/>
                <a:gd name="T16" fmla="*/ 61 w 466"/>
                <a:gd name="T17" fmla="*/ 318 h 184"/>
                <a:gd name="T18" fmla="*/ 2 w 466"/>
                <a:gd name="T19" fmla="*/ 230 h 184"/>
                <a:gd name="T20" fmla="*/ 15 w 466"/>
                <a:gd name="T21" fmla="*/ 204 h 184"/>
                <a:gd name="T22" fmla="*/ 76 w 466"/>
                <a:gd name="T23" fmla="*/ 135 h 184"/>
                <a:gd name="T24" fmla="*/ 164 w 466"/>
                <a:gd name="T25" fmla="*/ 118 h 184"/>
                <a:gd name="T26" fmla="*/ 219 w 466"/>
                <a:gd name="T27" fmla="*/ 156 h 184"/>
                <a:gd name="T28" fmla="*/ 290 w 466"/>
                <a:gd name="T29" fmla="*/ 135 h 184"/>
                <a:gd name="T30" fmla="*/ 266 w 466"/>
                <a:gd name="T31" fmla="*/ 0 h 184"/>
                <a:gd name="T32" fmla="*/ 373 w 466"/>
                <a:gd name="T33" fmla="*/ 57 h 184"/>
                <a:gd name="T34" fmla="*/ 439 w 466"/>
                <a:gd name="T35" fmla="*/ 149 h 184"/>
                <a:gd name="T36" fmla="*/ 536 w 466"/>
                <a:gd name="T37" fmla="*/ 149 h 184"/>
                <a:gd name="T38" fmla="*/ 590 w 466"/>
                <a:gd name="T39" fmla="*/ 186 h 184"/>
                <a:gd name="T40" fmla="*/ 686 w 466"/>
                <a:gd name="T41" fmla="*/ 209 h 184"/>
                <a:gd name="T42" fmla="*/ 754 w 466"/>
                <a:gd name="T43" fmla="*/ 149 h 184"/>
                <a:gd name="T44" fmla="*/ 839 w 466"/>
                <a:gd name="T45" fmla="*/ 169 h 184"/>
                <a:gd name="T46" fmla="*/ 851 w 466"/>
                <a:gd name="T47" fmla="*/ 296 h 184"/>
                <a:gd name="T48" fmla="*/ 867 w 466"/>
                <a:gd name="T49" fmla="*/ 336 h 184"/>
                <a:gd name="T50" fmla="*/ 912 w 466"/>
                <a:gd name="T51" fmla="*/ 336 h 184"/>
                <a:gd name="T52" fmla="*/ 993 w 466"/>
                <a:gd name="T53" fmla="*/ 380 h 184"/>
                <a:gd name="T54" fmla="*/ 952 w 466"/>
                <a:gd name="T55" fmla="*/ 421 h 184"/>
                <a:gd name="T56" fmla="*/ 907 w 466"/>
                <a:gd name="T57" fmla="*/ 522 h 184"/>
                <a:gd name="T58" fmla="*/ 851 w 466"/>
                <a:gd name="T59" fmla="*/ 571 h 184"/>
                <a:gd name="T60" fmla="*/ 812 w 466"/>
                <a:gd name="T61" fmla="*/ 615 h 184"/>
                <a:gd name="T62" fmla="*/ 801 w 466"/>
                <a:gd name="T63" fmla="*/ 709 h 184"/>
                <a:gd name="T64" fmla="*/ 739 w 466"/>
                <a:gd name="T65" fmla="*/ 762 h 184"/>
                <a:gd name="T66" fmla="*/ 676 w 466"/>
                <a:gd name="T67" fmla="*/ 791 h 184"/>
                <a:gd name="T68" fmla="*/ 632 w 466"/>
                <a:gd name="T69" fmla="*/ 791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22818" name="Freeform 4576"/>
            <p:cNvSpPr>
              <a:spLocks/>
            </p:cNvSpPr>
            <p:nvPr/>
          </p:nvSpPr>
          <p:spPr bwMode="auto">
            <a:xfrm>
              <a:off x="3237" y="1433"/>
              <a:ext cx="618" cy="302"/>
            </a:xfrm>
            <a:custGeom>
              <a:avLst/>
              <a:gdLst>
                <a:gd name="T0" fmla="*/ 139 w 553"/>
                <a:gd name="T1" fmla="*/ 639 h 244"/>
                <a:gd name="T2" fmla="*/ 97 w 553"/>
                <a:gd name="T3" fmla="*/ 684 h 244"/>
                <a:gd name="T4" fmla="*/ 35 w 553"/>
                <a:gd name="T5" fmla="*/ 559 h 244"/>
                <a:gd name="T6" fmla="*/ 2 w 553"/>
                <a:gd name="T7" fmla="*/ 412 h 244"/>
                <a:gd name="T8" fmla="*/ 45 w 553"/>
                <a:gd name="T9" fmla="*/ 356 h 244"/>
                <a:gd name="T10" fmla="*/ 76 w 553"/>
                <a:gd name="T11" fmla="*/ 295 h 244"/>
                <a:gd name="T12" fmla="*/ 139 w 553"/>
                <a:gd name="T13" fmla="*/ 256 h 244"/>
                <a:gd name="T14" fmla="*/ 222 w 553"/>
                <a:gd name="T15" fmla="*/ 322 h 244"/>
                <a:gd name="T16" fmla="*/ 327 w 553"/>
                <a:gd name="T17" fmla="*/ 317 h 244"/>
                <a:gd name="T18" fmla="*/ 392 w 553"/>
                <a:gd name="T19" fmla="*/ 317 h 244"/>
                <a:gd name="T20" fmla="*/ 370 w 553"/>
                <a:gd name="T21" fmla="*/ 149 h 244"/>
                <a:gd name="T22" fmla="*/ 359 w 553"/>
                <a:gd name="T23" fmla="*/ 118 h 244"/>
                <a:gd name="T24" fmla="*/ 438 w 553"/>
                <a:gd name="T25" fmla="*/ 95 h 244"/>
                <a:gd name="T26" fmla="*/ 514 w 553"/>
                <a:gd name="T27" fmla="*/ 40 h 244"/>
                <a:gd name="T28" fmla="*/ 581 w 553"/>
                <a:gd name="T29" fmla="*/ 2 h 244"/>
                <a:gd name="T30" fmla="*/ 634 w 553"/>
                <a:gd name="T31" fmla="*/ 40 h 244"/>
                <a:gd name="T32" fmla="*/ 710 w 553"/>
                <a:gd name="T33" fmla="*/ 118 h 244"/>
                <a:gd name="T34" fmla="*/ 777 w 553"/>
                <a:gd name="T35" fmla="*/ 95 h 244"/>
                <a:gd name="T36" fmla="*/ 821 w 553"/>
                <a:gd name="T37" fmla="*/ 77 h 244"/>
                <a:gd name="T38" fmla="*/ 857 w 553"/>
                <a:gd name="T39" fmla="*/ 168 h 244"/>
                <a:gd name="T40" fmla="*/ 938 w 553"/>
                <a:gd name="T41" fmla="*/ 285 h 244"/>
                <a:gd name="T42" fmla="*/ 983 w 553"/>
                <a:gd name="T43" fmla="*/ 317 h 244"/>
                <a:gd name="T44" fmla="*/ 1044 w 553"/>
                <a:gd name="T45" fmla="*/ 322 h 244"/>
                <a:gd name="T46" fmla="*/ 1128 w 553"/>
                <a:gd name="T47" fmla="*/ 432 h 244"/>
                <a:gd name="T48" fmla="*/ 1204 w 553"/>
                <a:gd name="T49" fmla="*/ 485 h 244"/>
                <a:gd name="T50" fmla="*/ 1172 w 553"/>
                <a:gd name="T51" fmla="*/ 559 h 244"/>
                <a:gd name="T52" fmla="*/ 1162 w 553"/>
                <a:gd name="T53" fmla="*/ 639 h 244"/>
                <a:gd name="T54" fmla="*/ 1115 w 553"/>
                <a:gd name="T55" fmla="*/ 694 h 244"/>
                <a:gd name="T56" fmla="*/ 1130 w 553"/>
                <a:gd name="T57" fmla="*/ 787 h 244"/>
                <a:gd name="T58" fmla="*/ 1056 w 553"/>
                <a:gd name="T59" fmla="*/ 807 h 244"/>
                <a:gd name="T60" fmla="*/ 1087 w 553"/>
                <a:gd name="T61" fmla="*/ 882 h 244"/>
                <a:gd name="T62" fmla="*/ 1101 w 553"/>
                <a:gd name="T63" fmla="*/ 956 h 244"/>
                <a:gd name="T64" fmla="*/ 1056 w 553"/>
                <a:gd name="T65" fmla="*/ 926 h 244"/>
                <a:gd name="T66" fmla="*/ 974 w 553"/>
                <a:gd name="T67" fmla="*/ 936 h 244"/>
                <a:gd name="T68" fmla="*/ 902 w 553"/>
                <a:gd name="T69" fmla="*/ 936 h 244"/>
                <a:gd name="T70" fmla="*/ 848 w 553"/>
                <a:gd name="T71" fmla="*/ 979 h 244"/>
                <a:gd name="T72" fmla="*/ 798 w 553"/>
                <a:gd name="T73" fmla="*/ 999 h 244"/>
                <a:gd name="T74" fmla="*/ 735 w 553"/>
                <a:gd name="T75" fmla="*/ 1087 h 244"/>
                <a:gd name="T76" fmla="*/ 674 w 553"/>
                <a:gd name="T77" fmla="*/ 1030 h 244"/>
                <a:gd name="T78" fmla="*/ 645 w 553"/>
                <a:gd name="T79" fmla="*/ 904 h 244"/>
                <a:gd name="T80" fmla="*/ 570 w 553"/>
                <a:gd name="T81" fmla="*/ 904 h 244"/>
                <a:gd name="T82" fmla="*/ 510 w 553"/>
                <a:gd name="T83" fmla="*/ 895 h 244"/>
                <a:gd name="T84" fmla="*/ 438 w 553"/>
                <a:gd name="T85" fmla="*/ 771 h 244"/>
                <a:gd name="T86" fmla="*/ 354 w 553"/>
                <a:gd name="T87" fmla="*/ 756 h 244"/>
                <a:gd name="T88" fmla="*/ 327 w 553"/>
                <a:gd name="T89" fmla="*/ 856 h 244"/>
                <a:gd name="T90" fmla="*/ 344 w 553"/>
                <a:gd name="T91" fmla="*/ 999 h 244"/>
                <a:gd name="T92" fmla="*/ 314 w 553"/>
                <a:gd name="T93" fmla="*/ 1043 h 244"/>
                <a:gd name="T94" fmla="*/ 283 w 553"/>
                <a:gd name="T95" fmla="*/ 968 h 244"/>
                <a:gd name="T96" fmla="*/ 201 w 553"/>
                <a:gd name="T97" fmla="*/ 949 h 244"/>
                <a:gd name="T98" fmla="*/ 161 w 553"/>
                <a:gd name="T99" fmla="*/ 856 h 244"/>
                <a:gd name="T100" fmla="*/ 181 w 553"/>
                <a:gd name="T101" fmla="*/ 831 h 244"/>
                <a:gd name="T102" fmla="*/ 184 w 553"/>
                <a:gd name="T103" fmla="*/ 771 h 244"/>
                <a:gd name="T104" fmla="*/ 211 w 553"/>
                <a:gd name="T105" fmla="*/ 733 h 244"/>
                <a:gd name="T106" fmla="*/ 165 w 553"/>
                <a:gd name="T107" fmla="*/ 639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22819" name="Freeform 4577"/>
            <p:cNvSpPr>
              <a:spLocks/>
            </p:cNvSpPr>
            <p:nvPr/>
          </p:nvSpPr>
          <p:spPr bwMode="auto">
            <a:xfrm>
              <a:off x="3139" y="1675"/>
              <a:ext cx="135" cy="60"/>
            </a:xfrm>
            <a:custGeom>
              <a:avLst/>
              <a:gdLst>
                <a:gd name="T0" fmla="*/ 51 w 121"/>
                <a:gd name="T1" fmla="*/ 80 h 48"/>
                <a:gd name="T2" fmla="*/ 0 w 121"/>
                <a:gd name="T3" fmla="*/ 16 h 48"/>
                <a:gd name="T4" fmla="*/ 3 w 121"/>
                <a:gd name="T5" fmla="*/ 0 h 48"/>
                <a:gd name="T6" fmla="*/ 40 w 121"/>
                <a:gd name="T7" fmla="*/ 16 h 48"/>
                <a:gd name="T8" fmla="*/ 77 w 121"/>
                <a:gd name="T9" fmla="*/ 16 h 48"/>
                <a:gd name="T10" fmla="*/ 118 w 121"/>
                <a:gd name="T11" fmla="*/ 60 h 48"/>
                <a:gd name="T12" fmla="*/ 167 w 121"/>
                <a:gd name="T13" fmla="*/ 108 h 48"/>
                <a:gd name="T14" fmla="*/ 215 w 121"/>
                <a:gd name="T15" fmla="*/ 138 h 48"/>
                <a:gd name="T16" fmla="*/ 260 w 121"/>
                <a:gd name="T17" fmla="*/ 185 h 48"/>
                <a:gd name="T18" fmla="*/ 250 w 121"/>
                <a:gd name="T19" fmla="*/ 231 h 48"/>
                <a:gd name="T20" fmla="*/ 219 w 121"/>
                <a:gd name="T21" fmla="*/ 216 h 48"/>
                <a:gd name="T22" fmla="*/ 173 w 121"/>
                <a:gd name="T23" fmla="*/ 208 h 48"/>
                <a:gd name="T24" fmla="*/ 129 w 121"/>
                <a:gd name="T25" fmla="*/ 208 h 48"/>
                <a:gd name="T26" fmla="*/ 88 w 121"/>
                <a:gd name="T27" fmla="*/ 216 h 48"/>
                <a:gd name="T28" fmla="*/ 88 w 121"/>
                <a:gd name="T29" fmla="*/ 149 h 48"/>
                <a:gd name="T30" fmla="*/ 51 w 121"/>
                <a:gd name="T31" fmla="*/ 8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22820" name="Freeform 4578"/>
            <p:cNvSpPr>
              <a:spLocks/>
            </p:cNvSpPr>
            <p:nvPr/>
          </p:nvSpPr>
          <p:spPr bwMode="auto">
            <a:xfrm>
              <a:off x="3647" y="1691"/>
              <a:ext cx="158" cy="87"/>
            </a:xfrm>
            <a:custGeom>
              <a:avLst/>
              <a:gdLst>
                <a:gd name="T0" fmla="*/ 104 w 141"/>
                <a:gd name="T1" fmla="*/ 180 h 71"/>
                <a:gd name="T2" fmla="*/ 68 w 141"/>
                <a:gd name="T3" fmla="*/ 131 h 71"/>
                <a:gd name="T4" fmla="*/ 19 w 141"/>
                <a:gd name="T5" fmla="*/ 131 h 71"/>
                <a:gd name="T6" fmla="*/ 0 w 141"/>
                <a:gd name="T7" fmla="*/ 72 h 71"/>
                <a:gd name="T8" fmla="*/ 19 w 141"/>
                <a:gd name="T9" fmla="*/ 31 h 71"/>
                <a:gd name="T10" fmla="*/ 50 w 141"/>
                <a:gd name="T11" fmla="*/ 49 h 71"/>
                <a:gd name="T12" fmla="*/ 82 w 141"/>
                <a:gd name="T13" fmla="*/ 59 h 71"/>
                <a:gd name="T14" fmla="*/ 104 w 141"/>
                <a:gd name="T15" fmla="*/ 2 h 71"/>
                <a:gd name="T16" fmla="*/ 131 w 141"/>
                <a:gd name="T17" fmla="*/ 20 h 71"/>
                <a:gd name="T18" fmla="*/ 178 w 141"/>
                <a:gd name="T19" fmla="*/ 2 h 71"/>
                <a:gd name="T20" fmla="*/ 220 w 141"/>
                <a:gd name="T21" fmla="*/ 2 h 71"/>
                <a:gd name="T22" fmla="*/ 261 w 141"/>
                <a:gd name="T23" fmla="*/ 0 h 71"/>
                <a:gd name="T24" fmla="*/ 305 w 141"/>
                <a:gd name="T25" fmla="*/ 49 h 71"/>
                <a:gd name="T26" fmla="*/ 313 w 141"/>
                <a:gd name="T27" fmla="*/ 76 h 71"/>
                <a:gd name="T28" fmla="*/ 290 w 141"/>
                <a:gd name="T29" fmla="*/ 114 h 71"/>
                <a:gd name="T30" fmla="*/ 261 w 141"/>
                <a:gd name="T31" fmla="*/ 161 h 71"/>
                <a:gd name="T32" fmla="*/ 223 w 141"/>
                <a:gd name="T33" fmla="*/ 180 h 71"/>
                <a:gd name="T34" fmla="*/ 208 w 141"/>
                <a:gd name="T35" fmla="*/ 222 h 71"/>
                <a:gd name="T36" fmla="*/ 187 w 141"/>
                <a:gd name="T37" fmla="*/ 207 h 71"/>
                <a:gd name="T38" fmla="*/ 173 w 141"/>
                <a:gd name="T39" fmla="*/ 218 h 71"/>
                <a:gd name="T40" fmla="*/ 147 w 141"/>
                <a:gd name="T41" fmla="*/ 244 h 71"/>
                <a:gd name="T42" fmla="*/ 133 w 141"/>
                <a:gd name="T43" fmla="*/ 295 h 71"/>
                <a:gd name="T44" fmla="*/ 77 w 141"/>
                <a:gd name="T45" fmla="*/ 287 h 71"/>
                <a:gd name="T46" fmla="*/ 24 w 141"/>
                <a:gd name="T47" fmla="*/ 272 h 71"/>
                <a:gd name="T48" fmla="*/ 19 w 141"/>
                <a:gd name="T49" fmla="*/ 222 h 71"/>
                <a:gd name="T50" fmla="*/ 62 w 141"/>
                <a:gd name="T51" fmla="*/ 197 h 71"/>
                <a:gd name="T52" fmla="*/ 104 w 141"/>
                <a:gd name="T53" fmla="*/ 1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22821" name="Freeform 4579"/>
            <p:cNvSpPr>
              <a:spLocks/>
            </p:cNvSpPr>
            <p:nvPr/>
          </p:nvSpPr>
          <p:spPr bwMode="auto">
            <a:xfrm>
              <a:off x="3356" y="1703"/>
              <a:ext cx="237" cy="166"/>
            </a:xfrm>
            <a:custGeom>
              <a:avLst/>
              <a:gdLst>
                <a:gd name="T0" fmla="*/ 432 w 213"/>
                <a:gd name="T1" fmla="*/ 467 h 134"/>
                <a:gd name="T2" fmla="*/ 416 w 213"/>
                <a:gd name="T3" fmla="*/ 526 h 134"/>
                <a:gd name="T4" fmla="*/ 392 w 213"/>
                <a:gd name="T5" fmla="*/ 560 h 134"/>
                <a:gd name="T6" fmla="*/ 381 w 213"/>
                <a:gd name="T7" fmla="*/ 600 h 134"/>
                <a:gd name="T8" fmla="*/ 359 w 213"/>
                <a:gd name="T9" fmla="*/ 591 h 134"/>
                <a:gd name="T10" fmla="*/ 330 w 213"/>
                <a:gd name="T11" fmla="*/ 565 h 134"/>
                <a:gd name="T12" fmla="*/ 320 w 213"/>
                <a:gd name="T13" fmla="*/ 484 h 134"/>
                <a:gd name="T14" fmla="*/ 290 w 213"/>
                <a:gd name="T15" fmla="*/ 484 h 134"/>
                <a:gd name="T16" fmla="*/ 267 w 213"/>
                <a:gd name="T17" fmla="*/ 443 h 134"/>
                <a:gd name="T18" fmla="*/ 235 w 213"/>
                <a:gd name="T19" fmla="*/ 413 h 134"/>
                <a:gd name="T20" fmla="*/ 186 w 213"/>
                <a:gd name="T21" fmla="*/ 367 h 134"/>
                <a:gd name="T22" fmla="*/ 155 w 213"/>
                <a:gd name="T23" fmla="*/ 379 h 134"/>
                <a:gd name="T24" fmla="*/ 120 w 213"/>
                <a:gd name="T25" fmla="*/ 391 h 134"/>
                <a:gd name="T26" fmla="*/ 100 w 213"/>
                <a:gd name="T27" fmla="*/ 429 h 134"/>
                <a:gd name="T28" fmla="*/ 87 w 213"/>
                <a:gd name="T29" fmla="*/ 429 h 134"/>
                <a:gd name="T30" fmla="*/ 80 w 213"/>
                <a:gd name="T31" fmla="*/ 367 h 134"/>
                <a:gd name="T32" fmla="*/ 70 w 213"/>
                <a:gd name="T33" fmla="*/ 304 h 134"/>
                <a:gd name="T34" fmla="*/ 51 w 213"/>
                <a:gd name="T35" fmla="*/ 274 h 134"/>
                <a:gd name="T36" fmla="*/ 51 w 213"/>
                <a:gd name="T37" fmla="*/ 274 h 134"/>
                <a:gd name="T38" fmla="*/ 56 w 213"/>
                <a:gd name="T39" fmla="*/ 263 h 134"/>
                <a:gd name="T40" fmla="*/ 62 w 213"/>
                <a:gd name="T41" fmla="*/ 247 h 134"/>
                <a:gd name="T42" fmla="*/ 51 w 213"/>
                <a:gd name="T43" fmla="*/ 221 h 134"/>
                <a:gd name="T44" fmla="*/ 40 w 213"/>
                <a:gd name="T45" fmla="*/ 230 h 134"/>
                <a:gd name="T46" fmla="*/ 40 w 213"/>
                <a:gd name="T47" fmla="*/ 230 h 134"/>
                <a:gd name="T48" fmla="*/ 32 w 213"/>
                <a:gd name="T49" fmla="*/ 156 h 134"/>
                <a:gd name="T50" fmla="*/ 32 w 213"/>
                <a:gd name="T51" fmla="*/ 149 h 134"/>
                <a:gd name="T52" fmla="*/ 51 w 213"/>
                <a:gd name="T53" fmla="*/ 156 h 134"/>
                <a:gd name="T54" fmla="*/ 65 w 213"/>
                <a:gd name="T55" fmla="*/ 167 h 134"/>
                <a:gd name="T56" fmla="*/ 77 w 213"/>
                <a:gd name="T57" fmla="*/ 167 h 134"/>
                <a:gd name="T58" fmla="*/ 77 w 213"/>
                <a:gd name="T59" fmla="*/ 156 h 134"/>
                <a:gd name="T60" fmla="*/ 80 w 213"/>
                <a:gd name="T61" fmla="*/ 126 h 134"/>
                <a:gd name="T62" fmla="*/ 51 w 213"/>
                <a:gd name="T63" fmla="*/ 72 h 134"/>
                <a:gd name="T64" fmla="*/ 24 w 213"/>
                <a:gd name="T65" fmla="*/ 62 h 134"/>
                <a:gd name="T66" fmla="*/ 24 w 213"/>
                <a:gd name="T67" fmla="*/ 126 h 134"/>
                <a:gd name="T68" fmla="*/ 24 w 213"/>
                <a:gd name="T69" fmla="*/ 126 h 134"/>
                <a:gd name="T70" fmla="*/ 3 w 213"/>
                <a:gd name="T71" fmla="*/ 50 h 134"/>
                <a:gd name="T72" fmla="*/ 3 w 213"/>
                <a:gd name="T73" fmla="*/ 2 h 134"/>
                <a:gd name="T74" fmla="*/ 0 w 213"/>
                <a:gd name="T75" fmla="*/ 0 h 134"/>
                <a:gd name="T76" fmla="*/ 51 w 213"/>
                <a:gd name="T77" fmla="*/ 0 h 134"/>
                <a:gd name="T78" fmla="*/ 46 w 213"/>
                <a:gd name="T79" fmla="*/ 62 h 134"/>
                <a:gd name="T80" fmla="*/ 80 w 213"/>
                <a:gd name="T81" fmla="*/ 72 h 134"/>
                <a:gd name="T82" fmla="*/ 118 w 213"/>
                <a:gd name="T83" fmla="*/ 102 h 134"/>
                <a:gd name="T84" fmla="*/ 162 w 213"/>
                <a:gd name="T85" fmla="*/ 126 h 134"/>
                <a:gd name="T86" fmla="*/ 155 w 213"/>
                <a:gd name="T87" fmla="*/ 72 h 134"/>
                <a:gd name="T88" fmla="*/ 171 w 213"/>
                <a:gd name="T89" fmla="*/ 62 h 134"/>
                <a:gd name="T90" fmla="*/ 196 w 213"/>
                <a:gd name="T91" fmla="*/ 0 h 134"/>
                <a:gd name="T92" fmla="*/ 235 w 213"/>
                <a:gd name="T93" fmla="*/ 62 h 134"/>
                <a:gd name="T94" fmla="*/ 256 w 213"/>
                <a:gd name="T95" fmla="*/ 135 h 134"/>
                <a:gd name="T96" fmla="*/ 300 w 213"/>
                <a:gd name="T97" fmla="*/ 181 h 134"/>
                <a:gd name="T98" fmla="*/ 323 w 213"/>
                <a:gd name="T99" fmla="*/ 198 h 134"/>
                <a:gd name="T100" fmla="*/ 381 w 213"/>
                <a:gd name="T101" fmla="*/ 274 h 134"/>
                <a:gd name="T102" fmla="*/ 432 w 213"/>
                <a:gd name="T103" fmla="*/ 334 h 134"/>
                <a:gd name="T104" fmla="*/ 451 w 213"/>
                <a:gd name="T105" fmla="*/ 420 h 134"/>
                <a:gd name="T106" fmla="*/ 438 w 213"/>
                <a:gd name="T107" fmla="*/ 443 h 134"/>
                <a:gd name="T108" fmla="*/ 432 w 213"/>
                <a:gd name="T109" fmla="*/ 46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22822" name="Freeform 4580"/>
            <p:cNvSpPr>
              <a:spLocks/>
            </p:cNvSpPr>
            <p:nvPr/>
          </p:nvSpPr>
          <p:spPr bwMode="auto">
            <a:xfrm>
              <a:off x="3527" y="1799"/>
              <a:ext cx="219" cy="198"/>
            </a:xfrm>
            <a:custGeom>
              <a:avLst/>
              <a:gdLst>
                <a:gd name="T0" fmla="*/ 0 w 196"/>
                <a:gd name="T1" fmla="*/ 314 h 160"/>
                <a:gd name="T2" fmla="*/ 0 w 196"/>
                <a:gd name="T3" fmla="*/ 322 h 160"/>
                <a:gd name="T4" fmla="*/ 0 w 196"/>
                <a:gd name="T5" fmla="*/ 365 h 160"/>
                <a:gd name="T6" fmla="*/ 12 w 196"/>
                <a:gd name="T7" fmla="*/ 389 h 160"/>
                <a:gd name="T8" fmla="*/ 2 w 196"/>
                <a:gd name="T9" fmla="*/ 394 h 160"/>
                <a:gd name="T10" fmla="*/ 15 w 196"/>
                <a:gd name="T11" fmla="*/ 464 h 160"/>
                <a:gd name="T12" fmla="*/ 21 w 196"/>
                <a:gd name="T13" fmla="*/ 535 h 160"/>
                <a:gd name="T14" fmla="*/ 53 w 196"/>
                <a:gd name="T15" fmla="*/ 559 h 160"/>
                <a:gd name="T16" fmla="*/ 56 w 196"/>
                <a:gd name="T17" fmla="*/ 585 h 160"/>
                <a:gd name="T18" fmla="*/ 36 w 196"/>
                <a:gd name="T19" fmla="*/ 671 h 160"/>
                <a:gd name="T20" fmla="*/ 61 w 196"/>
                <a:gd name="T21" fmla="*/ 694 h 160"/>
                <a:gd name="T22" fmla="*/ 94 w 196"/>
                <a:gd name="T23" fmla="*/ 710 h 160"/>
                <a:gd name="T24" fmla="*/ 145 w 196"/>
                <a:gd name="T25" fmla="*/ 710 h 160"/>
                <a:gd name="T26" fmla="*/ 181 w 196"/>
                <a:gd name="T27" fmla="*/ 694 h 160"/>
                <a:gd name="T28" fmla="*/ 211 w 196"/>
                <a:gd name="T29" fmla="*/ 671 h 160"/>
                <a:gd name="T30" fmla="*/ 211 w 196"/>
                <a:gd name="T31" fmla="*/ 639 h 160"/>
                <a:gd name="T32" fmla="*/ 216 w 196"/>
                <a:gd name="T33" fmla="*/ 585 h 160"/>
                <a:gd name="T34" fmla="*/ 248 w 196"/>
                <a:gd name="T35" fmla="*/ 559 h 160"/>
                <a:gd name="T36" fmla="*/ 255 w 196"/>
                <a:gd name="T37" fmla="*/ 535 h 160"/>
                <a:gd name="T38" fmla="*/ 288 w 196"/>
                <a:gd name="T39" fmla="*/ 535 h 160"/>
                <a:gd name="T40" fmla="*/ 295 w 196"/>
                <a:gd name="T41" fmla="*/ 452 h 160"/>
                <a:gd name="T42" fmla="*/ 318 w 196"/>
                <a:gd name="T43" fmla="*/ 394 h 160"/>
                <a:gd name="T44" fmla="*/ 297 w 196"/>
                <a:gd name="T45" fmla="*/ 356 h 160"/>
                <a:gd name="T46" fmla="*/ 330 w 196"/>
                <a:gd name="T47" fmla="*/ 356 h 160"/>
                <a:gd name="T48" fmla="*/ 334 w 196"/>
                <a:gd name="T49" fmla="*/ 322 h 160"/>
                <a:gd name="T50" fmla="*/ 346 w 196"/>
                <a:gd name="T51" fmla="*/ 260 h 160"/>
                <a:gd name="T52" fmla="*/ 322 w 196"/>
                <a:gd name="T53" fmla="*/ 194 h 160"/>
                <a:gd name="T54" fmla="*/ 337 w 196"/>
                <a:gd name="T55" fmla="*/ 149 h 160"/>
                <a:gd name="T56" fmla="*/ 382 w 196"/>
                <a:gd name="T57" fmla="*/ 135 h 160"/>
                <a:gd name="T58" fmla="*/ 417 w 196"/>
                <a:gd name="T59" fmla="*/ 118 h 160"/>
                <a:gd name="T60" fmla="*/ 417 w 196"/>
                <a:gd name="T61" fmla="*/ 95 h 160"/>
                <a:gd name="T62" fmla="*/ 427 w 196"/>
                <a:gd name="T63" fmla="*/ 95 h 160"/>
                <a:gd name="T64" fmla="*/ 402 w 196"/>
                <a:gd name="T65" fmla="*/ 78 h 160"/>
                <a:gd name="T66" fmla="*/ 391 w 196"/>
                <a:gd name="T67" fmla="*/ 78 h 160"/>
                <a:gd name="T68" fmla="*/ 368 w 196"/>
                <a:gd name="T69" fmla="*/ 95 h 160"/>
                <a:gd name="T70" fmla="*/ 322 w 196"/>
                <a:gd name="T71" fmla="*/ 135 h 160"/>
                <a:gd name="T72" fmla="*/ 313 w 196"/>
                <a:gd name="T73" fmla="*/ 40 h 160"/>
                <a:gd name="T74" fmla="*/ 302 w 196"/>
                <a:gd name="T75" fmla="*/ 32 h 160"/>
                <a:gd name="T76" fmla="*/ 295 w 196"/>
                <a:gd name="T77" fmla="*/ 0 h 160"/>
                <a:gd name="T78" fmla="*/ 278 w 196"/>
                <a:gd name="T79" fmla="*/ 2 h 160"/>
                <a:gd name="T80" fmla="*/ 270 w 196"/>
                <a:gd name="T81" fmla="*/ 62 h 160"/>
                <a:gd name="T82" fmla="*/ 253 w 196"/>
                <a:gd name="T83" fmla="*/ 78 h 160"/>
                <a:gd name="T84" fmla="*/ 241 w 196"/>
                <a:gd name="T85" fmla="*/ 95 h 160"/>
                <a:gd name="T86" fmla="*/ 222 w 196"/>
                <a:gd name="T87" fmla="*/ 95 h 160"/>
                <a:gd name="T88" fmla="*/ 204 w 196"/>
                <a:gd name="T89" fmla="*/ 101 h 160"/>
                <a:gd name="T90" fmla="*/ 198 w 196"/>
                <a:gd name="T91" fmla="*/ 95 h 160"/>
                <a:gd name="T92" fmla="*/ 160 w 196"/>
                <a:gd name="T93" fmla="*/ 78 h 160"/>
                <a:gd name="T94" fmla="*/ 130 w 196"/>
                <a:gd name="T95" fmla="*/ 72 h 160"/>
                <a:gd name="T96" fmla="*/ 117 w 196"/>
                <a:gd name="T97" fmla="*/ 95 h 160"/>
                <a:gd name="T98" fmla="*/ 108 w 196"/>
                <a:gd name="T99" fmla="*/ 118 h 160"/>
                <a:gd name="T100" fmla="*/ 94 w 196"/>
                <a:gd name="T101" fmla="*/ 181 h 160"/>
                <a:gd name="T102" fmla="*/ 68 w 196"/>
                <a:gd name="T103" fmla="*/ 208 h 160"/>
                <a:gd name="T104" fmla="*/ 56 w 196"/>
                <a:gd name="T105" fmla="*/ 246 h 160"/>
                <a:gd name="T106" fmla="*/ 36 w 196"/>
                <a:gd name="T107" fmla="*/ 240 h 160"/>
                <a:gd name="T108" fmla="*/ 2 w 196"/>
                <a:gd name="T109" fmla="*/ 218 h 160"/>
                <a:gd name="T110" fmla="*/ 0 w 196"/>
                <a:gd name="T111" fmla="*/ 31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22823" name="Freeform 4581"/>
            <p:cNvSpPr>
              <a:spLocks/>
            </p:cNvSpPr>
            <p:nvPr/>
          </p:nvSpPr>
          <p:spPr bwMode="auto">
            <a:xfrm>
              <a:off x="3054" y="1860"/>
              <a:ext cx="35" cy="23"/>
            </a:xfrm>
            <a:custGeom>
              <a:avLst/>
              <a:gdLst>
                <a:gd name="T0" fmla="*/ 89 w 30"/>
                <a:gd name="T1" fmla="*/ 0 h 19"/>
                <a:gd name="T2" fmla="*/ 34 w 30"/>
                <a:gd name="T3" fmla="*/ 18 h 19"/>
                <a:gd name="T4" fmla="*/ 0 w 30"/>
                <a:gd name="T5" fmla="*/ 48 h 19"/>
                <a:gd name="T6" fmla="*/ 13 w 30"/>
                <a:gd name="T7" fmla="*/ 74 h 19"/>
                <a:gd name="T8" fmla="*/ 64 w 30"/>
                <a:gd name="T9" fmla="*/ 48 h 19"/>
                <a:gd name="T10" fmla="*/ 64 w 30"/>
                <a:gd name="T11" fmla="*/ 27 h 19"/>
                <a:gd name="T12" fmla="*/ 89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22824" name="Line 458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5" name="Line 458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6" name="Line 458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7" name="Line 458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8" name="Line 458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29" name="Line 458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0" name="Line 458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1" name="Line 458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2" name="Freeform 4590"/>
            <p:cNvSpPr>
              <a:spLocks/>
            </p:cNvSpPr>
            <p:nvPr/>
          </p:nvSpPr>
          <p:spPr bwMode="auto">
            <a:xfrm>
              <a:off x="3726" y="1864"/>
              <a:ext cx="5" cy="11"/>
            </a:xfrm>
            <a:custGeom>
              <a:avLst/>
              <a:gdLst>
                <a:gd name="T0" fmla="*/ 0 w 2"/>
                <a:gd name="T1" fmla="*/ 0 h 4"/>
                <a:gd name="T2" fmla="*/ 783 w 2"/>
                <a:gd name="T3" fmla="*/ 2684 h 4"/>
                <a:gd name="T4" fmla="*/ 1300 w 2"/>
                <a:gd name="T5" fmla="*/ 4741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22833" name="Line 459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4" name="Freeform 4592"/>
            <p:cNvSpPr>
              <a:spLocks/>
            </p:cNvSpPr>
            <p:nvPr/>
          </p:nvSpPr>
          <p:spPr bwMode="auto">
            <a:xfrm>
              <a:off x="3746" y="1901"/>
              <a:ext cx="1" cy="15"/>
            </a:xfrm>
            <a:custGeom>
              <a:avLst/>
              <a:gdLst>
                <a:gd name="T0" fmla="*/ 0 w 1"/>
                <a:gd name="T1" fmla="*/ 0 h 5"/>
                <a:gd name="T2" fmla="*/ 0 w 1"/>
                <a:gd name="T3" fmla="*/ 6561 h 5"/>
                <a:gd name="T4" fmla="*/ 0 w 1"/>
                <a:gd name="T5" fmla="*/ 109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22835" name="Freeform 4593"/>
            <p:cNvSpPr>
              <a:spLocks/>
            </p:cNvSpPr>
            <p:nvPr/>
          </p:nvSpPr>
          <p:spPr bwMode="auto">
            <a:xfrm>
              <a:off x="3746" y="1914"/>
              <a:ext cx="14" cy="5"/>
            </a:xfrm>
            <a:custGeom>
              <a:avLst/>
              <a:gdLst>
                <a:gd name="T0" fmla="*/ 0 w 5"/>
                <a:gd name="T1" fmla="*/ 0 h 2"/>
                <a:gd name="T2" fmla="*/ 3819 w 5"/>
                <a:gd name="T3" fmla="*/ 1300 h 2"/>
                <a:gd name="T4" fmla="*/ 6695 w 5"/>
                <a:gd name="T5" fmla="*/ 130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22836" name="Line 459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7" name="Freeform 4595"/>
            <p:cNvSpPr>
              <a:spLocks/>
            </p:cNvSpPr>
            <p:nvPr/>
          </p:nvSpPr>
          <p:spPr bwMode="auto">
            <a:xfrm>
              <a:off x="3843" y="1860"/>
              <a:ext cx="5" cy="32"/>
            </a:xfrm>
            <a:custGeom>
              <a:avLst/>
              <a:gdLst>
                <a:gd name="T0" fmla="*/ 0 w 2"/>
                <a:gd name="T1" fmla="*/ 19398 h 11"/>
                <a:gd name="T2" fmla="*/ 783 w 2"/>
                <a:gd name="T3" fmla="*/ 12111 h 11"/>
                <a:gd name="T4" fmla="*/ 1300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22838" name="Line 459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39" name="Line 459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40" name="Freeform 4598"/>
            <p:cNvSpPr>
              <a:spLocks/>
            </p:cNvSpPr>
            <p:nvPr/>
          </p:nvSpPr>
          <p:spPr bwMode="auto">
            <a:xfrm>
              <a:off x="3105" y="1883"/>
              <a:ext cx="17" cy="33"/>
            </a:xfrm>
            <a:custGeom>
              <a:avLst/>
              <a:gdLst>
                <a:gd name="T0" fmla="*/ 21 w 16"/>
                <a:gd name="T1" fmla="*/ 61 h 26"/>
                <a:gd name="T2" fmla="*/ 7 w 16"/>
                <a:gd name="T3" fmla="*/ 124 h 26"/>
                <a:gd name="T4" fmla="*/ 0 w 16"/>
                <a:gd name="T5" fmla="*/ 137 h 26"/>
                <a:gd name="T6" fmla="*/ 2 w 16"/>
                <a:gd name="T7" fmla="*/ 61 h 26"/>
                <a:gd name="T8" fmla="*/ 7 w 16"/>
                <a:gd name="T9" fmla="*/ 0 h 26"/>
                <a:gd name="T10" fmla="*/ 23 w 16"/>
                <a:gd name="T11" fmla="*/ 13 h 26"/>
                <a:gd name="T12" fmla="*/ 21 w 16"/>
                <a:gd name="T13" fmla="*/ 6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22841" name="Freeform 4599"/>
            <p:cNvSpPr>
              <a:spLocks/>
            </p:cNvSpPr>
            <p:nvPr/>
          </p:nvSpPr>
          <p:spPr bwMode="auto">
            <a:xfrm>
              <a:off x="3110" y="1825"/>
              <a:ext cx="104" cy="108"/>
            </a:xfrm>
            <a:custGeom>
              <a:avLst/>
              <a:gdLst>
                <a:gd name="T0" fmla="*/ 127 w 93"/>
                <a:gd name="T1" fmla="*/ 32 h 87"/>
                <a:gd name="T2" fmla="*/ 78 w 93"/>
                <a:gd name="T3" fmla="*/ 32 h 87"/>
                <a:gd name="T4" fmla="*/ 32 w 93"/>
                <a:gd name="T5" fmla="*/ 40 h 87"/>
                <a:gd name="T6" fmla="*/ 15 w 93"/>
                <a:gd name="T7" fmla="*/ 57 h 87"/>
                <a:gd name="T8" fmla="*/ 15 w 93"/>
                <a:gd name="T9" fmla="*/ 88 h 87"/>
                <a:gd name="T10" fmla="*/ 3 w 93"/>
                <a:gd name="T11" fmla="*/ 108 h 87"/>
                <a:gd name="T12" fmla="*/ 0 w 93"/>
                <a:gd name="T13" fmla="*/ 108 h 87"/>
                <a:gd name="T14" fmla="*/ 3 w 93"/>
                <a:gd name="T15" fmla="*/ 211 h 87"/>
                <a:gd name="T16" fmla="*/ 26 w 93"/>
                <a:gd name="T17" fmla="*/ 223 h 87"/>
                <a:gd name="T18" fmla="*/ 21 w 93"/>
                <a:gd name="T19" fmla="*/ 268 h 87"/>
                <a:gd name="T20" fmla="*/ 3 w 93"/>
                <a:gd name="T21" fmla="*/ 322 h 87"/>
                <a:gd name="T22" fmla="*/ 3 w 93"/>
                <a:gd name="T23" fmla="*/ 364 h 87"/>
                <a:gd name="T24" fmla="*/ 49 w 93"/>
                <a:gd name="T25" fmla="*/ 395 h 87"/>
                <a:gd name="T26" fmla="*/ 72 w 93"/>
                <a:gd name="T27" fmla="*/ 355 h 87"/>
                <a:gd name="T28" fmla="*/ 108 w 93"/>
                <a:gd name="T29" fmla="*/ 307 h 87"/>
                <a:gd name="T30" fmla="*/ 142 w 93"/>
                <a:gd name="T31" fmla="*/ 268 h 87"/>
                <a:gd name="T32" fmla="*/ 169 w 93"/>
                <a:gd name="T33" fmla="*/ 223 h 87"/>
                <a:gd name="T34" fmla="*/ 169 w 93"/>
                <a:gd name="T35" fmla="*/ 149 h 87"/>
                <a:gd name="T36" fmla="*/ 169 w 93"/>
                <a:gd name="T37" fmla="*/ 72 h 87"/>
                <a:gd name="T38" fmla="*/ 202 w 93"/>
                <a:gd name="T39" fmla="*/ 2 h 87"/>
                <a:gd name="T40" fmla="*/ 192 w 93"/>
                <a:gd name="T41" fmla="*/ 0 h 87"/>
                <a:gd name="T42" fmla="*/ 162 w 93"/>
                <a:gd name="T43" fmla="*/ 21 h 87"/>
                <a:gd name="T44" fmla="*/ 127 w 93"/>
                <a:gd name="T45" fmla="*/ 3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22842" name="Freeform 4600"/>
            <p:cNvSpPr>
              <a:spLocks/>
            </p:cNvSpPr>
            <p:nvPr/>
          </p:nvSpPr>
          <p:spPr bwMode="auto">
            <a:xfrm>
              <a:off x="3612" y="1729"/>
              <a:ext cx="141" cy="107"/>
            </a:xfrm>
            <a:custGeom>
              <a:avLst/>
              <a:gdLst>
                <a:gd name="T0" fmla="*/ 241 w 125"/>
                <a:gd name="T1" fmla="*/ 317 h 87"/>
                <a:gd name="T2" fmla="*/ 214 w 125"/>
                <a:gd name="T3" fmla="*/ 331 h 87"/>
                <a:gd name="T4" fmla="*/ 168 w 125"/>
                <a:gd name="T5" fmla="*/ 370 h 87"/>
                <a:gd name="T6" fmla="*/ 159 w 125"/>
                <a:gd name="T7" fmla="*/ 282 h 87"/>
                <a:gd name="T8" fmla="*/ 148 w 125"/>
                <a:gd name="T9" fmla="*/ 272 h 87"/>
                <a:gd name="T10" fmla="*/ 139 w 125"/>
                <a:gd name="T11" fmla="*/ 242 h 87"/>
                <a:gd name="T12" fmla="*/ 123 w 125"/>
                <a:gd name="T13" fmla="*/ 255 h 87"/>
                <a:gd name="T14" fmla="*/ 113 w 125"/>
                <a:gd name="T15" fmla="*/ 301 h 87"/>
                <a:gd name="T16" fmla="*/ 92 w 125"/>
                <a:gd name="T17" fmla="*/ 317 h 87"/>
                <a:gd name="T18" fmla="*/ 80 w 125"/>
                <a:gd name="T19" fmla="*/ 331 h 87"/>
                <a:gd name="T20" fmla="*/ 60 w 125"/>
                <a:gd name="T21" fmla="*/ 331 h 87"/>
                <a:gd name="T22" fmla="*/ 43 w 125"/>
                <a:gd name="T23" fmla="*/ 341 h 87"/>
                <a:gd name="T24" fmla="*/ 33 w 125"/>
                <a:gd name="T25" fmla="*/ 331 h 87"/>
                <a:gd name="T26" fmla="*/ 43 w 125"/>
                <a:gd name="T27" fmla="*/ 282 h 87"/>
                <a:gd name="T28" fmla="*/ 49 w 125"/>
                <a:gd name="T29" fmla="*/ 229 h 87"/>
                <a:gd name="T30" fmla="*/ 37 w 125"/>
                <a:gd name="T31" fmla="*/ 199 h 87"/>
                <a:gd name="T32" fmla="*/ 16 w 125"/>
                <a:gd name="T33" fmla="*/ 180 h 87"/>
                <a:gd name="T34" fmla="*/ 0 w 125"/>
                <a:gd name="T35" fmla="*/ 149 h 87"/>
                <a:gd name="T36" fmla="*/ 33 w 125"/>
                <a:gd name="T37" fmla="*/ 90 h 87"/>
                <a:gd name="T38" fmla="*/ 71 w 125"/>
                <a:gd name="T39" fmla="*/ 32 h 87"/>
                <a:gd name="T40" fmla="*/ 92 w 125"/>
                <a:gd name="T41" fmla="*/ 0 h 87"/>
                <a:gd name="T42" fmla="*/ 142 w 125"/>
                <a:gd name="T43" fmla="*/ 0 h 87"/>
                <a:gd name="T44" fmla="*/ 180 w 125"/>
                <a:gd name="T45" fmla="*/ 50 h 87"/>
                <a:gd name="T46" fmla="*/ 139 w 125"/>
                <a:gd name="T47" fmla="*/ 71 h 87"/>
                <a:gd name="T48" fmla="*/ 92 w 125"/>
                <a:gd name="T49" fmla="*/ 97 h 87"/>
                <a:gd name="T50" fmla="*/ 98 w 125"/>
                <a:gd name="T51" fmla="*/ 149 h 87"/>
                <a:gd name="T52" fmla="*/ 152 w 125"/>
                <a:gd name="T53" fmla="*/ 162 h 87"/>
                <a:gd name="T54" fmla="*/ 214 w 125"/>
                <a:gd name="T55" fmla="*/ 170 h 87"/>
                <a:gd name="T56" fmla="*/ 237 w 125"/>
                <a:gd name="T57" fmla="*/ 229 h 87"/>
                <a:gd name="T58" fmla="*/ 261 w 125"/>
                <a:gd name="T59" fmla="*/ 242 h 87"/>
                <a:gd name="T60" fmla="*/ 290 w 125"/>
                <a:gd name="T61" fmla="*/ 317 h 87"/>
                <a:gd name="T62" fmla="*/ 277 w 125"/>
                <a:gd name="T63" fmla="*/ 331 h 87"/>
                <a:gd name="T64" fmla="*/ 255 w 125"/>
                <a:gd name="T65" fmla="*/ 317 h 87"/>
                <a:gd name="T66" fmla="*/ 241 w 125"/>
                <a:gd name="T67" fmla="*/ 31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22843" name="Freeform 4601"/>
            <p:cNvSpPr>
              <a:spLocks/>
            </p:cNvSpPr>
            <p:nvPr/>
          </p:nvSpPr>
          <p:spPr bwMode="auto">
            <a:xfrm>
              <a:off x="3402" y="1635"/>
              <a:ext cx="255" cy="190"/>
            </a:xfrm>
            <a:custGeom>
              <a:avLst/>
              <a:gdLst>
                <a:gd name="T0" fmla="*/ 349 w 229"/>
                <a:gd name="T1" fmla="*/ 563 h 154"/>
                <a:gd name="T2" fmla="*/ 296 w 229"/>
                <a:gd name="T3" fmla="*/ 503 h 154"/>
                <a:gd name="T4" fmla="*/ 241 w 229"/>
                <a:gd name="T5" fmla="*/ 431 h 154"/>
                <a:gd name="T6" fmla="*/ 215 w 229"/>
                <a:gd name="T7" fmla="*/ 412 h 154"/>
                <a:gd name="T8" fmla="*/ 168 w 229"/>
                <a:gd name="T9" fmla="*/ 370 h 154"/>
                <a:gd name="T10" fmla="*/ 149 w 229"/>
                <a:gd name="T11" fmla="*/ 300 h 154"/>
                <a:gd name="T12" fmla="*/ 110 w 229"/>
                <a:gd name="T13" fmla="*/ 241 h 154"/>
                <a:gd name="T14" fmla="*/ 86 w 229"/>
                <a:gd name="T15" fmla="*/ 300 h 154"/>
                <a:gd name="T16" fmla="*/ 70 w 229"/>
                <a:gd name="T17" fmla="*/ 311 h 154"/>
                <a:gd name="T18" fmla="*/ 73 w 229"/>
                <a:gd name="T19" fmla="*/ 359 h 154"/>
                <a:gd name="T20" fmla="*/ 30 w 229"/>
                <a:gd name="T21" fmla="*/ 338 h 154"/>
                <a:gd name="T22" fmla="*/ 22 w 229"/>
                <a:gd name="T23" fmla="*/ 268 h 154"/>
                <a:gd name="T24" fmla="*/ 14 w 229"/>
                <a:gd name="T25" fmla="*/ 197 h 154"/>
                <a:gd name="T26" fmla="*/ 2 w 229"/>
                <a:gd name="T27" fmla="*/ 126 h 154"/>
                <a:gd name="T28" fmla="*/ 0 w 229"/>
                <a:gd name="T29" fmla="*/ 59 h 154"/>
                <a:gd name="T30" fmla="*/ 33 w 229"/>
                <a:gd name="T31" fmla="*/ 32 h 154"/>
                <a:gd name="T32" fmla="*/ 70 w 229"/>
                <a:gd name="T33" fmla="*/ 0 h 154"/>
                <a:gd name="T34" fmla="*/ 117 w 229"/>
                <a:gd name="T35" fmla="*/ 43 h 154"/>
                <a:gd name="T36" fmla="*/ 154 w 229"/>
                <a:gd name="T37" fmla="*/ 90 h 154"/>
                <a:gd name="T38" fmla="*/ 185 w 229"/>
                <a:gd name="T39" fmla="*/ 168 h 154"/>
                <a:gd name="T40" fmla="*/ 215 w 229"/>
                <a:gd name="T41" fmla="*/ 168 h 154"/>
                <a:gd name="T42" fmla="*/ 244 w 229"/>
                <a:gd name="T43" fmla="*/ 170 h 154"/>
                <a:gd name="T44" fmla="*/ 282 w 229"/>
                <a:gd name="T45" fmla="*/ 170 h 154"/>
                <a:gd name="T46" fmla="*/ 316 w 229"/>
                <a:gd name="T47" fmla="*/ 170 h 154"/>
                <a:gd name="T48" fmla="*/ 349 w 229"/>
                <a:gd name="T49" fmla="*/ 226 h 154"/>
                <a:gd name="T50" fmla="*/ 349 w 229"/>
                <a:gd name="T51" fmla="*/ 300 h 154"/>
                <a:gd name="T52" fmla="*/ 375 w 229"/>
                <a:gd name="T53" fmla="*/ 331 h 154"/>
                <a:gd name="T54" fmla="*/ 405 w 229"/>
                <a:gd name="T55" fmla="*/ 353 h 154"/>
                <a:gd name="T56" fmla="*/ 435 w 229"/>
                <a:gd name="T57" fmla="*/ 311 h 154"/>
                <a:gd name="T58" fmla="*/ 468 w 229"/>
                <a:gd name="T59" fmla="*/ 268 h 154"/>
                <a:gd name="T60" fmla="*/ 487 w 229"/>
                <a:gd name="T61" fmla="*/ 331 h 154"/>
                <a:gd name="T62" fmla="*/ 468 w 229"/>
                <a:gd name="T63" fmla="*/ 359 h 154"/>
                <a:gd name="T64" fmla="*/ 433 w 229"/>
                <a:gd name="T65" fmla="*/ 424 h 154"/>
                <a:gd name="T66" fmla="*/ 402 w 229"/>
                <a:gd name="T67" fmla="*/ 484 h 154"/>
                <a:gd name="T68" fmla="*/ 416 w 229"/>
                <a:gd name="T69" fmla="*/ 514 h 154"/>
                <a:gd name="T70" fmla="*/ 435 w 229"/>
                <a:gd name="T71" fmla="*/ 538 h 154"/>
                <a:gd name="T72" fmla="*/ 448 w 229"/>
                <a:gd name="T73" fmla="*/ 563 h 154"/>
                <a:gd name="T74" fmla="*/ 441 w 229"/>
                <a:gd name="T75" fmla="*/ 617 h 154"/>
                <a:gd name="T76" fmla="*/ 433 w 229"/>
                <a:gd name="T77" fmla="*/ 670 h 154"/>
                <a:gd name="T78" fmla="*/ 394 w 229"/>
                <a:gd name="T79" fmla="*/ 656 h 154"/>
                <a:gd name="T80" fmla="*/ 365 w 229"/>
                <a:gd name="T81" fmla="*/ 649 h 154"/>
                <a:gd name="T82" fmla="*/ 349 w 229"/>
                <a:gd name="T83" fmla="*/ 56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22844" name="Freeform 4602"/>
            <p:cNvSpPr>
              <a:spLocks/>
            </p:cNvSpPr>
            <p:nvPr/>
          </p:nvSpPr>
          <p:spPr bwMode="auto">
            <a:xfrm>
              <a:off x="2843" y="1714"/>
              <a:ext cx="40" cy="32"/>
            </a:xfrm>
            <a:custGeom>
              <a:avLst/>
              <a:gdLst>
                <a:gd name="T0" fmla="*/ 20 w 36"/>
                <a:gd name="T1" fmla="*/ 111 h 26"/>
                <a:gd name="T2" fmla="*/ 0 w 36"/>
                <a:gd name="T3" fmla="*/ 32 h 26"/>
                <a:gd name="T4" fmla="*/ 12 w 36"/>
                <a:gd name="T5" fmla="*/ 32 h 26"/>
                <a:gd name="T6" fmla="*/ 12 w 36"/>
                <a:gd name="T7" fmla="*/ 21 h 26"/>
                <a:gd name="T8" fmla="*/ 20 w 36"/>
                <a:gd name="T9" fmla="*/ 2 h 26"/>
                <a:gd name="T10" fmla="*/ 24 w 36"/>
                <a:gd name="T11" fmla="*/ 21 h 26"/>
                <a:gd name="T12" fmla="*/ 32 w 36"/>
                <a:gd name="T13" fmla="*/ 0 h 26"/>
                <a:gd name="T14" fmla="*/ 36 w 36"/>
                <a:gd name="T15" fmla="*/ 0 h 26"/>
                <a:gd name="T16" fmla="*/ 46 w 36"/>
                <a:gd name="T17" fmla="*/ 2 h 26"/>
                <a:gd name="T18" fmla="*/ 46 w 36"/>
                <a:gd name="T19" fmla="*/ 0 h 26"/>
                <a:gd name="T20" fmla="*/ 54 w 36"/>
                <a:gd name="T21" fmla="*/ 0 h 26"/>
                <a:gd name="T22" fmla="*/ 64 w 36"/>
                <a:gd name="T23" fmla="*/ 21 h 26"/>
                <a:gd name="T24" fmla="*/ 71 w 36"/>
                <a:gd name="T25" fmla="*/ 2 h 26"/>
                <a:gd name="T26" fmla="*/ 74 w 36"/>
                <a:gd name="T27" fmla="*/ 21 h 26"/>
                <a:gd name="T28" fmla="*/ 74 w 36"/>
                <a:gd name="T29" fmla="*/ 79 h 26"/>
                <a:gd name="T30" fmla="*/ 20 w 36"/>
                <a:gd name="T31" fmla="*/ 11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22845" name="Freeform 4603"/>
            <p:cNvSpPr>
              <a:spLocks/>
            </p:cNvSpPr>
            <p:nvPr/>
          </p:nvSpPr>
          <p:spPr bwMode="auto">
            <a:xfrm>
              <a:off x="2876" y="1673"/>
              <a:ext cx="94" cy="64"/>
            </a:xfrm>
            <a:custGeom>
              <a:avLst/>
              <a:gdLst>
                <a:gd name="T0" fmla="*/ 12 w 85"/>
                <a:gd name="T1" fmla="*/ 21 h 52"/>
                <a:gd name="T2" fmla="*/ 0 w 85"/>
                <a:gd name="T3" fmla="*/ 0 h 52"/>
                <a:gd name="T4" fmla="*/ 0 w 85"/>
                <a:gd name="T5" fmla="*/ 39 h 52"/>
                <a:gd name="T6" fmla="*/ 12 w 85"/>
                <a:gd name="T7" fmla="*/ 90 h 52"/>
                <a:gd name="T8" fmla="*/ 0 w 85"/>
                <a:gd name="T9" fmla="*/ 119 h 52"/>
                <a:gd name="T10" fmla="*/ 12 w 85"/>
                <a:gd name="T11" fmla="*/ 149 h 52"/>
                <a:gd name="T12" fmla="*/ 14 w 85"/>
                <a:gd name="T13" fmla="*/ 162 h 52"/>
                <a:gd name="T14" fmla="*/ 14 w 85"/>
                <a:gd name="T15" fmla="*/ 222 h 52"/>
                <a:gd name="T16" fmla="*/ 46 w 85"/>
                <a:gd name="T17" fmla="*/ 217 h 52"/>
                <a:gd name="T18" fmla="*/ 100 w 85"/>
                <a:gd name="T19" fmla="*/ 222 h 52"/>
                <a:gd name="T20" fmla="*/ 111 w 85"/>
                <a:gd name="T21" fmla="*/ 192 h 52"/>
                <a:gd name="T22" fmla="*/ 118 w 85"/>
                <a:gd name="T23" fmla="*/ 192 h 52"/>
                <a:gd name="T24" fmla="*/ 118 w 85"/>
                <a:gd name="T25" fmla="*/ 170 h 52"/>
                <a:gd name="T26" fmla="*/ 159 w 85"/>
                <a:gd name="T27" fmla="*/ 162 h 52"/>
                <a:gd name="T28" fmla="*/ 153 w 85"/>
                <a:gd name="T29" fmla="*/ 132 h 52"/>
                <a:gd name="T30" fmla="*/ 157 w 85"/>
                <a:gd name="T31" fmla="*/ 111 h 52"/>
                <a:gd name="T32" fmla="*/ 169 w 85"/>
                <a:gd name="T33" fmla="*/ 59 h 52"/>
                <a:gd name="T34" fmla="*/ 171 w 85"/>
                <a:gd name="T35" fmla="*/ 32 h 52"/>
                <a:gd name="T36" fmla="*/ 118 w 85"/>
                <a:gd name="T37" fmla="*/ 2 h 52"/>
                <a:gd name="T38" fmla="*/ 72 w 85"/>
                <a:gd name="T39" fmla="*/ 39 h 52"/>
                <a:gd name="T40" fmla="*/ 38 w 85"/>
                <a:gd name="T41" fmla="*/ 21 h 52"/>
                <a:gd name="T42" fmla="*/ 12 w 85"/>
                <a:gd name="T43" fmla="*/ 2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2846" name="Freeform 4604"/>
            <p:cNvSpPr>
              <a:spLocks/>
            </p:cNvSpPr>
            <p:nvPr/>
          </p:nvSpPr>
          <p:spPr bwMode="auto">
            <a:xfrm>
              <a:off x="2826" y="1708"/>
              <a:ext cx="27" cy="64"/>
            </a:xfrm>
            <a:custGeom>
              <a:avLst/>
              <a:gdLst>
                <a:gd name="T0" fmla="*/ 0 w 24"/>
                <a:gd name="T1" fmla="*/ 50 h 52"/>
                <a:gd name="T2" fmla="*/ 3 w 24"/>
                <a:gd name="T3" fmla="*/ 151 h 52"/>
                <a:gd name="T4" fmla="*/ 33 w 24"/>
                <a:gd name="T5" fmla="*/ 222 h 52"/>
                <a:gd name="T6" fmla="*/ 38 w 24"/>
                <a:gd name="T7" fmla="*/ 208 h 52"/>
                <a:gd name="T8" fmla="*/ 54 w 24"/>
                <a:gd name="T9" fmla="*/ 143 h 52"/>
                <a:gd name="T10" fmla="*/ 54 w 24"/>
                <a:gd name="T11" fmla="*/ 132 h 52"/>
                <a:gd name="T12" fmla="*/ 33 w 24"/>
                <a:gd name="T13" fmla="*/ 50 h 52"/>
                <a:gd name="T14" fmla="*/ 29 w 24"/>
                <a:gd name="T15" fmla="*/ 14 h 52"/>
                <a:gd name="T16" fmla="*/ 3 w 24"/>
                <a:gd name="T17" fmla="*/ 0 h 52"/>
                <a:gd name="T18" fmla="*/ 0 w 24"/>
                <a:gd name="T19" fmla="*/ 5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22847" name="Freeform 4605"/>
            <p:cNvSpPr>
              <a:spLocks/>
            </p:cNvSpPr>
            <p:nvPr/>
          </p:nvSpPr>
          <p:spPr bwMode="auto">
            <a:xfrm>
              <a:off x="3204" y="1729"/>
              <a:ext cx="75" cy="58"/>
            </a:xfrm>
            <a:custGeom>
              <a:avLst/>
              <a:gdLst>
                <a:gd name="T0" fmla="*/ 21 w 67"/>
                <a:gd name="T1" fmla="*/ 32 h 47"/>
                <a:gd name="T2" fmla="*/ 0 w 67"/>
                <a:gd name="T3" fmla="*/ 0 h 47"/>
                <a:gd name="T4" fmla="*/ 49 w 67"/>
                <a:gd name="T5" fmla="*/ 0 h 47"/>
                <a:gd name="T6" fmla="*/ 94 w 67"/>
                <a:gd name="T7" fmla="*/ 2 h 47"/>
                <a:gd name="T8" fmla="*/ 128 w 67"/>
                <a:gd name="T9" fmla="*/ 21 h 47"/>
                <a:gd name="T10" fmla="*/ 120 w 67"/>
                <a:gd name="T11" fmla="*/ 80 h 47"/>
                <a:gd name="T12" fmla="*/ 134 w 67"/>
                <a:gd name="T13" fmla="*/ 99 h 47"/>
                <a:gd name="T14" fmla="*/ 128 w 67"/>
                <a:gd name="T15" fmla="*/ 122 h 47"/>
                <a:gd name="T16" fmla="*/ 148 w 67"/>
                <a:gd name="T17" fmla="*/ 183 h 47"/>
                <a:gd name="T18" fmla="*/ 134 w 67"/>
                <a:gd name="T19" fmla="*/ 207 h 47"/>
                <a:gd name="T20" fmla="*/ 128 w 67"/>
                <a:gd name="T21" fmla="*/ 183 h 47"/>
                <a:gd name="T22" fmla="*/ 120 w 67"/>
                <a:gd name="T23" fmla="*/ 170 h 47"/>
                <a:gd name="T24" fmla="*/ 116 w 67"/>
                <a:gd name="T25" fmla="*/ 168 h 47"/>
                <a:gd name="T26" fmla="*/ 105 w 67"/>
                <a:gd name="T27" fmla="*/ 168 h 47"/>
                <a:gd name="T28" fmla="*/ 94 w 67"/>
                <a:gd name="T29" fmla="*/ 151 h 47"/>
                <a:gd name="T30" fmla="*/ 91 w 67"/>
                <a:gd name="T31" fmla="*/ 151 h 47"/>
                <a:gd name="T32" fmla="*/ 79 w 67"/>
                <a:gd name="T33" fmla="*/ 151 h 47"/>
                <a:gd name="T34" fmla="*/ 49 w 67"/>
                <a:gd name="T35" fmla="*/ 122 h 47"/>
                <a:gd name="T36" fmla="*/ 38 w 67"/>
                <a:gd name="T37" fmla="*/ 80 h 47"/>
                <a:gd name="T38" fmla="*/ 21 w 67"/>
                <a:gd name="T39" fmla="*/ 32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22848" name="Freeform 4606"/>
            <p:cNvSpPr>
              <a:spLocks/>
            </p:cNvSpPr>
            <p:nvPr/>
          </p:nvSpPr>
          <p:spPr bwMode="auto">
            <a:xfrm>
              <a:off x="3267" y="1722"/>
              <a:ext cx="65" cy="77"/>
            </a:xfrm>
            <a:custGeom>
              <a:avLst/>
              <a:gdLst>
                <a:gd name="T0" fmla="*/ 23 w 59"/>
                <a:gd name="T1" fmla="*/ 212 h 62"/>
                <a:gd name="T2" fmla="*/ 2 w 59"/>
                <a:gd name="T3" fmla="*/ 149 h 62"/>
                <a:gd name="T4" fmla="*/ 14 w 59"/>
                <a:gd name="T5" fmla="*/ 127 h 62"/>
                <a:gd name="T6" fmla="*/ 0 w 59"/>
                <a:gd name="T7" fmla="*/ 109 h 62"/>
                <a:gd name="T8" fmla="*/ 2 w 59"/>
                <a:gd name="T9" fmla="*/ 46 h 62"/>
                <a:gd name="T10" fmla="*/ 14 w 59"/>
                <a:gd name="T11" fmla="*/ 0 h 62"/>
                <a:gd name="T12" fmla="*/ 61 w 59"/>
                <a:gd name="T13" fmla="*/ 21 h 62"/>
                <a:gd name="T14" fmla="*/ 78 w 59"/>
                <a:gd name="T15" fmla="*/ 77 h 62"/>
                <a:gd name="T16" fmla="*/ 117 w 59"/>
                <a:gd name="T17" fmla="*/ 127 h 62"/>
                <a:gd name="T18" fmla="*/ 99 w 59"/>
                <a:gd name="T19" fmla="*/ 127 h 62"/>
                <a:gd name="T20" fmla="*/ 90 w 59"/>
                <a:gd name="T21" fmla="*/ 229 h 62"/>
                <a:gd name="T22" fmla="*/ 90 w 59"/>
                <a:gd name="T23" fmla="*/ 284 h 62"/>
                <a:gd name="T24" fmla="*/ 61 w 59"/>
                <a:gd name="T25" fmla="*/ 240 h 62"/>
                <a:gd name="T26" fmla="*/ 64 w 59"/>
                <a:gd name="T27" fmla="*/ 212 h 62"/>
                <a:gd name="T28" fmla="*/ 55 w 59"/>
                <a:gd name="T29" fmla="*/ 184 h 62"/>
                <a:gd name="T30" fmla="*/ 23 w 59"/>
                <a:gd name="T31" fmla="*/ 212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22849" name="Freeform 4607"/>
            <p:cNvSpPr>
              <a:spLocks/>
            </p:cNvSpPr>
            <p:nvPr/>
          </p:nvSpPr>
          <p:spPr bwMode="auto">
            <a:xfrm>
              <a:off x="3245" y="1772"/>
              <a:ext cx="29" cy="17"/>
            </a:xfrm>
            <a:custGeom>
              <a:avLst/>
              <a:gdLst>
                <a:gd name="T0" fmla="*/ 56 w 26"/>
                <a:gd name="T1" fmla="*/ 49 h 14"/>
                <a:gd name="T2" fmla="*/ 40 w 26"/>
                <a:gd name="T3" fmla="*/ 53 h 14"/>
                <a:gd name="T4" fmla="*/ 2 w 26"/>
                <a:gd name="T5" fmla="*/ 19 h 14"/>
                <a:gd name="T6" fmla="*/ 0 w 26"/>
                <a:gd name="T7" fmla="*/ 0 h 14"/>
                <a:gd name="T8" fmla="*/ 0 w 26"/>
                <a:gd name="T9" fmla="*/ 0 h 14"/>
                <a:gd name="T10" fmla="*/ 12 w 26"/>
                <a:gd name="T11" fmla="*/ 0 h 14"/>
                <a:gd name="T12" fmla="*/ 15 w 26"/>
                <a:gd name="T13" fmla="*/ 0 h 14"/>
                <a:gd name="T14" fmla="*/ 26 w 26"/>
                <a:gd name="T15" fmla="*/ 13 h 14"/>
                <a:gd name="T16" fmla="*/ 36 w 26"/>
                <a:gd name="T17" fmla="*/ 13 h 14"/>
                <a:gd name="T18" fmla="*/ 40 w 26"/>
                <a:gd name="T19" fmla="*/ 19 h 14"/>
                <a:gd name="T20" fmla="*/ 45 w 26"/>
                <a:gd name="T21" fmla="*/ 28 h 14"/>
                <a:gd name="T22" fmla="*/ 56 w 26"/>
                <a:gd name="T23" fmla="*/ 4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22850" name="Freeform 4608"/>
            <p:cNvSpPr>
              <a:spLocks/>
            </p:cNvSpPr>
            <p:nvPr/>
          </p:nvSpPr>
          <p:spPr bwMode="auto">
            <a:xfrm>
              <a:off x="2843" y="1729"/>
              <a:ext cx="101" cy="111"/>
            </a:xfrm>
            <a:custGeom>
              <a:avLst/>
              <a:gdLst>
                <a:gd name="T0" fmla="*/ 38 w 90"/>
                <a:gd name="T1" fmla="*/ 207 h 90"/>
                <a:gd name="T2" fmla="*/ 12 w 90"/>
                <a:gd name="T3" fmla="*/ 183 h 90"/>
                <a:gd name="T4" fmla="*/ 0 w 90"/>
                <a:gd name="T5" fmla="*/ 150 h 90"/>
                <a:gd name="T6" fmla="*/ 3 w 90"/>
                <a:gd name="T7" fmla="*/ 136 h 90"/>
                <a:gd name="T8" fmla="*/ 21 w 90"/>
                <a:gd name="T9" fmla="*/ 72 h 90"/>
                <a:gd name="T10" fmla="*/ 21 w 90"/>
                <a:gd name="T11" fmla="*/ 59 h 90"/>
                <a:gd name="T12" fmla="*/ 81 w 90"/>
                <a:gd name="T13" fmla="*/ 32 h 90"/>
                <a:gd name="T14" fmla="*/ 116 w 90"/>
                <a:gd name="T15" fmla="*/ 21 h 90"/>
                <a:gd name="T16" fmla="*/ 176 w 90"/>
                <a:gd name="T17" fmla="*/ 32 h 90"/>
                <a:gd name="T18" fmla="*/ 185 w 90"/>
                <a:gd name="T19" fmla="*/ 0 h 90"/>
                <a:gd name="T20" fmla="*/ 198 w 90"/>
                <a:gd name="T21" fmla="*/ 0 h 90"/>
                <a:gd name="T22" fmla="*/ 202 w 90"/>
                <a:gd name="T23" fmla="*/ 21 h 90"/>
                <a:gd name="T24" fmla="*/ 185 w 90"/>
                <a:gd name="T25" fmla="*/ 72 h 90"/>
                <a:gd name="T26" fmla="*/ 148 w 90"/>
                <a:gd name="T27" fmla="*/ 53 h 90"/>
                <a:gd name="T28" fmla="*/ 116 w 90"/>
                <a:gd name="T29" fmla="*/ 80 h 90"/>
                <a:gd name="T30" fmla="*/ 132 w 90"/>
                <a:gd name="T31" fmla="*/ 111 h 90"/>
                <a:gd name="T32" fmla="*/ 116 w 90"/>
                <a:gd name="T33" fmla="*/ 111 h 90"/>
                <a:gd name="T34" fmla="*/ 116 w 90"/>
                <a:gd name="T35" fmla="*/ 122 h 90"/>
                <a:gd name="T36" fmla="*/ 107 w 90"/>
                <a:gd name="T37" fmla="*/ 122 h 90"/>
                <a:gd name="T38" fmla="*/ 113 w 90"/>
                <a:gd name="T39" fmla="*/ 136 h 90"/>
                <a:gd name="T40" fmla="*/ 92 w 90"/>
                <a:gd name="T41" fmla="*/ 80 h 90"/>
                <a:gd name="T42" fmla="*/ 81 w 90"/>
                <a:gd name="T43" fmla="*/ 99 h 90"/>
                <a:gd name="T44" fmla="*/ 95 w 90"/>
                <a:gd name="T45" fmla="*/ 168 h 90"/>
                <a:gd name="T46" fmla="*/ 102 w 90"/>
                <a:gd name="T47" fmla="*/ 197 h 90"/>
                <a:gd name="T48" fmla="*/ 92 w 90"/>
                <a:gd name="T49" fmla="*/ 183 h 90"/>
                <a:gd name="T50" fmla="*/ 92 w 90"/>
                <a:gd name="T51" fmla="*/ 207 h 90"/>
                <a:gd name="T52" fmla="*/ 85 w 90"/>
                <a:gd name="T53" fmla="*/ 210 h 90"/>
                <a:gd name="T54" fmla="*/ 132 w 90"/>
                <a:gd name="T55" fmla="*/ 279 h 90"/>
                <a:gd name="T56" fmla="*/ 128 w 90"/>
                <a:gd name="T57" fmla="*/ 297 h 90"/>
                <a:gd name="T58" fmla="*/ 113 w 90"/>
                <a:gd name="T59" fmla="*/ 285 h 90"/>
                <a:gd name="T60" fmla="*/ 107 w 90"/>
                <a:gd name="T61" fmla="*/ 285 h 90"/>
                <a:gd name="T62" fmla="*/ 113 w 90"/>
                <a:gd name="T63" fmla="*/ 328 h 90"/>
                <a:gd name="T64" fmla="*/ 95 w 90"/>
                <a:gd name="T65" fmla="*/ 328 h 90"/>
                <a:gd name="T66" fmla="*/ 107 w 90"/>
                <a:gd name="T67" fmla="*/ 391 h 90"/>
                <a:gd name="T68" fmla="*/ 92 w 90"/>
                <a:gd name="T69" fmla="*/ 377 h 90"/>
                <a:gd name="T70" fmla="*/ 81 w 90"/>
                <a:gd name="T71" fmla="*/ 391 h 90"/>
                <a:gd name="T72" fmla="*/ 70 w 90"/>
                <a:gd name="T73" fmla="*/ 359 h 90"/>
                <a:gd name="T74" fmla="*/ 66 w 90"/>
                <a:gd name="T75" fmla="*/ 377 h 90"/>
                <a:gd name="T76" fmla="*/ 49 w 90"/>
                <a:gd name="T77" fmla="*/ 311 h 90"/>
                <a:gd name="T78" fmla="*/ 43 w 90"/>
                <a:gd name="T79" fmla="*/ 279 h 90"/>
                <a:gd name="T80" fmla="*/ 70 w 90"/>
                <a:gd name="T81" fmla="*/ 257 h 90"/>
                <a:gd name="T82" fmla="*/ 102 w 90"/>
                <a:gd name="T83" fmla="*/ 279 h 90"/>
                <a:gd name="T84" fmla="*/ 102 w 90"/>
                <a:gd name="T85" fmla="*/ 266 h 90"/>
                <a:gd name="T86" fmla="*/ 81 w 90"/>
                <a:gd name="T87" fmla="*/ 247 h 90"/>
                <a:gd name="T88" fmla="*/ 49 w 90"/>
                <a:gd name="T89" fmla="*/ 247 h 90"/>
                <a:gd name="T90" fmla="*/ 38 w 90"/>
                <a:gd name="T91" fmla="*/ 247 h 90"/>
                <a:gd name="T92" fmla="*/ 27 w 90"/>
                <a:gd name="T93" fmla="*/ 207 h 90"/>
                <a:gd name="T94" fmla="*/ 38 w 90"/>
                <a:gd name="T95" fmla="*/ 20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22851" name="Freeform 4609"/>
            <p:cNvSpPr>
              <a:spLocks/>
            </p:cNvSpPr>
            <p:nvPr/>
          </p:nvSpPr>
          <p:spPr bwMode="auto">
            <a:xfrm>
              <a:off x="2906" y="1864"/>
              <a:ext cx="49" cy="11"/>
            </a:xfrm>
            <a:custGeom>
              <a:avLst/>
              <a:gdLst>
                <a:gd name="T0" fmla="*/ 76 w 43"/>
                <a:gd name="T1" fmla="*/ 16 h 9"/>
                <a:gd name="T2" fmla="*/ 25 w 43"/>
                <a:gd name="T3" fmla="*/ 0 h 9"/>
                <a:gd name="T4" fmla="*/ 3 w 43"/>
                <a:gd name="T5" fmla="*/ 0 h 9"/>
                <a:gd name="T6" fmla="*/ 0 w 43"/>
                <a:gd name="T7" fmla="*/ 16 h 9"/>
                <a:gd name="T8" fmla="*/ 35 w 43"/>
                <a:gd name="T9" fmla="*/ 29 h 9"/>
                <a:gd name="T10" fmla="*/ 76 w 43"/>
                <a:gd name="T11" fmla="*/ 35 h 9"/>
                <a:gd name="T12" fmla="*/ 108 w 43"/>
                <a:gd name="T13" fmla="*/ 16 h 9"/>
                <a:gd name="T14" fmla="*/ 76 w 43"/>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22852" name="Freeform 4610"/>
            <p:cNvSpPr>
              <a:spLocks/>
            </p:cNvSpPr>
            <p:nvPr/>
          </p:nvSpPr>
          <p:spPr bwMode="auto">
            <a:xfrm>
              <a:off x="2892" y="1787"/>
              <a:ext cx="26" cy="21"/>
            </a:xfrm>
            <a:custGeom>
              <a:avLst/>
              <a:gdLst>
                <a:gd name="T0" fmla="*/ 72 w 22"/>
                <a:gd name="T1" fmla="*/ 75 h 17"/>
                <a:gd name="T2" fmla="*/ 33 w 22"/>
                <a:gd name="T3" fmla="*/ 21 h 17"/>
                <a:gd name="T4" fmla="*/ 0 w 22"/>
                <a:gd name="T5" fmla="*/ 0 h 17"/>
                <a:gd name="T6" fmla="*/ 33 w 22"/>
                <a:gd name="T7" fmla="*/ 32 h 17"/>
                <a:gd name="T8" fmla="*/ 72 w 22"/>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22853" name="Freeform 4611"/>
            <p:cNvSpPr>
              <a:spLocks/>
            </p:cNvSpPr>
            <p:nvPr/>
          </p:nvSpPr>
          <p:spPr bwMode="auto">
            <a:xfrm>
              <a:off x="2938" y="1778"/>
              <a:ext cx="10" cy="6"/>
            </a:xfrm>
            <a:custGeom>
              <a:avLst/>
              <a:gdLst>
                <a:gd name="T0" fmla="*/ 18 w 9"/>
                <a:gd name="T1" fmla="*/ 17 h 5"/>
                <a:gd name="T2" fmla="*/ 2 w 9"/>
                <a:gd name="T3" fmla="*/ 2 h 5"/>
                <a:gd name="T4" fmla="*/ 0 w 9"/>
                <a:gd name="T5" fmla="*/ 0 h 5"/>
                <a:gd name="T6" fmla="*/ 14 w 9"/>
                <a:gd name="T7" fmla="*/ 2 h 5"/>
                <a:gd name="T8" fmla="*/ 18 w 9"/>
                <a:gd name="T9" fmla="*/ 1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22854" name="Freeform 4612"/>
            <p:cNvSpPr>
              <a:spLocks/>
            </p:cNvSpPr>
            <p:nvPr/>
          </p:nvSpPr>
          <p:spPr bwMode="auto">
            <a:xfrm>
              <a:off x="2851" y="1802"/>
              <a:ext cx="4" cy="6"/>
            </a:xfrm>
            <a:custGeom>
              <a:avLst/>
              <a:gdLst>
                <a:gd name="T0" fmla="*/ 0 w 4"/>
                <a:gd name="T1" fmla="*/ 0 h 5"/>
                <a:gd name="T2" fmla="*/ 4 w 4"/>
                <a:gd name="T3" fmla="*/ 2 h 5"/>
                <a:gd name="T4" fmla="*/ 0 w 4"/>
                <a:gd name="T5" fmla="*/ 1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2855" name="Freeform 4613"/>
            <p:cNvSpPr>
              <a:spLocks/>
            </p:cNvSpPr>
            <p:nvPr/>
          </p:nvSpPr>
          <p:spPr bwMode="auto">
            <a:xfrm>
              <a:off x="2941" y="1796"/>
              <a:ext cx="3" cy="6"/>
            </a:xfrm>
            <a:custGeom>
              <a:avLst/>
              <a:gdLst>
                <a:gd name="T0" fmla="*/ 41 w 2"/>
                <a:gd name="T1" fmla="*/ 0 h 5"/>
                <a:gd name="T2" fmla="*/ 0 w 2"/>
                <a:gd name="T3" fmla="*/ 17 h 5"/>
                <a:gd name="T4" fmla="*/ 0 w 2"/>
                <a:gd name="T5" fmla="*/ 0 h 5"/>
                <a:gd name="T6" fmla="*/ 41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856" name="Freeform 4614"/>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173 w 170"/>
                <a:gd name="T109" fmla="*/ 237 h 158"/>
                <a:gd name="T110" fmla="*/ 169 w 170"/>
                <a:gd name="T111" fmla="*/ 237 h 158"/>
                <a:gd name="T112" fmla="*/ 173 w 170"/>
                <a:gd name="T113" fmla="*/ 237 h 158"/>
                <a:gd name="T114" fmla="*/ 173 w 170"/>
                <a:gd name="T115" fmla="*/ 237 h 158"/>
                <a:gd name="T116" fmla="*/ 206 w 170"/>
                <a:gd name="T117" fmla="*/ 17 h 158"/>
                <a:gd name="T118" fmla="*/ 184 w 170"/>
                <a:gd name="T119" fmla="*/ 414 h 158"/>
                <a:gd name="T120" fmla="*/ 206 w 170"/>
                <a:gd name="T121" fmla="*/ 1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57" name="Freeform 4615"/>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22858" name="Freeform 461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859" name="Freeform 4617"/>
            <p:cNvSpPr>
              <a:spLocks/>
            </p:cNvSpPr>
            <p:nvPr/>
          </p:nvSpPr>
          <p:spPr bwMode="auto">
            <a:xfrm>
              <a:off x="2722" y="1802"/>
              <a:ext cx="49" cy="34"/>
            </a:xfrm>
            <a:custGeom>
              <a:avLst/>
              <a:gdLst>
                <a:gd name="T0" fmla="*/ 68 w 45"/>
                <a:gd name="T1" fmla="*/ 74 h 28"/>
                <a:gd name="T2" fmla="*/ 68 w 45"/>
                <a:gd name="T3" fmla="*/ 109 h 28"/>
                <a:gd name="T4" fmla="*/ 38 w 45"/>
                <a:gd name="T5" fmla="*/ 84 h 28"/>
                <a:gd name="T6" fmla="*/ 2 w 45"/>
                <a:gd name="T7" fmla="*/ 49 h 28"/>
                <a:gd name="T8" fmla="*/ 0 w 45"/>
                <a:gd name="T9" fmla="*/ 19 h 28"/>
                <a:gd name="T10" fmla="*/ 19 w 45"/>
                <a:gd name="T11" fmla="*/ 19 h 28"/>
                <a:gd name="T12" fmla="*/ 50 w 45"/>
                <a:gd name="T13" fmla="*/ 2 h 28"/>
                <a:gd name="T14" fmla="*/ 82 w 45"/>
                <a:gd name="T15" fmla="*/ 0 h 28"/>
                <a:gd name="T16" fmla="*/ 68 w 45"/>
                <a:gd name="T17" fmla="*/ 7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22860" name="Freeform 4618"/>
            <p:cNvSpPr>
              <a:spLocks/>
            </p:cNvSpPr>
            <p:nvPr/>
          </p:nvSpPr>
          <p:spPr bwMode="auto">
            <a:xfrm>
              <a:off x="2650" y="1737"/>
              <a:ext cx="25" cy="52"/>
            </a:xfrm>
            <a:custGeom>
              <a:avLst/>
              <a:gdLst>
                <a:gd name="T0" fmla="*/ 42 w 21"/>
                <a:gd name="T1" fmla="*/ 156 h 42"/>
                <a:gd name="T2" fmla="*/ 14 w 21"/>
                <a:gd name="T3" fmla="*/ 186 h 42"/>
                <a:gd name="T4" fmla="*/ 2 w 21"/>
                <a:gd name="T5" fmla="*/ 149 h 42"/>
                <a:gd name="T6" fmla="*/ 0 w 21"/>
                <a:gd name="T7" fmla="*/ 88 h 42"/>
                <a:gd name="T8" fmla="*/ 0 w 21"/>
                <a:gd name="T9" fmla="*/ 21 h 42"/>
                <a:gd name="T10" fmla="*/ 42 w 21"/>
                <a:gd name="T11" fmla="*/ 0 h 42"/>
                <a:gd name="T12" fmla="*/ 73 w 21"/>
                <a:gd name="T13" fmla="*/ 57 h 42"/>
                <a:gd name="T14" fmla="*/ 64 w 21"/>
                <a:gd name="T15" fmla="*/ 156 h 42"/>
                <a:gd name="T16" fmla="*/ 42 w 21"/>
                <a:gd name="T17" fmla="*/ 15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22861" name="Freeform 461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22862" name="Freeform 4620"/>
            <p:cNvSpPr>
              <a:spLocks/>
            </p:cNvSpPr>
            <p:nvPr/>
          </p:nvSpPr>
          <p:spPr bwMode="auto">
            <a:xfrm>
              <a:off x="2944" y="1722"/>
              <a:ext cx="309" cy="132"/>
            </a:xfrm>
            <a:custGeom>
              <a:avLst/>
              <a:gdLst>
                <a:gd name="T0" fmla="*/ 398 w 277"/>
                <a:gd name="T1" fmla="*/ 416 h 106"/>
                <a:gd name="T2" fmla="*/ 335 w 277"/>
                <a:gd name="T3" fmla="*/ 441 h 106"/>
                <a:gd name="T4" fmla="*/ 327 w 277"/>
                <a:gd name="T5" fmla="*/ 491 h 106"/>
                <a:gd name="T6" fmla="*/ 320 w 277"/>
                <a:gd name="T7" fmla="*/ 487 h 106"/>
                <a:gd name="T8" fmla="*/ 312 w 277"/>
                <a:gd name="T9" fmla="*/ 428 h 106"/>
                <a:gd name="T10" fmla="*/ 260 w 277"/>
                <a:gd name="T11" fmla="*/ 451 h 106"/>
                <a:gd name="T12" fmla="*/ 204 w 277"/>
                <a:gd name="T13" fmla="*/ 460 h 106"/>
                <a:gd name="T14" fmla="*/ 148 w 277"/>
                <a:gd name="T15" fmla="*/ 451 h 106"/>
                <a:gd name="T16" fmla="*/ 105 w 277"/>
                <a:gd name="T17" fmla="*/ 441 h 106"/>
                <a:gd name="T18" fmla="*/ 68 w 277"/>
                <a:gd name="T19" fmla="*/ 428 h 106"/>
                <a:gd name="T20" fmla="*/ 71 w 277"/>
                <a:gd name="T21" fmla="*/ 411 h 106"/>
                <a:gd name="T22" fmla="*/ 49 w 277"/>
                <a:gd name="T23" fmla="*/ 384 h 106"/>
                <a:gd name="T24" fmla="*/ 36 w 277"/>
                <a:gd name="T25" fmla="*/ 330 h 106"/>
                <a:gd name="T26" fmla="*/ 3 w 277"/>
                <a:gd name="T27" fmla="*/ 273 h 106"/>
                <a:gd name="T28" fmla="*/ 26 w 277"/>
                <a:gd name="T29" fmla="*/ 301 h 106"/>
                <a:gd name="T30" fmla="*/ 21 w 277"/>
                <a:gd name="T31" fmla="*/ 244 h 106"/>
                <a:gd name="T32" fmla="*/ 0 w 277"/>
                <a:gd name="T33" fmla="*/ 198 h 106"/>
                <a:gd name="T34" fmla="*/ 31 w 277"/>
                <a:gd name="T35" fmla="*/ 132 h 106"/>
                <a:gd name="T36" fmla="*/ 81 w 277"/>
                <a:gd name="T37" fmla="*/ 120 h 106"/>
                <a:gd name="T38" fmla="*/ 96 w 277"/>
                <a:gd name="T39" fmla="*/ 96 h 106"/>
                <a:gd name="T40" fmla="*/ 136 w 277"/>
                <a:gd name="T41" fmla="*/ 62 h 106"/>
                <a:gd name="T42" fmla="*/ 215 w 277"/>
                <a:gd name="T43" fmla="*/ 0 h 106"/>
                <a:gd name="T44" fmla="*/ 265 w 277"/>
                <a:gd name="T45" fmla="*/ 0 h 106"/>
                <a:gd name="T46" fmla="*/ 296 w 277"/>
                <a:gd name="T47" fmla="*/ 46 h 106"/>
                <a:gd name="T48" fmla="*/ 376 w 277"/>
                <a:gd name="T49" fmla="*/ 77 h 106"/>
                <a:gd name="T50" fmla="*/ 465 w 277"/>
                <a:gd name="T51" fmla="*/ 32 h 106"/>
                <a:gd name="T52" fmla="*/ 524 w 277"/>
                <a:gd name="T53" fmla="*/ 57 h 106"/>
                <a:gd name="T54" fmla="*/ 551 w 277"/>
                <a:gd name="T55" fmla="*/ 156 h 106"/>
                <a:gd name="T56" fmla="*/ 564 w 277"/>
                <a:gd name="T57" fmla="*/ 208 h 106"/>
                <a:gd name="T58" fmla="*/ 578 w 277"/>
                <a:gd name="T59" fmla="*/ 330 h 106"/>
                <a:gd name="T60" fmla="*/ 578 w 277"/>
                <a:gd name="T61" fmla="*/ 394 h 106"/>
                <a:gd name="T62" fmla="*/ 528 w 277"/>
                <a:gd name="T63" fmla="*/ 384 h 106"/>
                <a:gd name="T64" fmla="*/ 508 w 277"/>
                <a:gd name="T65" fmla="*/ 384 h 106"/>
                <a:gd name="T66" fmla="*/ 444 w 277"/>
                <a:gd name="T67" fmla="*/ 41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22863" name="Freeform 4621"/>
            <p:cNvSpPr>
              <a:spLocks/>
            </p:cNvSpPr>
            <p:nvPr/>
          </p:nvSpPr>
          <p:spPr bwMode="auto">
            <a:xfrm>
              <a:off x="2935" y="1720"/>
              <a:ext cx="50" cy="41"/>
            </a:xfrm>
            <a:custGeom>
              <a:avLst/>
              <a:gdLst>
                <a:gd name="T0" fmla="*/ 12 w 45"/>
                <a:gd name="T1" fmla="*/ 2 h 33"/>
                <a:gd name="T2" fmla="*/ 12 w 45"/>
                <a:gd name="T3" fmla="*/ 32 h 33"/>
                <a:gd name="T4" fmla="*/ 14 w 45"/>
                <a:gd name="T5" fmla="*/ 57 h 33"/>
                <a:gd name="T6" fmla="*/ 0 w 45"/>
                <a:gd name="T7" fmla="*/ 108 h 33"/>
                <a:gd name="T8" fmla="*/ 20 w 45"/>
                <a:gd name="T9" fmla="*/ 119 h 33"/>
                <a:gd name="T10" fmla="*/ 12 w 45"/>
                <a:gd name="T11" fmla="*/ 150 h 33"/>
                <a:gd name="T12" fmla="*/ 44 w 45"/>
                <a:gd name="T13" fmla="*/ 96 h 33"/>
                <a:gd name="T14" fmla="*/ 96 w 45"/>
                <a:gd name="T15" fmla="*/ 88 h 33"/>
                <a:gd name="T16" fmla="*/ 74 w 45"/>
                <a:gd name="T17" fmla="*/ 57 h 33"/>
                <a:gd name="T18" fmla="*/ 54 w 45"/>
                <a:gd name="T19" fmla="*/ 0 h 33"/>
                <a:gd name="T20" fmla="*/ 1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2864" name="Freeform 4622"/>
            <p:cNvSpPr>
              <a:spLocks/>
            </p:cNvSpPr>
            <p:nvPr/>
          </p:nvSpPr>
          <p:spPr bwMode="auto">
            <a:xfrm>
              <a:off x="2862" y="1422"/>
              <a:ext cx="136" cy="96"/>
            </a:xfrm>
            <a:custGeom>
              <a:avLst/>
              <a:gdLst>
                <a:gd name="T0" fmla="*/ 274 w 121"/>
                <a:gd name="T1" fmla="*/ 180 h 78"/>
                <a:gd name="T2" fmla="*/ 262 w 121"/>
                <a:gd name="T3" fmla="*/ 199 h 78"/>
                <a:gd name="T4" fmla="*/ 274 w 121"/>
                <a:gd name="T5" fmla="*/ 270 h 78"/>
                <a:gd name="T6" fmla="*/ 236 w 121"/>
                <a:gd name="T7" fmla="*/ 298 h 78"/>
                <a:gd name="T8" fmla="*/ 236 w 121"/>
                <a:gd name="T9" fmla="*/ 332 h 78"/>
                <a:gd name="T10" fmla="*/ 182 w 121"/>
                <a:gd name="T11" fmla="*/ 315 h 78"/>
                <a:gd name="T12" fmla="*/ 129 w 121"/>
                <a:gd name="T13" fmla="*/ 290 h 78"/>
                <a:gd name="T14" fmla="*/ 75 w 121"/>
                <a:gd name="T15" fmla="*/ 290 h 78"/>
                <a:gd name="T16" fmla="*/ 19 w 121"/>
                <a:gd name="T17" fmla="*/ 290 h 78"/>
                <a:gd name="T18" fmla="*/ 2 w 121"/>
                <a:gd name="T19" fmla="*/ 270 h 78"/>
                <a:gd name="T20" fmla="*/ 27 w 121"/>
                <a:gd name="T21" fmla="*/ 222 h 78"/>
                <a:gd name="T22" fmla="*/ 0 w 121"/>
                <a:gd name="T23" fmla="*/ 119 h 78"/>
                <a:gd name="T24" fmla="*/ 43 w 121"/>
                <a:gd name="T25" fmla="*/ 71 h 78"/>
                <a:gd name="T26" fmla="*/ 91 w 121"/>
                <a:gd name="T27" fmla="*/ 2 h 78"/>
                <a:gd name="T28" fmla="*/ 133 w 121"/>
                <a:gd name="T29" fmla="*/ 0 h 78"/>
                <a:gd name="T30" fmla="*/ 176 w 121"/>
                <a:gd name="T31" fmla="*/ 17 h 78"/>
                <a:gd name="T32" fmla="*/ 223 w 121"/>
                <a:gd name="T33" fmla="*/ 32 h 78"/>
                <a:gd name="T34" fmla="*/ 232 w 121"/>
                <a:gd name="T35" fmla="*/ 119 h 78"/>
                <a:gd name="T36" fmla="*/ 274 w 121"/>
                <a:gd name="T37" fmla="*/ 18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22865" name="Freeform 4623"/>
            <p:cNvSpPr>
              <a:spLocks/>
            </p:cNvSpPr>
            <p:nvPr/>
          </p:nvSpPr>
          <p:spPr bwMode="auto">
            <a:xfrm>
              <a:off x="2637" y="1400"/>
              <a:ext cx="34" cy="44"/>
            </a:xfrm>
            <a:custGeom>
              <a:avLst/>
              <a:gdLst>
                <a:gd name="T0" fmla="*/ 32 w 31"/>
                <a:gd name="T1" fmla="*/ 162 h 35"/>
                <a:gd name="T2" fmla="*/ 32 w 31"/>
                <a:gd name="T3" fmla="*/ 172 h 35"/>
                <a:gd name="T4" fmla="*/ 5 w 31"/>
                <a:gd name="T5" fmla="*/ 172 h 35"/>
                <a:gd name="T6" fmla="*/ 5 w 31"/>
                <a:gd name="T7" fmla="*/ 162 h 35"/>
                <a:gd name="T8" fmla="*/ 0 w 31"/>
                <a:gd name="T9" fmla="*/ 118 h 35"/>
                <a:gd name="T10" fmla="*/ 0 w 31"/>
                <a:gd name="T11" fmla="*/ 36 h 35"/>
                <a:gd name="T12" fmla="*/ 14 w 31"/>
                <a:gd name="T13" fmla="*/ 25 h 35"/>
                <a:gd name="T14" fmla="*/ 16 w 31"/>
                <a:gd name="T15" fmla="*/ 36 h 35"/>
                <a:gd name="T16" fmla="*/ 22 w 31"/>
                <a:gd name="T17" fmla="*/ 25 h 35"/>
                <a:gd name="T18" fmla="*/ 36 w 31"/>
                <a:gd name="T19" fmla="*/ 0 h 35"/>
                <a:gd name="T20" fmla="*/ 46 w 31"/>
                <a:gd name="T21" fmla="*/ 36 h 35"/>
                <a:gd name="T22" fmla="*/ 59 w 31"/>
                <a:gd name="T23" fmla="*/ 36 h 35"/>
                <a:gd name="T24" fmla="*/ 54 w 31"/>
                <a:gd name="T25" fmla="*/ 72 h 35"/>
                <a:gd name="T26" fmla="*/ 36 w 31"/>
                <a:gd name="T27" fmla="*/ 103 h 35"/>
                <a:gd name="T28" fmla="*/ 36 w 31"/>
                <a:gd name="T29" fmla="*/ 118 h 35"/>
                <a:gd name="T30" fmla="*/ 32 w 31"/>
                <a:gd name="T31" fmla="*/ 16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22866" name="Freeform 4624"/>
            <p:cNvSpPr>
              <a:spLocks/>
            </p:cNvSpPr>
            <p:nvPr/>
          </p:nvSpPr>
          <p:spPr bwMode="auto">
            <a:xfrm>
              <a:off x="2676" y="1422"/>
              <a:ext cx="25" cy="20"/>
            </a:xfrm>
            <a:custGeom>
              <a:avLst/>
              <a:gdLst>
                <a:gd name="T0" fmla="*/ 53 w 22"/>
                <a:gd name="T1" fmla="*/ 20 h 16"/>
                <a:gd name="T2" fmla="*/ 47 w 22"/>
                <a:gd name="T3" fmla="*/ 13 h 16"/>
                <a:gd name="T4" fmla="*/ 36 w 22"/>
                <a:gd name="T5" fmla="*/ 0 h 16"/>
                <a:gd name="T6" fmla="*/ 36 w 22"/>
                <a:gd name="T7" fmla="*/ 20 h 16"/>
                <a:gd name="T8" fmla="*/ 25 w 22"/>
                <a:gd name="T9" fmla="*/ 20 h 16"/>
                <a:gd name="T10" fmla="*/ 13 w 22"/>
                <a:gd name="T11" fmla="*/ 0 h 16"/>
                <a:gd name="T12" fmla="*/ 3 w 22"/>
                <a:gd name="T13" fmla="*/ 20 h 16"/>
                <a:gd name="T14" fmla="*/ 0 w 22"/>
                <a:gd name="T15" fmla="*/ 36 h 16"/>
                <a:gd name="T16" fmla="*/ 30 w 22"/>
                <a:gd name="T17" fmla="*/ 76 h 16"/>
                <a:gd name="T18" fmla="*/ 41 w 22"/>
                <a:gd name="T19" fmla="*/ 56 h 16"/>
                <a:gd name="T20" fmla="*/ 41 w 22"/>
                <a:gd name="T21" fmla="*/ 45 h 16"/>
                <a:gd name="T22" fmla="*/ 53 w 22"/>
                <a:gd name="T23" fmla="*/ 2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22867" name="Freeform 4625"/>
            <p:cNvSpPr>
              <a:spLocks/>
            </p:cNvSpPr>
            <p:nvPr/>
          </p:nvSpPr>
          <p:spPr bwMode="auto">
            <a:xfrm>
              <a:off x="2639" y="1386"/>
              <a:ext cx="29" cy="21"/>
            </a:xfrm>
            <a:custGeom>
              <a:avLst/>
              <a:gdLst>
                <a:gd name="T0" fmla="*/ 49 w 26"/>
                <a:gd name="T1" fmla="*/ 53 h 17"/>
                <a:gd name="T2" fmla="*/ 3 w 26"/>
                <a:gd name="T3" fmla="*/ 53 h 17"/>
                <a:gd name="T4" fmla="*/ 0 w 26"/>
                <a:gd name="T5" fmla="*/ 75 h 17"/>
                <a:gd name="T6" fmla="*/ 0 w 26"/>
                <a:gd name="T7" fmla="*/ 43 h 17"/>
                <a:gd name="T8" fmla="*/ 31 w 26"/>
                <a:gd name="T9" fmla="*/ 43 h 17"/>
                <a:gd name="T10" fmla="*/ 56 w 26"/>
                <a:gd name="T11" fmla="*/ 0 h 17"/>
                <a:gd name="T12" fmla="*/ 49 w 26"/>
                <a:gd name="T13" fmla="*/ 5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22868" name="Freeform 4626"/>
            <p:cNvSpPr>
              <a:spLocks/>
            </p:cNvSpPr>
            <p:nvPr/>
          </p:nvSpPr>
          <p:spPr bwMode="auto">
            <a:xfrm>
              <a:off x="2658" y="1431"/>
              <a:ext cx="17" cy="11"/>
            </a:xfrm>
            <a:custGeom>
              <a:avLst/>
              <a:gdLst>
                <a:gd name="T0" fmla="*/ 53 w 14"/>
                <a:gd name="T1" fmla="*/ 16 h 9"/>
                <a:gd name="T2" fmla="*/ 34 w 14"/>
                <a:gd name="T3" fmla="*/ 0 h 9"/>
                <a:gd name="T4" fmla="*/ 0 w 14"/>
                <a:gd name="T5" fmla="*/ 2 h 9"/>
                <a:gd name="T6" fmla="*/ 49 w 14"/>
                <a:gd name="T7" fmla="*/ 35 h 9"/>
                <a:gd name="T8" fmla="*/ 53 w 14"/>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22869" name="Freeform 4627"/>
            <p:cNvSpPr>
              <a:spLocks/>
            </p:cNvSpPr>
            <p:nvPr/>
          </p:nvSpPr>
          <p:spPr bwMode="auto">
            <a:xfrm>
              <a:off x="2689" y="1444"/>
              <a:ext cx="6" cy="3"/>
            </a:xfrm>
            <a:custGeom>
              <a:avLst/>
              <a:gdLst>
                <a:gd name="T0" fmla="*/ 17 w 5"/>
                <a:gd name="T1" fmla="*/ 0 h 3"/>
                <a:gd name="T2" fmla="*/ 12 w 5"/>
                <a:gd name="T3" fmla="*/ 0 h 3"/>
                <a:gd name="T4" fmla="*/ 0 w 5"/>
                <a:gd name="T5" fmla="*/ 3 h 3"/>
                <a:gd name="T6" fmla="*/ 1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2870" name="Freeform 4628"/>
            <p:cNvSpPr>
              <a:spLocks/>
            </p:cNvSpPr>
            <p:nvPr/>
          </p:nvSpPr>
          <p:spPr bwMode="auto">
            <a:xfrm>
              <a:off x="2847" y="1347"/>
              <a:ext cx="68" cy="37"/>
            </a:xfrm>
            <a:custGeom>
              <a:avLst/>
              <a:gdLst>
                <a:gd name="T0" fmla="*/ 159 w 59"/>
                <a:gd name="T1" fmla="*/ 106 h 29"/>
                <a:gd name="T2" fmla="*/ 149 w 59"/>
                <a:gd name="T3" fmla="*/ 17 h 29"/>
                <a:gd name="T4" fmla="*/ 67 w 59"/>
                <a:gd name="T5" fmla="*/ 0 h 29"/>
                <a:gd name="T6" fmla="*/ 0 w 59"/>
                <a:gd name="T7" fmla="*/ 46 h 29"/>
                <a:gd name="T8" fmla="*/ 3 w 59"/>
                <a:gd name="T9" fmla="*/ 65 h 29"/>
                <a:gd name="T10" fmla="*/ 32 w 59"/>
                <a:gd name="T11" fmla="*/ 122 h 29"/>
                <a:gd name="T12" fmla="*/ 47 w 59"/>
                <a:gd name="T13" fmla="*/ 122 h 29"/>
                <a:gd name="T14" fmla="*/ 95 w 59"/>
                <a:gd name="T15" fmla="*/ 135 h 29"/>
                <a:gd name="T16" fmla="*/ 141 w 59"/>
                <a:gd name="T17" fmla="*/ 159 h 29"/>
                <a:gd name="T18" fmla="*/ 159 w 59"/>
                <a:gd name="T19" fmla="*/ 10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2871" name="Freeform 4629"/>
            <p:cNvSpPr>
              <a:spLocks/>
            </p:cNvSpPr>
            <p:nvPr/>
          </p:nvSpPr>
          <p:spPr bwMode="auto">
            <a:xfrm>
              <a:off x="2822" y="1375"/>
              <a:ext cx="105" cy="49"/>
            </a:xfrm>
            <a:custGeom>
              <a:avLst/>
              <a:gdLst>
                <a:gd name="T0" fmla="*/ 97 w 95"/>
                <a:gd name="T1" fmla="*/ 108 h 40"/>
                <a:gd name="T2" fmla="*/ 54 w 95"/>
                <a:gd name="T3" fmla="*/ 123 h 40"/>
                <a:gd name="T4" fmla="*/ 12 w 95"/>
                <a:gd name="T5" fmla="*/ 136 h 40"/>
                <a:gd name="T6" fmla="*/ 0 w 95"/>
                <a:gd name="T7" fmla="*/ 136 h 40"/>
                <a:gd name="T8" fmla="*/ 12 w 95"/>
                <a:gd name="T9" fmla="*/ 49 h 40"/>
                <a:gd name="T10" fmla="*/ 34 w 95"/>
                <a:gd name="T11" fmla="*/ 49 h 40"/>
                <a:gd name="T12" fmla="*/ 69 w 95"/>
                <a:gd name="T13" fmla="*/ 88 h 40"/>
                <a:gd name="T14" fmla="*/ 82 w 95"/>
                <a:gd name="T15" fmla="*/ 59 h 40"/>
                <a:gd name="T16" fmla="*/ 82 w 95"/>
                <a:gd name="T17" fmla="*/ 0 h 40"/>
                <a:gd name="T18" fmla="*/ 120 w 95"/>
                <a:gd name="T19" fmla="*/ 2 h 40"/>
                <a:gd name="T20" fmla="*/ 154 w 95"/>
                <a:gd name="T21" fmla="*/ 31 h 40"/>
                <a:gd name="T22" fmla="*/ 172 w 95"/>
                <a:gd name="T23" fmla="*/ 76 h 40"/>
                <a:gd name="T24" fmla="*/ 190 w 95"/>
                <a:gd name="T25" fmla="*/ 160 h 40"/>
                <a:gd name="T26" fmla="*/ 154 w 95"/>
                <a:gd name="T27" fmla="*/ 167 h 40"/>
                <a:gd name="T28" fmla="*/ 97 w 95"/>
                <a:gd name="T29" fmla="*/ 10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22872" name="Freeform 4630"/>
            <p:cNvSpPr>
              <a:spLocks/>
            </p:cNvSpPr>
            <p:nvPr/>
          </p:nvSpPr>
          <p:spPr bwMode="auto">
            <a:xfrm>
              <a:off x="2822" y="1407"/>
              <a:ext cx="84" cy="49"/>
            </a:xfrm>
            <a:custGeom>
              <a:avLst/>
              <a:gdLst>
                <a:gd name="T0" fmla="*/ 3 w 76"/>
                <a:gd name="T1" fmla="*/ 123 h 40"/>
                <a:gd name="T2" fmla="*/ 0 w 76"/>
                <a:gd name="T3" fmla="*/ 31 h 40"/>
                <a:gd name="T4" fmla="*/ 12 w 76"/>
                <a:gd name="T5" fmla="*/ 31 h 40"/>
                <a:gd name="T6" fmla="*/ 54 w 76"/>
                <a:gd name="T7" fmla="*/ 16 h 40"/>
                <a:gd name="T8" fmla="*/ 97 w 76"/>
                <a:gd name="T9" fmla="*/ 0 h 40"/>
                <a:gd name="T10" fmla="*/ 154 w 76"/>
                <a:gd name="T11" fmla="*/ 59 h 40"/>
                <a:gd name="T12" fmla="*/ 112 w 76"/>
                <a:gd name="T13" fmla="*/ 114 h 40"/>
                <a:gd name="T14" fmla="*/ 73 w 76"/>
                <a:gd name="T15" fmla="*/ 167 h 40"/>
                <a:gd name="T16" fmla="*/ 49 w 76"/>
                <a:gd name="T17" fmla="*/ 167 h 40"/>
                <a:gd name="T18" fmla="*/ 49 w 76"/>
                <a:gd name="T19" fmla="*/ 136 h 40"/>
                <a:gd name="T20" fmla="*/ 23 w 76"/>
                <a:gd name="T21" fmla="*/ 123 h 40"/>
                <a:gd name="T22" fmla="*/ 3 w 76"/>
                <a:gd name="T23" fmla="*/ 12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22873" name="Freeform 4631"/>
            <p:cNvSpPr>
              <a:spLocks/>
            </p:cNvSpPr>
            <p:nvPr/>
          </p:nvSpPr>
          <p:spPr bwMode="auto">
            <a:xfrm>
              <a:off x="2566" y="1474"/>
              <a:ext cx="57" cy="58"/>
            </a:xfrm>
            <a:custGeom>
              <a:avLst/>
              <a:gdLst>
                <a:gd name="T0" fmla="*/ 77 w 52"/>
                <a:gd name="T1" fmla="*/ 122 h 47"/>
                <a:gd name="T2" fmla="*/ 95 w 52"/>
                <a:gd name="T3" fmla="*/ 90 h 47"/>
                <a:gd name="T4" fmla="*/ 90 w 52"/>
                <a:gd name="T5" fmla="*/ 59 h 47"/>
                <a:gd name="T6" fmla="*/ 99 w 52"/>
                <a:gd name="T7" fmla="*/ 21 h 47"/>
                <a:gd name="T8" fmla="*/ 68 w 52"/>
                <a:gd name="T9" fmla="*/ 0 h 47"/>
                <a:gd name="T10" fmla="*/ 33 w 52"/>
                <a:gd name="T11" fmla="*/ 53 h 47"/>
                <a:gd name="T12" fmla="*/ 5 w 52"/>
                <a:gd name="T13" fmla="*/ 122 h 47"/>
                <a:gd name="T14" fmla="*/ 0 w 52"/>
                <a:gd name="T15" fmla="*/ 155 h 47"/>
                <a:gd name="T16" fmla="*/ 22 w 52"/>
                <a:gd name="T17" fmla="*/ 155 h 47"/>
                <a:gd name="T18" fmla="*/ 59 w 52"/>
                <a:gd name="T19" fmla="*/ 155 h 47"/>
                <a:gd name="T20" fmla="*/ 62 w 52"/>
                <a:gd name="T21" fmla="*/ 186 h 47"/>
                <a:gd name="T22" fmla="*/ 68 w 52"/>
                <a:gd name="T23" fmla="*/ 207 h 47"/>
                <a:gd name="T24" fmla="*/ 77 w 52"/>
                <a:gd name="T25" fmla="*/ 12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22874" name="Freeform 4632"/>
            <p:cNvSpPr>
              <a:spLocks/>
            </p:cNvSpPr>
            <p:nvPr/>
          </p:nvSpPr>
          <p:spPr bwMode="auto">
            <a:xfrm>
              <a:off x="2727" y="1447"/>
              <a:ext cx="154" cy="121"/>
            </a:xfrm>
            <a:custGeom>
              <a:avLst/>
              <a:gdLst>
                <a:gd name="T0" fmla="*/ 122 w 138"/>
                <a:gd name="T1" fmla="*/ 21 h 97"/>
                <a:gd name="T2" fmla="*/ 118 w 138"/>
                <a:gd name="T3" fmla="*/ 0 h 97"/>
                <a:gd name="T4" fmla="*/ 77 w 138"/>
                <a:gd name="T5" fmla="*/ 2 h 97"/>
                <a:gd name="T6" fmla="*/ 40 w 138"/>
                <a:gd name="T7" fmla="*/ 32 h 97"/>
                <a:gd name="T8" fmla="*/ 0 w 138"/>
                <a:gd name="T9" fmla="*/ 57 h 97"/>
                <a:gd name="T10" fmla="*/ 12 w 138"/>
                <a:gd name="T11" fmla="*/ 76 h 97"/>
                <a:gd name="T12" fmla="*/ 3 w 138"/>
                <a:gd name="T13" fmla="*/ 89 h 97"/>
                <a:gd name="T14" fmla="*/ 3 w 138"/>
                <a:gd name="T15" fmla="*/ 156 h 97"/>
                <a:gd name="T16" fmla="*/ 21 w 138"/>
                <a:gd name="T17" fmla="*/ 244 h 97"/>
                <a:gd name="T18" fmla="*/ 26 w 138"/>
                <a:gd name="T19" fmla="*/ 307 h 97"/>
                <a:gd name="T20" fmla="*/ 32 w 138"/>
                <a:gd name="T21" fmla="*/ 307 h 97"/>
                <a:gd name="T22" fmla="*/ 71 w 138"/>
                <a:gd name="T23" fmla="*/ 334 h 97"/>
                <a:gd name="T24" fmla="*/ 81 w 138"/>
                <a:gd name="T25" fmla="*/ 365 h 97"/>
                <a:gd name="T26" fmla="*/ 94 w 138"/>
                <a:gd name="T27" fmla="*/ 353 h 97"/>
                <a:gd name="T28" fmla="*/ 118 w 138"/>
                <a:gd name="T29" fmla="*/ 353 h 97"/>
                <a:gd name="T30" fmla="*/ 148 w 138"/>
                <a:gd name="T31" fmla="*/ 423 h 97"/>
                <a:gd name="T32" fmla="*/ 183 w 138"/>
                <a:gd name="T33" fmla="*/ 423 h 97"/>
                <a:gd name="T34" fmla="*/ 190 w 138"/>
                <a:gd name="T35" fmla="*/ 432 h 97"/>
                <a:gd name="T36" fmla="*/ 219 w 138"/>
                <a:gd name="T37" fmla="*/ 432 h 97"/>
                <a:gd name="T38" fmla="*/ 262 w 138"/>
                <a:gd name="T39" fmla="*/ 455 h 97"/>
                <a:gd name="T40" fmla="*/ 266 w 138"/>
                <a:gd name="T41" fmla="*/ 432 h 97"/>
                <a:gd name="T42" fmla="*/ 298 w 138"/>
                <a:gd name="T43" fmla="*/ 344 h 97"/>
                <a:gd name="T44" fmla="*/ 298 w 138"/>
                <a:gd name="T45" fmla="*/ 307 h 97"/>
                <a:gd name="T46" fmla="*/ 280 w 138"/>
                <a:gd name="T47" fmla="*/ 222 h 97"/>
                <a:gd name="T48" fmla="*/ 266 w 138"/>
                <a:gd name="T49" fmla="*/ 196 h 97"/>
                <a:gd name="T50" fmla="*/ 286 w 138"/>
                <a:gd name="T51" fmla="*/ 148 h 97"/>
                <a:gd name="T52" fmla="*/ 262 w 138"/>
                <a:gd name="T53" fmla="*/ 32 h 97"/>
                <a:gd name="T54" fmla="*/ 204 w 138"/>
                <a:gd name="T55" fmla="*/ 32 h 97"/>
                <a:gd name="T56" fmla="*/ 152 w 138"/>
                <a:gd name="T57" fmla="*/ 21 h 97"/>
                <a:gd name="T58" fmla="*/ 122 w 138"/>
                <a:gd name="T59" fmla="*/ 21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22875" name="Freeform 4633"/>
            <p:cNvSpPr>
              <a:spLocks/>
            </p:cNvSpPr>
            <p:nvPr/>
          </p:nvSpPr>
          <p:spPr bwMode="auto">
            <a:xfrm>
              <a:off x="2833" y="1585"/>
              <a:ext cx="152" cy="99"/>
            </a:xfrm>
            <a:custGeom>
              <a:avLst/>
              <a:gdLst>
                <a:gd name="T0" fmla="*/ 260 w 137"/>
                <a:gd name="T1" fmla="*/ 285 h 80"/>
                <a:gd name="T2" fmla="*/ 254 w 137"/>
                <a:gd name="T3" fmla="*/ 349 h 80"/>
                <a:gd name="T4" fmla="*/ 202 w 137"/>
                <a:gd name="T5" fmla="*/ 322 h 80"/>
                <a:gd name="T6" fmla="*/ 151 w 137"/>
                <a:gd name="T7" fmla="*/ 356 h 80"/>
                <a:gd name="T8" fmla="*/ 120 w 137"/>
                <a:gd name="T9" fmla="*/ 337 h 80"/>
                <a:gd name="T10" fmla="*/ 89 w 137"/>
                <a:gd name="T11" fmla="*/ 337 h 80"/>
                <a:gd name="T12" fmla="*/ 79 w 137"/>
                <a:gd name="T13" fmla="*/ 317 h 80"/>
                <a:gd name="T14" fmla="*/ 79 w 137"/>
                <a:gd name="T15" fmla="*/ 285 h 80"/>
                <a:gd name="T16" fmla="*/ 68 w 137"/>
                <a:gd name="T17" fmla="*/ 270 h 80"/>
                <a:gd name="T18" fmla="*/ 58 w 137"/>
                <a:gd name="T19" fmla="*/ 270 h 80"/>
                <a:gd name="T20" fmla="*/ 44 w 137"/>
                <a:gd name="T21" fmla="*/ 260 h 80"/>
                <a:gd name="T22" fmla="*/ 0 w 137"/>
                <a:gd name="T23" fmla="*/ 168 h 80"/>
                <a:gd name="T24" fmla="*/ 18 w 137"/>
                <a:gd name="T25" fmla="*/ 149 h 80"/>
                <a:gd name="T26" fmla="*/ 44 w 137"/>
                <a:gd name="T27" fmla="*/ 88 h 80"/>
                <a:gd name="T28" fmla="*/ 68 w 137"/>
                <a:gd name="T29" fmla="*/ 21 h 80"/>
                <a:gd name="T30" fmla="*/ 68 w 137"/>
                <a:gd name="T31" fmla="*/ 21 h 80"/>
                <a:gd name="T32" fmla="*/ 125 w 137"/>
                <a:gd name="T33" fmla="*/ 32 h 80"/>
                <a:gd name="T34" fmla="*/ 175 w 137"/>
                <a:gd name="T35" fmla="*/ 0 h 80"/>
                <a:gd name="T36" fmla="*/ 175 w 137"/>
                <a:gd name="T37" fmla="*/ 0 h 80"/>
                <a:gd name="T38" fmla="*/ 202 w 137"/>
                <a:gd name="T39" fmla="*/ 40 h 80"/>
                <a:gd name="T40" fmla="*/ 221 w 137"/>
                <a:gd name="T41" fmla="*/ 95 h 80"/>
                <a:gd name="T42" fmla="*/ 229 w 137"/>
                <a:gd name="T43" fmla="*/ 155 h 80"/>
                <a:gd name="T44" fmla="*/ 240 w 137"/>
                <a:gd name="T45" fmla="*/ 224 h 80"/>
                <a:gd name="T46" fmla="*/ 260 w 137"/>
                <a:gd name="T47" fmla="*/ 224 h 80"/>
                <a:gd name="T48" fmla="*/ 278 w 137"/>
                <a:gd name="T49" fmla="*/ 230 h 80"/>
                <a:gd name="T50" fmla="*/ 285 w 137"/>
                <a:gd name="T51" fmla="*/ 256 h 80"/>
                <a:gd name="T52" fmla="*/ 265 w 137"/>
                <a:gd name="T53" fmla="*/ 270 h 80"/>
                <a:gd name="T54" fmla="*/ 265 w 137"/>
                <a:gd name="T55" fmla="*/ 260 h 80"/>
                <a:gd name="T56" fmla="*/ 260 w 137"/>
                <a:gd name="T57" fmla="*/ 28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22876" name="Freeform 4634"/>
            <p:cNvSpPr>
              <a:spLocks/>
            </p:cNvSpPr>
            <p:nvPr/>
          </p:nvSpPr>
          <p:spPr bwMode="auto">
            <a:xfrm>
              <a:off x="2702" y="1527"/>
              <a:ext cx="102" cy="50"/>
            </a:xfrm>
            <a:custGeom>
              <a:avLst/>
              <a:gdLst>
                <a:gd name="T0" fmla="*/ 182 w 90"/>
                <a:gd name="T1" fmla="*/ 56 h 40"/>
                <a:gd name="T2" fmla="*/ 215 w 90"/>
                <a:gd name="T3" fmla="*/ 125 h 40"/>
                <a:gd name="T4" fmla="*/ 215 w 90"/>
                <a:gd name="T5" fmla="*/ 125 h 40"/>
                <a:gd name="T6" fmla="*/ 211 w 90"/>
                <a:gd name="T7" fmla="*/ 135 h 40"/>
                <a:gd name="T8" fmla="*/ 199 w 90"/>
                <a:gd name="T9" fmla="*/ 148 h 40"/>
                <a:gd name="T10" fmla="*/ 199 w 90"/>
                <a:gd name="T11" fmla="*/ 156 h 40"/>
                <a:gd name="T12" fmla="*/ 186 w 90"/>
                <a:gd name="T13" fmla="*/ 179 h 40"/>
                <a:gd name="T14" fmla="*/ 171 w 90"/>
                <a:gd name="T15" fmla="*/ 179 h 40"/>
                <a:gd name="T16" fmla="*/ 160 w 90"/>
                <a:gd name="T17" fmla="*/ 194 h 40"/>
                <a:gd name="T18" fmla="*/ 148 w 90"/>
                <a:gd name="T19" fmla="*/ 179 h 40"/>
                <a:gd name="T20" fmla="*/ 96 w 90"/>
                <a:gd name="T21" fmla="*/ 169 h 40"/>
                <a:gd name="T22" fmla="*/ 75 w 90"/>
                <a:gd name="T23" fmla="*/ 194 h 40"/>
                <a:gd name="T24" fmla="*/ 58 w 90"/>
                <a:gd name="T25" fmla="*/ 179 h 40"/>
                <a:gd name="T26" fmla="*/ 12 w 90"/>
                <a:gd name="T27" fmla="*/ 94 h 40"/>
                <a:gd name="T28" fmla="*/ 0 w 90"/>
                <a:gd name="T29" fmla="*/ 70 h 40"/>
                <a:gd name="T30" fmla="*/ 75 w 90"/>
                <a:gd name="T31" fmla="*/ 0 h 40"/>
                <a:gd name="T32" fmla="*/ 78 w 90"/>
                <a:gd name="T33" fmla="*/ 13 h 40"/>
                <a:gd name="T34" fmla="*/ 86 w 90"/>
                <a:gd name="T35" fmla="*/ 13 h 40"/>
                <a:gd name="T36" fmla="*/ 128 w 90"/>
                <a:gd name="T37" fmla="*/ 36 h 40"/>
                <a:gd name="T38" fmla="*/ 142 w 90"/>
                <a:gd name="T39" fmla="*/ 70 h 40"/>
                <a:gd name="T40" fmla="*/ 155 w 90"/>
                <a:gd name="T41" fmla="*/ 56 h 40"/>
                <a:gd name="T42" fmla="*/ 182 w 90"/>
                <a:gd name="T43" fmla="*/ 5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22877" name="Freeform 4635"/>
            <p:cNvSpPr>
              <a:spLocks/>
            </p:cNvSpPr>
            <p:nvPr/>
          </p:nvSpPr>
          <p:spPr bwMode="auto">
            <a:xfrm>
              <a:off x="2552" y="1518"/>
              <a:ext cx="58" cy="41"/>
            </a:xfrm>
            <a:custGeom>
              <a:avLst/>
              <a:gdLst>
                <a:gd name="T0" fmla="*/ 26 w 52"/>
                <a:gd name="T1" fmla="*/ 0 h 33"/>
                <a:gd name="T2" fmla="*/ 0 w 52"/>
                <a:gd name="T3" fmla="*/ 17 h 33"/>
                <a:gd name="T4" fmla="*/ 15 w 52"/>
                <a:gd name="T5" fmla="*/ 50 h 33"/>
                <a:gd name="T6" fmla="*/ 51 w 52"/>
                <a:gd name="T7" fmla="*/ 108 h 33"/>
                <a:gd name="T8" fmla="*/ 71 w 52"/>
                <a:gd name="T9" fmla="*/ 96 h 33"/>
                <a:gd name="T10" fmla="*/ 71 w 52"/>
                <a:gd name="T11" fmla="*/ 108 h 33"/>
                <a:gd name="T12" fmla="*/ 105 w 52"/>
                <a:gd name="T13" fmla="*/ 150 h 33"/>
                <a:gd name="T14" fmla="*/ 105 w 52"/>
                <a:gd name="T15" fmla="*/ 127 h 33"/>
                <a:gd name="T16" fmla="*/ 112 w 52"/>
                <a:gd name="T17" fmla="*/ 96 h 33"/>
                <a:gd name="T18" fmla="*/ 112 w 52"/>
                <a:gd name="T19" fmla="*/ 50 h 33"/>
                <a:gd name="T20" fmla="*/ 105 w 52"/>
                <a:gd name="T21" fmla="*/ 50 h 33"/>
                <a:gd name="T22" fmla="*/ 96 w 52"/>
                <a:gd name="T23" fmla="*/ 32 h 33"/>
                <a:gd name="T24" fmla="*/ 94 w 52"/>
                <a:gd name="T25" fmla="*/ 0 h 33"/>
                <a:gd name="T26" fmla="*/ 51 w 52"/>
                <a:gd name="T27" fmla="*/ 0 h 33"/>
                <a:gd name="T28" fmla="*/ 26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2878" name="Freeform 4636"/>
            <p:cNvSpPr>
              <a:spLocks/>
            </p:cNvSpPr>
            <p:nvPr/>
          </p:nvSpPr>
          <p:spPr bwMode="auto">
            <a:xfrm>
              <a:off x="2606" y="1444"/>
              <a:ext cx="134" cy="159"/>
            </a:xfrm>
            <a:custGeom>
              <a:avLst/>
              <a:gdLst>
                <a:gd name="T0" fmla="*/ 65 w 120"/>
                <a:gd name="T1" fmla="*/ 109 h 128"/>
                <a:gd name="T2" fmla="*/ 71 w 120"/>
                <a:gd name="T3" fmla="*/ 109 h 128"/>
                <a:gd name="T4" fmla="*/ 71 w 120"/>
                <a:gd name="T5" fmla="*/ 101 h 128"/>
                <a:gd name="T6" fmla="*/ 79 w 120"/>
                <a:gd name="T7" fmla="*/ 77 h 128"/>
                <a:gd name="T8" fmla="*/ 103 w 120"/>
                <a:gd name="T9" fmla="*/ 101 h 128"/>
                <a:gd name="T10" fmla="*/ 92 w 120"/>
                <a:gd name="T11" fmla="*/ 77 h 128"/>
                <a:gd name="T12" fmla="*/ 79 w 120"/>
                <a:gd name="T13" fmla="*/ 46 h 128"/>
                <a:gd name="T14" fmla="*/ 76 w 120"/>
                <a:gd name="T15" fmla="*/ 46 h 128"/>
                <a:gd name="T16" fmla="*/ 71 w 120"/>
                <a:gd name="T17" fmla="*/ 0 h 128"/>
                <a:gd name="T18" fmla="*/ 95 w 120"/>
                <a:gd name="T19" fmla="*/ 0 h 128"/>
                <a:gd name="T20" fmla="*/ 103 w 120"/>
                <a:gd name="T21" fmla="*/ 0 h 128"/>
                <a:gd name="T22" fmla="*/ 106 w 120"/>
                <a:gd name="T23" fmla="*/ 37 h 128"/>
                <a:gd name="T24" fmla="*/ 135 w 120"/>
                <a:gd name="T25" fmla="*/ 46 h 128"/>
                <a:gd name="T26" fmla="*/ 135 w 120"/>
                <a:gd name="T27" fmla="*/ 57 h 128"/>
                <a:gd name="T28" fmla="*/ 147 w 120"/>
                <a:gd name="T29" fmla="*/ 71 h 128"/>
                <a:gd name="T30" fmla="*/ 189 w 120"/>
                <a:gd name="T31" fmla="*/ 37 h 128"/>
                <a:gd name="T32" fmla="*/ 189 w 120"/>
                <a:gd name="T33" fmla="*/ 46 h 128"/>
                <a:gd name="T34" fmla="*/ 226 w 120"/>
                <a:gd name="T35" fmla="*/ 71 h 128"/>
                <a:gd name="T36" fmla="*/ 236 w 120"/>
                <a:gd name="T37" fmla="*/ 71 h 128"/>
                <a:gd name="T38" fmla="*/ 243 w 120"/>
                <a:gd name="T39" fmla="*/ 88 h 128"/>
                <a:gd name="T40" fmla="*/ 239 w 120"/>
                <a:gd name="T41" fmla="*/ 101 h 128"/>
                <a:gd name="T42" fmla="*/ 239 w 120"/>
                <a:gd name="T43" fmla="*/ 166 h 128"/>
                <a:gd name="T44" fmla="*/ 255 w 120"/>
                <a:gd name="T45" fmla="*/ 247 h 128"/>
                <a:gd name="T46" fmla="*/ 262 w 120"/>
                <a:gd name="T47" fmla="*/ 317 h 128"/>
                <a:gd name="T48" fmla="*/ 255 w 120"/>
                <a:gd name="T49" fmla="*/ 306 h 128"/>
                <a:gd name="T50" fmla="*/ 189 w 120"/>
                <a:gd name="T51" fmla="*/ 370 h 128"/>
                <a:gd name="T52" fmla="*/ 200 w 120"/>
                <a:gd name="T53" fmla="*/ 394 h 128"/>
                <a:gd name="T54" fmla="*/ 239 w 120"/>
                <a:gd name="T55" fmla="*/ 473 h 128"/>
                <a:gd name="T56" fmla="*/ 214 w 120"/>
                <a:gd name="T57" fmla="*/ 522 h 128"/>
                <a:gd name="T58" fmla="*/ 218 w 120"/>
                <a:gd name="T59" fmla="*/ 561 h 128"/>
                <a:gd name="T60" fmla="*/ 207 w 120"/>
                <a:gd name="T61" fmla="*/ 578 h 128"/>
                <a:gd name="T62" fmla="*/ 172 w 120"/>
                <a:gd name="T63" fmla="*/ 578 h 128"/>
                <a:gd name="T64" fmla="*/ 147 w 120"/>
                <a:gd name="T65" fmla="*/ 578 h 128"/>
                <a:gd name="T66" fmla="*/ 135 w 120"/>
                <a:gd name="T67" fmla="*/ 586 h 128"/>
                <a:gd name="T68" fmla="*/ 115 w 120"/>
                <a:gd name="T69" fmla="*/ 586 h 128"/>
                <a:gd name="T70" fmla="*/ 87 w 120"/>
                <a:gd name="T71" fmla="*/ 561 h 128"/>
                <a:gd name="T72" fmla="*/ 50 w 120"/>
                <a:gd name="T73" fmla="*/ 578 h 128"/>
                <a:gd name="T74" fmla="*/ 65 w 120"/>
                <a:gd name="T75" fmla="*/ 453 h 128"/>
                <a:gd name="T76" fmla="*/ 19 w 120"/>
                <a:gd name="T77" fmla="*/ 435 h 128"/>
                <a:gd name="T78" fmla="*/ 15 w 120"/>
                <a:gd name="T79" fmla="*/ 426 h 128"/>
                <a:gd name="T80" fmla="*/ 15 w 120"/>
                <a:gd name="T81" fmla="*/ 426 h 128"/>
                <a:gd name="T82" fmla="*/ 4 w 120"/>
                <a:gd name="T83" fmla="*/ 370 h 128"/>
                <a:gd name="T84" fmla="*/ 4 w 120"/>
                <a:gd name="T85" fmla="*/ 323 h 128"/>
                <a:gd name="T86" fmla="*/ 0 w 120"/>
                <a:gd name="T87" fmla="*/ 323 h 128"/>
                <a:gd name="T88" fmla="*/ 4 w 120"/>
                <a:gd name="T89" fmla="*/ 240 h 128"/>
                <a:gd name="T90" fmla="*/ 31 w 120"/>
                <a:gd name="T91" fmla="*/ 206 h 128"/>
                <a:gd name="T92" fmla="*/ 23 w 120"/>
                <a:gd name="T93" fmla="*/ 171 h 128"/>
                <a:gd name="T94" fmla="*/ 35 w 120"/>
                <a:gd name="T95" fmla="*/ 134 h 128"/>
                <a:gd name="T96" fmla="*/ 31 w 120"/>
                <a:gd name="T97" fmla="*/ 119 h 128"/>
                <a:gd name="T98" fmla="*/ 35 w 120"/>
                <a:gd name="T99" fmla="*/ 101 h 128"/>
                <a:gd name="T100" fmla="*/ 65 w 120"/>
                <a:gd name="T101" fmla="*/ 10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22879" name="Freeform 4637"/>
            <p:cNvSpPr>
              <a:spLocks/>
            </p:cNvSpPr>
            <p:nvPr/>
          </p:nvSpPr>
          <p:spPr bwMode="auto">
            <a:xfrm>
              <a:off x="2708" y="1450"/>
              <a:ext cx="10" cy="6"/>
            </a:xfrm>
            <a:custGeom>
              <a:avLst/>
              <a:gdLst>
                <a:gd name="T0" fmla="*/ 0 w 9"/>
                <a:gd name="T1" fmla="*/ 17 h 5"/>
                <a:gd name="T2" fmla="*/ 18 w 9"/>
                <a:gd name="T3" fmla="*/ 17 h 5"/>
                <a:gd name="T4" fmla="*/ 4 w 9"/>
                <a:gd name="T5" fmla="*/ 0 h 5"/>
                <a:gd name="T6" fmla="*/ 0 w 9"/>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22880" name="Freeform 4638"/>
            <p:cNvSpPr>
              <a:spLocks/>
            </p:cNvSpPr>
            <p:nvPr/>
          </p:nvSpPr>
          <p:spPr bwMode="auto">
            <a:xfrm>
              <a:off x="2606" y="1545"/>
              <a:ext cx="7" cy="14"/>
            </a:xfrm>
            <a:custGeom>
              <a:avLst/>
              <a:gdLst>
                <a:gd name="T0" fmla="*/ 4 w 7"/>
                <a:gd name="T1" fmla="*/ 0 h 12"/>
                <a:gd name="T2" fmla="*/ 0 w 7"/>
                <a:gd name="T3" fmla="*/ 21 h 12"/>
                <a:gd name="T4" fmla="*/ 0 w 7"/>
                <a:gd name="T5" fmla="*/ 35 h 12"/>
                <a:gd name="T6" fmla="*/ 7 w 7"/>
                <a:gd name="T7" fmla="*/ 35 h 12"/>
                <a:gd name="T8" fmla="*/ 7 w 7"/>
                <a:gd name="T9" fmla="*/ 35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22881" name="Freeform 4639"/>
            <p:cNvSpPr>
              <a:spLocks/>
            </p:cNvSpPr>
            <p:nvPr/>
          </p:nvSpPr>
          <p:spPr bwMode="auto">
            <a:xfrm>
              <a:off x="2927" y="1573"/>
              <a:ext cx="71" cy="77"/>
            </a:xfrm>
            <a:custGeom>
              <a:avLst/>
              <a:gdLst>
                <a:gd name="T0" fmla="*/ 31 w 62"/>
                <a:gd name="T1" fmla="*/ 0 h 62"/>
                <a:gd name="T2" fmla="*/ 0 w 62"/>
                <a:gd name="T3" fmla="*/ 46 h 62"/>
                <a:gd name="T4" fmla="*/ 0 w 62"/>
                <a:gd name="T5" fmla="*/ 46 h 62"/>
                <a:gd name="T6" fmla="*/ 31 w 62"/>
                <a:gd name="T7" fmla="*/ 88 h 62"/>
                <a:gd name="T8" fmla="*/ 54 w 62"/>
                <a:gd name="T9" fmla="*/ 144 h 62"/>
                <a:gd name="T10" fmla="*/ 69 w 62"/>
                <a:gd name="T11" fmla="*/ 206 h 62"/>
                <a:gd name="T12" fmla="*/ 81 w 62"/>
                <a:gd name="T13" fmla="*/ 276 h 62"/>
                <a:gd name="T14" fmla="*/ 105 w 62"/>
                <a:gd name="T15" fmla="*/ 276 h 62"/>
                <a:gd name="T16" fmla="*/ 127 w 62"/>
                <a:gd name="T17" fmla="*/ 284 h 62"/>
                <a:gd name="T18" fmla="*/ 127 w 62"/>
                <a:gd name="T19" fmla="*/ 247 h 62"/>
                <a:gd name="T20" fmla="*/ 161 w 62"/>
                <a:gd name="T21" fmla="*/ 196 h 62"/>
                <a:gd name="T22" fmla="*/ 127 w 62"/>
                <a:gd name="T23" fmla="*/ 155 h 62"/>
                <a:gd name="T24" fmla="*/ 97 w 62"/>
                <a:gd name="T25" fmla="*/ 109 h 62"/>
                <a:gd name="T26" fmla="*/ 72 w 62"/>
                <a:gd name="T27" fmla="*/ 57 h 62"/>
                <a:gd name="T28" fmla="*/ 44 w 62"/>
                <a:gd name="T29" fmla="*/ 14 h 62"/>
                <a:gd name="T30" fmla="*/ 3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2882" name="Freeform 4640"/>
            <p:cNvSpPr>
              <a:spLocks/>
            </p:cNvSpPr>
            <p:nvPr/>
          </p:nvSpPr>
          <p:spPr bwMode="auto">
            <a:xfrm>
              <a:off x="2586" y="1126"/>
              <a:ext cx="320" cy="251"/>
            </a:xfrm>
            <a:custGeom>
              <a:avLst/>
              <a:gdLst>
                <a:gd name="T0" fmla="*/ 366 w 286"/>
                <a:gd name="T1" fmla="*/ 115 h 203"/>
                <a:gd name="T2" fmla="*/ 347 w 286"/>
                <a:gd name="T3" fmla="*/ 101 h 203"/>
                <a:gd name="T4" fmla="*/ 343 w 286"/>
                <a:gd name="T5" fmla="*/ 115 h 203"/>
                <a:gd name="T6" fmla="*/ 316 w 286"/>
                <a:gd name="T7" fmla="*/ 115 h 203"/>
                <a:gd name="T8" fmla="*/ 308 w 286"/>
                <a:gd name="T9" fmla="*/ 155 h 203"/>
                <a:gd name="T10" fmla="*/ 299 w 286"/>
                <a:gd name="T11" fmla="*/ 185 h 203"/>
                <a:gd name="T12" fmla="*/ 275 w 286"/>
                <a:gd name="T13" fmla="*/ 199 h 203"/>
                <a:gd name="T14" fmla="*/ 254 w 286"/>
                <a:gd name="T15" fmla="*/ 199 h 203"/>
                <a:gd name="T16" fmla="*/ 254 w 286"/>
                <a:gd name="T17" fmla="*/ 229 h 203"/>
                <a:gd name="T18" fmla="*/ 239 w 286"/>
                <a:gd name="T19" fmla="*/ 253 h 203"/>
                <a:gd name="T20" fmla="*/ 219 w 286"/>
                <a:gd name="T21" fmla="*/ 283 h 203"/>
                <a:gd name="T22" fmla="*/ 201 w 286"/>
                <a:gd name="T23" fmla="*/ 319 h 203"/>
                <a:gd name="T24" fmla="*/ 187 w 286"/>
                <a:gd name="T25" fmla="*/ 354 h 203"/>
                <a:gd name="T26" fmla="*/ 191 w 286"/>
                <a:gd name="T27" fmla="*/ 394 h 203"/>
                <a:gd name="T28" fmla="*/ 167 w 286"/>
                <a:gd name="T29" fmla="*/ 438 h 203"/>
                <a:gd name="T30" fmla="*/ 130 w 286"/>
                <a:gd name="T31" fmla="*/ 481 h 203"/>
                <a:gd name="T32" fmla="*/ 150 w 286"/>
                <a:gd name="T33" fmla="*/ 487 h 203"/>
                <a:gd name="T34" fmla="*/ 133 w 286"/>
                <a:gd name="T35" fmla="*/ 512 h 203"/>
                <a:gd name="T36" fmla="*/ 104 w 286"/>
                <a:gd name="T37" fmla="*/ 512 h 203"/>
                <a:gd name="T38" fmla="*/ 87 w 286"/>
                <a:gd name="T39" fmla="*/ 554 h 203"/>
                <a:gd name="T40" fmla="*/ 54 w 286"/>
                <a:gd name="T41" fmla="*/ 554 h 203"/>
                <a:gd name="T42" fmla="*/ 72 w 286"/>
                <a:gd name="T43" fmla="*/ 561 h 203"/>
                <a:gd name="T44" fmla="*/ 54 w 286"/>
                <a:gd name="T45" fmla="*/ 602 h 203"/>
                <a:gd name="T46" fmla="*/ 36 w 286"/>
                <a:gd name="T47" fmla="*/ 602 h 203"/>
                <a:gd name="T48" fmla="*/ 12 w 286"/>
                <a:gd name="T49" fmla="*/ 615 h 203"/>
                <a:gd name="T50" fmla="*/ 36 w 286"/>
                <a:gd name="T51" fmla="*/ 634 h 203"/>
                <a:gd name="T52" fmla="*/ 2 w 286"/>
                <a:gd name="T53" fmla="*/ 670 h 203"/>
                <a:gd name="T54" fmla="*/ 36 w 286"/>
                <a:gd name="T55" fmla="*/ 670 h 203"/>
                <a:gd name="T56" fmla="*/ 62 w 286"/>
                <a:gd name="T57" fmla="*/ 692 h 203"/>
                <a:gd name="T58" fmla="*/ 0 w 286"/>
                <a:gd name="T59" fmla="*/ 692 h 203"/>
                <a:gd name="T60" fmla="*/ 0 w 286"/>
                <a:gd name="T61" fmla="*/ 711 h 203"/>
                <a:gd name="T62" fmla="*/ 2 w 286"/>
                <a:gd name="T63" fmla="*/ 743 h 203"/>
                <a:gd name="T64" fmla="*/ 36 w 286"/>
                <a:gd name="T65" fmla="*/ 730 h 203"/>
                <a:gd name="T66" fmla="*/ 36 w 286"/>
                <a:gd name="T67" fmla="*/ 730 h 203"/>
                <a:gd name="T68" fmla="*/ 12 w 286"/>
                <a:gd name="T69" fmla="*/ 790 h 203"/>
                <a:gd name="T70" fmla="*/ 31 w 286"/>
                <a:gd name="T71" fmla="*/ 790 h 203"/>
                <a:gd name="T72" fmla="*/ 19 w 286"/>
                <a:gd name="T73" fmla="*/ 833 h 203"/>
                <a:gd name="T74" fmla="*/ 84 w 286"/>
                <a:gd name="T75" fmla="*/ 896 h 203"/>
                <a:gd name="T76" fmla="*/ 150 w 286"/>
                <a:gd name="T77" fmla="*/ 783 h 203"/>
                <a:gd name="T78" fmla="*/ 177 w 286"/>
                <a:gd name="T79" fmla="*/ 833 h 203"/>
                <a:gd name="T80" fmla="*/ 201 w 286"/>
                <a:gd name="T81" fmla="*/ 692 h 203"/>
                <a:gd name="T82" fmla="*/ 187 w 286"/>
                <a:gd name="T83" fmla="*/ 561 h 203"/>
                <a:gd name="T84" fmla="*/ 239 w 286"/>
                <a:gd name="T85" fmla="*/ 464 h 203"/>
                <a:gd name="T86" fmla="*/ 239 w 286"/>
                <a:gd name="T87" fmla="*/ 334 h 203"/>
                <a:gd name="T88" fmla="*/ 284 w 286"/>
                <a:gd name="T89" fmla="*/ 208 h 203"/>
                <a:gd name="T90" fmla="*/ 368 w 286"/>
                <a:gd name="T91" fmla="*/ 168 h 203"/>
                <a:gd name="T92" fmla="*/ 396 w 286"/>
                <a:gd name="T93" fmla="*/ 115 h 203"/>
                <a:gd name="T94" fmla="*/ 486 w 286"/>
                <a:gd name="T95" fmla="*/ 155 h 203"/>
                <a:gd name="T96" fmla="*/ 544 w 286"/>
                <a:gd name="T97" fmla="*/ 61 h 203"/>
                <a:gd name="T98" fmla="*/ 611 w 286"/>
                <a:gd name="T99" fmla="*/ 101 h 203"/>
                <a:gd name="T100" fmla="*/ 615 w 286"/>
                <a:gd name="T101" fmla="*/ 82 h 203"/>
                <a:gd name="T102" fmla="*/ 629 w 286"/>
                <a:gd name="T103" fmla="*/ 53 h 203"/>
                <a:gd name="T104" fmla="*/ 566 w 286"/>
                <a:gd name="T105" fmla="*/ 32 h 203"/>
                <a:gd name="T106" fmla="*/ 556 w 286"/>
                <a:gd name="T107" fmla="*/ 32 h 203"/>
                <a:gd name="T108" fmla="*/ 535 w 286"/>
                <a:gd name="T109" fmla="*/ 2 h 203"/>
                <a:gd name="T110" fmla="*/ 478 w 286"/>
                <a:gd name="T111" fmla="*/ 61 h 203"/>
                <a:gd name="T112" fmla="*/ 467 w 286"/>
                <a:gd name="T113" fmla="*/ 2 h 203"/>
                <a:gd name="T114" fmla="*/ 423 w 286"/>
                <a:gd name="T115" fmla="*/ 61 h 203"/>
                <a:gd name="T116" fmla="*/ 411 w 286"/>
                <a:gd name="T117" fmla="*/ 61 h 203"/>
                <a:gd name="T118" fmla="*/ 373 w 286"/>
                <a:gd name="T119" fmla="*/ 93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22883" name="Freeform 4641"/>
            <p:cNvSpPr>
              <a:spLocks/>
            </p:cNvSpPr>
            <p:nvPr/>
          </p:nvSpPr>
          <p:spPr bwMode="auto">
            <a:xfrm>
              <a:off x="2637" y="973"/>
              <a:ext cx="119" cy="59"/>
            </a:xfrm>
            <a:custGeom>
              <a:avLst/>
              <a:gdLst>
                <a:gd name="T0" fmla="*/ 60 w 106"/>
                <a:gd name="T1" fmla="*/ 25 h 47"/>
                <a:gd name="T2" fmla="*/ 27 w 106"/>
                <a:gd name="T3" fmla="*/ 25 h 47"/>
                <a:gd name="T4" fmla="*/ 0 w 106"/>
                <a:gd name="T5" fmla="*/ 25 h 47"/>
                <a:gd name="T6" fmla="*/ 2 w 106"/>
                <a:gd name="T7" fmla="*/ 60 h 47"/>
                <a:gd name="T8" fmla="*/ 27 w 106"/>
                <a:gd name="T9" fmla="*/ 45 h 47"/>
                <a:gd name="T10" fmla="*/ 27 w 106"/>
                <a:gd name="T11" fmla="*/ 70 h 47"/>
                <a:gd name="T12" fmla="*/ 12 w 106"/>
                <a:gd name="T13" fmla="*/ 70 h 47"/>
                <a:gd name="T14" fmla="*/ 35 w 106"/>
                <a:gd name="T15" fmla="*/ 94 h 47"/>
                <a:gd name="T16" fmla="*/ 62 w 106"/>
                <a:gd name="T17" fmla="*/ 118 h 47"/>
                <a:gd name="T18" fmla="*/ 79 w 106"/>
                <a:gd name="T19" fmla="*/ 100 h 47"/>
                <a:gd name="T20" fmla="*/ 94 w 106"/>
                <a:gd name="T21" fmla="*/ 78 h 47"/>
                <a:gd name="T22" fmla="*/ 102 w 106"/>
                <a:gd name="T23" fmla="*/ 94 h 47"/>
                <a:gd name="T24" fmla="*/ 129 w 106"/>
                <a:gd name="T25" fmla="*/ 78 h 47"/>
                <a:gd name="T26" fmla="*/ 131 w 106"/>
                <a:gd name="T27" fmla="*/ 100 h 47"/>
                <a:gd name="T28" fmla="*/ 75 w 106"/>
                <a:gd name="T29" fmla="*/ 126 h 47"/>
                <a:gd name="T30" fmla="*/ 70 w 106"/>
                <a:gd name="T31" fmla="*/ 137 h 47"/>
                <a:gd name="T32" fmla="*/ 131 w 106"/>
                <a:gd name="T33" fmla="*/ 137 h 47"/>
                <a:gd name="T34" fmla="*/ 106 w 106"/>
                <a:gd name="T35" fmla="*/ 154 h 47"/>
                <a:gd name="T36" fmla="*/ 120 w 106"/>
                <a:gd name="T37" fmla="*/ 158 h 47"/>
                <a:gd name="T38" fmla="*/ 79 w 106"/>
                <a:gd name="T39" fmla="*/ 172 h 47"/>
                <a:gd name="T40" fmla="*/ 120 w 106"/>
                <a:gd name="T41" fmla="*/ 196 h 47"/>
                <a:gd name="T42" fmla="*/ 145 w 106"/>
                <a:gd name="T43" fmla="*/ 232 h 47"/>
                <a:gd name="T44" fmla="*/ 147 w 106"/>
                <a:gd name="T45" fmla="*/ 208 h 47"/>
                <a:gd name="T46" fmla="*/ 171 w 106"/>
                <a:gd name="T47" fmla="*/ 158 h 47"/>
                <a:gd name="T48" fmla="*/ 181 w 106"/>
                <a:gd name="T49" fmla="*/ 126 h 47"/>
                <a:gd name="T50" fmla="*/ 185 w 106"/>
                <a:gd name="T51" fmla="*/ 118 h 47"/>
                <a:gd name="T52" fmla="*/ 238 w 106"/>
                <a:gd name="T53" fmla="*/ 78 h 47"/>
                <a:gd name="T54" fmla="*/ 176 w 106"/>
                <a:gd name="T55" fmla="*/ 60 h 47"/>
                <a:gd name="T56" fmla="*/ 171 w 106"/>
                <a:gd name="T57" fmla="*/ 36 h 47"/>
                <a:gd name="T58" fmla="*/ 152 w 106"/>
                <a:gd name="T59" fmla="*/ 36 h 47"/>
                <a:gd name="T60" fmla="*/ 147 w 106"/>
                <a:gd name="T61" fmla="*/ 25 h 47"/>
                <a:gd name="T62" fmla="*/ 120 w 106"/>
                <a:gd name="T63" fmla="*/ 0 h 47"/>
                <a:gd name="T64" fmla="*/ 120 w 106"/>
                <a:gd name="T65" fmla="*/ 70 h 47"/>
                <a:gd name="T66" fmla="*/ 85 w 106"/>
                <a:gd name="T67" fmla="*/ 13 h 47"/>
                <a:gd name="T68" fmla="*/ 70 w 106"/>
                <a:gd name="T69" fmla="*/ 36 h 47"/>
                <a:gd name="T70" fmla="*/ 54 w 106"/>
                <a:gd name="T71" fmla="*/ 36 h 47"/>
                <a:gd name="T72" fmla="*/ 60 w 106"/>
                <a:gd name="T73" fmla="*/ 25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22884" name="Freeform 4642"/>
            <p:cNvSpPr>
              <a:spLocks/>
            </p:cNvSpPr>
            <p:nvPr/>
          </p:nvSpPr>
          <p:spPr bwMode="auto">
            <a:xfrm>
              <a:off x="2716" y="967"/>
              <a:ext cx="97" cy="18"/>
            </a:xfrm>
            <a:custGeom>
              <a:avLst/>
              <a:gdLst>
                <a:gd name="T0" fmla="*/ 80 w 87"/>
                <a:gd name="T1" fmla="*/ 28 h 14"/>
                <a:gd name="T2" fmla="*/ 31 w 87"/>
                <a:gd name="T3" fmla="*/ 13 h 14"/>
                <a:gd name="T4" fmla="*/ 14 w 87"/>
                <a:gd name="T5" fmla="*/ 28 h 14"/>
                <a:gd name="T6" fmla="*/ 0 w 87"/>
                <a:gd name="T7" fmla="*/ 28 h 14"/>
                <a:gd name="T8" fmla="*/ 0 w 87"/>
                <a:gd name="T9" fmla="*/ 40 h 14"/>
                <a:gd name="T10" fmla="*/ 75 w 87"/>
                <a:gd name="T11" fmla="*/ 59 h 14"/>
                <a:gd name="T12" fmla="*/ 40 w 87"/>
                <a:gd name="T13" fmla="*/ 66 h 14"/>
                <a:gd name="T14" fmla="*/ 96 w 87"/>
                <a:gd name="T15" fmla="*/ 82 h 14"/>
                <a:gd name="T16" fmla="*/ 164 w 87"/>
                <a:gd name="T17" fmla="*/ 66 h 14"/>
                <a:gd name="T18" fmla="*/ 185 w 87"/>
                <a:gd name="T19" fmla="*/ 40 h 14"/>
                <a:gd name="T20" fmla="*/ 171 w 87"/>
                <a:gd name="T21" fmla="*/ 28 h 14"/>
                <a:gd name="T22" fmla="*/ 110 w 87"/>
                <a:gd name="T23" fmla="*/ 13 h 14"/>
                <a:gd name="T24" fmla="*/ 99 w 87"/>
                <a:gd name="T25" fmla="*/ 13 h 14"/>
                <a:gd name="T26" fmla="*/ 89 w 87"/>
                <a:gd name="T27" fmla="*/ 0 h 14"/>
                <a:gd name="T28" fmla="*/ 86 w 87"/>
                <a:gd name="T29" fmla="*/ 13 h 14"/>
                <a:gd name="T30" fmla="*/ 80 w 87"/>
                <a:gd name="T31" fmla="*/ 2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22885" name="Freeform 4643"/>
            <p:cNvSpPr>
              <a:spLocks/>
            </p:cNvSpPr>
            <p:nvPr/>
          </p:nvSpPr>
          <p:spPr bwMode="auto">
            <a:xfrm>
              <a:off x="2751" y="1006"/>
              <a:ext cx="47" cy="11"/>
            </a:xfrm>
            <a:custGeom>
              <a:avLst/>
              <a:gdLst>
                <a:gd name="T0" fmla="*/ 72 w 42"/>
                <a:gd name="T1" fmla="*/ 35 h 9"/>
                <a:gd name="T2" fmla="*/ 43 w 42"/>
                <a:gd name="T3" fmla="*/ 35 h 9"/>
                <a:gd name="T4" fmla="*/ 4 w 42"/>
                <a:gd name="T5" fmla="*/ 35 h 9"/>
                <a:gd name="T6" fmla="*/ 19 w 42"/>
                <a:gd name="T7" fmla="*/ 2 h 9"/>
                <a:gd name="T8" fmla="*/ 0 w 42"/>
                <a:gd name="T9" fmla="*/ 0 h 9"/>
                <a:gd name="T10" fmla="*/ 56 w 42"/>
                <a:gd name="T11" fmla="*/ 0 h 9"/>
                <a:gd name="T12" fmla="*/ 93 w 42"/>
                <a:gd name="T13" fmla="*/ 20 h 9"/>
                <a:gd name="T14" fmla="*/ 72 w 42"/>
                <a:gd name="T15" fmla="*/ 35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22886" name="Freeform 4644"/>
            <p:cNvSpPr>
              <a:spLocks/>
            </p:cNvSpPr>
            <p:nvPr/>
          </p:nvSpPr>
          <p:spPr bwMode="auto">
            <a:xfrm>
              <a:off x="2711" y="1167"/>
              <a:ext cx="16" cy="8"/>
            </a:xfrm>
            <a:custGeom>
              <a:avLst/>
              <a:gdLst>
                <a:gd name="T0" fmla="*/ 17 w 14"/>
                <a:gd name="T1" fmla="*/ 0 h 7"/>
                <a:gd name="T2" fmla="*/ 2 w 14"/>
                <a:gd name="T3" fmla="*/ 13 h 7"/>
                <a:gd name="T4" fmla="*/ 0 w 14"/>
                <a:gd name="T5" fmla="*/ 17 h 7"/>
                <a:gd name="T6" fmla="*/ 13 w 14"/>
                <a:gd name="T7" fmla="*/ 13 h 7"/>
                <a:gd name="T8" fmla="*/ 25 w 14"/>
                <a:gd name="T9" fmla="*/ 17 h 7"/>
                <a:gd name="T10" fmla="*/ 35 w 14"/>
                <a:gd name="T11" fmla="*/ 0 h 7"/>
                <a:gd name="T12" fmla="*/ 25 w 14"/>
                <a:gd name="T13" fmla="*/ 2 h 7"/>
                <a:gd name="T14" fmla="*/ 1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887" name="Freeform 4645"/>
            <p:cNvSpPr>
              <a:spLocks/>
            </p:cNvSpPr>
            <p:nvPr/>
          </p:nvSpPr>
          <p:spPr bwMode="auto">
            <a:xfrm>
              <a:off x="2780" y="1143"/>
              <a:ext cx="166" cy="199"/>
            </a:xfrm>
            <a:custGeom>
              <a:avLst/>
              <a:gdLst>
                <a:gd name="T0" fmla="*/ 267 w 149"/>
                <a:gd name="T1" fmla="*/ 383 h 161"/>
                <a:gd name="T2" fmla="*/ 256 w 149"/>
                <a:gd name="T3" fmla="*/ 354 h 161"/>
                <a:gd name="T4" fmla="*/ 256 w 149"/>
                <a:gd name="T5" fmla="*/ 293 h 161"/>
                <a:gd name="T6" fmla="*/ 221 w 149"/>
                <a:gd name="T7" fmla="*/ 221 h 161"/>
                <a:gd name="T8" fmla="*/ 241 w 149"/>
                <a:gd name="T9" fmla="*/ 176 h 161"/>
                <a:gd name="T10" fmla="*/ 206 w 149"/>
                <a:gd name="T11" fmla="*/ 125 h 161"/>
                <a:gd name="T12" fmla="*/ 201 w 149"/>
                <a:gd name="T13" fmla="*/ 82 h 161"/>
                <a:gd name="T14" fmla="*/ 201 w 149"/>
                <a:gd name="T15" fmla="*/ 75 h 161"/>
                <a:gd name="T16" fmla="*/ 201 w 149"/>
                <a:gd name="T17" fmla="*/ 32 h 161"/>
                <a:gd name="T18" fmla="*/ 162 w 149"/>
                <a:gd name="T19" fmla="*/ 0 h 161"/>
                <a:gd name="T20" fmla="*/ 126 w 149"/>
                <a:gd name="T21" fmla="*/ 32 h 161"/>
                <a:gd name="T22" fmla="*/ 117 w 149"/>
                <a:gd name="T23" fmla="*/ 82 h 161"/>
                <a:gd name="T24" fmla="*/ 106 w 149"/>
                <a:gd name="T25" fmla="*/ 93 h 161"/>
                <a:gd name="T26" fmla="*/ 71 w 149"/>
                <a:gd name="T27" fmla="*/ 93 h 161"/>
                <a:gd name="T28" fmla="*/ 45 w 149"/>
                <a:gd name="T29" fmla="*/ 82 h 161"/>
                <a:gd name="T30" fmla="*/ 14 w 149"/>
                <a:gd name="T31" fmla="*/ 53 h 161"/>
                <a:gd name="T32" fmla="*/ 0 w 149"/>
                <a:gd name="T33" fmla="*/ 75 h 161"/>
                <a:gd name="T34" fmla="*/ 71 w 149"/>
                <a:gd name="T35" fmla="*/ 136 h 161"/>
                <a:gd name="T36" fmla="*/ 96 w 149"/>
                <a:gd name="T37" fmla="*/ 229 h 161"/>
                <a:gd name="T38" fmla="*/ 106 w 149"/>
                <a:gd name="T39" fmla="*/ 293 h 161"/>
                <a:gd name="T40" fmla="*/ 119 w 149"/>
                <a:gd name="T41" fmla="*/ 283 h 161"/>
                <a:gd name="T42" fmla="*/ 131 w 149"/>
                <a:gd name="T43" fmla="*/ 304 h 161"/>
                <a:gd name="T44" fmla="*/ 140 w 149"/>
                <a:gd name="T45" fmla="*/ 354 h 161"/>
                <a:gd name="T46" fmla="*/ 96 w 149"/>
                <a:gd name="T47" fmla="*/ 417 h 161"/>
                <a:gd name="T48" fmla="*/ 74 w 149"/>
                <a:gd name="T49" fmla="*/ 459 h 161"/>
                <a:gd name="T50" fmla="*/ 56 w 149"/>
                <a:gd name="T51" fmla="*/ 481 h 161"/>
                <a:gd name="T52" fmla="*/ 59 w 149"/>
                <a:gd name="T53" fmla="*/ 562 h 161"/>
                <a:gd name="T54" fmla="*/ 64 w 149"/>
                <a:gd name="T55" fmla="*/ 649 h 161"/>
                <a:gd name="T56" fmla="*/ 96 w 149"/>
                <a:gd name="T57" fmla="*/ 669 h 161"/>
                <a:gd name="T58" fmla="*/ 96 w 149"/>
                <a:gd name="T59" fmla="*/ 675 h 161"/>
                <a:gd name="T60" fmla="*/ 110 w 149"/>
                <a:gd name="T61" fmla="*/ 675 h 161"/>
                <a:gd name="T62" fmla="*/ 119 w 149"/>
                <a:gd name="T63" fmla="*/ 711 h 161"/>
                <a:gd name="T64" fmla="*/ 126 w 149"/>
                <a:gd name="T65" fmla="*/ 695 h 161"/>
                <a:gd name="T66" fmla="*/ 192 w 149"/>
                <a:gd name="T67" fmla="*/ 669 h 161"/>
                <a:gd name="T68" fmla="*/ 206 w 149"/>
                <a:gd name="T69" fmla="*/ 655 h 161"/>
                <a:gd name="T70" fmla="*/ 241 w 149"/>
                <a:gd name="T71" fmla="*/ 655 h 161"/>
                <a:gd name="T72" fmla="*/ 262 w 149"/>
                <a:gd name="T73" fmla="*/ 614 h 161"/>
                <a:gd name="T74" fmla="*/ 282 w 149"/>
                <a:gd name="T75" fmla="*/ 575 h 161"/>
                <a:gd name="T76" fmla="*/ 297 w 149"/>
                <a:gd name="T77" fmla="*/ 535 h 161"/>
                <a:gd name="T78" fmla="*/ 318 w 149"/>
                <a:gd name="T79" fmla="*/ 487 h 161"/>
                <a:gd name="T80" fmla="*/ 270 w 149"/>
                <a:gd name="T81" fmla="*/ 438 h 161"/>
                <a:gd name="T82" fmla="*/ 282 w 149"/>
                <a:gd name="T83" fmla="*/ 417 h 161"/>
                <a:gd name="T84" fmla="*/ 267 w 149"/>
                <a:gd name="T85" fmla="*/ 383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22888" name="Freeform 4646"/>
            <p:cNvSpPr>
              <a:spLocks/>
            </p:cNvSpPr>
            <p:nvPr/>
          </p:nvSpPr>
          <p:spPr bwMode="auto">
            <a:xfrm>
              <a:off x="2664" y="1605"/>
              <a:ext cx="2" cy="6"/>
            </a:xfrm>
            <a:custGeom>
              <a:avLst/>
              <a:gdLst>
                <a:gd name="T0" fmla="*/ 0 w 2"/>
                <a:gd name="T1" fmla="*/ 0 h 5"/>
                <a:gd name="T2" fmla="*/ 0 w 2"/>
                <a:gd name="T3" fmla="*/ 17 h 5"/>
                <a:gd name="T4" fmla="*/ 2 w 2"/>
                <a:gd name="T5" fmla="*/ 1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22889" name="Freeform 4647"/>
            <p:cNvSpPr>
              <a:spLocks/>
            </p:cNvSpPr>
            <p:nvPr/>
          </p:nvSpPr>
          <p:spPr bwMode="auto">
            <a:xfrm>
              <a:off x="2664" y="1570"/>
              <a:ext cx="118" cy="53"/>
            </a:xfrm>
            <a:custGeom>
              <a:avLst/>
              <a:gdLst>
                <a:gd name="T0" fmla="*/ 78 w 106"/>
                <a:gd name="T1" fmla="*/ 155 h 43"/>
                <a:gd name="T2" fmla="*/ 50 w 106"/>
                <a:gd name="T3" fmla="*/ 164 h 43"/>
                <a:gd name="T4" fmla="*/ 30 w 106"/>
                <a:gd name="T5" fmla="*/ 155 h 43"/>
                <a:gd name="T6" fmla="*/ 2 w 106"/>
                <a:gd name="T7" fmla="*/ 145 h 43"/>
                <a:gd name="T8" fmla="*/ 0 w 106"/>
                <a:gd name="T9" fmla="*/ 133 h 43"/>
                <a:gd name="T10" fmla="*/ 0 w 106"/>
                <a:gd name="T11" fmla="*/ 122 h 43"/>
                <a:gd name="T12" fmla="*/ 0 w 106"/>
                <a:gd name="T13" fmla="*/ 111 h 43"/>
                <a:gd name="T14" fmla="*/ 18 w 106"/>
                <a:gd name="T15" fmla="*/ 111 h 43"/>
                <a:gd name="T16" fmla="*/ 22 w 106"/>
                <a:gd name="T17" fmla="*/ 111 h 43"/>
                <a:gd name="T18" fmla="*/ 33 w 106"/>
                <a:gd name="T19" fmla="*/ 106 h 43"/>
                <a:gd name="T20" fmla="*/ 59 w 106"/>
                <a:gd name="T21" fmla="*/ 106 h 43"/>
                <a:gd name="T22" fmla="*/ 95 w 106"/>
                <a:gd name="T23" fmla="*/ 106 h 43"/>
                <a:gd name="T24" fmla="*/ 106 w 106"/>
                <a:gd name="T25" fmla="*/ 90 h 43"/>
                <a:gd name="T26" fmla="*/ 99 w 106"/>
                <a:gd name="T27" fmla="*/ 51 h 43"/>
                <a:gd name="T28" fmla="*/ 124 w 106"/>
                <a:gd name="T29" fmla="*/ 2 h 43"/>
                <a:gd name="T30" fmla="*/ 138 w 106"/>
                <a:gd name="T31" fmla="*/ 21 h 43"/>
                <a:gd name="T32" fmla="*/ 157 w 106"/>
                <a:gd name="T33" fmla="*/ 0 h 43"/>
                <a:gd name="T34" fmla="*/ 206 w 106"/>
                <a:gd name="T35" fmla="*/ 2 h 43"/>
                <a:gd name="T36" fmla="*/ 224 w 106"/>
                <a:gd name="T37" fmla="*/ 73 h 43"/>
                <a:gd name="T38" fmla="*/ 215 w 106"/>
                <a:gd name="T39" fmla="*/ 90 h 43"/>
                <a:gd name="T40" fmla="*/ 208 w 106"/>
                <a:gd name="T41" fmla="*/ 106 h 43"/>
                <a:gd name="T42" fmla="*/ 199 w 106"/>
                <a:gd name="T43" fmla="*/ 145 h 43"/>
                <a:gd name="T44" fmla="*/ 195 w 106"/>
                <a:gd name="T45" fmla="*/ 155 h 43"/>
                <a:gd name="T46" fmla="*/ 138 w 106"/>
                <a:gd name="T47" fmla="*/ 185 h 43"/>
                <a:gd name="T48" fmla="*/ 124 w 106"/>
                <a:gd name="T49" fmla="*/ 170 h 43"/>
                <a:gd name="T50" fmla="*/ 78 w 106"/>
                <a:gd name="T51" fmla="*/ 15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22890" name="Freeform 4648"/>
            <p:cNvSpPr>
              <a:spLocks/>
            </p:cNvSpPr>
            <p:nvPr/>
          </p:nvSpPr>
          <p:spPr bwMode="auto">
            <a:xfrm>
              <a:off x="2763" y="1650"/>
              <a:ext cx="63" cy="58"/>
            </a:xfrm>
            <a:custGeom>
              <a:avLst/>
              <a:gdLst>
                <a:gd name="T0" fmla="*/ 104 w 57"/>
                <a:gd name="T1" fmla="*/ 32 h 47"/>
                <a:gd name="T2" fmla="*/ 104 w 57"/>
                <a:gd name="T3" fmla="*/ 39 h 47"/>
                <a:gd name="T4" fmla="*/ 104 w 57"/>
                <a:gd name="T5" fmla="*/ 53 h 47"/>
                <a:gd name="T6" fmla="*/ 97 w 57"/>
                <a:gd name="T7" fmla="*/ 59 h 47"/>
                <a:gd name="T8" fmla="*/ 97 w 57"/>
                <a:gd name="T9" fmla="*/ 73 h 47"/>
                <a:gd name="T10" fmla="*/ 104 w 57"/>
                <a:gd name="T11" fmla="*/ 73 h 47"/>
                <a:gd name="T12" fmla="*/ 115 w 57"/>
                <a:gd name="T13" fmla="*/ 90 h 47"/>
                <a:gd name="T14" fmla="*/ 104 w 57"/>
                <a:gd name="T15" fmla="*/ 106 h 47"/>
                <a:gd name="T16" fmla="*/ 115 w 57"/>
                <a:gd name="T17" fmla="*/ 111 h 47"/>
                <a:gd name="T18" fmla="*/ 115 w 57"/>
                <a:gd name="T19" fmla="*/ 136 h 47"/>
                <a:gd name="T20" fmla="*/ 97 w 57"/>
                <a:gd name="T21" fmla="*/ 146 h 47"/>
                <a:gd name="T22" fmla="*/ 104 w 57"/>
                <a:gd name="T23" fmla="*/ 151 h 47"/>
                <a:gd name="T24" fmla="*/ 101 w 57"/>
                <a:gd name="T25" fmla="*/ 151 h 47"/>
                <a:gd name="T26" fmla="*/ 97 w 57"/>
                <a:gd name="T27" fmla="*/ 151 h 47"/>
                <a:gd name="T28" fmla="*/ 91 w 57"/>
                <a:gd name="T29" fmla="*/ 170 h 47"/>
                <a:gd name="T30" fmla="*/ 88 w 57"/>
                <a:gd name="T31" fmla="*/ 170 h 47"/>
                <a:gd name="T32" fmla="*/ 91 w 57"/>
                <a:gd name="T33" fmla="*/ 207 h 47"/>
                <a:gd name="T34" fmla="*/ 88 w 57"/>
                <a:gd name="T35" fmla="*/ 207 h 47"/>
                <a:gd name="T36" fmla="*/ 76 w 57"/>
                <a:gd name="T37" fmla="*/ 197 h 47"/>
                <a:gd name="T38" fmla="*/ 73 w 57"/>
                <a:gd name="T39" fmla="*/ 186 h 47"/>
                <a:gd name="T40" fmla="*/ 62 w 57"/>
                <a:gd name="T41" fmla="*/ 170 h 47"/>
                <a:gd name="T42" fmla="*/ 62 w 57"/>
                <a:gd name="T43" fmla="*/ 170 h 47"/>
                <a:gd name="T44" fmla="*/ 49 w 57"/>
                <a:gd name="T45" fmla="*/ 151 h 47"/>
                <a:gd name="T46" fmla="*/ 49 w 57"/>
                <a:gd name="T47" fmla="*/ 146 h 47"/>
                <a:gd name="T48" fmla="*/ 44 w 57"/>
                <a:gd name="T49" fmla="*/ 136 h 47"/>
                <a:gd name="T50" fmla="*/ 19 w 57"/>
                <a:gd name="T51" fmla="*/ 90 h 47"/>
                <a:gd name="T52" fmla="*/ 19 w 57"/>
                <a:gd name="T53" fmla="*/ 80 h 47"/>
                <a:gd name="T54" fmla="*/ 15 w 57"/>
                <a:gd name="T55" fmla="*/ 80 h 47"/>
                <a:gd name="T56" fmla="*/ 12 w 57"/>
                <a:gd name="T57" fmla="*/ 39 h 47"/>
                <a:gd name="T58" fmla="*/ 0 w 57"/>
                <a:gd name="T59" fmla="*/ 39 h 47"/>
                <a:gd name="T60" fmla="*/ 0 w 57"/>
                <a:gd name="T61" fmla="*/ 0 h 47"/>
                <a:gd name="T62" fmla="*/ 12 w 57"/>
                <a:gd name="T63" fmla="*/ 0 h 47"/>
                <a:gd name="T64" fmla="*/ 19 w 57"/>
                <a:gd name="T65" fmla="*/ 21 h 47"/>
                <a:gd name="T66" fmla="*/ 23 w 57"/>
                <a:gd name="T67" fmla="*/ 0 h 47"/>
                <a:gd name="T68" fmla="*/ 34 w 57"/>
                <a:gd name="T69" fmla="*/ 0 h 47"/>
                <a:gd name="T70" fmla="*/ 44 w 57"/>
                <a:gd name="T71" fmla="*/ 0 h 47"/>
                <a:gd name="T72" fmla="*/ 62 w 57"/>
                <a:gd name="T73" fmla="*/ 21 h 47"/>
                <a:gd name="T74" fmla="*/ 69 w 57"/>
                <a:gd name="T75" fmla="*/ 0 h 47"/>
                <a:gd name="T76" fmla="*/ 69 w 57"/>
                <a:gd name="T77" fmla="*/ 2 h 47"/>
                <a:gd name="T78" fmla="*/ 73 w 57"/>
                <a:gd name="T79" fmla="*/ 2 h 47"/>
                <a:gd name="T80" fmla="*/ 82 w 57"/>
                <a:gd name="T81" fmla="*/ 2 h 47"/>
                <a:gd name="T82" fmla="*/ 82 w 57"/>
                <a:gd name="T83" fmla="*/ 2 h 47"/>
                <a:gd name="T84" fmla="*/ 91 w 57"/>
                <a:gd name="T85" fmla="*/ 21 h 47"/>
                <a:gd name="T86" fmla="*/ 97 w 57"/>
                <a:gd name="T87" fmla="*/ 32 h 47"/>
                <a:gd name="T88" fmla="*/ 104 w 57"/>
                <a:gd name="T89" fmla="*/ 32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22891" name="Freeform 4649"/>
            <p:cNvSpPr>
              <a:spLocks/>
            </p:cNvSpPr>
            <p:nvPr/>
          </p:nvSpPr>
          <p:spPr bwMode="auto">
            <a:xfrm>
              <a:off x="2731" y="1620"/>
              <a:ext cx="91" cy="79"/>
            </a:xfrm>
            <a:custGeom>
              <a:avLst/>
              <a:gdLst>
                <a:gd name="T0" fmla="*/ 180 w 80"/>
                <a:gd name="T1" fmla="*/ 126 h 64"/>
                <a:gd name="T2" fmla="*/ 185 w 80"/>
                <a:gd name="T3" fmla="*/ 136 h 64"/>
                <a:gd name="T4" fmla="*/ 185 w 80"/>
                <a:gd name="T5" fmla="*/ 112 h 64"/>
                <a:gd name="T6" fmla="*/ 197 w 80"/>
                <a:gd name="T7" fmla="*/ 106 h 64"/>
                <a:gd name="T8" fmla="*/ 197 w 80"/>
                <a:gd name="T9" fmla="*/ 106 h 64"/>
                <a:gd name="T10" fmla="*/ 185 w 80"/>
                <a:gd name="T11" fmla="*/ 96 h 64"/>
                <a:gd name="T12" fmla="*/ 180 w 80"/>
                <a:gd name="T13" fmla="*/ 96 h 64"/>
                <a:gd name="T14" fmla="*/ 185 w 80"/>
                <a:gd name="T15" fmla="*/ 96 h 64"/>
                <a:gd name="T16" fmla="*/ 180 w 80"/>
                <a:gd name="T17" fmla="*/ 80 h 64"/>
                <a:gd name="T18" fmla="*/ 175 w 80"/>
                <a:gd name="T19" fmla="*/ 53 h 64"/>
                <a:gd name="T20" fmla="*/ 124 w 80"/>
                <a:gd name="T21" fmla="*/ 53 h 64"/>
                <a:gd name="T22" fmla="*/ 94 w 80"/>
                <a:gd name="T23" fmla="*/ 0 h 64"/>
                <a:gd name="T24" fmla="*/ 94 w 80"/>
                <a:gd name="T25" fmla="*/ 14 h 64"/>
                <a:gd name="T26" fmla="*/ 88 w 80"/>
                <a:gd name="T27" fmla="*/ 14 h 64"/>
                <a:gd name="T28" fmla="*/ 76 w 80"/>
                <a:gd name="T29" fmla="*/ 21 h 64"/>
                <a:gd name="T30" fmla="*/ 68 w 80"/>
                <a:gd name="T31" fmla="*/ 21 h 64"/>
                <a:gd name="T32" fmla="*/ 65 w 80"/>
                <a:gd name="T33" fmla="*/ 21 h 64"/>
                <a:gd name="T34" fmla="*/ 65 w 80"/>
                <a:gd name="T35" fmla="*/ 43 h 64"/>
                <a:gd name="T36" fmla="*/ 65 w 80"/>
                <a:gd name="T37" fmla="*/ 53 h 64"/>
                <a:gd name="T38" fmla="*/ 68 w 80"/>
                <a:gd name="T39" fmla="*/ 60 h 64"/>
                <a:gd name="T40" fmla="*/ 65 w 80"/>
                <a:gd name="T41" fmla="*/ 60 h 64"/>
                <a:gd name="T42" fmla="*/ 52 w 80"/>
                <a:gd name="T43" fmla="*/ 74 h 64"/>
                <a:gd name="T44" fmla="*/ 52 w 80"/>
                <a:gd name="T45" fmla="*/ 74 h 64"/>
                <a:gd name="T46" fmla="*/ 52 w 80"/>
                <a:gd name="T47" fmla="*/ 96 h 64"/>
                <a:gd name="T48" fmla="*/ 41 w 80"/>
                <a:gd name="T49" fmla="*/ 96 h 64"/>
                <a:gd name="T50" fmla="*/ 34 w 80"/>
                <a:gd name="T51" fmla="*/ 80 h 64"/>
                <a:gd name="T52" fmla="*/ 34 w 80"/>
                <a:gd name="T53" fmla="*/ 80 h 64"/>
                <a:gd name="T54" fmla="*/ 30 w 80"/>
                <a:gd name="T55" fmla="*/ 74 h 64"/>
                <a:gd name="T56" fmla="*/ 25 w 80"/>
                <a:gd name="T57" fmla="*/ 96 h 64"/>
                <a:gd name="T58" fmla="*/ 2 w 80"/>
                <a:gd name="T59" fmla="*/ 96 h 64"/>
                <a:gd name="T60" fmla="*/ 0 w 80"/>
                <a:gd name="T61" fmla="*/ 80 h 64"/>
                <a:gd name="T62" fmla="*/ 2 w 80"/>
                <a:gd name="T63" fmla="*/ 106 h 64"/>
                <a:gd name="T64" fmla="*/ 13 w 80"/>
                <a:gd name="T65" fmla="*/ 126 h 64"/>
                <a:gd name="T66" fmla="*/ 25 w 80"/>
                <a:gd name="T67" fmla="*/ 106 h 64"/>
                <a:gd name="T68" fmla="*/ 47 w 80"/>
                <a:gd name="T69" fmla="*/ 186 h 64"/>
                <a:gd name="T70" fmla="*/ 59 w 80"/>
                <a:gd name="T71" fmla="*/ 209 h 64"/>
                <a:gd name="T72" fmla="*/ 94 w 80"/>
                <a:gd name="T73" fmla="*/ 241 h 64"/>
                <a:gd name="T74" fmla="*/ 131 w 80"/>
                <a:gd name="T75" fmla="*/ 280 h 64"/>
                <a:gd name="T76" fmla="*/ 141 w 80"/>
                <a:gd name="T77" fmla="*/ 280 h 64"/>
                <a:gd name="T78" fmla="*/ 143 w 80"/>
                <a:gd name="T79" fmla="*/ 280 h 64"/>
                <a:gd name="T80" fmla="*/ 143 w 80"/>
                <a:gd name="T81" fmla="*/ 280 h 64"/>
                <a:gd name="T82" fmla="*/ 126 w 80"/>
                <a:gd name="T83" fmla="*/ 258 h 64"/>
                <a:gd name="T84" fmla="*/ 126 w 80"/>
                <a:gd name="T85" fmla="*/ 247 h 64"/>
                <a:gd name="T86" fmla="*/ 124 w 80"/>
                <a:gd name="T87" fmla="*/ 241 h 64"/>
                <a:gd name="T88" fmla="*/ 94 w 80"/>
                <a:gd name="T89" fmla="*/ 198 h 64"/>
                <a:gd name="T90" fmla="*/ 94 w 80"/>
                <a:gd name="T91" fmla="*/ 186 h 64"/>
                <a:gd name="T92" fmla="*/ 88 w 80"/>
                <a:gd name="T93" fmla="*/ 186 h 64"/>
                <a:gd name="T94" fmla="*/ 83 w 80"/>
                <a:gd name="T95" fmla="*/ 147 h 64"/>
                <a:gd name="T96" fmla="*/ 68 w 80"/>
                <a:gd name="T97" fmla="*/ 147 h 64"/>
                <a:gd name="T98" fmla="*/ 68 w 80"/>
                <a:gd name="T99" fmla="*/ 106 h 64"/>
                <a:gd name="T100" fmla="*/ 83 w 80"/>
                <a:gd name="T101" fmla="*/ 106 h 64"/>
                <a:gd name="T102" fmla="*/ 94 w 80"/>
                <a:gd name="T103" fmla="*/ 126 h 64"/>
                <a:gd name="T104" fmla="*/ 98 w 80"/>
                <a:gd name="T105" fmla="*/ 106 h 64"/>
                <a:gd name="T106" fmla="*/ 110 w 80"/>
                <a:gd name="T107" fmla="*/ 106 h 64"/>
                <a:gd name="T108" fmla="*/ 124 w 80"/>
                <a:gd name="T109" fmla="*/ 106 h 64"/>
                <a:gd name="T110" fmla="*/ 143 w 80"/>
                <a:gd name="T111" fmla="*/ 126 h 64"/>
                <a:gd name="T112" fmla="*/ 154 w 80"/>
                <a:gd name="T113" fmla="*/ 106 h 64"/>
                <a:gd name="T114" fmla="*/ 154 w 80"/>
                <a:gd name="T115" fmla="*/ 112 h 64"/>
                <a:gd name="T116" fmla="*/ 158 w 80"/>
                <a:gd name="T117" fmla="*/ 112 h 64"/>
                <a:gd name="T118" fmla="*/ 169 w 80"/>
                <a:gd name="T119" fmla="*/ 112 h 64"/>
                <a:gd name="T120" fmla="*/ 169 w 80"/>
                <a:gd name="T121" fmla="*/ 112 h 64"/>
                <a:gd name="T122" fmla="*/ 180 w 80"/>
                <a:gd name="T123" fmla="*/ 126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22892" name="Freeform 4650"/>
            <p:cNvSpPr>
              <a:spLocks/>
            </p:cNvSpPr>
            <p:nvPr/>
          </p:nvSpPr>
          <p:spPr bwMode="auto">
            <a:xfrm>
              <a:off x="2788" y="1699"/>
              <a:ext cx="22" cy="13"/>
            </a:xfrm>
            <a:custGeom>
              <a:avLst/>
              <a:gdLst>
                <a:gd name="T0" fmla="*/ 26 w 21"/>
                <a:gd name="T1" fmla="*/ 64 h 10"/>
                <a:gd name="T2" fmla="*/ 28 w 21"/>
                <a:gd name="T3" fmla="*/ 46 h 10"/>
                <a:gd name="T4" fmla="*/ 23 w 21"/>
                <a:gd name="T5" fmla="*/ 35 h 10"/>
                <a:gd name="T6" fmla="*/ 21 w 21"/>
                <a:gd name="T7" fmla="*/ 21 h 10"/>
                <a:gd name="T8" fmla="*/ 9 w 21"/>
                <a:gd name="T9" fmla="*/ 0 h 10"/>
                <a:gd name="T10" fmla="*/ 7 w 21"/>
                <a:gd name="T11" fmla="*/ 0 h 10"/>
                <a:gd name="T12" fmla="*/ 0 w 21"/>
                <a:gd name="T13" fmla="*/ 0 h 10"/>
                <a:gd name="T14" fmla="*/ 26 w 21"/>
                <a:gd name="T15" fmla="*/ 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22893" name="Freeform 4651"/>
            <p:cNvSpPr>
              <a:spLocks/>
            </p:cNvSpPr>
            <p:nvPr/>
          </p:nvSpPr>
          <p:spPr bwMode="auto">
            <a:xfrm>
              <a:off x="2441" y="1523"/>
              <a:ext cx="198" cy="189"/>
            </a:xfrm>
            <a:custGeom>
              <a:avLst/>
              <a:gdLst>
                <a:gd name="T0" fmla="*/ 384 w 177"/>
                <a:gd name="T1" fmla="*/ 558 h 152"/>
                <a:gd name="T2" fmla="*/ 384 w 177"/>
                <a:gd name="T3" fmla="*/ 588 h 152"/>
                <a:gd name="T4" fmla="*/ 380 w 177"/>
                <a:gd name="T5" fmla="*/ 588 h 152"/>
                <a:gd name="T6" fmla="*/ 373 w 177"/>
                <a:gd name="T7" fmla="*/ 588 h 152"/>
                <a:gd name="T8" fmla="*/ 373 w 177"/>
                <a:gd name="T9" fmla="*/ 598 h 152"/>
                <a:gd name="T10" fmla="*/ 346 w 177"/>
                <a:gd name="T11" fmla="*/ 642 h 152"/>
                <a:gd name="T12" fmla="*/ 304 w 177"/>
                <a:gd name="T13" fmla="*/ 622 h 152"/>
                <a:gd name="T14" fmla="*/ 295 w 177"/>
                <a:gd name="T15" fmla="*/ 609 h 152"/>
                <a:gd name="T16" fmla="*/ 292 w 177"/>
                <a:gd name="T17" fmla="*/ 622 h 152"/>
                <a:gd name="T18" fmla="*/ 263 w 177"/>
                <a:gd name="T19" fmla="*/ 622 h 152"/>
                <a:gd name="T20" fmla="*/ 243 w 177"/>
                <a:gd name="T21" fmla="*/ 642 h 152"/>
                <a:gd name="T22" fmla="*/ 243 w 177"/>
                <a:gd name="T23" fmla="*/ 698 h 152"/>
                <a:gd name="T24" fmla="*/ 201 w 177"/>
                <a:gd name="T25" fmla="*/ 685 h 152"/>
                <a:gd name="T26" fmla="*/ 201 w 177"/>
                <a:gd name="T27" fmla="*/ 685 h 152"/>
                <a:gd name="T28" fmla="*/ 190 w 177"/>
                <a:gd name="T29" fmla="*/ 685 h 152"/>
                <a:gd name="T30" fmla="*/ 109 w 177"/>
                <a:gd name="T31" fmla="*/ 642 h 152"/>
                <a:gd name="T32" fmla="*/ 87 w 177"/>
                <a:gd name="T33" fmla="*/ 622 h 152"/>
                <a:gd name="T34" fmla="*/ 104 w 177"/>
                <a:gd name="T35" fmla="*/ 578 h 152"/>
                <a:gd name="T36" fmla="*/ 109 w 177"/>
                <a:gd name="T37" fmla="*/ 512 h 152"/>
                <a:gd name="T38" fmla="*/ 109 w 177"/>
                <a:gd name="T39" fmla="*/ 456 h 152"/>
                <a:gd name="T40" fmla="*/ 128 w 177"/>
                <a:gd name="T41" fmla="*/ 490 h 152"/>
                <a:gd name="T42" fmla="*/ 109 w 177"/>
                <a:gd name="T43" fmla="*/ 424 h 152"/>
                <a:gd name="T44" fmla="*/ 115 w 177"/>
                <a:gd name="T45" fmla="*/ 404 h 152"/>
                <a:gd name="T46" fmla="*/ 97 w 177"/>
                <a:gd name="T47" fmla="*/ 380 h 152"/>
                <a:gd name="T48" fmla="*/ 84 w 177"/>
                <a:gd name="T49" fmla="*/ 325 h 152"/>
                <a:gd name="T50" fmla="*/ 87 w 177"/>
                <a:gd name="T51" fmla="*/ 303 h 152"/>
                <a:gd name="T52" fmla="*/ 72 w 177"/>
                <a:gd name="T53" fmla="*/ 293 h 152"/>
                <a:gd name="T54" fmla="*/ 54 w 177"/>
                <a:gd name="T55" fmla="*/ 285 h 152"/>
                <a:gd name="T56" fmla="*/ 26 w 177"/>
                <a:gd name="T57" fmla="*/ 261 h 152"/>
                <a:gd name="T58" fmla="*/ 2 w 177"/>
                <a:gd name="T59" fmla="*/ 254 h 152"/>
                <a:gd name="T60" fmla="*/ 12 w 177"/>
                <a:gd name="T61" fmla="*/ 229 h 152"/>
                <a:gd name="T62" fmla="*/ 15 w 177"/>
                <a:gd name="T63" fmla="*/ 223 h 152"/>
                <a:gd name="T64" fmla="*/ 0 w 177"/>
                <a:gd name="T65" fmla="*/ 223 h 152"/>
                <a:gd name="T66" fmla="*/ 35 w 177"/>
                <a:gd name="T67" fmla="*/ 184 h 152"/>
                <a:gd name="T68" fmla="*/ 62 w 177"/>
                <a:gd name="T69" fmla="*/ 196 h 152"/>
                <a:gd name="T70" fmla="*/ 97 w 177"/>
                <a:gd name="T71" fmla="*/ 196 h 152"/>
                <a:gd name="T72" fmla="*/ 87 w 177"/>
                <a:gd name="T73" fmla="*/ 119 h 152"/>
                <a:gd name="T74" fmla="*/ 97 w 177"/>
                <a:gd name="T75" fmla="*/ 109 h 152"/>
                <a:gd name="T76" fmla="*/ 109 w 177"/>
                <a:gd name="T77" fmla="*/ 144 h 152"/>
                <a:gd name="T78" fmla="*/ 161 w 177"/>
                <a:gd name="T79" fmla="*/ 134 h 152"/>
                <a:gd name="T80" fmla="*/ 149 w 177"/>
                <a:gd name="T81" fmla="*/ 134 h 152"/>
                <a:gd name="T82" fmla="*/ 187 w 177"/>
                <a:gd name="T83" fmla="*/ 77 h 152"/>
                <a:gd name="T84" fmla="*/ 190 w 177"/>
                <a:gd name="T85" fmla="*/ 21 h 152"/>
                <a:gd name="T86" fmla="*/ 217 w 177"/>
                <a:gd name="T87" fmla="*/ 0 h 152"/>
                <a:gd name="T88" fmla="*/ 234 w 177"/>
                <a:gd name="T89" fmla="*/ 32 h 152"/>
                <a:gd name="T90" fmla="*/ 270 w 177"/>
                <a:gd name="T91" fmla="*/ 88 h 152"/>
                <a:gd name="T92" fmla="*/ 292 w 177"/>
                <a:gd name="T93" fmla="*/ 77 h 152"/>
                <a:gd name="T94" fmla="*/ 292 w 177"/>
                <a:gd name="T95" fmla="*/ 88 h 152"/>
                <a:gd name="T96" fmla="*/ 320 w 177"/>
                <a:gd name="T97" fmla="*/ 134 h 152"/>
                <a:gd name="T98" fmla="*/ 338 w 177"/>
                <a:gd name="T99" fmla="*/ 134 h 152"/>
                <a:gd name="T100" fmla="*/ 343 w 177"/>
                <a:gd name="T101" fmla="*/ 144 h 152"/>
                <a:gd name="T102" fmla="*/ 387 w 177"/>
                <a:gd name="T103" fmla="*/ 167 h 152"/>
                <a:gd name="T104" fmla="*/ 373 w 177"/>
                <a:gd name="T105" fmla="*/ 285 h 152"/>
                <a:gd name="T106" fmla="*/ 368 w 177"/>
                <a:gd name="T107" fmla="*/ 293 h 152"/>
                <a:gd name="T108" fmla="*/ 357 w 177"/>
                <a:gd name="T109" fmla="*/ 303 h 152"/>
                <a:gd name="T110" fmla="*/ 330 w 177"/>
                <a:gd name="T111" fmla="*/ 380 h 152"/>
                <a:gd name="T112" fmla="*/ 346 w 177"/>
                <a:gd name="T113" fmla="*/ 374 h 152"/>
                <a:gd name="T114" fmla="*/ 365 w 177"/>
                <a:gd name="T115" fmla="*/ 413 h 152"/>
                <a:gd name="T116" fmla="*/ 365 w 177"/>
                <a:gd name="T117" fmla="*/ 449 h 152"/>
                <a:gd name="T118" fmla="*/ 357 w 177"/>
                <a:gd name="T119" fmla="*/ 475 h 152"/>
                <a:gd name="T120" fmla="*/ 357 w 177"/>
                <a:gd name="T121" fmla="*/ 502 h 152"/>
                <a:gd name="T122" fmla="*/ 357 w 177"/>
                <a:gd name="T123" fmla="*/ 532 h 152"/>
                <a:gd name="T124" fmla="*/ 384 w 177"/>
                <a:gd name="T125" fmla="*/ 558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22894" name="Freeform 4652"/>
            <p:cNvSpPr>
              <a:spLocks/>
            </p:cNvSpPr>
            <p:nvPr/>
          </p:nvSpPr>
          <p:spPr bwMode="auto">
            <a:xfrm>
              <a:off x="2655" y="1703"/>
              <a:ext cx="13" cy="28"/>
            </a:xfrm>
            <a:custGeom>
              <a:avLst/>
              <a:gdLst>
                <a:gd name="T0" fmla="*/ 15 w 12"/>
                <a:gd name="T1" fmla="*/ 90 h 23"/>
                <a:gd name="T2" fmla="*/ 3 w 12"/>
                <a:gd name="T3" fmla="*/ 84 h 23"/>
                <a:gd name="T4" fmla="*/ 0 w 12"/>
                <a:gd name="T5" fmla="*/ 34 h 23"/>
                <a:gd name="T6" fmla="*/ 15 w 12"/>
                <a:gd name="T7" fmla="*/ 0 h 23"/>
                <a:gd name="T8" fmla="*/ 20 w 12"/>
                <a:gd name="T9" fmla="*/ 34 h 23"/>
                <a:gd name="T10" fmla="*/ 15 w 12"/>
                <a:gd name="T11" fmla="*/ 9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22895" name="Freeform 4653"/>
            <p:cNvSpPr>
              <a:spLocks/>
            </p:cNvSpPr>
            <p:nvPr/>
          </p:nvSpPr>
          <p:spPr bwMode="auto">
            <a:xfrm>
              <a:off x="2768" y="1583"/>
              <a:ext cx="102" cy="52"/>
            </a:xfrm>
            <a:custGeom>
              <a:avLst/>
              <a:gdLst>
                <a:gd name="T0" fmla="*/ 82 w 92"/>
                <a:gd name="T1" fmla="*/ 186 h 42"/>
                <a:gd name="T2" fmla="*/ 39 w 92"/>
                <a:gd name="T3" fmla="*/ 186 h 42"/>
                <a:gd name="T4" fmla="*/ 14 w 92"/>
                <a:gd name="T5" fmla="*/ 135 h 42"/>
                <a:gd name="T6" fmla="*/ 2 w 92"/>
                <a:gd name="T7" fmla="*/ 126 h 42"/>
                <a:gd name="T8" fmla="*/ 0 w 92"/>
                <a:gd name="T9" fmla="*/ 118 h 42"/>
                <a:gd name="T10" fmla="*/ 2 w 92"/>
                <a:gd name="T11" fmla="*/ 102 h 42"/>
                <a:gd name="T12" fmla="*/ 14 w 92"/>
                <a:gd name="T13" fmla="*/ 62 h 42"/>
                <a:gd name="T14" fmla="*/ 18 w 92"/>
                <a:gd name="T15" fmla="*/ 50 h 42"/>
                <a:gd name="T16" fmla="*/ 30 w 92"/>
                <a:gd name="T17" fmla="*/ 32 h 42"/>
                <a:gd name="T18" fmla="*/ 39 w 92"/>
                <a:gd name="T19" fmla="*/ 32 h 42"/>
                <a:gd name="T20" fmla="*/ 72 w 92"/>
                <a:gd name="T21" fmla="*/ 32 h 42"/>
                <a:gd name="T22" fmla="*/ 116 w 92"/>
                <a:gd name="T23" fmla="*/ 0 h 42"/>
                <a:gd name="T24" fmla="*/ 166 w 92"/>
                <a:gd name="T25" fmla="*/ 0 h 42"/>
                <a:gd name="T26" fmla="*/ 190 w 92"/>
                <a:gd name="T27" fmla="*/ 32 h 42"/>
                <a:gd name="T28" fmla="*/ 166 w 92"/>
                <a:gd name="T29" fmla="*/ 95 h 42"/>
                <a:gd name="T30" fmla="*/ 139 w 92"/>
                <a:gd name="T31" fmla="*/ 156 h 42"/>
                <a:gd name="T32" fmla="*/ 122 w 92"/>
                <a:gd name="T33" fmla="*/ 181 h 42"/>
                <a:gd name="T34" fmla="*/ 82 w 92"/>
                <a:gd name="T35" fmla="*/ 18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22896" name="Freeform 4654"/>
            <p:cNvSpPr>
              <a:spLocks/>
            </p:cNvSpPr>
            <p:nvPr/>
          </p:nvSpPr>
          <p:spPr bwMode="auto">
            <a:xfrm>
              <a:off x="2884" y="1011"/>
              <a:ext cx="2095" cy="718"/>
            </a:xfrm>
            <a:custGeom>
              <a:avLst/>
              <a:gdLst>
                <a:gd name="T0" fmla="*/ 3527 w 1874"/>
                <a:gd name="T1" fmla="*/ 563 h 579"/>
                <a:gd name="T2" fmla="*/ 3197 w 1874"/>
                <a:gd name="T3" fmla="*/ 450 h 579"/>
                <a:gd name="T4" fmla="*/ 2886 w 1874"/>
                <a:gd name="T5" fmla="*/ 367 h 579"/>
                <a:gd name="T6" fmla="*/ 2652 w 1874"/>
                <a:gd name="T7" fmla="*/ 319 h 579"/>
                <a:gd name="T8" fmla="*/ 2571 w 1874"/>
                <a:gd name="T9" fmla="*/ 367 h 579"/>
                <a:gd name="T10" fmla="*/ 2330 w 1874"/>
                <a:gd name="T11" fmla="*/ 337 h 579"/>
                <a:gd name="T12" fmla="*/ 1931 w 1874"/>
                <a:gd name="T13" fmla="*/ 232 h 579"/>
                <a:gd name="T14" fmla="*/ 1894 w 1874"/>
                <a:gd name="T15" fmla="*/ 135 h 579"/>
                <a:gd name="T16" fmla="*/ 1687 w 1874"/>
                <a:gd name="T17" fmla="*/ 72 h 579"/>
                <a:gd name="T18" fmla="*/ 1527 w 1874"/>
                <a:gd name="T19" fmla="*/ 88 h 579"/>
                <a:gd name="T20" fmla="*/ 1296 w 1874"/>
                <a:gd name="T21" fmla="*/ 181 h 579"/>
                <a:gd name="T22" fmla="*/ 1229 w 1874"/>
                <a:gd name="T23" fmla="*/ 332 h 579"/>
                <a:gd name="T24" fmla="*/ 1296 w 1874"/>
                <a:gd name="T25" fmla="*/ 367 h 579"/>
                <a:gd name="T26" fmla="*/ 1111 w 1874"/>
                <a:gd name="T27" fmla="*/ 392 h 579"/>
                <a:gd name="T28" fmla="*/ 1195 w 1874"/>
                <a:gd name="T29" fmla="*/ 542 h 579"/>
                <a:gd name="T30" fmla="*/ 1179 w 1874"/>
                <a:gd name="T31" fmla="*/ 636 h 579"/>
                <a:gd name="T32" fmla="*/ 1111 w 1874"/>
                <a:gd name="T33" fmla="*/ 692 h 579"/>
                <a:gd name="T34" fmla="*/ 929 w 1874"/>
                <a:gd name="T35" fmla="*/ 296 h 579"/>
                <a:gd name="T36" fmla="*/ 1011 w 1874"/>
                <a:gd name="T37" fmla="*/ 563 h 579"/>
                <a:gd name="T38" fmla="*/ 780 w 1874"/>
                <a:gd name="T39" fmla="*/ 603 h 579"/>
                <a:gd name="T40" fmla="*/ 641 w 1874"/>
                <a:gd name="T41" fmla="*/ 558 h 579"/>
                <a:gd name="T42" fmla="*/ 425 w 1874"/>
                <a:gd name="T43" fmla="*/ 658 h 579"/>
                <a:gd name="T44" fmla="*/ 394 w 1874"/>
                <a:gd name="T45" fmla="*/ 732 h 579"/>
                <a:gd name="T46" fmla="*/ 283 w 1874"/>
                <a:gd name="T47" fmla="*/ 905 h 579"/>
                <a:gd name="T48" fmla="*/ 119 w 1874"/>
                <a:gd name="T49" fmla="*/ 692 h 579"/>
                <a:gd name="T50" fmla="*/ 105 w 1874"/>
                <a:gd name="T51" fmla="*/ 558 h 579"/>
                <a:gd name="T52" fmla="*/ 26 w 1874"/>
                <a:gd name="T53" fmla="*/ 518 h 579"/>
                <a:gd name="T54" fmla="*/ 83 w 1874"/>
                <a:gd name="T55" fmla="*/ 905 h 579"/>
                <a:gd name="T56" fmla="*/ 63 w 1874"/>
                <a:gd name="T57" fmla="*/ 1161 h 579"/>
                <a:gd name="T58" fmla="*/ 124 w 1874"/>
                <a:gd name="T59" fmla="*/ 1510 h 579"/>
                <a:gd name="T60" fmla="*/ 331 w 1874"/>
                <a:gd name="T61" fmla="*/ 1860 h 579"/>
                <a:gd name="T62" fmla="*/ 448 w 1874"/>
                <a:gd name="T63" fmla="*/ 2202 h 579"/>
                <a:gd name="T64" fmla="*/ 454 w 1874"/>
                <a:gd name="T65" fmla="*/ 2381 h 579"/>
                <a:gd name="T66" fmla="*/ 813 w 1874"/>
                <a:gd name="T67" fmla="*/ 2612 h 579"/>
                <a:gd name="T68" fmla="*/ 791 w 1874"/>
                <a:gd name="T69" fmla="*/ 2247 h 579"/>
                <a:gd name="T70" fmla="*/ 765 w 1874"/>
                <a:gd name="T71" fmla="*/ 1830 h 579"/>
                <a:gd name="T72" fmla="*/ 1048 w 1874"/>
                <a:gd name="T73" fmla="*/ 1776 h 579"/>
                <a:gd name="T74" fmla="*/ 1271 w 1874"/>
                <a:gd name="T75" fmla="*/ 1543 h 579"/>
                <a:gd name="T76" fmla="*/ 1505 w 1874"/>
                <a:gd name="T77" fmla="*/ 1652 h 579"/>
                <a:gd name="T78" fmla="*/ 1817 w 1874"/>
                <a:gd name="T79" fmla="*/ 1970 h 579"/>
                <a:gd name="T80" fmla="*/ 2097 w 1874"/>
                <a:gd name="T81" fmla="*/ 1939 h 579"/>
                <a:gd name="T82" fmla="*/ 2357 w 1874"/>
                <a:gd name="T83" fmla="*/ 1939 h 579"/>
                <a:gd name="T84" fmla="*/ 2741 w 1874"/>
                <a:gd name="T85" fmla="*/ 1959 h 579"/>
                <a:gd name="T86" fmla="*/ 2848 w 1874"/>
                <a:gd name="T87" fmla="*/ 1693 h 579"/>
                <a:gd name="T88" fmla="*/ 3213 w 1874"/>
                <a:gd name="T89" fmla="*/ 2042 h 579"/>
                <a:gd name="T90" fmla="*/ 3349 w 1874"/>
                <a:gd name="T91" fmla="*/ 2440 h 579"/>
                <a:gd name="T92" fmla="*/ 3412 w 1874"/>
                <a:gd name="T93" fmla="*/ 2516 h 579"/>
                <a:gd name="T94" fmla="*/ 3491 w 1874"/>
                <a:gd name="T95" fmla="*/ 2026 h 579"/>
                <a:gd name="T96" fmla="*/ 3289 w 1874"/>
                <a:gd name="T97" fmla="*/ 1620 h 579"/>
                <a:gd name="T98" fmla="*/ 3197 w 1874"/>
                <a:gd name="T99" fmla="*/ 1456 h 579"/>
                <a:gd name="T100" fmla="*/ 3327 w 1874"/>
                <a:gd name="T101" fmla="*/ 1238 h 579"/>
                <a:gd name="T102" fmla="*/ 3530 w 1874"/>
                <a:gd name="T103" fmla="*/ 1257 h 579"/>
                <a:gd name="T104" fmla="*/ 3628 w 1874"/>
                <a:gd name="T105" fmla="*/ 1121 h 579"/>
                <a:gd name="T106" fmla="*/ 3697 w 1874"/>
                <a:gd name="T107" fmla="*/ 1023 h 579"/>
                <a:gd name="T108" fmla="*/ 3697 w 1874"/>
                <a:gd name="T109" fmla="*/ 1427 h 579"/>
                <a:gd name="T110" fmla="*/ 3923 w 1874"/>
                <a:gd name="T111" fmla="*/ 1706 h 579"/>
                <a:gd name="T112" fmla="*/ 3923 w 1874"/>
                <a:gd name="T113" fmla="*/ 1488 h 579"/>
                <a:gd name="T114" fmla="*/ 3814 w 1874"/>
                <a:gd name="T115" fmla="*/ 1200 h 579"/>
                <a:gd name="T116" fmla="*/ 3971 w 1874"/>
                <a:gd name="T117" fmla="*/ 1121 h 579"/>
                <a:gd name="T118" fmla="*/ 4066 w 1874"/>
                <a:gd name="T119" fmla="*/ 978 h 579"/>
                <a:gd name="T120" fmla="*/ 3883 w 1874"/>
                <a:gd name="T121" fmla="*/ 692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22897" name="Freeform 4655"/>
            <p:cNvSpPr>
              <a:spLocks/>
            </p:cNvSpPr>
            <p:nvPr/>
          </p:nvSpPr>
          <p:spPr bwMode="auto">
            <a:xfrm>
              <a:off x="4622" y="1454"/>
              <a:ext cx="145" cy="178"/>
            </a:xfrm>
            <a:custGeom>
              <a:avLst/>
              <a:gdLst>
                <a:gd name="T0" fmla="*/ 244 w 130"/>
                <a:gd name="T1" fmla="*/ 438 h 144"/>
                <a:gd name="T2" fmla="*/ 206 w 130"/>
                <a:gd name="T3" fmla="*/ 376 h 144"/>
                <a:gd name="T4" fmla="*/ 173 w 130"/>
                <a:gd name="T5" fmla="*/ 302 h 144"/>
                <a:gd name="T6" fmla="*/ 133 w 130"/>
                <a:gd name="T7" fmla="*/ 240 h 144"/>
                <a:gd name="T8" fmla="*/ 94 w 130"/>
                <a:gd name="T9" fmla="*/ 176 h 144"/>
                <a:gd name="T10" fmla="*/ 88 w 130"/>
                <a:gd name="T11" fmla="*/ 147 h 144"/>
                <a:gd name="T12" fmla="*/ 49 w 130"/>
                <a:gd name="T13" fmla="*/ 72 h 144"/>
                <a:gd name="T14" fmla="*/ 3 w 130"/>
                <a:gd name="T15" fmla="*/ 0 h 144"/>
                <a:gd name="T16" fmla="*/ 0 w 130"/>
                <a:gd name="T17" fmla="*/ 2 h 144"/>
                <a:gd name="T18" fmla="*/ 32 w 130"/>
                <a:gd name="T19" fmla="*/ 61 h 144"/>
                <a:gd name="T20" fmla="*/ 32 w 130"/>
                <a:gd name="T21" fmla="*/ 72 h 144"/>
                <a:gd name="T22" fmla="*/ 12 w 130"/>
                <a:gd name="T23" fmla="*/ 78 h 144"/>
                <a:gd name="T24" fmla="*/ 49 w 130"/>
                <a:gd name="T25" fmla="*/ 147 h 144"/>
                <a:gd name="T26" fmla="*/ 77 w 130"/>
                <a:gd name="T27" fmla="*/ 218 h 144"/>
                <a:gd name="T28" fmla="*/ 107 w 130"/>
                <a:gd name="T29" fmla="*/ 278 h 144"/>
                <a:gd name="T30" fmla="*/ 133 w 130"/>
                <a:gd name="T31" fmla="*/ 354 h 144"/>
                <a:gd name="T32" fmla="*/ 161 w 130"/>
                <a:gd name="T33" fmla="*/ 425 h 144"/>
                <a:gd name="T34" fmla="*/ 184 w 130"/>
                <a:gd name="T35" fmla="*/ 487 h 144"/>
                <a:gd name="T36" fmla="*/ 206 w 130"/>
                <a:gd name="T37" fmla="*/ 561 h 144"/>
                <a:gd name="T38" fmla="*/ 236 w 130"/>
                <a:gd name="T39" fmla="*/ 634 h 144"/>
                <a:gd name="T40" fmla="*/ 240 w 130"/>
                <a:gd name="T41" fmla="*/ 634 h 144"/>
                <a:gd name="T42" fmla="*/ 240 w 130"/>
                <a:gd name="T43" fmla="*/ 579 h 144"/>
                <a:gd name="T44" fmla="*/ 265 w 130"/>
                <a:gd name="T45" fmla="*/ 614 h 144"/>
                <a:gd name="T46" fmla="*/ 280 w 130"/>
                <a:gd name="T47" fmla="*/ 634 h 144"/>
                <a:gd name="T48" fmla="*/ 260 w 130"/>
                <a:gd name="T49" fmla="*/ 579 h 144"/>
                <a:gd name="T50" fmla="*/ 201 w 130"/>
                <a:gd name="T51" fmla="*/ 487 h 144"/>
                <a:gd name="T52" fmla="*/ 184 w 130"/>
                <a:gd name="T53" fmla="*/ 387 h 144"/>
                <a:gd name="T54" fmla="*/ 201 w 130"/>
                <a:gd name="T55" fmla="*/ 387 h 144"/>
                <a:gd name="T56" fmla="*/ 236 w 130"/>
                <a:gd name="T57" fmla="*/ 414 h 144"/>
                <a:gd name="T58" fmla="*/ 244 w 130"/>
                <a:gd name="T59" fmla="*/ 438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22898" name="Freeform 4656"/>
            <p:cNvSpPr>
              <a:spLocks/>
            </p:cNvSpPr>
            <p:nvPr/>
          </p:nvSpPr>
          <p:spPr bwMode="auto">
            <a:xfrm>
              <a:off x="3163" y="1023"/>
              <a:ext cx="149" cy="62"/>
            </a:xfrm>
            <a:custGeom>
              <a:avLst/>
              <a:gdLst>
                <a:gd name="T0" fmla="*/ 284 w 134"/>
                <a:gd name="T1" fmla="*/ 2 h 50"/>
                <a:gd name="T2" fmla="*/ 262 w 134"/>
                <a:gd name="T3" fmla="*/ 46 h 50"/>
                <a:gd name="T4" fmla="*/ 199 w 134"/>
                <a:gd name="T5" fmla="*/ 88 h 50"/>
                <a:gd name="T6" fmla="*/ 137 w 134"/>
                <a:gd name="T7" fmla="*/ 118 h 50"/>
                <a:gd name="T8" fmla="*/ 119 w 134"/>
                <a:gd name="T9" fmla="*/ 118 h 50"/>
                <a:gd name="T10" fmla="*/ 131 w 134"/>
                <a:gd name="T11" fmla="*/ 126 h 50"/>
                <a:gd name="T12" fmla="*/ 123 w 134"/>
                <a:gd name="T13" fmla="*/ 136 h 50"/>
                <a:gd name="T14" fmla="*/ 113 w 134"/>
                <a:gd name="T15" fmla="*/ 136 h 50"/>
                <a:gd name="T16" fmla="*/ 113 w 134"/>
                <a:gd name="T17" fmla="*/ 149 h 50"/>
                <a:gd name="T18" fmla="*/ 88 w 134"/>
                <a:gd name="T19" fmla="*/ 149 h 50"/>
                <a:gd name="T20" fmla="*/ 96 w 134"/>
                <a:gd name="T21" fmla="*/ 169 h 50"/>
                <a:gd name="T22" fmla="*/ 88 w 134"/>
                <a:gd name="T23" fmla="*/ 181 h 50"/>
                <a:gd name="T24" fmla="*/ 96 w 134"/>
                <a:gd name="T25" fmla="*/ 205 h 50"/>
                <a:gd name="T26" fmla="*/ 63 w 134"/>
                <a:gd name="T27" fmla="*/ 193 h 50"/>
                <a:gd name="T28" fmla="*/ 88 w 134"/>
                <a:gd name="T29" fmla="*/ 205 h 50"/>
                <a:gd name="T30" fmla="*/ 73 w 134"/>
                <a:gd name="T31" fmla="*/ 205 h 50"/>
                <a:gd name="T32" fmla="*/ 78 w 134"/>
                <a:gd name="T33" fmla="*/ 224 h 50"/>
                <a:gd name="T34" fmla="*/ 14 w 134"/>
                <a:gd name="T35" fmla="*/ 210 h 50"/>
                <a:gd name="T36" fmla="*/ 30 w 134"/>
                <a:gd name="T37" fmla="*/ 205 h 50"/>
                <a:gd name="T38" fmla="*/ 0 w 134"/>
                <a:gd name="T39" fmla="*/ 205 h 50"/>
                <a:gd name="T40" fmla="*/ 30 w 134"/>
                <a:gd name="T41" fmla="*/ 169 h 50"/>
                <a:gd name="T42" fmla="*/ 40 w 134"/>
                <a:gd name="T43" fmla="*/ 169 h 50"/>
                <a:gd name="T44" fmla="*/ 22 w 134"/>
                <a:gd name="T45" fmla="*/ 165 h 50"/>
                <a:gd name="T46" fmla="*/ 30 w 134"/>
                <a:gd name="T47" fmla="*/ 149 h 50"/>
                <a:gd name="T48" fmla="*/ 44 w 134"/>
                <a:gd name="T49" fmla="*/ 136 h 50"/>
                <a:gd name="T50" fmla="*/ 40 w 134"/>
                <a:gd name="T51" fmla="*/ 126 h 50"/>
                <a:gd name="T52" fmla="*/ 40 w 134"/>
                <a:gd name="T53" fmla="*/ 118 h 50"/>
                <a:gd name="T54" fmla="*/ 22 w 134"/>
                <a:gd name="T55" fmla="*/ 118 h 50"/>
                <a:gd name="T56" fmla="*/ 44 w 134"/>
                <a:gd name="T57" fmla="*/ 95 h 50"/>
                <a:gd name="T58" fmla="*/ 58 w 134"/>
                <a:gd name="T59" fmla="*/ 95 h 50"/>
                <a:gd name="T60" fmla="*/ 113 w 134"/>
                <a:gd name="T61" fmla="*/ 62 h 50"/>
                <a:gd name="T62" fmla="*/ 119 w 134"/>
                <a:gd name="T63" fmla="*/ 46 h 50"/>
                <a:gd name="T64" fmla="*/ 212 w 134"/>
                <a:gd name="T65" fmla="*/ 21 h 50"/>
                <a:gd name="T66" fmla="*/ 258 w 134"/>
                <a:gd name="T67" fmla="*/ 0 h 50"/>
                <a:gd name="T68" fmla="*/ 284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22899" name="Freeform 4657"/>
            <p:cNvSpPr>
              <a:spLocks/>
            </p:cNvSpPr>
            <p:nvPr/>
          </p:nvSpPr>
          <p:spPr bwMode="auto">
            <a:xfrm>
              <a:off x="3153" y="1085"/>
              <a:ext cx="86" cy="49"/>
            </a:xfrm>
            <a:custGeom>
              <a:avLst/>
              <a:gdLst>
                <a:gd name="T0" fmla="*/ 155 w 78"/>
                <a:gd name="T1" fmla="*/ 160 h 40"/>
                <a:gd name="T2" fmla="*/ 93 w 78"/>
                <a:gd name="T3" fmla="*/ 108 h 40"/>
                <a:gd name="T4" fmla="*/ 80 w 78"/>
                <a:gd name="T5" fmla="*/ 49 h 40"/>
                <a:gd name="T6" fmla="*/ 80 w 78"/>
                <a:gd name="T7" fmla="*/ 31 h 40"/>
                <a:gd name="T8" fmla="*/ 80 w 78"/>
                <a:gd name="T9" fmla="*/ 31 h 40"/>
                <a:gd name="T10" fmla="*/ 84 w 78"/>
                <a:gd name="T11" fmla="*/ 2 h 40"/>
                <a:gd name="T12" fmla="*/ 28 w 78"/>
                <a:gd name="T13" fmla="*/ 0 h 40"/>
                <a:gd name="T14" fmla="*/ 19 w 78"/>
                <a:gd name="T15" fmla="*/ 16 h 40"/>
                <a:gd name="T16" fmla="*/ 12 w 78"/>
                <a:gd name="T17" fmla="*/ 38 h 40"/>
                <a:gd name="T18" fmla="*/ 19 w 78"/>
                <a:gd name="T19" fmla="*/ 49 h 40"/>
                <a:gd name="T20" fmla="*/ 12 w 78"/>
                <a:gd name="T21" fmla="*/ 76 h 40"/>
                <a:gd name="T22" fmla="*/ 0 w 78"/>
                <a:gd name="T23" fmla="*/ 88 h 40"/>
                <a:gd name="T24" fmla="*/ 14 w 78"/>
                <a:gd name="T25" fmla="*/ 114 h 40"/>
                <a:gd name="T26" fmla="*/ 34 w 78"/>
                <a:gd name="T27" fmla="*/ 114 h 40"/>
                <a:gd name="T28" fmla="*/ 47 w 78"/>
                <a:gd name="T29" fmla="*/ 114 h 40"/>
                <a:gd name="T30" fmla="*/ 57 w 78"/>
                <a:gd name="T31" fmla="*/ 114 h 40"/>
                <a:gd name="T32" fmla="*/ 66 w 78"/>
                <a:gd name="T33" fmla="*/ 136 h 40"/>
                <a:gd name="T34" fmla="*/ 61 w 78"/>
                <a:gd name="T35" fmla="*/ 147 h 40"/>
                <a:gd name="T36" fmla="*/ 84 w 78"/>
                <a:gd name="T37" fmla="*/ 160 h 40"/>
                <a:gd name="T38" fmla="*/ 103 w 78"/>
                <a:gd name="T39" fmla="*/ 167 h 40"/>
                <a:gd name="T40" fmla="*/ 128 w 78"/>
                <a:gd name="T41" fmla="*/ 167 h 40"/>
                <a:gd name="T42" fmla="*/ 146 w 78"/>
                <a:gd name="T43" fmla="*/ 167 h 40"/>
                <a:gd name="T44" fmla="*/ 155 w 78"/>
                <a:gd name="T45" fmla="*/ 16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22900" name="Freeform 4658"/>
            <p:cNvSpPr>
              <a:spLocks/>
            </p:cNvSpPr>
            <p:nvPr/>
          </p:nvSpPr>
          <p:spPr bwMode="auto">
            <a:xfrm>
              <a:off x="4125" y="1035"/>
              <a:ext cx="103" cy="27"/>
            </a:xfrm>
            <a:custGeom>
              <a:avLst/>
              <a:gdLst>
                <a:gd name="T0" fmla="*/ 202 w 92"/>
                <a:gd name="T1" fmla="*/ 51 h 21"/>
                <a:gd name="T2" fmla="*/ 73 w 92"/>
                <a:gd name="T3" fmla="*/ 0 h 21"/>
                <a:gd name="T4" fmla="*/ 88 w 92"/>
                <a:gd name="T5" fmla="*/ 22 h 21"/>
                <a:gd name="T6" fmla="*/ 73 w 92"/>
                <a:gd name="T7" fmla="*/ 13 h 21"/>
                <a:gd name="T8" fmla="*/ 84 w 92"/>
                <a:gd name="T9" fmla="*/ 40 h 21"/>
                <a:gd name="T10" fmla="*/ 19 w 92"/>
                <a:gd name="T11" fmla="*/ 13 h 21"/>
                <a:gd name="T12" fmla="*/ 0 w 92"/>
                <a:gd name="T13" fmla="*/ 22 h 21"/>
                <a:gd name="T14" fmla="*/ 0 w 92"/>
                <a:gd name="T15" fmla="*/ 40 h 21"/>
                <a:gd name="T16" fmla="*/ 4 w 92"/>
                <a:gd name="T17" fmla="*/ 51 h 21"/>
                <a:gd name="T18" fmla="*/ 15 w 92"/>
                <a:gd name="T19" fmla="*/ 64 h 21"/>
                <a:gd name="T20" fmla="*/ 99 w 92"/>
                <a:gd name="T21" fmla="*/ 123 h 21"/>
                <a:gd name="T22" fmla="*/ 99 w 92"/>
                <a:gd name="T23" fmla="*/ 105 h 21"/>
                <a:gd name="T24" fmla="*/ 161 w 92"/>
                <a:gd name="T25" fmla="*/ 96 h 21"/>
                <a:gd name="T26" fmla="*/ 191 w 92"/>
                <a:gd name="T27" fmla="*/ 96 h 21"/>
                <a:gd name="T28" fmla="*/ 178 w 92"/>
                <a:gd name="T29" fmla="*/ 96 h 21"/>
                <a:gd name="T30" fmla="*/ 202 w 92"/>
                <a:gd name="T31" fmla="*/ 64 h 21"/>
                <a:gd name="T32" fmla="*/ 202 w 92"/>
                <a:gd name="T33" fmla="*/ 5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22901" name="Freeform 4659"/>
            <p:cNvSpPr>
              <a:spLocks/>
            </p:cNvSpPr>
            <p:nvPr/>
          </p:nvSpPr>
          <p:spPr bwMode="auto">
            <a:xfrm>
              <a:off x="3548" y="973"/>
              <a:ext cx="80" cy="18"/>
            </a:xfrm>
            <a:custGeom>
              <a:avLst/>
              <a:gdLst>
                <a:gd name="T0" fmla="*/ 134 w 71"/>
                <a:gd name="T1" fmla="*/ 13 h 14"/>
                <a:gd name="T2" fmla="*/ 99 w 71"/>
                <a:gd name="T3" fmla="*/ 0 h 14"/>
                <a:gd name="T4" fmla="*/ 80 w 71"/>
                <a:gd name="T5" fmla="*/ 13 h 14"/>
                <a:gd name="T6" fmla="*/ 66 w 71"/>
                <a:gd name="T7" fmla="*/ 0 h 14"/>
                <a:gd name="T8" fmla="*/ 2 w 71"/>
                <a:gd name="T9" fmla="*/ 13 h 14"/>
                <a:gd name="T10" fmla="*/ 0 w 71"/>
                <a:gd name="T11" fmla="*/ 40 h 14"/>
                <a:gd name="T12" fmla="*/ 16 w 71"/>
                <a:gd name="T13" fmla="*/ 40 h 14"/>
                <a:gd name="T14" fmla="*/ 48 w 71"/>
                <a:gd name="T15" fmla="*/ 82 h 14"/>
                <a:gd name="T16" fmla="*/ 162 w 71"/>
                <a:gd name="T17" fmla="*/ 82 h 14"/>
                <a:gd name="T18" fmla="*/ 148 w 71"/>
                <a:gd name="T19" fmla="*/ 66 h 14"/>
                <a:gd name="T20" fmla="*/ 134 w 71"/>
                <a:gd name="T21" fmla="*/ 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22902" name="Freeform 4660"/>
            <p:cNvSpPr>
              <a:spLocks/>
            </p:cNvSpPr>
            <p:nvPr/>
          </p:nvSpPr>
          <p:spPr bwMode="auto">
            <a:xfrm>
              <a:off x="3638" y="982"/>
              <a:ext cx="62" cy="24"/>
            </a:xfrm>
            <a:custGeom>
              <a:avLst/>
              <a:gdLst>
                <a:gd name="T0" fmla="*/ 123 w 55"/>
                <a:gd name="T1" fmla="*/ 61 h 19"/>
                <a:gd name="T2" fmla="*/ 60 w 55"/>
                <a:gd name="T3" fmla="*/ 25 h 19"/>
                <a:gd name="T4" fmla="*/ 43 w 55"/>
                <a:gd name="T5" fmla="*/ 47 h 19"/>
                <a:gd name="T6" fmla="*/ 34 w 55"/>
                <a:gd name="T7" fmla="*/ 13 h 19"/>
                <a:gd name="T8" fmla="*/ 18 w 55"/>
                <a:gd name="T9" fmla="*/ 0 h 19"/>
                <a:gd name="T10" fmla="*/ 23 w 55"/>
                <a:gd name="T11" fmla="*/ 25 h 19"/>
                <a:gd name="T12" fmla="*/ 0 w 55"/>
                <a:gd name="T13" fmla="*/ 25 h 19"/>
                <a:gd name="T14" fmla="*/ 3 w 55"/>
                <a:gd name="T15" fmla="*/ 37 h 19"/>
                <a:gd name="T16" fmla="*/ 18 w 55"/>
                <a:gd name="T17" fmla="*/ 47 h 19"/>
                <a:gd name="T18" fmla="*/ 3 w 55"/>
                <a:gd name="T19" fmla="*/ 61 h 19"/>
                <a:gd name="T20" fmla="*/ 12 w 55"/>
                <a:gd name="T21" fmla="*/ 97 h 19"/>
                <a:gd name="T22" fmla="*/ 127 w 55"/>
                <a:gd name="T23" fmla="*/ 61 h 19"/>
                <a:gd name="T24" fmla="*/ 123 w 55"/>
                <a:gd name="T25" fmla="*/ 6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22903" name="Freeform 4661"/>
            <p:cNvSpPr>
              <a:spLocks/>
            </p:cNvSpPr>
            <p:nvPr/>
          </p:nvSpPr>
          <p:spPr bwMode="auto">
            <a:xfrm>
              <a:off x="3514" y="958"/>
              <a:ext cx="63" cy="15"/>
            </a:xfrm>
            <a:custGeom>
              <a:avLst/>
              <a:gdLst>
                <a:gd name="T0" fmla="*/ 142 w 55"/>
                <a:gd name="T1" fmla="*/ 25 h 12"/>
                <a:gd name="T2" fmla="*/ 81 w 55"/>
                <a:gd name="T3" fmla="*/ 0 h 12"/>
                <a:gd name="T4" fmla="*/ 3 w 55"/>
                <a:gd name="T5" fmla="*/ 13 h 12"/>
                <a:gd name="T6" fmla="*/ 25 w 55"/>
                <a:gd name="T7" fmla="*/ 13 h 12"/>
                <a:gd name="T8" fmla="*/ 17 w 55"/>
                <a:gd name="T9" fmla="*/ 36 h 12"/>
                <a:gd name="T10" fmla="*/ 0 w 55"/>
                <a:gd name="T11" fmla="*/ 36 h 12"/>
                <a:gd name="T12" fmla="*/ 36 w 55"/>
                <a:gd name="T13" fmla="*/ 45 h 12"/>
                <a:gd name="T14" fmla="*/ 31 w 55"/>
                <a:gd name="T15" fmla="*/ 60 h 12"/>
                <a:gd name="T16" fmla="*/ 142 w 55"/>
                <a:gd name="T17" fmla="*/ 45 h 12"/>
                <a:gd name="T18" fmla="*/ 127 w 55"/>
                <a:gd name="T19" fmla="*/ 36 h 12"/>
                <a:gd name="T20" fmla="*/ 142 w 55"/>
                <a:gd name="T21" fmla="*/ 2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22904" name="Freeform 4662"/>
            <p:cNvSpPr>
              <a:spLocks/>
            </p:cNvSpPr>
            <p:nvPr/>
          </p:nvSpPr>
          <p:spPr bwMode="auto">
            <a:xfrm>
              <a:off x="4236" y="1047"/>
              <a:ext cx="66" cy="15"/>
            </a:xfrm>
            <a:custGeom>
              <a:avLst/>
              <a:gdLst>
                <a:gd name="T0" fmla="*/ 130 w 59"/>
                <a:gd name="T1" fmla="*/ 25 h 12"/>
                <a:gd name="T2" fmla="*/ 31 w 59"/>
                <a:gd name="T3" fmla="*/ 13 h 12"/>
                <a:gd name="T4" fmla="*/ 0 w 59"/>
                <a:gd name="T5" fmla="*/ 0 h 12"/>
                <a:gd name="T6" fmla="*/ 15 w 59"/>
                <a:gd name="T7" fmla="*/ 25 h 12"/>
                <a:gd name="T8" fmla="*/ 117 w 59"/>
                <a:gd name="T9" fmla="*/ 60 h 12"/>
                <a:gd name="T10" fmla="*/ 130 w 59"/>
                <a:gd name="T11" fmla="*/ 2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22905" name="Freeform 4663"/>
            <p:cNvSpPr>
              <a:spLocks/>
            </p:cNvSpPr>
            <p:nvPr/>
          </p:nvSpPr>
          <p:spPr bwMode="auto">
            <a:xfrm>
              <a:off x="2813" y="1444"/>
              <a:ext cx="34" cy="12"/>
            </a:xfrm>
            <a:custGeom>
              <a:avLst/>
              <a:gdLst>
                <a:gd name="T0" fmla="*/ 18 w 31"/>
                <a:gd name="T1" fmla="*/ 0 h 10"/>
                <a:gd name="T2" fmla="*/ 18 w 31"/>
                <a:gd name="T3" fmla="*/ 12 h 10"/>
                <a:gd name="T4" fmla="*/ 3 w 31"/>
                <a:gd name="T5" fmla="*/ 0 h 10"/>
                <a:gd name="T6" fmla="*/ 0 w 31"/>
                <a:gd name="T7" fmla="*/ 12 h 10"/>
                <a:gd name="T8" fmla="*/ 3 w 31"/>
                <a:gd name="T9" fmla="*/ 17 h 10"/>
                <a:gd name="T10" fmla="*/ 3 w 31"/>
                <a:gd name="T11" fmla="*/ 17 h 10"/>
                <a:gd name="T12" fmla="*/ 0 w 31"/>
                <a:gd name="T13" fmla="*/ 29 h 10"/>
                <a:gd name="T14" fmla="*/ 14 w 31"/>
                <a:gd name="T15" fmla="*/ 35 h 10"/>
                <a:gd name="T16" fmla="*/ 59 w 31"/>
                <a:gd name="T17" fmla="*/ 35 h 10"/>
                <a:gd name="T18" fmla="*/ 59 w 31"/>
                <a:gd name="T19" fmla="*/ 12 h 10"/>
                <a:gd name="T20" fmla="*/ 36 w 31"/>
                <a:gd name="T21" fmla="*/ 0 h 10"/>
                <a:gd name="T22" fmla="*/ 18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2906" name="Freeform 4664"/>
            <p:cNvSpPr>
              <a:spLocks/>
            </p:cNvSpPr>
            <p:nvPr/>
          </p:nvSpPr>
          <p:spPr bwMode="auto">
            <a:xfrm>
              <a:off x="4209" y="1076"/>
              <a:ext cx="51" cy="11"/>
            </a:xfrm>
            <a:custGeom>
              <a:avLst/>
              <a:gdLst>
                <a:gd name="T0" fmla="*/ 109 w 45"/>
                <a:gd name="T1" fmla="*/ 35 h 9"/>
                <a:gd name="T2" fmla="*/ 0 w 45"/>
                <a:gd name="T3" fmla="*/ 29 h 9"/>
                <a:gd name="T4" fmla="*/ 36 w 45"/>
                <a:gd name="T5" fmla="*/ 0 h 9"/>
                <a:gd name="T6" fmla="*/ 97 w 45"/>
                <a:gd name="T7" fmla="*/ 29 h 9"/>
                <a:gd name="T8" fmla="*/ 109 w 45"/>
                <a:gd name="T9" fmla="*/ 3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22907" name="Freeform 4665"/>
            <p:cNvSpPr>
              <a:spLocks/>
            </p:cNvSpPr>
            <p:nvPr/>
          </p:nvSpPr>
          <p:spPr bwMode="auto">
            <a:xfrm>
              <a:off x="3131" y="1155"/>
              <a:ext cx="29" cy="15"/>
            </a:xfrm>
            <a:custGeom>
              <a:avLst/>
              <a:gdLst>
                <a:gd name="T0" fmla="*/ 56 w 26"/>
                <a:gd name="T1" fmla="*/ 39 h 12"/>
                <a:gd name="T2" fmla="*/ 15 w 26"/>
                <a:gd name="T3" fmla="*/ 60 h 12"/>
                <a:gd name="T4" fmla="*/ 0 w 26"/>
                <a:gd name="T5" fmla="*/ 16 h 12"/>
                <a:gd name="T6" fmla="*/ 15 w 26"/>
                <a:gd name="T7" fmla="*/ 0 h 12"/>
                <a:gd name="T8" fmla="*/ 56 w 26"/>
                <a:gd name="T9" fmla="*/ 3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22908" name="Freeform 4666"/>
            <p:cNvSpPr>
              <a:spLocks/>
            </p:cNvSpPr>
            <p:nvPr/>
          </p:nvSpPr>
          <p:spPr bwMode="auto">
            <a:xfrm>
              <a:off x="3028" y="961"/>
              <a:ext cx="48" cy="12"/>
            </a:xfrm>
            <a:custGeom>
              <a:avLst/>
              <a:gdLst>
                <a:gd name="T0" fmla="*/ 94 w 43"/>
                <a:gd name="T1" fmla="*/ 12 h 10"/>
                <a:gd name="T2" fmla="*/ 36 w 43"/>
                <a:gd name="T3" fmla="*/ 24 h 10"/>
                <a:gd name="T4" fmla="*/ 15 w 43"/>
                <a:gd name="T5" fmla="*/ 35 h 10"/>
                <a:gd name="T6" fmla="*/ 0 w 43"/>
                <a:gd name="T7" fmla="*/ 35 h 10"/>
                <a:gd name="T8" fmla="*/ 19 w 43"/>
                <a:gd name="T9" fmla="*/ 17 h 10"/>
                <a:gd name="T10" fmla="*/ 51 w 43"/>
                <a:gd name="T11" fmla="*/ 12 h 10"/>
                <a:gd name="T12" fmla="*/ 76 w 43"/>
                <a:gd name="T13" fmla="*/ 0 h 10"/>
                <a:gd name="T14" fmla="*/ 94 w 43"/>
                <a:gd name="T15" fmla="*/ 1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22909" name="Freeform 4667"/>
            <p:cNvSpPr>
              <a:spLocks/>
            </p:cNvSpPr>
            <p:nvPr/>
          </p:nvSpPr>
          <p:spPr bwMode="auto">
            <a:xfrm>
              <a:off x="4844" y="1647"/>
              <a:ext cx="15" cy="23"/>
            </a:xfrm>
            <a:custGeom>
              <a:avLst/>
              <a:gdLst>
                <a:gd name="T0" fmla="*/ 21 w 14"/>
                <a:gd name="T1" fmla="*/ 0 h 19"/>
                <a:gd name="T2" fmla="*/ 2 w 14"/>
                <a:gd name="T3" fmla="*/ 2 h 19"/>
                <a:gd name="T4" fmla="*/ 0 w 14"/>
                <a:gd name="T5" fmla="*/ 74 h 19"/>
                <a:gd name="T6" fmla="*/ 14 w 14"/>
                <a:gd name="T7" fmla="*/ 34 h 19"/>
                <a:gd name="T8" fmla="*/ 19 w 14"/>
                <a:gd name="T9" fmla="*/ 2 h 19"/>
                <a:gd name="T10" fmla="*/ 21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2910" name="Freeform 4668"/>
            <p:cNvSpPr>
              <a:spLocks/>
            </p:cNvSpPr>
            <p:nvPr/>
          </p:nvSpPr>
          <p:spPr bwMode="auto">
            <a:xfrm>
              <a:off x="4746" y="1118"/>
              <a:ext cx="18" cy="14"/>
            </a:xfrm>
            <a:custGeom>
              <a:avLst/>
              <a:gdLst>
                <a:gd name="T0" fmla="*/ 11 w 16"/>
                <a:gd name="T1" fmla="*/ 0 h 12"/>
                <a:gd name="T2" fmla="*/ 0 w 16"/>
                <a:gd name="T3" fmla="*/ 13 h 12"/>
                <a:gd name="T4" fmla="*/ 20 w 16"/>
                <a:gd name="T5" fmla="*/ 35 h 12"/>
                <a:gd name="T6" fmla="*/ 37 w 16"/>
                <a:gd name="T7" fmla="*/ 29 h 12"/>
                <a:gd name="T8" fmla="*/ 11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2911" name="Freeform 4669"/>
            <p:cNvSpPr>
              <a:spLocks/>
            </p:cNvSpPr>
            <p:nvPr/>
          </p:nvSpPr>
          <p:spPr bwMode="auto">
            <a:xfrm>
              <a:off x="3253" y="1137"/>
              <a:ext cx="31" cy="12"/>
            </a:xfrm>
            <a:custGeom>
              <a:avLst/>
              <a:gdLst>
                <a:gd name="T0" fmla="*/ 58 w 28"/>
                <a:gd name="T1" fmla="*/ 35 h 10"/>
                <a:gd name="T2" fmla="*/ 2 w 28"/>
                <a:gd name="T3" fmla="*/ 0 h 10"/>
                <a:gd name="T4" fmla="*/ 0 w 28"/>
                <a:gd name="T5" fmla="*/ 12 h 10"/>
                <a:gd name="T6" fmla="*/ 34 w 28"/>
                <a:gd name="T7" fmla="*/ 35 h 10"/>
                <a:gd name="T8" fmla="*/ 58 w 28"/>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22912" name="Freeform 4670"/>
            <p:cNvSpPr>
              <a:spLocks/>
            </p:cNvSpPr>
            <p:nvPr/>
          </p:nvSpPr>
          <p:spPr bwMode="auto">
            <a:xfrm>
              <a:off x="2831" y="1369"/>
              <a:ext cx="16" cy="8"/>
            </a:xfrm>
            <a:custGeom>
              <a:avLst/>
              <a:gdLst>
                <a:gd name="T0" fmla="*/ 16 w 16"/>
                <a:gd name="T1" fmla="*/ 2 h 7"/>
                <a:gd name="T2" fmla="*/ 2 w 16"/>
                <a:gd name="T3" fmla="*/ 17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22913" name="Freeform 4671"/>
            <p:cNvSpPr>
              <a:spLocks/>
            </p:cNvSpPr>
            <p:nvPr/>
          </p:nvSpPr>
          <p:spPr bwMode="auto">
            <a:xfrm>
              <a:off x="4844" y="1354"/>
              <a:ext cx="11" cy="15"/>
            </a:xfrm>
            <a:custGeom>
              <a:avLst/>
              <a:gdLst>
                <a:gd name="T0" fmla="*/ 19 w 10"/>
                <a:gd name="T1" fmla="*/ 16 h 12"/>
                <a:gd name="T2" fmla="*/ 12 w 10"/>
                <a:gd name="T3" fmla="*/ 60 h 12"/>
                <a:gd name="T4" fmla="*/ 0 w 10"/>
                <a:gd name="T5" fmla="*/ 36 h 12"/>
                <a:gd name="T6" fmla="*/ 12 w 10"/>
                <a:gd name="T7" fmla="*/ 0 h 12"/>
                <a:gd name="T8" fmla="*/ 19 w 1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22914" name="Freeform 4672"/>
            <p:cNvSpPr>
              <a:spLocks/>
            </p:cNvSpPr>
            <p:nvPr/>
          </p:nvSpPr>
          <p:spPr bwMode="auto">
            <a:xfrm>
              <a:off x="4645" y="1149"/>
              <a:ext cx="22" cy="3"/>
            </a:xfrm>
            <a:custGeom>
              <a:avLst/>
              <a:gdLst>
                <a:gd name="T0" fmla="*/ 52 w 19"/>
                <a:gd name="T1" fmla="*/ 0 h 2"/>
                <a:gd name="T2" fmla="*/ 45 w 19"/>
                <a:gd name="T3" fmla="*/ 41 h 2"/>
                <a:gd name="T4" fmla="*/ 0 w 19"/>
                <a:gd name="T5" fmla="*/ 0 h 2"/>
                <a:gd name="T6" fmla="*/ 45 w 19"/>
                <a:gd name="T7" fmla="*/ 0 h 2"/>
                <a:gd name="T8" fmla="*/ 52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2915" name="Freeform 4673"/>
            <p:cNvSpPr>
              <a:spLocks/>
            </p:cNvSpPr>
            <p:nvPr/>
          </p:nvSpPr>
          <p:spPr bwMode="auto">
            <a:xfrm>
              <a:off x="3367" y="1081"/>
              <a:ext cx="21" cy="9"/>
            </a:xfrm>
            <a:custGeom>
              <a:avLst/>
              <a:gdLst>
                <a:gd name="T0" fmla="*/ 38 w 19"/>
                <a:gd name="T1" fmla="*/ 28 h 7"/>
                <a:gd name="T2" fmla="*/ 0 w 19"/>
                <a:gd name="T3" fmla="*/ 40 h 7"/>
                <a:gd name="T4" fmla="*/ 2 w 19"/>
                <a:gd name="T5" fmla="*/ 0 h 7"/>
                <a:gd name="T6" fmla="*/ 17 w 19"/>
                <a:gd name="T7" fmla="*/ 17 h 7"/>
                <a:gd name="T8" fmla="*/ 38 w 19"/>
                <a:gd name="T9" fmla="*/ 2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2916" name="Freeform 4674"/>
            <p:cNvSpPr>
              <a:spLocks/>
            </p:cNvSpPr>
            <p:nvPr/>
          </p:nvSpPr>
          <p:spPr bwMode="auto">
            <a:xfrm>
              <a:off x="3157" y="965"/>
              <a:ext cx="31" cy="2"/>
            </a:xfrm>
            <a:custGeom>
              <a:avLst/>
              <a:gdLst>
                <a:gd name="T0" fmla="*/ 58 w 28"/>
                <a:gd name="T1" fmla="*/ 0 h 2"/>
                <a:gd name="T2" fmla="*/ 0 w 28"/>
                <a:gd name="T3" fmla="*/ 0 h 2"/>
                <a:gd name="T4" fmla="*/ 30 w 28"/>
                <a:gd name="T5" fmla="*/ 2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22917" name="Freeform 4675"/>
            <p:cNvSpPr>
              <a:spLocks/>
            </p:cNvSpPr>
            <p:nvPr/>
          </p:nvSpPr>
          <p:spPr bwMode="auto">
            <a:xfrm>
              <a:off x="3192" y="958"/>
              <a:ext cx="32" cy="3"/>
            </a:xfrm>
            <a:custGeom>
              <a:avLst/>
              <a:gdLst>
                <a:gd name="T0" fmla="*/ 72 w 28"/>
                <a:gd name="T1" fmla="*/ 41 h 2"/>
                <a:gd name="T2" fmla="*/ 0 w 28"/>
                <a:gd name="T3" fmla="*/ 41 h 2"/>
                <a:gd name="T4" fmla="*/ 58 w 28"/>
                <a:gd name="T5" fmla="*/ 0 h 2"/>
                <a:gd name="T6" fmla="*/ 72 w 28"/>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22918" name="Freeform 4676"/>
            <p:cNvSpPr>
              <a:spLocks/>
            </p:cNvSpPr>
            <p:nvPr/>
          </p:nvSpPr>
          <p:spPr bwMode="auto">
            <a:xfrm>
              <a:off x="3849" y="1064"/>
              <a:ext cx="22" cy="6"/>
            </a:xfrm>
            <a:custGeom>
              <a:avLst/>
              <a:gdLst>
                <a:gd name="T0" fmla="*/ 52 w 19"/>
                <a:gd name="T1" fmla="*/ 0 h 5"/>
                <a:gd name="T2" fmla="*/ 0 w 19"/>
                <a:gd name="T3" fmla="*/ 12 h 5"/>
                <a:gd name="T4" fmla="*/ 52 w 19"/>
                <a:gd name="T5" fmla="*/ 17 h 5"/>
                <a:gd name="T6" fmla="*/ 52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2919" name="Freeform 4677"/>
            <p:cNvSpPr>
              <a:spLocks/>
            </p:cNvSpPr>
            <p:nvPr/>
          </p:nvSpPr>
          <p:spPr bwMode="auto">
            <a:xfrm>
              <a:off x="4889" y="1532"/>
              <a:ext cx="4" cy="15"/>
            </a:xfrm>
            <a:custGeom>
              <a:avLst/>
              <a:gdLst>
                <a:gd name="T0" fmla="*/ 2 w 5"/>
                <a:gd name="T1" fmla="*/ 16 h 12"/>
                <a:gd name="T2" fmla="*/ 0 w 5"/>
                <a:gd name="T3" fmla="*/ 60 h 12"/>
                <a:gd name="T4" fmla="*/ 0 w 5"/>
                <a:gd name="T5" fmla="*/ 0 h 12"/>
                <a:gd name="T6" fmla="*/ 2 w 5"/>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2920" name="Freeform 4678"/>
            <p:cNvSpPr>
              <a:spLocks/>
            </p:cNvSpPr>
            <p:nvPr/>
          </p:nvSpPr>
          <p:spPr bwMode="auto">
            <a:xfrm>
              <a:off x="4830" y="1667"/>
              <a:ext cx="8" cy="15"/>
            </a:xfrm>
            <a:custGeom>
              <a:avLst/>
              <a:gdLst>
                <a:gd name="T0" fmla="*/ 17 w 7"/>
                <a:gd name="T1" fmla="*/ 0 h 12"/>
                <a:gd name="T2" fmla="*/ 0 w 7"/>
                <a:gd name="T3" fmla="*/ 60 h 12"/>
                <a:gd name="T4" fmla="*/ 0 w 7"/>
                <a:gd name="T5" fmla="*/ 16 h 12"/>
                <a:gd name="T6" fmla="*/ 1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2921" name="Freeform 4679"/>
            <p:cNvSpPr>
              <a:spLocks/>
            </p:cNvSpPr>
            <p:nvPr/>
          </p:nvSpPr>
          <p:spPr bwMode="auto">
            <a:xfrm>
              <a:off x="4198" y="1070"/>
              <a:ext cx="9" cy="6"/>
            </a:xfrm>
            <a:custGeom>
              <a:avLst/>
              <a:gdLst>
                <a:gd name="T0" fmla="*/ 9 w 9"/>
                <a:gd name="T1" fmla="*/ 0 h 5"/>
                <a:gd name="T2" fmla="*/ 0 w 9"/>
                <a:gd name="T3" fmla="*/ 0 h 5"/>
                <a:gd name="T4" fmla="*/ 9 w 9"/>
                <a:gd name="T5" fmla="*/ 17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22922" name="Freeform 4680"/>
            <p:cNvSpPr>
              <a:spLocks/>
            </p:cNvSpPr>
            <p:nvPr/>
          </p:nvSpPr>
          <p:spPr bwMode="auto">
            <a:xfrm>
              <a:off x="3012" y="965"/>
              <a:ext cx="31" cy="2"/>
            </a:xfrm>
            <a:custGeom>
              <a:avLst/>
              <a:gdLst>
                <a:gd name="T0" fmla="*/ 58 w 28"/>
                <a:gd name="T1" fmla="*/ 0 h 2"/>
                <a:gd name="T2" fmla="*/ 0 w 28"/>
                <a:gd name="T3" fmla="*/ 2 h 2"/>
                <a:gd name="T4" fmla="*/ 14 w 28"/>
                <a:gd name="T5" fmla="*/ 0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22923" name="Freeform 4681"/>
            <p:cNvSpPr>
              <a:spLocks/>
            </p:cNvSpPr>
            <p:nvPr/>
          </p:nvSpPr>
          <p:spPr bwMode="auto">
            <a:xfrm>
              <a:off x="3463" y="1100"/>
              <a:ext cx="14" cy="5"/>
            </a:xfrm>
            <a:custGeom>
              <a:avLst/>
              <a:gdLst>
                <a:gd name="T0" fmla="*/ 35 w 12"/>
                <a:gd name="T1" fmla="*/ 0 h 4"/>
                <a:gd name="T2" fmla="*/ 0 w 12"/>
                <a:gd name="T3" fmla="*/ 20 h 4"/>
                <a:gd name="T4" fmla="*/ 0 w 12"/>
                <a:gd name="T5" fmla="*/ 0 h 4"/>
                <a:gd name="T6" fmla="*/ 35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22924" name="Freeform 4682"/>
            <p:cNvSpPr>
              <a:spLocks/>
            </p:cNvSpPr>
            <p:nvPr/>
          </p:nvSpPr>
          <p:spPr bwMode="auto">
            <a:xfrm>
              <a:off x="3139" y="970"/>
              <a:ext cx="21" cy="3"/>
            </a:xfrm>
            <a:custGeom>
              <a:avLst/>
              <a:gdLst>
                <a:gd name="T0" fmla="*/ 38 w 19"/>
                <a:gd name="T1" fmla="*/ 0 h 3"/>
                <a:gd name="T2" fmla="*/ 0 w 19"/>
                <a:gd name="T3" fmla="*/ 0 h 3"/>
                <a:gd name="T4" fmla="*/ 19 w 19"/>
                <a:gd name="T5" fmla="*/ 3 h 3"/>
                <a:gd name="T6" fmla="*/ 38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2925" name="Freeform 4683"/>
            <p:cNvSpPr>
              <a:spLocks/>
            </p:cNvSpPr>
            <p:nvPr/>
          </p:nvSpPr>
          <p:spPr bwMode="auto">
            <a:xfrm>
              <a:off x="4950" y="1436"/>
              <a:ext cx="25" cy="14"/>
            </a:xfrm>
            <a:custGeom>
              <a:avLst/>
              <a:gdLst>
                <a:gd name="T0" fmla="*/ 41 w 23"/>
                <a:gd name="T1" fmla="*/ 35 h 12"/>
                <a:gd name="T2" fmla="*/ 0 w 23"/>
                <a:gd name="T3" fmla="*/ 0 h 12"/>
                <a:gd name="T4" fmla="*/ 35 w 23"/>
                <a:gd name="T5" fmla="*/ 21 h 12"/>
                <a:gd name="T6" fmla="*/ 41 w 23"/>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22926" name="Freeform 4684"/>
            <p:cNvSpPr>
              <a:spLocks/>
            </p:cNvSpPr>
            <p:nvPr/>
          </p:nvSpPr>
          <p:spPr bwMode="auto">
            <a:xfrm>
              <a:off x="4104" y="1040"/>
              <a:ext cx="13" cy="9"/>
            </a:xfrm>
            <a:custGeom>
              <a:avLst/>
              <a:gdLst>
                <a:gd name="T0" fmla="*/ 20 w 12"/>
                <a:gd name="T1" fmla="*/ 28 h 7"/>
                <a:gd name="T2" fmla="*/ 0 w 12"/>
                <a:gd name="T3" fmla="*/ 0 h 7"/>
                <a:gd name="T4" fmla="*/ 20 w 12"/>
                <a:gd name="T5" fmla="*/ 40 h 7"/>
                <a:gd name="T6" fmla="*/ 20 w 12"/>
                <a:gd name="T7" fmla="*/ 28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22927" name="Freeform 4685"/>
            <p:cNvSpPr>
              <a:spLocks/>
            </p:cNvSpPr>
            <p:nvPr/>
          </p:nvSpPr>
          <p:spPr bwMode="auto">
            <a:xfrm>
              <a:off x="2831" y="1360"/>
              <a:ext cx="12" cy="2"/>
            </a:xfrm>
            <a:custGeom>
              <a:avLst/>
              <a:gdLst>
                <a:gd name="T0" fmla="*/ 19 w 11"/>
                <a:gd name="T1" fmla="*/ 2 h 2"/>
                <a:gd name="T2" fmla="*/ 0 w 11"/>
                <a:gd name="T3" fmla="*/ 2 h 2"/>
                <a:gd name="T4" fmla="*/ 4 w 11"/>
                <a:gd name="T5" fmla="*/ 0 h 2"/>
                <a:gd name="T6" fmla="*/ 19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22928" name="Freeform 468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2929" name="Freeform 4687"/>
            <p:cNvSpPr>
              <a:spLocks/>
            </p:cNvSpPr>
            <p:nvPr/>
          </p:nvSpPr>
          <p:spPr bwMode="auto">
            <a:xfrm>
              <a:off x="2771" y="1559"/>
              <a:ext cx="91" cy="33"/>
            </a:xfrm>
            <a:custGeom>
              <a:avLst/>
              <a:gdLst>
                <a:gd name="T0" fmla="*/ 68 w 80"/>
                <a:gd name="T1" fmla="*/ 0 h 26"/>
                <a:gd name="T2" fmla="*/ 68 w 80"/>
                <a:gd name="T3" fmla="*/ 0 h 26"/>
                <a:gd name="T4" fmla="*/ 65 w 80"/>
                <a:gd name="T5" fmla="*/ 13 h 26"/>
                <a:gd name="T6" fmla="*/ 52 w 80"/>
                <a:gd name="T7" fmla="*/ 22 h 26"/>
                <a:gd name="T8" fmla="*/ 52 w 80"/>
                <a:gd name="T9" fmla="*/ 37 h 26"/>
                <a:gd name="T10" fmla="*/ 39 w 80"/>
                <a:gd name="T11" fmla="*/ 60 h 26"/>
                <a:gd name="T12" fmla="*/ 22 w 80"/>
                <a:gd name="T13" fmla="*/ 60 h 26"/>
                <a:gd name="T14" fmla="*/ 11 w 80"/>
                <a:gd name="T15" fmla="*/ 76 h 26"/>
                <a:gd name="T16" fmla="*/ 0 w 80"/>
                <a:gd name="T17" fmla="*/ 60 h 26"/>
                <a:gd name="T18" fmla="*/ 22 w 80"/>
                <a:gd name="T19" fmla="*/ 137 h 26"/>
                <a:gd name="T20" fmla="*/ 34 w 80"/>
                <a:gd name="T21" fmla="*/ 137 h 26"/>
                <a:gd name="T22" fmla="*/ 74 w 80"/>
                <a:gd name="T23" fmla="*/ 137 h 26"/>
                <a:gd name="T24" fmla="*/ 126 w 80"/>
                <a:gd name="T25" fmla="*/ 98 h 26"/>
                <a:gd name="T26" fmla="*/ 184 w 80"/>
                <a:gd name="T27" fmla="*/ 98 h 26"/>
                <a:gd name="T28" fmla="*/ 197 w 80"/>
                <a:gd name="T29" fmla="*/ 37 h 26"/>
                <a:gd name="T30" fmla="*/ 149 w 80"/>
                <a:gd name="T31" fmla="*/ 13 h 26"/>
                <a:gd name="T32" fmla="*/ 114 w 80"/>
                <a:gd name="T33" fmla="*/ 13 h 26"/>
                <a:gd name="T34" fmla="*/ 109 w 80"/>
                <a:gd name="T35" fmla="*/ 0 h 26"/>
                <a:gd name="T36" fmla="*/ 6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22930" name="Freeform 4688"/>
            <p:cNvSpPr>
              <a:spLocks/>
            </p:cNvSpPr>
            <p:nvPr/>
          </p:nvSpPr>
          <p:spPr bwMode="auto">
            <a:xfrm>
              <a:off x="2727" y="1615"/>
              <a:ext cx="46" cy="32"/>
            </a:xfrm>
            <a:custGeom>
              <a:avLst/>
              <a:gdLst>
                <a:gd name="T0" fmla="*/ 7 w 43"/>
                <a:gd name="T1" fmla="*/ 111 h 26"/>
                <a:gd name="T2" fmla="*/ 22 w 43"/>
                <a:gd name="T3" fmla="*/ 111 h 26"/>
                <a:gd name="T4" fmla="*/ 26 w 43"/>
                <a:gd name="T5" fmla="*/ 90 h 26"/>
                <a:gd name="T6" fmla="*/ 30 w 43"/>
                <a:gd name="T7" fmla="*/ 97 h 26"/>
                <a:gd name="T8" fmla="*/ 30 w 43"/>
                <a:gd name="T9" fmla="*/ 97 h 26"/>
                <a:gd name="T10" fmla="*/ 36 w 43"/>
                <a:gd name="T11" fmla="*/ 111 h 26"/>
                <a:gd name="T12" fmla="*/ 42 w 43"/>
                <a:gd name="T13" fmla="*/ 111 h 26"/>
                <a:gd name="T14" fmla="*/ 42 w 43"/>
                <a:gd name="T15" fmla="*/ 90 h 26"/>
                <a:gd name="T16" fmla="*/ 42 w 43"/>
                <a:gd name="T17" fmla="*/ 90 h 26"/>
                <a:gd name="T18" fmla="*/ 49 w 43"/>
                <a:gd name="T19" fmla="*/ 76 h 26"/>
                <a:gd name="T20" fmla="*/ 52 w 43"/>
                <a:gd name="T21" fmla="*/ 76 h 26"/>
                <a:gd name="T22" fmla="*/ 49 w 43"/>
                <a:gd name="T23" fmla="*/ 71 h 26"/>
                <a:gd name="T24" fmla="*/ 49 w 43"/>
                <a:gd name="T25" fmla="*/ 59 h 26"/>
                <a:gd name="T26" fmla="*/ 49 w 43"/>
                <a:gd name="T27" fmla="*/ 39 h 26"/>
                <a:gd name="T28" fmla="*/ 52 w 43"/>
                <a:gd name="T29" fmla="*/ 39 h 26"/>
                <a:gd name="T30" fmla="*/ 59 w 43"/>
                <a:gd name="T31" fmla="*/ 39 h 26"/>
                <a:gd name="T32" fmla="*/ 65 w 43"/>
                <a:gd name="T33" fmla="*/ 32 h 26"/>
                <a:gd name="T34" fmla="*/ 68 w 43"/>
                <a:gd name="T35" fmla="*/ 32 h 26"/>
                <a:gd name="T36" fmla="*/ 68 w 43"/>
                <a:gd name="T37" fmla="*/ 17 h 26"/>
                <a:gd name="T38" fmla="*/ 61 w 43"/>
                <a:gd name="T39" fmla="*/ 2 h 26"/>
                <a:gd name="T40" fmla="*/ 59 w 43"/>
                <a:gd name="T41" fmla="*/ 0 h 26"/>
                <a:gd name="T42" fmla="*/ 17 w 43"/>
                <a:gd name="T43" fmla="*/ 32 h 26"/>
                <a:gd name="T44" fmla="*/ 3 w 43"/>
                <a:gd name="T45" fmla="*/ 17 h 26"/>
                <a:gd name="T46" fmla="*/ 0 w 43"/>
                <a:gd name="T47" fmla="*/ 48 h 26"/>
                <a:gd name="T48" fmla="*/ 5 w 43"/>
                <a:gd name="T49" fmla="*/ 97 h 26"/>
                <a:gd name="T50" fmla="*/ 7 w 43"/>
                <a:gd name="T51" fmla="*/ 111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22931" name="Freeform 4689"/>
            <p:cNvSpPr>
              <a:spLocks/>
            </p:cNvSpPr>
            <p:nvPr/>
          </p:nvSpPr>
          <p:spPr bwMode="auto">
            <a:xfrm>
              <a:off x="2675" y="1165"/>
              <a:ext cx="160" cy="268"/>
            </a:xfrm>
            <a:custGeom>
              <a:avLst/>
              <a:gdLst>
                <a:gd name="T0" fmla="*/ 213 w 144"/>
                <a:gd name="T1" fmla="*/ 358 h 217"/>
                <a:gd name="T2" fmla="*/ 177 w 144"/>
                <a:gd name="T3" fmla="*/ 411 h 217"/>
                <a:gd name="T4" fmla="*/ 157 w 144"/>
                <a:gd name="T5" fmla="*/ 442 h 217"/>
                <a:gd name="T6" fmla="*/ 152 w 144"/>
                <a:gd name="T7" fmla="*/ 498 h 217"/>
                <a:gd name="T8" fmla="*/ 188 w 144"/>
                <a:gd name="T9" fmla="*/ 601 h 217"/>
                <a:gd name="T10" fmla="*/ 177 w 144"/>
                <a:gd name="T11" fmla="*/ 671 h 217"/>
                <a:gd name="T12" fmla="*/ 168 w 144"/>
                <a:gd name="T13" fmla="*/ 650 h 217"/>
                <a:gd name="T14" fmla="*/ 192 w 144"/>
                <a:gd name="T15" fmla="*/ 671 h 217"/>
                <a:gd name="T16" fmla="*/ 168 w 144"/>
                <a:gd name="T17" fmla="*/ 683 h 217"/>
                <a:gd name="T18" fmla="*/ 147 w 144"/>
                <a:gd name="T19" fmla="*/ 722 h 217"/>
                <a:gd name="T20" fmla="*/ 149 w 144"/>
                <a:gd name="T21" fmla="*/ 764 h 217"/>
                <a:gd name="T22" fmla="*/ 149 w 144"/>
                <a:gd name="T23" fmla="*/ 774 h 217"/>
                <a:gd name="T24" fmla="*/ 137 w 144"/>
                <a:gd name="T25" fmla="*/ 890 h 217"/>
                <a:gd name="T26" fmla="*/ 90 w 144"/>
                <a:gd name="T27" fmla="*/ 952 h 217"/>
                <a:gd name="T28" fmla="*/ 51 w 144"/>
                <a:gd name="T29" fmla="*/ 890 h 217"/>
                <a:gd name="T30" fmla="*/ 18 w 144"/>
                <a:gd name="T31" fmla="*/ 774 h 217"/>
                <a:gd name="T32" fmla="*/ 14 w 144"/>
                <a:gd name="T33" fmla="*/ 745 h 217"/>
                <a:gd name="T34" fmla="*/ 0 w 144"/>
                <a:gd name="T35" fmla="*/ 705 h 217"/>
                <a:gd name="T36" fmla="*/ 24 w 144"/>
                <a:gd name="T37" fmla="*/ 634 h 217"/>
                <a:gd name="T38" fmla="*/ 30 w 144"/>
                <a:gd name="T39" fmla="*/ 546 h 217"/>
                <a:gd name="T40" fmla="*/ 18 w 144"/>
                <a:gd name="T41" fmla="*/ 498 h 217"/>
                <a:gd name="T42" fmla="*/ 14 w 144"/>
                <a:gd name="T43" fmla="*/ 358 h 217"/>
                <a:gd name="T44" fmla="*/ 64 w 144"/>
                <a:gd name="T45" fmla="*/ 319 h 217"/>
                <a:gd name="T46" fmla="*/ 70 w 144"/>
                <a:gd name="T47" fmla="*/ 216 h 217"/>
                <a:gd name="T48" fmla="*/ 90 w 144"/>
                <a:gd name="T49" fmla="*/ 184 h 217"/>
                <a:gd name="T50" fmla="*/ 109 w 144"/>
                <a:gd name="T51" fmla="*/ 72 h 217"/>
                <a:gd name="T52" fmla="*/ 147 w 144"/>
                <a:gd name="T53" fmla="*/ 32 h 217"/>
                <a:gd name="T54" fmla="*/ 188 w 144"/>
                <a:gd name="T55" fmla="*/ 0 h 217"/>
                <a:gd name="T56" fmla="*/ 269 w 144"/>
                <a:gd name="T57" fmla="*/ 61 h 217"/>
                <a:gd name="T58" fmla="*/ 301 w 144"/>
                <a:gd name="T59" fmla="*/ 216 h 217"/>
                <a:gd name="T60" fmla="*/ 260 w 144"/>
                <a:gd name="T61" fmla="*/ 216 h 217"/>
                <a:gd name="T62" fmla="*/ 252 w 144"/>
                <a:gd name="T63" fmla="*/ 227 h 217"/>
                <a:gd name="T64" fmla="*/ 232 w 144"/>
                <a:gd name="T65" fmla="*/ 278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22932" name="Freeform 4690"/>
            <p:cNvSpPr>
              <a:spLocks/>
            </p:cNvSpPr>
            <p:nvPr/>
          </p:nvSpPr>
          <p:spPr bwMode="auto">
            <a:xfrm>
              <a:off x="2777" y="1384"/>
              <a:ext cx="7" cy="16"/>
            </a:xfrm>
            <a:custGeom>
              <a:avLst/>
              <a:gdLst>
                <a:gd name="T0" fmla="*/ 7 w 7"/>
                <a:gd name="T1" fmla="*/ 0 h 14"/>
                <a:gd name="T2" fmla="*/ 7 w 7"/>
                <a:gd name="T3" fmla="*/ 2 h 14"/>
                <a:gd name="T4" fmla="*/ 5 w 7"/>
                <a:gd name="T5" fmla="*/ 31 h 14"/>
                <a:gd name="T6" fmla="*/ 5 w 7"/>
                <a:gd name="T7" fmla="*/ 35 h 14"/>
                <a:gd name="T8" fmla="*/ 0 w 7"/>
                <a:gd name="T9" fmla="*/ 17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22933" name="Freeform 4691"/>
            <p:cNvSpPr>
              <a:spLocks/>
            </p:cNvSpPr>
            <p:nvPr/>
          </p:nvSpPr>
          <p:spPr bwMode="auto">
            <a:xfrm>
              <a:off x="2610" y="1597"/>
              <a:ext cx="69" cy="38"/>
            </a:xfrm>
            <a:custGeom>
              <a:avLst/>
              <a:gdLst>
                <a:gd name="T0" fmla="*/ 124 w 62"/>
                <a:gd name="T1" fmla="*/ 77 h 31"/>
                <a:gd name="T2" fmla="*/ 118 w 62"/>
                <a:gd name="T3" fmla="*/ 99 h 31"/>
                <a:gd name="T4" fmla="*/ 96 w 62"/>
                <a:gd name="T5" fmla="*/ 99 h 31"/>
                <a:gd name="T6" fmla="*/ 86 w 62"/>
                <a:gd name="T7" fmla="*/ 131 h 31"/>
                <a:gd name="T8" fmla="*/ 66 w 62"/>
                <a:gd name="T9" fmla="*/ 99 h 31"/>
                <a:gd name="T10" fmla="*/ 51 w 62"/>
                <a:gd name="T11" fmla="*/ 131 h 31"/>
                <a:gd name="T12" fmla="*/ 30 w 62"/>
                <a:gd name="T13" fmla="*/ 131 h 31"/>
                <a:gd name="T14" fmla="*/ 14 w 62"/>
                <a:gd name="T15" fmla="*/ 91 h 31"/>
                <a:gd name="T16" fmla="*/ 0 w 62"/>
                <a:gd name="T17" fmla="*/ 99 h 31"/>
                <a:gd name="T18" fmla="*/ 24 w 62"/>
                <a:gd name="T19" fmla="*/ 31 h 31"/>
                <a:gd name="T20" fmla="*/ 36 w 62"/>
                <a:gd name="T21" fmla="*/ 20 h 31"/>
                <a:gd name="T22" fmla="*/ 40 w 62"/>
                <a:gd name="T23" fmla="*/ 13 h 31"/>
                <a:gd name="T24" fmla="*/ 77 w 62"/>
                <a:gd name="T25" fmla="*/ 0 h 31"/>
                <a:gd name="T26" fmla="*/ 100 w 62"/>
                <a:gd name="T27" fmla="*/ 20 h 31"/>
                <a:gd name="T28" fmla="*/ 100 w 62"/>
                <a:gd name="T29" fmla="*/ 31 h 31"/>
                <a:gd name="T30" fmla="*/ 100 w 62"/>
                <a:gd name="T31" fmla="*/ 40 h 31"/>
                <a:gd name="T32" fmla="*/ 100 w 62"/>
                <a:gd name="T33" fmla="*/ 49 h 31"/>
                <a:gd name="T34" fmla="*/ 107 w 62"/>
                <a:gd name="T35" fmla="*/ 49 h 31"/>
                <a:gd name="T36" fmla="*/ 132 w 62"/>
                <a:gd name="T37" fmla="*/ 60 h 31"/>
                <a:gd name="T38" fmla="*/ 132 w 62"/>
                <a:gd name="T39" fmla="*/ 72 h 31"/>
                <a:gd name="T40" fmla="*/ 124 w 62"/>
                <a:gd name="T41" fmla="*/ 7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2934" name="Freeform 4692"/>
            <p:cNvSpPr>
              <a:spLocks/>
            </p:cNvSpPr>
            <p:nvPr/>
          </p:nvSpPr>
          <p:spPr bwMode="auto">
            <a:xfrm>
              <a:off x="2855" y="1495"/>
              <a:ext cx="287" cy="172"/>
            </a:xfrm>
            <a:custGeom>
              <a:avLst/>
              <a:gdLst>
                <a:gd name="T0" fmla="*/ 299 w 256"/>
                <a:gd name="T1" fmla="*/ 0 h 139"/>
                <a:gd name="T2" fmla="*/ 279 w 256"/>
                <a:gd name="T3" fmla="*/ 17 h 139"/>
                <a:gd name="T4" fmla="*/ 243 w 256"/>
                <a:gd name="T5" fmla="*/ 49 h 139"/>
                <a:gd name="T6" fmla="*/ 243 w 256"/>
                <a:gd name="T7" fmla="*/ 88 h 139"/>
                <a:gd name="T8" fmla="*/ 189 w 256"/>
                <a:gd name="T9" fmla="*/ 61 h 139"/>
                <a:gd name="T10" fmla="*/ 138 w 256"/>
                <a:gd name="T11" fmla="*/ 40 h 139"/>
                <a:gd name="T12" fmla="*/ 85 w 256"/>
                <a:gd name="T13" fmla="*/ 40 h 139"/>
                <a:gd name="T14" fmla="*/ 31 w 256"/>
                <a:gd name="T15" fmla="*/ 40 h 139"/>
                <a:gd name="T16" fmla="*/ 49 w 256"/>
                <a:gd name="T17" fmla="*/ 125 h 139"/>
                <a:gd name="T18" fmla="*/ 49 w 256"/>
                <a:gd name="T19" fmla="*/ 155 h 139"/>
                <a:gd name="T20" fmla="*/ 15 w 256"/>
                <a:gd name="T21" fmla="*/ 240 h 139"/>
                <a:gd name="T22" fmla="*/ 12 w 256"/>
                <a:gd name="T23" fmla="*/ 260 h 139"/>
                <a:gd name="T24" fmla="*/ 0 w 256"/>
                <a:gd name="T25" fmla="*/ 317 h 139"/>
                <a:gd name="T26" fmla="*/ 27 w 256"/>
                <a:gd name="T27" fmla="*/ 346 h 139"/>
                <a:gd name="T28" fmla="*/ 27 w 256"/>
                <a:gd name="T29" fmla="*/ 346 h 139"/>
                <a:gd name="T30" fmla="*/ 90 w 256"/>
                <a:gd name="T31" fmla="*/ 356 h 139"/>
                <a:gd name="T32" fmla="*/ 144 w 256"/>
                <a:gd name="T33" fmla="*/ 322 h 139"/>
                <a:gd name="T34" fmla="*/ 169 w 256"/>
                <a:gd name="T35" fmla="*/ 280 h 139"/>
                <a:gd name="T36" fmla="*/ 180 w 256"/>
                <a:gd name="T37" fmla="*/ 295 h 139"/>
                <a:gd name="T38" fmla="*/ 205 w 256"/>
                <a:gd name="T39" fmla="*/ 334 h 139"/>
                <a:gd name="T40" fmla="*/ 226 w 256"/>
                <a:gd name="T41" fmla="*/ 389 h 139"/>
                <a:gd name="T42" fmla="*/ 253 w 256"/>
                <a:gd name="T43" fmla="*/ 428 h 139"/>
                <a:gd name="T44" fmla="*/ 279 w 256"/>
                <a:gd name="T45" fmla="*/ 469 h 139"/>
                <a:gd name="T46" fmla="*/ 299 w 256"/>
                <a:gd name="T47" fmla="*/ 441 h 139"/>
                <a:gd name="T48" fmla="*/ 312 w 256"/>
                <a:gd name="T49" fmla="*/ 452 h 139"/>
                <a:gd name="T50" fmla="*/ 312 w 256"/>
                <a:gd name="T51" fmla="*/ 407 h 139"/>
                <a:gd name="T52" fmla="*/ 315 w 256"/>
                <a:gd name="T53" fmla="*/ 441 h 139"/>
                <a:gd name="T54" fmla="*/ 339 w 256"/>
                <a:gd name="T55" fmla="*/ 452 h 139"/>
                <a:gd name="T56" fmla="*/ 305 w 256"/>
                <a:gd name="T57" fmla="*/ 452 h 139"/>
                <a:gd name="T58" fmla="*/ 315 w 256"/>
                <a:gd name="T59" fmla="*/ 469 h 139"/>
                <a:gd name="T60" fmla="*/ 342 w 256"/>
                <a:gd name="T61" fmla="*/ 492 h 139"/>
                <a:gd name="T62" fmla="*/ 374 w 256"/>
                <a:gd name="T63" fmla="*/ 492 h 139"/>
                <a:gd name="T64" fmla="*/ 342 w 256"/>
                <a:gd name="T65" fmla="*/ 546 h 139"/>
                <a:gd name="T66" fmla="*/ 363 w 256"/>
                <a:gd name="T67" fmla="*/ 559 h 139"/>
                <a:gd name="T68" fmla="*/ 381 w 256"/>
                <a:gd name="T69" fmla="*/ 585 h 139"/>
                <a:gd name="T70" fmla="*/ 383 w 256"/>
                <a:gd name="T71" fmla="*/ 620 h 139"/>
                <a:gd name="T72" fmla="*/ 427 w 256"/>
                <a:gd name="T73" fmla="*/ 585 h 139"/>
                <a:gd name="T74" fmla="*/ 446 w 256"/>
                <a:gd name="T75" fmla="*/ 575 h 139"/>
                <a:gd name="T76" fmla="*/ 470 w 256"/>
                <a:gd name="T77" fmla="*/ 559 h 139"/>
                <a:gd name="T78" fmla="*/ 443 w 256"/>
                <a:gd name="T79" fmla="*/ 546 h 139"/>
                <a:gd name="T80" fmla="*/ 409 w 256"/>
                <a:gd name="T81" fmla="*/ 502 h 139"/>
                <a:gd name="T82" fmla="*/ 422 w 256"/>
                <a:gd name="T83" fmla="*/ 469 h 139"/>
                <a:gd name="T84" fmla="*/ 416 w 256"/>
                <a:gd name="T85" fmla="*/ 492 h 139"/>
                <a:gd name="T86" fmla="*/ 422 w 256"/>
                <a:gd name="T87" fmla="*/ 469 h 139"/>
                <a:gd name="T88" fmla="*/ 470 w 256"/>
                <a:gd name="T89" fmla="*/ 441 h 139"/>
                <a:gd name="T90" fmla="*/ 515 w 256"/>
                <a:gd name="T91" fmla="*/ 393 h 139"/>
                <a:gd name="T92" fmla="*/ 531 w 256"/>
                <a:gd name="T93" fmla="*/ 393 h 139"/>
                <a:gd name="T94" fmla="*/ 547 w 256"/>
                <a:gd name="T95" fmla="*/ 356 h 139"/>
                <a:gd name="T96" fmla="*/ 571 w 256"/>
                <a:gd name="T97" fmla="*/ 334 h 139"/>
                <a:gd name="T98" fmla="*/ 547 w 256"/>
                <a:gd name="T99" fmla="*/ 218 h 139"/>
                <a:gd name="T100" fmla="*/ 500 w 256"/>
                <a:gd name="T101" fmla="*/ 186 h 139"/>
                <a:gd name="T102" fmla="*/ 457 w 256"/>
                <a:gd name="T103" fmla="*/ 155 h 139"/>
                <a:gd name="T104" fmla="*/ 439 w 256"/>
                <a:gd name="T105" fmla="*/ 176 h 139"/>
                <a:gd name="T106" fmla="*/ 396 w 256"/>
                <a:gd name="T107" fmla="*/ 101 h 139"/>
                <a:gd name="T108" fmla="*/ 357 w 256"/>
                <a:gd name="T109" fmla="*/ 32 h 139"/>
                <a:gd name="T110" fmla="*/ 353 w 256"/>
                <a:gd name="T111" fmla="*/ 2 h 139"/>
                <a:gd name="T112" fmla="*/ 29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22935" name="Freeform 4693"/>
            <p:cNvSpPr>
              <a:spLocks/>
            </p:cNvSpPr>
            <p:nvPr/>
          </p:nvSpPr>
          <p:spPr bwMode="auto">
            <a:xfrm>
              <a:off x="2808" y="1689"/>
              <a:ext cx="22" cy="30"/>
            </a:xfrm>
            <a:custGeom>
              <a:avLst/>
              <a:gdLst>
                <a:gd name="T0" fmla="*/ 31 w 19"/>
                <a:gd name="T1" fmla="*/ 0 h 30"/>
                <a:gd name="T2" fmla="*/ 25 w 19"/>
                <a:gd name="T3" fmla="*/ 0 h 30"/>
                <a:gd name="T4" fmla="*/ 19 w 19"/>
                <a:gd name="T5" fmla="*/ 0 h 30"/>
                <a:gd name="T6" fmla="*/ 12 w 19"/>
                <a:gd name="T7" fmla="*/ 7 h 30"/>
                <a:gd name="T8" fmla="*/ 2 w 19"/>
                <a:gd name="T9" fmla="*/ 7 h 30"/>
                <a:gd name="T10" fmla="*/ 12 w 19"/>
                <a:gd name="T11" fmla="*/ 15 h 30"/>
                <a:gd name="T12" fmla="*/ 2 w 19"/>
                <a:gd name="T13" fmla="*/ 15 h 30"/>
                <a:gd name="T14" fmla="*/ 0 w 19"/>
                <a:gd name="T15" fmla="*/ 19 h 30"/>
                <a:gd name="T16" fmla="*/ 31 w 19"/>
                <a:gd name="T17" fmla="*/ 28 h 30"/>
                <a:gd name="T18" fmla="*/ 45 w 19"/>
                <a:gd name="T19" fmla="*/ 30 h 30"/>
                <a:gd name="T20" fmla="*/ 52 w 19"/>
                <a:gd name="T21" fmla="*/ 15 h 30"/>
                <a:gd name="T22" fmla="*/ 42 w 19"/>
                <a:gd name="T23" fmla="*/ 8 h 30"/>
                <a:gd name="T24" fmla="*/ 31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22936" name="Freeform 4694"/>
            <p:cNvSpPr>
              <a:spLocks/>
            </p:cNvSpPr>
            <p:nvPr/>
          </p:nvSpPr>
          <p:spPr bwMode="auto">
            <a:xfrm>
              <a:off x="535" y="1109"/>
              <a:ext cx="1146" cy="620"/>
            </a:xfrm>
            <a:custGeom>
              <a:avLst/>
              <a:gdLst>
                <a:gd name="T0" fmla="*/ 1725 w 1025"/>
                <a:gd name="T1" fmla="*/ 376 h 501"/>
                <a:gd name="T2" fmla="*/ 1824 w 1025"/>
                <a:gd name="T3" fmla="*/ 155 h 501"/>
                <a:gd name="T4" fmla="*/ 1644 w 1025"/>
                <a:gd name="T5" fmla="*/ 246 h 501"/>
                <a:gd name="T6" fmla="*/ 1571 w 1025"/>
                <a:gd name="T7" fmla="*/ 149 h 501"/>
                <a:gd name="T8" fmla="*/ 1566 w 1025"/>
                <a:gd name="T9" fmla="*/ 17 h 501"/>
                <a:gd name="T10" fmla="*/ 1538 w 1025"/>
                <a:gd name="T11" fmla="*/ 181 h 501"/>
                <a:gd name="T12" fmla="*/ 1426 w 1025"/>
                <a:gd name="T13" fmla="*/ 334 h 501"/>
                <a:gd name="T14" fmla="*/ 1447 w 1025"/>
                <a:gd name="T15" fmla="*/ 246 h 501"/>
                <a:gd name="T16" fmla="*/ 1358 w 1025"/>
                <a:gd name="T17" fmla="*/ 282 h 501"/>
                <a:gd name="T18" fmla="*/ 1184 w 1025"/>
                <a:gd name="T19" fmla="*/ 240 h 501"/>
                <a:gd name="T20" fmla="*/ 1109 w 1025"/>
                <a:gd name="T21" fmla="*/ 295 h 501"/>
                <a:gd name="T22" fmla="*/ 950 w 1025"/>
                <a:gd name="T23" fmla="*/ 208 h 501"/>
                <a:gd name="T24" fmla="*/ 749 w 1025"/>
                <a:gd name="T25" fmla="*/ 155 h 501"/>
                <a:gd name="T26" fmla="*/ 632 w 1025"/>
                <a:gd name="T27" fmla="*/ 125 h 501"/>
                <a:gd name="T28" fmla="*/ 276 w 1025"/>
                <a:gd name="T29" fmla="*/ 317 h 501"/>
                <a:gd name="T30" fmla="*/ 53 w 1025"/>
                <a:gd name="T31" fmla="*/ 840 h 501"/>
                <a:gd name="T32" fmla="*/ 162 w 1025"/>
                <a:gd name="T33" fmla="*/ 1124 h 501"/>
                <a:gd name="T34" fmla="*/ 105 w 1025"/>
                <a:gd name="T35" fmla="*/ 1226 h 501"/>
                <a:gd name="T36" fmla="*/ 140 w 1025"/>
                <a:gd name="T37" fmla="*/ 1322 h 501"/>
                <a:gd name="T38" fmla="*/ 140 w 1025"/>
                <a:gd name="T39" fmla="*/ 1426 h 501"/>
                <a:gd name="T40" fmla="*/ 83 w 1025"/>
                <a:gd name="T41" fmla="*/ 1491 h 501"/>
                <a:gd name="T42" fmla="*/ 130 w 1025"/>
                <a:gd name="T43" fmla="*/ 1517 h 501"/>
                <a:gd name="T44" fmla="*/ 154 w 1025"/>
                <a:gd name="T45" fmla="*/ 1593 h 501"/>
                <a:gd name="T46" fmla="*/ 167 w 1025"/>
                <a:gd name="T47" fmla="*/ 1650 h 501"/>
                <a:gd name="T48" fmla="*/ 591 w 1025"/>
                <a:gd name="T49" fmla="*/ 1650 h 501"/>
                <a:gd name="T50" fmla="*/ 1019 w 1025"/>
                <a:gd name="T51" fmla="*/ 1627 h 501"/>
                <a:gd name="T52" fmla="*/ 1265 w 1025"/>
                <a:gd name="T53" fmla="*/ 1818 h 501"/>
                <a:gd name="T54" fmla="*/ 1257 w 1025"/>
                <a:gd name="T55" fmla="*/ 2194 h 501"/>
                <a:gd name="T56" fmla="*/ 1513 w 1025"/>
                <a:gd name="T57" fmla="*/ 2026 h 501"/>
                <a:gd name="T58" fmla="*/ 1782 w 1025"/>
                <a:gd name="T59" fmla="*/ 1785 h 501"/>
                <a:gd name="T60" fmla="*/ 1885 w 1025"/>
                <a:gd name="T61" fmla="*/ 1890 h 501"/>
                <a:gd name="T62" fmla="*/ 1831 w 1025"/>
                <a:gd name="T63" fmla="*/ 1995 h 501"/>
                <a:gd name="T64" fmla="*/ 1989 w 1025"/>
                <a:gd name="T65" fmla="*/ 1945 h 501"/>
                <a:gd name="T66" fmla="*/ 1882 w 1025"/>
                <a:gd name="T67" fmla="*/ 1804 h 501"/>
                <a:gd name="T68" fmla="*/ 1938 w 1025"/>
                <a:gd name="T69" fmla="*/ 1666 h 501"/>
                <a:gd name="T70" fmla="*/ 1759 w 1025"/>
                <a:gd name="T71" fmla="*/ 1721 h 501"/>
                <a:gd name="T72" fmla="*/ 2130 w 1025"/>
                <a:gd name="T73" fmla="*/ 1491 h 501"/>
                <a:gd name="T74" fmla="*/ 2237 w 1025"/>
                <a:gd name="T75" fmla="*/ 1311 h 501"/>
                <a:gd name="T76" fmla="*/ 2127 w 1025"/>
                <a:gd name="T77" fmla="*/ 1311 h 501"/>
                <a:gd name="T78" fmla="*/ 2146 w 1025"/>
                <a:gd name="T79" fmla="*/ 1205 h 501"/>
                <a:gd name="T80" fmla="*/ 2132 w 1025"/>
                <a:gd name="T81" fmla="*/ 1156 h 501"/>
                <a:gd name="T82" fmla="*/ 2104 w 1025"/>
                <a:gd name="T83" fmla="*/ 1059 h 501"/>
                <a:gd name="T84" fmla="*/ 2104 w 1025"/>
                <a:gd name="T85" fmla="*/ 967 h 501"/>
                <a:gd name="T86" fmla="*/ 2099 w 1025"/>
                <a:gd name="T87" fmla="*/ 829 h 501"/>
                <a:gd name="T88" fmla="*/ 2052 w 1025"/>
                <a:gd name="T89" fmla="*/ 892 h 501"/>
                <a:gd name="T90" fmla="*/ 1954 w 1025"/>
                <a:gd name="T91" fmla="*/ 974 h 501"/>
                <a:gd name="T92" fmla="*/ 1942 w 1025"/>
                <a:gd name="T93" fmla="*/ 859 h 501"/>
                <a:gd name="T94" fmla="*/ 1921 w 1025"/>
                <a:gd name="T95" fmla="*/ 710 h 501"/>
                <a:gd name="T96" fmla="*/ 1761 w 1025"/>
                <a:gd name="T97" fmla="*/ 724 h 501"/>
                <a:gd name="T98" fmla="*/ 1682 w 1025"/>
                <a:gd name="T99" fmla="*/ 1124 h 501"/>
                <a:gd name="T100" fmla="*/ 1533 w 1025"/>
                <a:gd name="T101" fmla="*/ 1450 h 501"/>
                <a:gd name="T102" fmla="*/ 1483 w 1025"/>
                <a:gd name="T103" fmla="*/ 1256 h 501"/>
                <a:gd name="T104" fmla="*/ 1301 w 1025"/>
                <a:gd name="T105" fmla="*/ 1027 h 501"/>
                <a:gd name="T106" fmla="*/ 1241 w 1025"/>
                <a:gd name="T107" fmla="*/ 892 h 501"/>
                <a:gd name="T108" fmla="*/ 1407 w 1025"/>
                <a:gd name="T109" fmla="*/ 624 h 501"/>
                <a:gd name="T110" fmla="*/ 1491 w 1025"/>
                <a:gd name="T111" fmla="*/ 546 h 501"/>
                <a:gd name="T112" fmla="*/ 1571 w 1025"/>
                <a:gd name="T113" fmla="*/ 432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22937" name="Freeform 4695"/>
            <p:cNvSpPr>
              <a:spLocks/>
            </p:cNvSpPr>
            <p:nvPr/>
          </p:nvSpPr>
          <p:spPr bwMode="auto">
            <a:xfrm>
              <a:off x="1396" y="1076"/>
              <a:ext cx="313" cy="226"/>
            </a:xfrm>
            <a:custGeom>
              <a:avLst/>
              <a:gdLst>
                <a:gd name="T0" fmla="*/ 446 w 280"/>
                <a:gd name="T1" fmla="*/ 192 h 182"/>
                <a:gd name="T2" fmla="*/ 425 w 280"/>
                <a:gd name="T3" fmla="*/ 149 h 182"/>
                <a:gd name="T4" fmla="*/ 400 w 280"/>
                <a:gd name="T5" fmla="*/ 149 h 182"/>
                <a:gd name="T6" fmla="*/ 358 w 280"/>
                <a:gd name="T7" fmla="*/ 168 h 182"/>
                <a:gd name="T8" fmla="*/ 368 w 280"/>
                <a:gd name="T9" fmla="*/ 119 h 182"/>
                <a:gd name="T10" fmla="*/ 383 w 280"/>
                <a:gd name="T11" fmla="*/ 108 h 182"/>
                <a:gd name="T12" fmla="*/ 293 w 280"/>
                <a:gd name="T13" fmla="*/ 108 h 182"/>
                <a:gd name="T14" fmla="*/ 279 w 280"/>
                <a:gd name="T15" fmla="*/ 119 h 182"/>
                <a:gd name="T16" fmla="*/ 264 w 280"/>
                <a:gd name="T17" fmla="*/ 108 h 182"/>
                <a:gd name="T18" fmla="*/ 237 w 280"/>
                <a:gd name="T19" fmla="*/ 108 h 182"/>
                <a:gd name="T20" fmla="*/ 202 w 280"/>
                <a:gd name="T21" fmla="*/ 32 h 182"/>
                <a:gd name="T22" fmla="*/ 162 w 280"/>
                <a:gd name="T23" fmla="*/ 50 h 182"/>
                <a:gd name="T24" fmla="*/ 150 w 280"/>
                <a:gd name="T25" fmla="*/ 96 h 182"/>
                <a:gd name="T26" fmla="*/ 134 w 280"/>
                <a:gd name="T27" fmla="*/ 158 h 182"/>
                <a:gd name="T28" fmla="*/ 97 w 280"/>
                <a:gd name="T29" fmla="*/ 119 h 182"/>
                <a:gd name="T30" fmla="*/ 53 w 280"/>
                <a:gd name="T31" fmla="*/ 62 h 182"/>
                <a:gd name="T32" fmla="*/ 12 w 280"/>
                <a:gd name="T33" fmla="*/ 224 h 182"/>
                <a:gd name="T34" fmla="*/ 68 w 280"/>
                <a:gd name="T35" fmla="*/ 245 h 182"/>
                <a:gd name="T36" fmla="*/ 165 w 280"/>
                <a:gd name="T37" fmla="*/ 245 h 182"/>
                <a:gd name="T38" fmla="*/ 248 w 280"/>
                <a:gd name="T39" fmla="*/ 224 h 182"/>
                <a:gd name="T40" fmla="*/ 276 w 280"/>
                <a:gd name="T41" fmla="*/ 278 h 182"/>
                <a:gd name="T42" fmla="*/ 264 w 280"/>
                <a:gd name="T43" fmla="*/ 340 h 182"/>
                <a:gd name="T44" fmla="*/ 331 w 280"/>
                <a:gd name="T45" fmla="*/ 340 h 182"/>
                <a:gd name="T46" fmla="*/ 316 w 280"/>
                <a:gd name="T47" fmla="*/ 484 h 182"/>
                <a:gd name="T48" fmla="*/ 383 w 280"/>
                <a:gd name="T49" fmla="*/ 514 h 182"/>
                <a:gd name="T50" fmla="*/ 295 w 280"/>
                <a:gd name="T51" fmla="*/ 490 h 182"/>
                <a:gd name="T52" fmla="*/ 211 w 280"/>
                <a:gd name="T53" fmla="*/ 601 h 182"/>
                <a:gd name="T54" fmla="*/ 134 w 280"/>
                <a:gd name="T55" fmla="*/ 636 h 182"/>
                <a:gd name="T56" fmla="*/ 222 w 280"/>
                <a:gd name="T57" fmla="*/ 636 h 182"/>
                <a:gd name="T58" fmla="*/ 253 w 280"/>
                <a:gd name="T59" fmla="*/ 636 h 182"/>
                <a:gd name="T60" fmla="*/ 276 w 280"/>
                <a:gd name="T61" fmla="*/ 697 h 182"/>
                <a:gd name="T62" fmla="*/ 320 w 280"/>
                <a:gd name="T63" fmla="*/ 774 h 182"/>
                <a:gd name="T64" fmla="*/ 383 w 280"/>
                <a:gd name="T65" fmla="*/ 741 h 182"/>
                <a:gd name="T66" fmla="*/ 410 w 280"/>
                <a:gd name="T67" fmla="*/ 741 h 182"/>
                <a:gd name="T68" fmla="*/ 446 w 280"/>
                <a:gd name="T69" fmla="*/ 774 h 182"/>
                <a:gd name="T70" fmla="*/ 470 w 280"/>
                <a:gd name="T71" fmla="*/ 710 h 182"/>
                <a:gd name="T72" fmla="*/ 464 w 280"/>
                <a:gd name="T73" fmla="*/ 657 h 182"/>
                <a:gd name="T74" fmla="*/ 448 w 280"/>
                <a:gd name="T75" fmla="*/ 623 h 182"/>
                <a:gd name="T76" fmla="*/ 434 w 280"/>
                <a:gd name="T77" fmla="*/ 589 h 182"/>
                <a:gd name="T78" fmla="*/ 425 w 280"/>
                <a:gd name="T79" fmla="*/ 548 h 182"/>
                <a:gd name="T80" fmla="*/ 446 w 280"/>
                <a:gd name="T81" fmla="*/ 524 h 182"/>
                <a:gd name="T82" fmla="*/ 470 w 280"/>
                <a:gd name="T83" fmla="*/ 490 h 182"/>
                <a:gd name="T84" fmla="*/ 530 w 280"/>
                <a:gd name="T85" fmla="*/ 504 h 182"/>
                <a:gd name="T86" fmla="*/ 486 w 280"/>
                <a:gd name="T87" fmla="*/ 567 h 182"/>
                <a:gd name="T88" fmla="*/ 513 w 280"/>
                <a:gd name="T89" fmla="*/ 589 h 182"/>
                <a:gd name="T90" fmla="*/ 553 w 280"/>
                <a:gd name="T91" fmla="*/ 561 h 182"/>
                <a:gd name="T92" fmla="*/ 579 w 280"/>
                <a:gd name="T93" fmla="*/ 524 h 182"/>
                <a:gd name="T94" fmla="*/ 597 w 280"/>
                <a:gd name="T95" fmla="*/ 490 h 182"/>
                <a:gd name="T96" fmla="*/ 584 w 280"/>
                <a:gd name="T97" fmla="*/ 484 h 182"/>
                <a:gd name="T98" fmla="*/ 553 w 280"/>
                <a:gd name="T99" fmla="*/ 473 h 182"/>
                <a:gd name="T100" fmla="*/ 553 w 280"/>
                <a:gd name="T101" fmla="*/ 441 h 182"/>
                <a:gd name="T102" fmla="*/ 553 w 280"/>
                <a:gd name="T103" fmla="*/ 428 h 182"/>
                <a:gd name="T104" fmla="*/ 534 w 280"/>
                <a:gd name="T105" fmla="*/ 390 h 182"/>
                <a:gd name="T106" fmla="*/ 518 w 280"/>
                <a:gd name="T107" fmla="*/ 390 h 182"/>
                <a:gd name="T108" fmla="*/ 486 w 280"/>
                <a:gd name="T109" fmla="*/ 375 h 182"/>
                <a:gd name="T110" fmla="*/ 476 w 280"/>
                <a:gd name="T111" fmla="*/ 340 h 182"/>
                <a:gd name="T112" fmla="*/ 491 w 280"/>
                <a:gd name="T113" fmla="*/ 323 h 182"/>
                <a:gd name="T114" fmla="*/ 486 w 280"/>
                <a:gd name="T115" fmla="*/ 302 h 182"/>
                <a:gd name="T116" fmla="*/ 448 w 280"/>
                <a:gd name="T117" fmla="*/ 278 h 182"/>
                <a:gd name="T118" fmla="*/ 446 w 280"/>
                <a:gd name="T119" fmla="*/ 278 h 182"/>
                <a:gd name="T120" fmla="*/ 476 w 280"/>
                <a:gd name="T121" fmla="*/ 212 h 182"/>
                <a:gd name="T122" fmla="*/ 418 w 280"/>
                <a:gd name="T123" fmla="*/ 24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22938" name="Freeform 4696"/>
            <p:cNvSpPr>
              <a:spLocks/>
            </p:cNvSpPr>
            <p:nvPr/>
          </p:nvSpPr>
          <p:spPr bwMode="auto">
            <a:xfrm>
              <a:off x="1489" y="935"/>
              <a:ext cx="382" cy="97"/>
            </a:xfrm>
            <a:custGeom>
              <a:avLst/>
              <a:gdLst>
                <a:gd name="T0" fmla="*/ 187 w 341"/>
                <a:gd name="T1" fmla="*/ 261 h 78"/>
                <a:gd name="T2" fmla="*/ 136 w 341"/>
                <a:gd name="T3" fmla="*/ 293 h 78"/>
                <a:gd name="T4" fmla="*/ 113 w 341"/>
                <a:gd name="T5" fmla="*/ 261 h 78"/>
                <a:gd name="T6" fmla="*/ 136 w 341"/>
                <a:gd name="T7" fmla="*/ 254 h 78"/>
                <a:gd name="T8" fmla="*/ 90 w 341"/>
                <a:gd name="T9" fmla="*/ 229 h 78"/>
                <a:gd name="T10" fmla="*/ 207 w 341"/>
                <a:gd name="T11" fmla="*/ 208 h 78"/>
                <a:gd name="T12" fmla="*/ 152 w 341"/>
                <a:gd name="T13" fmla="*/ 147 h 78"/>
                <a:gd name="T14" fmla="*/ 225 w 341"/>
                <a:gd name="T15" fmla="*/ 147 h 78"/>
                <a:gd name="T16" fmla="*/ 259 w 341"/>
                <a:gd name="T17" fmla="*/ 150 h 78"/>
                <a:gd name="T18" fmla="*/ 236 w 341"/>
                <a:gd name="T19" fmla="*/ 132 h 78"/>
                <a:gd name="T20" fmla="*/ 346 w 341"/>
                <a:gd name="T21" fmla="*/ 96 h 78"/>
                <a:gd name="T22" fmla="*/ 398 w 341"/>
                <a:gd name="T23" fmla="*/ 77 h 78"/>
                <a:gd name="T24" fmla="*/ 290 w 341"/>
                <a:gd name="T25" fmla="*/ 96 h 78"/>
                <a:gd name="T26" fmla="*/ 167 w 341"/>
                <a:gd name="T27" fmla="*/ 109 h 78"/>
                <a:gd name="T28" fmla="*/ 268 w 341"/>
                <a:gd name="T29" fmla="*/ 88 h 78"/>
                <a:gd name="T30" fmla="*/ 152 w 341"/>
                <a:gd name="T31" fmla="*/ 119 h 78"/>
                <a:gd name="T32" fmla="*/ 115 w 341"/>
                <a:gd name="T33" fmla="*/ 96 h 78"/>
                <a:gd name="T34" fmla="*/ 225 w 341"/>
                <a:gd name="T35" fmla="*/ 88 h 78"/>
                <a:gd name="T36" fmla="*/ 113 w 341"/>
                <a:gd name="T37" fmla="*/ 88 h 78"/>
                <a:gd name="T38" fmla="*/ 185 w 341"/>
                <a:gd name="T39" fmla="*/ 62 h 78"/>
                <a:gd name="T40" fmla="*/ 94 w 341"/>
                <a:gd name="T41" fmla="*/ 62 h 78"/>
                <a:gd name="T42" fmla="*/ 215 w 341"/>
                <a:gd name="T43" fmla="*/ 32 h 78"/>
                <a:gd name="T44" fmla="*/ 363 w 341"/>
                <a:gd name="T45" fmla="*/ 57 h 78"/>
                <a:gd name="T46" fmla="*/ 346 w 341"/>
                <a:gd name="T47" fmla="*/ 2 h 78"/>
                <a:gd name="T48" fmla="*/ 459 w 341"/>
                <a:gd name="T49" fmla="*/ 2 h 78"/>
                <a:gd name="T50" fmla="*/ 429 w 341"/>
                <a:gd name="T51" fmla="*/ 0 h 78"/>
                <a:gd name="T52" fmla="*/ 593 w 341"/>
                <a:gd name="T53" fmla="*/ 2 h 78"/>
                <a:gd name="T54" fmla="*/ 755 w 341"/>
                <a:gd name="T55" fmla="*/ 32 h 78"/>
                <a:gd name="T56" fmla="*/ 651 w 341"/>
                <a:gd name="T57" fmla="*/ 62 h 78"/>
                <a:gd name="T58" fmla="*/ 540 w 341"/>
                <a:gd name="T59" fmla="*/ 88 h 78"/>
                <a:gd name="T60" fmla="*/ 667 w 341"/>
                <a:gd name="T61" fmla="*/ 62 h 78"/>
                <a:gd name="T62" fmla="*/ 552 w 341"/>
                <a:gd name="T63" fmla="*/ 119 h 78"/>
                <a:gd name="T64" fmla="*/ 429 w 341"/>
                <a:gd name="T65" fmla="*/ 167 h 78"/>
                <a:gd name="T66" fmla="*/ 326 w 341"/>
                <a:gd name="T67" fmla="*/ 184 h 78"/>
                <a:gd name="T68" fmla="*/ 388 w 341"/>
                <a:gd name="T69" fmla="*/ 208 h 78"/>
                <a:gd name="T70" fmla="*/ 297 w 341"/>
                <a:gd name="T71" fmla="*/ 215 h 78"/>
                <a:gd name="T72" fmla="*/ 372 w 341"/>
                <a:gd name="T73" fmla="*/ 229 h 78"/>
                <a:gd name="T74" fmla="*/ 273 w 341"/>
                <a:gd name="T75" fmla="*/ 261 h 78"/>
                <a:gd name="T76" fmla="*/ 268 w 341"/>
                <a:gd name="T77" fmla="*/ 303 h 78"/>
                <a:gd name="T78" fmla="*/ 187 w 341"/>
                <a:gd name="T79" fmla="*/ 303 h 78"/>
                <a:gd name="T80" fmla="*/ 252 w 341"/>
                <a:gd name="T81" fmla="*/ 353 h 78"/>
                <a:gd name="T82" fmla="*/ 171 w 341"/>
                <a:gd name="T83" fmla="*/ 361 h 78"/>
                <a:gd name="T84" fmla="*/ 84 w 341"/>
                <a:gd name="T85" fmla="*/ 361 h 78"/>
                <a:gd name="T86" fmla="*/ 0 w 341"/>
                <a:gd name="T87" fmla="*/ 353 h 78"/>
                <a:gd name="T88" fmla="*/ 56 w 341"/>
                <a:gd name="T89" fmla="*/ 317 h 78"/>
                <a:gd name="T90" fmla="*/ 49 w 341"/>
                <a:gd name="T91" fmla="*/ 285 h 78"/>
                <a:gd name="T92" fmla="*/ 136 w 341"/>
                <a:gd name="T93" fmla="*/ 303 h 78"/>
                <a:gd name="T94" fmla="*/ 187 w 341"/>
                <a:gd name="T95" fmla="*/ 261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22939" name="Freeform 4697"/>
            <p:cNvSpPr>
              <a:spLocks/>
            </p:cNvSpPr>
            <p:nvPr/>
          </p:nvSpPr>
          <p:spPr bwMode="auto">
            <a:xfrm>
              <a:off x="1027" y="1085"/>
              <a:ext cx="212" cy="88"/>
            </a:xfrm>
            <a:custGeom>
              <a:avLst/>
              <a:gdLst>
                <a:gd name="T0" fmla="*/ 266 w 190"/>
                <a:gd name="T1" fmla="*/ 286 h 71"/>
                <a:gd name="T2" fmla="*/ 256 w 190"/>
                <a:gd name="T3" fmla="*/ 264 h 71"/>
                <a:gd name="T4" fmla="*/ 244 w 190"/>
                <a:gd name="T5" fmla="*/ 264 h 71"/>
                <a:gd name="T6" fmla="*/ 201 w 190"/>
                <a:gd name="T7" fmla="*/ 286 h 71"/>
                <a:gd name="T8" fmla="*/ 133 w 190"/>
                <a:gd name="T9" fmla="*/ 304 h 71"/>
                <a:gd name="T10" fmla="*/ 62 w 190"/>
                <a:gd name="T11" fmla="*/ 319 h 71"/>
                <a:gd name="T12" fmla="*/ 62 w 190"/>
                <a:gd name="T13" fmla="*/ 286 h 71"/>
                <a:gd name="T14" fmla="*/ 0 w 190"/>
                <a:gd name="T15" fmla="*/ 244 h 71"/>
                <a:gd name="T16" fmla="*/ 15 w 190"/>
                <a:gd name="T17" fmla="*/ 209 h 71"/>
                <a:gd name="T18" fmla="*/ 88 w 190"/>
                <a:gd name="T19" fmla="*/ 205 h 71"/>
                <a:gd name="T20" fmla="*/ 161 w 190"/>
                <a:gd name="T21" fmla="*/ 186 h 71"/>
                <a:gd name="T22" fmla="*/ 94 w 190"/>
                <a:gd name="T23" fmla="*/ 181 h 71"/>
                <a:gd name="T24" fmla="*/ 21 w 190"/>
                <a:gd name="T25" fmla="*/ 169 h 71"/>
                <a:gd name="T26" fmla="*/ 15 w 190"/>
                <a:gd name="T27" fmla="*/ 156 h 71"/>
                <a:gd name="T28" fmla="*/ 107 w 190"/>
                <a:gd name="T29" fmla="*/ 118 h 71"/>
                <a:gd name="T30" fmla="*/ 36 w 190"/>
                <a:gd name="T31" fmla="*/ 126 h 71"/>
                <a:gd name="T32" fmla="*/ 56 w 190"/>
                <a:gd name="T33" fmla="*/ 107 h 71"/>
                <a:gd name="T34" fmla="*/ 21 w 190"/>
                <a:gd name="T35" fmla="*/ 107 h 71"/>
                <a:gd name="T36" fmla="*/ 71 w 190"/>
                <a:gd name="T37" fmla="*/ 72 h 71"/>
                <a:gd name="T38" fmla="*/ 68 w 190"/>
                <a:gd name="T39" fmla="*/ 57 h 71"/>
                <a:gd name="T40" fmla="*/ 133 w 190"/>
                <a:gd name="T41" fmla="*/ 32 h 71"/>
                <a:gd name="T42" fmla="*/ 190 w 190"/>
                <a:gd name="T43" fmla="*/ 0 h 71"/>
                <a:gd name="T44" fmla="*/ 201 w 190"/>
                <a:gd name="T45" fmla="*/ 17 h 71"/>
                <a:gd name="T46" fmla="*/ 164 w 190"/>
                <a:gd name="T47" fmla="*/ 57 h 71"/>
                <a:gd name="T48" fmla="*/ 190 w 190"/>
                <a:gd name="T49" fmla="*/ 40 h 71"/>
                <a:gd name="T50" fmla="*/ 215 w 190"/>
                <a:gd name="T51" fmla="*/ 17 h 71"/>
                <a:gd name="T52" fmla="*/ 239 w 190"/>
                <a:gd name="T53" fmla="*/ 57 h 71"/>
                <a:gd name="T54" fmla="*/ 224 w 190"/>
                <a:gd name="T55" fmla="*/ 72 h 71"/>
                <a:gd name="T56" fmla="*/ 237 w 190"/>
                <a:gd name="T57" fmla="*/ 62 h 71"/>
                <a:gd name="T58" fmla="*/ 266 w 190"/>
                <a:gd name="T59" fmla="*/ 57 h 71"/>
                <a:gd name="T60" fmla="*/ 271 w 190"/>
                <a:gd name="T61" fmla="*/ 40 h 71"/>
                <a:gd name="T62" fmla="*/ 278 w 190"/>
                <a:gd name="T63" fmla="*/ 17 h 71"/>
                <a:gd name="T64" fmla="*/ 300 w 190"/>
                <a:gd name="T65" fmla="*/ 57 h 71"/>
                <a:gd name="T66" fmla="*/ 286 w 190"/>
                <a:gd name="T67" fmla="*/ 107 h 71"/>
                <a:gd name="T68" fmla="*/ 312 w 190"/>
                <a:gd name="T69" fmla="*/ 88 h 71"/>
                <a:gd name="T70" fmla="*/ 335 w 190"/>
                <a:gd name="T71" fmla="*/ 2 h 71"/>
                <a:gd name="T72" fmla="*/ 376 w 190"/>
                <a:gd name="T73" fmla="*/ 2 h 71"/>
                <a:gd name="T74" fmla="*/ 385 w 190"/>
                <a:gd name="T75" fmla="*/ 57 h 71"/>
                <a:gd name="T76" fmla="*/ 357 w 190"/>
                <a:gd name="T77" fmla="*/ 135 h 71"/>
                <a:gd name="T78" fmla="*/ 362 w 190"/>
                <a:gd name="T79" fmla="*/ 181 h 71"/>
                <a:gd name="T80" fmla="*/ 369 w 190"/>
                <a:gd name="T81" fmla="*/ 181 h 71"/>
                <a:gd name="T82" fmla="*/ 409 w 190"/>
                <a:gd name="T83" fmla="*/ 209 h 71"/>
                <a:gd name="T84" fmla="*/ 404 w 190"/>
                <a:gd name="T85" fmla="*/ 223 h 71"/>
                <a:gd name="T86" fmla="*/ 387 w 190"/>
                <a:gd name="T87" fmla="*/ 244 h 71"/>
                <a:gd name="T88" fmla="*/ 387 w 190"/>
                <a:gd name="T89" fmla="*/ 223 h 71"/>
                <a:gd name="T90" fmla="*/ 373 w 190"/>
                <a:gd name="T91" fmla="*/ 231 h 71"/>
                <a:gd name="T92" fmla="*/ 362 w 190"/>
                <a:gd name="T93" fmla="*/ 231 h 71"/>
                <a:gd name="T94" fmla="*/ 340 w 190"/>
                <a:gd name="T95" fmla="*/ 244 h 71"/>
                <a:gd name="T96" fmla="*/ 335 w 190"/>
                <a:gd name="T97" fmla="*/ 244 h 71"/>
                <a:gd name="T98" fmla="*/ 329 w 190"/>
                <a:gd name="T99" fmla="*/ 286 h 71"/>
                <a:gd name="T100" fmla="*/ 362 w 190"/>
                <a:gd name="T101" fmla="*/ 254 h 71"/>
                <a:gd name="T102" fmla="*/ 362 w 190"/>
                <a:gd name="T103" fmla="*/ 264 h 71"/>
                <a:gd name="T104" fmla="*/ 340 w 190"/>
                <a:gd name="T105" fmla="*/ 286 h 71"/>
                <a:gd name="T106" fmla="*/ 266 w 190"/>
                <a:gd name="T107" fmla="*/ 2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22940" name="Freeform 4698"/>
            <p:cNvSpPr>
              <a:spLocks/>
            </p:cNvSpPr>
            <p:nvPr/>
          </p:nvSpPr>
          <p:spPr bwMode="auto">
            <a:xfrm>
              <a:off x="967" y="1064"/>
              <a:ext cx="152" cy="62"/>
            </a:xfrm>
            <a:custGeom>
              <a:avLst/>
              <a:gdLst>
                <a:gd name="T0" fmla="*/ 125 w 137"/>
                <a:gd name="T1" fmla="*/ 149 h 50"/>
                <a:gd name="T2" fmla="*/ 82 w 137"/>
                <a:gd name="T3" fmla="*/ 205 h 50"/>
                <a:gd name="T4" fmla="*/ 18 w 137"/>
                <a:gd name="T5" fmla="*/ 224 h 50"/>
                <a:gd name="T6" fmla="*/ 12 w 137"/>
                <a:gd name="T7" fmla="*/ 181 h 50"/>
                <a:gd name="T8" fmla="*/ 0 w 137"/>
                <a:gd name="T9" fmla="*/ 165 h 50"/>
                <a:gd name="T10" fmla="*/ 40 w 137"/>
                <a:gd name="T11" fmla="*/ 118 h 50"/>
                <a:gd name="T12" fmla="*/ 54 w 137"/>
                <a:gd name="T13" fmla="*/ 95 h 50"/>
                <a:gd name="T14" fmla="*/ 102 w 137"/>
                <a:gd name="T15" fmla="*/ 46 h 50"/>
                <a:gd name="T16" fmla="*/ 102 w 137"/>
                <a:gd name="T17" fmla="*/ 14 h 50"/>
                <a:gd name="T18" fmla="*/ 190 w 137"/>
                <a:gd name="T19" fmla="*/ 0 h 50"/>
                <a:gd name="T20" fmla="*/ 211 w 137"/>
                <a:gd name="T21" fmla="*/ 21 h 50"/>
                <a:gd name="T22" fmla="*/ 215 w 137"/>
                <a:gd name="T23" fmla="*/ 32 h 50"/>
                <a:gd name="T24" fmla="*/ 265 w 137"/>
                <a:gd name="T25" fmla="*/ 21 h 50"/>
                <a:gd name="T26" fmla="*/ 285 w 137"/>
                <a:gd name="T27" fmla="*/ 62 h 50"/>
                <a:gd name="T28" fmla="*/ 221 w 137"/>
                <a:gd name="T29" fmla="*/ 109 h 50"/>
                <a:gd name="T30" fmla="*/ 155 w 137"/>
                <a:gd name="T31" fmla="*/ 136 h 50"/>
                <a:gd name="T32" fmla="*/ 125 w 137"/>
                <a:gd name="T33" fmla="*/ 149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22941" name="Freeform 4699"/>
            <p:cNvSpPr>
              <a:spLocks/>
            </p:cNvSpPr>
            <p:nvPr/>
          </p:nvSpPr>
          <p:spPr bwMode="auto">
            <a:xfrm>
              <a:off x="1596" y="1514"/>
              <a:ext cx="102" cy="106"/>
            </a:xfrm>
            <a:custGeom>
              <a:avLst/>
              <a:gdLst>
                <a:gd name="T0" fmla="*/ 98 w 92"/>
                <a:gd name="T1" fmla="*/ 322 h 85"/>
                <a:gd name="T2" fmla="*/ 98 w 92"/>
                <a:gd name="T3" fmla="*/ 303 h 85"/>
                <a:gd name="T4" fmla="*/ 43 w 92"/>
                <a:gd name="T5" fmla="*/ 322 h 85"/>
                <a:gd name="T6" fmla="*/ 0 w 92"/>
                <a:gd name="T7" fmla="*/ 307 h 85"/>
                <a:gd name="T8" fmla="*/ 12 w 92"/>
                <a:gd name="T9" fmla="*/ 277 h 85"/>
                <a:gd name="T10" fmla="*/ 33 w 92"/>
                <a:gd name="T11" fmla="*/ 244 h 85"/>
                <a:gd name="T12" fmla="*/ 12 w 92"/>
                <a:gd name="T13" fmla="*/ 244 h 85"/>
                <a:gd name="T14" fmla="*/ 18 w 92"/>
                <a:gd name="T15" fmla="*/ 233 h 85"/>
                <a:gd name="T16" fmla="*/ 43 w 92"/>
                <a:gd name="T17" fmla="*/ 203 h 85"/>
                <a:gd name="T18" fmla="*/ 50 w 92"/>
                <a:gd name="T19" fmla="*/ 203 h 85"/>
                <a:gd name="T20" fmla="*/ 53 w 92"/>
                <a:gd name="T21" fmla="*/ 178 h 85"/>
                <a:gd name="T22" fmla="*/ 50 w 92"/>
                <a:gd name="T23" fmla="*/ 178 h 85"/>
                <a:gd name="T24" fmla="*/ 58 w 92"/>
                <a:gd name="T25" fmla="*/ 168 h 85"/>
                <a:gd name="T26" fmla="*/ 92 w 92"/>
                <a:gd name="T27" fmla="*/ 62 h 85"/>
                <a:gd name="T28" fmla="*/ 122 w 92"/>
                <a:gd name="T29" fmla="*/ 14 h 85"/>
                <a:gd name="T30" fmla="*/ 136 w 92"/>
                <a:gd name="T31" fmla="*/ 0 h 85"/>
                <a:gd name="T32" fmla="*/ 151 w 92"/>
                <a:gd name="T33" fmla="*/ 0 h 85"/>
                <a:gd name="T34" fmla="*/ 134 w 92"/>
                <a:gd name="T35" fmla="*/ 21 h 85"/>
                <a:gd name="T36" fmla="*/ 134 w 92"/>
                <a:gd name="T37" fmla="*/ 32 h 85"/>
                <a:gd name="T38" fmla="*/ 122 w 92"/>
                <a:gd name="T39" fmla="*/ 62 h 85"/>
                <a:gd name="T40" fmla="*/ 88 w 92"/>
                <a:gd name="T41" fmla="*/ 168 h 85"/>
                <a:gd name="T42" fmla="*/ 116 w 92"/>
                <a:gd name="T43" fmla="*/ 111 h 85"/>
                <a:gd name="T44" fmla="*/ 109 w 92"/>
                <a:gd name="T45" fmla="*/ 120 h 85"/>
                <a:gd name="T46" fmla="*/ 134 w 92"/>
                <a:gd name="T47" fmla="*/ 120 h 85"/>
                <a:gd name="T48" fmla="*/ 112 w 92"/>
                <a:gd name="T49" fmla="*/ 147 h 85"/>
                <a:gd name="T50" fmla="*/ 112 w 92"/>
                <a:gd name="T51" fmla="*/ 168 h 85"/>
                <a:gd name="T52" fmla="*/ 134 w 92"/>
                <a:gd name="T53" fmla="*/ 178 h 85"/>
                <a:gd name="T54" fmla="*/ 125 w 92"/>
                <a:gd name="T55" fmla="*/ 187 h 85"/>
                <a:gd name="T56" fmla="*/ 155 w 92"/>
                <a:gd name="T57" fmla="*/ 168 h 85"/>
                <a:gd name="T58" fmla="*/ 151 w 92"/>
                <a:gd name="T59" fmla="*/ 178 h 85"/>
                <a:gd name="T60" fmla="*/ 179 w 92"/>
                <a:gd name="T61" fmla="*/ 178 h 85"/>
                <a:gd name="T62" fmla="*/ 159 w 92"/>
                <a:gd name="T63" fmla="*/ 222 h 85"/>
                <a:gd name="T64" fmla="*/ 166 w 92"/>
                <a:gd name="T65" fmla="*/ 233 h 85"/>
                <a:gd name="T66" fmla="*/ 155 w 92"/>
                <a:gd name="T67" fmla="*/ 258 h 85"/>
                <a:gd name="T68" fmla="*/ 190 w 92"/>
                <a:gd name="T69" fmla="*/ 233 h 85"/>
                <a:gd name="T70" fmla="*/ 155 w 92"/>
                <a:gd name="T71" fmla="*/ 277 h 85"/>
                <a:gd name="T72" fmla="*/ 159 w 92"/>
                <a:gd name="T73" fmla="*/ 291 h 85"/>
                <a:gd name="T74" fmla="*/ 155 w 92"/>
                <a:gd name="T75" fmla="*/ 291 h 85"/>
                <a:gd name="T76" fmla="*/ 155 w 92"/>
                <a:gd name="T77" fmla="*/ 322 h 85"/>
                <a:gd name="T78" fmla="*/ 185 w 92"/>
                <a:gd name="T79" fmla="*/ 277 h 85"/>
                <a:gd name="T80" fmla="*/ 174 w 92"/>
                <a:gd name="T81" fmla="*/ 322 h 85"/>
                <a:gd name="T82" fmla="*/ 185 w 92"/>
                <a:gd name="T83" fmla="*/ 303 h 85"/>
                <a:gd name="T84" fmla="*/ 190 w 92"/>
                <a:gd name="T85" fmla="*/ 333 h 85"/>
                <a:gd name="T86" fmla="*/ 166 w 92"/>
                <a:gd name="T87" fmla="*/ 399 h 85"/>
                <a:gd name="T88" fmla="*/ 151 w 92"/>
                <a:gd name="T89" fmla="*/ 392 h 85"/>
                <a:gd name="T90" fmla="*/ 151 w 92"/>
                <a:gd name="T91" fmla="*/ 364 h 85"/>
                <a:gd name="T92" fmla="*/ 136 w 92"/>
                <a:gd name="T93" fmla="*/ 379 h 85"/>
                <a:gd name="T94" fmla="*/ 151 w 92"/>
                <a:gd name="T95" fmla="*/ 322 h 85"/>
                <a:gd name="T96" fmla="*/ 149 w 92"/>
                <a:gd name="T97" fmla="*/ 303 h 85"/>
                <a:gd name="T98" fmla="*/ 134 w 92"/>
                <a:gd name="T99" fmla="*/ 340 h 85"/>
                <a:gd name="T100" fmla="*/ 136 w 92"/>
                <a:gd name="T101" fmla="*/ 322 h 85"/>
                <a:gd name="T102" fmla="*/ 92 w 92"/>
                <a:gd name="T103" fmla="*/ 392 h 85"/>
                <a:gd name="T104" fmla="*/ 92 w 92"/>
                <a:gd name="T105" fmla="*/ 364 h 85"/>
                <a:gd name="T106" fmla="*/ 125 w 92"/>
                <a:gd name="T107" fmla="*/ 307 h 85"/>
                <a:gd name="T108" fmla="*/ 116 w 92"/>
                <a:gd name="T109" fmla="*/ 322 h 85"/>
                <a:gd name="T110" fmla="*/ 125 w 92"/>
                <a:gd name="T111" fmla="*/ 307 h 85"/>
                <a:gd name="T112" fmla="*/ 109 w 92"/>
                <a:gd name="T113" fmla="*/ 307 h 85"/>
                <a:gd name="T114" fmla="*/ 98 w 92"/>
                <a:gd name="T115" fmla="*/ 333 h 85"/>
                <a:gd name="T116" fmla="*/ 82 w 92"/>
                <a:gd name="T117" fmla="*/ 333 h 85"/>
                <a:gd name="T118" fmla="*/ 98 w 92"/>
                <a:gd name="T119" fmla="*/ 322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22942" name="Freeform 4700"/>
            <p:cNvSpPr>
              <a:spLocks/>
            </p:cNvSpPr>
            <p:nvPr/>
          </p:nvSpPr>
          <p:spPr bwMode="auto">
            <a:xfrm>
              <a:off x="1396" y="1025"/>
              <a:ext cx="181" cy="37"/>
            </a:xfrm>
            <a:custGeom>
              <a:avLst/>
              <a:gdLst>
                <a:gd name="T0" fmla="*/ 145 w 161"/>
                <a:gd name="T1" fmla="*/ 83 h 29"/>
                <a:gd name="T2" fmla="*/ 111 w 161"/>
                <a:gd name="T3" fmla="*/ 46 h 29"/>
                <a:gd name="T4" fmla="*/ 162 w 161"/>
                <a:gd name="T5" fmla="*/ 46 h 29"/>
                <a:gd name="T6" fmla="*/ 67 w 161"/>
                <a:gd name="T7" fmla="*/ 28 h 29"/>
                <a:gd name="T8" fmla="*/ 88 w 161"/>
                <a:gd name="T9" fmla="*/ 0 h 29"/>
                <a:gd name="T10" fmla="*/ 0 w 161"/>
                <a:gd name="T11" fmla="*/ 0 h 29"/>
                <a:gd name="T12" fmla="*/ 78 w 161"/>
                <a:gd name="T13" fmla="*/ 46 h 29"/>
                <a:gd name="T14" fmla="*/ 60 w 161"/>
                <a:gd name="T15" fmla="*/ 96 h 29"/>
                <a:gd name="T16" fmla="*/ 49 w 161"/>
                <a:gd name="T17" fmla="*/ 159 h 29"/>
                <a:gd name="T18" fmla="*/ 129 w 161"/>
                <a:gd name="T19" fmla="*/ 159 h 29"/>
                <a:gd name="T20" fmla="*/ 201 w 161"/>
                <a:gd name="T21" fmla="*/ 159 h 29"/>
                <a:gd name="T22" fmla="*/ 278 w 161"/>
                <a:gd name="T23" fmla="*/ 143 h 29"/>
                <a:gd name="T24" fmla="*/ 358 w 161"/>
                <a:gd name="T25" fmla="*/ 143 h 29"/>
                <a:gd name="T26" fmla="*/ 364 w 161"/>
                <a:gd name="T27" fmla="*/ 106 h 29"/>
                <a:gd name="T28" fmla="*/ 307 w 161"/>
                <a:gd name="T29" fmla="*/ 65 h 29"/>
                <a:gd name="T30" fmla="*/ 227 w 161"/>
                <a:gd name="T31" fmla="*/ 83 h 29"/>
                <a:gd name="T32" fmla="*/ 145 w 161"/>
                <a:gd name="T33" fmla="*/ 8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22943" name="Freeform 4701"/>
            <p:cNvSpPr>
              <a:spLocks/>
            </p:cNvSpPr>
            <p:nvPr/>
          </p:nvSpPr>
          <p:spPr bwMode="auto">
            <a:xfrm>
              <a:off x="1458" y="958"/>
              <a:ext cx="115" cy="46"/>
            </a:xfrm>
            <a:custGeom>
              <a:avLst/>
              <a:gdLst>
                <a:gd name="T0" fmla="*/ 42 w 104"/>
                <a:gd name="T1" fmla="*/ 65 h 36"/>
                <a:gd name="T2" fmla="*/ 28 w 104"/>
                <a:gd name="T3" fmla="*/ 40 h 36"/>
                <a:gd name="T4" fmla="*/ 101 w 104"/>
                <a:gd name="T5" fmla="*/ 0 h 36"/>
                <a:gd name="T6" fmla="*/ 187 w 104"/>
                <a:gd name="T7" fmla="*/ 40 h 36"/>
                <a:gd name="T8" fmla="*/ 169 w 104"/>
                <a:gd name="T9" fmla="*/ 106 h 36"/>
                <a:gd name="T10" fmla="*/ 209 w 104"/>
                <a:gd name="T11" fmla="*/ 135 h 36"/>
                <a:gd name="T12" fmla="*/ 136 w 104"/>
                <a:gd name="T13" fmla="*/ 157 h 36"/>
                <a:gd name="T14" fmla="*/ 101 w 104"/>
                <a:gd name="T15" fmla="*/ 201 h 36"/>
                <a:gd name="T16" fmla="*/ 84 w 104"/>
                <a:gd name="T17" fmla="*/ 173 h 36"/>
                <a:gd name="T18" fmla="*/ 84 w 104"/>
                <a:gd name="T19" fmla="*/ 201 h 36"/>
                <a:gd name="T20" fmla="*/ 14 w 104"/>
                <a:gd name="T21" fmla="*/ 143 h 36"/>
                <a:gd name="T22" fmla="*/ 101 w 104"/>
                <a:gd name="T23" fmla="*/ 135 h 36"/>
                <a:gd name="T24" fmla="*/ 0 w 104"/>
                <a:gd name="T25" fmla="*/ 96 h 36"/>
                <a:gd name="T26" fmla="*/ 42 w 104"/>
                <a:gd name="T27" fmla="*/ 65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22944" name="Freeform 4702"/>
            <p:cNvSpPr>
              <a:spLocks/>
            </p:cNvSpPr>
            <p:nvPr/>
          </p:nvSpPr>
          <p:spPr bwMode="auto">
            <a:xfrm>
              <a:off x="1125" y="1025"/>
              <a:ext cx="156" cy="39"/>
            </a:xfrm>
            <a:custGeom>
              <a:avLst/>
              <a:gdLst>
                <a:gd name="T0" fmla="*/ 85 w 139"/>
                <a:gd name="T1" fmla="*/ 155 h 31"/>
                <a:gd name="T2" fmla="*/ 53 w 139"/>
                <a:gd name="T3" fmla="*/ 143 h 31"/>
                <a:gd name="T4" fmla="*/ 152 w 139"/>
                <a:gd name="T5" fmla="*/ 94 h 31"/>
                <a:gd name="T6" fmla="*/ 79 w 139"/>
                <a:gd name="T7" fmla="*/ 94 h 31"/>
                <a:gd name="T8" fmla="*/ 0 w 139"/>
                <a:gd name="T9" fmla="*/ 94 h 31"/>
                <a:gd name="T10" fmla="*/ 74 w 139"/>
                <a:gd name="T11" fmla="*/ 84 h 31"/>
                <a:gd name="T12" fmla="*/ 43 w 139"/>
                <a:gd name="T13" fmla="*/ 75 h 31"/>
                <a:gd name="T14" fmla="*/ 91 w 139"/>
                <a:gd name="T15" fmla="*/ 60 h 31"/>
                <a:gd name="T16" fmla="*/ 70 w 139"/>
                <a:gd name="T17" fmla="*/ 39 h 31"/>
                <a:gd name="T18" fmla="*/ 160 w 139"/>
                <a:gd name="T19" fmla="*/ 49 h 31"/>
                <a:gd name="T20" fmla="*/ 218 w 139"/>
                <a:gd name="T21" fmla="*/ 84 h 31"/>
                <a:gd name="T22" fmla="*/ 222 w 139"/>
                <a:gd name="T23" fmla="*/ 25 h 31"/>
                <a:gd name="T24" fmla="*/ 276 w 139"/>
                <a:gd name="T25" fmla="*/ 0 h 31"/>
                <a:gd name="T26" fmla="*/ 249 w 139"/>
                <a:gd name="T27" fmla="*/ 75 h 31"/>
                <a:gd name="T28" fmla="*/ 311 w 139"/>
                <a:gd name="T29" fmla="*/ 60 h 31"/>
                <a:gd name="T30" fmla="*/ 264 w 139"/>
                <a:gd name="T31" fmla="*/ 118 h 31"/>
                <a:gd name="T32" fmla="*/ 229 w 139"/>
                <a:gd name="T33" fmla="*/ 118 h 31"/>
                <a:gd name="T34" fmla="*/ 152 w 139"/>
                <a:gd name="T35" fmla="*/ 143 h 31"/>
                <a:gd name="T36" fmla="*/ 85 w 139"/>
                <a:gd name="T37" fmla="*/ 15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22945" name="Freeform 4703"/>
            <p:cNvSpPr>
              <a:spLocks/>
            </p:cNvSpPr>
            <p:nvPr/>
          </p:nvSpPr>
          <p:spPr bwMode="auto">
            <a:xfrm>
              <a:off x="1331" y="1223"/>
              <a:ext cx="98" cy="56"/>
            </a:xfrm>
            <a:custGeom>
              <a:avLst/>
              <a:gdLst>
                <a:gd name="T0" fmla="*/ 133 w 88"/>
                <a:gd name="T1" fmla="*/ 151 h 45"/>
                <a:gd name="T2" fmla="*/ 110 w 88"/>
                <a:gd name="T3" fmla="*/ 147 h 45"/>
                <a:gd name="T4" fmla="*/ 118 w 88"/>
                <a:gd name="T5" fmla="*/ 132 h 45"/>
                <a:gd name="T6" fmla="*/ 101 w 88"/>
                <a:gd name="T7" fmla="*/ 147 h 45"/>
                <a:gd name="T8" fmla="*/ 40 w 88"/>
                <a:gd name="T9" fmla="*/ 208 h 45"/>
                <a:gd name="T10" fmla="*/ 36 w 88"/>
                <a:gd name="T11" fmla="*/ 164 h 45"/>
                <a:gd name="T12" fmla="*/ 0 w 88"/>
                <a:gd name="T13" fmla="*/ 164 h 45"/>
                <a:gd name="T14" fmla="*/ 36 w 88"/>
                <a:gd name="T15" fmla="*/ 119 h 45"/>
                <a:gd name="T16" fmla="*/ 62 w 88"/>
                <a:gd name="T17" fmla="*/ 62 h 45"/>
                <a:gd name="T18" fmla="*/ 87 w 88"/>
                <a:gd name="T19" fmla="*/ 0 h 45"/>
                <a:gd name="T20" fmla="*/ 101 w 88"/>
                <a:gd name="T21" fmla="*/ 21 h 45"/>
                <a:gd name="T22" fmla="*/ 96 w 88"/>
                <a:gd name="T23" fmla="*/ 57 h 45"/>
                <a:gd name="T24" fmla="*/ 110 w 88"/>
                <a:gd name="T25" fmla="*/ 32 h 45"/>
                <a:gd name="T26" fmla="*/ 163 w 88"/>
                <a:gd name="T27" fmla="*/ 108 h 45"/>
                <a:gd name="T28" fmla="*/ 148 w 88"/>
                <a:gd name="T29" fmla="*/ 147 h 45"/>
                <a:gd name="T30" fmla="*/ 182 w 88"/>
                <a:gd name="T31" fmla="*/ 147 h 45"/>
                <a:gd name="T32" fmla="*/ 186 w 88"/>
                <a:gd name="T33" fmla="*/ 164 h 45"/>
                <a:gd name="T34" fmla="*/ 155 w 88"/>
                <a:gd name="T35" fmla="*/ 173 h 45"/>
                <a:gd name="T36" fmla="*/ 133 w 88"/>
                <a:gd name="T37" fmla="*/ 15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22946" name="Freeform 4704"/>
            <p:cNvSpPr>
              <a:spLocks/>
            </p:cNvSpPr>
            <p:nvPr/>
          </p:nvSpPr>
          <p:spPr bwMode="auto">
            <a:xfrm>
              <a:off x="1259" y="1079"/>
              <a:ext cx="88" cy="40"/>
            </a:xfrm>
            <a:custGeom>
              <a:avLst/>
              <a:gdLst>
                <a:gd name="T0" fmla="*/ 167 w 79"/>
                <a:gd name="T1" fmla="*/ 0 h 33"/>
                <a:gd name="T2" fmla="*/ 66 w 79"/>
                <a:gd name="T3" fmla="*/ 0 h 33"/>
                <a:gd name="T4" fmla="*/ 80 w 79"/>
                <a:gd name="T5" fmla="*/ 27 h 33"/>
                <a:gd name="T6" fmla="*/ 56 w 79"/>
                <a:gd name="T7" fmla="*/ 48 h 33"/>
                <a:gd name="T8" fmla="*/ 0 w 79"/>
                <a:gd name="T9" fmla="*/ 48 h 33"/>
                <a:gd name="T10" fmla="*/ 36 w 79"/>
                <a:gd name="T11" fmla="*/ 91 h 33"/>
                <a:gd name="T12" fmla="*/ 72 w 79"/>
                <a:gd name="T13" fmla="*/ 125 h 33"/>
                <a:gd name="T14" fmla="*/ 77 w 79"/>
                <a:gd name="T15" fmla="*/ 102 h 33"/>
                <a:gd name="T16" fmla="*/ 118 w 79"/>
                <a:gd name="T17" fmla="*/ 102 h 33"/>
                <a:gd name="T18" fmla="*/ 145 w 79"/>
                <a:gd name="T19" fmla="*/ 48 h 33"/>
                <a:gd name="T20" fmla="*/ 16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22947" name="Freeform 4705"/>
            <p:cNvSpPr>
              <a:spLocks/>
            </p:cNvSpPr>
            <p:nvPr/>
          </p:nvSpPr>
          <p:spPr bwMode="auto">
            <a:xfrm>
              <a:off x="1339" y="1070"/>
              <a:ext cx="90" cy="39"/>
            </a:xfrm>
            <a:custGeom>
              <a:avLst/>
              <a:gdLst>
                <a:gd name="T0" fmla="*/ 107 w 81"/>
                <a:gd name="T1" fmla="*/ 94 h 31"/>
                <a:gd name="T2" fmla="*/ 51 w 81"/>
                <a:gd name="T3" fmla="*/ 94 h 31"/>
                <a:gd name="T4" fmla="*/ 54 w 81"/>
                <a:gd name="T5" fmla="*/ 118 h 31"/>
                <a:gd name="T6" fmla="*/ 32 w 81"/>
                <a:gd name="T7" fmla="*/ 155 h 31"/>
                <a:gd name="T8" fmla="*/ 0 w 81"/>
                <a:gd name="T9" fmla="*/ 155 h 31"/>
                <a:gd name="T10" fmla="*/ 3 w 81"/>
                <a:gd name="T11" fmla="*/ 137 h 31"/>
                <a:gd name="T12" fmla="*/ 40 w 81"/>
                <a:gd name="T13" fmla="*/ 45 h 31"/>
                <a:gd name="T14" fmla="*/ 54 w 81"/>
                <a:gd name="T15" fmla="*/ 36 h 31"/>
                <a:gd name="T16" fmla="*/ 54 w 81"/>
                <a:gd name="T17" fmla="*/ 25 h 31"/>
                <a:gd name="T18" fmla="*/ 71 w 81"/>
                <a:gd name="T19" fmla="*/ 0 h 31"/>
                <a:gd name="T20" fmla="*/ 169 w 81"/>
                <a:gd name="T21" fmla="*/ 25 h 31"/>
                <a:gd name="T22" fmla="*/ 147 w 81"/>
                <a:gd name="T23" fmla="*/ 45 h 31"/>
                <a:gd name="T24" fmla="*/ 107 w 81"/>
                <a:gd name="T25" fmla="*/ 94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22948" name="Freeform 4706"/>
            <p:cNvSpPr>
              <a:spLocks/>
            </p:cNvSpPr>
            <p:nvPr/>
          </p:nvSpPr>
          <p:spPr bwMode="auto">
            <a:xfrm>
              <a:off x="563" y="1532"/>
              <a:ext cx="47" cy="51"/>
            </a:xfrm>
            <a:custGeom>
              <a:avLst/>
              <a:gdLst>
                <a:gd name="T0" fmla="*/ 57 w 43"/>
                <a:gd name="T1" fmla="*/ 134 h 41"/>
                <a:gd name="T2" fmla="*/ 52 w 43"/>
                <a:gd name="T3" fmla="*/ 134 h 41"/>
                <a:gd name="T4" fmla="*/ 33 w 43"/>
                <a:gd name="T5" fmla="*/ 134 h 41"/>
                <a:gd name="T6" fmla="*/ 36 w 43"/>
                <a:gd name="T7" fmla="*/ 119 h 41"/>
                <a:gd name="T8" fmla="*/ 33 w 43"/>
                <a:gd name="T9" fmla="*/ 109 h 41"/>
                <a:gd name="T10" fmla="*/ 14 w 43"/>
                <a:gd name="T11" fmla="*/ 109 h 41"/>
                <a:gd name="T12" fmla="*/ 36 w 43"/>
                <a:gd name="T13" fmla="*/ 88 h 41"/>
                <a:gd name="T14" fmla="*/ 14 w 43"/>
                <a:gd name="T15" fmla="*/ 71 h 41"/>
                <a:gd name="T16" fmla="*/ 14 w 43"/>
                <a:gd name="T17" fmla="*/ 57 h 41"/>
                <a:gd name="T18" fmla="*/ 2 w 43"/>
                <a:gd name="T19" fmla="*/ 46 h 41"/>
                <a:gd name="T20" fmla="*/ 2 w 43"/>
                <a:gd name="T21" fmla="*/ 32 h 41"/>
                <a:gd name="T22" fmla="*/ 14 w 43"/>
                <a:gd name="T23" fmla="*/ 14 h 41"/>
                <a:gd name="T24" fmla="*/ 5 w 43"/>
                <a:gd name="T25" fmla="*/ 21 h 41"/>
                <a:gd name="T26" fmla="*/ 0 w 43"/>
                <a:gd name="T27" fmla="*/ 0 h 41"/>
                <a:gd name="T28" fmla="*/ 33 w 43"/>
                <a:gd name="T29" fmla="*/ 14 h 41"/>
                <a:gd name="T30" fmla="*/ 57 w 43"/>
                <a:gd name="T31" fmla="*/ 21 h 41"/>
                <a:gd name="T32" fmla="*/ 61 w 43"/>
                <a:gd name="T33" fmla="*/ 57 h 41"/>
                <a:gd name="T34" fmla="*/ 74 w 43"/>
                <a:gd name="T35" fmla="*/ 109 h 41"/>
                <a:gd name="T36" fmla="*/ 80 w 43"/>
                <a:gd name="T37" fmla="*/ 167 h 41"/>
                <a:gd name="T38" fmla="*/ 80 w 43"/>
                <a:gd name="T39" fmla="*/ 188 h 41"/>
                <a:gd name="T40" fmla="*/ 39 w 43"/>
                <a:gd name="T41" fmla="*/ 151 h 41"/>
                <a:gd name="T42" fmla="*/ 57 w 43"/>
                <a:gd name="T43" fmla="*/ 134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22949" name="Freeform 4707"/>
            <p:cNvSpPr>
              <a:spLocks/>
            </p:cNvSpPr>
            <p:nvPr/>
          </p:nvSpPr>
          <p:spPr bwMode="auto">
            <a:xfrm>
              <a:off x="1083" y="1017"/>
              <a:ext cx="113" cy="23"/>
            </a:xfrm>
            <a:custGeom>
              <a:avLst/>
              <a:gdLst>
                <a:gd name="T0" fmla="*/ 125 w 102"/>
                <a:gd name="T1" fmla="*/ 48 h 19"/>
                <a:gd name="T2" fmla="*/ 125 w 102"/>
                <a:gd name="T3" fmla="*/ 27 h 19"/>
                <a:gd name="T4" fmla="*/ 102 w 102"/>
                <a:gd name="T5" fmla="*/ 48 h 19"/>
                <a:gd name="T6" fmla="*/ 79 w 102"/>
                <a:gd name="T7" fmla="*/ 58 h 19"/>
                <a:gd name="T8" fmla="*/ 79 w 102"/>
                <a:gd name="T9" fmla="*/ 58 h 19"/>
                <a:gd name="T10" fmla="*/ 58 w 102"/>
                <a:gd name="T11" fmla="*/ 74 h 19"/>
                <a:gd name="T12" fmla="*/ 38 w 102"/>
                <a:gd name="T13" fmla="*/ 74 h 19"/>
                <a:gd name="T14" fmla="*/ 38 w 102"/>
                <a:gd name="T15" fmla="*/ 64 h 19"/>
                <a:gd name="T16" fmla="*/ 24 w 102"/>
                <a:gd name="T17" fmla="*/ 74 h 19"/>
                <a:gd name="T18" fmla="*/ 0 w 102"/>
                <a:gd name="T19" fmla="*/ 74 h 19"/>
                <a:gd name="T20" fmla="*/ 14 w 102"/>
                <a:gd name="T21" fmla="*/ 58 h 19"/>
                <a:gd name="T22" fmla="*/ 89 w 102"/>
                <a:gd name="T23" fmla="*/ 27 h 19"/>
                <a:gd name="T24" fmla="*/ 140 w 102"/>
                <a:gd name="T25" fmla="*/ 0 h 19"/>
                <a:gd name="T26" fmla="*/ 173 w 102"/>
                <a:gd name="T27" fmla="*/ 0 h 19"/>
                <a:gd name="T28" fmla="*/ 208 w 102"/>
                <a:gd name="T29" fmla="*/ 0 h 19"/>
                <a:gd name="T30" fmla="*/ 173 w 102"/>
                <a:gd name="T31" fmla="*/ 12 h 19"/>
                <a:gd name="T32" fmla="*/ 185 w 102"/>
                <a:gd name="T33" fmla="*/ 27 h 19"/>
                <a:gd name="T34" fmla="*/ 173 w 102"/>
                <a:gd name="T35" fmla="*/ 27 h 19"/>
                <a:gd name="T36" fmla="*/ 140 w 102"/>
                <a:gd name="T37" fmla="*/ 48 h 19"/>
                <a:gd name="T38" fmla="*/ 122 w 102"/>
                <a:gd name="T39" fmla="*/ 58 h 19"/>
                <a:gd name="T40" fmla="*/ 125 w 102"/>
                <a:gd name="T41" fmla="*/ 4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22950" name="Freeform 4708"/>
            <p:cNvSpPr>
              <a:spLocks/>
            </p:cNvSpPr>
            <p:nvPr/>
          </p:nvSpPr>
          <p:spPr bwMode="auto">
            <a:xfrm>
              <a:off x="1310" y="1029"/>
              <a:ext cx="68" cy="27"/>
            </a:xfrm>
            <a:custGeom>
              <a:avLst/>
              <a:gdLst>
                <a:gd name="T0" fmla="*/ 55 w 62"/>
                <a:gd name="T1" fmla="*/ 40 h 21"/>
                <a:gd name="T2" fmla="*/ 36 w 62"/>
                <a:gd name="T3" fmla="*/ 28 h 21"/>
                <a:gd name="T4" fmla="*/ 46 w 62"/>
                <a:gd name="T5" fmla="*/ 28 h 21"/>
                <a:gd name="T6" fmla="*/ 33 w 62"/>
                <a:gd name="T7" fmla="*/ 40 h 21"/>
                <a:gd name="T8" fmla="*/ 29 w 62"/>
                <a:gd name="T9" fmla="*/ 51 h 21"/>
                <a:gd name="T10" fmla="*/ 29 w 62"/>
                <a:gd name="T11" fmla="*/ 51 h 21"/>
                <a:gd name="T12" fmla="*/ 0 w 62"/>
                <a:gd name="T13" fmla="*/ 82 h 21"/>
                <a:gd name="T14" fmla="*/ 78 w 62"/>
                <a:gd name="T15" fmla="*/ 66 h 21"/>
                <a:gd name="T16" fmla="*/ 33 w 62"/>
                <a:gd name="T17" fmla="*/ 96 h 21"/>
                <a:gd name="T18" fmla="*/ 29 w 62"/>
                <a:gd name="T19" fmla="*/ 109 h 21"/>
                <a:gd name="T20" fmla="*/ 72 w 62"/>
                <a:gd name="T21" fmla="*/ 123 h 21"/>
                <a:gd name="T22" fmla="*/ 78 w 62"/>
                <a:gd name="T23" fmla="*/ 109 h 21"/>
                <a:gd name="T24" fmla="*/ 86 w 62"/>
                <a:gd name="T25" fmla="*/ 96 h 21"/>
                <a:gd name="T26" fmla="*/ 100 w 62"/>
                <a:gd name="T27" fmla="*/ 96 h 21"/>
                <a:gd name="T28" fmla="*/ 110 w 62"/>
                <a:gd name="T29" fmla="*/ 82 h 21"/>
                <a:gd name="T30" fmla="*/ 95 w 62"/>
                <a:gd name="T31" fmla="*/ 66 h 21"/>
                <a:gd name="T32" fmla="*/ 120 w 62"/>
                <a:gd name="T33" fmla="*/ 28 h 21"/>
                <a:gd name="T34" fmla="*/ 114 w 62"/>
                <a:gd name="T35" fmla="*/ 0 h 21"/>
                <a:gd name="T36" fmla="*/ 92 w 62"/>
                <a:gd name="T37" fmla="*/ 13 h 21"/>
                <a:gd name="T38" fmla="*/ 65 w 62"/>
                <a:gd name="T39" fmla="*/ 13 h 21"/>
                <a:gd name="T40" fmla="*/ 72 w 62"/>
                <a:gd name="T41" fmla="*/ 40 h 21"/>
                <a:gd name="T42" fmla="*/ 65 w 62"/>
                <a:gd name="T43" fmla="*/ 40 h 21"/>
                <a:gd name="T44" fmla="*/ 55 w 62"/>
                <a:gd name="T45" fmla="*/ 4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22951" name="Freeform 4709"/>
            <p:cNvSpPr>
              <a:spLocks/>
            </p:cNvSpPr>
            <p:nvPr/>
          </p:nvSpPr>
          <p:spPr bwMode="auto">
            <a:xfrm>
              <a:off x="1337" y="989"/>
              <a:ext cx="59" cy="22"/>
            </a:xfrm>
            <a:custGeom>
              <a:avLst/>
              <a:gdLst>
                <a:gd name="T0" fmla="*/ 61 w 54"/>
                <a:gd name="T1" fmla="*/ 2 h 19"/>
                <a:gd name="T2" fmla="*/ 67 w 54"/>
                <a:gd name="T3" fmla="*/ 2 h 19"/>
                <a:gd name="T4" fmla="*/ 87 w 54"/>
                <a:gd name="T5" fmla="*/ 2 h 19"/>
                <a:gd name="T6" fmla="*/ 97 w 54"/>
                <a:gd name="T7" fmla="*/ 2 h 19"/>
                <a:gd name="T8" fmla="*/ 97 w 54"/>
                <a:gd name="T9" fmla="*/ 25 h 19"/>
                <a:gd name="T10" fmla="*/ 99 w 54"/>
                <a:gd name="T11" fmla="*/ 39 h 19"/>
                <a:gd name="T12" fmla="*/ 74 w 54"/>
                <a:gd name="T13" fmla="*/ 52 h 19"/>
                <a:gd name="T14" fmla="*/ 44 w 54"/>
                <a:gd name="T15" fmla="*/ 34 h 19"/>
                <a:gd name="T16" fmla="*/ 0 w 54"/>
                <a:gd name="T17" fmla="*/ 34 h 19"/>
                <a:gd name="T18" fmla="*/ 5 w 54"/>
                <a:gd name="T19" fmla="*/ 19 h 19"/>
                <a:gd name="T20" fmla="*/ 36 w 54"/>
                <a:gd name="T21" fmla="*/ 19 h 19"/>
                <a:gd name="T22" fmla="*/ 33 w 54"/>
                <a:gd name="T23" fmla="*/ 2 h 19"/>
                <a:gd name="T24" fmla="*/ 17 w 54"/>
                <a:gd name="T25" fmla="*/ 2 h 19"/>
                <a:gd name="T26" fmla="*/ 5 w 54"/>
                <a:gd name="T27" fmla="*/ 0 h 19"/>
                <a:gd name="T28" fmla="*/ 61 w 54"/>
                <a:gd name="T29" fmla="*/ 0 h 19"/>
                <a:gd name="T30" fmla="*/ 61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2952" name="Freeform 4710"/>
            <p:cNvSpPr>
              <a:spLocks/>
            </p:cNvSpPr>
            <p:nvPr/>
          </p:nvSpPr>
          <p:spPr bwMode="auto">
            <a:xfrm>
              <a:off x="1241" y="1149"/>
              <a:ext cx="53" cy="24"/>
            </a:xfrm>
            <a:custGeom>
              <a:avLst/>
              <a:gdLst>
                <a:gd name="T0" fmla="*/ 92 w 47"/>
                <a:gd name="T1" fmla="*/ 47 h 19"/>
                <a:gd name="T2" fmla="*/ 92 w 47"/>
                <a:gd name="T3" fmla="*/ 37 h 19"/>
                <a:gd name="T4" fmla="*/ 60 w 47"/>
                <a:gd name="T5" fmla="*/ 0 h 19"/>
                <a:gd name="T6" fmla="*/ 48 w 47"/>
                <a:gd name="T7" fmla="*/ 20 h 19"/>
                <a:gd name="T8" fmla="*/ 43 w 47"/>
                <a:gd name="T9" fmla="*/ 13 h 19"/>
                <a:gd name="T10" fmla="*/ 33 w 47"/>
                <a:gd name="T11" fmla="*/ 37 h 19"/>
                <a:gd name="T12" fmla="*/ 0 w 47"/>
                <a:gd name="T13" fmla="*/ 61 h 19"/>
                <a:gd name="T14" fmla="*/ 60 w 47"/>
                <a:gd name="T15" fmla="*/ 97 h 19"/>
                <a:gd name="T16" fmla="*/ 111 w 47"/>
                <a:gd name="T17" fmla="*/ 75 h 19"/>
                <a:gd name="T18" fmla="*/ 98 w 47"/>
                <a:gd name="T19" fmla="*/ 75 h 19"/>
                <a:gd name="T20" fmla="*/ 92 w 47"/>
                <a:gd name="T21" fmla="*/ 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22953" name="Freeform 4711"/>
            <p:cNvSpPr>
              <a:spLocks/>
            </p:cNvSpPr>
            <p:nvPr/>
          </p:nvSpPr>
          <p:spPr bwMode="auto">
            <a:xfrm>
              <a:off x="1533" y="1079"/>
              <a:ext cx="55" cy="17"/>
            </a:xfrm>
            <a:custGeom>
              <a:avLst/>
              <a:gdLst>
                <a:gd name="T0" fmla="*/ 91 w 48"/>
                <a:gd name="T1" fmla="*/ 0 h 14"/>
                <a:gd name="T2" fmla="*/ 3 w 48"/>
                <a:gd name="T3" fmla="*/ 0 h 14"/>
                <a:gd name="T4" fmla="*/ 0 w 48"/>
                <a:gd name="T5" fmla="*/ 19 h 14"/>
                <a:gd name="T6" fmla="*/ 13 w 48"/>
                <a:gd name="T7" fmla="*/ 34 h 14"/>
                <a:gd name="T8" fmla="*/ 25 w 48"/>
                <a:gd name="T9" fmla="*/ 53 h 14"/>
                <a:gd name="T10" fmla="*/ 125 w 48"/>
                <a:gd name="T11" fmla="*/ 49 h 14"/>
                <a:gd name="T12" fmla="*/ 91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22954" name="Freeform 4712"/>
            <p:cNvSpPr>
              <a:spLocks/>
            </p:cNvSpPr>
            <p:nvPr/>
          </p:nvSpPr>
          <p:spPr bwMode="auto">
            <a:xfrm>
              <a:off x="1511" y="1177"/>
              <a:ext cx="34" cy="19"/>
            </a:xfrm>
            <a:custGeom>
              <a:avLst/>
              <a:gdLst>
                <a:gd name="T0" fmla="*/ 50 w 31"/>
                <a:gd name="T1" fmla="*/ 52 h 15"/>
                <a:gd name="T2" fmla="*/ 3 w 31"/>
                <a:gd name="T3" fmla="*/ 77 h 15"/>
                <a:gd name="T4" fmla="*/ 0 w 31"/>
                <a:gd name="T5" fmla="*/ 37 h 15"/>
                <a:gd name="T6" fmla="*/ 36 w 31"/>
                <a:gd name="T7" fmla="*/ 0 h 15"/>
                <a:gd name="T8" fmla="*/ 59 w 31"/>
                <a:gd name="T9" fmla="*/ 16 h 15"/>
                <a:gd name="T10" fmla="*/ 50 w 31"/>
                <a:gd name="T11" fmla="*/ 5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22955" name="Freeform 4713"/>
            <p:cNvSpPr>
              <a:spLocks/>
            </p:cNvSpPr>
            <p:nvPr/>
          </p:nvSpPr>
          <p:spPr bwMode="auto">
            <a:xfrm>
              <a:off x="1411" y="994"/>
              <a:ext cx="37" cy="17"/>
            </a:xfrm>
            <a:custGeom>
              <a:avLst/>
              <a:gdLst>
                <a:gd name="T0" fmla="*/ 0 w 33"/>
                <a:gd name="T1" fmla="*/ 18 h 15"/>
                <a:gd name="T2" fmla="*/ 12 w 33"/>
                <a:gd name="T3" fmla="*/ 0 h 15"/>
                <a:gd name="T4" fmla="*/ 73 w 33"/>
                <a:gd name="T5" fmla="*/ 18 h 15"/>
                <a:gd name="T6" fmla="*/ 65 w 33"/>
                <a:gd name="T7" fmla="*/ 23 h 15"/>
                <a:gd name="T8" fmla="*/ 12 w 33"/>
                <a:gd name="T9" fmla="*/ 36 h 15"/>
                <a:gd name="T10" fmla="*/ 3 w 33"/>
                <a:gd name="T11" fmla="*/ 23 h 15"/>
                <a:gd name="T12" fmla="*/ 0 w 33"/>
                <a:gd name="T13" fmla="*/ 1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22956" name="Freeform 4714"/>
            <p:cNvSpPr>
              <a:spLocks/>
            </p:cNvSpPr>
            <p:nvPr/>
          </p:nvSpPr>
          <p:spPr bwMode="auto">
            <a:xfrm>
              <a:off x="1368" y="1047"/>
              <a:ext cx="40" cy="15"/>
            </a:xfrm>
            <a:custGeom>
              <a:avLst/>
              <a:gdLst>
                <a:gd name="T0" fmla="*/ 20 w 36"/>
                <a:gd name="T1" fmla="*/ 45 h 12"/>
                <a:gd name="T2" fmla="*/ 0 w 36"/>
                <a:gd name="T3" fmla="*/ 36 h 12"/>
                <a:gd name="T4" fmla="*/ 60 w 36"/>
                <a:gd name="T5" fmla="*/ 0 h 12"/>
                <a:gd name="T6" fmla="*/ 74 w 36"/>
                <a:gd name="T7" fmla="*/ 36 h 12"/>
                <a:gd name="T8" fmla="*/ 64 w 36"/>
                <a:gd name="T9" fmla="*/ 60 h 12"/>
                <a:gd name="T10" fmla="*/ 20 w 36"/>
                <a:gd name="T11" fmla="*/ 4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22957" name="Freeform 4715"/>
            <p:cNvSpPr>
              <a:spLocks/>
            </p:cNvSpPr>
            <p:nvPr/>
          </p:nvSpPr>
          <p:spPr bwMode="auto">
            <a:xfrm>
              <a:off x="1219" y="1079"/>
              <a:ext cx="32" cy="15"/>
            </a:xfrm>
            <a:custGeom>
              <a:avLst/>
              <a:gdLst>
                <a:gd name="T0" fmla="*/ 16 w 30"/>
                <a:gd name="T1" fmla="*/ 60 h 12"/>
                <a:gd name="T2" fmla="*/ 0 w 30"/>
                <a:gd name="T3" fmla="*/ 13 h 12"/>
                <a:gd name="T4" fmla="*/ 41 w 30"/>
                <a:gd name="T5" fmla="*/ 0 h 12"/>
                <a:gd name="T6" fmla="*/ 47 w 30"/>
                <a:gd name="T7" fmla="*/ 13 h 12"/>
                <a:gd name="T8" fmla="*/ 16 w 30"/>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22958" name="Freeform 4716"/>
            <p:cNvSpPr>
              <a:spLocks/>
            </p:cNvSpPr>
            <p:nvPr/>
          </p:nvSpPr>
          <p:spPr bwMode="auto">
            <a:xfrm>
              <a:off x="1822" y="1137"/>
              <a:ext cx="35" cy="21"/>
            </a:xfrm>
            <a:custGeom>
              <a:avLst/>
              <a:gdLst>
                <a:gd name="T0" fmla="*/ 73 w 31"/>
                <a:gd name="T1" fmla="*/ 53 h 17"/>
                <a:gd name="T2" fmla="*/ 16 w 31"/>
                <a:gd name="T3" fmla="*/ 0 h 17"/>
                <a:gd name="T4" fmla="*/ 0 w 31"/>
                <a:gd name="T5" fmla="*/ 21 h 17"/>
                <a:gd name="T6" fmla="*/ 0 w 31"/>
                <a:gd name="T7" fmla="*/ 32 h 17"/>
                <a:gd name="T8" fmla="*/ 0 w 31"/>
                <a:gd name="T9" fmla="*/ 43 h 17"/>
                <a:gd name="T10" fmla="*/ 3 w 31"/>
                <a:gd name="T11" fmla="*/ 53 h 17"/>
                <a:gd name="T12" fmla="*/ 16 w 31"/>
                <a:gd name="T13" fmla="*/ 61 h 17"/>
                <a:gd name="T14" fmla="*/ 3 w 31"/>
                <a:gd name="T15" fmla="*/ 75 h 17"/>
                <a:gd name="T16" fmla="*/ 73 w 31"/>
                <a:gd name="T17" fmla="*/ 5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22959" name="Freeform 4717"/>
            <p:cNvSpPr>
              <a:spLocks/>
            </p:cNvSpPr>
            <p:nvPr/>
          </p:nvSpPr>
          <p:spPr bwMode="auto">
            <a:xfrm>
              <a:off x="2191" y="1210"/>
              <a:ext cx="143" cy="60"/>
            </a:xfrm>
            <a:custGeom>
              <a:avLst/>
              <a:gdLst>
                <a:gd name="T0" fmla="*/ 236 w 126"/>
                <a:gd name="T1" fmla="*/ 0 h 48"/>
                <a:gd name="T2" fmla="*/ 232 w 126"/>
                <a:gd name="T3" fmla="*/ 25 h 48"/>
                <a:gd name="T4" fmla="*/ 200 w 126"/>
                <a:gd name="T5" fmla="*/ 36 h 48"/>
                <a:gd name="T6" fmla="*/ 180 w 126"/>
                <a:gd name="T7" fmla="*/ 25 h 48"/>
                <a:gd name="T8" fmla="*/ 180 w 126"/>
                <a:gd name="T9" fmla="*/ 60 h 48"/>
                <a:gd name="T10" fmla="*/ 180 w 126"/>
                <a:gd name="T11" fmla="*/ 49 h 48"/>
                <a:gd name="T12" fmla="*/ 150 w 126"/>
                <a:gd name="T13" fmla="*/ 36 h 48"/>
                <a:gd name="T14" fmla="*/ 144 w 126"/>
                <a:gd name="T15" fmla="*/ 60 h 48"/>
                <a:gd name="T16" fmla="*/ 123 w 126"/>
                <a:gd name="T17" fmla="*/ 36 h 48"/>
                <a:gd name="T18" fmla="*/ 107 w 126"/>
                <a:gd name="T19" fmla="*/ 80 h 48"/>
                <a:gd name="T20" fmla="*/ 94 w 126"/>
                <a:gd name="T21" fmla="*/ 94 h 48"/>
                <a:gd name="T22" fmla="*/ 75 w 126"/>
                <a:gd name="T23" fmla="*/ 75 h 48"/>
                <a:gd name="T24" fmla="*/ 87 w 126"/>
                <a:gd name="T25" fmla="*/ 60 h 48"/>
                <a:gd name="T26" fmla="*/ 47 w 126"/>
                <a:gd name="T27" fmla="*/ 0 h 48"/>
                <a:gd name="T28" fmla="*/ 53 w 126"/>
                <a:gd name="T29" fmla="*/ 25 h 48"/>
                <a:gd name="T30" fmla="*/ 58 w 126"/>
                <a:gd name="T31" fmla="*/ 49 h 48"/>
                <a:gd name="T32" fmla="*/ 36 w 126"/>
                <a:gd name="T33" fmla="*/ 25 h 48"/>
                <a:gd name="T34" fmla="*/ 30 w 126"/>
                <a:gd name="T35" fmla="*/ 49 h 48"/>
                <a:gd name="T36" fmla="*/ 30 w 126"/>
                <a:gd name="T37" fmla="*/ 49 h 48"/>
                <a:gd name="T38" fmla="*/ 36 w 126"/>
                <a:gd name="T39" fmla="*/ 60 h 48"/>
                <a:gd name="T40" fmla="*/ 30 w 126"/>
                <a:gd name="T41" fmla="*/ 60 h 48"/>
                <a:gd name="T42" fmla="*/ 3 w 126"/>
                <a:gd name="T43" fmla="*/ 60 h 48"/>
                <a:gd name="T44" fmla="*/ 12 w 126"/>
                <a:gd name="T45" fmla="*/ 75 h 48"/>
                <a:gd name="T46" fmla="*/ 0 w 126"/>
                <a:gd name="T47" fmla="*/ 75 h 48"/>
                <a:gd name="T48" fmla="*/ 66 w 126"/>
                <a:gd name="T49" fmla="*/ 80 h 48"/>
                <a:gd name="T50" fmla="*/ 53 w 126"/>
                <a:gd name="T51" fmla="*/ 94 h 48"/>
                <a:gd name="T52" fmla="*/ 58 w 126"/>
                <a:gd name="T53" fmla="*/ 108 h 48"/>
                <a:gd name="T54" fmla="*/ 3 w 126"/>
                <a:gd name="T55" fmla="*/ 118 h 48"/>
                <a:gd name="T56" fmla="*/ 47 w 126"/>
                <a:gd name="T57" fmla="*/ 138 h 48"/>
                <a:gd name="T58" fmla="*/ 66 w 126"/>
                <a:gd name="T59" fmla="*/ 149 h 48"/>
                <a:gd name="T60" fmla="*/ 58 w 126"/>
                <a:gd name="T61" fmla="*/ 156 h 48"/>
                <a:gd name="T62" fmla="*/ 66 w 126"/>
                <a:gd name="T63" fmla="*/ 156 h 48"/>
                <a:gd name="T64" fmla="*/ 58 w 126"/>
                <a:gd name="T65" fmla="*/ 173 h 48"/>
                <a:gd name="T66" fmla="*/ 36 w 126"/>
                <a:gd name="T67" fmla="*/ 195 h 48"/>
                <a:gd name="T68" fmla="*/ 58 w 126"/>
                <a:gd name="T69" fmla="*/ 208 h 48"/>
                <a:gd name="T70" fmla="*/ 94 w 126"/>
                <a:gd name="T71" fmla="*/ 216 h 48"/>
                <a:gd name="T72" fmla="*/ 162 w 126"/>
                <a:gd name="T73" fmla="*/ 231 h 48"/>
                <a:gd name="T74" fmla="*/ 209 w 126"/>
                <a:gd name="T75" fmla="*/ 208 h 48"/>
                <a:gd name="T76" fmla="*/ 258 w 126"/>
                <a:gd name="T77" fmla="*/ 173 h 48"/>
                <a:gd name="T78" fmla="*/ 283 w 126"/>
                <a:gd name="T79" fmla="*/ 138 h 48"/>
                <a:gd name="T80" fmla="*/ 303 w 126"/>
                <a:gd name="T81" fmla="*/ 118 h 48"/>
                <a:gd name="T82" fmla="*/ 305 w 126"/>
                <a:gd name="T83" fmla="*/ 118 h 48"/>
                <a:gd name="T84" fmla="*/ 293 w 126"/>
                <a:gd name="T85" fmla="*/ 108 h 48"/>
                <a:gd name="T86" fmla="*/ 305 w 126"/>
                <a:gd name="T87" fmla="*/ 94 h 48"/>
                <a:gd name="T88" fmla="*/ 305 w 126"/>
                <a:gd name="T89" fmla="*/ 80 h 48"/>
                <a:gd name="T90" fmla="*/ 283 w 126"/>
                <a:gd name="T91" fmla="*/ 80 h 48"/>
                <a:gd name="T92" fmla="*/ 288 w 126"/>
                <a:gd name="T93" fmla="*/ 75 h 48"/>
                <a:gd name="T94" fmla="*/ 275 w 126"/>
                <a:gd name="T95" fmla="*/ 60 h 48"/>
                <a:gd name="T96" fmla="*/ 270 w 126"/>
                <a:gd name="T97" fmla="*/ 36 h 48"/>
                <a:gd name="T98" fmla="*/ 288 w 126"/>
                <a:gd name="T99" fmla="*/ 16 h 48"/>
                <a:gd name="T100" fmla="*/ 258 w 126"/>
                <a:gd name="T101" fmla="*/ 25 h 48"/>
                <a:gd name="T102" fmla="*/ 236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22960" name="Freeform 4718"/>
            <p:cNvSpPr>
              <a:spLocks/>
            </p:cNvSpPr>
            <p:nvPr/>
          </p:nvSpPr>
          <p:spPr bwMode="auto">
            <a:xfrm>
              <a:off x="2360" y="1436"/>
              <a:ext cx="61" cy="78"/>
            </a:xfrm>
            <a:custGeom>
              <a:avLst/>
              <a:gdLst>
                <a:gd name="T0" fmla="*/ 101 w 56"/>
                <a:gd name="T1" fmla="*/ 193 h 64"/>
                <a:gd name="T2" fmla="*/ 101 w 56"/>
                <a:gd name="T3" fmla="*/ 132 h 64"/>
                <a:gd name="T4" fmla="*/ 101 w 56"/>
                <a:gd name="T5" fmla="*/ 74 h 64"/>
                <a:gd name="T6" fmla="*/ 85 w 56"/>
                <a:gd name="T7" fmla="*/ 72 h 64"/>
                <a:gd name="T8" fmla="*/ 81 w 56"/>
                <a:gd name="T9" fmla="*/ 72 h 64"/>
                <a:gd name="T10" fmla="*/ 63 w 56"/>
                <a:gd name="T11" fmla="*/ 72 h 64"/>
                <a:gd name="T12" fmla="*/ 76 w 56"/>
                <a:gd name="T13" fmla="*/ 20 h 64"/>
                <a:gd name="T14" fmla="*/ 85 w 56"/>
                <a:gd name="T15" fmla="*/ 0 h 64"/>
                <a:gd name="T16" fmla="*/ 74 w 56"/>
                <a:gd name="T17" fmla="*/ 13 h 64"/>
                <a:gd name="T18" fmla="*/ 63 w 56"/>
                <a:gd name="T19" fmla="*/ 13 h 64"/>
                <a:gd name="T20" fmla="*/ 46 w 56"/>
                <a:gd name="T21" fmla="*/ 29 h 64"/>
                <a:gd name="T22" fmla="*/ 52 w 56"/>
                <a:gd name="T23" fmla="*/ 49 h 64"/>
                <a:gd name="T24" fmla="*/ 46 w 56"/>
                <a:gd name="T25" fmla="*/ 72 h 64"/>
                <a:gd name="T26" fmla="*/ 14 w 56"/>
                <a:gd name="T27" fmla="*/ 74 h 64"/>
                <a:gd name="T28" fmla="*/ 16 w 56"/>
                <a:gd name="T29" fmla="*/ 94 h 64"/>
                <a:gd name="T30" fmla="*/ 4 w 56"/>
                <a:gd name="T31" fmla="*/ 115 h 64"/>
                <a:gd name="T32" fmla="*/ 33 w 56"/>
                <a:gd name="T33" fmla="*/ 145 h 64"/>
                <a:gd name="T34" fmla="*/ 14 w 56"/>
                <a:gd name="T35" fmla="*/ 182 h 64"/>
                <a:gd name="T36" fmla="*/ 33 w 56"/>
                <a:gd name="T37" fmla="*/ 171 h 64"/>
                <a:gd name="T38" fmla="*/ 14 w 56"/>
                <a:gd name="T39" fmla="*/ 199 h 64"/>
                <a:gd name="T40" fmla="*/ 0 w 56"/>
                <a:gd name="T41" fmla="*/ 208 h 64"/>
                <a:gd name="T42" fmla="*/ 4 w 56"/>
                <a:gd name="T43" fmla="*/ 222 h 64"/>
                <a:gd name="T44" fmla="*/ 0 w 56"/>
                <a:gd name="T45" fmla="*/ 224 h 64"/>
                <a:gd name="T46" fmla="*/ 14 w 56"/>
                <a:gd name="T47" fmla="*/ 235 h 64"/>
                <a:gd name="T48" fmla="*/ 4 w 56"/>
                <a:gd name="T49" fmla="*/ 250 h 64"/>
                <a:gd name="T50" fmla="*/ 16 w 56"/>
                <a:gd name="T51" fmla="*/ 250 h 64"/>
                <a:gd name="T52" fmla="*/ 16 w 56"/>
                <a:gd name="T53" fmla="*/ 256 h 64"/>
                <a:gd name="T54" fmla="*/ 41 w 56"/>
                <a:gd name="T55" fmla="*/ 250 h 64"/>
                <a:gd name="T56" fmla="*/ 68 w 56"/>
                <a:gd name="T57" fmla="*/ 222 h 64"/>
                <a:gd name="T58" fmla="*/ 96 w 56"/>
                <a:gd name="T59" fmla="*/ 208 h 64"/>
                <a:gd name="T60" fmla="*/ 101 w 56"/>
                <a:gd name="T61" fmla="*/ 19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22961" name="Freeform 4719"/>
            <p:cNvSpPr>
              <a:spLocks/>
            </p:cNvSpPr>
            <p:nvPr/>
          </p:nvSpPr>
          <p:spPr bwMode="auto">
            <a:xfrm>
              <a:off x="2428" y="1369"/>
              <a:ext cx="113" cy="176"/>
            </a:xfrm>
            <a:custGeom>
              <a:avLst/>
              <a:gdLst>
                <a:gd name="T0" fmla="*/ 18 w 102"/>
                <a:gd name="T1" fmla="*/ 193 h 142"/>
                <a:gd name="T2" fmla="*/ 34 w 102"/>
                <a:gd name="T3" fmla="*/ 193 h 142"/>
                <a:gd name="T4" fmla="*/ 24 w 102"/>
                <a:gd name="T5" fmla="*/ 257 h 142"/>
                <a:gd name="T6" fmla="*/ 42 w 102"/>
                <a:gd name="T7" fmla="*/ 276 h 142"/>
                <a:gd name="T8" fmla="*/ 64 w 102"/>
                <a:gd name="T9" fmla="*/ 296 h 142"/>
                <a:gd name="T10" fmla="*/ 79 w 102"/>
                <a:gd name="T11" fmla="*/ 381 h 142"/>
                <a:gd name="T12" fmla="*/ 34 w 102"/>
                <a:gd name="T13" fmla="*/ 428 h 142"/>
                <a:gd name="T14" fmla="*/ 50 w 102"/>
                <a:gd name="T15" fmla="*/ 455 h 142"/>
                <a:gd name="T16" fmla="*/ 18 w 102"/>
                <a:gd name="T17" fmla="*/ 509 h 142"/>
                <a:gd name="T18" fmla="*/ 58 w 102"/>
                <a:gd name="T19" fmla="*/ 544 h 142"/>
                <a:gd name="T20" fmla="*/ 79 w 102"/>
                <a:gd name="T21" fmla="*/ 544 h 142"/>
                <a:gd name="T22" fmla="*/ 30 w 102"/>
                <a:gd name="T23" fmla="*/ 595 h 142"/>
                <a:gd name="T24" fmla="*/ 12 w 102"/>
                <a:gd name="T25" fmla="*/ 637 h 142"/>
                <a:gd name="T26" fmla="*/ 53 w 102"/>
                <a:gd name="T27" fmla="*/ 622 h 142"/>
                <a:gd name="T28" fmla="*/ 89 w 102"/>
                <a:gd name="T29" fmla="*/ 595 h 142"/>
                <a:gd name="T30" fmla="*/ 166 w 102"/>
                <a:gd name="T31" fmla="*/ 595 h 142"/>
                <a:gd name="T32" fmla="*/ 173 w 102"/>
                <a:gd name="T33" fmla="*/ 530 h 142"/>
                <a:gd name="T34" fmla="*/ 208 w 102"/>
                <a:gd name="T35" fmla="*/ 455 h 142"/>
                <a:gd name="T36" fmla="*/ 166 w 102"/>
                <a:gd name="T37" fmla="*/ 436 h 142"/>
                <a:gd name="T38" fmla="*/ 151 w 102"/>
                <a:gd name="T39" fmla="*/ 374 h 142"/>
                <a:gd name="T40" fmla="*/ 155 w 102"/>
                <a:gd name="T41" fmla="*/ 342 h 142"/>
                <a:gd name="T42" fmla="*/ 107 w 102"/>
                <a:gd name="T43" fmla="*/ 205 h 142"/>
                <a:gd name="T44" fmla="*/ 89 w 102"/>
                <a:gd name="T45" fmla="*/ 169 h 142"/>
                <a:gd name="T46" fmla="*/ 81 w 102"/>
                <a:gd name="T47" fmla="*/ 156 h 142"/>
                <a:gd name="T48" fmla="*/ 58 w 102"/>
                <a:gd name="T49" fmla="*/ 77 h 142"/>
                <a:gd name="T50" fmla="*/ 58 w 102"/>
                <a:gd name="T51" fmla="*/ 57 h 142"/>
                <a:gd name="T52" fmla="*/ 34 w 102"/>
                <a:gd name="T53" fmla="*/ 0 h 142"/>
                <a:gd name="T54" fmla="*/ 24 w 102"/>
                <a:gd name="T55" fmla="*/ 57 h 142"/>
                <a:gd name="T56" fmla="*/ 12 w 102"/>
                <a:gd name="T57" fmla="*/ 77 h 142"/>
                <a:gd name="T58" fmla="*/ 12 w 102"/>
                <a:gd name="T59" fmla="*/ 109 h 142"/>
                <a:gd name="T60" fmla="*/ 2 w 102"/>
                <a:gd name="T61" fmla="*/ 136 h 142"/>
                <a:gd name="T62" fmla="*/ 18 w 102"/>
                <a:gd name="T63" fmla="*/ 136 h 142"/>
                <a:gd name="T64" fmla="*/ 2 w 102"/>
                <a:gd name="T65" fmla="*/ 24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22962" name="Freeform 4720"/>
            <p:cNvSpPr>
              <a:spLocks/>
            </p:cNvSpPr>
            <p:nvPr/>
          </p:nvSpPr>
          <p:spPr bwMode="auto">
            <a:xfrm>
              <a:off x="2399" y="1436"/>
              <a:ext cx="33" cy="23"/>
            </a:xfrm>
            <a:custGeom>
              <a:avLst/>
              <a:gdLst>
                <a:gd name="T0" fmla="*/ 48 w 31"/>
                <a:gd name="T1" fmla="*/ 58 h 19"/>
                <a:gd name="T2" fmla="*/ 43 w 31"/>
                <a:gd name="T3" fmla="*/ 40 h 19"/>
                <a:gd name="T4" fmla="*/ 28 w 31"/>
                <a:gd name="T5" fmla="*/ 0 h 19"/>
                <a:gd name="T6" fmla="*/ 7 w 31"/>
                <a:gd name="T7" fmla="*/ 18 h 19"/>
                <a:gd name="T8" fmla="*/ 0 w 31"/>
                <a:gd name="T9" fmla="*/ 64 h 19"/>
                <a:gd name="T10" fmla="*/ 16 w 31"/>
                <a:gd name="T11" fmla="*/ 64 h 19"/>
                <a:gd name="T12" fmla="*/ 19 w 31"/>
                <a:gd name="T13" fmla="*/ 64 h 19"/>
                <a:gd name="T14" fmla="*/ 32 w 31"/>
                <a:gd name="T15" fmla="*/ 74 h 19"/>
                <a:gd name="T16" fmla="*/ 48 w 31"/>
                <a:gd name="T17" fmla="*/ 5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22963" name="Freeform 4721"/>
            <p:cNvSpPr>
              <a:spLocks/>
            </p:cNvSpPr>
            <p:nvPr/>
          </p:nvSpPr>
          <p:spPr bwMode="auto">
            <a:xfrm>
              <a:off x="2419" y="1389"/>
              <a:ext cx="13" cy="9"/>
            </a:xfrm>
            <a:custGeom>
              <a:avLst/>
              <a:gdLst>
                <a:gd name="T0" fmla="*/ 14 w 12"/>
                <a:gd name="T1" fmla="*/ 13 h 7"/>
                <a:gd name="T2" fmla="*/ 2 w 12"/>
                <a:gd name="T3" fmla="*/ 0 h 7"/>
                <a:gd name="T4" fmla="*/ 0 w 12"/>
                <a:gd name="T5" fmla="*/ 13 h 7"/>
                <a:gd name="T6" fmla="*/ 16 w 12"/>
                <a:gd name="T7" fmla="*/ 40 h 7"/>
                <a:gd name="T8" fmla="*/ 20 w 12"/>
                <a:gd name="T9" fmla="*/ 22 h 7"/>
                <a:gd name="T10" fmla="*/ 14 w 12"/>
                <a:gd name="T11" fmla="*/ 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22964" name="Freeform 4722"/>
            <p:cNvSpPr>
              <a:spLocks/>
            </p:cNvSpPr>
            <p:nvPr/>
          </p:nvSpPr>
          <p:spPr bwMode="auto">
            <a:xfrm>
              <a:off x="2416" y="1371"/>
              <a:ext cx="12" cy="13"/>
            </a:xfrm>
            <a:custGeom>
              <a:avLst/>
              <a:gdLst>
                <a:gd name="T0" fmla="*/ 12 w 12"/>
                <a:gd name="T1" fmla="*/ 35 h 10"/>
                <a:gd name="T2" fmla="*/ 10 w 12"/>
                <a:gd name="T3" fmla="*/ 0 h 10"/>
                <a:gd name="T4" fmla="*/ 3 w 12"/>
                <a:gd name="T5" fmla="*/ 35 h 10"/>
                <a:gd name="T6" fmla="*/ 0 w 12"/>
                <a:gd name="T7" fmla="*/ 64 h 10"/>
                <a:gd name="T8" fmla="*/ 12 w 12"/>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22965" name="Freeform 4723"/>
            <p:cNvSpPr>
              <a:spLocks/>
            </p:cNvSpPr>
            <p:nvPr/>
          </p:nvSpPr>
          <p:spPr bwMode="auto">
            <a:xfrm>
              <a:off x="2498" y="1328"/>
              <a:ext cx="2" cy="10"/>
            </a:xfrm>
            <a:custGeom>
              <a:avLst/>
              <a:gdLst>
                <a:gd name="T0" fmla="*/ 0 w 2"/>
                <a:gd name="T1" fmla="*/ 0 h 9"/>
                <a:gd name="T2" fmla="*/ 0 w 2"/>
                <a:gd name="T3" fmla="*/ 12 h 9"/>
                <a:gd name="T4" fmla="*/ 0 w 2"/>
                <a:gd name="T5" fmla="*/ 14 h 9"/>
                <a:gd name="T6" fmla="*/ 0 w 2"/>
                <a:gd name="T7" fmla="*/ 1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2966" name="Freeform 4724"/>
            <p:cNvSpPr>
              <a:spLocks/>
            </p:cNvSpPr>
            <p:nvPr/>
          </p:nvSpPr>
          <p:spPr bwMode="auto">
            <a:xfrm>
              <a:off x="2426" y="1412"/>
              <a:ext cx="6" cy="4"/>
            </a:xfrm>
            <a:custGeom>
              <a:avLst/>
              <a:gdLst>
                <a:gd name="T0" fmla="*/ 0 w 7"/>
                <a:gd name="T1" fmla="*/ 21 h 3"/>
                <a:gd name="T2" fmla="*/ 3 w 7"/>
                <a:gd name="T3" fmla="*/ 0 h 3"/>
                <a:gd name="T4" fmla="*/ 0 w 7"/>
                <a:gd name="T5" fmla="*/ 0 h 3"/>
                <a:gd name="T6" fmla="*/ 0 w 7"/>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22967" name="Freeform 4725"/>
            <p:cNvSpPr>
              <a:spLocks/>
            </p:cNvSpPr>
            <p:nvPr/>
          </p:nvSpPr>
          <p:spPr bwMode="auto">
            <a:xfrm>
              <a:off x="2449" y="1474"/>
              <a:ext cx="6" cy="6"/>
            </a:xfrm>
            <a:custGeom>
              <a:avLst/>
              <a:gdLst>
                <a:gd name="T0" fmla="*/ 17 w 5"/>
                <a:gd name="T1" fmla="*/ 17 h 5"/>
                <a:gd name="T2" fmla="*/ 0 w 5"/>
                <a:gd name="T3" fmla="*/ 0 h 5"/>
                <a:gd name="T4" fmla="*/ 0 w 5"/>
                <a:gd name="T5" fmla="*/ 17 h 5"/>
                <a:gd name="T6" fmla="*/ 17 w 5"/>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2968" name="Rectangle 472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969" name="Freeform 4727"/>
            <p:cNvSpPr>
              <a:spLocks/>
            </p:cNvSpPr>
            <p:nvPr/>
          </p:nvSpPr>
          <p:spPr bwMode="auto">
            <a:xfrm>
              <a:off x="2089" y="1811"/>
              <a:ext cx="14" cy="2"/>
            </a:xfrm>
            <a:custGeom>
              <a:avLst/>
              <a:gdLst>
                <a:gd name="T0" fmla="*/ 15 w 12"/>
                <a:gd name="T1" fmla="*/ 2 h 2"/>
                <a:gd name="T2" fmla="*/ 0 w 12"/>
                <a:gd name="T3" fmla="*/ 0 h 2"/>
                <a:gd name="T4" fmla="*/ 35 w 12"/>
                <a:gd name="T5" fmla="*/ 0 h 2"/>
                <a:gd name="T6" fmla="*/ 15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2970" name="Freeform 472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971" name="Rectangle 472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endParaRPr lang="fr-FR" altLang="fr-FR" sz="1600"/>
            </a:p>
          </p:txBody>
        </p:sp>
        <p:sp>
          <p:nvSpPr>
            <p:cNvPr id="22972" name="Freeform 4730"/>
            <p:cNvSpPr>
              <a:spLocks/>
            </p:cNvSpPr>
            <p:nvPr/>
          </p:nvSpPr>
          <p:spPr bwMode="auto">
            <a:xfrm>
              <a:off x="1425" y="1933"/>
              <a:ext cx="4" cy="1"/>
            </a:xfrm>
            <a:custGeom>
              <a:avLst/>
              <a:gdLst>
                <a:gd name="T0" fmla="*/ 21 w 3"/>
                <a:gd name="T1" fmla="*/ 0 h 1"/>
                <a:gd name="T2" fmla="*/ 21 w 3"/>
                <a:gd name="T3" fmla="*/ 0 h 1"/>
                <a:gd name="T4" fmla="*/ 0 w 3"/>
                <a:gd name="T5" fmla="*/ 0 h 1"/>
                <a:gd name="T6" fmla="*/ 21 w 3"/>
                <a:gd name="T7" fmla="*/ 0 h 1"/>
                <a:gd name="T8" fmla="*/ 21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2973" name="Freeform 4731"/>
            <p:cNvSpPr>
              <a:spLocks/>
            </p:cNvSpPr>
            <p:nvPr/>
          </p:nvSpPr>
          <p:spPr bwMode="auto">
            <a:xfrm>
              <a:off x="2360" y="1720"/>
              <a:ext cx="52" cy="111"/>
            </a:xfrm>
            <a:custGeom>
              <a:avLst/>
              <a:gdLst>
                <a:gd name="T0" fmla="*/ 42 w 47"/>
                <a:gd name="T1" fmla="*/ 0 h 90"/>
                <a:gd name="T2" fmla="*/ 28 w 47"/>
                <a:gd name="T3" fmla="*/ 2 h 90"/>
                <a:gd name="T4" fmla="*/ 28 w 47"/>
                <a:gd name="T5" fmla="*/ 99 h 90"/>
                <a:gd name="T6" fmla="*/ 17 w 47"/>
                <a:gd name="T7" fmla="*/ 150 h 90"/>
                <a:gd name="T8" fmla="*/ 4 w 47"/>
                <a:gd name="T9" fmla="*/ 207 h 90"/>
                <a:gd name="T10" fmla="*/ 0 w 47"/>
                <a:gd name="T11" fmla="*/ 257 h 90"/>
                <a:gd name="T12" fmla="*/ 14 w 47"/>
                <a:gd name="T13" fmla="*/ 279 h 90"/>
                <a:gd name="T14" fmla="*/ 21 w 47"/>
                <a:gd name="T15" fmla="*/ 279 h 90"/>
                <a:gd name="T16" fmla="*/ 17 w 47"/>
                <a:gd name="T17" fmla="*/ 391 h 90"/>
                <a:gd name="T18" fmla="*/ 61 w 47"/>
                <a:gd name="T19" fmla="*/ 370 h 90"/>
                <a:gd name="T20" fmla="*/ 61 w 47"/>
                <a:gd name="T21" fmla="*/ 356 h 90"/>
                <a:gd name="T22" fmla="*/ 72 w 47"/>
                <a:gd name="T23" fmla="*/ 311 h 90"/>
                <a:gd name="T24" fmla="*/ 72 w 47"/>
                <a:gd name="T25" fmla="*/ 285 h 90"/>
                <a:gd name="T26" fmla="*/ 72 w 47"/>
                <a:gd name="T27" fmla="*/ 243 h 90"/>
                <a:gd name="T28" fmla="*/ 61 w 47"/>
                <a:gd name="T29" fmla="*/ 183 h 90"/>
                <a:gd name="T30" fmla="*/ 72 w 47"/>
                <a:gd name="T31" fmla="*/ 183 h 90"/>
                <a:gd name="T32" fmla="*/ 81 w 47"/>
                <a:gd name="T33" fmla="*/ 90 h 90"/>
                <a:gd name="T34" fmla="*/ 96 w 47"/>
                <a:gd name="T35" fmla="*/ 53 h 90"/>
                <a:gd name="T36" fmla="*/ 96 w 47"/>
                <a:gd name="T37" fmla="*/ 2 h 90"/>
                <a:gd name="T38" fmla="*/ 56 w 47"/>
                <a:gd name="T39" fmla="*/ 2 h 90"/>
                <a:gd name="T40" fmla="*/ 42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22974" name="Freeform 4732"/>
            <p:cNvSpPr>
              <a:spLocks/>
            </p:cNvSpPr>
            <p:nvPr/>
          </p:nvSpPr>
          <p:spPr bwMode="auto">
            <a:xfrm>
              <a:off x="2370" y="1682"/>
              <a:ext cx="196" cy="167"/>
            </a:xfrm>
            <a:custGeom>
              <a:avLst/>
              <a:gdLst>
                <a:gd name="T0" fmla="*/ 84 w 175"/>
                <a:gd name="T1" fmla="*/ 147 h 135"/>
                <a:gd name="T2" fmla="*/ 43 w 175"/>
                <a:gd name="T3" fmla="*/ 147 h 135"/>
                <a:gd name="T4" fmla="*/ 27 w 175"/>
                <a:gd name="T5" fmla="*/ 136 h 135"/>
                <a:gd name="T6" fmla="*/ 12 w 175"/>
                <a:gd name="T7" fmla="*/ 147 h 135"/>
                <a:gd name="T8" fmla="*/ 12 w 175"/>
                <a:gd name="T9" fmla="*/ 115 h 135"/>
                <a:gd name="T10" fmla="*/ 2 w 175"/>
                <a:gd name="T11" fmla="*/ 109 h 135"/>
                <a:gd name="T12" fmla="*/ 2 w 175"/>
                <a:gd name="T13" fmla="*/ 93 h 135"/>
                <a:gd name="T14" fmla="*/ 0 w 175"/>
                <a:gd name="T15" fmla="*/ 88 h 135"/>
                <a:gd name="T16" fmla="*/ 0 w 175"/>
                <a:gd name="T17" fmla="*/ 40 h 135"/>
                <a:gd name="T18" fmla="*/ 48 w 175"/>
                <a:gd name="T19" fmla="*/ 0 h 135"/>
                <a:gd name="T20" fmla="*/ 90 w 175"/>
                <a:gd name="T21" fmla="*/ 2 h 135"/>
                <a:gd name="T22" fmla="*/ 128 w 175"/>
                <a:gd name="T23" fmla="*/ 21 h 135"/>
                <a:gd name="T24" fmla="*/ 161 w 175"/>
                <a:gd name="T25" fmla="*/ 21 h 135"/>
                <a:gd name="T26" fmla="*/ 199 w 175"/>
                <a:gd name="T27" fmla="*/ 32 h 135"/>
                <a:gd name="T28" fmla="*/ 231 w 175"/>
                <a:gd name="T29" fmla="*/ 32 h 135"/>
                <a:gd name="T30" fmla="*/ 251 w 175"/>
                <a:gd name="T31" fmla="*/ 57 h 135"/>
                <a:gd name="T32" fmla="*/ 333 w 175"/>
                <a:gd name="T33" fmla="*/ 93 h 135"/>
                <a:gd name="T34" fmla="*/ 333 w 175"/>
                <a:gd name="T35" fmla="*/ 93 h 135"/>
                <a:gd name="T36" fmla="*/ 346 w 175"/>
                <a:gd name="T37" fmla="*/ 93 h 135"/>
                <a:gd name="T38" fmla="*/ 388 w 175"/>
                <a:gd name="T39" fmla="*/ 109 h 135"/>
                <a:gd name="T40" fmla="*/ 383 w 175"/>
                <a:gd name="T41" fmla="*/ 155 h 135"/>
                <a:gd name="T42" fmla="*/ 346 w 175"/>
                <a:gd name="T43" fmla="*/ 199 h 135"/>
                <a:gd name="T44" fmla="*/ 314 w 175"/>
                <a:gd name="T45" fmla="*/ 230 h 135"/>
                <a:gd name="T46" fmla="*/ 292 w 175"/>
                <a:gd name="T47" fmla="*/ 294 h 135"/>
                <a:gd name="T48" fmla="*/ 278 w 175"/>
                <a:gd name="T49" fmla="*/ 344 h 135"/>
                <a:gd name="T50" fmla="*/ 292 w 175"/>
                <a:gd name="T51" fmla="*/ 396 h 135"/>
                <a:gd name="T52" fmla="*/ 261 w 175"/>
                <a:gd name="T53" fmla="*/ 464 h 135"/>
                <a:gd name="T54" fmla="*/ 259 w 175"/>
                <a:gd name="T55" fmla="*/ 485 h 135"/>
                <a:gd name="T56" fmla="*/ 231 w 175"/>
                <a:gd name="T57" fmla="*/ 512 h 135"/>
                <a:gd name="T58" fmla="*/ 215 w 175"/>
                <a:gd name="T59" fmla="*/ 557 h 135"/>
                <a:gd name="T60" fmla="*/ 178 w 175"/>
                <a:gd name="T61" fmla="*/ 557 h 135"/>
                <a:gd name="T62" fmla="*/ 133 w 175"/>
                <a:gd name="T63" fmla="*/ 564 h 135"/>
                <a:gd name="T64" fmla="*/ 113 w 175"/>
                <a:gd name="T65" fmla="*/ 600 h 135"/>
                <a:gd name="T66" fmla="*/ 90 w 175"/>
                <a:gd name="T67" fmla="*/ 600 h 135"/>
                <a:gd name="T68" fmla="*/ 84 w 175"/>
                <a:gd name="T69" fmla="*/ 541 h 135"/>
                <a:gd name="T70" fmla="*/ 56 w 175"/>
                <a:gd name="T71" fmla="*/ 512 h 135"/>
                <a:gd name="T72" fmla="*/ 48 w 175"/>
                <a:gd name="T73" fmla="*/ 512 h 135"/>
                <a:gd name="T74" fmla="*/ 48 w 175"/>
                <a:gd name="T75" fmla="*/ 502 h 135"/>
                <a:gd name="T76" fmla="*/ 56 w 175"/>
                <a:gd name="T77" fmla="*/ 453 h 135"/>
                <a:gd name="T78" fmla="*/ 56 w 175"/>
                <a:gd name="T79" fmla="*/ 428 h 135"/>
                <a:gd name="T80" fmla="*/ 56 w 175"/>
                <a:gd name="T81" fmla="*/ 388 h 135"/>
                <a:gd name="T82" fmla="*/ 48 w 175"/>
                <a:gd name="T83" fmla="*/ 320 h 135"/>
                <a:gd name="T84" fmla="*/ 56 w 175"/>
                <a:gd name="T85" fmla="*/ 320 h 135"/>
                <a:gd name="T86" fmla="*/ 69 w 175"/>
                <a:gd name="T87" fmla="*/ 224 h 135"/>
                <a:gd name="T88" fmla="*/ 84 w 175"/>
                <a:gd name="T89" fmla="*/ 192 h 135"/>
                <a:gd name="T90" fmla="*/ 84 w 175"/>
                <a:gd name="T91" fmla="*/ 1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22975" name="Freeform 4733"/>
            <p:cNvSpPr>
              <a:spLocks/>
            </p:cNvSpPr>
            <p:nvPr/>
          </p:nvSpPr>
          <p:spPr bwMode="auto">
            <a:xfrm>
              <a:off x="2555" y="1768"/>
              <a:ext cx="17" cy="10"/>
            </a:xfrm>
            <a:custGeom>
              <a:avLst/>
              <a:gdLst>
                <a:gd name="T0" fmla="*/ 53 w 14"/>
                <a:gd name="T1" fmla="*/ 2 h 9"/>
                <a:gd name="T2" fmla="*/ 28 w 14"/>
                <a:gd name="T3" fmla="*/ 18 h 9"/>
                <a:gd name="T4" fmla="*/ 0 w 14"/>
                <a:gd name="T5" fmla="*/ 4 h 9"/>
                <a:gd name="T6" fmla="*/ 34 w 14"/>
                <a:gd name="T7" fmla="*/ 0 h 9"/>
                <a:gd name="T8" fmla="*/ 53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22976" name="Freeform 4734"/>
            <p:cNvSpPr>
              <a:spLocks/>
            </p:cNvSpPr>
            <p:nvPr/>
          </p:nvSpPr>
          <p:spPr bwMode="auto">
            <a:xfrm>
              <a:off x="498" y="1561"/>
              <a:ext cx="960" cy="529"/>
            </a:xfrm>
            <a:custGeom>
              <a:avLst/>
              <a:gdLst>
                <a:gd name="T0" fmla="*/ 1850 w 859"/>
                <a:gd name="T1" fmla="*/ 158 h 426"/>
                <a:gd name="T2" fmla="*/ 1752 w 859"/>
                <a:gd name="T3" fmla="*/ 317 h 426"/>
                <a:gd name="T4" fmla="*/ 1552 w 859"/>
                <a:gd name="T5" fmla="*/ 452 h 426"/>
                <a:gd name="T6" fmla="*/ 1404 w 859"/>
                <a:gd name="T7" fmla="*/ 561 h 426"/>
                <a:gd name="T8" fmla="*/ 1380 w 859"/>
                <a:gd name="T9" fmla="*/ 452 h 426"/>
                <a:gd name="T10" fmla="*/ 1361 w 859"/>
                <a:gd name="T11" fmla="*/ 260 h 426"/>
                <a:gd name="T12" fmla="*/ 1257 w 859"/>
                <a:gd name="T13" fmla="*/ 88 h 426"/>
                <a:gd name="T14" fmla="*/ 1087 w 859"/>
                <a:gd name="T15" fmla="*/ 40 h 426"/>
                <a:gd name="T16" fmla="*/ 924 w 859"/>
                <a:gd name="T17" fmla="*/ 21 h 426"/>
                <a:gd name="T18" fmla="*/ 662 w 859"/>
                <a:gd name="T19" fmla="*/ 21 h 426"/>
                <a:gd name="T20" fmla="*/ 402 w 859"/>
                <a:gd name="T21" fmla="*/ 21 h 426"/>
                <a:gd name="T22" fmla="*/ 222 w 859"/>
                <a:gd name="T23" fmla="*/ 149 h 426"/>
                <a:gd name="T24" fmla="*/ 201 w 859"/>
                <a:gd name="T25" fmla="*/ 149 h 426"/>
                <a:gd name="T26" fmla="*/ 162 w 859"/>
                <a:gd name="T27" fmla="*/ 184 h 426"/>
                <a:gd name="T28" fmla="*/ 139 w 859"/>
                <a:gd name="T29" fmla="*/ 238 h 426"/>
                <a:gd name="T30" fmla="*/ 56 w 859"/>
                <a:gd name="T31" fmla="*/ 504 h 426"/>
                <a:gd name="T32" fmla="*/ 0 w 859"/>
                <a:gd name="T33" fmla="*/ 795 h 426"/>
                <a:gd name="T34" fmla="*/ 21 w 859"/>
                <a:gd name="T35" fmla="*/ 905 h 426"/>
                <a:gd name="T36" fmla="*/ 21 w 859"/>
                <a:gd name="T37" fmla="*/ 993 h 426"/>
                <a:gd name="T38" fmla="*/ 36 w 859"/>
                <a:gd name="T39" fmla="*/ 1193 h 426"/>
                <a:gd name="T40" fmla="*/ 184 w 859"/>
                <a:gd name="T41" fmla="*/ 1347 h 426"/>
                <a:gd name="T42" fmla="*/ 331 w 859"/>
                <a:gd name="T43" fmla="*/ 1454 h 426"/>
                <a:gd name="T44" fmla="*/ 478 w 859"/>
                <a:gd name="T45" fmla="*/ 1567 h 426"/>
                <a:gd name="T46" fmla="*/ 605 w 859"/>
                <a:gd name="T47" fmla="*/ 1658 h 426"/>
                <a:gd name="T48" fmla="*/ 691 w 859"/>
                <a:gd name="T49" fmla="*/ 1799 h 426"/>
                <a:gd name="T50" fmla="*/ 705 w 859"/>
                <a:gd name="T51" fmla="*/ 1720 h 426"/>
                <a:gd name="T52" fmla="*/ 743 w 859"/>
                <a:gd name="T53" fmla="*/ 1681 h 426"/>
                <a:gd name="T54" fmla="*/ 810 w 859"/>
                <a:gd name="T55" fmla="*/ 1594 h 426"/>
                <a:gd name="T56" fmla="*/ 886 w 859"/>
                <a:gd name="T57" fmla="*/ 1583 h 426"/>
                <a:gd name="T58" fmla="*/ 952 w 859"/>
                <a:gd name="T59" fmla="*/ 1594 h 426"/>
                <a:gd name="T60" fmla="*/ 983 w 859"/>
                <a:gd name="T61" fmla="*/ 1562 h 426"/>
                <a:gd name="T62" fmla="*/ 1024 w 859"/>
                <a:gd name="T63" fmla="*/ 1529 h 426"/>
                <a:gd name="T64" fmla="*/ 1062 w 859"/>
                <a:gd name="T65" fmla="*/ 1529 h 426"/>
                <a:gd name="T66" fmla="*/ 1113 w 859"/>
                <a:gd name="T67" fmla="*/ 1547 h 426"/>
                <a:gd name="T68" fmla="*/ 1197 w 859"/>
                <a:gd name="T69" fmla="*/ 1658 h 426"/>
                <a:gd name="T70" fmla="*/ 1190 w 859"/>
                <a:gd name="T71" fmla="*/ 1773 h 426"/>
                <a:gd name="T72" fmla="*/ 1207 w 859"/>
                <a:gd name="T73" fmla="*/ 1839 h 426"/>
                <a:gd name="T74" fmla="*/ 1265 w 859"/>
                <a:gd name="T75" fmla="*/ 1807 h 426"/>
                <a:gd name="T76" fmla="*/ 1257 w 859"/>
                <a:gd name="T77" fmla="*/ 1602 h 426"/>
                <a:gd name="T78" fmla="*/ 1277 w 859"/>
                <a:gd name="T79" fmla="*/ 1396 h 426"/>
                <a:gd name="T80" fmla="*/ 1350 w 859"/>
                <a:gd name="T81" fmla="*/ 1294 h 426"/>
                <a:gd name="T82" fmla="*/ 1437 w 859"/>
                <a:gd name="T83" fmla="*/ 1128 h 426"/>
                <a:gd name="T84" fmla="*/ 1487 w 859"/>
                <a:gd name="T85" fmla="*/ 1075 h 426"/>
                <a:gd name="T86" fmla="*/ 1474 w 859"/>
                <a:gd name="T87" fmla="*/ 1064 h 426"/>
                <a:gd name="T88" fmla="*/ 1483 w 859"/>
                <a:gd name="T89" fmla="*/ 993 h 426"/>
                <a:gd name="T90" fmla="*/ 1487 w 859"/>
                <a:gd name="T91" fmla="*/ 956 h 426"/>
                <a:gd name="T92" fmla="*/ 1479 w 859"/>
                <a:gd name="T93" fmla="*/ 853 h 426"/>
                <a:gd name="T94" fmla="*/ 1500 w 859"/>
                <a:gd name="T95" fmla="*/ 806 h 426"/>
                <a:gd name="T96" fmla="*/ 1509 w 859"/>
                <a:gd name="T97" fmla="*/ 882 h 426"/>
                <a:gd name="T98" fmla="*/ 1537 w 859"/>
                <a:gd name="T99" fmla="*/ 874 h 426"/>
                <a:gd name="T100" fmla="*/ 1543 w 859"/>
                <a:gd name="T101" fmla="*/ 830 h 426"/>
                <a:gd name="T102" fmla="*/ 1604 w 859"/>
                <a:gd name="T103" fmla="*/ 680 h 426"/>
                <a:gd name="T104" fmla="*/ 1693 w 859"/>
                <a:gd name="T105" fmla="*/ 618 h 426"/>
                <a:gd name="T106" fmla="*/ 1736 w 859"/>
                <a:gd name="T107" fmla="*/ 582 h 426"/>
                <a:gd name="T108" fmla="*/ 1761 w 859"/>
                <a:gd name="T109" fmla="*/ 441 h 426"/>
                <a:gd name="T110" fmla="*/ 1814 w 859"/>
                <a:gd name="T111" fmla="*/ 390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22977" name="Freeform 4735"/>
            <p:cNvSpPr>
              <a:spLocks/>
            </p:cNvSpPr>
            <p:nvPr/>
          </p:nvSpPr>
          <p:spPr bwMode="auto">
            <a:xfrm>
              <a:off x="113" y="1122"/>
              <a:ext cx="609" cy="322"/>
            </a:xfrm>
            <a:custGeom>
              <a:avLst/>
              <a:gdLst>
                <a:gd name="T0" fmla="*/ 938 w 546"/>
                <a:gd name="T1" fmla="*/ 1014 h 260"/>
                <a:gd name="T2" fmla="*/ 903 w 546"/>
                <a:gd name="T3" fmla="*/ 815 h 260"/>
                <a:gd name="T4" fmla="*/ 853 w 546"/>
                <a:gd name="T5" fmla="*/ 783 h 260"/>
                <a:gd name="T6" fmla="*/ 899 w 546"/>
                <a:gd name="T7" fmla="*/ 596 h 260"/>
                <a:gd name="T8" fmla="*/ 1082 w 546"/>
                <a:gd name="T9" fmla="*/ 269 h 260"/>
                <a:gd name="T10" fmla="*/ 1061 w 546"/>
                <a:gd name="T11" fmla="*/ 71 h 260"/>
                <a:gd name="T12" fmla="*/ 915 w 546"/>
                <a:gd name="T13" fmla="*/ 21 h 260"/>
                <a:gd name="T14" fmla="*/ 880 w 546"/>
                <a:gd name="T15" fmla="*/ 0 h 260"/>
                <a:gd name="T16" fmla="*/ 751 w 546"/>
                <a:gd name="T17" fmla="*/ 46 h 260"/>
                <a:gd name="T18" fmla="*/ 689 w 546"/>
                <a:gd name="T19" fmla="*/ 71 h 260"/>
                <a:gd name="T20" fmla="*/ 487 w 546"/>
                <a:gd name="T21" fmla="*/ 193 h 260"/>
                <a:gd name="T22" fmla="*/ 534 w 546"/>
                <a:gd name="T23" fmla="*/ 317 h 260"/>
                <a:gd name="T24" fmla="*/ 514 w 546"/>
                <a:gd name="T25" fmla="*/ 333 h 260"/>
                <a:gd name="T26" fmla="*/ 472 w 546"/>
                <a:gd name="T27" fmla="*/ 317 h 260"/>
                <a:gd name="T28" fmla="*/ 332 w 546"/>
                <a:gd name="T29" fmla="*/ 414 h 260"/>
                <a:gd name="T30" fmla="*/ 466 w 546"/>
                <a:gd name="T31" fmla="*/ 425 h 260"/>
                <a:gd name="T32" fmla="*/ 379 w 546"/>
                <a:gd name="T33" fmla="*/ 531 h 260"/>
                <a:gd name="T34" fmla="*/ 268 w 546"/>
                <a:gd name="T35" fmla="*/ 596 h 260"/>
                <a:gd name="T36" fmla="*/ 203 w 546"/>
                <a:gd name="T37" fmla="*/ 658 h 260"/>
                <a:gd name="T38" fmla="*/ 228 w 546"/>
                <a:gd name="T39" fmla="*/ 680 h 260"/>
                <a:gd name="T40" fmla="*/ 219 w 546"/>
                <a:gd name="T41" fmla="*/ 718 h 260"/>
                <a:gd name="T42" fmla="*/ 166 w 546"/>
                <a:gd name="T43" fmla="*/ 742 h 260"/>
                <a:gd name="T44" fmla="*/ 228 w 546"/>
                <a:gd name="T45" fmla="*/ 783 h 260"/>
                <a:gd name="T46" fmla="*/ 243 w 546"/>
                <a:gd name="T47" fmla="*/ 867 h 260"/>
                <a:gd name="T48" fmla="*/ 299 w 546"/>
                <a:gd name="T49" fmla="*/ 859 h 260"/>
                <a:gd name="T50" fmla="*/ 290 w 546"/>
                <a:gd name="T51" fmla="*/ 919 h 260"/>
                <a:gd name="T52" fmla="*/ 243 w 546"/>
                <a:gd name="T53" fmla="*/ 973 h 260"/>
                <a:gd name="T54" fmla="*/ 107 w 546"/>
                <a:gd name="T55" fmla="*/ 1089 h 260"/>
                <a:gd name="T56" fmla="*/ 0 w 546"/>
                <a:gd name="T57" fmla="*/ 1153 h 260"/>
                <a:gd name="T58" fmla="*/ 31 w 546"/>
                <a:gd name="T59" fmla="*/ 1153 h 260"/>
                <a:gd name="T60" fmla="*/ 107 w 546"/>
                <a:gd name="T61" fmla="*/ 1101 h 260"/>
                <a:gd name="T62" fmla="*/ 180 w 546"/>
                <a:gd name="T63" fmla="*/ 1085 h 260"/>
                <a:gd name="T64" fmla="*/ 429 w 546"/>
                <a:gd name="T65" fmla="*/ 867 h 260"/>
                <a:gd name="T66" fmla="*/ 492 w 546"/>
                <a:gd name="T67" fmla="*/ 767 h 260"/>
                <a:gd name="T68" fmla="*/ 612 w 546"/>
                <a:gd name="T69" fmla="*/ 692 h 260"/>
                <a:gd name="T70" fmla="*/ 497 w 546"/>
                <a:gd name="T71" fmla="*/ 805 h 260"/>
                <a:gd name="T72" fmla="*/ 543 w 546"/>
                <a:gd name="T73" fmla="*/ 805 h 260"/>
                <a:gd name="T74" fmla="*/ 558 w 546"/>
                <a:gd name="T75" fmla="*/ 791 h 260"/>
                <a:gd name="T76" fmla="*/ 627 w 546"/>
                <a:gd name="T77" fmla="*/ 752 h 260"/>
                <a:gd name="T78" fmla="*/ 646 w 546"/>
                <a:gd name="T79" fmla="*/ 718 h 260"/>
                <a:gd name="T80" fmla="*/ 658 w 546"/>
                <a:gd name="T81" fmla="*/ 718 h 260"/>
                <a:gd name="T82" fmla="*/ 686 w 546"/>
                <a:gd name="T83" fmla="*/ 732 h 260"/>
                <a:gd name="T84" fmla="*/ 697 w 546"/>
                <a:gd name="T85" fmla="*/ 767 h 260"/>
                <a:gd name="T86" fmla="*/ 763 w 546"/>
                <a:gd name="T87" fmla="*/ 783 h 260"/>
                <a:gd name="T88" fmla="*/ 853 w 546"/>
                <a:gd name="T89" fmla="*/ 791 h 260"/>
                <a:gd name="T90" fmla="*/ 850 w 546"/>
                <a:gd name="T91" fmla="*/ 859 h 260"/>
                <a:gd name="T92" fmla="*/ 888 w 546"/>
                <a:gd name="T93" fmla="*/ 867 h 260"/>
                <a:gd name="T94" fmla="*/ 899 w 546"/>
                <a:gd name="T95" fmla="*/ 898 h 260"/>
                <a:gd name="T96" fmla="*/ 929 w 546"/>
                <a:gd name="T97" fmla="*/ 919 h 260"/>
                <a:gd name="T98" fmla="*/ 947 w 546"/>
                <a:gd name="T99" fmla="*/ 940 h 260"/>
                <a:gd name="T100" fmla="*/ 929 w 546"/>
                <a:gd name="T101" fmla="*/ 973 h 260"/>
                <a:gd name="T102" fmla="*/ 938 w 546"/>
                <a:gd name="T103" fmla="*/ 1061 h 260"/>
                <a:gd name="T104" fmla="*/ 949 w 546"/>
                <a:gd name="T105" fmla="*/ 1070 h 260"/>
                <a:gd name="T106" fmla="*/ 925 w 546"/>
                <a:gd name="T107" fmla="*/ 1153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22978" name="Freeform 4736"/>
            <p:cNvSpPr>
              <a:spLocks/>
            </p:cNvSpPr>
            <p:nvPr/>
          </p:nvSpPr>
          <p:spPr bwMode="auto">
            <a:xfrm>
              <a:off x="286" y="1380"/>
              <a:ext cx="41" cy="27"/>
            </a:xfrm>
            <a:custGeom>
              <a:avLst/>
              <a:gdLst>
                <a:gd name="T0" fmla="*/ 75 w 37"/>
                <a:gd name="T1" fmla="*/ 21 h 22"/>
                <a:gd name="T2" fmla="*/ 72 w 37"/>
                <a:gd name="T3" fmla="*/ 21 h 22"/>
                <a:gd name="T4" fmla="*/ 72 w 37"/>
                <a:gd name="T5" fmla="*/ 14 h 22"/>
                <a:gd name="T6" fmla="*/ 72 w 37"/>
                <a:gd name="T7" fmla="*/ 14 h 22"/>
                <a:gd name="T8" fmla="*/ 61 w 37"/>
                <a:gd name="T9" fmla="*/ 0 h 22"/>
                <a:gd name="T10" fmla="*/ 58 w 37"/>
                <a:gd name="T11" fmla="*/ 14 h 22"/>
                <a:gd name="T12" fmla="*/ 47 w 37"/>
                <a:gd name="T13" fmla="*/ 14 h 22"/>
                <a:gd name="T14" fmla="*/ 33 w 37"/>
                <a:gd name="T15" fmla="*/ 21 h 22"/>
                <a:gd name="T16" fmla="*/ 22 w 37"/>
                <a:gd name="T17" fmla="*/ 50 h 22"/>
                <a:gd name="T18" fmla="*/ 22 w 37"/>
                <a:gd name="T19" fmla="*/ 21 h 22"/>
                <a:gd name="T20" fmla="*/ 0 w 37"/>
                <a:gd name="T21" fmla="*/ 50 h 22"/>
                <a:gd name="T22" fmla="*/ 0 w 37"/>
                <a:gd name="T23" fmla="*/ 72 h 22"/>
                <a:gd name="T24" fmla="*/ 2 w 37"/>
                <a:gd name="T25" fmla="*/ 61 h 22"/>
                <a:gd name="T26" fmla="*/ 4 w 37"/>
                <a:gd name="T27" fmla="*/ 61 h 22"/>
                <a:gd name="T28" fmla="*/ 0 w 37"/>
                <a:gd name="T29" fmla="*/ 92 h 22"/>
                <a:gd name="T30" fmla="*/ 14 w 37"/>
                <a:gd name="T31" fmla="*/ 72 h 22"/>
                <a:gd name="T32" fmla="*/ 47 w 37"/>
                <a:gd name="T33" fmla="*/ 41 h 22"/>
                <a:gd name="T34" fmla="*/ 58 w 37"/>
                <a:gd name="T35" fmla="*/ 41 h 22"/>
                <a:gd name="T36" fmla="*/ 75 w 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22979" name="Freeform 4737"/>
            <p:cNvSpPr>
              <a:spLocks/>
            </p:cNvSpPr>
            <p:nvPr/>
          </p:nvSpPr>
          <p:spPr bwMode="auto">
            <a:xfrm>
              <a:off x="179" y="1266"/>
              <a:ext cx="38" cy="15"/>
            </a:xfrm>
            <a:custGeom>
              <a:avLst/>
              <a:gdLst>
                <a:gd name="T0" fmla="*/ 63 w 35"/>
                <a:gd name="T1" fmla="*/ 36 h 12"/>
                <a:gd name="T2" fmla="*/ 30 w 35"/>
                <a:gd name="T3" fmla="*/ 60 h 12"/>
                <a:gd name="T4" fmla="*/ 20 w 35"/>
                <a:gd name="T5" fmla="*/ 16 h 12"/>
                <a:gd name="T6" fmla="*/ 24 w 35"/>
                <a:gd name="T7" fmla="*/ 36 h 12"/>
                <a:gd name="T8" fmla="*/ 0 w 35"/>
                <a:gd name="T9" fmla="*/ 36 h 12"/>
                <a:gd name="T10" fmla="*/ 5 w 35"/>
                <a:gd name="T11" fmla="*/ 0 h 12"/>
                <a:gd name="T12" fmla="*/ 34 w 35"/>
                <a:gd name="T13" fmla="*/ 0 h 12"/>
                <a:gd name="T14" fmla="*/ 63 w 35"/>
                <a:gd name="T15" fmla="*/ 3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22980" name="Freeform 4738"/>
            <p:cNvSpPr>
              <a:spLocks/>
            </p:cNvSpPr>
            <p:nvPr/>
          </p:nvSpPr>
          <p:spPr bwMode="auto">
            <a:xfrm>
              <a:off x="559" y="1416"/>
              <a:ext cx="18" cy="31"/>
            </a:xfrm>
            <a:custGeom>
              <a:avLst/>
              <a:gdLst>
                <a:gd name="T0" fmla="*/ 20 w 16"/>
                <a:gd name="T1" fmla="*/ 76 h 26"/>
                <a:gd name="T2" fmla="*/ 16 w 16"/>
                <a:gd name="T3" fmla="*/ 88 h 26"/>
                <a:gd name="T4" fmla="*/ 16 w 16"/>
                <a:gd name="T5" fmla="*/ 73 h 26"/>
                <a:gd name="T6" fmla="*/ 0 w 16"/>
                <a:gd name="T7" fmla="*/ 54 h 26"/>
                <a:gd name="T8" fmla="*/ 16 w 16"/>
                <a:gd name="T9" fmla="*/ 54 h 26"/>
                <a:gd name="T10" fmla="*/ 20 w 16"/>
                <a:gd name="T11" fmla="*/ 42 h 26"/>
                <a:gd name="T12" fmla="*/ 11 w 16"/>
                <a:gd name="T13" fmla="*/ 42 h 26"/>
                <a:gd name="T14" fmla="*/ 20 w 16"/>
                <a:gd name="T15" fmla="*/ 24 h 26"/>
                <a:gd name="T16" fmla="*/ 20 w 16"/>
                <a:gd name="T17" fmla="*/ 0 h 26"/>
                <a:gd name="T18" fmla="*/ 33 w 16"/>
                <a:gd name="T19" fmla="*/ 0 h 26"/>
                <a:gd name="T20" fmla="*/ 37 w 16"/>
                <a:gd name="T21" fmla="*/ 42 h 26"/>
                <a:gd name="T22" fmla="*/ 33 w 16"/>
                <a:gd name="T23" fmla="*/ 42 h 26"/>
                <a:gd name="T24" fmla="*/ 33 w 16"/>
                <a:gd name="T25" fmla="*/ 50 h 26"/>
                <a:gd name="T26" fmla="*/ 20 w 16"/>
                <a:gd name="T27" fmla="*/ 7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22981" name="Freeform 4739"/>
            <p:cNvSpPr>
              <a:spLocks/>
            </p:cNvSpPr>
            <p:nvPr/>
          </p:nvSpPr>
          <p:spPr bwMode="auto">
            <a:xfrm>
              <a:off x="569" y="1375"/>
              <a:ext cx="22" cy="25"/>
            </a:xfrm>
            <a:custGeom>
              <a:avLst/>
              <a:gdLst>
                <a:gd name="T0" fmla="*/ 49 w 19"/>
                <a:gd name="T1" fmla="*/ 42 h 21"/>
                <a:gd name="T2" fmla="*/ 39 w 19"/>
                <a:gd name="T3" fmla="*/ 50 h 21"/>
                <a:gd name="T4" fmla="*/ 0 w 19"/>
                <a:gd name="T5" fmla="*/ 73 h 21"/>
                <a:gd name="T6" fmla="*/ 14 w 19"/>
                <a:gd name="T7" fmla="*/ 54 h 21"/>
                <a:gd name="T8" fmla="*/ 39 w 19"/>
                <a:gd name="T9" fmla="*/ 0 h 21"/>
                <a:gd name="T10" fmla="*/ 52 w 19"/>
                <a:gd name="T11" fmla="*/ 2 h 21"/>
                <a:gd name="T12" fmla="*/ 49 w 19"/>
                <a:gd name="T13" fmla="*/ 42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22982" name="Freeform 4740"/>
            <p:cNvSpPr>
              <a:spLocks/>
            </p:cNvSpPr>
            <p:nvPr/>
          </p:nvSpPr>
          <p:spPr bwMode="auto">
            <a:xfrm>
              <a:off x="163" y="1331"/>
              <a:ext cx="21" cy="11"/>
            </a:xfrm>
            <a:custGeom>
              <a:avLst/>
              <a:gdLst>
                <a:gd name="T0" fmla="*/ 38 w 19"/>
                <a:gd name="T1" fmla="*/ 14 h 10"/>
                <a:gd name="T2" fmla="*/ 23 w 19"/>
                <a:gd name="T3" fmla="*/ 19 h 10"/>
                <a:gd name="T4" fmla="*/ 0 w 19"/>
                <a:gd name="T5" fmla="*/ 14 h 10"/>
                <a:gd name="T6" fmla="*/ 38 w 19"/>
                <a:gd name="T7" fmla="*/ 0 h 10"/>
                <a:gd name="T8" fmla="*/ 38 w 19"/>
                <a:gd name="T9" fmla="*/ 1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22983" name="Freeform 4741"/>
            <p:cNvSpPr>
              <a:spLocks/>
            </p:cNvSpPr>
            <p:nvPr/>
          </p:nvSpPr>
          <p:spPr bwMode="auto">
            <a:xfrm>
              <a:off x="557" y="1375"/>
              <a:ext cx="20" cy="17"/>
            </a:xfrm>
            <a:custGeom>
              <a:avLst/>
              <a:gdLst>
                <a:gd name="T0" fmla="*/ 24 w 19"/>
                <a:gd name="T1" fmla="*/ 53 h 14"/>
                <a:gd name="T2" fmla="*/ 21 w 19"/>
                <a:gd name="T3" fmla="*/ 34 h 14"/>
                <a:gd name="T4" fmla="*/ 17 w 19"/>
                <a:gd name="T5" fmla="*/ 16 h 14"/>
                <a:gd name="T6" fmla="*/ 26 w 19"/>
                <a:gd name="T7" fmla="*/ 28 h 14"/>
                <a:gd name="T8" fmla="*/ 24 w 19"/>
                <a:gd name="T9" fmla="*/ 28 h 14"/>
                <a:gd name="T10" fmla="*/ 19 w 19"/>
                <a:gd name="T11" fmla="*/ 16 h 14"/>
                <a:gd name="T12" fmla="*/ 24 w 19"/>
                <a:gd name="T13" fmla="*/ 0 h 14"/>
                <a:gd name="T14" fmla="*/ 7 w 19"/>
                <a:gd name="T15" fmla="*/ 2 h 14"/>
                <a:gd name="T16" fmla="*/ 5 w 19"/>
                <a:gd name="T17" fmla="*/ 28 h 14"/>
                <a:gd name="T18" fmla="*/ 0 w 19"/>
                <a:gd name="T19" fmla="*/ 28 h 14"/>
                <a:gd name="T20" fmla="*/ 5 w 19"/>
                <a:gd name="T21" fmla="*/ 53 h 14"/>
                <a:gd name="T22" fmla="*/ 7 w 19"/>
                <a:gd name="T23" fmla="*/ 34 h 14"/>
                <a:gd name="T24" fmla="*/ 24 w 19"/>
                <a:gd name="T25" fmla="*/ 53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22984" name="Freeform 4742"/>
            <p:cNvSpPr>
              <a:spLocks/>
            </p:cNvSpPr>
            <p:nvPr/>
          </p:nvSpPr>
          <p:spPr bwMode="auto">
            <a:xfrm>
              <a:off x="557" y="1392"/>
              <a:ext cx="10" cy="24"/>
            </a:xfrm>
            <a:custGeom>
              <a:avLst/>
              <a:gdLst>
                <a:gd name="T0" fmla="*/ 0 w 10"/>
                <a:gd name="T1" fmla="*/ 97 h 19"/>
                <a:gd name="T2" fmla="*/ 10 w 10"/>
                <a:gd name="T3" fmla="*/ 0 h 19"/>
                <a:gd name="T4" fmla="*/ 3 w 10"/>
                <a:gd name="T5" fmla="*/ 13 h 19"/>
                <a:gd name="T6" fmla="*/ 0 w 10"/>
                <a:gd name="T7" fmla="*/ 9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22985" name="Freeform 4743"/>
            <p:cNvSpPr>
              <a:spLocks/>
            </p:cNvSpPr>
            <p:nvPr/>
          </p:nvSpPr>
          <p:spPr bwMode="auto">
            <a:xfrm>
              <a:off x="575" y="1398"/>
              <a:ext cx="14" cy="14"/>
            </a:xfrm>
            <a:custGeom>
              <a:avLst/>
              <a:gdLst>
                <a:gd name="T0" fmla="*/ 35 w 12"/>
                <a:gd name="T1" fmla="*/ 37 h 11"/>
                <a:gd name="T2" fmla="*/ 35 w 12"/>
                <a:gd name="T3" fmla="*/ 22 h 11"/>
                <a:gd name="T4" fmla="*/ 15 w 12"/>
                <a:gd name="T5" fmla="*/ 0 h 11"/>
                <a:gd name="T6" fmla="*/ 0 w 12"/>
                <a:gd name="T7" fmla="*/ 47 h 11"/>
                <a:gd name="T8" fmla="*/ 15 w 12"/>
                <a:gd name="T9" fmla="*/ 60 h 11"/>
                <a:gd name="T10" fmla="*/ 21 w 12"/>
                <a:gd name="T11" fmla="*/ 37 h 11"/>
                <a:gd name="T12" fmla="*/ 35 w 12"/>
                <a:gd name="T13" fmla="*/ 3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22986" name="Freeform 4744"/>
            <p:cNvSpPr>
              <a:spLocks/>
            </p:cNvSpPr>
            <p:nvPr/>
          </p:nvSpPr>
          <p:spPr bwMode="auto">
            <a:xfrm>
              <a:off x="563" y="1403"/>
              <a:ext cx="12" cy="15"/>
            </a:xfrm>
            <a:custGeom>
              <a:avLst/>
              <a:gdLst>
                <a:gd name="T0" fmla="*/ 12 w 12"/>
                <a:gd name="T1" fmla="*/ 25 h 12"/>
                <a:gd name="T2" fmla="*/ 0 w 12"/>
                <a:gd name="T3" fmla="*/ 60 h 12"/>
                <a:gd name="T4" fmla="*/ 7 w 12"/>
                <a:gd name="T5" fmla="*/ 0 h 12"/>
                <a:gd name="T6" fmla="*/ 12 w 12"/>
                <a:gd name="T7" fmla="*/ 2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22987" name="Freeform 4745"/>
            <p:cNvSpPr>
              <a:spLocks/>
            </p:cNvSpPr>
            <p:nvPr/>
          </p:nvSpPr>
          <p:spPr bwMode="auto">
            <a:xfrm>
              <a:off x="1319" y="1740"/>
              <a:ext cx="36" cy="13"/>
            </a:xfrm>
            <a:custGeom>
              <a:avLst/>
              <a:gdLst>
                <a:gd name="T0" fmla="*/ 61 w 33"/>
                <a:gd name="T1" fmla="*/ 0 h 10"/>
                <a:gd name="T2" fmla="*/ 41 w 33"/>
                <a:gd name="T3" fmla="*/ 21 h 10"/>
                <a:gd name="T4" fmla="*/ 48 w 33"/>
                <a:gd name="T5" fmla="*/ 0 h 10"/>
                <a:gd name="T6" fmla="*/ 0 w 33"/>
                <a:gd name="T7" fmla="*/ 64 h 10"/>
                <a:gd name="T8" fmla="*/ 29 w 33"/>
                <a:gd name="T9" fmla="*/ 35 h 10"/>
                <a:gd name="T10" fmla="*/ 61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22988" name="Freeform 4746"/>
            <p:cNvSpPr>
              <a:spLocks/>
            </p:cNvSpPr>
            <p:nvPr/>
          </p:nvSpPr>
          <p:spPr bwMode="auto">
            <a:xfrm>
              <a:off x="2223" y="2036"/>
              <a:ext cx="144" cy="152"/>
            </a:xfrm>
            <a:custGeom>
              <a:avLst/>
              <a:gdLst>
                <a:gd name="T0" fmla="*/ 0 w 130"/>
                <a:gd name="T1" fmla="*/ 498 h 123"/>
                <a:gd name="T2" fmla="*/ 0 w 130"/>
                <a:gd name="T3" fmla="*/ 543 h 123"/>
                <a:gd name="T4" fmla="*/ 0 w 130"/>
                <a:gd name="T5" fmla="*/ 498 h 123"/>
                <a:gd name="T6" fmla="*/ 18 w 130"/>
                <a:gd name="T7" fmla="*/ 407 h 123"/>
                <a:gd name="T8" fmla="*/ 42 w 130"/>
                <a:gd name="T9" fmla="*/ 315 h 123"/>
                <a:gd name="T10" fmla="*/ 33 w 130"/>
                <a:gd name="T11" fmla="*/ 315 h 123"/>
                <a:gd name="T12" fmla="*/ 58 w 130"/>
                <a:gd name="T13" fmla="*/ 251 h 123"/>
                <a:gd name="T14" fmla="*/ 72 w 130"/>
                <a:gd name="T15" fmla="*/ 187 h 123"/>
                <a:gd name="T16" fmla="*/ 81 w 130"/>
                <a:gd name="T17" fmla="*/ 136 h 123"/>
                <a:gd name="T18" fmla="*/ 107 w 130"/>
                <a:gd name="T19" fmla="*/ 80 h 123"/>
                <a:gd name="T20" fmla="*/ 125 w 130"/>
                <a:gd name="T21" fmla="*/ 0 h 123"/>
                <a:gd name="T22" fmla="*/ 166 w 130"/>
                <a:gd name="T23" fmla="*/ 0 h 123"/>
                <a:gd name="T24" fmla="*/ 192 w 130"/>
                <a:gd name="T25" fmla="*/ 0 h 123"/>
                <a:gd name="T26" fmla="*/ 229 w 130"/>
                <a:gd name="T27" fmla="*/ 0 h 123"/>
                <a:gd name="T28" fmla="*/ 266 w 130"/>
                <a:gd name="T29" fmla="*/ 0 h 123"/>
                <a:gd name="T30" fmla="*/ 266 w 130"/>
                <a:gd name="T31" fmla="*/ 32 h 123"/>
                <a:gd name="T32" fmla="*/ 266 w 130"/>
                <a:gd name="T33" fmla="*/ 136 h 123"/>
                <a:gd name="T34" fmla="*/ 241 w 130"/>
                <a:gd name="T35" fmla="*/ 136 h 123"/>
                <a:gd name="T36" fmla="*/ 213 w 130"/>
                <a:gd name="T37" fmla="*/ 136 h 123"/>
                <a:gd name="T38" fmla="*/ 187 w 130"/>
                <a:gd name="T39" fmla="*/ 136 h 123"/>
                <a:gd name="T40" fmla="*/ 166 w 130"/>
                <a:gd name="T41" fmla="*/ 136 h 123"/>
                <a:gd name="T42" fmla="*/ 157 w 130"/>
                <a:gd name="T43" fmla="*/ 229 h 123"/>
                <a:gd name="T44" fmla="*/ 157 w 130"/>
                <a:gd name="T45" fmla="*/ 335 h 123"/>
                <a:gd name="T46" fmla="*/ 128 w 130"/>
                <a:gd name="T47" fmla="*/ 367 h 123"/>
                <a:gd name="T48" fmla="*/ 125 w 130"/>
                <a:gd name="T49" fmla="*/ 435 h 123"/>
                <a:gd name="T50" fmla="*/ 125 w 130"/>
                <a:gd name="T51" fmla="*/ 498 h 123"/>
                <a:gd name="T52" fmla="*/ 97 w 130"/>
                <a:gd name="T53" fmla="*/ 498 h 123"/>
                <a:gd name="T54" fmla="*/ 61 w 130"/>
                <a:gd name="T55" fmla="*/ 498 h 123"/>
                <a:gd name="T56" fmla="*/ 33 w 130"/>
                <a:gd name="T57" fmla="*/ 498 h 123"/>
                <a:gd name="T58" fmla="*/ 0 w 130"/>
                <a:gd name="T59" fmla="*/ 498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22989" name="Freeform 474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22990" name="Freeform 474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9679" name="Oval 474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2992" name="Freeform 4750"/>
            <p:cNvSpPr>
              <a:spLocks/>
            </p:cNvSpPr>
            <p:nvPr/>
          </p:nvSpPr>
          <p:spPr bwMode="auto">
            <a:xfrm>
              <a:off x="2810" y="1633"/>
              <a:ext cx="70" cy="90"/>
            </a:xfrm>
            <a:custGeom>
              <a:avLst/>
              <a:gdLst>
                <a:gd name="T0" fmla="*/ 20 w 62"/>
                <a:gd name="T1" fmla="*/ 17 h 90"/>
                <a:gd name="T2" fmla="*/ 20 w 62"/>
                <a:gd name="T3" fmla="*/ 17 h 90"/>
                <a:gd name="T4" fmla="*/ 12 w 62"/>
                <a:gd name="T5" fmla="*/ 20 h 90"/>
                <a:gd name="T6" fmla="*/ 12 w 62"/>
                <a:gd name="T7" fmla="*/ 26 h 90"/>
                <a:gd name="T8" fmla="*/ 20 w 62"/>
                <a:gd name="T9" fmla="*/ 26 h 90"/>
                <a:gd name="T10" fmla="*/ 20 w 62"/>
                <a:gd name="T11" fmla="*/ 28 h 90"/>
                <a:gd name="T12" fmla="*/ 20 w 62"/>
                <a:gd name="T13" fmla="*/ 32 h 90"/>
                <a:gd name="T14" fmla="*/ 12 w 62"/>
                <a:gd name="T15" fmla="*/ 35 h 90"/>
                <a:gd name="T16" fmla="*/ 12 w 62"/>
                <a:gd name="T17" fmla="*/ 38 h 90"/>
                <a:gd name="T18" fmla="*/ 20 w 62"/>
                <a:gd name="T19" fmla="*/ 38 h 90"/>
                <a:gd name="T20" fmla="*/ 33 w 62"/>
                <a:gd name="T21" fmla="*/ 43 h 90"/>
                <a:gd name="T22" fmla="*/ 20 w 62"/>
                <a:gd name="T23" fmla="*/ 47 h 90"/>
                <a:gd name="T24" fmla="*/ 33 w 62"/>
                <a:gd name="T25" fmla="*/ 49 h 90"/>
                <a:gd name="T26" fmla="*/ 20 w 62"/>
                <a:gd name="T27" fmla="*/ 61 h 90"/>
                <a:gd name="T28" fmla="*/ 20 w 62"/>
                <a:gd name="T29" fmla="*/ 57 h 90"/>
                <a:gd name="T30" fmla="*/ 29 w 62"/>
                <a:gd name="T31" fmla="*/ 62 h 90"/>
                <a:gd name="T32" fmla="*/ 29 w 62"/>
                <a:gd name="T33" fmla="*/ 60 h 90"/>
                <a:gd name="T34" fmla="*/ 29 w 62"/>
                <a:gd name="T35" fmla="*/ 62 h 90"/>
                <a:gd name="T36" fmla="*/ 23 w 62"/>
                <a:gd name="T37" fmla="*/ 65 h 90"/>
                <a:gd name="T38" fmla="*/ 29 w 62"/>
                <a:gd name="T39" fmla="*/ 65 h 90"/>
                <a:gd name="T40" fmla="*/ 30 w 62"/>
                <a:gd name="T41" fmla="*/ 63 h 90"/>
                <a:gd name="T42" fmla="*/ 30 w 62"/>
                <a:gd name="T43" fmla="*/ 68 h 90"/>
                <a:gd name="T44" fmla="*/ 30 w 62"/>
                <a:gd name="T45" fmla="*/ 71 h 90"/>
                <a:gd name="T46" fmla="*/ 34 w 62"/>
                <a:gd name="T47" fmla="*/ 71 h 90"/>
                <a:gd name="T48" fmla="*/ 43 w 62"/>
                <a:gd name="T49" fmla="*/ 74 h 90"/>
                <a:gd name="T50" fmla="*/ 38 w 62"/>
                <a:gd name="T51" fmla="*/ 75 h 90"/>
                <a:gd name="T52" fmla="*/ 60 w 62"/>
                <a:gd name="T53" fmla="*/ 79 h 90"/>
                <a:gd name="T54" fmla="*/ 67 w 62"/>
                <a:gd name="T55" fmla="*/ 90 h 90"/>
                <a:gd name="T56" fmla="*/ 77 w 62"/>
                <a:gd name="T57" fmla="*/ 90 h 90"/>
                <a:gd name="T58" fmla="*/ 77 w 62"/>
                <a:gd name="T59" fmla="*/ 88 h 90"/>
                <a:gd name="T60" fmla="*/ 89 w 62"/>
                <a:gd name="T61" fmla="*/ 84 h 90"/>
                <a:gd name="T62" fmla="*/ 93 w 62"/>
                <a:gd name="T63" fmla="*/ 88 h 90"/>
                <a:gd name="T64" fmla="*/ 100 w 62"/>
                <a:gd name="T65" fmla="*/ 81 h 90"/>
                <a:gd name="T66" fmla="*/ 105 w 62"/>
                <a:gd name="T67" fmla="*/ 81 h 90"/>
                <a:gd name="T68" fmla="*/ 115 w 62"/>
                <a:gd name="T69" fmla="*/ 84 h 90"/>
                <a:gd name="T70" fmla="*/ 115 w 62"/>
                <a:gd name="T71" fmla="*/ 81 h 90"/>
                <a:gd name="T72" fmla="*/ 126 w 62"/>
                <a:gd name="T73" fmla="*/ 81 h 90"/>
                <a:gd name="T74" fmla="*/ 140 w 62"/>
                <a:gd name="T75" fmla="*/ 88 h 90"/>
                <a:gd name="T76" fmla="*/ 145 w 62"/>
                <a:gd name="T77" fmla="*/ 84 h 90"/>
                <a:gd name="T78" fmla="*/ 131 w 62"/>
                <a:gd name="T79" fmla="*/ 75 h 90"/>
                <a:gd name="T80" fmla="*/ 145 w 62"/>
                <a:gd name="T81" fmla="*/ 67 h 90"/>
                <a:gd name="T82" fmla="*/ 131 w 62"/>
                <a:gd name="T83" fmla="*/ 52 h 90"/>
                <a:gd name="T84" fmla="*/ 131 w 62"/>
                <a:gd name="T85" fmla="*/ 41 h 90"/>
                <a:gd name="T86" fmla="*/ 131 w 62"/>
                <a:gd name="T87" fmla="*/ 32 h 90"/>
                <a:gd name="T88" fmla="*/ 124 w 62"/>
                <a:gd name="T89" fmla="*/ 28 h 90"/>
                <a:gd name="T90" fmla="*/ 111 w 62"/>
                <a:gd name="T91" fmla="*/ 28 h 90"/>
                <a:gd name="T92" fmla="*/ 93 w 62"/>
                <a:gd name="T93" fmla="*/ 26 h 90"/>
                <a:gd name="T94" fmla="*/ 43 w 62"/>
                <a:gd name="T95" fmla="*/ 0 h 90"/>
                <a:gd name="T96" fmla="*/ 0 w 62"/>
                <a:gd name="T97" fmla="*/ 2 h 90"/>
                <a:gd name="T98" fmla="*/ 2 w 62"/>
                <a:gd name="T99" fmla="*/ 11 h 90"/>
                <a:gd name="T100" fmla="*/ 12 w 62"/>
                <a:gd name="T101" fmla="*/ 15 h 90"/>
                <a:gd name="T102" fmla="*/ 2 w 62"/>
                <a:gd name="T103" fmla="*/ 15 h 90"/>
                <a:gd name="T104" fmla="*/ 12 w 62"/>
                <a:gd name="T105" fmla="*/ 15 h 90"/>
                <a:gd name="T106" fmla="*/ 20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22993" name="Freeform 4751"/>
            <p:cNvSpPr>
              <a:spLocks/>
            </p:cNvSpPr>
            <p:nvPr/>
          </p:nvSpPr>
          <p:spPr bwMode="auto">
            <a:xfrm>
              <a:off x="2893" y="2129"/>
              <a:ext cx="295" cy="333"/>
            </a:xfrm>
            <a:custGeom>
              <a:avLst/>
              <a:gdLst>
                <a:gd name="T0" fmla="*/ 43 w 290"/>
                <a:gd name="T1" fmla="*/ 95 h 322"/>
                <a:gd name="T2" fmla="*/ 61 w 290"/>
                <a:gd name="T3" fmla="*/ 61 h 322"/>
                <a:gd name="T4" fmla="*/ 184 w 290"/>
                <a:gd name="T5" fmla="*/ 34 h 322"/>
                <a:gd name="T6" fmla="*/ 184 w 290"/>
                <a:gd name="T7" fmla="*/ 34 h 322"/>
                <a:gd name="T8" fmla="*/ 233 w 290"/>
                <a:gd name="T9" fmla="*/ 41 h 322"/>
                <a:gd name="T10" fmla="*/ 245 w 290"/>
                <a:gd name="T11" fmla="*/ 27 h 322"/>
                <a:gd name="T12" fmla="*/ 257 w 290"/>
                <a:gd name="T13" fmla="*/ 7 h 322"/>
                <a:gd name="T14" fmla="*/ 279 w 290"/>
                <a:gd name="T15" fmla="*/ 13 h 322"/>
                <a:gd name="T16" fmla="*/ 301 w 290"/>
                <a:gd name="T17" fmla="*/ 61 h 322"/>
                <a:gd name="T18" fmla="*/ 307 w 290"/>
                <a:gd name="T19" fmla="*/ 128 h 322"/>
                <a:gd name="T20" fmla="*/ 313 w 290"/>
                <a:gd name="T21" fmla="*/ 162 h 322"/>
                <a:gd name="T22" fmla="*/ 294 w 290"/>
                <a:gd name="T23" fmla="*/ 213 h 322"/>
                <a:gd name="T24" fmla="*/ 287 w 290"/>
                <a:gd name="T25" fmla="*/ 272 h 322"/>
                <a:gd name="T26" fmla="*/ 263 w 290"/>
                <a:gd name="T27" fmla="*/ 349 h 322"/>
                <a:gd name="T28" fmla="*/ 251 w 290"/>
                <a:gd name="T29" fmla="*/ 382 h 322"/>
                <a:gd name="T30" fmla="*/ 197 w 290"/>
                <a:gd name="T31" fmla="*/ 345 h 322"/>
                <a:gd name="T32" fmla="*/ 179 w 290"/>
                <a:gd name="T33" fmla="*/ 363 h 322"/>
                <a:gd name="T34" fmla="*/ 176 w 290"/>
                <a:gd name="T35" fmla="*/ 367 h 322"/>
                <a:gd name="T36" fmla="*/ 170 w 290"/>
                <a:gd name="T37" fmla="*/ 363 h 322"/>
                <a:gd name="T38" fmla="*/ 158 w 290"/>
                <a:gd name="T39" fmla="*/ 368 h 322"/>
                <a:gd name="T40" fmla="*/ 154 w 290"/>
                <a:gd name="T41" fmla="*/ 374 h 322"/>
                <a:gd name="T42" fmla="*/ 149 w 290"/>
                <a:gd name="T43" fmla="*/ 375 h 322"/>
                <a:gd name="T44" fmla="*/ 134 w 290"/>
                <a:gd name="T45" fmla="*/ 379 h 322"/>
                <a:gd name="T46" fmla="*/ 69 w 290"/>
                <a:gd name="T47" fmla="*/ 382 h 322"/>
                <a:gd name="T48" fmla="*/ 58 w 290"/>
                <a:gd name="T49" fmla="*/ 395 h 322"/>
                <a:gd name="T50" fmla="*/ 66 w 290"/>
                <a:gd name="T51" fmla="*/ 382 h 322"/>
                <a:gd name="T52" fmla="*/ 142 w 290"/>
                <a:gd name="T53" fmla="*/ 381 h 322"/>
                <a:gd name="T54" fmla="*/ 190 w 290"/>
                <a:gd name="T55" fmla="*/ 355 h 322"/>
                <a:gd name="T56" fmla="*/ 245 w 290"/>
                <a:gd name="T57" fmla="*/ 381 h 322"/>
                <a:gd name="T58" fmla="*/ 210 w 290"/>
                <a:gd name="T59" fmla="*/ 328 h 322"/>
                <a:gd name="T60" fmla="*/ 132 w 290"/>
                <a:gd name="T61" fmla="*/ 384 h 322"/>
                <a:gd name="T62" fmla="*/ 66 w 290"/>
                <a:gd name="T63" fmla="*/ 382 h 322"/>
                <a:gd name="T64" fmla="*/ 37 w 290"/>
                <a:gd name="T65" fmla="*/ 407 h 322"/>
                <a:gd name="T66" fmla="*/ 37 w 290"/>
                <a:gd name="T67" fmla="*/ 366 h 322"/>
                <a:gd name="T68" fmla="*/ 18 w 290"/>
                <a:gd name="T69" fmla="*/ 332 h 322"/>
                <a:gd name="T70" fmla="*/ 6 w 290"/>
                <a:gd name="T71" fmla="*/ 299 h 322"/>
                <a:gd name="T72" fmla="*/ 6 w 290"/>
                <a:gd name="T73" fmla="*/ 272 h 322"/>
                <a:gd name="T74" fmla="*/ 12 w 290"/>
                <a:gd name="T75" fmla="*/ 255 h 322"/>
                <a:gd name="T76" fmla="*/ 18 w 290"/>
                <a:gd name="T77" fmla="*/ 221 h 322"/>
                <a:gd name="T78" fmla="*/ 43 w 290"/>
                <a:gd name="T79" fmla="*/ 213 h 322"/>
                <a:gd name="T80" fmla="*/ 43 w 290"/>
                <a:gd name="T81" fmla="*/ 162 h 322"/>
                <a:gd name="T82" fmla="*/ 43 w 290"/>
                <a:gd name="T83" fmla="*/ 102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22994" name="Freeform 4752"/>
            <p:cNvSpPr>
              <a:spLocks/>
            </p:cNvSpPr>
            <p:nvPr/>
          </p:nvSpPr>
          <p:spPr bwMode="auto">
            <a:xfrm>
              <a:off x="2935" y="2394"/>
              <a:ext cx="217" cy="177"/>
            </a:xfrm>
            <a:custGeom>
              <a:avLst/>
              <a:gdLst>
                <a:gd name="T0" fmla="*/ 21 w 209"/>
                <a:gd name="T1" fmla="*/ 20 h 198"/>
                <a:gd name="T2" fmla="*/ 98 w 209"/>
                <a:gd name="T3" fmla="*/ 21 h 198"/>
                <a:gd name="T4" fmla="*/ 140 w 209"/>
                <a:gd name="T5" fmla="*/ 17 h 198"/>
                <a:gd name="T6" fmla="*/ 188 w 209"/>
                <a:gd name="T7" fmla="*/ 2 h 198"/>
                <a:gd name="T8" fmla="*/ 225 w 209"/>
                <a:gd name="T9" fmla="*/ 21 h 198"/>
                <a:gd name="T10" fmla="*/ 230 w 209"/>
                <a:gd name="T11" fmla="*/ 21 h 198"/>
                <a:gd name="T12" fmla="*/ 200 w 209"/>
                <a:gd name="T13" fmla="*/ 41 h 198"/>
                <a:gd name="T14" fmla="*/ 208 w 209"/>
                <a:gd name="T15" fmla="*/ 44 h 198"/>
                <a:gd name="T16" fmla="*/ 232 w 209"/>
                <a:gd name="T17" fmla="*/ 50 h 198"/>
                <a:gd name="T18" fmla="*/ 239 w 209"/>
                <a:gd name="T19" fmla="*/ 57 h 198"/>
                <a:gd name="T20" fmla="*/ 255 w 209"/>
                <a:gd name="T21" fmla="*/ 67 h 198"/>
                <a:gd name="T22" fmla="*/ 264 w 209"/>
                <a:gd name="T23" fmla="*/ 67 h 198"/>
                <a:gd name="T24" fmla="*/ 272 w 209"/>
                <a:gd name="T25" fmla="*/ 78 h 198"/>
                <a:gd name="T26" fmla="*/ 232 w 209"/>
                <a:gd name="T27" fmla="*/ 78 h 198"/>
                <a:gd name="T28" fmla="*/ 224 w 209"/>
                <a:gd name="T29" fmla="*/ 80 h 198"/>
                <a:gd name="T30" fmla="*/ 216 w 209"/>
                <a:gd name="T31" fmla="*/ 87 h 198"/>
                <a:gd name="T32" fmla="*/ 193 w 209"/>
                <a:gd name="T33" fmla="*/ 87 h 198"/>
                <a:gd name="T34" fmla="*/ 177 w 209"/>
                <a:gd name="T35" fmla="*/ 87 h 198"/>
                <a:gd name="T36" fmla="*/ 177 w 209"/>
                <a:gd name="T37" fmla="*/ 87 h 198"/>
                <a:gd name="T38" fmla="*/ 162 w 209"/>
                <a:gd name="T39" fmla="*/ 87 h 198"/>
                <a:gd name="T40" fmla="*/ 154 w 209"/>
                <a:gd name="T41" fmla="*/ 90 h 198"/>
                <a:gd name="T42" fmla="*/ 138 w 209"/>
                <a:gd name="T43" fmla="*/ 84 h 198"/>
                <a:gd name="T44" fmla="*/ 123 w 209"/>
                <a:gd name="T45" fmla="*/ 78 h 198"/>
                <a:gd name="T46" fmla="*/ 114 w 209"/>
                <a:gd name="T47" fmla="*/ 80 h 198"/>
                <a:gd name="T48" fmla="*/ 98 w 209"/>
                <a:gd name="T49" fmla="*/ 80 h 198"/>
                <a:gd name="T50" fmla="*/ 84 w 209"/>
                <a:gd name="T51" fmla="*/ 73 h 198"/>
                <a:gd name="T52" fmla="*/ 75 w 209"/>
                <a:gd name="T53" fmla="*/ 73 h 198"/>
                <a:gd name="T54" fmla="*/ 75 w 209"/>
                <a:gd name="T55" fmla="*/ 67 h 198"/>
                <a:gd name="T56" fmla="*/ 60 w 209"/>
                <a:gd name="T57" fmla="*/ 60 h 198"/>
                <a:gd name="T58" fmla="*/ 54 w 209"/>
                <a:gd name="T59" fmla="*/ 57 h 198"/>
                <a:gd name="T60" fmla="*/ 29 w 209"/>
                <a:gd name="T61" fmla="*/ 47 h 198"/>
                <a:gd name="T62" fmla="*/ 29 w 209"/>
                <a:gd name="T63" fmla="*/ 44 h 198"/>
                <a:gd name="T64" fmla="*/ 27 w 209"/>
                <a:gd name="T65" fmla="*/ 41 h 198"/>
                <a:gd name="T66" fmla="*/ 3 w 209"/>
                <a:gd name="T67" fmla="*/ 37 h 198"/>
                <a:gd name="T68" fmla="*/ 3 w 209"/>
                <a:gd name="T69" fmla="*/ 34 h 198"/>
                <a:gd name="T70" fmla="*/ 0 w 209"/>
                <a:gd name="T71" fmla="*/ 32 h 198"/>
                <a:gd name="T72" fmla="*/ 22 w 209"/>
                <a:gd name="T73" fmla="*/ 21 h 198"/>
                <a:gd name="T74" fmla="*/ 27 w 209"/>
                <a:gd name="T75" fmla="*/ 20 h 198"/>
                <a:gd name="T76" fmla="*/ 55 w 209"/>
                <a:gd name="T77" fmla="*/ 20 h 198"/>
                <a:gd name="T78" fmla="*/ 64 w 209"/>
                <a:gd name="T79" fmla="*/ 21 h 198"/>
                <a:gd name="T80" fmla="*/ 88 w 209"/>
                <a:gd name="T81" fmla="*/ 22 h 198"/>
                <a:gd name="T82" fmla="*/ 109 w 209"/>
                <a:gd name="T83" fmla="*/ 20 h 198"/>
                <a:gd name="T84" fmla="*/ 135 w 209"/>
                <a:gd name="T85" fmla="*/ 17 h 198"/>
                <a:gd name="T86" fmla="*/ 162 w 209"/>
                <a:gd name="T87" fmla="*/ 11 h 198"/>
                <a:gd name="T88" fmla="*/ 189 w 209"/>
                <a:gd name="T89" fmla="*/ 2 h 198"/>
                <a:gd name="T90" fmla="*/ 224 w 209"/>
                <a:gd name="T91" fmla="*/ 20 h 198"/>
                <a:gd name="T92" fmla="*/ 212 w 209"/>
                <a:gd name="T93" fmla="*/ 14 h 198"/>
                <a:gd name="T94" fmla="*/ 186 w 209"/>
                <a:gd name="T95" fmla="*/ 0 h 198"/>
                <a:gd name="T96" fmla="*/ 154 w 209"/>
                <a:gd name="T97" fmla="*/ 13 h 198"/>
                <a:gd name="T98" fmla="*/ 96 w 209"/>
                <a:gd name="T99" fmla="*/ 21 h 198"/>
                <a:gd name="T100" fmla="*/ 81 w 209"/>
                <a:gd name="T101" fmla="*/ 22 h 198"/>
                <a:gd name="T102" fmla="*/ 22 w 209"/>
                <a:gd name="T103" fmla="*/ 21 h 198"/>
                <a:gd name="T104" fmla="*/ 3 w 209"/>
                <a:gd name="T105" fmla="*/ 30 h 198"/>
                <a:gd name="T106" fmla="*/ 21 w 209"/>
                <a:gd name="T107" fmla="*/ 20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22995" name="Freeform 4753"/>
            <p:cNvSpPr>
              <a:spLocks/>
            </p:cNvSpPr>
            <p:nvPr/>
          </p:nvSpPr>
          <p:spPr bwMode="auto">
            <a:xfrm>
              <a:off x="1691" y="919"/>
              <a:ext cx="703" cy="418"/>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
        <p:nvSpPr>
          <p:cNvPr id="468" name="Rectangle 2"/>
          <p:cNvSpPr txBox="1">
            <a:spLocks noChangeArrowheads="1"/>
          </p:cNvSpPr>
          <p:nvPr/>
        </p:nvSpPr>
        <p:spPr bwMode="auto">
          <a:xfrm>
            <a:off x="-36513" y="-315913"/>
            <a:ext cx="8863013" cy="1143001"/>
          </a:xfrm>
          <a:prstGeom prst="rect">
            <a:avLst/>
          </a:prstGeom>
          <a:noFill/>
          <a:ln w="9525">
            <a:noFill/>
            <a:miter lim="800000"/>
            <a:headEnd/>
            <a:tailEnd/>
          </a:ln>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eaLnBrk="1" hangingPunct="1">
              <a:defRPr/>
            </a:pPr>
            <a:r>
              <a:rPr lang="en-US" sz="3200" kern="0" dirty="0" smtClean="0"/>
              <a:t>Geographical Scope of the Hague System</a:t>
            </a:r>
          </a:p>
        </p:txBody>
      </p:sp>
    </p:spTree>
    <p:extLst>
      <p:ext uri="{BB962C8B-B14F-4D97-AF65-F5344CB8AC3E}">
        <p14:creationId xmlns:p14="http://schemas.microsoft.com/office/powerpoint/2010/main" val="114328106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36513" y="-171450"/>
            <a:ext cx="8964613" cy="804863"/>
          </a:xfrm>
        </p:spPr>
        <p:txBody>
          <a:bodyPr/>
          <a:lstStyle/>
          <a:p>
            <a:pPr eaLnBrk="1" hangingPunct="1">
              <a:defRPr/>
            </a:pPr>
            <a:r>
              <a:rPr lang="en-US" dirty="0"/>
              <a:t>Foreseen Expansion of the Hague System</a:t>
            </a:r>
          </a:p>
        </p:txBody>
      </p:sp>
      <p:sp>
        <p:nvSpPr>
          <p:cNvPr id="11267" name="Rectangle 5144"/>
          <p:cNvSpPr>
            <a:spLocks noChangeArrowheads="1"/>
          </p:cNvSpPr>
          <p:nvPr/>
        </p:nvSpPr>
        <p:spPr bwMode="auto">
          <a:xfrm>
            <a:off x="3563938" y="5445125"/>
            <a:ext cx="3240087"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r>
              <a:rPr lang="en-US" sz="3600" dirty="0">
                <a:solidFill>
                  <a:srgbClr val="70899B"/>
                </a:solidFill>
                <a:latin typeface="Arial" charset="0"/>
                <a:ea typeface="ＭＳ Ｐゴシック" charset="0"/>
              </a:rPr>
              <a:t>Coming soon?</a:t>
            </a:r>
          </a:p>
        </p:txBody>
      </p:sp>
      <p:sp>
        <p:nvSpPr>
          <p:cNvPr id="11268" name="Rectangle 5145" descr="Large checker board"/>
          <p:cNvSpPr>
            <a:spLocks noChangeArrowheads="1"/>
          </p:cNvSpPr>
          <p:nvPr/>
        </p:nvSpPr>
        <p:spPr bwMode="auto">
          <a:xfrm>
            <a:off x="3132138" y="5588000"/>
            <a:ext cx="433387" cy="433388"/>
          </a:xfrm>
          <a:prstGeom prst="rect">
            <a:avLst/>
          </a:prstGeom>
          <a:pattFill prst="lgCheck">
            <a:fgClr>
              <a:srgbClr val="0033CC"/>
            </a:fgClr>
            <a:bgClr>
              <a:schemeClr val="bg1"/>
            </a:bgClr>
          </a:pattFill>
          <a:ln w="9525">
            <a:solidFill>
              <a:srgbClr val="0033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grpSp>
        <p:nvGrpSpPr>
          <p:cNvPr id="23557" name="Group 5"/>
          <p:cNvGrpSpPr>
            <a:grpSpLocks/>
          </p:cNvGrpSpPr>
          <p:nvPr/>
        </p:nvGrpSpPr>
        <p:grpSpPr bwMode="auto">
          <a:xfrm>
            <a:off x="179388" y="908050"/>
            <a:ext cx="8785225" cy="4654550"/>
            <a:chOff x="179388" y="1295400"/>
            <a:chExt cx="8785225" cy="4654551"/>
          </a:xfrm>
        </p:grpSpPr>
        <p:sp>
          <p:nvSpPr>
            <p:cNvPr id="23563" name="Freeform 4681"/>
            <p:cNvSpPr>
              <a:spLocks/>
            </p:cNvSpPr>
            <p:nvPr/>
          </p:nvSpPr>
          <p:spPr bwMode="auto">
            <a:xfrm>
              <a:off x="2362201" y="5875338"/>
              <a:ext cx="103188" cy="74613"/>
            </a:xfrm>
            <a:custGeom>
              <a:avLst/>
              <a:gdLst>
                <a:gd name="T0" fmla="*/ 2147483647 w 59"/>
                <a:gd name="T1" fmla="*/ 2147483647 h 38"/>
                <a:gd name="T2" fmla="*/ 0 w 59"/>
                <a:gd name="T3" fmla="*/ 0 h 38"/>
                <a:gd name="T4" fmla="*/ 2147483647 w 59"/>
                <a:gd name="T5" fmla="*/ 2147483647 h 38"/>
                <a:gd name="T6" fmla="*/ 2147483647 w 59"/>
                <a:gd name="T7" fmla="*/ 2147483647 h 38"/>
                <a:gd name="T8" fmla="*/ 2147483647 w 59"/>
                <a:gd name="T9" fmla="*/ 2147483647 h 38"/>
                <a:gd name="T10" fmla="*/ 2147483647 w 59"/>
                <a:gd name="T11" fmla="*/ 2147483647 h 38"/>
                <a:gd name="T12" fmla="*/ 2147483647 w 59"/>
                <a:gd name="T13" fmla="*/ 2147483647 h 38"/>
                <a:gd name="T14" fmla="*/ 2147483647 w 59"/>
                <a:gd name="T15" fmla="*/ 2147483647 h 38"/>
                <a:gd name="T16" fmla="*/ 2147483647 w 59"/>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3564" name="Freeform 4682" descr="Large checker board"/>
            <p:cNvSpPr>
              <a:spLocks/>
            </p:cNvSpPr>
            <p:nvPr/>
          </p:nvSpPr>
          <p:spPr bwMode="auto">
            <a:xfrm>
              <a:off x="2305051" y="5872163"/>
              <a:ext cx="84138" cy="77788"/>
            </a:xfrm>
            <a:custGeom>
              <a:avLst/>
              <a:gdLst>
                <a:gd name="T0" fmla="*/ 2147483647 w 47"/>
                <a:gd name="T1" fmla="*/ 2147483647 h 40"/>
                <a:gd name="T2" fmla="*/ 2147483647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0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2147483647 h 40"/>
                <a:gd name="T34" fmla="*/ 2147483647 w 47"/>
                <a:gd name="T35" fmla="*/ 2147483647 h 40"/>
                <a:gd name="T36" fmla="*/ 2147483647 w 47"/>
                <a:gd name="T37" fmla="*/ 2147483647 h 40"/>
                <a:gd name="T38" fmla="*/ 2147483647 w 47"/>
                <a:gd name="T39" fmla="*/ 2147483647 h 40"/>
                <a:gd name="T40" fmla="*/ 2147483647 w 47"/>
                <a:gd name="T41" fmla="*/ 2147483647 h 40"/>
                <a:gd name="T42" fmla="*/ 2147483647 w 47"/>
                <a:gd name="T43" fmla="*/ 0 h 40"/>
                <a:gd name="T44" fmla="*/ 2147483647 w 47"/>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23565" name="Freeform 4683" descr="Large checker board"/>
            <p:cNvSpPr>
              <a:spLocks/>
            </p:cNvSpPr>
            <p:nvPr/>
          </p:nvSpPr>
          <p:spPr bwMode="auto">
            <a:xfrm>
              <a:off x="2054226" y="4652963"/>
              <a:ext cx="307975" cy="1263650"/>
            </a:xfrm>
            <a:custGeom>
              <a:avLst/>
              <a:gdLst>
                <a:gd name="T0" fmla="*/ 2147483647 w 173"/>
                <a:gd name="T1" fmla="*/ 2147483647 h 643"/>
                <a:gd name="T2" fmla="*/ 2147483647 w 173"/>
                <a:gd name="T3" fmla="*/ 2147483647 h 643"/>
                <a:gd name="T4" fmla="*/ 2147483647 w 173"/>
                <a:gd name="T5" fmla="*/ 2147483647 h 643"/>
                <a:gd name="T6" fmla="*/ 2147483647 w 173"/>
                <a:gd name="T7" fmla="*/ 2147483647 h 643"/>
                <a:gd name="T8" fmla="*/ 2147483647 w 173"/>
                <a:gd name="T9" fmla="*/ 2147483647 h 643"/>
                <a:gd name="T10" fmla="*/ 2147483647 w 173"/>
                <a:gd name="T11" fmla="*/ 2147483647 h 643"/>
                <a:gd name="T12" fmla="*/ 2147483647 w 173"/>
                <a:gd name="T13" fmla="*/ 2147483647 h 643"/>
                <a:gd name="T14" fmla="*/ 2147483647 w 173"/>
                <a:gd name="T15" fmla="*/ 2147483647 h 643"/>
                <a:gd name="T16" fmla="*/ 2147483647 w 173"/>
                <a:gd name="T17" fmla="*/ 2147483647 h 643"/>
                <a:gd name="T18" fmla="*/ 2147483647 w 173"/>
                <a:gd name="T19" fmla="*/ 2147483647 h 643"/>
                <a:gd name="T20" fmla="*/ 2147483647 w 173"/>
                <a:gd name="T21" fmla="*/ 2147483647 h 643"/>
                <a:gd name="T22" fmla="*/ 2147483647 w 173"/>
                <a:gd name="T23" fmla="*/ 2147483647 h 643"/>
                <a:gd name="T24" fmla="*/ 2147483647 w 173"/>
                <a:gd name="T25" fmla="*/ 2147483647 h 643"/>
                <a:gd name="T26" fmla="*/ 2147483647 w 173"/>
                <a:gd name="T27" fmla="*/ 2147483647 h 643"/>
                <a:gd name="T28" fmla="*/ 2147483647 w 173"/>
                <a:gd name="T29" fmla="*/ 2147483647 h 643"/>
                <a:gd name="T30" fmla="*/ 2147483647 w 173"/>
                <a:gd name="T31" fmla="*/ 2147483647 h 643"/>
                <a:gd name="T32" fmla="*/ 2147483647 w 173"/>
                <a:gd name="T33" fmla="*/ 2147483647 h 643"/>
                <a:gd name="T34" fmla="*/ 2147483647 w 173"/>
                <a:gd name="T35" fmla="*/ 2147483647 h 643"/>
                <a:gd name="T36" fmla="*/ 2147483647 w 173"/>
                <a:gd name="T37" fmla="*/ 2147483647 h 643"/>
                <a:gd name="T38" fmla="*/ 2147483647 w 173"/>
                <a:gd name="T39" fmla="*/ 2147483647 h 643"/>
                <a:gd name="T40" fmla="*/ 2147483647 w 173"/>
                <a:gd name="T41" fmla="*/ 2147483647 h 643"/>
                <a:gd name="T42" fmla="*/ 2147483647 w 173"/>
                <a:gd name="T43" fmla="*/ 2147483647 h 643"/>
                <a:gd name="T44" fmla="*/ 2147483647 w 173"/>
                <a:gd name="T45" fmla="*/ 2147483647 h 643"/>
                <a:gd name="T46" fmla="*/ 2147483647 w 173"/>
                <a:gd name="T47" fmla="*/ 2147483647 h 643"/>
                <a:gd name="T48" fmla="*/ 2147483647 w 173"/>
                <a:gd name="T49" fmla="*/ 2147483647 h 643"/>
                <a:gd name="T50" fmla="*/ 2147483647 w 173"/>
                <a:gd name="T51" fmla="*/ 2147483647 h 643"/>
                <a:gd name="T52" fmla="*/ 2147483647 w 173"/>
                <a:gd name="T53" fmla="*/ 2147483647 h 643"/>
                <a:gd name="T54" fmla="*/ 2147483647 w 173"/>
                <a:gd name="T55" fmla="*/ 2147483647 h 643"/>
                <a:gd name="T56" fmla="*/ 2147483647 w 173"/>
                <a:gd name="T57" fmla="*/ 2147483647 h 643"/>
                <a:gd name="T58" fmla="*/ 2147483647 w 173"/>
                <a:gd name="T59" fmla="*/ 2147483647 h 643"/>
                <a:gd name="T60" fmla="*/ 2147483647 w 173"/>
                <a:gd name="T61" fmla="*/ 2147483647 h 643"/>
                <a:gd name="T62" fmla="*/ 2147483647 w 173"/>
                <a:gd name="T63" fmla="*/ 2147483647 h 643"/>
                <a:gd name="T64" fmla="*/ 2147483647 w 173"/>
                <a:gd name="T65" fmla="*/ 2147483647 h 643"/>
                <a:gd name="T66" fmla="*/ 2147483647 w 173"/>
                <a:gd name="T67" fmla="*/ 2147483647 h 643"/>
                <a:gd name="T68" fmla="*/ 2147483647 w 173"/>
                <a:gd name="T69" fmla="*/ 2147483647 h 643"/>
                <a:gd name="T70" fmla="*/ 2147483647 w 173"/>
                <a:gd name="T71" fmla="*/ 2147483647 h 643"/>
                <a:gd name="T72" fmla="*/ 2147483647 w 173"/>
                <a:gd name="T73" fmla="*/ 2147483647 h 643"/>
                <a:gd name="T74" fmla="*/ 2147483647 w 173"/>
                <a:gd name="T75" fmla="*/ 2147483647 h 643"/>
                <a:gd name="T76" fmla="*/ 2147483647 w 173"/>
                <a:gd name="T77" fmla="*/ 2147483647 h 643"/>
                <a:gd name="T78" fmla="*/ 2147483647 w 173"/>
                <a:gd name="T79" fmla="*/ 2147483647 h 643"/>
                <a:gd name="T80" fmla="*/ 2147483647 w 173"/>
                <a:gd name="T81" fmla="*/ 2147483647 h 643"/>
                <a:gd name="T82" fmla="*/ 2147483647 w 173"/>
                <a:gd name="T83" fmla="*/ 2147483647 h 643"/>
                <a:gd name="T84" fmla="*/ 2147483647 w 173"/>
                <a:gd name="T85" fmla="*/ 2147483647 h 643"/>
                <a:gd name="T86" fmla="*/ 2147483647 w 173"/>
                <a:gd name="T87" fmla="*/ 2147483647 h 643"/>
                <a:gd name="T88" fmla="*/ 2147483647 w 173"/>
                <a:gd name="T89" fmla="*/ 2147483647 h 643"/>
                <a:gd name="T90" fmla="*/ 2147483647 w 173"/>
                <a:gd name="T91" fmla="*/ 2147483647 h 643"/>
                <a:gd name="T92" fmla="*/ 2147483647 w 173"/>
                <a:gd name="T93" fmla="*/ 2147483647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23566" name="Freeform 4684" descr="Large checker board"/>
            <p:cNvSpPr>
              <a:spLocks/>
            </p:cNvSpPr>
            <p:nvPr/>
          </p:nvSpPr>
          <p:spPr bwMode="auto">
            <a:xfrm>
              <a:off x="7059613" y="3797300"/>
              <a:ext cx="265113" cy="211138"/>
            </a:xfrm>
            <a:custGeom>
              <a:avLst/>
              <a:gdLst>
                <a:gd name="T0" fmla="*/ 2147483647 w 149"/>
                <a:gd name="T1" fmla="*/ 0 h 107"/>
                <a:gd name="T2" fmla="*/ 2147483647 w 149"/>
                <a:gd name="T3" fmla="*/ 2147483647 h 107"/>
                <a:gd name="T4" fmla="*/ 2147483647 w 149"/>
                <a:gd name="T5" fmla="*/ 2147483647 h 107"/>
                <a:gd name="T6" fmla="*/ 2147483647 w 149"/>
                <a:gd name="T7" fmla="*/ 2147483647 h 107"/>
                <a:gd name="T8" fmla="*/ 2147483647 w 149"/>
                <a:gd name="T9" fmla="*/ 2147483647 h 107"/>
                <a:gd name="T10" fmla="*/ 2147483647 w 149"/>
                <a:gd name="T11" fmla="*/ 2147483647 h 107"/>
                <a:gd name="T12" fmla="*/ 2147483647 w 149"/>
                <a:gd name="T13" fmla="*/ 2147483647 h 107"/>
                <a:gd name="T14" fmla="*/ 2147483647 w 149"/>
                <a:gd name="T15" fmla="*/ 2147483647 h 107"/>
                <a:gd name="T16" fmla="*/ 2147483647 w 149"/>
                <a:gd name="T17" fmla="*/ 2147483647 h 107"/>
                <a:gd name="T18" fmla="*/ 2147483647 w 149"/>
                <a:gd name="T19" fmla="*/ 2147483647 h 107"/>
                <a:gd name="T20" fmla="*/ 2147483647 w 149"/>
                <a:gd name="T21" fmla="*/ 2147483647 h 107"/>
                <a:gd name="T22" fmla="*/ 2147483647 w 149"/>
                <a:gd name="T23" fmla="*/ 2147483647 h 107"/>
                <a:gd name="T24" fmla="*/ 2147483647 w 149"/>
                <a:gd name="T25" fmla="*/ 2147483647 h 107"/>
                <a:gd name="T26" fmla="*/ 2147483647 w 149"/>
                <a:gd name="T27" fmla="*/ 2147483647 h 107"/>
                <a:gd name="T28" fmla="*/ 2147483647 w 149"/>
                <a:gd name="T29" fmla="*/ 2147483647 h 107"/>
                <a:gd name="T30" fmla="*/ 2147483647 w 149"/>
                <a:gd name="T31" fmla="*/ 2147483647 h 107"/>
                <a:gd name="T32" fmla="*/ 2147483647 w 149"/>
                <a:gd name="T33" fmla="*/ 2147483647 h 107"/>
                <a:gd name="T34" fmla="*/ 2147483647 w 149"/>
                <a:gd name="T35" fmla="*/ 2147483647 h 107"/>
                <a:gd name="T36" fmla="*/ 2147483647 w 149"/>
                <a:gd name="T37" fmla="*/ 2147483647 h 107"/>
                <a:gd name="T38" fmla="*/ 2147483647 w 149"/>
                <a:gd name="T39" fmla="*/ 2147483647 h 107"/>
                <a:gd name="T40" fmla="*/ 2147483647 w 149"/>
                <a:gd name="T41" fmla="*/ 2147483647 h 107"/>
                <a:gd name="T42" fmla="*/ 2147483647 w 149"/>
                <a:gd name="T43" fmla="*/ 2147483647 h 107"/>
                <a:gd name="T44" fmla="*/ 0 w 149"/>
                <a:gd name="T45" fmla="*/ 2147483647 h 107"/>
                <a:gd name="T46" fmla="*/ 0 w 149"/>
                <a:gd name="T47" fmla="*/ 2147483647 h 107"/>
                <a:gd name="T48" fmla="*/ 2147483647 w 149"/>
                <a:gd name="T49" fmla="*/ 2147483647 h 107"/>
                <a:gd name="T50" fmla="*/ 2147483647 w 149"/>
                <a:gd name="T51" fmla="*/ 2147483647 h 107"/>
                <a:gd name="T52" fmla="*/ 2147483647 w 149"/>
                <a:gd name="T53" fmla="*/ 2147483647 h 107"/>
                <a:gd name="T54" fmla="*/ 2147483647 w 149"/>
                <a:gd name="T55" fmla="*/ 2147483647 h 107"/>
                <a:gd name="T56" fmla="*/ 2147483647 w 149"/>
                <a:gd name="T57" fmla="*/ 2147483647 h 107"/>
                <a:gd name="T58" fmla="*/ 2147483647 w 149"/>
                <a:gd name="T59" fmla="*/ 2147483647 h 107"/>
                <a:gd name="T60" fmla="*/ 2147483647 w 149"/>
                <a:gd name="T61" fmla="*/ 2147483647 h 107"/>
                <a:gd name="T62" fmla="*/ 2147483647 w 149"/>
                <a:gd name="T63" fmla="*/ 2147483647 h 107"/>
                <a:gd name="T64" fmla="*/ 2147483647 w 149"/>
                <a:gd name="T65" fmla="*/ 2147483647 h 107"/>
                <a:gd name="T66" fmla="*/ 2147483647 w 149"/>
                <a:gd name="T67" fmla="*/ 2147483647 h 107"/>
                <a:gd name="T68" fmla="*/ 2147483647 w 149"/>
                <a:gd name="T69" fmla="*/ 2147483647 h 107"/>
                <a:gd name="T70" fmla="*/ 2147483647 w 149"/>
                <a:gd name="T71" fmla="*/ 2147483647 h 107"/>
                <a:gd name="T72" fmla="*/ 2147483647 w 149"/>
                <a:gd name="T73" fmla="*/ 2147483647 h 107"/>
                <a:gd name="T74" fmla="*/ 2147483647 w 149"/>
                <a:gd name="T75" fmla="*/ 2147483647 h 107"/>
                <a:gd name="T76" fmla="*/ 2147483647 w 149"/>
                <a:gd name="T77" fmla="*/ 2147483647 h 107"/>
                <a:gd name="T78" fmla="*/ 2147483647 w 149"/>
                <a:gd name="T79" fmla="*/ 2147483647 h 107"/>
                <a:gd name="T80" fmla="*/ 2147483647 w 149"/>
                <a:gd name="T81" fmla="*/ 2147483647 h 107"/>
                <a:gd name="T82" fmla="*/ 2147483647 w 149"/>
                <a:gd name="T83" fmla="*/ 2147483647 h 107"/>
                <a:gd name="T84" fmla="*/ 2147483647 w 149"/>
                <a:gd name="T85" fmla="*/ 2147483647 h 107"/>
                <a:gd name="T86" fmla="*/ 2147483647 w 149"/>
                <a:gd name="T87" fmla="*/ 2147483647 h 107"/>
                <a:gd name="T88" fmla="*/ 2147483647 w 149"/>
                <a:gd name="T89" fmla="*/ 0 h 107"/>
                <a:gd name="T90" fmla="*/ 2147483647 w 149"/>
                <a:gd name="T91" fmla="*/ 2147483647 h 107"/>
                <a:gd name="T92" fmla="*/ 2147483647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67" name="Freeform 4685" descr="Large checker board"/>
            <p:cNvSpPr>
              <a:spLocks/>
            </p:cNvSpPr>
            <p:nvPr/>
          </p:nvSpPr>
          <p:spPr bwMode="auto">
            <a:xfrm>
              <a:off x="6894513" y="3989388"/>
              <a:ext cx="4763" cy="3175"/>
            </a:xfrm>
            <a:custGeom>
              <a:avLst/>
              <a:gdLst>
                <a:gd name="T0" fmla="*/ 2147483647 w 4"/>
                <a:gd name="T1" fmla="*/ 0 h 2"/>
                <a:gd name="T2" fmla="*/ 0 w 4"/>
                <a:gd name="T3" fmla="*/ 2147483647 h 2"/>
                <a:gd name="T4" fmla="*/ 0 w 4"/>
                <a:gd name="T5" fmla="*/ 0 h 2"/>
                <a:gd name="T6" fmla="*/ 2147483647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68" name="Freeform 4686" descr="Large checker board"/>
            <p:cNvSpPr>
              <a:spLocks/>
            </p:cNvSpPr>
            <p:nvPr/>
          </p:nvSpPr>
          <p:spPr bwMode="auto">
            <a:xfrm>
              <a:off x="7037388" y="3886200"/>
              <a:ext cx="284163" cy="296863"/>
            </a:xfrm>
            <a:custGeom>
              <a:avLst/>
              <a:gdLst>
                <a:gd name="T0" fmla="*/ 2147483647 w 159"/>
                <a:gd name="T1" fmla="*/ 2147483647 h 151"/>
                <a:gd name="T2" fmla="*/ 2147483647 w 159"/>
                <a:gd name="T3" fmla="*/ 2147483647 h 151"/>
                <a:gd name="T4" fmla="*/ 2147483647 w 159"/>
                <a:gd name="T5" fmla="*/ 2147483647 h 151"/>
                <a:gd name="T6" fmla="*/ 2147483647 w 159"/>
                <a:gd name="T7" fmla="*/ 2147483647 h 151"/>
                <a:gd name="T8" fmla="*/ 2147483647 w 159"/>
                <a:gd name="T9" fmla="*/ 2147483647 h 151"/>
                <a:gd name="T10" fmla="*/ 2147483647 w 159"/>
                <a:gd name="T11" fmla="*/ 2147483647 h 151"/>
                <a:gd name="T12" fmla="*/ 2147483647 w 159"/>
                <a:gd name="T13" fmla="*/ 2147483647 h 151"/>
                <a:gd name="T14" fmla="*/ 2147483647 w 159"/>
                <a:gd name="T15" fmla="*/ 2147483647 h 151"/>
                <a:gd name="T16" fmla="*/ 2147483647 w 159"/>
                <a:gd name="T17" fmla="*/ 2147483647 h 151"/>
                <a:gd name="T18" fmla="*/ 2147483647 w 159"/>
                <a:gd name="T19" fmla="*/ 2147483647 h 151"/>
                <a:gd name="T20" fmla="*/ 2147483647 w 159"/>
                <a:gd name="T21" fmla="*/ 2147483647 h 151"/>
                <a:gd name="T22" fmla="*/ 2147483647 w 159"/>
                <a:gd name="T23" fmla="*/ 2147483647 h 151"/>
                <a:gd name="T24" fmla="*/ 2147483647 w 159"/>
                <a:gd name="T25" fmla="*/ 2147483647 h 151"/>
                <a:gd name="T26" fmla="*/ 2147483647 w 159"/>
                <a:gd name="T27" fmla="*/ 2147483647 h 151"/>
                <a:gd name="T28" fmla="*/ 2147483647 w 159"/>
                <a:gd name="T29" fmla="*/ 2147483647 h 151"/>
                <a:gd name="T30" fmla="*/ 2147483647 w 159"/>
                <a:gd name="T31" fmla="*/ 2147483647 h 151"/>
                <a:gd name="T32" fmla="*/ 2147483647 w 159"/>
                <a:gd name="T33" fmla="*/ 2147483647 h 151"/>
                <a:gd name="T34" fmla="*/ 2147483647 w 159"/>
                <a:gd name="T35" fmla="*/ 2147483647 h 151"/>
                <a:gd name="T36" fmla="*/ 2147483647 w 159"/>
                <a:gd name="T37" fmla="*/ 2147483647 h 151"/>
                <a:gd name="T38" fmla="*/ 2147483647 w 159"/>
                <a:gd name="T39" fmla="*/ 2147483647 h 151"/>
                <a:gd name="T40" fmla="*/ 2147483647 w 159"/>
                <a:gd name="T41" fmla="*/ 2147483647 h 151"/>
                <a:gd name="T42" fmla="*/ 2147483647 w 159"/>
                <a:gd name="T43" fmla="*/ 2147483647 h 151"/>
                <a:gd name="T44" fmla="*/ 2147483647 w 159"/>
                <a:gd name="T45" fmla="*/ 2147483647 h 151"/>
                <a:gd name="T46" fmla="*/ 2147483647 w 159"/>
                <a:gd name="T47" fmla="*/ 2147483647 h 151"/>
                <a:gd name="T48" fmla="*/ 2147483647 w 159"/>
                <a:gd name="T49" fmla="*/ 2147483647 h 151"/>
                <a:gd name="T50" fmla="*/ 2147483647 w 159"/>
                <a:gd name="T51" fmla="*/ 2147483647 h 151"/>
                <a:gd name="T52" fmla="*/ 2147483647 w 159"/>
                <a:gd name="T53" fmla="*/ 2147483647 h 151"/>
                <a:gd name="T54" fmla="*/ 2147483647 w 159"/>
                <a:gd name="T55" fmla="*/ 2147483647 h 151"/>
                <a:gd name="T56" fmla="*/ 2147483647 w 159"/>
                <a:gd name="T57" fmla="*/ 2147483647 h 151"/>
                <a:gd name="T58" fmla="*/ 2147483647 w 159"/>
                <a:gd name="T59" fmla="*/ 2147483647 h 151"/>
                <a:gd name="T60" fmla="*/ 2147483647 w 159"/>
                <a:gd name="T61" fmla="*/ 2147483647 h 151"/>
                <a:gd name="T62" fmla="*/ 0 w 159"/>
                <a:gd name="T63" fmla="*/ 2147483647 h 151"/>
                <a:gd name="T64" fmla="*/ 2147483647 w 159"/>
                <a:gd name="T65" fmla="*/ 2147483647 h 151"/>
                <a:gd name="T66" fmla="*/ 2147483647 w 159"/>
                <a:gd name="T67" fmla="*/ 2147483647 h 151"/>
                <a:gd name="T68" fmla="*/ 2147483647 w 159"/>
                <a:gd name="T69" fmla="*/ 2147483647 h 151"/>
                <a:gd name="T70" fmla="*/ 2147483647 w 159"/>
                <a:gd name="T71" fmla="*/ 2147483647 h 151"/>
                <a:gd name="T72" fmla="*/ 2147483647 w 159"/>
                <a:gd name="T73" fmla="*/ 2147483647 h 151"/>
                <a:gd name="T74" fmla="*/ 2147483647 w 159"/>
                <a:gd name="T75" fmla="*/ 2147483647 h 151"/>
                <a:gd name="T76" fmla="*/ 2147483647 w 159"/>
                <a:gd name="T77" fmla="*/ 2147483647 h 151"/>
                <a:gd name="T78" fmla="*/ 2147483647 w 159"/>
                <a:gd name="T79" fmla="*/ 2147483647 h 151"/>
                <a:gd name="T80" fmla="*/ 2147483647 w 159"/>
                <a:gd name="T81" fmla="*/ 2147483647 h 151"/>
                <a:gd name="T82" fmla="*/ 2147483647 w 159"/>
                <a:gd name="T83" fmla="*/ 2147483647 h 151"/>
                <a:gd name="T84" fmla="*/ 2147483647 w 159"/>
                <a:gd name="T85" fmla="*/ 2147483647 h 151"/>
                <a:gd name="T86" fmla="*/ 2147483647 w 159"/>
                <a:gd name="T87" fmla="*/ 2147483647 h 151"/>
                <a:gd name="T88" fmla="*/ 2147483647 w 159"/>
                <a:gd name="T89" fmla="*/ 0 h 151"/>
                <a:gd name="T90" fmla="*/ 2147483647 w 159"/>
                <a:gd name="T91" fmla="*/ 2147483647 h 151"/>
                <a:gd name="T92" fmla="*/ 2147483647 w 159"/>
                <a:gd name="T93" fmla="*/ 2147483647 h 151"/>
                <a:gd name="T94" fmla="*/ 2147483647 w 159"/>
                <a:gd name="T95" fmla="*/ 2147483647 h 151"/>
                <a:gd name="T96" fmla="*/ 2147483647 w 159"/>
                <a:gd name="T97" fmla="*/ 2147483647 h 151"/>
                <a:gd name="T98" fmla="*/ 2147483647 w 159"/>
                <a:gd name="T99" fmla="*/ 2147483647 h 151"/>
                <a:gd name="T100" fmla="*/ 2147483647 w 159"/>
                <a:gd name="T101" fmla="*/ 2147483647 h 151"/>
                <a:gd name="T102" fmla="*/ 2147483647 w 159"/>
                <a:gd name="T103" fmla="*/ 2147483647 h 151"/>
                <a:gd name="T104" fmla="*/ 2147483647 w 159"/>
                <a:gd name="T105" fmla="*/ 2147483647 h 151"/>
                <a:gd name="T106" fmla="*/ 2147483647 w 159"/>
                <a:gd name="T107" fmla="*/ 2147483647 h 151"/>
                <a:gd name="T108" fmla="*/ 2147483647 w 159"/>
                <a:gd name="T109" fmla="*/ 2147483647 h 151"/>
                <a:gd name="T110" fmla="*/ 2147483647 w 159"/>
                <a:gd name="T111" fmla="*/ 2147483647 h 151"/>
                <a:gd name="T112" fmla="*/ 2147483647 w 159"/>
                <a:gd name="T113" fmla="*/ 214748364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69" name="Freeform 4687" descr="Large checker board"/>
            <p:cNvSpPr>
              <a:spLocks/>
            </p:cNvSpPr>
            <p:nvPr/>
          </p:nvSpPr>
          <p:spPr bwMode="auto">
            <a:xfrm>
              <a:off x="6653213" y="3844925"/>
              <a:ext cx="306388" cy="398463"/>
            </a:xfrm>
            <a:custGeom>
              <a:avLst/>
              <a:gdLst>
                <a:gd name="T0" fmla="*/ 2147483647 w 172"/>
                <a:gd name="T1" fmla="*/ 2147483647 h 203"/>
                <a:gd name="T2" fmla="*/ 2147483647 w 172"/>
                <a:gd name="T3" fmla="*/ 2147483647 h 203"/>
                <a:gd name="T4" fmla="*/ 2147483647 w 172"/>
                <a:gd name="T5" fmla="*/ 2147483647 h 203"/>
                <a:gd name="T6" fmla="*/ 2147483647 w 172"/>
                <a:gd name="T7" fmla="*/ 2147483647 h 203"/>
                <a:gd name="T8" fmla="*/ 2147483647 w 172"/>
                <a:gd name="T9" fmla="*/ 2147483647 h 203"/>
                <a:gd name="T10" fmla="*/ 2147483647 w 172"/>
                <a:gd name="T11" fmla="*/ 2147483647 h 203"/>
                <a:gd name="T12" fmla="*/ 2147483647 w 172"/>
                <a:gd name="T13" fmla="*/ 2147483647 h 203"/>
                <a:gd name="T14" fmla="*/ 2147483647 w 172"/>
                <a:gd name="T15" fmla="*/ 2147483647 h 203"/>
                <a:gd name="T16" fmla="*/ 2147483647 w 172"/>
                <a:gd name="T17" fmla="*/ 2147483647 h 203"/>
                <a:gd name="T18" fmla="*/ 2147483647 w 172"/>
                <a:gd name="T19" fmla="*/ 2147483647 h 203"/>
                <a:gd name="T20" fmla="*/ 2147483647 w 172"/>
                <a:gd name="T21" fmla="*/ 2147483647 h 203"/>
                <a:gd name="T22" fmla="*/ 2147483647 w 172"/>
                <a:gd name="T23" fmla="*/ 2147483647 h 203"/>
                <a:gd name="T24" fmla="*/ 2147483647 w 172"/>
                <a:gd name="T25" fmla="*/ 2147483647 h 203"/>
                <a:gd name="T26" fmla="*/ 2147483647 w 172"/>
                <a:gd name="T27" fmla="*/ 2147483647 h 203"/>
                <a:gd name="T28" fmla="*/ 2147483647 w 172"/>
                <a:gd name="T29" fmla="*/ 2147483647 h 203"/>
                <a:gd name="T30" fmla="*/ 2147483647 w 172"/>
                <a:gd name="T31" fmla="*/ 2147483647 h 203"/>
                <a:gd name="T32" fmla="*/ 2147483647 w 172"/>
                <a:gd name="T33" fmla="*/ 2147483647 h 203"/>
                <a:gd name="T34" fmla="*/ 2147483647 w 172"/>
                <a:gd name="T35" fmla="*/ 2147483647 h 203"/>
                <a:gd name="T36" fmla="*/ 2147483647 w 172"/>
                <a:gd name="T37" fmla="*/ 2147483647 h 203"/>
                <a:gd name="T38" fmla="*/ 2147483647 w 172"/>
                <a:gd name="T39" fmla="*/ 2147483647 h 203"/>
                <a:gd name="T40" fmla="*/ 2147483647 w 172"/>
                <a:gd name="T41" fmla="*/ 2147483647 h 203"/>
                <a:gd name="T42" fmla="*/ 2147483647 w 172"/>
                <a:gd name="T43" fmla="*/ 2147483647 h 203"/>
                <a:gd name="T44" fmla="*/ 2147483647 w 172"/>
                <a:gd name="T45" fmla="*/ 2147483647 h 203"/>
                <a:gd name="T46" fmla="*/ 2147483647 w 172"/>
                <a:gd name="T47" fmla="*/ 2147483647 h 203"/>
                <a:gd name="T48" fmla="*/ 0 w 172"/>
                <a:gd name="T49" fmla="*/ 0 h 203"/>
                <a:gd name="T50" fmla="*/ 2147483647 w 172"/>
                <a:gd name="T51" fmla="*/ 2147483647 h 203"/>
                <a:gd name="T52" fmla="*/ 2147483647 w 172"/>
                <a:gd name="T53" fmla="*/ 2147483647 h 203"/>
                <a:gd name="T54" fmla="*/ 2147483647 w 172"/>
                <a:gd name="T55" fmla="*/ 2147483647 h 203"/>
                <a:gd name="T56" fmla="*/ 2147483647 w 172"/>
                <a:gd name="T57" fmla="*/ 2147483647 h 203"/>
                <a:gd name="T58" fmla="*/ 2147483647 w 172"/>
                <a:gd name="T59" fmla="*/ 2147483647 h 203"/>
                <a:gd name="T60" fmla="*/ 2147483647 w 172"/>
                <a:gd name="T61" fmla="*/ 2147483647 h 203"/>
                <a:gd name="T62" fmla="*/ 2147483647 w 172"/>
                <a:gd name="T63" fmla="*/ 2147483647 h 203"/>
                <a:gd name="T64" fmla="*/ 2147483647 w 172"/>
                <a:gd name="T65" fmla="*/ 2147483647 h 203"/>
                <a:gd name="T66" fmla="*/ 2147483647 w 172"/>
                <a:gd name="T67" fmla="*/ 2147483647 h 203"/>
                <a:gd name="T68" fmla="*/ 2147483647 w 172"/>
                <a:gd name="T69" fmla="*/ 2147483647 h 203"/>
                <a:gd name="T70" fmla="*/ 2147483647 w 172"/>
                <a:gd name="T71" fmla="*/ 2147483647 h 203"/>
                <a:gd name="T72" fmla="*/ 2147483647 w 172"/>
                <a:gd name="T73" fmla="*/ 2147483647 h 203"/>
                <a:gd name="T74" fmla="*/ 2147483647 w 172"/>
                <a:gd name="T75" fmla="*/ 2147483647 h 203"/>
                <a:gd name="T76" fmla="*/ 2147483647 w 172"/>
                <a:gd name="T77" fmla="*/ 2147483647 h 203"/>
                <a:gd name="T78" fmla="*/ 2147483647 w 172"/>
                <a:gd name="T79" fmla="*/ 2147483647 h 203"/>
                <a:gd name="T80" fmla="*/ 2147483647 w 172"/>
                <a:gd name="T81" fmla="*/ 2147483647 h 203"/>
                <a:gd name="T82" fmla="*/ 2147483647 w 172"/>
                <a:gd name="T83" fmla="*/ 2147483647 h 203"/>
                <a:gd name="T84" fmla="*/ 2147483647 w 172"/>
                <a:gd name="T85" fmla="*/ 2147483647 h 203"/>
                <a:gd name="T86" fmla="*/ 2147483647 w 172"/>
                <a:gd name="T87" fmla="*/ 2147483647 h 203"/>
                <a:gd name="T88" fmla="*/ 2147483647 w 172"/>
                <a:gd name="T89" fmla="*/ 2147483647 h 203"/>
                <a:gd name="T90" fmla="*/ 2147483647 w 172"/>
                <a:gd name="T91" fmla="*/ 2147483647 h 203"/>
                <a:gd name="T92" fmla="*/ 2147483647 w 172"/>
                <a:gd name="T93" fmla="*/ 2147483647 h 203"/>
                <a:gd name="T94" fmla="*/ 2147483647 w 172"/>
                <a:gd name="T95" fmla="*/ 2147483647 h 203"/>
                <a:gd name="T96" fmla="*/ 2147483647 w 172"/>
                <a:gd name="T97" fmla="*/ 2147483647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0" name="Freeform 4688" descr="Large checker board"/>
            <p:cNvSpPr>
              <a:spLocks/>
            </p:cNvSpPr>
            <p:nvPr/>
          </p:nvSpPr>
          <p:spPr bwMode="auto">
            <a:xfrm>
              <a:off x="7661276" y="4052888"/>
              <a:ext cx="269875" cy="307975"/>
            </a:xfrm>
            <a:custGeom>
              <a:avLst/>
              <a:gdLst>
                <a:gd name="T0" fmla="*/ 2147483647 w 153"/>
                <a:gd name="T1" fmla="*/ 2147483647 h 156"/>
                <a:gd name="T2" fmla="*/ 2147483647 w 153"/>
                <a:gd name="T3" fmla="*/ 2147483647 h 156"/>
                <a:gd name="T4" fmla="*/ 2147483647 w 153"/>
                <a:gd name="T5" fmla="*/ 2147483647 h 156"/>
                <a:gd name="T6" fmla="*/ 2147483647 w 153"/>
                <a:gd name="T7" fmla="*/ 2147483647 h 156"/>
                <a:gd name="T8" fmla="*/ 2147483647 w 153"/>
                <a:gd name="T9" fmla="*/ 2147483647 h 156"/>
                <a:gd name="T10" fmla="*/ 2147483647 w 153"/>
                <a:gd name="T11" fmla="*/ 2147483647 h 156"/>
                <a:gd name="T12" fmla="*/ 2147483647 w 153"/>
                <a:gd name="T13" fmla="*/ 2147483647 h 156"/>
                <a:gd name="T14" fmla="*/ 2147483647 w 153"/>
                <a:gd name="T15" fmla="*/ 2147483647 h 156"/>
                <a:gd name="T16" fmla="*/ 2147483647 w 153"/>
                <a:gd name="T17" fmla="*/ 2147483647 h 156"/>
                <a:gd name="T18" fmla="*/ 2147483647 w 153"/>
                <a:gd name="T19" fmla="*/ 2147483647 h 156"/>
                <a:gd name="T20" fmla="*/ 2147483647 w 153"/>
                <a:gd name="T21" fmla="*/ 2147483647 h 156"/>
                <a:gd name="T22" fmla="*/ 2147483647 w 153"/>
                <a:gd name="T23" fmla="*/ 2147483647 h 156"/>
                <a:gd name="T24" fmla="*/ 2147483647 w 153"/>
                <a:gd name="T25" fmla="*/ 2147483647 h 156"/>
                <a:gd name="T26" fmla="*/ 2147483647 w 153"/>
                <a:gd name="T27" fmla="*/ 2147483647 h 156"/>
                <a:gd name="T28" fmla="*/ 2147483647 w 153"/>
                <a:gd name="T29" fmla="*/ 2147483647 h 156"/>
                <a:gd name="T30" fmla="*/ 2147483647 w 153"/>
                <a:gd name="T31" fmla="*/ 2147483647 h 156"/>
                <a:gd name="T32" fmla="*/ 2147483647 w 153"/>
                <a:gd name="T33" fmla="*/ 2147483647 h 156"/>
                <a:gd name="T34" fmla="*/ 2147483647 w 153"/>
                <a:gd name="T35" fmla="*/ 2147483647 h 156"/>
                <a:gd name="T36" fmla="*/ 2147483647 w 153"/>
                <a:gd name="T37" fmla="*/ 2147483647 h 156"/>
                <a:gd name="T38" fmla="*/ 2147483647 w 153"/>
                <a:gd name="T39" fmla="*/ 2147483647 h 156"/>
                <a:gd name="T40" fmla="*/ 2147483647 w 153"/>
                <a:gd name="T41" fmla="*/ 2147483647 h 156"/>
                <a:gd name="T42" fmla="*/ 2147483647 w 153"/>
                <a:gd name="T43" fmla="*/ 2147483647 h 156"/>
                <a:gd name="T44" fmla="*/ 2147483647 w 153"/>
                <a:gd name="T45" fmla="*/ 2147483647 h 156"/>
                <a:gd name="T46" fmla="*/ 2147483647 w 153"/>
                <a:gd name="T47" fmla="*/ 2147483647 h 156"/>
                <a:gd name="T48" fmla="*/ 2147483647 w 153"/>
                <a:gd name="T49" fmla="*/ 2147483647 h 156"/>
                <a:gd name="T50" fmla="*/ 2147483647 w 153"/>
                <a:gd name="T51" fmla="*/ 2147483647 h 156"/>
                <a:gd name="T52" fmla="*/ 2147483647 w 153"/>
                <a:gd name="T53" fmla="*/ 2147483647 h 156"/>
                <a:gd name="T54" fmla="*/ 2147483647 w 153"/>
                <a:gd name="T55" fmla="*/ 2147483647 h 156"/>
                <a:gd name="T56" fmla="*/ 2147483647 w 153"/>
                <a:gd name="T57" fmla="*/ 2147483647 h 156"/>
                <a:gd name="T58" fmla="*/ 2147483647 w 153"/>
                <a:gd name="T59" fmla="*/ 2147483647 h 156"/>
                <a:gd name="T60" fmla="*/ 2147483647 w 153"/>
                <a:gd name="T61" fmla="*/ 2147483647 h 156"/>
                <a:gd name="T62" fmla="*/ 2147483647 w 153"/>
                <a:gd name="T63" fmla="*/ 2147483647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1" name="Freeform 4689" descr="Large checker board"/>
            <p:cNvSpPr>
              <a:spLocks/>
            </p:cNvSpPr>
            <p:nvPr/>
          </p:nvSpPr>
          <p:spPr bwMode="auto">
            <a:xfrm>
              <a:off x="7318376" y="3984625"/>
              <a:ext cx="179388" cy="255588"/>
            </a:xfrm>
            <a:custGeom>
              <a:avLst/>
              <a:gdLst>
                <a:gd name="T0" fmla="*/ 2147483647 w 101"/>
                <a:gd name="T1" fmla="*/ 2147483647 h 130"/>
                <a:gd name="T2" fmla="*/ 2147483647 w 101"/>
                <a:gd name="T3" fmla="*/ 0 h 130"/>
                <a:gd name="T4" fmla="*/ 2147483647 w 101"/>
                <a:gd name="T5" fmla="*/ 2147483647 h 130"/>
                <a:gd name="T6" fmla="*/ 2147483647 w 101"/>
                <a:gd name="T7" fmla="*/ 2147483647 h 130"/>
                <a:gd name="T8" fmla="*/ 2147483647 w 101"/>
                <a:gd name="T9" fmla="*/ 2147483647 h 130"/>
                <a:gd name="T10" fmla="*/ 2147483647 w 101"/>
                <a:gd name="T11" fmla="*/ 2147483647 h 130"/>
                <a:gd name="T12" fmla="*/ 2147483647 w 101"/>
                <a:gd name="T13" fmla="*/ 2147483647 h 130"/>
                <a:gd name="T14" fmla="*/ 2147483647 w 101"/>
                <a:gd name="T15" fmla="*/ 2147483647 h 130"/>
                <a:gd name="T16" fmla="*/ 2147483647 w 101"/>
                <a:gd name="T17" fmla="*/ 2147483647 h 130"/>
                <a:gd name="T18" fmla="*/ 2147483647 w 101"/>
                <a:gd name="T19" fmla="*/ 2147483647 h 130"/>
                <a:gd name="T20" fmla="*/ 2147483647 w 101"/>
                <a:gd name="T21" fmla="*/ 2147483647 h 130"/>
                <a:gd name="T22" fmla="*/ 2147483647 w 101"/>
                <a:gd name="T23" fmla="*/ 2147483647 h 130"/>
                <a:gd name="T24" fmla="*/ 0 w 101"/>
                <a:gd name="T25" fmla="*/ 2147483647 h 130"/>
                <a:gd name="T26" fmla="*/ 2147483647 w 101"/>
                <a:gd name="T27" fmla="*/ 2147483647 h 130"/>
                <a:gd name="T28" fmla="*/ 2147483647 w 101"/>
                <a:gd name="T29" fmla="*/ 2147483647 h 130"/>
                <a:gd name="T30" fmla="*/ 2147483647 w 101"/>
                <a:gd name="T31" fmla="*/ 2147483647 h 130"/>
                <a:gd name="T32" fmla="*/ 2147483647 w 101"/>
                <a:gd name="T33" fmla="*/ 2147483647 h 130"/>
                <a:gd name="T34" fmla="*/ 2147483647 w 101"/>
                <a:gd name="T35" fmla="*/ 2147483647 h 130"/>
                <a:gd name="T36" fmla="*/ 2147483647 w 101"/>
                <a:gd name="T37" fmla="*/ 2147483647 h 130"/>
                <a:gd name="T38" fmla="*/ 2147483647 w 101"/>
                <a:gd name="T39" fmla="*/ 2147483647 h 130"/>
                <a:gd name="T40" fmla="*/ 2147483647 w 101"/>
                <a:gd name="T41" fmla="*/ 2147483647 h 130"/>
                <a:gd name="T42" fmla="*/ 2147483647 w 101"/>
                <a:gd name="T43" fmla="*/ 2147483647 h 130"/>
                <a:gd name="T44" fmla="*/ 2147483647 w 101"/>
                <a:gd name="T45" fmla="*/ 2147483647 h 130"/>
                <a:gd name="T46" fmla="*/ 2147483647 w 101"/>
                <a:gd name="T47" fmla="*/ 2147483647 h 130"/>
                <a:gd name="T48" fmla="*/ 2147483647 w 101"/>
                <a:gd name="T49" fmla="*/ 2147483647 h 130"/>
                <a:gd name="T50" fmla="*/ 2147483647 w 101"/>
                <a:gd name="T51" fmla="*/ 2147483647 h 130"/>
                <a:gd name="T52" fmla="*/ 2147483647 w 101"/>
                <a:gd name="T53" fmla="*/ 2147483647 h 130"/>
                <a:gd name="T54" fmla="*/ 2147483647 w 101"/>
                <a:gd name="T55" fmla="*/ 2147483647 h 130"/>
                <a:gd name="T56" fmla="*/ 2147483647 w 101"/>
                <a:gd name="T57" fmla="*/ 2147483647 h 130"/>
                <a:gd name="T58" fmla="*/ 2147483647 w 101"/>
                <a:gd name="T59" fmla="*/ 2147483647 h 130"/>
                <a:gd name="T60" fmla="*/ 2147483647 w 101"/>
                <a:gd name="T61" fmla="*/ 2147483647 h 130"/>
                <a:gd name="T62" fmla="*/ 2147483647 w 101"/>
                <a:gd name="T63" fmla="*/ 2147483647 h 130"/>
                <a:gd name="T64" fmla="*/ 2147483647 w 101"/>
                <a:gd name="T65" fmla="*/ 2147483647 h 130"/>
                <a:gd name="T66" fmla="*/ 2147483647 w 101"/>
                <a:gd name="T67" fmla="*/ 2147483647 h 130"/>
                <a:gd name="T68" fmla="*/ 2147483647 w 101"/>
                <a:gd name="T69" fmla="*/ 2147483647 h 130"/>
                <a:gd name="T70" fmla="*/ 2147483647 w 101"/>
                <a:gd name="T71" fmla="*/ 2147483647 h 130"/>
                <a:gd name="T72" fmla="*/ 2147483647 w 101"/>
                <a:gd name="T73" fmla="*/ 2147483647 h 130"/>
                <a:gd name="T74" fmla="*/ 2147483647 w 101"/>
                <a:gd name="T75" fmla="*/ 2147483647 h 130"/>
                <a:gd name="T76" fmla="*/ 2147483647 w 101"/>
                <a:gd name="T77" fmla="*/ 2147483647 h 130"/>
                <a:gd name="T78" fmla="*/ 2147483647 w 101"/>
                <a:gd name="T79" fmla="*/ 2147483647 h 130"/>
                <a:gd name="T80" fmla="*/ 2147483647 w 101"/>
                <a:gd name="T81" fmla="*/ 2147483647 h 130"/>
                <a:gd name="T82" fmla="*/ 2147483647 w 101"/>
                <a:gd name="T83" fmla="*/ 2147483647 h 130"/>
                <a:gd name="T84" fmla="*/ 2147483647 w 101"/>
                <a:gd name="T85" fmla="*/ 2147483647 h 130"/>
                <a:gd name="T86" fmla="*/ 2147483647 w 101"/>
                <a:gd name="T87" fmla="*/ 2147483647 h 130"/>
                <a:gd name="T88" fmla="*/ 2147483647 w 101"/>
                <a:gd name="T89" fmla="*/ 2147483647 h 130"/>
                <a:gd name="T90" fmla="*/ 2147483647 w 101"/>
                <a:gd name="T91" fmla="*/ 2147483647 h 130"/>
                <a:gd name="T92" fmla="*/ 2147483647 w 101"/>
                <a:gd name="T93" fmla="*/ 2147483647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2" name="Freeform 4690" descr="Large checker board"/>
            <p:cNvSpPr>
              <a:spLocks/>
            </p:cNvSpPr>
            <p:nvPr/>
          </p:nvSpPr>
          <p:spPr bwMode="auto">
            <a:xfrm>
              <a:off x="6932613" y="4248150"/>
              <a:ext cx="254000" cy="98425"/>
            </a:xfrm>
            <a:custGeom>
              <a:avLst/>
              <a:gdLst>
                <a:gd name="T0" fmla="*/ 2147483647 w 142"/>
                <a:gd name="T1" fmla="*/ 2147483647 h 50"/>
                <a:gd name="T2" fmla="*/ 2147483647 w 142"/>
                <a:gd name="T3" fmla="*/ 2147483647 h 50"/>
                <a:gd name="T4" fmla="*/ 2147483647 w 142"/>
                <a:gd name="T5" fmla="*/ 2147483647 h 50"/>
                <a:gd name="T6" fmla="*/ 2147483647 w 142"/>
                <a:gd name="T7" fmla="*/ 2147483647 h 50"/>
                <a:gd name="T8" fmla="*/ 2147483647 w 142"/>
                <a:gd name="T9" fmla="*/ 2147483647 h 50"/>
                <a:gd name="T10" fmla="*/ 2147483647 w 142"/>
                <a:gd name="T11" fmla="*/ 2147483647 h 50"/>
                <a:gd name="T12" fmla="*/ 2147483647 w 142"/>
                <a:gd name="T13" fmla="*/ 2147483647 h 50"/>
                <a:gd name="T14" fmla="*/ 2147483647 w 142"/>
                <a:gd name="T15" fmla="*/ 2147483647 h 50"/>
                <a:gd name="T16" fmla="*/ 2147483647 w 142"/>
                <a:gd name="T17" fmla="*/ 2147483647 h 50"/>
                <a:gd name="T18" fmla="*/ 2147483647 w 142"/>
                <a:gd name="T19" fmla="*/ 2147483647 h 50"/>
                <a:gd name="T20" fmla="*/ 2147483647 w 142"/>
                <a:gd name="T21" fmla="*/ 2147483647 h 50"/>
                <a:gd name="T22" fmla="*/ 2147483647 w 142"/>
                <a:gd name="T23" fmla="*/ 2147483647 h 50"/>
                <a:gd name="T24" fmla="*/ 2147483647 w 142"/>
                <a:gd name="T25" fmla="*/ 2147483647 h 50"/>
                <a:gd name="T26" fmla="*/ 2147483647 w 142"/>
                <a:gd name="T27" fmla="*/ 0 h 50"/>
                <a:gd name="T28" fmla="*/ 2147483647 w 142"/>
                <a:gd name="T29" fmla="*/ 2147483647 h 50"/>
                <a:gd name="T30" fmla="*/ 0 w 142"/>
                <a:gd name="T31" fmla="*/ 2147483647 h 50"/>
                <a:gd name="T32" fmla="*/ 2147483647 w 142"/>
                <a:gd name="T33" fmla="*/ 2147483647 h 50"/>
                <a:gd name="T34" fmla="*/ 2147483647 w 142"/>
                <a:gd name="T35" fmla="*/ 2147483647 h 50"/>
                <a:gd name="T36" fmla="*/ 2147483647 w 142"/>
                <a:gd name="T37" fmla="*/ 2147483647 h 50"/>
                <a:gd name="T38" fmla="*/ 2147483647 w 142"/>
                <a:gd name="T39" fmla="*/ 2147483647 h 50"/>
                <a:gd name="T40" fmla="*/ 2147483647 w 142"/>
                <a:gd name="T41" fmla="*/ 2147483647 h 50"/>
                <a:gd name="T42" fmla="*/ 2147483647 w 142"/>
                <a:gd name="T43" fmla="*/ 2147483647 h 50"/>
                <a:gd name="T44" fmla="*/ 2147483647 w 142"/>
                <a:gd name="T45" fmla="*/ 2147483647 h 50"/>
                <a:gd name="T46" fmla="*/ 2147483647 w 142"/>
                <a:gd name="T47" fmla="*/ 2147483647 h 50"/>
                <a:gd name="T48" fmla="*/ 2147483647 w 142"/>
                <a:gd name="T49" fmla="*/ 2147483647 h 50"/>
                <a:gd name="T50" fmla="*/ 2147483647 w 14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3" name="Freeform 4691" descr="Large checker board"/>
            <p:cNvSpPr>
              <a:spLocks/>
            </p:cNvSpPr>
            <p:nvPr/>
          </p:nvSpPr>
          <p:spPr bwMode="auto">
            <a:xfrm>
              <a:off x="7435851" y="4337050"/>
              <a:ext cx="106363" cy="63500"/>
            </a:xfrm>
            <a:custGeom>
              <a:avLst/>
              <a:gdLst>
                <a:gd name="T0" fmla="*/ 2147483647 w 61"/>
                <a:gd name="T1" fmla="*/ 0 h 33"/>
                <a:gd name="T2" fmla="*/ 2147483647 w 61"/>
                <a:gd name="T3" fmla="*/ 0 h 33"/>
                <a:gd name="T4" fmla="*/ 2147483647 w 61"/>
                <a:gd name="T5" fmla="*/ 2147483647 h 33"/>
                <a:gd name="T6" fmla="*/ 2147483647 w 61"/>
                <a:gd name="T7" fmla="*/ 2147483647 h 33"/>
                <a:gd name="T8" fmla="*/ 2147483647 w 61"/>
                <a:gd name="T9" fmla="*/ 2147483647 h 33"/>
                <a:gd name="T10" fmla="*/ 0 w 61"/>
                <a:gd name="T11" fmla="*/ 2147483647 h 33"/>
                <a:gd name="T12" fmla="*/ 2147483647 w 61"/>
                <a:gd name="T13" fmla="*/ 2147483647 h 33"/>
                <a:gd name="T14" fmla="*/ 2147483647 w 61"/>
                <a:gd name="T15" fmla="*/ 2147483647 h 33"/>
                <a:gd name="T16" fmla="*/ 2147483647 w 61"/>
                <a:gd name="T17" fmla="*/ 2147483647 h 33"/>
                <a:gd name="T18" fmla="*/ 2147483647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4" name="Freeform 4692" descr="Large checker board"/>
            <p:cNvSpPr>
              <a:spLocks/>
            </p:cNvSpPr>
            <p:nvPr/>
          </p:nvSpPr>
          <p:spPr bwMode="auto">
            <a:xfrm>
              <a:off x="7559676" y="3963988"/>
              <a:ext cx="38100" cy="109538"/>
            </a:xfrm>
            <a:custGeom>
              <a:avLst/>
              <a:gdLst>
                <a:gd name="T0" fmla="*/ 2147483647 w 21"/>
                <a:gd name="T1" fmla="*/ 2147483647 h 55"/>
                <a:gd name="T2" fmla="*/ 2147483647 w 21"/>
                <a:gd name="T3" fmla="*/ 2147483647 h 55"/>
                <a:gd name="T4" fmla="*/ 2147483647 w 21"/>
                <a:gd name="T5" fmla="*/ 2147483647 h 55"/>
                <a:gd name="T6" fmla="*/ 2147483647 w 21"/>
                <a:gd name="T7" fmla="*/ 2147483647 h 55"/>
                <a:gd name="T8" fmla="*/ 2147483647 w 21"/>
                <a:gd name="T9" fmla="*/ 2147483647 h 55"/>
                <a:gd name="T10" fmla="*/ 2147483647 w 21"/>
                <a:gd name="T11" fmla="*/ 2147483647 h 55"/>
                <a:gd name="T12" fmla="*/ 2147483647 w 21"/>
                <a:gd name="T13" fmla="*/ 2147483647 h 55"/>
                <a:gd name="T14" fmla="*/ 2147483647 w 21"/>
                <a:gd name="T15" fmla="*/ 2147483647 h 55"/>
                <a:gd name="T16" fmla="*/ 2147483647 w 21"/>
                <a:gd name="T17" fmla="*/ 0 h 55"/>
                <a:gd name="T18" fmla="*/ 0 w 21"/>
                <a:gd name="T19" fmla="*/ 2147483647 h 55"/>
                <a:gd name="T20" fmla="*/ 2147483647 w 21"/>
                <a:gd name="T21" fmla="*/ 2147483647 h 55"/>
                <a:gd name="T22" fmla="*/ 2147483647 w 21"/>
                <a:gd name="T23" fmla="*/ 2147483647 h 55"/>
                <a:gd name="T24" fmla="*/ 2147483647 w 21"/>
                <a:gd name="T25" fmla="*/ 2147483647 h 55"/>
                <a:gd name="T26" fmla="*/ 2147483647 w 21"/>
                <a:gd name="T27" fmla="*/ 2147483647 h 55"/>
                <a:gd name="T28" fmla="*/ 2147483647 w 21"/>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5" name="Freeform 4693" descr="Large checker board"/>
            <p:cNvSpPr>
              <a:spLocks/>
            </p:cNvSpPr>
            <p:nvPr/>
          </p:nvSpPr>
          <p:spPr bwMode="auto">
            <a:xfrm>
              <a:off x="7572376" y="4137025"/>
              <a:ext cx="77788" cy="38100"/>
            </a:xfrm>
            <a:custGeom>
              <a:avLst/>
              <a:gdLst>
                <a:gd name="T0" fmla="*/ 2147483647 w 45"/>
                <a:gd name="T1" fmla="*/ 2147483647 h 19"/>
                <a:gd name="T2" fmla="*/ 2147483647 w 45"/>
                <a:gd name="T3" fmla="*/ 2147483647 h 19"/>
                <a:gd name="T4" fmla="*/ 2147483647 w 45"/>
                <a:gd name="T5" fmla="*/ 2147483647 h 19"/>
                <a:gd name="T6" fmla="*/ 2147483647 w 45"/>
                <a:gd name="T7" fmla="*/ 2147483647 h 19"/>
                <a:gd name="T8" fmla="*/ 0 w 45"/>
                <a:gd name="T9" fmla="*/ 2147483647 h 19"/>
                <a:gd name="T10" fmla="*/ 0 w 45"/>
                <a:gd name="T11" fmla="*/ 2147483647 h 19"/>
                <a:gd name="T12" fmla="*/ 0 w 45"/>
                <a:gd name="T13" fmla="*/ 2147483647 h 19"/>
                <a:gd name="T14" fmla="*/ 2147483647 w 45"/>
                <a:gd name="T15" fmla="*/ 0 h 19"/>
                <a:gd name="T16" fmla="*/ 2147483647 w 45"/>
                <a:gd name="T17" fmla="*/ 2147483647 h 19"/>
                <a:gd name="T18" fmla="*/ 2147483647 w 45"/>
                <a:gd name="T19" fmla="*/ 2147483647 h 19"/>
                <a:gd name="T20" fmla="*/ 2147483647 w 45"/>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6" name="Freeform 4694" descr="Large checker board"/>
            <p:cNvSpPr>
              <a:spLocks/>
            </p:cNvSpPr>
            <p:nvPr/>
          </p:nvSpPr>
          <p:spPr bwMode="auto">
            <a:xfrm>
              <a:off x="7334251" y="4329113"/>
              <a:ext cx="90488" cy="22225"/>
            </a:xfrm>
            <a:custGeom>
              <a:avLst/>
              <a:gdLst>
                <a:gd name="T0" fmla="*/ 2147483647 w 52"/>
                <a:gd name="T1" fmla="*/ 2147483647 h 11"/>
                <a:gd name="T2" fmla="*/ 2147483647 w 52"/>
                <a:gd name="T3" fmla="*/ 0 h 11"/>
                <a:gd name="T4" fmla="*/ 2147483647 w 52"/>
                <a:gd name="T5" fmla="*/ 2147483647 h 11"/>
                <a:gd name="T6" fmla="*/ 2147483647 w 52"/>
                <a:gd name="T7" fmla="*/ 2147483647 h 11"/>
                <a:gd name="T8" fmla="*/ 2147483647 w 52"/>
                <a:gd name="T9" fmla="*/ 2147483647 h 11"/>
                <a:gd name="T10" fmla="*/ 2147483647 w 52"/>
                <a:gd name="T11" fmla="*/ 2147483647 h 11"/>
                <a:gd name="T12" fmla="*/ 0 w 52"/>
                <a:gd name="T13" fmla="*/ 2147483647 h 11"/>
                <a:gd name="T14" fmla="*/ 2147483647 w 52"/>
                <a:gd name="T15" fmla="*/ 2147483647 h 11"/>
                <a:gd name="T16" fmla="*/ 2147483647 w 52"/>
                <a:gd name="T17" fmla="*/ 2147483647 h 11"/>
                <a:gd name="T18" fmla="*/ 2147483647 w 52"/>
                <a:gd name="T19" fmla="*/ 2147483647 h 11"/>
                <a:gd name="T20" fmla="*/ 2147483647 w 52"/>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7" name="Freeform 4695" descr="Large checker board"/>
            <p:cNvSpPr>
              <a:spLocks/>
            </p:cNvSpPr>
            <p:nvPr/>
          </p:nvSpPr>
          <p:spPr bwMode="auto">
            <a:xfrm>
              <a:off x="6932613" y="4095750"/>
              <a:ext cx="46038" cy="49213"/>
            </a:xfrm>
            <a:custGeom>
              <a:avLst/>
              <a:gdLst>
                <a:gd name="T0" fmla="*/ 2147483647 w 26"/>
                <a:gd name="T1" fmla="*/ 2147483647 h 26"/>
                <a:gd name="T2" fmla="*/ 2147483647 w 26"/>
                <a:gd name="T3" fmla="*/ 2147483647 h 26"/>
                <a:gd name="T4" fmla="*/ 2147483647 w 26"/>
                <a:gd name="T5" fmla="*/ 2147483647 h 26"/>
                <a:gd name="T6" fmla="*/ 2147483647 w 26"/>
                <a:gd name="T7" fmla="*/ 2147483647 h 26"/>
                <a:gd name="T8" fmla="*/ 0 w 26"/>
                <a:gd name="T9" fmla="*/ 2147483647 h 26"/>
                <a:gd name="T10" fmla="*/ 2147483647 w 26"/>
                <a:gd name="T11" fmla="*/ 2147483647 h 26"/>
                <a:gd name="T12" fmla="*/ 2147483647 w 26"/>
                <a:gd name="T13" fmla="*/ 0 h 26"/>
                <a:gd name="T14" fmla="*/ 2147483647 w 26"/>
                <a:gd name="T15" fmla="*/ 2147483647 h 26"/>
                <a:gd name="T16" fmla="*/ 2147483647 w 26"/>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8" name="Freeform 4696" descr="Large checker board"/>
            <p:cNvSpPr>
              <a:spLocks/>
            </p:cNvSpPr>
            <p:nvPr/>
          </p:nvSpPr>
          <p:spPr bwMode="auto">
            <a:xfrm>
              <a:off x="7250113" y="4322763"/>
              <a:ext cx="68263" cy="33338"/>
            </a:xfrm>
            <a:custGeom>
              <a:avLst/>
              <a:gdLst>
                <a:gd name="T0" fmla="*/ 2147483647 w 38"/>
                <a:gd name="T1" fmla="*/ 2147483647 h 17"/>
                <a:gd name="T2" fmla="*/ 2147483647 w 38"/>
                <a:gd name="T3" fmla="*/ 2147483647 h 17"/>
                <a:gd name="T4" fmla="*/ 2147483647 w 38"/>
                <a:gd name="T5" fmla="*/ 2147483647 h 17"/>
                <a:gd name="T6" fmla="*/ 2147483647 w 38"/>
                <a:gd name="T7" fmla="*/ 0 h 17"/>
                <a:gd name="T8" fmla="*/ 2147483647 w 38"/>
                <a:gd name="T9" fmla="*/ 2147483647 h 17"/>
                <a:gd name="T10" fmla="*/ 2147483647 w 38"/>
                <a:gd name="T11" fmla="*/ 2147483647 h 17"/>
                <a:gd name="T12" fmla="*/ 2147483647 w 38"/>
                <a:gd name="T13" fmla="*/ 2147483647 h 17"/>
                <a:gd name="T14" fmla="*/ 0 w 38"/>
                <a:gd name="T15" fmla="*/ 2147483647 h 17"/>
                <a:gd name="T16" fmla="*/ 2147483647 w 38"/>
                <a:gd name="T17" fmla="*/ 2147483647 h 17"/>
                <a:gd name="T18" fmla="*/ 2147483647 w 38"/>
                <a:gd name="T19" fmla="*/ 2147483647 h 17"/>
                <a:gd name="T20" fmla="*/ 2147483647 w 38"/>
                <a:gd name="T21" fmla="*/ 2147483647 h 17"/>
                <a:gd name="T22" fmla="*/ 2147483647 w 38"/>
                <a:gd name="T23" fmla="*/ 2147483647 h 17"/>
                <a:gd name="T24" fmla="*/ 2147483647 w 38"/>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79" name="Freeform 4697" descr="Large checker board"/>
            <p:cNvSpPr>
              <a:spLocks/>
            </p:cNvSpPr>
            <p:nvPr/>
          </p:nvSpPr>
          <p:spPr bwMode="auto">
            <a:xfrm>
              <a:off x="7310438" y="4368800"/>
              <a:ext cx="46038" cy="31750"/>
            </a:xfrm>
            <a:custGeom>
              <a:avLst/>
              <a:gdLst>
                <a:gd name="T0" fmla="*/ 2147483647 w 26"/>
                <a:gd name="T1" fmla="*/ 2147483647 h 16"/>
                <a:gd name="T2" fmla="*/ 2147483647 w 26"/>
                <a:gd name="T3" fmla="*/ 2147483647 h 16"/>
                <a:gd name="T4" fmla="*/ 2147483647 w 26"/>
                <a:gd name="T5" fmla="*/ 2147483647 h 16"/>
                <a:gd name="T6" fmla="*/ 0 w 26"/>
                <a:gd name="T7" fmla="*/ 0 h 16"/>
                <a:gd name="T8" fmla="*/ 2147483647 w 26"/>
                <a:gd name="T9" fmla="*/ 0 h 16"/>
                <a:gd name="T10" fmla="*/ 2147483647 w 26"/>
                <a:gd name="T11" fmla="*/ 214748364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0" name="Freeform 4698"/>
            <p:cNvSpPr>
              <a:spLocks/>
            </p:cNvSpPr>
            <p:nvPr/>
          </p:nvSpPr>
          <p:spPr bwMode="auto">
            <a:xfrm>
              <a:off x="7515226" y="4144963"/>
              <a:ext cx="34925" cy="30163"/>
            </a:xfrm>
            <a:custGeom>
              <a:avLst/>
              <a:gdLst>
                <a:gd name="T0" fmla="*/ 2147483647 w 21"/>
                <a:gd name="T1" fmla="*/ 2147483647 h 15"/>
                <a:gd name="T2" fmla="*/ 2147483647 w 21"/>
                <a:gd name="T3" fmla="*/ 2147483647 h 15"/>
                <a:gd name="T4" fmla="*/ 0 w 21"/>
                <a:gd name="T5" fmla="*/ 2147483647 h 15"/>
                <a:gd name="T6" fmla="*/ 2147483647 w 21"/>
                <a:gd name="T7" fmla="*/ 0 h 15"/>
                <a:gd name="T8" fmla="*/ 2147483647 w 21"/>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23581" name="Freeform 4699" descr="Large checker board"/>
            <p:cNvSpPr>
              <a:spLocks/>
            </p:cNvSpPr>
            <p:nvPr/>
          </p:nvSpPr>
          <p:spPr bwMode="auto">
            <a:xfrm>
              <a:off x="7186613" y="4322763"/>
              <a:ext cx="33338" cy="23813"/>
            </a:xfrm>
            <a:custGeom>
              <a:avLst/>
              <a:gdLst>
                <a:gd name="T0" fmla="*/ 2147483647 w 19"/>
                <a:gd name="T1" fmla="*/ 2147483647 h 12"/>
                <a:gd name="T2" fmla="*/ 2147483647 w 19"/>
                <a:gd name="T3" fmla="*/ 2147483647 h 12"/>
                <a:gd name="T4" fmla="*/ 0 w 19"/>
                <a:gd name="T5" fmla="*/ 0 h 12"/>
                <a:gd name="T6" fmla="*/ 2147483647 w 19"/>
                <a:gd name="T7" fmla="*/ 2147483647 h 12"/>
                <a:gd name="T8" fmla="*/ 2147483647 w 19"/>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2" name="Freeform 4700" descr="Large checker board"/>
            <p:cNvSpPr>
              <a:spLocks/>
            </p:cNvSpPr>
            <p:nvPr/>
          </p:nvSpPr>
          <p:spPr bwMode="auto">
            <a:xfrm>
              <a:off x="6711951" y="3989388"/>
              <a:ext cx="20638" cy="31750"/>
            </a:xfrm>
            <a:custGeom>
              <a:avLst/>
              <a:gdLst>
                <a:gd name="T0" fmla="*/ 2147483647 w 12"/>
                <a:gd name="T1" fmla="*/ 2147483647 h 17"/>
                <a:gd name="T2" fmla="*/ 2147483647 w 12"/>
                <a:gd name="T3" fmla="*/ 2147483647 h 17"/>
                <a:gd name="T4" fmla="*/ 0 w 12"/>
                <a:gd name="T5" fmla="*/ 0 h 17"/>
                <a:gd name="T6" fmla="*/ 2147483647 w 12"/>
                <a:gd name="T7" fmla="*/ 0 h 17"/>
                <a:gd name="T8" fmla="*/ 2147483647 w 1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3" name="Freeform 4701" descr="Large checker board"/>
            <p:cNvSpPr>
              <a:spLocks/>
            </p:cNvSpPr>
            <p:nvPr/>
          </p:nvSpPr>
          <p:spPr bwMode="auto">
            <a:xfrm>
              <a:off x="7226301" y="4329113"/>
              <a:ext cx="23813" cy="26988"/>
            </a:xfrm>
            <a:custGeom>
              <a:avLst/>
              <a:gdLst>
                <a:gd name="T0" fmla="*/ 2147483647 w 12"/>
                <a:gd name="T1" fmla="*/ 2147483647 h 14"/>
                <a:gd name="T2" fmla="*/ 2147483647 w 12"/>
                <a:gd name="T3" fmla="*/ 0 h 14"/>
                <a:gd name="T4" fmla="*/ 0 w 12"/>
                <a:gd name="T5" fmla="*/ 2147483647 h 14"/>
                <a:gd name="T6" fmla="*/ 2147483647 w 12"/>
                <a:gd name="T7" fmla="*/ 2147483647 h 14"/>
                <a:gd name="T8" fmla="*/ 2147483647 w 12"/>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4" name="Freeform 4702" descr="Large checker board"/>
            <p:cNvSpPr>
              <a:spLocks/>
            </p:cNvSpPr>
            <p:nvPr/>
          </p:nvSpPr>
          <p:spPr bwMode="auto">
            <a:xfrm>
              <a:off x="7005638" y="4132263"/>
              <a:ext cx="17463" cy="19050"/>
            </a:xfrm>
            <a:custGeom>
              <a:avLst/>
              <a:gdLst>
                <a:gd name="T0" fmla="*/ 2147483647 w 9"/>
                <a:gd name="T1" fmla="*/ 2147483647 h 10"/>
                <a:gd name="T2" fmla="*/ 2147483647 w 9"/>
                <a:gd name="T3" fmla="*/ 2147483647 h 10"/>
                <a:gd name="T4" fmla="*/ 0 w 9"/>
                <a:gd name="T5" fmla="*/ 2147483647 h 10"/>
                <a:gd name="T6" fmla="*/ 0 w 9"/>
                <a:gd name="T7" fmla="*/ 0 h 10"/>
                <a:gd name="T8" fmla="*/ 2147483647 w 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5" name="Freeform 4703" descr="Large checker board"/>
            <p:cNvSpPr>
              <a:spLocks/>
            </p:cNvSpPr>
            <p:nvPr/>
          </p:nvSpPr>
          <p:spPr bwMode="auto">
            <a:xfrm>
              <a:off x="7415213" y="4195763"/>
              <a:ext cx="22225" cy="44450"/>
            </a:xfrm>
            <a:custGeom>
              <a:avLst/>
              <a:gdLst>
                <a:gd name="T0" fmla="*/ 2147483647 w 12"/>
                <a:gd name="T1" fmla="*/ 2147483647 h 22"/>
                <a:gd name="T2" fmla="*/ 2147483647 w 12"/>
                <a:gd name="T3" fmla="*/ 2147483647 h 22"/>
                <a:gd name="T4" fmla="*/ 2147483647 w 12"/>
                <a:gd name="T5" fmla="*/ 2147483647 h 22"/>
                <a:gd name="T6" fmla="*/ 2147483647 w 12"/>
                <a:gd name="T7" fmla="*/ 0 h 22"/>
                <a:gd name="T8" fmla="*/ 0 w 12"/>
                <a:gd name="T9" fmla="*/ 2147483647 h 22"/>
                <a:gd name="T10" fmla="*/ 2147483647 w 12"/>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6" name="Freeform 4704"/>
            <p:cNvSpPr>
              <a:spLocks/>
            </p:cNvSpPr>
            <p:nvPr/>
          </p:nvSpPr>
          <p:spPr bwMode="auto">
            <a:xfrm>
              <a:off x="7745413" y="4233863"/>
              <a:ext cx="9525" cy="30163"/>
            </a:xfrm>
            <a:custGeom>
              <a:avLst/>
              <a:gdLst>
                <a:gd name="T0" fmla="*/ 2147483647 w 7"/>
                <a:gd name="T1" fmla="*/ 2147483647 h 15"/>
                <a:gd name="T2" fmla="*/ 2147483647 w 7"/>
                <a:gd name="T3" fmla="*/ 0 h 15"/>
                <a:gd name="T4" fmla="*/ 0 w 7"/>
                <a:gd name="T5" fmla="*/ 2147483647 h 15"/>
                <a:gd name="T6" fmla="*/ 0 w 7"/>
                <a:gd name="T7" fmla="*/ 2147483647 h 15"/>
                <a:gd name="T8" fmla="*/ 2147483647 w 7"/>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23587" name="Freeform 4705" descr="Large checker board"/>
            <p:cNvSpPr>
              <a:spLocks/>
            </p:cNvSpPr>
            <p:nvPr/>
          </p:nvSpPr>
          <p:spPr bwMode="auto">
            <a:xfrm>
              <a:off x="6753226" y="4073525"/>
              <a:ext cx="17463" cy="26988"/>
            </a:xfrm>
            <a:custGeom>
              <a:avLst/>
              <a:gdLst>
                <a:gd name="T0" fmla="*/ 2147483647 w 9"/>
                <a:gd name="T1" fmla="*/ 2147483647 h 14"/>
                <a:gd name="T2" fmla="*/ 2147483647 w 9"/>
                <a:gd name="T3" fmla="*/ 2147483647 h 14"/>
                <a:gd name="T4" fmla="*/ 0 w 9"/>
                <a:gd name="T5" fmla="*/ 0 h 14"/>
                <a:gd name="T6" fmla="*/ 2147483647 w 9"/>
                <a:gd name="T7" fmla="*/ 214748364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8" name="Freeform 4706" descr="Large checker board"/>
            <p:cNvSpPr>
              <a:spLocks/>
            </p:cNvSpPr>
            <p:nvPr/>
          </p:nvSpPr>
          <p:spPr bwMode="auto">
            <a:xfrm>
              <a:off x="7413626" y="4202113"/>
              <a:ext cx="11113" cy="28575"/>
            </a:xfrm>
            <a:custGeom>
              <a:avLst/>
              <a:gdLst>
                <a:gd name="T0" fmla="*/ 2147483647 w 7"/>
                <a:gd name="T1" fmla="*/ 2147483647 h 14"/>
                <a:gd name="T2" fmla="*/ 2147483647 w 7"/>
                <a:gd name="T3" fmla="*/ 0 h 14"/>
                <a:gd name="T4" fmla="*/ 2147483647 w 7"/>
                <a:gd name="T5" fmla="*/ 2147483647 h 14"/>
                <a:gd name="T6" fmla="*/ 0 w 7"/>
                <a:gd name="T7" fmla="*/ 2147483647 h 14"/>
                <a:gd name="T8" fmla="*/ 2147483647 w 7"/>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89" name="Freeform 4707" descr="Large checker board"/>
            <p:cNvSpPr>
              <a:spLocks/>
            </p:cNvSpPr>
            <p:nvPr/>
          </p:nvSpPr>
          <p:spPr bwMode="auto">
            <a:xfrm>
              <a:off x="7470776" y="4100513"/>
              <a:ext cx="26988" cy="3175"/>
            </a:xfrm>
            <a:custGeom>
              <a:avLst/>
              <a:gdLst>
                <a:gd name="T0" fmla="*/ 2147483647 w 14"/>
                <a:gd name="T1" fmla="*/ 2147483647 h 2"/>
                <a:gd name="T2" fmla="*/ 2147483647 w 14"/>
                <a:gd name="T3" fmla="*/ 0 h 2"/>
                <a:gd name="T4" fmla="*/ 0 w 14"/>
                <a:gd name="T5" fmla="*/ 2147483647 h 2"/>
                <a:gd name="T6" fmla="*/ 2147483647 w 1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90" name="Freeform 4708"/>
            <p:cNvSpPr>
              <a:spLocks/>
            </p:cNvSpPr>
            <p:nvPr/>
          </p:nvSpPr>
          <p:spPr bwMode="auto">
            <a:xfrm>
              <a:off x="7737476" y="4264025"/>
              <a:ext cx="11113" cy="15875"/>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23591" name="Freeform 4709" descr="Large checker board"/>
            <p:cNvSpPr>
              <a:spLocks/>
            </p:cNvSpPr>
            <p:nvPr/>
          </p:nvSpPr>
          <p:spPr bwMode="auto">
            <a:xfrm>
              <a:off x="7138988" y="4284663"/>
              <a:ext cx="39688" cy="6350"/>
            </a:xfrm>
            <a:custGeom>
              <a:avLst/>
              <a:gdLst>
                <a:gd name="T0" fmla="*/ 2147483647 w 22"/>
                <a:gd name="T1" fmla="*/ 0 h 3"/>
                <a:gd name="T2" fmla="*/ 2147483647 w 22"/>
                <a:gd name="T3" fmla="*/ 2147483647 h 3"/>
                <a:gd name="T4" fmla="*/ 0 w 22"/>
                <a:gd name="T5" fmla="*/ 0 h 3"/>
                <a:gd name="T6" fmla="*/ 2147483647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92" name="Freeform 4710"/>
            <p:cNvSpPr>
              <a:spLocks/>
            </p:cNvSpPr>
            <p:nvPr/>
          </p:nvSpPr>
          <p:spPr bwMode="auto">
            <a:xfrm>
              <a:off x="7180263" y="3868738"/>
              <a:ext cx="26988" cy="26988"/>
            </a:xfrm>
            <a:custGeom>
              <a:avLst/>
              <a:gdLst>
                <a:gd name="T0" fmla="*/ 2147483647 w 14"/>
                <a:gd name="T1" fmla="*/ 2147483647 h 14"/>
                <a:gd name="T2" fmla="*/ 0 w 14"/>
                <a:gd name="T3" fmla="*/ 2147483647 h 14"/>
                <a:gd name="T4" fmla="*/ 2147483647 w 14"/>
                <a:gd name="T5" fmla="*/ 0 h 14"/>
                <a:gd name="T6" fmla="*/ 2147483647 w 14"/>
                <a:gd name="T7" fmla="*/ 0 h 14"/>
                <a:gd name="T8" fmla="*/ 2147483647 w 14"/>
                <a:gd name="T9" fmla="*/ 2147483647 h 14"/>
                <a:gd name="T10" fmla="*/ 2147483647 w 14"/>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23593" name="Freeform 4711"/>
            <p:cNvSpPr>
              <a:spLocks/>
            </p:cNvSpPr>
            <p:nvPr/>
          </p:nvSpPr>
          <p:spPr bwMode="auto">
            <a:xfrm>
              <a:off x="8407401" y="3797300"/>
              <a:ext cx="3175" cy="6350"/>
            </a:xfrm>
            <a:custGeom>
              <a:avLst/>
              <a:gdLst>
                <a:gd name="T0" fmla="*/ 0 w 2"/>
                <a:gd name="T1" fmla="*/ 0 h 3"/>
                <a:gd name="T2" fmla="*/ 0 w 2"/>
                <a:gd name="T3" fmla="*/ 0 h 3"/>
                <a:gd name="T4" fmla="*/ 0 w 2"/>
                <a:gd name="T5" fmla="*/ 2147483647 h 3"/>
                <a:gd name="T6" fmla="*/ 2147483647 w 2"/>
                <a:gd name="T7" fmla="*/ 2147483647 h 3"/>
                <a:gd name="T8" fmla="*/ 2147483647 w 2"/>
                <a:gd name="T9" fmla="*/ 2147483647 h 3"/>
                <a:gd name="T10" fmla="*/ 2147483647 w 2"/>
                <a:gd name="T11" fmla="*/ 0 h 3"/>
                <a:gd name="T12" fmla="*/ 2147483647 w 2"/>
                <a:gd name="T13" fmla="*/ 0 h 3"/>
                <a:gd name="T14" fmla="*/ 2147483647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594" name="Freeform 4712"/>
            <p:cNvSpPr>
              <a:spLocks/>
            </p:cNvSpPr>
            <p:nvPr/>
          </p:nvSpPr>
          <p:spPr bwMode="auto">
            <a:xfrm>
              <a:off x="8548688" y="3848100"/>
              <a:ext cx="1588" cy="6350"/>
            </a:xfrm>
            <a:custGeom>
              <a:avLst/>
              <a:gdLst>
                <a:gd name="T0" fmla="*/ 2147483647 w 2"/>
                <a:gd name="T1" fmla="*/ 2147483647 h 3"/>
                <a:gd name="T2" fmla="*/ 0 w 2"/>
                <a:gd name="T3" fmla="*/ 2147483647 h 3"/>
                <a:gd name="T4" fmla="*/ 0 w 2"/>
                <a:gd name="T5" fmla="*/ 0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3595" name="Freeform 4713"/>
            <p:cNvSpPr>
              <a:spLocks/>
            </p:cNvSpPr>
            <p:nvPr/>
          </p:nvSpPr>
          <p:spPr bwMode="auto">
            <a:xfrm>
              <a:off x="7840663" y="3705225"/>
              <a:ext cx="4763" cy="3175"/>
            </a:xfrm>
            <a:custGeom>
              <a:avLst/>
              <a:gdLst>
                <a:gd name="T0" fmla="*/ 2147483647 w 3"/>
                <a:gd name="T1" fmla="*/ 0 h 2"/>
                <a:gd name="T2" fmla="*/ 0 w 3"/>
                <a:gd name="T3" fmla="*/ 2147483647 h 2"/>
                <a:gd name="T4" fmla="*/ 0 w 3"/>
                <a:gd name="T5" fmla="*/ 0 h 2"/>
                <a:gd name="T6" fmla="*/ 2147483647 w 3"/>
                <a:gd name="T7" fmla="*/ 0 h 2"/>
                <a:gd name="T8" fmla="*/ 2147483647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596" name="Freeform 4714"/>
            <p:cNvSpPr>
              <a:spLocks/>
            </p:cNvSpPr>
            <p:nvPr/>
          </p:nvSpPr>
          <p:spPr bwMode="auto">
            <a:xfrm>
              <a:off x="8223251" y="3779838"/>
              <a:ext cx="3175" cy="3175"/>
            </a:xfrm>
            <a:custGeom>
              <a:avLst/>
              <a:gdLst>
                <a:gd name="T0" fmla="*/ 0 w 3175"/>
                <a:gd name="T1" fmla="*/ 0 h 2"/>
                <a:gd name="T2" fmla="*/ 0 w 3175"/>
                <a:gd name="T3" fmla="*/ 2147483647 h 2"/>
                <a:gd name="T4" fmla="*/ 0 w 3175"/>
                <a:gd name="T5" fmla="*/ 0 h 2"/>
                <a:gd name="T6" fmla="*/ 0 60000 65536"/>
                <a:gd name="T7" fmla="*/ 0 60000 65536"/>
                <a:gd name="T8" fmla="*/ 0 60000 65536"/>
              </a:gdLst>
              <a:ahLst/>
              <a:cxnLst>
                <a:cxn ang="T6">
                  <a:pos x="T0" y="T1"/>
                </a:cxn>
                <a:cxn ang="T7">
                  <a:pos x="T2" y="T3"/>
                </a:cxn>
                <a:cxn ang="T8">
                  <a:pos x="T4" y="T5"/>
                </a:cxn>
              </a:cxnLst>
              <a:rect l="0" t="0" r="r" b="b"/>
              <a:pathLst>
                <a:path w="3175"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597" name="Freeform 4715" descr="Large checker board"/>
            <p:cNvSpPr>
              <a:spLocks/>
            </p:cNvSpPr>
            <p:nvPr/>
          </p:nvSpPr>
          <p:spPr bwMode="auto">
            <a:xfrm>
              <a:off x="6786563" y="3811588"/>
              <a:ext cx="122238" cy="177800"/>
            </a:xfrm>
            <a:custGeom>
              <a:avLst/>
              <a:gdLst>
                <a:gd name="T0" fmla="*/ 2147483647 w 68"/>
                <a:gd name="T1" fmla="*/ 2147483647 h 90"/>
                <a:gd name="T2" fmla="*/ 2147483647 w 68"/>
                <a:gd name="T3" fmla="*/ 2147483647 h 90"/>
                <a:gd name="T4" fmla="*/ 2147483647 w 68"/>
                <a:gd name="T5" fmla="*/ 2147483647 h 90"/>
                <a:gd name="T6" fmla="*/ 2147483647 w 68"/>
                <a:gd name="T7" fmla="*/ 2147483647 h 90"/>
                <a:gd name="T8" fmla="*/ 2147483647 w 68"/>
                <a:gd name="T9" fmla="*/ 2147483647 h 90"/>
                <a:gd name="T10" fmla="*/ 0 w 68"/>
                <a:gd name="T11" fmla="*/ 2147483647 h 90"/>
                <a:gd name="T12" fmla="*/ 2147483647 w 68"/>
                <a:gd name="T13" fmla="*/ 0 h 90"/>
                <a:gd name="T14" fmla="*/ 2147483647 w 68"/>
                <a:gd name="T15" fmla="*/ 2147483647 h 90"/>
                <a:gd name="T16" fmla="*/ 2147483647 w 68"/>
                <a:gd name="T17" fmla="*/ 2147483647 h 90"/>
                <a:gd name="T18" fmla="*/ 2147483647 w 68"/>
                <a:gd name="T19" fmla="*/ 2147483647 h 90"/>
                <a:gd name="T20" fmla="*/ 2147483647 w 68"/>
                <a:gd name="T21" fmla="*/ 2147483647 h 90"/>
                <a:gd name="T22" fmla="*/ 2147483647 w 68"/>
                <a:gd name="T23" fmla="*/ 2147483647 h 90"/>
                <a:gd name="T24" fmla="*/ 2147483647 w 68"/>
                <a:gd name="T25" fmla="*/ 2147483647 h 90"/>
                <a:gd name="T26" fmla="*/ 2147483647 w 68"/>
                <a:gd name="T27" fmla="*/ 2147483647 h 90"/>
                <a:gd name="T28" fmla="*/ 2147483647 w 68"/>
                <a:gd name="T29" fmla="*/ 2147483647 h 90"/>
                <a:gd name="T30" fmla="*/ 2147483647 w 68"/>
                <a:gd name="T31" fmla="*/ 2147483647 h 90"/>
                <a:gd name="T32" fmla="*/ 2147483647 w 68"/>
                <a:gd name="T33" fmla="*/ 2147483647 h 90"/>
                <a:gd name="T34" fmla="*/ 2147483647 w 68"/>
                <a:gd name="T35" fmla="*/ 2147483647 h 90"/>
                <a:gd name="T36" fmla="*/ 2147483647 w 68"/>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598" name="Freeform 4716"/>
            <p:cNvSpPr>
              <a:spLocks/>
            </p:cNvSpPr>
            <p:nvPr/>
          </p:nvSpPr>
          <p:spPr bwMode="auto">
            <a:xfrm>
              <a:off x="8699501" y="3779838"/>
              <a:ext cx="4763" cy="3175"/>
            </a:xfrm>
            <a:custGeom>
              <a:avLst/>
              <a:gdLst>
                <a:gd name="T0" fmla="*/ 2147483647 w 3"/>
                <a:gd name="T1" fmla="*/ 2147483647 h 2"/>
                <a:gd name="T2" fmla="*/ 0 w 3"/>
                <a:gd name="T3" fmla="*/ 2147483647 h 2"/>
                <a:gd name="T4" fmla="*/ 0 w 3"/>
                <a:gd name="T5" fmla="*/ 0 h 2"/>
                <a:gd name="T6" fmla="*/ 2147483647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23599" name="Freeform 4717"/>
            <p:cNvSpPr>
              <a:spLocks/>
            </p:cNvSpPr>
            <p:nvPr/>
          </p:nvSpPr>
          <p:spPr bwMode="auto">
            <a:xfrm>
              <a:off x="8788401" y="3787775"/>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00" name="Freeform 4718"/>
            <p:cNvSpPr>
              <a:spLocks/>
            </p:cNvSpPr>
            <p:nvPr/>
          </p:nvSpPr>
          <p:spPr bwMode="auto">
            <a:xfrm>
              <a:off x="8704263" y="3773488"/>
              <a:ext cx="3175"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01" name="Freeform 4719"/>
            <p:cNvSpPr>
              <a:spLocks/>
            </p:cNvSpPr>
            <p:nvPr/>
          </p:nvSpPr>
          <p:spPr bwMode="auto">
            <a:xfrm>
              <a:off x="8662988" y="4059238"/>
              <a:ext cx="3175" cy="1588"/>
            </a:xfrm>
            <a:custGeom>
              <a:avLst/>
              <a:gdLst>
                <a:gd name="T0" fmla="*/ 0 w 3175"/>
                <a:gd name="T1" fmla="*/ 0 h 1588"/>
                <a:gd name="T2" fmla="*/ 0 w 3175"/>
                <a:gd name="T3" fmla="*/ 0 h 1588"/>
                <a:gd name="T4" fmla="*/ 0 w 3175"/>
                <a:gd name="T5" fmla="*/ 0 h 1588"/>
                <a:gd name="T6" fmla="*/ 0 60000 65536"/>
                <a:gd name="T7" fmla="*/ 0 60000 65536"/>
                <a:gd name="T8" fmla="*/ 0 60000 65536"/>
              </a:gdLst>
              <a:ahLst/>
              <a:cxnLst>
                <a:cxn ang="T6">
                  <a:pos x="T0" y="T1"/>
                </a:cxn>
                <a:cxn ang="T7">
                  <a:pos x="T2" y="T3"/>
                </a:cxn>
                <a:cxn ang="T8">
                  <a:pos x="T4" y="T5"/>
                </a:cxn>
              </a:cxnLst>
              <a:rect l="0" t="0" r="r" b="b"/>
              <a:pathLst>
                <a:path w="3175"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02" name="Freeform 4720"/>
            <p:cNvSpPr>
              <a:spLocks/>
            </p:cNvSpPr>
            <p:nvPr/>
          </p:nvSpPr>
          <p:spPr bwMode="auto">
            <a:xfrm>
              <a:off x="7745413" y="3770313"/>
              <a:ext cx="3175" cy="9525"/>
            </a:xfrm>
            <a:custGeom>
              <a:avLst/>
              <a:gdLst>
                <a:gd name="T0" fmla="*/ 0 w 2"/>
                <a:gd name="T1" fmla="*/ 2147483647 h 5"/>
                <a:gd name="T2" fmla="*/ 0 w 2"/>
                <a:gd name="T3" fmla="*/ 2147483647 h 5"/>
                <a:gd name="T4" fmla="*/ 0 w 2"/>
                <a:gd name="T5" fmla="*/ 2147483647 h 5"/>
                <a:gd name="T6" fmla="*/ 2147483647 w 2"/>
                <a:gd name="T7" fmla="*/ 2147483647 h 5"/>
                <a:gd name="T8" fmla="*/ 2147483647 w 2"/>
                <a:gd name="T9" fmla="*/ 0 h 5"/>
                <a:gd name="T10" fmla="*/ 2147483647 w 2"/>
                <a:gd name="T11" fmla="*/ 2147483647 h 5"/>
                <a:gd name="T12" fmla="*/ 2147483647 w 2"/>
                <a:gd name="T13" fmla="*/ 2147483647 h 5"/>
                <a:gd name="T14" fmla="*/ 2147483647 w 2"/>
                <a:gd name="T15" fmla="*/ 2147483647 h 5"/>
                <a:gd name="T16" fmla="*/ 2147483647 w 2"/>
                <a:gd name="T17" fmla="*/ 2147483647 h 5"/>
                <a:gd name="T18" fmla="*/ 0 w 2"/>
                <a:gd name="T19" fmla="*/ 2147483647 h 5"/>
                <a:gd name="T20" fmla="*/ 0 w 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3603" name="Freeform 4721"/>
            <p:cNvSpPr>
              <a:spLocks/>
            </p:cNvSpPr>
            <p:nvPr/>
          </p:nvSpPr>
          <p:spPr bwMode="auto">
            <a:xfrm>
              <a:off x="7745413" y="3783013"/>
              <a:ext cx="1588" cy="4763"/>
            </a:xfrm>
            <a:custGeom>
              <a:avLst/>
              <a:gdLst>
                <a:gd name="T0" fmla="*/ 0 w 1588"/>
                <a:gd name="T1" fmla="*/ 2147483647 h 2"/>
                <a:gd name="T2" fmla="*/ 0 w 1588"/>
                <a:gd name="T3" fmla="*/ 0 h 2"/>
                <a:gd name="T4" fmla="*/ 0 w 1588"/>
                <a:gd name="T5" fmla="*/ 2147483647 h 2"/>
                <a:gd name="T6" fmla="*/ 0 w 1588"/>
                <a:gd name="T7" fmla="*/ 0 h 2"/>
                <a:gd name="T8" fmla="*/ 0 w 1588"/>
                <a:gd name="T9" fmla="*/ 0 h 2"/>
                <a:gd name="T10" fmla="*/ 0 w 1588"/>
                <a:gd name="T11" fmla="*/ 2147483647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04" name="Freeform 4722"/>
            <p:cNvSpPr>
              <a:spLocks/>
            </p:cNvSpPr>
            <p:nvPr/>
          </p:nvSpPr>
          <p:spPr bwMode="auto">
            <a:xfrm>
              <a:off x="7745413" y="3779838"/>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05" name="Freeform 4723"/>
            <p:cNvSpPr>
              <a:spLocks/>
            </p:cNvSpPr>
            <p:nvPr/>
          </p:nvSpPr>
          <p:spPr bwMode="auto">
            <a:xfrm>
              <a:off x="7734301" y="3797300"/>
              <a:ext cx="3175"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06" name="Freeform 4724"/>
            <p:cNvSpPr>
              <a:spLocks/>
            </p:cNvSpPr>
            <p:nvPr/>
          </p:nvSpPr>
          <p:spPr bwMode="auto">
            <a:xfrm>
              <a:off x="7737476" y="3794125"/>
              <a:ext cx="1588" cy="3175"/>
            </a:xfrm>
            <a:custGeom>
              <a:avLst/>
              <a:gdLst>
                <a:gd name="T0" fmla="*/ 0 w 1588"/>
                <a:gd name="T1" fmla="*/ 0 h 2"/>
                <a:gd name="T2" fmla="*/ 0 w 1588"/>
                <a:gd name="T3" fmla="*/ 2147483647 h 2"/>
                <a:gd name="T4" fmla="*/ 0 w 1588"/>
                <a:gd name="T5" fmla="*/ 0 h 2"/>
                <a:gd name="T6" fmla="*/ 0 60000 65536"/>
                <a:gd name="T7" fmla="*/ 0 60000 65536"/>
                <a:gd name="T8" fmla="*/ 0 60000 65536"/>
              </a:gdLst>
              <a:ahLst/>
              <a:cxnLst>
                <a:cxn ang="T6">
                  <a:pos x="T0" y="T1"/>
                </a:cxn>
                <a:cxn ang="T7">
                  <a:pos x="T2" y="T3"/>
                </a:cxn>
                <a:cxn ang="T8">
                  <a:pos x="T4" y="T5"/>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07" name="Freeform 4725"/>
            <p:cNvSpPr>
              <a:spLocks/>
            </p:cNvSpPr>
            <p:nvPr/>
          </p:nvSpPr>
          <p:spPr bwMode="auto">
            <a:xfrm>
              <a:off x="7920038" y="4127500"/>
              <a:ext cx="273050" cy="284163"/>
            </a:xfrm>
            <a:custGeom>
              <a:avLst/>
              <a:gdLst>
                <a:gd name="T0" fmla="*/ 2147483647 w 154"/>
                <a:gd name="T1" fmla="*/ 2147483647 h 144"/>
                <a:gd name="T2" fmla="*/ 2147483647 w 154"/>
                <a:gd name="T3" fmla="*/ 2147483647 h 144"/>
                <a:gd name="T4" fmla="*/ 2147483647 w 154"/>
                <a:gd name="T5" fmla="*/ 2147483647 h 144"/>
                <a:gd name="T6" fmla="*/ 2147483647 w 154"/>
                <a:gd name="T7" fmla="*/ 2147483647 h 144"/>
                <a:gd name="T8" fmla="*/ 2147483647 w 154"/>
                <a:gd name="T9" fmla="*/ 2147483647 h 144"/>
                <a:gd name="T10" fmla="*/ 2147483647 w 154"/>
                <a:gd name="T11" fmla="*/ 2147483647 h 144"/>
                <a:gd name="T12" fmla="*/ 2147483647 w 154"/>
                <a:gd name="T13" fmla="*/ 2147483647 h 144"/>
                <a:gd name="T14" fmla="*/ 2147483647 w 154"/>
                <a:gd name="T15" fmla="*/ 2147483647 h 144"/>
                <a:gd name="T16" fmla="*/ 2147483647 w 154"/>
                <a:gd name="T17" fmla="*/ 2147483647 h 144"/>
                <a:gd name="T18" fmla="*/ 2147483647 w 154"/>
                <a:gd name="T19" fmla="*/ 2147483647 h 144"/>
                <a:gd name="T20" fmla="*/ 2147483647 w 154"/>
                <a:gd name="T21" fmla="*/ 2147483647 h 144"/>
                <a:gd name="T22" fmla="*/ 2147483647 w 154"/>
                <a:gd name="T23" fmla="*/ 2147483647 h 144"/>
                <a:gd name="T24" fmla="*/ 2147483647 w 154"/>
                <a:gd name="T25" fmla="*/ 2147483647 h 144"/>
                <a:gd name="T26" fmla="*/ 2147483647 w 154"/>
                <a:gd name="T27" fmla="*/ 2147483647 h 144"/>
                <a:gd name="T28" fmla="*/ 2147483647 w 154"/>
                <a:gd name="T29" fmla="*/ 2147483647 h 144"/>
                <a:gd name="T30" fmla="*/ 2147483647 w 154"/>
                <a:gd name="T31" fmla="*/ 2147483647 h 144"/>
                <a:gd name="T32" fmla="*/ 2147483647 w 154"/>
                <a:gd name="T33" fmla="*/ 2147483647 h 144"/>
                <a:gd name="T34" fmla="*/ 2147483647 w 154"/>
                <a:gd name="T35" fmla="*/ 2147483647 h 144"/>
                <a:gd name="T36" fmla="*/ 2147483647 w 154"/>
                <a:gd name="T37" fmla="*/ 2147483647 h 144"/>
                <a:gd name="T38" fmla="*/ 2147483647 w 154"/>
                <a:gd name="T39" fmla="*/ 2147483647 h 144"/>
                <a:gd name="T40" fmla="*/ 0 w 154"/>
                <a:gd name="T41" fmla="*/ 2147483647 h 144"/>
                <a:gd name="T42" fmla="*/ 2147483647 w 154"/>
                <a:gd name="T43" fmla="*/ 2147483647 h 144"/>
                <a:gd name="T44" fmla="*/ 2147483647 w 154"/>
                <a:gd name="T45" fmla="*/ 2147483647 h 144"/>
                <a:gd name="T46" fmla="*/ 2147483647 w 154"/>
                <a:gd name="T47" fmla="*/ 2147483647 h 144"/>
                <a:gd name="T48" fmla="*/ 2147483647 w 154"/>
                <a:gd name="T49" fmla="*/ 2147483647 h 144"/>
                <a:gd name="T50" fmla="*/ 2147483647 w 154"/>
                <a:gd name="T51" fmla="*/ 2147483647 h 144"/>
                <a:gd name="T52" fmla="*/ 2147483647 w 154"/>
                <a:gd name="T53" fmla="*/ 2147483647 h 144"/>
                <a:gd name="T54" fmla="*/ 2147483647 w 154"/>
                <a:gd name="T55" fmla="*/ 2147483647 h 144"/>
                <a:gd name="T56" fmla="*/ 2147483647 w 154"/>
                <a:gd name="T57" fmla="*/ 0 h 144"/>
                <a:gd name="T58" fmla="*/ 2147483647 w 154"/>
                <a:gd name="T59" fmla="*/ 2147483647 h 144"/>
                <a:gd name="T60" fmla="*/ 2147483647 w 154"/>
                <a:gd name="T61" fmla="*/ 2147483647 h 144"/>
                <a:gd name="T62" fmla="*/ 2147483647 w 154"/>
                <a:gd name="T63" fmla="*/ 2147483647 h 144"/>
                <a:gd name="T64" fmla="*/ 2147483647 w 154"/>
                <a:gd name="T65" fmla="*/ 2147483647 h 144"/>
                <a:gd name="T66" fmla="*/ 2147483647 w 154"/>
                <a:gd name="T67" fmla="*/ 2147483647 h 144"/>
                <a:gd name="T68" fmla="*/ 2147483647 w 154"/>
                <a:gd name="T69" fmla="*/ 2147483647 h 144"/>
                <a:gd name="T70" fmla="*/ 2147483647 w 154"/>
                <a:gd name="T71" fmla="*/ 2147483647 h 144"/>
                <a:gd name="T72" fmla="*/ 2147483647 w 154"/>
                <a:gd name="T73" fmla="*/ 2147483647 h 144"/>
                <a:gd name="T74" fmla="*/ 2147483647 w 154"/>
                <a:gd name="T75" fmla="*/ 2147483647 h 144"/>
                <a:gd name="T76" fmla="*/ 2147483647 w 154"/>
                <a:gd name="T77" fmla="*/ 2147483647 h 144"/>
                <a:gd name="T78" fmla="*/ 2147483647 w 154"/>
                <a:gd name="T79" fmla="*/ 2147483647 h 144"/>
                <a:gd name="T80" fmla="*/ 2147483647 w 154"/>
                <a:gd name="T81" fmla="*/ 2147483647 h 144"/>
                <a:gd name="T82" fmla="*/ 2147483647 w 154"/>
                <a:gd name="T83" fmla="*/ 2147483647 h 144"/>
                <a:gd name="T84" fmla="*/ 2147483647 w 154"/>
                <a:gd name="T85" fmla="*/ 2147483647 h 144"/>
                <a:gd name="T86" fmla="*/ 2147483647 w 154"/>
                <a:gd name="T87" fmla="*/ 2147483647 h 144"/>
                <a:gd name="T88" fmla="*/ 2147483647 w 154"/>
                <a:gd name="T89" fmla="*/ 2147483647 h 144"/>
                <a:gd name="T90" fmla="*/ 2147483647 w 154"/>
                <a:gd name="T91" fmla="*/ 2147483647 h 144"/>
                <a:gd name="T92" fmla="*/ 2147483647 w 154"/>
                <a:gd name="T93" fmla="*/ 214748364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23608" name="Freeform 4726"/>
            <p:cNvSpPr>
              <a:spLocks/>
            </p:cNvSpPr>
            <p:nvPr/>
          </p:nvSpPr>
          <p:spPr bwMode="auto">
            <a:xfrm>
              <a:off x="8139113" y="4192588"/>
              <a:ext cx="112713" cy="71438"/>
            </a:xfrm>
            <a:custGeom>
              <a:avLst/>
              <a:gdLst>
                <a:gd name="T0" fmla="*/ 2147483647 w 64"/>
                <a:gd name="T1" fmla="*/ 0 h 36"/>
                <a:gd name="T2" fmla="*/ 2147483647 w 64"/>
                <a:gd name="T3" fmla="*/ 2147483647 h 36"/>
                <a:gd name="T4" fmla="*/ 2147483647 w 64"/>
                <a:gd name="T5" fmla="*/ 2147483647 h 36"/>
                <a:gd name="T6" fmla="*/ 2147483647 w 64"/>
                <a:gd name="T7" fmla="*/ 2147483647 h 36"/>
                <a:gd name="T8" fmla="*/ 2147483647 w 64"/>
                <a:gd name="T9" fmla="*/ 2147483647 h 36"/>
                <a:gd name="T10" fmla="*/ 2147483647 w 64"/>
                <a:gd name="T11" fmla="*/ 2147483647 h 36"/>
                <a:gd name="T12" fmla="*/ 2147483647 w 64"/>
                <a:gd name="T13" fmla="*/ 2147483647 h 36"/>
                <a:gd name="T14" fmla="*/ 2147483647 w 64"/>
                <a:gd name="T15" fmla="*/ 2147483647 h 36"/>
                <a:gd name="T16" fmla="*/ 0 w 64"/>
                <a:gd name="T17" fmla="*/ 2147483647 h 36"/>
                <a:gd name="T18" fmla="*/ 2147483647 w 64"/>
                <a:gd name="T19" fmla="*/ 2147483647 h 36"/>
                <a:gd name="T20" fmla="*/ 2147483647 w 64"/>
                <a:gd name="T21" fmla="*/ 2147483647 h 36"/>
                <a:gd name="T22" fmla="*/ 2147483647 w 64"/>
                <a:gd name="T23" fmla="*/ 2147483647 h 36"/>
                <a:gd name="T24" fmla="*/ 2147483647 w 64"/>
                <a:gd name="T25" fmla="*/ 2147483647 h 36"/>
                <a:gd name="T26" fmla="*/ 2147483647 w 64"/>
                <a:gd name="T27" fmla="*/ 2147483647 h 36"/>
                <a:gd name="T28" fmla="*/ 2147483647 w 64"/>
                <a:gd name="T29" fmla="*/ 0 h 36"/>
                <a:gd name="T30" fmla="*/ 2147483647 w 64"/>
                <a:gd name="T31" fmla="*/ 0 h 36"/>
                <a:gd name="T32" fmla="*/ 2147483647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23609" name="Freeform 4727"/>
            <p:cNvSpPr>
              <a:spLocks/>
            </p:cNvSpPr>
            <p:nvPr/>
          </p:nvSpPr>
          <p:spPr bwMode="auto">
            <a:xfrm>
              <a:off x="8315326" y="4230688"/>
              <a:ext cx="31750" cy="49213"/>
            </a:xfrm>
            <a:custGeom>
              <a:avLst/>
              <a:gdLst>
                <a:gd name="T0" fmla="*/ 2147483647 w 18"/>
                <a:gd name="T1" fmla="*/ 2147483647 h 26"/>
                <a:gd name="T2" fmla="*/ 2147483647 w 18"/>
                <a:gd name="T3" fmla="*/ 2147483647 h 26"/>
                <a:gd name="T4" fmla="*/ 2147483647 w 18"/>
                <a:gd name="T5" fmla="*/ 2147483647 h 26"/>
                <a:gd name="T6" fmla="*/ 0 w 18"/>
                <a:gd name="T7" fmla="*/ 0 h 26"/>
                <a:gd name="T8" fmla="*/ 2147483647 w 18"/>
                <a:gd name="T9" fmla="*/ 2147483647 h 26"/>
                <a:gd name="T10" fmla="*/ 2147483647 w 18"/>
                <a:gd name="T11" fmla="*/ 2147483647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23610" name="Freeform 4728"/>
            <p:cNvSpPr>
              <a:spLocks/>
            </p:cNvSpPr>
            <p:nvPr/>
          </p:nvSpPr>
          <p:spPr bwMode="auto">
            <a:xfrm>
              <a:off x="8213726" y="4137025"/>
              <a:ext cx="58738" cy="6826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0 w 33"/>
                <a:gd name="T9" fmla="*/ 0 h 35"/>
                <a:gd name="T10" fmla="*/ 2147483647 w 33"/>
                <a:gd name="T11" fmla="*/ 2147483647 h 35"/>
                <a:gd name="T12" fmla="*/ 2147483647 w 33"/>
                <a:gd name="T13" fmla="*/ 2147483647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23611" name="Freeform 4729"/>
            <p:cNvSpPr>
              <a:spLocks/>
            </p:cNvSpPr>
            <p:nvPr/>
          </p:nvSpPr>
          <p:spPr bwMode="auto">
            <a:xfrm>
              <a:off x="8197851" y="4383088"/>
              <a:ext cx="6350" cy="9525"/>
            </a:xfrm>
            <a:custGeom>
              <a:avLst/>
              <a:gdLst>
                <a:gd name="T0" fmla="*/ 2147483647 w 5"/>
                <a:gd name="T1" fmla="*/ 2147483647 h 5"/>
                <a:gd name="T2" fmla="*/ 2147483647 w 5"/>
                <a:gd name="T3" fmla="*/ 2147483647 h 5"/>
                <a:gd name="T4" fmla="*/ 0 w 5"/>
                <a:gd name="T5" fmla="*/ 0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612" name="Freeform 4730"/>
            <p:cNvSpPr>
              <a:spLocks/>
            </p:cNvSpPr>
            <p:nvPr/>
          </p:nvSpPr>
          <p:spPr bwMode="auto">
            <a:xfrm>
              <a:off x="8029576" y="3503613"/>
              <a:ext cx="3175" cy="6350"/>
            </a:xfrm>
            <a:custGeom>
              <a:avLst/>
              <a:gdLst>
                <a:gd name="T0" fmla="*/ 2147483647 w 2"/>
                <a:gd name="T1" fmla="*/ 0 h 3"/>
                <a:gd name="T2" fmla="*/ 0 w 2"/>
                <a:gd name="T3" fmla="*/ 0 h 3"/>
                <a:gd name="T4" fmla="*/ 0 w 2"/>
                <a:gd name="T5" fmla="*/ 2147483647 h 3"/>
                <a:gd name="T6" fmla="*/ 0 w 2"/>
                <a:gd name="T7" fmla="*/ 2147483647 h 3"/>
                <a:gd name="T8" fmla="*/ 2147483647 w 2"/>
                <a:gd name="T9" fmla="*/ 2147483647 h 3"/>
                <a:gd name="T10" fmla="*/ 0 w 2"/>
                <a:gd name="T11" fmla="*/ 0 h 3"/>
                <a:gd name="T12" fmla="*/ 2147483647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13" name="Freeform 4731"/>
            <p:cNvSpPr>
              <a:spLocks/>
            </p:cNvSpPr>
            <p:nvPr/>
          </p:nvSpPr>
          <p:spPr bwMode="auto">
            <a:xfrm>
              <a:off x="8024813" y="3509963"/>
              <a:ext cx="4763" cy="7938"/>
            </a:xfrm>
            <a:custGeom>
              <a:avLst/>
              <a:gdLst>
                <a:gd name="T0" fmla="*/ 0 w 3"/>
                <a:gd name="T1" fmla="*/ 0 h 4"/>
                <a:gd name="T2" fmla="*/ 0 w 3"/>
                <a:gd name="T3" fmla="*/ 2147483647 h 4"/>
                <a:gd name="T4" fmla="*/ 0 w 3"/>
                <a:gd name="T5" fmla="*/ 2147483647 h 4"/>
                <a:gd name="T6" fmla="*/ 2147483647 w 3"/>
                <a:gd name="T7" fmla="*/ 2147483647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14" name="Freeform 4732"/>
            <p:cNvSpPr>
              <a:spLocks/>
            </p:cNvSpPr>
            <p:nvPr/>
          </p:nvSpPr>
          <p:spPr bwMode="auto">
            <a:xfrm>
              <a:off x="8015288" y="3541713"/>
              <a:ext cx="6350" cy="6350"/>
            </a:xfrm>
            <a:custGeom>
              <a:avLst/>
              <a:gdLst>
                <a:gd name="T0" fmla="*/ 0 w 2"/>
                <a:gd name="T1" fmla="*/ 2147483647 h 3"/>
                <a:gd name="T2" fmla="*/ 0 w 2"/>
                <a:gd name="T3" fmla="*/ 0 h 3"/>
                <a:gd name="T4" fmla="*/ 0 w 2"/>
                <a:gd name="T5" fmla="*/ 0 h 3"/>
                <a:gd name="T6" fmla="*/ 2147483647 w 2"/>
                <a:gd name="T7" fmla="*/ 0 h 3"/>
                <a:gd name="T8" fmla="*/ 0 w 2"/>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3615" name="Freeform 4733"/>
            <p:cNvSpPr>
              <a:spLocks/>
            </p:cNvSpPr>
            <p:nvPr/>
          </p:nvSpPr>
          <p:spPr bwMode="auto">
            <a:xfrm>
              <a:off x="8012113" y="3403600"/>
              <a:ext cx="0" cy="6350"/>
            </a:xfrm>
            <a:custGeom>
              <a:avLst/>
              <a:gdLst>
                <a:gd name="T0" fmla="*/ 0 h 3"/>
                <a:gd name="T1" fmla="*/ 214748364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16" name="Rectangle 4734"/>
            <p:cNvSpPr>
              <a:spLocks noChangeArrowheads="1"/>
            </p:cNvSpPr>
            <p:nvPr/>
          </p:nvSpPr>
          <p:spPr bwMode="auto">
            <a:xfrm>
              <a:off x="8007351" y="3379788"/>
              <a:ext cx="0" cy="476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17" name="Freeform 4735"/>
            <p:cNvSpPr>
              <a:spLocks/>
            </p:cNvSpPr>
            <p:nvPr/>
          </p:nvSpPr>
          <p:spPr bwMode="auto">
            <a:xfrm>
              <a:off x="8015288" y="3463925"/>
              <a:ext cx="6350" cy="3175"/>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18" name="Freeform 4736"/>
            <p:cNvSpPr>
              <a:spLocks/>
            </p:cNvSpPr>
            <p:nvPr/>
          </p:nvSpPr>
          <p:spPr bwMode="auto">
            <a:xfrm>
              <a:off x="6388101" y="3105150"/>
              <a:ext cx="141288" cy="204788"/>
            </a:xfrm>
            <a:custGeom>
              <a:avLst/>
              <a:gdLst>
                <a:gd name="T0" fmla="*/ 2147483647 w 78"/>
                <a:gd name="T1" fmla="*/ 2147483647 h 104"/>
                <a:gd name="T2" fmla="*/ 2147483647 w 78"/>
                <a:gd name="T3" fmla="*/ 2147483647 h 104"/>
                <a:gd name="T4" fmla="*/ 2147483647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2147483647 h 104"/>
                <a:gd name="T18" fmla="*/ 2147483647 w 78"/>
                <a:gd name="T19" fmla="*/ 2147483647 h 104"/>
                <a:gd name="T20" fmla="*/ 0 w 78"/>
                <a:gd name="T21" fmla="*/ 2147483647 h 104"/>
                <a:gd name="T22" fmla="*/ 0 w 78"/>
                <a:gd name="T23" fmla="*/ 0 h 104"/>
                <a:gd name="T24" fmla="*/ 2147483647 w 78"/>
                <a:gd name="T25" fmla="*/ 2147483647 h 104"/>
                <a:gd name="T26" fmla="*/ 2147483647 w 78"/>
                <a:gd name="T27" fmla="*/ 2147483647 h 104"/>
                <a:gd name="T28" fmla="*/ 2147483647 w 78"/>
                <a:gd name="T29" fmla="*/ 2147483647 h 104"/>
                <a:gd name="T30" fmla="*/ 2147483647 w 78"/>
                <a:gd name="T31" fmla="*/ 2147483647 h 104"/>
                <a:gd name="T32" fmla="*/ 2147483647 w 78"/>
                <a:gd name="T33" fmla="*/ 2147483647 h 104"/>
                <a:gd name="T34" fmla="*/ 2147483647 w 78"/>
                <a:gd name="T35" fmla="*/ 2147483647 h 104"/>
                <a:gd name="T36" fmla="*/ 2147483647 w 78"/>
                <a:gd name="T37" fmla="*/ 2147483647 h 104"/>
                <a:gd name="T38" fmla="*/ 2147483647 w 78"/>
                <a:gd name="T39" fmla="*/ 2147483647 h 104"/>
                <a:gd name="T40" fmla="*/ 2147483647 w 78"/>
                <a:gd name="T41" fmla="*/ 2147483647 h 104"/>
                <a:gd name="T42" fmla="*/ 2147483647 w 78"/>
                <a:gd name="T43" fmla="*/ 2147483647 h 104"/>
                <a:gd name="T44" fmla="*/ 2147483647 w 78"/>
                <a:gd name="T45" fmla="*/ 2147483647 h 104"/>
                <a:gd name="T46" fmla="*/ 2147483647 w 78"/>
                <a:gd name="T47" fmla="*/ 2147483647 h 104"/>
                <a:gd name="T48" fmla="*/ 2147483647 w 78"/>
                <a:gd name="T49" fmla="*/ 2147483647 h 104"/>
                <a:gd name="T50" fmla="*/ 2147483647 w 78"/>
                <a:gd name="T51" fmla="*/ 2147483647 h 104"/>
                <a:gd name="T52" fmla="*/ 2147483647 w 78"/>
                <a:gd name="T53" fmla="*/ 2147483647 h 104"/>
                <a:gd name="T54" fmla="*/ 2147483647 w 78"/>
                <a:gd name="T55" fmla="*/ 2147483647 h 104"/>
                <a:gd name="T56" fmla="*/ 2147483647 w 78"/>
                <a:gd name="T57" fmla="*/ 2147483647 h 104"/>
                <a:gd name="T58" fmla="*/ 2147483647 w 78"/>
                <a:gd name="T59" fmla="*/ 2147483647 h 104"/>
                <a:gd name="T60" fmla="*/ 2147483647 w 78"/>
                <a:gd name="T61" fmla="*/ 2147483647 h 104"/>
                <a:gd name="T62" fmla="*/ 2147483647 w 78"/>
                <a:gd name="T63" fmla="*/ 2147483647 h 104"/>
                <a:gd name="T64" fmla="*/ 2147483647 w 78"/>
                <a:gd name="T65" fmla="*/ 2147483647 h 104"/>
                <a:gd name="T66" fmla="*/ 2147483647 w 78"/>
                <a:gd name="T67" fmla="*/ 2147483647 h 104"/>
                <a:gd name="T68" fmla="*/ 2147483647 w 78"/>
                <a:gd name="T69" fmla="*/ 2147483647 h 104"/>
                <a:gd name="T70" fmla="*/ 2147483647 w 78"/>
                <a:gd name="T71" fmla="*/ 2147483647 h 104"/>
                <a:gd name="T72" fmla="*/ 2147483647 w 78"/>
                <a:gd name="T73" fmla="*/ 2147483647 h 104"/>
                <a:gd name="T74" fmla="*/ 2147483647 w 78"/>
                <a:gd name="T75" fmla="*/ 2147483647 h 104"/>
                <a:gd name="T76" fmla="*/ 2147483647 w 78"/>
                <a:gd name="T77" fmla="*/ 2147483647 h 104"/>
                <a:gd name="T78" fmla="*/ 2147483647 w 78"/>
                <a:gd name="T79" fmla="*/ 2147483647 h 104"/>
                <a:gd name="T80" fmla="*/ 2147483647 w 78"/>
                <a:gd name="T81" fmla="*/ 2147483647 h 104"/>
                <a:gd name="T82" fmla="*/ 2147483647 w 78"/>
                <a:gd name="T83" fmla="*/ 2147483647 h 104"/>
                <a:gd name="T84" fmla="*/ 2147483647 w 78"/>
                <a:gd name="T85" fmla="*/ 2147483647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23619" name="Freeform 4737"/>
            <p:cNvSpPr>
              <a:spLocks/>
            </p:cNvSpPr>
            <p:nvPr/>
          </p:nvSpPr>
          <p:spPr bwMode="auto">
            <a:xfrm>
              <a:off x="6399213" y="3051175"/>
              <a:ext cx="85725" cy="50800"/>
            </a:xfrm>
            <a:custGeom>
              <a:avLst/>
              <a:gdLst>
                <a:gd name="T0" fmla="*/ 2147483647 w 49"/>
                <a:gd name="T1" fmla="*/ 2147483647 h 26"/>
                <a:gd name="T2" fmla="*/ 2147483647 w 49"/>
                <a:gd name="T3" fmla="*/ 0 h 26"/>
                <a:gd name="T4" fmla="*/ 0 w 49"/>
                <a:gd name="T5" fmla="*/ 2147483647 h 26"/>
                <a:gd name="T6" fmla="*/ 2147483647 w 49"/>
                <a:gd name="T7" fmla="*/ 2147483647 h 26"/>
                <a:gd name="T8" fmla="*/ 2147483647 w 49"/>
                <a:gd name="T9" fmla="*/ 2147483647 h 26"/>
                <a:gd name="T10" fmla="*/ 2147483647 w 49"/>
                <a:gd name="T11" fmla="*/ 2147483647 h 26"/>
                <a:gd name="T12" fmla="*/ 2147483647 w 49"/>
                <a:gd name="T13" fmla="*/ 2147483647 h 26"/>
                <a:gd name="T14" fmla="*/ 2147483647 w 49"/>
                <a:gd name="T15" fmla="*/ 2147483647 h 26"/>
                <a:gd name="T16" fmla="*/ 2147483647 w 49"/>
                <a:gd name="T17" fmla="*/ 2147483647 h 26"/>
                <a:gd name="T18" fmla="*/ 2147483647 w 4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3620" name="Freeform 4738" descr="Large checker board"/>
            <p:cNvSpPr>
              <a:spLocks/>
            </p:cNvSpPr>
            <p:nvPr/>
          </p:nvSpPr>
          <p:spPr bwMode="auto">
            <a:xfrm>
              <a:off x="6835776" y="3524250"/>
              <a:ext cx="139700" cy="147638"/>
            </a:xfrm>
            <a:custGeom>
              <a:avLst/>
              <a:gdLst>
                <a:gd name="T0" fmla="*/ 2147483647 w 80"/>
                <a:gd name="T1" fmla="*/ 2147483647 h 75"/>
                <a:gd name="T2" fmla="*/ 2147483647 w 80"/>
                <a:gd name="T3" fmla="*/ 2147483647 h 75"/>
                <a:gd name="T4" fmla="*/ 2147483647 w 80"/>
                <a:gd name="T5" fmla="*/ 2147483647 h 75"/>
                <a:gd name="T6" fmla="*/ 2147483647 w 80"/>
                <a:gd name="T7" fmla="*/ 2147483647 h 75"/>
                <a:gd name="T8" fmla="*/ 2147483647 w 80"/>
                <a:gd name="T9" fmla="*/ 2147483647 h 75"/>
                <a:gd name="T10" fmla="*/ 2147483647 w 80"/>
                <a:gd name="T11" fmla="*/ 2147483647 h 75"/>
                <a:gd name="T12" fmla="*/ 2147483647 w 80"/>
                <a:gd name="T13" fmla="*/ 2147483647 h 75"/>
                <a:gd name="T14" fmla="*/ 2147483647 w 80"/>
                <a:gd name="T15" fmla="*/ 2147483647 h 75"/>
                <a:gd name="T16" fmla="*/ 2147483647 w 80"/>
                <a:gd name="T17" fmla="*/ 2147483647 h 75"/>
                <a:gd name="T18" fmla="*/ 2147483647 w 80"/>
                <a:gd name="T19" fmla="*/ 2147483647 h 75"/>
                <a:gd name="T20" fmla="*/ 2147483647 w 80"/>
                <a:gd name="T21" fmla="*/ 2147483647 h 75"/>
                <a:gd name="T22" fmla="*/ 2147483647 w 80"/>
                <a:gd name="T23" fmla="*/ 2147483647 h 75"/>
                <a:gd name="T24" fmla="*/ 0 w 80"/>
                <a:gd name="T25" fmla="*/ 2147483647 h 75"/>
                <a:gd name="T26" fmla="*/ 2147483647 w 80"/>
                <a:gd name="T27" fmla="*/ 2147483647 h 75"/>
                <a:gd name="T28" fmla="*/ 2147483647 w 80"/>
                <a:gd name="T29" fmla="*/ 2147483647 h 75"/>
                <a:gd name="T30" fmla="*/ 2147483647 w 80"/>
                <a:gd name="T31" fmla="*/ 2147483647 h 75"/>
                <a:gd name="T32" fmla="*/ 2147483647 w 80"/>
                <a:gd name="T33" fmla="*/ 2147483647 h 75"/>
                <a:gd name="T34" fmla="*/ 2147483647 w 80"/>
                <a:gd name="T35" fmla="*/ 2147483647 h 75"/>
                <a:gd name="T36" fmla="*/ 2147483647 w 80"/>
                <a:gd name="T37" fmla="*/ 2147483647 h 75"/>
                <a:gd name="T38" fmla="*/ 2147483647 w 80"/>
                <a:gd name="T39" fmla="*/ 2147483647 h 75"/>
                <a:gd name="T40" fmla="*/ 2147483647 w 80"/>
                <a:gd name="T41" fmla="*/ 0 h 75"/>
                <a:gd name="T42" fmla="*/ 2147483647 w 80"/>
                <a:gd name="T43" fmla="*/ 2147483647 h 75"/>
                <a:gd name="T44" fmla="*/ 2147483647 w 80"/>
                <a:gd name="T45" fmla="*/ 2147483647 h 75"/>
                <a:gd name="T46" fmla="*/ 2147483647 w 80"/>
                <a:gd name="T47" fmla="*/ 2147483647 h 75"/>
                <a:gd name="T48" fmla="*/ 2147483647 w 80"/>
                <a:gd name="T49" fmla="*/ 2147483647 h 75"/>
                <a:gd name="T50" fmla="*/ 2147483647 w 80"/>
                <a:gd name="T51" fmla="*/ 214748364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1" name="Freeform 4739"/>
            <p:cNvSpPr>
              <a:spLocks/>
            </p:cNvSpPr>
            <p:nvPr/>
          </p:nvSpPr>
          <p:spPr bwMode="auto">
            <a:xfrm>
              <a:off x="8010526" y="3565525"/>
              <a:ext cx="4763" cy="11113"/>
            </a:xfrm>
            <a:custGeom>
              <a:avLst/>
              <a:gdLst>
                <a:gd name="T0" fmla="*/ 0 w 5"/>
                <a:gd name="T1" fmla="*/ 2147483647 h 5"/>
                <a:gd name="T2" fmla="*/ 0 w 5"/>
                <a:gd name="T3" fmla="*/ 2147483647 h 5"/>
                <a:gd name="T4" fmla="*/ 2147483647 w 5"/>
                <a:gd name="T5" fmla="*/ 0 h 5"/>
                <a:gd name="T6" fmla="*/ 2147483647 w 5"/>
                <a:gd name="T7" fmla="*/ 0 h 5"/>
                <a:gd name="T8" fmla="*/ 0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3622" name="Freeform 4740"/>
            <p:cNvSpPr>
              <a:spLocks/>
            </p:cNvSpPr>
            <p:nvPr/>
          </p:nvSpPr>
          <p:spPr bwMode="auto">
            <a:xfrm>
              <a:off x="7110413" y="3254375"/>
              <a:ext cx="4763" cy="7938"/>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623" name="Freeform 4741"/>
            <p:cNvSpPr>
              <a:spLocks/>
            </p:cNvSpPr>
            <p:nvPr/>
          </p:nvSpPr>
          <p:spPr bwMode="auto">
            <a:xfrm>
              <a:off x="6740526" y="3254375"/>
              <a:ext cx="231775" cy="298450"/>
            </a:xfrm>
            <a:custGeom>
              <a:avLst/>
              <a:gdLst>
                <a:gd name="T0" fmla="*/ 2147483647 w 131"/>
                <a:gd name="T1" fmla="*/ 2147483647 h 151"/>
                <a:gd name="T2" fmla="*/ 2147483647 w 131"/>
                <a:gd name="T3" fmla="*/ 2147483647 h 151"/>
                <a:gd name="T4" fmla="*/ 2147483647 w 131"/>
                <a:gd name="T5" fmla="*/ 2147483647 h 151"/>
                <a:gd name="T6" fmla="*/ 2147483647 w 131"/>
                <a:gd name="T7" fmla="*/ 2147483647 h 151"/>
                <a:gd name="T8" fmla="*/ 2147483647 w 131"/>
                <a:gd name="T9" fmla="*/ 2147483647 h 151"/>
                <a:gd name="T10" fmla="*/ 2147483647 w 131"/>
                <a:gd name="T11" fmla="*/ 2147483647 h 151"/>
                <a:gd name="T12" fmla="*/ 2147483647 w 131"/>
                <a:gd name="T13" fmla="*/ 0 h 151"/>
                <a:gd name="T14" fmla="*/ 2147483647 w 131"/>
                <a:gd name="T15" fmla="*/ 0 h 151"/>
                <a:gd name="T16" fmla="*/ 2147483647 w 131"/>
                <a:gd name="T17" fmla="*/ 2147483647 h 151"/>
                <a:gd name="T18" fmla="*/ 2147483647 w 131"/>
                <a:gd name="T19" fmla="*/ 2147483647 h 151"/>
                <a:gd name="T20" fmla="*/ 2147483647 w 131"/>
                <a:gd name="T21" fmla="*/ 2147483647 h 151"/>
                <a:gd name="T22" fmla="*/ 2147483647 w 131"/>
                <a:gd name="T23" fmla="*/ 2147483647 h 151"/>
                <a:gd name="T24" fmla="*/ 0 w 131"/>
                <a:gd name="T25" fmla="*/ 2147483647 h 151"/>
                <a:gd name="T26" fmla="*/ 2147483647 w 131"/>
                <a:gd name="T27" fmla="*/ 2147483647 h 151"/>
                <a:gd name="T28" fmla="*/ 2147483647 w 131"/>
                <a:gd name="T29" fmla="*/ 2147483647 h 151"/>
                <a:gd name="T30" fmla="*/ 2147483647 w 131"/>
                <a:gd name="T31" fmla="*/ 2147483647 h 151"/>
                <a:gd name="T32" fmla="*/ 2147483647 w 131"/>
                <a:gd name="T33" fmla="*/ 2147483647 h 151"/>
                <a:gd name="T34" fmla="*/ 2147483647 w 131"/>
                <a:gd name="T35" fmla="*/ 2147483647 h 151"/>
                <a:gd name="T36" fmla="*/ 2147483647 w 131"/>
                <a:gd name="T37" fmla="*/ 2147483647 h 151"/>
                <a:gd name="T38" fmla="*/ 2147483647 w 131"/>
                <a:gd name="T39" fmla="*/ 2147483647 h 151"/>
                <a:gd name="T40" fmla="*/ 2147483647 w 131"/>
                <a:gd name="T41" fmla="*/ 2147483647 h 151"/>
                <a:gd name="T42" fmla="*/ 2147483647 w 131"/>
                <a:gd name="T43" fmla="*/ 2147483647 h 151"/>
                <a:gd name="T44" fmla="*/ 2147483647 w 131"/>
                <a:gd name="T45" fmla="*/ 2147483647 h 151"/>
                <a:gd name="T46" fmla="*/ 2147483647 w 131"/>
                <a:gd name="T47" fmla="*/ 2147483647 h 151"/>
                <a:gd name="T48" fmla="*/ 2147483647 w 131"/>
                <a:gd name="T49" fmla="*/ 2147483647 h 151"/>
                <a:gd name="T50" fmla="*/ 2147483647 w 131"/>
                <a:gd name="T51" fmla="*/ 2147483647 h 151"/>
                <a:gd name="T52" fmla="*/ 2147483647 w 131"/>
                <a:gd name="T53" fmla="*/ 2147483647 h 151"/>
                <a:gd name="T54" fmla="*/ 2147483647 w 131"/>
                <a:gd name="T55" fmla="*/ 2147483647 h 151"/>
                <a:gd name="T56" fmla="*/ 2147483647 w 131"/>
                <a:gd name="T57" fmla="*/ 2147483647 h 151"/>
                <a:gd name="T58" fmla="*/ 2147483647 w 131"/>
                <a:gd name="T59" fmla="*/ 2147483647 h 151"/>
                <a:gd name="T60" fmla="*/ 2147483647 w 131"/>
                <a:gd name="T61" fmla="*/ 2147483647 h 151"/>
                <a:gd name="T62" fmla="*/ 2147483647 w 131"/>
                <a:gd name="T63" fmla="*/ 2147483647 h 151"/>
                <a:gd name="T64" fmla="*/ 2147483647 w 131"/>
                <a:gd name="T65" fmla="*/ 2147483647 h 151"/>
                <a:gd name="T66" fmla="*/ 2147483647 w 131"/>
                <a:gd name="T67" fmla="*/ 2147483647 h 151"/>
                <a:gd name="T68" fmla="*/ 2147483647 w 131"/>
                <a:gd name="T69" fmla="*/ 2147483647 h 151"/>
                <a:gd name="T70" fmla="*/ 2147483647 w 131"/>
                <a:gd name="T71" fmla="*/ 2147483647 h 151"/>
                <a:gd name="T72" fmla="*/ 2147483647 w 131"/>
                <a:gd name="T73" fmla="*/ 2147483647 h 151"/>
                <a:gd name="T74" fmla="*/ 2147483647 w 131"/>
                <a:gd name="T75" fmla="*/ 2147483647 h 151"/>
                <a:gd name="T76" fmla="*/ 2147483647 w 131"/>
                <a:gd name="T77" fmla="*/ 2147483647 h 151"/>
                <a:gd name="T78" fmla="*/ 2147483647 w 131"/>
                <a:gd name="T79" fmla="*/ 2147483647 h 151"/>
                <a:gd name="T80" fmla="*/ 2147483647 w 131"/>
                <a:gd name="T81" fmla="*/ 2147483647 h 151"/>
                <a:gd name="T82" fmla="*/ 2147483647 w 131"/>
                <a:gd name="T83" fmla="*/ 2147483647 h 151"/>
                <a:gd name="T84" fmla="*/ 2147483647 w 131"/>
                <a:gd name="T85" fmla="*/ 214748364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23624" name="Freeform 4742"/>
            <p:cNvSpPr>
              <a:spLocks/>
            </p:cNvSpPr>
            <p:nvPr/>
          </p:nvSpPr>
          <p:spPr bwMode="auto">
            <a:xfrm>
              <a:off x="6521451" y="3035300"/>
              <a:ext cx="246063" cy="646113"/>
            </a:xfrm>
            <a:custGeom>
              <a:avLst/>
              <a:gdLst>
                <a:gd name="T0" fmla="*/ 2147483647 w 138"/>
                <a:gd name="T1" fmla="*/ 2147483647 h 329"/>
                <a:gd name="T2" fmla="*/ 2147483647 w 138"/>
                <a:gd name="T3" fmla="*/ 2147483647 h 329"/>
                <a:gd name="T4" fmla="*/ 2147483647 w 138"/>
                <a:gd name="T5" fmla="*/ 2147483647 h 329"/>
                <a:gd name="T6" fmla="*/ 2147483647 w 138"/>
                <a:gd name="T7" fmla="*/ 2147483647 h 329"/>
                <a:gd name="T8" fmla="*/ 2147483647 w 138"/>
                <a:gd name="T9" fmla="*/ 0 h 329"/>
                <a:gd name="T10" fmla="*/ 2147483647 w 138"/>
                <a:gd name="T11" fmla="*/ 2147483647 h 329"/>
                <a:gd name="T12" fmla="*/ 2147483647 w 138"/>
                <a:gd name="T13" fmla="*/ 2147483647 h 329"/>
                <a:gd name="T14" fmla="*/ 2147483647 w 138"/>
                <a:gd name="T15" fmla="*/ 2147483647 h 329"/>
                <a:gd name="T16" fmla="*/ 2147483647 w 138"/>
                <a:gd name="T17" fmla="*/ 2147483647 h 329"/>
                <a:gd name="T18" fmla="*/ 2147483647 w 138"/>
                <a:gd name="T19" fmla="*/ 2147483647 h 329"/>
                <a:gd name="T20" fmla="*/ 2147483647 w 138"/>
                <a:gd name="T21" fmla="*/ 2147483647 h 329"/>
                <a:gd name="T22" fmla="*/ 2147483647 w 138"/>
                <a:gd name="T23" fmla="*/ 2147483647 h 329"/>
                <a:gd name="T24" fmla="*/ 2147483647 w 138"/>
                <a:gd name="T25" fmla="*/ 2147483647 h 329"/>
                <a:gd name="T26" fmla="*/ 2147483647 w 138"/>
                <a:gd name="T27" fmla="*/ 2147483647 h 329"/>
                <a:gd name="T28" fmla="*/ 2147483647 w 138"/>
                <a:gd name="T29" fmla="*/ 2147483647 h 329"/>
                <a:gd name="T30" fmla="*/ 2147483647 w 138"/>
                <a:gd name="T31" fmla="*/ 2147483647 h 329"/>
                <a:gd name="T32" fmla="*/ 2147483647 w 138"/>
                <a:gd name="T33" fmla="*/ 2147483647 h 329"/>
                <a:gd name="T34" fmla="*/ 2147483647 w 138"/>
                <a:gd name="T35" fmla="*/ 2147483647 h 329"/>
                <a:gd name="T36" fmla="*/ 2147483647 w 138"/>
                <a:gd name="T37" fmla="*/ 2147483647 h 329"/>
                <a:gd name="T38" fmla="*/ 2147483647 w 138"/>
                <a:gd name="T39" fmla="*/ 2147483647 h 329"/>
                <a:gd name="T40" fmla="*/ 2147483647 w 138"/>
                <a:gd name="T41" fmla="*/ 2147483647 h 329"/>
                <a:gd name="T42" fmla="*/ 2147483647 w 138"/>
                <a:gd name="T43" fmla="*/ 2147483647 h 329"/>
                <a:gd name="T44" fmla="*/ 2147483647 w 138"/>
                <a:gd name="T45" fmla="*/ 2147483647 h 329"/>
                <a:gd name="T46" fmla="*/ 2147483647 w 138"/>
                <a:gd name="T47" fmla="*/ 2147483647 h 329"/>
                <a:gd name="T48" fmla="*/ 2147483647 w 138"/>
                <a:gd name="T49" fmla="*/ 2147483647 h 329"/>
                <a:gd name="T50" fmla="*/ 2147483647 w 138"/>
                <a:gd name="T51" fmla="*/ 2147483647 h 329"/>
                <a:gd name="T52" fmla="*/ 2147483647 w 138"/>
                <a:gd name="T53" fmla="*/ 2147483647 h 329"/>
                <a:gd name="T54" fmla="*/ 2147483647 w 138"/>
                <a:gd name="T55" fmla="*/ 2147483647 h 329"/>
                <a:gd name="T56" fmla="*/ 2147483647 w 138"/>
                <a:gd name="T57" fmla="*/ 2147483647 h 329"/>
                <a:gd name="T58" fmla="*/ 2147483647 w 138"/>
                <a:gd name="T59" fmla="*/ 2147483647 h 329"/>
                <a:gd name="T60" fmla="*/ 2147483647 w 138"/>
                <a:gd name="T61" fmla="*/ 2147483647 h 329"/>
                <a:gd name="T62" fmla="*/ 2147483647 w 138"/>
                <a:gd name="T63" fmla="*/ 2147483647 h 329"/>
                <a:gd name="T64" fmla="*/ 2147483647 w 138"/>
                <a:gd name="T65" fmla="*/ 2147483647 h 329"/>
                <a:gd name="T66" fmla="*/ 2147483647 w 138"/>
                <a:gd name="T67" fmla="*/ 2147483647 h 329"/>
                <a:gd name="T68" fmla="*/ 2147483647 w 138"/>
                <a:gd name="T69" fmla="*/ 2147483647 h 329"/>
                <a:gd name="T70" fmla="*/ 2147483647 w 138"/>
                <a:gd name="T71" fmla="*/ 2147483647 h 329"/>
                <a:gd name="T72" fmla="*/ 2147483647 w 138"/>
                <a:gd name="T73" fmla="*/ 2147483647 h 329"/>
                <a:gd name="T74" fmla="*/ 2147483647 w 138"/>
                <a:gd name="T75" fmla="*/ 2147483647 h 329"/>
                <a:gd name="T76" fmla="*/ 2147483647 w 138"/>
                <a:gd name="T77" fmla="*/ 2147483647 h 329"/>
                <a:gd name="T78" fmla="*/ 2147483647 w 138"/>
                <a:gd name="T79" fmla="*/ 2147483647 h 329"/>
                <a:gd name="T80" fmla="*/ 2147483647 w 138"/>
                <a:gd name="T81" fmla="*/ 2147483647 h 329"/>
                <a:gd name="T82" fmla="*/ 2147483647 w 138"/>
                <a:gd name="T83" fmla="*/ 2147483647 h 329"/>
                <a:gd name="T84" fmla="*/ 2147483647 w 138"/>
                <a:gd name="T85" fmla="*/ 214748364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5" name="Freeform 4743" descr="Large checker board"/>
            <p:cNvSpPr>
              <a:spLocks/>
            </p:cNvSpPr>
            <p:nvPr/>
          </p:nvSpPr>
          <p:spPr bwMode="auto">
            <a:xfrm>
              <a:off x="7307263" y="3384550"/>
              <a:ext cx="134938" cy="214313"/>
            </a:xfrm>
            <a:custGeom>
              <a:avLst/>
              <a:gdLst>
                <a:gd name="T0" fmla="*/ 2147483647 w 76"/>
                <a:gd name="T1" fmla="*/ 2147483647 h 109"/>
                <a:gd name="T2" fmla="*/ 2147483647 w 76"/>
                <a:gd name="T3" fmla="*/ 2147483647 h 109"/>
                <a:gd name="T4" fmla="*/ 2147483647 w 76"/>
                <a:gd name="T5" fmla="*/ 2147483647 h 109"/>
                <a:gd name="T6" fmla="*/ 0 w 76"/>
                <a:gd name="T7" fmla="*/ 2147483647 h 109"/>
                <a:gd name="T8" fmla="*/ 2147483647 w 76"/>
                <a:gd name="T9" fmla="*/ 2147483647 h 109"/>
                <a:gd name="T10" fmla="*/ 2147483647 w 76"/>
                <a:gd name="T11" fmla="*/ 2147483647 h 109"/>
                <a:gd name="T12" fmla="*/ 2147483647 w 76"/>
                <a:gd name="T13" fmla="*/ 2147483647 h 109"/>
                <a:gd name="T14" fmla="*/ 2147483647 w 76"/>
                <a:gd name="T15" fmla="*/ 0 h 109"/>
                <a:gd name="T16" fmla="*/ 2147483647 w 76"/>
                <a:gd name="T17" fmla="*/ 2147483647 h 109"/>
                <a:gd name="T18" fmla="*/ 2147483647 w 76"/>
                <a:gd name="T19" fmla="*/ 2147483647 h 109"/>
                <a:gd name="T20" fmla="*/ 2147483647 w 76"/>
                <a:gd name="T21" fmla="*/ 2147483647 h 109"/>
                <a:gd name="T22" fmla="*/ 2147483647 w 76"/>
                <a:gd name="T23" fmla="*/ 2147483647 h 109"/>
                <a:gd name="T24" fmla="*/ 2147483647 w 76"/>
                <a:gd name="T25" fmla="*/ 2147483647 h 109"/>
                <a:gd name="T26" fmla="*/ 2147483647 w 76"/>
                <a:gd name="T27" fmla="*/ 2147483647 h 109"/>
                <a:gd name="T28" fmla="*/ 2147483647 w 76"/>
                <a:gd name="T29" fmla="*/ 2147483647 h 109"/>
                <a:gd name="T30" fmla="*/ 2147483647 w 76"/>
                <a:gd name="T31" fmla="*/ 2147483647 h 109"/>
                <a:gd name="T32" fmla="*/ 2147483647 w 76"/>
                <a:gd name="T33" fmla="*/ 2147483647 h 109"/>
                <a:gd name="T34" fmla="*/ 2147483647 w 76"/>
                <a:gd name="T35" fmla="*/ 2147483647 h 109"/>
                <a:gd name="T36" fmla="*/ 2147483647 w 76"/>
                <a:gd name="T37" fmla="*/ 2147483647 h 109"/>
                <a:gd name="T38" fmla="*/ 2147483647 w 76"/>
                <a:gd name="T39" fmla="*/ 2147483647 h 109"/>
                <a:gd name="T40" fmla="*/ 2147483647 w 76"/>
                <a:gd name="T41" fmla="*/ 2147483647 h 109"/>
                <a:gd name="T42" fmla="*/ 2147483647 w 76"/>
                <a:gd name="T43" fmla="*/ 2147483647 h 109"/>
                <a:gd name="T44" fmla="*/ 2147483647 w 76"/>
                <a:gd name="T45" fmla="*/ 2147483647 h 109"/>
                <a:gd name="T46" fmla="*/ 2147483647 w 76"/>
                <a:gd name="T47" fmla="*/ 2147483647 h 109"/>
                <a:gd name="T48" fmla="*/ 2147483647 w 76"/>
                <a:gd name="T49" fmla="*/ 2147483647 h 109"/>
                <a:gd name="T50" fmla="*/ 2147483647 w 76"/>
                <a:gd name="T51" fmla="*/ 2147483647 h 109"/>
                <a:gd name="T52" fmla="*/ 2147483647 w 76"/>
                <a:gd name="T53" fmla="*/ 2147483647 h 109"/>
                <a:gd name="T54" fmla="*/ 2147483647 w 76"/>
                <a:gd name="T55" fmla="*/ 2147483647 h 109"/>
                <a:gd name="T56" fmla="*/ 2147483647 w 76"/>
                <a:gd name="T57" fmla="*/ 2147483647 h 109"/>
                <a:gd name="T58" fmla="*/ 2147483647 w 76"/>
                <a:gd name="T59" fmla="*/ 2147483647 h 109"/>
                <a:gd name="T60" fmla="*/ 2147483647 w 76"/>
                <a:gd name="T61" fmla="*/ 2147483647 h 109"/>
                <a:gd name="T62" fmla="*/ 2147483647 w 76"/>
                <a:gd name="T63" fmla="*/ 2147483647 h 109"/>
                <a:gd name="T64" fmla="*/ 2147483647 w 76"/>
                <a:gd name="T65" fmla="*/ 2147483647 h 109"/>
                <a:gd name="T66" fmla="*/ 2147483647 w 76"/>
                <a:gd name="T67" fmla="*/ 2147483647 h 109"/>
                <a:gd name="T68" fmla="*/ 2147483647 w 76"/>
                <a:gd name="T69" fmla="*/ 2147483647 h 109"/>
                <a:gd name="T70" fmla="*/ 2147483647 w 76"/>
                <a:gd name="T71" fmla="*/ 2147483647 h 109"/>
                <a:gd name="T72" fmla="*/ 2147483647 w 76"/>
                <a:gd name="T73" fmla="*/ 2147483647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6" name="Freeform 4744" descr="Large checker board"/>
            <p:cNvSpPr>
              <a:spLocks/>
            </p:cNvSpPr>
            <p:nvPr/>
          </p:nvSpPr>
          <p:spPr bwMode="auto">
            <a:xfrm>
              <a:off x="7397751" y="3700463"/>
              <a:ext cx="127000"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2147483647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0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2147483647 h 73"/>
                <a:gd name="T40" fmla="*/ 2147483647 w 73"/>
                <a:gd name="T41" fmla="*/ 2147483647 h 73"/>
                <a:gd name="T42" fmla="*/ 2147483647 w 73"/>
                <a:gd name="T43" fmla="*/ 0 h 73"/>
                <a:gd name="T44" fmla="*/ 2147483647 w 73"/>
                <a:gd name="T45" fmla="*/ 2147483647 h 73"/>
                <a:gd name="T46" fmla="*/ 2147483647 w 73"/>
                <a:gd name="T47" fmla="*/ 2147483647 h 73"/>
                <a:gd name="T48" fmla="*/ 2147483647 w 73"/>
                <a:gd name="T49" fmla="*/ 2147483647 h 73"/>
                <a:gd name="T50" fmla="*/ 2147483647 w 73"/>
                <a:gd name="T51" fmla="*/ 2147483647 h 73"/>
                <a:gd name="T52" fmla="*/ 2147483647 w 73"/>
                <a:gd name="T53" fmla="*/ 2147483647 h 73"/>
                <a:gd name="T54" fmla="*/ 2147483647 w 73"/>
                <a:gd name="T55" fmla="*/ 2147483647 h 73"/>
                <a:gd name="T56" fmla="*/ 2147483647 w 73"/>
                <a:gd name="T57" fmla="*/ 2147483647 h 73"/>
                <a:gd name="T58" fmla="*/ 2147483647 w 73"/>
                <a:gd name="T59" fmla="*/ 2147483647 h 73"/>
                <a:gd name="T60" fmla="*/ 2147483647 w 73"/>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7" name="Freeform 4745" descr="Large checker board"/>
            <p:cNvSpPr>
              <a:spLocks/>
            </p:cNvSpPr>
            <p:nvPr/>
          </p:nvSpPr>
          <p:spPr bwMode="auto">
            <a:xfrm>
              <a:off x="7402513" y="3659188"/>
              <a:ext cx="25400" cy="60325"/>
            </a:xfrm>
            <a:custGeom>
              <a:avLst/>
              <a:gdLst>
                <a:gd name="T0" fmla="*/ 2147483647 w 14"/>
                <a:gd name="T1" fmla="*/ 0 h 31"/>
                <a:gd name="T2" fmla="*/ 2147483647 w 14"/>
                <a:gd name="T3" fmla="*/ 2147483647 h 31"/>
                <a:gd name="T4" fmla="*/ 2147483647 w 14"/>
                <a:gd name="T5" fmla="*/ 2147483647 h 31"/>
                <a:gd name="T6" fmla="*/ 0 w 14"/>
                <a:gd name="T7" fmla="*/ 2147483647 h 31"/>
                <a:gd name="T8" fmla="*/ 2147483647 w 14"/>
                <a:gd name="T9" fmla="*/ 2147483647 h 31"/>
                <a:gd name="T10" fmla="*/ 2147483647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8" name="Freeform 4746" descr="Large checker board"/>
            <p:cNvSpPr>
              <a:spLocks/>
            </p:cNvSpPr>
            <p:nvPr/>
          </p:nvSpPr>
          <p:spPr bwMode="auto">
            <a:xfrm>
              <a:off x="7446963" y="3598863"/>
              <a:ext cx="44450" cy="55563"/>
            </a:xfrm>
            <a:custGeom>
              <a:avLst/>
              <a:gdLst>
                <a:gd name="T0" fmla="*/ 2147483647 w 26"/>
                <a:gd name="T1" fmla="*/ 2147483647 h 28"/>
                <a:gd name="T2" fmla="*/ 2147483647 w 26"/>
                <a:gd name="T3" fmla="*/ 2147483647 h 28"/>
                <a:gd name="T4" fmla="*/ 0 w 26"/>
                <a:gd name="T5" fmla="*/ 2147483647 h 28"/>
                <a:gd name="T6" fmla="*/ 2147483647 w 26"/>
                <a:gd name="T7" fmla="*/ 0 h 28"/>
                <a:gd name="T8" fmla="*/ 2147483647 w 26"/>
                <a:gd name="T9" fmla="*/ 2147483647 h 28"/>
                <a:gd name="T10" fmla="*/ 2147483647 w 26"/>
                <a:gd name="T11" fmla="*/ 2147483647 h 28"/>
                <a:gd name="T12" fmla="*/ 2147483647 w 26"/>
                <a:gd name="T13" fmla="*/ 214748364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29" name="Freeform 4747" descr="Large checker board"/>
            <p:cNvSpPr>
              <a:spLocks/>
            </p:cNvSpPr>
            <p:nvPr/>
          </p:nvSpPr>
          <p:spPr bwMode="auto">
            <a:xfrm>
              <a:off x="7383463" y="3625850"/>
              <a:ext cx="31750" cy="46038"/>
            </a:xfrm>
            <a:custGeom>
              <a:avLst/>
              <a:gdLst>
                <a:gd name="T0" fmla="*/ 2147483647 w 19"/>
                <a:gd name="T1" fmla="*/ 2147483647 h 23"/>
                <a:gd name="T2" fmla="*/ 2147483647 w 19"/>
                <a:gd name="T3" fmla="*/ 0 h 23"/>
                <a:gd name="T4" fmla="*/ 0 w 19"/>
                <a:gd name="T5" fmla="*/ 0 h 23"/>
                <a:gd name="T6" fmla="*/ 2147483647 w 19"/>
                <a:gd name="T7" fmla="*/ 2147483647 h 23"/>
                <a:gd name="T8" fmla="*/ 2147483647 w 19"/>
                <a:gd name="T9" fmla="*/ 2147483647 h 23"/>
                <a:gd name="T10" fmla="*/ 2147483647 w 19"/>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0" name="Freeform 4748" descr="Large checker board"/>
            <p:cNvSpPr>
              <a:spLocks/>
            </p:cNvSpPr>
            <p:nvPr/>
          </p:nvSpPr>
          <p:spPr bwMode="auto">
            <a:xfrm>
              <a:off x="7262813" y="3644900"/>
              <a:ext cx="61913" cy="98425"/>
            </a:xfrm>
            <a:custGeom>
              <a:avLst/>
              <a:gdLst>
                <a:gd name="T0" fmla="*/ 2147483647 w 35"/>
                <a:gd name="T1" fmla="*/ 2147483647 h 50"/>
                <a:gd name="T2" fmla="*/ 2147483647 w 35"/>
                <a:gd name="T3" fmla="*/ 2147483647 h 50"/>
                <a:gd name="T4" fmla="*/ 2147483647 w 35"/>
                <a:gd name="T5" fmla="*/ 2147483647 h 50"/>
                <a:gd name="T6" fmla="*/ 0 w 35"/>
                <a:gd name="T7" fmla="*/ 2147483647 h 50"/>
                <a:gd name="T8" fmla="*/ 0 w 35"/>
                <a:gd name="T9" fmla="*/ 2147483647 h 50"/>
                <a:gd name="T10" fmla="*/ 2147483647 w 35"/>
                <a:gd name="T11" fmla="*/ 2147483647 h 50"/>
                <a:gd name="T12" fmla="*/ 2147483647 w 35"/>
                <a:gd name="T13" fmla="*/ 2147483647 h 50"/>
                <a:gd name="T14" fmla="*/ 2147483647 w 35"/>
                <a:gd name="T15" fmla="*/ 2147483647 h 50"/>
                <a:gd name="T16" fmla="*/ 2147483647 w 35"/>
                <a:gd name="T17" fmla="*/ 0 h 50"/>
                <a:gd name="T18" fmla="*/ 2147483647 w 35"/>
                <a:gd name="T19" fmla="*/ 214748364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1" name="Freeform 4749" descr="Large checker board"/>
            <p:cNvSpPr>
              <a:spLocks/>
            </p:cNvSpPr>
            <p:nvPr/>
          </p:nvSpPr>
          <p:spPr bwMode="auto">
            <a:xfrm>
              <a:off x="7334251" y="3570288"/>
              <a:ext cx="33338" cy="42863"/>
            </a:xfrm>
            <a:custGeom>
              <a:avLst/>
              <a:gdLst>
                <a:gd name="T0" fmla="*/ 2147483647 w 19"/>
                <a:gd name="T1" fmla="*/ 2147483647 h 22"/>
                <a:gd name="T2" fmla="*/ 2147483647 w 19"/>
                <a:gd name="T3" fmla="*/ 2147483647 h 22"/>
                <a:gd name="T4" fmla="*/ 2147483647 w 19"/>
                <a:gd name="T5" fmla="*/ 2147483647 h 22"/>
                <a:gd name="T6" fmla="*/ 0 w 19"/>
                <a:gd name="T7" fmla="*/ 0 h 22"/>
                <a:gd name="T8" fmla="*/ 2147483647 w 19"/>
                <a:gd name="T9" fmla="*/ 0 h 22"/>
                <a:gd name="T10" fmla="*/ 2147483647 w 19"/>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2" name="Freeform 4750" descr="Large checker board"/>
            <p:cNvSpPr>
              <a:spLocks/>
            </p:cNvSpPr>
            <p:nvPr/>
          </p:nvSpPr>
          <p:spPr bwMode="auto">
            <a:xfrm>
              <a:off x="7451726" y="3640138"/>
              <a:ext cx="28575" cy="44450"/>
            </a:xfrm>
            <a:custGeom>
              <a:avLst/>
              <a:gdLst>
                <a:gd name="T0" fmla="*/ 2147483647 w 17"/>
                <a:gd name="T1" fmla="*/ 2147483647 h 23"/>
                <a:gd name="T2" fmla="*/ 2147483647 w 17"/>
                <a:gd name="T3" fmla="*/ 2147483647 h 23"/>
                <a:gd name="T4" fmla="*/ 2147483647 w 17"/>
                <a:gd name="T5" fmla="*/ 2147483647 h 23"/>
                <a:gd name="T6" fmla="*/ 2147483647 w 17"/>
                <a:gd name="T7" fmla="*/ 2147483647 h 23"/>
                <a:gd name="T8" fmla="*/ 2147483647 w 17"/>
                <a:gd name="T9" fmla="*/ 2147483647 h 23"/>
                <a:gd name="T10" fmla="*/ 0 w 17"/>
                <a:gd name="T11" fmla="*/ 0 h 23"/>
                <a:gd name="T12" fmla="*/ 2147483647 w 17"/>
                <a:gd name="T13" fmla="*/ 2147483647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3" name="Freeform 4751" descr="Large checker board"/>
            <p:cNvSpPr>
              <a:spLocks/>
            </p:cNvSpPr>
            <p:nvPr/>
          </p:nvSpPr>
          <p:spPr bwMode="auto">
            <a:xfrm>
              <a:off x="7415213" y="3602038"/>
              <a:ext cx="26988" cy="23813"/>
            </a:xfrm>
            <a:custGeom>
              <a:avLst/>
              <a:gdLst>
                <a:gd name="T0" fmla="*/ 2147483647 w 15"/>
                <a:gd name="T1" fmla="*/ 2147483647 h 12"/>
                <a:gd name="T2" fmla="*/ 2147483647 w 15"/>
                <a:gd name="T3" fmla="*/ 2147483647 h 12"/>
                <a:gd name="T4" fmla="*/ 0 w 15"/>
                <a:gd name="T5" fmla="*/ 2147483647 h 12"/>
                <a:gd name="T6" fmla="*/ 0 w 15"/>
                <a:gd name="T7" fmla="*/ 0 h 12"/>
                <a:gd name="T8" fmla="*/ 2147483647 w 15"/>
                <a:gd name="T9" fmla="*/ 2147483647 h 12"/>
                <a:gd name="T10" fmla="*/ 2147483647 w 15"/>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4" name="Freeform 4752" descr="Large checker board"/>
            <p:cNvSpPr>
              <a:spLocks/>
            </p:cNvSpPr>
            <p:nvPr/>
          </p:nvSpPr>
          <p:spPr bwMode="auto">
            <a:xfrm>
              <a:off x="7442201" y="3684588"/>
              <a:ext cx="25400" cy="11113"/>
            </a:xfrm>
            <a:custGeom>
              <a:avLst/>
              <a:gdLst>
                <a:gd name="T0" fmla="*/ 2147483647 w 14"/>
                <a:gd name="T1" fmla="*/ 2147483647 h 5"/>
                <a:gd name="T2" fmla="*/ 2147483647 w 14"/>
                <a:gd name="T3" fmla="*/ 0 h 5"/>
                <a:gd name="T4" fmla="*/ 0 w 14"/>
                <a:gd name="T5" fmla="*/ 2147483647 h 5"/>
                <a:gd name="T6" fmla="*/ 2147483647 w 14"/>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5" name="Freeform 4753" descr="Large checker board"/>
            <p:cNvSpPr>
              <a:spLocks/>
            </p:cNvSpPr>
            <p:nvPr/>
          </p:nvSpPr>
          <p:spPr bwMode="auto">
            <a:xfrm>
              <a:off x="7427913" y="3644900"/>
              <a:ext cx="19050" cy="63500"/>
            </a:xfrm>
            <a:custGeom>
              <a:avLst/>
              <a:gdLst>
                <a:gd name="T0" fmla="*/ 2147483647 w 10"/>
                <a:gd name="T1" fmla="*/ 0 h 33"/>
                <a:gd name="T2" fmla="*/ 2147483647 w 10"/>
                <a:gd name="T3" fmla="*/ 2147483647 h 33"/>
                <a:gd name="T4" fmla="*/ 2147483647 w 10"/>
                <a:gd name="T5" fmla="*/ 2147483647 h 33"/>
                <a:gd name="T6" fmla="*/ 0 w 10"/>
                <a:gd name="T7" fmla="*/ 2147483647 h 33"/>
                <a:gd name="T8" fmla="*/ 2147483647 w 10"/>
                <a:gd name="T9" fmla="*/ 2147483647 h 33"/>
                <a:gd name="T10" fmla="*/ 2147483647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6" name="Freeform 4754"/>
            <p:cNvSpPr>
              <a:spLocks/>
            </p:cNvSpPr>
            <p:nvPr/>
          </p:nvSpPr>
          <p:spPr bwMode="auto">
            <a:xfrm>
              <a:off x="6675438" y="3324225"/>
              <a:ext cx="241300"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0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7" name="Freeform 4755"/>
            <p:cNvSpPr>
              <a:spLocks/>
            </p:cNvSpPr>
            <p:nvPr/>
          </p:nvSpPr>
          <p:spPr bwMode="auto">
            <a:xfrm>
              <a:off x="6786563" y="3222625"/>
              <a:ext cx="244475"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2147483647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2147483647 w 137"/>
                <a:gd name="T67" fmla="*/ 2147483647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38" name="Freeform 4756"/>
            <p:cNvSpPr>
              <a:spLocks/>
            </p:cNvSpPr>
            <p:nvPr/>
          </p:nvSpPr>
          <p:spPr bwMode="auto">
            <a:xfrm>
              <a:off x="5378451" y="3124200"/>
              <a:ext cx="15875" cy="49213"/>
            </a:xfrm>
            <a:custGeom>
              <a:avLst/>
              <a:gdLst>
                <a:gd name="T0" fmla="*/ 2147483647 w 9"/>
                <a:gd name="T1" fmla="*/ 2147483647 h 26"/>
                <a:gd name="T2" fmla="*/ 2147483647 w 9"/>
                <a:gd name="T3" fmla="*/ 2147483647 h 26"/>
                <a:gd name="T4" fmla="*/ 0 w 9"/>
                <a:gd name="T5" fmla="*/ 2147483647 h 26"/>
                <a:gd name="T6" fmla="*/ 0 w 9"/>
                <a:gd name="T7" fmla="*/ 2147483647 h 26"/>
                <a:gd name="T8" fmla="*/ 2147483647 w 9"/>
                <a:gd name="T9" fmla="*/ 0 h 26"/>
                <a:gd name="T10" fmla="*/ 2147483647 w 9"/>
                <a:gd name="T11" fmla="*/ 2147483647 h 26"/>
                <a:gd name="T12" fmla="*/ 2147483647 w 9"/>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23639" name="Freeform 4757"/>
            <p:cNvSpPr>
              <a:spLocks/>
            </p:cNvSpPr>
            <p:nvPr/>
          </p:nvSpPr>
          <p:spPr bwMode="auto">
            <a:xfrm>
              <a:off x="5138738" y="2649538"/>
              <a:ext cx="565150" cy="508000"/>
            </a:xfrm>
            <a:custGeom>
              <a:avLst/>
              <a:gdLst>
                <a:gd name="T0" fmla="*/ 2147483647 w 319"/>
                <a:gd name="T1" fmla="*/ 2147483647 h 258"/>
                <a:gd name="T2" fmla="*/ 2147483647 w 319"/>
                <a:gd name="T3" fmla="*/ 2147483647 h 258"/>
                <a:gd name="T4" fmla="*/ 2147483647 w 319"/>
                <a:gd name="T5" fmla="*/ 2147483647 h 258"/>
                <a:gd name="T6" fmla="*/ 2147483647 w 319"/>
                <a:gd name="T7" fmla="*/ 2147483647 h 258"/>
                <a:gd name="T8" fmla="*/ 0 w 319"/>
                <a:gd name="T9" fmla="*/ 2147483647 h 258"/>
                <a:gd name="T10" fmla="*/ 2147483647 w 319"/>
                <a:gd name="T11" fmla="*/ 0 h 258"/>
                <a:gd name="T12" fmla="*/ 2147483647 w 319"/>
                <a:gd name="T13" fmla="*/ 2147483647 h 258"/>
                <a:gd name="T14" fmla="*/ 2147483647 w 319"/>
                <a:gd name="T15" fmla="*/ 0 h 258"/>
                <a:gd name="T16" fmla="*/ 2147483647 w 319"/>
                <a:gd name="T17" fmla="*/ 2147483647 h 258"/>
                <a:gd name="T18" fmla="*/ 2147483647 w 319"/>
                <a:gd name="T19" fmla="*/ 2147483647 h 258"/>
                <a:gd name="T20" fmla="*/ 2147483647 w 319"/>
                <a:gd name="T21" fmla="*/ 2147483647 h 258"/>
                <a:gd name="T22" fmla="*/ 2147483647 w 319"/>
                <a:gd name="T23" fmla="*/ 2147483647 h 258"/>
                <a:gd name="T24" fmla="*/ 2147483647 w 319"/>
                <a:gd name="T25" fmla="*/ 2147483647 h 258"/>
                <a:gd name="T26" fmla="*/ 2147483647 w 319"/>
                <a:gd name="T27" fmla="*/ 2147483647 h 258"/>
                <a:gd name="T28" fmla="*/ 2147483647 w 319"/>
                <a:gd name="T29" fmla="*/ 2147483647 h 258"/>
                <a:gd name="T30" fmla="*/ 2147483647 w 319"/>
                <a:gd name="T31" fmla="*/ 2147483647 h 258"/>
                <a:gd name="T32" fmla="*/ 2147483647 w 319"/>
                <a:gd name="T33" fmla="*/ 2147483647 h 258"/>
                <a:gd name="T34" fmla="*/ 2147483647 w 319"/>
                <a:gd name="T35" fmla="*/ 2147483647 h 258"/>
                <a:gd name="T36" fmla="*/ 2147483647 w 319"/>
                <a:gd name="T37" fmla="*/ 2147483647 h 258"/>
                <a:gd name="T38" fmla="*/ 2147483647 w 319"/>
                <a:gd name="T39" fmla="*/ 2147483647 h 258"/>
                <a:gd name="T40" fmla="*/ 2147483647 w 319"/>
                <a:gd name="T41" fmla="*/ 2147483647 h 258"/>
                <a:gd name="T42" fmla="*/ 2147483647 w 319"/>
                <a:gd name="T43" fmla="*/ 2147483647 h 258"/>
                <a:gd name="T44" fmla="*/ 2147483647 w 319"/>
                <a:gd name="T45" fmla="*/ 2147483647 h 258"/>
                <a:gd name="T46" fmla="*/ 2147483647 w 319"/>
                <a:gd name="T47" fmla="*/ 2147483647 h 258"/>
                <a:gd name="T48" fmla="*/ 2147483647 w 319"/>
                <a:gd name="T49" fmla="*/ 2147483647 h 258"/>
                <a:gd name="T50" fmla="*/ 2147483647 w 319"/>
                <a:gd name="T51" fmla="*/ 2147483647 h 258"/>
                <a:gd name="T52" fmla="*/ 2147483647 w 319"/>
                <a:gd name="T53" fmla="*/ 2147483647 h 258"/>
                <a:gd name="T54" fmla="*/ 2147483647 w 319"/>
                <a:gd name="T55" fmla="*/ 2147483647 h 258"/>
                <a:gd name="T56" fmla="*/ 2147483647 w 319"/>
                <a:gd name="T57" fmla="*/ 2147483647 h 258"/>
                <a:gd name="T58" fmla="*/ 2147483647 w 319"/>
                <a:gd name="T59" fmla="*/ 2147483647 h 258"/>
                <a:gd name="T60" fmla="*/ 2147483647 w 319"/>
                <a:gd name="T61" fmla="*/ 2147483647 h 258"/>
                <a:gd name="T62" fmla="*/ 2147483647 w 319"/>
                <a:gd name="T63" fmla="*/ 2147483647 h 258"/>
                <a:gd name="T64" fmla="*/ 2147483647 w 319"/>
                <a:gd name="T65" fmla="*/ 2147483647 h 258"/>
                <a:gd name="T66" fmla="*/ 2147483647 w 319"/>
                <a:gd name="T67" fmla="*/ 2147483647 h 258"/>
                <a:gd name="T68" fmla="*/ 2147483647 w 319"/>
                <a:gd name="T69" fmla="*/ 2147483647 h 258"/>
                <a:gd name="T70" fmla="*/ 2147483647 w 319"/>
                <a:gd name="T71" fmla="*/ 2147483647 h 258"/>
                <a:gd name="T72" fmla="*/ 2147483647 w 319"/>
                <a:gd name="T73" fmla="*/ 2147483647 h 258"/>
                <a:gd name="T74" fmla="*/ 2147483647 w 319"/>
                <a:gd name="T75" fmla="*/ 2147483647 h 258"/>
                <a:gd name="T76" fmla="*/ 2147483647 w 319"/>
                <a:gd name="T77" fmla="*/ 2147483647 h 258"/>
                <a:gd name="T78" fmla="*/ 2147483647 w 319"/>
                <a:gd name="T79" fmla="*/ 2147483647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23640" name="Freeform 4758"/>
            <p:cNvSpPr>
              <a:spLocks/>
            </p:cNvSpPr>
            <p:nvPr/>
          </p:nvSpPr>
          <p:spPr bwMode="auto">
            <a:xfrm>
              <a:off x="5024438" y="2733675"/>
              <a:ext cx="274638" cy="287338"/>
            </a:xfrm>
            <a:custGeom>
              <a:avLst/>
              <a:gdLst>
                <a:gd name="T0" fmla="*/ 2147483647 w 154"/>
                <a:gd name="T1" fmla="*/ 2147483647 h 146"/>
                <a:gd name="T2" fmla="*/ 2147483647 w 154"/>
                <a:gd name="T3" fmla="*/ 2147483647 h 146"/>
                <a:gd name="T4" fmla="*/ 2147483647 w 154"/>
                <a:gd name="T5" fmla="*/ 2147483647 h 146"/>
                <a:gd name="T6" fmla="*/ 2147483647 w 154"/>
                <a:gd name="T7" fmla="*/ 2147483647 h 146"/>
                <a:gd name="T8" fmla="*/ 2147483647 w 154"/>
                <a:gd name="T9" fmla="*/ 2147483647 h 146"/>
                <a:gd name="T10" fmla="*/ 2147483647 w 154"/>
                <a:gd name="T11" fmla="*/ 0 h 146"/>
                <a:gd name="T12" fmla="*/ 2147483647 w 154"/>
                <a:gd name="T13" fmla="*/ 2147483647 h 146"/>
                <a:gd name="T14" fmla="*/ 2147483647 w 154"/>
                <a:gd name="T15" fmla="*/ 0 h 146"/>
                <a:gd name="T16" fmla="*/ 2147483647 w 154"/>
                <a:gd name="T17" fmla="*/ 0 h 146"/>
                <a:gd name="T18" fmla="*/ 2147483647 w 154"/>
                <a:gd name="T19" fmla="*/ 2147483647 h 146"/>
                <a:gd name="T20" fmla="*/ 2147483647 w 154"/>
                <a:gd name="T21" fmla="*/ 2147483647 h 146"/>
                <a:gd name="T22" fmla="*/ 2147483647 w 154"/>
                <a:gd name="T23" fmla="*/ 2147483647 h 146"/>
                <a:gd name="T24" fmla="*/ 2147483647 w 154"/>
                <a:gd name="T25" fmla="*/ 2147483647 h 146"/>
                <a:gd name="T26" fmla="*/ 2147483647 w 154"/>
                <a:gd name="T27" fmla="*/ 2147483647 h 146"/>
                <a:gd name="T28" fmla="*/ 0 w 154"/>
                <a:gd name="T29" fmla="*/ 2147483647 h 146"/>
                <a:gd name="T30" fmla="*/ 2147483647 w 154"/>
                <a:gd name="T31" fmla="*/ 2147483647 h 146"/>
                <a:gd name="T32" fmla="*/ 2147483647 w 154"/>
                <a:gd name="T33" fmla="*/ 2147483647 h 146"/>
                <a:gd name="T34" fmla="*/ 2147483647 w 154"/>
                <a:gd name="T35" fmla="*/ 2147483647 h 146"/>
                <a:gd name="T36" fmla="*/ 2147483647 w 154"/>
                <a:gd name="T37" fmla="*/ 2147483647 h 146"/>
                <a:gd name="T38" fmla="*/ 2147483647 w 154"/>
                <a:gd name="T39" fmla="*/ 2147483647 h 146"/>
                <a:gd name="T40" fmla="*/ 2147483647 w 154"/>
                <a:gd name="T41" fmla="*/ 2147483647 h 146"/>
                <a:gd name="T42" fmla="*/ 2147483647 w 154"/>
                <a:gd name="T43" fmla="*/ 2147483647 h 146"/>
                <a:gd name="T44" fmla="*/ 2147483647 w 154"/>
                <a:gd name="T45" fmla="*/ 2147483647 h 146"/>
                <a:gd name="T46" fmla="*/ 2147483647 w 154"/>
                <a:gd name="T47" fmla="*/ 2147483647 h 146"/>
                <a:gd name="T48" fmla="*/ 2147483647 w 154"/>
                <a:gd name="T49" fmla="*/ 2147483647 h 146"/>
                <a:gd name="T50" fmla="*/ 2147483647 w 154"/>
                <a:gd name="T51" fmla="*/ 2147483647 h 146"/>
                <a:gd name="T52" fmla="*/ 2147483647 w 154"/>
                <a:gd name="T53" fmla="*/ 2147483647 h 146"/>
                <a:gd name="T54" fmla="*/ 2147483647 w 154"/>
                <a:gd name="T55" fmla="*/ 2147483647 h 146"/>
                <a:gd name="T56" fmla="*/ 2147483647 w 154"/>
                <a:gd name="T57" fmla="*/ 2147483647 h 146"/>
                <a:gd name="T58" fmla="*/ 2147483647 w 154"/>
                <a:gd name="T59" fmla="*/ 2147483647 h 146"/>
                <a:gd name="T60" fmla="*/ 2147483647 w 154"/>
                <a:gd name="T61" fmla="*/ 2147483647 h 146"/>
                <a:gd name="T62" fmla="*/ 2147483647 w 154"/>
                <a:gd name="T63" fmla="*/ 2147483647 h 146"/>
                <a:gd name="T64" fmla="*/ 2147483647 w 154"/>
                <a:gd name="T65" fmla="*/ 2147483647 h 146"/>
                <a:gd name="T66" fmla="*/ 2147483647 w 154"/>
                <a:gd name="T67" fmla="*/ 214748364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23641" name="Freeform 4759"/>
            <p:cNvSpPr>
              <a:spLocks/>
            </p:cNvSpPr>
            <p:nvPr/>
          </p:nvSpPr>
          <p:spPr bwMode="auto">
            <a:xfrm>
              <a:off x="5248276" y="2984500"/>
              <a:ext cx="50800" cy="50800"/>
            </a:xfrm>
            <a:custGeom>
              <a:avLst/>
              <a:gdLst>
                <a:gd name="T0" fmla="*/ 2147483647 w 29"/>
                <a:gd name="T1" fmla="*/ 2147483647 h 26"/>
                <a:gd name="T2" fmla="*/ 2147483647 w 29"/>
                <a:gd name="T3" fmla="*/ 2147483647 h 26"/>
                <a:gd name="T4" fmla="*/ 2147483647 w 29"/>
                <a:gd name="T5" fmla="*/ 2147483647 h 26"/>
                <a:gd name="T6" fmla="*/ 2147483647 w 29"/>
                <a:gd name="T7" fmla="*/ 2147483647 h 26"/>
                <a:gd name="T8" fmla="*/ 2147483647 w 29"/>
                <a:gd name="T9" fmla="*/ 2147483647 h 26"/>
                <a:gd name="T10" fmla="*/ 2147483647 w 29"/>
                <a:gd name="T11" fmla="*/ 2147483647 h 26"/>
                <a:gd name="T12" fmla="*/ 0 w 29"/>
                <a:gd name="T13" fmla="*/ 2147483647 h 26"/>
                <a:gd name="T14" fmla="*/ 2147483647 w 29"/>
                <a:gd name="T15" fmla="*/ 2147483647 h 26"/>
                <a:gd name="T16" fmla="*/ 2147483647 w 29"/>
                <a:gd name="T17" fmla="*/ 0 h 26"/>
                <a:gd name="T18" fmla="*/ 2147483647 w 2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23642" name="Freeform 4760"/>
            <p:cNvSpPr>
              <a:spLocks/>
            </p:cNvSpPr>
            <p:nvPr/>
          </p:nvSpPr>
          <p:spPr bwMode="auto">
            <a:xfrm>
              <a:off x="6153151" y="2970213"/>
              <a:ext cx="228600" cy="139700"/>
            </a:xfrm>
            <a:custGeom>
              <a:avLst/>
              <a:gdLst>
                <a:gd name="T0" fmla="*/ 2147483647 w 128"/>
                <a:gd name="T1" fmla="*/ 2147483647 h 71"/>
                <a:gd name="T2" fmla="*/ 2147483647 w 128"/>
                <a:gd name="T3" fmla="*/ 2147483647 h 71"/>
                <a:gd name="T4" fmla="*/ 2147483647 w 128"/>
                <a:gd name="T5" fmla="*/ 2147483647 h 71"/>
                <a:gd name="T6" fmla="*/ 2147483647 w 128"/>
                <a:gd name="T7" fmla="*/ 2147483647 h 71"/>
                <a:gd name="T8" fmla="*/ 0 w 128"/>
                <a:gd name="T9" fmla="*/ 2147483647 h 71"/>
                <a:gd name="T10" fmla="*/ 0 w 128"/>
                <a:gd name="T11" fmla="*/ 2147483647 h 71"/>
                <a:gd name="T12" fmla="*/ 2147483647 w 128"/>
                <a:gd name="T13" fmla="*/ 2147483647 h 71"/>
                <a:gd name="T14" fmla="*/ 2147483647 w 128"/>
                <a:gd name="T15" fmla="*/ 2147483647 h 71"/>
                <a:gd name="T16" fmla="*/ 2147483647 w 128"/>
                <a:gd name="T17" fmla="*/ 0 h 71"/>
                <a:gd name="T18" fmla="*/ 2147483647 w 128"/>
                <a:gd name="T19" fmla="*/ 2147483647 h 71"/>
                <a:gd name="T20" fmla="*/ 2147483647 w 128"/>
                <a:gd name="T21" fmla="*/ 2147483647 h 71"/>
                <a:gd name="T22" fmla="*/ 2147483647 w 128"/>
                <a:gd name="T23" fmla="*/ 2147483647 h 71"/>
                <a:gd name="T24" fmla="*/ 2147483647 w 128"/>
                <a:gd name="T25" fmla="*/ 2147483647 h 71"/>
                <a:gd name="T26" fmla="*/ 2147483647 w 128"/>
                <a:gd name="T27" fmla="*/ 2147483647 h 71"/>
                <a:gd name="T28" fmla="*/ 2147483647 w 128"/>
                <a:gd name="T29" fmla="*/ 2147483647 h 71"/>
                <a:gd name="T30" fmla="*/ 2147483647 w 128"/>
                <a:gd name="T31" fmla="*/ 2147483647 h 71"/>
                <a:gd name="T32" fmla="*/ 2147483647 w 128"/>
                <a:gd name="T33" fmla="*/ 2147483647 h 71"/>
                <a:gd name="T34" fmla="*/ 2147483647 w 128"/>
                <a:gd name="T35" fmla="*/ 2147483647 h 71"/>
                <a:gd name="T36" fmla="*/ 2147483647 w 128"/>
                <a:gd name="T37" fmla="*/ 2147483647 h 71"/>
                <a:gd name="T38" fmla="*/ 2147483647 w 128"/>
                <a:gd name="T39" fmla="*/ 2147483647 h 71"/>
                <a:gd name="T40" fmla="*/ 2147483647 w 128"/>
                <a:gd name="T41" fmla="*/ 2147483647 h 71"/>
                <a:gd name="T42" fmla="*/ 2147483647 w 128"/>
                <a:gd name="T43" fmla="*/ 2147483647 h 71"/>
                <a:gd name="T44" fmla="*/ 2147483647 w 128"/>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23643" name="Freeform 4761"/>
            <p:cNvSpPr>
              <a:spLocks/>
            </p:cNvSpPr>
            <p:nvPr/>
          </p:nvSpPr>
          <p:spPr bwMode="auto">
            <a:xfrm>
              <a:off x="5629276" y="2743200"/>
              <a:ext cx="411163" cy="465138"/>
            </a:xfrm>
            <a:custGeom>
              <a:avLst/>
              <a:gdLst>
                <a:gd name="T0" fmla="*/ 2147483647 w 231"/>
                <a:gd name="T1" fmla="*/ 2147483647 h 236"/>
                <a:gd name="T2" fmla="*/ 2147483647 w 231"/>
                <a:gd name="T3" fmla="*/ 2147483647 h 236"/>
                <a:gd name="T4" fmla="*/ 2147483647 w 231"/>
                <a:gd name="T5" fmla="*/ 2147483647 h 236"/>
                <a:gd name="T6" fmla="*/ 2147483647 w 231"/>
                <a:gd name="T7" fmla="*/ 2147483647 h 236"/>
                <a:gd name="T8" fmla="*/ 2147483647 w 231"/>
                <a:gd name="T9" fmla="*/ 2147483647 h 236"/>
                <a:gd name="T10" fmla="*/ 2147483647 w 231"/>
                <a:gd name="T11" fmla="*/ 2147483647 h 236"/>
                <a:gd name="T12" fmla="*/ 2147483647 w 231"/>
                <a:gd name="T13" fmla="*/ 2147483647 h 236"/>
                <a:gd name="T14" fmla="*/ 2147483647 w 231"/>
                <a:gd name="T15" fmla="*/ 2147483647 h 236"/>
                <a:gd name="T16" fmla="*/ 2147483647 w 231"/>
                <a:gd name="T17" fmla="*/ 2147483647 h 236"/>
                <a:gd name="T18" fmla="*/ 2147483647 w 231"/>
                <a:gd name="T19" fmla="*/ 2147483647 h 236"/>
                <a:gd name="T20" fmla="*/ 2147483647 w 231"/>
                <a:gd name="T21" fmla="*/ 2147483647 h 236"/>
                <a:gd name="T22" fmla="*/ 2147483647 w 231"/>
                <a:gd name="T23" fmla="*/ 2147483647 h 236"/>
                <a:gd name="T24" fmla="*/ 2147483647 w 231"/>
                <a:gd name="T25" fmla="*/ 2147483647 h 236"/>
                <a:gd name="T26" fmla="*/ 2147483647 w 231"/>
                <a:gd name="T27" fmla="*/ 2147483647 h 236"/>
                <a:gd name="T28" fmla="*/ 2147483647 w 231"/>
                <a:gd name="T29" fmla="*/ 2147483647 h 236"/>
                <a:gd name="T30" fmla="*/ 2147483647 w 231"/>
                <a:gd name="T31" fmla="*/ 2147483647 h 236"/>
                <a:gd name="T32" fmla="*/ 2147483647 w 231"/>
                <a:gd name="T33" fmla="*/ 2147483647 h 236"/>
                <a:gd name="T34" fmla="*/ 2147483647 w 231"/>
                <a:gd name="T35" fmla="*/ 2147483647 h 236"/>
                <a:gd name="T36" fmla="*/ 2147483647 w 231"/>
                <a:gd name="T37" fmla="*/ 2147483647 h 236"/>
                <a:gd name="T38" fmla="*/ 2147483647 w 231"/>
                <a:gd name="T39" fmla="*/ 2147483647 h 236"/>
                <a:gd name="T40" fmla="*/ 2147483647 w 231"/>
                <a:gd name="T41" fmla="*/ 2147483647 h 236"/>
                <a:gd name="T42" fmla="*/ 2147483647 w 231"/>
                <a:gd name="T43" fmla="*/ 2147483647 h 236"/>
                <a:gd name="T44" fmla="*/ 2147483647 w 231"/>
                <a:gd name="T45" fmla="*/ 2147483647 h 236"/>
                <a:gd name="T46" fmla="*/ 2147483647 w 231"/>
                <a:gd name="T47" fmla="*/ 2147483647 h 236"/>
                <a:gd name="T48" fmla="*/ 2147483647 w 231"/>
                <a:gd name="T49" fmla="*/ 2147483647 h 236"/>
                <a:gd name="T50" fmla="*/ 2147483647 w 231"/>
                <a:gd name="T51" fmla="*/ 2147483647 h 236"/>
                <a:gd name="T52" fmla="*/ 2147483647 w 231"/>
                <a:gd name="T53" fmla="*/ 2147483647 h 236"/>
                <a:gd name="T54" fmla="*/ 2147483647 w 231"/>
                <a:gd name="T55" fmla="*/ 2147483647 h 236"/>
                <a:gd name="T56" fmla="*/ 2147483647 w 231"/>
                <a:gd name="T57" fmla="*/ 2147483647 h 236"/>
                <a:gd name="T58" fmla="*/ 2147483647 w 231"/>
                <a:gd name="T59" fmla="*/ 2147483647 h 236"/>
                <a:gd name="T60" fmla="*/ 2147483647 w 231"/>
                <a:gd name="T61" fmla="*/ 2147483647 h 236"/>
                <a:gd name="T62" fmla="*/ 2147483647 w 231"/>
                <a:gd name="T63" fmla="*/ 2147483647 h 236"/>
                <a:gd name="T64" fmla="*/ 2147483647 w 231"/>
                <a:gd name="T65" fmla="*/ 2147483647 h 236"/>
                <a:gd name="T66" fmla="*/ 2147483647 w 231"/>
                <a:gd name="T67" fmla="*/ 2147483647 h 236"/>
                <a:gd name="T68" fmla="*/ 2147483647 w 231"/>
                <a:gd name="T69" fmla="*/ 214748364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23644" name="Freeform 4762"/>
            <p:cNvSpPr>
              <a:spLocks/>
            </p:cNvSpPr>
            <p:nvPr/>
          </p:nvSpPr>
          <p:spPr bwMode="auto">
            <a:xfrm>
              <a:off x="4659313" y="2928938"/>
              <a:ext cx="311150" cy="347663"/>
            </a:xfrm>
            <a:custGeom>
              <a:avLst/>
              <a:gdLst>
                <a:gd name="T0" fmla="*/ 2147483647 w 175"/>
                <a:gd name="T1" fmla="*/ 2147483647 h 177"/>
                <a:gd name="T2" fmla="*/ 2147483647 w 175"/>
                <a:gd name="T3" fmla="*/ 2147483647 h 177"/>
                <a:gd name="T4" fmla="*/ 2147483647 w 175"/>
                <a:gd name="T5" fmla="*/ 2147483647 h 177"/>
                <a:gd name="T6" fmla="*/ 2147483647 w 175"/>
                <a:gd name="T7" fmla="*/ 2147483647 h 177"/>
                <a:gd name="T8" fmla="*/ 2147483647 w 175"/>
                <a:gd name="T9" fmla="*/ 2147483647 h 177"/>
                <a:gd name="T10" fmla="*/ 2147483647 w 175"/>
                <a:gd name="T11" fmla="*/ 2147483647 h 177"/>
                <a:gd name="T12" fmla="*/ 2147483647 w 175"/>
                <a:gd name="T13" fmla="*/ 2147483647 h 177"/>
                <a:gd name="T14" fmla="*/ 2147483647 w 175"/>
                <a:gd name="T15" fmla="*/ 2147483647 h 177"/>
                <a:gd name="T16" fmla="*/ 2147483647 w 175"/>
                <a:gd name="T17" fmla="*/ 2147483647 h 177"/>
                <a:gd name="T18" fmla="*/ 2147483647 w 175"/>
                <a:gd name="T19" fmla="*/ 2147483647 h 177"/>
                <a:gd name="T20" fmla="*/ 2147483647 w 175"/>
                <a:gd name="T21" fmla="*/ 2147483647 h 177"/>
                <a:gd name="T22" fmla="*/ 2147483647 w 175"/>
                <a:gd name="T23" fmla="*/ 2147483647 h 177"/>
                <a:gd name="T24" fmla="*/ 2147483647 w 175"/>
                <a:gd name="T25" fmla="*/ 2147483647 h 177"/>
                <a:gd name="T26" fmla="*/ 2147483647 w 175"/>
                <a:gd name="T27" fmla="*/ 2147483647 h 177"/>
                <a:gd name="T28" fmla="*/ 2147483647 w 175"/>
                <a:gd name="T29" fmla="*/ 2147483647 h 177"/>
                <a:gd name="T30" fmla="*/ 2147483647 w 175"/>
                <a:gd name="T31" fmla="*/ 2147483647 h 177"/>
                <a:gd name="T32" fmla="*/ 2147483647 w 175"/>
                <a:gd name="T33" fmla="*/ 2147483647 h 177"/>
                <a:gd name="T34" fmla="*/ 2147483647 w 175"/>
                <a:gd name="T35" fmla="*/ 2147483647 h 177"/>
                <a:gd name="T36" fmla="*/ 2147483647 w 175"/>
                <a:gd name="T37" fmla="*/ 2147483647 h 177"/>
                <a:gd name="T38" fmla="*/ 2147483647 w 175"/>
                <a:gd name="T39" fmla="*/ 2147483647 h 177"/>
                <a:gd name="T40" fmla="*/ 2147483647 w 175"/>
                <a:gd name="T41" fmla="*/ 2147483647 h 177"/>
                <a:gd name="T42" fmla="*/ 2147483647 w 175"/>
                <a:gd name="T43" fmla="*/ 2147483647 h 177"/>
                <a:gd name="T44" fmla="*/ 2147483647 w 175"/>
                <a:gd name="T45" fmla="*/ 2147483647 h 177"/>
                <a:gd name="T46" fmla="*/ 2147483647 w 175"/>
                <a:gd name="T47" fmla="*/ 2147483647 h 177"/>
                <a:gd name="T48" fmla="*/ 2147483647 w 175"/>
                <a:gd name="T49" fmla="*/ 2147483647 h 177"/>
                <a:gd name="T50" fmla="*/ 2147483647 w 175"/>
                <a:gd name="T51" fmla="*/ 2147483647 h 177"/>
                <a:gd name="T52" fmla="*/ 2147483647 w 175"/>
                <a:gd name="T53" fmla="*/ 2147483647 h 177"/>
                <a:gd name="T54" fmla="*/ 2147483647 w 175"/>
                <a:gd name="T55" fmla="*/ 2147483647 h 177"/>
                <a:gd name="T56" fmla="*/ 2147483647 w 175"/>
                <a:gd name="T57" fmla="*/ 2147483647 h 177"/>
                <a:gd name="T58" fmla="*/ 2147483647 w 175"/>
                <a:gd name="T59" fmla="*/ 2147483647 h 177"/>
                <a:gd name="T60" fmla="*/ 2147483647 w 175"/>
                <a:gd name="T61" fmla="*/ 2147483647 h 177"/>
                <a:gd name="T62" fmla="*/ 2147483647 w 175"/>
                <a:gd name="T63" fmla="*/ 2147483647 h 177"/>
                <a:gd name="T64" fmla="*/ 2147483647 w 175"/>
                <a:gd name="T65" fmla="*/ 2147483647 h 177"/>
                <a:gd name="T66" fmla="*/ 2147483647 w 175"/>
                <a:gd name="T67" fmla="*/ 2147483647 h 177"/>
                <a:gd name="T68" fmla="*/ 2147483647 w 175"/>
                <a:gd name="T69" fmla="*/ 2147483647 h 177"/>
                <a:gd name="T70" fmla="*/ 2147483647 w 175"/>
                <a:gd name="T71" fmla="*/ 2147483647 h 177"/>
                <a:gd name="T72" fmla="*/ 2147483647 w 175"/>
                <a:gd name="T73" fmla="*/ 2147483647 h 177"/>
                <a:gd name="T74" fmla="*/ 2147483647 w 175"/>
                <a:gd name="T75" fmla="*/ 2147483647 h 177"/>
                <a:gd name="T76" fmla="*/ 0 w 175"/>
                <a:gd name="T77" fmla="*/ 2147483647 h 177"/>
                <a:gd name="T78" fmla="*/ 0 w 175"/>
                <a:gd name="T79" fmla="*/ 2147483647 h 177"/>
                <a:gd name="T80" fmla="*/ 0 w 175"/>
                <a:gd name="T81" fmla="*/ 2147483647 h 177"/>
                <a:gd name="T82" fmla="*/ 2147483647 w 175"/>
                <a:gd name="T83" fmla="*/ 0 h 177"/>
                <a:gd name="T84" fmla="*/ 2147483647 w 175"/>
                <a:gd name="T85" fmla="*/ 0 h 177"/>
                <a:gd name="T86" fmla="*/ 2147483647 w 175"/>
                <a:gd name="T87" fmla="*/ 2147483647 h 177"/>
                <a:gd name="T88" fmla="*/ 2147483647 w 175"/>
                <a:gd name="T89" fmla="*/ 2147483647 h 177"/>
                <a:gd name="T90" fmla="*/ 2147483647 w 175"/>
                <a:gd name="T91" fmla="*/ 2147483647 h 177"/>
                <a:gd name="T92" fmla="*/ 2147483647 w 175"/>
                <a:gd name="T93" fmla="*/ 2147483647 h 177"/>
                <a:gd name="T94" fmla="*/ 2147483647 w 175"/>
                <a:gd name="T95" fmla="*/ 2147483647 h 177"/>
                <a:gd name="T96" fmla="*/ 2147483647 w 175"/>
                <a:gd name="T97" fmla="*/ 2147483647 h 177"/>
                <a:gd name="T98" fmla="*/ 2147483647 w 175"/>
                <a:gd name="T99" fmla="*/ 2147483647 h 177"/>
                <a:gd name="T100" fmla="*/ 2147483647 w 175"/>
                <a:gd name="T101" fmla="*/ 2147483647 h 177"/>
                <a:gd name="T102" fmla="*/ 2147483647 w 175"/>
                <a:gd name="T103" fmla="*/ 2147483647 h 177"/>
                <a:gd name="T104" fmla="*/ 2147483647 w 175"/>
                <a:gd name="T105" fmla="*/ 2147483647 h 177"/>
                <a:gd name="T106" fmla="*/ 2147483647 w 175"/>
                <a:gd name="T107" fmla="*/ 2147483647 h 177"/>
                <a:gd name="T108" fmla="*/ 2147483647 w 175"/>
                <a:gd name="T109" fmla="*/ 2147483647 h 177"/>
                <a:gd name="T110" fmla="*/ 2147483647 w 175"/>
                <a:gd name="T111" fmla="*/ 2147483647 h 177"/>
                <a:gd name="T112" fmla="*/ 2147483647 w 175"/>
                <a:gd name="T113" fmla="*/ 2147483647 h 177"/>
                <a:gd name="T114" fmla="*/ 2147483647 w 175"/>
                <a:gd name="T115" fmla="*/ 2147483647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23645" name="Freeform 4763"/>
            <p:cNvSpPr>
              <a:spLocks/>
            </p:cNvSpPr>
            <p:nvPr/>
          </p:nvSpPr>
          <p:spPr bwMode="auto">
            <a:xfrm>
              <a:off x="5856288" y="2795588"/>
              <a:ext cx="763588" cy="962025"/>
            </a:xfrm>
            <a:custGeom>
              <a:avLst/>
              <a:gdLst>
                <a:gd name="T0" fmla="*/ 2147483647 w 431"/>
                <a:gd name="T1" fmla="*/ 2147483647 h 489"/>
                <a:gd name="T2" fmla="*/ 2147483647 w 431"/>
                <a:gd name="T3" fmla="*/ 2147483647 h 489"/>
                <a:gd name="T4" fmla="*/ 2147483647 w 431"/>
                <a:gd name="T5" fmla="*/ 2147483647 h 489"/>
                <a:gd name="T6" fmla="*/ 2147483647 w 431"/>
                <a:gd name="T7" fmla="*/ 2147483647 h 489"/>
                <a:gd name="T8" fmla="*/ 2147483647 w 431"/>
                <a:gd name="T9" fmla="*/ 2147483647 h 489"/>
                <a:gd name="T10" fmla="*/ 2147483647 w 431"/>
                <a:gd name="T11" fmla="*/ 2147483647 h 489"/>
                <a:gd name="T12" fmla="*/ 2147483647 w 431"/>
                <a:gd name="T13" fmla="*/ 2147483647 h 489"/>
                <a:gd name="T14" fmla="*/ 2147483647 w 431"/>
                <a:gd name="T15" fmla="*/ 2147483647 h 489"/>
                <a:gd name="T16" fmla="*/ 2147483647 w 431"/>
                <a:gd name="T17" fmla="*/ 2147483647 h 489"/>
                <a:gd name="T18" fmla="*/ 0 w 431"/>
                <a:gd name="T19" fmla="*/ 2147483647 h 489"/>
                <a:gd name="T20" fmla="*/ 2147483647 w 431"/>
                <a:gd name="T21" fmla="*/ 2147483647 h 489"/>
                <a:gd name="T22" fmla="*/ 2147483647 w 431"/>
                <a:gd name="T23" fmla="*/ 2147483647 h 489"/>
                <a:gd name="T24" fmla="*/ 2147483647 w 431"/>
                <a:gd name="T25" fmla="*/ 2147483647 h 489"/>
                <a:gd name="T26" fmla="*/ 2147483647 w 431"/>
                <a:gd name="T27" fmla="*/ 2147483647 h 489"/>
                <a:gd name="T28" fmla="*/ 2147483647 w 431"/>
                <a:gd name="T29" fmla="*/ 2147483647 h 489"/>
                <a:gd name="T30" fmla="*/ 2147483647 w 431"/>
                <a:gd name="T31" fmla="*/ 2147483647 h 489"/>
                <a:gd name="T32" fmla="*/ 2147483647 w 431"/>
                <a:gd name="T33" fmla="*/ 2147483647 h 489"/>
                <a:gd name="T34" fmla="*/ 2147483647 w 431"/>
                <a:gd name="T35" fmla="*/ 2147483647 h 489"/>
                <a:gd name="T36" fmla="*/ 2147483647 w 431"/>
                <a:gd name="T37" fmla="*/ 2147483647 h 489"/>
                <a:gd name="T38" fmla="*/ 2147483647 w 431"/>
                <a:gd name="T39" fmla="*/ 2147483647 h 489"/>
                <a:gd name="T40" fmla="*/ 2147483647 w 431"/>
                <a:gd name="T41" fmla="*/ 2147483647 h 489"/>
                <a:gd name="T42" fmla="*/ 2147483647 w 431"/>
                <a:gd name="T43" fmla="*/ 2147483647 h 489"/>
                <a:gd name="T44" fmla="*/ 2147483647 w 431"/>
                <a:gd name="T45" fmla="*/ 2147483647 h 489"/>
                <a:gd name="T46" fmla="*/ 2147483647 w 431"/>
                <a:gd name="T47" fmla="*/ 2147483647 h 489"/>
                <a:gd name="T48" fmla="*/ 2147483647 w 431"/>
                <a:gd name="T49" fmla="*/ 2147483647 h 489"/>
                <a:gd name="T50" fmla="*/ 2147483647 w 431"/>
                <a:gd name="T51" fmla="*/ 2147483647 h 489"/>
                <a:gd name="T52" fmla="*/ 2147483647 w 431"/>
                <a:gd name="T53" fmla="*/ 2147483647 h 489"/>
                <a:gd name="T54" fmla="*/ 2147483647 w 431"/>
                <a:gd name="T55" fmla="*/ 2147483647 h 489"/>
                <a:gd name="T56" fmla="*/ 2147483647 w 431"/>
                <a:gd name="T57" fmla="*/ 2147483647 h 489"/>
                <a:gd name="T58" fmla="*/ 2147483647 w 431"/>
                <a:gd name="T59" fmla="*/ 2147483647 h 489"/>
                <a:gd name="T60" fmla="*/ 2147483647 w 431"/>
                <a:gd name="T61" fmla="*/ 2147483647 h 489"/>
                <a:gd name="T62" fmla="*/ 2147483647 w 431"/>
                <a:gd name="T63" fmla="*/ 2147483647 h 489"/>
                <a:gd name="T64" fmla="*/ 2147483647 w 431"/>
                <a:gd name="T65" fmla="*/ 2147483647 h 489"/>
                <a:gd name="T66" fmla="*/ 2147483647 w 431"/>
                <a:gd name="T67" fmla="*/ 2147483647 h 489"/>
                <a:gd name="T68" fmla="*/ 2147483647 w 431"/>
                <a:gd name="T69" fmla="*/ 2147483647 h 489"/>
                <a:gd name="T70" fmla="*/ 2147483647 w 431"/>
                <a:gd name="T71" fmla="*/ 2147483647 h 489"/>
                <a:gd name="T72" fmla="*/ 2147483647 w 431"/>
                <a:gd name="T73" fmla="*/ 2147483647 h 489"/>
                <a:gd name="T74" fmla="*/ 2147483647 w 431"/>
                <a:gd name="T75" fmla="*/ 2147483647 h 489"/>
                <a:gd name="T76" fmla="*/ 2147483647 w 431"/>
                <a:gd name="T77" fmla="*/ 2147483647 h 489"/>
                <a:gd name="T78" fmla="*/ 2147483647 w 431"/>
                <a:gd name="T79" fmla="*/ 2147483647 h 489"/>
                <a:gd name="T80" fmla="*/ 2147483647 w 431"/>
                <a:gd name="T81" fmla="*/ 2147483647 h 489"/>
                <a:gd name="T82" fmla="*/ 2147483647 w 431"/>
                <a:gd name="T83" fmla="*/ 2147483647 h 489"/>
                <a:gd name="T84" fmla="*/ 2147483647 w 431"/>
                <a:gd name="T85" fmla="*/ 2147483647 h 489"/>
                <a:gd name="T86" fmla="*/ 2147483647 w 431"/>
                <a:gd name="T87" fmla="*/ 2147483647 h 489"/>
                <a:gd name="T88" fmla="*/ 2147483647 w 431"/>
                <a:gd name="T89" fmla="*/ 2147483647 h 489"/>
                <a:gd name="T90" fmla="*/ 2147483647 w 431"/>
                <a:gd name="T91" fmla="*/ 2147483647 h 489"/>
                <a:gd name="T92" fmla="*/ 2147483647 w 431"/>
                <a:gd name="T93" fmla="*/ 2147483647 h 489"/>
                <a:gd name="T94" fmla="*/ 2147483647 w 431"/>
                <a:gd name="T95" fmla="*/ 2147483647 h 489"/>
                <a:gd name="T96" fmla="*/ 2147483647 w 431"/>
                <a:gd name="T97" fmla="*/ 2147483647 h 489"/>
                <a:gd name="T98" fmla="*/ 2147483647 w 431"/>
                <a:gd name="T99" fmla="*/ 2147483647 h 489"/>
                <a:gd name="T100" fmla="*/ 2147483647 w 431"/>
                <a:gd name="T101" fmla="*/ 2147483647 h 489"/>
                <a:gd name="T102" fmla="*/ 2147483647 w 431"/>
                <a:gd name="T103" fmla="*/ 2147483647 h 489"/>
                <a:gd name="T104" fmla="*/ 2147483647 w 431"/>
                <a:gd name="T105" fmla="*/ 2147483647 h 489"/>
                <a:gd name="T106" fmla="*/ 2147483647 w 431"/>
                <a:gd name="T107" fmla="*/ 2147483647 h 489"/>
                <a:gd name="T108" fmla="*/ 2147483647 w 431"/>
                <a:gd name="T109" fmla="*/ 2147483647 h 489"/>
                <a:gd name="T110" fmla="*/ 2147483647 w 431"/>
                <a:gd name="T111" fmla="*/ 2147483647 h 489"/>
                <a:gd name="T112" fmla="*/ 2147483647 w 431"/>
                <a:gd name="T113" fmla="*/ 2147483647 h 489"/>
                <a:gd name="T114" fmla="*/ 2147483647 w 431"/>
                <a:gd name="T115" fmla="*/ 2147483647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23646" name="Freeform 4764" descr="Large checker board"/>
            <p:cNvSpPr>
              <a:spLocks/>
            </p:cNvSpPr>
            <p:nvPr/>
          </p:nvSpPr>
          <p:spPr bwMode="auto">
            <a:xfrm>
              <a:off x="4908551" y="2874963"/>
              <a:ext cx="33338" cy="131763"/>
            </a:xfrm>
            <a:custGeom>
              <a:avLst/>
              <a:gdLst>
                <a:gd name="T0" fmla="*/ 2147483647 w 19"/>
                <a:gd name="T1" fmla="*/ 2147483647 h 68"/>
                <a:gd name="T2" fmla="*/ 2147483647 w 19"/>
                <a:gd name="T3" fmla="*/ 2147483647 h 68"/>
                <a:gd name="T4" fmla="*/ 0 w 19"/>
                <a:gd name="T5" fmla="*/ 2147483647 h 68"/>
                <a:gd name="T6" fmla="*/ 2147483647 w 19"/>
                <a:gd name="T7" fmla="*/ 2147483647 h 68"/>
                <a:gd name="T8" fmla="*/ 2147483647 w 19"/>
                <a:gd name="T9" fmla="*/ 2147483647 h 68"/>
                <a:gd name="T10" fmla="*/ 2147483647 w 19"/>
                <a:gd name="T11" fmla="*/ 0 h 68"/>
                <a:gd name="T12" fmla="*/ 2147483647 w 19"/>
                <a:gd name="T13" fmla="*/ 2147483647 h 68"/>
                <a:gd name="T14" fmla="*/ 2147483647 w 19"/>
                <a:gd name="T15" fmla="*/ 2147483647 h 68"/>
                <a:gd name="T16" fmla="*/ 2147483647 w 19"/>
                <a:gd name="T17" fmla="*/ 2147483647 h 68"/>
                <a:gd name="T18" fmla="*/ 2147483647 w 19"/>
                <a:gd name="T19" fmla="*/ 2147483647 h 68"/>
                <a:gd name="T20" fmla="*/ 2147483647 w 19"/>
                <a:gd name="T21" fmla="*/ 2147483647 h 68"/>
                <a:gd name="T22" fmla="*/ 2147483647 w 19"/>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647" name="Freeform 4765"/>
            <p:cNvSpPr>
              <a:spLocks/>
            </p:cNvSpPr>
            <p:nvPr/>
          </p:nvSpPr>
          <p:spPr bwMode="auto">
            <a:xfrm>
              <a:off x="4933951" y="2868613"/>
              <a:ext cx="104775" cy="149225"/>
            </a:xfrm>
            <a:custGeom>
              <a:avLst/>
              <a:gdLst>
                <a:gd name="T0" fmla="*/ 2147483647 w 59"/>
                <a:gd name="T1" fmla="*/ 2147483647 h 76"/>
                <a:gd name="T2" fmla="*/ 2147483647 w 59"/>
                <a:gd name="T3" fmla="*/ 2147483647 h 76"/>
                <a:gd name="T4" fmla="*/ 2147483647 w 59"/>
                <a:gd name="T5" fmla="*/ 2147483647 h 76"/>
                <a:gd name="T6" fmla="*/ 2147483647 w 59"/>
                <a:gd name="T7" fmla="*/ 2147483647 h 76"/>
                <a:gd name="T8" fmla="*/ 0 w 59"/>
                <a:gd name="T9" fmla="*/ 2147483647 h 76"/>
                <a:gd name="T10" fmla="*/ 0 w 59"/>
                <a:gd name="T11" fmla="*/ 2147483647 h 76"/>
                <a:gd name="T12" fmla="*/ 0 w 59"/>
                <a:gd name="T13" fmla="*/ 2147483647 h 76"/>
                <a:gd name="T14" fmla="*/ 2147483647 w 59"/>
                <a:gd name="T15" fmla="*/ 2147483647 h 76"/>
                <a:gd name="T16" fmla="*/ 2147483647 w 59"/>
                <a:gd name="T17" fmla="*/ 2147483647 h 76"/>
                <a:gd name="T18" fmla="*/ 2147483647 w 59"/>
                <a:gd name="T19" fmla="*/ 2147483647 h 76"/>
                <a:gd name="T20" fmla="*/ 2147483647 w 59"/>
                <a:gd name="T21" fmla="*/ 2147483647 h 76"/>
                <a:gd name="T22" fmla="*/ 2147483647 w 59"/>
                <a:gd name="T23" fmla="*/ 2147483647 h 76"/>
                <a:gd name="T24" fmla="*/ 2147483647 w 59"/>
                <a:gd name="T25" fmla="*/ 2147483647 h 76"/>
                <a:gd name="T26" fmla="*/ 2147483647 w 59"/>
                <a:gd name="T27" fmla="*/ 2147483647 h 76"/>
                <a:gd name="T28" fmla="*/ 2147483647 w 59"/>
                <a:gd name="T29" fmla="*/ 0 h 76"/>
                <a:gd name="T30" fmla="*/ 2147483647 w 59"/>
                <a:gd name="T31" fmla="*/ 2147483647 h 76"/>
                <a:gd name="T32" fmla="*/ 2147483647 w 59"/>
                <a:gd name="T33" fmla="*/ 214748364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23648" name="Freeform 4766"/>
            <p:cNvSpPr>
              <a:spLocks/>
            </p:cNvSpPr>
            <p:nvPr/>
          </p:nvSpPr>
          <p:spPr bwMode="auto">
            <a:xfrm>
              <a:off x="5422901" y="3160713"/>
              <a:ext cx="206375" cy="293688"/>
            </a:xfrm>
            <a:custGeom>
              <a:avLst/>
              <a:gdLst>
                <a:gd name="T0" fmla="*/ 2147483647 w 116"/>
                <a:gd name="T1" fmla="*/ 2147483647 h 149"/>
                <a:gd name="T2" fmla="*/ 2147483647 w 116"/>
                <a:gd name="T3" fmla="*/ 2147483647 h 149"/>
                <a:gd name="T4" fmla="*/ 2147483647 w 116"/>
                <a:gd name="T5" fmla="*/ 2147483647 h 149"/>
                <a:gd name="T6" fmla="*/ 2147483647 w 116"/>
                <a:gd name="T7" fmla="*/ 2147483647 h 149"/>
                <a:gd name="T8" fmla="*/ 2147483647 w 116"/>
                <a:gd name="T9" fmla="*/ 2147483647 h 149"/>
                <a:gd name="T10" fmla="*/ 2147483647 w 116"/>
                <a:gd name="T11" fmla="*/ 0 h 149"/>
                <a:gd name="T12" fmla="*/ 2147483647 w 116"/>
                <a:gd name="T13" fmla="*/ 2147483647 h 149"/>
                <a:gd name="T14" fmla="*/ 2147483647 w 116"/>
                <a:gd name="T15" fmla="*/ 0 h 149"/>
                <a:gd name="T16" fmla="*/ 2147483647 w 116"/>
                <a:gd name="T17" fmla="*/ 2147483647 h 149"/>
                <a:gd name="T18" fmla="*/ 2147483647 w 116"/>
                <a:gd name="T19" fmla="*/ 2147483647 h 149"/>
                <a:gd name="T20" fmla="*/ 2147483647 w 116"/>
                <a:gd name="T21" fmla="*/ 2147483647 h 149"/>
                <a:gd name="T22" fmla="*/ 2147483647 w 116"/>
                <a:gd name="T23" fmla="*/ 2147483647 h 149"/>
                <a:gd name="T24" fmla="*/ 2147483647 w 116"/>
                <a:gd name="T25" fmla="*/ 2147483647 h 149"/>
                <a:gd name="T26" fmla="*/ 2147483647 w 116"/>
                <a:gd name="T27" fmla="*/ 2147483647 h 149"/>
                <a:gd name="T28" fmla="*/ 2147483647 w 116"/>
                <a:gd name="T29" fmla="*/ 2147483647 h 149"/>
                <a:gd name="T30" fmla="*/ 2147483647 w 116"/>
                <a:gd name="T31" fmla="*/ 2147483647 h 149"/>
                <a:gd name="T32" fmla="*/ 2147483647 w 116"/>
                <a:gd name="T33" fmla="*/ 2147483647 h 149"/>
                <a:gd name="T34" fmla="*/ 0 w 116"/>
                <a:gd name="T35" fmla="*/ 2147483647 h 149"/>
                <a:gd name="T36" fmla="*/ 0 w 116"/>
                <a:gd name="T37" fmla="*/ 2147483647 h 149"/>
                <a:gd name="T38" fmla="*/ 2147483647 w 116"/>
                <a:gd name="T39" fmla="*/ 2147483647 h 149"/>
                <a:gd name="T40" fmla="*/ 2147483647 w 116"/>
                <a:gd name="T41" fmla="*/ 2147483647 h 149"/>
                <a:gd name="T42" fmla="*/ 2147483647 w 116"/>
                <a:gd name="T43" fmla="*/ 2147483647 h 149"/>
                <a:gd name="T44" fmla="*/ 2147483647 w 116"/>
                <a:gd name="T45" fmla="*/ 2147483647 h 149"/>
                <a:gd name="T46" fmla="*/ 2147483647 w 116"/>
                <a:gd name="T47" fmla="*/ 2147483647 h 149"/>
                <a:gd name="T48" fmla="*/ 2147483647 w 116"/>
                <a:gd name="T49" fmla="*/ 2147483647 h 149"/>
                <a:gd name="T50" fmla="*/ 2147483647 w 116"/>
                <a:gd name="T51" fmla="*/ 2147483647 h 149"/>
                <a:gd name="T52" fmla="*/ 2147483647 w 116"/>
                <a:gd name="T53" fmla="*/ 2147483647 h 149"/>
                <a:gd name="T54" fmla="*/ 2147483647 w 116"/>
                <a:gd name="T55" fmla="*/ 2147483647 h 149"/>
                <a:gd name="T56" fmla="*/ 2147483647 w 116"/>
                <a:gd name="T57" fmla="*/ 2147483647 h 149"/>
                <a:gd name="T58" fmla="*/ 2147483647 w 116"/>
                <a:gd name="T59" fmla="*/ 2147483647 h 149"/>
                <a:gd name="T60" fmla="*/ 2147483647 w 116"/>
                <a:gd name="T61" fmla="*/ 2147483647 h 149"/>
                <a:gd name="T62" fmla="*/ 2147483647 w 116"/>
                <a:gd name="T63" fmla="*/ 2147483647 h 149"/>
                <a:gd name="T64" fmla="*/ 2147483647 w 116"/>
                <a:gd name="T65" fmla="*/ 2147483647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23649" name="Freeform 4767"/>
            <p:cNvSpPr>
              <a:spLocks/>
            </p:cNvSpPr>
            <p:nvPr/>
          </p:nvSpPr>
          <p:spPr bwMode="auto">
            <a:xfrm>
              <a:off x="5514976" y="3119438"/>
              <a:ext cx="9525" cy="17463"/>
            </a:xfrm>
            <a:custGeom>
              <a:avLst/>
              <a:gdLst>
                <a:gd name="T0" fmla="*/ 2147483647 w 4"/>
                <a:gd name="T1" fmla="*/ 0 h 9"/>
                <a:gd name="T2" fmla="*/ 0 w 4"/>
                <a:gd name="T3" fmla="*/ 2147483647 h 9"/>
                <a:gd name="T4" fmla="*/ 2147483647 w 4"/>
                <a:gd name="T5" fmla="*/ 2147483647 h 9"/>
                <a:gd name="T6" fmla="*/ 2147483647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3650" name="Freeform 4768"/>
            <p:cNvSpPr>
              <a:spLocks/>
            </p:cNvSpPr>
            <p:nvPr/>
          </p:nvSpPr>
          <p:spPr bwMode="auto">
            <a:xfrm>
              <a:off x="4929188" y="2909888"/>
              <a:ext cx="585788" cy="581025"/>
            </a:xfrm>
            <a:custGeom>
              <a:avLst/>
              <a:gdLst>
                <a:gd name="T0" fmla="*/ 2147483647 w 331"/>
                <a:gd name="T1" fmla="*/ 2147483647 h 295"/>
                <a:gd name="T2" fmla="*/ 2147483647 w 331"/>
                <a:gd name="T3" fmla="*/ 2147483647 h 295"/>
                <a:gd name="T4" fmla="*/ 2147483647 w 331"/>
                <a:gd name="T5" fmla="*/ 2147483647 h 295"/>
                <a:gd name="T6" fmla="*/ 2147483647 w 331"/>
                <a:gd name="T7" fmla="*/ 2147483647 h 295"/>
                <a:gd name="T8" fmla="*/ 0 w 331"/>
                <a:gd name="T9" fmla="*/ 2147483647 h 295"/>
                <a:gd name="T10" fmla="*/ 2147483647 w 331"/>
                <a:gd name="T11" fmla="*/ 2147483647 h 295"/>
                <a:gd name="T12" fmla="*/ 2147483647 w 331"/>
                <a:gd name="T13" fmla="*/ 2147483647 h 295"/>
                <a:gd name="T14" fmla="*/ 2147483647 w 331"/>
                <a:gd name="T15" fmla="*/ 2147483647 h 295"/>
                <a:gd name="T16" fmla="*/ 2147483647 w 331"/>
                <a:gd name="T17" fmla="*/ 0 h 295"/>
                <a:gd name="T18" fmla="*/ 2147483647 w 331"/>
                <a:gd name="T19" fmla="*/ 2147483647 h 295"/>
                <a:gd name="T20" fmla="*/ 2147483647 w 331"/>
                <a:gd name="T21" fmla="*/ 2147483647 h 295"/>
                <a:gd name="T22" fmla="*/ 2147483647 w 331"/>
                <a:gd name="T23" fmla="*/ 2147483647 h 295"/>
                <a:gd name="T24" fmla="*/ 2147483647 w 331"/>
                <a:gd name="T25" fmla="*/ 2147483647 h 295"/>
                <a:gd name="T26" fmla="*/ 2147483647 w 331"/>
                <a:gd name="T27" fmla="*/ 2147483647 h 295"/>
                <a:gd name="T28" fmla="*/ 2147483647 w 331"/>
                <a:gd name="T29" fmla="*/ 2147483647 h 295"/>
                <a:gd name="T30" fmla="*/ 2147483647 w 331"/>
                <a:gd name="T31" fmla="*/ 2147483647 h 295"/>
                <a:gd name="T32" fmla="*/ 2147483647 w 331"/>
                <a:gd name="T33" fmla="*/ 2147483647 h 295"/>
                <a:gd name="T34" fmla="*/ 2147483647 w 331"/>
                <a:gd name="T35" fmla="*/ 2147483647 h 295"/>
                <a:gd name="T36" fmla="*/ 2147483647 w 331"/>
                <a:gd name="T37" fmla="*/ 2147483647 h 295"/>
                <a:gd name="T38" fmla="*/ 2147483647 w 331"/>
                <a:gd name="T39" fmla="*/ 2147483647 h 295"/>
                <a:gd name="T40" fmla="*/ 2147483647 w 331"/>
                <a:gd name="T41" fmla="*/ 2147483647 h 295"/>
                <a:gd name="T42" fmla="*/ 2147483647 w 331"/>
                <a:gd name="T43" fmla="*/ 2147483647 h 295"/>
                <a:gd name="T44" fmla="*/ 2147483647 w 331"/>
                <a:gd name="T45" fmla="*/ 2147483647 h 295"/>
                <a:gd name="T46" fmla="*/ 2147483647 w 331"/>
                <a:gd name="T47" fmla="*/ 2147483647 h 295"/>
                <a:gd name="T48" fmla="*/ 2147483647 w 331"/>
                <a:gd name="T49" fmla="*/ 2147483647 h 295"/>
                <a:gd name="T50" fmla="*/ 2147483647 w 331"/>
                <a:gd name="T51" fmla="*/ 2147483647 h 295"/>
                <a:gd name="T52" fmla="*/ 2147483647 w 331"/>
                <a:gd name="T53" fmla="*/ 2147483647 h 295"/>
                <a:gd name="T54" fmla="*/ 2147483647 w 331"/>
                <a:gd name="T55" fmla="*/ 2147483647 h 295"/>
                <a:gd name="T56" fmla="*/ 2147483647 w 331"/>
                <a:gd name="T57" fmla="*/ 2147483647 h 295"/>
                <a:gd name="T58" fmla="*/ 2147483647 w 331"/>
                <a:gd name="T59" fmla="*/ 2147483647 h 295"/>
                <a:gd name="T60" fmla="*/ 2147483647 w 331"/>
                <a:gd name="T61" fmla="*/ 2147483647 h 295"/>
                <a:gd name="T62" fmla="*/ 2147483647 w 331"/>
                <a:gd name="T63" fmla="*/ 2147483647 h 295"/>
                <a:gd name="T64" fmla="*/ 2147483647 w 331"/>
                <a:gd name="T65" fmla="*/ 2147483647 h 295"/>
                <a:gd name="T66" fmla="*/ 2147483647 w 331"/>
                <a:gd name="T67" fmla="*/ 2147483647 h 295"/>
                <a:gd name="T68" fmla="*/ 2147483647 w 331"/>
                <a:gd name="T69" fmla="*/ 2147483647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23651" name="Freeform 4769"/>
            <p:cNvSpPr>
              <a:spLocks/>
            </p:cNvSpPr>
            <p:nvPr/>
          </p:nvSpPr>
          <p:spPr bwMode="auto">
            <a:xfrm>
              <a:off x="5394326" y="3128963"/>
              <a:ext cx="134938" cy="119063"/>
            </a:xfrm>
            <a:custGeom>
              <a:avLst/>
              <a:gdLst>
                <a:gd name="T0" fmla="*/ 0 w 76"/>
                <a:gd name="T1" fmla="*/ 2147483647 h 61"/>
                <a:gd name="T2" fmla="*/ 2147483647 w 76"/>
                <a:gd name="T3" fmla="*/ 2147483647 h 61"/>
                <a:gd name="T4" fmla="*/ 2147483647 w 76"/>
                <a:gd name="T5" fmla="*/ 2147483647 h 61"/>
                <a:gd name="T6" fmla="*/ 2147483647 w 76"/>
                <a:gd name="T7" fmla="*/ 2147483647 h 61"/>
                <a:gd name="T8" fmla="*/ 2147483647 w 76"/>
                <a:gd name="T9" fmla="*/ 2147483647 h 61"/>
                <a:gd name="T10" fmla="*/ 2147483647 w 76"/>
                <a:gd name="T11" fmla="*/ 2147483647 h 61"/>
                <a:gd name="T12" fmla="*/ 2147483647 w 76"/>
                <a:gd name="T13" fmla="*/ 2147483647 h 61"/>
                <a:gd name="T14" fmla="*/ 2147483647 w 76"/>
                <a:gd name="T15" fmla="*/ 2147483647 h 61"/>
                <a:gd name="T16" fmla="*/ 2147483647 w 76"/>
                <a:gd name="T17" fmla="*/ 2147483647 h 61"/>
                <a:gd name="T18" fmla="*/ 2147483647 w 76"/>
                <a:gd name="T19" fmla="*/ 2147483647 h 61"/>
                <a:gd name="T20" fmla="*/ 2147483647 w 76"/>
                <a:gd name="T21" fmla="*/ 2147483647 h 61"/>
                <a:gd name="T22" fmla="*/ 2147483647 w 76"/>
                <a:gd name="T23" fmla="*/ 2147483647 h 61"/>
                <a:gd name="T24" fmla="*/ 2147483647 w 76"/>
                <a:gd name="T25" fmla="*/ 0 h 61"/>
                <a:gd name="T26" fmla="*/ 2147483647 w 76"/>
                <a:gd name="T27" fmla="*/ 2147483647 h 61"/>
                <a:gd name="T28" fmla="*/ 2147483647 w 76"/>
                <a:gd name="T29" fmla="*/ 2147483647 h 61"/>
                <a:gd name="T30" fmla="*/ 2147483647 w 76"/>
                <a:gd name="T31" fmla="*/ 2147483647 h 61"/>
                <a:gd name="T32" fmla="*/ 2147483647 w 76"/>
                <a:gd name="T33" fmla="*/ 2147483647 h 61"/>
                <a:gd name="T34" fmla="*/ 0 w 76"/>
                <a:gd name="T35" fmla="*/ 2147483647 h 61"/>
                <a:gd name="T36" fmla="*/ 0 w 76"/>
                <a:gd name="T37" fmla="*/ 214748364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23652" name="Freeform 4770"/>
            <p:cNvSpPr>
              <a:spLocks/>
            </p:cNvSpPr>
            <p:nvPr/>
          </p:nvSpPr>
          <p:spPr bwMode="auto">
            <a:xfrm>
              <a:off x="5175251" y="3375025"/>
              <a:ext cx="284163" cy="217488"/>
            </a:xfrm>
            <a:custGeom>
              <a:avLst/>
              <a:gdLst>
                <a:gd name="T0" fmla="*/ 2147483647 w 159"/>
                <a:gd name="T1" fmla="*/ 2147483647 h 111"/>
                <a:gd name="T2" fmla="*/ 0 w 159"/>
                <a:gd name="T3" fmla="*/ 2147483647 h 111"/>
                <a:gd name="T4" fmla="*/ 0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0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2147483647 h 111"/>
                <a:gd name="T58" fmla="*/ 2147483647 w 159"/>
                <a:gd name="T59" fmla="*/ 2147483647 h 111"/>
                <a:gd name="T60" fmla="*/ 2147483647 w 159"/>
                <a:gd name="T61" fmla="*/ 2147483647 h 111"/>
                <a:gd name="T62" fmla="*/ 2147483647 w 159"/>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23653" name="Freeform 4771"/>
            <p:cNvSpPr>
              <a:spLocks/>
            </p:cNvSpPr>
            <p:nvPr/>
          </p:nvSpPr>
          <p:spPr bwMode="auto">
            <a:xfrm>
              <a:off x="6216651" y="3695700"/>
              <a:ext cx="58738" cy="136525"/>
            </a:xfrm>
            <a:custGeom>
              <a:avLst/>
              <a:gdLst>
                <a:gd name="T0" fmla="*/ 2147483647 w 33"/>
                <a:gd name="T1" fmla="*/ 2147483647 h 69"/>
                <a:gd name="T2" fmla="*/ 2147483647 w 33"/>
                <a:gd name="T3" fmla="*/ 2147483647 h 69"/>
                <a:gd name="T4" fmla="*/ 2147483647 w 33"/>
                <a:gd name="T5" fmla="*/ 2147483647 h 69"/>
                <a:gd name="T6" fmla="*/ 2147483647 w 33"/>
                <a:gd name="T7" fmla="*/ 2147483647 h 69"/>
                <a:gd name="T8" fmla="*/ 2147483647 w 33"/>
                <a:gd name="T9" fmla="*/ 2147483647 h 69"/>
                <a:gd name="T10" fmla="*/ 2147483647 w 33"/>
                <a:gd name="T11" fmla="*/ 2147483647 h 69"/>
                <a:gd name="T12" fmla="*/ 2147483647 w 33"/>
                <a:gd name="T13" fmla="*/ 2147483647 h 69"/>
                <a:gd name="T14" fmla="*/ 2147483647 w 33"/>
                <a:gd name="T15" fmla="*/ 2147483647 h 69"/>
                <a:gd name="T16" fmla="*/ 0 w 33"/>
                <a:gd name="T17" fmla="*/ 2147483647 h 69"/>
                <a:gd name="T18" fmla="*/ 2147483647 w 33"/>
                <a:gd name="T19" fmla="*/ 2147483647 h 69"/>
                <a:gd name="T20" fmla="*/ 2147483647 w 33"/>
                <a:gd name="T21" fmla="*/ 2147483647 h 69"/>
                <a:gd name="T22" fmla="*/ 2147483647 w 33"/>
                <a:gd name="T23" fmla="*/ 2147483647 h 69"/>
                <a:gd name="T24" fmla="*/ 2147483647 w 33"/>
                <a:gd name="T25" fmla="*/ 2147483647 h 69"/>
                <a:gd name="T26" fmla="*/ 2147483647 w 33"/>
                <a:gd name="T27" fmla="*/ 0 h 69"/>
                <a:gd name="T28" fmla="*/ 2147483647 w 33"/>
                <a:gd name="T29" fmla="*/ 214748364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23654" name="Freeform 4772"/>
            <p:cNvSpPr>
              <a:spLocks/>
            </p:cNvSpPr>
            <p:nvPr/>
          </p:nvSpPr>
          <p:spPr bwMode="auto">
            <a:xfrm>
              <a:off x="4803776" y="4076700"/>
              <a:ext cx="52388" cy="60325"/>
            </a:xfrm>
            <a:custGeom>
              <a:avLst/>
              <a:gdLst>
                <a:gd name="T0" fmla="*/ 2147483647 w 30"/>
                <a:gd name="T1" fmla="*/ 2147483647 h 31"/>
                <a:gd name="T2" fmla="*/ 2147483647 w 30"/>
                <a:gd name="T3" fmla="*/ 2147483647 h 31"/>
                <a:gd name="T4" fmla="*/ 0 w 30"/>
                <a:gd name="T5" fmla="*/ 2147483647 h 31"/>
                <a:gd name="T6" fmla="*/ 0 w 30"/>
                <a:gd name="T7" fmla="*/ 2147483647 h 31"/>
                <a:gd name="T8" fmla="*/ 2147483647 w 30"/>
                <a:gd name="T9" fmla="*/ 2147483647 h 31"/>
                <a:gd name="T10" fmla="*/ 2147483647 w 30"/>
                <a:gd name="T11" fmla="*/ 2147483647 h 31"/>
                <a:gd name="T12" fmla="*/ 2147483647 w 30"/>
                <a:gd name="T13" fmla="*/ 2147483647 h 31"/>
                <a:gd name="T14" fmla="*/ 2147483647 w 30"/>
                <a:gd name="T15" fmla="*/ 2147483647 h 31"/>
                <a:gd name="T16" fmla="*/ 2147483647 w 30"/>
                <a:gd name="T17" fmla="*/ 2147483647 h 31"/>
                <a:gd name="T18" fmla="*/ 2147483647 w 30"/>
                <a:gd name="T19" fmla="*/ 0 h 31"/>
                <a:gd name="T20" fmla="*/ 2147483647 w 30"/>
                <a:gd name="T21" fmla="*/ 2147483647 h 31"/>
                <a:gd name="T22" fmla="*/ 2147483647 w 30"/>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23655" name="Rectangle 4773"/>
            <p:cNvSpPr>
              <a:spLocks noChangeArrowheads="1"/>
            </p:cNvSpPr>
            <p:nvPr/>
          </p:nvSpPr>
          <p:spPr bwMode="auto">
            <a:xfrm>
              <a:off x="6053138" y="3975100"/>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56" name="Freeform 4774"/>
            <p:cNvSpPr>
              <a:spLocks/>
            </p:cNvSpPr>
            <p:nvPr/>
          </p:nvSpPr>
          <p:spPr bwMode="auto">
            <a:xfrm>
              <a:off x="6056313" y="4052888"/>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57" name="Freeform 4775"/>
            <p:cNvSpPr>
              <a:spLocks/>
            </p:cNvSpPr>
            <p:nvPr/>
          </p:nvSpPr>
          <p:spPr bwMode="auto">
            <a:xfrm>
              <a:off x="6053138" y="4035425"/>
              <a:ext cx="1588" cy="3175"/>
            </a:xfrm>
            <a:custGeom>
              <a:avLst/>
              <a:gdLst>
                <a:gd name="T0" fmla="*/ 0 w 1588"/>
                <a:gd name="T1" fmla="*/ 0 h 2"/>
                <a:gd name="T2" fmla="*/ 0 w 1588"/>
                <a:gd name="T3" fmla="*/ 2147483647 h 2"/>
                <a:gd name="T4" fmla="*/ 0 w 1588"/>
                <a:gd name="T5" fmla="*/ 0 h 2"/>
                <a:gd name="T6" fmla="*/ 0 w 158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58" name="Freeform 4776"/>
            <p:cNvSpPr>
              <a:spLocks/>
            </p:cNvSpPr>
            <p:nvPr/>
          </p:nvSpPr>
          <p:spPr bwMode="auto">
            <a:xfrm>
              <a:off x="6040438" y="4062413"/>
              <a:ext cx="4763" cy="4763"/>
            </a:xfrm>
            <a:custGeom>
              <a:avLst/>
              <a:gdLst>
                <a:gd name="T0" fmla="*/ 2147483647 w 3"/>
                <a:gd name="T1" fmla="*/ 0 h 2"/>
                <a:gd name="T2" fmla="*/ 0 w 3"/>
                <a:gd name="T3" fmla="*/ 2147483647 h 2"/>
                <a:gd name="T4" fmla="*/ 0 w 3"/>
                <a:gd name="T5" fmla="*/ 0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659" name="Freeform 4777"/>
            <p:cNvSpPr>
              <a:spLocks/>
            </p:cNvSpPr>
            <p:nvPr/>
          </p:nvSpPr>
          <p:spPr bwMode="auto">
            <a:xfrm>
              <a:off x="6045201" y="4067175"/>
              <a:ext cx="1588" cy="6350"/>
            </a:xfrm>
            <a:custGeom>
              <a:avLst/>
              <a:gdLst>
                <a:gd name="T0" fmla="*/ 0 w 1588"/>
                <a:gd name="T1" fmla="*/ 2147483647 h 3"/>
                <a:gd name="T2" fmla="*/ 0 w 1588"/>
                <a:gd name="T3" fmla="*/ 0 h 3"/>
                <a:gd name="T4" fmla="*/ 0 w 1588"/>
                <a:gd name="T5" fmla="*/ 2147483647 h 3"/>
                <a:gd name="T6" fmla="*/ 0 w 1588"/>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3660" name="Freeform 4778"/>
            <p:cNvSpPr>
              <a:spLocks/>
            </p:cNvSpPr>
            <p:nvPr/>
          </p:nvSpPr>
          <p:spPr bwMode="auto">
            <a:xfrm>
              <a:off x="6045201" y="3840163"/>
              <a:ext cx="1588" cy="4763"/>
            </a:xfrm>
            <a:custGeom>
              <a:avLst/>
              <a:gdLst>
                <a:gd name="T0" fmla="*/ 0 w 1588"/>
                <a:gd name="T1" fmla="*/ 2147483647 h 3"/>
                <a:gd name="T2" fmla="*/ 0 w 1588"/>
                <a:gd name="T3" fmla="*/ 0 h 3"/>
                <a:gd name="T4" fmla="*/ 0 w 1588"/>
                <a:gd name="T5" fmla="*/ 2147483647 h 3"/>
                <a:gd name="T6" fmla="*/ 0 60000 65536"/>
                <a:gd name="T7" fmla="*/ 0 60000 65536"/>
                <a:gd name="T8" fmla="*/ 0 60000 65536"/>
              </a:gdLst>
              <a:ahLst/>
              <a:cxnLst>
                <a:cxn ang="T6">
                  <a:pos x="T0" y="T1"/>
                </a:cxn>
                <a:cxn ang="T7">
                  <a:pos x="T2" y="T3"/>
                </a:cxn>
                <a:cxn ang="T8">
                  <a:pos x="T4" y="T5"/>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3661" name="Freeform 4779"/>
            <p:cNvSpPr>
              <a:spLocks/>
            </p:cNvSpPr>
            <p:nvPr/>
          </p:nvSpPr>
          <p:spPr bwMode="auto">
            <a:xfrm>
              <a:off x="6048376" y="4062413"/>
              <a:ext cx="4763"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62" name="Freeform 4780"/>
            <p:cNvSpPr>
              <a:spLocks/>
            </p:cNvSpPr>
            <p:nvPr/>
          </p:nvSpPr>
          <p:spPr bwMode="auto">
            <a:xfrm>
              <a:off x="6056313" y="3963988"/>
              <a:ext cx="4763" cy="3175"/>
            </a:xfrm>
            <a:custGeom>
              <a:avLst/>
              <a:gdLst>
                <a:gd name="T0" fmla="*/ 2147483647 w 2"/>
                <a:gd name="T1" fmla="*/ 0 h 3175"/>
                <a:gd name="T2" fmla="*/ 2147483647 w 2"/>
                <a:gd name="T3" fmla="*/ 0 h 3175"/>
                <a:gd name="T4" fmla="*/ 0 w 2"/>
                <a:gd name="T5" fmla="*/ 0 h 3175"/>
                <a:gd name="T6" fmla="*/ 2147483647 w 2"/>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63" name="Freeform 4781"/>
            <p:cNvSpPr>
              <a:spLocks/>
            </p:cNvSpPr>
            <p:nvPr/>
          </p:nvSpPr>
          <p:spPr bwMode="auto">
            <a:xfrm>
              <a:off x="6037263" y="3794125"/>
              <a:ext cx="3175" cy="3175"/>
            </a:xfrm>
            <a:custGeom>
              <a:avLst/>
              <a:gdLst>
                <a:gd name="T0" fmla="*/ 2147483647 w 2"/>
                <a:gd name="T1" fmla="*/ 2147483647 h 2"/>
                <a:gd name="T2" fmla="*/ 0 w 2"/>
                <a:gd name="T3" fmla="*/ 0 h 2"/>
                <a:gd name="T4" fmla="*/ 0 w 2"/>
                <a:gd name="T5" fmla="*/ 2147483647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664" name="Freeform 4782"/>
            <p:cNvSpPr>
              <a:spLocks/>
            </p:cNvSpPr>
            <p:nvPr/>
          </p:nvSpPr>
          <p:spPr bwMode="auto">
            <a:xfrm>
              <a:off x="6045201" y="3975100"/>
              <a:ext cx="3175"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665" name="Freeform 4783"/>
            <p:cNvSpPr>
              <a:spLocks/>
            </p:cNvSpPr>
            <p:nvPr/>
          </p:nvSpPr>
          <p:spPr bwMode="auto">
            <a:xfrm>
              <a:off x="6053138" y="3956050"/>
              <a:ext cx="1588" cy="4763"/>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66" name="Freeform 4784"/>
            <p:cNvSpPr>
              <a:spLocks/>
            </p:cNvSpPr>
            <p:nvPr/>
          </p:nvSpPr>
          <p:spPr bwMode="auto">
            <a:xfrm>
              <a:off x="6048376" y="3840163"/>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67" name="Freeform 4785"/>
            <p:cNvSpPr>
              <a:spLocks/>
            </p:cNvSpPr>
            <p:nvPr/>
          </p:nvSpPr>
          <p:spPr bwMode="auto">
            <a:xfrm>
              <a:off x="6037263" y="3803650"/>
              <a:ext cx="3175" cy="3175"/>
            </a:xfrm>
            <a:custGeom>
              <a:avLst/>
              <a:gdLst>
                <a:gd name="T0" fmla="*/ 2147483647 w 2"/>
                <a:gd name="T1" fmla="*/ 2147483647 h 2"/>
                <a:gd name="T2" fmla="*/ 2147483647 w 2"/>
                <a:gd name="T3" fmla="*/ 0 h 2"/>
                <a:gd name="T4" fmla="*/ 0 w 2"/>
                <a:gd name="T5" fmla="*/ 0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668" name="Freeform 4786"/>
            <p:cNvSpPr>
              <a:spLocks/>
            </p:cNvSpPr>
            <p:nvPr/>
          </p:nvSpPr>
          <p:spPr bwMode="auto">
            <a:xfrm>
              <a:off x="6026151" y="3940175"/>
              <a:ext cx="6350"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669" name="Freeform 4787"/>
            <p:cNvSpPr>
              <a:spLocks/>
            </p:cNvSpPr>
            <p:nvPr/>
          </p:nvSpPr>
          <p:spPr bwMode="auto">
            <a:xfrm>
              <a:off x="6032501" y="3787775"/>
              <a:ext cx="4763" cy="6350"/>
            </a:xfrm>
            <a:custGeom>
              <a:avLst/>
              <a:gdLst>
                <a:gd name="T0" fmla="*/ 2147483647 w 2"/>
                <a:gd name="T1" fmla="*/ 2147483647 h 3"/>
                <a:gd name="T2" fmla="*/ 2147483647 w 2"/>
                <a:gd name="T3" fmla="*/ 0 h 3"/>
                <a:gd name="T4" fmla="*/ 0 w 2"/>
                <a:gd name="T5" fmla="*/ 2147483647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3670" name="Freeform 4788"/>
            <p:cNvSpPr>
              <a:spLocks/>
            </p:cNvSpPr>
            <p:nvPr/>
          </p:nvSpPr>
          <p:spPr bwMode="auto">
            <a:xfrm>
              <a:off x="6048376" y="39370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1" name="Rectangle 4789"/>
            <p:cNvSpPr>
              <a:spLocks noChangeArrowheads="1"/>
            </p:cNvSpPr>
            <p:nvPr/>
          </p:nvSpPr>
          <p:spPr bwMode="auto">
            <a:xfrm>
              <a:off x="6053138" y="4021138"/>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72" name="Freeform 4790"/>
            <p:cNvSpPr>
              <a:spLocks/>
            </p:cNvSpPr>
            <p:nvPr/>
          </p:nvSpPr>
          <p:spPr bwMode="auto">
            <a:xfrm>
              <a:off x="6032501" y="3797300"/>
              <a:ext cx="4763" cy="1588"/>
            </a:xfrm>
            <a:custGeom>
              <a:avLst/>
              <a:gdLst>
                <a:gd name="T0" fmla="*/ 0 w 2"/>
                <a:gd name="T1" fmla="*/ 0 h 1588"/>
                <a:gd name="T2" fmla="*/ 2147483647 w 2"/>
                <a:gd name="T3" fmla="*/ 0 h 1588"/>
                <a:gd name="T4" fmla="*/ 0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3" name="Freeform 4791"/>
            <p:cNvSpPr>
              <a:spLocks/>
            </p:cNvSpPr>
            <p:nvPr/>
          </p:nvSpPr>
          <p:spPr bwMode="auto">
            <a:xfrm>
              <a:off x="6053138" y="3951288"/>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4" name="Freeform 4792"/>
            <p:cNvSpPr>
              <a:spLocks/>
            </p:cNvSpPr>
            <p:nvPr/>
          </p:nvSpPr>
          <p:spPr bwMode="auto">
            <a:xfrm>
              <a:off x="6048376" y="3876675"/>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75" name="Freeform 4793"/>
            <p:cNvSpPr>
              <a:spLocks/>
            </p:cNvSpPr>
            <p:nvPr/>
          </p:nvSpPr>
          <p:spPr bwMode="auto">
            <a:xfrm>
              <a:off x="5541963" y="41957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676" name="Freeform 4794"/>
            <p:cNvSpPr>
              <a:spLocks/>
            </p:cNvSpPr>
            <p:nvPr/>
          </p:nvSpPr>
          <p:spPr bwMode="auto">
            <a:xfrm>
              <a:off x="5280026" y="4368800"/>
              <a:ext cx="9525" cy="1588"/>
            </a:xfrm>
            <a:custGeom>
              <a:avLst/>
              <a:gdLst>
                <a:gd name="T0" fmla="*/ 2147483647 w 5"/>
                <a:gd name="T1" fmla="*/ 0 h 1588"/>
                <a:gd name="T2" fmla="*/ 0 w 5"/>
                <a:gd name="T3" fmla="*/ 0 h 1588"/>
                <a:gd name="T4" fmla="*/ 2147483647 w 5"/>
                <a:gd name="T5" fmla="*/ 0 h 1588"/>
                <a:gd name="T6" fmla="*/ 0 60000 65536"/>
                <a:gd name="T7" fmla="*/ 0 60000 65536"/>
                <a:gd name="T8" fmla="*/ 0 60000 65536"/>
              </a:gdLst>
              <a:ahLst/>
              <a:cxnLst>
                <a:cxn ang="T6">
                  <a:pos x="T0" y="T1"/>
                </a:cxn>
                <a:cxn ang="T7">
                  <a:pos x="T2" y="T3"/>
                </a:cxn>
                <a:cxn ang="T8">
                  <a:pos x="T4" y="T5"/>
                </a:cxn>
              </a:cxnLst>
              <a:rect l="0" t="0" r="r" b="b"/>
              <a:pathLst>
                <a:path w="5" h="1588">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677" name="Freeform 4795"/>
            <p:cNvSpPr>
              <a:spLocks/>
            </p:cNvSpPr>
            <p:nvPr/>
          </p:nvSpPr>
          <p:spPr bwMode="auto">
            <a:xfrm>
              <a:off x="5365751" y="3124200"/>
              <a:ext cx="3175" cy="4763"/>
            </a:xfrm>
            <a:custGeom>
              <a:avLst/>
              <a:gdLst>
                <a:gd name="T0" fmla="*/ 2147483647 w 2"/>
                <a:gd name="T1" fmla="*/ 0 h 3"/>
                <a:gd name="T2" fmla="*/ 0 w 2"/>
                <a:gd name="T3" fmla="*/ 2147483647 h 3"/>
                <a:gd name="T4" fmla="*/ 2147483647 w 2"/>
                <a:gd name="T5" fmla="*/ 2147483647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78" name="Freeform 4796"/>
            <p:cNvSpPr>
              <a:spLocks/>
            </p:cNvSpPr>
            <p:nvPr/>
          </p:nvSpPr>
          <p:spPr bwMode="auto">
            <a:xfrm>
              <a:off x="4370388" y="3217863"/>
              <a:ext cx="285750" cy="555625"/>
            </a:xfrm>
            <a:custGeom>
              <a:avLst/>
              <a:gdLst>
                <a:gd name="T0" fmla="*/ 2147483647 w 161"/>
                <a:gd name="T1" fmla="*/ 2147483647 h 283"/>
                <a:gd name="T2" fmla="*/ 2147483647 w 161"/>
                <a:gd name="T3" fmla="*/ 2147483647 h 283"/>
                <a:gd name="T4" fmla="*/ 2147483647 w 161"/>
                <a:gd name="T5" fmla="*/ 2147483647 h 283"/>
                <a:gd name="T6" fmla="*/ 2147483647 w 161"/>
                <a:gd name="T7" fmla="*/ 2147483647 h 283"/>
                <a:gd name="T8" fmla="*/ 2147483647 w 161"/>
                <a:gd name="T9" fmla="*/ 2147483647 h 283"/>
                <a:gd name="T10" fmla="*/ 2147483647 w 161"/>
                <a:gd name="T11" fmla="*/ 2147483647 h 283"/>
                <a:gd name="T12" fmla="*/ 2147483647 w 161"/>
                <a:gd name="T13" fmla="*/ 2147483647 h 283"/>
                <a:gd name="T14" fmla="*/ 2147483647 w 161"/>
                <a:gd name="T15" fmla="*/ 2147483647 h 283"/>
                <a:gd name="T16" fmla="*/ 2147483647 w 161"/>
                <a:gd name="T17" fmla="*/ 0 h 283"/>
                <a:gd name="T18" fmla="*/ 2147483647 w 161"/>
                <a:gd name="T19" fmla="*/ 2147483647 h 283"/>
                <a:gd name="T20" fmla="*/ 2147483647 w 161"/>
                <a:gd name="T21" fmla="*/ 2147483647 h 283"/>
                <a:gd name="T22" fmla="*/ 2147483647 w 161"/>
                <a:gd name="T23" fmla="*/ 2147483647 h 283"/>
                <a:gd name="T24" fmla="*/ 2147483647 w 161"/>
                <a:gd name="T25" fmla="*/ 2147483647 h 283"/>
                <a:gd name="T26" fmla="*/ 2147483647 w 161"/>
                <a:gd name="T27" fmla="*/ 2147483647 h 283"/>
                <a:gd name="T28" fmla="*/ 2147483647 w 161"/>
                <a:gd name="T29" fmla="*/ 2147483647 h 283"/>
                <a:gd name="T30" fmla="*/ 2147483647 w 161"/>
                <a:gd name="T31" fmla="*/ 2147483647 h 283"/>
                <a:gd name="T32" fmla="*/ 2147483647 w 161"/>
                <a:gd name="T33" fmla="*/ 2147483647 h 283"/>
                <a:gd name="T34" fmla="*/ 2147483647 w 161"/>
                <a:gd name="T35" fmla="*/ 2147483647 h 283"/>
                <a:gd name="T36" fmla="*/ 2147483647 w 161"/>
                <a:gd name="T37" fmla="*/ 2147483647 h 283"/>
                <a:gd name="T38" fmla="*/ 2147483647 w 161"/>
                <a:gd name="T39" fmla="*/ 2147483647 h 283"/>
                <a:gd name="T40" fmla="*/ 2147483647 w 161"/>
                <a:gd name="T41" fmla="*/ 2147483647 h 283"/>
                <a:gd name="T42" fmla="*/ 0 w 161"/>
                <a:gd name="T43" fmla="*/ 2147483647 h 283"/>
                <a:gd name="T44" fmla="*/ 0 w 161"/>
                <a:gd name="T45" fmla="*/ 2147483647 h 283"/>
                <a:gd name="T46" fmla="*/ 2147483647 w 161"/>
                <a:gd name="T47" fmla="*/ 2147483647 h 283"/>
                <a:gd name="T48" fmla="*/ 2147483647 w 161"/>
                <a:gd name="T49" fmla="*/ 2147483647 h 283"/>
                <a:gd name="T50" fmla="*/ 2147483647 w 161"/>
                <a:gd name="T51" fmla="*/ 2147483647 h 283"/>
                <a:gd name="T52" fmla="*/ 2147483647 w 161"/>
                <a:gd name="T53" fmla="*/ 2147483647 h 283"/>
                <a:gd name="T54" fmla="*/ 2147483647 w 161"/>
                <a:gd name="T55" fmla="*/ 2147483647 h 283"/>
                <a:gd name="T56" fmla="*/ 2147483647 w 161"/>
                <a:gd name="T57" fmla="*/ 2147483647 h 283"/>
                <a:gd name="T58" fmla="*/ 2147483647 w 161"/>
                <a:gd name="T59" fmla="*/ 2147483647 h 283"/>
                <a:gd name="T60" fmla="*/ 2147483647 w 161"/>
                <a:gd name="T61" fmla="*/ 2147483647 h 283"/>
                <a:gd name="T62" fmla="*/ 2147483647 w 161"/>
                <a:gd name="T63" fmla="*/ 2147483647 h 283"/>
                <a:gd name="T64" fmla="*/ 2147483647 w 161"/>
                <a:gd name="T65" fmla="*/ 2147483647 h 283"/>
                <a:gd name="T66" fmla="*/ 2147483647 w 161"/>
                <a:gd name="T67" fmla="*/ 2147483647 h 283"/>
                <a:gd name="T68" fmla="*/ 2147483647 w 161"/>
                <a:gd name="T69" fmla="*/ 2147483647 h 283"/>
                <a:gd name="T70" fmla="*/ 2147483647 w 161"/>
                <a:gd name="T71" fmla="*/ 2147483647 h 283"/>
                <a:gd name="T72" fmla="*/ 2147483647 w 161"/>
                <a:gd name="T73" fmla="*/ 2147483647 h 283"/>
                <a:gd name="T74" fmla="*/ 2147483647 w 161"/>
                <a:gd name="T75" fmla="*/ 2147483647 h 283"/>
                <a:gd name="T76" fmla="*/ 2147483647 w 161"/>
                <a:gd name="T77" fmla="*/ 2147483647 h 283"/>
                <a:gd name="T78" fmla="*/ 2147483647 w 161"/>
                <a:gd name="T79" fmla="*/ 2147483647 h 283"/>
                <a:gd name="T80" fmla="*/ 2147483647 w 161"/>
                <a:gd name="T81" fmla="*/ 2147483647 h 283"/>
                <a:gd name="T82" fmla="*/ 2147483647 w 161"/>
                <a:gd name="T83" fmla="*/ 2147483647 h 283"/>
                <a:gd name="T84" fmla="*/ 2147483647 w 161"/>
                <a:gd name="T85" fmla="*/ 2147483647 h 283"/>
                <a:gd name="T86" fmla="*/ 2147483647 w 161"/>
                <a:gd name="T87" fmla="*/ 2147483647 h 283"/>
                <a:gd name="T88" fmla="*/ 2147483647 w 161"/>
                <a:gd name="T89" fmla="*/ 2147483647 h 283"/>
                <a:gd name="T90" fmla="*/ 2147483647 w 161"/>
                <a:gd name="T91" fmla="*/ 2147483647 h 283"/>
                <a:gd name="T92" fmla="*/ 2147483647 w 161"/>
                <a:gd name="T93" fmla="*/ 2147483647 h 283"/>
                <a:gd name="T94" fmla="*/ 2147483647 w 161"/>
                <a:gd name="T95" fmla="*/ 2147483647 h 283"/>
                <a:gd name="T96" fmla="*/ 2147483647 w 161"/>
                <a:gd name="T97" fmla="*/ 2147483647 h 283"/>
                <a:gd name="T98" fmla="*/ 2147483647 w 161"/>
                <a:gd name="T99" fmla="*/ 2147483647 h 283"/>
                <a:gd name="T100" fmla="*/ 2147483647 w 161"/>
                <a:gd name="T101" fmla="*/ 2147483647 h 283"/>
                <a:gd name="T102" fmla="*/ 2147483647 w 161"/>
                <a:gd name="T103" fmla="*/ 2147483647 h 283"/>
                <a:gd name="T104" fmla="*/ 2147483647 w 161"/>
                <a:gd name="T105" fmla="*/ 2147483647 h 283"/>
                <a:gd name="T106" fmla="*/ 2147483647 w 161"/>
                <a:gd name="T107" fmla="*/ 2147483647 h 283"/>
                <a:gd name="T108" fmla="*/ 2147483647 w 161"/>
                <a:gd name="T109" fmla="*/ 2147483647 h 283"/>
                <a:gd name="T110" fmla="*/ 2147483647 w 161"/>
                <a:gd name="T111" fmla="*/ 2147483647 h 283"/>
                <a:gd name="T112" fmla="*/ 2147483647 w 161"/>
                <a:gd name="T113" fmla="*/ 214748364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23679" name="Freeform 4797"/>
            <p:cNvSpPr>
              <a:spLocks/>
            </p:cNvSpPr>
            <p:nvPr/>
          </p:nvSpPr>
          <p:spPr bwMode="auto">
            <a:xfrm>
              <a:off x="5154613" y="3598863"/>
              <a:ext cx="42863" cy="55563"/>
            </a:xfrm>
            <a:custGeom>
              <a:avLst/>
              <a:gdLst>
                <a:gd name="T0" fmla="*/ 0 w 24"/>
                <a:gd name="T1" fmla="*/ 2147483647 h 28"/>
                <a:gd name="T2" fmla="*/ 2147483647 w 24"/>
                <a:gd name="T3" fmla="*/ 2147483647 h 28"/>
                <a:gd name="T4" fmla="*/ 2147483647 w 24"/>
                <a:gd name="T5" fmla="*/ 2147483647 h 28"/>
                <a:gd name="T6" fmla="*/ 2147483647 w 24"/>
                <a:gd name="T7" fmla="*/ 0 h 28"/>
                <a:gd name="T8" fmla="*/ 2147483647 w 24"/>
                <a:gd name="T9" fmla="*/ 2147483647 h 28"/>
                <a:gd name="T10" fmla="*/ 0 w 2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23680" name="Freeform 4798"/>
            <p:cNvSpPr>
              <a:spLocks/>
            </p:cNvSpPr>
            <p:nvPr/>
          </p:nvSpPr>
          <p:spPr bwMode="auto">
            <a:xfrm>
              <a:off x="5000626" y="3409950"/>
              <a:ext cx="185738" cy="203200"/>
            </a:xfrm>
            <a:custGeom>
              <a:avLst/>
              <a:gdLst>
                <a:gd name="T0" fmla="*/ 0 w 104"/>
                <a:gd name="T1" fmla="*/ 2147483647 h 104"/>
                <a:gd name="T2" fmla="*/ 2147483647 w 104"/>
                <a:gd name="T3" fmla="*/ 2147483647 h 104"/>
                <a:gd name="T4" fmla="*/ 2147483647 w 104"/>
                <a:gd name="T5" fmla="*/ 2147483647 h 104"/>
                <a:gd name="T6" fmla="*/ 2147483647 w 104"/>
                <a:gd name="T7" fmla="*/ 2147483647 h 104"/>
                <a:gd name="T8" fmla="*/ 2147483647 w 104"/>
                <a:gd name="T9" fmla="*/ 2147483647 h 104"/>
                <a:gd name="T10" fmla="*/ 2147483647 w 104"/>
                <a:gd name="T11" fmla="*/ 2147483647 h 104"/>
                <a:gd name="T12" fmla="*/ 2147483647 w 104"/>
                <a:gd name="T13" fmla="*/ 0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2147483647 w 104"/>
                <a:gd name="T45" fmla="*/ 2147483647 h 104"/>
                <a:gd name="T46" fmla="*/ 2147483647 w 104"/>
                <a:gd name="T47" fmla="*/ 2147483647 h 104"/>
                <a:gd name="T48" fmla="*/ 2147483647 w 104"/>
                <a:gd name="T49" fmla="*/ 2147483647 h 104"/>
                <a:gd name="T50" fmla="*/ 2147483647 w 104"/>
                <a:gd name="T51" fmla="*/ 2147483647 h 104"/>
                <a:gd name="T52" fmla="*/ 2147483647 w 104"/>
                <a:gd name="T53" fmla="*/ 2147483647 h 104"/>
                <a:gd name="T54" fmla="*/ 2147483647 w 104"/>
                <a:gd name="T55" fmla="*/ 2147483647 h 104"/>
                <a:gd name="T56" fmla="*/ 2147483647 w 104"/>
                <a:gd name="T57" fmla="*/ 2147483647 h 104"/>
                <a:gd name="T58" fmla="*/ 2147483647 w 104"/>
                <a:gd name="T59" fmla="*/ 2147483647 h 104"/>
                <a:gd name="T60" fmla="*/ 2147483647 w 104"/>
                <a:gd name="T61" fmla="*/ 2147483647 h 104"/>
                <a:gd name="T62" fmla="*/ 0 w 104"/>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23681" name="Freeform 4799"/>
            <p:cNvSpPr>
              <a:spLocks/>
            </p:cNvSpPr>
            <p:nvPr/>
          </p:nvSpPr>
          <p:spPr bwMode="auto">
            <a:xfrm>
              <a:off x="4910138" y="3532188"/>
              <a:ext cx="422275" cy="387350"/>
            </a:xfrm>
            <a:custGeom>
              <a:avLst/>
              <a:gdLst>
                <a:gd name="T0" fmla="*/ 2147483647 w 266"/>
                <a:gd name="T1" fmla="*/ 2147483647 h 244"/>
                <a:gd name="T2" fmla="*/ 2147483647 w 266"/>
                <a:gd name="T3" fmla="*/ 2147483647 h 244"/>
                <a:gd name="T4" fmla="*/ 2147483647 w 266"/>
                <a:gd name="T5" fmla="*/ 2147483647 h 244"/>
                <a:gd name="T6" fmla="*/ 2147483647 w 266"/>
                <a:gd name="T7" fmla="*/ 2147483647 h 244"/>
                <a:gd name="T8" fmla="*/ 2147483647 w 266"/>
                <a:gd name="T9" fmla="*/ 2147483647 h 244"/>
                <a:gd name="T10" fmla="*/ 2147483647 w 266"/>
                <a:gd name="T11" fmla="*/ 2147483647 h 244"/>
                <a:gd name="T12" fmla="*/ 2147483647 w 266"/>
                <a:gd name="T13" fmla="*/ 2147483647 h 244"/>
                <a:gd name="T14" fmla="*/ 2147483647 w 266"/>
                <a:gd name="T15" fmla="*/ 2147483647 h 244"/>
                <a:gd name="T16" fmla="*/ 0 w 266"/>
                <a:gd name="T17" fmla="*/ 2147483647 h 244"/>
                <a:gd name="T18" fmla="*/ 2147483647 w 266"/>
                <a:gd name="T19" fmla="*/ 2147483647 h 244"/>
                <a:gd name="T20" fmla="*/ 2147483647 w 266"/>
                <a:gd name="T21" fmla="*/ 2147483647 h 244"/>
                <a:gd name="T22" fmla="*/ 2147483647 w 266"/>
                <a:gd name="T23" fmla="*/ 2147483647 h 244"/>
                <a:gd name="T24" fmla="*/ 2147483647 w 266"/>
                <a:gd name="T25" fmla="*/ 2147483647 h 244"/>
                <a:gd name="T26" fmla="*/ 2147483647 w 266"/>
                <a:gd name="T27" fmla="*/ 2147483647 h 244"/>
                <a:gd name="T28" fmla="*/ 2147483647 w 266"/>
                <a:gd name="T29" fmla="*/ 2147483647 h 244"/>
                <a:gd name="T30" fmla="*/ 2147483647 w 266"/>
                <a:gd name="T31" fmla="*/ 2147483647 h 244"/>
                <a:gd name="T32" fmla="*/ 2147483647 w 266"/>
                <a:gd name="T33" fmla="*/ 2147483647 h 244"/>
                <a:gd name="T34" fmla="*/ 2147483647 w 266"/>
                <a:gd name="T35" fmla="*/ 2147483647 h 244"/>
                <a:gd name="T36" fmla="*/ 2147483647 w 266"/>
                <a:gd name="T37" fmla="*/ 2147483647 h 244"/>
                <a:gd name="T38" fmla="*/ 2147483647 w 266"/>
                <a:gd name="T39" fmla="*/ 0 h 244"/>
                <a:gd name="T40" fmla="*/ 2147483647 w 266"/>
                <a:gd name="T41" fmla="*/ 2147483647 h 244"/>
                <a:gd name="T42" fmla="*/ 2147483647 w 266"/>
                <a:gd name="T43" fmla="*/ 2147483647 h 244"/>
                <a:gd name="T44" fmla="*/ 2147483647 w 266"/>
                <a:gd name="T45" fmla="*/ 2147483647 h 244"/>
                <a:gd name="T46" fmla="*/ 2147483647 w 266"/>
                <a:gd name="T47" fmla="*/ 2147483647 h 244"/>
                <a:gd name="T48" fmla="*/ 2147483647 w 266"/>
                <a:gd name="T49" fmla="*/ 2147483647 h 244"/>
                <a:gd name="T50" fmla="*/ 2147483647 w 266"/>
                <a:gd name="T51" fmla="*/ 2147483647 h 244"/>
                <a:gd name="T52" fmla="*/ 2147483647 w 266"/>
                <a:gd name="T53" fmla="*/ 2147483647 h 244"/>
                <a:gd name="T54" fmla="*/ 2147483647 w 266"/>
                <a:gd name="T55" fmla="*/ 2147483647 h 244"/>
                <a:gd name="T56" fmla="*/ 2147483647 w 266"/>
                <a:gd name="T57" fmla="*/ 2147483647 h 244"/>
                <a:gd name="T58" fmla="*/ 2147483647 w 266"/>
                <a:gd name="T59" fmla="*/ 2147483647 h 244"/>
                <a:gd name="T60" fmla="*/ 2147483647 w 266"/>
                <a:gd name="T61" fmla="*/ 2147483647 h 244"/>
                <a:gd name="T62" fmla="*/ 2147483647 w 266"/>
                <a:gd name="T63" fmla="*/ 2147483647 h 244"/>
                <a:gd name="T64" fmla="*/ 2147483647 w 266"/>
                <a:gd name="T65" fmla="*/ 2147483647 h 244"/>
                <a:gd name="T66" fmla="*/ 2147483647 w 266"/>
                <a:gd name="T67" fmla="*/ 2147483647 h 244"/>
                <a:gd name="T68" fmla="*/ 2147483647 w 266"/>
                <a:gd name="T69" fmla="*/ 2147483647 h 244"/>
                <a:gd name="T70" fmla="*/ 2147483647 w 266"/>
                <a:gd name="T71" fmla="*/ 2147483647 h 244"/>
                <a:gd name="T72" fmla="*/ 2147483647 w 266"/>
                <a:gd name="T73" fmla="*/ 2147483647 h 244"/>
                <a:gd name="T74" fmla="*/ 2147483647 w 266"/>
                <a:gd name="T75" fmla="*/ 2147483647 h 244"/>
                <a:gd name="T76" fmla="*/ 2147483647 w 266"/>
                <a:gd name="T77" fmla="*/ 2147483647 h 244"/>
                <a:gd name="T78" fmla="*/ 2147483647 w 266"/>
                <a:gd name="T79" fmla="*/ 2147483647 h 244"/>
                <a:gd name="T80" fmla="*/ 2147483647 w 266"/>
                <a:gd name="T81" fmla="*/ 2147483647 h 244"/>
                <a:gd name="T82" fmla="*/ 2147483647 w 266"/>
                <a:gd name="T83" fmla="*/ 2147483647 h 244"/>
                <a:gd name="T84" fmla="*/ 2147483647 w 266"/>
                <a:gd name="T85" fmla="*/ 2147483647 h 244"/>
                <a:gd name="T86" fmla="*/ 2147483647 w 266"/>
                <a:gd name="T87" fmla="*/ 2147483647 h 244"/>
                <a:gd name="T88" fmla="*/ 2147483647 w 266"/>
                <a:gd name="T89" fmla="*/ 2147483647 h 244"/>
                <a:gd name="T90" fmla="*/ 2147483647 w 266"/>
                <a:gd name="T91" fmla="*/ 2147483647 h 244"/>
                <a:gd name="T92" fmla="*/ 2147483647 w 266"/>
                <a:gd name="T93" fmla="*/ 2147483647 h 244"/>
                <a:gd name="T94" fmla="*/ 2147483647 w 266"/>
                <a:gd name="T95" fmla="*/ 2147483647 h 244"/>
                <a:gd name="T96" fmla="*/ 2147483647 w 266"/>
                <a:gd name="T97" fmla="*/ 2147483647 h 244"/>
                <a:gd name="T98" fmla="*/ 2147483647 w 266"/>
                <a:gd name="T99" fmla="*/ 2147483647 h 244"/>
                <a:gd name="T100" fmla="*/ 2147483647 w 266"/>
                <a:gd name="T101" fmla="*/ 2147483647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23682" name="Freeform 4800"/>
            <p:cNvSpPr>
              <a:spLocks/>
            </p:cNvSpPr>
            <p:nvPr/>
          </p:nvSpPr>
          <p:spPr bwMode="auto">
            <a:xfrm>
              <a:off x="5138738" y="3621088"/>
              <a:ext cx="280988" cy="479425"/>
            </a:xfrm>
            <a:custGeom>
              <a:avLst/>
              <a:gdLst>
                <a:gd name="T0" fmla="*/ 2147483647 w 158"/>
                <a:gd name="T1" fmla="*/ 2147483647 h 244"/>
                <a:gd name="T2" fmla="*/ 2147483647 w 158"/>
                <a:gd name="T3" fmla="*/ 2147483647 h 244"/>
                <a:gd name="T4" fmla="*/ 2147483647 w 158"/>
                <a:gd name="T5" fmla="*/ 2147483647 h 244"/>
                <a:gd name="T6" fmla="*/ 2147483647 w 158"/>
                <a:gd name="T7" fmla="*/ 2147483647 h 244"/>
                <a:gd name="T8" fmla="*/ 2147483647 w 158"/>
                <a:gd name="T9" fmla="*/ 2147483647 h 244"/>
                <a:gd name="T10" fmla="*/ 2147483647 w 158"/>
                <a:gd name="T11" fmla="*/ 2147483647 h 244"/>
                <a:gd name="T12" fmla="*/ 2147483647 w 158"/>
                <a:gd name="T13" fmla="*/ 2147483647 h 244"/>
                <a:gd name="T14" fmla="*/ 2147483647 w 158"/>
                <a:gd name="T15" fmla="*/ 2147483647 h 244"/>
                <a:gd name="T16" fmla="*/ 2147483647 w 158"/>
                <a:gd name="T17" fmla="*/ 2147483647 h 244"/>
                <a:gd name="T18" fmla="*/ 2147483647 w 158"/>
                <a:gd name="T19" fmla="*/ 2147483647 h 244"/>
                <a:gd name="T20" fmla="*/ 2147483647 w 158"/>
                <a:gd name="T21" fmla="*/ 2147483647 h 244"/>
                <a:gd name="T22" fmla="*/ 2147483647 w 158"/>
                <a:gd name="T23" fmla="*/ 2147483647 h 244"/>
                <a:gd name="T24" fmla="*/ 2147483647 w 158"/>
                <a:gd name="T25" fmla="*/ 2147483647 h 244"/>
                <a:gd name="T26" fmla="*/ 2147483647 w 158"/>
                <a:gd name="T27" fmla="*/ 2147483647 h 244"/>
                <a:gd name="T28" fmla="*/ 2147483647 w 158"/>
                <a:gd name="T29" fmla="*/ 2147483647 h 244"/>
                <a:gd name="T30" fmla="*/ 2147483647 w 158"/>
                <a:gd name="T31" fmla="*/ 2147483647 h 244"/>
                <a:gd name="T32" fmla="*/ 0 w 158"/>
                <a:gd name="T33" fmla="*/ 2147483647 h 244"/>
                <a:gd name="T34" fmla="*/ 0 w 158"/>
                <a:gd name="T35" fmla="*/ 2147483647 h 244"/>
                <a:gd name="T36" fmla="*/ 0 w 158"/>
                <a:gd name="T37" fmla="*/ 2147483647 h 244"/>
                <a:gd name="T38" fmla="*/ 0 w 158"/>
                <a:gd name="T39" fmla="*/ 2147483647 h 244"/>
                <a:gd name="T40" fmla="*/ 0 w 158"/>
                <a:gd name="T41" fmla="*/ 2147483647 h 244"/>
                <a:gd name="T42" fmla="*/ 2147483647 w 158"/>
                <a:gd name="T43" fmla="*/ 2147483647 h 244"/>
                <a:gd name="T44" fmla="*/ 2147483647 w 158"/>
                <a:gd name="T45" fmla="*/ 2147483647 h 244"/>
                <a:gd name="T46" fmla="*/ 2147483647 w 158"/>
                <a:gd name="T47" fmla="*/ 2147483647 h 244"/>
                <a:gd name="T48" fmla="*/ 2147483647 w 158"/>
                <a:gd name="T49" fmla="*/ 2147483647 h 244"/>
                <a:gd name="T50" fmla="*/ 2147483647 w 158"/>
                <a:gd name="T51" fmla="*/ 2147483647 h 244"/>
                <a:gd name="T52" fmla="*/ 2147483647 w 158"/>
                <a:gd name="T53" fmla="*/ 2147483647 h 244"/>
                <a:gd name="T54" fmla="*/ 2147483647 w 158"/>
                <a:gd name="T55" fmla="*/ 2147483647 h 244"/>
                <a:gd name="T56" fmla="*/ 2147483647 w 158"/>
                <a:gd name="T57" fmla="*/ 2147483647 h 244"/>
                <a:gd name="T58" fmla="*/ 2147483647 w 158"/>
                <a:gd name="T59" fmla="*/ 2147483647 h 244"/>
                <a:gd name="T60" fmla="*/ 2147483647 w 158"/>
                <a:gd name="T61" fmla="*/ 2147483647 h 244"/>
                <a:gd name="T62" fmla="*/ 2147483647 w 158"/>
                <a:gd name="T63" fmla="*/ 2147483647 h 244"/>
                <a:gd name="T64" fmla="*/ 2147483647 w 158"/>
                <a:gd name="T65" fmla="*/ 2147483647 h 244"/>
                <a:gd name="T66" fmla="*/ 2147483647 w 158"/>
                <a:gd name="T67" fmla="*/ 2147483647 h 244"/>
                <a:gd name="T68" fmla="*/ 2147483647 w 158"/>
                <a:gd name="T69" fmla="*/ 2147483647 h 244"/>
                <a:gd name="T70" fmla="*/ 2147483647 w 158"/>
                <a:gd name="T71" fmla="*/ 2147483647 h 244"/>
                <a:gd name="T72" fmla="*/ 2147483647 w 158"/>
                <a:gd name="T73" fmla="*/ 2147483647 h 244"/>
                <a:gd name="T74" fmla="*/ 2147483647 w 158"/>
                <a:gd name="T75" fmla="*/ 2147483647 h 244"/>
                <a:gd name="T76" fmla="*/ 2147483647 w 158"/>
                <a:gd name="T77" fmla="*/ 2147483647 h 244"/>
                <a:gd name="T78" fmla="*/ 2147483647 w 158"/>
                <a:gd name="T79" fmla="*/ 2147483647 h 244"/>
                <a:gd name="T80" fmla="*/ 2147483647 w 158"/>
                <a:gd name="T81" fmla="*/ 2147483647 h 244"/>
                <a:gd name="T82" fmla="*/ 2147483647 w 158"/>
                <a:gd name="T83" fmla="*/ 2147483647 h 244"/>
                <a:gd name="T84" fmla="*/ 2147483647 w 158"/>
                <a:gd name="T85" fmla="*/ 2147483647 h 244"/>
                <a:gd name="T86" fmla="*/ 2147483647 w 158"/>
                <a:gd name="T87" fmla="*/ 2147483647 h 244"/>
                <a:gd name="T88" fmla="*/ 2147483647 w 158"/>
                <a:gd name="T89" fmla="*/ 2147483647 h 244"/>
                <a:gd name="T90" fmla="*/ 2147483647 w 158"/>
                <a:gd name="T91" fmla="*/ 2147483647 h 244"/>
                <a:gd name="T92" fmla="*/ 2147483647 w 158"/>
                <a:gd name="T93" fmla="*/ 2147483647 h 244"/>
                <a:gd name="T94" fmla="*/ 2147483647 w 158"/>
                <a:gd name="T95" fmla="*/ 0 h 244"/>
                <a:gd name="T96" fmla="*/ 2147483647 w 158"/>
                <a:gd name="T97" fmla="*/ 2147483647 h 244"/>
                <a:gd name="T98" fmla="*/ 2147483647 w 158"/>
                <a:gd name="T99" fmla="*/ 2147483647 h 244"/>
                <a:gd name="T100" fmla="*/ 2147483647 w 158"/>
                <a:gd name="T101" fmla="*/ 2147483647 h 244"/>
                <a:gd name="T102" fmla="*/ 2147483647 w 158"/>
                <a:gd name="T103" fmla="*/ 2147483647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23683" name="Freeform 4801"/>
            <p:cNvSpPr>
              <a:spLocks/>
            </p:cNvSpPr>
            <p:nvPr/>
          </p:nvSpPr>
          <p:spPr bwMode="auto">
            <a:xfrm>
              <a:off x="4803776" y="4124325"/>
              <a:ext cx="52388" cy="71438"/>
            </a:xfrm>
            <a:custGeom>
              <a:avLst/>
              <a:gdLst>
                <a:gd name="T0" fmla="*/ 2147483647 w 30"/>
                <a:gd name="T1" fmla="*/ 2147483647 h 37"/>
                <a:gd name="T2" fmla="*/ 2147483647 w 30"/>
                <a:gd name="T3" fmla="*/ 0 h 37"/>
                <a:gd name="T4" fmla="*/ 2147483647 w 30"/>
                <a:gd name="T5" fmla="*/ 0 h 37"/>
                <a:gd name="T6" fmla="*/ 2147483647 w 30"/>
                <a:gd name="T7" fmla="*/ 2147483647 h 37"/>
                <a:gd name="T8" fmla="*/ 2147483647 w 30"/>
                <a:gd name="T9" fmla="*/ 2147483647 h 37"/>
                <a:gd name="T10" fmla="*/ 0 w 30"/>
                <a:gd name="T11" fmla="*/ 2147483647 h 37"/>
                <a:gd name="T12" fmla="*/ 2147483647 w 30"/>
                <a:gd name="T13" fmla="*/ 2147483647 h 37"/>
                <a:gd name="T14" fmla="*/ 2147483647 w 30"/>
                <a:gd name="T15" fmla="*/ 2147483647 h 37"/>
                <a:gd name="T16" fmla="*/ 2147483647 w 30"/>
                <a:gd name="T17" fmla="*/ 2147483647 h 37"/>
                <a:gd name="T18" fmla="*/ 2147483647 w 30"/>
                <a:gd name="T19" fmla="*/ 2147483647 h 37"/>
                <a:gd name="T20" fmla="*/ 2147483647 w 30"/>
                <a:gd name="T21" fmla="*/ 2147483647 h 37"/>
                <a:gd name="T22" fmla="*/ 2147483647 w 30"/>
                <a:gd name="T23" fmla="*/ 2147483647 h 37"/>
                <a:gd name="T24" fmla="*/ 2147483647 w 30"/>
                <a:gd name="T25" fmla="*/ 214748364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23684" name="Freeform 4802"/>
            <p:cNvSpPr>
              <a:spLocks/>
            </p:cNvSpPr>
            <p:nvPr/>
          </p:nvSpPr>
          <p:spPr bwMode="auto">
            <a:xfrm>
              <a:off x="4303713" y="3914775"/>
              <a:ext cx="209550" cy="301625"/>
            </a:xfrm>
            <a:custGeom>
              <a:avLst/>
              <a:gdLst>
                <a:gd name="T0" fmla="*/ 2147483647 w 118"/>
                <a:gd name="T1" fmla="*/ 2147483647 h 154"/>
                <a:gd name="T2" fmla="*/ 2147483647 w 118"/>
                <a:gd name="T3" fmla="*/ 2147483647 h 154"/>
                <a:gd name="T4" fmla="*/ 2147483647 w 118"/>
                <a:gd name="T5" fmla="*/ 2147483647 h 154"/>
                <a:gd name="T6" fmla="*/ 2147483647 w 118"/>
                <a:gd name="T7" fmla="*/ 2147483647 h 154"/>
                <a:gd name="T8" fmla="*/ 2147483647 w 118"/>
                <a:gd name="T9" fmla="*/ 2147483647 h 154"/>
                <a:gd name="T10" fmla="*/ 2147483647 w 118"/>
                <a:gd name="T11" fmla="*/ 2147483647 h 154"/>
                <a:gd name="T12" fmla="*/ 2147483647 w 118"/>
                <a:gd name="T13" fmla="*/ 2147483647 h 154"/>
                <a:gd name="T14" fmla="*/ 0 w 118"/>
                <a:gd name="T15" fmla="*/ 2147483647 h 154"/>
                <a:gd name="T16" fmla="*/ 2147483647 w 118"/>
                <a:gd name="T17" fmla="*/ 2147483647 h 154"/>
                <a:gd name="T18" fmla="*/ 2147483647 w 118"/>
                <a:gd name="T19" fmla="*/ 2147483647 h 154"/>
                <a:gd name="T20" fmla="*/ 2147483647 w 118"/>
                <a:gd name="T21" fmla="*/ 2147483647 h 154"/>
                <a:gd name="T22" fmla="*/ 2147483647 w 118"/>
                <a:gd name="T23" fmla="*/ 2147483647 h 154"/>
                <a:gd name="T24" fmla="*/ 2147483647 w 118"/>
                <a:gd name="T25" fmla="*/ 2147483647 h 154"/>
                <a:gd name="T26" fmla="*/ 2147483647 w 118"/>
                <a:gd name="T27" fmla="*/ 2147483647 h 154"/>
                <a:gd name="T28" fmla="*/ 2147483647 w 118"/>
                <a:gd name="T29" fmla="*/ 2147483647 h 154"/>
                <a:gd name="T30" fmla="*/ 2147483647 w 118"/>
                <a:gd name="T31" fmla="*/ 2147483647 h 154"/>
                <a:gd name="T32" fmla="*/ 2147483647 w 118"/>
                <a:gd name="T33" fmla="*/ 2147483647 h 154"/>
                <a:gd name="T34" fmla="*/ 2147483647 w 118"/>
                <a:gd name="T35" fmla="*/ 2147483647 h 154"/>
                <a:gd name="T36" fmla="*/ 2147483647 w 118"/>
                <a:gd name="T37" fmla="*/ 2147483647 h 154"/>
                <a:gd name="T38" fmla="*/ 2147483647 w 118"/>
                <a:gd name="T39" fmla="*/ 2147483647 h 154"/>
                <a:gd name="T40" fmla="*/ 2147483647 w 118"/>
                <a:gd name="T41" fmla="*/ 2147483647 h 154"/>
                <a:gd name="T42" fmla="*/ 2147483647 w 118"/>
                <a:gd name="T43" fmla="*/ 2147483647 h 154"/>
                <a:gd name="T44" fmla="*/ 2147483647 w 118"/>
                <a:gd name="T45" fmla="*/ 2147483647 h 154"/>
                <a:gd name="T46" fmla="*/ 2147483647 w 118"/>
                <a:gd name="T47" fmla="*/ 2147483647 h 154"/>
                <a:gd name="T48" fmla="*/ 2147483647 w 118"/>
                <a:gd name="T49" fmla="*/ 2147483647 h 154"/>
                <a:gd name="T50" fmla="*/ 2147483647 w 118"/>
                <a:gd name="T51" fmla="*/ 2147483647 h 154"/>
                <a:gd name="T52" fmla="*/ 2147483647 w 118"/>
                <a:gd name="T53" fmla="*/ 0 h 154"/>
                <a:gd name="T54" fmla="*/ 2147483647 w 118"/>
                <a:gd name="T55" fmla="*/ 0 h 154"/>
                <a:gd name="T56" fmla="*/ 2147483647 w 118"/>
                <a:gd name="T57" fmla="*/ 2147483647 h 154"/>
                <a:gd name="T58" fmla="*/ 2147483647 w 118"/>
                <a:gd name="T59" fmla="*/ 2147483647 h 154"/>
                <a:gd name="T60" fmla="*/ 2147483647 w 118"/>
                <a:gd name="T61" fmla="*/ 2147483647 h 154"/>
                <a:gd name="T62" fmla="*/ 2147483647 w 118"/>
                <a:gd name="T63" fmla="*/ 2147483647 h 154"/>
                <a:gd name="T64" fmla="*/ 2147483647 w 118"/>
                <a:gd name="T65" fmla="*/ 2147483647 h 154"/>
                <a:gd name="T66" fmla="*/ 2147483647 w 118"/>
                <a:gd name="T67" fmla="*/ 2147483647 h 154"/>
                <a:gd name="T68" fmla="*/ 2147483647 w 118"/>
                <a:gd name="T69" fmla="*/ 2147483647 h 154"/>
                <a:gd name="T70" fmla="*/ 2147483647 w 118"/>
                <a:gd name="T71" fmla="*/ 2147483647 h 154"/>
                <a:gd name="T72" fmla="*/ 2147483647 w 118"/>
                <a:gd name="T73" fmla="*/ 2147483647 h 154"/>
                <a:gd name="T74" fmla="*/ 2147483647 w 118"/>
                <a:gd name="T75" fmla="*/ 2147483647 h 154"/>
                <a:gd name="T76" fmla="*/ 2147483647 w 118"/>
                <a:gd name="T77" fmla="*/ 2147483647 h 154"/>
                <a:gd name="T78" fmla="*/ 2147483647 w 118"/>
                <a:gd name="T79" fmla="*/ 2147483647 h 154"/>
                <a:gd name="T80" fmla="*/ 2147483647 w 118"/>
                <a:gd name="T81" fmla="*/ 2147483647 h 154"/>
                <a:gd name="T82" fmla="*/ 2147483647 w 118"/>
                <a:gd name="T83" fmla="*/ 2147483647 h 154"/>
                <a:gd name="T84" fmla="*/ 2147483647 w 118"/>
                <a:gd name="T85" fmla="*/ 2147483647 h 154"/>
                <a:gd name="T86" fmla="*/ 2147483647 w 118"/>
                <a:gd name="T87" fmla="*/ 2147483647 h 154"/>
                <a:gd name="T88" fmla="*/ 2147483647 w 118"/>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23685" name="Freeform 4803"/>
            <p:cNvSpPr>
              <a:spLocks/>
            </p:cNvSpPr>
            <p:nvPr/>
          </p:nvSpPr>
          <p:spPr bwMode="auto">
            <a:xfrm>
              <a:off x="4941888" y="3876675"/>
              <a:ext cx="222250" cy="325438"/>
            </a:xfrm>
            <a:custGeom>
              <a:avLst/>
              <a:gdLst>
                <a:gd name="T0" fmla="*/ 2147483647 w 125"/>
                <a:gd name="T1" fmla="*/ 2147483647 h 166"/>
                <a:gd name="T2" fmla="*/ 2147483647 w 125"/>
                <a:gd name="T3" fmla="*/ 2147483647 h 166"/>
                <a:gd name="T4" fmla="*/ 2147483647 w 125"/>
                <a:gd name="T5" fmla="*/ 2147483647 h 166"/>
                <a:gd name="T6" fmla="*/ 2147483647 w 125"/>
                <a:gd name="T7" fmla="*/ 2147483647 h 166"/>
                <a:gd name="T8" fmla="*/ 0 w 125"/>
                <a:gd name="T9" fmla="*/ 2147483647 h 166"/>
                <a:gd name="T10" fmla="*/ 0 w 125"/>
                <a:gd name="T11" fmla="*/ 2147483647 h 166"/>
                <a:gd name="T12" fmla="*/ 2147483647 w 125"/>
                <a:gd name="T13" fmla="*/ 2147483647 h 166"/>
                <a:gd name="T14" fmla="*/ 2147483647 w 125"/>
                <a:gd name="T15" fmla="*/ 2147483647 h 166"/>
                <a:gd name="T16" fmla="*/ 2147483647 w 125"/>
                <a:gd name="T17" fmla="*/ 2147483647 h 166"/>
                <a:gd name="T18" fmla="*/ 2147483647 w 125"/>
                <a:gd name="T19" fmla="*/ 2147483647 h 166"/>
                <a:gd name="T20" fmla="*/ 0 w 125"/>
                <a:gd name="T21" fmla="*/ 2147483647 h 166"/>
                <a:gd name="T22" fmla="*/ 2147483647 w 125"/>
                <a:gd name="T23" fmla="*/ 0 h 166"/>
                <a:gd name="T24" fmla="*/ 2147483647 w 125"/>
                <a:gd name="T25" fmla="*/ 0 h 166"/>
                <a:gd name="T26" fmla="*/ 2147483647 w 125"/>
                <a:gd name="T27" fmla="*/ 0 h 166"/>
                <a:gd name="T28" fmla="*/ 2147483647 w 125"/>
                <a:gd name="T29" fmla="*/ 2147483647 h 166"/>
                <a:gd name="T30" fmla="*/ 2147483647 w 125"/>
                <a:gd name="T31" fmla="*/ 2147483647 h 166"/>
                <a:gd name="T32" fmla="*/ 2147483647 w 125"/>
                <a:gd name="T33" fmla="*/ 2147483647 h 166"/>
                <a:gd name="T34" fmla="*/ 2147483647 w 125"/>
                <a:gd name="T35" fmla="*/ 2147483647 h 166"/>
                <a:gd name="T36" fmla="*/ 2147483647 w 125"/>
                <a:gd name="T37" fmla="*/ 2147483647 h 166"/>
                <a:gd name="T38" fmla="*/ 2147483647 w 125"/>
                <a:gd name="T39" fmla="*/ 2147483647 h 166"/>
                <a:gd name="T40" fmla="*/ 2147483647 w 125"/>
                <a:gd name="T41" fmla="*/ 2147483647 h 166"/>
                <a:gd name="T42" fmla="*/ 2147483647 w 125"/>
                <a:gd name="T43" fmla="*/ 2147483647 h 166"/>
                <a:gd name="T44" fmla="*/ 2147483647 w 125"/>
                <a:gd name="T45" fmla="*/ 2147483647 h 166"/>
                <a:gd name="T46" fmla="*/ 2147483647 w 125"/>
                <a:gd name="T47" fmla="*/ 2147483647 h 166"/>
                <a:gd name="T48" fmla="*/ 2147483647 w 125"/>
                <a:gd name="T49" fmla="*/ 2147483647 h 166"/>
                <a:gd name="T50" fmla="*/ 2147483647 w 125"/>
                <a:gd name="T51" fmla="*/ 2147483647 h 166"/>
                <a:gd name="T52" fmla="*/ 2147483647 w 125"/>
                <a:gd name="T53" fmla="*/ 2147483647 h 166"/>
                <a:gd name="T54" fmla="*/ 2147483647 w 125"/>
                <a:gd name="T55" fmla="*/ 2147483647 h 166"/>
                <a:gd name="T56" fmla="*/ 2147483647 w 125"/>
                <a:gd name="T57" fmla="*/ 2147483647 h 166"/>
                <a:gd name="T58" fmla="*/ 2147483647 w 125"/>
                <a:gd name="T59" fmla="*/ 2147483647 h 166"/>
                <a:gd name="T60" fmla="*/ 2147483647 w 125"/>
                <a:gd name="T61" fmla="*/ 2147483647 h 166"/>
                <a:gd name="T62" fmla="*/ 2147483647 w 125"/>
                <a:gd name="T63" fmla="*/ 2147483647 h 166"/>
                <a:gd name="T64" fmla="*/ 2147483647 w 125"/>
                <a:gd name="T65" fmla="*/ 2147483647 h 166"/>
                <a:gd name="T66" fmla="*/ 2147483647 w 125"/>
                <a:gd name="T67" fmla="*/ 2147483647 h 166"/>
                <a:gd name="T68" fmla="*/ 2147483647 w 125"/>
                <a:gd name="T69" fmla="*/ 2147483647 h 166"/>
                <a:gd name="T70" fmla="*/ 2147483647 w 125"/>
                <a:gd name="T71" fmla="*/ 2147483647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23686" name="Freeform 4804"/>
            <p:cNvSpPr>
              <a:spLocks/>
            </p:cNvSpPr>
            <p:nvPr/>
          </p:nvSpPr>
          <p:spPr bwMode="auto">
            <a:xfrm>
              <a:off x="8821738" y="3932238"/>
              <a:ext cx="4763" cy="4763"/>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687" name="Freeform 4805"/>
            <p:cNvSpPr>
              <a:spLocks/>
            </p:cNvSpPr>
            <p:nvPr/>
          </p:nvSpPr>
          <p:spPr bwMode="auto">
            <a:xfrm>
              <a:off x="8831263" y="3975100"/>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88" name="Rectangle 4806"/>
            <p:cNvSpPr>
              <a:spLocks noChangeArrowheads="1"/>
            </p:cNvSpPr>
            <p:nvPr/>
          </p:nvSpPr>
          <p:spPr bwMode="auto">
            <a:xfrm>
              <a:off x="8834438" y="3989388"/>
              <a:ext cx="0" cy="3175"/>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689" name="Freeform 4807"/>
            <p:cNvSpPr>
              <a:spLocks/>
            </p:cNvSpPr>
            <p:nvPr/>
          </p:nvSpPr>
          <p:spPr bwMode="auto">
            <a:xfrm>
              <a:off x="8837613" y="3970338"/>
              <a:ext cx="7938"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3690" name="Freeform 4808"/>
            <p:cNvSpPr>
              <a:spLocks/>
            </p:cNvSpPr>
            <p:nvPr/>
          </p:nvSpPr>
          <p:spPr bwMode="auto">
            <a:xfrm>
              <a:off x="8831263" y="3984625"/>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691" name="Freeform 4809"/>
            <p:cNvSpPr>
              <a:spLocks/>
            </p:cNvSpPr>
            <p:nvPr/>
          </p:nvSpPr>
          <p:spPr bwMode="auto">
            <a:xfrm>
              <a:off x="4070351" y="3556000"/>
              <a:ext cx="328613" cy="330200"/>
            </a:xfrm>
            <a:custGeom>
              <a:avLst/>
              <a:gdLst>
                <a:gd name="T0" fmla="*/ 2147483647 w 187"/>
                <a:gd name="T1" fmla="*/ 2147483647 h 168"/>
                <a:gd name="T2" fmla="*/ 2147483647 w 187"/>
                <a:gd name="T3" fmla="*/ 2147483647 h 168"/>
                <a:gd name="T4" fmla="*/ 2147483647 w 187"/>
                <a:gd name="T5" fmla="*/ 2147483647 h 168"/>
                <a:gd name="T6" fmla="*/ 2147483647 w 187"/>
                <a:gd name="T7" fmla="*/ 2147483647 h 168"/>
                <a:gd name="T8" fmla="*/ 2147483647 w 187"/>
                <a:gd name="T9" fmla="*/ 2147483647 h 168"/>
                <a:gd name="T10" fmla="*/ 2147483647 w 187"/>
                <a:gd name="T11" fmla="*/ 2147483647 h 168"/>
                <a:gd name="T12" fmla="*/ 2147483647 w 187"/>
                <a:gd name="T13" fmla="*/ 2147483647 h 168"/>
                <a:gd name="T14" fmla="*/ 2147483647 w 187"/>
                <a:gd name="T15" fmla="*/ 2147483647 h 168"/>
                <a:gd name="T16" fmla="*/ 2147483647 w 187"/>
                <a:gd name="T17" fmla="*/ 2147483647 h 168"/>
                <a:gd name="T18" fmla="*/ 2147483647 w 187"/>
                <a:gd name="T19" fmla="*/ 2147483647 h 168"/>
                <a:gd name="T20" fmla="*/ 2147483647 w 187"/>
                <a:gd name="T21" fmla="*/ 2147483647 h 168"/>
                <a:gd name="T22" fmla="*/ 2147483647 w 187"/>
                <a:gd name="T23" fmla="*/ 2147483647 h 168"/>
                <a:gd name="T24" fmla="*/ 2147483647 w 187"/>
                <a:gd name="T25" fmla="*/ 2147483647 h 168"/>
                <a:gd name="T26" fmla="*/ 2147483647 w 187"/>
                <a:gd name="T27" fmla="*/ 2147483647 h 168"/>
                <a:gd name="T28" fmla="*/ 2147483647 w 187"/>
                <a:gd name="T29" fmla="*/ 2147483647 h 168"/>
                <a:gd name="T30" fmla="*/ 2147483647 w 187"/>
                <a:gd name="T31" fmla="*/ 2147483647 h 168"/>
                <a:gd name="T32" fmla="*/ 2147483647 w 187"/>
                <a:gd name="T33" fmla="*/ 2147483647 h 168"/>
                <a:gd name="T34" fmla="*/ 2147483647 w 187"/>
                <a:gd name="T35" fmla="*/ 2147483647 h 168"/>
                <a:gd name="T36" fmla="*/ 2147483647 w 187"/>
                <a:gd name="T37" fmla="*/ 2147483647 h 168"/>
                <a:gd name="T38" fmla="*/ 2147483647 w 187"/>
                <a:gd name="T39" fmla="*/ 2147483647 h 168"/>
                <a:gd name="T40" fmla="*/ 2147483647 w 187"/>
                <a:gd name="T41" fmla="*/ 2147483647 h 168"/>
                <a:gd name="T42" fmla="*/ 2147483647 w 187"/>
                <a:gd name="T43" fmla="*/ 2147483647 h 168"/>
                <a:gd name="T44" fmla="*/ 2147483647 w 187"/>
                <a:gd name="T45" fmla="*/ 2147483647 h 168"/>
                <a:gd name="T46" fmla="*/ 2147483647 w 187"/>
                <a:gd name="T47" fmla="*/ 2147483647 h 168"/>
                <a:gd name="T48" fmla="*/ 2147483647 w 187"/>
                <a:gd name="T49" fmla="*/ 2147483647 h 168"/>
                <a:gd name="T50" fmla="*/ 0 w 187"/>
                <a:gd name="T51" fmla="*/ 2147483647 h 168"/>
                <a:gd name="T52" fmla="*/ 2147483647 w 187"/>
                <a:gd name="T53" fmla="*/ 2147483647 h 168"/>
                <a:gd name="T54" fmla="*/ 2147483647 w 187"/>
                <a:gd name="T55" fmla="*/ 2147483647 h 168"/>
                <a:gd name="T56" fmla="*/ 2147483647 w 187"/>
                <a:gd name="T57" fmla="*/ 2147483647 h 168"/>
                <a:gd name="T58" fmla="*/ 2147483647 w 187"/>
                <a:gd name="T59" fmla="*/ 2147483647 h 168"/>
                <a:gd name="T60" fmla="*/ 2147483647 w 187"/>
                <a:gd name="T61" fmla="*/ 2147483647 h 168"/>
                <a:gd name="T62" fmla="*/ 2147483647 w 187"/>
                <a:gd name="T63" fmla="*/ 2147483647 h 168"/>
                <a:gd name="T64" fmla="*/ 2147483647 w 187"/>
                <a:gd name="T65" fmla="*/ 2147483647 h 168"/>
                <a:gd name="T66" fmla="*/ 2147483647 w 187"/>
                <a:gd name="T67" fmla="*/ 2147483647 h 168"/>
                <a:gd name="T68" fmla="*/ 2147483647 w 187"/>
                <a:gd name="T69" fmla="*/ 0 h 168"/>
                <a:gd name="T70" fmla="*/ 2147483647 w 187"/>
                <a:gd name="T71" fmla="*/ 2147483647 h 168"/>
                <a:gd name="T72" fmla="*/ 2147483647 w 187"/>
                <a:gd name="T73" fmla="*/ 2147483647 h 168"/>
                <a:gd name="T74" fmla="*/ 2147483647 w 187"/>
                <a:gd name="T75" fmla="*/ 2147483647 h 168"/>
                <a:gd name="T76" fmla="*/ 2147483647 w 187"/>
                <a:gd name="T77" fmla="*/ 2147483647 h 168"/>
                <a:gd name="T78" fmla="*/ 2147483647 w 187"/>
                <a:gd name="T79" fmla="*/ 2147483647 h 168"/>
                <a:gd name="T80" fmla="*/ 2147483647 w 187"/>
                <a:gd name="T81" fmla="*/ 2147483647 h 168"/>
                <a:gd name="T82" fmla="*/ 2147483647 w 187"/>
                <a:gd name="T83" fmla="*/ 2147483647 h 168"/>
                <a:gd name="T84" fmla="*/ 2147483647 w 187"/>
                <a:gd name="T85" fmla="*/ 2147483647 h 168"/>
                <a:gd name="T86" fmla="*/ 2147483647 w 187"/>
                <a:gd name="T87" fmla="*/ 0 h 168"/>
                <a:gd name="T88" fmla="*/ 2147483647 w 187"/>
                <a:gd name="T89" fmla="*/ 2147483647 h 168"/>
                <a:gd name="T90" fmla="*/ 2147483647 w 187"/>
                <a:gd name="T91" fmla="*/ 2147483647 h 168"/>
                <a:gd name="T92" fmla="*/ 2147483647 w 187"/>
                <a:gd name="T93" fmla="*/ 2147483647 h 168"/>
                <a:gd name="T94" fmla="*/ 2147483647 w 187"/>
                <a:gd name="T95" fmla="*/ 2147483647 h 168"/>
                <a:gd name="T96" fmla="*/ 2147483647 w 187"/>
                <a:gd name="T97" fmla="*/ 2147483647 h 168"/>
                <a:gd name="T98" fmla="*/ 2147483647 w 187"/>
                <a:gd name="T99" fmla="*/ 2147483647 h 168"/>
                <a:gd name="T100" fmla="*/ 2147483647 w 187"/>
                <a:gd name="T101" fmla="*/ 2147483647 h 168"/>
                <a:gd name="T102" fmla="*/ 2147483647 w 187"/>
                <a:gd name="T103" fmla="*/ 2147483647 h 168"/>
                <a:gd name="T104" fmla="*/ 2147483647 w 187"/>
                <a:gd name="T105" fmla="*/ 2147483647 h 168"/>
                <a:gd name="T106" fmla="*/ 2147483647 w 187"/>
                <a:gd name="T107" fmla="*/ 2147483647 h 168"/>
                <a:gd name="T108" fmla="*/ 2147483647 w 187"/>
                <a:gd name="T109" fmla="*/ 2147483647 h 168"/>
                <a:gd name="T110" fmla="*/ 2147483647 w 187"/>
                <a:gd name="T111" fmla="*/ 2147483647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23692" name="Freeform 4810"/>
            <p:cNvSpPr>
              <a:spLocks/>
            </p:cNvSpPr>
            <p:nvPr/>
          </p:nvSpPr>
          <p:spPr bwMode="auto">
            <a:xfrm>
              <a:off x="4014788" y="3606800"/>
              <a:ext cx="82550" cy="214313"/>
            </a:xfrm>
            <a:custGeom>
              <a:avLst/>
              <a:gdLst>
                <a:gd name="T0" fmla="*/ 2147483647 w 47"/>
                <a:gd name="T1" fmla="*/ 2147483647 h 109"/>
                <a:gd name="T2" fmla="*/ 0 w 47"/>
                <a:gd name="T3" fmla="*/ 2147483647 h 109"/>
                <a:gd name="T4" fmla="*/ 2147483647 w 47"/>
                <a:gd name="T5" fmla="*/ 2147483647 h 109"/>
                <a:gd name="T6" fmla="*/ 2147483647 w 47"/>
                <a:gd name="T7" fmla="*/ 2147483647 h 109"/>
                <a:gd name="T8" fmla="*/ 2147483647 w 47"/>
                <a:gd name="T9" fmla="*/ 2147483647 h 109"/>
                <a:gd name="T10" fmla="*/ 2147483647 w 47"/>
                <a:gd name="T11" fmla="*/ 2147483647 h 109"/>
                <a:gd name="T12" fmla="*/ 2147483647 w 47"/>
                <a:gd name="T13" fmla="*/ 2147483647 h 109"/>
                <a:gd name="T14" fmla="*/ 2147483647 w 47"/>
                <a:gd name="T15" fmla="*/ 2147483647 h 109"/>
                <a:gd name="T16" fmla="*/ 2147483647 w 47"/>
                <a:gd name="T17" fmla="*/ 2147483647 h 109"/>
                <a:gd name="T18" fmla="*/ 2147483647 w 47"/>
                <a:gd name="T19" fmla="*/ 2147483647 h 109"/>
                <a:gd name="T20" fmla="*/ 2147483647 w 47"/>
                <a:gd name="T21" fmla="*/ 2147483647 h 109"/>
                <a:gd name="T22" fmla="*/ 2147483647 w 47"/>
                <a:gd name="T23" fmla="*/ 2147483647 h 109"/>
                <a:gd name="T24" fmla="*/ 2147483647 w 47"/>
                <a:gd name="T25" fmla="*/ 2147483647 h 109"/>
                <a:gd name="T26" fmla="*/ 2147483647 w 47"/>
                <a:gd name="T27" fmla="*/ 2147483647 h 109"/>
                <a:gd name="T28" fmla="*/ 2147483647 w 47"/>
                <a:gd name="T29" fmla="*/ 0 h 109"/>
                <a:gd name="T30" fmla="*/ 2147483647 w 47"/>
                <a:gd name="T31" fmla="*/ 2147483647 h 109"/>
                <a:gd name="T32" fmla="*/ 2147483647 w 47"/>
                <a:gd name="T33" fmla="*/ 2147483647 h 109"/>
                <a:gd name="T34" fmla="*/ 2147483647 w 47"/>
                <a:gd name="T35" fmla="*/ 2147483647 h 109"/>
                <a:gd name="T36" fmla="*/ 2147483647 w 47"/>
                <a:gd name="T37" fmla="*/ 2147483647 h 109"/>
                <a:gd name="T38" fmla="*/ 2147483647 w 47"/>
                <a:gd name="T39" fmla="*/ 2147483647 h 109"/>
                <a:gd name="T40" fmla="*/ 2147483647 w 47"/>
                <a:gd name="T41" fmla="*/ 2147483647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23693" name="Freeform 4811"/>
            <p:cNvSpPr>
              <a:spLocks/>
            </p:cNvSpPr>
            <p:nvPr/>
          </p:nvSpPr>
          <p:spPr bwMode="auto">
            <a:xfrm>
              <a:off x="3840163" y="3509963"/>
              <a:ext cx="219075" cy="195263"/>
            </a:xfrm>
            <a:custGeom>
              <a:avLst/>
              <a:gdLst>
                <a:gd name="T0" fmla="*/ 2147483647 w 125"/>
                <a:gd name="T1" fmla="*/ 2147483647 h 99"/>
                <a:gd name="T2" fmla="*/ 2147483647 w 125"/>
                <a:gd name="T3" fmla="*/ 2147483647 h 99"/>
                <a:gd name="T4" fmla="*/ 2147483647 w 125"/>
                <a:gd name="T5" fmla="*/ 2147483647 h 99"/>
                <a:gd name="T6" fmla="*/ 2147483647 w 125"/>
                <a:gd name="T7" fmla="*/ 2147483647 h 99"/>
                <a:gd name="T8" fmla="*/ 2147483647 w 125"/>
                <a:gd name="T9" fmla="*/ 2147483647 h 99"/>
                <a:gd name="T10" fmla="*/ 2147483647 w 125"/>
                <a:gd name="T11" fmla="*/ 2147483647 h 99"/>
                <a:gd name="T12" fmla="*/ 2147483647 w 125"/>
                <a:gd name="T13" fmla="*/ 2147483647 h 99"/>
                <a:gd name="T14" fmla="*/ 2147483647 w 125"/>
                <a:gd name="T15" fmla="*/ 2147483647 h 99"/>
                <a:gd name="T16" fmla="*/ 2147483647 w 125"/>
                <a:gd name="T17" fmla="*/ 2147483647 h 99"/>
                <a:gd name="T18" fmla="*/ 2147483647 w 125"/>
                <a:gd name="T19" fmla="*/ 2147483647 h 99"/>
                <a:gd name="T20" fmla="*/ 2147483647 w 125"/>
                <a:gd name="T21" fmla="*/ 2147483647 h 99"/>
                <a:gd name="T22" fmla="*/ 0 w 125"/>
                <a:gd name="T23" fmla="*/ 2147483647 h 99"/>
                <a:gd name="T24" fmla="*/ 2147483647 w 125"/>
                <a:gd name="T25" fmla="*/ 2147483647 h 99"/>
                <a:gd name="T26" fmla="*/ 2147483647 w 125"/>
                <a:gd name="T27" fmla="*/ 2147483647 h 99"/>
                <a:gd name="T28" fmla="*/ 2147483647 w 125"/>
                <a:gd name="T29" fmla="*/ 2147483647 h 99"/>
                <a:gd name="T30" fmla="*/ 2147483647 w 125"/>
                <a:gd name="T31" fmla="*/ 2147483647 h 99"/>
                <a:gd name="T32" fmla="*/ 2147483647 w 125"/>
                <a:gd name="T33" fmla="*/ 2147483647 h 99"/>
                <a:gd name="T34" fmla="*/ 2147483647 w 125"/>
                <a:gd name="T35" fmla="*/ 2147483647 h 99"/>
                <a:gd name="T36" fmla="*/ 2147483647 w 125"/>
                <a:gd name="T37" fmla="*/ 2147483647 h 99"/>
                <a:gd name="T38" fmla="*/ 2147483647 w 125"/>
                <a:gd name="T39" fmla="*/ 2147483647 h 99"/>
                <a:gd name="T40" fmla="*/ 2147483647 w 125"/>
                <a:gd name="T41" fmla="*/ 2147483647 h 99"/>
                <a:gd name="T42" fmla="*/ 2147483647 w 125"/>
                <a:gd name="T43" fmla="*/ 2147483647 h 99"/>
                <a:gd name="T44" fmla="*/ 2147483647 w 125"/>
                <a:gd name="T45" fmla="*/ 2147483647 h 99"/>
                <a:gd name="T46" fmla="*/ 2147483647 w 125"/>
                <a:gd name="T47" fmla="*/ 0 h 99"/>
                <a:gd name="T48" fmla="*/ 2147483647 w 125"/>
                <a:gd name="T49" fmla="*/ 2147483647 h 99"/>
                <a:gd name="T50" fmla="*/ 2147483647 w 125"/>
                <a:gd name="T51" fmla="*/ 2147483647 h 99"/>
                <a:gd name="T52" fmla="*/ 2147483647 w 125"/>
                <a:gd name="T53" fmla="*/ 2147483647 h 99"/>
                <a:gd name="T54" fmla="*/ 2147483647 w 125"/>
                <a:gd name="T55" fmla="*/ 2147483647 h 99"/>
                <a:gd name="T56" fmla="*/ 2147483647 w 125"/>
                <a:gd name="T57" fmla="*/ 2147483647 h 99"/>
                <a:gd name="T58" fmla="*/ 2147483647 w 125"/>
                <a:gd name="T59" fmla="*/ 2147483647 h 99"/>
                <a:gd name="T60" fmla="*/ 2147483647 w 125"/>
                <a:gd name="T61" fmla="*/ 2147483647 h 99"/>
                <a:gd name="T62" fmla="*/ 2147483647 w 125"/>
                <a:gd name="T63" fmla="*/ 2147483647 h 99"/>
                <a:gd name="T64" fmla="*/ 2147483647 w 125"/>
                <a:gd name="T65" fmla="*/ 2147483647 h 99"/>
                <a:gd name="T66" fmla="*/ 2147483647 w 125"/>
                <a:gd name="T67" fmla="*/ 2147483647 h 99"/>
                <a:gd name="T68" fmla="*/ 2147483647 w 125"/>
                <a:gd name="T69" fmla="*/ 2147483647 h 99"/>
                <a:gd name="T70" fmla="*/ 2147483647 w 125"/>
                <a:gd name="T71" fmla="*/ 2147483647 h 99"/>
                <a:gd name="T72" fmla="*/ 2147483647 w 125"/>
                <a:gd name="T73" fmla="*/ 2147483647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23694" name="Freeform 4812"/>
            <p:cNvSpPr>
              <a:spLocks/>
            </p:cNvSpPr>
            <p:nvPr/>
          </p:nvSpPr>
          <p:spPr bwMode="auto">
            <a:xfrm>
              <a:off x="4232276" y="3579813"/>
              <a:ext cx="214313" cy="398463"/>
            </a:xfrm>
            <a:custGeom>
              <a:avLst/>
              <a:gdLst>
                <a:gd name="T0" fmla="*/ 2147483647 w 121"/>
                <a:gd name="T1" fmla="*/ 2147483647 h 203"/>
                <a:gd name="T2" fmla="*/ 2147483647 w 121"/>
                <a:gd name="T3" fmla="*/ 2147483647 h 203"/>
                <a:gd name="T4" fmla="*/ 2147483647 w 121"/>
                <a:gd name="T5" fmla="*/ 2147483647 h 203"/>
                <a:gd name="T6" fmla="*/ 2147483647 w 121"/>
                <a:gd name="T7" fmla="*/ 2147483647 h 203"/>
                <a:gd name="T8" fmla="*/ 2147483647 w 121"/>
                <a:gd name="T9" fmla="*/ 2147483647 h 203"/>
                <a:gd name="T10" fmla="*/ 2147483647 w 121"/>
                <a:gd name="T11" fmla="*/ 2147483647 h 203"/>
                <a:gd name="T12" fmla="*/ 2147483647 w 121"/>
                <a:gd name="T13" fmla="*/ 2147483647 h 203"/>
                <a:gd name="T14" fmla="*/ 2147483647 w 121"/>
                <a:gd name="T15" fmla="*/ 2147483647 h 203"/>
                <a:gd name="T16" fmla="*/ 2147483647 w 121"/>
                <a:gd name="T17" fmla="*/ 2147483647 h 203"/>
                <a:gd name="T18" fmla="*/ 2147483647 w 121"/>
                <a:gd name="T19" fmla="*/ 2147483647 h 203"/>
                <a:gd name="T20" fmla="*/ 2147483647 w 121"/>
                <a:gd name="T21" fmla="*/ 2147483647 h 203"/>
                <a:gd name="T22" fmla="*/ 2147483647 w 121"/>
                <a:gd name="T23" fmla="*/ 2147483647 h 203"/>
                <a:gd name="T24" fmla="*/ 2147483647 w 121"/>
                <a:gd name="T25" fmla="*/ 2147483647 h 203"/>
                <a:gd name="T26" fmla="*/ 2147483647 w 121"/>
                <a:gd name="T27" fmla="*/ 2147483647 h 203"/>
                <a:gd name="T28" fmla="*/ 2147483647 w 121"/>
                <a:gd name="T29" fmla="*/ 2147483647 h 203"/>
                <a:gd name="T30" fmla="*/ 2147483647 w 121"/>
                <a:gd name="T31" fmla="*/ 2147483647 h 203"/>
                <a:gd name="T32" fmla="*/ 2147483647 w 121"/>
                <a:gd name="T33" fmla="*/ 2147483647 h 203"/>
                <a:gd name="T34" fmla="*/ 2147483647 w 121"/>
                <a:gd name="T35" fmla="*/ 2147483647 h 203"/>
                <a:gd name="T36" fmla="*/ 2147483647 w 121"/>
                <a:gd name="T37" fmla="*/ 2147483647 h 203"/>
                <a:gd name="T38" fmla="*/ 2147483647 w 121"/>
                <a:gd name="T39" fmla="*/ 2147483647 h 203"/>
                <a:gd name="T40" fmla="*/ 2147483647 w 121"/>
                <a:gd name="T41" fmla="*/ 2147483647 h 203"/>
                <a:gd name="T42" fmla="*/ 2147483647 w 121"/>
                <a:gd name="T43" fmla="*/ 2147483647 h 203"/>
                <a:gd name="T44" fmla="*/ 2147483647 w 121"/>
                <a:gd name="T45" fmla="*/ 2147483647 h 203"/>
                <a:gd name="T46" fmla="*/ 2147483647 w 121"/>
                <a:gd name="T47" fmla="*/ 2147483647 h 203"/>
                <a:gd name="T48" fmla="*/ 0 w 121"/>
                <a:gd name="T49" fmla="*/ 2147483647 h 203"/>
                <a:gd name="T50" fmla="*/ 2147483647 w 121"/>
                <a:gd name="T51" fmla="*/ 2147483647 h 203"/>
                <a:gd name="T52" fmla="*/ 2147483647 w 121"/>
                <a:gd name="T53" fmla="*/ 2147483647 h 203"/>
                <a:gd name="T54" fmla="*/ 2147483647 w 121"/>
                <a:gd name="T55" fmla="*/ 2147483647 h 203"/>
                <a:gd name="T56" fmla="*/ 2147483647 w 121"/>
                <a:gd name="T57" fmla="*/ 2147483647 h 203"/>
                <a:gd name="T58" fmla="*/ 2147483647 w 121"/>
                <a:gd name="T59" fmla="*/ 2147483647 h 203"/>
                <a:gd name="T60" fmla="*/ 2147483647 w 121"/>
                <a:gd name="T61" fmla="*/ 2147483647 h 203"/>
                <a:gd name="T62" fmla="*/ 2147483647 w 121"/>
                <a:gd name="T63" fmla="*/ 2147483647 h 203"/>
                <a:gd name="T64" fmla="*/ 2147483647 w 121"/>
                <a:gd name="T65" fmla="*/ 2147483647 h 203"/>
                <a:gd name="T66" fmla="*/ 2147483647 w 121"/>
                <a:gd name="T67" fmla="*/ 2147483647 h 203"/>
                <a:gd name="T68" fmla="*/ 2147483647 w 121"/>
                <a:gd name="T69" fmla="*/ 2147483647 h 203"/>
                <a:gd name="T70" fmla="*/ 2147483647 w 121"/>
                <a:gd name="T71" fmla="*/ 2147483647 h 203"/>
                <a:gd name="T72" fmla="*/ 2147483647 w 121"/>
                <a:gd name="T73" fmla="*/ 2147483647 h 203"/>
                <a:gd name="T74" fmla="*/ 2147483647 w 121"/>
                <a:gd name="T75" fmla="*/ 2147483647 h 203"/>
                <a:gd name="T76" fmla="*/ 2147483647 w 121"/>
                <a:gd name="T77" fmla="*/ 2147483647 h 203"/>
                <a:gd name="T78" fmla="*/ 2147483647 w 121"/>
                <a:gd name="T79" fmla="*/ 2147483647 h 203"/>
                <a:gd name="T80" fmla="*/ 2147483647 w 121"/>
                <a:gd name="T81" fmla="*/ 0 h 203"/>
                <a:gd name="T82" fmla="*/ 2147483647 w 121"/>
                <a:gd name="T83" fmla="*/ 0 h 203"/>
                <a:gd name="T84" fmla="*/ 2147483647 w 121"/>
                <a:gd name="T85" fmla="*/ 2147483647 h 203"/>
                <a:gd name="T86" fmla="*/ 2147483647 w 121"/>
                <a:gd name="T87" fmla="*/ 2147483647 h 203"/>
                <a:gd name="T88" fmla="*/ 2147483647 w 121"/>
                <a:gd name="T89" fmla="*/ 214748364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23695" name="Freeform 4813"/>
            <p:cNvSpPr>
              <a:spLocks/>
            </p:cNvSpPr>
            <p:nvPr/>
          </p:nvSpPr>
          <p:spPr bwMode="auto">
            <a:xfrm>
              <a:off x="4395788" y="3659188"/>
              <a:ext cx="365125" cy="301625"/>
            </a:xfrm>
            <a:custGeom>
              <a:avLst/>
              <a:gdLst>
                <a:gd name="T0" fmla="*/ 2147483647 w 206"/>
                <a:gd name="T1" fmla="*/ 2147483647 h 154"/>
                <a:gd name="T2" fmla="*/ 2147483647 w 206"/>
                <a:gd name="T3" fmla="*/ 2147483647 h 154"/>
                <a:gd name="T4" fmla="*/ 2147483647 w 206"/>
                <a:gd name="T5" fmla="*/ 2147483647 h 154"/>
                <a:gd name="T6" fmla="*/ 2147483647 w 206"/>
                <a:gd name="T7" fmla="*/ 2147483647 h 154"/>
                <a:gd name="T8" fmla="*/ 2147483647 w 206"/>
                <a:gd name="T9" fmla="*/ 2147483647 h 154"/>
                <a:gd name="T10" fmla="*/ 2147483647 w 206"/>
                <a:gd name="T11" fmla="*/ 0 h 154"/>
                <a:gd name="T12" fmla="*/ 2147483647 w 206"/>
                <a:gd name="T13" fmla="*/ 2147483647 h 154"/>
                <a:gd name="T14" fmla="*/ 2147483647 w 206"/>
                <a:gd name="T15" fmla="*/ 2147483647 h 154"/>
                <a:gd name="T16" fmla="*/ 2147483647 w 206"/>
                <a:gd name="T17" fmla="*/ 2147483647 h 154"/>
                <a:gd name="T18" fmla="*/ 2147483647 w 206"/>
                <a:gd name="T19" fmla="*/ 2147483647 h 154"/>
                <a:gd name="T20" fmla="*/ 2147483647 w 206"/>
                <a:gd name="T21" fmla="*/ 2147483647 h 154"/>
                <a:gd name="T22" fmla="*/ 2147483647 w 206"/>
                <a:gd name="T23" fmla="*/ 2147483647 h 154"/>
                <a:gd name="T24" fmla="*/ 2147483647 w 206"/>
                <a:gd name="T25" fmla="*/ 2147483647 h 154"/>
                <a:gd name="T26" fmla="*/ 2147483647 w 206"/>
                <a:gd name="T27" fmla="*/ 2147483647 h 154"/>
                <a:gd name="T28" fmla="*/ 2147483647 w 206"/>
                <a:gd name="T29" fmla="*/ 2147483647 h 154"/>
                <a:gd name="T30" fmla="*/ 2147483647 w 206"/>
                <a:gd name="T31" fmla="*/ 2147483647 h 154"/>
                <a:gd name="T32" fmla="*/ 2147483647 w 206"/>
                <a:gd name="T33" fmla="*/ 2147483647 h 154"/>
                <a:gd name="T34" fmla="*/ 2147483647 w 206"/>
                <a:gd name="T35" fmla="*/ 2147483647 h 154"/>
                <a:gd name="T36" fmla="*/ 2147483647 w 206"/>
                <a:gd name="T37" fmla="*/ 2147483647 h 154"/>
                <a:gd name="T38" fmla="*/ 2147483647 w 206"/>
                <a:gd name="T39" fmla="*/ 2147483647 h 154"/>
                <a:gd name="T40" fmla="*/ 2147483647 w 206"/>
                <a:gd name="T41" fmla="*/ 2147483647 h 154"/>
                <a:gd name="T42" fmla="*/ 2147483647 w 206"/>
                <a:gd name="T43" fmla="*/ 2147483647 h 154"/>
                <a:gd name="T44" fmla="*/ 2147483647 w 206"/>
                <a:gd name="T45" fmla="*/ 2147483647 h 154"/>
                <a:gd name="T46" fmla="*/ 2147483647 w 206"/>
                <a:gd name="T47" fmla="*/ 2147483647 h 154"/>
                <a:gd name="T48" fmla="*/ 2147483647 w 206"/>
                <a:gd name="T49" fmla="*/ 2147483647 h 154"/>
                <a:gd name="T50" fmla="*/ 2147483647 w 206"/>
                <a:gd name="T51" fmla="*/ 2147483647 h 154"/>
                <a:gd name="T52" fmla="*/ 2147483647 w 206"/>
                <a:gd name="T53" fmla="*/ 2147483647 h 154"/>
                <a:gd name="T54" fmla="*/ 2147483647 w 206"/>
                <a:gd name="T55" fmla="*/ 2147483647 h 154"/>
                <a:gd name="T56" fmla="*/ 2147483647 w 206"/>
                <a:gd name="T57" fmla="*/ 2147483647 h 154"/>
                <a:gd name="T58" fmla="*/ 2147483647 w 206"/>
                <a:gd name="T59" fmla="*/ 2147483647 h 154"/>
                <a:gd name="T60" fmla="*/ 2147483647 w 206"/>
                <a:gd name="T61" fmla="*/ 2147483647 h 154"/>
                <a:gd name="T62" fmla="*/ 2147483647 w 206"/>
                <a:gd name="T63" fmla="*/ 2147483647 h 154"/>
                <a:gd name="T64" fmla="*/ 2147483647 w 206"/>
                <a:gd name="T65" fmla="*/ 2147483647 h 154"/>
                <a:gd name="T66" fmla="*/ 2147483647 w 206"/>
                <a:gd name="T67" fmla="*/ 2147483647 h 154"/>
                <a:gd name="T68" fmla="*/ 2147483647 w 206"/>
                <a:gd name="T69" fmla="*/ 2147483647 h 154"/>
                <a:gd name="T70" fmla="*/ 2147483647 w 206"/>
                <a:gd name="T71" fmla="*/ 2147483647 h 154"/>
                <a:gd name="T72" fmla="*/ 2147483647 w 206"/>
                <a:gd name="T73" fmla="*/ 2147483647 h 154"/>
                <a:gd name="T74" fmla="*/ 0 w 206"/>
                <a:gd name="T75" fmla="*/ 2147483647 h 154"/>
                <a:gd name="T76" fmla="*/ 2147483647 w 206"/>
                <a:gd name="T77" fmla="*/ 2147483647 h 154"/>
                <a:gd name="T78" fmla="*/ 2147483647 w 206"/>
                <a:gd name="T79" fmla="*/ 2147483647 h 154"/>
                <a:gd name="T80" fmla="*/ 2147483647 w 206"/>
                <a:gd name="T81" fmla="*/ 2147483647 h 154"/>
                <a:gd name="T82" fmla="*/ 2147483647 w 206"/>
                <a:gd name="T83" fmla="*/ 2147483647 h 154"/>
                <a:gd name="T84" fmla="*/ 2147483647 w 206"/>
                <a:gd name="T85" fmla="*/ 2147483647 h 154"/>
                <a:gd name="T86" fmla="*/ 2147483647 w 206"/>
                <a:gd name="T87" fmla="*/ 2147483647 h 154"/>
                <a:gd name="T88" fmla="*/ 2147483647 w 206"/>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23696" name="Freeform 4814"/>
            <p:cNvSpPr>
              <a:spLocks/>
            </p:cNvSpPr>
            <p:nvPr/>
          </p:nvSpPr>
          <p:spPr bwMode="auto">
            <a:xfrm>
              <a:off x="3529013" y="3556000"/>
              <a:ext cx="76200" cy="23813"/>
            </a:xfrm>
            <a:custGeom>
              <a:avLst/>
              <a:gdLst>
                <a:gd name="T0" fmla="*/ 2147483647 w 44"/>
                <a:gd name="T1" fmla="*/ 2147483647 h 12"/>
                <a:gd name="T2" fmla="*/ 0 w 44"/>
                <a:gd name="T3" fmla="*/ 2147483647 h 12"/>
                <a:gd name="T4" fmla="*/ 2147483647 w 44"/>
                <a:gd name="T5" fmla="*/ 2147483647 h 12"/>
                <a:gd name="T6" fmla="*/ 2147483647 w 44"/>
                <a:gd name="T7" fmla="*/ 2147483647 h 12"/>
                <a:gd name="T8" fmla="*/ 2147483647 w 44"/>
                <a:gd name="T9" fmla="*/ 2147483647 h 12"/>
                <a:gd name="T10" fmla="*/ 2147483647 w 44"/>
                <a:gd name="T11" fmla="*/ 2147483647 h 12"/>
                <a:gd name="T12" fmla="*/ 2147483647 w 44"/>
                <a:gd name="T13" fmla="*/ 0 h 12"/>
                <a:gd name="T14" fmla="*/ 2147483647 w 44"/>
                <a:gd name="T15" fmla="*/ 2147483647 h 12"/>
                <a:gd name="T16" fmla="*/ 2147483647 w 44"/>
                <a:gd name="T17" fmla="*/ 2147483647 h 12"/>
                <a:gd name="T18" fmla="*/ 2147483647 w 44"/>
                <a:gd name="T19" fmla="*/ 2147483647 h 12"/>
                <a:gd name="T20" fmla="*/ 2147483647 w 44"/>
                <a:gd name="T21" fmla="*/ 2147483647 h 12"/>
                <a:gd name="T22" fmla="*/ 2147483647 w 44"/>
                <a:gd name="T23" fmla="*/ 2147483647 h 12"/>
                <a:gd name="T24" fmla="*/ 2147483647 w 44"/>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697" name="Freeform 4815"/>
            <p:cNvSpPr>
              <a:spLocks/>
            </p:cNvSpPr>
            <p:nvPr/>
          </p:nvSpPr>
          <p:spPr bwMode="auto">
            <a:xfrm>
              <a:off x="3903663" y="3651250"/>
              <a:ext cx="122238" cy="220663"/>
            </a:xfrm>
            <a:custGeom>
              <a:avLst/>
              <a:gdLst>
                <a:gd name="T0" fmla="*/ 2147483647 w 69"/>
                <a:gd name="T1" fmla="*/ 2147483647 h 113"/>
                <a:gd name="T2" fmla="*/ 2147483647 w 69"/>
                <a:gd name="T3" fmla="*/ 2147483647 h 113"/>
                <a:gd name="T4" fmla="*/ 2147483647 w 69"/>
                <a:gd name="T5" fmla="*/ 2147483647 h 113"/>
                <a:gd name="T6" fmla="*/ 2147483647 w 69"/>
                <a:gd name="T7" fmla="*/ 2147483647 h 113"/>
                <a:gd name="T8" fmla="*/ 2147483647 w 69"/>
                <a:gd name="T9" fmla="*/ 2147483647 h 113"/>
                <a:gd name="T10" fmla="*/ 0 w 69"/>
                <a:gd name="T11" fmla="*/ 2147483647 h 113"/>
                <a:gd name="T12" fmla="*/ 2147483647 w 69"/>
                <a:gd name="T13" fmla="*/ 2147483647 h 113"/>
                <a:gd name="T14" fmla="*/ 2147483647 w 69"/>
                <a:gd name="T15" fmla="*/ 2147483647 h 113"/>
                <a:gd name="T16" fmla="*/ 0 w 69"/>
                <a:gd name="T17" fmla="*/ 2147483647 h 113"/>
                <a:gd name="T18" fmla="*/ 2147483647 w 69"/>
                <a:gd name="T19" fmla="*/ 2147483647 h 113"/>
                <a:gd name="T20" fmla="*/ 2147483647 w 69"/>
                <a:gd name="T21" fmla="*/ 2147483647 h 113"/>
                <a:gd name="T22" fmla="*/ 2147483647 w 69"/>
                <a:gd name="T23" fmla="*/ 2147483647 h 113"/>
                <a:gd name="T24" fmla="*/ 2147483647 w 69"/>
                <a:gd name="T25" fmla="*/ 2147483647 h 113"/>
                <a:gd name="T26" fmla="*/ 2147483647 w 69"/>
                <a:gd name="T27" fmla="*/ 2147483647 h 113"/>
                <a:gd name="T28" fmla="*/ 2147483647 w 69"/>
                <a:gd name="T29" fmla="*/ 2147483647 h 113"/>
                <a:gd name="T30" fmla="*/ 2147483647 w 69"/>
                <a:gd name="T31" fmla="*/ 0 h 113"/>
                <a:gd name="T32" fmla="*/ 2147483647 w 69"/>
                <a:gd name="T33" fmla="*/ 0 h 113"/>
                <a:gd name="T34" fmla="*/ 2147483647 w 69"/>
                <a:gd name="T35" fmla="*/ 2147483647 h 113"/>
                <a:gd name="T36" fmla="*/ 2147483647 w 69"/>
                <a:gd name="T37" fmla="*/ 2147483647 h 113"/>
                <a:gd name="T38" fmla="*/ 2147483647 w 69"/>
                <a:gd name="T39" fmla="*/ 2147483647 h 113"/>
                <a:gd name="T40" fmla="*/ 2147483647 w 69"/>
                <a:gd name="T41" fmla="*/ 2147483647 h 113"/>
                <a:gd name="T42" fmla="*/ 2147483647 w 69"/>
                <a:gd name="T43" fmla="*/ 2147483647 h 113"/>
                <a:gd name="T44" fmla="*/ 2147483647 w 69"/>
                <a:gd name="T45" fmla="*/ 2147483647 h 113"/>
                <a:gd name="T46" fmla="*/ 2147483647 w 69"/>
                <a:gd name="T47" fmla="*/ 2147483647 h 113"/>
                <a:gd name="T48" fmla="*/ 2147483647 w 69"/>
                <a:gd name="T49" fmla="*/ 2147483647 h 113"/>
                <a:gd name="T50" fmla="*/ 2147483647 w 69"/>
                <a:gd name="T51" fmla="*/ 2147483647 h 113"/>
                <a:gd name="T52" fmla="*/ 2147483647 w 69"/>
                <a:gd name="T53" fmla="*/ 2147483647 h 113"/>
                <a:gd name="T54" fmla="*/ 2147483647 w 69"/>
                <a:gd name="T55" fmla="*/ 214748364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23698" name="Freeform 4816"/>
            <p:cNvSpPr>
              <a:spLocks/>
            </p:cNvSpPr>
            <p:nvPr/>
          </p:nvSpPr>
          <p:spPr bwMode="auto">
            <a:xfrm>
              <a:off x="3575051" y="3592513"/>
              <a:ext cx="203200" cy="190500"/>
            </a:xfrm>
            <a:custGeom>
              <a:avLst/>
              <a:gdLst>
                <a:gd name="T0" fmla="*/ 2147483647 w 115"/>
                <a:gd name="T1" fmla="*/ 2147483647 h 97"/>
                <a:gd name="T2" fmla="*/ 2147483647 w 115"/>
                <a:gd name="T3" fmla="*/ 2147483647 h 97"/>
                <a:gd name="T4" fmla="*/ 2147483647 w 115"/>
                <a:gd name="T5" fmla="*/ 2147483647 h 97"/>
                <a:gd name="T6" fmla="*/ 2147483647 w 115"/>
                <a:gd name="T7" fmla="*/ 2147483647 h 97"/>
                <a:gd name="T8" fmla="*/ 2147483647 w 115"/>
                <a:gd name="T9" fmla="*/ 2147483647 h 97"/>
                <a:gd name="T10" fmla="*/ 2147483647 w 115"/>
                <a:gd name="T11" fmla="*/ 2147483647 h 97"/>
                <a:gd name="T12" fmla="*/ 2147483647 w 115"/>
                <a:gd name="T13" fmla="*/ 2147483647 h 97"/>
                <a:gd name="T14" fmla="*/ 2147483647 w 115"/>
                <a:gd name="T15" fmla="*/ 2147483647 h 97"/>
                <a:gd name="T16" fmla="*/ 2147483647 w 115"/>
                <a:gd name="T17" fmla="*/ 2147483647 h 97"/>
                <a:gd name="T18" fmla="*/ 2147483647 w 115"/>
                <a:gd name="T19" fmla="*/ 2147483647 h 97"/>
                <a:gd name="T20" fmla="*/ 2147483647 w 115"/>
                <a:gd name="T21" fmla="*/ 2147483647 h 97"/>
                <a:gd name="T22" fmla="*/ 2147483647 w 115"/>
                <a:gd name="T23" fmla="*/ 2147483647 h 97"/>
                <a:gd name="T24" fmla="*/ 2147483647 w 115"/>
                <a:gd name="T25" fmla="*/ 2147483647 h 97"/>
                <a:gd name="T26" fmla="*/ 2147483647 w 115"/>
                <a:gd name="T27" fmla="*/ 2147483647 h 97"/>
                <a:gd name="T28" fmla="*/ 2147483647 w 115"/>
                <a:gd name="T29" fmla="*/ 2147483647 h 97"/>
                <a:gd name="T30" fmla="*/ 2147483647 w 115"/>
                <a:gd name="T31" fmla="*/ 2147483647 h 97"/>
                <a:gd name="T32" fmla="*/ 2147483647 w 115"/>
                <a:gd name="T33" fmla="*/ 2147483647 h 97"/>
                <a:gd name="T34" fmla="*/ 2147483647 w 115"/>
                <a:gd name="T35" fmla="*/ 2147483647 h 97"/>
                <a:gd name="T36" fmla="*/ 2147483647 w 115"/>
                <a:gd name="T37" fmla="*/ 2147483647 h 97"/>
                <a:gd name="T38" fmla="*/ 2147483647 w 115"/>
                <a:gd name="T39" fmla="*/ 2147483647 h 97"/>
                <a:gd name="T40" fmla="*/ 2147483647 w 115"/>
                <a:gd name="T41" fmla="*/ 2147483647 h 97"/>
                <a:gd name="T42" fmla="*/ 2147483647 w 115"/>
                <a:gd name="T43" fmla="*/ 2147483647 h 97"/>
                <a:gd name="T44" fmla="*/ 2147483647 w 115"/>
                <a:gd name="T45" fmla="*/ 2147483647 h 97"/>
                <a:gd name="T46" fmla="*/ 2147483647 w 115"/>
                <a:gd name="T47" fmla="*/ 2147483647 h 97"/>
                <a:gd name="T48" fmla="*/ 2147483647 w 115"/>
                <a:gd name="T49" fmla="*/ 2147483647 h 97"/>
                <a:gd name="T50" fmla="*/ 2147483647 w 115"/>
                <a:gd name="T51" fmla="*/ 2147483647 h 97"/>
                <a:gd name="T52" fmla="*/ 2147483647 w 115"/>
                <a:gd name="T53" fmla="*/ 2147483647 h 97"/>
                <a:gd name="T54" fmla="*/ 2147483647 w 115"/>
                <a:gd name="T55" fmla="*/ 2147483647 h 97"/>
                <a:gd name="T56" fmla="*/ 2147483647 w 115"/>
                <a:gd name="T57" fmla="*/ 2147483647 h 97"/>
                <a:gd name="T58" fmla="*/ 2147483647 w 115"/>
                <a:gd name="T59" fmla="*/ 2147483647 h 97"/>
                <a:gd name="T60" fmla="*/ 2147483647 w 115"/>
                <a:gd name="T61" fmla="*/ 2147483647 h 97"/>
                <a:gd name="T62" fmla="*/ 0 w 115"/>
                <a:gd name="T63" fmla="*/ 2147483647 h 97"/>
                <a:gd name="T64" fmla="*/ 2147483647 w 115"/>
                <a:gd name="T65" fmla="*/ 2147483647 h 97"/>
                <a:gd name="T66" fmla="*/ 2147483647 w 115"/>
                <a:gd name="T67" fmla="*/ 2147483647 h 97"/>
                <a:gd name="T68" fmla="*/ 2147483647 w 115"/>
                <a:gd name="T69" fmla="*/ 2147483647 h 97"/>
                <a:gd name="T70" fmla="*/ 2147483647 w 115"/>
                <a:gd name="T71" fmla="*/ 2147483647 h 97"/>
                <a:gd name="T72" fmla="*/ 2147483647 w 115"/>
                <a:gd name="T73" fmla="*/ 0 h 97"/>
                <a:gd name="T74" fmla="*/ 2147483647 w 115"/>
                <a:gd name="T75" fmla="*/ 2147483647 h 97"/>
                <a:gd name="T76" fmla="*/ 2147483647 w 115"/>
                <a:gd name="T77" fmla="*/ 2147483647 h 97"/>
                <a:gd name="T78" fmla="*/ 2147483647 w 115"/>
                <a:gd name="T79" fmla="*/ 2147483647 h 97"/>
                <a:gd name="T80" fmla="*/ 2147483647 w 115"/>
                <a:gd name="T81" fmla="*/ 2147483647 h 97"/>
                <a:gd name="T82" fmla="*/ 2147483647 w 115"/>
                <a:gd name="T83" fmla="*/ 2147483647 h 97"/>
                <a:gd name="T84" fmla="*/ 2147483647 w 115"/>
                <a:gd name="T85" fmla="*/ 2147483647 h 97"/>
                <a:gd name="T86" fmla="*/ 2147483647 w 115"/>
                <a:gd name="T87" fmla="*/ 2147483647 h 97"/>
                <a:gd name="T88" fmla="*/ 2147483647 w 115"/>
                <a:gd name="T89" fmla="*/ 2147483647 h 97"/>
                <a:gd name="T90" fmla="*/ 2147483647 w 115"/>
                <a:gd name="T91" fmla="*/ 2147483647 h 97"/>
                <a:gd name="T92" fmla="*/ 2147483647 w 115"/>
                <a:gd name="T93" fmla="*/ 214748364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23699" name="Freeform 4817"/>
            <p:cNvSpPr>
              <a:spLocks/>
            </p:cNvSpPr>
            <p:nvPr/>
          </p:nvSpPr>
          <p:spPr bwMode="auto">
            <a:xfrm>
              <a:off x="3529013" y="3592513"/>
              <a:ext cx="80963" cy="66675"/>
            </a:xfrm>
            <a:custGeom>
              <a:avLst/>
              <a:gdLst>
                <a:gd name="T0" fmla="*/ 2147483647 w 47"/>
                <a:gd name="T1" fmla="*/ 2147483647 h 33"/>
                <a:gd name="T2" fmla="*/ 2147483647 w 47"/>
                <a:gd name="T3" fmla="*/ 2147483647 h 33"/>
                <a:gd name="T4" fmla="*/ 2147483647 w 47"/>
                <a:gd name="T5" fmla="*/ 2147483647 h 33"/>
                <a:gd name="T6" fmla="*/ 2147483647 w 47"/>
                <a:gd name="T7" fmla="*/ 2147483647 h 33"/>
                <a:gd name="T8" fmla="*/ 2147483647 w 47"/>
                <a:gd name="T9" fmla="*/ 2147483647 h 33"/>
                <a:gd name="T10" fmla="*/ 2147483647 w 47"/>
                <a:gd name="T11" fmla="*/ 2147483647 h 33"/>
                <a:gd name="T12" fmla="*/ 2147483647 w 47"/>
                <a:gd name="T13" fmla="*/ 2147483647 h 33"/>
                <a:gd name="T14" fmla="*/ 2147483647 w 47"/>
                <a:gd name="T15" fmla="*/ 0 h 33"/>
                <a:gd name="T16" fmla="*/ 2147483647 w 47"/>
                <a:gd name="T17" fmla="*/ 2147483647 h 33"/>
                <a:gd name="T18" fmla="*/ 2147483647 w 47"/>
                <a:gd name="T19" fmla="*/ 2147483647 h 33"/>
                <a:gd name="T20" fmla="*/ 0 w 47"/>
                <a:gd name="T21" fmla="*/ 2147483647 h 33"/>
                <a:gd name="T22" fmla="*/ 2147483647 w 47"/>
                <a:gd name="T23" fmla="*/ 2147483647 h 33"/>
                <a:gd name="T24" fmla="*/ 2147483647 w 47"/>
                <a:gd name="T25" fmla="*/ 2147483647 h 33"/>
                <a:gd name="T26" fmla="*/ 2147483647 w 47"/>
                <a:gd name="T27" fmla="*/ 2147483647 h 33"/>
                <a:gd name="T28" fmla="*/ 2147483647 w 47"/>
                <a:gd name="T29" fmla="*/ 2147483647 h 33"/>
                <a:gd name="T30" fmla="*/ 2147483647 w 47"/>
                <a:gd name="T31" fmla="*/ 2147483647 h 33"/>
                <a:gd name="T32" fmla="*/ 2147483647 w 47"/>
                <a:gd name="T33" fmla="*/ 2147483647 h 33"/>
                <a:gd name="T34" fmla="*/ 2147483647 w 47"/>
                <a:gd name="T35" fmla="*/ 2147483647 h 33"/>
                <a:gd name="T36" fmla="*/ 2147483647 w 47"/>
                <a:gd name="T37" fmla="*/ 214748364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23700" name="Freeform 4818"/>
            <p:cNvSpPr>
              <a:spLocks/>
            </p:cNvSpPr>
            <p:nvPr/>
          </p:nvSpPr>
          <p:spPr bwMode="auto">
            <a:xfrm>
              <a:off x="3757613" y="3663950"/>
              <a:ext cx="168275" cy="222250"/>
            </a:xfrm>
            <a:custGeom>
              <a:avLst/>
              <a:gdLst>
                <a:gd name="T0" fmla="*/ 2147483647 w 94"/>
                <a:gd name="T1" fmla="*/ 2147483647 h 113"/>
                <a:gd name="T2" fmla="*/ 2147483647 w 94"/>
                <a:gd name="T3" fmla="*/ 2147483647 h 113"/>
                <a:gd name="T4" fmla="*/ 2147483647 w 94"/>
                <a:gd name="T5" fmla="*/ 2147483647 h 113"/>
                <a:gd name="T6" fmla="*/ 2147483647 w 94"/>
                <a:gd name="T7" fmla="*/ 0 h 113"/>
                <a:gd name="T8" fmla="*/ 2147483647 w 94"/>
                <a:gd name="T9" fmla="*/ 2147483647 h 113"/>
                <a:gd name="T10" fmla="*/ 2147483647 w 94"/>
                <a:gd name="T11" fmla="*/ 2147483647 h 113"/>
                <a:gd name="T12" fmla="*/ 2147483647 w 94"/>
                <a:gd name="T13" fmla="*/ 2147483647 h 113"/>
                <a:gd name="T14" fmla="*/ 2147483647 w 94"/>
                <a:gd name="T15" fmla="*/ 2147483647 h 113"/>
                <a:gd name="T16" fmla="*/ 2147483647 w 94"/>
                <a:gd name="T17" fmla="*/ 2147483647 h 113"/>
                <a:gd name="T18" fmla="*/ 2147483647 w 94"/>
                <a:gd name="T19" fmla="*/ 2147483647 h 113"/>
                <a:gd name="T20" fmla="*/ 2147483647 w 94"/>
                <a:gd name="T21" fmla="*/ 2147483647 h 113"/>
                <a:gd name="T22" fmla="*/ 2147483647 w 94"/>
                <a:gd name="T23" fmla="*/ 2147483647 h 113"/>
                <a:gd name="T24" fmla="*/ 2147483647 w 94"/>
                <a:gd name="T25" fmla="*/ 2147483647 h 113"/>
                <a:gd name="T26" fmla="*/ 2147483647 w 94"/>
                <a:gd name="T27" fmla="*/ 2147483647 h 113"/>
                <a:gd name="T28" fmla="*/ 2147483647 w 94"/>
                <a:gd name="T29" fmla="*/ 2147483647 h 113"/>
                <a:gd name="T30" fmla="*/ 0 w 94"/>
                <a:gd name="T31" fmla="*/ 2147483647 h 113"/>
                <a:gd name="T32" fmla="*/ 0 w 94"/>
                <a:gd name="T33" fmla="*/ 2147483647 h 113"/>
                <a:gd name="T34" fmla="*/ 0 w 94"/>
                <a:gd name="T35" fmla="*/ 2147483647 h 113"/>
                <a:gd name="T36" fmla="*/ 0 w 94"/>
                <a:gd name="T37" fmla="*/ 2147483647 h 113"/>
                <a:gd name="T38" fmla="*/ 2147483647 w 94"/>
                <a:gd name="T39" fmla="*/ 2147483647 h 113"/>
                <a:gd name="T40" fmla="*/ 2147483647 w 94"/>
                <a:gd name="T41" fmla="*/ 2147483647 h 113"/>
                <a:gd name="T42" fmla="*/ 2147483647 w 94"/>
                <a:gd name="T43" fmla="*/ 2147483647 h 113"/>
                <a:gd name="T44" fmla="*/ 2147483647 w 94"/>
                <a:gd name="T45" fmla="*/ 2147483647 h 113"/>
                <a:gd name="T46" fmla="*/ 2147483647 w 94"/>
                <a:gd name="T47" fmla="*/ 2147483647 h 113"/>
                <a:gd name="T48" fmla="*/ 2147483647 w 94"/>
                <a:gd name="T49" fmla="*/ 2147483647 h 113"/>
                <a:gd name="T50" fmla="*/ 2147483647 w 94"/>
                <a:gd name="T51" fmla="*/ 2147483647 h 113"/>
                <a:gd name="T52" fmla="*/ 2147483647 w 94"/>
                <a:gd name="T53" fmla="*/ 2147483647 h 113"/>
                <a:gd name="T54" fmla="*/ 2147483647 w 94"/>
                <a:gd name="T55" fmla="*/ 2147483647 h 113"/>
                <a:gd name="T56" fmla="*/ 2147483647 w 94"/>
                <a:gd name="T57" fmla="*/ 2147483647 h 113"/>
                <a:gd name="T58" fmla="*/ 2147483647 w 94"/>
                <a:gd name="T59" fmla="*/ 2147483647 h 113"/>
                <a:gd name="T60" fmla="*/ 2147483647 w 94"/>
                <a:gd name="T61" fmla="*/ 2147483647 h 113"/>
                <a:gd name="T62" fmla="*/ 2147483647 w 94"/>
                <a:gd name="T63" fmla="*/ 2147483647 h 113"/>
                <a:gd name="T64" fmla="*/ 2147483647 w 94"/>
                <a:gd name="T65" fmla="*/ 2147483647 h 113"/>
                <a:gd name="T66" fmla="*/ 2147483647 w 94"/>
                <a:gd name="T67" fmla="*/ 2147483647 h 113"/>
                <a:gd name="T68" fmla="*/ 2147483647 w 94"/>
                <a:gd name="T69" fmla="*/ 2147483647 h 113"/>
                <a:gd name="T70" fmla="*/ 2147483647 w 94"/>
                <a:gd name="T71" fmla="*/ 2147483647 h 113"/>
                <a:gd name="T72" fmla="*/ 2147483647 w 94"/>
                <a:gd name="T73" fmla="*/ 2147483647 h 113"/>
                <a:gd name="T74" fmla="*/ 2147483647 w 94"/>
                <a:gd name="T75" fmla="*/ 2147483647 h 113"/>
                <a:gd name="T76" fmla="*/ 2147483647 w 94"/>
                <a:gd name="T77" fmla="*/ 2147483647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23701" name="Freeform 4819"/>
            <p:cNvSpPr>
              <a:spLocks/>
            </p:cNvSpPr>
            <p:nvPr/>
          </p:nvSpPr>
          <p:spPr bwMode="auto">
            <a:xfrm>
              <a:off x="3624263" y="3684588"/>
              <a:ext cx="84138" cy="112713"/>
            </a:xfrm>
            <a:custGeom>
              <a:avLst/>
              <a:gdLst>
                <a:gd name="T0" fmla="*/ 2147483647 w 47"/>
                <a:gd name="T1" fmla="*/ 2147483647 h 57"/>
                <a:gd name="T2" fmla="*/ 2147483647 w 47"/>
                <a:gd name="T3" fmla="*/ 2147483647 h 57"/>
                <a:gd name="T4" fmla="*/ 2147483647 w 47"/>
                <a:gd name="T5" fmla="*/ 2147483647 h 57"/>
                <a:gd name="T6" fmla="*/ 2147483647 w 47"/>
                <a:gd name="T7" fmla="*/ 2147483647 h 57"/>
                <a:gd name="T8" fmla="*/ 2147483647 w 47"/>
                <a:gd name="T9" fmla="*/ 2147483647 h 57"/>
                <a:gd name="T10" fmla="*/ 2147483647 w 47"/>
                <a:gd name="T11" fmla="*/ 2147483647 h 57"/>
                <a:gd name="T12" fmla="*/ 2147483647 w 47"/>
                <a:gd name="T13" fmla="*/ 2147483647 h 57"/>
                <a:gd name="T14" fmla="*/ 0 w 47"/>
                <a:gd name="T15" fmla="*/ 2147483647 h 57"/>
                <a:gd name="T16" fmla="*/ 2147483647 w 47"/>
                <a:gd name="T17" fmla="*/ 2147483647 h 57"/>
                <a:gd name="T18" fmla="*/ 0 w 47"/>
                <a:gd name="T19" fmla="*/ 2147483647 h 57"/>
                <a:gd name="T20" fmla="*/ 2147483647 w 47"/>
                <a:gd name="T21" fmla="*/ 2147483647 h 57"/>
                <a:gd name="T22" fmla="*/ 0 w 47"/>
                <a:gd name="T23" fmla="*/ 2147483647 h 57"/>
                <a:gd name="T24" fmla="*/ 2147483647 w 47"/>
                <a:gd name="T25" fmla="*/ 2147483647 h 57"/>
                <a:gd name="T26" fmla="*/ 2147483647 w 47"/>
                <a:gd name="T27" fmla="*/ 0 h 57"/>
                <a:gd name="T28" fmla="*/ 2147483647 w 47"/>
                <a:gd name="T29" fmla="*/ 2147483647 h 57"/>
                <a:gd name="T30" fmla="*/ 2147483647 w 47"/>
                <a:gd name="T31" fmla="*/ 2147483647 h 57"/>
                <a:gd name="T32" fmla="*/ 2147483647 w 47"/>
                <a:gd name="T33" fmla="*/ 214748364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23702" name="Freeform 4820"/>
            <p:cNvSpPr>
              <a:spLocks/>
            </p:cNvSpPr>
            <p:nvPr/>
          </p:nvSpPr>
          <p:spPr bwMode="auto">
            <a:xfrm>
              <a:off x="3989388" y="3651250"/>
              <a:ext cx="49213" cy="174625"/>
            </a:xfrm>
            <a:custGeom>
              <a:avLst/>
              <a:gdLst>
                <a:gd name="T0" fmla="*/ 2147483647 w 28"/>
                <a:gd name="T1" fmla="*/ 2147483647 h 89"/>
                <a:gd name="T2" fmla="*/ 0 w 28"/>
                <a:gd name="T3" fmla="*/ 0 h 89"/>
                <a:gd name="T4" fmla="*/ 2147483647 w 28"/>
                <a:gd name="T5" fmla="*/ 2147483647 h 89"/>
                <a:gd name="T6" fmla="*/ 2147483647 w 28"/>
                <a:gd name="T7" fmla="*/ 2147483647 h 89"/>
                <a:gd name="T8" fmla="*/ 2147483647 w 28"/>
                <a:gd name="T9" fmla="*/ 2147483647 h 89"/>
                <a:gd name="T10" fmla="*/ 2147483647 w 28"/>
                <a:gd name="T11" fmla="*/ 2147483647 h 89"/>
                <a:gd name="T12" fmla="*/ 2147483647 w 28"/>
                <a:gd name="T13" fmla="*/ 2147483647 h 89"/>
                <a:gd name="T14" fmla="*/ 2147483647 w 28"/>
                <a:gd name="T15" fmla="*/ 2147483647 h 89"/>
                <a:gd name="T16" fmla="*/ 2147483647 w 28"/>
                <a:gd name="T17" fmla="*/ 2147483647 h 89"/>
                <a:gd name="T18" fmla="*/ 2147483647 w 28"/>
                <a:gd name="T19" fmla="*/ 2147483647 h 89"/>
                <a:gd name="T20" fmla="*/ 2147483647 w 28"/>
                <a:gd name="T21" fmla="*/ 2147483647 h 89"/>
                <a:gd name="T22" fmla="*/ 2147483647 w 28"/>
                <a:gd name="T23" fmla="*/ 2147483647 h 89"/>
                <a:gd name="T24" fmla="*/ 2147483647 w 28"/>
                <a:gd name="T25" fmla="*/ 2147483647 h 89"/>
                <a:gd name="T26" fmla="*/ 2147483647 w 28"/>
                <a:gd name="T27" fmla="*/ 2147483647 h 89"/>
                <a:gd name="T28" fmla="*/ 2147483647 w 28"/>
                <a:gd name="T29" fmla="*/ 2147483647 h 89"/>
                <a:gd name="T30" fmla="*/ 2147483647 w 28"/>
                <a:gd name="T31" fmla="*/ 2147483647 h 89"/>
                <a:gd name="T32" fmla="*/ 2147483647 w 28"/>
                <a:gd name="T33" fmla="*/ 2147483647 h 89"/>
                <a:gd name="T34" fmla="*/ 2147483647 w 28"/>
                <a:gd name="T35" fmla="*/ 2147483647 h 89"/>
                <a:gd name="T36" fmla="*/ 2147483647 w 28"/>
                <a:gd name="T37" fmla="*/ 2147483647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23703" name="Freeform 4821"/>
            <p:cNvSpPr>
              <a:spLocks/>
            </p:cNvSpPr>
            <p:nvPr/>
          </p:nvSpPr>
          <p:spPr bwMode="auto">
            <a:xfrm>
              <a:off x="3757613" y="2743200"/>
              <a:ext cx="563563" cy="628650"/>
            </a:xfrm>
            <a:custGeom>
              <a:avLst/>
              <a:gdLst>
                <a:gd name="T0" fmla="*/ 0 w 317"/>
                <a:gd name="T1" fmla="*/ 2147483647 h 319"/>
                <a:gd name="T2" fmla="*/ 2147483647 w 317"/>
                <a:gd name="T3" fmla="*/ 2147483647 h 319"/>
                <a:gd name="T4" fmla="*/ 2147483647 w 317"/>
                <a:gd name="T5" fmla="*/ 2147483647 h 319"/>
                <a:gd name="T6" fmla="*/ 2147483647 w 317"/>
                <a:gd name="T7" fmla="*/ 2147483647 h 319"/>
                <a:gd name="T8" fmla="*/ 2147483647 w 317"/>
                <a:gd name="T9" fmla="*/ 2147483647 h 319"/>
                <a:gd name="T10" fmla="*/ 2147483647 w 317"/>
                <a:gd name="T11" fmla="*/ 2147483647 h 319"/>
                <a:gd name="T12" fmla="*/ 2147483647 w 317"/>
                <a:gd name="T13" fmla="*/ 2147483647 h 319"/>
                <a:gd name="T14" fmla="*/ 2147483647 w 317"/>
                <a:gd name="T15" fmla="*/ 2147483647 h 319"/>
                <a:gd name="T16" fmla="*/ 2147483647 w 317"/>
                <a:gd name="T17" fmla="*/ 2147483647 h 319"/>
                <a:gd name="T18" fmla="*/ 2147483647 w 317"/>
                <a:gd name="T19" fmla="*/ 2147483647 h 319"/>
                <a:gd name="T20" fmla="*/ 2147483647 w 317"/>
                <a:gd name="T21" fmla="*/ 2147483647 h 319"/>
                <a:gd name="T22" fmla="*/ 2147483647 w 317"/>
                <a:gd name="T23" fmla="*/ 2147483647 h 319"/>
                <a:gd name="T24" fmla="*/ 2147483647 w 317"/>
                <a:gd name="T25" fmla="*/ 2147483647 h 319"/>
                <a:gd name="T26" fmla="*/ 2147483647 w 317"/>
                <a:gd name="T27" fmla="*/ 2147483647 h 319"/>
                <a:gd name="T28" fmla="*/ 2147483647 w 317"/>
                <a:gd name="T29" fmla="*/ 2147483647 h 319"/>
                <a:gd name="T30" fmla="*/ 2147483647 w 317"/>
                <a:gd name="T31" fmla="*/ 2147483647 h 319"/>
                <a:gd name="T32" fmla="*/ 2147483647 w 317"/>
                <a:gd name="T33" fmla="*/ 2147483647 h 319"/>
                <a:gd name="T34" fmla="*/ 2147483647 w 317"/>
                <a:gd name="T35" fmla="*/ 2147483647 h 319"/>
                <a:gd name="T36" fmla="*/ 2147483647 w 317"/>
                <a:gd name="T37" fmla="*/ 2147483647 h 319"/>
                <a:gd name="T38" fmla="*/ 2147483647 w 317"/>
                <a:gd name="T39" fmla="*/ 2147483647 h 319"/>
                <a:gd name="T40" fmla="*/ 2147483647 w 317"/>
                <a:gd name="T41" fmla="*/ 2147483647 h 319"/>
                <a:gd name="T42" fmla="*/ 2147483647 w 317"/>
                <a:gd name="T43" fmla="*/ 2147483647 h 319"/>
                <a:gd name="T44" fmla="*/ 2147483647 w 317"/>
                <a:gd name="T45" fmla="*/ 0 h 319"/>
                <a:gd name="T46" fmla="*/ 2147483647 w 317"/>
                <a:gd name="T47" fmla="*/ 2147483647 h 319"/>
                <a:gd name="T48" fmla="*/ 2147483647 w 317"/>
                <a:gd name="T49" fmla="*/ 2147483647 h 319"/>
                <a:gd name="T50" fmla="*/ 2147483647 w 317"/>
                <a:gd name="T51" fmla="*/ 2147483647 h 319"/>
                <a:gd name="T52" fmla="*/ 2147483647 w 317"/>
                <a:gd name="T53" fmla="*/ 2147483647 h 319"/>
                <a:gd name="T54" fmla="*/ 2147483647 w 317"/>
                <a:gd name="T55" fmla="*/ 2147483647 h 319"/>
                <a:gd name="T56" fmla="*/ 2147483647 w 317"/>
                <a:gd name="T57" fmla="*/ 2147483647 h 319"/>
                <a:gd name="T58" fmla="*/ 2147483647 w 317"/>
                <a:gd name="T59" fmla="*/ 2147483647 h 319"/>
                <a:gd name="T60" fmla="*/ 2147483647 w 317"/>
                <a:gd name="T61" fmla="*/ 2147483647 h 319"/>
                <a:gd name="T62" fmla="*/ 2147483647 w 317"/>
                <a:gd name="T63" fmla="*/ 2147483647 h 319"/>
                <a:gd name="T64" fmla="*/ 2147483647 w 317"/>
                <a:gd name="T65" fmla="*/ 2147483647 h 319"/>
                <a:gd name="T66" fmla="*/ 2147483647 w 317"/>
                <a:gd name="T67" fmla="*/ 2147483647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23704" name="Freeform 4822"/>
            <p:cNvSpPr>
              <a:spLocks/>
            </p:cNvSpPr>
            <p:nvPr/>
          </p:nvSpPr>
          <p:spPr bwMode="auto">
            <a:xfrm>
              <a:off x="3605213" y="3027363"/>
              <a:ext cx="19050" cy="17463"/>
            </a:xfrm>
            <a:custGeom>
              <a:avLst/>
              <a:gdLst>
                <a:gd name="T0" fmla="*/ 2147483647 w 10"/>
                <a:gd name="T1" fmla="*/ 0 h 9"/>
                <a:gd name="T2" fmla="*/ 2147483647 w 10"/>
                <a:gd name="T3" fmla="*/ 2147483647 h 9"/>
                <a:gd name="T4" fmla="*/ 0 w 10"/>
                <a:gd name="T5" fmla="*/ 2147483647 h 9"/>
                <a:gd name="T6" fmla="*/ 2147483647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705" name="Freeform 4823"/>
            <p:cNvSpPr>
              <a:spLocks/>
            </p:cNvSpPr>
            <p:nvPr/>
          </p:nvSpPr>
          <p:spPr bwMode="auto">
            <a:xfrm>
              <a:off x="3543301" y="3041650"/>
              <a:ext cx="14288" cy="14288"/>
            </a:xfrm>
            <a:custGeom>
              <a:avLst/>
              <a:gdLst>
                <a:gd name="T0" fmla="*/ 2147483647 w 7"/>
                <a:gd name="T1" fmla="*/ 0 h 7"/>
                <a:gd name="T2" fmla="*/ 0 w 7"/>
                <a:gd name="T3" fmla="*/ 2147483647 h 7"/>
                <a:gd name="T4" fmla="*/ 0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06" name="Freeform 4824"/>
            <p:cNvSpPr>
              <a:spLocks/>
            </p:cNvSpPr>
            <p:nvPr/>
          </p:nvSpPr>
          <p:spPr bwMode="auto">
            <a:xfrm>
              <a:off x="3563938" y="3059113"/>
              <a:ext cx="14288" cy="6350"/>
            </a:xfrm>
            <a:custGeom>
              <a:avLst/>
              <a:gdLst>
                <a:gd name="T0" fmla="*/ 2147483647 w 7"/>
                <a:gd name="T1" fmla="*/ 0 h 3"/>
                <a:gd name="T2" fmla="*/ 2147483647 w 7"/>
                <a:gd name="T3" fmla="*/ 2147483647 h 3"/>
                <a:gd name="T4" fmla="*/ 0 w 7"/>
                <a:gd name="T5" fmla="*/ 0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07" name="Freeform 4825"/>
            <p:cNvSpPr>
              <a:spLocks/>
            </p:cNvSpPr>
            <p:nvPr/>
          </p:nvSpPr>
          <p:spPr bwMode="auto">
            <a:xfrm>
              <a:off x="3624263" y="3013075"/>
              <a:ext cx="7938" cy="4763"/>
            </a:xfrm>
            <a:custGeom>
              <a:avLst/>
              <a:gdLst>
                <a:gd name="T0" fmla="*/ 2147483647 w 5"/>
                <a:gd name="T1" fmla="*/ 2147483647 h 2"/>
                <a:gd name="T2" fmla="*/ 2147483647 w 5"/>
                <a:gd name="T3" fmla="*/ 0 h 2"/>
                <a:gd name="T4" fmla="*/ 0 w 5"/>
                <a:gd name="T5" fmla="*/ 2147483647 h 2"/>
                <a:gd name="T6" fmla="*/ 2147483647 w 5"/>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708" name="Freeform 4826"/>
            <p:cNvSpPr>
              <a:spLocks/>
            </p:cNvSpPr>
            <p:nvPr/>
          </p:nvSpPr>
          <p:spPr bwMode="auto">
            <a:xfrm>
              <a:off x="3322638" y="3454400"/>
              <a:ext cx="6350" cy="4763"/>
            </a:xfrm>
            <a:custGeom>
              <a:avLst/>
              <a:gdLst>
                <a:gd name="T0" fmla="*/ 2147483647 w 4"/>
                <a:gd name="T1" fmla="*/ 2147483647 h 3"/>
                <a:gd name="T2" fmla="*/ 2147483647 w 4"/>
                <a:gd name="T3" fmla="*/ 2147483647 h 3"/>
                <a:gd name="T4" fmla="*/ 0 w 4"/>
                <a:gd name="T5" fmla="*/ 0 h 3"/>
                <a:gd name="T6" fmla="*/ 2147483647 w 4"/>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3709" name="Freeform 4827"/>
            <p:cNvSpPr>
              <a:spLocks/>
            </p:cNvSpPr>
            <p:nvPr/>
          </p:nvSpPr>
          <p:spPr bwMode="auto">
            <a:xfrm>
              <a:off x="3851276" y="2771775"/>
              <a:ext cx="1588" cy="3175"/>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23710" name="Freeform 4828"/>
            <p:cNvSpPr>
              <a:spLocks/>
            </p:cNvSpPr>
            <p:nvPr/>
          </p:nvSpPr>
          <p:spPr bwMode="auto">
            <a:xfrm>
              <a:off x="4248151" y="2874963"/>
              <a:ext cx="431800" cy="482600"/>
            </a:xfrm>
            <a:custGeom>
              <a:avLst/>
              <a:gdLst>
                <a:gd name="T0" fmla="*/ 2147483647 w 244"/>
                <a:gd name="T1" fmla="*/ 2147483647 h 246"/>
                <a:gd name="T2" fmla="*/ 2147483647 w 244"/>
                <a:gd name="T3" fmla="*/ 2147483647 h 246"/>
                <a:gd name="T4" fmla="*/ 2147483647 w 244"/>
                <a:gd name="T5" fmla="*/ 2147483647 h 246"/>
                <a:gd name="T6" fmla="*/ 2147483647 w 244"/>
                <a:gd name="T7" fmla="*/ 2147483647 h 246"/>
                <a:gd name="T8" fmla="*/ 2147483647 w 244"/>
                <a:gd name="T9" fmla="*/ 2147483647 h 246"/>
                <a:gd name="T10" fmla="*/ 2147483647 w 244"/>
                <a:gd name="T11" fmla="*/ 2147483647 h 246"/>
                <a:gd name="T12" fmla="*/ 2147483647 w 244"/>
                <a:gd name="T13" fmla="*/ 2147483647 h 246"/>
                <a:gd name="T14" fmla="*/ 2147483647 w 244"/>
                <a:gd name="T15" fmla="*/ 2147483647 h 246"/>
                <a:gd name="T16" fmla="*/ 2147483647 w 244"/>
                <a:gd name="T17" fmla="*/ 2147483647 h 246"/>
                <a:gd name="T18" fmla="*/ 2147483647 w 244"/>
                <a:gd name="T19" fmla="*/ 2147483647 h 246"/>
                <a:gd name="T20" fmla="*/ 2147483647 w 244"/>
                <a:gd name="T21" fmla="*/ 2147483647 h 246"/>
                <a:gd name="T22" fmla="*/ 2147483647 w 244"/>
                <a:gd name="T23" fmla="*/ 2147483647 h 246"/>
                <a:gd name="T24" fmla="*/ 2147483647 w 244"/>
                <a:gd name="T25" fmla="*/ 2147483647 h 246"/>
                <a:gd name="T26" fmla="*/ 2147483647 w 244"/>
                <a:gd name="T27" fmla="*/ 2147483647 h 246"/>
                <a:gd name="T28" fmla="*/ 2147483647 w 244"/>
                <a:gd name="T29" fmla="*/ 2147483647 h 246"/>
                <a:gd name="T30" fmla="*/ 2147483647 w 244"/>
                <a:gd name="T31" fmla="*/ 2147483647 h 246"/>
                <a:gd name="T32" fmla="*/ 2147483647 w 244"/>
                <a:gd name="T33" fmla="*/ 2147483647 h 246"/>
                <a:gd name="T34" fmla="*/ 2147483647 w 244"/>
                <a:gd name="T35" fmla="*/ 2147483647 h 246"/>
                <a:gd name="T36" fmla="*/ 2147483647 w 244"/>
                <a:gd name="T37" fmla="*/ 2147483647 h 246"/>
                <a:gd name="T38" fmla="*/ 2147483647 w 244"/>
                <a:gd name="T39" fmla="*/ 2147483647 h 246"/>
                <a:gd name="T40" fmla="*/ 2147483647 w 244"/>
                <a:gd name="T41" fmla="*/ 2147483647 h 246"/>
                <a:gd name="T42" fmla="*/ 2147483647 w 244"/>
                <a:gd name="T43" fmla="*/ 2147483647 h 246"/>
                <a:gd name="T44" fmla="*/ 2147483647 w 244"/>
                <a:gd name="T45" fmla="*/ 2147483647 h 246"/>
                <a:gd name="T46" fmla="*/ 2147483647 w 244"/>
                <a:gd name="T47" fmla="*/ 2147483647 h 246"/>
                <a:gd name="T48" fmla="*/ 2147483647 w 244"/>
                <a:gd name="T49" fmla="*/ 2147483647 h 246"/>
                <a:gd name="T50" fmla="*/ 2147483647 w 244"/>
                <a:gd name="T51" fmla="*/ 2147483647 h 246"/>
                <a:gd name="T52" fmla="*/ 2147483647 w 244"/>
                <a:gd name="T53" fmla="*/ 2147483647 h 246"/>
                <a:gd name="T54" fmla="*/ 2147483647 w 244"/>
                <a:gd name="T55" fmla="*/ 2147483647 h 246"/>
                <a:gd name="T56" fmla="*/ 2147483647 w 244"/>
                <a:gd name="T57" fmla="*/ 2147483647 h 246"/>
                <a:gd name="T58" fmla="*/ 2147483647 w 244"/>
                <a:gd name="T59" fmla="*/ 2147483647 h 246"/>
                <a:gd name="T60" fmla="*/ 2147483647 w 244"/>
                <a:gd name="T61" fmla="*/ 0 h 246"/>
                <a:gd name="T62" fmla="*/ 2147483647 w 244"/>
                <a:gd name="T63" fmla="*/ 2147483647 h 246"/>
                <a:gd name="T64" fmla="*/ 2147483647 w 244"/>
                <a:gd name="T65" fmla="*/ 2147483647 h 246"/>
                <a:gd name="T66" fmla="*/ 2147483647 w 244"/>
                <a:gd name="T67" fmla="*/ 2147483647 h 246"/>
                <a:gd name="T68" fmla="*/ 2147483647 w 244"/>
                <a:gd name="T69" fmla="*/ 2147483647 h 246"/>
                <a:gd name="T70" fmla="*/ 0 w 244"/>
                <a:gd name="T71" fmla="*/ 2147483647 h 246"/>
                <a:gd name="T72" fmla="*/ 0 w 244"/>
                <a:gd name="T73" fmla="*/ 2147483647 h 246"/>
                <a:gd name="T74" fmla="*/ 2147483647 w 244"/>
                <a:gd name="T75" fmla="*/ 2147483647 h 246"/>
                <a:gd name="T76" fmla="*/ 2147483647 w 244"/>
                <a:gd name="T77" fmla="*/ 2147483647 h 246"/>
                <a:gd name="T78" fmla="*/ 2147483647 w 244"/>
                <a:gd name="T79" fmla="*/ 2147483647 h 246"/>
                <a:gd name="T80" fmla="*/ 0 w 244"/>
                <a:gd name="T81" fmla="*/ 2147483647 h 246"/>
                <a:gd name="T82" fmla="*/ 2147483647 w 244"/>
                <a:gd name="T83" fmla="*/ 2147483647 h 246"/>
                <a:gd name="T84" fmla="*/ 2147483647 w 244"/>
                <a:gd name="T85" fmla="*/ 2147483647 h 246"/>
                <a:gd name="T86" fmla="*/ 2147483647 w 244"/>
                <a:gd name="T87" fmla="*/ 2147483647 h 246"/>
                <a:gd name="T88" fmla="*/ 2147483647 w 244"/>
                <a:gd name="T89" fmla="*/ 2147483647 h 246"/>
                <a:gd name="T90" fmla="*/ 2147483647 w 244"/>
                <a:gd name="T91" fmla="*/ 2147483647 h 246"/>
                <a:gd name="T92" fmla="*/ 2147483647 w 244"/>
                <a:gd name="T93" fmla="*/ 2147483647 h 246"/>
                <a:gd name="T94" fmla="*/ 2147483647 w 244"/>
                <a:gd name="T95" fmla="*/ 2147483647 h 246"/>
                <a:gd name="T96" fmla="*/ 2147483647 w 244"/>
                <a:gd name="T97" fmla="*/ 2147483647 h 246"/>
                <a:gd name="T98" fmla="*/ 2147483647 w 244"/>
                <a:gd name="T99" fmla="*/ 2147483647 h 246"/>
                <a:gd name="T100" fmla="*/ 2147483647 w 244"/>
                <a:gd name="T101" fmla="*/ 2147483647 h 246"/>
                <a:gd name="T102" fmla="*/ 2147483647 w 244"/>
                <a:gd name="T103" fmla="*/ 2147483647 h 246"/>
                <a:gd name="T104" fmla="*/ 2147483647 w 244"/>
                <a:gd name="T105" fmla="*/ 2147483647 h 246"/>
                <a:gd name="T106" fmla="*/ 2147483647 w 244"/>
                <a:gd name="T107" fmla="*/ 2147483647 h 246"/>
                <a:gd name="T108" fmla="*/ 2147483647 w 244"/>
                <a:gd name="T109" fmla="*/ 2147483647 h 246"/>
                <a:gd name="T110" fmla="*/ 2147483647 w 244"/>
                <a:gd name="T111" fmla="*/ 2147483647 h 246"/>
                <a:gd name="T112" fmla="*/ 2147483647 w 244"/>
                <a:gd name="T113" fmla="*/ 2147483647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23711" name="Freeform 4829"/>
            <p:cNvSpPr>
              <a:spLocks/>
            </p:cNvSpPr>
            <p:nvPr/>
          </p:nvSpPr>
          <p:spPr bwMode="auto">
            <a:xfrm>
              <a:off x="3652838" y="3160713"/>
              <a:ext cx="455613" cy="520700"/>
            </a:xfrm>
            <a:custGeom>
              <a:avLst/>
              <a:gdLst>
                <a:gd name="T0" fmla="*/ 2147483647 w 258"/>
                <a:gd name="T1" fmla="*/ 2147483647 h 265"/>
                <a:gd name="T2" fmla="*/ 2147483647 w 258"/>
                <a:gd name="T3" fmla="*/ 2147483647 h 265"/>
                <a:gd name="T4" fmla="*/ 2147483647 w 258"/>
                <a:gd name="T5" fmla="*/ 2147483647 h 265"/>
                <a:gd name="T6" fmla="*/ 2147483647 w 258"/>
                <a:gd name="T7" fmla="*/ 2147483647 h 265"/>
                <a:gd name="T8" fmla="*/ 2147483647 w 258"/>
                <a:gd name="T9" fmla="*/ 2147483647 h 265"/>
                <a:gd name="T10" fmla="*/ 2147483647 w 258"/>
                <a:gd name="T11" fmla="*/ 2147483647 h 265"/>
                <a:gd name="T12" fmla="*/ 2147483647 w 258"/>
                <a:gd name="T13" fmla="*/ 2147483647 h 265"/>
                <a:gd name="T14" fmla="*/ 2147483647 w 258"/>
                <a:gd name="T15" fmla="*/ 2147483647 h 265"/>
                <a:gd name="T16" fmla="*/ 2147483647 w 258"/>
                <a:gd name="T17" fmla="*/ 2147483647 h 265"/>
                <a:gd name="T18" fmla="*/ 2147483647 w 258"/>
                <a:gd name="T19" fmla="*/ 2147483647 h 265"/>
                <a:gd name="T20" fmla="*/ 2147483647 w 258"/>
                <a:gd name="T21" fmla="*/ 2147483647 h 265"/>
                <a:gd name="T22" fmla="*/ 2147483647 w 258"/>
                <a:gd name="T23" fmla="*/ 2147483647 h 265"/>
                <a:gd name="T24" fmla="*/ 2147483647 w 258"/>
                <a:gd name="T25" fmla="*/ 2147483647 h 265"/>
                <a:gd name="T26" fmla="*/ 2147483647 w 258"/>
                <a:gd name="T27" fmla="*/ 2147483647 h 265"/>
                <a:gd name="T28" fmla="*/ 2147483647 w 258"/>
                <a:gd name="T29" fmla="*/ 2147483647 h 265"/>
                <a:gd name="T30" fmla="*/ 2147483647 w 258"/>
                <a:gd name="T31" fmla="*/ 2147483647 h 265"/>
                <a:gd name="T32" fmla="*/ 2147483647 w 258"/>
                <a:gd name="T33" fmla="*/ 2147483647 h 265"/>
                <a:gd name="T34" fmla="*/ 2147483647 w 258"/>
                <a:gd name="T35" fmla="*/ 2147483647 h 265"/>
                <a:gd name="T36" fmla="*/ 2147483647 w 258"/>
                <a:gd name="T37" fmla="*/ 2147483647 h 265"/>
                <a:gd name="T38" fmla="*/ 2147483647 w 258"/>
                <a:gd name="T39" fmla="*/ 2147483647 h 265"/>
                <a:gd name="T40" fmla="*/ 2147483647 w 258"/>
                <a:gd name="T41" fmla="*/ 2147483647 h 265"/>
                <a:gd name="T42" fmla="*/ 2147483647 w 258"/>
                <a:gd name="T43" fmla="*/ 2147483647 h 265"/>
                <a:gd name="T44" fmla="*/ 2147483647 w 258"/>
                <a:gd name="T45" fmla="*/ 0 h 265"/>
                <a:gd name="T46" fmla="*/ 2147483647 w 258"/>
                <a:gd name="T47" fmla="*/ 2147483647 h 265"/>
                <a:gd name="T48" fmla="*/ 2147483647 w 258"/>
                <a:gd name="T49" fmla="*/ 2147483647 h 265"/>
                <a:gd name="T50" fmla="*/ 2147483647 w 258"/>
                <a:gd name="T51" fmla="*/ 2147483647 h 265"/>
                <a:gd name="T52" fmla="*/ 2147483647 w 258"/>
                <a:gd name="T53" fmla="*/ 2147483647 h 265"/>
                <a:gd name="T54" fmla="*/ 2147483647 w 258"/>
                <a:gd name="T55" fmla="*/ 2147483647 h 265"/>
                <a:gd name="T56" fmla="*/ 2147483647 w 258"/>
                <a:gd name="T57" fmla="*/ 2147483647 h 265"/>
                <a:gd name="T58" fmla="*/ 2147483647 w 258"/>
                <a:gd name="T59" fmla="*/ 2147483647 h 265"/>
                <a:gd name="T60" fmla="*/ 2147483647 w 258"/>
                <a:gd name="T61" fmla="*/ 2147483647 h 265"/>
                <a:gd name="T62" fmla="*/ 2147483647 w 258"/>
                <a:gd name="T63" fmla="*/ 2147483647 h 265"/>
                <a:gd name="T64" fmla="*/ 2147483647 w 258"/>
                <a:gd name="T65" fmla="*/ 2147483647 h 265"/>
                <a:gd name="T66" fmla="*/ 2147483647 w 258"/>
                <a:gd name="T67" fmla="*/ 2147483647 h 265"/>
                <a:gd name="T68" fmla="*/ 2147483647 w 258"/>
                <a:gd name="T69" fmla="*/ 2147483647 h 265"/>
                <a:gd name="T70" fmla="*/ 2147483647 w 258"/>
                <a:gd name="T71" fmla="*/ 2147483647 h 265"/>
                <a:gd name="T72" fmla="*/ 2147483647 w 258"/>
                <a:gd name="T73" fmla="*/ 2147483647 h 265"/>
                <a:gd name="T74" fmla="*/ 2147483647 w 258"/>
                <a:gd name="T75" fmla="*/ 2147483647 h 265"/>
                <a:gd name="T76" fmla="*/ 2147483647 w 258"/>
                <a:gd name="T77" fmla="*/ 214748364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23712" name="Freeform 4830"/>
            <p:cNvSpPr>
              <a:spLocks/>
            </p:cNvSpPr>
            <p:nvPr/>
          </p:nvSpPr>
          <p:spPr bwMode="auto">
            <a:xfrm>
              <a:off x="4370388" y="2779713"/>
              <a:ext cx="4763"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23713" name="Freeform 4831"/>
            <p:cNvSpPr>
              <a:spLocks/>
            </p:cNvSpPr>
            <p:nvPr/>
          </p:nvSpPr>
          <p:spPr bwMode="auto">
            <a:xfrm>
              <a:off x="3529013" y="3081338"/>
              <a:ext cx="331788" cy="442913"/>
            </a:xfrm>
            <a:custGeom>
              <a:avLst/>
              <a:gdLst>
                <a:gd name="T0" fmla="*/ 2147483647 w 189"/>
                <a:gd name="T1" fmla="*/ 2147483647 h 225"/>
                <a:gd name="T2" fmla="*/ 2147483647 w 189"/>
                <a:gd name="T3" fmla="*/ 2147483647 h 225"/>
                <a:gd name="T4" fmla="*/ 2147483647 w 189"/>
                <a:gd name="T5" fmla="*/ 2147483647 h 225"/>
                <a:gd name="T6" fmla="*/ 2147483647 w 189"/>
                <a:gd name="T7" fmla="*/ 2147483647 h 225"/>
                <a:gd name="T8" fmla="*/ 2147483647 w 189"/>
                <a:gd name="T9" fmla="*/ 2147483647 h 225"/>
                <a:gd name="T10" fmla="*/ 2147483647 w 189"/>
                <a:gd name="T11" fmla="*/ 2147483647 h 225"/>
                <a:gd name="T12" fmla="*/ 0 w 189"/>
                <a:gd name="T13" fmla="*/ 2147483647 h 225"/>
                <a:gd name="T14" fmla="*/ 0 w 189"/>
                <a:gd name="T15" fmla="*/ 2147483647 h 225"/>
                <a:gd name="T16" fmla="*/ 0 w 189"/>
                <a:gd name="T17" fmla="*/ 2147483647 h 225"/>
                <a:gd name="T18" fmla="*/ 2147483647 w 189"/>
                <a:gd name="T19" fmla="*/ 2147483647 h 225"/>
                <a:gd name="T20" fmla="*/ 2147483647 w 189"/>
                <a:gd name="T21" fmla="*/ 2147483647 h 225"/>
                <a:gd name="T22" fmla="*/ 2147483647 w 189"/>
                <a:gd name="T23" fmla="*/ 2147483647 h 225"/>
                <a:gd name="T24" fmla="*/ 2147483647 w 189"/>
                <a:gd name="T25" fmla="*/ 2147483647 h 225"/>
                <a:gd name="T26" fmla="*/ 2147483647 w 189"/>
                <a:gd name="T27" fmla="*/ 2147483647 h 225"/>
                <a:gd name="T28" fmla="*/ 2147483647 w 189"/>
                <a:gd name="T29" fmla="*/ 2147483647 h 225"/>
                <a:gd name="T30" fmla="*/ 2147483647 w 189"/>
                <a:gd name="T31" fmla="*/ 2147483647 h 225"/>
                <a:gd name="T32" fmla="*/ 2147483647 w 189"/>
                <a:gd name="T33" fmla="*/ 2147483647 h 225"/>
                <a:gd name="T34" fmla="*/ 2147483647 w 189"/>
                <a:gd name="T35" fmla="*/ 2147483647 h 225"/>
                <a:gd name="T36" fmla="*/ 2147483647 w 189"/>
                <a:gd name="T37" fmla="*/ 2147483647 h 225"/>
                <a:gd name="T38" fmla="*/ 2147483647 w 189"/>
                <a:gd name="T39" fmla="*/ 2147483647 h 225"/>
                <a:gd name="T40" fmla="*/ 2147483647 w 189"/>
                <a:gd name="T41" fmla="*/ 2147483647 h 225"/>
                <a:gd name="T42" fmla="*/ 2147483647 w 189"/>
                <a:gd name="T43" fmla="*/ 2147483647 h 225"/>
                <a:gd name="T44" fmla="*/ 2147483647 w 189"/>
                <a:gd name="T45" fmla="*/ 0 h 225"/>
                <a:gd name="T46" fmla="*/ 2147483647 w 189"/>
                <a:gd name="T47" fmla="*/ 2147483647 h 225"/>
                <a:gd name="T48" fmla="*/ 2147483647 w 189"/>
                <a:gd name="T49" fmla="*/ 2147483647 h 225"/>
                <a:gd name="T50" fmla="*/ 2147483647 w 189"/>
                <a:gd name="T51" fmla="*/ 2147483647 h 225"/>
                <a:gd name="T52" fmla="*/ 2147483647 w 189"/>
                <a:gd name="T53" fmla="*/ 2147483647 h 225"/>
                <a:gd name="T54" fmla="*/ 2147483647 w 189"/>
                <a:gd name="T55" fmla="*/ 2147483647 h 225"/>
                <a:gd name="T56" fmla="*/ 2147483647 w 189"/>
                <a:gd name="T57" fmla="*/ 2147483647 h 225"/>
                <a:gd name="T58" fmla="*/ 2147483647 w 189"/>
                <a:gd name="T59" fmla="*/ 2147483647 h 225"/>
                <a:gd name="T60" fmla="*/ 2147483647 w 189"/>
                <a:gd name="T61" fmla="*/ 2147483647 h 225"/>
                <a:gd name="T62" fmla="*/ 2147483647 w 189"/>
                <a:gd name="T63" fmla="*/ 2147483647 h 225"/>
                <a:gd name="T64" fmla="*/ 2147483647 w 189"/>
                <a:gd name="T65" fmla="*/ 2147483647 h 225"/>
                <a:gd name="T66" fmla="*/ 2147483647 w 189"/>
                <a:gd name="T67" fmla="*/ 2147483647 h 225"/>
                <a:gd name="T68" fmla="*/ 2147483647 w 189"/>
                <a:gd name="T69" fmla="*/ 2147483647 h 225"/>
                <a:gd name="T70" fmla="*/ 2147483647 w 189"/>
                <a:gd name="T71" fmla="*/ 2147483647 h 225"/>
                <a:gd name="T72" fmla="*/ 2147483647 w 189"/>
                <a:gd name="T73" fmla="*/ 2147483647 h 225"/>
                <a:gd name="T74" fmla="*/ 2147483647 w 189"/>
                <a:gd name="T75" fmla="*/ 2147483647 h 225"/>
                <a:gd name="T76" fmla="*/ 2147483647 w 189"/>
                <a:gd name="T77" fmla="*/ 2147483647 h 225"/>
                <a:gd name="T78" fmla="*/ 2147483647 w 189"/>
                <a:gd name="T79" fmla="*/ 2147483647 h 225"/>
                <a:gd name="T80" fmla="*/ 2147483647 w 189"/>
                <a:gd name="T81" fmla="*/ 2147483647 h 225"/>
                <a:gd name="T82" fmla="*/ 2147483647 w 189"/>
                <a:gd name="T83" fmla="*/ 2147483647 h 225"/>
                <a:gd name="T84" fmla="*/ 2147483647 w 189"/>
                <a:gd name="T85" fmla="*/ 2147483647 h 225"/>
                <a:gd name="T86" fmla="*/ 2147483647 w 189"/>
                <a:gd name="T87" fmla="*/ 2147483647 h 225"/>
                <a:gd name="T88" fmla="*/ 2147483647 w 189"/>
                <a:gd name="T89" fmla="*/ 2147483647 h 225"/>
                <a:gd name="T90" fmla="*/ 2147483647 w 189"/>
                <a:gd name="T91" fmla="*/ 2147483647 h 225"/>
                <a:gd name="T92" fmla="*/ 2147483647 w 189"/>
                <a:gd name="T93" fmla="*/ 2147483647 h 225"/>
                <a:gd name="T94" fmla="*/ 2147483647 w 189"/>
                <a:gd name="T95" fmla="*/ 2147483647 h 225"/>
                <a:gd name="T96" fmla="*/ 2147483647 w 189"/>
                <a:gd name="T97" fmla="*/ 2147483647 h 225"/>
                <a:gd name="T98" fmla="*/ 2147483647 w 189"/>
                <a:gd name="T99" fmla="*/ 2147483647 h 225"/>
                <a:gd name="T100" fmla="*/ 2147483647 w 189"/>
                <a:gd name="T101" fmla="*/ 2147483647 h 225"/>
                <a:gd name="T102" fmla="*/ 2147483647 w 189"/>
                <a:gd name="T103" fmla="*/ 2147483647 h 225"/>
                <a:gd name="T104" fmla="*/ 2147483647 w 189"/>
                <a:gd name="T105" fmla="*/ 2147483647 h 225"/>
                <a:gd name="T106" fmla="*/ 2147483647 w 189"/>
                <a:gd name="T107" fmla="*/ 214748364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23714" name="Freeform 4832"/>
            <p:cNvSpPr>
              <a:spLocks/>
            </p:cNvSpPr>
            <p:nvPr/>
          </p:nvSpPr>
          <p:spPr bwMode="auto">
            <a:xfrm>
              <a:off x="3636963" y="2779713"/>
              <a:ext cx="331788" cy="288925"/>
            </a:xfrm>
            <a:custGeom>
              <a:avLst/>
              <a:gdLst>
                <a:gd name="T0" fmla="*/ 2147483647 w 187"/>
                <a:gd name="T1" fmla="*/ 2147483647 h 147"/>
                <a:gd name="T2" fmla="*/ 2147483647 w 187"/>
                <a:gd name="T3" fmla="*/ 2147483647 h 147"/>
                <a:gd name="T4" fmla="*/ 2147483647 w 187"/>
                <a:gd name="T5" fmla="*/ 2147483647 h 147"/>
                <a:gd name="T6" fmla="*/ 2147483647 w 187"/>
                <a:gd name="T7" fmla="*/ 2147483647 h 147"/>
                <a:gd name="T8" fmla="*/ 2147483647 w 187"/>
                <a:gd name="T9" fmla="*/ 2147483647 h 147"/>
                <a:gd name="T10" fmla="*/ 2147483647 w 187"/>
                <a:gd name="T11" fmla="*/ 2147483647 h 147"/>
                <a:gd name="T12" fmla="*/ 2147483647 w 187"/>
                <a:gd name="T13" fmla="*/ 2147483647 h 147"/>
                <a:gd name="T14" fmla="*/ 2147483647 w 187"/>
                <a:gd name="T15" fmla="*/ 2147483647 h 147"/>
                <a:gd name="T16" fmla="*/ 2147483647 w 187"/>
                <a:gd name="T17" fmla="*/ 2147483647 h 147"/>
                <a:gd name="T18" fmla="*/ 2147483647 w 187"/>
                <a:gd name="T19" fmla="*/ 2147483647 h 147"/>
                <a:gd name="T20" fmla="*/ 0 w 187"/>
                <a:gd name="T21" fmla="*/ 2147483647 h 147"/>
                <a:gd name="T22" fmla="*/ 2147483647 w 187"/>
                <a:gd name="T23" fmla="*/ 2147483647 h 147"/>
                <a:gd name="T24" fmla="*/ 2147483647 w 187"/>
                <a:gd name="T25" fmla="*/ 2147483647 h 147"/>
                <a:gd name="T26" fmla="*/ 2147483647 w 187"/>
                <a:gd name="T27" fmla="*/ 2147483647 h 147"/>
                <a:gd name="T28" fmla="*/ 2147483647 w 187"/>
                <a:gd name="T29" fmla="*/ 2147483647 h 147"/>
                <a:gd name="T30" fmla="*/ 2147483647 w 187"/>
                <a:gd name="T31" fmla="*/ 2147483647 h 147"/>
                <a:gd name="T32" fmla="*/ 2147483647 w 187"/>
                <a:gd name="T33" fmla="*/ 2147483647 h 147"/>
                <a:gd name="T34" fmla="*/ 2147483647 w 187"/>
                <a:gd name="T35" fmla="*/ 2147483647 h 147"/>
                <a:gd name="T36" fmla="*/ 2147483647 w 187"/>
                <a:gd name="T37" fmla="*/ 2147483647 h 147"/>
                <a:gd name="T38" fmla="*/ 2147483647 w 187"/>
                <a:gd name="T39" fmla="*/ 2147483647 h 147"/>
                <a:gd name="T40" fmla="*/ 2147483647 w 187"/>
                <a:gd name="T41" fmla="*/ 2147483647 h 147"/>
                <a:gd name="T42" fmla="*/ 2147483647 w 187"/>
                <a:gd name="T43" fmla="*/ 2147483647 h 147"/>
                <a:gd name="T44" fmla="*/ 2147483647 w 187"/>
                <a:gd name="T45" fmla="*/ 2147483647 h 147"/>
                <a:gd name="T46" fmla="*/ 2147483647 w 187"/>
                <a:gd name="T47" fmla="*/ 2147483647 h 147"/>
                <a:gd name="T48" fmla="*/ 2147483647 w 187"/>
                <a:gd name="T49" fmla="*/ 2147483647 h 147"/>
                <a:gd name="T50" fmla="*/ 2147483647 w 187"/>
                <a:gd name="T51" fmla="*/ 2147483647 h 147"/>
                <a:gd name="T52" fmla="*/ 2147483647 w 187"/>
                <a:gd name="T53" fmla="*/ 2147483647 h 147"/>
                <a:gd name="T54" fmla="*/ 2147483647 w 187"/>
                <a:gd name="T55" fmla="*/ 2147483647 h 147"/>
                <a:gd name="T56" fmla="*/ 2147483647 w 187"/>
                <a:gd name="T57" fmla="*/ 2147483647 h 147"/>
                <a:gd name="T58" fmla="*/ 2147483647 w 187"/>
                <a:gd name="T59" fmla="*/ 2147483647 h 147"/>
                <a:gd name="T60" fmla="*/ 2147483647 w 187"/>
                <a:gd name="T61" fmla="*/ 2147483647 h 147"/>
                <a:gd name="T62" fmla="*/ 2147483647 w 187"/>
                <a:gd name="T63" fmla="*/ 2147483647 h 147"/>
                <a:gd name="T64" fmla="*/ 2147483647 w 187"/>
                <a:gd name="T65" fmla="*/ 2147483647 h 147"/>
                <a:gd name="T66" fmla="*/ 2147483647 w 187"/>
                <a:gd name="T67" fmla="*/ 0 h 147"/>
                <a:gd name="T68" fmla="*/ 2147483647 w 187"/>
                <a:gd name="T69" fmla="*/ 2147483647 h 147"/>
                <a:gd name="T70" fmla="*/ 2147483647 w 187"/>
                <a:gd name="T71" fmla="*/ 2147483647 h 147"/>
                <a:gd name="T72" fmla="*/ 2147483647 w 187"/>
                <a:gd name="T73" fmla="*/ 2147483647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23715" name="Freeform 4833"/>
            <p:cNvSpPr>
              <a:spLocks/>
            </p:cNvSpPr>
            <p:nvPr/>
          </p:nvSpPr>
          <p:spPr bwMode="auto">
            <a:xfrm>
              <a:off x="3997326" y="3217863"/>
              <a:ext cx="436563" cy="412750"/>
            </a:xfrm>
            <a:custGeom>
              <a:avLst/>
              <a:gdLst>
                <a:gd name="T0" fmla="*/ 2147483647 w 246"/>
                <a:gd name="T1" fmla="*/ 2147483647 h 210"/>
                <a:gd name="T2" fmla="*/ 2147483647 w 246"/>
                <a:gd name="T3" fmla="*/ 2147483647 h 210"/>
                <a:gd name="T4" fmla="*/ 2147483647 w 246"/>
                <a:gd name="T5" fmla="*/ 2147483647 h 210"/>
                <a:gd name="T6" fmla="*/ 2147483647 w 246"/>
                <a:gd name="T7" fmla="*/ 2147483647 h 210"/>
                <a:gd name="T8" fmla="*/ 2147483647 w 246"/>
                <a:gd name="T9" fmla="*/ 2147483647 h 210"/>
                <a:gd name="T10" fmla="*/ 2147483647 w 246"/>
                <a:gd name="T11" fmla="*/ 2147483647 h 210"/>
                <a:gd name="T12" fmla="*/ 0 w 246"/>
                <a:gd name="T13" fmla="*/ 2147483647 h 210"/>
                <a:gd name="T14" fmla="*/ 2147483647 w 246"/>
                <a:gd name="T15" fmla="*/ 2147483647 h 210"/>
                <a:gd name="T16" fmla="*/ 2147483647 w 246"/>
                <a:gd name="T17" fmla="*/ 2147483647 h 210"/>
                <a:gd name="T18" fmla="*/ 2147483647 w 246"/>
                <a:gd name="T19" fmla="*/ 2147483647 h 210"/>
                <a:gd name="T20" fmla="*/ 2147483647 w 246"/>
                <a:gd name="T21" fmla="*/ 2147483647 h 210"/>
                <a:gd name="T22" fmla="*/ 2147483647 w 246"/>
                <a:gd name="T23" fmla="*/ 2147483647 h 210"/>
                <a:gd name="T24" fmla="*/ 2147483647 w 246"/>
                <a:gd name="T25" fmla="*/ 2147483647 h 210"/>
                <a:gd name="T26" fmla="*/ 2147483647 w 246"/>
                <a:gd name="T27" fmla="*/ 2147483647 h 210"/>
                <a:gd name="T28" fmla="*/ 2147483647 w 246"/>
                <a:gd name="T29" fmla="*/ 2147483647 h 210"/>
                <a:gd name="T30" fmla="*/ 2147483647 w 246"/>
                <a:gd name="T31" fmla="*/ 2147483647 h 210"/>
                <a:gd name="T32" fmla="*/ 2147483647 w 246"/>
                <a:gd name="T33" fmla="*/ 2147483647 h 210"/>
                <a:gd name="T34" fmla="*/ 2147483647 w 246"/>
                <a:gd name="T35" fmla="*/ 2147483647 h 210"/>
                <a:gd name="T36" fmla="*/ 2147483647 w 246"/>
                <a:gd name="T37" fmla="*/ 2147483647 h 210"/>
                <a:gd name="T38" fmla="*/ 2147483647 w 246"/>
                <a:gd name="T39" fmla="*/ 2147483647 h 210"/>
                <a:gd name="T40" fmla="*/ 2147483647 w 246"/>
                <a:gd name="T41" fmla="*/ 2147483647 h 210"/>
                <a:gd name="T42" fmla="*/ 2147483647 w 246"/>
                <a:gd name="T43" fmla="*/ 2147483647 h 210"/>
                <a:gd name="T44" fmla="*/ 2147483647 w 246"/>
                <a:gd name="T45" fmla="*/ 2147483647 h 210"/>
                <a:gd name="T46" fmla="*/ 2147483647 w 246"/>
                <a:gd name="T47" fmla="*/ 0 h 210"/>
                <a:gd name="T48" fmla="*/ 2147483647 w 246"/>
                <a:gd name="T49" fmla="*/ 2147483647 h 210"/>
                <a:gd name="T50" fmla="*/ 2147483647 w 246"/>
                <a:gd name="T51" fmla="*/ 2147483647 h 210"/>
                <a:gd name="T52" fmla="*/ 2147483647 w 246"/>
                <a:gd name="T53" fmla="*/ 2147483647 h 210"/>
                <a:gd name="T54" fmla="*/ 2147483647 w 246"/>
                <a:gd name="T55" fmla="*/ 2147483647 h 210"/>
                <a:gd name="T56" fmla="*/ 2147483647 w 246"/>
                <a:gd name="T57" fmla="*/ 2147483647 h 210"/>
                <a:gd name="T58" fmla="*/ 2147483647 w 246"/>
                <a:gd name="T59" fmla="*/ 2147483647 h 210"/>
                <a:gd name="T60" fmla="*/ 2147483647 w 246"/>
                <a:gd name="T61" fmla="*/ 2147483647 h 210"/>
                <a:gd name="T62" fmla="*/ 2147483647 w 246"/>
                <a:gd name="T63" fmla="*/ 2147483647 h 210"/>
                <a:gd name="T64" fmla="*/ 2147483647 w 246"/>
                <a:gd name="T65" fmla="*/ 2147483647 h 210"/>
                <a:gd name="T66" fmla="*/ 2147483647 w 246"/>
                <a:gd name="T67" fmla="*/ 2147483647 h 210"/>
                <a:gd name="T68" fmla="*/ 2147483647 w 246"/>
                <a:gd name="T69" fmla="*/ 2147483647 h 210"/>
                <a:gd name="T70" fmla="*/ 2147483647 w 246"/>
                <a:gd name="T71" fmla="*/ 2147483647 h 210"/>
                <a:gd name="T72" fmla="*/ 2147483647 w 246"/>
                <a:gd name="T73" fmla="*/ 2147483647 h 210"/>
                <a:gd name="T74" fmla="*/ 2147483647 w 246"/>
                <a:gd name="T75" fmla="*/ 2147483647 h 210"/>
                <a:gd name="T76" fmla="*/ 2147483647 w 246"/>
                <a:gd name="T77" fmla="*/ 2147483647 h 210"/>
                <a:gd name="T78" fmla="*/ 2147483647 w 246"/>
                <a:gd name="T79" fmla="*/ 2147483647 h 210"/>
                <a:gd name="T80" fmla="*/ 2147483647 w 246"/>
                <a:gd name="T81" fmla="*/ 2147483647 h 210"/>
                <a:gd name="T82" fmla="*/ 2147483647 w 246"/>
                <a:gd name="T83" fmla="*/ 2147483647 h 210"/>
                <a:gd name="T84" fmla="*/ 2147483647 w 246"/>
                <a:gd name="T85" fmla="*/ 2147483647 h 210"/>
                <a:gd name="T86" fmla="*/ 2147483647 w 246"/>
                <a:gd name="T87" fmla="*/ 2147483647 h 210"/>
                <a:gd name="T88" fmla="*/ 2147483647 w 246"/>
                <a:gd name="T89" fmla="*/ 2147483647 h 210"/>
                <a:gd name="T90" fmla="*/ 2147483647 w 246"/>
                <a:gd name="T91" fmla="*/ 2147483647 h 210"/>
                <a:gd name="T92" fmla="*/ 2147483647 w 246"/>
                <a:gd name="T93" fmla="*/ 2147483647 h 210"/>
                <a:gd name="T94" fmla="*/ 2147483647 w 246"/>
                <a:gd name="T95" fmla="*/ 2147483647 h 210"/>
                <a:gd name="T96" fmla="*/ 2147483647 w 246"/>
                <a:gd name="T97" fmla="*/ 2147483647 h 210"/>
                <a:gd name="T98" fmla="*/ 2147483647 w 246"/>
                <a:gd name="T99" fmla="*/ 2147483647 h 210"/>
                <a:gd name="T100" fmla="*/ 2147483647 w 246"/>
                <a:gd name="T101" fmla="*/ 2147483647 h 210"/>
                <a:gd name="T102" fmla="*/ 2147483647 w 246"/>
                <a:gd name="T103" fmla="*/ 2147483647 h 210"/>
                <a:gd name="T104" fmla="*/ 2147483647 w 246"/>
                <a:gd name="T105" fmla="*/ 2147483647 h 210"/>
                <a:gd name="T106" fmla="*/ 2147483647 w 246"/>
                <a:gd name="T107" fmla="*/ 2147483647 h 210"/>
                <a:gd name="T108" fmla="*/ 2147483647 w 246"/>
                <a:gd name="T109" fmla="*/ 2147483647 h 210"/>
                <a:gd name="T110" fmla="*/ 2147483647 w 246"/>
                <a:gd name="T111" fmla="*/ 2147483647 h 210"/>
                <a:gd name="T112" fmla="*/ 2147483647 w 246"/>
                <a:gd name="T113" fmla="*/ 2147483647 h 210"/>
                <a:gd name="T114" fmla="*/ 2147483647 w 246"/>
                <a:gd name="T115" fmla="*/ 214748364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23716" name="Freeform 4834"/>
            <p:cNvSpPr>
              <a:spLocks/>
            </p:cNvSpPr>
            <p:nvPr/>
          </p:nvSpPr>
          <p:spPr bwMode="auto">
            <a:xfrm>
              <a:off x="3511551" y="3454400"/>
              <a:ext cx="161925" cy="152400"/>
            </a:xfrm>
            <a:custGeom>
              <a:avLst/>
              <a:gdLst>
                <a:gd name="T0" fmla="*/ 2147483647 w 92"/>
                <a:gd name="T1" fmla="*/ 2147483647 h 78"/>
                <a:gd name="T2" fmla="*/ 2147483647 w 92"/>
                <a:gd name="T3" fmla="*/ 2147483647 h 78"/>
                <a:gd name="T4" fmla="*/ 2147483647 w 92"/>
                <a:gd name="T5" fmla="*/ 2147483647 h 78"/>
                <a:gd name="T6" fmla="*/ 0 w 92"/>
                <a:gd name="T7" fmla="*/ 2147483647 h 78"/>
                <a:gd name="T8" fmla="*/ 2147483647 w 92"/>
                <a:gd name="T9" fmla="*/ 2147483647 h 78"/>
                <a:gd name="T10" fmla="*/ 2147483647 w 92"/>
                <a:gd name="T11" fmla="*/ 2147483647 h 78"/>
                <a:gd name="T12" fmla="*/ 2147483647 w 92"/>
                <a:gd name="T13" fmla="*/ 2147483647 h 78"/>
                <a:gd name="T14" fmla="*/ 2147483647 w 92"/>
                <a:gd name="T15" fmla="*/ 2147483647 h 78"/>
                <a:gd name="T16" fmla="*/ 2147483647 w 92"/>
                <a:gd name="T17" fmla="*/ 2147483647 h 78"/>
                <a:gd name="T18" fmla="*/ 2147483647 w 92"/>
                <a:gd name="T19" fmla="*/ 2147483647 h 78"/>
                <a:gd name="T20" fmla="*/ 2147483647 w 92"/>
                <a:gd name="T21" fmla="*/ 2147483647 h 78"/>
                <a:gd name="T22" fmla="*/ 2147483647 w 92"/>
                <a:gd name="T23" fmla="*/ 2147483647 h 78"/>
                <a:gd name="T24" fmla="*/ 2147483647 w 92"/>
                <a:gd name="T25" fmla="*/ 2147483647 h 78"/>
                <a:gd name="T26" fmla="*/ 2147483647 w 92"/>
                <a:gd name="T27" fmla="*/ 2147483647 h 78"/>
                <a:gd name="T28" fmla="*/ 2147483647 w 92"/>
                <a:gd name="T29" fmla="*/ 2147483647 h 78"/>
                <a:gd name="T30" fmla="*/ 2147483647 w 92"/>
                <a:gd name="T31" fmla="*/ 2147483647 h 78"/>
                <a:gd name="T32" fmla="*/ 2147483647 w 92"/>
                <a:gd name="T33" fmla="*/ 2147483647 h 78"/>
                <a:gd name="T34" fmla="*/ 2147483647 w 92"/>
                <a:gd name="T35" fmla="*/ 2147483647 h 78"/>
                <a:gd name="T36" fmla="*/ 2147483647 w 92"/>
                <a:gd name="T37" fmla="*/ 2147483647 h 78"/>
                <a:gd name="T38" fmla="*/ 2147483647 w 92"/>
                <a:gd name="T39" fmla="*/ 2147483647 h 78"/>
                <a:gd name="T40" fmla="*/ 2147483647 w 92"/>
                <a:gd name="T41" fmla="*/ 2147483647 h 78"/>
                <a:gd name="T42" fmla="*/ 2147483647 w 92"/>
                <a:gd name="T43" fmla="*/ 2147483647 h 78"/>
                <a:gd name="T44" fmla="*/ 2147483647 w 92"/>
                <a:gd name="T45" fmla="*/ 2147483647 h 78"/>
                <a:gd name="T46" fmla="*/ 2147483647 w 92"/>
                <a:gd name="T47" fmla="*/ 2147483647 h 78"/>
                <a:gd name="T48" fmla="*/ 2147483647 w 92"/>
                <a:gd name="T49" fmla="*/ 2147483647 h 78"/>
                <a:gd name="T50" fmla="*/ 2147483647 w 92"/>
                <a:gd name="T51" fmla="*/ 2147483647 h 78"/>
                <a:gd name="T52" fmla="*/ 2147483647 w 92"/>
                <a:gd name="T53" fmla="*/ 2147483647 h 78"/>
                <a:gd name="T54" fmla="*/ 2147483647 w 92"/>
                <a:gd name="T55" fmla="*/ 2147483647 h 78"/>
                <a:gd name="T56" fmla="*/ 2147483647 w 92"/>
                <a:gd name="T57" fmla="*/ 2147483647 h 78"/>
                <a:gd name="T58" fmla="*/ 2147483647 w 92"/>
                <a:gd name="T59" fmla="*/ 2147483647 h 78"/>
                <a:gd name="T60" fmla="*/ 2147483647 w 92"/>
                <a:gd name="T61" fmla="*/ 2147483647 h 78"/>
                <a:gd name="T62" fmla="*/ 2147483647 w 92"/>
                <a:gd name="T63" fmla="*/ 2147483647 h 78"/>
                <a:gd name="T64" fmla="*/ 2147483647 w 92"/>
                <a:gd name="T65" fmla="*/ 0 h 78"/>
                <a:gd name="T66" fmla="*/ 2147483647 w 92"/>
                <a:gd name="T67" fmla="*/ 2147483647 h 78"/>
                <a:gd name="T68" fmla="*/ 2147483647 w 92"/>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23717" name="Freeform 4835"/>
            <p:cNvSpPr>
              <a:spLocks/>
            </p:cNvSpPr>
            <p:nvPr/>
          </p:nvSpPr>
          <p:spPr bwMode="auto">
            <a:xfrm>
              <a:off x="4195763" y="2733675"/>
              <a:ext cx="103188" cy="247650"/>
            </a:xfrm>
            <a:custGeom>
              <a:avLst/>
              <a:gdLst>
                <a:gd name="T0" fmla="*/ 2147483647 w 59"/>
                <a:gd name="T1" fmla="*/ 2147483647 h 125"/>
                <a:gd name="T2" fmla="*/ 2147483647 w 59"/>
                <a:gd name="T3" fmla="*/ 2147483647 h 125"/>
                <a:gd name="T4" fmla="*/ 2147483647 w 59"/>
                <a:gd name="T5" fmla="*/ 2147483647 h 125"/>
                <a:gd name="T6" fmla="*/ 2147483647 w 59"/>
                <a:gd name="T7" fmla="*/ 2147483647 h 125"/>
                <a:gd name="T8" fmla="*/ 2147483647 w 59"/>
                <a:gd name="T9" fmla="*/ 2147483647 h 125"/>
                <a:gd name="T10" fmla="*/ 0 w 59"/>
                <a:gd name="T11" fmla="*/ 2147483647 h 125"/>
                <a:gd name="T12" fmla="*/ 2147483647 w 59"/>
                <a:gd name="T13" fmla="*/ 2147483647 h 125"/>
                <a:gd name="T14" fmla="*/ 2147483647 w 59"/>
                <a:gd name="T15" fmla="*/ 2147483647 h 125"/>
                <a:gd name="T16" fmla="*/ 2147483647 w 59"/>
                <a:gd name="T17" fmla="*/ 2147483647 h 125"/>
                <a:gd name="T18" fmla="*/ 2147483647 w 59"/>
                <a:gd name="T19" fmla="*/ 2147483647 h 125"/>
                <a:gd name="T20" fmla="*/ 2147483647 w 59"/>
                <a:gd name="T21" fmla="*/ 0 h 125"/>
                <a:gd name="T22" fmla="*/ 2147483647 w 59"/>
                <a:gd name="T23" fmla="*/ 2147483647 h 125"/>
                <a:gd name="T24" fmla="*/ 2147483647 w 59"/>
                <a:gd name="T25" fmla="*/ 2147483647 h 125"/>
                <a:gd name="T26" fmla="*/ 2147483647 w 59"/>
                <a:gd name="T27" fmla="*/ 2147483647 h 125"/>
                <a:gd name="T28" fmla="*/ 2147483647 w 59"/>
                <a:gd name="T29" fmla="*/ 2147483647 h 125"/>
                <a:gd name="T30" fmla="*/ 2147483647 w 59"/>
                <a:gd name="T31" fmla="*/ 2147483647 h 125"/>
                <a:gd name="T32" fmla="*/ 2147483647 w 59"/>
                <a:gd name="T33" fmla="*/ 2147483647 h 125"/>
                <a:gd name="T34" fmla="*/ 2147483647 w 59"/>
                <a:gd name="T35" fmla="*/ 2147483647 h 125"/>
                <a:gd name="T36" fmla="*/ 2147483647 w 59"/>
                <a:gd name="T37" fmla="*/ 2147483647 h 125"/>
                <a:gd name="T38" fmla="*/ 2147483647 w 59"/>
                <a:gd name="T39" fmla="*/ 2147483647 h 125"/>
                <a:gd name="T40" fmla="*/ 2147483647 w 59"/>
                <a:gd name="T41" fmla="*/ 2147483647 h 125"/>
                <a:gd name="T42" fmla="*/ 2147483647 w 59"/>
                <a:gd name="T43" fmla="*/ 2147483647 h 125"/>
                <a:gd name="T44" fmla="*/ 2147483647 w 59"/>
                <a:gd name="T45" fmla="*/ 2147483647 h 125"/>
                <a:gd name="T46" fmla="*/ 2147483647 w 59"/>
                <a:gd name="T47" fmla="*/ 2147483647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23718" name="Freeform 4836"/>
            <p:cNvSpPr>
              <a:spLocks/>
            </p:cNvSpPr>
            <p:nvPr/>
          </p:nvSpPr>
          <p:spPr bwMode="auto">
            <a:xfrm>
              <a:off x="3673476" y="3743325"/>
              <a:ext cx="112713" cy="142875"/>
            </a:xfrm>
            <a:custGeom>
              <a:avLst/>
              <a:gdLst>
                <a:gd name="T0" fmla="*/ 2147483647 w 64"/>
                <a:gd name="T1" fmla="*/ 2147483647 h 73"/>
                <a:gd name="T2" fmla="*/ 2147483647 w 64"/>
                <a:gd name="T3" fmla="*/ 2147483647 h 73"/>
                <a:gd name="T4" fmla="*/ 2147483647 w 64"/>
                <a:gd name="T5" fmla="*/ 2147483647 h 73"/>
                <a:gd name="T6" fmla="*/ 2147483647 w 64"/>
                <a:gd name="T7" fmla="*/ 2147483647 h 73"/>
                <a:gd name="T8" fmla="*/ 0 w 64"/>
                <a:gd name="T9" fmla="*/ 2147483647 h 73"/>
                <a:gd name="T10" fmla="*/ 2147483647 w 64"/>
                <a:gd name="T11" fmla="*/ 2147483647 h 73"/>
                <a:gd name="T12" fmla="*/ 2147483647 w 64"/>
                <a:gd name="T13" fmla="*/ 2147483647 h 73"/>
                <a:gd name="T14" fmla="*/ 2147483647 w 64"/>
                <a:gd name="T15" fmla="*/ 0 h 73"/>
                <a:gd name="T16" fmla="*/ 2147483647 w 64"/>
                <a:gd name="T17" fmla="*/ 0 h 73"/>
                <a:gd name="T18" fmla="*/ 2147483647 w 64"/>
                <a:gd name="T19" fmla="*/ 2147483647 h 73"/>
                <a:gd name="T20" fmla="*/ 2147483647 w 64"/>
                <a:gd name="T21" fmla="*/ 2147483647 h 73"/>
                <a:gd name="T22" fmla="*/ 2147483647 w 64"/>
                <a:gd name="T23" fmla="*/ 2147483647 h 73"/>
                <a:gd name="T24" fmla="*/ 2147483647 w 64"/>
                <a:gd name="T25" fmla="*/ 2147483647 h 73"/>
                <a:gd name="T26" fmla="*/ 2147483647 w 64"/>
                <a:gd name="T27" fmla="*/ 2147483647 h 73"/>
                <a:gd name="T28" fmla="*/ 2147483647 w 64"/>
                <a:gd name="T29" fmla="*/ 2147483647 h 73"/>
                <a:gd name="T30" fmla="*/ 2147483647 w 64"/>
                <a:gd name="T31" fmla="*/ 2147483647 h 73"/>
                <a:gd name="T32" fmla="*/ 2147483647 w 64"/>
                <a:gd name="T33" fmla="*/ 2147483647 h 73"/>
                <a:gd name="T34" fmla="*/ 2147483647 w 64"/>
                <a:gd name="T35" fmla="*/ 214748364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23719" name="Freeform 4837"/>
            <p:cNvSpPr>
              <a:spLocks/>
            </p:cNvSpPr>
            <p:nvPr/>
          </p:nvSpPr>
          <p:spPr bwMode="auto">
            <a:xfrm>
              <a:off x="1682751" y="3705225"/>
              <a:ext cx="84138" cy="82550"/>
            </a:xfrm>
            <a:custGeom>
              <a:avLst/>
              <a:gdLst>
                <a:gd name="T0" fmla="*/ 0 w 49"/>
                <a:gd name="T1" fmla="*/ 2147483647 h 42"/>
                <a:gd name="T2" fmla="*/ 0 w 49"/>
                <a:gd name="T3" fmla="*/ 2147483647 h 42"/>
                <a:gd name="T4" fmla="*/ 0 w 49"/>
                <a:gd name="T5" fmla="*/ 2147483647 h 42"/>
                <a:gd name="T6" fmla="*/ 2147483647 w 49"/>
                <a:gd name="T7" fmla="*/ 0 h 42"/>
                <a:gd name="T8" fmla="*/ 2147483647 w 49"/>
                <a:gd name="T9" fmla="*/ 2147483647 h 42"/>
                <a:gd name="T10" fmla="*/ 2147483647 w 49"/>
                <a:gd name="T11" fmla="*/ 2147483647 h 42"/>
                <a:gd name="T12" fmla="*/ 2147483647 w 49"/>
                <a:gd name="T13" fmla="*/ 2147483647 h 42"/>
                <a:gd name="T14" fmla="*/ 2147483647 w 49"/>
                <a:gd name="T15" fmla="*/ 2147483647 h 42"/>
                <a:gd name="T16" fmla="*/ 2147483647 w 49"/>
                <a:gd name="T17" fmla="*/ 2147483647 h 42"/>
                <a:gd name="T18" fmla="*/ 2147483647 w 49"/>
                <a:gd name="T19" fmla="*/ 2147483647 h 42"/>
                <a:gd name="T20" fmla="*/ 2147483647 w 49"/>
                <a:gd name="T21" fmla="*/ 2147483647 h 42"/>
                <a:gd name="T22" fmla="*/ 2147483647 w 49"/>
                <a:gd name="T23" fmla="*/ 2147483647 h 42"/>
                <a:gd name="T24" fmla="*/ 2147483647 w 49"/>
                <a:gd name="T25" fmla="*/ 2147483647 h 42"/>
                <a:gd name="T26" fmla="*/ 2147483647 w 49"/>
                <a:gd name="T27" fmla="*/ 2147483647 h 42"/>
                <a:gd name="T28" fmla="*/ 2147483647 w 49"/>
                <a:gd name="T29" fmla="*/ 2147483647 h 42"/>
                <a:gd name="T30" fmla="*/ 2147483647 w 49"/>
                <a:gd name="T31" fmla="*/ 2147483647 h 42"/>
                <a:gd name="T32" fmla="*/ 2147483647 w 49"/>
                <a:gd name="T33" fmla="*/ 2147483647 h 42"/>
                <a:gd name="T34" fmla="*/ 0 w 49"/>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23720" name="Freeform 4838"/>
            <p:cNvSpPr>
              <a:spLocks/>
            </p:cNvSpPr>
            <p:nvPr/>
          </p:nvSpPr>
          <p:spPr bwMode="auto">
            <a:xfrm>
              <a:off x="1773238" y="3708400"/>
              <a:ext cx="61913" cy="79375"/>
            </a:xfrm>
            <a:custGeom>
              <a:avLst/>
              <a:gdLst>
                <a:gd name="T0" fmla="*/ 2147483647 w 35"/>
                <a:gd name="T1" fmla="*/ 2147483647 h 40"/>
                <a:gd name="T2" fmla="*/ 2147483647 w 35"/>
                <a:gd name="T3" fmla="*/ 2147483647 h 40"/>
                <a:gd name="T4" fmla="*/ 2147483647 w 35"/>
                <a:gd name="T5" fmla="*/ 2147483647 h 40"/>
                <a:gd name="T6" fmla="*/ 2147483647 w 35"/>
                <a:gd name="T7" fmla="*/ 2147483647 h 40"/>
                <a:gd name="T8" fmla="*/ 2147483647 w 35"/>
                <a:gd name="T9" fmla="*/ 2147483647 h 40"/>
                <a:gd name="T10" fmla="*/ 2147483647 w 35"/>
                <a:gd name="T11" fmla="*/ 2147483647 h 40"/>
                <a:gd name="T12" fmla="*/ 0 w 35"/>
                <a:gd name="T13" fmla="*/ 2147483647 h 40"/>
                <a:gd name="T14" fmla="*/ 0 w 35"/>
                <a:gd name="T15" fmla="*/ 0 h 40"/>
                <a:gd name="T16" fmla="*/ 2147483647 w 35"/>
                <a:gd name="T17" fmla="*/ 0 h 40"/>
                <a:gd name="T18" fmla="*/ 2147483647 w 35"/>
                <a:gd name="T19" fmla="*/ 2147483647 h 40"/>
                <a:gd name="T20" fmla="*/ 2147483647 w 35"/>
                <a:gd name="T21" fmla="*/ 2147483647 h 40"/>
                <a:gd name="T22" fmla="*/ 2147483647 w 35"/>
                <a:gd name="T23" fmla="*/ 2147483647 h 40"/>
                <a:gd name="T24" fmla="*/ 2147483647 w 35"/>
                <a:gd name="T25" fmla="*/ 2147483647 h 40"/>
                <a:gd name="T26" fmla="*/ 2147483647 w 35"/>
                <a:gd name="T27" fmla="*/ 2147483647 h 40"/>
                <a:gd name="T28" fmla="*/ 2147483647 w 35"/>
                <a:gd name="T29" fmla="*/ 2147483647 h 40"/>
                <a:gd name="T30" fmla="*/ 2147483647 w 35"/>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23721" name="Freeform 4839"/>
            <p:cNvSpPr>
              <a:spLocks/>
            </p:cNvSpPr>
            <p:nvPr/>
          </p:nvSpPr>
          <p:spPr bwMode="auto">
            <a:xfrm>
              <a:off x="2465388" y="3840163"/>
              <a:ext cx="84138" cy="123825"/>
            </a:xfrm>
            <a:custGeom>
              <a:avLst/>
              <a:gdLst>
                <a:gd name="T0" fmla="*/ 2147483647 w 47"/>
                <a:gd name="T1" fmla="*/ 2147483647 h 64"/>
                <a:gd name="T2" fmla="*/ 2147483647 w 47"/>
                <a:gd name="T3" fmla="*/ 2147483647 h 64"/>
                <a:gd name="T4" fmla="*/ 2147483647 w 47"/>
                <a:gd name="T5" fmla="*/ 0 h 64"/>
                <a:gd name="T6" fmla="*/ 2147483647 w 47"/>
                <a:gd name="T7" fmla="*/ 2147483647 h 64"/>
                <a:gd name="T8" fmla="*/ 2147483647 w 47"/>
                <a:gd name="T9" fmla="*/ 2147483647 h 64"/>
                <a:gd name="T10" fmla="*/ 2147483647 w 47"/>
                <a:gd name="T11" fmla="*/ 2147483647 h 64"/>
                <a:gd name="T12" fmla="*/ 0 w 47"/>
                <a:gd name="T13" fmla="*/ 2147483647 h 64"/>
                <a:gd name="T14" fmla="*/ 2147483647 w 47"/>
                <a:gd name="T15" fmla="*/ 2147483647 h 64"/>
                <a:gd name="T16" fmla="*/ 2147483647 w 47"/>
                <a:gd name="T17" fmla="*/ 2147483647 h 64"/>
                <a:gd name="T18" fmla="*/ 2147483647 w 47"/>
                <a:gd name="T19" fmla="*/ 2147483647 h 64"/>
                <a:gd name="T20" fmla="*/ 2147483647 w 47"/>
                <a:gd name="T21" fmla="*/ 2147483647 h 64"/>
                <a:gd name="T22" fmla="*/ 2147483647 w 47"/>
                <a:gd name="T23" fmla="*/ 2147483647 h 64"/>
                <a:gd name="T24" fmla="*/ 2147483647 w 47"/>
                <a:gd name="T25" fmla="*/ 2147483647 h 64"/>
                <a:gd name="T26" fmla="*/ 2147483647 w 47"/>
                <a:gd name="T27" fmla="*/ 2147483647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23722" name="Freeform 4840"/>
            <p:cNvSpPr>
              <a:spLocks/>
            </p:cNvSpPr>
            <p:nvPr/>
          </p:nvSpPr>
          <p:spPr bwMode="auto">
            <a:xfrm>
              <a:off x="1785938" y="3606800"/>
              <a:ext cx="336550" cy="582613"/>
            </a:xfrm>
            <a:custGeom>
              <a:avLst/>
              <a:gdLst>
                <a:gd name="T0" fmla="*/ 2147483647 w 189"/>
                <a:gd name="T1" fmla="*/ 2147483647 h 296"/>
                <a:gd name="T2" fmla="*/ 2147483647 w 189"/>
                <a:gd name="T3" fmla="*/ 2147483647 h 296"/>
                <a:gd name="T4" fmla="*/ 2147483647 w 189"/>
                <a:gd name="T5" fmla="*/ 2147483647 h 296"/>
                <a:gd name="T6" fmla="*/ 2147483647 w 189"/>
                <a:gd name="T7" fmla="*/ 2147483647 h 296"/>
                <a:gd name="T8" fmla="*/ 2147483647 w 189"/>
                <a:gd name="T9" fmla="*/ 2147483647 h 296"/>
                <a:gd name="T10" fmla="*/ 2147483647 w 189"/>
                <a:gd name="T11" fmla="*/ 2147483647 h 296"/>
                <a:gd name="T12" fmla="*/ 2147483647 w 189"/>
                <a:gd name="T13" fmla="*/ 2147483647 h 296"/>
                <a:gd name="T14" fmla="*/ 2147483647 w 189"/>
                <a:gd name="T15" fmla="*/ 2147483647 h 296"/>
                <a:gd name="T16" fmla="*/ 2147483647 w 189"/>
                <a:gd name="T17" fmla="*/ 2147483647 h 296"/>
                <a:gd name="T18" fmla="*/ 2147483647 w 189"/>
                <a:gd name="T19" fmla="*/ 2147483647 h 296"/>
                <a:gd name="T20" fmla="*/ 2147483647 w 189"/>
                <a:gd name="T21" fmla="*/ 2147483647 h 296"/>
                <a:gd name="T22" fmla="*/ 0 w 189"/>
                <a:gd name="T23" fmla="*/ 2147483647 h 296"/>
                <a:gd name="T24" fmla="*/ 2147483647 w 189"/>
                <a:gd name="T25" fmla="*/ 2147483647 h 296"/>
                <a:gd name="T26" fmla="*/ 2147483647 w 189"/>
                <a:gd name="T27" fmla="*/ 2147483647 h 296"/>
                <a:gd name="T28" fmla="*/ 2147483647 w 189"/>
                <a:gd name="T29" fmla="*/ 2147483647 h 296"/>
                <a:gd name="T30" fmla="*/ 2147483647 w 189"/>
                <a:gd name="T31" fmla="*/ 2147483647 h 296"/>
                <a:gd name="T32" fmla="*/ 2147483647 w 189"/>
                <a:gd name="T33" fmla="*/ 2147483647 h 296"/>
                <a:gd name="T34" fmla="*/ 2147483647 w 189"/>
                <a:gd name="T35" fmla="*/ 2147483647 h 296"/>
                <a:gd name="T36" fmla="*/ 2147483647 w 189"/>
                <a:gd name="T37" fmla="*/ 2147483647 h 296"/>
                <a:gd name="T38" fmla="*/ 2147483647 w 189"/>
                <a:gd name="T39" fmla="*/ 2147483647 h 296"/>
                <a:gd name="T40" fmla="*/ 2147483647 w 189"/>
                <a:gd name="T41" fmla="*/ 2147483647 h 296"/>
                <a:gd name="T42" fmla="*/ 2147483647 w 189"/>
                <a:gd name="T43" fmla="*/ 2147483647 h 296"/>
                <a:gd name="T44" fmla="*/ 2147483647 w 189"/>
                <a:gd name="T45" fmla="*/ 2147483647 h 296"/>
                <a:gd name="T46" fmla="*/ 2147483647 w 189"/>
                <a:gd name="T47" fmla="*/ 2147483647 h 296"/>
                <a:gd name="T48" fmla="*/ 2147483647 w 189"/>
                <a:gd name="T49" fmla="*/ 2147483647 h 296"/>
                <a:gd name="T50" fmla="*/ 2147483647 w 189"/>
                <a:gd name="T51" fmla="*/ 2147483647 h 296"/>
                <a:gd name="T52" fmla="*/ 2147483647 w 189"/>
                <a:gd name="T53" fmla="*/ 2147483647 h 296"/>
                <a:gd name="T54" fmla="*/ 2147483647 w 189"/>
                <a:gd name="T55" fmla="*/ 2147483647 h 296"/>
                <a:gd name="T56" fmla="*/ 2147483647 w 189"/>
                <a:gd name="T57" fmla="*/ 2147483647 h 296"/>
                <a:gd name="T58" fmla="*/ 2147483647 w 189"/>
                <a:gd name="T59" fmla="*/ 2147483647 h 296"/>
                <a:gd name="T60" fmla="*/ 2147483647 w 189"/>
                <a:gd name="T61" fmla="*/ 2147483647 h 296"/>
                <a:gd name="T62" fmla="*/ 2147483647 w 189"/>
                <a:gd name="T63" fmla="*/ 2147483647 h 296"/>
                <a:gd name="T64" fmla="*/ 2147483647 w 189"/>
                <a:gd name="T65" fmla="*/ 2147483647 h 296"/>
                <a:gd name="T66" fmla="*/ 2147483647 w 189"/>
                <a:gd name="T67" fmla="*/ 2147483647 h 296"/>
                <a:gd name="T68" fmla="*/ 2147483647 w 189"/>
                <a:gd name="T69" fmla="*/ 2147483647 h 296"/>
                <a:gd name="T70" fmla="*/ 2147483647 w 189"/>
                <a:gd name="T71" fmla="*/ 2147483647 h 296"/>
                <a:gd name="T72" fmla="*/ 2147483647 w 189"/>
                <a:gd name="T73" fmla="*/ 2147483647 h 296"/>
                <a:gd name="T74" fmla="*/ 2147483647 w 189"/>
                <a:gd name="T75" fmla="*/ 214748364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pattFill prst="lgCheck">
              <a:fgClr>
                <a:srgbClr val="0033CC"/>
              </a:fgClr>
              <a:bgClr>
                <a:schemeClr val="bg1"/>
              </a:bgClr>
            </a:pattFill>
            <a:ln w="3175">
              <a:solidFill>
                <a:srgbClr val="000000"/>
              </a:solidFill>
              <a:prstDash val="solid"/>
              <a:round/>
              <a:headEnd/>
              <a:tailEnd/>
            </a:ln>
          </p:spPr>
          <p:txBody>
            <a:bodyPr/>
            <a:lstStyle/>
            <a:p>
              <a:endParaRPr lang="en-US"/>
            </a:p>
          </p:txBody>
        </p:sp>
        <p:sp>
          <p:nvSpPr>
            <p:cNvPr id="23723" name="Freeform 4841"/>
            <p:cNvSpPr>
              <a:spLocks/>
            </p:cNvSpPr>
            <p:nvPr/>
          </p:nvSpPr>
          <p:spPr bwMode="auto">
            <a:xfrm>
              <a:off x="2279651" y="3743325"/>
              <a:ext cx="136525" cy="249238"/>
            </a:xfrm>
            <a:custGeom>
              <a:avLst/>
              <a:gdLst>
                <a:gd name="T0" fmla="*/ 2147483647 w 76"/>
                <a:gd name="T1" fmla="*/ 2147483647 h 127"/>
                <a:gd name="T2" fmla="*/ 2147483647 w 76"/>
                <a:gd name="T3" fmla="*/ 2147483647 h 127"/>
                <a:gd name="T4" fmla="*/ 2147483647 w 76"/>
                <a:gd name="T5" fmla="*/ 2147483647 h 127"/>
                <a:gd name="T6" fmla="*/ 2147483647 w 76"/>
                <a:gd name="T7" fmla="*/ 2147483647 h 127"/>
                <a:gd name="T8" fmla="*/ 2147483647 w 76"/>
                <a:gd name="T9" fmla="*/ 2147483647 h 127"/>
                <a:gd name="T10" fmla="*/ 2147483647 w 76"/>
                <a:gd name="T11" fmla="*/ 2147483647 h 127"/>
                <a:gd name="T12" fmla="*/ 2147483647 w 76"/>
                <a:gd name="T13" fmla="*/ 2147483647 h 127"/>
                <a:gd name="T14" fmla="*/ 2147483647 w 76"/>
                <a:gd name="T15" fmla="*/ 2147483647 h 127"/>
                <a:gd name="T16" fmla="*/ 2147483647 w 76"/>
                <a:gd name="T17" fmla="*/ 2147483647 h 127"/>
                <a:gd name="T18" fmla="*/ 2147483647 w 76"/>
                <a:gd name="T19" fmla="*/ 2147483647 h 127"/>
                <a:gd name="T20" fmla="*/ 2147483647 w 76"/>
                <a:gd name="T21" fmla="*/ 2147483647 h 127"/>
                <a:gd name="T22" fmla="*/ 2147483647 w 76"/>
                <a:gd name="T23" fmla="*/ 2147483647 h 127"/>
                <a:gd name="T24" fmla="*/ 2147483647 w 76"/>
                <a:gd name="T25" fmla="*/ 0 h 127"/>
                <a:gd name="T26" fmla="*/ 2147483647 w 76"/>
                <a:gd name="T27" fmla="*/ 2147483647 h 127"/>
                <a:gd name="T28" fmla="*/ 2147483647 w 76"/>
                <a:gd name="T29" fmla="*/ 2147483647 h 127"/>
                <a:gd name="T30" fmla="*/ 2147483647 w 76"/>
                <a:gd name="T31" fmla="*/ 2147483647 h 127"/>
                <a:gd name="T32" fmla="*/ 2147483647 w 76"/>
                <a:gd name="T33" fmla="*/ 2147483647 h 127"/>
                <a:gd name="T34" fmla="*/ 0 w 76"/>
                <a:gd name="T35" fmla="*/ 2147483647 h 127"/>
                <a:gd name="T36" fmla="*/ 2147483647 w 76"/>
                <a:gd name="T37" fmla="*/ 2147483647 h 127"/>
                <a:gd name="T38" fmla="*/ 2147483647 w 76"/>
                <a:gd name="T39" fmla="*/ 2147483647 h 127"/>
                <a:gd name="T40" fmla="*/ 2147483647 w 76"/>
                <a:gd name="T41" fmla="*/ 2147483647 h 127"/>
                <a:gd name="T42" fmla="*/ 2147483647 w 76"/>
                <a:gd name="T43" fmla="*/ 2147483647 h 127"/>
                <a:gd name="T44" fmla="*/ 2147483647 w 76"/>
                <a:gd name="T45" fmla="*/ 2147483647 h 127"/>
                <a:gd name="T46" fmla="*/ 2147483647 w 76"/>
                <a:gd name="T47" fmla="*/ 2147483647 h 127"/>
                <a:gd name="T48" fmla="*/ 2147483647 w 76"/>
                <a:gd name="T49" fmla="*/ 2147483647 h 127"/>
                <a:gd name="T50" fmla="*/ 2147483647 w 76"/>
                <a:gd name="T51" fmla="*/ 2147483647 h 127"/>
                <a:gd name="T52" fmla="*/ 2147483647 w 76"/>
                <a:gd name="T53" fmla="*/ 2147483647 h 127"/>
                <a:gd name="T54" fmla="*/ 2147483647 w 76"/>
                <a:gd name="T55" fmla="*/ 2147483647 h 127"/>
                <a:gd name="T56" fmla="*/ 2147483647 w 76"/>
                <a:gd name="T57" fmla="*/ 2147483647 h 127"/>
                <a:gd name="T58" fmla="*/ 2147483647 w 76"/>
                <a:gd name="T59" fmla="*/ 214748364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23724" name="Freeform 4842"/>
            <p:cNvSpPr>
              <a:spLocks/>
            </p:cNvSpPr>
            <p:nvPr/>
          </p:nvSpPr>
          <p:spPr bwMode="auto">
            <a:xfrm>
              <a:off x="2373313" y="3835400"/>
              <a:ext cx="109538" cy="139700"/>
            </a:xfrm>
            <a:custGeom>
              <a:avLst/>
              <a:gdLst>
                <a:gd name="T0" fmla="*/ 2147483647 w 62"/>
                <a:gd name="T1" fmla="*/ 2147483647 h 71"/>
                <a:gd name="T2" fmla="*/ 0 w 62"/>
                <a:gd name="T3" fmla="*/ 2147483647 h 71"/>
                <a:gd name="T4" fmla="*/ 0 w 62"/>
                <a:gd name="T5" fmla="*/ 2147483647 h 71"/>
                <a:gd name="T6" fmla="*/ 2147483647 w 62"/>
                <a:gd name="T7" fmla="*/ 2147483647 h 71"/>
                <a:gd name="T8" fmla="*/ 2147483647 w 62"/>
                <a:gd name="T9" fmla="*/ 2147483647 h 71"/>
                <a:gd name="T10" fmla="*/ 2147483647 w 62"/>
                <a:gd name="T11" fmla="*/ 0 h 71"/>
                <a:gd name="T12" fmla="*/ 2147483647 w 62"/>
                <a:gd name="T13" fmla="*/ 0 h 71"/>
                <a:gd name="T14" fmla="*/ 2147483647 w 62"/>
                <a:gd name="T15" fmla="*/ 0 h 71"/>
                <a:gd name="T16" fmla="*/ 2147483647 w 62"/>
                <a:gd name="T17" fmla="*/ 0 h 71"/>
                <a:gd name="T18" fmla="*/ 2147483647 w 62"/>
                <a:gd name="T19" fmla="*/ 2147483647 h 71"/>
                <a:gd name="T20" fmla="*/ 2147483647 w 62"/>
                <a:gd name="T21" fmla="*/ 2147483647 h 71"/>
                <a:gd name="T22" fmla="*/ 2147483647 w 62"/>
                <a:gd name="T23" fmla="*/ 2147483647 h 71"/>
                <a:gd name="T24" fmla="*/ 2147483647 w 62"/>
                <a:gd name="T25" fmla="*/ 2147483647 h 71"/>
                <a:gd name="T26" fmla="*/ 2147483647 w 62"/>
                <a:gd name="T27" fmla="*/ 2147483647 h 71"/>
                <a:gd name="T28" fmla="*/ 2147483647 w 62"/>
                <a:gd name="T29" fmla="*/ 2147483647 h 71"/>
                <a:gd name="T30" fmla="*/ 2147483647 w 62"/>
                <a:gd name="T31" fmla="*/ 2147483647 h 71"/>
                <a:gd name="T32" fmla="*/ 2147483647 w 62"/>
                <a:gd name="T33" fmla="*/ 2147483647 h 71"/>
                <a:gd name="T34" fmla="*/ 2147483647 w 62"/>
                <a:gd name="T35" fmla="*/ 2147483647 h 71"/>
                <a:gd name="T36" fmla="*/ 2147483647 w 62"/>
                <a:gd name="T37" fmla="*/ 2147483647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23725" name="Freeform 4843"/>
            <p:cNvSpPr>
              <a:spLocks/>
            </p:cNvSpPr>
            <p:nvPr/>
          </p:nvSpPr>
          <p:spPr bwMode="auto">
            <a:xfrm>
              <a:off x="2273301" y="3663950"/>
              <a:ext cx="25400" cy="20638"/>
            </a:xfrm>
            <a:custGeom>
              <a:avLst/>
              <a:gdLst>
                <a:gd name="T0" fmla="*/ 2147483647 w 14"/>
                <a:gd name="T1" fmla="*/ 0 h 11"/>
                <a:gd name="T2" fmla="*/ 2147483647 w 14"/>
                <a:gd name="T3" fmla="*/ 0 h 11"/>
                <a:gd name="T4" fmla="*/ 2147483647 w 14"/>
                <a:gd name="T5" fmla="*/ 2147483647 h 11"/>
                <a:gd name="T6" fmla="*/ 0 w 14"/>
                <a:gd name="T7" fmla="*/ 2147483647 h 11"/>
                <a:gd name="T8" fmla="*/ 2147483647 w 14"/>
                <a:gd name="T9" fmla="*/ 2147483647 h 11"/>
                <a:gd name="T10" fmla="*/ 2147483647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26" name="Freeform 4844"/>
            <p:cNvSpPr>
              <a:spLocks/>
            </p:cNvSpPr>
            <p:nvPr/>
          </p:nvSpPr>
          <p:spPr bwMode="auto">
            <a:xfrm>
              <a:off x="1949451" y="3613150"/>
              <a:ext cx="377825" cy="400050"/>
            </a:xfrm>
            <a:custGeom>
              <a:avLst/>
              <a:gdLst>
                <a:gd name="T0" fmla="*/ 2147483647 w 213"/>
                <a:gd name="T1" fmla="*/ 2147483647 h 203"/>
                <a:gd name="T2" fmla="*/ 2147483647 w 213"/>
                <a:gd name="T3" fmla="*/ 2147483647 h 203"/>
                <a:gd name="T4" fmla="*/ 2147483647 w 213"/>
                <a:gd name="T5" fmla="*/ 2147483647 h 203"/>
                <a:gd name="T6" fmla="*/ 2147483647 w 213"/>
                <a:gd name="T7" fmla="*/ 2147483647 h 203"/>
                <a:gd name="T8" fmla="*/ 2147483647 w 213"/>
                <a:gd name="T9" fmla="*/ 2147483647 h 203"/>
                <a:gd name="T10" fmla="*/ 2147483647 w 213"/>
                <a:gd name="T11" fmla="*/ 2147483647 h 203"/>
                <a:gd name="T12" fmla="*/ 2147483647 w 213"/>
                <a:gd name="T13" fmla="*/ 2147483647 h 203"/>
                <a:gd name="T14" fmla="*/ 2147483647 w 213"/>
                <a:gd name="T15" fmla="*/ 2147483647 h 203"/>
                <a:gd name="T16" fmla="*/ 2147483647 w 213"/>
                <a:gd name="T17" fmla="*/ 2147483647 h 203"/>
                <a:gd name="T18" fmla="*/ 2147483647 w 213"/>
                <a:gd name="T19" fmla="*/ 2147483647 h 203"/>
                <a:gd name="T20" fmla="*/ 2147483647 w 213"/>
                <a:gd name="T21" fmla="*/ 2147483647 h 203"/>
                <a:gd name="T22" fmla="*/ 2147483647 w 213"/>
                <a:gd name="T23" fmla="*/ 2147483647 h 203"/>
                <a:gd name="T24" fmla="*/ 2147483647 w 213"/>
                <a:gd name="T25" fmla="*/ 2147483647 h 203"/>
                <a:gd name="T26" fmla="*/ 2147483647 w 213"/>
                <a:gd name="T27" fmla="*/ 2147483647 h 203"/>
                <a:gd name="T28" fmla="*/ 2147483647 w 213"/>
                <a:gd name="T29" fmla="*/ 2147483647 h 203"/>
                <a:gd name="T30" fmla="*/ 0 w 213"/>
                <a:gd name="T31" fmla="*/ 2147483647 h 203"/>
                <a:gd name="T32" fmla="*/ 2147483647 w 213"/>
                <a:gd name="T33" fmla="*/ 2147483647 h 203"/>
                <a:gd name="T34" fmla="*/ 2147483647 w 213"/>
                <a:gd name="T35" fmla="*/ 2147483647 h 203"/>
                <a:gd name="T36" fmla="*/ 2147483647 w 213"/>
                <a:gd name="T37" fmla="*/ 2147483647 h 203"/>
                <a:gd name="T38" fmla="*/ 2147483647 w 213"/>
                <a:gd name="T39" fmla="*/ 2147483647 h 203"/>
                <a:gd name="T40" fmla="*/ 2147483647 w 213"/>
                <a:gd name="T41" fmla="*/ 2147483647 h 203"/>
                <a:gd name="T42" fmla="*/ 2147483647 w 213"/>
                <a:gd name="T43" fmla="*/ 2147483647 h 203"/>
                <a:gd name="T44" fmla="*/ 2147483647 w 213"/>
                <a:gd name="T45" fmla="*/ 2147483647 h 203"/>
                <a:gd name="T46" fmla="*/ 2147483647 w 213"/>
                <a:gd name="T47" fmla="*/ 2147483647 h 203"/>
                <a:gd name="T48" fmla="*/ 2147483647 w 213"/>
                <a:gd name="T49" fmla="*/ 2147483647 h 203"/>
                <a:gd name="T50" fmla="*/ 2147483647 w 213"/>
                <a:gd name="T51" fmla="*/ 2147483647 h 203"/>
                <a:gd name="T52" fmla="*/ 2147483647 w 213"/>
                <a:gd name="T53" fmla="*/ 2147483647 h 203"/>
                <a:gd name="T54" fmla="*/ 2147483647 w 213"/>
                <a:gd name="T55" fmla="*/ 2147483647 h 203"/>
                <a:gd name="T56" fmla="*/ 2147483647 w 213"/>
                <a:gd name="T57" fmla="*/ 2147483647 h 203"/>
                <a:gd name="T58" fmla="*/ 2147483647 w 213"/>
                <a:gd name="T59" fmla="*/ 2147483647 h 203"/>
                <a:gd name="T60" fmla="*/ 2147483647 w 213"/>
                <a:gd name="T61" fmla="*/ 2147483647 h 203"/>
                <a:gd name="T62" fmla="*/ 2147483647 w 213"/>
                <a:gd name="T63" fmla="*/ 2147483647 h 203"/>
                <a:gd name="T64" fmla="*/ 2147483647 w 213"/>
                <a:gd name="T65" fmla="*/ 2147483647 h 203"/>
                <a:gd name="T66" fmla="*/ 2147483647 w 213"/>
                <a:gd name="T67" fmla="*/ 2147483647 h 203"/>
                <a:gd name="T68" fmla="*/ 2147483647 w 213"/>
                <a:gd name="T69" fmla="*/ 2147483647 h 203"/>
                <a:gd name="T70" fmla="*/ 2147483647 w 213"/>
                <a:gd name="T71" fmla="*/ 2147483647 h 203"/>
                <a:gd name="T72" fmla="*/ 2147483647 w 213"/>
                <a:gd name="T73" fmla="*/ 2147483647 h 203"/>
                <a:gd name="T74" fmla="*/ 2147483647 w 213"/>
                <a:gd name="T75" fmla="*/ 2147483647 h 203"/>
                <a:gd name="T76" fmla="*/ 2147483647 w 213"/>
                <a:gd name="T77" fmla="*/ 2147483647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23727" name="Freeform 4845"/>
            <p:cNvSpPr>
              <a:spLocks/>
            </p:cNvSpPr>
            <p:nvPr/>
          </p:nvSpPr>
          <p:spPr bwMode="auto">
            <a:xfrm>
              <a:off x="2203451" y="3651250"/>
              <a:ext cx="12700" cy="3175"/>
            </a:xfrm>
            <a:custGeom>
              <a:avLst/>
              <a:gdLst>
                <a:gd name="T0" fmla="*/ 2147483647 w 7"/>
                <a:gd name="T1" fmla="*/ 2147483647 h 2"/>
                <a:gd name="T2" fmla="*/ 0 w 7"/>
                <a:gd name="T3" fmla="*/ 0 h 2"/>
                <a:gd name="T4" fmla="*/ 2147483647 w 7"/>
                <a:gd name="T5" fmla="*/ 2147483647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3728" name="Freeform 4846"/>
            <p:cNvSpPr>
              <a:spLocks/>
            </p:cNvSpPr>
            <p:nvPr/>
          </p:nvSpPr>
          <p:spPr bwMode="auto">
            <a:xfrm>
              <a:off x="1670051" y="3225800"/>
              <a:ext cx="282575" cy="111125"/>
            </a:xfrm>
            <a:custGeom>
              <a:avLst/>
              <a:gdLst>
                <a:gd name="T0" fmla="*/ 2147483647 w 160"/>
                <a:gd name="T1" fmla="*/ 2147483647 h 57"/>
                <a:gd name="T2" fmla="*/ 2147483647 w 160"/>
                <a:gd name="T3" fmla="*/ 2147483647 h 57"/>
                <a:gd name="T4" fmla="*/ 2147483647 w 160"/>
                <a:gd name="T5" fmla="*/ 2147483647 h 57"/>
                <a:gd name="T6" fmla="*/ 2147483647 w 160"/>
                <a:gd name="T7" fmla="*/ 2147483647 h 57"/>
                <a:gd name="T8" fmla="*/ 2147483647 w 160"/>
                <a:gd name="T9" fmla="*/ 2147483647 h 57"/>
                <a:gd name="T10" fmla="*/ 2147483647 w 160"/>
                <a:gd name="T11" fmla="*/ 2147483647 h 57"/>
                <a:gd name="T12" fmla="*/ 2147483647 w 160"/>
                <a:gd name="T13" fmla="*/ 0 h 57"/>
                <a:gd name="T14" fmla="*/ 2147483647 w 160"/>
                <a:gd name="T15" fmla="*/ 2147483647 h 57"/>
                <a:gd name="T16" fmla="*/ 2147483647 w 160"/>
                <a:gd name="T17" fmla="*/ 2147483647 h 57"/>
                <a:gd name="T18" fmla="*/ 2147483647 w 160"/>
                <a:gd name="T19" fmla="*/ 2147483647 h 57"/>
                <a:gd name="T20" fmla="*/ 0 w 160"/>
                <a:gd name="T21" fmla="*/ 2147483647 h 57"/>
                <a:gd name="T22" fmla="*/ 2147483647 w 160"/>
                <a:gd name="T23" fmla="*/ 2147483647 h 57"/>
                <a:gd name="T24" fmla="*/ 2147483647 w 160"/>
                <a:gd name="T25" fmla="*/ 2147483647 h 57"/>
                <a:gd name="T26" fmla="*/ 2147483647 w 160"/>
                <a:gd name="T27" fmla="*/ 2147483647 h 57"/>
                <a:gd name="T28" fmla="*/ 2147483647 w 160"/>
                <a:gd name="T29" fmla="*/ 2147483647 h 57"/>
                <a:gd name="T30" fmla="*/ 2147483647 w 160"/>
                <a:gd name="T31" fmla="*/ 2147483647 h 57"/>
                <a:gd name="T32" fmla="*/ 2147483647 w 160"/>
                <a:gd name="T33" fmla="*/ 2147483647 h 57"/>
                <a:gd name="T34" fmla="*/ 2147483647 w 160"/>
                <a:gd name="T35" fmla="*/ 2147483647 h 57"/>
                <a:gd name="T36" fmla="*/ 2147483647 w 160"/>
                <a:gd name="T37" fmla="*/ 2147483647 h 57"/>
                <a:gd name="T38" fmla="*/ 2147483647 w 160"/>
                <a:gd name="T39" fmla="*/ 2147483647 h 57"/>
                <a:gd name="T40" fmla="*/ 2147483647 w 160"/>
                <a:gd name="T41" fmla="*/ 2147483647 h 57"/>
                <a:gd name="T42" fmla="*/ 2147483647 w 160"/>
                <a:gd name="T43" fmla="*/ 2147483647 h 57"/>
                <a:gd name="T44" fmla="*/ 2147483647 w 160"/>
                <a:gd name="T45" fmla="*/ 2147483647 h 57"/>
                <a:gd name="T46" fmla="*/ 2147483647 w 160"/>
                <a:gd name="T47" fmla="*/ 2147483647 h 57"/>
                <a:gd name="T48" fmla="*/ 2147483647 w 160"/>
                <a:gd name="T49" fmla="*/ 2147483647 h 57"/>
                <a:gd name="T50" fmla="*/ 2147483647 w 160"/>
                <a:gd name="T51" fmla="*/ 2147483647 h 57"/>
                <a:gd name="T52" fmla="*/ 2147483647 w 160"/>
                <a:gd name="T53" fmla="*/ 2147483647 h 57"/>
                <a:gd name="T54" fmla="*/ 2147483647 w 160"/>
                <a:gd name="T55" fmla="*/ 2147483647 h 57"/>
                <a:gd name="T56" fmla="*/ 2147483647 w 160"/>
                <a:gd name="T57" fmla="*/ 2147483647 h 57"/>
                <a:gd name="T58" fmla="*/ 2147483647 w 160"/>
                <a:gd name="T59" fmla="*/ 2147483647 h 57"/>
                <a:gd name="T60" fmla="*/ 2147483647 w 160"/>
                <a:gd name="T61" fmla="*/ 2147483647 h 57"/>
                <a:gd name="T62" fmla="*/ 2147483647 w 160"/>
                <a:gd name="T63" fmla="*/ 2147483647 h 57"/>
                <a:gd name="T64" fmla="*/ 2147483647 w 16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23729" name="Freeform 4847"/>
            <p:cNvSpPr>
              <a:spLocks/>
            </p:cNvSpPr>
            <p:nvPr/>
          </p:nvSpPr>
          <p:spPr bwMode="auto">
            <a:xfrm>
              <a:off x="1719263" y="3268663"/>
              <a:ext cx="12700" cy="17463"/>
            </a:xfrm>
            <a:custGeom>
              <a:avLst/>
              <a:gdLst>
                <a:gd name="T0" fmla="*/ 0 w 7"/>
                <a:gd name="T1" fmla="*/ 2147483647 h 9"/>
                <a:gd name="T2" fmla="*/ 2147483647 w 7"/>
                <a:gd name="T3" fmla="*/ 2147483647 h 9"/>
                <a:gd name="T4" fmla="*/ 0 w 7"/>
                <a:gd name="T5" fmla="*/ 0 h 9"/>
                <a:gd name="T6" fmla="*/ 0 w 7"/>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23730" name="Freeform 4848"/>
            <p:cNvSpPr>
              <a:spLocks/>
            </p:cNvSpPr>
            <p:nvPr/>
          </p:nvSpPr>
          <p:spPr bwMode="auto">
            <a:xfrm>
              <a:off x="1752601" y="3360738"/>
              <a:ext cx="7938" cy="3175"/>
            </a:xfrm>
            <a:custGeom>
              <a:avLst/>
              <a:gdLst>
                <a:gd name="T0" fmla="*/ 2147483647 w 5"/>
                <a:gd name="T1" fmla="*/ 0 h 3175"/>
                <a:gd name="T2" fmla="*/ 2147483647 w 5"/>
                <a:gd name="T3" fmla="*/ 0 h 3175"/>
                <a:gd name="T4" fmla="*/ 2147483647 w 5"/>
                <a:gd name="T5" fmla="*/ 0 h 3175"/>
                <a:gd name="T6" fmla="*/ 2147483647 w 5"/>
                <a:gd name="T7" fmla="*/ 0 h 3175"/>
                <a:gd name="T8" fmla="*/ 2147483647 w 5"/>
                <a:gd name="T9" fmla="*/ 0 h 3175"/>
                <a:gd name="T10" fmla="*/ 0 w 5"/>
                <a:gd name="T11" fmla="*/ 0 h 3175"/>
                <a:gd name="T12" fmla="*/ 0 w 5"/>
                <a:gd name="T13" fmla="*/ 0 h 3175"/>
                <a:gd name="T14" fmla="*/ 0 w 5"/>
                <a:gd name="T15" fmla="*/ 0 h 3175"/>
                <a:gd name="T16" fmla="*/ 2147483647 w 5"/>
                <a:gd name="T17" fmla="*/ 0 h 3175"/>
                <a:gd name="T18" fmla="*/ 2147483647 w 5"/>
                <a:gd name="T19" fmla="*/ 0 h 3175"/>
                <a:gd name="T20" fmla="*/ 2147483647 w 5"/>
                <a:gd name="T21" fmla="*/ 0 h 3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3175">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731" name="Freeform 4849"/>
            <p:cNvSpPr>
              <a:spLocks/>
            </p:cNvSpPr>
            <p:nvPr/>
          </p:nvSpPr>
          <p:spPr bwMode="auto">
            <a:xfrm>
              <a:off x="1795463" y="3346450"/>
              <a:ext cx="7938" cy="3175"/>
            </a:xfrm>
            <a:custGeom>
              <a:avLst/>
              <a:gdLst>
                <a:gd name="T0" fmla="*/ 2147483647 w 4"/>
                <a:gd name="T1" fmla="*/ 0 h 3175"/>
                <a:gd name="T2" fmla="*/ 2147483647 w 4"/>
                <a:gd name="T3" fmla="*/ 0 h 3175"/>
                <a:gd name="T4" fmla="*/ 2147483647 w 4"/>
                <a:gd name="T5" fmla="*/ 0 h 3175"/>
                <a:gd name="T6" fmla="*/ 2147483647 w 4"/>
                <a:gd name="T7" fmla="*/ 0 h 3175"/>
                <a:gd name="T8" fmla="*/ 0 w 4"/>
                <a:gd name="T9" fmla="*/ 0 h 3175"/>
                <a:gd name="T10" fmla="*/ 2147483647 w 4"/>
                <a:gd name="T11" fmla="*/ 0 h 3175"/>
                <a:gd name="T12" fmla="*/ 2147483647 w 4"/>
                <a:gd name="T13" fmla="*/ 0 h 3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175">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3732" name="Freeform 4850"/>
            <p:cNvSpPr>
              <a:spLocks/>
            </p:cNvSpPr>
            <p:nvPr/>
          </p:nvSpPr>
          <p:spPr bwMode="auto">
            <a:xfrm>
              <a:off x="1789113" y="3346450"/>
              <a:ext cx="6350" cy="4763"/>
            </a:xfrm>
            <a:custGeom>
              <a:avLst/>
              <a:gdLst>
                <a:gd name="T0" fmla="*/ 2147483647 w 3"/>
                <a:gd name="T1" fmla="*/ 0 h 2"/>
                <a:gd name="T2" fmla="*/ 2147483647 w 3"/>
                <a:gd name="T3" fmla="*/ 0 h 2"/>
                <a:gd name="T4" fmla="*/ 0 w 3"/>
                <a:gd name="T5" fmla="*/ 0 h 2"/>
                <a:gd name="T6" fmla="*/ 0 w 3"/>
                <a:gd name="T7" fmla="*/ 2147483647 h 2"/>
                <a:gd name="T8" fmla="*/ 0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33" name="Freeform 4851"/>
            <p:cNvSpPr>
              <a:spLocks/>
            </p:cNvSpPr>
            <p:nvPr/>
          </p:nvSpPr>
          <p:spPr bwMode="auto">
            <a:xfrm>
              <a:off x="2211388" y="3392488"/>
              <a:ext cx="3175" cy="3175"/>
            </a:xfrm>
            <a:custGeom>
              <a:avLst/>
              <a:gdLst>
                <a:gd name="T0" fmla="*/ 2147483647 w 2"/>
                <a:gd name="T1" fmla="*/ 0 h 3175"/>
                <a:gd name="T2" fmla="*/ 2147483647 w 2"/>
                <a:gd name="T3" fmla="*/ 0 h 3175"/>
                <a:gd name="T4" fmla="*/ 2147483647 w 2"/>
                <a:gd name="T5" fmla="*/ 0 h 3175"/>
                <a:gd name="T6" fmla="*/ 0 w 2"/>
                <a:gd name="T7" fmla="*/ 0 h 3175"/>
                <a:gd name="T8" fmla="*/ 2147483647 w 2"/>
                <a:gd name="T9" fmla="*/ 0 h 3175"/>
                <a:gd name="T10" fmla="*/ 2147483647 w 2"/>
                <a:gd name="T11" fmla="*/ 0 h 3175"/>
                <a:gd name="T12" fmla="*/ 2147483647 w 2"/>
                <a:gd name="T13" fmla="*/ 0 h 3175"/>
                <a:gd name="T14" fmla="*/ 2147483647 w 2"/>
                <a:gd name="T15" fmla="*/ 0 h 3175"/>
                <a:gd name="T16" fmla="*/ 2147483647 w 2"/>
                <a:gd name="T17" fmla="*/ 0 h 3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734" name="Freeform 4852"/>
            <p:cNvSpPr>
              <a:spLocks/>
            </p:cNvSpPr>
            <p:nvPr/>
          </p:nvSpPr>
          <p:spPr bwMode="auto">
            <a:xfrm>
              <a:off x="2224088" y="3384550"/>
              <a:ext cx="1588" cy="3175"/>
            </a:xfrm>
            <a:custGeom>
              <a:avLst/>
              <a:gdLst>
                <a:gd name="T0" fmla="*/ 0 w 1588"/>
                <a:gd name="T1" fmla="*/ 0 h 3175"/>
                <a:gd name="T2" fmla="*/ 0 w 1588"/>
                <a:gd name="T3" fmla="*/ 0 h 3175"/>
                <a:gd name="T4" fmla="*/ 0 w 1588"/>
                <a:gd name="T5" fmla="*/ 0 h 3175"/>
                <a:gd name="T6" fmla="*/ 0 60000 65536"/>
                <a:gd name="T7" fmla="*/ 0 60000 65536"/>
                <a:gd name="T8" fmla="*/ 0 60000 65536"/>
              </a:gdLst>
              <a:ahLst/>
              <a:cxnLst>
                <a:cxn ang="T6">
                  <a:pos x="T0" y="T1"/>
                </a:cxn>
                <a:cxn ang="T7">
                  <a:pos x="T2" y="T3"/>
                </a:cxn>
                <a:cxn ang="T8">
                  <a:pos x="T4" y="T5"/>
                </a:cxn>
              </a:cxnLst>
              <a:rect l="0" t="0" r="r" b="b"/>
              <a:pathLst>
                <a:path w="1588" h="3175">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35" name="Freeform 4853"/>
            <p:cNvSpPr>
              <a:spLocks/>
            </p:cNvSpPr>
            <p:nvPr/>
          </p:nvSpPr>
          <p:spPr bwMode="auto">
            <a:xfrm>
              <a:off x="2216151" y="3389313"/>
              <a:ext cx="7938" cy="3175"/>
            </a:xfrm>
            <a:custGeom>
              <a:avLst/>
              <a:gdLst>
                <a:gd name="T0" fmla="*/ 2147483647 w 3"/>
                <a:gd name="T1" fmla="*/ 0 h 2"/>
                <a:gd name="T2" fmla="*/ 2147483647 w 3"/>
                <a:gd name="T3" fmla="*/ 2147483647 h 2"/>
                <a:gd name="T4" fmla="*/ 0 w 3"/>
                <a:gd name="T5" fmla="*/ 2147483647 h 2"/>
                <a:gd name="T6" fmla="*/ 0 w 3"/>
                <a:gd name="T7" fmla="*/ 0 h 2"/>
                <a:gd name="T8" fmla="*/ 0 w 3"/>
                <a:gd name="T9" fmla="*/ 2147483647 h 2"/>
                <a:gd name="T10" fmla="*/ 2147483647 w 3"/>
                <a:gd name="T11" fmla="*/ 2147483647 h 2"/>
                <a:gd name="T12" fmla="*/ 2147483647 w 3"/>
                <a:gd name="T13" fmla="*/ 0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36" name="Freeform 4854"/>
            <p:cNvSpPr>
              <a:spLocks/>
            </p:cNvSpPr>
            <p:nvPr/>
          </p:nvSpPr>
          <p:spPr bwMode="auto">
            <a:xfrm>
              <a:off x="2203451" y="3392488"/>
              <a:ext cx="7938"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37" name="Rectangle 4855"/>
            <p:cNvSpPr>
              <a:spLocks noChangeArrowheads="1"/>
            </p:cNvSpPr>
            <p:nvPr/>
          </p:nvSpPr>
          <p:spPr bwMode="auto">
            <a:xfrm>
              <a:off x="2214563" y="3392488"/>
              <a:ext cx="0" cy="635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738" name="Freeform 4856"/>
            <p:cNvSpPr>
              <a:spLocks/>
            </p:cNvSpPr>
            <p:nvPr/>
          </p:nvSpPr>
          <p:spPr bwMode="auto">
            <a:xfrm>
              <a:off x="2012951" y="3341688"/>
              <a:ext cx="96838" cy="79375"/>
            </a:xfrm>
            <a:custGeom>
              <a:avLst/>
              <a:gdLst>
                <a:gd name="T0" fmla="*/ 2147483647 w 54"/>
                <a:gd name="T1" fmla="*/ 2147483647 h 41"/>
                <a:gd name="T2" fmla="*/ 2147483647 w 54"/>
                <a:gd name="T3" fmla="*/ 2147483647 h 41"/>
                <a:gd name="T4" fmla="*/ 0 w 54"/>
                <a:gd name="T5" fmla="*/ 2147483647 h 41"/>
                <a:gd name="T6" fmla="*/ 0 w 54"/>
                <a:gd name="T7" fmla="*/ 2147483647 h 41"/>
                <a:gd name="T8" fmla="*/ 2147483647 w 54"/>
                <a:gd name="T9" fmla="*/ 2147483647 h 41"/>
                <a:gd name="T10" fmla="*/ 2147483647 w 54"/>
                <a:gd name="T11" fmla="*/ 2147483647 h 41"/>
                <a:gd name="T12" fmla="*/ 2147483647 w 54"/>
                <a:gd name="T13" fmla="*/ 2147483647 h 41"/>
                <a:gd name="T14" fmla="*/ 2147483647 w 54"/>
                <a:gd name="T15" fmla="*/ 2147483647 h 41"/>
                <a:gd name="T16" fmla="*/ 2147483647 w 54"/>
                <a:gd name="T17" fmla="*/ 2147483647 h 41"/>
                <a:gd name="T18" fmla="*/ 2147483647 w 54"/>
                <a:gd name="T19" fmla="*/ 2147483647 h 41"/>
                <a:gd name="T20" fmla="*/ 2147483647 w 54"/>
                <a:gd name="T21" fmla="*/ 2147483647 h 41"/>
                <a:gd name="T22" fmla="*/ 2147483647 w 54"/>
                <a:gd name="T23" fmla="*/ 2147483647 h 41"/>
                <a:gd name="T24" fmla="*/ 2147483647 w 54"/>
                <a:gd name="T25" fmla="*/ 2147483647 h 41"/>
                <a:gd name="T26" fmla="*/ 2147483647 w 54"/>
                <a:gd name="T27" fmla="*/ 0 h 41"/>
                <a:gd name="T28" fmla="*/ 2147483647 w 54"/>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3739" name="Freeform 4857"/>
            <p:cNvSpPr>
              <a:spLocks/>
            </p:cNvSpPr>
            <p:nvPr/>
          </p:nvSpPr>
          <p:spPr bwMode="auto">
            <a:xfrm>
              <a:off x="1938338" y="3341688"/>
              <a:ext cx="82550" cy="68263"/>
            </a:xfrm>
            <a:custGeom>
              <a:avLst/>
              <a:gdLst>
                <a:gd name="T0" fmla="*/ 2147483647 w 45"/>
                <a:gd name="T1" fmla="*/ 2147483647 h 34"/>
                <a:gd name="T2" fmla="*/ 2147483647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0 w 45"/>
                <a:gd name="T13" fmla="*/ 2147483647 h 34"/>
                <a:gd name="T14" fmla="*/ 2147483647 w 45"/>
                <a:gd name="T15" fmla="*/ 2147483647 h 34"/>
                <a:gd name="T16" fmla="*/ 2147483647 w 45"/>
                <a:gd name="T17" fmla="*/ 2147483647 h 34"/>
                <a:gd name="T18" fmla="*/ 2147483647 w 45"/>
                <a:gd name="T19" fmla="*/ 2147483647 h 34"/>
                <a:gd name="T20" fmla="*/ 2147483647 w 45"/>
                <a:gd name="T21" fmla="*/ 2147483647 h 34"/>
                <a:gd name="T22" fmla="*/ 2147483647 w 45"/>
                <a:gd name="T23" fmla="*/ 2147483647 h 34"/>
                <a:gd name="T24" fmla="*/ 2147483647 w 45"/>
                <a:gd name="T25" fmla="*/ 0 h 34"/>
                <a:gd name="T26" fmla="*/ 2147483647 w 45"/>
                <a:gd name="T27" fmla="*/ 2147483647 h 34"/>
                <a:gd name="T28" fmla="*/ 2147483647 w 45"/>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23740" name="Freeform 4858"/>
            <p:cNvSpPr>
              <a:spLocks/>
            </p:cNvSpPr>
            <p:nvPr/>
          </p:nvSpPr>
          <p:spPr bwMode="auto">
            <a:xfrm>
              <a:off x="2012951" y="3271838"/>
              <a:ext cx="3175" cy="4763"/>
            </a:xfrm>
            <a:custGeom>
              <a:avLst/>
              <a:gdLst>
                <a:gd name="T0" fmla="*/ 2147483647 w 2"/>
                <a:gd name="T1" fmla="*/ 2147483647 h 2"/>
                <a:gd name="T2" fmla="*/ 0 w 2"/>
                <a:gd name="T3" fmla="*/ 2147483647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741" name="Freeform 4859"/>
            <p:cNvSpPr>
              <a:spLocks/>
            </p:cNvSpPr>
            <p:nvPr/>
          </p:nvSpPr>
          <p:spPr bwMode="auto">
            <a:xfrm>
              <a:off x="2025651" y="3271838"/>
              <a:ext cx="7938" cy="4763"/>
            </a:xfrm>
            <a:custGeom>
              <a:avLst/>
              <a:gdLst>
                <a:gd name="T0" fmla="*/ 2147483647 w 4"/>
                <a:gd name="T1" fmla="*/ 2147483647 h 2"/>
                <a:gd name="T2" fmla="*/ 0 w 4"/>
                <a:gd name="T3" fmla="*/ 0 h 2"/>
                <a:gd name="T4" fmla="*/ 2147483647 w 4"/>
                <a:gd name="T5" fmla="*/ 2147483647 h 2"/>
                <a:gd name="T6" fmla="*/ 2147483647 w 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23742" name="Freeform 4860"/>
            <p:cNvSpPr>
              <a:spLocks/>
            </p:cNvSpPr>
            <p:nvPr/>
          </p:nvSpPr>
          <p:spPr bwMode="auto">
            <a:xfrm>
              <a:off x="2298701" y="3548063"/>
              <a:ext cx="6350" cy="7938"/>
            </a:xfrm>
            <a:custGeom>
              <a:avLst/>
              <a:gdLst>
                <a:gd name="T0" fmla="*/ 2147483647 w 5"/>
                <a:gd name="T1" fmla="*/ 2147483647 h 4"/>
                <a:gd name="T2" fmla="*/ 0 w 5"/>
                <a:gd name="T3" fmla="*/ 2147483647 h 4"/>
                <a:gd name="T4" fmla="*/ 2147483647 w 5"/>
                <a:gd name="T5" fmla="*/ 0 h 4"/>
                <a:gd name="T6" fmla="*/ 2147483647 w 5"/>
                <a:gd name="T7" fmla="*/ 2147483647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23743" name="Freeform 4861"/>
            <p:cNvSpPr>
              <a:spLocks/>
            </p:cNvSpPr>
            <p:nvPr/>
          </p:nvSpPr>
          <p:spPr bwMode="auto">
            <a:xfrm>
              <a:off x="1601788" y="3651250"/>
              <a:ext cx="90488" cy="106363"/>
            </a:xfrm>
            <a:custGeom>
              <a:avLst/>
              <a:gdLst>
                <a:gd name="T0" fmla="*/ 2147483647 w 52"/>
                <a:gd name="T1" fmla="*/ 2147483647 h 54"/>
                <a:gd name="T2" fmla="*/ 0 w 52"/>
                <a:gd name="T3" fmla="*/ 2147483647 h 54"/>
                <a:gd name="T4" fmla="*/ 2147483647 w 52"/>
                <a:gd name="T5" fmla="*/ 2147483647 h 54"/>
                <a:gd name="T6" fmla="*/ 2147483647 w 52"/>
                <a:gd name="T7" fmla="*/ 2147483647 h 54"/>
                <a:gd name="T8" fmla="*/ 2147483647 w 52"/>
                <a:gd name="T9" fmla="*/ 0 h 54"/>
                <a:gd name="T10" fmla="*/ 2147483647 w 52"/>
                <a:gd name="T11" fmla="*/ 2147483647 h 54"/>
                <a:gd name="T12" fmla="*/ 2147483647 w 52"/>
                <a:gd name="T13" fmla="*/ 2147483647 h 54"/>
                <a:gd name="T14" fmla="*/ 2147483647 w 52"/>
                <a:gd name="T15" fmla="*/ 2147483647 h 54"/>
                <a:gd name="T16" fmla="*/ 2147483647 w 52"/>
                <a:gd name="T17" fmla="*/ 2147483647 h 54"/>
                <a:gd name="T18" fmla="*/ 2147483647 w 52"/>
                <a:gd name="T19" fmla="*/ 2147483647 h 54"/>
                <a:gd name="T20" fmla="*/ 2147483647 w 52"/>
                <a:gd name="T21" fmla="*/ 2147483647 h 54"/>
                <a:gd name="T22" fmla="*/ 2147483647 w 52"/>
                <a:gd name="T23" fmla="*/ 2147483647 h 54"/>
                <a:gd name="T24" fmla="*/ 2147483647 w 52"/>
                <a:gd name="T25" fmla="*/ 2147483647 h 54"/>
                <a:gd name="T26" fmla="*/ 2147483647 w 52"/>
                <a:gd name="T27" fmla="*/ 2147483647 h 54"/>
                <a:gd name="T28" fmla="*/ 2147483647 w 52"/>
                <a:gd name="T29" fmla="*/ 2147483647 h 54"/>
                <a:gd name="T30" fmla="*/ 2147483647 w 52"/>
                <a:gd name="T31" fmla="*/ 2147483647 h 54"/>
                <a:gd name="T32" fmla="*/ 2147483647 w 52"/>
                <a:gd name="T33" fmla="*/ 2147483647 h 54"/>
                <a:gd name="T34" fmla="*/ 2147483647 w 52"/>
                <a:gd name="T35" fmla="*/ 2147483647 h 54"/>
                <a:gd name="T36" fmla="*/ 2147483647 w 52"/>
                <a:gd name="T37" fmla="*/ 2147483647 h 54"/>
                <a:gd name="T38" fmla="*/ 2147483647 w 5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23744" name="Freeform 4862"/>
            <p:cNvSpPr>
              <a:spLocks/>
            </p:cNvSpPr>
            <p:nvPr/>
          </p:nvSpPr>
          <p:spPr bwMode="auto">
            <a:xfrm>
              <a:off x="2044701" y="3598863"/>
              <a:ext cx="9525" cy="3175"/>
            </a:xfrm>
            <a:custGeom>
              <a:avLst/>
              <a:gdLst>
                <a:gd name="T0" fmla="*/ 0 w 5"/>
                <a:gd name="T1" fmla="*/ 0 h 2"/>
                <a:gd name="T2" fmla="*/ 2147483647 w 5"/>
                <a:gd name="T3" fmla="*/ 2147483647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45" name="Freeform 4863"/>
            <p:cNvSpPr>
              <a:spLocks/>
            </p:cNvSpPr>
            <p:nvPr/>
          </p:nvSpPr>
          <p:spPr bwMode="auto">
            <a:xfrm>
              <a:off x="2341563" y="3570288"/>
              <a:ext cx="1588" cy="9525"/>
            </a:xfrm>
            <a:custGeom>
              <a:avLst/>
              <a:gdLst>
                <a:gd name="T0" fmla="*/ 2147483647 w 2"/>
                <a:gd name="T1" fmla="*/ 2147483647 h 5"/>
                <a:gd name="T2" fmla="*/ 0 w 2"/>
                <a:gd name="T3" fmla="*/ 2147483647 h 5"/>
                <a:gd name="T4" fmla="*/ 0 w 2"/>
                <a:gd name="T5" fmla="*/ 0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746" name="Freeform 4864"/>
            <p:cNvSpPr>
              <a:spLocks/>
            </p:cNvSpPr>
            <p:nvPr/>
          </p:nvSpPr>
          <p:spPr bwMode="auto">
            <a:xfrm>
              <a:off x="2290763" y="3495675"/>
              <a:ext cx="7938" cy="7938"/>
            </a:xfrm>
            <a:custGeom>
              <a:avLst/>
              <a:gdLst>
                <a:gd name="T0" fmla="*/ 2147483647 w 4"/>
                <a:gd name="T1" fmla="*/ 2147483647 h 5"/>
                <a:gd name="T2" fmla="*/ 2147483647 w 4"/>
                <a:gd name="T3" fmla="*/ 2147483647 h 5"/>
                <a:gd name="T4" fmla="*/ 0 w 4"/>
                <a:gd name="T5" fmla="*/ 0 h 5"/>
                <a:gd name="T6" fmla="*/ 2147483647 w 4"/>
                <a:gd name="T7" fmla="*/ 0 h 5"/>
                <a:gd name="T8" fmla="*/ 2147483647 w 4"/>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3747" name="Freeform 4865"/>
            <p:cNvSpPr>
              <a:spLocks/>
            </p:cNvSpPr>
            <p:nvPr/>
          </p:nvSpPr>
          <p:spPr bwMode="auto">
            <a:xfrm>
              <a:off x="1492251" y="3532188"/>
              <a:ext cx="63500" cy="47625"/>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23748" name="Freeform 4866"/>
            <p:cNvSpPr>
              <a:spLocks/>
            </p:cNvSpPr>
            <p:nvPr/>
          </p:nvSpPr>
          <p:spPr bwMode="auto">
            <a:xfrm>
              <a:off x="2278063" y="3613150"/>
              <a:ext cx="1588" cy="3175"/>
            </a:xfrm>
            <a:custGeom>
              <a:avLst/>
              <a:gdLst>
                <a:gd name="T0" fmla="*/ 2147483647 w 2"/>
                <a:gd name="T1" fmla="*/ 2147483647 h 2"/>
                <a:gd name="T2" fmla="*/ 2147483647 w 2"/>
                <a:gd name="T3" fmla="*/ 0 h 2"/>
                <a:gd name="T4" fmla="*/ 2147483647 w 2"/>
                <a:gd name="T5" fmla="*/ 0 h 2"/>
                <a:gd name="T6" fmla="*/ 0 w 2"/>
                <a:gd name="T7" fmla="*/ 0 h 2"/>
                <a:gd name="T8" fmla="*/ 0 w 2"/>
                <a:gd name="T9" fmla="*/ 0 h 2"/>
                <a:gd name="T10" fmla="*/ 0 w 2"/>
                <a:gd name="T11" fmla="*/ 2147483647 h 2"/>
                <a:gd name="T12" fmla="*/ 0 w 2"/>
                <a:gd name="T13" fmla="*/ 2147483647 h 2"/>
                <a:gd name="T14" fmla="*/ 0 w 2"/>
                <a:gd name="T15" fmla="*/ 2147483647 h 2"/>
                <a:gd name="T16" fmla="*/ 0 w 2"/>
                <a:gd name="T17" fmla="*/ 2147483647 h 2"/>
                <a:gd name="T18" fmla="*/ 2147483647 w 2"/>
                <a:gd name="T19" fmla="*/ 2147483647 h 2"/>
                <a:gd name="T20" fmla="*/ 2147483647 w 2"/>
                <a:gd name="T21" fmla="*/ 2147483647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3749" name="Freeform 4867"/>
            <p:cNvSpPr>
              <a:spLocks/>
            </p:cNvSpPr>
            <p:nvPr/>
          </p:nvSpPr>
          <p:spPr bwMode="auto">
            <a:xfrm>
              <a:off x="2279651" y="3606800"/>
              <a:ext cx="4763" cy="6350"/>
            </a:xfrm>
            <a:custGeom>
              <a:avLst/>
              <a:gdLst>
                <a:gd name="T0" fmla="*/ 2147483647 w 2"/>
                <a:gd name="T1" fmla="*/ 0 h 3"/>
                <a:gd name="T2" fmla="*/ 2147483647 w 2"/>
                <a:gd name="T3" fmla="*/ 2147483647 h 3"/>
                <a:gd name="T4" fmla="*/ 0 w 2"/>
                <a:gd name="T5" fmla="*/ 0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3750" name="Freeform 4868"/>
            <p:cNvSpPr>
              <a:spLocks/>
            </p:cNvSpPr>
            <p:nvPr/>
          </p:nvSpPr>
          <p:spPr bwMode="auto">
            <a:xfrm>
              <a:off x="1516063" y="3481388"/>
              <a:ext cx="173038" cy="103188"/>
            </a:xfrm>
            <a:custGeom>
              <a:avLst/>
              <a:gdLst>
                <a:gd name="T0" fmla="*/ 2147483647 w 97"/>
                <a:gd name="T1" fmla="*/ 2147483647 h 52"/>
                <a:gd name="T2" fmla="*/ 2147483647 w 97"/>
                <a:gd name="T3" fmla="*/ 2147483647 h 52"/>
                <a:gd name="T4" fmla="*/ 2147483647 w 97"/>
                <a:gd name="T5" fmla="*/ 2147483647 h 52"/>
                <a:gd name="T6" fmla="*/ 2147483647 w 97"/>
                <a:gd name="T7" fmla="*/ 2147483647 h 52"/>
                <a:gd name="T8" fmla="*/ 2147483647 w 97"/>
                <a:gd name="T9" fmla="*/ 2147483647 h 52"/>
                <a:gd name="T10" fmla="*/ 2147483647 w 97"/>
                <a:gd name="T11" fmla="*/ 2147483647 h 52"/>
                <a:gd name="T12" fmla="*/ 2147483647 w 97"/>
                <a:gd name="T13" fmla="*/ 2147483647 h 52"/>
                <a:gd name="T14" fmla="*/ 2147483647 w 97"/>
                <a:gd name="T15" fmla="*/ 2147483647 h 52"/>
                <a:gd name="T16" fmla="*/ 2147483647 w 97"/>
                <a:gd name="T17" fmla="*/ 2147483647 h 52"/>
                <a:gd name="T18" fmla="*/ 0 w 97"/>
                <a:gd name="T19" fmla="*/ 2147483647 h 52"/>
                <a:gd name="T20" fmla="*/ 2147483647 w 97"/>
                <a:gd name="T21" fmla="*/ 2147483647 h 52"/>
                <a:gd name="T22" fmla="*/ 2147483647 w 97"/>
                <a:gd name="T23" fmla="*/ 2147483647 h 52"/>
                <a:gd name="T24" fmla="*/ 2147483647 w 97"/>
                <a:gd name="T25" fmla="*/ 2147483647 h 52"/>
                <a:gd name="T26" fmla="*/ 2147483647 w 97"/>
                <a:gd name="T27" fmla="*/ 2147483647 h 52"/>
                <a:gd name="T28" fmla="*/ 2147483647 w 97"/>
                <a:gd name="T29" fmla="*/ 0 h 52"/>
                <a:gd name="T30" fmla="*/ 2147483647 w 97"/>
                <a:gd name="T31" fmla="*/ 0 h 52"/>
                <a:gd name="T32" fmla="*/ 2147483647 w 97"/>
                <a:gd name="T33" fmla="*/ 2147483647 h 52"/>
                <a:gd name="T34" fmla="*/ 2147483647 w 97"/>
                <a:gd name="T35" fmla="*/ 2147483647 h 52"/>
                <a:gd name="T36" fmla="*/ 2147483647 w 97"/>
                <a:gd name="T37" fmla="*/ 2147483647 h 52"/>
                <a:gd name="T38" fmla="*/ 2147483647 w 97"/>
                <a:gd name="T39" fmla="*/ 2147483647 h 52"/>
                <a:gd name="T40" fmla="*/ 2147483647 w 97"/>
                <a:gd name="T41" fmla="*/ 2147483647 h 52"/>
                <a:gd name="T42" fmla="*/ 2147483647 w 97"/>
                <a:gd name="T43" fmla="*/ 2147483647 h 52"/>
                <a:gd name="T44" fmla="*/ 2147483647 w 97"/>
                <a:gd name="T45" fmla="*/ 2147483647 h 52"/>
                <a:gd name="T46" fmla="*/ 2147483647 w 97"/>
                <a:gd name="T47" fmla="*/ 2147483647 h 52"/>
                <a:gd name="T48" fmla="*/ 2147483647 w 97"/>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23751" name="Freeform 4869"/>
            <p:cNvSpPr>
              <a:spLocks/>
            </p:cNvSpPr>
            <p:nvPr/>
          </p:nvSpPr>
          <p:spPr bwMode="auto">
            <a:xfrm>
              <a:off x="2298701" y="3517900"/>
              <a:ext cx="6350" cy="14288"/>
            </a:xfrm>
            <a:custGeom>
              <a:avLst/>
              <a:gdLst>
                <a:gd name="T0" fmla="*/ 2147483647 w 5"/>
                <a:gd name="T1" fmla="*/ 2147483647 h 7"/>
                <a:gd name="T2" fmla="*/ 0 w 5"/>
                <a:gd name="T3" fmla="*/ 0 h 7"/>
                <a:gd name="T4" fmla="*/ 2147483647 w 5"/>
                <a:gd name="T5" fmla="*/ 2147483647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3752" name="Freeform 4870"/>
            <p:cNvSpPr>
              <a:spLocks/>
            </p:cNvSpPr>
            <p:nvPr/>
          </p:nvSpPr>
          <p:spPr bwMode="auto">
            <a:xfrm>
              <a:off x="1558926" y="3514725"/>
              <a:ext cx="130175"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0 h 73"/>
                <a:gd name="T36" fmla="*/ 2147483647 w 73"/>
                <a:gd name="T37" fmla="*/ 2147483647 h 73"/>
                <a:gd name="T38" fmla="*/ 2147483647 w 73"/>
                <a:gd name="T39" fmla="*/ 2147483647 h 73"/>
                <a:gd name="T40" fmla="*/ 2147483647 w 73"/>
                <a:gd name="T41" fmla="*/ 214748364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23753" name="Freeform 4871"/>
            <p:cNvSpPr>
              <a:spLocks/>
            </p:cNvSpPr>
            <p:nvPr/>
          </p:nvSpPr>
          <p:spPr bwMode="auto">
            <a:xfrm>
              <a:off x="2293938" y="3570288"/>
              <a:ext cx="4763"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3754" name="Freeform 4872"/>
            <p:cNvSpPr>
              <a:spLocks/>
            </p:cNvSpPr>
            <p:nvPr/>
          </p:nvSpPr>
          <p:spPr bwMode="auto">
            <a:xfrm>
              <a:off x="2262188" y="3440113"/>
              <a:ext cx="6350" cy="1588"/>
            </a:xfrm>
            <a:custGeom>
              <a:avLst/>
              <a:gdLst>
                <a:gd name="T0" fmla="*/ 0 w 3"/>
                <a:gd name="T1" fmla="*/ 0 h 1588"/>
                <a:gd name="T2" fmla="*/ 0 w 3"/>
                <a:gd name="T3" fmla="*/ 0 h 1588"/>
                <a:gd name="T4" fmla="*/ 2147483647 w 3"/>
                <a:gd name="T5" fmla="*/ 0 h 1588"/>
                <a:gd name="T6" fmla="*/ 0 w 3"/>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588">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55" name="Freeform 4873"/>
            <p:cNvSpPr>
              <a:spLocks/>
            </p:cNvSpPr>
            <p:nvPr/>
          </p:nvSpPr>
          <p:spPr bwMode="auto">
            <a:xfrm>
              <a:off x="2259013" y="3429000"/>
              <a:ext cx="3175" cy="6350"/>
            </a:xfrm>
            <a:custGeom>
              <a:avLst/>
              <a:gdLst>
                <a:gd name="T0" fmla="*/ 2147483647 w 2"/>
                <a:gd name="T1" fmla="*/ 2147483647 h 3"/>
                <a:gd name="T2" fmla="*/ 0 w 2"/>
                <a:gd name="T3" fmla="*/ 0 h 3"/>
                <a:gd name="T4" fmla="*/ 2147483647 w 2"/>
                <a:gd name="T5" fmla="*/ 0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3756" name="Freeform 4874"/>
            <p:cNvSpPr>
              <a:spLocks/>
            </p:cNvSpPr>
            <p:nvPr/>
          </p:nvSpPr>
          <p:spPr bwMode="auto">
            <a:xfrm>
              <a:off x="2284413" y="3467100"/>
              <a:ext cx="6350" cy="11113"/>
            </a:xfrm>
            <a:custGeom>
              <a:avLst/>
              <a:gdLst>
                <a:gd name="T0" fmla="*/ 2147483647 w 3"/>
                <a:gd name="T1" fmla="*/ 0 h 5"/>
                <a:gd name="T2" fmla="*/ 2147483647 w 3"/>
                <a:gd name="T3" fmla="*/ 2147483647 h 5"/>
                <a:gd name="T4" fmla="*/ 0 w 3"/>
                <a:gd name="T5" fmla="*/ 2147483647 h 5"/>
                <a:gd name="T6" fmla="*/ 214748364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57" name="Freeform 4875"/>
            <p:cNvSpPr>
              <a:spLocks/>
            </p:cNvSpPr>
            <p:nvPr/>
          </p:nvSpPr>
          <p:spPr bwMode="auto">
            <a:xfrm>
              <a:off x="2249488" y="3398838"/>
              <a:ext cx="7938" cy="4763"/>
            </a:xfrm>
            <a:custGeom>
              <a:avLst/>
              <a:gdLst>
                <a:gd name="T0" fmla="*/ 2147483647 w 3"/>
                <a:gd name="T1" fmla="*/ 0 h 2"/>
                <a:gd name="T2" fmla="*/ 2147483647 w 3"/>
                <a:gd name="T3" fmla="*/ 0 h 2"/>
                <a:gd name="T4" fmla="*/ 2147483647 w 3"/>
                <a:gd name="T5" fmla="*/ 2147483647 h 2"/>
                <a:gd name="T6" fmla="*/ 0 w 3"/>
                <a:gd name="T7" fmla="*/ 2147483647 h 2"/>
                <a:gd name="T8" fmla="*/ 0 w 3"/>
                <a:gd name="T9" fmla="*/ 2147483647 h 2"/>
                <a:gd name="T10" fmla="*/ 0 w 3"/>
                <a:gd name="T11" fmla="*/ 2147483647 h 2"/>
                <a:gd name="T12" fmla="*/ 2147483647 w 3"/>
                <a:gd name="T13" fmla="*/ 2147483647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58" name="Freeform 4876"/>
            <p:cNvSpPr>
              <a:spLocks/>
            </p:cNvSpPr>
            <p:nvPr/>
          </p:nvSpPr>
          <p:spPr bwMode="auto">
            <a:xfrm>
              <a:off x="2284413" y="3440113"/>
              <a:ext cx="6350" cy="3175"/>
            </a:xfrm>
            <a:custGeom>
              <a:avLst/>
              <a:gdLst>
                <a:gd name="T0" fmla="*/ 2147483647 w 3"/>
                <a:gd name="T1" fmla="*/ 0 h 2"/>
                <a:gd name="T2" fmla="*/ 0 w 3"/>
                <a:gd name="T3" fmla="*/ 0 h 2"/>
                <a:gd name="T4" fmla="*/ 0 w 3"/>
                <a:gd name="T5" fmla="*/ 2147483647 h 2"/>
                <a:gd name="T6" fmla="*/ 2147483647 w 3"/>
                <a:gd name="T7" fmla="*/ 0 h 2"/>
                <a:gd name="T8" fmla="*/ 214748364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59" name="Freeform 4877"/>
            <p:cNvSpPr>
              <a:spLocks/>
            </p:cNvSpPr>
            <p:nvPr/>
          </p:nvSpPr>
          <p:spPr bwMode="auto">
            <a:xfrm>
              <a:off x="2284413" y="3416300"/>
              <a:ext cx="6350" cy="9525"/>
            </a:xfrm>
            <a:custGeom>
              <a:avLst/>
              <a:gdLst>
                <a:gd name="T0" fmla="*/ 2147483647 w 3"/>
                <a:gd name="T1" fmla="*/ 2147483647 h 5"/>
                <a:gd name="T2" fmla="*/ 2147483647 w 3"/>
                <a:gd name="T3" fmla="*/ 2147483647 h 5"/>
                <a:gd name="T4" fmla="*/ 0 w 3"/>
                <a:gd name="T5" fmla="*/ 2147483647 h 5"/>
                <a:gd name="T6" fmla="*/ 0 w 3"/>
                <a:gd name="T7" fmla="*/ 0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23760" name="Freeform 4878"/>
            <p:cNvSpPr>
              <a:spLocks/>
            </p:cNvSpPr>
            <p:nvPr/>
          </p:nvSpPr>
          <p:spPr bwMode="auto">
            <a:xfrm>
              <a:off x="1525588" y="3392488"/>
              <a:ext cx="36513" cy="88900"/>
            </a:xfrm>
            <a:custGeom>
              <a:avLst/>
              <a:gdLst>
                <a:gd name="T0" fmla="*/ 2147483647 w 21"/>
                <a:gd name="T1" fmla="*/ 2147483647 h 45"/>
                <a:gd name="T2" fmla="*/ 2147483647 w 21"/>
                <a:gd name="T3" fmla="*/ 2147483647 h 45"/>
                <a:gd name="T4" fmla="*/ 0 w 21"/>
                <a:gd name="T5" fmla="*/ 2147483647 h 45"/>
                <a:gd name="T6" fmla="*/ 2147483647 w 21"/>
                <a:gd name="T7" fmla="*/ 2147483647 h 45"/>
                <a:gd name="T8" fmla="*/ 2147483647 w 21"/>
                <a:gd name="T9" fmla="*/ 2147483647 h 45"/>
                <a:gd name="T10" fmla="*/ 2147483647 w 21"/>
                <a:gd name="T11" fmla="*/ 0 h 45"/>
                <a:gd name="T12" fmla="*/ 2147483647 w 21"/>
                <a:gd name="T13" fmla="*/ 2147483647 h 45"/>
                <a:gd name="T14" fmla="*/ 2147483647 w 21"/>
                <a:gd name="T15" fmla="*/ 2147483647 h 45"/>
                <a:gd name="T16" fmla="*/ 2147483647 w 21"/>
                <a:gd name="T17" fmla="*/ 214748364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23761" name="Freeform 4879"/>
            <p:cNvSpPr>
              <a:spLocks/>
            </p:cNvSpPr>
            <p:nvPr/>
          </p:nvSpPr>
          <p:spPr bwMode="auto">
            <a:xfrm>
              <a:off x="1438276" y="3416300"/>
              <a:ext cx="112713" cy="139700"/>
            </a:xfrm>
            <a:custGeom>
              <a:avLst/>
              <a:gdLst>
                <a:gd name="T0" fmla="*/ 2147483647 w 64"/>
                <a:gd name="T1" fmla="*/ 2147483647 h 71"/>
                <a:gd name="T2" fmla="*/ 0 w 64"/>
                <a:gd name="T3" fmla="*/ 2147483647 h 71"/>
                <a:gd name="T4" fmla="*/ 0 w 64"/>
                <a:gd name="T5" fmla="*/ 2147483647 h 71"/>
                <a:gd name="T6" fmla="*/ 2147483647 w 64"/>
                <a:gd name="T7" fmla="*/ 2147483647 h 71"/>
                <a:gd name="T8" fmla="*/ 2147483647 w 64"/>
                <a:gd name="T9" fmla="*/ 2147483647 h 71"/>
                <a:gd name="T10" fmla="*/ 2147483647 w 64"/>
                <a:gd name="T11" fmla="*/ 2147483647 h 71"/>
                <a:gd name="T12" fmla="*/ 2147483647 w 64"/>
                <a:gd name="T13" fmla="*/ 2147483647 h 71"/>
                <a:gd name="T14" fmla="*/ 2147483647 w 64"/>
                <a:gd name="T15" fmla="*/ 0 h 71"/>
                <a:gd name="T16" fmla="*/ 2147483647 w 64"/>
                <a:gd name="T17" fmla="*/ 0 h 71"/>
                <a:gd name="T18" fmla="*/ 2147483647 w 64"/>
                <a:gd name="T19" fmla="*/ 0 h 71"/>
                <a:gd name="T20" fmla="*/ 2147483647 w 64"/>
                <a:gd name="T21" fmla="*/ 2147483647 h 71"/>
                <a:gd name="T22" fmla="*/ 2147483647 w 64"/>
                <a:gd name="T23" fmla="*/ 2147483647 h 71"/>
                <a:gd name="T24" fmla="*/ 2147483647 w 64"/>
                <a:gd name="T25" fmla="*/ 2147483647 h 71"/>
                <a:gd name="T26" fmla="*/ 2147483647 w 64"/>
                <a:gd name="T27" fmla="*/ 2147483647 h 71"/>
                <a:gd name="T28" fmla="*/ 2147483647 w 64"/>
                <a:gd name="T29" fmla="*/ 2147483647 h 71"/>
                <a:gd name="T30" fmla="*/ 2147483647 w 64"/>
                <a:gd name="T31" fmla="*/ 2147483647 h 71"/>
                <a:gd name="T32" fmla="*/ 2147483647 w 64"/>
                <a:gd name="T33" fmla="*/ 2147483647 h 71"/>
                <a:gd name="T34" fmla="*/ 2147483647 w 64"/>
                <a:gd name="T35" fmla="*/ 2147483647 h 71"/>
                <a:gd name="T36" fmla="*/ 2147483647 w 64"/>
                <a:gd name="T37" fmla="*/ 2147483647 h 71"/>
                <a:gd name="T38" fmla="*/ 2147483647 w 64"/>
                <a:gd name="T39" fmla="*/ 2147483647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23762" name="Freeform 4880"/>
            <p:cNvSpPr>
              <a:spLocks/>
            </p:cNvSpPr>
            <p:nvPr/>
          </p:nvSpPr>
          <p:spPr bwMode="auto">
            <a:xfrm>
              <a:off x="1831976" y="3392488"/>
              <a:ext cx="58738" cy="23813"/>
            </a:xfrm>
            <a:custGeom>
              <a:avLst/>
              <a:gdLst>
                <a:gd name="T0" fmla="*/ 2147483647 w 33"/>
                <a:gd name="T1" fmla="*/ 0 h 12"/>
                <a:gd name="T2" fmla="*/ 0 w 33"/>
                <a:gd name="T3" fmla="*/ 2147483647 h 12"/>
                <a:gd name="T4" fmla="*/ 2147483647 w 33"/>
                <a:gd name="T5" fmla="*/ 2147483647 h 12"/>
                <a:gd name="T6" fmla="*/ 2147483647 w 33"/>
                <a:gd name="T7" fmla="*/ 2147483647 h 12"/>
                <a:gd name="T8" fmla="*/ 2147483647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3763" name="Freeform 4881"/>
            <p:cNvSpPr>
              <a:spLocks/>
            </p:cNvSpPr>
            <p:nvPr/>
          </p:nvSpPr>
          <p:spPr bwMode="auto">
            <a:xfrm>
              <a:off x="2143126" y="3389313"/>
              <a:ext cx="41275" cy="20638"/>
            </a:xfrm>
            <a:custGeom>
              <a:avLst/>
              <a:gdLst>
                <a:gd name="T0" fmla="*/ 2147483647 w 24"/>
                <a:gd name="T1" fmla="*/ 2147483647 h 10"/>
                <a:gd name="T2" fmla="*/ 2147483647 w 24"/>
                <a:gd name="T3" fmla="*/ 2147483647 h 10"/>
                <a:gd name="T4" fmla="*/ 2147483647 w 24"/>
                <a:gd name="T5" fmla="*/ 2147483647 h 10"/>
                <a:gd name="T6" fmla="*/ 0 w 24"/>
                <a:gd name="T7" fmla="*/ 2147483647 h 10"/>
                <a:gd name="T8" fmla="*/ 0 w 24"/>
                <a:gd name="T9" fmla="*/ 0 h 10"/>
                <a:gd name="T10" fmla="*/ 2147483647 w 24"/>
                <a:gd name="T11" fmla="*/ 214748364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23764" name="Rectangle 4882"/>
            <p:cNvSpPr>
              <a:spLocks noChangeArrowheads="1"/>
            </p:cNvSpPr>
            <p:nvPr/>
          </p:nvSpPr>
          <p:spPr bwMode="auto">
            <a:xfrm>
              <a:off x="2203451" y="3416300"/>
              <a:ext cx="11113"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765" name="Freeform 4883" descr="Large checker board"/>
            <p:cNvSpPr>
              <a:spLocks/>
            </p:cNvSpPr>
            <p:nvPr/>
          </p:nvSpPr>
          <p:spPr bwMode="auto">
            <a:xfrm>
              <a:off x="877888" y="2898775"/>
              <a:ext cx="736600" cy="628650"/>
            </a:xfrm>
            <a:custGeom>
              <a:avLst/>
              <a:gdLst>
                <a:gd name="T0" fmla="*/ 2147483647 w 416"/>
                <a:gd name="T1" fmla="*/ 2147483647 h 321"/>
                <a:gd name="T2" fmla="*/ 2147483647 w 416"/>
                <a:gd name="T3" fmla="*/ 2147483647 h 321"/>
                <a:gd name="T4" fmla="*/ 2147483647 w 416"/>
                <a:gd name="T5" fmla="*/ 2147483647 h 321"/>
                <a:gd name="T6" fmla="*/ 2147483647 w 416"/>
                <a:gd name="T7" fmla="*/ 2147483647 h 321"/>
                <a:gd name="T8" fmla="*/ 2147483647 w 416"/>
                <a:gd name="T9" fmla="*/ 2147483647 h 321"/>
                <a:gd name="T10" fmla="*/ 2147483647 w 416"/>
                <a:gd name="T11" fmla="*/ 0 h 321"/>
                <a:gd name="T12" fmla="*/ 2147483647 w 416"/>
                <a:gd name="T13" fmla="*/ 2147483647 h 321"/>
                <a:gd name="T14" fmla="*/ 2147483647 w 416"/>
                <a:gd name="T15" fmla="*/ 2147483647 h 321"/>
                <a:gd name="T16" fmla="*/ 2147483647 w 416"/>
                <a:gd name="T17" fmla="*/ 2147483647 h 321"/>
                <a:gd name="T18" fmla="*/ 2147483647 w 416"/>
                <a:gd name="T19" fmla="*/ 2147483647 h 321"/>
                <a:gd name="T20" fmla="*/ 2147483647 w 416"/>
                <a:gd name="T21" fmla="*/ 2147483647 h 321"/>
                <a:gd name="T22" fmla="*/ 2147483647 w 416"/>
                <a:gd name="T23" fmla="*/ 2147483647 h 321"/>
                <a:gd name="T24" fmla="*/ 2147483647 w 416"/>
                <a:gd name="T25" fmla="*/ 2147483647 h 321"/>
                <a:gd name="T26" fmla="*/ 2147483647 w 416"/>
                <a:gd name="T27" fmla="*/ 2147483647 h 321"/>
                <a:gd name="T28" fmla="*/ 2147483647 w 416"/>
                <a:gd name="T29" fmla="*/ 2147483647 h 321"/>
                <a:gd name="T30" fmla="*/ 2147483647 w 416"/>
                <a:gd name="T31" fmla="*/ 2147483647 h 321"/>
                <a:gd name="T32" fmla="*/ 2147483647 w 416"/>
                <a:gd name="T33" fmla="*/ 2147483647 h 321"/>
                <a:gd name="T34" fmla="*/ 2147483647 w 416"/>
                <a:gd name="T35" fmla="*/ 2147483647 h 321"/>
                <a:gd name="T36" fmla="*/ 2147483647 w 416"/>
                <a:gd name="T37" fmla="*/ 2147483647 h 321"/>
                <a:gd name="T38" fmla="*/ 2147483647 w 416"/>
                <a:gd name="T39" fmla="*/ 2147483647 h 321"/>
                <a:gd name="T40" fmla="*/ 2147483647 w 416"/>
                <a:gd name="T41" fmla="*/ 2147483647 h 321"/>
                <a:gd name="T42" fmla="*/ 2147483647 w 416"/>
                <a:gd name="T43" fmla="*/ 2147483647 h 321"/>
                <a:gd name="T44" fmla="*/ 2147483647 w 416"/>
                <a:gd name="T45" fmla="*/ 2147483647 h 321"/>
                <a:gd name="T46" fmla="*/ 2147483647 w 416"/>
                <a:gd name="T47" fmla="*/ 2147483647 h 321"/>
                <a:gd name="T48" fmla="*/ 2147483647 w 416"/>
                <a:gd name="T49" fmla="*/ 2147483647 h 321"/>
                <a:gd name="T50" fmla="*/ 2147483647 w 416"/>
                <a:gd name="T51" fmla="*/ 2147483647 h 321"/>
                <a:gd name="T52" fmla="*/ 2147483647 w 416"/>
                <a:gd name="T53" fmla="*/ 2147483647 h 321"/>
                <a:gd name="T54" fmla="*/ 2147483647 w 416"/>
                <a:gd name="T55" fmla="*/ 2147483647 h 321"/>
                <a:gd name="T56" fmla="*/ 2147483647 w 416"/>
                <a:gd name="T57" fmla="*/ 2147483647 h 321"/>
                <a:gd name="T58" fmla="*/ 2147483647 w 416"/>
                <a:gd name="T59" fmla="*/ 2147483647 h 321"/>
                <a:gd name="T60" fmla="*/ 2147483647 w 416"/>
                <a:gd name="T61" fmla="*/ 2147483647 h 321"/>
                <a:gd name="T62" fmla="*/ 2147483647 w 416"/>
                <a:gd name="T63" fmla="*/ 2147483647 h 321"/>
                <a:gd name="T64" fmla="*/ 2147483647 w 416"/>
                <a:gd name="T65" fmla="*/ 2147483647 h 321"/>
                <a:gd name="T66" fmla="*/ 2147483647 w 416"/>
                <a:gd name="T67" fmla="*/ 2147483647 h 321"/>
                <a:gd name="T68" fmla="*/ 2147483647 w 416"/>
                <a:gd name="T69" fmla="*/ 2147483647 h 321"/>
                <a:gd name="T70" fmla="*/ 2147483647 w 416"/>
                <a:gd name="T71" fmla="*/ 2147483647 h 321"/>
                <a:gd name="T72" fmla="*/ 2147483647 w 416"/>
                <a:gd name="T73" fmla="*/ 2147483647 h 321"/>
                <a:gd name="T74" fmla="*/ 2147483647 w 416"/>
                <a:gd name="T75" fmla="*/ 2147483647 h 321"/>
                <a:gd name="T76" fmla="*/ 2147483647 w 416"/>
                <a:gd name="T77" fmla="*/ 2147483647 h 321"/>
                <a:gd name="T78" fmla="*/ 2147483647 w 416"/>
                <a:gd name="T79" fmla="*/ 2147483647 h 321"/>
                <a:gd name="T80" fmla="*/ 2147483647 w 416"/>
                <a:gd name="T81" fmla="*/ 2147483647 h 321"/>
                <a:gd name="T82" fmla="*/ 2147483647 w 416"/>
                <a:gd name="T83" fmla="*/ 2147483647 h 321"/>
                <a:gd name="T84" fmla="*/ 2147483647 w 416"/>
                <a:gd name="T85" fmla="*/ 214748364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766" name="Freeform 4884"/>
            <p:cNvSpPr>
              <a:spLocks/>
            </p:cNvSpPr>
            <p:nvPr/>
          </p:nvSpPr>
          <p:spPr bwMode="auto">
            <a:xfrm>
              <a:off x="1862138" y="3157538"/>
              <a:ext cx="12700" cy="26988"/>
            </a:xfrm>
            <a:custGeom>
              <a:avLst/>
              <a:gdLst>
                <a:gd name="T0" fmla="*/ 2147483647 w 8"/>
                <a:gd name="T1" fmla="*/ 2147483647 h 14"/>
                <a:gd name="T2" fmla="*/ 2147483647 w 8"/>
                <a:gd name="T3" fmla="*/ 0 h 14"/>
                <a:gd name="T4" fmla="*/ 0 w 8"/>
                <a:gd name="T5" fmla="*/ 2147483647 h 14"/>
                <a:gd name="T6" fmla="*/ 2147483647 w 8"/>
                <a:gd name="T7" fmla="*/ 2147483647 h 14"/>
                <a:gd name="T8" fmla="*/ 2147483647 w 8"/>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23767" name="Freeform 4885"/>
            <p:cNvSpPr>
              <a:spLocks/>
            </p:cNvSpPr>
            <p:nvPr/>
          </p:nvSpPr>
          <p:spPr bwMode="auto">
            <a:xfrm>
              <a:off x="1887538" y="3095625"/>
              <a:ext cx="15875" cy="33338"/>
            </a:xfrm>
            <a:custGeom>
              <a:avLst/>
              <a:gdLst>
                <a:gd name="T0" fmla="*/ 2147483647 w 9"/>
                <a:gd name="T1" fmla="*/ 2147483647 h 17"/>
                <a:gd name="T2" fmla="*/ 2147483647 w 9"/>
                <a:gd name="T3" fmla="*/ 2147483647 h 17"/>
                <a:gd name="T4" fmla="*/ 0 w 9"/>
                <a:gd name="T5" fmla="*/ 0 h 17"/>
                <a:gd name="T6" fmla="*/ 2147483647 w 9"/>
                <a:gd name="T7" fmla="*/ 2147483647 h 17"/>
                <a:gd name="T8" fmla="*/ 2147483647 w 9"/>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23768" name="Freeform 4886"/>
            <p:cNvSpPr>
              <a:spLocks/>
            </p:cNvSpPr>
            <p:nvPr/>
          </p:nvSpPr>
          <p:spPr bwMode="auto">
            <a:xfrm>
              <a:off x="1906588" y="3148013"/>
              <a:ext cx="14288" cy="22225"/>
            </a:xfrm>
            <a:custGeom>
              <a:avLst/>
              <a:gdLst>
                <a:gd name="T0" fmla="*/ 2147483647 w 8"/>
                <a:gd name="T1" fmla="*/ 2147483647 h 12"/>
                <a:gd name="T2" fmla="*/ 2147483647 w 8"/>
                <a:gd name="T3" fmla="*/ 2147483647 h 12"/>
                <a:gd name="T4" fmla="*/ 0 w 8"/>
                <a:gd name="T5" fmla="*/ 0 h 12"/>
                <a:gd name="T6" fmla="*/ 0 w 8"/>
                <a:gd name="T7" fmla="*/ 0 h 12"/>
                <a:gd name="T8" fmla="*/ 2147483647 w 8"/>
                <a:gd name="T9" fmla="*/ 2147483647 h 12"/>
                <a:gd name="T10" fmla="*/ 2147483647 w 8"/>
                <a:gd name="T11" fmla="*/ 2147483647 h 12"/>
                <a:gd name="T12" fmla="*/ 2147483647 w 8"/>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3769" name="Freeform 4887"/>
            <p:cNvSpPr>
              <a:spLocks/>
            </p:cNvSpPr>
            <p:nvPr/>
          </p:nvSpPr>
          <p:spPr bwMode="auto">
            <a:xfrm>
              <a:off x="1974851" y="3290888"/>
              <a:ext cx="17463" cy="15875"/>
            </a:xfrm>
            <a:custGeom>
              <a:avLst/>
              <a:gdLst>
                <a:gd name="T0" fmla="*/ 2147483647 w 10"/>
                <a:gd name="T1" fmla="*/ 0 h 8"/>
                <a:gd name="T2" fmla="*/ 2147483647 w 10"/>
                <a:gd name="T3" fmla="*/ 2147483647 h 8"/>
                <a:gd name="T4" fmla="*/ 0 w 10"/>
                <a:gd name="T5" fmla="*/ 2147483647 h 8"/>
                <a:gd name="T6" fmla="*/ 2147483647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770" name="Freeform 4888"/>
            <p:cNvSpPr>
              <a:spLocks/>
            </p:cNvSpPr>
            <p:nvPr/>
          </p:nvSpPr>
          <p:spPr bwMode="auto">
            <a:xfrm>
              <a:off x="1962151" y="3244850"/>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3771" name="Freeform 4889"/>
            <p:cNvSpPr>
              <a:spLocks/>
            </p:cNvSpPr>
            <p:nvPr/>
          </p:nvSpPr>
          <p:spPr bwMode="auto">
            <a:xfrm>
              <a:off x="1852613" y="3105150"/>
              <a:ext cx="28575" cy="3175"/>
            </a:xfrm>
            <a:custGeom>
              <a:avLst/>
              <a:gdLst>
                <a:gd name="T0" fmla="*/ 2147483647 w 16"/>
                <a:gd name="T1" fmla="*/ 0 h 3175"/>
                <a:gd name="T2" fmla="*/ 2147483647 w 16"/>
                <a:gd name="T3" fmla="*/ 0 h 3175"/>
                <a:gd name="T4" fmla="*/ 2147483647 w 16"/>
                <a:gd name="T5" fmla="*/ 0 h 3175"/>
                <a:gd name="T6" fmla="*/ 0 w 16"/>
                <a:gd name="T7" fmla="*/ 0 h 3175"/>
                <a:gd name="T8" fmla="*/ 2147483647 w 16"/>
                <a:gd name="T9" fmla="*/ 0 h 3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175">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72" name="Freeform 4890"/>
            <p:cNvSpPr>
              <a:spLocks/>
            </p:cNvSpPr>
            <p:nvPr/>
          </p:nvSpPr>
          <p:spPr bwMode="auto">
            <a:xfrm>
              <a:off x="1871663" y="3194050"/>
              <a:ext cx="6350" cy="9525"/>
            </a:xfrm>
            <a:custGeom>
              <a:avLst/>
              <a:gdLst>
                <a:gd name="T0" fmla="*/ 2147483647 w 5"/>
                <a:gd name="T1" fmla="*/ 2147483647 h 5"/>
                <a:gd name="T2" fmla="*/ 2147483647 w 5"/>
                <a:gd name="T3" fmla="*/ 0 h 5"/>
                <a:gd name="T4" fmla="*/ 0 w 5"/>
                <a:gd name="T5" fmla="*/ 0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773" name="Freeform 4891"/>
            <p:cNvSpPr>
              <a:spLocks/>
            </p:cNvSpPr>
            <p:nvPr/>
          </p:nvSpPr>
          <p:spPr bwMode="auto">
            <a:xfrm>
              <a:off x="5565776" y="4745038"/>
              <a:ext cx="12700" cy="9525"/>
            </a:xfrm>
            <a:custGeom>
              <a:avLst/>
              <a:gdLst>
                <a:gd name="T0" fmla="*/ 2147483647 w 7"/>
                <a:gd name="T1" fmla="*/ 0 h 5"/>
                <a:gd name="T2" fmla="*/ 0 w 7"/>
                <a:gd name="T3" fmla="*/ 2147483647 h 5"/>
                <a:gd name="T4" fmla="*/ 2147483647 w 7"/>
                <a:gd name="T5" fmla="*/ 2147483647 h 5"/>
                <a:gd name="T6" fmla="*/ 214748364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774" name="Freeform 4892"/>
            <p:cNvSpPr>
              <a:spLocks/>
            </p:cNvSpPr>
            <p:nvPr/>
          </p:nvSpPr>
          <p:spPr bwMode="auto">
            <a:xfrm>
              <a:off x="7037388" y="4416425"/>
              <a:ext cx="1111250" cy="989013"/>
            </a:xfrm>
            <a:custGeom>
              <a:avLst/>
              <a:gdLst>
                <a:gd name="T0" fmla="*/ 2147483647 w 627"/>
                <a:gd name="T1" fmla="*/ 2147483647 h 503"/>
                <a:gd name="T2" fmla="*/ 2147483647 w 627"/>
                <a:gd name="T3" fmla="*/ 2147483647 h 503"/>
                <a:gd name="T4" fmla="*/ 2147483647 w 627"/>
                <a:gd name="T5" fmla="*/ 2147483647 h 503"/>
                <a:gd name="T6" fmla="*/ 2147483647 w 627"/>
                <a:gd name="T7" fmla="*/ 2147483647 h 503"/>
                <a:gd name="T8" fmla="*/ 2147483647 w 627"/>
                <a:gd name="T9" fmla="*/ 2147483647 h 503"/>
                <a:gd name="T10" fmla="*/ 2147483647 w 627"/>
                <a:gd name="T11" fmla="*/ 2147483647 h 503"/>
                <a:gd name="T12" fmla="*/ 2147483647 w 627"/>
                <a:gd name="T13" fmla="*/ 2147483647 h 503"/>
                <a:gd name="T14" fmla="*/ 2147483647 w 627"/>
                <a:gd name="T15" fmla="*/ 2147483647 h 503"/>
                <a:gd name="T16" fmla="*/ 2147483647 w 627"/>
                <a:gd name="T17" fmla="*/ 2147483647 h 503"/>
                <a:gd name="T18" fmla="*/ 2147483647 w 627"/>
                <a:gd name="T19" fmla="*/ 2147483647 h 503"/>
                <a:gd name="T20" fmla="*/ 2147483647 w 627"/>
                <a:gd name="T21" fmla="*/ 2147483647 h 503"/>
                <a:gd name="T22" fmla="*/ 2147483647 w 627"/>
                <a:gd name="T23" fmla="*/ 2147483647 h 503"/>
                <a:gd name="T24" fmla="*/ 2147483647 w 627"/>
                <a:gd name="T25" fmla="*/ 2147483647 h 503"/>
                <a:gd name="T26" fmla="*/ 2147483647 w 627"/>
                <a:gd name="T27" fmla="*/ 2147483647 h 503"/>
                <a:gd name="T28" fmla="*/ 2147483647 w 627"/>
                <a:gd name="T29" fmla="*/ 2147483647 h 503"/>
                <a:gd name="T30" fmla="*/ 2147483647 w 627"/>
                <a:gd name="T31" fmla="*/ 2147483647 h 503"/>
                <a:gd name="T32" fmla="*/ 2147483647 w 627"/>
                <a:gd name="T33" fmla="*/ 2147483647 h 503"/>
                <a:gd name="T34" fmla="*/ 2147483647 w 627"/>
                <a:gd name="T35" fmla="*/ 2147483647 h 503"/>
                <a:gd name="T36" fmla="*/ 2147483647 w 627"/>
                <a:gd name="T37" fmla="*/ 2147483647 h 503"/>
                <a:gd name="T38" fmla="*/ 2147483647 w 627"/>
                <a:gd name="T39" fmla="*/ 2147483647 h 503"/>
                <a:gd name="T40" fmla="*/ 2147483647 w 627"/>
                <a:gd name="T41" fmla="*/ 2147483647 h 503"/>
                <a:gd name="T42" fmla="*/ 2147483647 w 627"/>
                <a:gd name="T43" fmla="*/ 2147483647 h 503"/>
                <a:gd name="T44" fmla="*/ 2147483647 w 627"/>
                <a:gd name="T45" fmla="*/ 2147483647 h 503"/>
                <a:gd name="T46" fmla="*/ 2147483647 w 627"/>
                <a:gd name="T47" fmla="*/ 2147483647 h 503"/>
                <a:gd name="T48" fmla="*/ 2147483647 w 627"/>
                <a:gd name="T49" fmla="*/ 2147483647 h 503"/>
                <a:gd name="T50" fmla="*/ 2147483647 w 627"/>
                <a:gd name="T51" fmla="*/ 2147483647 h 503"/>
                <a:gd name="T52" fmla="*/ 2147483647 w 627"/>
                <a:gd name="T53" fmla="*/ 2147483647 h 503"/>
                <a:gd name="T54" fmla="*/ 2147483647 w 627"/>
                <a:gd name="T55" fmla="*/ 2147483647 h 503"/>
                <a:gd name="T56" fmla="*/ 2147483647 w 627"/>
                <a:gd name="T57" fmla="*/ 2147483647 h 503"/>
                <a:gd name="T58" fmla="*/ 2147483647 w 627"/>
                <a:gd name="T59" fmla="*/ 2147483647 h 503"/>
                <a:gd name="T60" fmla="*/ 2147483647 w 627"/>
                <a:gd name="T61" fmla="*/ 2147483647 h 503"/>
                <a:gd name="T62" fmla="*/ 2147483647 w 627"/>
                <a:gd name="T63" fmla="*/ 2147483647 h 503"/>
                <a:gd name="T64" fmla="*/ 2147483647 w 627"/>
                <a:gd name="T65" fmla="*/ 2147483647 h 503"/>
                <a:gd name="T66" fmla="*/ 2147483647 w 627"/>
                <a:gd name="T67" fmla="*/ 2147483647 h 503"/>
                <a:gd name="T68" fmla="*/ 2147483647 w 627"/>
                <a:gd name="T69" fmla="*/ 2147483647 h 503"/>
                <a:gd name="T70" fmla="*/ 2147483647 w 627"/>
                <a:gd name="T71" fmla="*/ 2147483647 h 503"/>
                <a:gd name="T72" fmla="*/ 2147483647 w 627"/>
                <a:gd name="T73" fmla="*/ 2147483647 h 503"/>
                <a:gd name="T74" fmla="*/ 2147483647 w 627"/>
                <a:gd name="T75" fmla="*/ 2147483647 h 503"/>
                <a:gd name="T76" fmla="*/ 2147483647 w 627"/>
                <a:gd name="T77" fmla="*/ 2147483647 h 503"/>
                <a:gd name="T78" fmla="*/ 2147483647 w 627"/>
                <a:gd name="T79" fmla="*/ 2147483647 h 503"/>
                <a:gd name="T80" fmla="*/ 2147483647 w 627"/>
                <a:gd name="T81" fmla="*/ 2147483647 h 503"/>
                <a:gd name="T82" fmla="*/ 2147483647 w 627"/>
                <a:gd name="T83" fmla="*/ 2147483647 h 503"/>
                <a:gd name="T84" fmla="*/ 2147483647 w 627"/>
                <a:gd name="T85" fmla="*/ 2147483647 h 503"/>
                <a:gd name="T86" fmla="*/ 2147483647 w 627"/>
                <a:gd name="T87" fmla="*/ 2147483647 h 503"/>
                <a:gd name="T88" fmla="*/ 2147483647 w 627"/>
                <a:gd name="T89" fmla="*/ 2147483647 h 503"/>
                <a:gd name="T90" fmla="*/ 2147483647 w 627"/>
                <a:gd name="T91" fmla="*/ 2147483647 h 503"/>
                <a:gd name="T92" fmla="*/ 2147483647 w 627"/>
                <a:gd name="T93" fmla="*/ 2147483647 h 503"/>
                <a:gd name="T94" fmla="*/ 2147483647 w 627"/>
                <a:gd name="T95" fmla="*/ 2147483647 h 503"/>
                <a:gd name="T96" fmla="*/ 2147483647 w 627"/>
                <a:gd name="T97" fmla="*/ 2147483647 h 503"/>
                <a:gd name="T98" fmla="*/ 2147483647 w 627"/>
                <a:gd name="T99" fmla="*/ 2147483647 h 503"/>
                <a:gd name="T100" fmla="*/ 2147483647 w 627"/>
                <a:gd name="T101" fmla="*/ 2147483647 h 503"/>
                <a:gd name="T102" fmla="*/ 2147483647 w 627"/>
                <a:gd name="T103" fmla="*/ 2147483647 h 503"/>
                <a:gd name="T104" fmla="*/ 2147483647 w 627"/>
                <a:gd name="T105" fmla="*/ 2147483647 h 503"/>
                <a:gd name="T106" fmla="*/ 2147483647 w 627"/>
                <a:gd name="T107" fmla="*/ 2147483647 h 503"/>
                <a:gd name="T108" fmla="*/ 2147483647 w 627"/>
                <a:gd name="T109" fmla="*/ 2147483647 h 503"/>
                <a:gd name="T110" fmla="*/ 2147483647 w 627"/>
                <a:gd name="T111" fmla="*/ 214748364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23775" name="Freeform 4893"/>
            <p:cNvSpPr>
              <a:spLocks/>
            </p:cNvSpPr>
            <p:nvPr/>
          </p:nvSpPr>
          <p:spPr bwMode="auto">
            <a:xfrm>
              <a:off x="7689851" y="5470525"/>
              <a:ext cx="107950" cy="96838"/>
            </a:xfrm>
            <a:custGeom>
              <a:avLst/>
              <a:gdLst>
                <a:gd name="T0" fmla="*/ 2147483647 w 62"/>
                <a:gd name="T1" fmla="*/ 2147483647 h 50"/>
                <a:gd name="T2" fmla="*/ 2147483647 w 62"/>
                <a:gd name="T3" fmla="*/ 2147483647 h 50"/>
                <a:gd name="T4" fmla="*/ 0 w 62"/>
                <a:gd name="T5" fmla="*/ 2147483647 h 50"/>
                <a:gd name="T6" fmla="*/ 0 w 62"/>
                <a:gd name="T7" fmla="*/ 2147483647 h 50"/>
                <a:gd name="T8" fmla="*/ 0 w 62"/>
                <a:gd name="T9" fmla="*/ 2147483647 h 50"/>
                <a:gd name="T10" fmla="*/ 2147483647 w 62"/>
                <a:gd name="T11" fmla="*/ 2147483647 h 50"/>
                <a:gd name="T12" fmla="*/ 2147483647 w 62"/>
                <a:gd name="T13" fmla="*/ 2147483647 h 50"/>
                <a:gd name="T14" fmla="*/ 2147483647 w 62"/>
                <a:gd name="T15" fmla="*/ 2147483647 h 50"/>
                <a:gd name="T16" fmla="*/ 2147483647 w 62"/>
                <a:gd name="T17" fmla="*/ 2147483647 h 50"/>
                <a:gd name="T18" fmla="*/ 2147483647 w 62"/>
                <a:gd name="T19" fmla="*/ 0 h 50"/>
                <a:gd name="T20" fmla="*/ 2147483647 w 62"/>
                <a:gd name="T21" fmla="*/ 2147483647 h 50"/>
                <a:gd name="T22" fmla="*/ 2147483647 w 62"/>
                <a:gd name="T23" fmla="*/ 2147483647 h 50"/>
                <a:gd name="T24" fmla="*/ 2147483647 w 62"/>
                <a:gd name="T25" fmla="*/ 2147483647 h 50"/>
                <a:gd name="T26" fmla="*/ 2147483647 w 62"/>
                <a:gd name="T27" fmla="*/ 2147483647 h 50"/>
                <a:gd name="T28" fmla="*/ 2147483647 w 62"/>
                <a:gd name="T29" fmla="*/ 2147483647 h 50"/>
                <a:gd name="T30" fmla="*/ 2147483647 w 62"/>
                <a:gd name="T31" fmla="*/ 2147483647 h 50"/>
                <a:gd name="T32" fmla="*/ 2147483647 w 62"/>
                <a:gd name="T33" fmla="*/ 2147483647 h 50"/>
                <a:gd name="T34" fmla="*/ 2147483647 w 62"/>
                <a:gd name="T35" fmla="*/ 2147483647 h 50"/>
                <a:gd name="T36" fmla="*/ 2147483647 w 62"/>
                <a:gd name="T37" fmla="*/ 2147483647 h 50"/>
                <a:gd name="T38" fmla="*/ 2147483647 w 62"/>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23776" name="Freeform 4894"/>
            <p:cNvSpPr>
              <a:spLocks/>
            </p:cNvSpPr>
            <p:nvPr/>
          </p:nvSpPr>
          <p:spPr bwMode="auto">
            <a:xfrm>
              <a:off x="8885238" y="4648200"/>
              <a:ext cx="33338" cy="28575"/>
            </a:xfrm>
            <a:custGeom>
              <a:avLst/>
              <a:gdLst>
                <a:gd name="T0" fmla="*/ 2147483647 w 19"/>
                <a:gd name="T1" fmla="*/ 2147483647 h 14"/>
                <a:gd name="T2" fmla="*/ 0 w 19"/>
                <a:gd name="T3" fmla="*/ 2147483647 h 14"/>
                <a:gd name="T4" fmla="*/ 0 w 19"/>
                <a:gd name="T5" fmla="*/ 2147483647 h 14"/>
                <a:gd name="T6" fmla="*/ 2147483647 w 19"/>
                <a:gd name="T7" fmla="*/ 0 h 14"/>
                <a:gd name="T8" fmla="*/ 2147483647 w 19"/>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23777" name="Freeform 4895"/>
            <p:cNvSpPr>
              <a:spLocks/>
            </p:cNvSpPr>
            <p:nvPr/>
          </p:nvSpPr>
          <p:spPr bwMode="auto">
            <a:xfrm>
              <a:off x="8929688" y="4611688"/>
              <a:ext cx="34925" cy="22225"/>
            </a:xfrm>
            <a:custGeom>
              <a:avLst/>
              <a:gdLst>
                <a:gd name="T0" fmla="*/ 2147483647 w 21"/>
                <a:gd name="T1" fmla="*/ 2147483647 h 12"/>
                <a:gd name="T2" fmla="*/ 2147483647 w 21"/>
                <a:gd name="T3" fmla="*/ 0 h 12"/>
                <a:gd name="T4" fmla="*/ 0 w 21"/>
                <a:gd name="T5" fmla="*/ 2147483647 h 12"/>
                <a:gd name="T6" fmla="*/ 0 w 21"/>
                <a:gd name="T7" fmla="*/ 2147483647 h 12"/>
                <a:gd name="T8" fmla="*/ 2147483647 w 2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23778" name="Freeform 4896"/>
            <p:cNvSpPr>
              <a:spLocks/>
            </p:cNvSpPr>
            <p:nvPr/>
          </p:nvSpPr>
          <p:spPr bwMode="auto">
            <a:xfrm>
              <a:off x="8501063" y="4751388"/>
              <a:ext cx="61913" cy="68263"/>
            </a:xfrm>
            <a:custGeom>
              <a:avLst/>
              <a:gdLst>
                <a:gd name="T0" fmla="*/ 2147483647 w 35"/>
                <a:gd name="T1" fmla="*/ 2147483647 h 35"/>
                <a:gd name="T2" fmla="*/ 2147483647 w 35"/>
                <a:gd name="T3" fmla="*/ 2147483647 h 35"/>
                <a:gd name="T4" fmla="*/ 2147483647 w 35"/>
                <a:gd name="T5" fmla="*/ 2147483647 h 35"/>
                <a:gd name="T6" fmla="*/ 2147483647 w 35"/>
                <a:gd name="T7" fmla="*/ 2147483647 h 35"/>
                <a:gd name="T8" fmla="*/ 0 w 35"/>
                <a:gd name="T9" fmla="*/ 0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23779" name="Freeform 4897"/>
            <p:cNvSpPr>
              <a:spLocks/>
            </p:cNvSpPr>
            <p:nvPr/>
          </p:nvSpPr>
          <p:spPr bwMode="auto">
            <a:xfrm>
              <a:off x="8142288" y="5461000"/>
              <a:ext cx="314325" cy="209550"/>
            </a:xfrm>
            <a:custGeom>
              <a:avLst/>
              <a:gdLst>
                <a:gd name="T0" fmla="*/ 2147483647 w 177"/>
                <a:gd name="T1" fmla="*/ 2147483647 h 107"/>
                <a:gd name="T2" fmla="*/ 2147483647 w 177"/>
                <a:gd name="T3" fmla="*/ 2147483647 h 107"/>
                <a:gd name="T4" fmla="*/ 2147483647 w 177"/>
                <a:gd name="T5" fmla="*/ 2147483647 h 107"/>
                <a:gd name="T6" fmla="*/ 2147483647 w 177"/>
                <a:gd name="T7" fmla="*/ 2147483647 h 107"/>
                <a:gd name="T8" fmla="*/ 2147483647 w 177"/>
                <a:gd name="T9" fmla="*/ 2147483647 h 107"/>
                <a:gd name="T10" fmla="*/ 2147483647 w 177"/>
                <a:gd name="T11" fmla="*/ 2147483647 h 107"/>
                <a:gd name="T12" fmla="*/ 2147483647 w 177"/>
                <a:gd name="T13" fmla="*/ 2147483647 h 107"/>
                <a:gd name="T14" fmla="*/ 2147483647 w 177"/>
                <a:gd name="T15" fmla="*/ 2147483647 h 107"/>
                <a:gd name="T16" fmla="*/ 2147483647 w 177"/>
                <a:gd name="T17" fmla="*/ 2147483647 h 107"/>
                <a:gd name="T18" fmla="*/ 2147483647 w 177"/>
                <a:gd name="T19" fmla="*/ 2147483647 h 107"/>
                <a:gd name="T20" fmla="*/ 2147483647 w 177"/>
                <a:gd name="T21" fmla="*/ 2147483647 h 107"/>
                <a:gd name="T22" fmla="*/ 2147483647 w 177"/>
                <a:gd name="T23" fmla="*/ 2147483647 h 107"/>
                <a:gd name="T24" fmla="*/ 2147483647 w 177"/>
                <a:gd name="T25" fmla="*/ 2147483647 h 107"/>
                <a:gd name="T26" fmla="*/ 2147483647 w 177"/>
                <a:gd name="T27" fmla="*/ 2147483647 h 107"/>
                <a:gd name="T28" fmla="*/ 0 w 177"/>
                <a:gd name="T29" fmla="*/ 2147483647 h 107"/>
                <a:gd name="T30" fmla="*/ 2147483647 w 177"/>
                <a:gd name="T31" fmla="*/ 2147483647 h 107"/>
                <a:gd name="T32" fmla="*/ 0 w 177"/>
                <a:gd name="T33" fmla="*/ 2147483647 h 107"/>
                <a:gd name="T34" fmla="*/ 2147483647 w 177"/>
                <a:gd name="T35" fmla="*/ 2147483647 h 107"/>
                <a:gd name="T36" fmla="*/ 2147483647 w 177"/>
                <a:gd name="T37" fmla="*/ 2147483647 h 107"/>
                <a:gd name="T38" fmla="*/ 2147483647 w 177"/>
                <a:gd name="T39" fmla="*/ 2147483647 h 107"/>
                <a:gd name="T40" fmla="*/ 2147483647 w 177"/>
                <a:gd name="T41" fmla="*/ 2147483647 h 107"/>
                <a:gd name="T42" fmla="*/ 2147483647 w 177"/>
                <a:gd name="T43" fmla="*/ 2147483647 h 107"/>
                <a:gd name="T44" fmla="*/ 2147483647 w 177"/>
                <a:gd name="T45" fmla="*/ 2147483647 h 107"/>
                <a:gd name="T46" fmla="*/ 2147483647 w 177"/>
                <a:gd name="T47" fmla="*/ 2147483647 h 107"/>
                <a:gd name="T48" fmla="*/ 2147483647 w 177"/>
                <a:gd name="T49" fmla="*/ 2147483647 h 107"/>
                <a:gd name="T50" fmla="*/ 2147483647 w 177"/>
                <a:gd name="T51" fmla="*/ 2147483647 h 107"/>
                <a:gd name="T52" fmla="*/ 2147483647 w 177"/>
                <a:gd name="T53" fmla="*/ 2147483647 h 107"/>
                <a:gd name="T54" fmla="*/ 2147483647 w 177"/>
                <a:gd name="T55" fmla="*/ 2147483647 h 107"/>
                <a:gd name="T56" fmla="*/ 2147483647 w 177"/>
                <a:gd name="T57" fmla="*/ 2147483647 h 107"/>
                <a:gd name="T58" fmla="*/ 2147483647 w 177"/>
                <a:gd name="T59" fmla="*/ 2147483647 h 107"/>
                <a:gd name="T60" fmla="*/ 2147483647 w 177"/>
                <a:gd name="T61" fmla="*/ 0 h 107"/>
                <a:gd name="T62" fmla="*/ 2147483647 w 177"/>
                <a:gd name="T63" fmla="*/ 0 h 107"/>
                <a:gd name="T64" fmla="*/ 2147483647 w 177"/>
                <a:gd name="T65" fmla="*/ 2147483647 h 107"/>
                <a:gd name="T66" fmla="*/ 2147483647 w 177"/>
                <a:gd name="T67" fmla="*/ 2147483647 h 107"/>
                <a:gd name="T68" fmla="*/ 2147483647 w 177"/>
                <a:gd name="T69" fmla="*/ 2147483647 h 107"/>
                <a:gd name="T70" fmla="*/ 2147483647 w 177"/>
                <a:gd name="T71" fmla="*/ 2147483647 h 107"/>
                <a:gd name="T72" fmla="*/ 2147483647 w 177"/>
                <a:gd name="T73" fmla="*/ 2147483647 h 107"/>
                <a:gd name="T74" fmla="*/ 2147483647 w 177"/>
                <a:gd name="T75" fmla="*/ 2147483647 h 107"/>
                <a:gd name="T76" fmla="*/ 2147483647 w 177"/>
                <a:gd name="T77" fmla="*/ 2147483647 h 107"/>
                <a:gd name="T78" fmla="*/ 2147483647 w 177"/>
                <a:gd name="T79" fmla="*/ 2147483647 h 107"/>
                <a:gd name="T80" fmla="*/ 2147483647 w 177"/>
                <a:gd name="T81" fmla="*/ 2147483647 h 107"/>
                <a:gd name="T82" fmla="*/ 2147483647 w 177"/>
                <a:gd name="T83" fmla="*/ 2147483647 h 107"/>
                <a:gd name="T84" fmla="*/ 2147483647 w 177"/>
                <a:gd name="T85" fmla="*/ 2147483647 h 107"/>
                <a:gd name="T86" fmla="*/ 2147483647 w 177"/>
                <a:gd name="T87" fmla="*/ 2147483647 h 107"/>
                <a:gd name="T88" fmla="*/ 2147483647 w 177"/>
                <a:gd name="T89" fmla="*/ 2147483647 h 107"/>
                <a:gd name="T90" fmla="*/ 2147483647 w 177"/>
                <a:gd name="T91" fmla="*/ 2147483647 h 107"/>
                <a:gd name="T92" fmla="*/ 2147483647 w 177"/>
                <a:gd name="T93" fmla="*/ 2147483647 h 107"/>
                <a:gd name="T94" fmla="*/ 2147483647 w 177"/>
                <a:gd name="T95" fmla="*/ 21474836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23780" name="Freeform 4898"/>
            <p:cNvSpPr>
              <a:spLocks/>
            </p:cNvSpPr>
            <p:nvPr/>
          </p:nvSpPr>
          <p:spPr bwMode="auto">
            <a:xfrm>
              <a:off x="8466138" y="5248275"/>
              <a:ext cx="179388" cy="249238"/>
            </a:xfrm>
            <a:custGeom>
              <a:avLst/>
              <a:gdLst>
                <a:gd name="T0" fmla="*/ 2147483647 w 101"/>
                <a:gd name="T1" fmla="*/ 2147483647 h 127"/>
                <a:gd name="T2" fmla="*/ 2147483647 w 101"/>
                <a:gd name="T3" fmla="*/ 2147483647 h 127"/>
                <a:gd name="T4" fmla="*/ 2147483647 w 101"/>
                <a:gd name="T5" fmla="*/ 2147483647 h 127"/>
                <a:gd name="T6" fmla="*/ 0 w 101"/>
                <a:gd name="T7" fmla="*/ 2147483647 h 127"/>
                <a:gd name="T8" fmla="*/ 2147483647 w 101"/>
                <a:gd name="T9" fmla="*/ 2147483647 h 127"/>
                <a:gd name="T10" fmla="*/ 2147483647 w 101"/>
                <a:gd name="T11" fmla="*/ 2147483647 h 127"/>
                <a:gd name="T12" fmla="*/ 2147483647 w 101"/>
                <a:gd name="T13" fmla="*/ 2147483647 h 127"/>
                <a:gd name="T14" fmla="*/ 2147483647 w 101"/>
                <a:gd name="T15" fmla="*/ 2147483647 h 127"/>
                <a:gd name="T16" fmla="*/ 2147483647 w 101"/>
                <a:gd name="T17" fmla="*/ 2147483647 h 127"/>
                <a:gd name="T18" fmla="*/ 2147483647 w 101"/>
                <a:gd name="T19" fmla="*/ 2147483647 h 127"/>
                <a:gd name="T20" fmla="*/ 2147483647 w 101"/>
                <a:gd name="T21" fmla="*/ 2147483647 h 127"/>
                <a:gd name="T22" fmla="*/ 2147483647 w 101"/>
                <a:gd name="T23" fmla="*/ 2147483647 h 127"/>
                <a:gd name="T24" fmla="*/ 2147483647 w 101"/>
                <a:gd name="T25" fmla="*/ 2147483647 h 127"/>
                <a:gd name="T26" fmla="*/ 2147483647 w 101"/>
                <a:gd name="T27" fmla="*/ 2147483647 h 127"/>
                <a:gd name="T28" fmla="*/ 2147483647 w 101"/>
                <a:gd name="T29" fmla="*/ 2147483647 h 127"/>
                <a:gd name="T30" fmla="*/ 2147483647 w 101"/>
                <a:gd name="T31" fmla="*/ 2147483647 h 127"/>
                <a:gd name="T32" fmla="*/ 2147483647 w 101"/>
                <a:gd name="T33" fmla="*/ 2147483647 h 127"/>
                <a:gd name="T34" fmla="*/ 2147483647 w 101"/>
                <a:gd name="T35" fmla="*/ 2147483647 h 127"/>
                <a:gd name="T36" fmla="*/ 2147483647 w 101"/>
                <a:gd name="T37" fmla="*/ 2147483647 h 127"/>
                <a:gd name="T38" fmla="*/ 2147483647 w 101"/>
                <a:gd name="T39" fmla="*/ 2147483647 h 127"/>
                <a:gd name="T40" fmla="*/ 2147483647 w 101"/>
                <a:gd name="T41" fmla="*/ 2147483647 h 127"/>
                <a:gd name="T42" fmla="*/ 2147483647 w 101"/>
                <a:gd name="T43" fmla="*/ 2147483647 h 127"/>
                <a:gd name="T44" fmla="*/ 2147483647 w 101"/>
                <a:gd name="T45" fmla="*/ 2147483647 h 127"/>
                <a:gd name="T46" fmla="*/ 2147483647 w 101"/>
                <a:gd name="T47" fmla="*/ 0 h 127"/>
                <a:gd name="T48" fmla="*/ 2147483647 w 101"/>
                <a:gd name="T49" fmla="*/ 2147483647 h 127"/>
                <a:gd name="T50" fmla="*/ 2147483647 w 101"/>
                <a:gd name="T51" fmla="*/ 2147483647 h 127"/>
                <a:gd name="T52" fmla="*/ 2147483647 w 101"/>
                <a:gd name="T53" fmla="*/ 2147483647 h 127"/>
                <a:gd name="T54" fmla="*/ 2147483647 w 101"/>
                <a:gd name="T55" fmla="*/ 2147483647 h 127"/>
                <a:gd name="T56" fmla="*/ 2147483647 w 101"/>
                <a:gd name="T57" fmla="*/ 2147483647 h 127"/>
                <a:gd name="T58" fmla="*/ 2147483647 w 101"/>
                <a:gd name="T59" fmla="*/ 2147483647 h 127"/>
                <a:gd name="T60" fmla="*/ 2147483647 w 101"/>
                <a:gd name="T61" fmla="*/ 2147483647 h 127"/>
                <a:gd name="T62" fmla="*/ 2147483647 w 101"/>
                <a:gd name="T63" fmla="*/ 2147483647 h 127"/>
                <a:gd name="T64" fmla="*/ 2147483647 w 101"/>
                <a:gd name="T65" fmla="*/ 2147483647 h 127"/>
                <a:gd name="T66" fmla="*/ 2147483647 w 101"/>
                <a:gd name="T67" fmla="*/ 2147483647 h 127"/>
                <a:gd name="T68" fmla="*/ 2147483647 w 101"/>
                <a:gd name="T69" fmla="*/ 2147483647 h 127"/>
                <a:gd name="T70" fmla="*/ 2147483647 w 101"/>
                <a:gd name="T71" fmla="*/ 2147483647 h 127"/>
                <a:gd name="T72" fmla="*/ 2147483647 w 101"/>
                <a:gd name="T73" fmla="*/ 2147483647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23781" name="Freeform 4899"/>
            <p:cNvSpPr>
              <a:spLocks/>
            </p:cNvSpPr>
            <p:nvPr/>
          </p:nvSpPr>
          <p:spPr bwMode="auto">
            <a:xfrm>
              <a:off x="8142288" y="5680075"/>
              <a:ext cx="17463" cy="7938"/>
            </a:xfrm>
            <a:custGeom>
              <a:avLst/>
              <a:gdLst>
                <a:gd name="T0" fmla="*/ 2147483647 w 9"/>
                <a:gd name="T1" fmla="*/ 2147483647 h 4"/>
                <a:gd name="T2" fmla="*/ 2147483647 w 9"/>
                <a:gd name="T3" fmla="*/ 0 h 4"/>
                <a:gd name="T4" fmla="*/ 2147483647 w 9"/>
                <a:gd name="T5" fmla="*/ 0 h 4"/>
                <a:gd name="T6" fmla="*/ 0 w 9"/>
                <a:gd name="T7" fmla="*/ 2147483647 h 4"/>
                <a:gd name="T8" fmla="*/ 2147483647 w 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23782" name="Freeform 4900"/>
            <p:cNvSpPr>
              <a:spLocks/>
            </p:cNvSpPr>
            <p:nvPr/>
          </p:nvSpPr>
          <p:spPr bwMode="auto">
            <a:xfrm>
              <a:off x="5510213" y="4775200"/>
              <a:ext cx="14288" cy="14288"/>
            </a:xfrm>
            <a:custGeom>
              <a:avLst/>
              <a:gdLst>
                <a:gd name="T0" fmla="*/ 2147483647 w 7"/>
                <a:gd name="T1" fmla="*/ 0 h 7"/>
                <a:gd name="T2" fmla="*/ 0 w 7"/>
                <a:gd name="T3" fmla="*/ 2147483647 h 7"/>
                <a:gd name="T4" fmla="*/ 2147483647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83" name="Freeform 4901"/>
            <p:cNvSpPr>
              <a:spLocks/>
            </p:cNvSpPr>
            <p:nvPr/>
          </p:nvSpPr>
          <p:spPr bwMode="auto">
            <a:xfrm>
              <a:off x="8440738" y="4365625"/>
              <a:ext cx="31750" cy="20638"/>
            </a:xfrm>
            <a:custGeom>
              <a:avLst/>
              <a:gdLst>
                <a:gd name="T0" fmla="*/ 2147483647 w 18"/>
                <a:gd name="T1" fmla="*/ 2147483647 h 11"/>
                <a:gd name="T2" fmla="*/ 2147483647 w 18"/>
                <a:gd name="T3" fmla="*/ 2147483647 h 11"/>
                <a:gd name="T4" fmla="*/ 2147483647 w 18"/>
                <a:gd name="T5" fmla="*/ 0 h 11"/>
                <a:gd name="T6" fmla="*/ 0 w 18"/>
                <a:gd name="T7" fmla="*/ 2147483647 h 11"/>
                <a:gd name="T8" fmla="*/ 2147483647 w 18"/>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23784" name="Freeform 4902"/>
            <p:cNvSpPr>
              <a:spLocks/>
            </p:cNvSpPr>
            <p:nvPr/>
          </p:nvSpPr>
          <p:spPr bwMode="auto">
            <a:xfrm>
              <a:off x="8364538" y="4271963"/>
              <a:ext cx="25400" cy="26988"/>
            </a:xfrm>
            <a:custGeom>
              <a:avLst/>
              <a:gdLst>
                <a:gd name="T0" fmla="*/ 0 w 14"/>
                <a:gd name="T1" fmla="*/ 0 h 14"/>
                <a:gd name="T2" fmla="*/ 2147483647 w 14"/>
                <a:gd name="T3" fmla="*/ 2147483647 h 14"/>
                <a:gd name="T4" fmla="*/ 2147483647 w 14"/>
                <a:gd name="T5" fmla="*/ 2147483647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85" name="Freeform 4903"/>
            <p:cNvSpPr>
              <a:spLocks/>
            </p:cNvSpPr>
            <p:nvPr/>
          </p:nvSpPr>
          <p:spPr bwMode="auto">
            <a:xfrm>
              <a:off x="8486776" y="4397375"/>
              <a:ext cx="19050" cy="23813"/>
            </a:xfrm>
            <a:custGeom>
              <a:avLst/>
              <a:gdLst>
                <a:gd name="T0" fmla="*/ 2147483647 w 11"/>
                <a:gd name="T1" fmla="*/ 2147483647 h 12"/>
                <a:gd name="T2" fmla="*/ 0 w 11"/>
                <a:gd name="T3" fmla="*/ 2147483647 h 12"/>
                <a:gd name="T4" fmla="*/ 0 w 11"/>
                <a:gd name="T5" fmla="*/ 0 h 12"/>
                <a:gd name="T6" fmla="*/ 2147483647 w 11"/>
                <a:gd name="T7" fmla="*/ 2147483647 h 12"/>
                <a:gd name="T8" fmla="*/ 2147483647 w 1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23786" name="Freeform 4904"/>
            <p:cNvSpPr>
              <a:spLocks/>
            </p:cNvSpPr>
            <p:nvPr/>
          </p:nvSpPr>
          <p:spPr bwMode="auto">
            <a:xfrm>
              <a:off x="8380413" y="4322763"/>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3787" name="Freeform 4905"/>
            <p:cNvSpPr>
              <a:spLocks/>
            </p:cNvSpPr>
            <p:nvPr/>
          </p:nvSpPr>
          <p:spPr bwMode="auto">
            <a:xfrm>
              <a:off x="8472488" y="4332288"/>
              <a:ext cx="14288" cy="46038"/>
            </a:xfrm>
            <a:custGeom>
              <a:avLst/>
              <a:gdLst>
                <a:gd name="T0" fmla="*/ 0 w 8"/>
                <a:gd name="T1" fmla="*/ 0 h 24"/>
                <a:gd name="T2" fmla="*/ 2147483647 w 8"/>
                <a:gd name="T3" fmla="*/ 2147483647 h 24"/>
                <a:gd name="T4" fmla="*/ 0 w 8"/>
                <a:gd name="T5" fmla="*/ 2147483647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88" name="Freeform 4906"/>
            <p:cNvSpPr>
              <a:spLocks/>
            </p:cNvSpPr>
            <p:nvPr/>
          </p:nvSpPr>
          <p:spPr bwMode="auto">
            <a:xfrm>
              <a:off x="8416926" y="4308475"/>
              <a:ext cx="36513" cy="28575"/>
            </a:xfrm>
            <a:custGeom>
              <a:avLst/>
              <a:gdLst>
                <a:gd name="T0" fmla="*/ 2147483647 w 22"/>
                <a:gd name="T1" fmla="*/ 2147483647 h 14"/>
                <a:gd name="T2" fmla="*/ 2147483647 w 22"/>
                <a:gd name="T3" fmla="*/ 2147483647 h 14"/>
                <a:gd name="T4" fmla="*/ 2147483647 w 22"/>
                <a:gd name="T5" fmla="*/ 2147483647 h 14"/>
                <a:gd name="T6" fmla="*/ 0 w 22"/>
                <a:gd name="T7" fmla="*/ 0 h 14"/>
                <a:gd name="T8" fmla="*/ 2147483647 w 22"/>
                <a:gd name="T9" fmla="*/ 2147483647 h 14"/>
                <a:gd name="T10" fmla="*/ 2147483647 w 22"/>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23789" name="Freeform 4907"/>
            <p:cNvSpPr>
              <a:spLocks/>
            </p:cNvSpPr>
            <p:nvPr/>
          </p:nvSpPr>
          <p:spPr bwMode="auto">
            <a:xfrm>
              <a:off x="8910638" y="4475163"/>
              <a:ext cx="4763" cy="1588"/>
            </a:xfrm>
            <a:custGeom>
              <a:avLst/>
              <a:gdLst>
                <a:gd name="T0" fmla="*/ 2147483647 w 3"/>
                <a:gd name="T1" fmla="*/ 0 h 1588"/>
                <a:gd name="T2" fmla="*/ 0 w 3"/>
                <a:gd name="T3" fmla="*/ 0 h 1588"/>
                <a:gd name="T4" fmla="*/ 2147483647 w 3"/>
                <a:gd name="T5" fmla="*/ 0 h 1588"/>
                <a:gd name="T6" fmla="*/ 0 60000 65536"/>
                <a:gd name="T7" fmla="*/ 0 60000 65536"/>
                <a:gd name="T8" fmla="*/ 0 60000 65536"/>
              </a:gdLst>
              <a:ahLst/>
              <a:cxnLst>
                <a:cxn ang="T6">
                  <a:pos x="T0" y="T1"/>
                </a:cxn>
                <a:cxn ang="T7">
                  <a:pos x="T2" y="T3"/>
                </a:cxn>
                <a:cxn ang="T8">
                  <a:pos x="T4" y="T5"/>
                </a:cxn>
              </a:cxnLst>
              <a:rect l="0" t="0" r="r" b="b"/>
              <a:pathLst>
                <a:path w="3" h="1588">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3790" name="Freeform 4908"/>
            <p:cNvSpPr>
              <a:spLocks/>
            </p:cNvSpPr>
            <p:nvPr/>
          </p:nvSpPr>
          <p:spPr bwMode="auto">
            <a:xfrm>
              <a:off x="8604251" y="4554538"/>
              <a:ext cx="17463" cy="33338"/>
            </a:xfrm>
            <a:custGeom>
              <a:avLst/>
              <a:gdLst>
                <a:gd name="T0" fmla="*/ 2147483647 w 9"/>
                <a:gd name="T1" fmla="*/ 2147483647 h 17"/>
                <a:gd name="T2" fmla="*/ 2147483647 w 9"/>
                <a:gd name="T3" fmla="*/ 2147483647 h 17"/>
                <a:gd name="T4" fmla="*/ 2147483647 w 9"/>
                <a:gd name="T5" fmla="*/ 2147483647 h 17"/>
                <a:gd name="T6" fmla="*/ 2147483647 w 9"/>
                <a:gd name="T7" fmla="*/ 0 h 17"/>
                <a:gd name="T8" fmla="*/ 0 w 9"/>
                <a:gd name="T9" fmla="*/ 2147483647 h 17"/>
                <a:gd name="T10" fmla="*/ 2147483647 w 9"/>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23791" name="Freeform 4909"/>
            <p:cNvSpPr>
              <a:spLocks/>
            </p:cNvSpPr>
            <p:nvPr/>
          </p:nvSpPr>
          <p:spPr bwMode="auto">
            <a:xfrm>
              <a:off x="8621713" y="4597400"/>
              <a:ext cx="7938" cy="19050"/>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23792" name="Freeform 4910"/>
            <p:cNvSpPr>
              <a:spLocks/>
            </p:cNvSpPr>
            <p:nvPr/>
          </p:nvSpPr>
          <p:spPr bwMode="auto">
            <a:xfrm>
              <a:off x="8640763" y="4602163"/>
              <a:ext cx="1588" cy="14288"/>
            </a:xfrm>
            <a:custGeom>
              <a:avLst/>
              <a:gdLst>
                <a:gd name="T0" fmla="*/ 0 w 1588"/>
                <a:gd name="T1" fmla="*/ 0 h 7"/>
                <a:gd name="T2" fmla="*/ 0 w 1588"/>
                <a:gd name="T3" fmla="*/ 2147483647 h 7"/>
                <a:gd name="T4" fmla="*/ 0 w 1588"/>
                <a:gd name="T5" fmla="*/ 2147483647 h 7"/>
                <a:gd name="T6" fmla="*/ 0 w 158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793" name="Freeform 4911"/>
            <p:cNvSpPr>
              <a:spLocks/>
            </p:cNvSpPr>
            <p:nvPr/>
          </p:nvSpPr>
          <p:spPr bwMode="auto">
            <a:xfrm>
              <a:off x="8645526" y="4694238"/>
              <a:ext cx="9525" cy="9525"/>
            </a:xfrm>
            <a:custGeom>
              <a:avLst/>
              <a:gdLst>
                <a:gd name="T0" fmla="*/ 2147483647 w 5"/>
                <a:gd name="T1" fmla="*/ 2147483647 h 5"/>
                <a:gd name="T2" fmla="*/ 2147483647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3794" name="Freeform 4912"/>
            <p:cNvSpPr>
              <a:spLocks/>
            </p:cNvSpPr>
            <p:nvPr/>
          </p:nvSpPr>
          <p:spPr bwMode="auto">
            <a:xfrm>
              <a:off x="2570163" y="5827713"/>
              <a:ext cx="38100" cy="38100"/>
            </a:xfrm>
            <a:custGeom>
              <a:avLst/>
              <a:gdLst>
                <a:gd name="T0" fmla="*/ 2147483647 w 21"/>
                <a:gd name="T1" fmla="*/ 2147483647 h 19"/>
                <a:gd name="T2" fmla="*/ 2147483647 w 21"/>
                <a:gd name="T3" fmla="*/ 2147483647 h 19"/>
                <a:gd name="T4" fmla="*/ 2147483647 w 21"/>
                <a:gd name="T5" fmla="*/ 2147483647 h 19"/>
                <a:gd name="T6" fmla="*/ 2147483647 w 21"/>
                <a:gd name="T7" fmla="*/ 2147483647 h 19"/>
                <a:gd name="T8" fmla="*/ 2147483647 w 21"/>
                <a:gd name="T9" fmla="*/ 0 h 19"/>
                <a:gd name="T10" fmla="*/ 2147483647 w 21"/>
                <a:gd name="T11" fmla="*/ 2147483647 h 19"/>
                <a:gd name="T12" fmla="*/ 0 w 21"/>
                <a:gd name="T13" fmla="*/ 2147483647 h 19"/>
                <a:gd name="T14" fmla="*/ 2147483647 w 21"/>
                <a:gd name="T15" fmla="*/ 2147483647 h 19"/>
                <a:gd name="T16" fmla="*/ 2147483647 w 21"/>
                <a:gd name="T17" fmla="*/ 2147483647 h 19"/>
                <a:gd name="T18" fmla="*/ 2147483647 w 21"/>
                <a:gd name="T19" fmla="*/ 2147483647 h 19"/>
                <a:gd name="T20" fmla="*/ 2147483647 w 21"/>
                <a:gd name="T21" fmla="*/ 2147483647 h 19"/>
                <a:gd name="T22" fmla="*/ 2147483647 w 21"/>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23795" name="Freeform 4913"/>
            <p:cNvSpPr>
              <a:spLocks/>
            </p:cNvSpPr>
            <p:nvPr/>
          </p:nvSpPr>
          <p:spPr bwMode="auto">
            <a:xfrm>
              <a:off x="2536826" y="5834063"/>
              <a:ext cx="33338" cy="20638"/>
            </a:xfrm>
            <a:custGeom>
              <a:avLst/>
              <a:gdLst>
                <a:gd name="T0" fmla="*/ 2147483647 w 19"/>
                <a:gd name="T1" fmla="*/ 2147483647 h 11"/>
                <a:gd name="T2" fmla="*/ 2147483647 w 19"/>
                <a:gd name="T3" fmla="*/ 0 h 11"/>
                <a:gd name="T4" fmla="*/ 2147483647 w 19"/>
                <a:gd name="T5" fmla="*/ 0 h 11"/>
                <a:gd name="T6" fmla="*/ 2147483647 w 19"/>
                <a:gd name="T7" fmla="*/ 2147483647 h 11"/>
                <a:gd name="T8" fmla="*/ 0 w 19"/>
                <a:gd name="T9" fmla="*/ 2147483647 h 11"/>
                <a:gd name="T10" fmla="*/ 2147483647 w 19"/>
                <a:gd name="T11" fmla="*/ 2147483647 h 11"/>
                <a:gd name="T12" fmla="*/ 2147483647 w 19"/>
                <a:gd name="T13" fmla="*/ 2147483647 h 11"/>
                <a:gd name="T14" fmla="*/ 2147483647 w 19"/>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23796" name="Freeform 4914"/>
            <p:cNvSpPr>
              <a:spLocks/>
            </p:cNvSpPr>
            <p:nvPr/>
          </p:nvSpPr>
          <p:spPr bwMode="auto">
            <a:xfrm>
              <a:off x="4314826" y="4633913"/>
              <a:ext cx="376238" cy="417513"/>
            </a:xfrm>
            <a:custGeom>
              <a:avLst/>
              <a:gdLst>
                <a:gd name="T0" fmla="*/ 2147483647 w 211"/>
                <a:gd name="T1" fmla="*/ 2147483647 h 212"/>
                <a:gd name="T2" fmla="*/ 2147483647 w 211"/>
                <a:gd name="T3" fmla="*/ 2147483647 h 212"/>
                <a:gd name="T4" fmla="*/ 2147483647 w 211"/>
                <a:gd name="T5" fmla="*/ 2147483647 h 212"/>
                <a:gd name="T6" fmla="*/ 2147483647 w 211"/>
                <a:gd name="T7" fmla="*/ 2147483647 h 212"/>
                <a:gd name="T8" fmla="*/ 2147483647 w 211"/>
                <a:gd name="T9" fmla="*/ 2147483647 h 212"/>
                <a:gd name="T10" fmla="*/ 2147483647 w 211"/>
                <a:gd name="T11" fmla="*/ 2147483647 h 212"/>
                <a:gd name="T12" fmla="*/ 2147483647 w 211"/>
                <a:gd name="T13" fmla="*/ 2147483647 h 212"/>
                <a:gd name="T14" fmla="*/ 2147483647 w 211"/>
                <a:gd name="T15" fmla="*/ 2147483647 h 212"/>
                <a:gd name="T16" fmla="*/ 2147483647 w 211"/>
                <a:gd name="T17" fmla="*/ 2147483647 h 212"/>
                <a:gd name="T18" fmla="*/ 2147483647 w 211"/>
                <a:gd name="T19" fmla="*/ 2147483647 h 212"/>
                <a:gd name="T20" fmla="*/ 2147483647 w 211"/>
                <a:gd name="T21" fmla="*/ 2147483647 h 212"/>
                <a:gd name="T22" fmla="*/ 2147483647 w 211"/>
                <a:gd name="T23" fmla="*/ 2147483647 h 212"/>
                <a:gd name="T24" fmla="*/ 2147483647 w 211"/>
                <a:gd name="T25" fmla="*/ 2147483647 h 212"/>
                <a:gd name="T26" fmla="*/ 2147483647 w 211"/>
                <a:gd name="T27" fmla="*/ 2147483647 h 212"/>
                <a:gd name="T28" fmla="*/ 2147483647 w 211"/>
                <a:gd name="T29" fmla="*/ 2147483647 h 212"/>
                <a:gd name="T30" fmla="*/ 2147483647 w 211"/>
                <a:gd name="T31" fmla="*/ 2147483647 h 212"/>
                <a:gd name="T32" fmla="*/ 2147483647 w 211"/>
                <a:gd name="T33" fmla="*/ 2147483647 h 212"/>
                <a:gd name="T34" fmla="*/ 2147483647 w 211"/>
                <a:gd name="T35" fmla="*/ 2147483647 h 212"/>
                <a:gd name="T36" fmla="*/ 2147483647 w 211"/>
                <a:gd name="T37" fmla="*/ 2147483647 h 212"/>
                <a:gd name="T38" fmla="*/ 2147483647 w 211"/>
                <a:gd name="T39" fmla="*/ 2147483647 h 212"/>
                <a:gd name="T40" fmla="*/ 2147483647 w 211"/>
                <a:gd name="T41" fmla="*/ 2147483647 h 212"/>
                <a:gd name="T42" fmla="*/ 2147483647 w 211"/>
                <a:gd name="T43" fmla="*/ 2147483647 h 212"/>
                <a:gd name="T44" fmla="*/ 2147483647 w 211"/>
                <a:gd name="T45" fmla="*/ 2147483647 h 212"/>
                <a:gd name="T46" fmla="*/ 2147483647 w 211"/>
                <a:gd name="T47" fmla="*/ 2147483647 h 212"/>
                <a:gd name="T48" fmla="*/ 2147483647 w 211"/>
                <a:gd name="T49" fmla="*/ 0 h 212"/>
                <a:gd name="T50" fmla="*/ 2147483647 w 211"/>
                <a:gd name="T51" fmla="*/ 2147483647 h 212"/>
                <a:gd name="T52" fmla="*/ 0 w 211"/>
                <a:gd name="T53" fmla="*/ 2147483647 h 212"/>
                <a:gd name="T54" fmla="*/ 2147483647 w 211"/>
                <a:gd name="T55" fmla="*/ 2147483647 h 212"/>
                <a:gd name="T56" fmla="*/ 2147483647 w 211"/>
                <a:gd name="T57" fmla="*/ 2147483647 h 212"/>
                <a:gd name="T58" fmla="*/ 2147483647 w 211"/>
                <a:gd name="T59" fmla="*/ 2147483647 h 212"/>
                <a:gd name="T60" fmla="*/ 2147483647 w 211"/>
                <a:gd name="T61" fmla="*/ 2147483647 h 212"/>
                <a:gd name="T62" fmla="*/ 2147483647 w 211"/>
                <a:gd name="T63" fmla="*/ 2147483647 h 212"/>
                <a:gd name="T64" fmla="*/ 2147483647 w 211"/>
                <a:gd name="T65" fmla="*/ 2147483647 h 212"/>
                <a:gd name="T66" fmla="*/ 2147483647 w 211"/>
                <a:gd name="T67" fmla="*/ 2147483647 h 212"/>
                <a:gd name="T68" fmla="*/ 2147483647 w 211"/>
                <a:gd name="T69" fmla="*/ 2147483647 h 212"/>
                <a:gd name="T70" fmla="*/ 2147483647 w 211"/>
                <a:gd name="T71" fmla="*/ 2147483647 h 212"/>
                <a:gd name="T72" fmla="*/ 2147483647 w 211"/>
                <a:gd name="T73" fmla="*/ 2147483647 h 212"/>
                <a:gd name="T74" fmla="*/ 2147483647 w 211"/>
                <a:gd name="T75" fmla="*/ 2147483647 h 212"/>
                <a:gd name="T76" fmla="*/ 2147483647 w 211"/>
                <a:gd name="T77" fmla="*/ 2147483647 h 212"/>
                <a:gd name="T78" fmla="*/ 2147483647 w 211"/>
                <a:gd name="T79" fmla="*/ 2147483647 h 212"/>
                <a:gd name="T80" fmla="*/ 2147483647 w 211"/>
                <a:gd name="T81" fmla="*/ 2147483647 h 212"/>
                <a:gd name="T82" fmla="*/ 2147483647 w 211"/>
                <a:gd name="T83" fmla="*/ 2147483647 h 212"/>
                <a:gd name="T84" fmla="*/ 2147483647 w 211"/>
                <a:gd name="T85" fmla="*/ 2147483647 h 212"/>
                <a:gd name="T86" fmla="*/ 2147483647 w 211"/>
                <a:gd name="T87" fmla="*/ 2147483647 h 212"/>
                <a:gd name="T88" fmla="*/ 2147483647 w 211"/>
                <a:gd name="T89" fmla="*/ 2147483647 h 212"/>
                <a:gd name="T90" fmla="*/ 2147483647 w 211"/>
                <a:gd name="T91" fmla="*/ 2147483647 h 212"/>
                <a:gd name="T92" fmla="*/ 2147483647 w 211"/>
                <a:gd name="T93" fmla="*/ 2147483647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23797" name="Freeform 4915"/>
            <p:cNvSpPr>
              <a:spLocks/>
            </p:cNvSpPr>
            <p:nvPr/>
          </p:nvSpPr>
          <p:spPr bwMode="auto">
            <a:xfrm>
              <a:off x="2062163" y="4383088"/>
              <a:ext cx="344488" cy="460375"/>
            </a:xfrm>
            <a:custGeom>
              <a:avLst/>
              <a:gdLst>
                <a:gd name="T0" fmla="*/ 2147483647 w 196"/>
                <a:gd name="T1" fmla="*/ 2147483647 h 234"/>
                <a:gd name="T2" fmla="*/ 2147483647 w 196"/>
                <a:gd name="T3" fmla="*/ 2147483647 h 234"/>
                <a:gd name="T4" fmla="*/ 2147483647 w 196"/>
                <a:gd name="T5" fmla="*/ 2147483647 h 234"/>
                <a:gd name="T6" fmla="*/ 2147483647 w 196"/>
                <a:gd name="T7" fmla="*/ 2147483647 h 234"/>
                <a:gd name="T8" fmla="*/ 2147483647 w 196"/>
                <a:gd name="T9" fmla="*/ 2147483647 h 234"/>
                <a:gd name="T10" fmla="*/ 2147483647 w 196"/>
                <a:gd name="T11" fmla="*/ 2147483647 h 234"/>
                <a:gd name="T12" fmla="*/ 2147483647 w 196"/>
                <a:gd name="T13" fmla="*/ 2147483647 h 234"/>
                <a:gd name="T14" fmla="*/ 2147483647 w 196"/>
                <a:gd name="T15" fmla="*/ 2147483647 h 234"/>
                <a:gd name="T16" fmla="*/ 2147483647 w 196"/>
                <a:gd name="T17" fmla="*/ 2147483647 h 234"/>
                <a:gd name="T18" fmla="*/ 2147483647 w 196"/>
                <a:gd name="T19" fmla="*/ 2147483647 h 234"/>
                <a:gd name="T20" fmla="*/ 2147483647 w 196"/>
                <a:gd name="T21" fmla="*/ 2147483647 h 234"/>
                <a:gd name="T22" fmla="*/ 2147483647 w 196"/>
                <a:gd name="T23" fmla="*/ 2147483647 h 234"/>
                <a:gd name="T24" fmla="*/ 2147483647 w 196"/>
                <a:gd name="T25" fmla="*/ 2147483647 h 234"/>
                <a:gd name="T26" fmla="*/ 2147483647 w 196"/>
                <a:gd name="T27" fmla="*/ 2147483647 h 234"/>
                <a:gd name="T28" fmla="*/ 2147483647 w 196"/>
                <a:gd name="T29" fmla="*/ 2147483647 h 234"/>
                <a:gd name="T30" fmla="*/ 2147483647 w 196"/>
                <a:gd name="T31" fmla="*/ 2147483647 h 234"/>
                <a:gd name="T32" fmla="*/ 2147483647 w 196"/>
                <a:gd name="T33" fmla="*/ 2147483647 h 234"/>
                <a:gd name="T34" fmla="*/ 2147483647 w 196"/>
                <a:gd name="T35" fmla="*/ 2147483647 h 234"/>
                <a:gd name="T36" fmla="*/ 2147483647 w 196"/>
                <a:gd name="T37" fmla="*/ 2147483647 h 234"/>
                <a:gd name="T38" fmla="*/ 2147483647 w 196"/>
                <a:gd name="T39" fmla="*/ 2147483647 h 234"/>
                <a:gd name="T40" fmla="*/ 2147483647 w 196"/>
                <a:gd name="T41" fmla="*/ 2147483647 h 234"/>
                <a:gd name="T42" fmla="*/ 2147483647 w 196"/>
                <a:gd name="T43" fmla="*/ 2147483647 h 234"/>
                <a:gd name="T44" fmla="*/ 2147483647 w 196"/>
                <a:gd name="T45" fmla="*/ 2147483647 h 234"/>
                <a:gd name="T46" fmla="*/ 2147483647 w 196"/>
                <a:gd name="T47" fmla="*/ 2147483647 h 234"/>
                <a:gd name="T48" fmla="*/ 2147483647 w 196"/>
                <a:gd name="T49" fmla="*/ 2147483647 h 234"/>
                <a:gd name="T50" fmla="*/ 2147483647 w 196"/>
                <a:gd name="T51" fmla="*/ 2147483647 h 234"/>
                <a:gd name="T52" fmla="*/ 2147483647 w 196"/>
                <a:gd name="T53" fmla="*/ 2147483647 h 234"/>
                <a:gd name="T54" fmla="*/ 0 w 196"/>
                <a:gd name="T55" fmla="*/ 2147483647 h 234"/>
                <a:gd name="T56" fmla="*/ 2147483647 w 196"/>
                <a:gd name="T57" fmla="*/ 2147483647 h 234"/>
                <a:gd name="T58" fmla="*/ 2147483647 w 196"/>
                <a:gd name="T59" fmla="*/ 2147483647 h 234"/>
                <a:gd name="T60" fmla="*/ 2147483647 w 196"/>
                <a:gd name="T61" fmla="*/ 2147483647 h 234"/>
                <a:gd name="T62" fmla="*/ 2147483647 w 196"/>
                <a:gd name="T63" fmla="*/ 0 h 234"/>
                <a:gd name="T64" fmla="*/ 2147483647 w 196"/>
                <a:gd name="T65" fmla="*/ 0 h 234"/>
                <a:gd name="T66" fmla="*/ 2147483647 w 196"/>
                <a:gd name="T67" fmla="*/ 2147483647 h 234"/>
                <a:gd name="T68" fmla="*/ 2147483647 w 196"/>
                <a:gd name="T69" fmla="*/ 2147483647 h 234"/>
                <a:gd name="T70" fmla="*/ 2147483647 w 196"/>
                <a:gd name="T71" fmla="*/ 2147483647 h 234"/>
                <a:gd name="T72" fmla="*/ 2147483647 w 196"/>
                <a:gd name="T73" fmla="*/ 2147483647 h 234"/>
                <a:gd name="T74" fmla="*/ 2147483647 w 196"/>
                <a:gd name="T75" fmla="*/ 2147483647 h 234"/>
                <a:gd name="T76" fmla="*/ 2147483647 w 196"/>
                <a:gd name="T77" fmla="*/ 2147483647 h 234"/>
                <a:gd name="T78" fmla="*/ 2147483647 w 196"/>
                <a:gd name="T79" fmla="*/ 2147483647 h 234"/>
                <a:gd name="T80" fmla="*/ 2147483647 w 196"/>
                <a:gd name="T81" fmla="*/ 2147483647 h 234"/>
                <a:gd name="T82" fmla="*/ 2147483647 w 196"/>
                <a:gd name="T83" fmla="*/ 2147483647 h 234"/>
                <a:gd name="T84" fmla="*/ 2147483647 w 196"/>
                <a:gd name="T85" fmla="*/ 2147483647 h 234"/>
                <a:gd name="T86" fmla="*/ 2147483647 w 196"/>
                <a:gd name="T87" fmla="*/ 2147483647 h 234"/>
                <a:gd name="T88" fmla="*/ 2147483647 w 196"/>
                <a:gd name="T89" fmla="*/ 2147483647 h 234"/>
                <a:gd name="T90" fmla="*/ 2147483647 w 196"/>
                <a:gd name="T91" fmla="*/ 2147483647 h 234"/>
                <a:gd name="T92" fmla="*/ 2147483647 w 196"/>
                <a:gd name="T93" fmla="*/ 2147483647 h 234"/>
                <a:gd name="T94" fmla="*/ 2147483647 w 196"/>
                <a:gd name="T95" fmla="*/ 2147483647 h 234"/>
                <a:gd name="T96" fmla="*/ 2147483647 w 196"/>
                <a:gd name="T97" fmla="*/ 2147483647 h 234"/>
                <a:gd name="T98" fmla="*/ 2147483647 w 196"/>
                <a:gd name="T99" fmla="*/ 2147483647 h 234"/>
                <a:gd name="T100" fmla="*/ 2147483647 w 196"/>
                <a:gd name="T101" fmla="*/ 2147483647 h 234"/>
                <a:gd name="T102" fmla="*/ 2147483647 w 196"/>
                <a:gd name="T103" fmla="*/ 2147483647 h 234"/>
                <a:gd name="T104" fmla="*/ 2147483647 w 196"/>
                <a:gd name="T105" fmla="*/ 2147483647 h 234"/>
                <a:gd name="T106" fmla="*/ 2147483647 w 196"/>
                <a:gd name="T107" fmla="*/ 2147483647 h 234"/>
                <a:gd name="T108" fmla="*/ 2147483647 w 196"/>
                <a:gd name="T109" fmla="*/ 2147483647 h 234"/>
                <a:gd name="T110" fmla="*/ 2147483647 w 196"/>
                <a:gd name="T111" fmla="*/ 2147483647 h 234"/>
                <a:gd name="T112" fmla="*/ 2147483647 w 196"/>
                <a:gd name="T113" fmla="*/ 2147483647 h 234"/>
                <a:gd name="T114" fmla="*/ 2147483647 w 196"/>
                <a:gd name="T115" fmla="*/ 2147483647 h 234"/>
                <a:gd name="T116" fmla="*/ 2147483647 w 196"/>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23798" name="Freeform 4916"/>
            <p:cNvSpPr>
              <a:spLocks/>
            </p:cNvSpPr>
            <p:nvPr/>
          </p:nvSpPr>
          <p:spPr bwMode="auto">
            <a:xfrm>
              <a:off x="4540251" y="4662488"/>
              <a:ext cx="254000" cy="320675"/>
            </a:xfrm>
            <a:custGeom>
              <a:avLst/>
              <a:gdLst>
                <a:gd name="T0" fmla="*/ 0 w 144"/>
                <a:gd name="T1" fmla="*/ 2147483647 h 163"/>
                <a:gd name="T2" fmla="*/ 0 w 144"/>
                <a:gd name="T3" fmla="*/ 2147483647 h 163"/>
                <a:gd name="T4" fmla="*/ 2147483647 w 144"/>
                <a:gd name="T5" fmla="*/ 2147483647 h 163"/>
                <a:gd name="T6" fmla="*/ 2147483647 w 144"/>
                <a:gd name="T7" fmla="*/ 2147483647 h 163"/>
                <a:gd name="T8" fmla="*/ 2147483647 w 144"/>
                <a:gd name="T9" fmla="*/ 2147483647 h 163"/>
                <a:gd name="T10" fmla="*/ 2147483647 w 144"/>
                <a:gd name="T11" fmla="*/ 2147483647 h 163"/>
                <a:gd name="T12" fmla="*/ 2147483647 w 144"/>
                <a:gd name="T13" fmla="*/ 2147483647 h 163"/>
                <a:gd name="T14" fmla="*/ 2147483647 w 144"/>
                <a:gd name="T15" fmla="*/ 2147483647 h 163"/>
                <a:gd name="T16" fmla="*/ 2147483647 w 144"/>
                <a:gd name="T17" fmla="*/ 2147483647 h 163"/>
                <a:gd name="T18" fmla="*/ 2147483647 w 144"/>
                <a:gd name="T19" fmla="*/ 2147483647 h 163"/>
                <a:gd name="T20" fmla="*/ 2147483647 w 144"/>
                <a:gd name="T21" fmla="*/ 2147483647 h 163"/>
                <a:gd name="T22" fmla="*/ 2147483647 w 144"/>
                <a:gd name="T23" fmla="*/ 2147483647 h 163"/>
                <a:gd name="T24" fmla="*/ 2147483647 w 144"/>
                <a:gd name="T25" fmla="*/ 0 h 163"/>
                <a:gd name="T26" fmla="*/ 2147483647 w 144"/>
                <a:gd name="T27" fmla="*/ 2147483647 h 163"/>
                <a:gd name="T28" fmla="*/ 2147483647 w 144"/>
                <a:gd name="T29" fmla="*/ 2147483647 h 163"/>
                <a:gd name="T30" fmla="*/ 2147483647 w 144"/>
                <a:gd name="T31" fmla="*/ 2147483647 h 163"/>
                <a:gd name="T32" fmla="*/ 2147483647 w 144"/>
                <a:gd name="T33" fmla="*/ 2147483647 h 163"/>
                <a:gd name="T34" fmla="*/ 2147483647 w 144"/>
                <a:gd name="T35" fmla="*/ 2147483647 h 163"/>
                <a:gd name="T36" fmla="*/ 2147483647 w 144"/>
                <a:gd name="T37" fmla="*/ 2147483647 h 163"/>
                <a:gd name="T38" fmla="*/ 2147483647 w 144"/>
                <a:gd name="T39" fmla="*/ 2147483647 h 163"/>
                <a:gd name="T40" fmla="*/ 2147483647 w 144"/>
                <a:gd name="T41" fmla="*/ 2147483647 h 163"/>
                <a:gd name="T42" fmla="*/ 2147483647 w 144"/>
                <a:gd name="T43" fmla="*/ 2147483647 h 163"/>
                <a:gd name="T44" fmla="*/ 2147483647 w 144"/>
                <a:gd name="T45" fmla="*/ 2147483647 h 163"/>
                <a:gd name="T46" fmla="*/ 2147483647 w 144"/>
                <a:gd name="T47" fmla="*/ 2147483647 h 163"/>
                <a:gd name="T48" fmla="*/ 2147483647 w 144"/>
                <a:gd name="T49" fmla="*/ 2147483647 h 163"/>
                <a:gd name="T50" fmla="*/ 2147483647 w 144"/>
                <a:gd name="T51" fmla="*/ 2147483647 h 163"/>
                <a:gd name="T52" fmla="*/ 2147483647 w 144"/>
                <a:gd name="T53" fmla="*/ 2147483647 h 163"/>
                <a:gd name="T54" fmla="*/ 2147483647 w 144"/>
                <a:gd name="T55" fmla="*/ 2147483647 h 163"/>
                <a:gd name="T56" fmla="*/ 2147483647 w 144"/>
                <a:gd name="T57" fmla="*/ 2147483647 h 163"/>
                <a:gd name="T58" fmla="*/ 2147483647 w 144"/>
                <a:gd name="T59" fmla="*/ 2147483647 h 163"/>
                <a:gd name="T60" fmla="*/ 2147483647 w 144"/>
                <a:gd name="T61" fmla="*/ 2147483647 h 163"/>
                <a:gd name="T62" fmla="*/ 2147483647 w 144"/>
                <a:gd name="T63" fmla="*/ 2147483647 h 163"/>
                <a:gd name="T64" fmla="*/ 2147483647 w 144"/>
                <a:gd name="T65" fmla="*/ 2147483647 h 163"/>
                <a:gd name="T66" fmla="*/ 2147483647 w 144"/>
                <a:gd name="T67" fmla="*/ 2147483647 h 163"/>
                <a:gd name="T68" fmla="*/ 0 w 144"/>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23799" name="Freeform 4917"/>
            <p:cNvSpPr>
              <a:spLocks/>
            </p:cNvSpPr>
            <p:nvPr/>
          </p:nvSpPr>
          <p:spPr bwMode="auto">
            <a:xfrm>
              <a:off x="5197476" y="4438650"/>
              <a:ext cx="3175" cy="19050"/>
            </a:xfrm>
            <a:custGeom>
              <a:avLst/>
              <a:gdLst>
                <a:gd name="T0" fmla="*/ 2147483647 w 2"/>
                <a:gd name="T1" fmla="*/ 2147483647 h 10"/>
                <a:gd name="T2" fmla="*/ 2147483647 w 2"/>
                <a:gd name="T3" fmla="*/ 2147483647 h 10"/>
                <a:gd name="T4" fmla="*/ 0 w 2"/>
                <a:gd name="T5" fmla="*/ 0 h 10"/>
                <a:gd name="T6" fmla="*/ 2147483647 w 2"/>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23800" name="Freeform 4918"/>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3801" name="Freeform 4919"/>
            <p:cNvSpPr>
              <a:spLocks/>
            </p:cNvSpPr>
            <p:nvPr/>
          </p:nvSpPr>
          <p:spPr bwMode="auto">
            <a:xfrm>
              <a:off x="5183188" y="4460875"/>
              <a:ext cx="206375" cy="474663"/>
            </a:xfrm>
            <a:custGeom>
              <a:avLst/>
              <a:gdLst>
                <a:gd name="T0" fmla="*/ 2147483647 w 118"/>
                <a:gd name="T1" fmla="*/ 2147483647 h 241"/>
                <a:gd name="T2" fmla="*/ 2147483647 w 118"/>
                <a:gd name="T3" fmla="*/ 2147483647 h 241"/>
                <a:gd name="T4" fmla="*/ 2147483647 w 118"/>
                <a:gd name="T5" fmla="*/ 2147483647 h 241"/>
                <a:gd name="T6" fmla="*/ 2147483647 w 118"/>
                <a:gd name="T7" fmla="*/ 2147483647 h 241"/>
                <a:gd name="T8" fmla="*/ 2147483647 w 118"/>
                <a:gd name="T9" fmla="*/ 2147483647 h 241"/>
                <a:gd name="T10" fmla="*/ 2147483647 w 118"/>
                <a:gd name="T11" fmla="*/ 2147483647 h 241"/>
                <a:gd name="T12" fmla="*/ 2147483647 w 118"/>
                <a:gd name="T13" fmla="*/ 2147483647 h 241"/>
                <a:gd name="T14" fmla="*/ 2147483647 w 118"/>
                <a:gd name="T15" fmla="*/ 2147483647 h 241"/>
                <a:gd name="T16" fmla="*/ 2147483647 w 118"/>
                <a:gd name="T17" fmla="*/ 2147483647 h 241"/>
                <a:gd name="T18" fmla="*/ 0 w 118"/>
                <a:gd name="T19" fmla="*/ 2147483647 h 241"/>
                <a:gd name="T20" fmla="*/ 2147483647 w 118"/>
                <a:gd name="T21" fmla="*/ 2147483647 h 241"/>
                <a:gd name="T22" fmla="*/ 2147483647 w 118"/>
                <a:gd name="T23" fmla="*/ 2147483647 h 241"/>
                <a:gd name="T24" fmla="*/ 2147483647 w 118"/>
                <a:gd name="T25" fmla="*/ 2147483647 h 241"/>
                <a:gd name="T26" fmla="*/ 2147483647 w 118"/>
                <a:gd name="T27" fmla="*/ 2147483647 h 241"/>
                <a:gd name="T28" fmla="*/ 2147483647 w 118"/>
                <a:gd name="T29" fmla="*/ 2147483647 h 241"/>
                <a:gd name="T30" fmla="*/ 2147483647 w 118"/>
                <a:gd name="T31" fmla="*/ 2147483647 h 241"/>
                <a:gd name="T32" fmla="*/ 2147483647 w 118"/>
                <a:gd name="T33" fmla="*/ 2147483647 h 241"/>
                <a:gd name="T34" fmla="*/ 2147483647 w 118"/>
                <a:gd name="T35" fmla="*/ 2147483647 h 241"/>
                <a:gd name="T36" fmla="*/ 2147483647 w 118"/>
                <a:gd name="T37" fmla="*/ 2147483647 h 241"/>
                <a:gd name="T38" fmla="*/ 2147483647 w 118"/>
                <a:gd name="T39" fmla="*/ 2147483647 h 241"/>
                <a:gd name="T40" fmla="*/ 2147483647 w 118"/>
                <a:gd name="T41" fmla="*/ 2147483647 h 241"/>
                <a:gd name="T42" fmla="*/ 2147483647 w 118"/>
                <a:gd name="T43" fmla="*/ 2147483647 h 241"/>
                <a:gd name="T44" fmla="*/ 2147483647 w 118"/>
                <a:gd name="T45" fmla="*/ 2147483647 h 241"/>
                <a:gd name="T46" fmla="*/ 2147483647 w 118"/>
                <a:gd name="T47" fmla="*/ 2147483647 h 241"/>
                <a:gd name="T48" fmla="*/ 2147483647 w 118"/>
                <a:gd name="T49" fmla="*/ 2147483647 h 241"/>
                <a:gd name="T50" fmla="*/ 2147483647 w 118"/>
                <a:gd name="T51" fmla="*/ 2147483647 h 241"/>
                <a:gd name="T52" fmla="*/ 2147483647 w 118"/>
                <a:gd name="T53" fmla="*/ 2147483647 h 241"/>
                <a:gd name="T54" fmla="*/ 2147483647 w 118"/>
                <a:gd name="T55" fmla="*/ 2147483647 h 241"/>
                <a:gd name="T56" fmla="*/ 2147483647 w 118"/>
                <a:gd name="T57" fmla="*/ 2147483647 h 241"/>
                <a:gd name="T58" fmla="*/ 2147483647 w 118"/>
                <a:gd name="T59" fmla="*/ 0 h 241"/>
                <a:gd name="T60" fmla="*/ 2147483647 w 118"/>
                <a:gd name="T61" fmla="*/ 0 h 241"/>
                <a:gd name="T62" fmla="*/ 2147483647 w 118"/>
                <a:gd name="T63" fmla="*/ 2147483647 h 241"/>
                <a:gd name="T64" fmla="*/ 2147483647 w 118"/>
                <a:gd name="T65" fmla="*/ 2147483647 h 241"/>
                <a:gd name="T66" fmla="*/ 2147483647 w 118"/>
                <a:gd name="T67" fmla="*/ 2147483647 h 241"/>
                <a:gd name="T68" fmla="*/ 2147483647 w 118"/>
                <a:gd name="T69" fmla="*/ 2147483647 h 241"/>
                <a:gd name="T70" fmla="*/ 2147483647 w 118"/>
                <a:gd name="T71" fmla="*/ 2147483647 h 241"/>
                <a:gd name="T72" fmla="*/ 2147483647 w 118"/>
                <a:gd name="T73" fmla="*/ 2147483647 h 241"/>
                <a:gd name="T74" fmla="*/ 2147483647 w 118"/>
                <a:gd name="T75" fmla="*/ 2147483647 h 241"/>
                <a:gd name="T76" fmla="*/ 2147483647 w 118"/>
                <a:gd name="T77" fmla="*/ 2147483647 h 241"/>
                <a:gd name="T78" fmla="*/ 2147483647 w 118"/>
                <a:gd name="T79" fmla="*/ 2147483647 h 241"/>
                <a:gd name="T80" fmla="*/ 2147483647 w 118"/>
                <a:gd name="T81" fmla="*/ 2147483647 h 241"/>
                <a:gd name="T82" fmla="*/ 2147483647 w 118"/>
                <a:gd name="T83" fmla="*/ 2147483647 h 241"/>
                <a:gd name="T84" fmla="*/ 2147483647 w 118"/>
                <a:gd name="T85" fmla="*/ 2147483647 h 241"/>
                <a:gd name="T86" fmla="*/ 2147483647 w 118"/>
                <a:gd name="T87" fmla="*/ 2147483647 h 241"/>
                <a:gd name="T88" fmla="*/ 2147483647 w 118"/>
                <a:gd name="T89" fmla="*/ 2147483647 h 241"/>
                <a:gd name="T90" fmla="*/ 2147483647 w 118"/>
                <a:gd name="T91" fmla="*/ 214748364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23802" name="Freeform 4920"/>
            <p:cNvSpPr>
              <a:spLocks/>
            </p:cNvSpPr>
            <p:nvPr/>
          </p:nvSpPr>
          <p:spPr bwMode="auto">
            <a:xfrm>
              <a:off x="4897438" y="4368800"/>
              <a:ext cx="90488" cy="269875"/>
            </a:xfrm>
            <a:custGeom>
              <a:avLst/>
              <a:gdLst>
                <a:gd name="T0" fmla="*/ 2147483647 w 50"/>
                <a:gd name="T1" fmla="*/ 2147483647 h 137"/>
                <a:gd name="T2" fmla="*/ 2147483647 w 50"/>
                <a:gd name="T3" fmla="*/ 2147483647 h 137"/>
                <a:gd name="T4" fmla="*/ 2147483647 w 50"/>
                <a:gd name="T5" fmla="*/ 2147483647 h 137"/>
                <a:gd name="T6" fmla="*/ 2147483647 w 50"/>
                <a:gd name="T7" fmla="*/ 2147483647 h 137"/>
                <a:gd name="T8" fmla="*/ 2147483647 w 50"/>
                <a:gd name="T9" fmla="*/ 2147483647 h 137"/>
                <a:gd name="T10" fmla="*/ 2147483647 w 50"/>
                <a:gd name="T11" fmla="*/ 2147483647 h 137"/>
                <a:gd name="T12" fmla="*/ 2147483647 w 50"/>
                <a:gd name="T13" fmla="*/ 2147483647 h 137"/>
                <a:gd name="T14" fmla="*/ 2147483647 w 50"/>
                <a:gd name="T15" fmla="*/ 2147483647 h 137"/>
                <a:gd name="T16" fmla="*/ 2147483647 w 50"/>
                <a:gd name="T17" fmla="*/ 2147483647 h 137"/>
                <a:gd name="T18" fmla="*/ 2147483647 w 50"/>
                <a:gd name="T19" fmla="*/ 2147483647 h 137"/>
                <a:gd name="T20" fmla="*/ 2147483647 w 50"/>
                <a:gd name="T21" fmla="*/ 2147483647 h 137"/>
                <a:gd name="T22" fmla="*/ 2147483647 w 50"/>
                <a:gd name="T23" fmla="*/ 2147483647 h 137"/>
                <a:gd name="T24" fmla="*/ 2147483647 w 50"/>
                <a:gd name="T25" fmla="*/ 2147483647 h 137"/>
                <a:gd name="T26" fmla="*/ 2147483647 w 50"/>
                <a:gd name="T27" fmla="*/ 2147483647 h 137"/>
                <a:gd name="T28" fmla="*/ 2147483647 w 50"/>
                <a:gd name="T29" fmla="*/ 2147483647 h 137"/>
                <a:gd name="T30" fmla="*/ 2147483647 w 50"/>
                <a:gd name="T31" fmla="*/ 2147483647 h 137"/>
                <a:gd name="T32" fmla="*/ 2147483647 w 50"/>
                <a:gd name="T33" fmla="*/ 0 h 137"/>
                <a:gd name="T34" fmla="*/ 2147483647 w 50"/>
                <a:gd name="T35" fmla="*/ 2147483647 h 137"/>
                <a:gd name="T36" fmla="*/ 2147483647 w 50"/>
                <a:gd name="T37" fmla="*/ 2147483647 h 137"/>
                <a:gd name="T38" fmla="*/ 2147483647 w 50"/>
                <a:gd name="T39" fmla="*/ 2147483647 h 137"/>
                <a:gd name="T40" fmla="*/ 2147483647 w 50"/>
                <a:gd name="T41" fmla="*/ 2147483647 h 137"/>
                <a:gd name="T42" fmla="*/ 2147483647 w 50"/>
                <a:gd name="T43" fmla="*/ 2147483647 h 137"/>
                <a:gd name="T44" fmla="*/ 2147483647 w 50"/>
                <a:gd name="T45" fmla="*/ 2147483647 h 137"/>
                <a:gd name="T46" fmla="*/ 0 w 50"/>
                <a:gd name="T47" fmla="*/ 2147483647 h 137"/>
                <a:gd name="T48" fmla="*/ 2147483647 w 50"/>
                <a:gd name="T49" fmla="*/ 2147483647 h 137"/>
                <a:gd name="T50" fmla="*/ 2147483647 w 50"/>
                <a:gd name="T51" fmla="*/ 2147483647 h 137"/>
                <a:gd name="T52" fmla="*/ 2147483647 w 50"/>
                <a:gd name="T53" fmla="*/ 2147483647 h 137"/>
                <a:gd name="T54" fmla="*/ 2147483647 w 50"/>
                <a:gd name="T55" fmla="*/ 2147483647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23803" name="Freeform 4921"/>
            <p:cNvSpPr>
              <a:spLocks/>
            </p:cNvSpPr>
            <p:nvPr/>
          </p:nvSpPr>
          <p:spPr bwMode="auto">
            <a:xfrm>
              <a:off x="4826001" y="4406900"/>
              <a:ext cx="296863" cy="576263"/>
            </a:xfrm>
            <a:custGeom>
              <a:avLst/>
              <a:gdLst>
                <a:gd name="T0" fmla="*/ 2147483647 w 165"/>
                <a:gd name="T1" fmla="*/ 2147483647 h 293"/>
                <a:gd name="T2" fmla="*/ 2147483647 w 165"/>
                <a:gd name="T3" fmla="*/ 2147483647 h 293"/>
                <a:gd name="T4" fmla="*/ 2147483647 w 165"/>
                <a:gd name="T5" fmla="*/ 2147483647 h 293"/>
                <a:gd name="T6" fmla="*/ 2147483647 w 165"/>
                <a:gd name="T7" fmla="*/ 2147483647 h 293"/>
                <a:gd name="T8" fmla="*/ 2147483647 w 165"/>
                <a:gd name="T9" fmla="*/ 2147483647 h 293"/>
                <a:gd name="T10" fmla="*/ 2147483647 w 165"/>
                <a:gd name="T11" fmla="*/ 2147483647 h 293"/>
                <a:gd name="T12" fmla="*/ 2147483647 w 165"/>
                <a:gd name="T13" fmla="*/ 2147483647 h 293"/>
                <a:gd name="T14" fmla="*/ 2147483647 w 165"/>
                <a:gd name="T15" fmla="*/ 0 h 293"/>
                <a:gd name="T16" fmla="*/ 2147483647 w 165"/>
                <a:gd name="T17" fmla="*/ 2147483647 h 293"/>
                <a:gd name="T18" fmla="*/ 2147483647 w 165"/>
                <a:gd name="T19" fmla="*/ 2147483647 h 293"/>
                <a:gd name="T20" fmla="*/ 2147483647 w 165"/>
                <a:gd name="T21" fmla="*/ 2147483647 h 293"/>
                <a:gd name="T22" fmla="*/ 2147483647 w 165"/>
                <a:gd name="T23" fmla="*/ 2147483647 h 293"/>
                <a:gd name="T24" fmla="*/ 2147483647 w 165"/>
                <a:gd name="T25" fmla="*/ 2147483647 h 293"/>
                <a:gd name="T26" fmla="*/ 2147483647 w 165"/>
                <a:gd name="T27" fmla="*/ 2147483647 h 293"/>
                <a:gd name="T28" fmla="*/ 2147483647 w 165"/>
                <a:gd name="T29" fmla="*/ 2147483647 h 293"/>
                <a:gd name="T30" fmla="*/ 2147483647 w 165"/>
                <a:gd name="T31" fmla="*/ 2147483647 h 293"/>
                <a:gd name="T32" fmla="*/ 2147483647 w 165"/>
                <a:gd name="T33" fmla="*/ 2147483647 h 293"/>
                <a:gd name="T34" fmla="*/ 2147483647 w 165"/>
                <a:gd name="T35" fmla="*/ 2147483647 h 293"/>
                <a:gd name="T36" fmla="*/ 2147483647 w 165"/>
                <a:gd name="T37" fmla="*/ 2147483647 h 293"/>
                <a:gd name="T38" fmla="*/ 2147483647 w 165"/>
                <a:gd name="T39" fmla="*/ 2147483647 h 293"/>
                <a:gd name="T40" fmla="*/ 2147483647 w 165"/>
                <a:gd name="T41" fmla="*/ 2147483647 h 293"/>
                <a:gd name="T42" fmla="*/ 2147483647 w 165"/>
                <a:gd name="T43" fmla="*/ 2147483647 h 293"/>
                <a:gd name="T44" fmla="*/ 2147483647 w 165"/>
                <a:gd name="T45" fmla="*/ 2147483647 h 293"/>
                <a:gd name="T46" fmla="*/ 2147483647 w 165"/>
                <a:gd name="T47" fmla="*/ 2147483647 h 293"/>
                <a:gd name="T48" fmla="*/ 2147483647 w 165"/>
                <a:gd name="T49" fmla="*/ 2147483647 h 293"/>
                <a:gd name="T50" fmla="*/ 2147483647 w 165"/>
                <a:gd name="T51" fmla="*/ 2147483647 h 293"/>
                <a:gd name="T52" fmla="*/ 2147483647 w 165"/>
                <a:gd name="T53" fmla="*/ 2147483647 h 293"/>
                <a:gd name="T54" fmla="*/ 2147483647 w 165"/>
                <a:gd name="T55" fmla="*/ 2147483647 h 293"/>
                <a:gd name="T56" fmla="*/ 2147483647 w 165"/>
                <a:gd name="T57" fmla="*/ 2147483647 h 293"/>
                <a:gd name="T58" fmla="*/ 2147483647 w 165"/>
                <a:gd name="T59" fmla="*/ 2147483647 h 293"/>
                <a:gd name="T60" fmla="*/ 2147483647 w 165"/>
                <a:gd name="T61" fmla="*/ 2147483647 h 293"/>
                <a:gd name="T62" fmla="*/ 2147483647 w 165"/>
                <a:gd name="T63" fmla="*/ 2147483647 h 293"/>
                <a:gd name="T64" fmla="*/ 2147483647 w 165"/>
                <a:gd name="T65" fmla="*/ 2147483647 h 293"/>
                <a:gd name="T66" fmla="*/ 2147483647 w 165"/>
                <a:gd name="T67" fmla="*/ 2147483647 h 293"/>
                <a:gd name="T68" fmla="*/ 2147483647 w 165"/>
                <a:gd name="T69" fmla="*/ 2147483647 h 293"/>
                <a:gd name="T70" fmla="*/ 2147483647 w 165"/>
                <a:gd name="T71" fmla="*/ 21474836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23804" name="Freeform 4922"/>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2147483647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0 h 225"/>
                <a:gd name="T46" fmla="*/ 2147483647 w 253"/>
                <a:gd name="T47" fmla="*/ 0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05" name="Freeform 4923"/>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0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2147483647 h 225"/>
                <a:gd name="T46" fmla="*/ 2147483647 w 253"/>
                <a:gd name="T47" fmla="*/ 2147483647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2147483647 w 253"/>
                <a:gd name="T71" fmla="*/ 2147483647 h 225"/>
                <a:gd name="T72" fmla="*/ 2147483647 w 253"/>
                <a:gd name="T73" fmla="*/ 2147483647 h 225"/>
                <a:gd name="T74" fmla="*/ 2147483647 w 253"/>
                <a:gd name="T75" fmla="*/ 2147483647 h 225"/>
                <a:gd name="T76" fmla="*/ 2147483647 w 253"/>
                <a:gd name="T77" fmla="*/ 2147483647 h 225"/>
                <a:gd name="T78" fmla="*/ 2147483647 w 253"/>
                <a:gd name="T79" fmla="*/ 2147483647 h 225"/>
                <a:gd name="T80" fmla="*/ 2147483647 w 253"/>
                <a:gd name="T81" fmla="*/ 2147483647 h 225"/>
                <a:gd name="T82" fmla="*/ 2147483647 w 253"/>
                <a:gd name="T83" fmla="*/ 2147483647 h 225"/>
                <a:gd name="T84" fmla="*/ 2147483647 w 253"/>
                <a:gd name="T85" fmla="*/ 2147483647 h 225"/>
                <a:gd name="T86" fmla="*/ 2147483647 w 253"/>
                <a:gd name="T87" fmla="*/ 2147483647 h 225"/>
                <a:gd name="T88" fmla="*/ 2147483647 w 253"/>
                <a:gd name="T89" fmla="*/ 2147483647 h 225"/>
                <a:gd name="T90" fmla="*/ 2147483647 w 253"/>
                <a:gd name="T91" fmla="*/ 0 h 225"/>
                <a:gd name="T92" fmla="*/ 2147483647 w 253"/>
                <a:gd name="T93" fmla="*/ 0 h 225"/>
                <a:gd name="T94" fmla="*/ 2147483647 w 253"/>
                <a:gd name="T95" fmla="*/ 0 h 225"/>
                <a:gd name="T96" fmla="*/ 2147483647 w 253"/>
                <a:gd name="T97" fmla="*/ 2147483647 h 225"/>
                <a:gd name="T98" fmla="*/ 2147483647 w 253"/>
                <a:gd name="T99" fmla="*/ 2147483647 h 225"/>
                <a:gd name="T100" fmla="*/ 2147483647 w 253"/>
                <a:gd name="T101" fmla="*/ 2147483647 h 225"/>
                <a:gd name="T102" fmla="*/ 2147483647 w 253"/>
                <a:gd name="T103" fmla="*/ 2147483647 h 225"/>
                <a:gd name="T104" fmla="*/ 2147483647 w 253"/>
                <a:gd name="T105" fmla="*/ 2147483647 h 225"/>
                <a:gd name="T106" fmla="*/ 2147483647 w 253"/>
                <a:gd name="T107" fmla="*/ 2147483647 h 225"/>
                <a:gd name="T108" fmla="*/ 2147483647 w 253"/>
                <a:gd name="T109" fmla="*/ 2147483647 h 225"/>
                <a:gd name="T110" fmla="*/ 2147483647 w 253"/>
                <a:gd name="T111" fmla="*/ 2147483647 h 225"/>
                <a:gd name="T112" fmla="*/ 2147483647 w 253"/>
                <a:gd name="T113" fmla="*/ 2147483647 h 225"/>
                <a:gd name="T114" fmla="*/ 2147483647 w 253"/>
                <a:gd name="T115" fmla="*/ 2147483647 h 225"/>
                <a:gd name="T116" fmla="*/ 2147483647 w 253"/>
                <a:gd name="T117" fmla="*/ 2147483647 h 225"/>
                <a:gd name="T118" fmla="*/ 2147483647 w 253"/>
                <a:gd name="T119" fmla="*/ 2147483647 h 225"/>
                <a:gd name="T120" fmla="*/ 2147483647 w 253"/>
                <a:gd name="T121" fmla="*/ 2147483647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23806" name="Freeform 4924"/>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3807" name="Freeform 4925"/>
            <p:cNvSpPr>
              <a:spLocks/>
            </p:cNvSpPr>
            <p:nvPr/>
          </p:nvSpPr>
          <p:spPr bwMode="auto">
            <a:xfrm>
              <a:off x="4386263" y="4833938"/>
              <a:ext cx="9525" cy="19050"/>
            </a:xfrm>
            <a:custGeom>
              <a:avLst/>
              <a:gdLst>
                <a:gd name="T0" fmla="*/ 2147483647 w 5"/>
                <a:gd name="T1" fmla="*/ 2147483647 h 10"/>
                <a:gd name="T2" fmla="*/ 0 w 5"/>
                <a:gd name="T3" fmla="*/ 2147483647 h 10"/>
                <a:gd name="T4" fmla="*/ 2147483647 w 5"/>
                <a:gd name="T5" fmla="*/ 0 h 10"/>
                <a:gd name="T6" fmla="*/ 2147483647 w 5"/>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23808" name="Freeform 4926"/>
            <p:cNvSpPr>
              <a:spLocks/>
            </p:cNvSpPr>
            <p:nvPr/>
          </p:nvSpPr>
          <p:spPr bwMode="auto">
            <a:xfrm>
              <a:off x="4830763" y="4941888"/>
              <a:ext cx="34925" cy="53975"/>
            </a:xfrm>
            <a:custGeom>
              <a:avLst/>
              <a:gdLst>
                <a:gd name="T0" fmla="*/ 2147483647 w 19"/>
                <a:gd name="T1" fmla="*/ 0 h 28"/>
                <a:gd name="T2" fmla="*/ 0 w 19"/>
                <a:gd name="T3" fmla="*/ 2147483647 h 28"/>
                <a:gd name="T4" fmla="*/ 0 w 19"/>
                <a:gd name="T5" fmla="*/ 2147483647 h 28"/>
                <a:gd name="T6" fmla="*/ 2147483647 w 19"/>
                <a:gd name="T7" fmla="*/ 2147483647 h 28"/>
                <a:gd name="T8" fmla="*/ 2147483647 w 19"/>
                <a:gd name="T9" fmla="*/ 2147483647 h 28"/>
                <a:gd name="T10" fmla="*/ 2147483647 w 19"/>
                <a:gd name="T11" fmla="*/ 2147483647 h 28"/>
                <a:gd name="T12" fmla="*/ 2147483647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809" name="Freeform 4927"/>
            <p:cNvSpPr>
              <a:spLocks/>
            </p:cNvSpPr>
            <p:nvPr/>
          </p:nvSpPr>
          <p:spPr bwMode="auto">
            <a:xfrm>
              <a:off x="4321176" y="4243388"/>
              <a:ext cx="338138" cy="428625"/>
            </a:xfrm>
            <a:custGeom>
              <a:avLst/>
              <a:gdLst>
                <a:gd name="T0" fmla="*/ 2147483647 w 191"/>
                <a:gd name="T1" fmla="*/ 2147483647 h 218"/>
                <a:gd name="T2" fmla="*/ 2147483647 w 191"/>
                <a:gd name="T3" fmla="*/ 2147483647 h 218"/>
                <a:gd name="T4" fmla="*/ 2147483647 w 191"/>
                <a:gd name="T5" fmla="*/ 2147483647 h 218"/>
                <a:gd name="T6" fmla="*/ 2147483647 w 191"/>
                <a:gd name="T7" fmla="*/ 2147483647 h 218"/>
                <a:gd name="T8" fmla="*/ 2147483647 w 191"/>
                <a:gd name="T9" fmla="*/ 2147483647 h 218"/>
                <a:gd name="T10" fmla="*/ 2147483647 w 191"/>
                <a:gd name="T11" fmla="*/ 2147483647 h 218"/>
                <a:gd name="T12" fmla="*/ 2147483647 w 191"/>
                <a:gd name="T13" fmla="*/ 2147483647 h 218"/>
                <a:gd name="T14" fmla="*/ 2147483647 w 191"/>
                <a:gd name="T15" fmla="*/ 2147483647 h 218"/>
                <a:gd name="T16" fmla="*/ 2147483647 w 191"/>
                <a:gd name="T17" fmla="*/ 2147483647 h 218"/>
                <a:gd name="T18" fmla="*/ 2147483647 w 191"/>
                <a:gd name="T19" fmla="*/ 2147483647 h 218"/>
                <a:gd name="T20" fmla="*/ 2147483647 w 191"/>
                <a:gd name="T21" fmla="*/ 2147483647 h 218"/>
                <a:gd name="T22" fmla="*/ 2147483647 w 191"/>
                <a:gd name="T23" fmla="*/ 2147483647 h 218"/>
                <a:gd name="T24" fmla="*/ 2147483647 w 191"/>
                <a:gd name="T25" fmla="*/ 2147483647 h 218"/>
                <a:gd name="T26" fmla="*/ 2147483647 w 191"/>
                <a:gd name="T27" fmla="*/ 2147483647 h 218"/>
                <a:gd name="T28" fmla="*/ 2147483647 w 191"/>
                <a:gd name="T29" fmla="*/ 2147483647 h 218"/>
                <a:gd name="T30" fmla="*/ 2147483647 w 191"/>
                <a:gd name="T31" fmla="*/ 2147483647 h 218"/>
                <a:gd name="T32" fmla="*/ 2147483647 w 191"/>
                <a:gd name="T33" fmla="*/ 2147483647 h 218"/>
                <a:gd name="T34" fmla="*/ 2147483647 w 191"/>
                <a:gd name="T35" fmla="*/ 2147483647 h 218"/>
                <a:gd name="T36" fmla="*/ 2147483647 w 191"/>
                <a:gd name="T37" fmla="*/ 2147483647 h 218"/>
                <a:gd name="T38" fmla="*/ 0 w 191"/>
                <a:gd name="T39" fmla="*/ 2147483647 h 218"/>
                <a:gd name="T40" fmla="*/ 0 w 191"/>
                <a:gd name="T41" fmla="*/ 2147483647 h 218"/>
                <a:gd name="T42" fmla="*/ 2147483647 w 191"/>
                <a:gd name="T43" fmla="*/ 2147483647 h 218"/>
                <a:gd name="T44" fmla="*/ 2147483647 w 191"/>
                <a:gd name="T45" fmla="*/ 2147483647 h 218"/>
                <a:gd name="T46" fmla="*/ 2147483647 w 191"/>
                <a:gd name="T47" fmla="*/ 2147483647 h 218"/>
                <a:gd name="T48" fmla="*/ 2147483647 w 191"/>
                <a:gd name="T49" fmla="*/ 2147483647 h 218"/>
                <a:gd name="T50" fmla="*/ 2147483647 w 191"/>
                <a:gd name="T51" fmla="*/ 2147483647 h 218"/>
                <a:gd name="T52" fmla="*/ 2147483647 w 191"/>
                <a:gd name="T53" fmla="*/ 2147483647 h 218"/>
                <a:gd name="T54" fmla="*/ 2147483647 w 191"/>
                <a:gd name="T55" fmla="*/ 2147483647 h 218"/>
                <a:gd name="T56" fmla="*/ 2147483647 w 191"/>
                <a:gd name="T57" fmla="*/ 2147483647 h 218"/>
                <a:gd name="T58" fmla="*/ 2147483647 w 191"/>
                <a:gd name="T59" fmla="*/ 2147483647 h 218"/>
                <a:gd name="T60" fmla="*/ 2147483647 w 191"/>
                <a:gd name="T61" fmla="*/ 2147483647 h 218"/>
                <a:gd name="T62" fmla="*/ 2147483647 w 191"/>
                <a:gd name="T63" fmla="*/ 2147483647 h 218"/>
                <a:gd name="T64" fmla="*/ 2147483647 w 191"/>
                <a:gd name="T65" fmla="*/ 0 h 218"/>
                <a:gd name="T66" fmla="*/ 2147483647 w 191"/>
                <a:gd name="T67" fmla="*/ 0 h 218"/>
                <a:gd name="T68" fmla="*/ 2147483647 w 191"/>
                <a:gd name="T69" fmla="*/ 2147483647 h 218"/>
                <a:gd name="T70" fmla="*/ 2147483647 w 191"/>
                <a:gd name="T71" fmla="*/ 2147483647 h 218"/>
                <a:gd name="T72" fmla="*/ 2147483647 w 191"/>
                <a:gd name="T73" fmla="*/ 2147483647 h 218"/>
                <a:gd name="T74" fmla="*/ 2147483647 w 191"/>
                <a:gd name="T75" fmla="*/ 2147483647 h 218"/>
                <a:gd name="T76" fmla="*/ 2147483647 w 191"/>
                <a:gd name="T77" fmla="*/ 2147483647 h 218"/>
                <a:gd name="T78" fmla="*/ 2147483647 w 191"/>
                <a:gd name="T79" fmla="*/ 2147483647 h 218"/>
                <a:gd name="T80" fmla="*/ 2147483647 w 191"/>
                <a:gd name="T81" fmla="*/ 2147483647 h 218"/>
                <a:gd name="T82" fmla="*/ 2147483647 w 191"/>
                <a:gd name="T83" fmla="*/ 2147483647 h 218"/>
                <a:gd name="T84" fmla="*/ 2147483647 w 191"/>
                <a:gd name="T85" fmla="*/ 2147483647 h 218"/>
                <a:gd name="T86" fmla="*/ 2147483647 w 191"/>
                <a:gd name="T87" fmla="*/ 2147483647 h 218"/>
                <a:gd name="T88" fmla="*/ 2147483647 w 191"/>
                <a:gd name="T89" fmla="*/ 2147483647 h 218"/>
                <a:gd name="T90" fmla="*/ 2147483647 w 191"/>
                <a:gd name="T91" fmla="*/ 2147483647 h 218"/>
                <a:gd name="T92" fmla="*/ 2147483647 w 191"/>
                <a:gd name="T93" fmla="*/ 2147483647 h 218"/>
                <a:gd name="T94" fmla="*/ 2147483647 w 191"/>
                <a:gd name="T95" fmla="*/ 2147483647 h 218"/>
                <a:gd name="T96" fmla="*/ 2147483647 w 191"/>
                <a:gd name="T97" fmla="*/ 2147483647 h 218"/>
                <a:gd name="T98" fmla="*/ 2147483647 w 191"/>
                <a:gd name="T99" fmla="*/ 2147483647 h 218"/>
                <a:gd name="T100" fmla="*/ 2147483647 w 191"/>
                <a:gd name="T101" fmla="*/ 2147483647 h 218"/>
                <a:gd name="T102" fmla="*/ 2147483647 w 191"/>
                <a:gd name="T103" fmla="*/ 2147483647 h 218"/>
                <a:gd name="T104" fmla="*/ 2147483647 w 191"/>
                <a:gd name="T105" fmla="*/ 2147483647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23810" name="Freeform 4928"/>
            <p:cNvSpPr>
              <a:spLocks/>
            </p:cNvSpPr>
            <p:nvPr/>
          </p:nvSpPr>
          <p:spPr bwMode="auto">
            <a:xfrm>
              <a:off x="4329113" y="4195763"/>
              <a:ext cx="28575" cy="47625"/>
            </a:xfrm>
            <a:custGeom>
              <a:avLst/>
              <a:gdLst>
                <a:gd name="T0" fmla="*/ 2147483647 w 17"/>
                <a:gd name="T1" fmla="*/ 2147483647 h 24"/>
                <a:gd name="T2" fmla="*/ 0 w 17"/>
                <a:gd name="T3" fmla="*/ 2147483647 h 24"/>
                <a:gd name="T4" fmla="*/ 2147483647 w 17"/>
                <a:gd name="T5" fmla="*/ 0 h 24"/>
                <a:gd name="T6" fmla="*/ 2147483647 w 17"/>
                <a:gd name="T7" fmla="*/ 2147483647 h 24"/>
                <a:gd name="T8" fmla="*/ 2147483647 w 17"/>
                <a:gd name="T9" fmla="*/ 2147483647 h 24"/>
                <a:gd name="T10" fmla="*/ 2147483647 w 17"/>
                <a:gd name="T11" fmla="*/ 2147483647 h 24"/>
                <a:gd name="T12" fmla="*/ 2147483647 w 17"/>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23811" name="Freeform 4929"/>
            <p:cNvSpPr>
              <a:spLocks/>
            </p:cNvSpPr>
            <p:nvPr/>
          </p:nvSpPr>
          <p:spPr bwMode="auto">
            <a:xfrm>
              <a:off x="1935163" y="3857625"/>
              <a:ext cx="1089025" cy="1366838"/>
            </a:xfrm>
            <a:custGeom>
              <a:avLst/>
              <a:gdLst>
                <a:gd name="T0" fmla="*/ 2147483647 w 615"/>
                <a:gd name="T1" fmla="*/ 2147483647 h 695"/>
                <a:gd name="T2" fmla="*/ 2147483647 w 615"/>
                <a:gd name="T3" fmla="*/ 2147483647 h 695"/>
                <a:gd name="T4" fmla="*/ 2147483647 w 615"/>
                <a:gd name="T5" fmla="*/ 2147483647 h 695"/>
                <a:gd name="T6" fmla="*/ 2147483647 w 615"/>
                <a:gd name="T7" fmla="*/ 2147483647 h 695"/>
                <a:gd name="T8" fmla="*/ 2147483647 w 615"/>
                <a:gd name="T9" fmla="*/ 2147483647 h 695"/>
                <a:gd name="T10" fmla="*/ 2147483647 w 615"/>
                <a:gd name="T11" fmla="*/ 2147483647 h 695"/>
                <a:gd name="T12" fmla="*/ 2147483647 w 615"/>
                <a:gd name="T13" fmla="*/ 2147483647 h 695"/>
                <a:gd name="T14" fmla="*/ 2147483647 w 615"/>
                <a:gd name="T15" fmla="*/ 2147483647 h 695"/>
                <a:gd name="T16" fmla="*/ 2147483647 w 615"/>
                <a:gd name="T17" fmla="*/ 2147483647 h 695"/>
                <a:gd name="T18" fmla="*/ 2147483647 w 615"/>
                <a:gd name="T19" fmla="*/ 2147483647 h 695"/>
                <a:gd name="T20" fmla="*/ 2147483647 w 615"/>
                <a:gd name="T21" fmla="*/ 2147483647 h 695"/>
                <a:gd name="T22" fmla="*/ 2147483647 w 615"/>
                <a:gd name="T23" fmla="*/ 2147483647 h 695"/>
                <a:gd name="T24" fmla="*/ 2147483647 w 615"/>
                <a:gd name="T25" fmla="*/ 2147483647 h 695"/>
                <a:gd name="T26" fmla="*/ 2147483647 w 615"/>
                <a:gd name="T27" fmla="*/ 2147483647 h 695"/>
                <a:gd name="T28" fmla="*/ 2147483647 w 615"/>
                <a:gd name="T29" fmla="*/ 0 h 695"/>
                <a:gd name="T30" fmla="*/ 2147483647 w 615"/>
                <a:gd name="T31" fmla="*/ 2147483647 h 695"/>
                <a:gd name="T32" fmla="*/ 2147483647 w 615"/>
                <a:gd name="T33" fmla="*/ 2147483647 h 695"/>
                <a:gd name="T34" fmla="*/ 2147483647 w 615"/>
                <a:gd name="T35" fmla="*/ 2147483647 h 695"/>
                <a:gd name="T36" fmla="*/ 2147483647 w 615"/>
                <a:gd name="T37" fmla="*/ 2147483647 h 695"/>
                <a:gd name="T38" fmla="*/ 2147483647 w 615"/>
                <a:gd name="T39" fmla="*/ 2147483647 h 695"/>
                <a:gd name="T40" fmla="*/ 2147483647 w 615"/>
                <a:gd name="T41" fmla="*/ 2147483647 h 695"/>
                <a:gd name="T42" fmla="*/ 2147483647 w 615"/>
                <a:gd name="T43" fmla="*/ 2147483647 h 695"/>
                <a:gd name="T44" fmla="*/ 2147483647 w 615"/>
                <a:gd name="T45" fmla="*/ 2147483647 h 695"/>
                <a:gd name="T46" fmla="*/ 2147483647 w 615"/>
                <a:gd name="T47" fmla="*/ 2147483647 h 695"/>
                <a:gd name="T48" fmla="*/ 2147483647 w 615"/>
                <a:gd name="T49" fmla="*/ 2147483647 h 695"/>
                <a:gd name="T50" fmla="*/ 2147483647 w 615"/>
                <a:gd name="T51" fmla="*/ 2147483647 h 695"/>
                <a:gd name="T52" fmla="*/ 2147483647 w 615"/>
                <a:gd name="T53" fmla="*/ 2147483647 h 695"/>
                <a:gd name="T54" fmla="*/ 2147483647 w 615"/>
                <a:gd name="T55" fmla="*/ 2147483647 h 695"/>
                <a:gd name="T56" fmla="*/ 2147483647 w 615"/>
                <a:gd name="T57" fmla="*/ 2147483647 h 695"/>
                <a:gd name="T58" fmla="*/ 2147483647 w 615"/>
                <a:gd name="T59" fmla="*/ 2147483647 h 695"/>
                <a:gd name="T60" fmla="*/ 2147483647 w 615"/>
                <a:gd name="T61" fmla="*/ 2147483647 h 695"/>
                <a:gd name="T62" fmla="*/ 2147483647 w 615"/>
                <a:gd name="T63" fmla="*/ 2147483647 h 695"/>
                <a:gd name="T64" fmla="*/ 2147483647 w 615"/>
                <a:gd name="T65" fmla="*/ 2147483647 h 695"/>
                <a:gd name="T66" fmla="*/ 2147483647 w 615"/>
                <a:gd name="T67" fmla="*/ 2147483647 h 695"/>
                <a:gd name="T68" fmla="*/ 2147483647 w 615"/>
                <a:gd name="T69" fmla="*/ 2147483647 h 695"/>
                <a:gd name="T70" fmla="*/ 2147483647 w 615"/>
                <a:gd name="T71" fmla="*/ 2147483647 h 695"/>
                <a:gd name="T72" fmla="*/ 2147483647 w 615"/>
                <a:gd name="T73" fmla="*/ 2147483647 h 695"/>
                <a:gd name="T74" fmla="*/ 2147483647 w 615"/>
                <a:gd name="T75" fmla="*/ 2147483647 h 695"/>
                <a:gd name="T76" fmla="*/ 2147483647 w 615"/>
                <a:gd name="T77" fmla="*/ 2147483647 h 695"/>
                <a:gd name="T78" fmla="*/ 2147483647 w 615"/>
                <a:gd name="T79" fmla="*/ 2147483647 h 695"/>
                <a:gd name="T80" fmla="*/ 2147483647 w 615"/>
                <a:gd name="T81" fmla="*/ 2147483647 h 695"/>
                <a:gd name="T82" fmla="*/ 2147483647 w 615"/>
                <a:gd name="T83" fmla="*/ 2147483647 h 695"/>
                <a:gd name="T84" fmla="*/ 2147483647 w 615"/>
                <a:gd name="T85" fmla="*/ 2147483647 h 695"/>
                <a:gd name="T86" fmla="*/ 2147483647 w 615"/>
                <a:gd name="T87" fmla="*/ 2147483647 h 695"/>
                <a:gd name="T88" fmla="*/ 2147483647 w 615"/>
                <a:gd name="T89" fmla="*/ 2147483647 h 695"/>
                <a:gd name="T90" fmla="*/ 2147483647 w 615"/>
                <a:gd name="T91" fmla="*/ 2147483647 h 695"/>
                <a:gd name="T92" fmla="*/ 2147483647 w 615"/>
                <a:gd name="T93" fmla="*/ 2147483647 h 695"/>
                <a:gd name="T94" fmla="*/ 2147483647 w 615"/>
                <a:gd name="T95" fmla="*/ 2147483647 h 695"/>
                <a:gd name="T96" fmla="*/ 2147483647 w 615"/>
                <a:gd name="T97" fmla="*/ 2147483647 h 695"/>
                <a:gd name="T98" fmla="*/ 2147483647 w 615"/>
                <a:gd name="T99" fmla="*/ 2147483647 h 695"/>
                <a:gd name="T100" fmla="*/ 2147483647 w 615"/>
                <a:gd name="T101" fmla="*/ 2147483647 h 695"/>
                <a:gd name="T102" fmla="*/ 2147483647 w 615"/>
                <a:gd name="T103" fmla="*/ 2147483647 h 695"/>
                <a:gd name="T104" fmla="*/ 2147483647 w 615"/>
                <a:gd name="T105" fmla="*/ 2147483647 h 695"/>
                <a:gd name="T106" fmla="*/ 2147483647 w 615"/>
                <a:gd name="T107" fmla="*/ 2147483647 h 695"/>
                <a:gd name="T108" fmla="*/ 2147483647 w 615"/>
                <a:gd name="T109" fmla="*/ 2147483647 h 695"/>
                <a:gd name="T110" fmla="*/ 2147483647 w 615"/>
                <a:gd name="T111" fmla="*/ 2147483647 h 695"/>
                <a:gd name="T112" fmla="*/ 2147483647 w 615"/>
                <a:gd name="T113" fmla="*/ 2147483647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23812" name="Freeform 4930"/>
            <p:cNvSpPr>
              <a:spLocks/>
            </p:cNvSpPr>
            <p:nvPr/>
          </p:nvSpPr>
          <p:spPr bwMode="auto">
            <a:xfrm>
              <a:off x="2576513" y="4043363"/>
              <a:ext cx="65088" cy="60325"/>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0 w 37"/>
                <a:gd name="T9" fmla="*/ 2147483647 h 31"/>
                <a:gd name="T10" fmla="*/ 2147483647 w 37"/>
                <a:gd name="T11" fmla="*/ 2147483647 h 31"/>
                <a:gd name="T12" fmla="*/ 0 w 37"/>
                <a:gd name="T13" fmla="*/ 2147483647 h 31"/>
                <a:gd name="T14" fmla="*/ 2147483647 w 37"/>
                <a:gd name="T15" fmla="*/ 0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23813" name="Freeform 4931"/>
            <p:cNvSpPr>
              <a:spLocks/>
            </p:cNvSpPr>
            <p:nvPr/>
          </p:nvSpPr>
          <p:spPr bwMode="auto">
            <a:xfrm>
              <a:off x="4256088" y="3960813"/>
              <a:ext cx="55563" cy="47625"/>
            </a:xfrm>
            <a:custGeom>
              <a:avLst/>
              <a:gdLst>
                <a:gd name="T0" fmla="*/ 2147483647 w 31"/>
                <a:gd name="T1" fmla="*/ 2147483647 h 24"/>
                <a:gd name="T2" fmla="*/ 0 w 31"/>
                <a:gd name="T3" fmla="*/ 2147483647 h 24"/>
                <a:gd name="T4" fmla="*/ 2147483647 w 31"/>
                <a:gd name="T5" fmla="*/ 2147483647 h 24"/>
                <a:gd name="T6" fmla="*/ 2147483647 w 31"/>
                <a:gd name="T7" fmla="*/ 0 h 24"/>
                <a:gd name="T8" fmla="*/ 2147483647 w 31"/>
                <a:gd name="T9" fmla="*/ 0 h 24"/>
                <a:gd name="T10" fmla="*/ 2147483647 w 31"/>
                <a:gd name="T11" fmla="*/ 2147483647 h 24"/>
                <a:gd name="T12" fmla="*/ 2147483647 w 31"/>
                <a:gd name="T13" fmla="*/ 2147483647 h 24"/>
                <a:gd name="T14" fmla="*/ 2147483647 w 31"/>
                <a:gd name="T15" fmla="*/ 2147483647 h 24"/>
                <a:gd name="T16" fmla="*/ 2147483647 w 31"/>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23814" name="Freeform 4932"/>
            <p:cNvSpPr>
              <a:spLocks/>
            </p:cNvSpPr>
            <p:nvPr/>
          </p:nvSpPr>
          <p:spPr bwMode="auto">
            <a:xfrm>
              <a:off x="4232276" y="3910013"/>
              <a:ext cx="14288" cy="17463"/>
            </a:xfrm>
            <a:custGeom>
              <a:avLst/>
              <a:gdLst>
                <a:gd name="T0" fmla="*/ 2147483647 w 7"/>
                <a:gd name="T1" fmla="*/ 0 h 9"/>
                <a:gd name="T2" fmla="*/ 2147483647 w 7"/>
                <a:gd name="T3" fmla="*/ 0 h 9"/>
                <a:gd name="T4" fmla="*/ 0 w 7"/>
                <a:gd name="T5" fmla="*/ 2147483647 h 9"/>
                <a:gd name="T6" fmla="*/ 2147483647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815" name="Freeform 4933"/>
            <p:cNvSpPr>
              <a:spLocks/>
            </p:cNvSpPr>
            <p:nvPr/>
          </p:nvSpPr>
          <p:spPr bwMode="auto">
            <a:xfrm>
              <a:off x="4240213" y="3963988"/>
              <a:ext cx="158750" cy="215900"/>
            </a:xfrm>
            <a:custGeom>
              <a:avLst/>
              <a:gdLst>
                <a:gd name="T0" fmla="*/ 2147483647 w 90"/>
                <a:gd name="T1" fmla="*/ 2147483647 h 109"/>
                <a:gd name="T2" fmla="*/ 2147483647 w 90"/>
                <a:gd name="T3" fmla="*/ 2147483647 h 109"/>
                <a:gd name="T4" fmla="*/ 2147483647 w 90"/>
                <a:gd name="T5" fmla="*/ 2147483647 h 109"/>
                <a:gd name="T6" fmla="*/ 2147483647 w 90"/>
                <a:gd name="T7" fmla="*/ 2147483647 h 109"/>
                <a:gd name="T8" fmla="*/ 2147483647 w 90"/>
                <a:gd name="T9" fmla="*/ 2147483647 h 109"/>
                <a:gd name="T10" fmla="*/ 2147483647 w 90"/>
                <a:gd name="T11" fmla="*/ 2147483647 h 109"/>
                <a:gd name="T12" fmla="*/ 0 w 90"/>
                <a:gd name="T13" fmla="*/ 2147483647 h 109"/>
                <a:gd name="T14" fmla="*/ 2147483647 w 90"/>
                <a:gd name="T15" fmla="*/ 2147483647 h 109"/>
                <a:gd name="T16" fmla="*/ 2147483647 w 90"/>
                <a:gd name="T17" fmla="*/ 2147483647 h 109"/>
                <a:gd name="T18" fmla="*/ 2147483647 w 90"/>
                <a:gd name="T19" fmla="*/ 2147483647 h 109"/>
                <a:gd name="T20" fmla="*/ 2147483647 w 90"/>
                <a:gd name="T21" fmla="*/ 2147483647 h 109"/>
                <a:gd name="T22" fmla="*/ 2147483647 w 90"/>
                <a:gd name="T23" fmla="*/ 2147483647 h 109"/>
                <a:gd name="T24" fmla="*/ 2147483647 w 90"/>
                <a:gd name="T25" fmla="*/ 2147483647 h 109"/>
                <a:gd name="T26" fmla="*/ 2147483647 w 90"/>
                <a:gd name="T27" fmla="*/ 2147483647 h 109"/>
                <a:gd name="T28" fmla="*/ 2147483647 w 90"/>
                <a:gd name="T29" fmla="*/ 2147483647 h 109"/>
                <a:gd name="T30" fmla="*/ 2147483647 w 90"/>
                <a:gd name="T31" fmla="*/ 2147483647 h 109"/>
                <a:gd name="T32" fmla="*/ 2147483647 w 90"/>
                <a:gd name="T33" fmla="*/ 2147483647 h 109"/>
                <a:gd name="T34" fmla="*/ 2147483647 w 90"/>
                <a:gd name="T35" fmla="*/ 2147483647 h 109"/>
                <a:gd name="T36" fmla="*/ 2147483647 w 90"/>
                <a:gd name="T37" fmla="*/ 2147483647 h 109"/>
                <a:gd name="T38" fmla="*/ 2147483647 w 90"/>
                <a:gd name="T39" fmla="*/ 2147483647 h 109"/>
                <a:gd name="T40" fmla="*/ 2147483647 w 90"/>
                <a:gd name="T41" fmla="*/ 2147483647 h 109"/>
                <a:gd name="T42" fmla="*/ 2147483647 w 90"/>
                <a:gd name="T43" fmla="*/ 2147483647 h 109"/>
                <a:gd name="T44" fmla="*/ 2147483647 w 90"/>
                <a:gd name="T45" fmla="*/ 2147483647 h 109"/>
                <a:gd name="T46" fmla="*/ 2147483647 w 90"/>
                <a:gd name="T47" fmla="*/ 2147483647 h 109"/>
                <a:gd name="T48" fmla="*/ 2147483647 w 90"/>
                <a:gd name="T49" fmla="*/ 2147483647 h 109"/>
                <a:gd name="T50" fmla="*/ 2147483647 w 90"/>
                <a:gd name="T51" fmla="*/ 2147483647 h 109"/>
                <a:gd name="T52" fmla="*/ 2147483647 w 90"/>
                <a:gd name="T53" fmla="*/ 2147483647 h 109"/>
                <a:gd name="T54" fmla="*/ 2147483647 w 90"/>
                <a:gd name="T55" fmla="*/ 2147483647 h 109"/>
                <a:gd name="T56" fmla="*/ 2147483647 w 90"/>
                <a:gd name="T57" fmla="*/ 2147483647 h 109"/>
                <a:gd name="T58" fmla="*/ 2147483647 w 90"/>
                <a:gd name="T59" fmla="*/ 2147483647 h 109"/>
                <a:gd name="T60" fmla="*/ 2147483647 w 90"/>
                <a:gd name="T61" fmla="*/ 2147483647 h 109"/>
                <a:gd name="T62" fmla="*/ 2147483647 w 90"/>
                <a:gd name="T63" fmla="*/ 2147483647 h 109"/>
                <a:gd name="T64" fmla="*/ 2147483647 w 90"/>
                <a:gd name="T65" fmla="*/ 2147483647 h 109"/>
                <a:gd name="T66" fmla="*/ 2147483647 w 90"/>
                <a:gd name="T67" fmla="*/ 0 h 109"/>
                <a:gd name="T68" fmla="*/ 2147483647 w 90"/>
                <a:gd name="T69" fmla="*/ 0 h 109"/>
                <a:gd name="T70" fmla="*/ 2147483647 w 90"/>
                <a:gd name="T71" fmla="*/ 0 h 109"/>
                <a:gd name="T72" fmla="*/ 2147483647 w 90"/>
                <a:gd name="T73" fmla="*/ 2147483647 h 109"/>
                <a:gd name="T74" fmla="*/ 2147483647 w 90"/>
                <a:gd name="T75" fmla="*/ 2147483647 h 109"/>
                <a:gd name="T76" fmla="*/ 2147483647 w 90"/>
                <a:gd name="T77" fmla="*/ 2147483647 h 109"/>
                <a:gd name="T78" fmla="*/ 2147483647 w 90"/>
                <a:gd name="T79" fmla="*/ 2147483647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23816" name="Freeform 4934"/>
            <p:cNvSpPr>
              <a:spLocks/>
            </p:cNvSpPr>
            <p:nvPr/>
          </p:nvSpPr>
          <p:spPr bwMode="auto">
            <a:xfrm>
              <a:off x="2278063" y="4716463"/>
              <a:ext cx="233363" cy="290513"/>
            </a:xfrm>
            <a:custGeom>
              <a:avLst/>
              <a:gdLst>
                <a:gd name="T0" fmla="*/ 2147483647 w 132"/>
                <a:gd name="T1" fmla="*/ 2147483647 h 147"/>
                <a:gd name="T2" fmla="*/ 2147483647 w 132"/>
                <a:gd name="T3" fmla="*/ 2147483647 h 147"/>
                <a:gd name="T4" fmla="*/ 0 w 132"/>
                <a:gd name="T5" fmla="*/ 2147483647 h 147"/>
                <a:gd name="T6" fmla="*/ 2147483647 w 132"/>
                <a:gd name="T7" fmla="*/ 2147483647 h 147"/>
                <a:gd name="T8" fmla="*/ 2147483647 w 132"/>
                <a:gd name="T9" fmla="*/ 2147483647 h 147"/>
                <a:gd name="T10" fmla="*/ 2147483647 w 132"/>
                <a:gd name="T11" fmla="*/ 2147483647 h 147"/>
                <a:gd name="T12" fmla="*/ 2147483647 w 132"/>
                <a:gd name="T13" fmla="*/ 2147483647 h 147"/>
                <a:gd name="T14" fmla="*/ 2147483647 w 132"/>
                <a:gd name="T15" fmla="*/ 2147483647 h 147"/>
                <a:gd name="T16" fmla="*/ 2147483647 w 132"/>
                <a:gd name="T17" fmla="*/ 2147483647 h 147"/>
                <a:gd name="T18" fmla="*/ 2147483647 w 132"/>
                <a:gd name="T19" fmla="*/ 2147483647 h 147"/>
                <a:gd name="T20" fmla="*/ 2147483647 w 132"/>
                <a:gd name="T21" fmla="*/ 2147483647 h 147"/>
                <a:gd name="T22" fmla="*/ 2147483647 w 132"/>
                <a:gd name="T23" fmla="*/ 2147483647 h 147"/>
                <a:gd name="T24" fmla="*/ 2147483647 w 132"/>
                <a:gd name="T25" fmla="*/ 2147483647 h 147"/>
                <a:gd name="T26" fmla="*/ 2147483647 w 132"/>
                <a:gd name="T27" fmla="*/ 2147483647 h 147"/>
                <a:gd name="T28" fmla="*/ 2147483647 w 132"/>
                <a:gd name="T29" fmla="*/ 2147483647 h 147"/>
                <a:gd name="T30" fmla="*/ 2147483647 w 132"/>
                <a:gd name="T31" fmla="*/ 2147483647 h 147"/>
                <a:gd name="T32" fmla="*/ 2147483647 w 132"/>
                <a:gd name="T33" fmla="*/ 2147483647 h 147"/>
                <a:gd name="T34" fmla="*/ 2147483647 w 132"/>
                <a:gd name="T35" fmla="*/ 2147483647 h 147"/>
                <a:gd name="T36" fmla="*/ 2147483647 w 132"/>
                <a:gd name="T37" fmla="*/ 2147483647 h 147"/>
                <a:gd name="T38" fmla="*/ 2147483647 w 132"/>
                <a:gd name="T39" fmla="*/ 2147483647 h 147"/>
                <a:gd name="T40" fmla="*/ 2147483647 w 132"/>
                <a:gd name="T41" fmla="*/ 2147483647 h 147"/>
                <a:gd name="T42" fmla="*/ 2147483647 w 132"/>
                <a:gd name="T43" fmla="*/ 2147483647 h 147"/>
                <a:gd name="T44" fmla="*/ 2147483647 w 132"/>
                <a:gd name="T45" fmla="*/ 2147483647 h 147"/>
                <a:gd name="T46" fmla="*/ 2147483647 w 132"/>
                <a:gd name="T47" fmla="*/ 2147483647 h 147"/>
                <a:gd name="T48" fmla="*/ 2147483647 w 132"/>
                <a:gd name="T49" fmla="*/ 2147483647 h 147"/>
                <a:gd name="T50" fmla="*/ 2147483647 w 132"/>
                <a:gd name="T51" fmla="*/ 2147483647 h 147"/>
                <a:gd name="T52" fmla="*/ 2147483647 w 132"/>
                <a:gd name="T53" fmla="*/ 2147483647 h 147"/>
                <a:gd name="T54" fmla="*/ 2147483647 w 132"/>
                <a:gd name="T55" fmla="*/ 0 h 147"/>
                <a:gd name="T56" fmla="*/ 2147483647 w 132"/>
                <a:gd name="T57" fmla="*/ 2147483647 h 147"/>
                <a:gd name="T58" fmla="*/ 2147483647 w 132"/>
                <a:gd name="T59" fmla="*/ 2147483647 h 147"/>
                <a:gd name="T60" fmla="*/ 2147483647 w 132"/>
                <a:gd name="T61" fmla="*/ 2147483647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23817" name="Freeform 4935"/>
            <p:cNvSpPr>
              <a:spLocks/>
            </p:cNvSpPr>
            <p:nvPr/>
          </p:nvSpPr>
          <p:spPr bwMode="auto">
            <a:xfrm>
              <a:off x="4173538" y="4024313"/>
              <a:ext cx="7938" cy="14288"/>
            </a:xfrm>
            <a:custGeom>
              <a:avLst/>
              <a:gdLst>
                <a:gd name="T0" fmla="*/ 2147483647 w 5"/>
                <a:gd name="T1" fmla="*/ 2147483647 h 7"/>
                <a:gd name="T2" fmla="*/ 2147483647 w 5"/>
                <a:gd name="T3" fmla="*/ 2147483647 h 7"/>
                <a:gd name="T4" fmla="*/ 0 w 5"/>
                <a:gd name="T5" fmla="*/ 2147483647 h 7"/>
                <a:gd name="T6" fmla="*/ 2147483647 w 5"/>
                <a:gd name="T7" fmla="*/ 0 h 7"/>
                <a:gd name="T8" fmla="*/ 2147483647 w 5"/>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3818" name="Freeform 4936"/>
            <p:cNvSpPr>
              <a:spLocks/>
            </p:cNvSpPr>
            <p:nvPr/>
          </p:nvSpPr>
          <p:spPr bwMode="auto">
            <a:xfrm>
              <a:off x="4200526" y="3984625"/>
              <a:ext cx="3175" cy="1588"/>
            </a:xfrm>
            <a:custGeom>
              <a:avLst/>
              <a:gdLst>
                <a:gd name="T0" fmla="*/ 0 w 2"/>
                <a:gd name="T1" fmla="*/ 0 h 1588"/>
                <a:gd name="T2" fmla="*/ 0 w 2"/>
                <a:gd name="T3" fmla="*/ 0 h 1588"/>
                <a:gd name="T4" fmla="*/ 2147483647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819" name="Freeform 4937"/>
            <p:cNvSpPr>
              <a:spLocks/>
            </p:cNvSpPr>
            <p:nvPr/>
          </p:nvSpPr>
          <p:spPr bwMode="auto">
            <a:xfrm>
              <a:off x="4816476" y="4076700"/>
              <a:ext cx="301625" cy="371475"/>
            </a:xfrm>
            <a:custGeom>
              <a:avLst/>
              <a:gdLst>
                <a:gd name="T0" fmla="*/ 2147483647 w 170"/>
                <a:gd name="T1" fmla="*/ 2147483647 h 189"/>
                <a:gd name="T2" fmla="*/ 2147483647 w 170"/>
                <a:gd name="T3" fmla="*/ 2147483647 h 189"/>
                <a:gd name="T4" fmla="*/ 2147483647 w 170"/>
                <a:gd name="T5" fmla="*/ 2147483647 h 189"/>
                <a:gd name="T6" fmla="*/ 2147483647 w 170"/>
                <a:gd name="T7" fmla="*/ 2147483647 h 189"/>
                <a:gd name="T8" fmla="*/ 2147483647 w 170"/>
                <a:gd name="T9" fmla="*/ 2147483647 h 189"/>
                <a:gd name="T10" fmla="*/ 2147483647 w 170"/>
                <a:gd name="T11" fmla="*/ 0 h 189"/>
                <a:gd name="T12" fmla="*/ 2147483647 w 170"/>
                <a:gd name="T13" fmla="*/ 0 h 189"/>
                <a:gd name="T14" fmla="*/ 2147483647 w 170"/>
                <a:gd name="T15" fmla="*/ 0 h 189"/>
                <a:gd name="T16" fmla="*/ 2147483647 w 170"/>
                <a:gd name="T17" fmla="*/ 0 h 189"/>
                <a:gd name="T18" fmla="*/ 2147483647 w 170"/>
                <a:gd name="T19" fmla="*/ 0 h 189"/>
                <a:gd name="T20" fmla="*/ 2147483647 w 170"/>
                <a:gd name="T21" fmla="*/ 2147483647 h 189"/>
                <a:gd name="T22" fmla="*/ 2147483647 w 170"/>
                <a:gd name="T23" fmla="*/ 2147483647 h 189"/>
                <a:gd name="T24" fmla="*/ 2147483647 w 170"/>
                <a:gd name="T25" fmla="*/ 2147483647 h 189"/>
                <a:gd name="T26" fmla="*/ 2147483647 w 170"/>
                <a:gd name="T27" fmla="*/ 2147483647 h 189"/>
                <a:gd name="T28" fmla="*/ 2147483647 w 170"/>
                <a:gd name="T29" fmla="*/ 2147483647 h 189"/>
                <a:gd name="T30" fmla="*/ 2147483647 w 170"/>
                <a:gd name="T31" fmla="*/ 2147483647 h 189"/>
                <a:gd name="T32" fmla="*/ 0 w 170"/>
                <a:gd name="T33" fmla="*/ 2147483647 h 189"/>
                <a:gd name="T34" fmla="*/ 0 w 170"/>
                <a:gd name="T35" fmla="*/ 2147483647 h 189"/>
                <a:gd name="T36" fmla="*/ 0 w 170"/>
                <a:gd name="T37" fmla="*/ 2147483647 h 189"/>
                <a:gd name="T38" fmla="*/ 2147483647 w 170"/>
                <a:gd name="T39" fmla="*/ 2147483647 h 189"/>
                <a:gd name="T40" fmla="*/ 2147483647 w 170"/>
                <a:gd name="T41" fmla="*/ 2147483647 h 189"/>
                <a:gd name="T42" fmla="*/ 2147483647 w 170"/>
                <a:gd name="T43" fmla="*/ 2147483647 h 189"/>
                <a:gd name="T44" fmla="*/ 2147483647 w 170"/>
                <a:gd name="T45" fmla="*/ 2147483647 h 189"/>
                <a:gd name="T46" fmla="*/ 2147483647 w 170"/>
                <a:gd name="T47" fmla="*/ 2147483647 h 189"/>
                <a:gd name="T48" fmla="*/ 2147483647 w 170"/>
                <a:gd name="T49" fmla="*/ 2147483647 h 189"/>
                <a:gd name="T50" fmla="*/ 2147483647 w 170"/>
                <a:gd name="T51" fmla="*/ 2147483647 h 189"/>
                <a:gd name="T52" fmla="*/ 2147483647 w 170"/>
                <a:gd name="T53" fmla="*/ 2147483647 h 189"/>
                <a:gd name="T54" fmla="*/ 2147483647 w 170"/>
                <a:gd name="T55" fmla="*/ 2147483647 h 189"/>
                <a:gd name="T56" fmla="*/ 2147483647 w 170"/>
                <a:gd name="T57" fmla="*/ 2147483647 h 189"/>
                <a:gd name="T58" fmla="*/ 2147483647 w 170"/>
                <a:gd name="T59" fmla="*/ 2147483647 h 189"/>
                <a:gd name="T60" fmla="*/ 2147483647 w 170"/>
                <a:gd name="T61" fmla="*/ 2147483647 h 189"/>
                <a:gd name="T62" fmla="*/ 2147483647 w 170"/>
                <a:gd name="T63" fmla="*/ 2147483647 h 189"/>
                <a:gd name="T64" fmla="*/ 2147483647 w 170"/>
                <a:gd name="T65" fmla="*/ 2147483647 h 189"/>
                <a:gd name="T66" fmla="*/ 2147483647 w 170"/>
                <a:gd name="T67" fmla="*/ 2147483647 h 189"/>
                <a:gd name="T68" fmla="*/ 2147483647 w 170"/>
                <a:gd name="T69" fmla="*/ 2147483647 h 189"/>
                <a:gd name="T70" fmla="*/ 2147483647 w 170"/>
                <a:gd name="T71" fmla="*/ 2147483647 h 189"/>
                <a:gd name="T72" fmla="*/ 2147483647 w 170"/>
                <a:gd name="T73" fmla="*/ 2147483647 h 189"/>
                <a:gd name="T74" fmla="*/ 2147483647 w 170"/>
                <a:gd name="T75" fmla="*/ 2147483647 h 189"/>
                <a:gd name="T76" fmla="*/ 2147483647 w 170"/>
                <a:gd name="T77" fmla="*/ 2147483647 h 189"/>
                <a:gd name="T78" fmla="*/ 2147483647 w 170"/>
                <a:gd name="T79" fmla="*/ 2147483647 h 189"/>
                <a:gd name="T80" fmla="*/ 2147483647 w 170"/>
                <a:gd name="T81" fmla="*/ 2147483647 h 189"/>
                <a:gd name="T82" fmla="*/ 2147483647 w 170"/>
                <a:gd name="T83" fmla="*/ 2147483647 h 189"/>
                <a:gd name="T84" fmla="*/ 2147483647 w 170"/>
                <a:gd name="T85" fmla="*/ 2147483647 h 189"/>
                <a:gd name="T86" fmla="*/ 2147483647 w 170"/>
                <a:gd name="T87" fmla="*/ 2147483647 h 189"/>
                <a:gd name="T88" fmla="*/ 2147483647 w 170"/>
                <a:gd name="T89" fmla="*/ 214748364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23820" name="Freeform 4938"/>
            <p:cNvSpPr>
              <a:spLocks/>
            </p:cNvSpPr>
            <p:nvPr/>
          </p:nvSpPr>
          <p:spPr bwMode="auto">
            <a:xfrm>
              <a:off x="5086351" y="4243388"/>
              <a:ext cx="9525" cy="25400"/>
            </a:xfrm>
            <a:custGeom>
              <a:avLst/>
              <a:gdLst>
                <a:gd name="T0" fmla="*/ 2147483647 w 5"/>
                <a:gd name="T1" fmla="*/ 2147483647 h 12"/>
                <a:gd name="T2" fmla="*/ 2147483647 w 5"/>
                <a:gd name="T3" fmla="*/ 0 h 12"/>
                <a:gd name="T4" fmla="*/ 0 w 5"/>
                <a:gd name="T5" fmla="*/ 2147483647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3821" name="Freeform 4939"/>
            <p:cNvSpPr>
              <a:spLocks/>
            </p:cNvSpPr>
            <p:nvPr/>
          </p:nvSpPr>
          <p:spPr bwMode="auto">
            <a:xfrm>
              <a:off x="4822826" y="3889375"/>
              <a:ext cx="147638" cy="201613"/>
            </a:xfrm>
            <a:custGeom>
              <a:avLst/>
              <a:gdLst>
                <a:gd name="T0" fmla="*/ 2147483647 w 83"/>
                <a:gd name="T1" fmla="*/ 2147483647 h 102"/>
                <a:gd name="T2" fmla="*/ 2147483647 w 83"/>
                <a:gd name="T3" fmla="*/ 0 h 102"/>
                <a:gd name="T4" fmla="*/ 2147483647 w 83"/>
                <a:gd name="T5" fmla="*/ 2147483647 h 102"/>
                <a:gd name="T6" fmla="*/ 2147483647 w 83"/>
                <a:gd name="T7" fmla="*/ 2147483647 h 102"/>
                <a:gd name="T8" fmla="*/ 2147483647 w 83"/>
                <a:gd name="T9" fmla="*/ 2147483647 h 102"/>
                <a:gd name="T10" fmla="*/ 2147483647 w 83"/>
                <a:gd name="T11" fmla="*/ 2147483647 h 102"/>
                <a:gd name="T12" fmla="*/ 2147483647 w 83"/>
                <a:gd name="T13" fmla="*/ 2147483647 h 102"/>
                <a:gd name="T14" fmla="*/ 2147483647 w 83"/>
                <a:gd name="T15" fmla="*/ 2147483647 h 102"/>
                <a:gd name="T16" fmla="*/ 2147483647 w 83"/>
                <a:gd name="T17" fmla="*/ 2147483647 h 102"/>
                <a:gd name="T18" fmla="*/ 2147483647 w 83"/>
                <a:gd name="T19" fmla="*/ 2147483647 h 102"/>
                <a:gd name="T20" fmla="*/ 2147483647 w 83"/>
                <a:gd name="T21" fmla="*/ 2147483647 h 102"/>
                <a:gd name="T22" fmla="*/ 2147483647 w 83"/>
                <a:gd name="T23" fmla="*/ 2147483647 h 102"/>
                <a:gd name="T24" fmla="*/ 2147483647 w 83"/>
                <a:gd name="T25" fmla="*/ 2147483647 h 102"/>
                <a:gd name="T26" fmla="*/ 0 w 83"/>
                <a:gd name="T27" fmla="*/ 2147483647 h 102"/>
                <a:gd name="T28" fmla="*/ 2147483647 w 83"/>
                <a:gd name="T29" fmla="*/ 2147483647 h 102"/>
                <a:gd name="T30" fmla="*/ 2147483647 w 83"/>
                <a:gd name="T31" fmla="*/ 2147483647 h 102"/>
                <a:gd name="T32" fmla="*/ 2147483647 w 83"/>
                <a:gd name="T33" fmla="*/ 2147483647 h 102"/>
                <a:gd name="T34" fmla="*/ 2147483647 w 83"/>
                <a:gd name="T35" fmla="*/ 2147483647 h 102"/>
                <a:gd name="T36" fmla="*/ 2147483647 w 83"/>
                <a:gd name="T37" fmla="*/ 2147483647 h 102"/>
                <a:gd name="T38" fmla="*/ 2147483647 w 83"/>
                <a:gd name="T39" fmla="*/ 2147483647 h 102"/>
                <a:gd name="T40" fmla="*/ 2147483647 w 83"/>
                <a:gd name="T41" fmla="*/ 2147483647 h 102"/>
                <a:gd name="T42" fmla="*/ 2147483647 w 83"/>
                <a:gd name="T43" fmla="*/ 2147483647 h 102"/>
                <a:gd name="T44" fmla="*/ 2147483647 w 83"/>
                <a:gd name="T45" fmla="*/ 2147483647 h 102"/>
                <a:gd name="T46" fmla="*/ 2147483647 w 83"/>
                <a:gd name="T47" fmla="*/ 2147483647 h 102"/>
                <a:gd name="T48" fmla="*/ 2147483647 w 83"/>
                <a:gd name="T49" fmla="*/ 2147483647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23822" name="Freeform 4940"/>
            <p:cNvSpPr>
              <a:spLocks/>
            </p:cNvSpPr>
            <p:nvPr/>
          </p:nvSpPr>
          <p:spPr bwMode="auto">
            <a:xfrm>
              <a:off x="4332288" y="3854450"/>
              <a:ext cx="536575" cy="655638"/>
            </a:xfrm>
            <a:custGeom>
              <a:avLst/>
              <a:gdLst>
                <a:gd name="T0" fmla="*/ 2147483647 w 302"/>
                <a:gd name="T1" fmla="*/ 2147483647 h 333"/>
                <a:gd name="T2" fmla="*/ 2147483647 w 302"/>
                <a:gd name="T3" fmla="*/ 2147483647 h 333"/>
                <a:gd name="T4" fmla="*/ 2147483647 w 302"/>
                <a:gd name="T5" fmla="*/ 2147483647 h 333"/>
                <a:gd name="T6" fmla="*/ 2147483647 w 302"/>
                <a:gd name="T7" fmla="*/ 2147483647 h 333"/>
                <a:gd name="T8" fmla="*/ 2147483647 w 302"/>
                <a:gd name="T9" fmla="*/ 2147483647 h 333"/>
                <a:gd name="T10" fmla="*/ 2147483647 w 302"/>
                <a:gd name="T11" fmla="*/ 2147483647 h 333"/>
                <a:gd name="T12" fmla="*/ 2147483647 w 302"/>
                <a:gd name="T13" fmla="*/ 2147483647 h 333"/>
                <a:gd name="T14" fmla="*/ 2147483647 w 302"/>
                <a:gd name="T15" fmla="*/ 2147483647 h 333"/>
                <a:gd name="T16" fmla="*/ 2147483647 w 302"/>
                <a:gd name="T17" fmla="*/ 2147483647 h 333"/>
                <a:gd name="T18" fmla="*/ 2147483647 w 302"/>
                <a:gd name="T19" fmla="*/ 2147483647 h 333"/>
                <a:gd name="T20" fmla="*/ 2147483647 w 302"/>
                <a:gd name="T21" fmla="*/ 2147483647 h 333"/>
                <a:gd name="T22" fmla="*/ 2147483647 w 302"/>
                <a:gd name="T23" fmla="*/ 2147483647 h 333"/>
                <a:gd name="T24" fmla="*/ 2147483647 w 302"/>
                <a:gd name="T25" fmla="*/ 2147483647 h 333"/>
                <a:gd name="T26" fmla="*/ 2147483647 w 302"/>
                <a:gd name="T27" fmla="*/ 2147483647 h 333"/>
                <a:gd name="T28" fmla="*/ 2147483647 w 302"/>
                <a:gd name="T29" fmla="*/ 2147483647 h 333"/>
                <a:gd name="T30" fmla="*/ 2147483647 w 302"/>
                <a:gd name="T31" fmla="*/ 2147483647 h 333"/>
                <a:gd name="T32" fmla="*/ 2147483647 w 302"/>
                <a:gd name="T33" fmla="*/ 2147483647 h 333"/>
                <a:gd name="T34" fmla="*/ 2147483647 w 302"/>
                <a:gd name="T35" fmla="*/ 2147483647 h 333"/>
                <a:gd name="T36" fmla="*/ 2147483647 w 302"/>
                <a:gd name="T37" fmla="*/ 2147483647 h 333"/>
                <a:gd name="T38" fmla="*/ 2147483647 w 302"/>
                <a:gd name="T39" fmla="*/ 2147483647 h 333"/>
                <a:gd name="T40" fmla="*/ 2147483647 w 302"/>
                <a:gd name="T41" fmla="*/ 2147483647 h 333"/>
                <a:gd name="T42" fmla="*/ 2147483647 w 302"/>
                <a:gd name="T43" fmla="*/ 2147483647 h 333"/>
                <a:gd name="T44" fmla="*/ 2147483647 w 302"/>
                <a:gd name="T45" fmla="*/ 2147483647 h 333"/>
                <a:gd name="T46" fmla="*/ 2147483647 w 302"/>
                <a:gd name="T47" fmla="*/ 2147483647 h 333"/>
                <a:gd name="T48" fmla="*/ 2147483647 w 302"/>
                <a:gd name="T49" fmla="*/ 2147483647 h 333"/>
                <a:gd name="T50" fmla="*/ 2147483647 w 302"/>
                <a:gd name="T51" fmla="*/ 2147483647 h 333"/>
                <a:gd name="T52" fmla="*/ 2147483647 w 302"/>
                <a:gd name="T53" fmla="*/ 2147483647 h 333"/>
                <a:gd name="T54" fmla="*/ 2147483647 w 302"/>
                <a:gd name="T55" fmla="*/ 2147483647 h 333"/>
                <a:gd name="T56" fmla="*/ 2147483647 w 302"/>
                <a:gd name="T57" fmla="*/ 2147483647 h 333"/>
                <a:gd name="T58" fmla="*/ 2147483647 w 302"/>
                <a:gd name="T59" fmla="*/ 2147483647 h 333"/>
                <a:gd name="T60" fmla="*/ 2147483647 w 302"/>
                <a:gd name="T61" fmla="*/ 2147483647 h 333"/>
                <a:gd name="T62" fmla="*/ 2147483647 w 302"/>
                <a:gd name="T63" fmla="*/ 2147483647 h 333"/>
                <a:gd name="T64" fmla="*/ 2147483647 w 302"/>
                <a:gd name="T65" fmla="*/ 2147483647 h 333"/>
                <a:gd name="T66" fmla="*/ 2147483647 w 302"/>
                <a:gd name="T67" fmla="*/ 2147483647 h 333"/>
                <a:gd name="T68" fmla="*/ 2147483647 w 302"/>
                <a:gd name="T69" fmla="*/ 2147483647 h 333"/>
                <a:gd name="T70" fmla="*/ 2147483647 w 302"/>
                <a:gd name="T71" fmla="*/ 2147483647 h 333"/>
                <a:gd name="T72" fmla="*/ 2147483647 w 302"/>
                <a:gd name="T73" fmla="*/ 2147483647 h 333"/>
                <a:gd name="T74" fmla="*/ 2147483647 w 302"/>
                <a:gd name="T75" fmla="*/ 2147483647 h 333"/>
                <a:gd name="T76" fmla="*/ 2147483647 w 302"/>
                <a:gd name="T77" fmla="*/ 2147483647 h 333"/>
                <a:gd name="T78" fmla="*/ 2147483647 w 302"/>
                <a:gd name="T79" fmla="*/ 2147483647 h 333"/>
                <a:gd name="T80" fmla="*/ 2147483647 w 302"/>
                <a:gd name="T81" fmla="*/ 2147483647 h 333"/>
                <a:gd name="T82" fmla="*/ 2147483647 w 302"/>
                <a:gd name="T83" fmla="*/ 2147483647 h 333"/>
                <a:gd name="T84" fmla="*/ 2147483647 w 302"/>
                <a:gd name="T85" fmla="*/ 2147483647 h 333"/>
                <a:gd name="T86" fmla="*/ 2147483647 w 302"/>
                <a:gd name="T87" fmla="*/ 2147483647 h 333"/>
                <a:gd name="T88" fmla="*/ 2147483647 w 302"/>
                <a:gd name="T89" fmla="*/ 2147483647 h 333"/>
                <a:gd name="T90" fmla="*/ 2147483647 w 302"/>
                <a:gd name="T91" fmla="*/ 2147483647 h 333"/>
                <a:gd name="T92" fmla="*/ 2147483647 w 302"/>
                <a:gd name="T93" fmla="*/ 2147483647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23823" name="Freeform 4941"/>
            <p:cNvSpPr>
              <a:spLocks/>
            </p:cNvSpPr>
            <p:nvPr/>
          </p:nvSpPr>
          <p:spPr bwMode="auto">
            <a:xfrm>
              <a:off x="4600576" y="4329113"/>
              <a:ext cx="328613" cy="342900"/>
            </a:xfrm>
            <a:custGeom>
              <a:avLst/>
              <a:gdLst>
                <a:gd name="T0" fmla="*/ 2147483647 w 185"/>
                <a:gd name="T1" fmla="*/ 2147483647 h 175"/>
                <a:gd name="T2" fmla="*/ 2147483647 w 185"/>
                <a:gd name="T3" fmla="*/ 2147483647 h 175"/>
                <a:gd name="T4" fmla="*/ 2147483647 w 185"/>
                <a:gd name="T5" fmla="*/ 2147483647 h 175"/>
                <a:gd name="T6" fmla="*/ 2147483647 w 185"/>
                <a:gd name="T7" fmla="*/ 2147483647 h 175"/>
                <a:gd name="T8" fmla="*/ 2147483647 w 185"/>
                <a:gd name="T9" fmla="*/ 2147483647 h 175"/>
                <a:gd name="T10" fmla="*/ 0 w 185"/>
                <a:gd name="T11" fmla="*/ 2147483647 h 175"/>
                <a:gd name="T12" fmla="*/ 0 w 185"/>
                <a:gd name="T13" fmla="*/ 2147483647 h 175"/>
                <a:gd name="T14" fmla="*/ 2147483647 w 185"/>
                <a:gd name="T15" fmla="*/ 2147483647 h 175"/>
                <a:gd name="T16" fmla="*/ 2147483647 w 185"/>
                <a:gd name="T17" fmla="*/ 2147483647 h 175"/>
                <a:gd name="T18" fmla="*/ 2147483647 w 185"/>
                <a:gd name="T19" fmla="*/ 2147483647 h 175"/>
                <a:gd name="T20" fmla="*/ 2147483647 w 185"/>
                <a:gd name="T21" fmla="*/ 2147483647 h 175"/>
                <a:gd name="T22" fmla="*/ 2147483647 w 185"/>
                <a:gd name="T23" fmla="*/ 2147483647 h 175"/>
                <a:gd name="T24" fmla="*/ 2147483647 w 185"/>
                <a:gd name="T25" fmla="*/ 2147483647 h 175"/>
                <a:gd name="T26" fmla="*/ 2147483647 w 185"/>
                <a:gd name="T27" fmla="*/ 2147483647 h 175"/>
                <a:gd name="T28" fmla="*/ 2147483647 w 185"/>
                <a:gd name="T29" fmla="*/ 2147483647 h 175"/>
                <a:gd name="T30" fmla="*/ 2147483647 w 185"/>
                <a:gd name="T31" fmla="*/ 2147483647 h 175"/>
                <a:gd name="T32" fmla="*/ 2147483647 w 185"/>
                <a:gd name="T33" fmla="*/ 2147483647 h 175"/>
                <a:gd name="T34" fmla="*/ 2147483647 w 185"/>
                <a:gd name="T35" fmla="*/ 2147483647 h 175"/>
                <a:gd name="T36" fmla="*/ 2147483647 w 185"/>
                <a:gd name="T37" fmla="*/ 2147483647 h 175"/>
                <a:gd name="T38" fmla="*/ 2147483647 w 185"/>
                <a:gd name="T39" fmla="*/ 2147483647 h 175"/>
                <a:gd name="T40" fmla="*/ 2147483647 w 185"/>
                <a:gd name="T41" fmla="*/ 2147483647 h 175"/>
                <a:gd name="T42" fmla="*/ 2147483647 w 185"/>
                <a:gd name="T43" fmla="*/ 2147483647 h 175"/>
                <a:gd name="T44" fmla="*/ 2147483647 w 185"/>
                <a:gd name="T45" fmla="*/ 2147483647 h 175"/>
                <a:gd name="T46" fmla="*/ 2147483647 w 185"/>
                <a:gd name="T47" fmla="*/ 2147483647 h 175"/>
                <a:gd name="T48" fmla="*/ 2147483647 w 185"/>
                <a:gd name="T49" fmla="*/ 2147483647 h 175"/>
                <a:gd name="T50" fmla="*/ 2147483647 w 185"/>
                <a:gd name="T51" fmla="*/ 2147483647 h 175"/>
                <a:gd name="T52" fmla="*/ 2147483647 w 185"/>
                <a:gd name="T53" fmla="*/ 2147483647 h 175"/>
                <a:gd name="T54" fmla="*/ 2147483647 w 185"/>
                <a:gd name="T55" fmla="*/ 2147483647 h 175"/>
                <a:gd name="T56" fmla="*/ 2147483647 w 185"/>
                <a:gd name="T57" fmla="*/ 2147483647 h 175"/>
                <a:gd name="T58" fmla="*/ 2147483647 w 185"/>
                <a:gd name="T59" fmla="*/ 2147483647 h 175"/>
                <a:gd name="T60" fmla="*/ 2147483647 w 185"/>
                <a:gd name="T61" fmla="*/ 2147483647 h 175"/>
                <a:gd name="T62" fmla="*/ 2147483647 w 185"/>
                <a:gd name="T63" fmla="*/ 2147483647 h 175"/>
                <a:gd name="T64" fmla="*/ 2147483647 w 185"/>
                <a:gd name="T65" fmla="*/ 0 h 175"/>
                <a:gd name="T66" fmla="*/ 2147483647 w 185"/>
                <a:gd name="T67" fmla="*/ 2147483647 h 175"/>
                <a:gd name="T68" fmla="*/ 2147483647 w 185"/>
                <a:gd name="T69" fmla="*/ 2147483647 h 175"/>
                <a:gd name="T70" fmla="*/ 2147483647 w 185"/>
                <a:gd name="T71" fmla="*/ 2147483647 h 175"/>
                <a:gd name="T72" fmla="*/ 2147483647 w 185"/>
                <a:gd name="T73" fmla="*/ 2147483647 h 175"/>
                <a:gd name="T74" fmla="*/ 2147483647 w 185"/>
                <a:gd name="T75" fmla="*/ 2147483647 h 175"/>
                <a:gd name="T76" fmla="*/ 2147483647 w 185"/>
                <a:gd name="T77" fmla="*/ 2147483647 h 175"/>
                <a:gd name="T78" fmla="*/ 2147483647 w 185"/>
                <a:gd name="T79" fmla="*/ 2147483647 h 175"/>
                <a:gd name="T80" fmla="*/ 2147483647 w 185"/>
                <a:gd name="T81" fmla="*/ 2147483647 h 175"/>
                <a:gd name="T82" fmla="*/ 2147483647 w 185"/>
                <a:gd name="T83" fmla="*/ 2147483647 h 175"/>
                <a:gd name="T84" fmla="*/ 2147483647 w 185"/>
                <a:gd name="T85" fmla="*/ 2147483647 h 175"/>
                <a:gd name="T86" fmla="*/ 2147483647 w 185"/>
                <a:gd name="T87" fmla="*/ 2147483647 h 175"/>
                <a:gd name="T88" fmla="*/ 2147483647 w 185"/>
                <a:gd name="T89" fmla="*/ 2147483647 h 175"/>
                <a:gd name="T90" fmla="*/ 2147483647 w 185"/>
                <a:gd name="T91" fmla="*/ 2147483647 h 175"/>
                <a:gd name="T92" fmla="*/ 2147483647 w 185"/>
                <a:gd name="T93" fmla="*/ 2147483647 h 175"/>
                <a:gd name="T94" fmla="*/ 2147483647 w 185"/>
                <a:gd name="T95" fmla="*/ 2147483647 h 175"/>
                <a:gd name="T96" fmla="*/ 2147483647 w 185"/>
                <a:gd name="T97" fmla="*/ 2147483647 h 175"/>
                <a:gd name="T98" fmla="*/ 2147483647 w 185"/>
                <a:gd name="T99" fmla="*/ 2147483647 h 175"/>
                <a:gd name="T100" fmla="*/ 2147483647 w 185"/>
                <a:gd name="T101" fmla="*/ 2147483647 h 175"/>
                <a:gd name="T102" fmla="*/ 2147483647 w 185"/>
                <a:gd name="T103" fmla="*/ 2147483647 h 175"/>
                <a:gd name="T104" fmla="*/ 2147483647 w 185"/>
                <a:gd name="T105" fmla="*/ 2147483647 h 175"/>
                <a:gd name="T106" fmla="*/ 2147483647 w 185"/>
                <a:gd name="T107" fmla="*/ 2147483647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23824" name="Freeform 4942"/>
            <p:cNvSpPr>
              <a:spLocks/>
            </p:cNvSpPr>
            <p:nvPr/>
          </p:nvSpPr>
          <p:spPr bwMode="auto">
            <a:xfrm>
              <a:off x="4691063" y="4587875"/>
              <a:ext cx="212725" cy="238125"/>
            </a:xfrm>
            <a:custGeom>
              <a:avLst/>
              <a:gdLst>
                <a:gd name="T0" fmla="*/ 2147483647 w 120"/>
                <a:gd name="T1" fmla="*/ 2147483647 h 121"/>
                <a:gd name="T2" fmla="*/ 2147483647 w 120"/>
                <a:gd name="T3" fmla="*/ 2147483647 h 121"/>
                <a:gd name="T4" fmla="*/ 2147483647 w 120"/>
                <a:gd name="T5" fmla="*/ 2147483647 h 121"/>
                <a:gd name="T6" fmla="*/ 2147483647 w 120"/>
                <a:gd name="T7" fmla="*/ 2147483647 h 121"/>
                <a:gd name="T8" fmla="*/ 2147483647 w 120"/>
                <a:gd name="T9" fmla="*/ 2147483647 h 121"/>
                <a:gd name="T10" fmla="*/ 2147483647 w 120"/>
                <a:gd name="T11" fmla="*/ 2147483647 h 121"/>
                <a:gd name="T12" fmla="*/ 2147483647 w 120"/>
                <a:gd name="T13" fmla="*/ 2147483647 h 121"/>
                <a:gd name="T14" fmla="*/ 2147483647 w 120"/>
                <a:gd name="T15" fmla="*/ 2147483647 h 121"/>
                <a:gd name="T16" fmla="*/ 0 w 120"/>
                <a:gd name="T17" fmla="*/ 2147483647 h 121"/>
                <a:gd name="T18" fmla="*/ 2147483647 w 120"/>
                <a:gd name="T19" fmla="*/ 2147483647 h 121"/>
                <a:gd name="T20" fmla="*/ 2147483647 w 120"/>
                <a:gd name="T21" fmla="*/ 2147483647 h 121"/>
                <a:gd name="T22" fmla="*/ 2147483647 w 120"/>
                <a:gd name="T23" fmla="*/ 2147483647 h 121"/>
                <a:gd name="T24" fmla="*/ 2147483647 w 120"/>
                <a:gd name="T25" fmla="*/ 2147483647 h 121"/>
                <a:gd name="T26" fmla="*/ 2147483647 w 120"/>
                <a:gd name="T27" fmla="*/ 2147483647 h 121"/>
                <a:gd name="T28" fmla="*/ 2147483647 w 120"/>
                <a:gd name="T29" fmla="*/ 0 h 121"/>
                <a:gd name="T30" fmla="*/ 2147483647 w 120"/>
                <a:gd name="T31" fmla="*/ 2147483647 h 121"/>
                <a:gd name="T32" fmla="*/ 2147483647 w 120"/>
                <a:gd name="T33" fmla="*/ 2147483647 h 121"/>
                <a:gd name="T34" fmla="*/ 2147483647 w 120"/>
                <a:gd name="T35" fmla="*/ 2147483647 h 121"/>
                <a:gd name="T36" fmla="*/ 2147483647 w 120"/>
                <a:gd name="T37" fmla="*/ 2147483647 h 121"/>
                <a:gd name="T38" fmla="*/ 2147483647 w 120"/>
                <a:gd name="T39" fmla="*/ 2147483647 h 121"/>
                <a:gd name="T40" fmla="*/ 2147483647 w 120"/>
                <a:gd name="T41" fmla="*/ 2147483647 h 121"/>
                <a:gd name="T42" fmla="*/ 2147483647 w 120"/>
                <a:gd name="T43" fmla="*/ 2147483647 h 121"/>
                <a:gd name="T44" fmla="*/ 2147483647 w 120"/>
                <a:gd name="T45" fmla="*/ 2147483647 h 121"/>
                <a:gd name="T46" fmla="*/ 2147483647 w 120"/>
                <a:gd name="T47" fmla="*/ 2147483647 h 121"/>
                <a:gd name="T48" fmla="*/ 2147483647 w 120"/>
                <a:gd name="T49" fmla="*/ 2147483647 h 121"/>
                <a:gd name="T50" fmla="*/ 2147483647 w 120"/>
                <a:gd name="T51" fmla="*/ 2147483647 h 121"/>
                <a:gd name="T52" fmla="*/ 2147483647 w 120"/>
                <a:gd name="T53" fmla="*/ 2147483647 h 121"/>
                <a:gd name="T54" fmla="*/ 2147483647 w 120"/>
                <a:gd name="T55" fmla="*/ 2147483647 h 121"/>
                <a:gd name="T56" fmla="*/ 2147483647 w 120"/>
                <a:gd name="T57" fmla="*/ 2147483647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23825" name="Freeform 4943"/>
            <p:cNvSpPr>
              <a:spLocks/>
            </p:cNvSpPr>
            <p:nvPr/>
          </p:nvSpPr>
          <p:spPr bwMode="auto">
            <a:xfrm>
              <a:off x="2444751" y="5099050"/>
              <a:ext cx="133350" cy="166688"/>
            </a:xfrm>
            <a:custGeom>
              <a:avLst/>
              <a:gdLst>
                <a:gd name="T0" fmla="*/ 2147483647 w 76"/>
                <a:gd name="T1" fmla="*/ 2147483647 h 85"/>
                <a:gd name="T2" fmla="*/ 2147483647 w 76"/>
                <a:gd name="T3" fmla="*/ 2147483647 h 85"/>
                <a:gd name="T4" fmla="*/ 2147483647 w 76"/>
                <a:gd name="T5" fmla="*/ 2147483647 h 85"/>
                <a:gd name="T6" fmla="*/ 2147483647 w 76"/>
                <a:gd name="T7" fmla="*/ 2147483647 h 85"/>
                <a:gd name="T8" fmla="*/ 2147483647 w 76"/>
                <a:gd name="T9" fmla="*/ 2147483647 h 85"/>
                <a:gd name="T10" fmla="*/ 2147483647 w 76"/>
                <a:gd name="T11" fmla="*/ 0 h 85"/>
                <a:gd name="T12" fmla="*/ 0 w 76"/>
                <a:gd name="T13" fmla="*/ 0 h 85"/>
                <a:gd name="T14" fmla="*/ 0 w 76"/>
                <a:gd name="T15" fmla="*/ 2147483647 h 85"/>
                <a:gd name="T16" fmla="*/ 0 w 76"/>
                <a:gd name="T17" fmla="*/ 2147483647 h 85"/>
                <a:gd name="T18" fmla="*/ 0 w 76"/>
                <a:gd name="T19" fmla="*/ 2147483647 h 85"/>
                <a:gd name="T20" fmla="*/ 0 w 76"/>
                <a:gd name="T21" fmla="*/ 2147483647 h 85"/>
                <a:gd name="T22" fmla="*/ 0 w 76"/>
                <a:gd name="T23" fmla="*/ 2147483647 h 85"/>
                <a:gd name="T24" fmla="*/ 2147483647 w 76"/>
                <a:gd name="T25" fmla="*/ 2147483647 h 85"/>
                <a:gd name="T26" fmla="*/ 2147483647 w 76"/>
                <a:gd name="T27" fmla="*/ 2147483647 h 85"/>
                <a:gd name="T28" fmla="*/ 2147483647 w 76"/>
                <a:gd name="T29" fmla="*/ 2147483647 h 85"/>
                <a:gd name="T30" fmla="*/ 2147483647 w 76"/>
                <a:gd name="T31" fmla="*/ 2147483647 h 85"/>
                <a:gd name="T32" fmla="*/ 2147483647 w 76"/>
                <a:gd name="T33" fmla="*/ 2147483647 h 85"/>
                <a:gd name="T34" fmla="*/ 2147483647 w 76"/>
                <a:gd name="T35" fmla="*/ 2147483647 h 85"/>
                <a:gd name="T36" fmla="*/ 2147483647 w 76"/>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23826" name="Freeform 4944"/>
            <p:cNvSpPr>
              <a:spLocks/>
            </p:cNvSpPr>
            <p:nvPr/>
          </p:nvSpPr>
          <p:spPr bwMode="auto">
            <a:xfrm>
              <a:off x="2109788" y="4802188"/>
              <a:ext cx="427038" cy="1063625"/>
            </a:xfrm>
            <a:custGeom>
              <a:avLst/>
              <a:gdLst>
                <a:gd name="T0" fmla="*/ 2147483647 w 241"/>
                <a:gd name="T1" fmla="*/ 2147483647 h 541"/>
                <a:gd name="T2" fmla="*/ 2147483647 w 241"/>
                <a:gd name="T3" fmla="*/ 2147483647 h 541"/>
                <a:gd name="T4" fmla="*/ 2147483647 w 241"/>
                <a:gd name="T5" fmla="*/ 2147483647 h 541"/>
                <a:gd name="T6" fmla="*/ 2147483647 w 241"/>
                <a:gd name="T7" fmla="*/ 2147483647 h 541"/>
                <a:gd name="T8" fmla="*/ 2147483647 w 241"/>
                <a:gd name="T9" fmla="*/ 2147483647 h 541"/>
                <a:gd name="T10" fmla="*/ 2147483647 w 241"/>
                <a:gd name="T11" fmla="*/ 2147483647 h 541"/>
                <a:gd name="T12" fmla="*/ 2147483647 w 241"/>
                <a:gd name="T13" fmla="*/ 2147483647 h 541"/>
                <a:gd name="T14" fmla="*/ 2147483647 w 241"/>
                <a:gd name="T15" fmla="*/ 2147483647 h 541"/>
                <a:gd name="T16" fmla="*/ 2147483647 w 241"/>
                <a:gd name="T17" fmla="*/ 2147483647 h 541"/>
                <a:gd name="T18" fmla="*/ 2147483647 w 241"/>
                <a:gd name="T19" fmla="*/ 2147483647 h 541"/>
                <a:gd name="T20" fmla="*/ 2147483647 w 241"/>
                <a:gd name="T21" fmla="*/ 2147483647 h 541"/>
                <a:gd name="T22" fmla="*/ 2147483647 w 241"/>
                <a:gd name="T23" fmla="*/ 2147483647 h 541"/>
                <a:gd name="T24" fmla="*/ 2147483647 w 241"/>
                <a:gd name="T25" fmla="*/ 2147483647 h 541"/>
                <a:gd name="T26" fmla="*/ 2147483647 w 241"/>
                <a:gd name="T27" fmla="*/ 2147483647 h 541"/>
                <a:gd name="T28" fmla="*/ 2147483647 w 241"/>
                <a:gd name="T29" fmla="*/ 2147483647 h 541"/>
                <a:gd name="T30" fmla="*/ 2147483647 w 241"/>
                <a:gd name="T31" fmla="*/ 2147483647 h 541"/>
                <a:gd name="T32" fmla="*/ 2147483647 w 241"/>
                <a:gd name="T33" fmla="*/ 2147483647 h 541"/>
                <a:gd name="T34" fmla="*/ 2147483647 w 241"/>
                <a:gd name="T35" fmla="*/ 2147483647 h 541"/>
                <a:gd name="T36" fmla="*/ 2147483647 w 241"/>
                <a:gd name="T37" fmla="*/ 2147483647 h 541"/>
                <a:gd name="T38" fmla="*/ 2147483647 w 241"/>
                <a:gd name="T39" fmla="*/ 2147483647 h 541"/>
                <a:gd name="T40" fmla="*/ 2147483647 w 241"/>
                <a:gd name="T41" fmla="*/ 2147483647 h 541"/>
                <a:gd name="T42" fmla="*/ 2147483647 w 241"/>
                <a:gd name="T43" fmla="*/ 2147483647 h 541"/>
                <a:gd name="T44" fmla="*/ 2147483647 w 241"/>
                <a:gd name="T45" fmla="*/ 2147483647 h 541"/>
                <a:gd name="T46" fmla="*/ 2147483647 w 241"/>
                <a:gd name="T47" fmla="*/ 2147483647 h 541"/>
                <a:gd name="T48" fmla="*/ 2147483647 w 241"/>
                <a:gd name="T49" fmla="*/ 2147483647 h 541"/>
                <a:gd name="T50" fmla="*/ 2147483647 w 241"/>
                <a:gd name="T51" fmla="*/ 2147483647 h 541"/>
                <a:gd name="T52" fmla="*/ 2147483647 w 241"/>
                <a:gd name="T53" fmla="*/ 2147483647 h 541"/>
                <a:gd name="T54" fmla="*/ 2147483647 w 241"/>
                <a:gd name="T55" fmla="*/ 2147483647 h 541"/>
                <a:gd name="T56" fmla="*/ 2147483647 w 241"/>
                <a:gd name="T57" fmla="*/ 2147483647 h 541"/>
                <a:gd name="T58" fmla="*/ 2147483647 w 241"/>
                <a:gd name="T59" fmla="*/ 2147483647 h 541"/>
                <a:gd name="T60" fmla="*/ 0 w 241"/>
                <a:gd name="T61" fmla="*/ 2147483647 h 541"/>
                <a:gd name="T62" fmla="*/ 2147483647 w 241"/>
                <a:gd name="T63" fmla="*/ 2147483647 h 541"/>
                <a:gd name="T64" fmla="*/ 2147483647 w 241"/>
                <a:gd name="T65" fmla="*/ 2147483647 h 541"/>
                <a:gd name="T66" fmla="*/ 2147483647 w 241"/>
                <a:gd name="T67" fmla="*/ 2147483647 h 541"/>
                <a:gd name="T68" fmla="*/ 2147483647 w 241"/>
                <a:gd name="T69" fmla="*/ 2147483647 h 541"/>
                <a:gd name="T70" fmla="*/ 2147483647 w 241"/>
                <a:gd name="T71" fmla="*/ 2147483647 h 541"/>
                <a:gd name="T72" fmla="*/ 2147483647 w 241"/>
                <a:gd name="T73" fmla="*/ 2147483647 h 541"/>
                <a:gd name="T74" fmla="*/ 2147483647 w 241"/>
                <a:gd name="T75" fmla="*/ 2147483647 h 541"/>
                <a:gd name="T76" fmla="*/ 2147483647 w 241"/>
                <a:gd name="T77" fmla="*/ 2147483647 h 541"/>
                <a:gd name="T78" fmla="*/ 2147483647 w 241"/>
                <a:gd name="T79" fmla="*/ 2147483647 h 541"/>
                <a:gd name="T80" fmla="*/ 2147483647 w 241"/>
                <a:gd name="T81" fmla="*/ 2147483647 h 541"/>
                <a:gd name="T82" fmla="*/ 2147483647 w 241"/>
                <a:gd name="T83" fmla="*/ 2147483647 h 541"/>
                <a:gd name="T84" fmla="*/ 2147483647 w 241"/>
                <a:gd name="T85" fmla="*/ 2147483647 h 541"/>
                <a:gd name="T86" fmla="*/ 2147483647 w 241"/>
                <a:gd name="T87" fmla="*/ 2147483647 h 541"/>
                <a:gd name="T88" fmla="*/ 2147483647 w 241"/>
                <a:gd name="T89" fmla="*/ 2147483647 h 541"/>
                <a:gd name="T90" fmla="*/ 2147483647 w 241"/>
                <a:gd name="T91" fmla="*/ 2147483647 h 541"/>
                <a:gd name="T92" fmla="*/ 2147483647 w 241"/>
                <a:gd name="T93" fmla="*/ 2147483647 h 541"/>
                <a:gd name="T94" fmla="*/ 2147483647 w 241"/>
                <a:gd name="T95" fmla="*/ 2147483647 h 541"/>
                <a:gd name="T96" fmla="*/ 2147483647 w 241"/>
                <a:gd name="T97" fmla="*/ 2147483647 h 541"/>
                <a:gd name="T98" fmla="*/ 2147483647 w 241"/>
                <a:gd name="T99" fmla="*/ 2147483647 h 541"/>
                <a:gd name="T100" fmla="*/ 2147483647 w 241"/>
                <a:gd name="T101" fmla="*/ 2147483647 h 541"/>
                <a:gd name="T102" fmla="*/ 2147483647 w 241"/>
                <a:gd name="T103" fmla="*/ 2147483647 h 541"/>
                <a:gd name="T104" fmla="*/ 2147483647 w 241"/>
                <a:gd name="T105" fmla="*/ 2147483647 h 541"/>
                <a:gd name="T106" fmla="*/ 2147483647 w 241"/>
                <a:gd name="T107" fmla="*/ 2147483647 h 541"/>
                <a:gd name="T108" fmla="*/ 2147483647 w 241"/>
                <a:gd name="T109" fmla="*/ 2147483647 h 541"/>
                <a:gd name="T110" fmla="*/ 2147483647 w 241"/>
                <a:gd name="T111" fmla="*/ 2147483647 h 541"/>
                <a:gd name="T112" fmla="*/ 2147483647 w 241"/>
                <a:gd name="T113" fmla="*/ 2147483647 h 541"/>
                <a:gd name="T114" fmla="*/ 2147483647 w 241"/>
                <a:gd name="T115" fmla="*/ 2147483647 h 541"/>
                <a:gd name="T116" fmla="*/ 2147483647 w 241"/>
                <a:gd name="T117" fmla="*/ 2147483647 h 541"/>
                <a:gd name="T118" fmla="*/ 2147483647 w 241"/>
                <a:gd name="T119" fmla="*/ 214748364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23827" name="Freeform 4945" descr="Large checker board"/>
            <p:cNvSpPr>
              <a:spLocks/>
            </p:cNvSpPr>
            <p:nvPr/>
          </p:nvSpPr>
          <p:spPr bwMode="auto">
            <a:xfrm>
              <a:off x="2106613" y="5507038"/>
              <a:ext cx="19050" cy="52388"/>
            </a:xfrm>
            <a:custGeom>
              <a:avLst/>
              <a:gdLst>
                <a:gd name="T0" fmla="*/ 2147483647 w 11"/>
                <a:gd name="T1" fmla="*/ 0 h 26"/>
                <a:gd name="T2" fmla="*/ 0 w 11"/>
                <a:gd name="T3" fmla="*/ 0 h 26"/>
                <a:gd name="T4" fmla="*/ 2147483647 w 11"/>
                <a:gd name="T5" fmla="*/ 2147483647 h 26"/>
                <a:gd name="T6" fmla="*/ 2147483647 w 11"/>
                <a:gd name="T7" fmla="*/ 2147483647 h 26"/>
                <a:gd name="T8" fmla="*/ 2147483647 w 11"/>
                <a:gd name="T9" fmla="*/ 2147483647 h 26"/>
                <a:gd name="T10" fmla="*/ 2147483647 w 11"/>
                <a:gd name="T11" fmla="*/ 2147483647 h 26"/>
                <a:gd name="T12" fmla="*/ 2147483647 w 11"/>
                <a:gd name="T13" fmla="*/ 2147483647 h 26"/>
                <a:gd name="T14" fmla="*/ 2147483647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3828" name="Freeform 4946" descr="Large checker board"/>
            <p:cNvSpPr>
              <a:spLocks/>
            </p:cNvSpPr>
            <p:nvPr/>
          </p:nvSpPr>
          <p:spPr bwMode="auto">
            <a:xfrm>
              <a:off x="2154238" y="5745163"/>
              <a:ext cx="26988" cy="41275"/>
            </a:xfrm>
            <a:custGeom>
              <a:avLst/>
              <a:gdLst>
                <a:gd name="T0" fmla="*/ 2147483647 w 14"/>
                <a:gd name="T1" fmla="*/ 0 h 21"/>
                <a:gd name="T2" fmla="*/ 0 w 14"/>
                <a:gd name="T3" fmla="*/ 2147483647 h 21"/>
                <a:gd name="T4" fmla="*/ 2147483647 w 14"/>
                <a:gd name="T5" fmla="*/ 2147483647 h 21"/>
                <a:gd name="T6" fmla="*/ 2147483647 w 14"/>
                <a:gd name="T7" fmla="*/ 2147483647 h 21"/>
                <a:gd name="T8" fmla="*/ 2147483647 w 14"/>
                <a:gd name="T9" fmla="*/ 2147483647 h 21"/>
                <a:gd name="T10" fmla="*/ 2147483647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829" name="Freeform 4947"/>
            <p:cNvSpPr>
              <a:spLocks/>
            </p:cNvSpPr>
            <p:nvPr/>
          </p:nvSpPr>
          <p:spPr bwMode="auto">
            <a:xfrm>
              <a:off x="1731963" y="3989388"/>
              <a:ext cx="158750" cy="227013"/>
            </a:xfrm>
            <a:custGeom>
              <a:avLst/>
              <a:gdLst>
                <a:gd name="T0" fmla="*/ 0 w 90"/>
                <a:gd name="T1" fmla="*/ 2147483647 h 116"/>
                <a:gd name="T2" fmla="*/ 2147483647 w 90"/>
                <a:gd name="T3" fmla="*/ 2147483647 h 116"/>
                <a:gd name="T4" fmla="*/ 0 w 90"/>
                <a:gd name="T5" fmla="*/ 2147483647 h 116"/>
                <a:gd name="T6" fmla="*/ 2147483647 w 90"/>
                <a:gd name="T7" fmla="*/ 2147483647 h 116"/>
                <a:gd name="T8" fmla="*/ 2147483647 w 90"/>
                <a:gd name="T9" fmla="*/ 2147483647 h 116"/>
                <a:gd name="T10" fmla="*/ 2147483647 w 90"/>
                <a:gd name="T11" fmla="*/ 2147483647 h 116"/>
                <a:gd name="T12" fmla="*/ 2147483647 w 90"/>
                <a:gd name="T13" fmla="*/ 2147483647 h 116"/>
                <a:gd name="T14" fmla="*/ 2147483647 w 90"/>
                <a:gd name="T15" fmla="*/ 2147483647 h 116"/>
                <a:gd name="T16" fmla="*/ 2147483647 w 90"/>
                <a:gd name="T17" fmla="*/ 2147483647 h 116"/>
                <a:gd name="T18" fmla="*/ 2147483647 w 90"/>
                <a:gd name="T19" fmla="*/ 2147483647 h 116"/>
                <a:gd name="T20" fmla="*/ 2147483647 w 90"/>
                <a:gd name="T21" fmla="*/ 2147483647 h 116"/>
                <a:gd name="T22" fmla="*/ 2147483647 w 90"/>
                <a:gd name="T23" fmla="*/ 2147483647 h 116"/>
                <a:gd name="T24" fmla="*/ 2147483647 w 90"/>
                <a:gd name="T25" fmla="*/ 2147483647 h 116"/>
                <a:gd name="T26" fmla="*/ 2147483647 w 90"/>
                <a:gd name="T27" fmla="*/ 2147483647 h 116"/>
                <a:gd name="T28" fmla="*/ 2147483647 w 90"/>
                <a:gd name="T29" fmla="*/ 2147483647 h 116"/>
                <a:gd name="T30" fmla="*/ 2147483647 w 90"/>
                <a:gd name="T31" fmla="*/ 2147483647 h 116"/>
                <a:gd name="T32" fmla="*/ 2147483647 w 90"/>
                <a:gd name="T33" fmla="*/ 2147483647 h 116"/>
                <a:gd name="T34" fmla="*/ 2147483647 w 90"/>
                <a:gd name="T35" fmla="*/ 2147483647 h 116"/>
                <a:gd name="T36" fmla="*/ 2147483647 w 90"/>
                <a:gd name="T37" fmla="*/ 2147483647 h 116"/>
                <a:gd name="T38" fmla="*/ 2147483647 w 90"/>
                <a:gd name="T39" fmla="*/ 2147483647 h 116"/>
                <a:gd name="T40" fmla="*/ 2147483647 w 90"/>
                <a:gd name="T41" fmla="*/ 2147483647 h 116"/>
                <a:gd name="T42" fmla="*/ 2147483647 w 90"/>
                <a:gd name="T43" fmla="*/ 2147483647 h 116"/>
                <a:gd name="T44" fmla="*/ 2147483647 w 90"/>
                <a:gd name="T45" fmla="*/ 2147483647 h 116"/>
                <a:gd name="T46" fmla="*/ 2147483647 w 90"/>
                <a:gd name="T47" fmla="*/ 2147483647 h 116"/>
                <a:gd name="T48" fmla="*/ 2147483647 w 90"/>
                <a:gd name="T49" fmla="*/ 2147483647 h 116"/>
                <a:gd name="T50" fmla="*/ 2147483647 w 90"/>
                <a:gd name="T51" fmla="*/ 2147483647 h 116"/>
                <a:gd name="T52" fmla="*/ 2147483647 w 90"/>
                <a:gd name="T53" fmla="*/ 2147483647 h 116"/>
                <a:gd name="T54" fmla="*/ 2147483647 w 90"/>
                <a:gd name="T55" fmla="*/ 2147483647 h 116"/>
                <a:gd name="T56" fmla="*/ 2147483647 w 90"/>
                <a:gd name="T57" fmla="*/ 2147483647 h 116"/>
                <a:gd name="T58" fmla="*/ 2147483647 w 90"/>
                <a:gd name="T59" fmla="*/ 2147483647 h 116"/>
                <a:gd name="T60" fmla="*/ 2147483647 w 90"/>
                <a:gd name="T61" fmla="*/ 0 h 116"/>
                <a:gd name="T62" fmla="*/ 2147483647 w 90"/>
                <a:gd name="T63" fmla="*/ 2147483647 h 116"/>
                <a:gd name="T64" fmla="*/ 2147483647 w 90"/>
                <a:gd name="T65" fmla="*/ 2147483647 h 116"/>
                <a:gd name="T66" fmla="*/ 2147483647 w 90"/>
                <a:gd name="T67" fmla="*/ 2147483647 h 116"/>
                <a:gd name="T68" fmla="*/ 2147483647 w 90"/>
                <a:gd name="T69" fmla="*/ 2147483647 h 116"/>
                <a:gd name="T70" fmla="*/ 0 w 9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23830" name="Freeform 4948"/>
            <p:cNvSpPr>
              <a:spLocks/>
            </p:cNvSpPr>
            <p:nvPr/>
          </p:nvSpPr>
          <p:spPr bwMode="auto">
            <a:xfrm>
              <a:off x="1433513" y="4038600"/>
              <a:ext cx="17463" cy="34925"/>
            </a:xfrm>
            <a:custGeom>
              <a:avLst/>
              <a:gdLst>
                <a:gd name="T0" fmla="*/ 0 w 10"/>
                <a:gd name="T1" fmla="*/ 0 h 17"/>
                <a:gd name="T2" fmla="*/ 2147483647 w 10"/>
                <a:gd name="T3" fmla="*/ 2147483647 h 17"/>
                <a:gd name="T4" fmla="*/ 0 w 10"/>
                <a:gd name="T5" fmla="*/ 2147483647 h 17"/>
                <a:gd name="T6" fmla="*/ 2147483647 w 10"/>
                <a:gd name="T7" fmla="*/ 2147483647 h 17"/>
                <a:gd name="T8" fmla="*/ 2147483647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3831" name="Freeform 4949"/>
            <p:cNvSpPr>
              <a:spLocks/>
            </p:cNvSpPr>
            <p:nvPr/>
          </p:nvSpPr>
          <p:spPr bwMode="auto">
            <a:xfrm>
              <a:off x="1752601" y="4137025"/>
              <a:ext cx="7938" cy="4763"/>
            </a:xfrm>
            <a:custGeom>
              <a:avLst/>
              <a:gdLst>
                <a:gd name="T0" fmla="*/ 2147483647 w 5"/>
                <a:gd name="T1" fmla="*/ 0 h 2"/>
                <a:gd name="T2" fmla="*/ 0 w 5"/>
                <a:gd name="T3" fmla="*/ 2147483647 h 2"/>
                <a:gd name="T4" fmla="*/ 0 w 5"/>
                <a:gd name="T5" fmla="*/ 0 h 2"/>
                <a:gd name="T6" fmla="*/ 2147483647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832" name="Freeform 4950"/>
            <p:cNvSpPr>
              <a:spLocks/>
            </p:cNvSpPr>
            <p:nvPr/>
          </p:nvSpPr>
          <p:spPr bwMode="auto">
            <a:xfrm>
              <a:off x="1457326" y="4059238"/>
              <a:ext cx="12700" cy="3175"/>
            </a:xfrm>
            <a:custGeom>
              <a:avLst/>
              <a:gdLst>
                <a:gd name="T0" fmla="*/ 2147483647 w 7"/>
                <a:gd name="T1" fmla="*/ 2147483647 h 2"/>
                <a:gd name="T2" fmla="*/ 2147483647 w 7"/>
                <a:gd name="T3" fmla="*/ 2147483647 h 2"/>
                <a:gd name="T4" fmla="*/ 0 w 7"/>
                <a:gd name="T5" fmla="*/ 0 h 2"/>
                <a:gd name="T6" fmla="*/ 2147483647 w 7"/>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3833" name="Freeform 4951"/>
            <p:cNvSpPr>
              <a:spLocks/>
            </p:cNvSpPr>
            <p:nvPr/>
          </p:nvSpPr>
          <p:spPr bwMode="auto">
            <a:xfrm>
              <a:off x="1720851" y="4038600"/>
              <a:ext cx="365125" cy="647700"/>
            </a:xfrm>
            <a:custGeom>
              <a:avLst/>
              <a:gdLst>
                <a:gd name="T0" fmla="*/ 2147483647 w 206"/>
                <a:gd name="T1" fmla="*/ 2147483647 h 329"/>
                <a:gd name="T2" fmla="*/ 2147483647 w 206"/>
                <a:gd name="T3" fmla="*/ 2147483647 h 329"/>
                <a:gd name="T4" fmla="*/ 2147483647 w 206"/>
                <a:gd name="T5" fmla="*/ 2147483647 h 329"/>
                <a:gd name="T6" fmla="*/ 2147483647 w 206"/>
                <a:gd name="T7" fmla="*/ 2147483647 h 329"/>
                <a:gd name="T8" fmla="*/ 2147483647 w 206"/>
                <a:gd name="T9" fmla="*/ 2147483647 h 329"/>
                <a:gd name="T10" fmla="*/ 2147483647 w 206"/>
                <a:gd name="T11" fmla="*/ 2147483647 h 329"/>
                <a:gd name="T12" fmla="*/ 2147483647 w 206"/>
                <a:gd name="T13" fmla="*/ 2147483647 h 329"/>
                <a:gd name="T14" fmla="*/ 2147483647 w 206"/>
                <a:gd name="T15" fmla="*/ 2147483647 h 329"/>
                <a:gd name="T16" fmla="*/ 2147483647 w 206"/>
                <a:gd name="T17" fmla="*/ 2147483647 h 329"/>
                <a:gd name="T18" fmla="*/ 2147483647 w 206"/>
                <a:gd name="T19" fmla="*/ 2147483647 h 329"/>
                <a:gd name="T20" fmla="*/ 2147483647 w 206"/>
                <a:gd name="T21" fmla="*/ 2147483647 h 329"/>
                <a:gd name="T22" fmla="*/ 2147483647 w 206"/>
                <a:gd name="T23" fmla="*/ 2147483647 h 329"/>
                <a:gd name="T24" fmla="*/ 2147483647 w 206"/>
                <a:gd name="T25" fmla="*/ 2147483647 h 329"/>
                <a:gd name="T26" fmla="*/ 2147483647 w 206"/>
                <a:gd name="T27" fmla="*/ 2147483647 h 329"/>
                <a:gd name="T28" fmla="*/ 2147483647 w 206"/>
                <a:gd name="T29" fmla="*/ 2147483647 h 329"/>
                <a:gd name="T30" fmla="*/ 2147483647 w 206"/>
                <a:gd name="T31" fmla="*/ 2147483647 h 329"/>
                <a:gd name="T32" fmla="*/ 2147483647 w 206"/>
                <a:gd name="T33" fmla="*/ 2147483647 h 329"/>
                <a:gd name="T34" fmla="*/ 2147483647 w 206"/>
                <a:gd name="T35" fmla="*/ 2147483647 h 329"/>
                <a:gd name="T36" fmla="*/ 2147483647 w 206"/>
                <a:gd name="T37" fmla="*/ 2147483647 h 329"/>
                <a:gd name="T38" fmla="*/ 2147483647 w 206"/>
                <a:gd name="T39" fmla="*/ 2147483647 h 329"/>
                <a:gd name="T40" fmla="*/ 2147483647 w 206"/>
                <a:gd name="T41" fmla="*/ 2147483647 h 329"/>
                <a:gd name="T42" fmla="*/ 2147483647 w 206"/>
                <a:gd name="T43" fmla="*/ 2147483647 h 329"/>
                <a:gd name="T44" fmla="*/ 2147483647 w 206"/>
                <a:gd name="T45" fmla="*/ 2147483647 h 329"/>
                <a:gd name="T46" fmla="*/ 2147483647 w 206"/>
                <a:gd name="T47" fmla="*/ 2147483647 h 329"/>
                <a:gd name="T48" fmla="*/ 2147483647 w 206"/>
                <a:gd name="T49" fmla="*/ 2147483647 h 329"/>
                <a:gd name="T50" fmla="*/ 2147483647 w 206"/>
                <a:gd name="T51" fmla="*/ 2147483647 h 329"/>
                <a:gd name="T52" fmla="*/ 2147483647 w 206"/>
                <a:gd name="T53" fmla="*/ 2147483647 h 329"/>
                <a:gd name="T54" fmla="*/ 2147483647 w 206"/>
                <a:gd name="T55" fmla="*/ 2147483647 h 329"/>
                <a:gd name="T56" fmla="*/ 2147483647 w 206"/>
                <a:gd name="T57" fmla="*/ 2147483647 h 329"/>
                <a:gd name="T58" fmla="*/ 2147483647 w 206"/>
                <a:gd name="T59" fmla="*/ 2147483647 h 329"/>
                <a:gd name="T60" fmla="*/ 2147483647 w 206"/>
                <a:gd name="T61" fmla="*/ 2147483647 h 329"/>
                <a:gd name="T62" fmla="*/ 2147483647 w 206"/>
                <a:gd name="T63" fmla="*/ 2147483647 h 329"/>
                <a:gd name="T64" fmla="*/ 2147483647 w 206"/>
                <a:gd name="T65" fmla="*/ 2147483647 h 329"/>
                <a:gd name="T66" fmla="*/ 2147483647 w 206"/>
                <a:gd name="T67" fmla="*/ 2147483647 h 329"/>
                <a:gd name="T68" fmla="*/ 2147483647 w 206"/>
                <a:gd name="T69" fmla="*/ 2147483647 h 329"/>
                <a:gd name="T70" fmla="*/ 2147483647 w 206"/>
                <a:gd name="T71" fmla="*/ 2147483647 h 329"/>
                <a:gd name="T72" fmla="*/ 2147483647 w 206"/>
                <a:gd name="T73" fmla="*/ 2147483647 h 329"/>
                <a:gd name="T74" fmla="*/ 2147483647 w 206"/>
                <a:gd name="T75" fmla="*/ 2147483647 h 329"/>
                <a:gd name="T76" fmla="*/ 2147483647 w 206"/>
                <a:gd name="T77" fmla="*/ 2147483647 h 329"/>
                <a:gd name="T78" fmla="*/ 2147483647 w 206"/>
                <a:gd name="T79" fmla="*/ 2147483647 h 329"/>
                <a:gd name="T80" fmla="*/ 2147483647 w 206"/>
                <a:gd name="T81" fmla="*/ 2147483647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23834" name="Freeform 4952" descr="Large checker board"/>
            <p:cNvSpPr>
              <a:spLocks/>
            </p:cNvSpPr>
            <p:nvPr/>
          </p:nvSpPr>
          <p:spPr bwMode="auto">
            <a:xfrm>
              <a:off x="5895976" y="2176463"/>
              <a:ext cx="1428750" cy="1152525"/>
            </a:xfrm>
            <a:custGeom>
              <a:avLst/>
              <a:gdLst>
                <a:gd name="T0" fmla="*/ 2147483647 w 804"/>
                <a:gd name="T1" fmla="*/ 2147483647 h 586"/>
                <a:gd name="T2" fmla="*/ 2147483647 w 804"/>
                <a:gd name="T3" fmla="*/ 2147483647 h 586"/>
                <a:gd name="T4" fmla="*/ 2147483647 w 804"/>
                <a:gd name="T5" fmla="*/ 2147483647 h 586"/>
                <a:gd name="T6" fmla="*/ 2147483647 w 804"/>
                <a:gd name="T7" fmla="*/ 2147483647 h 586"/>
                <a:gd name="T8" fmla="*/ 2147483647 w 804"/>
                <a:gd name="T9" fmla="*/ 2147483647 h 586"/>
                <a:gd name="T10" fmla="*/ 2147483647 w 804"/>
                <a:gd name="T11" fmla="*/ 2147483647 h 586"/>
                <a:gd name="T12" fmla="*/ 2147483647 w 804"/>
                <a:gd name="T13" fmla="*/ 2147483647 h 586"/>
                <a:gd name="T14" fmla="*/ 2147483647 w 804"/>
                <a:gd name="T15" fmla="*/ 2147483647 h 586"/>
                <a:gd name="T16" fmla="*/ 2147483647 w 804"/>
                <a:gd name="T17" fmla="*/ 2147483647 h 586"/>
                <a:gd name="T18" fmla="*/ 2147483647 w 804"/>
                <a:gd name="T19" fmla="*/ 2147483647 h 586"/>
                <a:gd name="T20" fmla="*/ 2147483647 w 804"/>
                <a:gd name="T21" fmla="*/ 2147483647 h 586"/>
                <a:gd name="T22" fmla="*/ 2147483647 w 804"/>
                <a:gd name="T23" fmla="*/ 2147483647 h 586"/>
                <a:gd name="T24" fmla="*/ 2147483647 w 804"/>
                <a:gd name="T25" fmla="*/ 2147483647 h 586"/>
                <a:gd name="T26" fmla="*/ 2147483647 w 804"/>
                <a:gd name="T27" fmla="*/ 2147483647 h 586"/>
                <a:gd name="T28" fmla="*/ 2147483647 w 804"/>
                <a:gd name="T29" fmla="*/ 2147483647 h 586"/>
                <a:gd name="T30" fmla="*/ 2147483647 w 804"/>
                <a:gd name="T31" fmla="*/ 2147483647 h 586"/>
                <a:gd name="T32" fmla="*/ 2147483647 w 804"/>
                <a:gd name="T33" fmla="*/ 2147483647 h 586"/>
                <a:gd name="T34" fmla="*/ 2147483647 w 804"/>
                <a:gd name="T35" fmla="*/ 2147483647 h 586"/>
                <a:gd name="T36" fmla="*/ 2147483647 w 804"/>
                <a:gd name="T37" fmla="*/ 2147483647 h 586"/>
                <a:gd name="T38" fmla="*/ 2147483647 w 804"/>
                <a:gd name="T39" fmla="*/ 2147483647 h 586"/>
                <a:gd name="T40" fmla="*/ 2147483647 w 804"/>
                <a:gd name="T41" fmla="*/ 2147483647 h 586"/>
                <a:gd name="T42" fmla="*/ 2147483647 w 804"/>
                <a:gd name="T43" fmla="*/ 2147483647 h 586"/>
                <a:gd name="T44" fmla="*/ 2147483647 w 804"/>
                <a:gd name="T45" fmla="*/ 2147483647 h 586"/>
                <a:gd name="T46" fmla="*/ 2147483647 w 804"/>
                <a:gd name="T47" fmla="*/ 2147483647 h 586"/>
                <a:gd name="T48" fmla="*/ 2147483647 w 804"/>
                <a:gd name="T49" fmla="*/ 2147483647 h 586"/>
                <a:gd name="T50" fmla="*/ 2147483647 w 804"/>
                <a:gd name="T51" fmla="*/ 2147483647 h 586"/>
                <a:gd name="T52" fmla="*/ 2147483647 w 804"/>
                <a:gd name="T53" fmla="*/ 2147483647 h 586"/>
                <a:gd name="T54" fmla="*/ 2147483647 w 804"/>
                <a:gd name="T55" fmla="*/ 2147483647 h 586"/>
                <a:gd name="T56" fmla="*/ 2147483647 w 804"/>
                <a:gd name="T57" fmla="*/ 2147483647 h 586"/>
                <a:gd name="T58" fmla="*/ 2147483647 w 804"/>
                <a:gd name="T59" fmla="*/ 2147483647 h 586"/>
                <a:gd name="T60" fmla="*/ 2147483647 w 804"/>
                <a:gd name="T61" fmla="*/ 2147483647 h 586"/>
                <a:gd name="T62" fmla="*/ 2147483647 w 804"/>
                <a:gd name="T63" fmla="*/ 2147483647 h 586"/>
                <a:gd name="T64" fmla="*/ 2147483647 w 804"/>
                <a:gd name="T65" fmla="*/ 2147483647 h 586"/>
                <a:gd name="T66" fmla="*/ 2147483647 w 804"/>
                <a:gd name="T67" fmla="*/ 2147483647 h 586"/>
                <a:gd name="T68" fmla="*/ 2147483647 w 804"/>
                <a:gd name="T69" fmla="*/ 2147483647 h 586"/>
                <a:gd name="T70" fmla="*/ 2147483647 w 804"/>
                <a:gd name="T71" fmla="*/ 2147483647 h 586"/>
                <a:gd name="T72" fmla="*/ 2147483647 w 804"/>
                <a:gd name="T73" fmla="*/ 2147483647 h 586"/>
                <a:gd name="T74" fmla="*/ 2147483647 w 804"/>
                <a:gd name="T75" fmla="*/ 2147483647 h 586"/>
                <a:gd name="T76" fmla="*/ 2147483647 w 804"/>
                <a:gd name="T77" fmla="*/ 2147483647 h 586"/>
                <a:gd name="T78" fmla="*/ 2147483647 w 804"/>
                <a:gd name="T79" fmla="*/ 2147483647 h 586"/>
                <a:gd name="T80" fmla="*/ 2147483647 w 804"/>
                <a:gd name="T81" fmla="*/ 2147483647 h 586"/>
                <a:gd name="T82" fmla="*/ 2147483647 w 804"/>
                <a:gd name="T83" fmla="*/ 2147483647 h 586"/>
                <a:gd name="T84" fmla="*/ 2147483647 w 804"/>
                <a:gd name="T85" fmla="*/ 2147483647 h 586"/>
                <a:gd name="T86" fmla="*/ 2147483647 w 804"/>
                <a:gd name="T87" fmla="*/ 2147483647 h 586"/>
                <a:gd name="T88" fmla="*/ 2147483647 w 804"/>
                <a:gd name="T89" fmla="*/ 2147483647 h 586"/>
                <a:gd name="T90" fmla="*/ 2147483647 w 804"/>
                <a:gd name="T91" fmla="*/ 2147483647 h 586"/>
                <a:gd name="T92" fmla="*/ 2147483647 w 804"/>
                <a:gd name="T93" fmla="*/ 2147483647 h 586"/>
                <a:gd name="T94" fmla="*/ 2147483647 w 804"/>
                <a:gd name="T95" fmla="*/ 2147483647 h 586"/>
                <a:gd name="T96" fmla="*/ 2147483647 w 804"/>
                <a:gd name="T97" fmla="*/ 2147483647 h 586"/>
                <a:gd name="T98" fmla="*/ 2147483647 w 804"/>
                <a:gd name="T99" fmla="*/ 2147483647 h 586"/>
                <a:gd name="T100" fmla="*/ 2147483647 w 804"/>
                <a:gd name="T101" fmla="*/ 2147483647 h 586"/>
                <a:gd name="T102" fmla="*/ 2147483647 w 804"/>
                <a:gd name="T103" fmla="*/ 2147483647 h 586"/>
                <a:gd name="T104" fmla="*/ 2147483647 w 804"/>
                <a:gd name="T105" fmla="*/ 2147483647 h 586"/>
                <a:gd name="T106" fmla="*/ 2147483647 w 804"/>
                <a:gd name="T107" fmla="*/ 2147483647 h 586"/>
                <a:gd name="T108" fmla="*/ 2147483647 w 804"/>
                <a:gd name="T109" fmla="*/ 2147483647 h 586"/>
                <a:gd name="T110" fmla="*/ 2147483647 w 804"/>
                <a:gd name="T111" fmla="*/ 2147483647 h 586"/>
                <a:gd name="T112" fmla="*/ 2147483647 w 804"/>
                <a:gd name="T113" fmla="*/ 2147483647 h 586"/>
                <a:gd name="T114" fmla="*/ 2147483647 w 804"/>
                <a:gd name="T115" fmla="*/ 2147483647 h 586"/>
                <a:gd name="T116" fmla="*/ 2147483647 w 804"/>
                <a:gd name="T117" fmla="*/ 214748364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5" name="Freeform 4953"/>
            <p:cNvSpPr>
              <a:spLocks/>
            </p:cNvSpPr>
            <p:nvPr/>
          </p:nvSpPr>
          <p:spPr bwMode="auto">
            <a:xfrm>
              <a:off x="6985001" y="3336925"/>
              <a:ext cx="61913" cy="61913"/>
            </a:xfrm>
            <a:custGeom>
              <a:avLst/>
              <a:gdLst>
                <a:gd name="T0" fmla="*/ 2147483647 w 35"/>
                <a:gd name="T1" fmla="*/ 0 h 31"/>
                <a:gd name="T2" fmla="*/ 2147483647 w 35"/>
                <a:gd name="T3" fmla="*/ 2147483647 h 31"/>
                <a:gd name="T4" fmla="*/ 0 w 35"/>
                <a:gd name="T5" fmla="*/ 2147483647 h 31"/>
                <a:gd name="T6" fmla="*/ 2147483647 w 35"/>
                <a:gd name="T7" fmla="*/ 2147483647 h 31"/>
                <a:gd name="T8" fmla="*/ 2147483647 w 35"/>
                <a:gd name="T9" fmla="*/ 2147483647 h 31"/>
                <a:gd name="T10" fmla="*/ 2147483647 w 35"/>
                <a:gd name="T11" fmla="*/ 2147483647 h 31"/>
                <a:gd name="T12" fmla="*/ 2147483647 w 35"/>
                <a:gd name="T13" fmla="*/ 2147483647 h 31"/>
                <a:gd name="T14" fmla="*/ 2147483647 w 35"/>
                <a:gd name="T15" fmla="*/ 2147483647 h 31"/>
                <a:gd name="T16" fmla="*/ 2147483647 w 35"/>
                <a:gd name="T17" fmla="*/ 0 h 31"/>
                <a:gd name="T18" fmla="*/ 2147483647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23836" name="Freeform 4954" descr="Large checker board"/>
            <p:cNvSpPr>
              <a:spLocks/>
            </p:cNvSpPr>
            <p:nvPr/>
          </p:nvSpPr>
          <p:spPr bwMode="auto">
            <a:xfrm>
              <a:off x="7458076" y="2590800"/>
              <a:ext cx="234950" cy="277813"/>
            </a:xfrm>
            <a:custGeom>
              <a:avLst/>
              <a:gdLst>
                <a:gd name="T0" fmla="*/ 2147483647 w 132"/>
                <a:gd name="T1" fmla="*/ 2147483647 h 141"/>
                <a:gd name="T2" fmla="*/ 2147483647 w 132"/>
                <a:gd name="T3" fmla="*/ 2147483647 h 141"/>
                <a:gd name="T4" fmla="*/ 2147483647 w 132"/>
                <a:gd name="T5" fmla="*/ 2147483647 h 141"/>
                <a:gd name="T6" fmla="*/ 2147483647 w 132"/>
                <a:gd name="T7" fmla="*/ 2147483647 h 141"/>
                <a:gd name="T8" fmla="*/ 2147483647 w 132"/>
                <a:gd name="T9" fmla="*/ 2147483647 h 141"/>
                <a:gd name="T10" fmla="*/ 2147483647 w 132"/>
                <a:gd name="T11" fmla="*/ 2147483647 h 141"/>
                <a:gd name="T12" fmla="*/ 2147483647 w 132"/>
                <a:gd name="T13" fmla="*/ 2147483647 h 141"/>
                <a:gd name="T14" fmla="*/ 2147483647 w 132"/>
                <a:gd name="T15" fmla="*/ 2147483647 h 141"/>
                <a:gd name="T16" fmla="*/ 2147483647 w 132"/>
                <a:gd name="T17" fmla="*/ 2147483647 h 141"/>
                <a:gd name="T18" fmla="*/ 2147483647 w 132"/>
                <a:gd name="T19" fmla="*/ 2147483647 h 141"/>
                <a:gd name="T20" fmla="*/ 2147483647 w 132"/>
                <a:gd name="T21" fmla="*/ 2147483647 h 141"/>
                <a:gd name="T22" fmla="*/ 2147483647 w 132"/>
                <a:gd name="T23" fmla="*/ 2147483647 h 141"/>
                <a:gd name="T24" fmla="*/ 2147483647 w 132"/>
                <a:gd name="T25" fmla="*/ 2147483647 h 141"/>
                <a:gd name="T26" fmla="*/ 2147483647 w 132"/>
                <a:gd name="T27" fmla="*/ 2147483647 h 141"/>
                <a:gd name="T28" fmla="*/ 2147483647 w 132"/>
                <a:gd name="T29" fmla="*/ 2147483647 h 141"/>
                <a:gd name="T30" fmla="*/ 2147483647 w 132"/>
                <a:gd name="T31" fmla="*/ 2147483647 h 141"/>
                <a:gd name="T32" fmla="*/ 2147483647 w 132"/>
                <a:gd name="T33" fmla="*/ 2147483647 h 141"/>
                <a:gd name="T34" fmla="*/ 2147483647 w 132"/>
                <a:gd name="T35" fmla="*/ 2147483647 h 141"/>
                <a:gd name="T36" fmla="*/ 2147483647 w 132"/>
                <a:gd name="T37" fmla="*/ 2147483647 h 141"/>
                <a:gd name="T38" fmla="*/ 0 w 132"/>
                <a:gd name="T39" fmla="*/ 2147483647 h 141"/>
                <a:gd name="T40" fmla="*/ 2147483647 w 132"/>
                <a:gd name="T41" fmla="*/ 2147483647 h 141"/>
                <a:gd name="T42" fmla="*/ 2147483647 w 132"/>
                <a:gd name="T43" fmla="*/ 2147483647 h 141"/>
                <a:gd name="T44" fmla="*/ 2147483647 w 132"/>
                <a:gd name="T45" fmla="*/ 2147483647 h 141"/>
                <a:gd name="T46" fmla="*/ 2147483647 w 132"/>
                <a:gd name="T47" fmla="*/ 2147483647 h 141"/>
                <a:gd name="T48" fmla="*/ 2147483647 w 132"/>
                <a:gd name="T49" fmla="*/ 2147483647 h 141"/>
                <a:gd name="T50" fmla="*/ 2147483647 w 132"/>
                <a:gd name="T51" fmla="*/ 2147483647 h 141"/>
                <a:gd name="T52" fmla="*/ 2147483647 w 132"/>
                <a:gd name="T53" fmla="*/ 2147483647 h 141"/>
                <a:gd name="T54" fmla="*/ 2147483647 w 132"/>
                <a:gd name="T55" fmla="*/ 2147483647 h 141"/>
                <a:gd name="T56" fmla="*/ 2147483647 w 132"/>
                <a:gd name="T57" fmla="*/ 2147483647 h 141"/>
                <a:gd name="T58" fmla="*/ 2147483647 w 132"/>
                <a:gd name="T59" fmla="*/ 2147483647 h 141"/>
                <a:gd name="T60" fmla="*/ 2147483647 w 132"/>
                <a:gd name="T61" fmla="*/ 2147483647 h 141"/>
                <a:gd name="T62" fmla="*/ 2147483647 w 132"/>
                <a:gd name="T63" fmla="*/ 2147483647 h 141"/>
                <a:gd name="T64" fmla="*/ 2147483647 w 132"/>
                <a:gd name="T65" fmla="*/ 2147483647 h 141"/>
                <a:gd name="T66" fmla="*/ 2147483647 w 132"/>
                <a:gd name="T67" fmla="*/ 2147483647 h 141"/>
                <a:gd name="T68" fmla="*/ 2147483647 w 132"/>
                <a:gd name="T69" fmla="*/ 2147483647 h 141"/>
                <a:gd name="T70" fmla="*/ 2147483647 w 132"/>
                <a:gd name="T71" fmla="*/ 2147483647 h 141"/>
                <a:gd name="T72" fmla="*/ 2147483647 w 132"/>
                <a:gd name="T73" fmla="*/ 2147483647 h 141"/>
                <a:gd name="T74" fmla="*/ 2147483647 w 132"/>
                <a:gd name="T75" fmla="*/ 2147483647 h 141"/>
                <a:gd name="T76" fmla="*/ 2147483647 w 132"/>
                <a:gd name="T77" fmla="*/ 2147483647 h 141"/>
                <a:gd name="T78" fmla="*/ 2147483647 w 132"/>
                <a:gd name="T79" fmla="*/ 2147483647 h 141"/>
                <a:gd name="T80" fmla="*/ 2147483647 w 132"/>
                <a:gd name="T81" fmla="*/ 2147483647 h 141"/>
                <a:gd name="T82" fmla="*/ 2147483647 w 132"/>
                <a:gd name="T83" fmla="*/ 2147483647 h 141"/>
                <a:gd name="T84" fmla="*/ 2147483647 w 132"/>
                <a:gd name="T85" fmla="*/ 2147483647 h 141"/>
                <a:gd name="T86" fmla="*/ 2147483647 w 132"/>
                <a:gd name="T87" fmla="*/ 0 h 141"/>
                <a:gd name="T88" fmla="*/ 2147483647 w 132"/>
                <a:gd name="T89" fmla="*/ 0 h 141"/>
                <a:gd name="T90" fmla="*/ 2147483647 w 132"/>
                <a:gd name="T91" fmla="*/ 2147483647 h 141"/>
                <a:gd name="T92" fmla="*/ 2147483647 w 132"/>
                <a:gd name="T93" fmla="*/ 2147483647 h 141"/>
                <a:gd name="T94" fmla="*/ 2147483647 w 132"/>
                <a:gd name="T95" fmla="*/ 2147483647 h 141"/>
                <a:gd name="T96" fmla="*/ 2147483647 w 132"/>
                <a:gd name="T97" fmla="*/ 2147483647 h 141"/>
                <a:gd name="T98" fmla="*/ 2147483647 w 132"/>
                <a:gd name="T99" fmla="*/ 2147483647 h 141"/>
                <a:gd name="T100" fmla="*/ 2147483647 w 132"/>
                <a:gd name="T101" fmla="*/ 2147483647 h 141"/>
                <a:gd name="T102" fmla="*/ 2147483647 w 132"/>
                <a:gd name="T103" fmla="*/ 2147483647 h 141"/>
                <a:gd name="T104" fmla="*/ 2147483647 w 132"/>
                <a:gd name="T105" fmla="*/ 214748364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7" name="Freeform 4955" descr="Large checker board"/>
            <p:cNvSpPr>
              <a:spLocks/>
            </p:cNvSpPr>
            <p:nvPr/>
          </p:nvSpPr>
          <p:spPr bwMode="auto">
            <a:xfrm>
              <a:off x="7542213" y="2446338"/>
              <a:ext cx="134938" cy="144463"/>
            </a:xfrm>
            <a:custGeom>
              <a:avLst/>
              <a:gdLst>
                <a:gd name="T0" fmla="*/ 2147483647 w 76"/>
                <a:gd name="T1" fmla="*/ 2147483647 h 74"/>
                <a:gd name="T2" fmla="*/ 2147483647 w 76"/>
                <a:gd name="T3" fmla="*/ 2147483647 h 74"/>
                <a:gd name="T4" fmla="*/ 2147483647 w 76"/>
                <a:gd name="T5" fmla="*/ 2147483647 h 74"/>
                <a:gd name="T6" fmla="*/ 0 w 76"/>
                <a:gd name="T7" fmla="*/ 0 h 74"/>
                <a:gd name="T8" fmla="*/ 2147483647 w 76"/>
                <a:gd name="T9" fmla="*/ 2147483647 h 74"/>
                <a:gd name="T10" fmla="*/ 2147483647 w 76"/>
                <a:gd name="T11" fmla="*/ 2147483647 h 74"/>
                <a:gd name="T12" fmla="*/ 2147483647 w 76"/>
                <a:gd name="T13" fmla="*/ 2147483647 h 74"/>
                <a:gd name="T14" fmla="*/ 2147483647 w 76"/>
                <a:gd name="T15" fmla="*/ 2147483647 h 74"/>
                <a:gd name="T16" fmla="*/ 2147483647 w 76"/>
                <a:gd name="T17" fmla="*/ 2147483647 h 74"/>
                <a:gd name="T18" fmla="*/ 2147483647 w 76"/>
                <a:gd name="T19" fmla="*/ 2147483647 h 74"/>
                <a:gd name="T20" fmla="*/ 2147483647 w 76"/>
                <a:gd name="T21" fmla="*/ 2147483647 h 74"/>
                <a:gd name="T22" fmla="*/ 2147483647 w 76"/>
                <a:gd name="T23" fmla="*/ 2147483647 h 74"/>
                <a:gd name="T24" fmla="*/ 2147483647 w 76"/>
                <a:gd name="T25" fmla="*/ 2147483647 h 74"/>
                <a:gd name="T26" fmla="*/ 2147483647 w 76"/>
                <a:gd name="T27" fmla="*/ 2147483647 h 74"/>
                <a:gd name="T28" fmla="*/ 2147483647 w 76"/>
                <a:gd name="T29" fmla="*/ 2147483647 h 74"/>
                <a:gd name="T30" fmla="*/ 2147483647 w 76"/>
                <a:gd name="T31" fmla="*/ 2147483647 h 74"/>
                <a:gd name="T32" fmla="*/ 2147483647 w 76"/>
                <a:gd name="T33" fmla="*/ 2147483647 h 74"/>
                <a:gd name="T34" fmla="*/ 2147483647 w 76"/>
                <a:gd name="T35" fmla="*/ 2147483647 h 74"/>
                <a:gd name="T36" fmla="*/ 2147483647 w 76"/>
                <a:gd name="T37" fmla="*/ 2147483647 h 74"/>
                <a:gd name="T38" fmla="*/ 2147483647 w 76"/>
                <a:gd name="T39" fmla="*/ 2147483647 h 74"/>
                <a:gd name="T40" fmla="*/ 2147483647 w 76"/>
                <a:gd name="T41" fmla="*/ 2147483647 h 74"/>
                <a:gd name="T42" fmla="*/ 2147483647 w 76"/>
                <a:gd name="T43" fmla="*/ 2147483647 h 74"/>
                <a:gd name="T44" fmla="*/ 2147483647 w 76"/>
                <a:gd name="T45" fmla="*/ 2147483647 h 74"/>
                <a:gd name="T46" fmla="*/ 2147483647 w 76"/>
                <a:gd name="T47" fmla="*/ 214748364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8" name="Freeform 4956" descr="Large checker board"/>
            <p:cNvSpPr>
              <a:spLocks/>
            </p:cNvSpPr>
            <p:nvPr/>
          </p:nvSpPr>
          <p:spPr bwMode="auto">
            <a:xfrm>
              <a:off x="7435851" y="2849563"/>
              <a:ext cx="68263" cy="98425"/>
            </a:xfrm>
            <a:custGeom>
              <a:avLst/>
              <a:gdLst>
                <a:gd name="T0" fmla="*/ 2147483647 w 40"/>
                <a:gd name="T1" fmla="*/ 2147483647 h 50"/>
                <a:gd name="T2" fmla="*/ 2147483647 w 40"/>
                <a:gd name="T3" fmla="*/ 2147483647 h 50"/>
                <a:gd name="T4" fmla="*/ 2147483647 w 40"/>
                <a:gd name="T5" fmla="*/ 2147483647 h 50"/>
                <a:gd name="T6" fmla="*/ 2147483647 w 40"/>
                <a:gd name="T7" fmla="*/ 2147483647 h 50"/>
                <a:gd name="T8" fmla="*/ 2147483647 w 40"/>
                <a:gd name="T9" fmla="*/ 2147483647 h 50"/>
                <a:gd name="T10" fmla="*/ 2147483647 w 40"/>
                <a:gd name="T11" fmla="*/ 2147483647 h 50"/>
                <a:gd name="T12" fmla="*/ 2147483647 w 40"/>
                <a:gd name="T13" fmla="*/ 2147483647 h 50"/>
                <a:gd name="T14" fmla="*/ 2147483647 w 40"/>
                <a:gd name="T15" fmla="*/ 2147483647 h 50"/>
                <a:gd name="T16" fmla="*/ 2147483647 w 40"/>
                <a:gd name="T17" fmla="*/ 2147483647 h 50"/>
                <a:gd name="T18" fmla="*/ 2147483647 w 40"/>
                <a:gd name="T19" fmla="*/ 2147483647 h 50"/>
                <a:gd name="T20" fmla="*/ 2147483647 w 40"/>
                <a:gd name="T21" fmla="*/ 2147483647 h 50"/>
                <a:gd name="T22" fmla="*/ 2147483647 w 40"/>
                <a:gd name="T23" fmla="*/ 2147483647 h 50"/>
                <a:gd name="T24" fmla="*/ 2147483647 w 40"/>
                <a:gd name="T25" fmla="*/ 2147483647 h 50"/>
                <a:gd name="T26" fmla="*/ 2147483647 w 40"/>
                <a:gd name="T27" fmla="*/ 2147483647 h 50"/>
                <a:gd name="T28" fmla="*/ 0 w 40"/>
                <a:gd name="T29" fmla="*/ 2147483647 h 50"/>
                <a:gd name="T30" fmla="*/ 2147483647 w 40"/>
                <a:gd name="T31" fmla="*/ 0 h 50"/>
                <a:gd name="T32" fmla="*/ 2147483647 w 40"/>
                <a:gd name="T33" fmla="*/ 2147483647 h 50"/>
                <a:gd name="T34" fmla="*/ 2147483647 w 40"/>
                <a:gd name="T35" fmla="*/ 2147483647 h 50"/>
                <a:gd name="T36" fmla="*/ 2147483647 w 40"/>
                <a:gd name="T37" fmla="*/ 2147483647 h 50"/>
                <a:gd name="T38" fmla="*/ 2147483647 w 40"/>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39" name="Freeform 4957" descr="Large checker board"/>
            <p:cNvSpPr>
              <a:spLocks/>
            </p:cNvSpPr>
            <p:nvPr/>
          </p:nvSpPr>
          <p:spPr bwMode="auto">
            <a:xfrm>
              <a:off x="7500938" y="2836863"/>
              <a:ext cx="61913" cy="55563"/>
            </a:xfrm>
            <a:custGeom>
              <a:avLst/>
              <a:gdLst>
                <a:gd name="T0" fmla="*/ 2147483647 w 35"/>
                <a:gd name="T1" fmla="*/ 2147483647 h 28"/>
                <a:gd name="T2" fmla="*/ 2147483647 w 35"/>
                <a:gd name="T3" fmla="*/ 2147483647 h 28"/>
                <a:gd name="T4" fmla="*/ 2147483647 w 35"/>
                <a:gd name="T5" fmla="*/ 2147483647 h 28"/>
                <a:gd name="T6" fmla="*/ 2147483647 w 35"/>
                <a:gd name="T7" fmla="*/ 2147483647 h 28"/>
                <a:gd name="T8" fmla="*/ 0 w 35"/>
                <a:gd name="T9" fmla="*/ 2147483647 h 28"/>
                <a:gd name="T10" fmla="*/ 0 w 35"/>
                <a:gd name="T11" fmla="*/ 2147483647 h 28"/>
                <a:gd name="T12" fmla="*/ 2147483647 w 35"/>
                <a:gd name="T13" fmla="*/ 2147483647 h 28"/>
                <a:gd name="T14" fmla="*/ 2147483647 w 35"/>
                <a:gd name="T15" fmla="*/ 2147483647 h 28"/>
                <a:gd name="T16" fmla="*/ 2147483647 w 35"/>
                <a:gd name="T17" fmla="*/ 0 h 28"/>
                <a:gd name="T18" fmla="*/ 2147483647 w 35"/>
                <a:gd name="T19" fmla="*/ 2147483647 h 28"/>
                <a:gd name="T20" fmla="*/ 2147483647 w 35"/>
                <a:gd name="T21" fmla="*/ 2147483647 h 28"/>
                <a:gd name="T22" fmla="*/ 2147483647 w 35"/>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40" name="Freeform 4958"/>
            <p:cNvSpPr>
              <a:spLocks/>
            </p:cNvSpPr>
            <p:nvPr/>
          </p:nvSpPr>
          <p:spPr bwMode="auto">
            <a:xfrm>
              <a:off x="7458076" y="3101975"/>
              <a:ext cx="12700" cy="22225"/>
            </a:xfrm>
            <a:custGeom>
              <a:avLst/>
              <a:gdLst>
                <a:gd name="T0" fmla="*/ 0 w 7"/>
                <a:gd name="T1" fmla="*/ 2147483647 h 11"/>
                <a:gd name="T2" fmla="*/ 2147483647 w 7"/>
                <a:gd name="T3" fmla="*/ 0 h 11"/>
                <a:gd name="T4" fmla="*/ 2147483647 w 7"/>
                <a:gd name="T5" fmla="*/ 0 h 11"/>
                <a:gd name="T6" fmla="*/ 0 w 7"/>
                <a:gd name="T7" fmla="*/ 2147483647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23841" name="Freeform 4959" descr="Large checker board"/>
            <p:cNvSpPr>
              <a:spLocks/>
            </p:cNvSpPr>
            <p:nvPr/>
          </p:nvSpPr>
          <p:spPr bwMode="auto">
            <a:xfrm>
              <a:off x="7593013" y="26971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42" name="Freeform 4960" descr="Large checker board"/>
            <p:cNvSpPr>
              <a:spLocks/>
            </p:cNvSpPr>
            <p:nvPr/>
          </p:nvSpPr>
          <p:spPr bwMode="auto">
            <a:xfrm>
              <a:off x="7456488" y="2900363"/>
              <a:ext cx="1588" cy="4763"/>
            </a:xfrm>
            <a:custGeom>
              <a:avLst/>
              <a:gdLst>
                <a:gd name="T0" fmla="*/ 2147483647 w 2"/>
                <a:gd name="T1" fmla="*/ 0 h 2"/>
                <a:gd name="T2" fmla="*/ 2147483647 w 2"/>
                <a:gd name="T3" fmla="*/ 2147483647 h 2"/>
                <a:gd name="T4" fmla="*/ 0 w 2"/>
                <a:gd name="T5" fmla="*/ 2147483647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843" name="Freeform 4961"/>
            <p:cNvSpPr>
              <a:spLocks/>
            </p:cNvSpPr>
            <p:nvPr/>
          </p:nvSpPr>
          <p:spPr bwMode="auto">
            <a:xfrm>
              <a:off x="7197726" y="2533650"/>
              <a:ext cx="127000" cy="177800"/>
            </a:xfrm>
            <a:custGeom>
              <a:avLst/>
              <a:gdLst>
                <a:gd name="T0" fmla="*/ 2147483647 w 71"/>
                <a:gd name="T1" fmla="*/ 2147483647 h 90"/>
                <a:gd name="T2" fmla="*/ 2147483647 w 71"/>
                <a:gd name="T3" fmla="*/ 2147483647 h 90"/>
                <a:gd name="T4" fmla="*/ 0 w 71"/>
                <a:gd name="T5" fmla="*/ 2147483647 h 90"/>
                <a:gd name="T6" fmla="*/ 2147483647 w 71"/>
                <a:gd name="T7" fmla="*/ 2147483647 h 90"/>
                <a:gd name="T8" fmla="*/ 2147483647 w 71"/>
                <a:gd name="T9" fmla="*/ 2147483647 h 90"/>
                <a:gd name="T10" fmla="*/ 2147483647 w 71"/>
                <a:gd name="T11" fmla="*/ 2147483647 h 90"/>
                <a:gd name="T12" fmla="*/ 2147483647 w 71"/>
                <a:gd name="T13" fmla="*/ 2147483647 h 90"/>
                <a:gd name="T14" fmla="*/ 2147483647 w 71"/>
                <a:gd name="T15" fmla="*/ 2147483647 h 90"/>
                <a:gd name="T16" fmla="*/ 2147483647 w 71"/>
                <a:gd name="T17" fmla="*/ 2147483647 h 90"/>
                <a:gd name="T18" fmla="*/ 2147483647 w 71"/>
                <a:gd name="T19" fmla="*/ 2147483647 h 90"/>
                <a:gd name="T20" fmla="*/ 2147483647 w 71"/>
                <a:gd name="T21" fmla="*/ 0 h 90"/>
                <a:gd name="T22" fmla="*/ 2147483647 w 71"/>
                <a:gd name="T23" fmla="*/ 2147483647 h 90"/>
                <a:gd name="T24" fmla="*/ 2147483647 w 71"/>
                <a:gd name="T25" fmla="*/ 2147483647 h 90"/>
                <a:gd name="T26" fmla="*/ 2147483647 w 71"/>
                <a:gd name="T27" fmla="*/ 2147483647 h 90"/>
                <a:gd name="T28" fmla="*/ 2147483647 w 71"/>
                <a:gd name="T29" fmla="*/ 2147483647 h 90"/>
                <a:gd name="T30" fmla="*/ 2147483647 w 71"/>
                <a:gd name="T31" fmla="*/ 2147483647 h 90"/>
                <a:gd name="T32" fmla="*/ 2147483647 w 71"/>
                <a:gd name="T33" fmla="*/ 2147483647 h 90"/>
                <a:gd name="T34" fmla="*/ 2147483647 w 71"/>
                <a:gd name="T35" fmla="*/ 2147483647 h 90"/>
                <a:gd name="T36" fmla="*/ 2147483647 w 71"/>
                <a:gd name="T37" fmla="*/ 2147483647 h 90"/>
                <a:gd name="T38" fmla="*/ 2147483647 w 71"/>
                <a:gd name="T39" fmla="*/ 2147483647 h 90"/>
                <a:gd name="T40" fmla="*/ 2147483647 w 71"/>
                <a:gd name="T41" fmla="*/ 2147483647 h 90"/>
                <a:gd name="T42" fmla="*/ 2147483647 w 71"/>
                <a:gd name="T43" fmla="*/ 2147483647 h 90"/>
                <a:gd name="T44" fmla="*/ 2147483647 w 71"/>
                <a:gd name="T45" fmla="*/ 2147483647 h 90"/>
                <a:gd name="T46" fmla="*/ 2147483647 w 71"/>
                <a:gd name="T47" fmla="*/ 2147483647 h 90"/>
                <a:gd name="T48" fmla="*/ 2147483647 w 71"/>
                <a:gd name="T49" fmla="*/ 2147483647 h 90"/>
                <a:gd name="T50" fmla="*/ 2147483647 w 71"/>
                <a:gd name="T51" fmla="*/ 2147483647 h 90"/>
                <a:gd name="T52" fmla="*/ 2147483647 w 71"/>
                <a:gd name="T53" fmla="*/ 2147483647 h 90"/>
                <a:gd name="T54" fmla="*/ 2147483647 w 71"/>
                <a:gd name="T55" fmla="*/ 2147483647 h 90"/>
                <a:gd name="T56" fmla="*/ 2147483647 w 71"/>
                <a:gd name="T57" fmla="*/ 2147483647 h 90"/>
                <a:gd name="T58" fmla="*/ 2147483647 w 71"/>
                <a:gd name="T59" fmla="*/ 2147483647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23844" name="Freeform 4962"/>
            <p:cNvSpPr>
              <a:spLocks/>
            </p:cNvSpPr>
            <p:nvPr/>
          </p:nvSpPr>
          <p:spPr bwMode="auto">
            <a:xfrm>
              <a:off x="7292976" y="2689225"/>
              <a:ext cx="90488" cy="141288"/>
            </a:xfrm>
            <a:custGeom>
              <a:avLst/>
              <a:gdLst>
                <a:gd name="T0" fmla="*/ 2147483647 w 62"/>
                <a:gd name="T1" fmla="*/ 2147483647 h 73"/>
                <a:gd name="T2" fmla="*/ 2147483647 w 62"/>
                <a:gd name="T3" fmla="*/ 2147483647 h 73"/>
                <a:gd name="T4" fmla="*/ 2147483647 w 62"/>
                <a:gd name="T5" fmla="*/ 2147483647 h 73"/>
                <a:gd name="T6" fmla="*/ 2147483647 w 62"/>
                <a:gd name="T7" fmla="*/ 2147483647 h 73"/>
                <a:gd name="T8" fmla="*/ 2147483647 w 62"/>
                <a:gd name="T9" fmla="*/ 2147483647 h 73"/>
                <a:gd name="T10" fmla="*/ 2147483647 w 62"/>
                <a:gd name="T11" fmla="*/ 2147483647 h 73"/>
                <a:gd name="T12" fmla="*/ 2147483647 w 62"/>
                <a:gd name="T13" fmla="*/ 2147483647 h 73"/>
                <a:gd name="T14" fmla="*/ 2147483647 w 62"/>
                <a:gd name="T15" fmla="*/ 2147483647 h 73"/>
                <a:gd name="T16" fmla="*/ 2147483647 w 62"/>
                <a:gd name="T17" fmla="*/ 2147483647 h 73"/>
                <a:gd name="T18" fmla="*/ 2147483647 w 62"/>
                <a:gd name="T19" fmla="*/ 2147483647 h 73"/>
                <a:gd name="T20" fmla="*/ 2147483647 w 62"/>
                <a:gd name="T21" fmla="*/ 2147483647 h 73"/>
                <a:gd name="T22" fmla="*/ 2147483647 w 62"/>
                <a:gd name="T23" fmla="*/ 2147483647 h 73"/>
                <a:gd name="T24" fmla="*/ 2147483647 w 62"/>
                <a:gd name="T25" fmla="*/ 2147483647 h 73"/>
                <a:gd name="T26" fmla="*/ 2147483647 w 62"/>
                <a:gd name="T27" fmla="*/ 2147483647 h 73"/>
                <a:gd name="T28" fmla="*/ 2147483647 w 62"/>
                <a:gd name="T29" fmla="*/ 2147483647 h 73"/>
                <a:gd name="T30" fmla="*/ 2147483647 w 62"/>
                <a:gd name="T31" fmla="*/ 2147483647 h 73"/>
                <a:gd name="T32" fmla="*/ 2147483647 w 62"/>
                <a:gd name="T33" fmla="*/ 2147483647 h 73"/>
                <a:gd name="T34" fmla="*/ 0 w 62"/>
                <a:gd name="T35" fmla="*/ 2147483647 h 73"/>
                <a:gd name="T36" fmla="*/ 0 w 62"/>
                <a:gd name="T37" fmla="*/ 2147483647 h 73"/>
                <a:gd name="T38" fmla="*/ 2147483647 w 62"/>
                <a:gd name="T39" fmla="*/ 2147483647 h 73"/>
                <a:gd name="T40" fmla="*/ 2147483647 w 62"/>
                <a:gd name="T41" fmla="*/ 0 h 73"/>
                <a:gd name="T42" fmla="*/ 2147483647 w 62"/>
                <a:gd name="T43" fmla="*/ 2147483647 h 73"/>
                <a:gd name="T44" fmla="*/ 2147483647 w 62"/>
                <a:gd name="T45" fmla="*/ 2147483647 h 73"/>
                <a:gd name="T46" fmla="*/ 2147483647 w 62"/>
                <a:gd name="T47" fmla="*/ 2147483647 h 73"/>
                <a:gd name="T48" fmla="*/ 2147483647 w 62"/>
                <a:gd name="T49" fmla="*/ 2147483647 h 73"/>
                <a:gd name="T50" fmla="*/ 2147483647 w 62"/>
                <a:gd name="T51" fmla="*/ 2147483647 h 73"/>
                <a:gd name="T52" fmla="*/ 2147483647 w 62"/>
                <a:gd name="T53" fmla="*/ 2147483647 h 73"/>
                <a:gd name="T54" fmla="*/ 2147483647 w 62"/>
                <a:gd name="T55" fmla="*/ 2147483647 h 73"/>
                <a:gd name="T56" fmla="*/ 2147483647 w 62"/>
                <a:gd name="T57" fmla="*/ 2147483647 h 73"/>
                <a:gd name="T58" fmla="*/ 2147483647 w 62"/>
                <a:gd name="T59" fmla="*/ 2147483647 h 73"/>
                <a:gd name="T60" fmla="*/ 2147483647 w 62"/>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23845" name="Freeform 4963"/>
            <p:cNvSpPr>
              <a:spLocks/>
            </p:cNvSpPr>
            <p:nvPr/>
          </p:nvSpPr>
          <p:spPr bwMode="auto">
            <a:xfrm>
              <a:off x="7275513" y="3157538"/>
              <a:ext cx="42863" cy="111125"/>
            </a:xfrm>
            <a:custGeom>
              <a:avLst/>
              <a:gdLst>
                <a:gd name="T0" fmla="*/ 2147483647 w 24"/>
                <a:gd name="T1" fmla="*/ 2147483647 h 57"/>
                <a:gd name="T2" fmla="*/ 2147483647 w 24"/>
                <a:gd name="T3" fmla="*/ 2147483647 h 57"/>
                <a:gd name="T4" fmla="*/ 0 w 24"/>
                <a:gd name="T5" fmla="*/ 2147483647 h 57"/>
                <a:gd name="T6" fmla="*/ 2147483647 w 24"/>
                <a:gd name="T7" fmla="*/ 2147483647 h 57"/>
                <a:gd name="T8" fmla="*/ 2147483647 w 24"/>
                <a:gd name="T9" fmla="*/ 0 h 57"/>
                <a:gd name="T10" fmla="*/ 2147483647 w 24"/>
                <a:gd name="T11" fmla="*/ 2147483647 h 57"/>
                <a:gd name="T12" fmla="*/ 2147483647 w 24"/>
                <a:gd name="T13" fmla="*/ 2147483647 h 57"/>
                <a:gd name="T14" fmla="*/ 2147483647 w 24"/>
                <a:gd name="T15" fmla="*/ 2147483647 h 57"/>
                <a:gd name="T16" fmla="*/ 2147483647 w 24"/>
                <a:gd name="T17" fmla="*/ 2147483647 h 57"/>
                <a:gd name="T18" fmla="*/ 2147483647 w 24"/>
                <a:gd name="T19" fmla="*/ 2147483647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23846" name="Freeform 4964"/>
            <p:cNvSpPr>
              <a:spLocks/>
            </p:cNvSpPr>
            <p:nvPr/>
          </p:nvSpPr>
          <p:spPr bwMode="auto">
            <a:xfrm>
              <a:off x="6137276" y="2222500"/>
              <a:ext cx="825500" cy="361950"/>
            </a:xfrm>
            <a:custGeom>
              <a:avLst/>
              <a:gdLst>
                <a:gd name="T0" fmla="*/ 2147483647 w 466"/>
                <a:gd name="T1" fmla="*/ 2147483647 h 184"/>
                <a:gd name="T2" fmla="*/ 2147483647 w 466"/>
                <a:gd name="T3" fmla="*/ 2147483647 h 184"/>
                <a:gd name="T4" fmla="*/ 2147483647 w 466"/>
                <a:gd name="T5" fmla="*/ 2147483647 h 184"/>
                <a:gd name="T6" fmla="*/ 2147483647 w 466"/>
                <a:gd name="T7" fmla="*/ 2147483647 h 184"/>
                <a:gd name="T8" fmla="*/ 2147483647 w 466"/>
                <a:gd name="T9" fmla="*/ 2147483647 h 184"/>
                <a:gd name="T10" fmla="*/ 2147483647 w 466"/>
                <a:gd name="T11" fmla="*/ 2147483647 h 184"/>
                <a:gd name="T12" fmla="*/ 2147483647 w 466"/>
                <a:gd name="T13" fmla="*/ 2147483647 h 184"/>
                <a:gd name="T14" fmla="*/ 2147483647 w 466"/>
                <a:gd name="T15" fmla="*/ 2147483647 h 184"/>
                <a:gd name="T16" fmla="*/ 2147483647 w 466"/>
                <a:gd name="T17" fmla="*/ 2147483647 h 184"/>
                <a:gd name="T18" fmla="*/ 2147483647 w 466"/>
                <a:gd name="T19" fmla="*/ 2147483647 h 184"/>
                <a:gd name="T20" fmla="*/ 2147483647 w 466"/>
                <a:gd name="T21" fmla="*/ 2147483647 h 184"/>
                <a:gd name="T22" fmla="*/ 2147483647 w 466"/>
                <a:gd name="T23" fmla="*/ 2147483647 h 184"/>
                <a:gd name="T24" fmla="*/ 2147483647 w 466"/>
                <a:gd name="T25" fmla="*/ 2147483647 h 184"/>
                <a:gd name="T26" fmla="*/ 2147483647 w 466"/>
                <a:gd name="T27" fmla="*/ 2147483647 h 184"/>
                <a:gd name="T28" fmla="*/ 2147483647 w 466"/>
                <a:gd name="T29" fmla="*/ 2147483647 h 184"/>
                <a:gd name="T30" fmla="*/ 2147483647 w 466"/>
                <a:gd name="T31" fmla="*/ 0 h 184"/>
                <a:gd name="T32" fmla="*/ 2147483647 w 466"/>
                <a:gd name="T33" fmla="*/ 2147483647 h 184"/>
                <a:gd name="T34" fmla="*/ 2147483647 w 466"/>
                <a:gd name="T35" fmla="*/ 2147483647 h 184"/>
                <a:gd name="T36" fmla="*/ 2147483647 w 466"/>
                <a:gd name="T37" fmla="*/ 2147483647 h 184"/>
                <a:gd name="T38" fmla="*/ 2147483647 w 466"/>
                <a:gd name="T39" fmla="*/ 2147483647 h 184"/>
                <a:gd name="T40" fmla="*/ 2147483647 w 466"/>
                <a:gd name="T41" fmla="*/ 2147483647 h 184"/>
                <a:gd name="T42" fmla="*/ 2147483647 w 466"/>
                <a:gd name="T43" fmla="*/ 2147483647 h 184"/>
                <a:gd name="T44" fmla="*/ 2147483647 w 466"/>
                <a:gd name="T45" fmla="*/ 2147483647 h 184"/>
                <a:gd name="T46" fmla="*/ 2147483647 w 466"/>
                <a:gd name="T47" fmla="*/ 2147483647 h 184"/>
                <a:gd name="T48" fmla="*/ 2147483647 w 466"/>
                <a:gd name="T49" fmla="*/ 2147483647 h 184"/>
                <a:gd name="T50" fmla="*/ 2147483647 w 466"/>
                <a:gd name="T51" fmla="*/ 2147483647 h 184"/>
                <a:gd name="T52" fmla="*/ 2147483647 w 466"/>
                <a:gd name="T53" fmla="*/ 2147483647 h 184"/>
                <a:gd name="T54" fmla="*/ 2147483647 w 466"/>
                <a:gd name="T55" fmla="*/ 2147483647 h 184"/>
                <a:gd name="T56" fmla="*/ 2147483647 w 466"/>
                <a:gd name="T57" fmla="*/ 2147483647 h 184"/>
                <a:gd name="T58" fmla="*/ 2147483647 w 466"/>
                <a:gd name="T59" fmla="*/ 2147483647 h 184"/>
                <a:gd name="T60" fmla="*/ 2147483647 w 466"/>
                <a:gd name="T61" fmla="*/ 2147483647 h 184"/>
                <a:gd name="T62" fmla="*/ 2147483647 w 466"/>
                <a:gd name="T63" fmla="*/ 2147483647 h 184"/>
                <a:gd name="T64" fmla="*/ 2147483647 w 466"/>
                <a:gd name="T65" fmla="*/ 2147483647 h 184"/>
                <a:gd name="T66" fmla="*/ 2147483647 w 466"/>
                <a:gd name="T67" fmla="*/ 2147483647 h 184"/>
                <a:gd name="T68" fmla="*/ 2147483647 w 466"/>
                <a:gd name="T69" fmla="*/ 2147483647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23847" name="Freeform 4965"/>
            <p:cNvSpPr>
              <a:spLocks/>
            </p:cNvSpPr>
            <p:nvPr/>
          </p:nvSpPr>
          <p:spPr bwMode="auto">
            <a:xfrm>
              <a:off x="5138738" y="2111375"/>
              <a:ext cx="981075" cy="479425"/>
            </a:xfrm>
            <a:custGeom>
              <a:avLst/>
              <a:gdLst>
                <a:gd name="T0" fmla="*/ 2147483647 w 553"/>
                <a:gd name="T1" fmla="*/ 2147483647 h 244"/>
                <a:gd name="T2" fmla="*/ 2147483647 w 553"/>
                <a:gd name="T3" fmla="*/ 2147483647 h 244"/>
                <a:gd name="T4" fmla="*/ 2147483647 w 553"/>
                <a:gd name="T5" fmla="*/ 2147483647 h 244"/>
                <a:gd name="T6" fmla="*/ 2147483647 w 553"/>
                <a:gd name="T7" fmla="*/ 2147483647 h 244"/>
                <a:gd name="T8" fmla="*/ 2147483647 w 553"/>
                <a:gd name="T9" fmla="*/ 2147483647 h 244"/>
                <a:gd name="T10" fmla="*/ 2147483647 w 553"/>
                <a:gd name="T11" fmla="*/ 2147483647 h 244"/>
                <a:gd name="T12" fmla="*/ 2147483647 w 553"/>
                <a:gd name="T13" fmla="*/ 2147483647 h 244"/>
                <a:gd name="T14" fmla="*/ 2147483647 w 553"/>
                <a:gd name="T15" fmla="*/ 2147483647 h 244"/>
                <a:gd name="T16" fmla="*/ 2147483647 w 553"/>
                <a:gd name="T17" fmla="*/ 2147483647 h 244"/>
                <a:gd name="T18" fmla="*/ 2147483647 w 553"/>
                <a:gd name="T19" fmla="*/ 2147483647 h 244"/>
                <a:gd name="T20" fmla="*/ 2147483647 w 553"/>
                <a:gd name="T21" fmla="*/ 2147483647 h 244"/>
                <a:gd name="T22" fmla="*/ 2147483647 w 553"/>
                <a:gd name="T23" fmla="*/ 2147483647 h 244"/>
                <a:gd name="T24" fmla="*/ 2147483647 w 553"/>
                <a:gd name="T25" fmla="*/ 2147483647 h 244"/>
                <a:gd name="T26" fmla="*/ 2147483647 w 553"/>
                <a:gd name="T27" fmla="*/ 2147483647 h 244"/>
                <a:gd name="T28" fmla="*/ 2147483647 w 553"/>
                <a:gd name="T29" fmla="*/ 2147483647 h 244"/>
                <a:gd name="T30" fmla="*/ 2147483647 w 553"/>
                <a:gd name="T31" fmla="*/ 2147483647 h 244"/>
                <a:gd name="T32" fmla="*/ 2147483647 w 553"/>
                <a:gd name="T33" fmla="*/ 2147483647 h 244"/>
                <a:gd name="T34" fmla="*/ 2147483647 w 553"/>
                <a:gd name="T35" fmla="*/ 2147483647 h 244"/>
                <a:gd name="T36" fmla="*/ 2147483647 w 553"/>
                <a:gd name="T37" fmla="*/ 2147483647 h 244"/>
                <a:gd name="T38" fmla="*/ 2147483647 w 553"/>
                <a:gd name="T39" fmla="*/ 2147483647 h 244"/>
                <a:gd name="T40" fmla="*/ 2147483647 w 553"/>
                <a:gd name="T41" fmla="*/ 2147483647 h 244"/>
                <a:gd name="T42" fmla="*/ 2147483647 w 553"/>
                <a:gd name="T43" fmla="*/ 2147483647 h 244"/>
                <a:gd name="T44" fmla="*/ 2147483647 w 553"/>
                <a:gd name="T45" fmla="*/ 2147483647 h 244"/>
                <a:gd name="T46" fmla="*/ 2147483647 w 553"/>
                <a:gd name="T47" fmla="*/ 2147483647 h 244"/>
                <a:gd name="T48" fmla="*/ 2147483647 w 553"/>
                <a:gd name="T49" fmla="*/ 2147483647 h 244"/>
                <a:gd name="T50" fmla="*/ 2147483647 w 553"/>
                <a:gd name="T51" fmla="*/ 2147483647 h 244"/>
                <a:gd name="T52" fmla="*/ 2147483647 w 553"/>
                <a:gd name="T53" fmla="*/ 2147483647 h 244"/>
                <a:gd name="T54" fmla="*/ 2147483647 w 553"/>
                <a:gd name="T55" fmla="*/ 2147483647 h 244"/>
                <a:gd name="T56" fmla="*/ 2147483647 w 553"/>
                <a:gd name="T57" fmla="*/ 2147483647 h 244"/>
                <a:gd name="T58" fmla="*/ 2147483647 w 553"/>
                <a:gd name="T59" fmla="*/ 2147483647 h 244"/>
                <a:gd name="T60" fmla="*/ 2147483647 w 553"/>
                <a:gd name="T61" fmla="*/ 2147483647 h 244"/>
                <a:gd name="T62" fmla="*/ 2147483647 w 553"/>
                <a:gd name="T63" fmla="*/ 2147483647 h 244"/>
                <a:gd name="T64" fmla="*/ 2147483647 w 553"/>
                <a:gd name="T65" fmla="*/ 2147483647 h 244"/>
                <a:gd name="T66" fmla="*/ 2147483647 w 553"/>
                <a:gd name="T67" fmla="*/ 2147483647 h 244"/>
                <a:gd name="T68" fmla="*/ 2147483647 w 553"/>
                <a:gd name="T69" fmla="*/ 2147483647 h 244"/>
                <a:gd name="T70" fmla="*/ 2147483647 w 553"/>
                <a:gd name="T71" fmla="*/ 2147483647 h 244"/>
                <a:gd name="T72" fmla="*/ 2147483647 w 553"/>
                <a:gd name="T73" fmla="*/ 2147483647 h 244"/>
                <a:gd name="T74" fmla="*/ 2147483647 w 553"/>
                <a:gd name="T75" fmla="*/ 2147483647 h 244"/>
                <a:gd name="T76" fmla="*/ 2147483647 w 553"/>
                <a:gd name="T77" fmla="*/ 2147483647 h 244"/>
                <a:gd name="T78" fmla="*/ 2147483647 w 553"/>
                <a:gd name="T79" fmla="*/ 2147483647 h 244"/>
                <a:gd name="T80" fmla="*/ 2147483647 w 553"/>
                <a:gd name="T81" fmla="*/ 2147483647 h 244"/>
                <a:gd name="T82" fmla="*/ 2147483647 w 553"/>
                <a:gd name="T83" fmla="*/ 2147483647 h 244"/>
                <a:gd name="T84" fmla="*/ 2147483647 w 553"/>
                <a:gd name="T85" fmla="*/ 2147483647 h 244"/>
                <a:gd name="T86" fmla="*/ 2147483647 w 553"/>
                <a:gd name="T87" fmla="*/ 2147483647 h 244"/>
                <a:gd name="T88" fmla="*/ 2147483647 w 553"/>
                <a:gd name="T89" fmla="*/ 2147483647 h 244"/>
                <a:gd name="T90" fmla="*/ 2147483647 w 553"/>
                <a:gd name="T91" fmla="*/ 2147483647 h 244"/>
                <a:gd name="T92" fmla="*/ 2147483647 w 553"/>
                <a:gd name="T93" fmla="*/ 2147483647 h 244"/>
                <a:gd name="T94" fmla="*/ 2147483647 w 553"/>
                <a:gd name="T95" fmla="*/ 2147483647 h 244"/>
                <a:gd name="T96" fmla="*/ 2147483647 w 553"/>
                <a:gd name="T97" fmla="*/ 2147483647 h 244"/>
                <a:gd name="T98" fmla="*/ 2147483647 w 553"/>
                <a:gd name="T99" fmla="*/ 2147483647 h 244"/>
                <a:gd name="T100" fmla="*/ 2147483647 w 553"/>
                <a:gd name="T101" fmla="*/ 2147483647 h 244"/>
                <a:gd name="T102" fmla="*/ 2147483647 w 553"/>
                <a:gd name="T103" fmla="*/ 2147483647 h 244"/>
                <a:gd name="T104" fmla="*/ 2147483647 w 553"/>
                <a:gd name="T105" fmla="*/ 2147483647 h 244"/>
                <a:gd name="T106" fmla="*/ 2147483647 w 553"/>
                <a:gd name="T107" fmla="*/ 214748364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23848" name="Freeform 4966"/>
            <p:cNvSpPr>
              <a:spLocks/>
            </p:cNvSpPr>
            <p:nvPr/>
          </p:nvSpPr>
          <p:spPr bwMode="auto">
            <a:xfrm>
              <a:off x="4983163" y="2495550"/>
              <a:ext cx="214313" cy="95250"/>
            </a:xfrm>
            <a:custGeom>
              <a:avLst/>
              <a:gdLst>
                <a:gd name="T0" fmla="*/ 2147483647 w 121"/>
                <a:gd name="T1" fmla="*/ 2147483647 h 48"/>
                <a:gd name="T2" fmla="*/ 0 w 121"/>
                <a:gd name="T3" fmla="*/ 2147483647 h 48"/>
                <a:gd name="T4" fmla="*/ 2147483647 w 121"/>
                <a:gd name="T5" fmla="*/ 0 h 48"/>
                <a:gd name="T6" fmla="*/ 2147483647 w 121"/>
                <a:gd name="T7" fmla="*/ 2147483647 h 48"/>
                <a:gd name="T8" fmla="*/ 2147483647 w 121"/>
                <a:gd name="T9" fmla="*/ 2147483647 h 48"/>
                <a:gd name="T10" fmla="*/ 2147483647 w 121"/>
                <a:gd name="T11" fmla="*/ 2147483647 h 48"/>
                <a:gd name="T12" fmla="*/ 2147483647 w 121"/>
                <a:gd name="T13" fmla="*/ 2147483647 h 48"/>
                <a:gd name="T14" fmla="*/ 2147483647 w 121"/>
                <a:gd name="T15" fmla="*/ 2147483647 h 48"/>
                <a:gd name="T16" fmla="*/ 2147483647 w 121"/>
                <a:gd name="T17" fmla="*/ 2147483647 h 48"/>
                <a:gd name="T18" fmla="*/ 2147483647 w 121"/>
                <a:gd name="T19" fmla="*/ 2147483647 h 48"/>
                <a:gd name="T20" fmla="*/ 2147483647 w 121"/>
                <a:gd name="T21" fmla="*/ 2147483647 h 48"/>
                <a:gd name="T22" fmla="*/ 2147483647 w 121"/>
                <a:gd name="T23" fmla="*/ 2147483647 h 48"/>
                <a:gd name="T24" fmla="*/ 2147483647 w 121"/>
                <a:gd name="T25" fmla="*/ 2147483647 h 48"/>
                <a:gd name="T26" fmla="*/ 2147483647 w 121"/>
                <a:gd name="T27" fmla="*/ 2147483647 h 48"/>
                <a:gd name="T28" fmla="*/ 2147483647 w 121"/>
                <a:gd name="T29" fmla="*/ 2147483647 h 48"/>
                <a:gd name="T30" fmla="*/ 2147483647 w 12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23849" name="Freeform 4967"/>
            <p:cNvSpPr>
              <a:spLocks/>
            </p:cNvSpPr>
            <p:nvPr/>
          </p:nvSpPr>
          <p:spPr bwMode="auto">
            <a:xfrm>
              <a:off x="5789613" y="2520950"/>
              <a:ext cx="250825" cy="138113"/>
            </a:xfrm>
            <a:custGeom>
              <a:avLst/>
              <a:gdLst>
                <a:gd name="T0" fmla="*/ 2147483647 w 141"/>
                <a:gd name="T1" fmla="*/ 2147483647 h 71"/>
                <a:gd name="T2" fmla="*/ 2147483647 w 141"/>
                <a:gd name="T3" fmla="*/ 2147483647 h 71"/>
                <a:gd name="T4" fmla="*/ 2147483647 w 141"/>
                <a:gd name="T5" fmla="*/ 2147483647 h 71"/>
                <a:gd name="T6" fmla="*/ 0 w 141"/>
                <a:gd name="T7" fmla="*/ 2147483647 h 71"/>
                <a:gd name="T8" fmla="*/ 2147483647 w 141"/>
                <a:gd name="T9" fmla="*/ 2147483647 h 71"/>
                <a:gd name="T10" fmla="*/ 2147483647 w 141"/>
                <a:gd name="T11" fmla="*/ 2147483647 h 71"/>
                <a:gd name="T12" fmla="*/ 2147483647 w 141"/>
                <a:gd name="T13" fmla="*/ 2147483647 h 71"/>
                <a:gd name="T14" fmla="*/ 2147483647 w 141"/>
                <a:gd name="T15" fmla="*/ 2147483647 h 71"/>
                <a:gd name="T16" fmla="*/ 2147483647 w 141"/>
                <a:gd name="T17" fmla="*/ 2147483647 h 71"/>
                <a:gd name="T18" fmla="*/ 2147483647 w 141"/>
                <a:gd name="T19" fmla="*/ 2147483647 h 71"/>
                <a:gd name="T20" fmla="*/ 2147483647 w 141"/>
                <a:gd name="T21" fmla="*/ 2147483647 h 71"/>
                <a:gd name="T22" fmla="*/ 2147483647 w 141"/>
                <a:gd name="T23" fmla="*/ 0 h 71"/>
                <a:gd name="T24" fmla="*/ 2147483647 w 141"/>
                <a:gd name="T25" fmla="*/ 2147483647 h 71"/>
                <a:gd name="T26" fmla="*/ 2147483647 w 141"/>
                <a:gd name="T27" fmla="*/ 2147483647 h 71"/>
                <a:gd name="T28" fmla="*/ 2147483647 w 141"/>
                <a:gd name="T29" fmla="*/ 2147483647 h 71"/>
                <a:gd name="T30" fmla="*/ 2147483647 w 141"/>
                <a:gd name="T31" fmla="*/ 2147483647 h 71"/>
                <a:gd name="T32" fmla="*/ 2147483647 w 141"/>
                <a:gd name="T33" fmla="*/ 2147483647 h 71"/>
                <a:gd name="T34" fmla="*/ 2147483647 w 141"/>
                <a:gd name="T35" fmla="*/ 2147483647 h 71"/>
                <a:gd name="T36" fmla="*/ 2147483647 w 141"/>
                <a:gd name="T37" fmla="*/ 2147483647 h 71"/>
                <a:gd name="T38" fmla="*/ 2147483647 w 141"/>
                <a:gd name="T39" fmla="*/ 2147483647 h 71"/>
                <a:gd name="T40" fmla="*/ 2147483647 w 141"/>
                <a:gd name="T41" fmla="*/ 2147483647 h 71"/>
                <a:gd name="T42" fmla="*/ 2147483647 w 141"/>
                <a:gd name="T43" fmla="*/ 2147483647 h 71"/>
                <a:gd name="T44" fmla="*/ 2147483647 w 141"/>
                <a:gd name="T45" fmla="*/ 2147483647 h 71"/>
                <a:gd name="T46" fmla="*/ 2147483647 w 141"/>
                <a:gd name="T47" fmla="*/ 2147483647 h 71"/>
                <a:gd name="T48" fmla="*/ 2147483647 w 141"/>
                <a:gd name="T49" fmla="*/ 2147483647 h 71"/>
                <a:gd name="T50" fmla="*/ 2147483647 w 141"/>
                <a:gd name="T51" fmla="*/ 2147483647 h 71"/>
                <a:gd name="T52" fmla="*/ 2147483647 w 141"/>
                <a:gd name="T53" fmla="*/ 2147483647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23850" name="Freeform 4968"/>
            <p:cNvSpPr>
              <a:spLocks/>
            </p:cNvSpPr>
            <p:nvPr/>
          </p:nvSpPr>
          <p:spPr bwMode="auto">
            <a:xfrm>
              <a:off x="5327651" y="2540000"/>
              <a:ext cx="376238" cy="263525"/>
            </a:xfrm>
            <a:custGeom>
              <a:avLst/>
              <a:gdLst>
                <a:gd name="T0" fmla="*/ 2147483647 w 213"/>
                <a:gd name="T1" fmla="*/ 2147483647 h 134"/>
                <a:gd name="T2" fmla="*/ 2147483647 w 213"/>
                <a:gd name="T3" fmla="*/ 2147483647 h 134"/>
                <a:gd name="T4" fmla="*/ 2147483647 w 213"/>
                <a:gd name="T5" fmla="*/ 2147483647 h 134"/>
                <a:gd name="T6" fmla="*/ 2147483647 w 213"/>
                <a:gd name="T7" fmla="*/ 2147483647 h 134"/>
                <a:gd name="T8" fmla="*/ 2147483647 w 213"/>
                <a:gd name="T9" fmla="*/ 2147483647 h 134"/>
                <a:gd name="T10" fmla="*/ 2147483647 w 213"/>
                <a:gd name="T11" fmla="*/ 2147483647 h 134"/>
                <a:gd name="T12" fmla="*/ 2147483647 w 213"/>
                <a:gd name="T13" fmla="*/ 2147483647 h 134"/>
                <a:gd name="T14" fmla="*/ 2147483647 w 213"/>
                <a:gd name="T15" fmla="*/ 2147483647 h 134"/>
                <a:gd name="T16" fmla="*/ 2147483647 w 213"/>
                <a:gd name="T17" fmla="*/ 2147483647 h 134"/>
                <a:gd name="T18" fmla="*/ 2147483647 w 213"/>
                <a:gd name="T19" fmla="*/ 2147483647 h 134"/>
                <a:gd name="T20" fmla="*/ 2147483647 w 213"/>
                <a:gd name="T21" fmla="*/ 2147483647 h 134"/>
                <a:gd name="T22" fmla="*/ 2147483647 w 213"/>
                <a:gd name="T23" fmla="*/ 2147483647 h 134"/>
                <a:gd name="T24" fmla="*/ 2147483647 w 213"/>
                <a:gd name="T25" fmla="*/ 2147483647 h 134"/>
                <a:gd name="T26" fmla="*/ 2147483647 w 213"/>
                <a:gd name="T27" fmla="*/ 2147483647 h 134"/>
                <a:gd name="T28" fmla="*/ 2147483647 w 213"/>
                <a:gd name="T29" fmla="*/ 2147483647 h 134"/>
                <a:gd name="T30" fmla="*/ 2147483647 w 213"/>
                <a:gd name="T31" fmla="*/ 2147483647 h 134"/>
                <a:gd name="T32" fmla="*/ 2147483647 w 213"/>
                <a:gd name="T33" fmla="*/ 2147483647 h 134"/>
                <a:gd name="T34" fmla="*/ 2147483647 w 213"/>
                <a:gd name="T35" fmla="*/ 2147483647 h 134"/>
                <a:gd name="T36" fmla="*/ 2147483647 w 213"/>
                <a:gd name="T37" fmla="*/ 2147483647 h 134"/>
                <a:gd name="T38" fmla="*/ 2147483647 w 213"/>
                <a:gd name="T39" fmla="*/ 2147483647 h 134"/>
                <a:gd name="T40" fmla="*/ 2147483647 w 213"/>
                <a:gd name="T41" fmla="*/ 2147483647 h 134"/>
                <a:gd name="T42" fmla="*/ 2147483647 w 213"/>
                <a:gd name="T43" fmla="*/ 2147483647 h 134"/>
                <a:gd name="T44" fmla="*/ 2147483647 w 213"/>
                <a:gd name="T45" fmla="*/ 2147483647 h 134"/>
                <a:gd name="T46" fmla="*/ 2147483647 w 213"/>
                <a:gd name="T47" fmla="*/ 2147483647 h 134"/>
                <a:gd name="T48" fmla="*/ 2147483647 w 213"/>
                <a:gd name="T49" fmla="*/ 2147483647 h 134"/>
                <a:gd name="T50" fmla="*/ 2147483647 w 213"/>
                <a:gd name="T51" fmla="*/ 2147483647 h 134"/>
                <a:gd name="T52" fmla="*/ 2147483647 w 213"/>
                <a:gd name="T53" fmla="*/ 2147483647 h 134"/>
                <a:gd name="T54" fmla="*/ 2147483647 w 213"/>
                <a:gd name="T55" fmla="*/ 2147483647 h 134"/>
                <a:gd name="T56" fmla="*/ 2147483647 w 213"/>
                <a:gd name="T57" fmla="*/ 2147483647 h 134"/>
                <a:gd name="T58" fmla="*/ 2147483647 w 213"/>
                <a:gd name="T59" fmla="*/ 2147483647 h 134"/>
                <a:gd name="T60" fmla="*/ 2147483647 w 213"/>
                <a:gd name="T61" fmla="*/ 2147483647 h 134"/>
                <a:gd name="T62" fmla="*/ 2147483647 w 213"/>
                <a:gd name="T63" fmla="*/ 2147483647 h 134"/>
                <a:gd name="T64" fmla="*/ 2147483647 w 213"/>
                <a:gd name="T65" fmla="*/ 2147483647 h 134"/>
                <a:gd name="T66" fmla="*/ 2147483647 w 213"/>
                <a:gd name="T67" fmla="*/ 2147483647 h 134"/>
                <a:gd name="T68" fmla="*/ 2147483647 w 213"/>
                <a:gd name="T69" fmla="*/ 2147483647 h 134"/>
                <a:gd name="T70" fmla="*/ 2147483647 w 213"/>
                <a:gd name="T71" fmla="*/ 2147483647 h 134"/>
                <a:gd name="T72" fmla="*/ 2147483647 w 213"/>
                <a:gd name="T73" fmla="*/ 2147483647 h 134"/>
                <a:gd name="T74" fmla="*/ 0 w 213"/>
                <a:gd name="T75" fmla="*/ 0 h 134"/>
                <a:gd name="T76" fmla="*/ 2147483647 w 213"/>
                <a:gd name="T77" fmla="*/ 0 h 134"/>
                <a:gd name="T78" fmla="*/ 2147483647 w 213"/>
                <a:gd name="T79" fmla="*/ 2147483647 h 134"/>
                <a:gd name="T80" fmla="*/ 2147483647 w 213"/>
                <a:gd name="T81" fmla="*/ 2147483647 h 134"/>
                <a:gd name="T82" fmla="*/ 2147483647 w 213"/>
                <a:gd name="T83" fmla="*/ 2147483647 h 134"/>
                <a:gd name="T84" fmla="*/ 2147483647 w 213"/>
                <a:gd name="T85" fmla="*/ 2147483647 h 134"/>
                <a:gd name="T86" fmla="*/ 2147483647 w 213"/>
                <a:gd name="T87" fmla="*/ 2147483647 h 134"/>
                <a:gd name="T88" fmla="*/ 2147483647 w 213"/>
                <a:gd name="T89" fmla="*/ 2147483647 h 134"/>
                <a:gd name="T90" fmla="*/ 2147483647 w 213"/>
                <a:gd name="T91" fmla="*/ 0 h 134"/>
                <a:gd name="T92" fmla="*/ 2147483647 w 213"/>
                <a:gd name="T93" fmla="*/ 2147483647 h 134"/>
                <a:gd name="T94" fmla="*/ 2147483647 w 213"/>
                <a:gd name="T95" fmla="*/ 2147483647 h 134"/>
                <a:gd name="T96" fmla="*/ 2147483647 w 213"/>
                <a:gd name="T97" fmla="*/ 2147483647 h 134"/>
                <a:gd name="T98" fmla="*/ 2147483647 w 213"/>
                <a:gd name="T99" fmla="*/ 2147483647 h 134"/>
                <a:gd name="T100" fmla="*/ 2147483647 w 213"/>
                <a:gd name="T101" fmla="*/ 2147483647 h 134"/>
                <a:gd name="T102" fmla="*/ 2147483647 w 213"/>
                <a:gd name="T103" fmla="*/ 2147483647 h 134"/>
                <a:gd name="T104" fmla="*/ 2147483647 w 213"/>
                <a:gd name="T105" fmla="*/ 2147483647 h 134"/>
                <a:gd name="T106" fmla="*/ 2147483647 w 213"/>
                <a:gd name="T107" fmla="*/ 2147483647 h 134"/>
                <a:gd name="T108" fmla="*/ 2147483647 w 213"/>
                <a:gd name="T109" fmla="*/ 214748364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23851" name="Freeform 4969"/>
            <p:cNvSpPr>
              <a:spLocks/>
            </p:cNvSpPr>
            <p:nvPr/>
          </p:nvSpPr>
          <p:spPr bwMode="auto">
            <a:xfrm>
              <a:off x="5599113" y="2692400"/>
              <a:ext cx="347663" cy="314325"/>
            </a:xfrm>
            <a:custGeom>
              <a:avLst/>
              <a:gdLst>
                <a:gd name="T0" fmla="*/ 0 w 196"/>
                <a:gd name="T1" fmla="*/ 2147483647 h 160"/>
                <a:gd name="T2" fmla="*/ 0 w 196"/>
                <a:gd name="T3" fmla="*/ 2147483647 h 160"/>
                <a:gd name="T4" fmla="*/ 0 w 196"/>
                <a:gd name="T5" fmla="*/ 2147483647 h 160"/>
                <a:gd name="T6" fmla="*/ 2147483647 w 196"/>
                <a:gd name="T7" fmla="*/ 2147483647 h 160"/>
                <a:gd name="T8" fmla="*/ 2147483647 w 196"/>
                <a:gd name="T9" fmla="*/ 2147483647 h 160"/>
                <a:gd name="T10" fmla="*/ 2147483647 w 196"/>
                <a:gd name="T11" fmla="*/ 2147483647 h 160"/>
                <a:gd name="T12" fmla="*/ 2147483647 w 196"/>
                <a:gd name="T13" fmla="*/ 2147483647 h 160"/>
                <a:gd name="T14" fmla="*/ 2147483647 w 196"/>
                <a:gd name="T15" fmla="*/ 2147483647 h 160"/>
                <a:gd name="T16" fmla="*/ 2147483647 w 196"/>
                <a:gd name="T17" fmla="*/ 2147483647 h 160"/>
                <a:gd name="T18" fmla="*/ 2147483647 w 196"/>
                <a:gd name="T19" fmla="*/ 2147483647 h 160"/>
                <a:gd name="T20" fmla="*/ 2147483647 w 196"/>
                <a:gd name="T21" fmla="*/ 2147483647 h 160"/>
                <a:gd name="T22" fmla="*/ 2147483647 w 196"/>
                <a:gd name="T23" fmla="*/ 2147483647 h 160"/>
                <a:gd name="T24" fmla="*/ 2147483647 w 196"/>
                <a:gd name="T25" fmla="*/ 2147483647 h 160"/>
                <a:gd name="T26" fmla="*/ 2147483647 w 196"/>
                <a:gd name="T27" fmla="*/ 2147483647 h 160"/>
                <a:gd name="T28" fmla="*/ 2147483647 w 196"/>
                <a:gd name="T29" fmla="*/ 2147483647 h 160"/>
                <a:gd name="T30" fmla="*/ 2147483647 w 196"/>
                <a:gd name="T31" fmla="*/ 2147483647 h 160"/>
                <a:gd name="T32" fmla="*/ 2147483647 w 196"/>
                <a:gd name="T33" fmla="*/ 2147483647 h 160"/>
                <a:gd name="T34" fmla="*/ 2147483647 w 196"/>
                <a:gd name="T35" fmla="*/ 2147483647 h 160"/>
                <a:gd name="T36" fmla="*/ 2147483647 w 196"/>
                <a:gd name="T37" fmla="*/ 2147483647 h 160"/>
                <a:gd name="T38" fmla="*/ 2147483647 w 196"/>
                <a:gd name="T39" fmla="*/ 2147483647 h 160"/>
                <a:gd name="T40" fmla="*/ 2147483647 w 196"/>
                <a:gd name="T41" fmla="*/ 2147483647 h 160"/>
                <a:gd name="T42" fmla="*/ 2147483647 w 196"/>
                <a:gd name="T43" fmla="*/ 2147483647 h 160"/>
                <a:gd name="T44" fmla="*/ 2147483647 w 196"/>
                <a:gd name="T45" fmla="*/ 2147483647 h 160"/>
                <a:gd name="T46" fmla="*/ 2147483647 w 196"/>
                <a:gd name="T47" fmla="*/ 2147483647 h 160"/>
                <a:gd name="T48" fmla="*/ 2147483647 w 196"/>
                <a:gd name="T49" fmla="*/ 2147483647 h 160"/>
                <a:gd name="T50" fmla="*/ 2147483647 w 196"/>
                <a:gd name="T51" fmla="*/ 2147483647 h 160"/>
                <a:gd name="T52" fmla="*/ 2147483647 w 196"/>
                <a:gd name="T53" fmla="*/ 2147483647 h 160"/>
                <a:gd name="T54" fmla="*/ 2147483647 w 196"/>
                <a:gd name="T55" fmla="*/ 2147483647 h 160"/>
                <a:gd name="T56" fmla="*/ 2147483647 w 196"/>
                <a:gd name="T57" fmla="*/ 2147483647 h 160"/>
                <a:gd name="T58" fmla="*/ 2147483647 w 196"/>
                <a:gd name="T59" fmla="*/ 2147483647 h 160"/>
                <a:gd name="T60" fmla="*/ 2147483647 w 196"/>
                <a:gd name="T61" fmla="*/ 2147483647 h 160"/>
                <a:gd name="T62" fmla="*/ 2147483647 w 196"/>
                <a:gd name="T63" fmla="*/ 2147483647 h 160"/>
                <a:gd name="T64" fmla="*/ 2147483647 w 196"/>
                <a:gd name="T65" fmla="*/ 2147483647 h 160"/>
                <a:gd name="T66" fmla="*/ 2147483647 w 196"/>
                <a:gd name="T67" fmla="*/ 2147483647 h 160"/>
                <a:gd name="T68" fmla="*/ 2147483647 w 196"/>
                <a:gd name="T69" fmla="*/ 2147483647 h 160"/>
                <a:gd name="T70" fmla="*/ 2147483647 w 196"/>
                <a:gd name="T71" fmla="*/ 2147483647 h 160"/>
                <a:gd name="T72" fmla="*/ 2147483647 w 196"/>
                <a:gd name="T73" fmla="*/ 2147483647 h 160"/>
                <a:gd name="T74" fmla="*/ 2147483647 w 196"/>
                <a:gd name="T75" fmla="*/ 2147483647 h 160"/>
                <a:gd name="T76" fmla="*/ 2147483647 w 196"/>
                <a:gd name="T77" fmla="*/ 0 h 160"/>
                <a:gd name="T78" fmla="*/ 2147483647 w 196"/>
                <a:gd name="T79" fmla="*/ 2147483647 h 160"/>
                <a:gd name="T80" fmla="*/ 2147483647 w 196"/>
                <a:gd name="T81" fmla="*/ 2147483647 h 160"/>
                <a:gd name="T82" fmla="*/ 2147483647 w 196"/>
                <a:gd name="T83" fmla="*/ 2147483647 h 160"/>
                <a:gd name="T84" fmla="*/ 2147483647 w 196"/>
                <a:gd name="T85" fmla="*/ 2147483647 h 160"/>
                <a:gd name="T86" fmla="*/ 2147483647 w 196"/>
                <a:gd name="T87" fmla="*/ 2147483647 h 160"/>
                <a:gd name="T88" fmla="*/ 2147483647 w 196"/>
                <a:gd name="T89" fmla="*/ 2147483647 h 160"/>
                <a:gd name="T90" fmla="*/ 2147483647 w 196"/>
                <a:gd name="T91" fmla="*/ 2147483647 h 160"/>
                <a:gd name="T92" fmla="*/ 2147483647 w 196"/>
                <a:gd name="T93" fmla="*/ 2147483647 h 160"/>
                <a:gd name="T94" fmla="*/ 2147483647 w 196"/>
                <a:gd name="T95" fmla="*/ 2147483647 h 160"/>
                <a:gd name="T96" fmla="*/ 2147483647 w 196"/>
                <a:gd name="T97" fmla="*/ 2147483647 h 160"/>
                <a:gd name="T98" fmla="*/ 2147483647 w 196"/>
                <a:gd name="T99" fmla="*/ 2147483647 h 160"/>
                <a:gd name="T100" fmla="*/ 2147483647 w 196"/>
                <a:gd name="T101" fmla="*/ 2147483647 h 160"/>
                <a:gd name="T102" fmla="*/ 2147483647 w 196"/>
                <a:gd name="T103" fmla="*/ 2147483647 h 160"/>
                <a:gd name="T104" fmla="*/ 2147483647 w 196"/>
                <a:gd name="T105" fmla="*/ 2147483647 h 160"/>
                <a:gd name="T106" fmla="*/ 2147483647 w 196"/>
                <a:gd name="T107" fmla="*/ 2147483647 h 160"/>
                <a:gd name="T108" fmla="*/ 2147483647 w 196"/>
                <a:gd name="T109" fmla="*/ 2147483647 h 160"/>
                <a:gd name="T110" fmla="*/ 0 w 196"/>
                <a:gd name="T111" fmla="*/ 214748364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23852" name="Freeform 4970"/>
            <p:cNvSpPr>
              <a:spLocks/>
            </p:cNvSpPr>
            <p:nvPr/>
          </p:nvSpPr>
          <p:spPr bwMode="auto">
            <a:xfrm>
              <a:off x="4848226" y="2789238"/>
              <a:ext cx="55563" cy="36513"/>
            </a:xfrm>
            <a:custGeom>
              <a:avLst/>
              <a:gdLst>
                <a:gd name="T0" fmla="*/ 2147483647 w 30"/>
                <a:gd name="T1" fmla="*/ 0 h 19"/>
                <a:gd name="T2" fmla="*/ 2147483647 w 30"/>
                <a:gd name="T3" fmla="*/ 2147483647 h 19"/>
                <a:gd name="T4" fmla="*/ 0 w 30"/>
                <a:gd name="T5" fmla="*/ 2147483647 h 19"/>
                <a:gd name="T6" fmla="*/ 2147483647 w 30"/>
                <a:gd name="T7" fmla="*/ 2147483647 h 19"/>
                <a:gd name="T8" fmla="*/ 2147483647 w 30"/>
                <a:gd name="T9" fmla="*/ 2147483647 h 19"/>
                <a:gd name="T10" fmla="*/ 2147483647 w 30"/>
                <a:gd name="T11" fmla="*/ 2147483647 h 19"/>
                <a:gd name="T12" fmla="*/ 2147483647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23853" name="Line 4971"/>
            <p:cNvSpPr>
              <a:spLocks noChangeShapeType="1"/>
            </p:cNvSpPr>
            <p:nvPr/>
          </p:nvSpPr>
          <p:spPr bwMode="auto">
            <a:xfrm>
              <a:off x="5930901" y="2743200"/>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4" name="Line 4972"/>
            <p:cNvSpPr>
              <a:spLocks noChangeShapeType="1"/>
            </p:cNvSpPr>
            <p:nvPr/>
          </p:nvSpPr>
          <p:spPr bwMode="auto">
            <a:xfrm>
              <a:off x="5935663" y="2747963"/>
              <a:ext cx="1588"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5" name="Line 4973"/>
            <p:cNvSpPr>
              <a:spLocks noChangeShapeType="1"/>
            </p:cNvSpPr>
            <p:nvPr/>
          </p:nvSpPr>
          <p:spPr bwMode="auto">
            <a:xfrm flipH="1">
              <a:off x="5927726" y="2751138"/>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6" name="Line 4974"/>
            <p:cNvSpPr>
              <a:spLocks noChangeShapeType="1"/>
            </p:cNvSpPr>
            <p:nvPr/>
          </p:nvSpPr>
          <p:spPr bwMode="auto">
            <a:xfrm flipH="1">
              <a:off x="5919788" y="2757488"/>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7" name="Line 4975"/>
            <p:cNvSpPr>
              <a:spLocks noChangeShapeType="1"/>
            </p:cNvSpPr>
            <p:nvPr/>
          </p:nvSpPr>
          <p:spPr bwMode="auto">
            <a:xfrm flipH="1">
              <a:off x="5915026" y="2765425"/>
              <a:ext cx="7938"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8" name="Line 4976"/>
            <p:cNvSpPr>
              <a:spLocks noChangeShapeType="1"/>
            </p:cNvSpPr>
            <p:nvPr/>
          </p:nvSpPr>
          <p:spPr bwMode="auto">
            <a:xfrm flipH="1">
              <a:off x="5910263" y="2765425"/>
              <a:ext cx="9525"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59" name="Line 4977"/>
            <p:cNvSpPr>
              <a:spLocks noChangeShapeType="1"/>
            </p:cNvSpPr>
            <p:nvPr/>
          </p:nvSpPr>
          <p:spPr bwMode="auto">
            <a:xfrm>
              <a:off x="5915026" y="2774950"/>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0" name="Line 4978"/>
            <p:cNvSpPr>
              <a:spLocks noChangeShapeType="1"/>
            </p:cNvSpPr>
            <p:nvPr/>
          </p:nvSpPr>
          <p:spPr bwMode="auto">
            <a:xfrm>
              <a:off x="5915026" y="2786063"/>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1" name="Freeform 4979"/>
            <p:cNvSpPr>
              <a:spLocks/>
            </p:cNvSpPr>
            <p:nvPr/>
          </p:nvSpPr>
          <p:spPr bwMode="auto">
            <a:xfrm>
              <a:off x="5915026" y="2795588"/>
              <a:ext cx="7938" cy="17463"/>
            </a:xfrm>
            <a:custGeom>
              <a:avLst/>
              <a:gdLst>
                <a:gd name="T0" fmla="*/ 0 w 2"/>
                <a:gd name="T1" fmla="*/ 0 h 4"/>
                <a:gd name="T2" fmla="*/ 2147483647 w 2"/>
                <a:gd name="T3" fmla="*/ 2147483647 h 4"/>
                <a:gd name="T4" fmla="*/ 2147483647 w 2"/>
                <a:gd name="T5" fmla="*/ 2147483647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23862" name="Line 4980"/>
            <p:cNvSpPr>
              <a:spLocks noChangeShapeType="1"/>
            </p:cNvSpPr>
            <p:nvPr/>
          </p:nvSpPr>
          <p:spPr bwMode="auto">
            <a:xfrm>
              <a:off x="5938838" y="2849563"/>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3" name="Freeform 4981"/>
            <p:cNvSpPr>
              <a:spLocks/>
            </p:cNvSpPr>
            <p:nvPr/>
          </p:nvSpPr>
          <p:spPr bwMode="auto">
            <a:xfrm>
              <a:off x="5946776" y="2854325"/>
              <a:ext cx="1588" cy="23813"/>
            </a:xfrm>
            <a:custGeom>
              <a:avLst/>
              <a:gdLst>
                <a:gd name="T0" fmla="*/ 0 w 1588"/>
                <a:gd name="T1" fmla="*/ 0 h 5"/>
                <a:gd name="T2" fmla="*/ 0 w 1588"/>
                <a:gd name="T3" fmla="*/ 2147483647 h 5"/>
                <a:gd name="T4" fmla="*/ 0 w 1588"/>
                <a:gd name="T5" fmla="*/ 2147483647 h 5"/>
                <a:gd name="T6" fmla="*/ 0 60000 65536"/>
                <a:gd name="T7" fmla="*/ 0 60000 65536"/>
                <a:gd name="T8" fmla="*/ 0 60000 65536"/>
              </a:gdLst>
              <a:ahLst/>
              <a:cxnLst>
                <a:cxn ang="T6">
                  <a:pos x="T0" y="T1"/>
                </a:cxn>
                <a:cxn ang="T7">
                  <a:pos x="T2" y="T3"/>
                </a:cxn>
                <a:cxn ang="T8">
                  <a:pos x="T4" y="T5"/>
                </a:cxn>
              </a:cxnLst>
              <a:rect l="0" t="0" r="r" b="b"/>
              <a:pathLst>
                <a:path w="1588"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23864" name="Freeform 4982"/>
            <p:cNvSpPr>
              <a:spLocks/>
            </p:cNvSpPr>
            <p:nvPr/>
          </p:nvSpPr>
          <p:spPr bwMode="auto">
            <a:xfrm>
              <a:off x="5946776" y="2874963"/>
              <a:ext cx="22225" cy="7938"/>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23865" name="Line 4983"/>
            <p:cNvSpPr>
              <a:spLocks noChangeShapeType="1"/>
            </p:cNvSpPr>
            <p:nvPr/>
          </p:nvSpPr>
          <p:spPr bwMode="auto">
            <a:xfrm flipV="1">
              <a:off x="6086476" y="2836863"/>
              <a:ext cx="1905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6" name="Freeform 4984"/>
            <p:cNvSpPr>
              <a:spLocks/>
            </p:cNvSpPr>
            <p:nvPr/>
          </p:nvSpPr>
          <p:spPr bwMode="auto">
            <a:xfrm>
              <a:off x="6100763" y="2789238"/>
              <a:ext cx="7938" cy="50800"/>
            </a:xfrm>
            <a:custGeom>
              <a:avLst/>
              <a:gdLst>
                <a:gd name="T0" fmla="*/ 0 w 2"/>
                <a:gd name="T1" fmla="*/ 2147483647 h 11"/>
                <a:gd name="T2" fmla="*/ 2147483647 w 2"/>
                <a:gd name="T3" fmla="*/ 2147483647 h 11"/>
                <a:gd name="T4" fmla="*/ 2147483647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23867" name="Line 4985"/>
            <p:cNvSpPr>
              <a:spLocks noChangeShapeType="1"/>
            </p:cNvSpPr>
            <p:nvPr/>
          </p:nvSpPr>
          <p:spPr bwMode="auto">
            <a:xfrm flipH="1" flipV="1">
              <a:off x="6083301" y="2786063"/>
              <a:ext cx="2540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8" name="Line 4986"/>
            <p:cNvSpPr>
              <a:spLocks noChangeShapeType="1"/>
            </p:cNvSpPr>
            <p:nvPr/>
          </p:nvSpPr>
          <p:spPr bwMode="auto">
            <a:xfrm flipH="1" flipV="1">
              <a:off x="6073776" y="2779713"/>
              <a:ext cx="12700"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69" name="Freeform 4987"/>
            <p:cNvSpPr>
              <a:spLocks/>
            </p:cNvSpPr>
            <p:nvPr/>
          </p:nvSpPr>
          <p:spPr bwMode="auto">
            <a:xfrm>
              <a:off x="4929188" y="2825750"/>
              <a:ext cx="26988" cy="52388"/>
            </a:xfrm>
            <a:custGeom>
              <a:avLst/>
              <a:gdLst>
                <a:gd name="T0" fmla="*/ 2147483647 w 16"/>
                <a:gd name="T1" fmla="*/ 2147483647 h 26"/>
                <a:gd name="T2" fmla="*/ 2147483647 w 16"/>
                <a:gd name="T3" fmla="*/ 2147483647 h 26"/>
                <a:gd name="T4" fmla="*/ 0 w 16"/>
                <a:gd name="T5" fmla="*/ 2147483647 h 26"/>
                <a:gd name="T6" fmla="*/ 2147483647 w 16"/>
                <a:gd name="T7" fmla="*/ 2147483647 h 26"/>
                <a:gd name="T8" fmla="*/ 2147483647 w 16"/>
                <a:gd name="T9" fmla="*/ 0 h 26"/>
                <a:gd name="T10" fmla="*/ 2147483647 w 16"/>
                <a:gd name="T11" fmla="*/ 2147483647 h 26"/>
                <a:gd name="T12" fmla="*/ 2147483647 w 16"/>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23870" name="Freeform 4988"/>
            <p:cNvSpPr>
              <a:spLocks/>
            </p:cNvSpPr>
            <p:nvPr/>
          </p:nvSpPr>
          <p:spPr bwMode="auto">
            <a:xfrm>
              <a:off x="4937126" y="2733675"/>
              <a:ext cx="165100" cy="171450"/>
            </a:xfrm>
            <a:custGeom>
              <a:avLst/>
              <a:gdLst>
                <a:gd name="T0" fmla="*/ 2147483647 w 93"/>
                <a:gd name="T1" fmla="*/ 2147483647 h 87"/>
                <a:gd name="T2" fmla="*/ 2147483647 w 93"/>
                <a:gd name="T3" fmla="*/ 2147483647 h 87"/>
                <a:gd name="T4" fmla="*/ 2147483647 w 93"/>
                <a:gd name="T5" fmla="*/ 2147483647 h 87"/>
                <a:gd name="T6" fmla="*/ 2147483647 w 93"/>
                <a:gd name="T7" fmla="*/ 2147483647 h 87"/>
                <a:gd name="T8" fmla="*/ 2147483647 w 93"/>
                <a:gd name="T9" fmla="*/ 2147483647 h 87"/>
                <a:gd name="T10" fmla="*/ 2147483647 w 93"/>
                <a:gd name="T11" fmla="*/ 2147483647 h 87"/>
                <a:gd name="T12" fmla="*/ 0 w 93"/>
                <a:gd name="T13" fmla="*/ 2147483647 h 87"/>
                <a:gd name="T14" fmla="*/ 2147483647 w 93"/>
                <a:gd name="T15" fmla="*/ 2147483647 h 87"/>
                <a:gd name="T16" fmla="*/ 2147483647 w 93"/>
                <a:gd name="T17" fmla="*/ 2147483647 h 87"/>
                <a:gd name="T18" fmla="*/ 2147483647 w 93"/>
                <a:gd name="T19" fmla="*/ 2147483647 h 87"/>
                <a:gd name="T20" fmla="*/ 2147483647 w 93"/>
                <a:gd name="T21" fmla="*/ 2147483647 h 87"/>
                <a:gd name="T22" fmla="*/ 2147483647 w 93"/>
                <a:gd name="T23" fmla="*/ 2147483647 h 87"/>
                <a:gd name="T24" fmla="*/ 2147483647 w 93"/>
                <a:gd name="T25" fmla="*/ 2147483647 h 87"/>
                <a:gd name="T26" fmla="*/ 2147483647 w 93"/>
                <a:gd name="T27" fmla="*/ 2147483647 h 87"/>
                <a:gd name="T28" fmla="*/ 2147483647 w 93"/>
                <a:gd name="T29" fmla="*/ 2147483647 h 87"/>
                <a:gd name="T30" fmla="*/ 2147483647 w 93"/>
                <a:gd name="T31" fmla="*/ 2147483647 h 87"/>
                <a:gd name="T32" fmla="*/ 2147483647 w 93"/>
                <a:gd name="T33" fmla="*/ 2147483647 h 87"/>
                <a:gd name="T34" fmla="*/ 2147483647 w 93"/>
                <a:gd name="T35" fmla="*/ 2147483647 h 87"/>
                <a:gd name="T36" fmla="*/ 2147483647 w 93"/>
                <a:gd name="T37" fmla="*/ 2147483647 h 87"/>
                <a:gd name="T38" fmla="*/ 2147483647 w 93"/>
                <a:gd name="T39" fmla="*/ 2147483647 h 87"/>
                <a:gd name="T40" fmla="*/ 2147483647 w 93"/>
                <a:gd name="T41" fmla="*/ 0 h 87"/>
                <a:gd name="T42" fmla="*/ 2147483647 w 93"/>
                <a:gd name="T43" fmla="*/ 2147483647 h 87"/>
                <a:gd name="T44" fmla="*/ 2147483647 w 93"/>
                <a:gd name="T45" fmla="*/ 214748364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23871" name="Freeform 4989"/>
            <p:cNvSpPr>
              <a:spLocks/>
            </p:cNvSpPr>
            <p:nvPr/>
          </p:nvSpPr>
          <p:spPr bwMode="auto">
            <a:xfrm>
              <a:off x="5734051" y="2581275"/>
              <a:ext cx="223838" cy="169863"/>
            </a:xfrm>
            <a:custGeom>
              <a:avLst/>
              <a:gdLst>
                <a:gd name="T0" fmla="*/ 2147483647 w 125"/>
                <a:gd name="T1" fmla="*/ 2147483647 h 87"/>
                <a:gd name="T2" fmla="*/ 2147483647 w 125"/>
                <a:gd name="T3" fmla="*/ 2147483647 h 87"/>
                <a:gd name="T4" fmla="*/ 2147483647 w 125"/>
                <a:gd name="T5" fmla="*/ 2147483647 h 87"/>
                <a:gd name="T6" fmla="*/ 2147483647 w 125"/>
                <a:gd name="T7" fmla="*/ 2147483647 h 87"/>
                <a:gd name="T8" fmla="*/ 2147483647 w 125"/>
                <a:gd name="T9" fmla="*/ 2147483647 h 87"/>
                <a:gd name="T10" fmla="*/ 2147483647 w 125"/>
                <a:gd name="T11" fmla="*/ 2147483647 h 87"/>
                <a:gd name="T12" fmla="*/ 2147483647 w 125"/>
                <a:gd name="T13" fmla="*/ 2147483647 h 87"/>
                <a:gd name="T14" fmla="*/ 2147483647 w 125"/>
                <a:gd name="T15" fmla="*/ 2147483647 h 87"/>
                <a:gd name="T16" fmla="*/ 2147483647 w 125"/>
                <a:gd name="T17" fmla="*/ 2147483647 h 87"/>
                <a:gd name="T18" fmla="*/ 2147483647 w 125"/>
                <a:gd name="T19" fmla="*/ 2147483647 h 87"/>
                <a:gd name="T20" fmla="*/ 2147483647 w 125"/>
                <a:gd name="T21" fmla="*/ 2147483647 h 87"/>
                <a:gd name="T22" fmla="*/ 2147483647 w 125"/>
                <a:gd name="T23" fmla="*/ 2147483647 h 87"/>
                <a:gd name="T24" fmla="*/ 2147483647 w 125"/>
                <a:gd name="T25" fmla="*/ 2147483647 h 87"/>
                <a:gd name="T26" fmla="*/ 2147483647 w 125"/>
                <a:gd name="T27" fmla="*/ 2147483647 h 87"/>
                <a:gd name="T28" fmla="*/ 2147483647 w 125"/>
                <a:gd name="T29" fmla="*/ 2147483647 h 87"/>
                <a:gd name="T30" fmla="*/ 2147483647 w 125"/>
                <a:gd name="T31" fmla="*/ 2147483647 h 87"/>
                <a:gd name="T32" fmla="*/ 2147483647 w 125"/>
                <a:gd name="T33" fmla="*/ 2147483647 h 87"/>
                <a:gd name="T34" fmla="*/ 0 w 125"/>
                <a:gd name="T35" fmla="*/ 2147483647 h 87"/>
                <a:gd name="T36" fmla="*/ 2147483647 w 125"/>
                <a:gd name="T37" fmla="*/ 2147483647 h 87"/>
                <a:gd name="T38" fmla="*/ 2147483647 w 125"/>
                <a:gd name="T39" fmla="*/ 2147483647 h 87"/>
                <a:gd name="T40" fmla="*/ 2147483647 w 125"/>
                <a:gd name="T41" fmla="*/ 0 h 87"/>
                <a:gd name="T42" fmla="*/ 2147483647 w 125"/>
                <a:gd name="T43" fmla="*/ 0 h 87"/>
                <a:gd name="T44" fmla="*/ 2147483647 w 125"/>
                <a:gd name="T45" fmla="*/ 2147483647 h 87"/>
                <a:gd name="T46" fmla="*/ 2147483647 w 125"/>
                <a:gd name="T47" fmla="*/ 2147483647 h 87"/>
                <a:gd name="T48" fmla="*/ 2147483647 w 125"/>
                <a:gd name="T49" fmla="*/ 2147483647 h 87"/>
                <a:gd name="T50" fmla="*/ 2147483647 w 125"/>
                <a:gd name="T51" fmla="*/ 2147483647 h 87"/>
                <a:gd name="T52" fmla="*/ 2147483647 w 125"/>
                <a:gd name="T53" fmla="*/ 2147483647 h 87"/>
                <a:gd name="T54" fmla="*/ 2147483647 w 125"/>
                <a:gd name="T55" fmla="*/ 2147483647 h 87"/>
                <a:gd name="T56" fmla="*/ 2147483647 w 125"/>
                <a:gd name="T57" fmla="*/ 2147483647 h 87"/>
                <a:gd name="T58" fmla="*/ 2147483647 w 125"/>
                <a:gd name="T59" fmla="*/ 2147483647 h 87"/>
                <a:gd name="T60" fmla="*/ 2147483647 w 125"/>
                <a:gd name="T61" fmla="*/ 2147483647 h 87"/>
                <a:gd name="T62" fmla="*/ 2147483647 w 125"/>
                <a:gd name="T63" fmla="*/ 2147483647 h 87"/>
                <a:gd name="T64" fmla="*/ 2147483647 w 125"/>
                <a:gd name="T65" fmla="*/ 2147483647 h 87"/>
                <a:gd name="T66" fmla="*/ 2147483647 w 125"/>
                <a:gd name="T67" fmla="*/ 214748364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23872" name="Freeform 4990"/>
            <p:cNvSpPr>
              <a:spLocks/>
            </p:cNvSpPr>
            <p:nvPr/>
          </p:nvSpPr>
          <p:spPr bwMode="auto">
            <a:xfrm>
              <a:off x="5400676" y="2432050"/>
              <a:ext cx="404813" cy="301625"/>
            </a:xfrm>
            <a:custGeom>
              <a:avLst/>
              <a:gdLst>
                <a:gd name="T0" fmla="*/ 2147483647 w 229"/>
                <a:gd name="T1" fmla="*/ 2147483647 h 154"/>
                <a:gd name="T2" fmla="*/ 2147483647 w 229"/>
                <a:gd name="T3" fmla="*/ 2147483647 h 154"/>
                <a:gd name="T4" fmla="*/ 2147483647 w 229"/>
                <a:gd name="T5" fmla="*/ 2147483647 h 154"/>
                <a:gd name="T6" fmla="*/ 2147483647 w 229"/>
                <a:gd name="T7" fmla="*/ 2147483647 h 154"/>
                <a:gd name="T8" fmla="*/ 2147483647 w 229"/>
                <a:gd name="T9" fmla="*/ 2147483647 h 154"/>
                <a:gd name="T10" fmla="*/ 2147483647 w 229"/>
                <a:gd name="T11" fmla="*/ 2147483647 h 154"/>
                <a:gd name="T12" fmla="*/ 2147483647 w 229"/>
                <a:gd name="T13" fmla="*/ 2147483647 h 154"/>
                <a:gd name="T14" fmla="*/ 2147483647 w 229"/>
                <a:gd name="T15" fmla="*/ 2147483647 h 154"/>
                <a:gd name="T16" fmla="*/ 2147483647 w 229"/>
                <a:gd name="T17" fmla="*/ 2147483647 h 154"/>
                <a:gd name="T18" fmla="*/ 2147483647 w 229"/>
                <a:gd name="T19" fmla="*/ 2147483647 h 154"/>
                <a:gd name="T20" fmla="*/ 2147483647 w 229"/>
                <a:gd name="T21" fmla="*/ 2147483647 h 154"/>
                <a:gd name="T22" fmla="*/ 2147483647 w 229"/>
                <a:gd name="T23" fmla="*/ 2147483647 h 154"/>
                <a:gd name="T24" fmla="*/ 2147483647 w 229"/>
                <a:gd name="T25" fmla="*/ 2147483647 h 154"/>
                <a:gd name="T26" fmla="*/ 2147483647 w 229"/>
                <a:gd name="T27" fmla="*/ 2147483647 h 154"/>
                <a:gd name="T28" fmla="*/ 0 w 229"/>
                <a:gd name="T29" fmla="*/ 2147483647 h 154"/>
                <a:gd name="T30" fmla="*/ 2147483647 w 229"/>
                <a:gd name="T31" fmla="*/ 2147483647 h 154"/>
                <a:gd name="T32" fmla="*/ 2147483647 w 229"/>
                <a:gd name="T33" fmla="*/ 0 h 154"/>
                <a:gd name="T34" fmla="*/ 2147483647 w 229"/>
                <a:gd name="T35" fmla="*/ 2147483647 h 154"/>
                <a:gd name="T36" fmla="*/ 2147483647 w 229"/>
                <a:gd name="T37" fmla="*/ 2147483647 h 154"/>
                <a:gd name="T38" fmla="*/ 2147483647 w 229"/>
                <a:gd name="T39" fmla="*/ 2147483647 h 154"/>
                <a:gd name="T40" fmla="*/ 2147483647 w 229"/>
                <a:gd name="T41" fmla="*/ 2147483647 h 154"/>
                <a:gd name="T42" fmla="*/ 2147483647 w 229"/>
                <a:gd name="T43" fmla="*/ 2147483647 h 154"/>
                <a:gd name="T44" fmla="*/ 2147483647 w 229"/>
                <a:gd name="T45" fmla="*/ 2147483647 h 154"/>
                <a:gd name="T46" fmla="*/ 2147483647 w 229"/>
                <a:gd name="T47" fmla="*/ 2147483647 h 154"/>
                <a:gd name="T48" fmla="*/ 2147483647 w 229"/>
                <a:gd name="T49" fmla="*/ 2147483647 h 154"/>
                <a:gd name="T50" fmla="*/ 2147483647 w 229"/>
                <a:gd name="T51" fmla="*/ 2147483647 h 154"/>
                <a:gd name="T52" fmla="*/ 2147483647 w 229"/>
                <a:gd name="T53" fmla="*/ 2147483647 h 154"/>
                <a:gd name="T54" fmla="*/ 2147483647 w 229"/>
                <a:gd name="T55" fmla="*/ 2147483647 h 154"/>
                <a:gd name="T56" fmla="*/ 2147483647 w 229"/>
                <a:gd name="T57" fmla="*/ 2147483647 h 154"/>
                <a:gd name="T58" fmla="*/ 2147483647 w 229"/>
                <a:gd name="T59" fmla="*/ 2147483647 h 154"/>
                <a:gd name="T60" fmla="*/ 2147483647 w 229"/>
                <a:gd name="T61" fmla="*/ 2147483647 h 154"/>
                <a:gd name="T62" fmla="*/ 2147483647 w 229"/>
                <a:gd name="T63" fmla="*/ 2147483647 h 154"/>
                <a:gd name="T64" fmla="*/ 2147483647 w 229"/>
                <a:gd name="T65" fmla="*/ 2147483647 h 154"/>
                <a:gd name="T66" fmla="*/ 2147483647 w 229"/>
                <a:gd name="T67" fmla="*/ 2147483647 h 154"/>
                <a:gd name="T68" fmla="*/ 2147483647 w 229"/>
                <a:gd name="T69" fmla="*/ 2147483647 h 154"/>
                <a:gd name="T70" fmla="*/ 2147483647 w 229"/>
                <a:gd name="T71" fmla="*/ 2147483647 h 154"/>
                <a:gd name="T72" fmla="*/ 2147483647 w 229"/>
                <a:gd name="T73" fmla="*/ 2147483647 h 154"/>
                <a:gd name="T74" fmla="*/ 2147483647 w 229"/>
                <a:gd name="T75" fmla="*/ 2147483647 h 154"/>
                <a:gd name="T76" fmla="*/ 2147483647 w 229"/>
                <a:gd name="T77" fmla="*/ 2147483647 h 154"/>
                <a:gd name="T78" fmla="*/ 2147483647 w 229"/>
                <a:gd name="T79" fmla="*/ 2147483647 h 154"/>
                <a:gd name="T80" fmla="*/ 2147483647 w 229"/>
                <a:gd name="T81" fmla="*/ 2147483647 h 154"/>
                <a:gd name="T82" fmla="*/ 2147483647 w 229"/>
                <a:gd name="T83" fmla="*/ 214748364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23873" name="Freeform 4991"/>
            <p:cNvSpPr>
              <a:spLocks/>
            </p:cNvSpPr>
            <p:nvPr/>
          </p:nvSpPr>
          <p:spPr bwMode="auto">
            <a:xfrm>
              <a:off x="4513263" y="2557463"/>
              <a:ext cx="63500" cy="50800"/>
            </a:xfrm>
            <a:custGeom>
              <a:avLst/>
              <a:gdLst>
                <a:gd name="T0" fmla="*/ 2147483647 w 36"/>
                <a:gd name="T1" fmla="*/ 2147483647 h 26"/>
                <a:gd name="T2" fmla="*/ 0 w 36"/>
                <a:gd name="T3" fmla="*/ 2147483647 h 26"/>
                <a:gd name="T4" fmla="*/ 2147483647 w 36"/>
                <a:gd name="T5" fmla="*/ 2147483647 h 26"/>
                <a:gd name="T6" fmla="*/ 2147483647 w 36"/>
                <a:gd name="T7" fmla="*/ 2147483647 h 26"/>
                <a:gd name="T8" fmla="*/ 2147483647 w 36"/>
                <a:gd name="T9" fmla="*/ 2147483647 h 26"/>
                <a:gd name="T10" fmla="*/ 2147483647 w 36"/>
                <a:gd name="T11" fmla="*/ 2147483647 h 26"/>
                <a:gd name="T12" fmla="*/ 2147483647 w 36"/>
                <a:gd name="T13" fmla="*/ 0 h 26"/>
                <a:gd name="T14" fmla="*/ 2147483647 w 36"/>
                <a:gd name="T15" fmla="*/ 0 h 26"/>
                <a:gd name="T16" fmla="*/ 2147483647 w 36"/>
                <a:gd name="T17" fmla="*/ 2147483647 h 26"/>
                <a:gd name="T18" fmla="*/ 2147483647 w 36"/>
                <a:gd name="T19" fmla="*/ 0 h 26"/>
                <a:gd name="T20" fmla="*/ 2147483647 w 36"/>
                <a:gd name="T21" fmla="*/ 0 h 26"/>
                <a:gd name="T22" fmla="*/ 2147483647 w 36"/>
                <a:gd name="T23" fmla="*/ 2147483647 h 26"/>
                <a:gd name="T24" fmla="*/ 2147483647 w 36"/>
                <a:gd name="T25" fmla="*/ 2147483647 h 26"/>
                <a:gd name="T26" fmla="*/ 2147483647 w 36"/>
                <a:gd name="T27" fmla="*/ 2147483647 h 26"/>
                <a:gd name="T28" fmla="*/ 2147483647 w 36"/>
                <a:gd name="T29" fmla="*/ 2147483647 h 26"/>
                <a:gd name="T30" fmla="*/ 2147483647 w 36"/>
                <a:gd name="T31" fmla="*/ 2147483647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23874" name="Freeform 4992"/>
            <p:cNvSpPr>
              <a:spLocks/>
            </p:cNvSpPr>
            <p:nvPr/>
          </p:nvSpPr>
          <p:spPr bwMode="auto">
            <a:xfrm>
              <a:off x="4565651" y="2492375"/>
              <a:ext cx="149225" cy="101600"/>
            </a:xfrm>
            <a:custGeom>
              <a:avLst/>
              <a:gdLst>
                <a:gd name="T0" fmla="*/ 2147483647 w 85"/>
                <a:gd name="T1" fmla="*/ 2147483647 h 52"/>
                <a:gd name="T2" fmla="*/ 0 w 85"/>
                <a:gd name="T3" fmla="*/ 0 h 52"/>
                <a:gd name="T4" fmla="*/ 0 w 85"/>
                <a:gd name="T5" fmla="*/ 2147483647 h 52"/>
                <a:gd name="T6" fmla="*/ 2147483647 w 85"/>
                <a:gd name="T7" fmla="*/ 2147483647 h 52"/>
                <a:gd name="T8" fmla="*/ 0 w 85"/>
                <a:gd name="T9" fmla="*/ 2147483647 h 52"/>
                <a:gd name="T10" fmla="*/ 2147483647 w 85"/>
                <a:gd name="T11" fmla="*/ 2147483647 h 52"/>
                <a:gd name="T12" fmla="*/ 2147483647 w 85"/>
                <a:gd name="T13" fmla="*/ 2147483647 h 52"/>
                <a:gd name="T14" fmla="*/ 2147483647 w 85"/>
                <a:gd name="T15" fmla="*/ 2147483647 h 52"/>
                <a:gd name="T16" fmla="*/ 2147483647 w 85"/>
                <a:gd name="T17" fmla="*/ 2147483647 h 52"/>
                <a:gd name="T18" fmla="*/ 2147483647 w 85"/>
                <a:gd name="T19" fmla="*/ 2147483647 h 52"/>
                <a:gd name="T20" fmla="*/ 2147483647 w 85"/>
                <a:gd name="T21" fmla="*/ 2147483647 h 52"/>
                <a:gd name="T22" fmla="*/ 2147483647 w 85"/>
                <a:gd name="T23" fmla="*/ 2147483647 h 52"/>
                <a:gd name="T24" fmla="*/ 2147483647 w 85"/>
                <a:gd name="T25" fmla="*/ 2147483647 h 52"/>
                <a:gd name="T26" fmla="*/ 2147483647 w 85"/>
                <a:gd name="T27" fmla="*/ 2147483647 h 52"/>
                <a:gd name="T28" fmla="*/ 2147483647 w 85"/>
                <a:gd name="T29" fmla="*/ 2147483647 h 52"/>
                <a:gd name="T30" fmla="*/ 2147483647 w 85"/>
                <a:gd name="T31" fmla="*/ 2147483647 h 52"/>
                <a:gd name="T32" fmla="*/ 2147483647 w 85"/>
                <a:gd name="T33" fmla="*/ 2147483647 h 52"/>
                <a:gd name="T34" fmla="*/ 2147483647 w 85"/>
                <a:gd name="T35" fmla="*/ 2147483647 h 52"/>
                <a:gd name="T36" fmla="*/ 2147483647 w 85"/>
                <a:gd name="T37" fmla="*/ 2147483647 h 52"/>
                <a:gd name="T38" fmla="*/ 2147483647 w 85"/>
                <a:gd name="T39" fmla="*/ 2147483647 h 52"/>
                <a:gd name="T40" fmla="*/ 2147483647 w 85"/>
                <a:gd name="T41" fmla="*/ 2147483647 h 52"/>
                <a:gd name="T42" fmla="*/ 2147483647 w 85"/>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3875" name="Freeform 4993"/>
            <p:cNvSpPr>
              <a:spLocks/>
            </p:cNvSpPr>
            <p:nvPr/>
          </p:nvSpPr>
          <p:spPr bwMode="auto">
            <a:xfrm>
              <a:off x="4486276" y="2547938"/>
              <a:ext cx="42863" cy="101600"/>
            </a:xfrm>
            <a:custGeom>
              <a:avLst/>
              <a:gdLst>
                <a:gd name="T0" fmla="*/ 0 w 24"/>
                <a:gd name="T1" fmla="*/ 2147483647 h 52"/>
                <a:gd name="T2" fmla="*/ 2147483647 w 24"/>
                <a:gd name="T3" fmla="*/ 2147483647 h 52"/>
                <a:gd name="T4" fmla="*/ 2147483647 w 24"/>
                <a:gd name="T5" fmla="*/ 2147483647 h 52"/>
                <a:gd name="T6" fmla="*/ 2147483647 w 24"/>
                <a:gd name="T7" fmla="*/ 2147483647 h 52"/>
                <a:gd name="T8" fmla="*/ 2147483647 w 24"/>
                <a:gd name="T9" fmla="*/ 2147483647 h 52"/>
                <a:gd name="T10" fmla="*/ 2147483647 w 24"/>
                <a:gd name="T11" fmla="*/ 2147483647 h 52"/>
                <a:gd name="T12" fmla="*/ 2147483647 w 24"/>
                <a:gd name="T13" fmla="*/ 2147483647 h 52"/>
                <a:gd name="T14" fmla="*/ 2147483647 w 24"/>
                <a:gd name="T15" fmla="*/ 2147483647 h 52"/>
                <a:gd name="T16" fmla="*/ 2147483647 w 24"/>
                <a:gd name="T17" fmla="*/ 0 h 52"/>
                <a:gd name="T18" fmla="*/ 0 w 24"/>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23876" name="Freeform 4994"/>
            <p:cNvSpPr>
              <a:spLocks/>
            </p:cNvSpPr>
            <p:nvPr/>
          </p:nvSpPr>
          <p:spPr bwMode="auto">
            <a:xfrm>
              <a:off x="5086351" y="2581275"/>
              <a:ext cx="119063" cy="92075"/>
            </a:xfrm>
            <a:custGeom>
              <a:avLst/>
              <a:gdLst>
                <a:gd name="T0" fmla="*/ 2147483647 w 67"/>
                <a:gd name="T1" fmla="*/ 2147483647 h 47"/>
                <a:gd name="T2" fmla="*/ 0 w 67"/>
                <a:gd name="T3" fmla="*/ 0 h 47"/>
                <a:gd name="T4" fmla="*/ 2147483647 w 67"/>
                <a:gd name="T5" fmla="*/ 0 h 47"/>
                <a:gd name="T6" fmla="*/ 2147483647 w 67"/>
                <a:gd name="T7" fmla="*/ 2147483647 h 47"/>
                <a:gd name="T8" fmla="*/ 2147483647 w 67"/>
                <a:gd name="T9" fmla="*/ 2147483647 h 47"/>
                <a:gd name="T10" fmla="*/ 2147483647 w 67"/>
                <a:gd name="T11" fmla="*/ 2147483647 h 47"/>
                <a:gd name="T12" fmla="*/ 2147483647 w 67"/>
                <a:gd name="T13" fmla="*/ 2147483647 h 47"/>
                <a:gd name="T14" fmla="*/ 2147483647 w 67"/>
                <a:gd name="T15" fmla="*/ 2147483647 h 47"/>
                <a:gd name="T16" fmla="*/ 2147483647 w 67"/>
                <a:gd name="T17" fmla="*/ 2147483647 h 47"/>
                <a:gd name="T18" fmla="*/ 2147483647 w 67"/>
                <a:gd name="T19" fmla="*/ 2147483647 h 47"/>
                <a:gd name="T20" fmla="*/ 2147483647 w 67"/>
                <a:gd name="T21" fmla="*/ 2147483647 h 47"/>
                <a:gd name="T22" fmla="*/ 2147483647 w 67"/>
                <a:gd name="T23" fmla="*/ 2147483647 h 47"/>
                <a:gd name="T24" fmla="*/ 2147483647 w 67"/>
                <a:gd name="T25" fmla="*/ 2147483647 h 47"/>
                <a:gd name="T26" fmla="*/ 2147483647 w 67"/>
                <a:gd name="T27" fmla="*/ 2147483647 h 47"/>
                <a:gd name="T28" fmla="*/ 2147483647 w 67"/>
                <a:gd name="T29" fmla="*/ 2147483647 h 47"/>
                <a:gd name="T30" fmla="*/ 2147483647 w 67"/>
                <a:gd name="T31" fmla="*/ 2147483647 h 47"/>
                <a:gd name="T32" fmla="*/ 2147483647 w 67"/>
                <a:gd name="T33" fmla="*/ 2147483647 h 47"/>
                <a:gd name="T34" fmla="*/ 2147483647 w 67"/>
                <a:gd name="T35" fmla="*/ 2147483647 h 47"/>
                <a:gd name="T36" fmla="*/ 2147483647 w 67"/>
                <a:gd name="T37" fmla="*/ 2147483647 h 47"/>
                <a:gd name="T38" fmla="*/ 2147483647 w 67"/>
                <a:gd name="T39" fmla="*/ 2147483647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23877" name="Freeform 4995"/>
            <p:cNvSpPr>
              <a:spLocks/>
            </p:cNvSpPr>
            <p:nvPr/>
          </p:nvSpPr>
          <p:spPr bwMode="auto">
            <a:xfrm>
              <a:off x="5186363" y="2570163"/>
              <a:ext cx="103188" cy="122238"/>
            </a:xfrm>
            <a:custGeom>
              <a:avLst/>
              <a:gdLst>
                <a:gd name="T0" fmla="*/ 2147483647 w 59"/>
                <a:gd name="T1" fmla="*/ 2147483647 h 62"/>
                <a:gd name="T2" fmla="*/ 2147483647 w 59"/>
                <a:gd name="T3" fmla="*/ 2147483647 h 62"/>
                <a:gd name="T4" fmla="*/ 2147483647 w 59"/>
                <a:gd name="T5" fmla="*/ 2147483647 h 62"/>
                <a:gd name="T6" fmla="*/ 0 w 59"/>
                <a:gd name="T7" fmla="*/ 2147483647 h 62"/>
                <a:gd name="T8" fmla="*/ 2147483647 w 59"/>
                <a:gd name="T9" fmla="*/ 2147483647 h 62"/>
                <a:gd name="T10" fmla="*/ 2147483647 w 59"/>
                <a:gd name="T11" fmla="*/ 0 h 62"/>
                <a:gd name="T12" fmla="*/ 2147483647 w 59"/>
                <a:gd name="T13" fmla="*/ 2147483647 h 62"/>
                <a:gd name="T14" fmla="*/ 2147483647 w 59"/>
                <a:gd name="T15" fmla="*/ 2147483647 h 62"/>
                <a:gd name="T16" fmla="*/ 2147483647 w 59"/>
                <a:gd name="T17" fmla="*/ 2147483647 h 62"/>
                <a:gd name="T18" fmla="*/ 2147483647 w 59"/>
                <a:gd name="T19" fmla="*/ 2147483647 h 62"/>
                <a:gd name="T20" fmla="*/ 2147483647 w 59"/>
                <a:gd name="T21" fmla="*/ 2147483647 h 62"/>
                <a:gd name="T22" fmla="*/ 2147483647 w 59"/>
                <a:gd name="T23" fmla="*/ 2147483647 h 62"/>
                <a:gd name="T24" fmla="*/ 2147483647 w 59"/>
                <a:gd name="T25" fmla="*/ 2147483647 h 62"/>
                <a:gd name="T26" fmla="*/ 2147483647 w 59"/>
                <a:gd name="T27" fmla="*/ 2147483647 h 62"/>
                <a:gd name="T28" fmla="*/ 2147483647 w 59"/>
                <a:gd name="T29" fmla="*/ 2147483647 h 62"/>
                <a:gd name="T30" fmla="*/ 2147483647 w 5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23878" name="Freeform 4996"/>
            <p:cNvSpPr>
              <a:spLocks/>
            </p:cNvSpPr>
            <p:nvPr/>
          </p:nvSpPr>
          <p:spPr bwMode="auto">
            <a:xfrm>
              <a:off x="5151438" y="2649538"/>
              <a:ext cx="46038" cy="26988"/>
            </a:xfrm>
            <a:custGeom>
              <a:avLst/>
              <a:gdLst>
                <a:gd name="T0" fmla="*/ 2147483647 w 26"/>
                <a:gd name="T1" fmla="*/ 2147483647 h 14"/>
                <a:gd name="T2" fmla="*/ 2147483647 w 26"/>
                <a:gd name="T3" fmla="*/ 2147483647 h 14"/>
                <a:gd name="T4" fmla="*/ 2147483647 w 26"/>
                <a:gd name="T5" fmla="*/ 2147483647 h 14"/>
                <a:gd name="T6" fmla="*/ 0 w 26"/>
                <a:gd name="T7" fmla="*/ 0 h 14"/>
                <a:gd name="T8" fmla="*/ 0 w 26"/>
                <a:gd name="T9" fmla="*/ 0 h 14"/>
                <a:gd name="T10" fmla="*/ 2147483647 w 26"/>
                <a:gd name="T11" fmla="*/ 0 h 14"/>
                <a:gd name="T12" fmla="*/ 2147483647 w 26"/>
                <a:gd name="T13" fmla="*/ 0 h 14"/>
                <a:gd name="T14" fmla="*/ 2147483647 w 26"/>
                <a:gd name="T15" fmla="*/ 2147483647 h 14"/>
                <a:gd name="T16" fmla="*/ 2147483647 w 26"/>
                <a:gd name="T17" fmla="*/ 2147483647 h 14"/>
                <a:gd name="T18" fmla="*/ 2147483647 w 26"/>
                <a:gd name="T19" fmla="*/ 2147483647 h 14"/>
                <a:gd name="T20" fmla="*/ 2147483647 w 26"/>
                <a:gd name="T21" fmla="*/ 2147483647 h 14"/>
                <a:gd name="T22" fmla="*/ 2147483647 w 26"/>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23879" name="Freeform 4997"/>
            <p:cNvSpPr>
              <a:spLocks/>
            </p:cNvSpPr>
            <p:nvPr/>
          </p:nvSpPr>
          <p:spPr bwMode="auto">
            <a:xfrm>
              <a:off x="4513263" y="2581275"/>
              <a:ext cx="160338" cy="176213"/>
            </a:xfrm>
            <a:custGeom>
              <a:avLst/>
              <a:gdLst>
                <a:gd name="T0" fmla="*/ 2147483647 w 90"/>
                <a:gd name="T1" fmla="*/ 2147483647 h 90"/>
                <a:gd name="T2" fmla="*/ 2147483647 w 90"/>
                <a:gd name="T3" fmla="*/ 2147483647 h 90"/>
                <a:gd name="T4" fmla="*/ 0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0 h 90"/>
                <a:gd name="T20" fmla="*/ 2147483647 w 90"/>
                <a:gd name="T21" fmla="*/ 0 h 90"/>
                <a:gd name="T22" fmla="*/ 2147483647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2147483647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2147483647 w 90"/>
                <a:gd name="T51" fmla="*/ 2147483647 h 90"/>
                <a:gd name="T52" fmla="*/ 2147483647 w 90"/>
                <a:gd name="T53" fmla="*/ 2147483647 h 90"/>
                <a:gd name="T54" fmla="*/ 2147483647 w 90"/>
                <a:gd name="T55" fmla="*/ 2147483647 h 90"/>
                <a:gd name="T56" fmla="*/ 2147483647 w 90"/>
                <a:gd name="T57" fmla="*/ 2147483647 h 90"/>
                <a:gd name="T58" fmla="*/ 2147483647 w 90"/>
                <a:gd name="T59" fmla="*/ 2147483647 h 90"/>
                <a:gd name="T60" fmla="*/ 2147483647 w 90"/>
                <a:gd name="T61" fmla="*/ 2147483647 h 90"/>
                <a:gd name="T62" fmla="*/ 2147483647 w 90"/>
                <a:gd name="T63" fmla="*/ 2147483647 h 90"/>
                <a:gd name="T64" fmla="*/ 2147483647 w 90"/>
                <a:gd name="T65" fmla="*/ 2147483647 h 90"/>
                <a:gd name="T66" fmla="*/ 2147483647 w 90"/>
                <a:gd name="T67" fmla="*/ 2147483647 h 90"/>
                <a:gd name="T68" fmla="*/ 2147483647 w 90"/>
                <a:gd name="T69" fmla="*/ 2147483647 h 90"/>
                <a:gd name="T70" fmla="*/ 2147483647 w 90"/>
                <a:gd name="T71" fmla="*/ 2147483647 h 90"/>
                <a:gd name="T72" fmla="*/ 2147483647 w 90"/>
                <a:gd name="T73" fmla="*/ 2147483647 h 90"/>
                <a:gd name="T74" fmla="*/ 2147483647 w 90"/>
                <a:gd name="T75" fmla="*/ 2147483647 h 90"/>
                <a:gd name="T76" fmla="*/ 2147483647 w 90"/>
                <a:gd name="T77" fmla="*/ 2147483647 h 90"/>
                <a:gd name="T78" fmla="*/ 2147483647 w 90"/>
                <a:gd name="T79" fmla="*/ 2147483647 h 90"/>
                <a:gd name="T80" fmla="*/ 2147483647 w 90"/>
                <a:gd name="T81" fmla="*/ 2147483647 h 90"/>
                <a:gd name="T82" fmla="*/ 2147483647 w 90"/>
                <a:gd name="T83" fmla="*/ 2147483647 h 90"/>
                <a:gd name="T84" fmla="*/ 2147483647 w 90"/>
                <a:gd name="T85" fmla="*/ 2147483647 h 90"/>
                <a:gd name="T86" fmla="*/ 2147483647 w 90"/>
                <a:gd name="T87" fmla="*/ 2147483647 h 90"/>
                <a:gd name="T88" fmla="*/ 2147483647 w 90"/>
                <a:gd name="T89" fmla="*/ 2147483647 h 90"/>
                <a:gd name="T90" fmla="*/ 2147483647 w 90"/>
                <a:gd name="T91" fmla="*/ 2147483647 h 90"/>
                <a:gd name="T92" fmla="*/ 2147483647 w 90"/>
                <a:gd name="T93" fmla="*/ 2147483647 h 90"/>
                <a:gd name="T94" fmla="*/ 2147483647 w 90"/>
                <a:gd name="T95" fmla="*/ 214748364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23880" name="Freeform 4998"/>
            <p:cNvSpPr>
              <a:spLocks/>
            </p:cNvSpPr>
            <p:nvPr/>
          </p:nvSpPr>
          <p:spPr bwMode="auto">
            <a:xfrm>
              <a:off x="4613276" y="2795588"/>
              <a:ext cx="77788" cy="17463"/>
            </a:xfrm>
            <a:custGeom>
              <a:avLst/>
              <a:gdLst>
                <a:gd name="T0" fmla="*/ 2147483647 w 43"/>
                <a:gd name="T1" fmla="*/ 2147483647 h 9"/>
                <a:gd name="T2" fmla="*/ 2147483647 w 43"/>
                <a:gd name="T3" fmla="*/ 0 h 9"/>
                <a:gd name="T4" fmla="*/ 2147483647 w 43"/>
                <a:gd name="T5" fmla="*/ 0 h 9"/>
                <a:gd name="T6" fmla="*/ 0 w 43"/>
                <a:gd name="T7" fmla="*/ 2147483647 h 9"/>
                <a:gd name="T8" fmla="*/ 2147483647 w 43"/>
                <a:gd name="T9" fmla="*/ 2147483647 h 9"/>
                <a:gd name="T10" fmla="*/ 2147483647 w 43"/>
                <a:gd name="T11" fmla="*/ 2147483647 h 9"/>
                <a:gd name="T12" fmla="*/ 2147483647 w 43"/>
                <a:gd name="T13" fmla="*/ 2147483647 h 9"/>
                <a:gd name="T14" fmla="*/ 2147483647 w 43"/>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23881" name="Freeform 4999"/>
            <p:cNvSpPr>
              <a:spLocks/>
            </p:cNvSpPr>
            <p:nvPr/>
          </p:nvSpPr>
          <p:spPr bwMode="auto">
            <a:xfrm>
              <a:off x="4591051" y="2673350"/>
              <a:ext cx="41275" cy="33338"/>
            </a:xfrm>
            <a:custGeom>
              <a:avLst/>
              <a:gdLst>
                <a:gd name="T0" fmla="*/ 2147483647 w 22"/>
                <a:gd name="T1" fmla="*/ 2147483647 h 17"/>
                <a:gd name="T2" fmla="*/ 2147483647 w 22"/>
                <a:gd name="T3" fmla="*/ 2147483647 h 17"/>
                <a:gd name="T4" fmla="*/ 0 w 22"/>
                <a:gd name="T5" fmla="*/ 0 h 17"/>
                <a:gd name="T6" fmla="*/ 2147483647 w 22"/>
                <a:gd name="T7" fmla="*/ 2147483647 h 17"/>
                <a:gd name="T8" fmla="*/ 2147483647 w 2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23882" name="Freeform 5000"/>
            <p:cNvSpPr>
              <a:spLocks/>
            </p:cNvSpPr>
            <p:nvPr/>
          </p:nvSpPr>
          <p:spPr bwMode="auto">
            <a:xfrm>
              <a:off x="4664076" y="2659063"/>
              <a:ext cx="15875" cy="9525"/>
            </a:xfrm>
            <a:custGeom>
              <a:avLst/>
              <a:gdLst>
                <a:gd name="T0" fmla="*/ 2147483647 w 9"/>
                <a:gd name="T1" fmla="*/ 2147483647 h 5"/>
                <a:gd name="T2" fmla="*/ 2147483647 w 9"/>
                <a:gd name="T3" fmla="*/ 2147483647 h 5"/>
                <a:gd name="T4" fmla="*/ 0 w 9"/>
                <a:gd name="T5" fmla="*/ 0 h 5"/>
                <a:gd name="T6" fmla="*/ 2147483647 w 9"/>
                <a:gd name="T7" fmla="*/ 2147483647 h 5"/>
                <a:gd name="T8" fmla="*/ 2147483647 w 9"/>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23883" name="Freeform 5001"/>
            <p:cNvSpPr>
              <a:spLocks/>
            </p:cNvSpPr>
            <p:nvPr/>
          </p:nvSpPr>
          <p:spPr bwMode="auto">
            <a:xfrm>
              <a:off x="4525963" y="2697163"/>
              <a:ext cx="6350" cy="9525"/>
            </a:xfrm>
            <a:custGeom>
              <a:avLst/>
              <a:gdLst>
                <a:gd name="T0" fmla="*/ 0 w 4"/>
                <a:gd name="T1" fmla="*/ 0 h 5"/>
                <a:gd name="T2" fmla="*/ 2147483647 w 4"/>
                <a:gd name="T3" fmla="*/ 2147483647 h 5"/>
                <a:gd name="T4" fmla="*/ 0 w 4"/>
                <a:gd name="T5" fmla="*/ 214748364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3884" name="Freeform 5002"/>
            <p:cNvSpPr>
              <a:spLocks/>
            </p:cNvSpPr>
            <p:nvPr/>
          </p:nvSpPr>
          <p:spPr bwMode="auto">
            <a:xfrm>
              <a:off x="4668838" y="2687638"/>
              <a:ext cx="4763" cy="9525"/>
            </a:xfrm>
            <a:custGeom>
              <a:avLst/>
              <a:gdLst>
                <a:gd name="T0" fmla="*/ 2147483647 w 2"/>
                <a:gd name="T1" fmla="*/ 0 h 5"/>
                <a:gd name="T2" fmla="*/ 0 w 2"/>
                <a:gd name="T3" fmla="*/ 2147483647 h 5"/>
                <a:gd name="T4" fmla="*/ 0 w 2"/>
                <a:gd name="T5" fmla="*/ 0 h 5"/>
                <a:gd name="T6" fmla="*/ 2147483647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885" name="Freeform 5003"/>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2147483647 w 170"/>
                <a:gd name="T109" fmla="*/ 2147483647 h 158"/>
                <a:gd name="T110" fmla="*/ 2147483647 w 170"/>
                <a:gd name="T111" fmla="*/ 2147483647 h 158"/>
                <a:gd name="T112" fmla="*/ 2147483647 w 170"/>
                <a:gd name="T113" fmla="*/ 2147483647 h 158"/>
                <a:gd name="T114" fmla="*/ 2147483647 w 170"/>
                <a:gd name="T115" fmla="*/ 2147483647 h 158"/>
                <a:gd name="T116" fmla="*/ 2147483647 w 170"/>
                <a:gd name="T117" fmla="*/ 2147483647 h 158"/>
                <a:gd name="T118" fmla="*/ 2147483647 w 170"/>
                <a:gd name="T119" fmla="*/ 2147483647 h 158"/>
                <a:gd name="T120" fmla="*/ 2147483647 w 170"/>
                <a:gd name="T121" fmla="*/ 214748364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86" name="Freeform 5004"/>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23887" name="Freeform 500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888" name="Freeform 5006"/>
            <p:cNvSpPr>
              <a:spLocks/>
            </p:cNvSpPr>
            <p:nvPr/>
          </p:nvSpPr>
          <p:spPr bwMode="auto">
            <a:xfrm>
              <a:off x="4321176" y="2697163"/>
              <a:ext cx="77788" cy="53975"/>
            </a:xfrm>
            <a:custGeom>
              <a:avLst/>
              <a:gdLst>
                <a:gd name="T0" fmla="*/ 2147483647 w 45"/>
                <a:gd name="T1" fmla="*/ 2147483647 h 28"/>
                <a:gd name="T2" fmla="*/ 2147483647 w 45"/>
                <a:gd name="T3" fmla="*/ 2147483647 h 28"/>
                <a:gd name="T4" fmla="*/ 2147483647 w 45"/>
                <a:gd name="T5" fmla="*/ 2147483647 h 28"/>
                <a:gd name="T6" fmla="*/ 2147483647 w 45"/>
                <a:gd name="T7" fmla="*/ 2147483647 h 28"/>
                <a:gd name="T8" fmla="*/ 0 w 45"/>
                <a:gd name="T9" fmla="*/ 2147483647 h 28"/>
                <a:gd name="T10" fmla="*/ 2147483647 w 45"/>
                <a:gd name="T11" fmla="*/ 2147483647 h 28"/>
                <a:gd name="T12" fmla="*/ 2147483647 w 45"/>
                <a:gd name="T13" fmla="*/ 2147483647 h 28"/>
                <a:gd name="T14" fmla="*/ 2147483647 w 45"/>
                <a:gd name="T15" fmla="*/ 0 h 28"/>
                <a:gd name="T16" fmla="*/ 2147483647 w 45"/>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23889" name="Freeform 5007"/>
            <p:cNvSpPr>
              <a:spLocks/>
            </p:cNvSpPr>
            <p:nvPr/>
          </p:nvSpPr>
          <p:spPr bwMode="auto">
            <a:xfrm>
              <a:off x="4206876" y="2593975"/>
              <a:ext cx="39688" cy="82550"/>
            </a:xfrm>
            <a:custGeom>
              <a:avLst/>
              <a:gdLst>
                <a:gd name="T0" fmla="*/ 2147483647 w 21"/>
                <a:gd name="T1" fmla="*/ 2147483647 h 42"/>
                <a:gd name="T2" fmla="*/ 2147483647 w 21"/>
                <a:gd name="T3" fmla="*/ 2147483647 h 42"/>
                <a:gd name="T4" fmla="*/ 2147483647 w 21"/>
                <a:gd name="T5" fmla="*/ 2147483647 h 42"/>
                <a:gd name="T6" fmla="*/ 0 w 21"/>
                <a:gd name="T7" fmla="*/ 2147483647 h 42"/>
                <a:gd name="T8" fmla="*/ 0 w 21"/>
                <a:gd name="T9" fmla="*/ 2147483647 h 42"/>
                <a:gd name="T10" fmla="*/ 2147483647 w 21"/>
                <a:gd name="T11" fmla="*/ 0 h 42"/>
                <a:gd name="T12" fmla="*/ 2147483647 w 21"/>
                <a:gd name="T13" fmla="*/ 2147483647 h 42"/>
                <a:gd name="T14" fmla="*/ 2147483647 w 21"/>
                <a:gd name="T15" fmla="*/ 2147483647 h 42"/>
                <a:gd name="T16" fmla="*/ 2147483647 w 2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23890" name="Freeform 5008"/>
            <p:cNvSpPr>
              <a:spLocks/>
            </p:cNvSpPr>
            <p:nvPr/>
          </p:nvSpPr>
          <p:spPr bwMode="auto">
            <a:xfrm>
              <a:off x="4178301" y="2506663"/>
              <a:ext cx="3175" cy="3175"/>
            </a:xfrm>
            <a:custGeom>
              <a:avLst/>
              <a:gdLst>
                <a:gd name="T0" fmla="*/ 2147483647 w 3"/>
                <a:gd name="T1" fmla="*/ 0 h 2"/>
                <a:gd name="T2" fmla="*/ 0 w 3"/>
                <a:gd name="T3" fmla="*/ 0 h 2"/>
                <a:gd name="T4" fmla="*/ 0 w 3"/>
                <a:gd name="T5" fmla="*/ 2147483647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23891" name="Freeform 5009"/>
            <p:cNvSpPr>
              <a:spLocks/>
            </p:cNvSpPr>
            <p:nvPr/>
          </p:nvSpPr>
          <p:spPr bwMode="auto">
            <a:xfrm>
              <a:off x="4673601" y="2570163"/>
              <a:ext cx="490538" cy="209550"/>
            </a:xfrm>
            <a:custGeom>
              <a:avLst/>
              <a:gdLst>
                <a:gd name="T0" fmla="*/ 2147483647 w 277"/>
                <a:gd name="T1" fmla="*/ 2147483647 h 106"/>
                <a:gd name="T2" fmla="*/ 2147483647 w 277"/>
                <a:gd name="T3" fmla="*/ 2147483647 h 106"/>
                <a:gd name="T4" fmla="*/ 2147483647 w 277"/>
                <a:gd name="T5" fmla="*/ 2147483647 h 106"/>
                <a:gd name="T6" fmla="*/ 2147483647 w 277"/>
                <a:gd name="T7" fmla="*/ 2147483647 h 106"/>
                <a:gd name="T8" fmla="*/ 2147483647 w 277"/>
                <a:gd name="T9" fmla="*/ 2147483647 h 106"/>
                <a:gd name="T10" fmla="*/ 2147483647 w 277"/>
                <a:gd name="T11" fmla="*/ 2147483647 h 106"/>
                <a:gd name="T12" fmla="*/ 2147483647 w 277"/>
                <a:gd name="T13" fmla="*/ 2147483647 h 106"/>
                <a:gd name="T14" fmla="*/ 2147483647 w 277"/>
                <a:gd name="T15" fmla="*/ 2147483647 h 106"/>
                <a:gd name="T16" fmla="*/ 2147483647 w 277"/>
                <a:gd name="T17" fmla="*/ 2147483647 h 106"/>
                <a:gd name="T18" fmla="*/ 2147483647 w 277"/>
                <a:gd name="T19" fmla="*/ 2147483647 h 106"/>
                <a:gd name="T20" fmla="*/ 2147483647 w 277"/>
                <a:gd name="T21" fmla="*/ 2147483647 h 106"/>
                <a:gd name="T22" fmla="*/ 2147483647 w 277"/>
                <a:gd name="T23" fmla="*/ 2147483647 h 106"/>
                <a:gd name="T24" fmla="*/ 2147483647 w 277"/>
                <a:gd name="T25" fmla="*/ 2147483647 h 106"/>
                <a:gd name="T26" fmla="*/ 2147483647 w 277"/>
                <a:gd name="T27" fmla="*/ 2147483647 h 106"/>
                <a:gd name="T28" fmla="*/ 2147483647 w 277"/>
                <a:gd name="T29" fmla="*/ 2147483647 h 106"/>
                <a:gd name="T30" fmla="*/ 2147483647 w 277"/>
                <a:gd name="T31" fmla="*/ 2147483647 h 106"/>
                <a:gd name="T32" fmla="*/ 0 w 277"/>
                <a:gd name="T33" fmla="*/ 2147483647 h 106"/>
                <a:gd name="T34" fmla="*/ 2147483647 w 277"/>
                <a:gd name="T35" fmla="*/ 2147483647 h 106"/>
                <a:gd name="T36" fmla="*/ 2147483647 w 277"/>
                <a:gd name="T37" fmla="*/ 2147483647 h 106"/>
                <a:gd name="T38" fmla="*/ 2147483647 w 277"/>
                <a:gd name="T39" fmla="*/ 2147483647 h 106"/>
                <a:gd name="T40" fmla="*/ 2147483647 w 277"/>
                <a:gd name="T41" fmla="*/ 2147483647 h 106"/>
                <a:gd name="T42" fmla="*/ 2147483647 w 277"/>
                <a:gd name="T43" fmla="*/ 0 h 106"/>
                <a:gd name="T44" fmla="*/ 2147483647 w 277"/>
                <a:gd name="T45" fmla="*/ 0 h 106"/>
                <a:gd name="T46" fmla="*/ 2147483647 w 277"/>
                <a:gd name="T47" fmla="*/ 2147483647 h 106"/>
                <a:gd name="T48" fmla="*/ 2147483647 w 277"/>
                <a:gd name="T49" fmla="*/ 2147483647 h 106"/>
                <a:gd name="T50" fmla="*/ 2147483647 w 277"/>
                <a:gd name="T51" fmla="*/ 2147483647 h 106"/>
                <a:gd name="T52" fmla="*/ 2147483647 w 277"/>
                <a:gd name="T53" fmla="*/ 2147483647 h 106"/>
                <a:gd name="T54" fmla="*/ 2147483647 w 277"/>
                <a:gd name="T55" fmla="*/ 2147483647 h 106"/>
                <a:gd name="T56" fmla="*/ 2147483647 w 277"/>
                <a:gd name="T57" fmla="*/ 2147483647 h 106"/>
                <a:gd name="T58" fmla="*/ 2147483647 w 277"/>
                <a:gd name="T59" fmla="*/ 2147483647 h 106"/>
                <a:gd name="T60" fmla="*/ 2147483647 w 277"/>
                <a:gd name="T61" fmla="*/ 2147483647 h 106"/>
                <a:gd name="T62" fmla="*/ 2147483647 w 277"/>
                <a:gd name="T63" fmla="*/ 2147483647 h 106"/>
                <a:gd name="T64" fmla="*/ 2147483647 w 277"/>
                <a:gd name="T65" fmla="*/ 2147483647 h 106"/>
                <a:gd name="T66" fmla="*/ 2147483647 w 277"/>
                <a:gd name="T67" fmla="*/ 214748364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23892" name="Freeform 5010"/>
            <p:cNvSpPr>
              <a:spLocks/>
            </p:cNvSpPr>
            <p:nvPr/>
          </p:nvSpPr>
          <p:spPr bwMode="auto">
            <a:xfrm>
              <a:off x="4659313" y="2566988"/>
              <a:ext cx="79375" cy="65088"/>
            </a:xfrm>
            <a:custGeom>
              <a:avLst/>
              <a:gdLst>
                <a:gd name="T0" fmla="*/ 2147483647 w 45"/>
                <a:gd name="T1" fmla="*/ 2147483647 h 33"/>
                <a:gd name="T2" fmla="*/ 2147483647 w 45"/>
                <a:gd name="T3" fmla="*/ 2147483647 h 33"/>
                <a:gd name="T4" fmla="*/ 2147483647 w 45"/>
                <a:gd name="T5" fmla="*/ 2147483647 h 33"/>
                <a:gd name="T6" fmla="*/ 0 w 45"/>
                <a:gd name="T7" fmla="*/ 2147483647 h 33"/>
                <a:gd name="T8" fmla="*/ 2147483647 w 45"/>
                <a:gd name="T9" fmla="*/ 2147483647 h 33"/>
                <a:gd name="T10" fmla="*/ 2147483647 w 45"/>
                <a:gd name="T11" fmla="*/ 2147483647 h 33"/>
                <a:gd name="T12" fmla="*/ 2147483647 w 45"/>
                <a:gd name="T13" fmla="*/ 2147483647 h 33"/>
                <a:gd name="T14" fmla="*/ 2147483647 w 45"/>
                <a:gd name="T15" fmla="*/ 2147483647 h 33"/>
                <a:gd name="T16" fmla="*/ 2147483647 w 45"/>
                <a:gd name="T17" fmla="*/ 2147483647 h 33"/>
                <a:gd name="T18" fmla="*/ 2147483647 w 45"/>
                <a:gd name="T19" fmla="*/ 0 h 33"/>
                <a:gd name="T20" fmla="*/ 2147483647 w 45"/>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3893" name="Freeform 5011"/>
            <p:cNvSpPr>
              <a:spLocks/>
            </p:cNvSpPr>
            <p:nvPr/>
          </p:nvSpPr>
          <p:spPr bwMode="auto">
            <a:xfrm>
              <a:off x="4543426" y="2093913"/>
              <a:ext cx="215900" cy="152400"/>
            </a:xfrm>
            <a:custGeom>
              <a:avLst/>
              <a:gdLst>
                <a:gd name="T0" fmla="*/ 2147483647 w 121"/>
                <a:gd name="T1" fmla="*/ 2147483647 h 78"/>
                <a:gd name="T2" fmla="*/ 2147483647 w 121"/>
                <a:gd name="T3" fmla="*/ 2147483647 h 78"/>
                <a:gd name="T4" fmla="*/ 2147483647 w 121"/>
                <a:gd name="T5" fmla="*/ 2147483647 h 78"/>
                <a:gd name="T6" fmla="*/ 2147483647 w 121"/>
                <a:gd name="T7" fmla="*/ 2147483647 h 78"/>
                <a:gd name="T8" fmla="*/ 2147483647 w 121"/>
                <a:gd name="T9" fmla="*/ 2147483647 h 78"/>
                <a:gd name="T10" fmla="*/ 2147483647 w 121"/>
                <a:gd name="T11" fmla="*/ 2147483647 h 78"/>
                <a:gd name="T12" fmla="*/ 2147483647 w 121"/>
                <a:gd name="T13" fmla="*/ 2147483647 h 78"/>
                <a:gd name="T14" fmla="*/ 2147483647 w 121"/>
                <a:gd name="T15" fmla="*/ 2147483647 h 78"/>
                <a:gd name="T16" fmla="*/ 2147483647 w 121"/>
                <a:gd name="T17" fmla="*/ 2147483647 h 78"/>
                <a:gd name="T18" fmla="*/ 2147483647 w 121"/>
                <a:gd name="T19" fmla="*/ 2147483647 h 78"/>
                <a:gd name="T20" fmla="*/ 2147483647 w 121"/>
                <a:gd name="T21" fmla="*/ 2147483647 h 78"/>
                <a:gd name="T22" fmla="*/ 0 w 121"/>
                <a:gd name="T23" fmla="*/ 2147483647 h 78"/>
                <a:gd name="T24" fmla="*/ 2147483647 w 121"/>
                <a:gd name="T25" fmla="*/ 2147483647 h 78"/>
                <a:gd name="T26" fmla="*/ 2147483647 w 121"/>
                <a:gd name="T27" fmla="*/ 2147483647 h 78"/>
                <a:gd name="T28" fmla="*/ 2147483647 w 121"/>
                <a:gd name="T29" fmla="*/ 0 h 78"/>
                <a:gd name="T30" fmla="*/ 2147483647 w 121"/>
                <a:gd name="T31" fmla="*/ 2147483647 h 78"/>
                <a:gd name="T32" fmla="*/ 2147483647 w 121"/>
                <a:gd name="T33" fmla="*/ 2147483647 h 78"/>
                <a:gd name="T34" fmla="*/ 2147483647 w 121"/>
                <a:gd name="T35" fmla="*/ 2147483647 h 78"/>
                <a:gd name="T36" fmla="*/ 2147483647 w 121"/>
                <a:gd name="T37" fmla="*/ 2147483647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23894" name="Freeform 5012"/>
            <p:cNvSpPr>
              <a:spLocks/>
            </p:cNvSpPr>
            <p:nvPr/>
          </p:nvSpPr>
          <p:spPr bwMode="auto">
            <a:xfrm>
              <a:off x="4186238" y="2058988"/>
              <a:ext cx="53975" cy="69850"/>
            </a:xfrm>
            <a:custGeom>
              <a:avLst/>
              <a:gdLst>
                <a:gd name="T0" fmla="*/ 2147483647 w 31"/>
                <a:gd name="T1" fmla="*/ 2147483647 h 35"/>
                <a:gd name="T2" fmla="*/ 2147483647 w 31"/>
                <a:gd name="T3" fmla="*/ 2147483647 h 35"/>
                <a:gd name="T4" fmla="*/ 2147483647 w 31"/>
                <a:gd name="T5" fmla="*/ 2147483647 h 35"/>
                <a:gd name="T6" fmla="*/ 2147483647 w 31"/>
                <a:gd name="T7" fmla="*/ 2147483647 h 35"/>
                <a:gd name="T8" fmla="*/ 0 w 31"/>
                <a:gd name="T9" fmla="*/ 2147483647 h 35"/>
                <a:gd name="T10" fmla="*/ 0 w 31"/>
                <a:gd name="T11" fmla="*/ 2147483647 h 35"/>
                <a:gd name="T12" fmla="*/ 2147483647 w 31"/>
                <a:gd name="T13" fmla="*/ 2147483647 h 35"/>
                <a:gd name="T14" fmla="*/ 2147483647 w 31"/>
                <a:gd name="T15" fmla="*/ 2147483647 h 35"/>
                <a:gd name="T16" fmla="*/ 2147483647 w 31"/>
                <a:gd name="T17" fmla="*/ 2147483647 h 35"/>
                <a:gd name="T18" fmla="*/ 2147483647 w 31"/>
                <a:gd name="T19" fmla="*/ 0 h 35"/>
                <a:gd name="T20" fmla="*/ 2147483647 w 31"/>
                <a:gd name="T21" fmla="*/ 2147483647 h 35"/>
                <a:gd name="T22" fmla="*/ 2147483647 w 31"/>
                <a:gd name="T23" fmla="*/ 2147483647 h 35"/>
                <a:gd name="T24" fmla="*/ 2147483647 w 31"/>
                <a:gd name="T25" fmla="*/ 2147483647 h 35"/>
                <a:gd name="T26" fmla="*/ 2147483647 w 31"/>
                <a:gd name="T27" fmla="*/ 2147483647 h 35"/>
                <a:gd name="T28" fmla="*/ 2147483647 w 31"/>
                <a:gd name="T29" fmla="*/ 2147483647 h 35"/>
                <a:gd name="T30" fmla="*/ 2147483647 w 31"/>
                <a:gd name="T31" fmla="*/ 214748364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23895" name="Freeform 5013"/>
            <p:cNvSpPr>
              <a:spLocks/>
            </p:cNvSpPr>
            <p:nvPr/>
          </p:nvSpPr>
          <p:spPr bwMode="auto">
            <a:xfrm>
              <a:off x="4248151" y="2093913"/>
              <a:ext cx="39688" cy="31750"/>
            </a:xfrm>
            <a:custGeom>
              <a:avLst/>
              <a:gdLst>
                <a:gd name="T0" fmla="*/ 2147483647 w 22"/>
                <a:gd name="T1" fmla="*/ 2147483647 h 16"/>
                <a:gd name="T2" fmla="*/ 2147483647 w 22"/>
                <a:gd name="T3" fmla="*/ 2147483647 h 16"/>
                <a:gd name="T4" fmla="*/ 2147483647 w 22"/>
                <a:gd name="T5" fmla="*/ 0 h 16"/>
                <a:gd name="T6" fmla="*/ 2147483647 w 22"/>
                <a:gd name="T7" fmla="*/ 2147483647 h 16"/>
                <a:gd name="T8" fmla="*/ 2147483647 w 22"/>
                <a:gd name="T9" fmla="*/ 2147483647 h 16"/>
                <a:gd name="T10" fmla="*/ 2147483647 w 22"/>
                <a:gd name="T11" fmla="*/ 0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23896" name="Freeform 5014"/>
            <p:cNvSpPr>
              <a:spLocks/>
            </p:cNvSpPr>
            <p:nvPr/>
          </p:nvSpPr>
          <p:spPr bwMode="auto">
            <a:xfrm>
              <a:off x="4189413" y="2036763"/>
              <a:ext cx="46038" cy="33338"/>
            </a:xfrm>
            <a:custGeom>
              <a:avLst/>
              <a:gdLst>
                <a:gd name="T0" fmla="*/ 2147483647 w 26"/>
                <a:gd name="T1" fmla="*/ 2147483647 h 17"/>
                <a:gd name="T2" fmla="*/ 2147483647 w 26"/>
                <a:gd name="T3" fmla="*/ 2147483647 h 17"/>
                <a:gd name="T4" fmla="*/ 0 w 26"/>
                <a:gd name="T5" fmla="*/ 2147483647 h 17"/>
                <a:gd name="T6" fmla="*/ 0 w 26"/>
                <a:gd name="T7" fmla="*/ 2147483647 h 17"/>
                <a:gd name="T8" fmla="*/ 2147483647 w 26"/>
                <a:gd name="T9" fmla="*/ 2147483647 h 17"/>
                <a:gd name="T10" fmla="*/ 2147483647 w 26"/>
                <a:gd name="T11" fmla="*/ 0 h 17"/>
                <a:gd name="T12" fmla="*/ 2147483647 w 26"/>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23897" name="Freeform 5015"/>
            <p:cNvSpPr>
              <a:spLocks/>
            </p:cNvSpPr>
            <p:nvPr/>
          </p:nvSpPr>
          <p:spPr bwMode="auto">
            <a:xfrm>
              <a:off x="4219576" y="2108200"/>
              <a:ext cx="26988" cy="17463"/>
            </a:xfrm>
            <a:custGeom>
              <a:avLst/>
              <a:gdLst>
                <a:gd name="T0" fmla="*/ 2147483647 w 14"/>
                <a:gd name="T1" fmla="*/ 2147483647 h 9"/>
                <a:gd name="T2" fmla="*/ 2147483647 w 14"/>
                <a:gd name="T3" fmla="*/ 0 h 9"/>
                <a:gd name="T4" fmla="*/ 0 w 14"/>
                <a:gd name="T5" fmla="*/ 2147483647 h 9"/>
                <a:gd name="T6" fmla="*/ 2147483647 w 14"/>
                <a:gd name="T7" fmla="*/ 2147483647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23898" name="Freeform 5016"/>
            <p:cNvSpPr>
              <a:spLocks/>
            </p:cNvSpPr>
            <p:nvPr/>
          </p:nvSpPr>
          <p:spPr bwMode="auto">
            <a:xfrm>
              <a:off x="4268788" y="2128838"/>
              <a:ext cx="9525" cy="4763"/>
            </a:xfrm>
            <a:custGeom>
              <a:avLst/>
              <a:gdLst>
                <a:gd name="T0" fmla="*/ 2147483647 w 5"/>
                <a:gd name="T1" fmla="*/ 0 h 3"/>
                <a:gd name="T2" fmla="*/ 2147483647 w 5"/>
                <a:gd name="T3" fmla="*/ 0 h 3"/>
                <a:gd name="T4" fmla="*/ 0 w 5"/>
                <a:gd name="T5" fmla="*/ 2147483647 h 3"/>
                <a:gd name="T6" fmla="*/ 214748364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3899" name="Freeform 5017"/>
            <p:cNvSpPr>
              <a:spLocks/>
            </p:cNvSpPr>
            <p:nvPr/>
          </p:nvSpPr>
          <p:spPr bwMode="auto">
            <a:xfrm>
              <a:off x="4519613" y="1974850"/>
              <a:ext cx="107950" cy="58738"/>
            </a:xfrm>
            <a:custGeom>
              <a:avLst/>
              <a:gdLst>
                <a:gd name="T0" fmla="*/ 2147483647 w 59"/>
                <a:gd name="T1" fmla="*/ 2147483647 h 29"/>
                <a:gd name="T2" fmla="*/ 2147483647 w 59"/>
                <a:gd name="T3" fmla="*/ 2147483647 h 29"/>
                <a:gd name="T4" fmla="*/ 2147483647 w 59"/>
                <a:gd name="T5" fmla="*/ 0 h 29"/>
                <a:gd name="T6" fmla="*/ 0 w 59"/>
                <a:gd name="T7" fmla="*/ 2147483647 h 29"/>
                <a:gd name="T8" fmla="*/ 2147483647 w 59"/>
                <a:gd name="T9" fmla="*/ 2147483647 h 29"/>
                <a:gd name="T10" fmla="*/ 2147483647 w 59"/>
                <a:gd name="T11" fmla="*/ 2147483647 h 29"/>
                <a:gd name="T12" fmla="*/ 2147483647 w 59"/>
                <a:gd name="T13" fmla="*/ 2147483647 h 29"/>
                <a:gd name="T14" fmla="*/ 2147483647 w 59"/>
                <a:gd name="T15" fmla="*/ 2147483647 h 29"/>
                <a:gd name="T16" fmla="*/ 2147483647 w 59"/>
                <a:gd name="T17" fmla="*/ 2147483647 h 29"/>
                <a:gd name="T18" fmla="*/ 2147483647 w 59"/>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3900" name="Freeform 5018"/>
            <p:cNvSpPr>
              <a:spLocks/>
            </p:cNvSpPr>
            <p:nvPr/>
          </p:nvSpPr>
          <p:spPr bwMode="auto">
            <a:xfrm>
              <a:off x="4479926" y="2019300"/>
              <a:ext cx="166688" cy="77788"/>
            </a:xfrm>
            <a:custGeom>
              <a:avLst/>
              <a:gdLst>
                <a:gd name="T0" fmla="*/ 2147483647 w 95"/>
                <a:gd name="T1" fmla="*/ 2147483647 h 40"/>
                <a:gd name="T2" fmla="*/ 2147483647 w 95"/>
                <a:gd name="T3" fmla="*/ 2147483647 h 40"/>
                <a:gd name="T4" fmla="*/ 2147483647 w 95"/>
                <a:gd name="T5" fmla="*/ 2147483647 h 40"/>
                <a:gd name="T6" fmla="*/ 0 w 95"/>
                <a:gd name="T7" fmla="*/ 2147483647 h 40"/>
                <a:gd name="T8" fmla="*/ 2147483647 w 95"/>
                <a:gd name="T9" fmla="*/ 2147483647 h 40"/>
                <a:gd name="T10" fmla="*/ 2147483647 w 95"/>
                <a:gd name="T11" fmla="*/ 2147483647 h 40"/>
                <a:gd name="T12" fmla="*/ 2147483647 w 95"/>
                <a:gd name="T13" fmla="*/ 2147483647 h 40"/>
                <a:gd name="T14" fmla="*/ 2147483647 w 95"/>
                <a:gd name="T15" fmla="*/ 2147483647 h 40"/>
                <a:gd name="T16" fmla="*/ 2147483647 w 95"/>
                <a:gd name="T17" fmla="*/ 0 h 40"/>
                <a:gd name="T18" fmla="*/ 2147483647 w 95"/>
                <a:gd name="T19" fmla="*/ 2147483647 h 40"/>
                <a:gd name="T20" fmla="*/ 2147483647 w 95"/>
                <a:gd name="T21" fmla="*/ 2147483647 h 40"/>
                <a:gd name="T22" fmla="*/ 2147483647 w 95"/>
                <a:gd name="T23" fmla="*/ 2147483647 h 40"/>
                <a:gd name="T24" fmla="*/ 2147483647 w 95"/>
                <a:gd name="T25" fmla="*/ 2147483647 h 40"/>
                <a:gd name="T26" fmla="*/ 2147483647 w 95"/>
                <a:gd name="T27" fmla="*/ 2147483647 h 40"/>
                <a:gd name="T28" fmla="*/ 2147483647 w 95"/>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23901" name="Freeform 5019"/>
            <p:cNvSpPr>
              <a:spLocks/>
            </p:cNvSpPr>
            <p:nvPr/>
          </p:nvSpPr>
          <p:spPr bwMode="auto">
            <a:xfrm>
              <a:off x="4479926" y="2070100"/>
              <a:ext cx="133350" cy="77788"/>
            </a:xfrm>
            <a:custGeom>
              <a:avLst/>
              <a:gdLst>
                <a:gd name="T0" fmla="*/ 2147483647 w 76"/>
                <a:gd name="T1" fmla="*/ 2147483647 h 40"/>
                <a:gd name="T2" fmla="*/ 0 w 76"/>
                <a:gd name="T3" fmla="*/ 2147483647 h 40"/>
                <a:gd name="T4" fmla="*/ 2147483647 w 76"/>
                <a:gd name="T5" fmla="*/ 2147483647 h 40"/>
                <a:gd name="T6" fmla="*/ 2147483647 w 76"/>
                <a:gd name="T7" fmla="*/ 2147483647 h 40"/>
                <a:gd name="T8" fmla="*/ 2147483647 w 76"/>
                <a:gd name="T9" fmla="*/ 0 h 40"/>
                <a:gd name="T10" fmla="*/ 2147483647 w 76"/>
                <a:gd name="T11" fmla="*/ 2147483647 h 40"/>
                <a:gd name="T12" fmla="*/ 2147483647 w 76"/>
                <a:gd name="T13" fmla="*/ 2147483647 h 40"/>
                <a:gd name="T14" fmla="*/ 2147483647 w 76"/>
                <a:gd name="T15" fmla="*/ 2147483647 h 40"/>
                <a:gd name="T16" fmla="*/ 2147483647 w 76"/>
                <a:gd name="T17" fmla="*/ 2147483647 h 40"/>
                <a:gd name="T18" fmla="*/ 2147483647 w 76"/>
                <a:gd name="T19" fmla="*/ 2147483647 h 40"/>
                <a:gd name="T20" fmla="*/ 2147483647 w 76"/>
                <a:gd name="T21" fmla="*/ 2147483647 h 40"/>
                <a:gd name="T22" fmla="*/ 2147483647 w 76"/>
                <a:gd name="T23" fmla="*/ 2147483647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23902" name="Freeform 5020"/>
            <p:cNvSpPr>
              <a:spLocks/>
            </p:cNvSpPr>
            <p:nvPr/>
          </p:nvSpPr>
          <p:spPr bwMode="auto">
            <a:xfrm>
              <a:off x="4073526" y="2176463"/>
              <a:ext cx="90488" cy="92075"/>
            </a:xfrm>
            <a:custGeom>
              <a:avLst/>
              <a:gdLst>
                <a:gd name="T0" fmla="*/ 2147483647 w 52"/>
                <a:gd name="T1" fmla="*/ 2147483647 h 47"/>
                <a:gd name="T2" fmla="*/ 2147483647 w 52"/>
                <a:gd name="T3" fmla="*/ 2147483647 h 47"/>
                <a:gd name="T4" fmla="*/ 2147483647 w 52"/>
                <a:gd name="T5" fmla="*/ 2147483647 h 47"/>
                <a:gd name="T6" fmla="*/ 2147483647 w 52"/>
                <a:gd name="T7" fmla="*/ 2147483647 h 47"/>
                <a:gd name="T8" fmla="*/ 2147483647 w 52"/>
                <a:gd name="T9" fmla="*/ 0 h 47"/>
                <a:gd name="T10" fmla="*/ 2147483647 w 52"/>
                <a:gd name="T11" fmla="*/ 2147483647 h 47"/>
                <a:gd name="T12" fmla="*/ 2147483647 w 52"/>
                <a:gd name="T13" fmla="*/ 2147483647 h 47"/>
                <a:gd name="T14" fmla="*/ 0 w 52"/>
                <a:gd name="T15" fmla="*/ 2147483647 h 47"/>
                <a:gd name="T16" fmla="*/ 2147483647 w 52"/>
                <a:gd name="T17" fmla="*/ 2147483647 h 47"/>
                <a:gd name="T18" fmla="*/ 2147483647 w 52"/>
                <a:gd name="T19" fmla="*/ 2147483647 h 47"/>
                <a:gd name="T20" fmla="*/ 2147483647 w 52"/>
                <a:gd name="T21" fmla="*/ 2147483647 h 47"/>
                <a:gd name="T22" fmla="*/ 2147483647 w 52"/>
                <a:gd name="T23" fmla="*/ 2147483647 h 47"/>
                <a:gd name="T24" fmla="*/ 2147483647 w 52"/>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23903" name="Freeform 5021"/>
            <p:cNvSpPr>
              <a:spLocks/>
            </p:cNvSpPr>
            <p:nvPr/>
          </p:nvSpPr>
          <p:spPr bwMode="auto">
            <a:xfrm>
              <a:off x="4329113" y="2133600"/>
              <a:ext cx="244475" cy="192088"/>
            </a:xfrm>
            <a:custGeom>
              <a:avLst/>
              <a:gdLst>
                <a:gd name="T0" fmla="*/ 2147483647 w 138"/>
                <a:gd name="T1" fmla="*/ 2147483647 h 97"/>
                <a:gd name="T2" fmla="*/ 2147483647 w 138"/>
                <a:gd name="T3" fmla="*/ 0 h 97"/>
                <a:gd name="T4" fmla="*/ 2147483647 w 138"/>
                <a:gd name="T5" fmla="*/ 2147483647 h 97"/>
                <a:gd name="T6" fmla="*/ 2147483647 w 138"/>
                <a:gd name="T7" fmla="*/ 2147483647 h 97"/>
                <a:gd name="T8" fmla="*/ 0 w 138"/>
                <a:gd name="T9" fmla="*/ 2147483647 h 97"/>
                <a:gd name="T10" fmla="*/ 2147483647 w 138"/>
                <a:gd name="T11" fmla="*/ 2147483647 h 97"/>
                <a:gd name="T12" fmla="*/ 2147483647 w 138"/>
                <a:gd name="T13" fmla="*/ 2147483647 h 97"/>
                <a:gd name="T14" fmla="*/ 2147483647 w 138"/>
                <a:gd name="T15" fmla="*/ 2147483647 h 97"/>
                <a:gd name="T16" fmla="*/ 2147483647 w 138"/>
                <a:gd name="T17" fmla="*/ 2147483647 h 97"/>
                <a:gd name="T18" fmla="*/ 2147483647 w 138"/>
                <a:gd name="T19" fmla="*/ 2147483647 h 97"/>
                <a:gd name="T20" fmla="*/ 2147483647 w 138"/>
                <a:gd name="T21" fmla="*/ 2147483647 h 97"/>
                <a:gd name="T22" fmla="*/ 2147483647 w 138"/>
                <a:gd name="T23" fmla="*/ 2147483647 h 97"/>
                <a:gd name="T24" fmla="*/ 2147483647 w 138"/>
                <a:gd name="T25" fmla="*/ 2147483647 h 97"/>
                <a:gd name="T26" fmla="*/ 2147483647 w 138"/>
                <a:gd name="T27" fmla="*/ 2147483647 h 97"/>
                <a:gd name="T28" fmla="*/ 2147483647 w 138"/>
                <a:gd name="T29" fmla="*/ 2147483647 h 97"/>
                <a:gd name="T30" fmla="*/ 2147483647 w 138"/>
                <a:gd name="T31" fmla="*/ 2147483647 h 97"/>
                <a:gd name="T32" fmla="*/ 2147483647 w 138"/>
                <a:gd name="T33" fmla="*/ 2147483647 h 97"/>
                <a:gd name="T34" fmla="*/ 2147483647 w 138"/>
                <a:gd name="T35" fmla="*/ 2147483647 h 97"/>
                <a:gd name="T36" fmla="*/ 2147483647 w 138"/>
                <a:gd name="T37" fmla="*/ 2147483647 h 97"/>
                <a:gd name="T38" fmla="*/ 2147483647 w 138"/>
                <a:gd name="T39" fmla="*/ 2147483647 h 97"/>
                <a:gd name="T40" fmla="*/ 2147483647 w 138"/>
                <a:gd name="T41" fmla="*/ 2147483647 h 97"/>
                <a:gd name="T42" fmla="*/ 2147483647 w 138"/>
                <a:gd name="T43" fmla="*/ 2147483647 h 97"/>
                <a:gd name="T44" fmla="*/ 2147483647 w 138"/>
                <a:gd name="T45" fmla="*/ 2147483647 h 97"/>
                <a:gd name="T46" fmla="*/ 2147483647 w 138"/>
                <a:gd name="T47" fmla="*/ 2147483647 h 97"/>
                <a:gd name="T48" fmla="*/ 2147483647 w 138"/>
                <a:gd name="T49" fmla="*/ 2147483647 h 97"/>
                <a:gd name="T50" fmla="*/ 2147483647 w 138"/>
                <a:gd name="T51" fmla="*/ 2147483647 h 97"/>
                <a:gd name="T52" fmla="*/ 2147483647 w 138"/>
                <a:gd name="T53" fmla="*/ 2147483647 h 97"/>
                <a:gd name="T54" fmla="*/ 2147483647 w 138"/>
                <a:gd name="T55" fmla="*/ 2147483647 h 97"/>
                <a:gd name="T56" fmla="*/ 2147483647 w 138"/>
                <a:gd name="T57" fmla="*/ 2147483647 h 97"/>
                <a:gd name="T58" fmla="*/ 2147483647 w 138"/>
                <a:gd name="T59" fmla="*/ 214748364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23904" name="Freeform 5022"/>
            <p:cNvSpPr>
              <a:spLocks/>
            </p:cNvSpPr>
            <p:nvPr/>
          </p:nvSpPr>
          <p:spPr bwMode="auto">
            <a:xfrm>
              <a:off x="4497388" y="2352675"/>
              <a:ext cx="241300" cy="157163"/>
            </a:xfrm>
            <a:custGeom>
              <a:avLst/>
              <a:gdLst>
                <a:gd name="T0" fmla="*/ 2147483647 w 137"/>
                <a:gd name="T1" fmla="*/ 2147483647 h 80"/>
                <a:gd name="T2" fmla="*/ 2147483647 w 137"/>
                <a:gd name="T3" fmla="*/ 2147483647 h 80"/>
                <a:gd name="T4" fmla="*/ 2147483647 w 137"/>
                <a:gd name="T5" fmla="*/ 2147483647 h 80"/>
                <a:gd name="T6" fmla="*/ 2147483647 w 137"/>
                <a:gd name="T7" fmla="*/ 2147483647 h 80"/>
                <a:gd name="T8" fmla="*/ 2147483647 w 137"/>
                <a:gd name="T9" fmla="*/ 2147483647 h 80"/>
                <a:gd name="T10" fmla="*/ 2147483647 w 137"/>
                <a:gd name="T11" fmla="*/ 2147483647 h 80"/>
                <a:gd name="T12" fmla="*/ 2147483647 w 137"/>
                <a:gd name="T13" fmla="*/ 2147483647 h 80"/>
                <a:gd name="T14" fmla="*/ 2147483647 w 137"/>
                <a:gd name="T15" fmla="*/ 2147483647 h 80"/>
                <a:gd name="T16" fmla="*/ 2147483647 w 137"/>
                <a:gd name="T17" fmla="*/ 2147483647 h 80"/>
                <a:gd name="T18" fmla="*/ 2147483647 w 137"/>
                <a:gd name="T19" fmla="*/ 2147483647 h 80"/>
                <a:gd name="T20" fmla="*/ 2147483647 w 137"/>
                <a:gd name="T21" fmla="*/ 2147483647 h 80"/>
                <a:gd name="T22" fmla="*/ 0 w 137"/>
                <a:gd name="T23" fmla="*/ 2147483647 h 80"/>
                <a:gd name="T24" fmla="*/ 2147483647 w 137"/>
                <a:gd name="T25" fmla="*/ 2147483647 h 80"/>
                <a:gd name="T26" fmla="*/ 2147483647 w 137"/>
                <a:gd name="T27" fmla="*/ 2147483647 h 80"/>
                <a:gd name="T28" fmla="*/ 2147483647 w 137"/>
                <a:gd name="T29" fmla="*/ 2147483647 h 80"/>
                <a:gd name="T30" fmla="*/ 2147483647 w 137"/>
                <a:gd name="T31" fmla="*/ 2147483647 h 80"/>
                <a:gd name="T32" fmla="*/ 2147483647 w 137"/>
                <a:gd name="T33" fmla="*/ 2147483647 h 80"/>
                <a:gd name="T34" fmla="*/ 2147483647 w 137"/>
                <a:gd name="T35" fmla="*/ 0 h 80"/>
                <a:gd name="T36" fmla="*/ 2147483647 w 137"/>
                <a:gd name="T37" fmla="*/ 0 h 80"/>
                <a:gd name="T38" fmla="*/ 2147483647 w 137"/>
                <a:gd name="T39" fmla="*/ 2147483647 h 80"/>
                <a:gd name="T40" fmla="*/ 2147483647 w 137"/>
                <a:gd name="T41" fmla="*/ 2147483647 h 80"/>
                <a:gd name="T42" fmla="*/ 2147483647 w 137"/>
                <a:gd name="T43" fmla="*/ 2147483647 h 80"/>
                <a:gd name="T44" fmla="*/ 2147483647 w 137"/>
                <a:gd name="T45" fmla="*/ 2147483647 h 80"/>
                <a:gd name="T46" fmla="*/ 2147483647 w 137"/>
                <a:gd name="T47" fmla="*/ 2147483647 h 80"/>
                <a:gd name="T48" fmla="*/ 2147483647 w 137"/>
                <a:gd name="T49" fmla="*/ 2147483647 h 80"/>
                <a:gd name="T50" fmla="*/ 2147483647 w 137"/>
                <a:gd name="T51" fmla="*/ 2147483647 h 80"/>
                <a:gd name="T52" fmla="*/ 2147483647 w 137"/>
                <a:gd name="T53" fmla="*/ 2147483647 h 80"/>
                <a:gd name="T54" fmla="*/ 2147483647 w 137"/>
                <a:gd name="T55" fmla="*/ 2147483647 h 80"/>
                <a:gd name="T56" fmla="*/ 2147483647 w 137"/>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23905" name="Freeform 5023"/>
            <p:cNvSpPr>
              <a:spLocks/>
            </p:cNvSpPr>
            <p:nvPr/>
          </p:nvSpPr>
          <p:spPr bwMode="auto">
            <a:xfrm>
              <a:off x="4289426" y="2260600"/>
              <a:ext cx="161925" cy="79375"/>
            </a:xfrm>
            <a:custGeom>
              <a:avLst/>
              <a:gdLst>
                <a:gd name="T0" fmla="*/ 2147483647 w 90"/>
                <a:gd name="T1" fmla="*/ 2147483647 h 40"/>
                <a:gd name="T2" fmla="*/ 2147483647 w 90"/>
                <a:gd name="T3" fmla="*/ 2147483647 h 40"/>
                <a:gd name="T4" fmla="*/ 2147483647 w 90"/>
                <a:gd name="T5" fmla="*/ 2147483647 h 40"/>
                <a:gd name="T6" fmla="*/ 2147483647 w 90"/>
                <a:gd name="T7" fmla="*/ 2147483647 h 40"/>
                <a:gd name="T8" fmla="*/ 2147483647 w 90"/>
                <a:gd name="T9" fmla="*/ 2147483647 h 40"/>
                <a:gd name="T10" fmla="*/ 2147483647 w 90"/>
                <a:gd name="T11" fmla="*/ 2147483647 h 40"/>
                <a:gd name="T12" fmla="*/ 2147483647 w 90"/>
                <a:gd name="T13" fmla="*/ 2147483647 h 40"/>
                <a:gd name="T14" fmla="*/ 2147483647 w 90"/>
                <a:gd name="T15" fmla="*/ 2147483647 h 40"/>
                <a:gd name="T16" fmla="*/ 2147483647 w 90"/>
                <a:gd name="T17" fmla="*/ 2147483647 h 40"/>
                <a:gd name="T18" fmla="*/ 2147483647 w 90"/>
                <a:gd name="T19" fmla="*/ 2147483647 h 40"/>
                <a:gd name="T20" fmla="*/ 2147483647 w 90"/>
                <a:gd name="T21" fmla="*/ 2147483647 h 40"/>
                <a:gd name="T22" fmla="*/ 2147483647 w 90"/>
                <a:gd name="T23" fmla="*/ 2147483647 h 40"/>
                <a:gd name="T24" fmla="*/ 2147483647 w 90"/>
                <a:gd name="T25" fmla="*/ 2147483647 h 40"/>
                <a:gd name="T26" fmla="*/ 2147483647 w 90"/>
                <a:gd name="T27" fmla="*/ 2147483647 h 40"/>
                <a:gd name="T28" fmla="*/ 0 w 90"/>
                <a:gd name="T29" fmla="*/ 2147483647 h 40"/>
                <a:gd name="T30" fmla="*/ 2147483647 w 90"/>
                <a:gd name="T31" fmla="*/ 0 h 40"/>
                <a:gd name="T32" fmla="*/ 2147483647 w 90"/>
                <a:gd name="T33" fmla="*/ 2147483647 h 40"/>
                <a:gd name="T34" fmla="*/ 2147483647 w 90"/>
                <a:gd name="T35" fmla="*/ 2147483647 h 40"/>
                <a:gd name="T36" fmla="*/ 2147483647 w 90"/>
                <a:gd name="T37" fmla="*/ 2147483647 h 40"/>
                <a:gd name="T38" fmla="*/ 2147483647 w 90"/>
                <a:gd name="T39" fmla="*/ 2147483647 h 40"/>
                <a:gd name="T40" fmla="*/ 2147483647 w 90"/>
                <a:gd name="T41" fmla="*/ 2147483647 h 40"/>
                <a:gd name="T42" fmla="*/ 2147483647 w 90"/>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23906" name="Freeform 5024"/>
            <p:cNvSpPr>
              <a:spLocks/>
            </p:cNvSpPr>
            <p:nvPr/>
          </p:nvSpPr>
          <p:spPr bwMode="auto">
            <a:xfrm>
              <a:off x="4051301" y="2246313"/>
              <a:ext cx="92075" cy="65088"/>
            </a:xfrm>
            <a:custGeom>
              <a:avLst/>
              <a:gdLst>
                <a:gd name="T0" fmla="*/ 2147483647 w 52"/>
                <a:gd name="T1" fmla="*/ 0 h 33"/>
                <a:gd name="T2" fmla="*/ 0 w 52"/>
                <a:gd name="T3" fmla="*/ 2147483647 h 33"/>
                <a:gd name="T4" fmla="*/ 2147483647 w 52"/>
                <a:gd name="T5" fmla="*/ 2147483647 h 33"/>
                <a:gd name="T6" fmla="*/ 2147483647 w 52"/>
                <a:gd name="T7" fmla="*/ 2147483647 h 33"/>
                <a:gd name="T8" fmla="*/ 2147483647 w 52"/>
                <a:gd name="T9" fmla="*/ 2147483647 h 33"/>
                <a:gd name="T10" fmla="*/ 2147483647 w 52"/>
                <a:gd name="T11" fmla="*/ 2147483647 h 33"/>
                <a:gd name="T12" fmla="*/ 2147483647 w 52"/>
                <a:gd name="T13" fmla="*/ 2147483647 h 33"/>
                <a:gd name="T14" fmla="*/ 2147483647 w 52"/>
                <a:gd name="T15" fmla="*/ 2147483647 h 33"/>
                <a:gd name="T16" fmla="*/ 2147483647 w 52"/>
                <a:gd name="T17" fmla="*/ 2147483647 h 33"/>
                <a:gd name="T18" fmla="*/ 2147483647 w 52"/>
                <a:gd name="T19" fmla="*/ 2147483647 h 33"/>
                <a:gd name="T20" fmla="*/ 2147483647 w 52"/>
                <a:gd name="T21" fmla="*/ 2147483647 h 33"/>
                <a:gd name="T22" fmla="*/ 2147483647 w 52"/>
                <a:gd name="T23" fmla="*/ 2147483647 h 33"/>
                <a:gd name="T24" fmla="*/ 2147483647 w 52"/>
                <a:gd name="T25" fmla="*/ 0 h 33"/>
                <a:gd name="T26" fmla="*/ 2147483647 w 52"/>
                <a:gd name="T27" fmla="*/ 0 h 33"/>
                <a:gd name="T28" fmla="*/ 214748364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3907" name="Freeform 5025"/>
            <p:cNvSpPr>
              <a:spLocks/>
            </p:cNvSpPr>
            <p:nvPr/>
          </p:nvSpPr>
          <p:spPr bwMode="auto">
            <a:xfrm>
              <a:off x="4137026" y="2128838"/>
              <a:ext cx="212725" cy="252413"/>
            </a:xfrm>
            <a:custGeom>
              <a:avLst/>
              <a:gdLst>
                <a:gd name="T0" fmla="*/ 2147483647 w 120"/>
                <a:gd name="T1" fmla="*/ 2147483647 h 128"/>
                <a:gd name="T2" fmla="*/ 2147483647 w 120"/>
                <a:gd name="T3" fmla="*/ 2147483647 h 128"/>
                <a:gd name="T4" fmla="*/ 2147483647 w 120"/>
                <a:gd name="T5" fmla="*/ 2147483647 h 128"/>
                <a:gd name="T6" fmla="*/ 2147483647 w 120"/>
                <a:gd name="T7" fmla="*/ 2147483647 h 128"/>
                <a:gd name="T8" fmla="*/ 2147483647 w 120"/>
                <a:gd name="T9" fmla="*/ 2147483647 h 128"/>
                <a:gd name="T10" fmla="*/ 2147483647 w 120"/>
                <a:gd name="T11" fmla="*/ 2147483647 h 128"/>
                <a:gd name="T12" fmla="*/ 2147483647 w 120"/>
                <a:gd name="T13" fmla="*/ 2147483647 h 128"/>
                <a:gd name="T14" fmla="*/ 2147483647 w 120"/>
                <a:gd name="T15" fmla="*/ 2147483647 h 128"/>
                <a:gd name="T16" fmla="*/ 2147483647 w 120"/>
                <a:gd name="T17" fmla="*/ 0 h 128"/>
                <a:gd name="T18" fmla="*/ 2147483647 w 120"/>
                <a:gd name="T19" fmla="*/ 0 h 128"/>
                <a:gd name="T20" fmla="*/ 2147483647 w 120"/>
                <a:gd name="T21" fmla="*/ 0 h 128"/>
                <a:gd name="T22" fmla="*/ 2147483647 w 120"/>
                <a:gd name="T23" fmla="*/ 2147483647 h 128"/>
                <a:gd name="T24" fmla="*/ 2147483647 w 120"/>
                <a:gd name="T25" fmla="*/ 2147483647 h 128"/>
                <a:gd name="T26" fmla="*/ 2147483647 w 120"/>
                <a:gd name="T27" fmla="*/ 2147483647 h 128"/>
                <a:gd name="T28" fmla="*/ 2147483647 w 120"/>
                <a:gd name="T29" fmla="*/ 2147483647 h 128"/>
                <a:gd name="T30" fmla="*/ 2147483647 w 120"/>
                <a:gd name="T31" fmla="*/ 2147483647 h 128"/>
                <a:gd name="T32" fmla="*/ 2147483647 w 120"/>
                <a:gd name="T33" fmla="*/ 2147483647 h 128"/>
                <a:gd name="T34" fmla="*/ 2147483647 w 120"/>
                <a:gd name="T35" fmla="*/ 2147483647 h 128"/>
                <a:gd name="T36" fmla="*/ 2147483647 w 120"/>
                <a:gd name="T37" fmla="*/ 2147483647 h 128"/>
                <a:gd name="T38" fmla="*/ 2147483647 w 120"/>
                <a:gd name="T39" fmla="*/ 2147483647 h 128"/>
                <a:gd name="T40" fmla="*/ 2147483647 w 120"/>
                <a:gd name="T41" fmla="*/ 2147483647 h 128"/>
                <a:gd name="T42" fmla="*/ 2147483647 w 120"/>
                <a:gd name="T43" fmla="*/ 2147483647 h 128"/>
                <a:gd name="T44" fmla="*/ 2147483647 w 120"/>
                <a:gd name="T45" fmla="*/ 2147483647 h 128"/>
                <a:gd name="T46" fmla="*/ 2147483647 w 120"/>
                <a:gd name="T47" fmla="*/ 2147483647 h 128"/>
                <a:gd name="T48" fmla="*/ 2147483647 w 120"/>
                <a:gd name="T49" fmla="*/ 2147483647 h 128"/>
                <a:gd name="T50" fmla="*/ 2147483647 w 120"/>
                <a:gd name="T51" fmla="*/ 2147483647 h 128"/>
                <a:gd name="T52" fmla="*/ 2147483647 w 120"/>
                <a:gd name="T53" fmla="*/ 2147483647 h 128"/>
                <a:gd name="T54" fmla="*/ 2147483647 w 120"/>
                <a:gd name="T55" fmla="*/ 2147483647 h 128"/>
                <a:gd name="T56" fmla="*/ 2147483647 w 120"/>
                <a:gd name="T57" fmla="*/ 2147483647 h 128"/>
                <a:gd name="T58" fmla="*/ 2147483647 w 120"/>
                <a:gd name="T59" fmla="*/ 2147483647 h 128"/>
                <a:gd name="T60" fmla="*/ 2147483647 w 120"/>
                <a:gd name="T61" fmla="*/ 2147483647 h 128"/>
                <a:gd name="T62" fmla="*/ 2147483647 w 120"/>
                <a:gd name="T63" fmla="*/ 2147483647 h 128"/>
                <a:gd name="T64" fmla="*/ 2147483647 w 120"/>
                <a:gd name="T65" fmla="*/ 2147483647 h 128"/>
                <a:gd name="T66" fmla="*/ 2147483647 w 120"/>
                <a:gd name="T67" fmla="*/ 2147483647 h 128"/>
                <a:gd name="T68" fmla="*/ 2147483647 w 120"/>
                <a:gd name="T69" fmla="*/ 2147483647 h 128"/>
                <a:gd name="T70" fmla="*/ 2147483647 w 120"/>
                <a:gd name="T71" fmla="*/ 2147483647 h 128"/>
                <a:gd name="T72" fmla="*/ 2147483647 w 120"/>
                <a:gd name="T73" fmla="*/ 2147483647 h 128"/>
                <a:gd name="T74" fmla="*/ 2147483647 w 120"/>
                <a:gd name="T75" fmla="*/ 2147483647 h 128"/>
                <a:gd name="T76" fmla="*/ 2147483647 w 120"/>
                <a:gd name="T77" fmla="*/ 2147483647 h 128"/>
                <a:gd name="T78" fmla="*/ 2147483647 w 120"/>
                <a:gd name="T79" fmla="*/ 2147483647 h 128"/>
                <a:gd name="T80" fmla="*/ 2147483647 w 120"/>
                <a:gd name="T81" fmla="*/ 2147483647 h 128"/>
                <a:gd name="T82" fmla="*/ 2147483647 w 120"/>
                <a:gd name="T83" fmla="*/ 2147483647 h 128"/>
                <a:gd name="T84" fmla="*/ 2147483647 w 120"/>
                <a:gd name="T85" fmla="*/ 2147483647 h 128"/>
                <a:gd name="T86" fmla="*/ 0 w 120"/>
                <a:gd name="T87" fmla="*/ 2147483647 h 128"/>
                <a:gd name="T88" fmla="*/ 2147483647 w 120"/>
                <a:gd name="T89" fmla="*/ 2147483647 h 128"/>
                <a:gd name="T90" fmla="*/ 2147483647 w 120"/>
                <a:gd name="T91" fmla="*/ 2147483647 h 128"/>
                <a:gd name="T92" fmla="*/ 2147483647 w 120"/>
                <a:gd name="T93" fmla="*/ 2147483647 h 128"/>
                <a:gd name="T94" fmla="*/ 2147483647 w 120"/>
                <a:gd name="T95" fmla="*/ 2147483647 h 128"/>
                <a:gd name="T96" fmla="*/ 2147483647 w 120"/>
                <a:gd name="T97" fmla="*/ 2147483647 h 128"/>
                <a:gd name="T98" fmla="*/ 2147483647 w 120"/>
                <a:gd name="T99" fmla="*/ 2147483647 h 128"/>
                <a:gd name="T100" fmla="*/ 2147483647 w 120"/>
                <a:gd name="T101" fmla="*/ 2147483647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23908" name="Freeform 5026"/>
            <p:cNvSpPr>
              <a:spLocks/>
            </p:cNvSpPr>
            <p:nvPr/>
          </p:nvSpPr>
          <p:spPr bwMode="auto">
            <a:xfrm>
              <a:off x="4298951" y="2138363"/>
              <a:ext cx="15875" cy="9525"/>
            </a:xfrm>
            <a:custGeom>
              <a:avLst/>
              <a:gdLst>
                <a:gd name="T0" fmla="*/ 0 w 9"/>
                <a:gd name="T1" fmla="*/ 2147483647 h 5"/>
                <a:gd name="T2" fmla="*/ 2147483647 w 9"/>
                <a:gd name="T3" fmla="*/ 2147483647 h 5"/>
                <a:gd name="T4" fmla="*/ 2147483647 w 9"/>
                <a:gd name="T5" fmla="*/ 0 h 5"/>
                <a:gd name="T6" fmla="*/ 0 w 9"/>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23909" name="Freeform 5027"/>
            <p:cNvSpPr>
              <a:spLocks/>
            </p:cNvSpPr>
            <p:nvPr/>
          </p:nvSpPr>
          <p:spPr bwMode="auto">
            <a:xfrm>
              <a:off x="4137026" y="2289175"/>
              <a:ext cx="11113" cy="22225"/>
            </a:xfrm>
            <a:custGeom>
              <a:avLst/>
              <a:gdLst>
                <a:gd name="T0" fmla="*/ 2147483647 w 7"/>
                <a:gd name="T1" fmla="*/ 0 h 12"/>
                <a:gd name="T2" fmla="*/ 0 w 7"/>
                <a:gd name="T3" fmla="*/ 2147483647 h 12"/>
                <a:gd name="T4" fmla="*/ 0 w 7"/>
                <a:gd name="T5" fmla="*/ 2147483647 h 12"/>
                <a:gd name="T6" fmla="*/ 2147483647 w 7"/>
                <a:gd name="T7" fmla="*/ 2147483647 h 12"/>
                <a:gd name="T8" fmla="*/ 2147483647 w 7"/>
                <a:gd name="T9" fmla="*/ 2147483647 h 12"/>
                <a:gd name="T10" fmla="*/ 2147483647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23910" name="Freeform 5028"/>
            <p:cNvSpPr>
              <a:spLocks/>
            </p:cNvSpPr>
            <p:nvPr/>
          </p:nvSpPr>
          <p:spPr bwMode="auto">
            <a:xfrm>
              <a:off x="4646613" y="2333625"/>
              <a:ext cx="112713" cy="122238"/>
            </a:xfrm>
            <a:custGeom>
              <a:avLst/>
              <a:gdLst>
                <a:gd name="T0" fmla="*/ 2147483647 w 62"/>
                <a:gd name="T1" fmla="*/ 0 h 62"/>
                <a:gd name="T2" fmla="*/ 0 w 62"/>
                <a:gd name="T3" fmla="*/ 2147483647 h 62"/>
                <a:gd name="T4" fmla="*/ 0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23911" name="Freeform 5029"/>
            <p:cNvSpPr>
              <a:spLocks/>
            </p:cNvSpPr>
            <p:nvPr/>
          </p:nvSpPr>
          <p:spPr bwMode="auto">
            <a:xfrm>
              <a:off x="4105276" y="1624013"/>
              <a:ext cx="508000" cy="398463"/>
            </a:xfrm>
            <a:custGeom>
              <a:avLst/>
              <a:gdLst>
                <a:gd name="T0" fmla="*/ 2147483647 w 286"/>
                <a:gd name="T1" fmla="*/ 2147483647 h 203"/>
                <a:gd name="T2" fmla="*/ 2147483647 w 286"/>
                <a:gd name="T3" fmla="*/ 2147483647 h 203"/>
                <a:gd name="T4" fmla="*/ 2147483647 w 286"/>
                <a:gd name="T5" fmla="*/ 2147483647 h 203"/>
                <a:gd name="T6" fmla="*/ 2147483647 w 286"/>
                <a:gd name="T7" fmla="*/ 2147483647 h 203"/>
                <a:gd name="T8" fmla="*/ 2147483647 w 286"/>
                <a:gd name="T9" fmla="*/ 2147483647 h 203"/>
                <a:gd name="T10" fmla="*/ 2147483647 w 286"/>
                <a:gd name="T11" fmla="*/ 2147483647 h 203"/>
                <a:gd name="T12" fmla="*/ 2147483647 w 286"/>
                <a:gd name="T13" fmla="*/ 2147483647 h 203"/>
                <a:gd name="T14" fmla="*/ 2147483647 w 286"/>
                <a:gd name="T15" fmla="*/ 2147483647 h 203"/>
                <a:gd name="T16" fmla="*/ 2147483647 w 286"/>
                <a:gd name="T17" fmla="*/ 2147483647 h 203"/>
                <a:gd name="T18" fmla="*/ 2147483647 w 286"/>
                <a:gd name="T19" fmla="*/ 2147483647 h 203"/>
                <a:gd name="T20" fmla="*/ 2147483647 w 286"/>
                <a:gd name="T21" fmla="*/ 2147483647 h 203"/>
                <a:gd name="T22" fmla="*/ 2147483647 w 286"/>
                <a:gd name="T23" fmla="*/ 2147483647 h 203"/>
                <a:gd name="T24" fmla="*/ 2147483647 w 286"/>
                <a:gd name="T25" fmla="*/ 2147483647 h 203"/>
                <a:gd name="T26" fmla="*/ 2147483647 w 286"/>
                <a:gd name="T27" fmla="*/ 2147483647 h 203"/>
                <a:gd name="T28" fmla="*/ 2147483647 w 286"/>
                <a:gd name="T29" fmla="*/ 2147483647 h 203"/>
                <a:gd name="T30" fmla="*/ 2147483647 w 286"/>
                <a:gd name="T31" fmla="*/ 2147483647 h 203"/>
                <a:gd name="T32" fmla="*/ 2147483647 w 286"/>
                <a:gd name="T33" fmla="*/ 2147483647 h 203"/>
                <a:gd name="T34" fmla="*/ 2147483647 w 286"/>
                <a:gd name="T35" fmla="*/ 2147483647 h 203"/>
                <a:gd name="T36" fmla="*/ 2147483647 w 286"/>
                <a:gd name="T37" fmla="*/ 2147483647 h 203"/>
                <a:gd name="T38" fmla="*/ 2147483647 w 286"/>
                <a:gd name="T39" fmla="*/ 2147483647 h 203"/>
                <a:gd name="T40" fmla="*/ 2147483647 w 286"/>
                <a:gd name="T41" fmla="*/ 2147483647 h 203"/>
                <a:gd name="T42" fmla="*/ 2147483647 w 286"/>
                <a:gd name="T43" fmla="*/ 2147483647 h 203"/>
                <a:gd name="T44" fmla="*/ 2147483647 w 286"/>
                <a:gd name="T45" fmla="*/ 2147483647 h 203"/>
                <a:gd name="T46" fmla="*/ 2147483647 w 286"/>
                <a:gd name="T47" fmla="*/ 2147483647 h 203"/>
                <a:gd name="T48" fmla="*/ 2147483647 w 286"/>
                <a:gd name="T49" fmla="*/ 2147483647 h 203"/>
                <a:gd name="T50" fmla="*/ 2147483647 w 286"/>
                <a:gd name="T51" fmla="*/ 2147483647 h 203"/>
                <a:gd name="T52" fmla="*/ 2147483647 w 286"/>
                <a:gd name="T53" fmla="*/ 2147483647 h 203"/>
                <a:gd name="T54" fmla="*/ 2147483647 w 286"/>
                <a:gd name="T55" fmla="*/ 2147483647 h 203"/>
                <a:gd name="T56" fmla="*/ 2147483647 w 286"/>
                <a:gd name="T57" fmla="*/ 2147483647 h 203"/>
                <a:gd name="T58" fmla="*/ 0 w 286"/>
                <a:gd name="T59" fmla="*/ 2147483647 h 203"/>
                <a:gd name="T60" fmla="*/ 0 w 286"/>
                <a:gd name="T61" fmla="*/ 2147483647 h 203"/>
                <a:gd name="T62" fmla="*/ 2147483647 w 286"/>
                <a:gd name="T63" fmla="*/ 2147483647 h 203"/>
                <a:gd name="T64" fmla="*/ 2147483647 w 286"/>
                <a:gd name="T65" fmla="*/ 2147483647 h 203"/>
                <a:gd name="T66" fmla="*/ 2147483647 w 286"/>
                <a:gd name="T67" fmla="*/ 2147483647 h 203"/>
                <a:gd name="T68" fmla="*/ 2147483647 w 286"/>
                <a:gd name="T69" fmla="*/ 2147483647 h 203"/>
                <a:gd name="T70" fmla="*/ 2147483647 w 286"/>
                <a:gd name="T71" fmla="*/ 2147483647 h 203"/>
                <a:gd name="T72" fmla="*/ 2147483647 w 286"/>
                <a:gd name="T73" fmla="*/ 2147483647 h 203"/>
                <a:gd name="T74" fmla="*/ 2147483647 w 286"/>
                <a:gd name="T75" fmla="*/ 2147483647 h 203"/>
                <a:gd name="T76" fmla="*/ 2147483647 w 286"/>
                <a:gd name="T77" fmla="*/ 2147483647 h 203"/>
                <a:gd name="T78" fmla="*/ 2147483647 w 286"/>
                <a:gd name="T79" fmla="*/ 2147483647 h 203"/>
                <a:gd name="T80" fmla="*/ 2147483647 w 286"/>
                <a:gd name="T81" fmla="*/ 2147483647 h 203"/>
                <a:gd name="T82" fmla="*/ 2147483647 w 286"/>
                <a:gd name="T83" fmla="*/ 2147483647 h 203"/>
                <a:gd name="T84" fmla="*/ 2147483647 w 286"/>
                <a:gd name="T85" fmla="*/ 2147483647 h 203"/>
                <a:gd name="T86" fmla="*/ 2147483647 w 286"/>
                <a:gd name="T87" fmla="*/ 2147483647 h 203"/>
                <a:gd name="T88" fmla="*/ 2147483647 w 286"/>
                <a:gd name="T89" fmla="*/ 2147483647 h 203"/>
                <a:gd name="T90" fmla="*/ 2147483647 w 286"/>
                <a:gd name="T91" fmla="*/ 2147483647 h 203"/>
                <a:gd name="T92" fmla="*/ 2147483647 w 286"/>
                <a:gd name="T93" fmla="*/ 2147483647 h 203"/>
                <a:gd name="T94" fmla="*/ 2147483647 w 286"/>
                <a:gd name="T95" fmla="*/ 2147483647 h 203"/>
                <a:gd name="T96" fmla="*/ 2147483647 w 286"/>
                <a:gd name="T97" fmla="*/ 2147483647 h 203"/>
                <a:gd name="T98" fmla="*/ 2147483647 w 286"/>
                <a:gd name="T99" fmla="*/ 2147483647 h 203"/>
                <a:gd name="T100" fmla="*/ 2147483647 w 286"/>
                <a:gd name="T101" fmla="*/ 2147483647 h 203"/>
                <a:gd name="T102" fmla="*/ 2147483647 w 286"/>
                <a:gd name="T103" fmla="*/ 2147483647 h 203"/>
                <a:gd name="T104" fmla="*/ 2147483647 w 286"/>
                <a:gd name="T105" fmla="*/ 2147483647 h 203"/>
                <a:gd name="T106" fmla="*/ 2147483647 w 286"/>
                <a:gd name="T107" fmla="*/ 2147483647 h 203"/>
                <a:gd name="T108" fmla="*/ 2147483647 w 286"/>
                <a:gd name="T109" fmla="*/ 2147483647 h 203"/>
                <a:gd name="T110" fmla="*/ 2147483647 w 286"/>
                <a:gd name="T111" fmla="*/ 2147483647 h 203"/>
                <a:gd name="T112" fmla="*/ 2147483647 w 286"/>
                <a:gd name="T113" fmla="*/ 2147483647 h 203"/>
                <a:gd name="T114" fmla="*/ 2147483647 w 286"/>
                <a:gd name="T115" fmla="*/ 2147483647 h 203"/>
                <a:gd name="T116" fmla="*/ 2147483647 w 286"/>
                <a:gd name="T117" fmla="*/ 2147483647 h 203"/>
                <a:gd name="T118" fmla="*/ 2147483647 w 286"/>
                <a:gd name="T119" fmla="*/ 2147483647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23912" name="Freeform 5030"/>
            <p:cNvSpPr>
              <a:spLocks/>
            </p:cNvSpPr>
            <p:nvPr/>
          </p:nvSpPr>
          <p:spPr bwMode="auto">
            <a:xfrm>
              <a:off x="4186238" y="1381125"/>
              <a:ext cx="188913" cy="93663"/>
            </a:xfrm>
            <a:custGeom>
              <a:avLst/>
              <a:gdLst>
                <a:gd name="T0" fmla="*/ 2147483647 w 106"/>
                <a:gd name="T1" fmla="*/ 2147483647 h 47"/>
                <a:gd name="T2" fmla="*/ 2147483647 w 106"/>
                <a:gd name="T3" fmla="*/ 2147483647 h 47"/>
                <a:gd name="T4" fmla="*/ 0 w 106"/>
                <a:gd name="T5" fmla="*/ 2147483647 h 47"/>
                <a:gd name="T6" fmla="*/ 2147483647 w 106"/>
                <a:gd name="T7" fmla="*/ 2147483647 h 47"/>
                <a:gd name="T8" fmla="*/ 2147483647 w 106"/>
                <a:gd name="T9" fmla="*/ 2147483647 h 47"/>
                <a:gd name="T10" fmla="*/ 2147483647 w 106"/>
                <a:gd name="T11" fmla="*/ 2147483647 h 47"/>
                <a:gd name="T12" fmla="*/ 2147483647 w 106"/>
                <a:gd name="T13" fmla="*/ 2147483647 h 47"/>
                <a:gd name="T14" fmla="*/ 2147483647 w 106"/>
                <a:gd name="T15" fmla="*/ 2147483647 h 47"/>
                <a:gd name="T16" fmla="*/ 2147483647 w 106"/>
                <a:gd name="T17" fmla="*/ 2147483647 h 47"/>
                <a:gd name="T18" fmla="*/ 2147483647 w 106"/>
                <a:gd name="T19" fmla="*/ 2147483647 h 47"/>
                <a:gd name="T20" fmla="*/ 2147483647 w 106"/>
                <a:gd name="T21" fmla="*/ 2147483647 h 47"/>
                <a:gd name="T22" fmla="*/ 2147483647 w 106"/>
                <a:gd name="T23" fmla="*/ 2147483647 h 47"/>
                <a:gd name="T24" fmla="*/ 2147483647 w 106"/>
                <a:gd name="T25" fmla="*/ 2147483647 h 47"/>
                <a:gd name="T26" fmla="*/ 2147483647 w 106"/>
                <a:gd name="T27" fmla="*/ 2147483647 h 47"/>
                <a:gd name="T28" fmla="*/ 2147483647 w 106"/>
                <a:gd name="T29" fmla="*/ 2147483647 h 47"/>
                <a:gd name="T30" fmla="*/ 2147483647 w 106"/>
                <a:gd name="T31" fmla="*/ 2147483647 h 47"/>
                <a:gd name="T32" fmla="*/ 2147483647 w 106"/>
                <a:gd name="T33" fmla="*/ 2147483647 h 47"/>
                <a:gd name="T34" fmla="*/ 2147483647 w 106"/>
                <a:gd name="T35" fmla="*/ 2147483647 h 47"/>
                <a:gd name="T36" fmla="*/ 2147483647 w 106"/>
                <a:gd name="T37" fmla="*/ 2147483647 h 47"/>
                <a:gd name="T38" fmla="*/ 2147483647 w 106"/>
                <a:gd name="T39" fmla="*/ 2147483647 h 47"/>
                <a:gd name="T40" fmla="*/ 2147483647 w 106"/>
                <a:gd name="T41" fmla="*/ 2147483647 h 47"/>
                <a:gd name="T42" fmla="*/ 2147483647 w 106"/>
                <a:gd name="T43" fmla="*/ 2147483647 h 47"/>
                <a:gd name="T44" fmla="*/ 2147483647 w 106"/>
                <a:gd name="T45" fmla="*/ 2147483647 h 47"/>
                <a:gd name="T46" fmla="*/ 2147483647 w 106"/>
                <a:gd name="T47" fmla="*/ 2147483647 h 47"/>
                <a:gd name="T48" fmla="*/ 2147483647 w 106"/>
                <a:gd name="T49" fmla="*/ 2147483647 h 47"/>
                <a:gd name="T50" fmla="*/ 2147483647 w 106"/>
                <a:gd name="T51" fmla="*/ 2147483647 h 47"/>
                <a:gd name="T52" fmla="*/ 2147483647 w 106"/>
                <a:gd name="T53" fmla="*/ 2147483647 h 47"/>
                <a:gd name="T54" fmla="*/ 2147483647 w 106"/>
                <a:gd name="T55" fmla="*/ 2147483647 h 47"/>
                <a:gd name="T56" fmla="*/ 2147483647 w 106"/>
                <a:gd name="T57" fmla="*/ 2147483647 h 47"/>
                <a:gd name="T58" fmla="*/ 2147483647 w 106"/>
                <a:gd name="T59" fmla="*/ 2147483647 h 47"/>
                <a:gd name="T60" fmla="*/ 2147483647 w 106"/>
                <a:gd name="T61" fmla="*/ 2147483647 h 47"/>
                <a:gd name="T62" fmla="*/ 2147483647 w 106"/>
                <a:gd name="T63" fmla="*/ 0 h 47"/>
                <a:gd name="T64" fmla="*/ 2147483647 w 106"/>
                <a:gd name="T65" fmla="*/ 2147483647 h 47"/>
                <a:gd name="T66" fmla="*/ 2147483647 w 106"/>
                <a:gd name="T67" fmla="*/ 2147483647 h 47"/>
                <a:gd name="T68" fmla="*/ 2147483647 w 106"/>
                <a:gd name="T69" fmla="*/ 2147483647 h 47"/>
                <a:gd name="T70" fmla="*/ 2147483647 w 106"/>
                <a:gd name="T71" fmla="*/ 2147483647 h 47"/>
                <a:gd name="T72" fmla="*/ 2147483647 w 106"/>
                <a:gd name="T73" fmla="*/ 2147483647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23913" name="Freeform 5031"/>
            <p:cNvSpPr>
              <a:spLocks/>
            </p:cNvSpPr>
            <p:nvPr/>
          </p:nvSpPr>
          <p:spPr bwMode="auto">
            <a:xfrm>
              <a:off x="4311651" y="1371600"/>
              <a:ext cx="153988" cy="28575"/>
            </a:xfrm>
            <a:custGeom>
              <a:avLst/>
              <a:gdLst>
                <a:gd name="T0" fmla="*/ 2147483647 w 87"/>
                <a:gd name="T1" fmla="*/ 2147483647 h 14"/>
                <a:gd name="T2" fmla="*/ 2147483647 w 87"/>
                <a:gd name="T3" fmla="*/ 2147483647 h 14"/>
                <a:gd name="T4" fmla="*/ 2147483647 w 87"/>
                <a:gd name="T5" fmla="*/ 2147483647 h 14"/>
                <a:gd name="T6" fmla="*/ 0 w 87"/>
                <a:gd name="T7" fmla="*/ 2147483647 h 14"/>
                <a:gd name="T8" fmla="*/ 0 w 87"/>
                <a:gd name="T9" fmla="*/ 2147483647 h 14"/>
                <a:gd name="T10" fmla="*/ 2147483647 w 87"/>
                <a:gd name="T11" fmla="*/ 2147483647 h 14"/>
                <a:gd name="T12" fmla="*/ 2147483647 w 87"/>
                <a:gd name="T13" fmla="*/ 2147483647 h 14"/>
                <a:gd name="T14" fmla="*/ 2147483647 w 87"/>
                <a:gd name="T15" fmla="*/ 2147483647 h 14"/>
                <a:gd name="T16" fmla="*/ 2147483647 w 87"/>
                <a:gd name="T17" fmla="*/ 2147483647 h 14"/>
                <a:gd name="T18" fmla="*/ 2147483647 w 87"/>
                <a:gd name="T19" fmla="*/ 2147483647 h 14"/>
                <a:gd name="T20" fmla="*/ 2147483647 w 87"/>
                <a:gd name="T21" fmla="*/ 2147483647 h 14"/>
                <a:gd name="T22" fmla="*/ 2147483647 w 87"/>
                <a:gd name="T23" fmla="*/ 2147483647 h 14"/>
                <a:gd name="T24" fmla="*/ 2147483647 w 87"/>
                <a:gd name="T25" fmla="*/ 2147483647 h 14"/>
                <a:gd name="T26" fmla="*/ 2147483647 w 87"/>
                <a:gd name="T27" fmla="*/ 0 h 14"/>
                <a:gd name="T28" fmla="*/ 2147483647 w 87"/>
                <a:gd name="T29" fmla="*/ 2147483647 h 14"/>
                <a:gd name="T30" fmla="*/ 2147483647 w 87"/>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23914" name="Freeform 5032"/>
            <p:cNvSpPr>
              <a:spLocks/>
            </p:cNvSpPr>
            <p:nvPr/>
          </p:nvSpPr>
          <p:spPr bwMode="auto">
            <a:xfrm>
              <a:off x="4367213" y="1433513"/>
              <a:ext cx="74613" cy="17463"/>
            </a:xfrm>
            <a:custGeom>
              <a:avLst/>
              <a:gdLst>
                <a:gd name="T0" fmla="*/ 2147483647 w 42"/>
                <a:gd name="T1" fmla="*/ 2147483647 h 9"/>
                <a:gd name="T2" fmla="*/ 2147483647 w 42"/>
                <a:gd name="T3" fmla="*/ 2147483647 h 9"/>
                <a:gd name="T4" fmla="*/ 2147483647 w 42"/>
                <a:gd name="T5" fmla="*/ 2147483647 h 9"/>
                <a:gd name="T6" fmla="*/ 2147483647 w 42"/>
                <a:gd name="T7" fmla="*/ 2147483647 h 9"/>
                <a:gd name="T8" fmla="*/ 0 w 42"/>
                <a:gd name="T9" fmla="*/ 0 h 9"/>
                <a:gd name="T10" fmla="*/ 2147483647 w 42"/>
                <a:gd name="T11" fmla="*/ 0 h 9"/>
                <a:gd name="T12" fmla="*/ 2147483647 w 42"/>
                <a:gd name="T13" fmla="*/ 2147483647 h 9"/>
                <a:gd name="T14" fmla="*/ 2147483647 w 42"/>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23915" name="Freeform 5033"/>
            <p:cNvSpPr>
              <a:spLocks/>
            </p:cNvSpPr>
            <p:nvPr/>
          </p:nvSpPr>
          <p:spPr bwMode="auto">
            <a:xfrm>
              <a:off x="4303713" y="1689100"/>
              <a:ext cx="25400" cy="12700"/>
            </a:xfrm>
            <a:custGeom>
              <a:avLst/>
              <a:gdLst>
                <a:gd name="T0" fmla="*/ 2147483647 w 14"/>
                <a:gd name="T1" fmla="*/ 0 h 7"/>
                <a:gd name="T2" fmla="*/ 2147483647 w 14"/>
                <a:gd name="T3" fmla="*/ 2147483647 h 7"/>
                <a:gd name="T4" fmla="*/ 0 w 14"/>
                <a:gd name="T5" fmla="*/ 2147483647 h 7"/>
                <a:gd name="T6" fmla="*/ 2147483647 w 14"/>
                <a:gd name="T7" fmla="*/ 2147483647 h 7"/>
                <a:gd name="T8" fmla="*/ 2147483647 w 14"/>
                <a:gd name="T9" fmla="*/ 2147483647 h 7"/>
                <a:gd name="T10" fmla="*/ 2147483647 w 14"/>
                <a:gd name="T11" fmla="*/ 0 h 7"/>
                <a:gd name="T12" fmla="*/ 2147483647 w 14"/>
                <a:gd name="T13" fmla="*/ 2147483647 h 7"/>
                <a:gd name="T14" fmla="*/ 214748364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3916" name="Freeform 5034"/>
            <p:cNvSpPr>
              <a:spLocks/>
            </p:cNvSpPr>
            <p:nvPr/>
          </p:nvSpPr>
          <p:spPr bwMode="auto">
            <a:xfrm>
              <a:off x="4413251" y="1651000"/>
              <a:ext cx="263525" cy="315913"/>
            </a:xfrm>
            <a:custGeom>
              <a:avLst/>
              <a:gdLst>
                <a:gd name="T0" fmla="*/ 2147483647 w 149"/>
                <a:gd name="T1" fmla="*/ 2147483647 h 161"/>
                <a:gd name="T2" fmla="*/ 2147483647 w 149"/>
                <a:gd name="T3" fmla="*/ 2147483647 h 161"/>
                <a:gd name="T4" fmla="*/ 2147483647 w 149"/>
                <a:gd name="T5" fmla="*/ 2147483647 h 161"/>
                <a:gd name="T6" fmla="*/ 2147483647 w 149"/>
                <a:gd name="T7" fmla="*/ 2147483647 h 161"/>
                <a:gd name="T8" fmla="*/ 2147483647 w 149"/>
                <a:gd name="T9" fmla="*/ 2147483647 h 161"/>
                <a:gd name="T10" fmla="*/ 2147483647 w 149"/>
                <a:gd name="T11" fmla="*/ 2147483647 h 161"/>
                <a:gd name="T12" fmla="*/ 2147483647 w 149"/>
                <a:gd name="T13" fmla="*/ 2147483647 h 161"/>
                <a:gd name="T14" fmla="*/ 2147483647 w 149"/>
                <a:gd name="T15" fmla="*/ 2147483647 h 161"/>
                <a:gd name="T16" fmla="*/ 2147483647 w 149"/>
                <a:gd name="T17" fmla="*/ 2147483647 h 161"/>
                <a:gd name="T18" fmla="*/ 2147483647 w 149"/>
                <a:gd name="T19" fmla="*/ 0 h 161"/>
                <a:gd name="T20" fmla="*/ 2147483647 w 149"/>
                <a:gd name="T21" fmla="*/ 2147483647 h 161"/>
                <a:gd name="T22" fmla="*/ 2147483647 w 149"/>
                <a:gd name="T23" fmla="*/ 2147483647 h 161"/>
                <a:gd name="T24" fmla="*/ 2147483647 w 149"/>
                <a:gd name="T25" fmla="*/ 2147483647 h 161"/>
                <a:gd name="T26" fmla="*/ 2147483647 w 149"/>
                <a:gd name="T27" fmla="*/ 2147483647 h 161"/>
                <a:gd name="T28" fmla="*/ 2147483647 w 149"/>
                <a:gd name="T29" fmla="*/ 2147483647 h 161"/>
                <a:gd name="T30" fmla="*/ 2147483647 w 149"/>
                <a:gd name="T31" fmla="*/ 2147483647 h 161"/>
                <a:gd name="T32" fmla="*/ 0 w 149"/>
                <a:gd name="T33" fmla="*/ 2147483647 h 161"/>
                <a:gd name="T34" fmla="*/ 2147483647 w 149"/>
                <a:gd name="T35" fmla="*/ 2147483647 h 161"/>
                <a:gd name="T36" fmla="*/ 2147483647 w 149"/>
                <a:gd name="T37" fmla="*/ 2147483647 h 161"/>
                <a:gd name="T38" fmla="*/ 2147483647 w 149"/>
                <a:gd name="T39" fmla="*/ 2147483647 h 161"/>
                <a:gd name="T40" fmla="*/ 2147483647 w 149"/>
                <a:gd name="T41" fmla="*/ 2147483647 h 161"/>
                <a:gd name="T42" fmla="*/ 2147483647 w 149"/>
                <a:gd name="T43" fmla="*/ 2147483647 h 161"/>
                <a:gd name="T44" fmla="*/ 2147483647 w 149"/>
                <a:gd name="T45" fmla="*/ 2147483647 h 161"/>
                <a:gd name="T46" fmla="*/ 2147483647 w 149"/>
                <a:gd name="T47" fmla="*/ 2147483647 h 161"/>
                <a:gd name="T48" fmla="*/ 2147483647 w 149"/>
                <a:gd name="T49" fmla="*/ 2147483647 h 161"/>
                <a:gd name="T50" fmla="*/ 2147483647 w 149"/>
                <a:gd name="T51" fmla="*/ 2147483647 h 161"/>
                <a:gd name="T52" fmla="*/ 2147483647 w 149"/>
                <a:gd name="T53" fmla="*/ 2147483647 h 161"/>
                <a:gd name="T54" fmla="*/ 2147483647 w 149"/>
                <a:gd name="T55" fmla="*/ 2147483647 h 161"/>
                <a:gd name="T56" fmla="*/ 2147483647 w 149"/>
                <a:gd name="T57" fmla="*/ 2147483647 h 161"/>
                <a:gd name="T58" fmla="*/ 2147483647 w 149"/>
                <a:gd name="T59" fmla="*/ 2147483647 h 161"/>
                <a:gd name="T60" fmla="*/ 2147483647 w 149"/>
                <a:gd name="T61" fmla="*/ 2147483647 h 161"/>
                <a:gd name="T62" fmla="*/ 2147483647 w 149"/>
                <a:gd name="T63" fmla="*/ 2147483647 h 161"/>
                <a:gd name="T64" fmla="*/ 2147483647 w 149"/>
                <a:gd name="T65" fmla="*/ 2147483647 h 161"/>
                <a:gd name="T66" fmla="*/ 2147483647 w 149"/>
                <a:gd name="T67" fmla="*/ 2147483647 h 161"/>
                <a:gd name="T68" fmla="*/ 2147483647 w 149"/>
                <a:gd name="T69" fmla="*/ 2147483647 h 161"/>
                <a:gd name="T70" fmla="*/ 2147483647 w 149"/>
                <a:gd name="T71" fmla="*/ 2147483647 h 161"/>
                <a:gd name="T72" fmla="*/ 2147483647 w 149"/>
                <a:gd name="T73" fmla="*/ 2147483647 h 161"/>
                <a:gd name="T74" fmla="*/ 2147483647 w 149"/>
                <a:gd name="T75" fmla="*/ 2147483647 h 161"/>
                <a:gd name="T76" fmla="*/ 2147483647 w 149"/>
                <a:gd name="T77" fmla="*/ 2147483647 h 161"/>
                <a:gd name="T78" fmla="*/ 2147483647 w 149"/>
                <a:gd name="T79" fmla="*/ 2147483647 h 161"/>
                <a:gd name="T80" fmla="*/ 2147483647 w 149"/>
                <a:gd name="T81" fmla="*/ 2147483647 h 161"/>
                <a:gd name="T82" fmla="*/ 2147483647 w 149"/>
                <a:gd name="T83" fmla="*/ 2147483647 h 161"/>
                <a:gd name="T84" fmla="*/ 2147483647 w 149"/>
                <a:gd name="T85" fmla="*/ 2147483647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23917" name="Freeform 5035"/>
            <p:cNvSpPr>
              <a:spLocks/>
            </p:cNvSpPr>
            <p:nvPr/>
          </p:nvSpPr>
          <p:spPr bwMode="auto">
            <a:xfrm>
              <a:off x="4229101" y="2384425"/>
              <a:ext cx="3175" cy="9525"/>
            </a:xfrm>
            <a:custGeom>
              <a:avLst/>
              <a:gdLst>
                <a:gd name="T0" fmla="*/ 0 w 2"/>
                <a:gd name="T1" fmla="*/ 0 h 5"/>
                <a:gd name="T2" fmla="*/ 0 w 2"/>
                <a:gd name="T3" fmla="*/ 2147483647 h 5"/>
                <a:gd name="T4" fmla="*/ 2147483647 w 2"/>
                <a:gd name="T5" fmla="*/ 214748364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23918" name="Freeform 5036"/>
            <p:cNvSpPr>
              <a:spLocks/>
            </p:cNvSpPr>
            <p:nvPr/>
          </p:nvSpPr>
          <p:spPr bwMode="auto">
            <a:xfrm>
              <a:off x="4229101" y="2328863"/>
              <a:ext cx="187325" cy="84138"/>
            </a:xfrm>
            <a:custGeom>
              <a:avLst/>
              <a:gdLst>
                <a:gd name="T0" fmla="*/ 2147483647 w 106"/>
                <a:gd name="T1" fmla="*/ 2147483647 h 43"/>
                <a:gd name="T2" fmla="*/ 2147483647 w 106"/>
                <a:gd name="T3" fmla="*/ 2147483647 h 43"/>
                <a:gd name="T4" fmla="*/ 2147483647 w 106"/>
                <a:gd name="T5" fmla="*/ 2147483647 h 43"/>
                <a:gd name="T6" fmla="*/ 2147483647 w 106"/>
                <a:gd name="T7" fmla="*/ 2147483647 h 43"/>
                <a:gd name="T8" fmla="*/ 0 w 106"/>
                <a:gd name="T9" fmla="*/ 2147483647 h 43"/>
                <a:gd name="T10" fmla="*/ 0 w 106"/>
                <a:gd name="T11" fmla="*/ 2147483647 h 43"/>
                <a:gd name="T12" fmla="*/ 0 w 106"/>
                <a:gd name="T13" fmla="*/ 2147483647 h 43"/>
                <a:gd name="T14" fmla="*/ 2147483647 w 106"/>
                <a:gd name="T15" fmla="*/ 2147483647 h 43"/>
                <a:gd name="T16" fmla="*/ 2147483647 w 106"/>
                <a:gd name="T17" fmla="*/ 2147483647 h 43"/>
                <a:gd name="T18" fmla="*/ 2147483647 w 106"/>
                <a:gd name="T19" fmla="*/ 2147483647 h 43"/>
                <a:gd name="T20" fmla="*/ 2147483647 w 106"/>
                <a:gd name="T21" fmla="*/ 2147483647 h 43"/>
                <a:gd name="T22" fmla="*/ 2147483647 w 106"/>
                <a:gd name="T23" fmla="*/ 2147483647 h 43"/>
                <a:gd name="T24" fmla="*/ 2147483647 w 106"/>
                <a:gd name="T25" fmla="*/ 2147483647 h 43"/>
                <a:gd name="T26" fmla="*/ 2147483647 w 106"/>
                <a:gd name="T27" fmla="*/ 2147483647 h 43"/>
                <a:gd name="T28" fmla="*/ 2147483647 w 106"/>
                <a:gd name="T29" fmla="*/ 2147483647 h 43"/>
                <a:gd name="T30" fmla="*/ 2147483647 w 106"/>
                <a:gd name="T31" fmla="*/ 2147483647 h 43"/>
                <a:gd name="T32" fmla="*/ 2147483647 w 106"/>
                <a:gd name="T33" fmla="*/ 0 h 43"/>
                <a:gd name="T34" fmla="*/ 2147483647 w 106"/>
                <a:gd name="T35" fmla="*/ 2147483647 h 43"/>
                <a:gd name="T36" fmla="*/ 2147483647 w 106"/>
                <a:gd name="T37" fmla="*/ 2147483647 h 43"/>
                <a:gd name="T38" fmla="*/ 2147483647 w 106"/>
                <a:gd name="T39" fmla="*/ 2147483647 h 43"/>
                <a:gd name="T40" fmla="*/ 2147483647 w 106"/>
                <a:gd name="T41" fmla="*/ 2147483647 h 43"/>
                <a:gd name="T42" fmla="*/ 2147483647 w 106"/>
                <a:gd name="T43" fmla="*/ 2147483647 h 43"/>
                <a:gd name="T44" fmla="*/ 2147483647 w 106"/>
                <a:gd name="T45" fmla="*/ 2147483647 h 43"/>
                <a:gd name="T46" fmla="*/ 2147483647 w 106"/>
                <a:gd name="T47" fmla="*/ 2147483647 h 43"/>
                <a:gd name="T48" fmla="*/ 2147483647 w 106"/>
                <a:gd name="T49" fmla="*/ 2147483647 h 43"/>
                <a:gd name="T50" fmla="*/ 2147483647 w 106"/>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23919" name="Freeform 5037"/>
            <p:cNvSpPr>
              <a:spLocks/>
            </p:cNvSpPr>
            <p:nvPr/>
          </p:nvSpPr>
          <p:spPr bwMode="auto">
            <a:xfrm>
              <a:off x="4386263" y="2455863"/>
              <a:ext cx="100013" cy="920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0 w 57"/>
                <a:gd name="T59" fmla="*/ 2147483647 h 47"/>
                <a:gd name="T60" fmla="*/ 0 w 57"/>
                <a:gd name="T61" fmla="*/ 0 h 47"/>
                <a:gd name="T62" fmla="*/ 2147483647 w 57"/>
                <a:gd name="T63" fmla="*/ 0 h 47"/>
                <a:gd name="T64" fmla="*/ 2147483647 w 57"/>
                <a:gd name="T65" fmla="*/ 2147483647 h 47"/>
                <a:gd name="T66" fmla="*/ 2147483647 w 57"/>
                <a:gd name="T67" fmla="*/ 0 h 47"/>
                <a:gd name="T68" fmla="*/ 2147483647 w 57"/>
                <a:gd name="T69" fmla="*/ 0 h 47"/>
                <a:gd name="T70" fmla="*/ 2147483647 w 57"/>
                <a:gd name="T71" fmla="*/ 0 h 47"/>
                <a:gd name="T72" fmla="*/ 2147483647 w 57"/>
                <a:gd name="T73" fmla="*/ 2147483647 h 47"/>
                <a:gd name="T74" fmla="*/ 2147483647 w 57"/>
                <a:gd name="T75" fmla="*/ 0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23920" name="Freeform 5038"/>
            <p:cNvSpPr>
              <a:spLocks/>
            </p:cNvSpPr>
            <p:nvPr/>
          </p:nvSpPr>
          <p:spPr bwMode="auto">
            <a:xfrm>
              <a:off x="4335463" y="2408238"/>
              <a:ext cx="144463" cy="125413"/>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2147483647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0 h 64"/>
                <a:gd name="T24" fmla="*/ 2147483647 w 80"/>
                <a:gd name="T25" fmla="*/ 2147483647 h 64"/>
                <a:gd name="T26" fmla="*/ 2147483647 w 80"/>
                <a:gd name="T27" fmla="*/ 2147483647 h 64"/>
                <a:gd name="T28" fmla="*/ 2147483647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0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2147483647 w 80"/>
                <a:gd name="T81" fmla="*/ 2147483647 h 64"/>
                <a:gd name="T82" fmla="*/ 2147483647 w 80"/>
                <a:gd name="T83" fmla="*/ 2147483647 h 64"/>
                <a:gd name="T84" fmla="*/ 2147483647 w 80"/>
                <a:gd name="T85" fmla="*/ 2147483647 h 64"/>
                <a:gd name="T86" fmla="*/ 2147483647 w 80"/>
                <a:gd name="T87" fmla="*/ 2147483647 h 64"/>
                <a:gd name="T88" fmla="*/ 2147483647 w 80"/>
                <a:gd name="T89" fmla="*/ 2147483647 h 64"/>
                <a:gd name="T90" fmla="*/ 2147483647 w 80"/>
                <a:gd name="T91" fmla="*/ 2147483647 h 64"/>
                <a:gd name="T92" fmla="*/ 2147483647 w 80"/>
                <a:gd name="T93" fmla="*/ 2147483647 h 64"/>
                <a:gd name="T94" fmla="*/ 2147483647 w 80"/>
                <a:gd name="T95" fmla="*/ 2147483647 h 64"/>
                <a:gd name="T96" fmla="*/ 2147483647 w 80"/>
                <a:gd name="T97" fmla="*/ 2147483647 h 64"/>
                <a:gd name="T98" fmla="*/ 2147483647 w 80"/>
                <a:gd name="T99" fmla="*/ 2147483647 h 64"/>
                <a:gd name="T100" fmla="*/ 2147483647 w 80"/>
                <a:gd name="T101" fmla="*/ 2147483647 h 64"/>
                <a:gd name="T102" fmla="*/ 2147483647 w 80"/>
                <a:gd name="T103" fmla="*/ 2147483647 h 64"/>
                <a:gd name="T104" fmla="*/ 2147483647 w 80"/>
                <a:gd name="T105" fmla="*/ 2147483647 h 64"/>
                <a:gd name="T106" fmla="*/ 2147483647 w 80"/>
                <a:gd name="T107" fmla="*/ 2147483647 h 64"/>
                <a:gd name="T108" fmla="*/ 2147483647 w 80"/>
                <a:gd name="T109" fmla="*/ 2147483647 h 64"/>
                <a:gd name="T110" fmla="*/ 2147483647 w 80"/>
                <a:gd name="T111" fmla="*/ 2147483647 h 64"/>
                <a:gd name="T112" fmla="*/ 2147483647 w 80"/>
                <a:gd name="T113" fmla="*/ 2147483647 h 64"/>
                <a:gd name="T114" fmla="*/ 2147483647 w 80"/>
                <a:gd name="T115" fmla="*/ 2147483647 h 64"/>
                <a:gd name="T116" fmla="*/ 2147483647 w 80"/>
                <a:gd name="T117" fmla="*/ 2147483647 h 64"/>
                <a:gd name="T118" fmla="*/ 2147483647 w 80"/>
                <a:gd name="T119" fmla="*/ 2147483647 h 64"/>
                <a:gd name="T120" fmla="*/ 2147483647 w 80"/>
                <a:gd name="T121" fmla="*/ 2147483647 h 64"/>
                <a:gd name="T122" fmla="*/ 2147483647 w 80"/>
                <a:gd name="T123" fmla="*/ 214748364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23921" name="Freeform 5039"/>
            <p:cNvSpPr>
              <a:spLocks/>
            </p:cNvSpPr>
            <p:nvPr/>
          </p:nvSpPr>
          <p:spPr bwMode="auto">
            <a:xfrm>
              <a:off x="4425951" y="2533650"/>
              <a:ext cx="34925" cy="20638"/>
            </a:xfrm>
            <a:custGeom>
              <a:avLst/>
              <a:gdLst>
                <a:gd name="T0" fmla="*/ 2147483647 w 21"/>
                <a:gd name="T1" fmla="*/ 2147483647 h 10"/>
                <a:gd name="T2" fmla="*/ 2147483647 w 21"/>
                <a:gd name="T3" fmla="*/ 2147483647 h 10"/>
                <a:gd name="T4" fmla="*/ 2147483647 w 21"/>
                <a:gd name="T5" fmla="*/ 2147483647 h 10"/>
                <a:gd name="T6" fmla="*/ 2147483647 w 21"/>
                <a:gd name="T7" fmla="*/ 2147483647 h 10"/>
                <a:gd name="T8" fmla="*/ 2147483647 w 21"/>
                <a:gd name="T9" fmla="*/ 0 h 10"/>
                <a:gd name="T10" fmla="*/ 2147483647 w 21"/>
                <a:gd name="T11" fmla="*/ 0 h 10"/>
                <a:gd name="T12" fmla="*/ 0 w 21"/>
                <a:gd name="T13" fmla="*/ 0 h 10"/>
                <a:gd name="T14" fmla="*/ 2147483647 w 21"/>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23922" name="Freeform 5040"/>
            <p:cNvSpPr>
              <a:spLocks/>
            </p:cNvSpPr>
            <p:nvPr/>
          </p:nvSpPr>
          <p:spPr bwMode="auto">
            <a:xfrm>
              <a:off x="3875088" y="2254250"/>
              <a:ext cx="314325" cy="300038"/>
            </a:xfrm>
            <a:custGeom>
              <a:avLst/>
              <a:gdLst>
                <a:gd name="T0" fmla="*/ 2147483647 w 177"/>
                <a:gd name="T1" fmla="*/ 2147483647 h 152"/>
                <a:gd name="T2" fmla="*/ 2147483647 w 177"/>
                <a:gd name="T3" fmla="*/ 2147483647 h 152"/>
                <a:gd name="T4" fmla="*/ 2147483647 w 177"/>
                <a:gd name="T5" fmla="*/ 2147483647 h 152"/>
                <a:gd name="T6" fmla="*/ 2147483647 w 177"/>
                <a:gd name="T7" fmla="*/ 2147483647 h 152"/>
                <a:gd name="T8" fmla="*/ 2147483647 w 177"/>
                <a:gd name="T9" fmla="*/ 2147483647 h 152"/>
                <a:gd name="T10" fmla="*/ 2147483647 w 177"/>
                <a:gd name="T11" fmla="*/ 2147483647 h 152"/>
                <a:gd name="T12" fmla="*/ 2147483647 w 177"/>
                <a:gd name="T13" fmla="*/ 2147483647 h 152"/>
                <a:gd name="T14" fmla="*/ 2147483647 w 177"/>
                <a:gd name="T15" fmla="*/ 2147483647 h 152"/>
                <a:gd name="T16" fmla="*/ 2147483647 w 177"/>
                <a:gd name="T17" fmla="*/ 2147483647 h 152"/>
                <a:gd name="T18" fmla="*/ 2147483647 w 177"/>
                <a:gd name="T19" fmla="*/ 2147483647 h 152"/>
                <a:gd name="T20" fmla="*/ 2147483647 w 177"/>
                <a:gd name="T21" fmla="*/ 2147483647 h 152"/>
                <a:gd name="T22" fmla="*/ 2147483647 w 177"/>
                <a:gd name="T23" fmla="*/ 2147483647 h 152"/>
                <a:gd name="T24" fmla="*/ 2147483647 w 177"/>
                <a:gd name="T25" fmla="*/ 2147483647 h 152"/>
                <a:gd name="T26" fmla="*/ 2147483647 w 177"/>
                <a:gd name="T27" fmla="*/ 2147483647 h 152"/>
                <a:gd name="T28" fmla="*/ 2147483647 w 177"/>
                <a:gd name="T29" fmla="*/ 2147483647 h 152"/>
                <a:gd name="T30" fmla="*/ 2147483647 w 177"/>
                <a:gd name="T31" fmla="*/ 2147483647 h 152"/>
                <a:gd name="T32" fmla="*/ 2147483647 w 177"/>
                <a:gd name="T33" fmla="*/ 2147483647 h 152"/>
                <a:gd name="T34" fmla="*/ 2147483647 w 177"/>
                <a:gd name="T35" fmla="*/ 2147483647 h 152"/>
                <a:gd name="T36" fmla="*/ 2147483647 w 177"/>
                <a:gd name="T37" fmla="*/ 2147483647 h 152"/>
                <a:gd name="T38" fmla="*/ 2147483647 w 177"/>
                <a:gd name="T39" fmla="*/ 2147483647 h 152"/>
                <a:gd name="T40" fmla="*/ 2147483647 w 177"/>
                <a:gd name="T41" fmla="*/ 2147483647 h 152"/>
                <a:gd name="T42" fmla="*/ 2147483647 w 177"/>
                <a:gd name="T43" fmla="*/ 2147483647 h 152"/>
                <a:gd name="T44" fmla="*/ 2147483647 w 177"/>
                <a:gd name="T45" fmla="*/ 2147483647 h 152"/>
                <a:gd name="T46" fmla="*/ 2147483647 w 177"/>
                <a:gd name="T47" fmla="*/ 2147483647 h 152"/>
                <a:gd name="T48" fmla="*/ 2147483647 w 177"/>
                <a:gd name="T49" fmla="*/ 2147483647 h 152"/>
                <a:gd name="T50" fmla="*/ 2147483647 w 177"/>
                <a:gd name="T51" fmla="*/ 2147483647 h 152"/>
                <a:gd name="T52" fmla="*/ 2147483647 w 177"/>
                <a:gd name="T53" fmla="*/ 2147483647 h 152"/>
                <a:gd name="T54" fmla="*/ 2147483647 w 177"/>
                <a:gd name="T55" fmla="*/ 2147483647 h 152"/>
                <a:gd name="T56" fmla="*/ 2147483647 w 177"/>
                <a:gd name="T57" fmla="*/ 2147483647 h 152"/>
                <a:gd name="T58" fmla="*/ 2147483647 w 177"/>
                <a:gd name="T59" fmla="*/ 2147483647 h 152"/>
                <a:gd name="T60" fmla="*/ 2147483647 w 177"/>
                <a:gd name="T61" fmla="*/ 2147483647 h 152"/>
                <a:gd name="T62" fmla="*/ 2147483647 w 177"/>
                <a:gd name="T63" fmla="*/ 2147483647 h 152"/>
                <a:gd name="T64" fmla="*/ 0 w 177"/>
                <a:gd name="T65" fmla="*/ 2147483647 h 152"/>
                <a:gd name="T66" fmla="*/ 2147483647 w 177"/>
                <a:gd name="T67" fmla="*/ 2147483647 h 152"/>
                <a:gd name="T68" fmla="*/ 2147483647 w 177"/>
                <a:gd name="T69" fmla="*/ 2147483647 h 152"/>
                <a:gd name="T70" fmla="*/ 2147483647 w 177"/>
                <a:gd name="T71" fmla="*/ 2147483647 h 152"/>
                <a:gd name="T72" fmla="*/ 2147483647 w 177"/>
                <a:gd name="T73" fmla="*/ 2147483647 h 152"/>
                <a:gd name="T74" fmla="*/ 2147483647 w 177"/>
                <a:gd name="T75" fmla="*/ 2147483647 h 152"/>
                <a:gd name="T76" fmla="*/ 2147483647 w 177"/>
                <a:gd name="T77" fmla="*/ 2147483647 h 152"/>
                <a:gd name="T78" fmla="*/ 2147483647 w 177"/>
                <a:gd name="T79" fmla="*/ 2147483647 h 152"/>
                <a:gd name="T80" fmla="*/ 2147483647 w 177"/>
                <a:gd name="T81" fmla="*/ 2147483647 h 152"/>
                <a:gd name="T82" fmla="*/ 2147483647 w 177"/>
                <a:gd name="T83" fmla="*/ 2147483647 h 152"/>
                <a:gd name="T84" fmla="*/ 2147483647 w 177"/>
                <a:gd name="T85" fmla="*/ 2147483647 h 152"/>
                <a:gd name="T86" fmla="*/ 2147483647 w 177"/>
                <a:gd name="T87" fmla="*/ 0 h 152"/>
                <a:gd name="T88" fmla="*/ 2147483647 w 177"/>
                <a:gd name="T89" fmla="*/ 2147483647 h 152"/>
                <a:gd name="T90" fmla="*/ 2147483647 w 177"/>
                <a:gd name="T91" fmla="*/ 2147483647 h 152"/>
                <a:gd name="T92" fmla="*/ 2147483647 w 177"/>
                <a:gd name="T93" fmla="*/ 2147483647 h 152"/>
                <a:gd name="T94" fmla="*/ 2147483647 w 177"/>
                <a:gd name="T95" fmla="*/ 2147483647 h 152"/>
                <a:gd name="T96" fmla="*/ 2147483647 w 177"/>
                <a:gd name="T97" fmla="*/ 2147483647 h 152"/>
                <a:gd name="T98" fmla="*/ 2147483647 w 177"/>
                <a:gd name="T99" fmla="*/ 2147483647 h 152"/>
                <a:gd name="T100" fmla="*/ 2147483647 w 177"/>
                <a:gd name="T101" fmla="*/ 2147483647 h 152"/>
                <a:gd name="T102" fmla="*/ 2147483647 w 177"/>
                <a:gd name="T103" fmla="*/ 2147483647 h 152"/>
                <a:gd name="T104" fmla="*/ 2147483647 w 177"/>
                <a:gd name="T105" fmla="*/ 2147483647 h 152"/>
                <a:gd name="T106" fmla="*/ 2147483647 w 177"/>
                <a:gd name="T107" fmla="*/ 2147483647 h 152"/>
                <a:gd name="T108" fmla="*/ 2147483647 w 177"/>
                <a:gd name="T109" fmla="*/ 2147483647 h 152"/>
                <a:gd name="T110" fmla="*/ 2147483647 w 177"/>
                <a:gd name="T111" fmla="*/ 2147483647 h 152"/>
                <a:gd name="T112" fmla="*/ 2147483647 w 177"/>
                <a:gd name="T113" fmla="*/ 2147483647 h 152"/>
                <a:gd name="T114" fmla="*/ 2147483647 w 177"/>
                <a:gd name="T115" fmla="*/ 2147483647 h 152"/>
                <a:gd name="T116" fmla="*/ 2147483647 w 177"/>
                <a:gd name="T117" fmla="*/ 2147483647 h 152"/>
                <a:gd name="T118" fmla="*/ 2147483647 w 177"/>
                <a:gd name="T119" fmla="*/ 2147483647 h 152"/>
                <a:gd name="T120" fmla="*/ 2147483647 w 177"/>
                <a:gd name="T121" fmla="*/ 2147483647 h 152"/>
                <a:gd name="T122" fmla="*/ 2147483647 w 177"/>
                <a:gd name="T123" fmla="*/ 2147483647 h 152"/>
                <a:gd name="T124" fmla="*/ 2147483647 w 177"/>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23923" name="Freeform 5041"/>
            <p:cNvSpPr>
              <a:spLocks/>
            </p:cNvSpPr>
            <p:nvPr/>
          </p:nvSpPr>
          <p:spPr bwMode="auto">
            <a:xfrm>
              <a:off x="4214813" y="2540000"/>
              <a:ext cx="20638" cy="44450"/>
            </a:xfrm>
            <a:custGeom>
              <a:avLst/>
              <a:gdLst>
                <a:gd name="T0" fmla="*/ 2147483647 w 12"/>
                <a:gd name="T1" fmla="*/ 2147483647 h 23"/>
                <a:gd name="T2" fmla="*/ 2147483647 w 12"/>
                <a:gd name="T3" fmla="*/ 2147483647 h 23"/>
                <a:gd name="T4" fmla="*/ 0 w 12"/>
                <a:gd name="T5" fmla="*/ 2147483647 h 23"/>
                <a:gd name="T6" fmla="*/ 2147483647 w 12"/>
                <a:gd name="T7" fmla="*/ 0 h 23"/>
                <a:gd name="T8" fmla="*/ 2147483647 w 12"/>
                <a:gd name="T9" fmla="*/ 2147483647 h 23"/>
                <a:gd name="T10" fmla="*/ 2147483647 w 12"/>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23924" name="Freeform 5042"/>
            <p:cNvSpPr>
              <a:spLocks/>
            </p:cNvSpPr>
            <p:nvPr/>
          </p:nvSpPr>
          <p:spPr bwMode="auto">
            <a:xfrm>
              <a:off x="4394201" y="2349500"/>
              <a:ext cx="161925" cy="82550"/>
            </a:xfrm>
            <a:custGeom>
              <a:avLst/>
              <a:gdLst>
                <a:gd name="T0" fmla="*/ 2147483647 w 92"/>
                <a:gd name="T1" fmla="*/ 2147483647 h 42"/>
                <a:gd name="T2" fmla="*/ 2147483647 w 92"/>
                <a:gd name="T3" fmla="*/ 2147483647 h 42"/>
                <a:gd name="T4" fmla="*/ 2147483647 w 92"/>
                <a:gd name="T5" fmla="*/ 2147483647 h 42"/>
                <a:gd name="T6" fmla="*/ 2147483647 w 92"/>
                <a:gd name="T7" fmla="*/ 2147483647 h 42"/>
                <a:gd name="T8" fmla="*/ 0 w 92"/>
                <a:gd name="T9" fmla="*/ 2147483647 h 42"/>
                <a:gd name="T10" fmla="*/ 2147483647 w 92"/>
                <a:gd name="T11" fmla="*/ 2147483647 h 42"/>
                <a:gd name="T12" fmla="*/ 2147483647 w 92"/>
                <a:gd name="T13" fmla="*/ 2147483647 h 42"/>
                <a:gd name="T14" fmla="*/ 2147483647 w 92"/>
                <a:gd name="T15" fmla="*/ 2147483647 h 42"/>
                <a:gd name="T16" fmla="*/ 2147483647 w 92"/>
                <a:gd name="T17" fmla="*/ 2147483647 h 42"/>
                <a:gd name="T18" fmla="*/ 2147483647 w 92"/>
                <a:gd name="T19" fmla="*/ 2147483647 h 42"/>
                <a:gd name="T20" fmla="*/ 2147483647 w 92"/>
                <a:gd name="T21" fmla="*/ 2147483647 h 42"/>
                <a:gd name="T22" fmla="*/ 2147483647 w 92"/>
                <a:gd name="T23" fmla="*/ 0 h 42"/>
                <a:gd name="T24" fmla="*/ 2147483647 w 92"/>
                <a:gd name="T25" fmla="*/ 0 h 42"/>
                <a:gd name="T26" fmla="*/ 2147483647 w 92"/>
                <a:gd name="T27" fmla="*/ 2147483647 h 42"/>
                <a:gd name="T28" fmla="*/ 2147483647 w 92"/>
                <a:gd name="T29" fmla="*/ 2147483647 h 42"/>
                <a:gd name="T30" fmla="*/ 2147483647 w 92"/>
                <a:gd name="T31" fmla="*/ 2147483647 h 42"/>
                <a:gd name="T32" fmla="*/ 2147483647 w 92"/>
                <a:gd name="T33" fmla="*/ 2147483647 h 42"/>
                <a:gd name="T34" fmla="*/ 2147483647 w 92"/>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23925" name="Freeform 5043" descr="Large checker board"/>
            <p:cNvSpPr>
              <a:spLocks/>
            </p:cNvSpPr>
            <p:nvPr/>
          </p:nvSpPr>
          <p:spPr bwMode="auto">
            <a:xfrm>
              <a:off x="4578351" y="1441450"/>
              <a:ext cx="3325813" cy="1139825"/>
            </a:xfrm>
            <a:custGeom>
              <a:avLst/>
              <a:gdLst>
                <a:gd name="T0" fmla="*/ 2147483647 w 1874"/>
                <a:gd name="T1" fmla="*/ 2147483647 h 579"/>
                <a:gd name="T2" fmla="*/ 2147483647 w 1874"/>
                <a:gd name="T3" fmla="*/ 2147483647 h 579"/>
                <a:gd name="T4" fmla="*/ 2147483647 w 1874"/>
                <a:gd name="T5" fmla="*/ 2147483647 h 579"/>
                <a:gd name="T6" fmla="*/ 2147483647 w 1874"/>
                <a:gd name="T7" fmla="*/ 2147483647 h 579"/>
                <a:gd name="T8" fmla="*/ 2147483647 w 1874"/>
                <a:gd name="T9" fmla="*/ 2147483647 h 579"/>
                <a:gd name="T10" fmla="*/ 2147483647 w 1874"/>
                <a:gd name="T11" fmla="*/ 2147483647 h 579"/>
                <a:gd name="T12" fmla="*/ 2147483647 w 1874"/>
                <a:gd name="T13" fmla="*/ 2147483647 h 579"/>
                <a:gd name="T14" fmla="*/ 2147483647 w 1874"/>
                <a:gd name="T15" fmla="*/ 2147483647 h 579"/>
                <a:gd name="T16" fmla="*/ 2147483647 w 1874"/>
                <a:gd name="T17" fmla="*/ 2147483647 h 579"/>
                <a:gd name="T18" fmla="*/ 2147483647 w 1874"/>
                <a:gd name="T19" fmla="*/ 2147483647 h 579"/>
                <a:gd name="T20" fmla="*/ 2147483647 w 1874"/>
                <a:gd name="T21" fmla="*/ 2147483647 h 579"/>
                <a:gd name="T22" fmla="*/ 2147483647 w 1874"/>
                <a:gd name="T23" fmla="*/ 2147483647 h 579"/>
                <a:gd name="T24" fmla="*/ 2147483647 w 1874"/>
                <a:gd name="T25" fmla="*/ 2147483647 h 579"/>
                <a:gd name="T26" fmla="*/ 2147483647 w 1874"/>
                <a:gd name="T27" fmla="*/ 2147483647 h 579"/>
                <a:gd name="T28" fmla="*/ 2147483647 w 1874"/>
                <a:gd name="T29" fmla="*/ 2147483647 h 579"/>
                <a:gd name="T30" fmla="*/ 2147483647 w 1874"/>
                <a:gd name="T31" fmla="*/ 2147483647 h 579"/>
                <a:gd name="T32" fmla="*/ 2147483647 w 1874"/>
                <a:gd name="T33" fmla="*/ 2147483647 h 579"/>
                <a:gd name="T34" fmla="*/ 2147483647 w 1874"/>
                <a:gd name="T35" fmla="*/ 2147483647 h 579"/>
                <a:gd name="T36" fmla="*/ 2147483647 w 1874"/>
                <a:gd name="T37" fmla="*/ 2147483647 h 579"/>
                <a:gd name="T38" fmla="*/ 2147483647 w 1874"/>
                <a:gd name="T39" fmla="*/ 2147483647 h 579"/>
                <a:gd name="T40" fmla="*/ 2147483647 w 1874"/>
                <a:gd name="T41" fmla="*/ 2147483647 h 579"/>
                <a:gd name="T42" fmla="*/ 2147483647 w 1874"/>
                <a:gd name="T43" fmla="*/ 2147483647 h 579"/>
                <a:gd name="T44" fmla="*/ 2147483647 w 1874"/>
                <a:gd name="T45" fmla="*/ 2147483647 h 579"/>
                <a:gd name="T46" fmla="*/ 2147483647 w 1874"/>
                <a:gd name="T47" fmla="*/ 2147483647 h 579"/>
                <a:gd name="T48" fmla="*/ 2147483647 w 1874"/>
                <a:gd name="T49" fmla="*/ 2147483647 h 579"/>
                <a:gd name="T50" fmla="*/ 2147483647 w 1874"/>
                <a:gd name="T51" fmla="*/ 2147483647 h 579"/>
                <a:gd name="T52" fmla="*/ 2147483647 w 1874"/>
                <a:gd name="T53" fmla="*/ 2147483647 h 579"/>
                <a:gd name="T54" fmla="*/ 2147483647 w 1874"/>
                <a:gd name="T55" fmla="*/ 2147483647 h 579"/>
                <a:gd name="T56" fmla="*/ 2147483647 w 1874"/>
                <a:gd name="T57" fmla="*/ 2147483647 h 579"/>
                <a:gd name="T58" fmla="*/ 2147483647 w 1874"/>
                <a:gd name="T59" fmla="*/ 2147483647 h 579"/>
                <a:gd name="T60" fmla="*/ 2147483647 w 1874"/>
                <a:gd name="T61" fmla="*/ 2147483647 h 579"/>
                <a:gd name="T62" fmla="*/ 2147483647 w 1874"/>
                <a:gd name="T63" fmla="*/ 2147483647 h 579"/>
                <a:gd name="T64" fmla="*/ 2147483647 w 1874"/>
                <a:gd name="T65" fmla="*/ 2147483647 h 579"/>
                <a:gd name="T66" fmla="*/ 2147483647 w 1874"/>
                <a:gd name="T67" fmla="*/ 2147483647 h 579"/>
                <a:gd name="T68" fmla="*/ 2147483647 w 1874"/>
                <a:gd name="T69" fmla="*/ 2147483647 h 579"/>
                <a:gd name="T70" fmla="*/ 2147483647 w 1874"/>
                <a:gd name="T71" fmla="*/ 2147483647 h 579"/>
                <a:gd name="T72" fmla="*/ 2147483647 w 1874"/>
                <a:gd name="T73" fmla="*/ 2147483647 h 579"/>
                <a:gd name="T74" fmla="*/ 2147483647 w 1874"/>
                <a:gd name="T75" fmla="*/ 2147483647 h 579"/>
                <a:gd name="T76" fmla="*/ 2147483647 w 1874"/>
                <a:gd name="T77" fmla="*/ 2147483647 h 579"/>
                <a:gd name="T78" fmla="*/ 2147483647 w 1874"/>
                <a:gd name="T79" fmla="*/ 2147483647 h 579"/>
                <a:gd name="T80" fmla="*/ 2147483647 w 1874"/>
                <a:gd name="T81" fmla="*/ 2147483647 h 579"/>
                <a:gd name="T82" fmla="*/ 2147483647 w 1874"/>
                <a:gd name="T83" fmla="*/ 2147483647 h 579"/>
                <a:gd name="T84" fmla="*/ 2147483647 w 1874"/>
                <a:gd name="T85" fmla="*/ 2147483647 h 579"/>
                <a:gd name="T86" fmla="*/ 2147483647 w 1874"/>
                <a:gd name="T87" fmla="*/ 2147483647 h 579"/>
                <a:gd name="T88" fmla="*/ 2147483647 w 1874"/>
                <a:gd name="T89" fmla="*/ 2147483647 h 579"/>
                <a:gd name="T90" fmla="*/ 2147483647 w 1874"/>
                <a:gd name="T91" fmla="*/ 2147483647 h 579"/>
                <a:gd name="T92" fmla="*/ 2147483647 w 1874"/>
                <a:gd name="T93" fmla="*/ 2147483647 h 579"/>
                <a:gd name="T94" fmla="*/ 2147483647 w 1874"/>
                <a:gd name="T95" fmla="*/ 2147483647 h 579"/>
                <a:gd name="T96" fmla="*/ 2147483647 w 1874"/>
                <a:gd name="T97" fmla="*/ 2147483647 h 579"/>
                <a:gd name="T98" fmla="*/ 2147483647 w 1874"/>
                <a:gd name="T99" fmla="*/ 2147483647 h 579"/>
                <a:gd name="T100" fmla="*/ 2147483647 w 1874"/>
                <a:gd name="T101" fmla="*/ 2147483647 h 579"/>
                <a:gd name="T102" fmla="*/ 2147483647 w 1874"/>
                <a:gd name="T103" fmla="*/ 2147483647 h 579"/>
                <a:gd name="T104" fmla="*/ 2147483647 w 1874"/>
                <a:gd name="T105" fmla="*/ 2147483647 h 579"/>
                <a:gd name="T106" fmla="*/ 2147483647 w 1874"/>
                <a:gd name="T107" fmla="*/ 2147483647 h 579"/>
                <a:gd name="T108" fmla="*/ 2147483647 w 1874"/>
                <a:gd name="T109" fmla="*/ 2147483647 h 579"/>
                <a:gd name="T110" fmla="*/ 2147483647 w 1874"/>
                <a:gd name="T111" fmla="*/ 2147483647 h 579"/>
                <a:gd name="T112" fmla="*/ 2147483647 w 1874"/>
                <a:gd name="T113" fmla="*/ 2147483647 h 579"/>
                <a:gd name="T114" fmla="*/ 2147483647 w 1874"/>
                <a:gd name="T115" fmla="*/ 2147483647 h 579"/>
                <a:gd name="T116" fmla="*/ 2147483647 w 1874"/>
                <a:gd name="T117" fmla="*/ 2147483647 h 579"/>
                <a:gd name="T118" fmla="*/ 2147483647 w 1874"/>
                <a:gd name="T119" fmla="*/ 2147483647 h 579"/>
                <a:gd name="T120" fmla="*/ 2147483647 w 1874"/>
                <a:gd name="T121" fmla="*/ 2147483647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6" name="Freeform 5044" descr="Large checker board"/>
            <p:cNvSpPr>
              <a:spLocks/>
            </p:cNvSpPr>
            <p:nvPr/>
          </p:nvSpPr>
          <p:spPr bwMode="auto">
            <a:xfrm>
              <a:off x="7337426" y="2144713"/>
              <a:ext cx="230188" cy="282575"/>
            </a:xfrm>
            <a:custGeom>
              <a:avLst/>
              <a:gdLst>
                <a:gd name="T0" fmla="*/ 2147483647 w 130"/>
                <a:gd name="T1" fmla="*/ 2147483647 h 144"/>
                <a:gd name="T2" fmla="*/ 2147483647 w 130"/>
                <a:gd name="T3" fmla="*/ 2147483647 h 144"/>
                <a:gd name="T4" fmla="*/ 2147483647 w 130"/>
                <a:gd name="T5" fmla="*/ 2147483647 h 144"/>
                <a:gd name="T6" fmla="*/ 2147483647 w 130"/>
                <a:gd name="T7" fmla="*/ 2147483647 h 144"/>
                <a:gd name="T8" fmla="*/ 2147483647 w 130"/>
                <a:gd name="T9" fmla="*/ 2147483647 h 144"/>
                <a:gd name="T10" fmla="*/ 2147483647 w 130"/>
                <a:gd name="T11" fmla="*/ 2147483647 h 144"/>
                <a:gd name="T12" fmla="*/ 2147483647 w 130"/>
                <a:gd name="T13" fmla="*/ 2147483647 h 144"/>
                <a:gd name="T14" fmla="*/ 2147483647 w 130"/>
                <a:gd name="T15" fmla="*/ 0 h 144"/>
                <a:gd name="T16" fmla="*/ 0 w 130"/>
                <a:gd name="T17" fmla="*/ 2147483647 h 144"/>
                <a:gd name="T18" fmla="*/ 2147483647 w 130"/>
                <a:gd name="T19" fmla="*/ 2147483647 h 144"/>
                <a:gd name="T20" fmla="*/ 2147483647 w 130"/>
                <a:gd name="T21" fmla="*/ 2147483647 h 144"/>
                <a:gd name="T22" fmla="*/ 2147483647 w 130"/>
                <a:gd name="T23" fmla="*/ 2147483647 h 144"/>
                <a:gd name="T24" fmla="*/ 2147483647 w 130"/>
                <a:gd name="T25" fmla="*/ 2147483647 h 144"/>
                <a:gd name="T26" fmla="*/ 2147483647 w 130"/>
                <a:gd name="T27" fmla="*/ 2147483647 h 144"/>
                <a:gd name="T28" fmla="*/ 2147483647 w 130"/>
                <a:gd name="T29" fmla="*/ 2147483647 h 144"/>
                <a:gd name="T30" fmla="*/ 2147483647 w 130"/>
                <a:gd name="T31" fmla="*/ 2147483647 h 144"/>
                <a:gd name="T32" fmla="*/ 2147483647 w 130"/>
                <a:gd name="T33" fmla="*/ 2147483647 h 144"/>
                <a:gd name="T34" fmla="*/ 2147483647 w 130"/>
                <a:gd name="T35" fmla="*/ 2147483647 h 144"/>
                <a:gd name="T36" fmla="*/ 2147483647 w 130"/>
                <a:gd name="T37" fmla="*/ 2147483647 h 144"/>
                <a:gd name="T38" fmla="*/ 2147483647 w 130"/>
                <a:gd name="T39" fmla="*/ 2147483647 h 144"/>
                <a:gd name="T40" fmla="*/ 2147483647 w 130"/>
                <a:gd name="T41" fmla="*/ 2147483647 h 144"/>
                <a:gd name="T42" fmla="*/ 2147483647 w 130"/>
                <a:gd name="T43" fmla="*/ 2147483647 h 144"/>
                <a:gd name="T44" fmla="*/ 2147483647 w 130"/>
                <a:gd name="T45" fmla="*/ 2147483647 h 144"/>
                <a:gd name="T46" fmla="*/ 2147483647 w 130"/>
                <a:gd name="T47" fmla="*/ 2147483647 h 144"/>
                <a:gd name="T48" fmla="*/ 2147483647 w 130"/>
                <a:gd name="T49" fmla="*/ 2147483647 h 144"/>
                <a:gd name="T50" fmla="*/ 2147483647 w 130"/>
                <a:gd name="T51" fmla="*/ 2147483647 h 144"/>
                <a:gd name="T52" fmla="*/ 2147483647 w 130"/>
                <a:gd name="T53" fmla="*/ 2147483647 h 144"/>
                <a:gd name="T54" fmla="*/ 2147483647 w 130"/>
                <a:gd name="T55" fmla="*/ 2147483647 h 144"/>
                <a:gd name="T56" fmla="*/ 2147483647 w 130"/>
                <a:gd name="T57" fmla="*/ 2147483647 h 144"/>
                <a:gd name="T58" fmla="*/ 2147483647 w 130"/>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7" name="Freeform 5045" descr="Large checker board"/>
            <p:cNvSpPr>
              <a:spLocks/>
            </p:cNvSpPr>
            <p:nvPr/>
          </p:nvSpPr>
          <p:spPr bwMode="auto">
            <a:xfrm>
              <a:off x="5021263" y="1460500"/>
              <a:ext cx="236538" cy="98425"/>
            </a:xfrm>
            <a:custGeom>
              <a:avLst/>
              <a:gdLst>
                <a:gd name="T0" fmla="*/ 2147483647 w 134"/>
                <a:gd name="T1" fmla="*/ 2147483647 h 50"/>
                <a:gd name="T2" fmla="*/ 2147483647 w 134"/>
                <a:gd name="T3" fmla="*/ 2147483647 h 50"/>
                <a:gd name="T4" fmla="*/ 2147483647 w 134"/>
                <a:gd name="T5" fmla="*/ 2147483647 h 50"/>
                <a:gd name="T6" fmla="*/ 2147483647 w 134"/>
                <a:gd name="T7" fmla="*/ 2147483647 h 50"/>
                <a:gd name="T8" fmla="*/ 2147483647 w 134"/>
                <a:gd name="T9" fmla="*/ 2147483647 h 50"/>
                <a:gd name="T10" fmla="*/ 2147483647 w 134"/>
                <a:gd name="T11" fmla="*/ 2147483647 h 50"/>
                <a:gd name="T12" fmla="*/ 2147483647 w 134"/>
                <a:gd name="T13" fmla="*/ 2147483647 h 50"/>
                <a:gd name="T14" fmla="*/ 2147483647 w 134"/>
                <a:gd name="T15" fmla="*/ 2147483647 h 50"/>
                <a:gd name="T16" fmla="*/ 2147483647 w 134"/>
                <a:gd name="T17" fmla="*/ 2147483647 h 50"/>
                <a:gd name="T18" fmla="*/ 2147483647 w 134"/>
                <a:gd name="T19" fmla="*/ 2147483647 h 50"/>
                <a:gd name="T20" fmla="*/ 2147483647 w 134"/>
                <a:gd name="T21" fmla="*/ 2147483647 h 50"/>
                <a:gd name="T22" fmla="*/ 2147483647 w 134"/>
                <a:gd name="T23" fmla="*/ 2147483647 h 50"/>
                <a:gd name="T24" fmla="*/ 2147483647 w 134"/>
                <a:gd name="T25" fmla="*/ 2147483647 h 50"/>
                <a:gd name="T26" fmla="*/ 2147483647 w 134"/>
                <a:gd name="T27" fmla="*/ 2147483647 h 50"/>
                <a:gd name="T28" fmla="*/ 2147483647 w 134"/>
                <a:gd name="T29" fmla="*/ 2147483647 h 50"/>
                <a:gd name="T30" fmla="*/ 2147483647 w 134"/>
                <a:gd name="T31" fmla="*/ 2147483647 h 50"/>
                <a:gd name="T32" fmla="*/ 2147483647 w 134"/>
                <a:gd name="T33" fmla="*/ 2147483647 h 50"/>
                <a:gd name="T34" fmla="*/ 2147483647 w 134"/>
                <a:gd name="T35" fmla="*/ 2147483647 h 50"/>
                <a:gd name="T36" fmla="*/ 2147483647 w 134"/>
                <a:gd name="T37" fmla="*/ 2147483647 h 50"/>
                <a:gd name="T38" fmla="*/ 0 w 134"/>
                <a:gd name="T39" fmla="*/ 2147483647 h 50"/>
                <a:gd name="T40" fmla="*/ 2147483647 w 134"/>
                <a:gd name="T41" fmla="*/ 2147483647 h 50"/>
                <a:gd name="T42" fmla="*/ 2147483647 w 134"/>
                <a:gd name="T43" fmla="*/ 2147483647 h 50"/>
                <a:gd name="T44" fmla="*/ 2147483647 w 134"/>
                <a:gd name="T45" fmla="*/ 2147483647 h 50"/>
                <a:gd name="T46" fmla="*/ 2147483647 w 134"/>
                <a:gd name="T47" fmla="*/ 2147483647 h 50"/>
                <a:gd name="T48" fmla="*/ 2147483647 w 134"/>
                <a:gd name="T49" fmla="*/ 2147483647 h 50"/>
                <a:gd name="T50" fmla="*/ 2147483647 w 134"/>
                <a:gd name="T51" fmla="*/ 2147483647 h 50"/>
                <a:gd name="T52" fmla="*/ 2147483647 w 134"/>
                <a:gd name="T53" fmla="*/ 2147483647 h 50"/>
                <a:gd name="T54" fmla="*/ 2147483647 w 134"/>
                <a:gd name="T55" fmla="*/ 2147483647 h 50"/>
                <a:gd name="T56" fmla="*/ 2147483647 w 134"/>
                <a:gd name="T57" fmla="*/ 2147483647 h 50"/>
                <a:gd name="T58" fmla="*/ 2147483647 w 134"/>
                <a:gd name="T59" fmla="*/ 2147483647 h 50"/>
                <a:gd name="T60" fmla="*/ 2147483647 w 134"/>
                <a:gd name="T61" fmla="*/ 2147483647 h 50"/>
                <a:gd name="T62" fmla="*/ 2147483647 w 134"/>
                <a:gd name="T63" fmla="*/ 2147483647 h 50"/>
                <a:gd name="T64" fmla="*/ 2147483647 w 134"/>
                <a:gd name="T65" fmla="*/ 2147483647 h 50"/>
                <a:gd name="T66" fmla="*/ 2147483647 w 134"/>
                <a:gd name="T67" fmla="*/ 0 h 50"/>
                <a:gd name="T68" fmla="*/ 2147483647 w 134"/>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8" name="Freeform 5046" descr="Large checker board"/>
            <p:cNvSpPr>
              <a:spLocks/>
            </p:cNvSpPr>
            <p:nvPr/>
          </p:nvSpPr>
          <p:spPr bwMode="auto">
            <a:xfrm>
              <a:off x="5005388" y="1558925"/>
              <a:ext cx="136525" cy="77788"/>
            </a:xfrm>
            <a:custGeom>
              <a:avLst/>
              <a:gdLst>
                <a:gd name="T0" fmla="*/ 2147483647 w 78"/>
                <a:gd name="T1" fmla="*/ 2147483647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0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0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29" name="Freeform 5047" descr="Large checker board"/>
            <p:cNvSpPr>
              <a:spLocks/>
            </p:cNvSpPr>
            <p:nvPr/>
          </p:nvSpPr>
          <p:spPr bwMode="auto">
            <a:xfrm>
              <a:off x="6548438" y="1479550"/>
              <a:ext cx="163513" cy="42863"/>
            </a:xfrm>
            <a:custGeom>
              <a:avLst/>
              <a:gdLst>
                <a:gd name="T0" fmla="*/ 2147483647 w 92"/>
                <a:gd name="T1" fmla="*/ 2147483647 h 21"/>
                <a:gd name="T2" fmla="*/ 2147483647 w 92"/>
                <a:gd name="T3" fmla="*/ 0 h 21"/>
                <a:gd name="T4" fmla="*/ 2147483647 w 92"/>
                <a:gd name="T5" fmla="*/ 2147483647 h 21"/>
                <a:gd name="T6" fmla="*/ 2147483647 w 92"/>
                <a:gd name="T7" fmla="*/ 2147483647 h 21"/>
                <a:gd name="T8" fmla="*/ 2147483647 w 92"/>
                <a:gd name="T9" fmla="*/ 2147483647 h 21"/>
                <a:gd name="T10" fmla="*/ 2147483647 w 92"/>
                <a:gd name="T11" fmla="*/ 2147483647 h 21"/>
                <a:gd name="T12" fmla="*/ 0 w 92"/>
                <a:gd name="T13" fmla="*/ 2147483647 h 21"/>
                <a:gd name="T14" fmla="*/ 0 w 92"/>
                <a:gd name="T15" fmla="*/ 2147483647 h 21"/>
                <a:gd name="T16" fmla="*/ 2147483647 w 92"/>
                <a:gd name="T17" fmla="*/ 2147483647 h 21"/>
                <a:gd name="T18" fmla="*/ 2147483647 w 92"/>
                <a:gd name="T19" fmla="*/ 2147483647 h 21"/>
                <a:gd name="T20" fmla="*/ 2147483647 w 92"/>
                <a:gd name="T21" fmla="*/ 2147483647 h 21"/>
                <a:gd name="T22" fmla="*/ 2147483647 w 92"/>
                <a:gd name="T23" fmla="*/ 2147483647 h 21"/>
                <a:gd name="T24" fmla="*/ 2147483647 w 92"/>
                <a:gd name="T25" fmla="*/ 2147483647 h 21"/>
                <a:gd name="T26" fmla="*/ 2147483647 w 92"/>
                <a:gd name="T27" fmla="*/ 2147483647 h 21"/>
                <a:gd name="T28" fmla="*/ 2147483647 w 92"/>
                <a:gd name="T29" fmla="*/ 2147483647 h 21"/>
                <a:gd name="T30" fmla="*/ 2147483647 w 92"/>
                <a:gd name="T31" fmla="*/ 2147483647 h 21"/>
                <a:gd name="T32" fmla="*/ 2147483647 w 92"/>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0" name="Freeform 5048" descr="Large checker board"/>
            <p:cNvSpPr>
              <a:spLocks/>
            </p:cNvSpPr>
            <p:nvPr/>
          </p:nvSpPr>
          <p:spPr bwMode="auto">
            <a:xfrm>
              <a:off x="5632451" y="1381125"/>
              <a:ext cx="127000" cy="28575"/>
            </a:xfrm>
            <a:custGeom>
              <a:avLst/>
              <a:gdLst>
                <a:gd name="T0" fmla="*/ 2147483647 w 71"/>
                <a:gd name="T1" fmla="*/ 2147483647 h 14"/>
                <a:gd name="T2" fmla="*/ 2147483647 w 71"/>
                <a:gd name="T3" fmla="*/ 0 h 14"/>
                <a:gd name="T4" fmla="*/ 2147483647 w 71"/>
                <a:gd name="T5" fmla="*/ 2147483647 h 14"/>
                <a:gd name="T6" fmla="*/ 2147483647 w 71"/>
                <a:gd name="T7" fmla="*/ 0 h 14"/>
                <a:gd name="T8" fmla="*/ 2147483647 w 71"/>
                <a:gd name="T9" fmla="*/ 2147483647 h 14"/>
                <a:gd name="T10" fmla="*/ 0 w 71"/>
                <a:gd name="T11" fmla="*/ 2147483647 h 14"/>
                <a:gd name="T12" fmla="*/ 2147483647 w 71"/>
                <a:gd name="T13" fmla="*/ 2147483647 h 14"/>
                <a:gd name="T14" fmla="*/ 2147483647 w 71"/>
                <a:gd name="T15" fmla="*/ 2147483647 h 14"/>
                <a:gd name="T16" fmla="*/ 2147483647 w 71"/>
                <a:gd name="T17" fmla="*/ 2147483647 h 14"/>
                <a:gd name="T18" fmla="*/ 2147483647 w 71"/>
                <a:gd name="T19" fmla="*/ 2147483647 h 14"/>
                <a:gd name="T20" fmla="*/ 2147483647 w 71"/>
                <a:gd name="T21" fmla="*/ 214748364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1" name="Freeform 5049" descr="Large checker board"/>
            <p:cNvSpPr>
              <a:spLocks/>
            </p:cNvSpPr>
            <p:nvPr/>
          </p:nvSpPr>
          <p:spPr bwMode="auto">
            <a:xfrm>
              <a:off x="5775326" y="1395413"/>
              <a:ext cx="98425" cy="38100"/>
            </a:xfrm>
            <a:custGeom>
              <a:avLst/>
              <a:gdLst>
                <a:gd name="T0" fmla="*/ 2147483647 w 55"/>
                <a:gd name="T1" fmla="*/ 2147483647 h 19"/>
                <a:gd name="T2" fmla="*/ 2147483647 w 55"/>
                <a:gd name="T3" fmla="*/ 2147483647 h 19"/>
                <a:gd name="T4" fmla="*/ 2147483647 w 55"/>
                <a:gd name="T5" fmla="*/ 2147483647 h 19"/>
                <a:gd name="T6" fmla="*/ 2147483647 w 55"/>
                <a:gd name="T7" fmla="*/ 2147483647 h 19"/>
                <a:gd name="T8" fmla="*/ 2147483647 w 55"/>
                <a:gd name="T9" fmla="*/ 0 h 19"/>
                <a:gd name="T10" fmla="*/ 2147483647 w 55"/>
                <a:gd name="T11" fmla="*/ 2147483647 h 19"/>
                <a:gd name="T12" fmla="*/ 0 w 55"/>
                <a:gd name="T13" fmla="*/ 2147483647 h 19"/>
                <a:gd name="T14" fmla="*/ 2147483647 w 55"/>
                <a:gd name="T15" fmla="*/ 2147483647 h 19"/>
                <a:gd name="T16" fmla="*/ 2147483647 w 55"/>
                <a:gd name="T17" fmla="*/ 2147483647 h 19"/>
                <a:gd name="T18" fmla="*/ 2147483647 w 55"/>
                <a:gd name="T19" fmla="*/ 2147483647 h 19"/>
                <a:gd name="T20" fmla="*/ 2147483647 w 55"/>
                <a:gd name="T21" fmla="*/ 2147483647 h 19"/>
                <a:gd name="T22" fmla="*/ 2147483647 w 55"/>
                <a:gd name="T23" fmla="*/ 2147483647 h 19"/>
                <a:gd name="T24" fmla="*/ 2147483647 w 55"/>
                <a:gd name="T25" fmla="*/ 2147483647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2" name="Freeform 5050" descr="Large checker board"/>
            <p:cNvSpPr>
              <a:spLocks/>
            </p:cNvSpPr>
            <p:nvPr/>
          </p:nvSpPr>
          <p:spPr bwMode="auto">
            <a:xfrm>
              <a:off x="5578476" y="1357313"/>
              <a:ext cx="100013" cy="23813"/>
            </a:xfrm>
            <a:custGeom>
              <a:avLst/>
              <a:gdLst>
                <a:gd name="T0" fmla="*/ 2147483647 w 55"/>
                <a:gd name="T1" fmla="*/ 2147483647 h 12"/>
                <a:gd name="T2" fmla="*/ 2147483647 w 55"/>
                <a:gd name="T3" fmla="*/ 0 h 12"/>
                <a:gd name="T4" fmla="*/ 2147483647 w 55"/>
                <a:gd name="T5" fmla="*/ 2147483647 h 12"/>
                <a:gd name="T6" fmla="*/ 2147483647 w 55"/>
                <a:gd name="T7" fmla="*/ 2147483647 h 12"/>
                <a:gd name="T8" fmla="*/ 2147483647 w 55"/>
                <a:gd name="T9" fmla="*/ 2147483647 h 12"/>
                <a:gd name="T10" fmla="*/ 0 w 55"/>
                <a:gd name="T11" fmla="*/ 2147483647 h 12"/>
                <a:gd name="T12" fmla="*/ 2147483647 w 55"/>
                <a:gd name="T13" fmla="*/ 2147483647 h 12"/>
                <a:gd name="T14" fmla="*/ 2147483647 w 55"/>
                <a:gd name="T15" fmla="*/ 2147483647 h 12"/>
                <a:gd name="T16" fmla="*/ 2147483647 w 55"/>
                <a:gd name="T17" fmla="*/ 2147483647 h 12"/>
                <a:gd name="T18" fmla="*/ 2147483647 w 55"/>
                <a:gd name="T19" fmla="*/ 2147483647 h 12"/>
                <a:gd name="T20" fmla="*/ 2147483647 w 55"/>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3" name="Freeform 5051" descr="Large checker board"/>
            <p:cNvSpPr>
              <a:spLocks/>
            </p:cNvSpPr>
            <p:nvPr/>
          </p:nvSpPr>
          <p:spPr bwMode="auto">
            <a:xfrm>
              <a:off x="6724651" y="1498600"/>
              <a:ext cx="104775" cy="23813"/>
            </a:xfrm>
            <a:custGeom>
              <a:avLst/>
              <a:gdLst>
                <a:gd name="T0" fmla="*/ 2147483647 w 59"/>
                <a:gd name="T1" fmla="*/ 2147483647 h 12"/>
                <a:gd name="T2" fmla="*/ 2147483647 w 59"/>
                <a:gd name="T3" fmla="*/ 2147483647 h 12"/>
                <a:gd name="T4" fmla="*/ 0 w 59"/>
                <a:gd name="T5" fmla="*/ 0 h 12"/>
                <a:gd name="T6" fmla="*/ 2147483647 w 59"/>
                <a:gd name="T7" fmla="*/ 2147483647 h 12"/>
                <a:gd name="T8" fmla="*/ 2147483647 w 59"/>
                <a:gd name="T9" fmla="*/ 2147483647 h 12"/>
                <a:gd name="T10" fmla="*/ 2147483647 w 59"/>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4" name="Freeform 5052"/>
            <p:cNvSpPr>
              <a:spLocks/>
            </p:cNvSpPr>
            <p:nvPr/>
          </p:nvSpPr>
          <p:spPr bwMode="auto">
            <a:xfrm>
              <a:off x="4465638" y="2128838"/>
              <a:ext cx="53975" cy="19050"/>
            </a:xfrm>
            <a:custGeom>
              <a:avLst/>
              <a:gdLst>
                <a:gd name="T0" fmla="*/ 2147483647 w 31"/>
                <a:gd name="T1" fmla="*/ 0 h 10"/>
                <a:gd name="T2" fmla="*/ 2147483647 w 31"/>
                <a:gd name="T3" fmla="*/ 2147483647 h 10"/>
                <a:gd name="T4" fmla="*/ 2147483647 w 31"/>
                <a:gd name="T5" fmla="*/ 0 h 10"/>
                <a:gd name="T6" fmla="*/ 0 w 31"/>
                <a:gd name="T7" fmla="*/ 2147483647 h 10"/>
                <a:gd name="T8" fmla="*/ 2147483647 w 31"/>
                <a:gd name="T9" fmla="*/ 2147483647 h 10"/>
                <a:gd name="T10" fmla="*/ 2147483647 w 31"/>
                <a:gd name="T11" fmla="*/ 2147483647 h 10"/>
                <a:gd name="T12" fmla="*/ 0 w 31"/>
                <a:gd name="T13" fmla="*/ 2147483647 h 10"/>
                <a:gd name="T14" fmla="*/ 2147483647 w 31"/>
                <a:gd name="T15" fmla="*/ 2147483647 h 10"/>
                <a:gd name="T16" fmla="*/ 2147483647 w 31"/>
                <a:gd name="T17" fmla="*/ 2147483647 h 10"/>
                <a:gd name="T18" fmla="*/ 2147483647 w 31"/>
                <a:gd name="T19" fmla="*/ 2147483647 h 10"/>
                <a:gd name="T20" fmla="*/ 2147483647 w 31"/>
                <a:gd name="T21" fmla="*/ 0 h 10"/>
                <a:gd name="T22" fmla="*/ 2147483647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3935" name="Freeform 5053" descr="Large checker board"/>
            <p:cNvSpPr>
              <a:spLocks/>
            </p:cNvSpPr>
            <p:nvPr/>
          </p:nvSpPr>
          <p:spPr bwMode="auto">
            <a:xfrm>
              <a:off x="6681788" y="1544638"/>
              <a:ext cx="80963" cy="17463"/>
            </a:xfrm>
            <a:custGeom>
              <a:avLst/>
              <a:gdLst>
                <a:gd name="T0" fmla="*/ 2147483647 w 45"/>
                <a:gd name="T1" fmla="*/ 2147483647 h 9"/>
                <a:gd name="T2" fmla="*/ 0 w 45"/>
                <a:gd name="T3" fmla="*/ 2147483647 h 9"/>
                <a:gd name="T4" fmla="*/ 2147483647 w 45"/>
                <a:gd name="T5" fmla="*/ 0 h 9"/>
                <a:gd name="T6" fmla="*/ 2147483647 w 45"/>
                <a:gd name="T7" fmla="*/ 2147483647 h 9"/>
                <a:gd name="T8" fmla="*/ 2147483647 w 45"/>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6" name="Freeform 5054" descr="Large checker board"/>
            <p:cNvSpPr>
              <a:spLocks/>
            </p:cNvSpPr>
            <p:nvPr/>
          </p:nvSpPr>
          <p:spPr bwMode="auto">
            <a:xfrm>
              <a:off x="4970463" y="1670050"/>
              <a:ext cx="46038" cy="23813"/>
            </a:xfrm>
            <a:custGeom>
              <a:avLst/>
              <a:gdLst>
                <a:gd name="T0" fmla="*/ 2147483647 w 26"/>
                <a:gd name="T1" fmla="*/ 2147483647 h 12"/>
                <a:gd name="T2" fmla="*/ 2147483647 w 26"/>
                <a:gd name="T3" fmla="*/ 2147483647 h 12"/>
                <a:gd name="T4" fmla="*/ 0 w 26"/>
                <a:gd name="T5" fmla="*/ 2147483647 h 12"/>
                <a:gd name="T6" fmla="*/ 2147483647 w 26"/>
                <a:gd name="T7" fmla="*/ 0 h 12"/>
                <a:gd name="T8" fmla="*/ 2147483647 w 2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7" name="Freeform 5055" descr="Large checker board"/>
            <p:cNvSpPr>
              <a:spLocks/>
            </p:cNvSpPr>
            <p:nvPr/>
          </p:nvSpPr>
          <p:spPr bwMode="auto">
            <a:xfrm>
              <a:off x="4806951" y="1362075"/>
              <a:ext cx="76200" cy="19050"/>
            </a:xfrm>
            <a:custGeom>
              <a:avLst/>
              <a:gdLst>
                <a:gd name="T0" fmla="*/ 2147483647 w 43"/>
                <a:gd name="T1" fmla="*/ 2147483647 h 10"/>
                <a:gd name="T2" fmla="*/ 2147483647 w 43"/>
                <a:gd name="T3" fmla="*/ 2147483647 h 10"/>
                <a:gd name="T4" fmla="*/ 2147483647 w 43"/>
                <a:gd name="T5" fmla="*/ 2147483647 h 10"/>
                <a:gd name="T6" fmla="*/ 0 w 43"/>
                <a:gd name="T7" fmla="*/ 2147483647 h 10"/>
                <a:gd name="T8" fmla="*/ 2147483647 w 43"/>
                <a:gd name="T9" fmla="*/ 2147483647 h 10"/>
                <a:gd name="T10" fmla="*/ 2147483647 w 43"/>
                <a:gd name="T11" fmla="*/ 2147483647 h 10"/>
                <a:gd name="T12" fmla="*/ 2147483647 w 43"/>
                <a:gd name="T13" fmla="*/ 0 h 10"/>
                <a:gd name="T14" fmla="*/ 2147483647 w 43"/>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8" name="Freeform 5056" descr="Large checker board"/>
            <p:cNvSpPr>
              <a:spLocks/>
            </p:cNvSpPr>
            <p:nvPr/>
          </p:nvSpPr>
          <p:spPr bwMode="auto">
            <a:xfrm>
              <a:off x="7689851" y="2451100"/>
              <a:ext cx="23813" cy="36513"/>
            </a:xfrm>
            <a:custGeom>
              <a:avLst/>
              <a:gdLst>
                <a:gd name="T0" fmla="*/ 2147483647 w 14"/>
                <a:gd name="T1" fmla="*/ 0 h 19"/>
                <a:gd name="T2" fmla="*/ 2147483647 w 14"/>
                <a:gd name="T3" fmla="*/ 2147483647 h 19"/>
                <a:gd name="T4" fmla="*/ 0 w 14"/>
                <a:gd name="T5" fmla="*/ 2147483647 h 19"/>
                <a:gd name="T6" fmla="*/ 2147483647 w 14"/>
                <a:gd name="T7" fmla="*/ 2147483647 h 19"/>
                <a:gd name="T8" fmla="*/ 2147483647 w 14"/>
                <a:gd name="T9" fmla="*/ 2147483647 h 19"/>
                <a:gd name="T10" fmla="*/ 2147483647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39" name="Freeform 5057" descr="Large checker board"/>
            <p:cNvSpPr>
              <a:spLocks/>
            </p:cNvSpPr>
            <p:nvPr/>
          </p:nvSpPr>
          <p:spPr bwMode="auto">
            <a:xfrm>
              <a:off x="7534276" y="1611313"/>
              <a:ext cx="28575" cy="22225"/>
            </a:xfrm>
            <a:custGeom>
              <a:avLst/>
              <a:gdLst>
                <a:gd name="T0" fmla="*/ 2147483647 w 16"/>
                <a:gd name="T1" fmla="*/ 0 h 12"/>
                <a:gd name="T2" fmla="*/ 0 w 16"/>
                <a:gd name="T3" fmla="*/ 2147483647 h 12"/>
                <a:gd name="T4" fmla="*/ 2147483647 w 16"/>
                <a:gd name="T5" fmla="*/ 2147483647 h 12"/>
                <a:gd name="T6" fmla="*/ 2147483647 w 16"/>
                <a:gd name="T7" fmla="*/ 2147483647 h 12"/>
                <a:gd name="T8" fmla="*/ 2147483647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0" name="Freeform 5058" descr="Large checker board"/>
            <p:cNvSpPr>
              <a:spLocks/>
            </p:cNvSpPr>
            <p:nvPr/>
          </p:nvSpPr>
          <p:spPr bwMode="auto">
            <a:xfrm>
              <a:off x="5164138" y="1641475"/>
              <a:ext cx="49213" cy="19050"/>
            </a:xfrm>
            <a:custGeom>
              <a:avLst/>
              <a:gdLst>
                <a:gd name="T0" fmla="*/ 2147483647 w 28"/>
                <a:gd name="T1" fmla="*/ 2147483647 h 10"/>
                <a:gd name="T2" fmla="*/ 2147483647 w 28"/>
                <a:gd name="T3" fmla="*/ 0 h 10"/>
                <a:gd name="T4" fmla="*/ 0 w 28"/>
                <a:gd name="T5" fmla="*/ 2147483647 h 10"/>
                <a:gd name="T6" fmla="*/ 2147483647 w 28"/>
                <a:gd name="T7" fmla="*/ 2147483647 h 10"/>
                <a:gd name="T8" fmla="*/ 2147483647 w 28"/>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1" name="Freeform 5059"/>
            <p:cNvSpPr>
              <a:spLocks/>
            </p:cNvSpPr>
            <p:nvPr/>
          </p:nvSpPr>
          <p:spPr bwMode="auto">
            <a:xfrm>
              <a:off x="4494213" y="2009775"/>
              <a:ext cx="25400" cy="12700"/>
            </a:xfrm>
            <a:custGeom>
              <a:avLst/>
              <a:gdLst>
                <a:gd name="T0" fmla="*/ 2147483647 w 16"/>
                <a:gd name="T1" fmla="*/ 2147483647 h 7"/>
                <a:gd name="T2" fmla="*/ 2147483647 w 16"/>
                <a:gd name="T3" fmla="*/ 2147483647 h 7"/>
                <a:gd name="T4" fmla="*/ 0 w 16"/>
                <a:gd name="T5" fmla="*/ 2147483647 h 7"/>
                <a:gd name="T6" fmla="*/ 2147483647 w 16"/>
                <a:gd name="T7" fmla="*/ 0 h 7"/>
                <a:gd name="T8" fmla="*/ 2147483647 w 16"/>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23942" name="Freeform 5060" descr="Large checker board"/>
            <p:cNvSpPr>
              <a:spLocks/>
            </p:cNvSpPr>
            <p:nvPr/>
          </p:nvSpPr>
          <p:spPr bwMode="auto">
            <a:xfrm>
              <a:off x="7689851" y="1985963"/>
              <a:ext cx="17463" cy="23813"/>
            </a:xfrm>
            <a:custGeom>
              <a:avLst/>
              <a:gdLst>
                <a:gd name="T0" fmla="*/ 2147483647 w 10"/>
                <a:gd name="T1" fmla="*/ 2147483647 h 12"/>
                <a:gd name="T2" fmla="*/ 2147483647 w 10"/>
                <a:gd name="T3" fmla="*/ 2147483647 h 12"/>
                <a:gd name="T4" fmla="*/ 0 w 10"/>
                <a:gd name="T5" fmla="*/ 2147483647 h 12"/>
                <a:gd name="T6" fmla="*/ 2147483647 w 10"/>
                <a:gd name="T7" fmla="*/ 0 h 12"/>
                <a:gd name="T8" fmla="*/ 2147483647 w 1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3" name="Freeform 5061"/>
            <p:cNvSpPr>
              <a:spLocks/>
            </p:cNvSpPr>
            <p:nvPr/>
          </p:nvSpPr>
          <p:spPr bwMode="auto">
            <a:xfrm>
              <a:off x="7373938" y="1660525"/>
              <a:ext cx="34925" cy="4763"/>
            </a:xfrm>
            <a:custGeom>
              <a:avLst/>
              <a:gdLst>
                <a:gd name="T0" fmla="*/ 2147483647 w 19"/>
                <a:gd name="T1" fmla="*/ 0 h 2"/>
                <a:gd name="T2" fmla="*/ 2147483647 w 19"/>
                <a:gd name="T3" fmla="*/ 2147483647 h 2"/>
                <a:gd name="T4" fmla="*/ 0 w 19"/>
                <a:gd name="T5" fmla="*/ 0 h 2"/>
                <a:gd name="T6" fmla="*/ 2147483647 w 19"/>
                <a:gd name="T7" fmla="*/ 0 h 2"/>
                <a:gd name="T8" fmla="*/ 2147483647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23944" name="Freeform 5062" descr="Large checker board"/>
            <p:cNvSpPr>
              <a:spLocks/>
            </p:cNvSpPr>
            <p:nvPr/>
          </p:nvSpPr>
          <p:spPr bwMode="auto">
            <a:xfrm>
              <a:off x="5345113" y="1552575"/>
              <a:ext cx="33338" cy="14288"/>
            </a:xfrm>
            <a:custGeom>
              <a:avLst/>
              <a:gdLst>
                <a:gd name="T0" fmla="*/ 2147483647 w 19"/>
                <a:gd name="T1" fmla="*/ 2147483647 h 7"/>
                <a:gd name="T2" fmla="*/ 0 w 19"/>
                <a:gd name="T3" fmla="*/ 2147483647 h 7"/>
                <a:gd name="T4" fmla="*/ 2147483647 w 19"/>
                <a:gd name="T5" fmla="*/ 0 h 7"/>
                <a:gd name="T6" fmla="*/ 2147483647 w 19"/>
                <a:gd name="T7" fmla="*/ 2147483647 h 7"/>
                <a:gd name="T8" fmla="*/ 2147483647 w 19"/>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5" name="Freeform 5063" descr="Large checker board"/>
            <p:cNvSpPr>
              <a:spLocks/>
            </p:cNvSpPr>
            <p:nvPr/>
          </p:nvSpPr>
          <p:spPr bwMode="auto">
            <a:xfrm>
              <a:off x="5011738" y="1368425"/>
              <a:ext cx="49213" cy="3175"/>
            </a:xfrm>
            <a:custGeom>
              <a:avLst/>
              <a:gdLst>
                <a:gd name="T0" fmla="*/ 2147483647 w 28"/>
                <a:gd name="T1" fmla="*/ 0 h 2"/>
                <a:gd name="T2" fmla="*/ 0 w 28"/>
                <a:gd name="T3" fmla="*/ 0 h 2"/>
                <a:gd name="T4" fmla="*/ 2147483647 w 28"/>
                <a:gd name="T5" fmla="*/ 2147483647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6" name="Freeform 5064" descr="Large checker board"/>
            <p:cNvSpPr>
              <a:spLocks/>
            </p:cNvSpPr>
            <p:nvPr/>
          </p:nvSpPr>
          <p:spPr bwMode="auto">
            <a:xfrm>
              <a:off x="5067301" y="1357313"/>
              <a:ext cx="50800" cy="4763"/>
            </a:xfrm>
            <a:custGeom>
              <a:avLst/>
              <a:gdLst>
                <a:gd name="T0" fmla="*/ 2147483647 w 28"/>
                <a:gd name="T1" fmla="*/ 2147483647 h 2"/>
                <a:gd name="T2" fmla="*/ 0 w 28"/>
                <a:gd name="T3" fmla="*/ 2147483647 h 2"/>
                <a:gd name="T4" fmla="*/ 2147483647 w 28"/>
                <a:gd name="T5" fmla="*/ 0 h 2"/>
                <a:gd name="T6" fmla="*/ 2147483647 w 28"/>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7" name="Freeform 5065" descr="Large checker board"/>
            <p:cNvSpPr>
              <a:spLocks/>
            </p:cNvSpPr>
            <p:nvPr/>
          </p:nvSpPr>
          <p:spPr bwMode="auto">
            <a:xfrm>
              <a:off x="6110288" y="1525588"/>
              <a:ext cx="34925" cy="9525"/>
            </a:xfrm>
            <a:custGeom>
              <a:avLst/>
              <a:gdLst>
                <a:gd name="T0" fmla="*/ 2147483647 w 19"/>
                <a:gd name="T1" fmla="*/ 0 h 5"/>
                <a:gd name="T2" fmla="*/ 0 w 19"/>
                <a:gd name="T3" fmla="*/ 2147483647 h 5"/>
                <a:gd name="T4" fmla="*/ 2147483647 w 19"/>
                <a:gd name="T5" fmla="*/ 2147483647 h 5"/>
                <a:gd name="T6" fmla="*/ 2147483647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8" name="Freeform 5066" descr="Large checker board"/>
            <p:cNvSpPr>
              <a:spLocks/>
            </p:cNvSpPr>
            <p:nvPr/>
          </p:nvSpPr>
          <p:spPr bwMode="auto">
            <a:xfrm>
              <a:off x="7761288" y="2268538"/>
              <a:ext cx="6350" cy="23813"/>
            </a:xfrm>
            <a:custGeom>
              <a:avLst/>
              <a:gdLst>
                <a:gd name="T0" fmla="*/ 2147483647 w 5"/>
                <a:gd name="T1" fmla="*/ 2147483647 h 12"/>
                <a:gd name="T2" fmla="*/ 0 w 5"/>
                <a:gd name="T3" fmla="*/ 2147483647 h 12"/>
                <a:gd name="T4" fmla="*/ 0 w 5"/>
                <a:gd name="T5" fmla="*/ 0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49" name="Freeform 5067" descr="Large checker board"/>
            <p:cNvSpPr>
              <a:spLocks/>
            </p:cNvSpPr>
            <p:nvPr/>
          </p:nvSpPr>
          <p:spPr bwMode="auto">
            <a:xfrm>
              <a:off x="7667626" y="2482850"/>
              <a:ext cx="12700" cy="23813"/>
            </a:xfrm>
            <a:custGeom>
              <a:avLst/>
              <a:gdLst>
                <a:gd name="T0" fmla="*/ 2147483647 w 7"/>
                <a:gd name="T1" fmla="*/ 0 h 12"/>
                <a:gd name="T2" fmla="*/ 0 w 7"/>
                <a:gd name="T3" fmla="*/ 2147483647 h 12"/>
                <a:gd name="T4" fmla="*/ 0 w 7"/>
                <a:gd name="T5" fmla="*/ 2147483647 h 12"/>
                <a:gd name="T6" fmla="*/ 214748364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0" name="Freeform 5068" descr="Large checker board"/>
            <p:cNvSpPr>
              <a:spLocks/>
            </p:cNvSpPr>
            <p:nvPr/>
          </p:nvSpPr>
          <p:spPr bwMode="auto">
            <a:xfrm>
              <a:off x="6664326" y="1535113"/>
              <a:ext cx="14288" cy="9525"/>
            </a:xfrm>
            <a:custGeom>
              <a:avLst/>
              <a:gdLst>
                <a:gd name="T0" fmla="*/ 2147483647 w 9"/>
                <a:gd name="T1" fmla="*/ 0 h 5"/>
                <a:gd name="T2" fmla="*/ 0 w 9"/>
                <a:gd name="T3" fmla="*/ 0 h 5"/>
                <a:gd name="T4" fmla="*/ 2147483647 w 9"/>
                <a:gd name="T5" fmla="*/ 2147483647 h 5"/>
                <a:gd name="T6" fmla="*/ 2147483647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1" name="Freeform 5069" descr="Large checker board"/>
            <p:cNvSpPr>
              <a:spLocks/>
            </p:cNvSpPr>
            <p:nvPr/>
          </p:nvSpPr>
          <p:spPr bwMode="auto">
            <a:xfrm>
              <a:off x="4781551" y="1368425"/>
              <a:ext cx="49213" cy="3175"/>
            </a:xfrm>
            <a:custGeom>
              <a:avLst/>
              <a:gdLst>
                <a:gd name="T0" fmla="*/ 2147483647 w 28"/>
                <a:gd name="T1" fmla="*/ 0 h 2"/>
                <a:gd name="T2" fmla="*/ 0 w 28"/>
                <a:gd name="T3" fmla="*/ 2147483647 h 2"/>
                <a:gd name="T4" fmla="*/ 2147483647 w 28"/>
                <a:gd name="T5" fmla="*/ 0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2" name="Freeform 5070" descr="Large checker board"/>
            <p:cNvSpPr>
              <a:spLocks/>
            </p:cNvSpPr>
            <p:nvPr/>
          </p:nvSpPr>
          <p:spPr bwMode="auto">
            <a:xfrm>
              <a:off x="5497513" y="1582738"/>
              <a:ext cx="22225" cy="7938"/>
            </a:xfrm>
            <a:custGeom>
              <a:avLst/>
              <a:gdLst>
                <a:gd name="T0" fmla="*/ 2147483647 w 12"/>
                <a:gd name="T1" fmla="*/ 0 h 4"/>
                <a:gd name="T2" fmla="*/ 0 w 12"/>
                <a:gd name="T3" fmla="*/ 2147483647 h 4"/>
                <a:gd name="T4" fmla="*/ 0 w 12"/>
                <a:gd name="T5" fmla="*/ 0 h 4"/>
                <a:gd name="T6" fmla="*/ 2147483647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3" name="Freeform 5071" descr="Large checker board"/>
            <p:cNvSpPr>
              <a:spLocks/>
            </p:cNvSpPr>
            <p:nvPr/>
          </p:nvSpPr>
          <p:spPr bwMode="auto">
            <a:xfrm>
              <a:off x="4983163" y="1376363"/>
              <a:ext cx="33338" cy="4763"/>
            </a:xfrm>
            <a:custGeom>
              <a:avLst/>
              <a:gdLst>
                <a:gd name="T0" fmla="*/ 2147483647 w 19"/>
                <a:gd name="T1" fmla="*/ 0 h 3"/>
                <a:gd name="T2" fmla="*/ 0 w 19"/>
                <a:gd name="T3" fmla="*/ 0 h 3"/>
                <a:gd name="T4" fmla="*/ 2147483647 w 19"/>
                <a:gd name="T5" fmla="*/ 2147483647 h 3"/>
                <a:gd name="T6" fmla="*/ 2147483647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4" name="Freeform 5072" descr="Large checker board"/>
            <p:cNvSpPr>
              <a:spLocks/>
            </p:cNvSpPr>
            <p:nvPr/>
          </p:nvSpPr>
          <p:spPr bwMode="auto">
            <a:xfrm>
              <a:off x="7858126" y="2116138"/>
              <a:ext cx="39688" cy="22225"/>
            </a:xfrm>
            <a:custGeom>
              <a:avLst/>
              <a:gdLst>
                <a:gd name="T0" fmla="*/ 2147483647 w 23"/>
                <a:gd name="T1" fmla="*/ 2147483647 h 12"/>
                <a:gd name="T2" fmla="*/ 0 w 23"/>
                <a:gd name="T3" fmla="*/ 0 h 12"/>
                <a:gd name="T4" fmla="*/ 2147483647 w 23"/>
                <a:gd name="T5" fmla="*/ 2147483647 h 12"/>
                <a:gd name="T6" fmla="*/ 2147483647 w 23"/>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5" name="Freeform 5073" descr="Large checker board"/>
            <p:cNvSpPr>
              <a:spLocks/>
            </p:cNvSpPr>
            <p:nvPr/>
          </p:nvSpPr>
          <p:spPr bwMode="auto">
            <a:xfrm>
              <a:off x="6515101" y="1487488"/>
              <a:ext cx="20638" cy="14288"/>
            </a:xfrm>
            <a:custGeom>
              <a:avLst/>
              <a:gdLst>
                <a:gd name="T0" fmla="*/ 2147483647 w 12"/>
                <a:gd name="T1" fmla="*/ 2147483647 h 7"/>
                <a:gd name="T2" fmla="*/ 0 w 12"/>
                <a:gd name="T3" fmla="*/ 0 h 7"/>
                <a:gd name="T4" fmla="*/ 2147483647 w 12"/>
                <a:gd name="T5" fmla="*/ 2147483647 h 7"/>
                <a:gd name="T6" fmla="*/ 2147483647 w 12"/>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56" name="Freeform 5074"/>
            <p:cNvSpPr>
              <a:spLocks/>
            </p:cNvSpPr>
            <p:nvPr/>
          </p:nvSpPr>
          <p:spPr bwMode="auto">
            <a:xfrm>
              <a:off x="4494213" y="1995488"/>
              <a:ext cx="19050" cy="3175"/>
            </a:xfrm>
            <a:custGeom>
              <a:avLst/>
              <a:gdLst>
                <a:gd name="T0" fmla="*/ 2147483647 w 11"/>
                <a:gd name="T1" fmla="*/ 2147483647 h 2"/>
                <a:gd name="T2" fmla="*/ 0 w 11"/>
                <a:gd name="T3" fmla="*/ 2147483647 h 2"/>
                <a:gd name="T4" fmla="*/ 2147483647 w 11"/>
                <a:gd name="T5" fmla="*/ 0 h 2"/>
                <a:gd name="T6" fmla="*/ 2147483647 w 1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23957" name="Freeform 507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3958" name="Freeform 5076"/>
            <p:cNvSpPr>
              <a:spLocks/>
            </p:cNvSpPr>
            <p:nvPr/>
          </p:nvSpPr>
          <p:spPr bwMode="auto">
            <a:xfrm>
              <a:off x="4398963" y="2311400"/>
              <a:ext cx="144463" cy="52388"/>
            </a:xfrm>
            <a:custGeom>
              <a:avLst/>
              <a:gdLst>
                <a:gd name="T0" fmla="*/ 2147483647 w 80"/>
                <a:gd name="T1" fmla="*/ 0 h 26"/>
                <a:gd name="T2" fmla="*/ 2147483647 w 80"/>
                <a:gd name="T3" fmla="*/ 0 h 26"/>
                <a:gd name="T4" fmla="*/ 2147483647 w 80"/>
                <a:gd name="T5" fmla="*/ 2147483647 h 26"/>
                <a:gd name="T6" fmla="*/ 2147483647 w 80"/>
                <a:gd name="T7" fmla="*/ 2147483647 h 26"/>
                <a:gd name="T8" fmla="*/ 2147483647 w 80"/>
                <a:gd name="T9" fmla="*/ 2147483647 h 26"/>
                <a:gd name="T10" fmla="*/ 2147483647 w 80"/>
                <a:gd name="T11" fmla="*/ 2147483647 h 26"/>
                <a:gd name="T12" fmla="*/ 2147483647 w 80"/>
                <a:gd name="T13" fmla="*/ 2147483647 h 26"/>
                <a:gd name="T14" fmla="*/ 2147483647 w 80"/>
                <a:gd name="T15" fmla="*/ 2147483647 h 26"/>
                <a:gd name="T16" fmla="*/ 0 w 80"/>
                <a:gd name="T17" fmla="*/ 2147483647 h 26"/>
                <a:gd name="T18" fmla="*/ 2147483647 w 80"/>
                <a:gd name="T19" fmla="*/ 2147483647 h 26"/>
                <a:gd name="T20" fmla="*/ 2147483647 w 80"/>
                <a:gd name="T21" fmla="*/ 2147483647 h 26"/>
                <a:gd name="T22" fmla="*/ 2147483647 w 80"/>
                <a:gd name="T23" fmla="*/ 2147483647 h 26"/>
                <a:gd name="T24" fmla="*/ 2147483647 w 80"/>
                <a:gd name="T25" fmla="*/ 2147483647 h 26"/>
                <a:gd name="T26" fmla="*/ 2147483647 w 80"/>
                <a:gd name="T27" fmla="*/ 2147483647 h 26"/>
                <a:gd name="T28" fmla="*/ 2147483647 w 80"/>
                <a:gd name="T29" fmla="*/ 2147483647 h 26"/>
                <a:gd name="T30" fmla="*/ 2147483647 w 80"/>
                <a:gd name="T31" fmla="*/ 2147483647 h 26"/>
                <a:gd name="T32" fmla="*/ 2147483647 w 80"/>
                <a:gd name="T33" fmla="*/ 2147483647 h 26"/>
                <a:gd name="T34" fmla="*/ 2147483647 w 80"/>
                <a:gd name="T35" fmla="*/ 0 h 26"/>
                <a:gd name="T36" fmla="*/ 2147483647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23959" name="Freeform 5077"/>
            <p:cNvSpPr>
              <a:spLocks/>
            </p:cNvSpPr>
            <p:nvPr/>
          </p:nvSpPr>
          <p:spPr bwMode="auto">
            <a:xfrm>
              <a:off x="4329113" y="2400300"/>
              <a:ext cx="73025" cy="50800"/>
            </a:xfrm>
            <a:custGeom>
              <a:avLst/>
              <a:gdLst>
                <a:gd name="T0" fmla="*/ 2147483647 w 43"/>
                <a:gd name="T1" fmla="*/ 2147483647 h 26"/>
                <a:gd name="T2" fmla="*/ 2147483647 w 43"/>
                <a:gd name="T3" fmla="*/ 2147483647 h 26"/>
                <a:gd name="T4" fmla="*/ 2147483647 w 43"/>
                <a:gd name="T5" fmla="*/ 2147483647 h 26"/>
                <a:gd name="T6" fmla="*/ 2147483647 w 43"/>
                <a:gd name="T7" fmla="*/ 2147483647 h 26"/>
                <a:gd name="T8" fmla="*/ 2147483647 w 43"/>
                <a:gd name="T9" fmla="*/ 2147483647 h 26"/>
                <a:gd name="T10" fmla="*/ 2147483647 w 43"/>
                <a:gd name="T11" fmla="*/ 2147483647 h 26"/>
                <a:gd name="T12" fmla="*/ 2147483647 w 43"/>
                <a:gd name="T13" fmla="*/ 2147483647 h 26"/>
                <a:gd name="T14" fmla="*/ 2147483647 w 43"/>
                <a:gd name="T15" fmla="*/ 2147483647 h 26"/>
                <a:gd name="T16" fmla="*/ 2147483647 w 43"/>
                <a:gd name="T17" fmla="*/ 2147483647 h 26"/>
                <a:gd name="T18" fmla="*/ 2147483647 w 43"/>
                <a:gd name="T19" fmla="*/ 2147483647 h 26"/>
                <a:gd name="T20" fmla="*/ 2147483647 w 43"/>
                <a:gd name="T21" fmla="*/ 2147483647 h 26"/>
                <a:gd name="T22" fmla="*/ 2147483647 w 43"/>
                <a:gd name="T23" fmla="*/ 2147483647 h 26"/>
                <a:gd name="T24" fmla="*/ 2147483647 w 43"/>
                <a:gd name="T25" fmla="*/ 2147483647 h 26"/>
                <a:gd name="T26" fmla="*/ 2147483647 w 43"/>
                <a:gd name="T27" fmla="*/ 2147483647 h 26"/>
                <a:gd name="T28" fmla="*/ 2147483647 w 43"/>
                <a:gd name="T29" fmla="*/ 2147483647 h 26"/>
                <a:gd name="T30" fmla="*/ 2147483647 w 43"/>
                <a:gd name="T31" fmla="*/ 2147483647 h 26"/>
                <a:gd name="T32" fmla="*/ 2147483647 w 43"/>
                <a:gd name="T33" fmla="*/ 2147483647 h 26"/>
                <a:gd name="T34" fmla="*/ 2147483647 w 43"/>
                <a:gd name="T35" fmla="*/ 2147483647 h 26"/>
                <a:gd name="T36" fmla="*/ 2147483647 w 43"/>
                <a:gd name="T37" fmla="*/ 2147483647 h 26"/>
                <a:gd name="T38" fmla="*/ 2147483647 w 43"/>
                <a:gd name="T39" fmla="*/ 2147483647 h 26"/>
                <a:gd name="T40" fmla="*/ 2147483647 w 43"/>
                <a:gd name="T41" fmla="*/ 0 h 26"/>
                <a:gd name="T42" fmla="*/ 2147483647 w 43"/>
                <a:gd name="T43" fmla="*/ 2147483647 h 26"/>
                <a:gd name="T44" fmla="*/ 2147483647 w 43"/>
                <a:gd name="T45" fmla="*/ 2147483647 h 26"/>
                <a:gd name="T46" fmla="*/ 0 w 43"/>
                <a:gd name="T47" fmla="*/ 2147483647 h 26"/>
                <a:gd name="T48" fmla="*/ 2147483647 w 43"/>
                <a:gd name="T49" fmla="*/ 2147483647 h 26"/>
                <a:gd name="T50" fmla="*/ 2147483647 w 43"/>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23960" name="Freeform 5078"/>
            <p:cNvSpPr>
              <a:spLocks/>
            </p:cNvSpPr>
            <p:nvPr/>
          </p:nvSpPr>
          <p:spPr bwMode="auto">
            <a:xfrm>
              <a:off x="4246563" y="1685925"/>
              <a:ext cx="254000" cy="425450"/>
            </a:xfrm>
            <a:custGeom>
              <a:avLst/>
              <a:gdLst>
                <a:gd name="T0" fmla="*/ 2147483647 w 144"/>
                <a:gd name="T1" fmla="*/ 2147483647 h 217"/>
                <a:gd name="T2" fmla="*/ 2147483647 w 144"/>
                <a:gd name="T3" fmla="*/ 2147483647 h 217"/>
                <a:gd name="T4" fmla="*/ 2147483647 w 144"/>
                <a:gd name="T5" fmla="*/ 2147483647 h 217"/>
                <a:gd name="T6" fmla="*/ 2147483647 w 144"/>
                <a:gd name="T7" fmla="*/ 2147483647 h 217"/>
                <a:gd name="T8" fmla="*/ 2147483647 w 144"/>
                <a:gd name="T9" fmla="*/ 2147483647 h 217"/>
                <a:gd name="T10" fmla="*/ 2147483647 w 144"/>
                <a:gd name="T11" fmla="*/ 2147483647 h 217"/>
                <a:gd name="T12" fmla="*/ 2147483647 w 144"/>
                <a:gd name="T13" fmla="*/ 2147483647 h 217"/>
                <a:gd name="T14" fmla="*/ 2147483647 w 144"/>
                <a:gd name="T15" fmla="*/ 2147483647 h 217"/>
                <a:gd name="T16" fmla="*/ 2147483647 w 144"/>
                <a:gd name="T17" fmla="*/ 2147483647 h 217"/>
                <a:gd name="T18" fmla="*/ 2147483647 w 144"/>
                <a:gd name="T19" fmla="*/ 2147483647 h 217"/>
                <a:gd name="T20" fmla="*/ 2147483647 w 144"/>
                <a:gd name="T21" fmla="*/ 2147483647 h 217"/>
                <a:gd name="T22" fmla="*/ 2147483647 w 144"/>
                <a:gd name="T23" fmla="*/ 2147483647 h 217"/>
                <a:gd name="T24" fmla="*/ 2147483647 w 144"/>
                <a:gd name="T25" fmla="*/ 2147483647 h 217"/>
                <a:gd name="T26" fmla="*/ 2147483647 w 144"/>
                <a:gd name="T27" fmla="*/ 2147483647 h 217"/>
                <a:gd name="T28" fmla="*/ 2147483647 w 144"/>
                <a:gd name="T29" fmla="*/ 2147483647 h 217"/>
                <a:gd name="T30" fmla="*/ 2147483647 w 144"/>
                <a:gd name="T31" fmla="*/ 2147483647 h 217"/>
                <a:gd name="T32" fmla="*/ 2147483647 w 144"/>
                <a:gd name="T33" fmla="*/ 2147483647 h 217"/>
                <a:gd name="T34" fmla="*/ 0 w 144"/>
                <a:gd name="T35" fmla="*/ 2147483647 h 217"/>
                <a:gd name="T36" fmla="*/ 2147483647 w 144"/>
                <a:gd name="T37" fmla="*/ 2147483647 h 217"/>
                <a:gd name="T38" fmla="*/ 2147483647 w 144"/>
                <a:gd name="T39" fmla="*/ 2147483647 h 217"/>
                <a:gd name="T40" fmla="*/ 2147483647 w 144"/>
                <a:gd name="T41" fmla="*/ 2147483647 h 217"/>
                <a:gd name="T42" fmla="*/ 2147483647 w 144"/>
                <a:gd name="T43" fmla="*/ 2147483647 h 217"/>
                <a:gd name="T44" fmla="*/ 2147483647 w 144"/>
                <a:gd name="T45" fmla="*/ 2147483647 h 217"/>
                <a:gd name="T46" fmla="*/ 2147483647 w 144"/>
                <a:gd name="T47" fmla="*/ 2147483647 h 217"/>
                <a:gd name="T48" fmla="*/ 2147483647 w 144"/>
                <a:gd name="T49" fmla="*/ 2147483647 h 217"/>
                <a:gd name="T50" fmla="*/ 2147483647 w 144"/>
                <a:gd name="T51" fmla="*/ 2147483647 h 217"/>
                <a:gd name="T52" fmla="*/ 2147483647 w 144"/>
                <a:gd name="T53" fmla="*/ 2147483647 h 217"/>
                <a:gd name="T54" fmla="*/ 2147483647 w 144"/>
                <a:gd name="T55" fmla="*/ 0 h 217"/>
                <a:gd name="T56" fmla="*/ 2147483647 w 144"/>
                <a:gd name="T57" fmla="*/ 2147483647 h 217"/>
                <a:gd name="T58" fmla="*/ 2147483647 w 144"/>
                <a:gd name="T59" fmla="*/ 2147483647 h 217"/>
                <a:gd name="T60" fmla="*/ 2147483647 w 144"/>
                <a:gd name="T61" fmla="*/ 2147483647 h 217"/>
                <a:gd name="T62" fmla="*/ 2147483647 w 144"/>
                <a:gd name="T63" fmla="*/ 2147483647 h 217"/>
                <a:gd name="T64" fmla="*/ 2147483647 w 144"/>
                <a:gd name="T65" fmla="*/ 2147483647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23961" name="Freeform 5079"/>
            <p:cNvSpPr>
              <a:spLocks/>
            </p:cNvSpPr>
            <p:nvPr/>
          </p:nvSpPr>
          <p:spPr bwMode="auto">
            <a:xfrm>
              <a:off x="4408488" y="2033588"/>
              <a:ext cx="11113" cy="25400"/>
            </a:xfrm>
            <a:custGeom>
              <a:avLst/>
              <a:gdLst>
                <a:gd name="T0" fmla="*/ 2147483647 w 7"/>
                <a:gd name="T1" fmla="*/ 0 h 14"/>
                <a:gd name="T2" fmla="*/ 2147483647 w 7"/>
                <a:gd name="T3" fmla="*/ 2147483647 h 14"/>
                <a:gd name="T4" fmla="*/ 2147483647 w 7"/>
                <a:gd name="T5" fmla="*/ 2147483647 h 14"/>
                <a:gd name="T6" fmla="*/ 2147483647 w 7"/>
                <a:gd name="T7" fmla="*/ 2147483647 h 14"/>
                <a:gd name="T8" fmla="*/ 0 w 7"/>
                <a:gd name="T9" fmla="*/ 2147483647 h 14"/>
                <a:gd name="T10" fmla="*/ 214748364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23962" name="Freeform 5080"/>
            <p:cNvSpPr>
              <a:spLocks/>
            </p:cNvSpPr>
            <p:nvPr/>
          </p:nvSpPr>
          <p:spPr bwMode="auto">
            <a:xfrm>
              <a:off x="4143376" y="2371725"/>
              <a:ext cx="109538" cy="60325"/>
            </a:xfrm>
            <a:custGeom>
              <a:avLst/>
              <a:gdLst>
                <a:gd name="T0" fmla="*/ 2147483647 w 62"/>
                <a:gd name="T1" fmla="*/ 2147483647 h 31"/>
                <a:gd name="T2" fmla="*/ 2147483647 w 62"/>
                <a:gd name="T3" fmla="*/ 2147483647 h 31"/>
                <a:gd name="T4" fmla="*/ 2147483647 w 62"/>
                <a:gd name="T5" fmla="*/ 2147483647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2147483647 w 62"/>
                <a:gd name="T15" fmla="*/ 2147483647 h 31"/>
                <a:gd name="T16" fmla="*/ 0 w 62"/>
                <a:gd name="T17" fmla="*/ 2147483647 h 31"/>
                <a:gd name="T18" fmla="*/ 2147483647 w 62"/>
                <a:gd name="T19" fmla="*/ 2147483647 h 31"/>
                <a:gd name="T20" fmla="*/ 2147483647 w 62"/>
                <a:gd name="T21" fmla="*/ 2147483647 h 31"/>
                <a:gd name="T22" fmla="*/ 2147483647 w 62"/>
                <a:gd name="T23" fmla="*/ 2147483647 h 31"/>
                <a:gd name="T24" fmla="*/ 2147483647 w 62"/>
                <a:gd name="T25" fmla="*/ 0 h 31"/>
                <a:gd name="T26" fmla="*/ 2147483647 w 62"/>
                <a:gd name="T27" fmla="*/ 2147483647 h 31"/>
                <a:gd name="T28" fmla="*/ 2147483647 w 62"/>
                <a:gd name="T29" fmla="*/ 2147483647 h 31"/>
                <a:gd name="T30" fmla="*/ 2147483647 w 62"/>
                <a:gd name="T31" fmla="*/ 2147483647 h 31"/>
                <a:gd name="T32" fmla="*/ 2147483647 w 62"/>
                <a:gd name="T33" fmla="*/ 2147483647 h 31"/>
                <a:gd name="T34" fmla="*/ 2147483647 w 62"/>
                <a:gd name="T35" fmla="*/ 2147483647 h 31"/>
                <a:gd name="T36" fmla="*/ 2147483647 w 62"/>
                <a:gd name="T37" fmla="*/ 2147483647 h 31"/>
                <a:gd name="T38" fmla="*/ 2147483647 w 62"/>
                <a:gd name="T39" fmla="*/ 2147483647 h 31"/>
                <a:gd name="T40" fmla="*/ 2147483647 w 62"/>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23963" name="Freeform 5081"/>
            <p:cNvSpPr>
              <a:spLocks/>
            </p:cNvSpPr>
            <p:nvPr/>
          </p:nvSpPr>
          <p:spPr bwMode="auto">
            <a:xfrm>
              <a:off x="4532313" y="2209800"/>
              <a:ext cx="455613" cy="273050"/>
            </a:xfrm>
            <a:custGeom>
              <a:avLst/>
              <a:gdLst>
                <a:gd name="T0" fmla="*/ 2147483647 w 256"/>
                <a:gd name="T1" fmla="*/ 0 h 139"/>
                <a:gd name="T2" fmla="*/ 2147483647 w 256"/>
                <a:gd name="T3" fmla="*/ 2147483647 h 139"/>
                <a:gd name="T4" fmla="*/ 2147483647 w 256"/>
                <a:gd name="T5" fmla="*/ 2147483647 h 139"/>
                <a:gd name="T6" fmla="*/ 2147483647 w 256"/>
                <a:gd name="T7" fmla="*/ 2147483647 h 139"/>
                <a:gd name="T8" fmla="*/ 2147483647 w 256"/>
                <a:gd name="T9" fmla="*/ 2147483647 h 139"/>
                <a:gd name="T10" fmla="*/ 2147483647 w 256"/>
                <a:gd name="T11" fmla="*/ 2147483647 h 139"/>
                <a:gd name="T12" fmla="*/ 2147483647 w 256"/>
                <a:gd name="T13" fmla="*/ 2147483647 h 139"/>
                <a:gd name="T14" fmla="*/ 2147483647 w 256"/>
                <a:gd name="T15" fmla="*/ 2147483647 h 139"/>
                <a:gd name="T16" fmla="*/ 2147483647 w 256"/>
                <a:gd name="T17" fmla="*/ 2147483647 h 139"/>
                <a:gd name="T18" fmla="*/ 2147483647 w 256"/>
                <a:gd name="T19" fmla="*/ 2147483647 h 139"/>
                <a:gd name="T20" fmla="*/ 2147483647 w 256"/>
                <a:gd name="T21" fmla="*/ 2147483647 h 139"/>
                <a:gd name="T22" fmla="*/ 2147483647 w 256"/>
                <a:gd name="T23" fmla="*/ 2147483647 h 139"/>
                <a:gd name="T24" fmla="*/ 0 w 256"/>
                <a:gd name="T25" fmla="*/ 2147483647 h 139"/>
                <a:gd name="T26" fmla="*/ 2147483647 w 256"/>
                <a:gd name="T27" fmla="*/ 2147483647 h 139"/>
                <a:gd name="T28" fmla="*/ 2147483647 w 256"/>
                <a:gd name="T29" fmla="*/ 2147483647 h 139"/>
                <a:gd name="T30" fmla="*/ 2147483647 w 256"/>
                <a:gd name="T31" fmla="*/ 2147483647 h 139"/>
                <a:gd name="T32" fmla="*/ 2147483647 w 256"/>
                <a:gd name="T33" fmla="*/ 2147483647 h 139"/>
                <a:gd name="T34" fmla="*/ 2147483647 w 256"/>
                <a:gd name="T35" fmla="*/ 2147483647 h 139"/>
                <a:gd name="T36" fmla="*/ 2147483647 w 256"/>
                <a:gd name="T37" fmla="*/ 2147483647 h 139"/>
                <a:gd name="T38" fmla="*/ 2147483647 w 256"/>
                <a:gd name="T39" fmla="*/ 2147483647 h 139"/>
                <a:gd name="T40" fmla="*/ 2147483647 w 256"/>
                <a:gd name="T41" fmla="*/ 2147483647 h 139"/>
                <a:gd name="T42" fmla="*/ 2147483647 w 256"/>
                <a:gd name="T43" fmla="*/ 2147483647 h 139"/>
                <a:gd name="T44" fmla="*/ 2147483647 w 256"/>
                <a:gd name="T45" fmla="*/ 2147483647 h 139"/>
                <a:gd name="T46" fmla="*/ 2147483647 w 256"/>
                <a:gd name="T47" fmla="*/ 2147483647 h 139"/>
                <a:gd name="T48" fmla="*/ 2147483647 w 256"/>
                <a:gd name="T49" fmla="*/ 2147483647 h 139"/>
                <a:gd name="T50" fmla="*/ 2147483647 w 256"/>
                <a:gd name="T51" fmla="*/ 2147483647 h 139"/>
                <a:gd name="T52" fmla="*/ 2147483647 w 256"/>
                <a:gd name="T53" fmla="*/ 2147483647 h 139"/>
                <a:gd name="T54" fmla="*/ 2147483647 w 256"/>
                <a:gd name="T55" fmla="*/ 2147483647 h 139"/>
                <a:gd name="T56" fmla="*/ 2147483647 w 256"/>
                <a:gd name="T57" fmla="*/ 2147483647 h 139"/>
                <a:gd name="T58" fmla="*/ 2147483647 w 256"/>
                <a:gd name="T59" fmla="*/ 2147483647 h 139"/>
                <a:gd name="T60" fmla="*/ 2147483647 w 256"/>
                <a:gd name="T61" fmla="*/ 2147483647 h 139"/>
                <a:gd name="T62" fmla="*/ 2147483647 w 256"/>
                <a:gd name="T63" fmla="*/ 2147483647 h 139"/>
                <a:gd name="T64" fmla="*/ 2147483647 w 256"/>
                <a:gd name="T65" fmla="*/ 2147483647 h 139"/>
                <a:gd name="T66" fmla="*/ 2147483647 w 256"/>
                <a:gd name="T67" fmla="*/ 2147483647 h 139"/>
                <a:gd name="T68" fmla="*/ 2147483647 w 256"/>
                <a:gd name="T69" fmla="*/ 2147483647 h 139"/>
                <a:gd name="T70" fmla="*/ 2147483647 w 256"/>
                <a:gd name="T71" fmla="*/ 2147483647 h 139"/>
                <a:gd name="T72" fmla="*/ 2147483647 w 256"/>
                <a:gd name="T73" fmla="*/ 2147483647 h 139"/>
                <a:gd name="T74" fmla="*/ 2147483647 w 256"/>
                <a:gd name="T75" fmla="*/ 2147483647 h 139"/>
                <a:gd name="T76" fmla="*/ 2147483647 w 256"/>
                <a:gd name="T77" fmla="*/ 2147483647 h 139"/>
                <a:gd name="T78" fmla="*/ 2147483647 w 256"/>
                <a:gd name="T79" fmla="*/ 2147483647 h 139"/>
                <a:gd name="T80" fmla="*/ 2147483647 w 256"/>
                <a:gd name="T81" fmla="*/ 2147483647 h 139"/>
                <a:gd name="T82" fmla="*/ 2147483647 w 256"/>
                <a:gd name="T83" fmla="*/ 2147483647 h 139"/>
                <a:gd name="T84" fmla="*/ 2147483647 w 256"/>
                <a:gd name="T85" fmla="*/ 2147483647 h 139"/>
                <a:gd name="T86" fmla="*/ 2147483647 w 256"/>
                <a:gd name="T87" fmla="*/ 2147483647 h 139"/>
                <a:gd name="T88" fmla="*/ 2147483647 w 256"/>
                <a:gd name="T89" fmla="*/ 2147483647 h 139"/>
                <a:gd name="T90" fmla="*/ 2147483647 w 256"/>
                <a:gd name="T91" fmla="*/ 2147483647 h 139"/>
                <a:gd name="T92" fmla="*/ 2147483647 w 256"/>
                <a:gd name="T93" fmla="*/ 2147483647 h 139"/>
                <a:gd name="T94" fmla="*/ 2147483647 w 256"/>
                <a:gd name="T95" fmla="*/ 2147483647 h 139"/>
                <a:gd name="T96" fmla="*/ 2147483647 w 256"/>
                <a:gd name="T97" fmla="*/ 2147483647 h 139"/>
                <a:gd name="T98" fmla="*/ 2147483647 w 256"/>
                <a:gd name="T99" fmla="*/ 2147483647 h 139"/>
                <a:gd name="T100" fmla="*/ 2147483647 w 256"/>
                <a:gd name="T101" fmla="*/ 2147483647 h 139"/>
                <a:gd name="T102" fmla="*/ 2147483647 w 256"/>
                <a:gd name="T103" fmla="*/ 2147483647 h 139"/>
                <a:gd name="T104" fmla="*/ 2147483647 w 256"/>
                <a:gd name="T105" fmla="*/ 2147483647 h 139"/>
                <a:gd name="T106" fmla="*/ 2147483647 w 256"/>
                <a:gd name="T107" fmla="*/ 2147483647 h 139"/>
                <a:gd name="T108" fmla="*/ 2147483647 w 256"/>
                <a:gd name="T109" fmla="*/ 2147483647 h 139"/>
                <a:gd name="T110" fmla="*/ 2147483647 w 256"/>
                <a:gd name="T111" fmla="*/ 2147483647 h 139"/>
                <a:gd name="T112" fmla="*/ 2147483647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23964" name="Freeform 5082"/>
            <p:cNvSpPr>
              <a:spLocks/>
            </p:cNvSpPr>
            <p:nvPr/>
          </p:nvSpPr>
          <p:spPr bwMode="auto">
            <a:xfrm>
              <a:off x="4457701" y="2517775"/>
              <a:ext cx="34925" cy="47625"/>
            </a:xfrm>
            <a:custGeom>
              <a:avLst/>
              <a:gdLst>
                <a:gd name="T0" fmla="*/ 2147483647 w 19"/>
                <a:gd name="T1" fmla="*/ 0 h 30"/>
                <a:gd name="T2" fmla="*/ 2147483647 w 19"/>
                <a:gd name="T3" fmla="*/ 0 h 30"/>
                <a:gd name="T4" fmla="*/ 2147483647 w 19"/>
                <a:gd name="T5" fmla="*/ 0 h 30"/>
                <a:gd name="T6" fmla="*/ 2147483647 w 19"/>
                <a:gd name="T7" fmla="*/ 2147483647 h 30"/>
                <a:gd name="T8" fmla="*/ 2147483647 w 19"/>
                <a:gd name="T9" fmla="*/ 2147483647 h 30"/>
                <a:gd name="T10" fmla="*/ 2147483647 w 19"/>
                <a:gd name="T11" fmla="*/ 2147483647 h 30"/>
                <a:gd name="T12" fmla="*/ 2147483647 w 19"/>
                <a:gd name="T13" fmla="*/ 2147483647 h 30"/>
                <a:gd name="T14" fmla="*/ 0 w 19"/>
                <a:gd name="T15" fmla="*/ 2147483647 h 30"/>
                <a:gd name="T16" fmla="*/ 2147483647 w 19"/>
                <a:gd name="T17" fmla="*/ 2147483647 h 30"/>
                <a:gd name="T18" fmla="*/ 2147483647 w 19"/>
                <a:gd name="T19" fmla="*/ 2147483647 h 30"/>
                <a:gd name="T20" fmla="*/ 2147483647 w 19"/>
                <a:gd name="T21" fmla="*/ 2147483647 h 30"/>
                <a:gd name="T22" fmla="*/ 2147483647 w 19"/>
                <a:gd name="T23" fmla="*/ 2147483647 h 30"/>
                <a:gd name="T24" fmla="*/ 214748364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23965" name="Freeform 5083" descr="Large checker board"/>
            <p:cNvSpPr>
              <a:spLocks/>
            </p:cNvSpPr>
            <p:nvPr/>
          </p:nvSpPr>
          <p:spPr bwMode="auto">
            <a:xfrm>
              <a:off x="849313" y="1597025"/>
              <a:ext cx="1819275" cy="984250"/>
            </a:xfrm>
            <a:custGeom>
              <a:avLst/>
              <a:gdLst>
                <a:gd name="T0" fmla="*/ 2147483647 w 1025"/>
                <a:gd name="T1" fmla="*/ 2147483647 h 501"/>
                <a:gd name="T2" fmla="*/ 2147483647 w 1025"/>
                <a:gd name="T3" fmla="*/ 2147483647 h 501"/>
                <a:gd name="T4" fmla="*/ 2147483647 w 1025"/>
                <a:gd name="T5" fmla="*/ 2147483647 h 501"/>
                <a:gd name="T6" fmla="*/ 2147483647 w 1025"/>
                <a:gd name="T7" fmla="*/ 2147483647 h 501"/>
                <a:gd name="T8" fmla="*/ 2147483647 w 1025"/>
                <a:gd name="T9" fmla="*/ 2147483647 h 501"/>
                <a:gd name="T10" fmla="*/ 2147483647 w 1025"/>
                <a:gd name="T11" fmla="*/ 2147483647 h 501"/>
                <a:gd name="T12" fmla="*/ 2147483647 w 1025"/>
                <a:gd name="T13" fmla="*/ 2147483647 h 501"/>
                <a:gd name="T14" fmla="*/ 2147483647 w 1025"/>
                <a:gd name="T15" fmla="*/ 2147483647 h 501"/>
                <a:gd name="T16" fmla="*/ 2147483647 w 1025"/>
                <a:gd name="T17" fmla="*/ 2147483647 h 501"/>
                <a:gd name="T18" fmla="*/ 2147483647 w 1025"/>
                <a:gd name="T19" fmla="*/ 2147483647 h 501"/>
                <a:gd name="T20" fmla="*/ 2147483647 w 1025"/>
                <a:gd name="T21" fmla="*/ 2147483647 h 501"/>
                <a:gd name="T22" fmla="*/ 2147483647 w 1025"/>
                <a:gd name="T23" fmla="*/ 2147483647 h 501"/>
                <a:gd name="T24" fmla="*/ 2147483647 w 1025"/>
                <a:gd name="T25" fmla="*/ 2147483647 h 501"/>
                <a:gd name="T26" fmla="*/ 2147483647 w 1025"/>
                <a:gd name="T27" fmla="*/ 2147483647 h 501"/>
                <a:gd name="T28" fmla="*/ 2147483647 w 1025"/>
                <a:gd name="T29" fmla="*/ 2147483647 h 501"/>
                <a:gd name="T30" fmla="*/ 2147483647 w 1025"/>
                <a:gd name="T31" fmla="*/ 2147483647 h 501"/>
                <a:gd name="T32" fmla="*/ 2147483647 w 1025"/>
                <a:gd name="T33" fmla="*/ 2147483647 h 501"/>
                <a:gd name="T34" fmla="*/ 2147483647 w 1025"/>
                <a:gd name="T35" fmla="*/ 2147483647 h 501"/>
                <a:gd name="T36" fmla="*/ 2147483647 w 1025"/>
                <a:gd name="T37" fmla="*/ 2147483647 h 501"/>
                <a:gd name="T38" fmla="*/ 2147483647 w 1025"/>
                <a:gd name="T39" fmla="*/ 2147483647 h 501"/>
                <a:gd name="T40" fmla="*/ 2147483647 w 1025"/>
                <a:gd name="T41" fmla="*/ 2147483647 h 501"/>
                <a:gd name="T42" fmla="*/ 2147483647 w 1025"/>
                <a:gd name="T43" fmla="*/ 2147483647 h 501"/>
                <a:gd name="T44" fmla="*/ 2147483647 w 1025"/>
                <a:gd name="T45" fmla="*/ 2147483647 h 501"/>
                <a:gd name="T46" fmla="*/ 2147483647 w 1025"/>
                <a:gd name="T47" fmla="*/ 2147483647 h 501"/>
                <a:gd name="T48" fmla="*/ 2147483647 w 1025"/>
                <a:gd name="T49" fmla="*/ 2147483647 h 501"/>
                <a:gd name="T50" fmla="*/ 2147483647 w 1025"/>
                <a:gd name="T51" fmla="*/ 2147483647 h 501"/>
                <a:gd name="T52" fmla="*/ 2147483647 w 1025"/>
                <a:gd name="T53" fmla="*/ 2147483647 h 501"/>
                <a:gd name="T54" fmla="*/ 2147483647 w 1025"/>
                <a:gd name="T55" fmla="*/ 2147483647 h 501"/>
                <a:gd name="T56" fmla="*/ 2147483647 w 1025"/>
                <a:gd name="T57" fmla="*/ 2147483647 h 501"/>
                <a:gd name="T58" fmla="*/ 2147483647 w 1025"/>
                <a:gd name="T59" fmla="*/ 2147483647 h 501"/>
                <a:gd name="T60" fmla="*/ 2147483647 w 1025"/>
                <a:gd name="T61" fmla="*/ 2147483647 h 501"/>
                <a:gd name="T62" fmla="*/ 2147483647 w 1025"/>
                <a:gd name="T63" fmla="*/ 2147483647 h 501"/>
                <a:gd name="T64" fmla="*/ 2147483647 w 1025"/>
                <a:gd name="T65" fmla="*/ 2147483647 h 501"/>
                <a:gd name="T66" fmla="*/ 2147483647 w 1025"/>
                <a:gd name="T67" fmla="*/ 2147483647 h 501"/>
                <a:gd name="T68" fmla="*/ 2147483647 w 1025"/>
                <a:gd name="T69" fmla="*/ 2147483647 h 501"/>
                <a:gd name="T70" fmla="*/ 2147483647 w 1025"/>
                <a:gd name="T71" fmla="*/ 2147483647 h 501"/>
                <a:gd name="T72" fmla="*/ 2147483647 w 1025"/>
                <a:gd name="T73" fmla="*/ 2147483647 h 501"/>
                <a:gd name="T74" fmla="*/ 2147483647 w 1025"/>
                <a:gd name="T75" fmla="*/ 2147483647 h 501"/>
                <a:gd name="T76" fmla="*/ 2147483647 w 1025"/>
                <a:gd name="T77" fmla="*/ 2147483647 h 501"/>
                <a:gd name="T78" fmla="*/ 2147483647 w 1025"/>
                <a:gd name="T79" fmla="*/ 2147483647 h 501"/>
                <a:gd name="T80" fmla="*/ 2147483647 w 1025"/>
                <a:gd name="T81" fmla="*/ 2147483647 h 501"/>
                <a:gd name="T82" fmla="*/ 2147483647 w 1025"/>
                <a:gd name="T83" fmla="*/ 2147483647 h 501"/>
                <a:gd name="T84" fmla="*/ 2147483647 w 1025"/>
                <a:gd name="T85" fmla="*/ 2147483647 h 501"/>
                <a:gd name="T86" fmla="*/ 2147483647 w 1025"/>
                <a:gd name="T87" fmla="*/ 2147483647 h 501"/>
                <a:gd name="T88" fmla="*/ 2147483647 w 1025"/>
                <a:gd name="T89" fmla="*/ 2147483647 h 501"/>
                <a:gd name="T90" fmla="*/ 2147483647 w 1025"/>
                <a:gd name="T91" fmla="*/ 2147483647 h 501"/>
                <a:gd name="T92" fmla="*/ 2147483647 w 1025"/>
                <a:gd name="T93" fmla="*/ 2147483647 h 501"/>
                <a:gd name="T94" fmla="*/ 2147483647 w 1025"/>
                <a:gd name="T95" fmla="*/ 2147483647 h 501"/>
                <a:gd name="T96" fmla="*/ 2147483647 w 1025"/>
                <a:gd name="T97" fmla="*/ 2147483647 h 501"/>
                <a:gd name="T98" fmla="*/ 2147483647 w 1025"/>
                <a:gd name="T99" fmla="*/ 2147483647 h 501"/>
                <a:gd name="T100" fmla="*/ 2147483647 w 1025"/>
                <a:gd name="T101" fmla="*/ 2147483647 h 501"/>
                <a:gd name="T102" fmla="*/ 2147483647 w 1025"/>
                <a:gd name="T103" fmla="*/ 2147483647 h 501"/>
                <a:gd name="T104" fmla="*/ 2147483647 w 1025"/>
                <a:gd name="T105" fmla="*/ 2147483647 h 501"/>
                <a:gd name="T106" fmla="*/ 2147483647 w 1025"/>
                <a:gd name="T107" fmla="*/ 2147483647 h 501"/>
                <a:gd name="T108" fmla="*/ 2147483647 w 1025"/>
                <a:gd name="T109" fmla="*/ 2147483647 h 501"/>
                <a:gd name="T110" fmla="*/ 2147483647 w 1025"/>
                <a:gd name="T111" fmla="*/ 2147483647 h 501"/>
                <a:gd name="T112" fmla="*/ 2147483647 w 1025"/>
                <a:gd name="T113" fmla="*/ 2147483647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6" name="Freeform 5084" descr="Large checker board"/>
            <p:cNvSpPr>
              <a:spLocks/>
            </p:cNvSpPr>
            <p:nvPr/>
          </p:nvSpPr>
          <p:spPr bwMode="auto">
            <a:xfrm>
              <a:off x="2216151" y="1544638"/>
              <a:ext cx="496888" cy="358775"/>
            </a:xfrm>
            <a:custGeom>
              <a:avLst/>
              <a:gdLst>
                <a:gd name="T0" fmla="*/ 2147483647 w 280"/>
                <a:gd name="T1" fmla="*/ 2147483647 h 182"/>
                <a:gd name="T2" fmla="*/ 2147483647 w 280"/>
                <a:gd name="T3" fmla="*/ 2147483647 h 182"/>
                <a:gd name="T4" fmla="*/ 2147483647 w 280"/>
                <a:gd name="T5" fmla="*/ 2147483647 h 182"/>
                <a:gd name="T6" fmla="*/ 2147483647 w 280"/>
                <a:gd name="T7" fmla="*/ 2147483647 h 182"/>
                <a:gd name="T8" fmla="*/ 2147483647 w 280"/>
                <a:gd name="T9" fmla="*/ 2147483647 h 182"/>
                <a:gd name="T10" fmla="*/ 2147483647 w 280"/>
                <a:gd name="T11" fmla="*/ 2147483647 h 182"/>
                <a:gd name="T12" fmla="*/ 2147483647 w 280"/>
                <a:gd name="T13" fmla="*/ 2147483647 h 182"/>
                <a:gd name="T14" fmla="*/ 2147483647 w 280"/>
                <a:gd name="T15" fmla="*/ 2147483647 h 182"/>
                <a:gd name="T16" fmla="*/ 2147483647 w 280"/>
                <a:gd name="T17" fmla="*/ 2147483647 h 182"/>
                <a:gd name="T18" fmla="*/ 2147483647 w 280"/>
                <a:gd name="T19" fmla="*/ 2147483647 h 182"/>
                <a:gd name="T20" fmla="*/ 2147483647 w 280"/>
                <a:gd name="T21" fmla="*/ 2147483647 h 182"/>
                <a:gd name="T22" fmla="*/ 2147483647 w 280"/>
                <a:gd name="T23" fmla="*/ 2147483647 h 182"/>
                <a:gd name="T24" fmla="*/ 2147483647 w 280"/>
                <a:gd name="T25" fmla="*/ 2147483647 h 182"/>
                <a:gd name="T26" fmla="*/ 2147483647 w 280"/>
                <a:gd name="T27" fmla="*/ 2147483647 h 182"/>
                <a:gd name="T28" fmla="*/ 2147483647 w 280"/>
                <a:gd name="T29" fmla="*/ 2147483647 h 182"/>
                <a:gd name="T30" fmla="*/ 2147483647 w 280"/>
                <a:gd name="T31" fmla="*/ 2147483647 h 182"/>
                <a:gd name="T32" fmla="*/ 2147483647 w 280"/>
                <a:gd name="T33" fmla="*/ 2147483647 h 182"/>
                <a:gd name="T34" fmla="*/ 2147483647 w 280"/>
                <a:gd name="T35" fmla="*/ 2147483647 h 182"/>
                <a:gd name="T36" fmla="*/ 2147483647 w 280"/>
                <a:gd name="T37" fmla="*/ 2147483647 h 182"/>
                <a:gd name="T38" fmla="*/ 2147483647 w 280"/>
                <a:gd name="T39" fmla="*/ 2147483647 h 182"/>
                <a:gd name="T40" fmla="*/ 2147483647 w 280"/>
                <a:gd name="T41" fmla="*/ 2147483647 h 182"/>
                <a:gd name="T42" fmla="*/ 2147483647 w 280"/>
                <a:gd name="T43" fmla="*/ 2147483647 h 182"/>
                <a:gd name="T44" fmla="*/ 2147483647 w 280"/>
                <a:gd name="T45" fmla="*/ 2147483647 h 182"/>
                <a:gd name="T46" fmla="*/ 2147483647 w 280"/>
                <a:gd name="T47" fmla="*/ 2147483647 h 182"/>
                <a:gd name="T48" fmla="*/ 2147483647 w 280"/>
                <a:gd name="T49" fmla="*/ 2147483647 h 182"/>
                <a:gd name="T50" fmla="*/ 2147483647 w 280"/>
                <a:gd name="T51" fmla="*/ 2147483647 h 182"/>
                <a:gd name="T52" fmla="*/ 2147483647 w 280"/>
                <a:gd name="T53" fmla="*/ 2147483647 h 182"/>
                <a:gd name="T54" fmla="*/ 2147483647 w 280"/>
                <a:gd name="T55" fmla="*/ 2147483647 h 182"/>
                <a:gd name="T56" fmla="*/ 2147483647 w 280"/>
                <a:gd name="T57" fmla="*/ 2147483647 h 182"/>
                <a:gd name="T58" fmla="*/ 2147483647 w 280"/>
                <a:gd name="T59" fmla="*/ 2147483647 h 182"/>
                <a:gd name="T60" fmla="*/ 2147483647 w 280"/>
                <a:gd name="T61" fmla="*/ 2147483647 h 182"/>
                <a:gd name="T62" fmla="*/ 2147483647 w 280"/>
                <a:gd name="T63" fmla="*/ 2147483647 h 182"/>
                <a:gd name="T64" fmla="*/ 2147483647 w 280"/>
                <a:gd name="T65" fmla="*/ 2147483647 h 182"/>
                <a:gd name="T66" fmla="*/ 2147483647 w 280"/>
                <a:gd name="T67" fmla="*/ 2147483647 h 182"/>
                <a:gd name="T68" fmla="*/ 2147483647 w 280"/>
                <a:gd name="T69" fmla="*/ 2147483647 h 182"/>
                <a:gd name="T70" fmla="*/ 2147483647 w 280"/>
                <a:gd name="T71" fmla="*/ 2147483647 h 182"/>
                <a:gd name="T72" fmla="*/ 2147483647 w 280"/>
                <a:gd name="T73" fmla="*/ 2147483647 h 182"/>
                <a:gd name="T74" fmla="*/ 2147483647 w 280"/>
                <a:gd name="T75" fmla="*/ 2147483647 h 182"/>
                <a:gd name="T76" fmla="*/ 2147483647 w 280"/>
                <a:gd name="T77" fmla="*/ 2147483647 h 182"/>
                <a:gd name="T78" fmla="*/ 2147483647 w 280"/>
                <a:gd name="T79" fmla="*/ 2147483647 h 182"/>
                <a:gd name="T80" fmla="*/ 2147483647 w 280"/>
                <a:gd name="T81" fmla="*/ 2147483647 h 182"/>
                <a:gd name="T82" fmla="*/ 2147483647 w 280"/>
                <a:gd name="T83" fmla="*/ 2147483647 h 182"/>
                <a:gd name="T84" fmla="*/ 2147483647 w 280"/>
                <a:gd name="T85" fmla="*/ 2147483647 h 182"/>
                <a:gd name="T86" fmla="*/ 2147483647 w 280"/>
                <a:gd name="T87" fmla="*/ 2147483647 h 182"/>
                <a:gd name="T88" fmla="*/ 2147483647 w 280"/>
                <a:gd name="T89" fmla="*/ 2147483647 h 182"/>
                <a:gd name="T90" fmla="*/ 2147483647 w 280"/>
                <a:gd name="T91" fmla="*/ 2147483647 h 182"/>
                <a:gd name="T92" fmla="*/ 2147483647 w 280"/>
                <a:gd name="T93" fmla="*/ 2147483647 h 182"/>
                <a:gd name="T94" fmla="*/ 2147483647 w 280"/>
                <a:gd name="T95" fmla="*/ 2147483647 h 182"/>
                <a:gd name="T96" fmla="*/ 2147483647 w 280"/>
                <a:gd name="T97" fmla="*/ 2147483647 h 182"/>
                <a:gd name="T98" fmla="*/ 2147483647 w 280"/>
                <a:gd name="T99" fmla="*/ 2147483647 h 182"/>
                <a:gd name="T100" fmla="*/ 2147483647 w 280"/>
                <a:gd name="T101" fmla="*/ 2147483647 h 182"/>
                <a:gd name="T102" fmla="*/ 2147483647 w 280"/>
                <a:gd name="T103" fmla="*/ 2147483647 h 182"/>
                <a:gd name="T104" fmla="*/ 2147483647 w 280"/>
                <a:gd name="T105" fmla="*/ 2147483647 h 182"/>
                <a:gd name="T106" fmla="*/ 2147483647 w 280"/>
                <a:gd name="T107" fmla="*/ 2147483647 h 182"/>
                <a:gd name="T108" fmla="*/ 2147483647 w 280"/>
                <a:gd name="T109" fmla="*/ 2147483647 h 182"/>
                <a:gd name="T110" fmla="*/ 2147483647 w 280"/>
                <a:gd name="T111" fmla="*/ 2147483647 h 182"/>
                <a:gd name="T112" fmla="*/ 2147483647 w 280"/>
                <a:gd name="T113" fmla="*/ 2147483647 h 182"/>
                <a:gd name="T114" fmla="*/ 2147483647 w 280"/>
                <a:gd name="T115" fmla="*/ 2147483647 h 182"/>
                <a:gd name="T116" fmla="*/ 2147483647 w 280"/>
                <a:gd name="T117" fmla="*/ 2147483647 h 182"/>
                <a:gd name="T118" fmla="*/ 2147483647 w 280"/>
                <a:gd name="T119" fmla="*/ 2147483647 h 182"/>
                <a:gd name="T120" fmla="*/ 2147483647 w 280"/>
                <a:gd name="T121" fmla="*/ 2147483647 h 182"/>
                <a:gd name="T122" fmla="*/ 2147483647 w 280"/>
                <a:gd name="T123" fmla="*/ 2147483647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7" name="Freeform 5085" descr="Large checker board"/>
            <p:cNvSpPr>
              <a:spLocks/>
            </p:cNvSpPr>
            <p:nvPr/>
          </p:nvSpPr>
          <p:spPr bwMode="auto">
            <a:xfrm>
              <a:off x="2363788" y="1320800"/>
              <a:ext cx="606425" cy="153988"/>
            </a:xfrm>
            <a:custGeom>
              <a:avLst/>
              <a:gdLst>
                <a:gd name="T0" fmla="*/ 2147483647 w 341"/>
                <a:gd name="T1" fmla="*/ 2147483647 h 78"/>
                <a:gd name="T2" fmla="*/ 2147483647 w 341"/>
                <a:gd name="T3" fmla="*/ 2147483647 h 78"/>
                <a:gd name="T4" fmla="*/ 2147483647 w 341"/>
                <a:gd name="T5" fmla="*/ 2147483647 h 78"/>
                <a:gd name="T6" fmla="*/ 2147483647 w 341"/>
                <a:gd name="T7" fmla="*/ 2147483647 h 78"/>
                <a:gd name="T8" fmla="*/ 2147483647 w 341"/>
                <a:gd name="T9" fmla="*/ 2147483647 h 78"/>
                <a:gd name="T10" fmla="*/ 2147483647 w 341"/>
                <a:gd name="T11" fmla="*/ 2147483647 h 78"/>
                <a:gd name="T12" fmla="*/ 2147483647 w 341"/>
                <a:gd name="T13" fmla="*/ 2147483647 h 78"/>
                <a:gd name="T14" fmla="*/ 2147483647 w 341"/>
                <a:gd name="T15" fmla="*/ 2147483647 h 78"/>
                <a:gd name="T16" fmla="*/ 2147483647 w 341"/>
                <a:gd name="T17" fmla="*/ 2147483647 h 78"/>
                <a:gd name="T18" fmla="*/ 2147483647 w 341"/>
                <a:gd name="T19" fmla="*/ 2147483647 h 78"/>
                <a:gd name="T20" fmla="*/ 2147483647 w 341"/>
                <a:gd name="T21" fmla="*/ 2147483647 h 78"/>
                <a:gd name="T22" fmla="*/ 2147483647 w 341"/>
                <a:gd name="T23" fmla="*/ 2147483647 h 78"/>
                <a:gd name="T24" fmla="*/ 2147483647 w 341"/>
                <a:gd name="T25" fmla="*/ 2147483647 h 78"/>
                <a:gd name="T26" fmla="*/ 2147483647 w 341"/>
                <a:gd name="T27" fmla="*/ 2147483647 h 78"/>
                <a:gd name="T28" fmla="*/ 2147483647 w 341"/>
                <a:gd name="T29" fmla="*/ 2147483647 h 78"/>
                <a:gd name="T30" fmla="*/ 2147483647 w 341"/>
                <a:gd name="T31" fmla="*/ 2147483647 h 78"/>
                <a:gd name="T32" fmla="*/ 2147483647 w 341"/>
                <a:gd name="T33" fmla="*/ 2147483647 h 78"/>
                <a:gd name="T34" fmla="*/ 2147483647 w 341"/>
                <a:gd name="T35" fmla="*/ 2147483647 h 78"/>
                <a:gd name="T36" fmla="*/ 2147483647 w 341"/>
                <a:gd name="T37" fmla="*/ 2147483647 h 78"/>
                <a:gd name="T38" fmla="*/ 2147483647 w 341"/>
                <a:gd name="T39" fmla="*/ 2147483647 h 78"/>
                <a:gd name="T40" fmla="*/ 2147483647 w 341"/>
                <a:gd name="T41" fmla="*/ 2147483647 h 78"/>
                <a:gd name="T42" fmla="*/ 2147483647 w 341"/>
                <a:gd name="T43" fmla="*/ 2147483647 h 78"/>
                <a:gd name="T44" fmla="*/ 2147483647 w 341"/>
                <a:gd name="T45" fmla="*/ 2147483647 h 78"/>
                <a:gd name="T46" fmla="*/ 2147483647 w 341"/>
                <a:gd name="T47" fmla="*/ 2147483647 h 78"/>
                <a:gd name="T48" fmla="*/ 2147483647 w 341"/>
                <a:gd name="T49" fmla="*/ 2147483647 h 78"/>
                <a:gd name="T50" fmla="*/ 2147483647 w 341"/>
                <a:gd name="T51" fmla="*/ 0 h 78"/>
                <a:gd name="T52" fmla="*/ 2147483647 w 341"/>
                <a:gd name="T53" fmla="*/ 2147483647 h 78"/>
                <a:gd name="T54" fmla="*/ 2147483647 w 341"/>
                <a:gd name="T55" fmla="*/ 2147483647 h 78"/>
                <a:gd name="T56" fmla="*/ 2147483647 w 341"/>
                <a:gd name="T57" fmla="*/ 2147483647 h 78"/>
                <a:gd name="T58" fmla="*/ 2147483647 w 341"/>
                <a:gd name="T59" fmla="*/ 2147483647 h 78"/>
                <a:gd name="T60" fmla="*/ 2147483647 w 341"/>
                <a:gd name="T61" fmla="*/ 2147483647 h 78"/>
                <a:gd name="T62" fmla="*/ 2147483647 w 341"/>
                <a:gd name="T63" fmla="*/ 2147483647 h 78"/>
                <a:gd name="T64" fmla="*/ 2147483647 w 341"/>
                <a:gd name="T65" fmla="*/ 2147483647 h 78"/>
                <a:gd name="T66" fmla="*/ 2147483647 w 341"/>
                <a:gd name="T67" fmla="*/ 2147483647 h 78"/>
                <a:gd name="T68" fmla="*/ 2147483647 w 341"/>
                <a:gd name="T69" fmla="*/ 2147483647 h 78"/>
                <a:gd name="T70" fmla="*/ 2147483647 w 341"/>
                <a:gd name="T71" fmla="*/ 2147483647 h 78"/>
                <a:gd name="T72" fmla="*/ 2147483647 w 341"/>
                <a:gd name="T73" fmla="*/ 2147483647 h 78"/>
                <a:gd name="T74" fmla="*/ 2147483647 w 341"/>
                <a:gd name="T75" fmla="*/ 2147483647 h 78"/>
                <a:gd name="T76" fmla="*/ 2147483647 w 341"/>
                <a:gd name="T77" fmla="*/ 2147483647 h 78"/>
                <a:gd name="T78" fmla="*/ 2147483647 w 341"/>
                <a:gd name="T79" fmla="*/ 2147483647 h 78"/>
                <a:gd name="T80" fmla="*/ 2147483647 w 341"/>
                <a:gd name="T81" fmla="*/ 2147483647 h 78"/>
                <a:gd name="T82" fmla="*/ 2147483647 w 341"/>
                <a:gd name="T83" fmla="*/ 2147483647 h 78"/>
                <a:gd name="T84" fmla="*/ 2147483647 w 341"/>
                <a:gd name="T85" fmla="*/ 2147483647 h 78"/>
                <a:gd name="T86" fmla="*/ 0 w 341"/>
                <a:gd name="T87" fmla="*/ 2147483647 h 78"/>
                <a:gd name="T88" fmla="*/ 2147483647 w 341"/>
                <a:gd name="T89" fmla="*/ 2147483647 h 78"/>
                <a:gd name="T90" fmla="*/ 2147483647 w 341"/>
                <a:gd name="T91" fmla="*/ 2147483647 h 78"/>
                <a:gd name="T92" fmla="*/ 2147483647 w 341"/>
                <a:gd name="T93" fmla="*/ 2147483647 h 78"/>
                <a:gd name="T94" fmla="*/ 2147483647 w 341"/>
                <a:gd name="T95" fmla="*/ 2147483647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8" name="Freeform 5086" descr="Large checker board"/>
            <p:cNvSpPr>
              <a:spLocks/>
            </p:cNvSpPr>
            <p:nvPr/>
          </p:nvSpPr>
          <p:spPr bwMode="auto">
            <a:xfrm>
              <a:off x="1630363" y="1558925"/>
              <a:ext cx="336550" cy="139700"/>
            </a:xfrm>
            <a:custGeom>
              <a:avLst/>
              <a:gdLst>
                <a:gd name="T0" fmla="*/ 2147483647 w 190"/>
                <a:gd name="T1" fmla="*/ 2147483647 h 71"/>
                <a:gd name="T2" fmla="*/ 2147483647 w 190"/>
                <a:gd name="T3" fmla="*/ 2147483647 h 71"/>
                <a:gd name="T4" fmla="*/ 2147483647 w 190"/>
                <a:gd name="T5" fmla="*/ 2147483647 h 71"/>
                <a:gd name="T6" fmla="*/ 2147483647 w 190"/>
                <a:gd name="T7" fmla="*/ 2147483647 h 71"/>
                <a:gd name="T8" fmla="*/ 2147483647 w 190"/>
                <a:gd name="T9" fmla="*/ 2147483647 h 71"/>
                <a:gd name="T10" fmla="*/ 2147483647 w 190"/>
                <a:gd name="T11" fmla="*/ 2147483647 h 71"/>
                <a:gd name="T12" fmla="*/ 2147483647 w 190"/>
                <a:gd name="T13" fmla="*/ 2147483647 h 71"/>
                <a:gd name="T14" fmla="*/ 0 w 190"/>
                <a:gd name="T15" fmla="*/ 2147483647 h 71"/>
                <a:gd name="T16" fmla="*/ 2147483647 w 190"/>
                <a:gd name="T17" fmla="*/ 2147483647 h 71"/>
                <a:gd name="T18" fmla="*/ 2147483647 w 190"/>
                <a:gd name="T19" fmla="*/ 2147483647 h 71"/>
                <a:gd name="T20" fmla="*/ 2147483647 w 190"/>
                <a:gd name="T21" fmla="*/ 2147483647 h 71"/>
                <a:gd name="T22" fmla="*/ 2147483647 w 190"/>
                <a:gd name="T23" fmla="*/ 2147483647 h 71"/>
                <a:gd name="T24" fmla="*/ 2147483647 w 190"/>
                <a:gd name="T25" fmla="*/ 2147483647 h 71"/>
                <a:gd name="T26" fmla="*/ 2147483647 w 190"/>
                <a:gd name="T27" fmla="*/ 2147483647 h 71"/>
                <a:gd name="T28" fmla="*/ 2147483647 w 190"/>
                <a:gd name="T29" fmla="*/ 2147483647 h 71"/>
                <a:gd name="T30" fmla="*/ 2147483647 w 190"/>
                <a:gd name="T31" fmla="*/ 2147483647 h 71"/>
                <a:gd name="T32" fmla="*/ 2147483647 w 190"/>
                <a:gd name="T33" fmla="*/ 2147483647 h 71"/>
                <a:gd name="T34" fmla="*/ 2147483647 w 190"/>
                <a:gd name="T35" fmla="*/ 2147483647 h 71"/>
                <a:gd name="T36" fmla="*/ 2147483647 w 190"/>
                <a:gd name="T37" fmla="*/ 2147483647 h 71"/>
                <a:gd name="T38" fmla="*/ 2147483647 w 190"/>
                <a:gd name="T39" fmla="*/ 2147483647 h 71"/>
                <a:gd name="T40" fmla="*/ 2147483647 w 190"/>
                <a:gd name="T41" fmla="*/ 2147483647 h 71"/>
                <a:gd name="T42" fmla="*/ 2147483647 w 190"/>
                <a:gd name="T43" fmla="*/ 0 h 71"/>
                <a:gd name="T44" fmla="*/ 2147483647 w 190"/>
                <a:gd name="T45" fmla="*/ 2147483647 h 71"/>
                <a:gd name="T46" fmla="*/ 2147483647 w 190"/>
                <a:gd name="T47" fmla="*/ 2147483647 h 71"/>
                <a:gd name="T48" fmla="*/ 2147483647 w 190"/>
                <a:gd name="T49" fmla="*/ 2147483647 h 71"/>
                <a:gd name="T50" fmla="*/ 2147483647 w 190"/>
                <a:gd name="T51" fmla="*/ 2147483647 h 71"/>
                <a:gd name="T52" fmla="*/ 2147483647 w 190"/>
                <a:gd name="T53" fmla="*/ 2147483647 h 71"/>
                <a:gd name="T54" fmla="*/ 2147483647 w 190"/>
                <a:gd name="T55" fmla="*/ 2147483647 h 71"/>
                <a:gd name="T56" fmla="*/ 2147483647 w 190"/>
                <a:gd name="T57" fmla="*/ 2147483647 h 71"/>
                <a:gd name="T58" fmla="*/ 2147483647 w 190"/>
                <a:gd name="T59" fmla="*/ 2147483647 h 71"/>
                <a:gd name="T60" fmla="*/ 2147483647 w 190"/>
                <a:gd name="T61" fmla="*/ 2147483647 h 71"/>
                <a:gd name="T62" fmla="*/ 2147483647 w 190"/>
                <a:gd name="T63" fmla="*/ 2147483647 h 71"/>
                <a:gd name="T64" fmla="*/ 2147483647 w 190"/>
                <a:gd name="T65" fmla="*/ 2147483647 h 71"/>
                <a:gd name="T66" fmla="*/ 2147483647 w 190"/>
                <a:gd name="T67" fmla="*/ 2147483647 h 71"/>
                <a:gd name="T68" fmla="*/ 2147483647 w 190"/>
                <a:gd name="T69" fmla="*/ 2147483647 h 71"/>
                <a:gd name="T70" fmla="*/ 2147483647 w 190"/>
                <a:gd name="T71" fmla="*/ 2147483647 h 71"/>
                <a:gd name="T72" fmla="*/ 2147483647 w 190"/>
                <a:gd name="T73" fmla="*/ 2147483647 h 71"/>
                <a:gd name="T74" fmla="*/ 2147483647 w 190"/>
                <a:gd name="T75" fmla="*/ 2147483647 h 71"/>
                <a:gd name="T76" fmla="*/ 2147483647 w 190"/>
                <a:gd name="T77" fmla="*/ 2147483647 h 71"/>
                <a:gd name="T78" fmla="*/ 2147483647 w 190"/>
                <a:gd name="T79" fmla="*/ 2147483647 h 71"/>
                <a:gd name="T80" fmla="*/ 2147483647 w 190"/>
                <a:gd name="T81" fmla="*/ 2147483647 h 71"/>
                <a:gd name="T82" fmla="*/ 2147483647 w 190"/>
                <a:gd name="T83" fmla="*/ 2147483647 h 71"/>
                <a:gd name="T84" fmla="*/ 2147483647 w 190"/>
                <a:gd name="T85" fmla="*/ 2147483647 h 71"/>
                <a:gd name="T86" fmla="*/ 2147483647 w 190"/>
                <a:gd name="T87" fmla="*/ 2147483647 h 71"/>
                <a:gd name="T88" fmla="*/ 2147483647 w 190"/>
                <a:gd name="T89" fmla="*/ 2147483647 h 71"/>
                <a:gd name="T90" fmla="*/ 2147483647 w 190"/>
                <a:gd name="T91" fmla="*/ 2147483647 h 71"/>
                <a:gd name="T92" fmla="*/ 2147483647 w 190"/>
                <a:gd name="T93" fmla="*/ 2147483647 h 71"/>
                <a:gd name="T94" fmla="*/ 2147483647 w 190"/>
                <a:gd name="T95" fmla="*/ 2147483647 h 71"/>
                <a:gd name="T96" fmla="*/ 2147483647 w 190"/>
                <a:gd name="T97" fmla="*/ 2147483647 h 71"/>
                <a:gd name="T98" fmla="*/ 2147483647 w 190"/>
                <a:gd name="T99" fmla="*/ 2147483647 h 71"/>
                <a:gd name="T100" fmla="*/ 2147483647 w 190"/>
                <a:gd name="T101" fmla="*/ 2147483647 h 71"/>
                <a:gd name="T102" fmla="*/ 2147483647 w 190"/>
                <a:gd name="T103" fmla="*/ 2147483647 h 71"/>
                <a:gd name="T104" fmla="*/ 2147483647 w 190"/>
                <a:gd name="T105" fmla="*/ 2147483647 h 71"/>
                <a:gd name="T106" fmla="*/ 2147483647 w 190"/>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69" name="Freeform 5087" descr="Large checker board"/>
            <p:cNvSpPr>
              <a:spLocks/>
            </p:cNvSpPr>
            <p:nvPr/>
          </p:nvSpPr>
          <p:spPr bwMode="auto">
            <a:xfrm>
              <a:off x="1535113" y="1525588"/>
              <a:ext cx="241300" cy="98425"/>
            </a:xfrm>
            <a:custGeom>
              <a:avLst/>
              <a:gdLst>
                <a:gd name="T0" fmla="*/ 2147483647 w 137"/>
                <a:gd name="T1" fmla="*/ 2147483647 h 50"/>
                <a:gd name="T2" fmla="*/ 2147483647 w 137"/>
                <a:gd name="T3" fmla="*/ 2147483647 h 50"/>
                <a:gd name="T4" fmla="*/ 2147483647 w 137"/>
                <a:gd name="T5" fmla="*/ 2147483647 h 50"/>
                <a:gd name="T6" fmla="*/ 2147483647 w 137"/>
                <a:gd name="T7" fmla="*/ 2147483647 h 50"/>
                <a:gd name="T8" fmla="*/ 0 w 137"/>
                <a:gd name="T9" fmla="*/ 2147483647 h 50"/>
                <a:gd name="T10" fmla="*/ 2147483647 w 137"/>
                <a:gd name="T11" fmla="*/ 2147483647 h 50"/>
                <a:gd name="T12" fmla="*/ 2147483647 w 137"/>
                <a:gd name="T13" fmla="*/ 2147483647 h 50"/>
                <a:gd name="T14" fmla="*/ 2147483647 w 137"/>
                <a:gd name="T15" fmla="*/ 2147483647 h 50"/>
                <a:gd name="T16" fmla="*/ 2147483647 w 137"/>
                <a:gd name="T17" fmla="*/ 2147483647 h 50"/>
                <a:gd name="T18" fmla="*/ 2147483647 w 137"/>
                <a:gd name="T19" fmla="*/ 0 h 50"/>
                <a:gd name="T20" fmla="*/ 2147483647 w 137"/>
                <a:gd name="T21" fmla="*/ 2147483647 h 50"/>
                <a:gd name="T22" fmla="*/ 2147483647 w 137"/>
                <a:gd name="T23" fmla="*/ 2147483647 h 50"/>
                <a:gd name="T24" fmla="*/ 2147483647 w 137"/>
                <a:gd name="T25" fmla="*/ 2147483647 h 50"/>
                <a:gd name="T26" fmla="*/ 2147483647 w 137"/>
                <a:gd name="T27" fmla="*/ 2147483647 h 50"/>
                <a:gd name="T28" fmla="*/ 2147483647 w 137"/>
                <a:gd name="T29" fmla="*/ 2147483647 h 50"/>
                <a:gd name="T30" fmla="*/ 2147483647 w 137"/>
                <a:gd name="T31" fmla="*/ 2147483647 h 50"/>
                <a:gd name="T32" fmla="*/ 2147483647 w 137"/>
                <a:gd name="T33" fmla="*/ 2147483647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0" name="Freeform 5088" descr="Large checker board"/>
            <p:cNvSpPr>
              <a:spLocks/>
            </p:cNvSpPr>
            <p:nvPr/>
          </p:nvSpPr>
          <p:spPr bwMode="auto">
            <a:xfrm>
              <a:off x="2533651" y="2239963"/>
              <a:ext cx="161925" cy="168275"/>
            </a:xfrm>
            <a:custGeom>
              <a:avLst/>
              <a:gdLst>
                <a:gd name="T0" fmla="*/ 2147483647 w 92"/>
                <a:gd name="T1" fmla="*/ 2147483647 h 85"/>
                <a:gd name="T2" fmla="*/ 2147483647 w 92"/>
                <a:gd name="T3" fmla="*/ 2147483647 h 85"/>
                <a:gd name="T4" fmla="*/ 2147483647 w 92"/>
                <a:gd name="T5" fmla="*/ 2147483647 h 85"/>
                <a:gd name="T6" fmla="*/ 0 w 92"/>
                <a:gd name="T7" fmla="*/ 2147483647 h 85"/>
                <a:gd name="T8" fmla="*/ 2147483647 w 92"/>
                <a:gd name="T9" fmla="*/ 2147483647 h 85"/>
                <a:gd name="T10" fmla="*/ 2147483647 w 92"/>
                <a:gd name="T11" fmla="*/ 2147483647 h 85"/>
                <a:gd name="T12" fmla="*/ 2147483647 w 92"/>
                <a:gd name="T13" fmla="*/ 2147483647 h 85"/>
                <a:gd name="T14" fmla="*/ 2147483647 w 92"/>
                <a:gd name="T15" fmla="*/ 2147483647 h 85"/>
                <a:gd name="T16" fmla="*/ 2147483647 w 92"/>
                <a:gd name="T17" fmla="*/ 2147483647 h 85"/>
                <a:gd name="T18" fmla="*/ 2147483647 w 92"/>
                <a:gd name="T19" fmla="*/ 2147483647 h 85"/>
                <a:gd name="T20" fmla="*/ 2147483647 w 92"/>
                <a:gd name="T21" fmla="*/ 2147483647 h 85"/>
                <a:gd name="T22" fmla="*/ 2147483647 w 92"/>
                <a:gd name="T23" fmla="*/ 2147483647 h 85"/>
                <a:gd name="T24" fmla="*/ 2147483647 w 92"/>
                <a:gd name="T25" fmla="*/ 2147483647 h 85"/>
                <a:gd name="T26" fmla="*/ 2147483647 w 92"/>
                <a:gd name="T27" fmla="*/ 2147483647 h 85"/>
                <a:gd name="T28" fmla="*/ 2147483647 w 92"/>
                <a:gd name="T29" fmla="*/ 2147483647 h 85"/>
                <a:gd name="T30" fmla="*/ 2147483647 w 92"/>
                <a:gd name="T31" fmla="*/ 0 h 85"/>
                <a:gd name="T32" fmla="*/ 2147483647 w 92"/>
                <a:gd name="T33" fmla="*/ 0 h 85"/>
                <a:gd name="T34" fmla="*/ 2147483647 w 92"/>
                <a:gd name="T35" fmla="*/ 2147483647 h 85"/>
                <a:gd name="T36" fmla="*/ 2147483647 w 92"/>
                <a:gd name="T37" fmla="*/ 2147483647 h 85"/>
                <a:gd name="T38" fmla="*/ 2147483647 w 92"/>
                <a:gd name="T39" fmla="*/ 2147483647 h 85"/>
                <a:gd name="T40" fmla="*/ 2147483647 w 92"/>
                <a:gd name="T41" fmla="*/ 2147483647 h 85"/>
                <a:gd name="T42" fmla="*/ 2147483647 w 92"/>
                <a:gd name="T43" fmla="*/ 2147483647 h 85"/>
                <a:gd name="T44" fmla="*/ 2147483647 w 92"/>
                <a:gd name="T45" fmla="*/ 2147483647 h 85"/>
                <a:gd name="T46" fmla="*/ 2147483647 w 92"/>
                <a:gd name="T47" fmla="*/ 2147483647 h 85"/>
                <a:gd name="T48" fmla="*/ 2147483647 w 92"/>
                <a:gd name="T49" fmla="*/ 2147483647 h 85"/>
                <a:gd name="T50" fmla="*/ 2147483647 w 92"/>
                <a:gd name="T51" fmla="*/ 2147483647 h 85"/>
                <a:gd name="T52" fmla="*/ 2147483647 w 92"/>
                <a:gd name="T53" fmla="*/ 2147483647 h 85"/>
                <a:gd name="T54" fmla="*/ 2147483647 w 92"/>
                <a:gd name="T55" fmla="*/ 2147483647 h 85"/>
                <a:gd name="T56" fmla="*/ 2147483647 w 92"/>
                <a:gd name="T57" fmla="*/ 2147483647 h 85"/>
                <a:gd name="T58" fmla="*/ 2147483647 w 92"/>
                <a:gd name="T59" fmla="*/ 2147483647 h 85"/>
                <a:gd name="T60" fmla="*/ 2147483647 w 92"/>
                <a:gd name="T61" fmla="*/ 2147483647 h 85"/>
                <a:gd name="T62" fmla="*/ 2147483647 w 92"/>
                <a:gd name="T63" fmla="*/ 2147483647 h 85"/>
                <a:gd name="T64" fmla="*/ 2147483647 w 92"/>
                <a:gd name="T65" fmla="*/ 2147483647 h 85"/>
                <a:gd name="T66" fmla="*/ 2147483647 w 92"/>
                <a:gd name="T67" fmla="*/ 2147483647 h 85"/>
                <a:gd name="T68" fmla="*/ 2147483647 w 92"/>
                <a:gd name="T69" fmla="*/ 2147483647 h 85"/>
                <a:gd name="T70" fmla="*/ 2147483647 w 92"/>
                <a:gd name="T71" fmla="*/ 2147483647 h 85"/>
                <a:gd name="T72" fmla="*/ 2147483647 w 92"/>
                <a:gd name="T73" fmla="*/ 2147483647 h 85"/>
                <a:gd name="T74" fmla="*/ 2147483647 w 92"/>
                <a:gd name="T75" fmla="*/ 2147483647 h 85"/>
                <a:gd name="T76" fmla="*/ 2147483647 w 92"/>
                <a:gd name="T77" fmla="*/ 2147483647 h 85"/>
                <a:gd name="T78" fmla="*/ 2147483647 w 92"/>
                <a:gd name="T79" fmla="*/ 2147483647 h 85"/>
                <a:gd name="T80" fmla="*/ 2147483647 w 92"/>
                <a:gd name="T81" fmla="*/ 2147483647 h 85"/>
                <a:gd name="T82" fmla="*/ 2147483647 w 92"/>
                <a:gd name="T83" fmla="*/ 2147483647 h 85"/>
                <a:gd name="T84" fmla="*/ 2147483647 w 92"/>
                <a:gd name="T85" fmla="*/ 2147483647 h 85"/>
                <a:gd name="T86" fmla="*/ 2147483647 w 92"/>
                <a:gd name="T87" fmla="*/ 2147483647 h 85"/>
                <a:gd name="T88" fmla="*/ 2147483647 w 92"/>
                <a:gd name="T89" fmla="*/ 2147483647 h 85"/>
                <a:gd name="T90" fmla="*/ 2147483647 w 92"/>
                <a:gd name="T91" fmla="*/ 2147483647 h 85"/>
                <a:gd name="T92" fmla="*/ 2147483647 w 92"/>
                <a:gd name="T93" fmla="*/ 2147483647 h 85"/>
                <a:gd name="T94" fmla="*/ 2147483647 w 92"/>
                <a:gd name="T95" fmla="*/ 2147483647 h 85"/>
                <a:gd name="T96" fmla="*/ 2147483647 w 92"/>
                <a:gd name="T97" fmla="*/ 2147483647 h 85"/>
                <a:gd name="T98" fmla="*/ 2147483647 w 92"/>
                <a:gd name="T99" fmla="*/ 2147483647 h 85"/>
                <a:gd name="T100" fmla="*/ 2147483647 w 92"/>
                <a:gd name="T101" fmla="*/ 2147483647 h 85"/>
                <a:gd name="T102" fmla="*/ 2147483647 w 92"/>
                <a:gd name="T103" fmla="*/ 2147483647 h 85"/>
                <a:gd name="T104" fmla="*/ 2147483647 w 92"/>
                <a:gd name="T105" fmla="*/ 2147483647 h 85"/>
                <a:gd name="T106" fmla="*/ 2147483647 w 92"/>
                <a:gd name="T107" fmla="*/ 2147483647 h 85"/>
                <a:gd name="T108" fmla="*/ 2147483647 w 92"/>
                <a:gd name="T109" fmla="*/ 2147483647 h 85"/>
                <a:gd name="T110" fmla="*/ 2147483647 w 92"/>
                <a:gd name="T111" fmla="*/ 2147483647 h 85"/>
                <a:gd name="T112" fmla="*/ 2147483647 w 92"/>
                <a:gd name="T113" fmla="*/ 2147483647 h 85"/>
                <a:gd name="T114" fmla="*/ 2147483647 w 92"/>
                <a:gd name="T115" fmla="*/ 2147483647 h 85"/>
                <a:gd name="T116" fmla="*/ 2147483647 w 92"/>
                <a:gd name="T117" fmla="*/ 2147483647 h 85"/>
                <a:gd name="T118" fmla="*/ 2147483647 w 92"/>
                <a:gd name="T119" fmla="*/ 2147483647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1" name="Freeform 5089" descr="Large checker board"/>
            <p:cNvSpPr>
              <a:spLocks/>
            </p:cNvSpPr>
            <p:nvPr/>
          </p:nvSpPr>
          <p:spPr bwMode="auto">
            <a:xfrm>
              <a:off x="2216151" y="1463675"/>
              <a:ext cx="287338" cy="58738"/>
            </a:xfrm>
            <a:custGeom>
              <a:avLst/>
              <a:gdLst>
                <a:gd name="T0" fmla="*/ 2147483647 w 161"/>
                <a:gd name="T1" fmla="*/ 2147483647 h 29"/>
                <a:gd name="T2" fmla="*/ 2147483647 w 161"/>
                <a:gd name="T3" fmla="*/ 2147483647 h 29"/>
                <a:gd name="T4" fmla="*/ 2147483647 w 161"/>
                <a:gd name="T5" fmla="*/ 2147483647 h 29"/>
                <a:gd name="T6" fmla="*/ 2147483647 w 161"/>
                <a:gd name="T7" fmla="*/ 2147483647 h 29"/>
                <a:gd name="T8" fmla="*/ 2147483647 w 161"/>
                <a:gd name="T9" fmla="*/ 0 h 29"/>
                <a:gd name="T10" fmla="*/ 0 w 161"/>
                <a:gd name="T11" fmla="*/ 0 h 29"/>
                <a:gd name="T12" fmla="*/ 2147483647 w 161"/>
                <a:gd name="T13" fmla="*/ 2147483647 h 29"/>
                <a:gd name="T14" fmla="*/ 2147483647 w 161"/>
                <a:gd name="T15" fmla="*/ 2147483647 h 29"/>
                <a:gd name="T16" fmla="*/ 2147483647 w 161"/>
                <a:gd name="T17" fmla="*/ 2147483647 h 29"/>
                <a:gd name="T18" fmla="*/ 2147483647 w 161"/>
                <a:gd name="T19" fmla="*/ 2147483647 h 29"/>
                <a:gd name="T20" fmla="*/ 2147483647 w 161"/>
                <a:gd name="T21" fmla="*/ 2147483647 h 29"/>
                <a:gd name="T22" fmla="*/ 2147483647 w 161"/>
                <a:gd name="T23" fmla="*/ 2147483647 h 29"/>
                <a:gd name="T24" fmla="*/ 2147483647 w 161"/>
                <a:gd name="T25" fmla="*/ 2147483647 h 29"/>
                <a:gd name="T26" fmla="*/ 2147483647 w 161"/>
                <a:gd name="T27" fmla="*/ 2147483647 h 29"/>
                <a:gd name="T28" fmla="*/ 2147483647 w 161"/>
                <a:gd name="T29" fmla="*/ 2147483647 h 29"/>
                <a:gd name="T30" fmla="*/ 2147483647 w 161"/>
                <a:gd name="T31" fmla="*/ 2147483647 h 29"/>
                <a:gd name="T32" fmla="*/ 2147483647 w 161"/>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2" name="Freeform 5090" descr="Large checker board"/>
            <p:cNvSpPr>
              <a:spLocks/>
            </p:cNvSpPr>
            <p:nvPr/>
          </p:nvSpPr>
          <p:spPr bwMode="auto">
            <a:xfrm>
              <a:off x="2314576" y="1357313"/>
              <a:ext cx="182563" cy="73025"/>
            </a:xfrm>
            <a:custGeom>
              <a:avLst/>
              <a:gdLst>
                <a:gd name="T0" fmla="*/ 2147483647 w 104"/>
                <a:gd name="T1" fmla="*/ 2147483647 h 36"/>
                <a:gd name="T2" fmla="*/ 2147483647 w 104"/>
                <a:gd name="T3" fmla="*/ 2147483647 h 36"/>
                <a:gd name="T4" fmla="*/ 2147483647 w 104"/>
                <a:gd name="T5" fmla="*/ 0 h 36"/>
                <a:gd name="T6" fmla="*/ 2147483647 w 104"/>
                <a:gd name="T7" fmla="*/ 2147483647 h 36"/>
                <a:gd name="T8" fmla="*/ 2147483647 w 104"/>
                <a:gd name="T9" fmla="*/ 2147483647 h 36"/>
                <a:gd name="T10" fmla="*/ 2147483647 w 104"/>
                <a:gd name="T11" fmla="*/ 2147483647 h 36"/>
                <a:gd name="T12" fmla="*/ 2147483647 w 104"/>
                <a:gd name="T13" fmla="*/ 2147483647 h 36"/>
                <a:gd name="T14" fmla="*/ 2147483647 w 104"/>
                <a:gd name="T15" fmla="*/ 2147483647 h 36"/>
                <a:gd name="T16" fmla="*/ 2147483647 w 104"/>
                <a:gd name="T17" fmla="*/ 2147483647 h 36"/>
                <a:gd name="T18" fmla="*/ 2147483647 w 104"/>
                <a:gd name="T19" fmla="*/ 2147483647 h 36"/>
                <a:gd name="T20" fmla="*/ 2147483647 w 104"/>
                <a:gd name="T21" fmla="*/ 2147483647 h 36"/>
                <a:gd name="T22" fmla="*/ 2147483647 w 104"/>
                <a:gd name="T23" fmla="*/ 2147483647 h 36"/>
                <a:gd name="T24" fmla="*/ 0 w 104"/>
                <a:gd name="T25" fmla="*/ 2147483647 h 36"/>
                <a:gd name="T26" fmla="*/ 2147483647 w 10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3" name="Freeform 5091" descr="Large checker board"/>
            <p:cNvSpPr>
              <a:spLocks/>
            </p:cNvSpPr>
            <p:nvPr/>
          </p:nvSpPr>
          <p:spPr bwMode="auto">
            <a:xfrm>
              <a:off x="1785938" y="1463675"/>
              <a:ext cx="247650" cy="61913"/>
            </a:xfrm>
            <a:custGeom>
              <a:avLst/>
              <a:gdLst>
                <a:gd name="T0" fmla="*/ 2147483647 w 139"/>
                <a:gd name="T1" fmla="*/ 2147483647 h 31"/>
                <a:gd name="T2" fmla="*/ 2147483647 w 139"/>
                <a:gd name="T3" fmla="*/ 2147483647 h 31"/>
                <a:gd name="T4" fmla="*/ 2147483647 w 139"/>
                <a:gd name="T5" fmla="*/ 2147483647 h 31"/>
                <a:gd name="T6" fmla="*/ 2147483647 w 139"/>
                <a:gd name="T7" fmla="*/ 2147483647 h 31"/>
                <a:gd name="T8" fmla="*/ 0 w 139"/>
                <a:gd name="T9" fmla="*/ 2147483647 h 31"/>
                <a:gd name="T10" fmla="*/ 2147483647 w 139"/>
                <a:gd name="T11" fmla="*/ 2147483647 h 31"/>
                <a:gd name="T12" fmla="*/ 2147483647 w 139"/>
                <a:gd name="T13" fmla="*/ 2147483647 h 31"/>
                <a:gd name="T14" fmla="*/ 2147483647 w 139"/>
                <a:gd name="T15" fmla="*/ 2147483647 h 31"/>
                <a:gd name="T16" fmla="*/ 2147483647 w 139"/>
                <a:gd name="T17" fmla="*/ 2147483647 h 31"/>
                <a:gd name="T18" fmla="*/ 2147483647 w 139"/>
                <a:gd name="T19" fmla="*/ 2147483647 h 31"/>
                <a:gd name="T20" fmla="*/ 2147483647 w 139"/>
                <a:gd name="T21" fmla="*/ 2147483647 h 31"/>
                <a:gd name="T22" fmla="*/ 2147483647 w 139"/>
                <a:gd name="T23" fmla="*/ 2147483647 h 31"/>
                <a:gd name="T24" fmla="*/ 2147483647 w 139"/>
                <a:gd name="T25" fmla="*/ 0 h 31"/>
                <a:gd name="T26" fmla="*/ 2147483647 w 139"/>
                <a:gd name="T27" fmla="*/ 2147483647 h 31"/>
                <a:gd name="T28" fmla="*/ 2147483647 w 139"/>
                <a:gd name="T29" fmla="*/ 2147483647 h 31"/>
                <a:gd name="T30" fmla="*/ 2147483647 w 139"/>
                <a:gd name="T31" fmla="*/ 2147483647 h 31"/>
                <a:gd name="T32" fmla="*/ 2147483647 w 139"/>
                <a:gd name="T33" fmla="*/ 2147483647 h 31"/>
                <a:gd name="T34" fmla="*/ 2147483647 w 139"/>
                <a:gd name="T35" fmla="*/ 2147483647 h 31"/>
                <a:gd name="T36" fmla="*/ 2147483647 w 139"/>
                <a:gd name="T37" fmla="*/ 2147483647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4" name="Freeform 5092" descr="Large checker board"/>
            <p:cNvSpPr>
              <a:spLocks/>
            </p:cNvSpPr>
            <p:nvPr/>
          </p:nvSpPr>
          <p:spPr bwMode="auto">
            <a:xfrm>
              <a:off x="2112963" y="1778000"/>
              <a:ext cx="155575" cy="88900"/>
            </a:xfrm>
            <a:custGeom>
              <a:avLst/>
              <a:gdLst>
                <a:gd name="T0" fmla="*/ 2147483647 w 88"/>
                <a:gd name="T1" fmla="*/ 2147483647 h 45"/>
                <a:gd name="T2" fmla="*/ 2147483647 w 88"/>
                <a:gd name="T3" fmla="*/ 2147483647 h 45"/>
                <a:gd name="T4" fmla="*/ 2147483647 w 88"/>
                <a:gd name="T5" fmla="*/ 2147483647 h 45"/>
                <a:gd name="T6" fmla="*/ 2147483647 w 88"/>
                <a:gd name="T7" fmla="*/ 2147483647 h 45"/>
                <a:gd name="T8" fmla="*/ 2147483647 w 88"/>
                <a:gd name="T9" fmla="*/ 2147483647 h 45"/>
                <a:gd name="T10" fmla="*/ 2147483647 w 88"/>
                <a:gd name="T11" fmla="*/ 2147483647 h 45"/>
                <a:gd name="T12" fmla="*/ 0 w 88"/>
                <a:gd name="T13" fmla="*/ 2147483647 h 45"/>
                <a:gd name="T14" fmla="*/ 2147483647 w 88"/>
                <a:gd name="T15" fmla="*/ 2147483647 h 45"/>
                <a:gd name="T16" fmla="*/ 2147483647 w 88"/>
                <a:gd name="T17" fmla="*/ 2147483647 h 45"/>
                <a:gd name="T18" fmla="*/ 2147483647 w 88"/>
                <a:gd name="T19" fmla="*/ 0 h 45"/>
                <a:gd name="T20" fmla="*/ 2147483647 w 88"/>
                <a:gd name="T21" fmla="*/ 2147483647 h 45"/>
                <a:gd name="T22" fmla="*/ 2147483647 w 88"/>
                <a:gd name="T23" fmla="*/ 2147483647 h 45"/>
                <a:gd name="T24" fmla="*/ 2147483647 w 88"/>
                <a:gd name="T25" fmla="*/ 2147483647 h 45"/>
                <a:gd name="T26" fmla="*/ 2147483647 w 88"/>
                <a:gd name="T27" fmla="*/ 2147483647 h 45"/>
                <a:gd name="T28" fmla="*/ 2147483647 w 88"/>
                <a:gd name="T29" fmla="*/ 2147483647 h 45"/>
                <a:gd name="T30" fmla="*/ 2147483647 w 88"/>
                <a:gd name="T31" fmla="*/ 2147483647 h 45"/>
                <a:gd name="T32" fmla="*/ 2147483647 w 88"/>
                <a:gd name="T33" fmla="*/ 2147483647 h 45"/>
                <a:gd name="T34" fmla="*/ 2147483647 w 88"/>
                <a:gd name="T35" fmla="*/ 2147483647 h 45"/>
                <a:gd name="T36" fmla="*/ 2147483647 w 88"/>
                <a:gd name="T37" fmla="*/ 214748364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5" name="Freeform 5093" descr="Large checker board"/>
            <p:cNvSpPr>
              <a:spLocks/>
            </p:cNvSpPr>
            <p:nvPr/>
          </p:nvSpPr>
          <p:spPr bwMode="auto">
            <a:xfrm>
              <a:off x="1998663" y="1549400"/>
              <a:ext cx="139700" cy="63500"/>
            </a:xfrm>
            <a:custGeom>
              <a:avLst/>
              <a:gdLst>
                <a:gd name="T0" fmla="*/ 2147483647 w 79"/>
                <a:gd name="T1" fmla="*/ 0 h 33"/>
                <a:gd name="T2" fmla="*/ 2147483647 w 79"/>
                <a:gd name="T3" fmla="*/ 0 h 33"/>
                <a:gd name="T4" fmla="*/ 2147483647 w 79"/>
                <a:gd name="T5" fmla="*/ 2147483647 h 33"/>
                <a:gd name="T6" fmla="*/ 2147483647 w 79"/>
                <a:gd name="T7" fmla="*/ 2147483647 h 33"/>
                <a:gd name="T8" fmla="*/ 0 w 79"/>
                <a:gd name="T9" fmla="*/ 2147483647 h 33"/>
                <a:gd name="T10" fmla="*/ 2147483647 w 79"/>
                <a:gd name="T11" fmla="*/ 2147483647 h 33"/>
                <a:gd name="T12" fmla="*/ 2147483647 w 79"/>
                <a:gd name="T13" fmla="*/ 2147483647 h 33"/>
                <a:gd name="T14" fmla="*/ 2147483647 w 79"/>
                <a:gd name="T15" fmla="*/ 2147483647 h 33"/>
                <a:gd name="T16" fmla="*/ 2147483647 w 79"/>
                <a:gd name="T17" fmla="*/ 2147483647 h 33"/>
                <a:gd name="T18" fmla="*/ 2147483647 w 79"/>
                <a:gd name="T19" fmla="*/ 2147483647 h 33"/>
                <a:gd name="T20" fmla="*/ 214748364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6" name="Freeform 5094" descr="Large checker board"/>
            <p:cNvSpPr>
              <a:spLocks/>
            </p:cNvSpPr>
            <p:nvPr/>
          </p:nvSpPr>
          <p:spPr bwMode="auto">
            <a:xfrm>
              <a:off x="2125663" y="1535113"/>
              <a:ext cx="142875" cy="61913"/>
            </a:xfrm>
            <a:custGeom>
              <a:avLst/>
              <a:gdLst>
                <a:gd name="T0" fmla="*/ 2147483647 w 81"/>
                <a:gd name="T1" fmla="*/ 2147483647 h 31"/>
                <a:gd name="T2" fmla="*/ 2147483647 w 81"/>
                <a:gd name="T3" fmla="*/ 2147483647 h 31"/>
                <a:gd name="T4" fmla="*/ 2147483647 w 81"/>
                <a:gd name="T5" fmla="*/ 2147483647 h 31"/>
                <a:gd name="T6" fmla="*/ 2147483647 w 81"/>
                <a:gd name="T7" fmla="*/ 2147483647 h 31"/>
                <a:gd name="T8" fmla="*/ 0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2147483647 h 31"/>
                <a:gd name="T18" fmla="*/ 2147483647 w 81"/>
                <a:gd name="T19" fmla="*/ 0 h 31"/>
                <a:gd name="T20" fmla="*/ 2147483647 w 81"/>
                <a:gd name="T21" fmla="*/ 2147483647 h 31"/>
                <a:gd name="T22" fmla="*/ 2147483647 w 81"/>
                <a:gd name="T23" fmla="*/ 2147483647 h 31"/>
                <a:gd name="T24" fmla="*/ 2147483647 w 81"/>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7" name="Freeform 5095" descr="Large checker board"/>
            <p:cNvSpPr>
              <a:spLocks/>
            </p:cNvSpPr>
            <p:nvPr/>
          </p:nvSpPr>
          <p:spPr bwMode="auto">
            <a:xfrm>
              <a:off x="893763" y="2268538"/>
              <a:ext cx="74613" cy="80963"/>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0 w 43"/>
                <a:gd name="T27" fmla="*/ 0 h 41"/>
                <a:gd name="T28" fmla="*/ 2147483647 w 43"/>
                <a:gd name="T29" fmla="*/ 2147483647 h 41"/>
                <a:gd name="T30" fmla="*/ 2147483647 w 43"/>
                <a:gd name="T31" fmla="*/ 2147483647 h 41"/>
                <a:gd name="T32" fmla="*/ 2147483647 w 43"/>
                <a:gd name="T33" fmla="*/ 2147483647 h 41"/>
                <a:gd name="T34" fmla="*/ 2147483647 w 43"/>
                <a:gd name="T35" fmla="*/ 2147483647 h 41"/>
                <a:gd name="T36" fmla="*/ 2147483647 w 43"/>
                <a:gd name="T37" fmla="*/ 2147483647 h 41"/>
                <a:gd name="T38" fmla="*/ 2147483647 w 43"/>
                <a:gd name="T39" fmla="*/ 2147483647 h 41"/>
                <a:gd name="T40" fmla="*/ 2147483647 w 43"/>
                <a:gd name="T41" fmla="*/ 2147483647 h 41"/>
                <a:gd name="T42" fmla="*/ 2147483647 w 43"/>
                <a:gd name="T43" fmla="*/ 214748364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8" name="Freeform 5096" descr="Large checker board"/>
            <p:cNvSpPr>
              <a:spLocks/>
            </p:cNvSpPr>
            <p:nvPr/>
          </p:nvSpPr>
          <p:spPr bwMode="auto">
            <a:xfrm>
              <a:off x="1719263" y="1450975"/>
              <a:ext cx="179388" cy="36513"/>
            </a:xfrm>
            <a:custGeom>
              <a:avLst/>
              <a:gdLst>
                <a:gd name="T0" fmla="*/ 2147483647 w 102"/>
                <a:gd name="T1" fmla="*/ 2147483647 h 19"/>
                <a:gd name="T2" fmla="*/ 2147483647 w 102"/>
                <a:gd name="T3" fmla="*/ 2147483647 h 19"/>
                <a:gd name="T4" fmla="*/ 2147483647 w 102"/>
                <a:gd name="T5" fmla="*/ 2147483647 h 19"/>
                <a:gd name="T6" fmla="*/ 2147483647 w 102"/>
                <a:gd name="T7" fmla="*/ 2147483647 h 19"/>
                <a:gd name="T8" fmla="*/ 2147483647 w 102"/>
                <a:gd name="T9" fmla="*/ 2147483647 h 19"/>
                <a:gd name="T10" fmla="*/ 2147483647 w 102"/>
                <a:gd name="T11" fmla="*/ 2147483647 h 19"/>
                <a:gd name="T12" fmla="*/ 2147483647 w 102"/>
                <a:gd name="T13" fmla="*/ 2147483647 h 19"/>
                <a:gd name="T14" fmla="*/ 2147483647 w 102"/>
                <a:gd name="T15" fmla="*/ 2147483647 h 19"/>
                <a:gd name="T16" fmla="*/ 2147483647 w 102"/>
                <a:gd name="T17" fmla="*/ 2147483647 h 19"/>
                <a:gd name="T18" fmla="*/ 0 w 102"/>
                <a:gd name="T19" fmla="*/ 2147483647 h 19"/>
                <a:gd name="T20" fmla="*/ 2147483647 w 102"/>
                <a:gd name="T21" fmla="*/ 2147483647 h 19"/>
                <a:gd name="T22" fmla="*/ 2147483647 w 102"/>
                <a:gd name="T23" fmla="*/ 2147483647 h 19"/>
                <a:gd name="T24" fmla="*/ 2147483647 w 102"/>
                <a:gd name="T25" fmla="*/ 0 h 19"/>
                <a:gd name="T26" fmla="*/ 2147483647 w 102"/>
                <a:gd name="T27" fmla="*/ 0 h 19"/>
                <a:gd name="T28" fmla="*/ 2147483647 w 102"/>
                <a:gd name="T29" fmla="*/ 0 h 19"/>
                <a:gd name="T30" fmla="*/ 2147483647 w 102"/>
                <a:gd name="T31" fmla="*/ 2147483647 h 19"/>
                <a:gd name="T32" fmla="*/ 2147483647 w 102"/>
                <a:gd name="T33" fmla="*/ 2147483647 h 19"/>
                <a:gd name="T34" fmla="*/ 2147483647 w 102"/>
                <a:gd name="T35" fmla="*/ 2147483647 h 19"/>
                <a:gd name="T36" fmla="*/ 2147483647 w 102"/>
                <a:gd name="T37" fmla="*/ 2147483647 h 19"/>
                <a:gd name="T38" fmla="*/ 2147483647 w 102"/>
                <a:gd name="T39" fmla="*/ 2147483647 h 19"/>
                <a:gd name="T40" fmla="*/ 2147483647 w 102"/>
                <a:gd name="T41" fmla="*/ 2147483647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79" name="Freeform 5097" descr="Large checker board"/>
            <p:cNvSpPr>
              <a:spLocks/>
            </p:cNvSpPr>
            <p:nvPr/>
          </p:nvSpPr>
          <p:spPr bwMode="auto">
            <a:xfrm>
              <a:off x="2079626" y="1470025"/>
              <a:ext cx="107950" cy="42863"/>
            </a:xfrm>
            <a:custGeom>
              <a:avLst/>
              <a:gdLst>
                <a:gd name="T0" fmla="*/ 2147483647 w 62"/>
                <a:gd name="T1" fmla="*/ 2147483647 h 21"/>
                <a:gd name="T2" fmla="*/ 2147483647 w 62"/>
                <a:gd name="T3" fmla="*/ 2147483647 h 21"/>
                <a:gd name="T4" fmla="*/ 2147483647 w 62"/>
                <a:gd name="T5" fmla="*/ 2147483647 h 21"/>
                <a:gd name="T6" fmla="*/ 2147483647 w 62"/>
                <a:gd name="T7" fmla="*/ 2147483647 h 21"/>
                <a:gd name="T8" fmla="*/ 2147483647 w 62"/>
                <a:gd name="T9" fmla="*/ 2147483647 h 21"/>
                <a:gd name="T10" fmla="*/ 2147483647 w 62"/>
                <a:gd name="T11" fmla="*/ 2147483647 h 21"/>
                <a:gd name="T12" fmla="*/ 0 w 62"/>
                <a:gd name="T13" fmla="*/ 2147483647 h 21"/>
                <a:gd name="T14" fmla="*/ 2147483647 w 62"/>
                <a:gd name="T15" fmla="*/ 2147483647 h 21"/>
                <a:gd name="T16" fmla="*/ 2147483647 w 62"/>
                <a:gd name="T17" fmla="*/ 2147483647 h 21"/>
                <a:gd name="T18" fmla="*/ 2147483647 w 62"/>
                <a:gd name="T19" fmla="*/ 2147483647 h 21"/>
                <a:gd name="T20" fmla="*/ 2147483647 w 62"/>
                <a:gd name="T21" fmla="*/ 2147483647 h 21"/>
                <a:gd name="T22" fmla="*/ 2147483647 w 62"/>
                <a:gd name="T23" fmla="*/ 2147483647 h 21"/>
                <a:gd name="T24" fmla="*/ 2147483647 w 62"/>
                <a:gd name="T25" fmla="*/ 2147483647 h 21"/>
                <a:gd name="T26" fmla="*/ 2147483647 w 62"/>
                <a:gd name="T27" fmla="*/ 2147483647 h 21"/>
                <a:gd name="T28" fmla="*/ 2147483647 w 62"/>
                <a:gd name="T29" fmla="*/ 2147483647 h 21"/>
                <a:gd name="T30" fmla="*/ 2147483647 w 62"/>
                <a:gd name="T31" fmla="*/ 2147483647 h 21"/>
                <a:gd name="T32" fmla="*/ 2147483647 w 62"/>
                <a:gd name="T33" fmla="*/ 2147483647 h 21"/>
                <a:gd name="T34" fmla="*/ 2147483647 w 62"/>
                <a:gd name="T35" fmla="*/ 0 h 21"/>
                <a:gd name="T36" fmla="*/ 2147483647 w 62"/>
                <a:gd name="T37" fmla="*/ 2147483647 h 21"/>
                <a:gd name="T38" fmla="*/ 2147483647 w 62"/>
                <a:gd name="T39" fmla="*/ 2147483647 h 21"/>
                <a:gd name="T40" fmla="*/ 2147483647 w 62"/>
                <a:gd name="T41" fmla="*/ 2147483647 h 21"/>
                <a:gd name="T42" fmla="*/ 2147483647 w 62"/>
                <a:gd name="T43" fmla="*/ 2147483647 h 21"/>
                <a:gd name="T44" fmla="*/ 2147483647 w 62"/>
                <a:gd name="T45" fmla="*/ 214748364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0" name="Freeform 5098" descr="Large checker board"/>
            <p:cNvSpPr>
              <a:spLocks/>
            </p:cNvSpPr>
            <p:nvPr/>
          </p:nvSpPr>
          <p:spPr bwMode="auto">
            <a:xfrm>
              <a:off x="2122488" y="1406525"/>
              <a:ext cx="93663" cy="34925"/>
            </a:xfrm>
            <a:custGeom>
              <a:avLst/>
              <a:gdLst>
                <a:gd name="T0" fmla="*/ 2147483647 w 54"/>
                <a:gd name="T1" fmla="*/ 2147483647 h 19"/>
                <a:gd name="T2" fmla="*/ 2147483647 w 54"/>
                <a:gd name="T3" fmla="*/ 2147483647 h 19"/>
                <a:gd name="T4" fmla="*/ 2147483647 w 54"/>
                <a:gd name="T5" fmla="*/ 2147483647 h 19"/>
                <a:gd name="T6" fmla="*/ 2147483647 w 54"/>
                <a:gd name="T7" fmla="*/ 2147483647 h 19"/>
                <a:gd name="T8" fmla="*/ 2147483647 w 54"/>
                <a:gd name="T9" fmla="*/ 2147483647 h 19"/>
                <a:gd name="T10" fmla="*/ 2147483647 w 54"/>
                <a:gd name="T11" fmla="*/ 2147483647 h 19"/>
                <a:gd name="T12" fmla="*/ 2147483647 w 54"/>
                <a:gd name="T13" fmla="*/ 2147483647 h 19"/>
                <a:gd name="T14" fmla="*/ 2147483647 w 54"/>
                <a:gd name="T15" fmla="*/ 2147483647 h 19"/>
                <a:gd name="T16" fmla="*/ 0 w 54"/>
                <a:gd name="T17" fmla="*/ 2147483647 h 19"/>
                <a:gd name="T18" fmla="*/ 2147483647 w 54"/>
                <a:gd name="T19" fmla="*/ 2147483647 h 19"/>
                <a:gd name="T20" fmla="*/ 2147483647 w 54"/>
                <a:gd name="T21" fmla="*/ 2147483647 h 19"/>
                <a:gd name="T22" fmla="*/ 2147483647 w 54"/>
                <a:gd name="T23" fmla="*/ 2147483647 h 19"/>
                <a:gd name="T24" fmla="*/ 2147483647 w 54"/>
                <a:gd name="T25" fmla="*/ 2147483647 h 19"/>
                <a:gd name="T26" fmla="*/ 2147483647 w 54"/>
                <a:gd name="T27" fmla="*/ 0 h 19"/>
                <a:gd name="T28" fmla="*/ 2147483647 w 54"/>
                <a:gd name="T29" fmla="*/ 0 h 19"/>
                <a:gd name="T30" fmla="*/ 2147483647 w 54"/>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1" name="Freeform 5099" descr="Large checker board"/>
            <p:cNvSpPr>
              <a:spLocks/>
            </p:cNvSpPr>
            <p:nvPr/>
          </p:nvSpPr>
          <p:spPr bwMode="auto">
            <a:xfrm>
              <a:off x="1970088" y="1660525"/>
              <a:ext cx="84138" cy="38100"/>
            </a:xfrm>
            <a:custGeom>
              <a:avLst/>
              <a:gdLst>
                <a:gd name="T0" fmla="*/ 2147483647 w 47"/>
                <a:gd name="T1" fmla="*/ 2147483647 h 19"/>
                <a:gd name="T2" fmla="*/ 2147483647 w 47"/>
                <a:gd name="T3" fmla="*/ 2147483647 h 19"/>
                <a:gd name="T4" fmla="*/ 2147483647 w 47"/>
                <a:gd name="T5" fmla="*/ 0 h 19"/>
                <a:gd name="T6" fmla="*/ 2147483647 w 47"/>
                <a:gd name="T7" fmla="*/ 2147483647 h 19"/>
                <a:gd name="T8" fmla="*/ 2147483647 w 47"/>
                <a:gd name="T9" fmla="*/ 2147483647 h 19"/>
                <a:gd name="T10" fmla="*/ 2147483647 w 47"/>
                <a:gd name="T11" fmla="*/ 2147483647 h 19"/>
                <a:gd name="T12" fmla="*/ 0 w 47"/>
                <a:gd name="T13" fmla="*/ 2147483647 h 19"/>
                <a:gd name="T14" fmla="*/ 2147483647 w 47"/>
                <a:gd name="T15" fmla="*/ 2147483647 h 19"/>
                <a:gd name="T16" fmla="*/ 2147483647 w 47"/>
                <a:gd name="T17" fmla="*/ 2147483647 h 19"/>
                <a:gd name="T18" fmla="*/ 2147483647 w 47"/>
                <a:gd name="T19" fmla="*/ 2147483647 h 19"/>
                <a:gd name="T20" fmla="*/ 2147483647 w 47"/>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2" name="Freeform 5100" descr="Large checker board"/>
            <p:cNvSpPr>
              <a:spLocks/>
            </p:cNvSpPr>
            <p:nvPr/>
          </p:nvSpPr>
          <p:spPr bwMode="auto">
            <a:xfrm>
              <a:off x="2433638" y="1549400"/>
              <a:ext cx="87313" cy="26988"/>
            </a:xfrm>
            <a:custGeom>
              <a:avLst/>
              <a:gdLst>
                <a:gd name="T0" fmla="*/ 2147483647 w 48"/>
                <a:gd name="T1" fmla="*/ 0 h 14"/>
                <a:gd name="T2" fmla="*/ 2147483647 w 48"/>
                <a:gd name="T3" fmla="*/ 0 h 14"/>
                <a:gd name="T4" fmla="*/ 0 w 48"/>
                <a:gd name="T5" fmla="*/ 2147483647 h 14"/>
                <a:gd name="T6" fmla="*/ 2147483647 w 48"/>
                <a:gd name="T7" fmla="*/ 2147483647 h 14"/>
                <a:gd name="T8" fmla="*/ 2147483647 w 48"/>
                <a:gd name="T9" fmla="*/ 2147483647 h 14"/>
                <a:gd name="T10" fmla="*/ 2147483647 w 48"/>
                <a:gd name="T11" fmla="*/ 2147483647 h 14"/>
                <a:gd name="T12" fmla="*/ 2147483647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3" name="Freeform 5101" descr="Large checker board"/>
            <p:cNvSpPr>
              <a:spLocks/>
            </p:cNvSpPr>
            <p:nvPr/>
          </p:nvSpPr>
          <p:spPr bwMode="auto">
            <a:xfrm>
              <a:off x="2398713" y="1704975"/>
              <a:ext cx="53975" cy="30163"/>
            </a:xfrm>
            <a:custGeom>
              <a:avLst/>
              <a:gdLst>
                <a:gd name="T0" fmla="*/ 2147483647 w 31"/>
                <a:gd name="T1" fmla="*/ 2147483647 h 15"/>
                <a:gd name="T2" fmla="*/ 2147483647 w 31"/>
                <a:gd name="T3" fmla="*/ 2147483647 h 15"/>
                <a:gd name="T4" fmla="*/ 0 w 31"/>
                <a:gd name="T5" fmla="*/ 2147483647 h 15"/>
                <a:gd name="T6" fmla="*/ 2147483647 w 31"/>
                <a:gd name="T7" fmla="*/ 0 h 15"/>
                <a:gd name="T8" fmla="*/ 2147483647 w 31"/>
                <a:gd name="T9" fmla="*/ 2147483647 h 15"/>
                <a:gd name="T10" fmla="*/ 2147483647 w 31"/>
                <a:gd name="T11" fmla="*/ 214748364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4" name="Freeform 5102" descr="Large checker board"/>
            <p:cNvSpPr>
              <a:spLocks/>
            </p:cNvSpPr>
            <p:nvPr/>
          </p:nvSpPr>
          <p:spPr bwMode="auto">
            <a:xfrm>
              <a:off x="2239963" y="1414463"/>
              <a:ext cx="58738" cy="26988"/>
            </a:xfrm>
            <a:custGeom>
              <a:avLst/>
              <a:gdLst>
                <a:gd name="T0" fmla="*/ 0 w 33"/>
                <a:gd name="T1" fmla="*/ 2147483647 h 15"/>
                <a:gd name="T2" fmla="*/ 2147483647 w 33"/>
                <a:gd name="T3" fmla="*/ 0 h 15"/>
                <a:gd name="T4" fmla="*/ 2147483647 w 33"/>
                <a:gd name="T5" fmla="*/ 2147483647 h 15"/>
                <a:gd name="T6" fmla="*/ 2147483647 w 33"/>
                <a:gd name="T7" fmla="*/ 2147483647 h 15"/>
                <a:gd name="T8" fmla="*/ 2147483647 w 33"/>
                <a:gd name="T9" fmla="*/ 2147483647 h 15"/>
                <a:gd name="T10" fmla="*/ 2147483647 w 33"/>
                <a:gd name="T11" fmla="*/ 2147483647 h 15"/>
                <a:gd name="T12" fmla="*/ 0 w 33"/>
                <a:gd name="T13" fmla="*/ 214748364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5" name="Freeform 5103" descr="Large checker board"/>
            <p:cNvSpPr>
              <a:spLocks/>
            </p:cNvSpPr>
            <p:nvPr/>
          </p:nvSpPr>
          <p:spPr bwMode="auto">
            <a:xfrm>
              <a:off x="2171701" y="1498600"/>
              <a:ext cx="63500" cy="2381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6" name="Freeform 5104" descr="Large checker board"/>
            <p:cNvSpPr>
              <a:spLocks/>
            </p:cNvSpPr>
            <p:nvPr/>
          </p:nvSpPr>
          <p:spPr bwMode="auto">
            <a:xfrm>
              <a:off x="1935163" y="1549400"/>
              <a:ext cx="50800" cy="23813"/>
            </a:xfrm>
            <a:custGeom>
              <a:avLst/>
              <a:gdLst>
                <a:gd name="T0" fmla="*/ 2147483647 w 30"/>
                <a:gd name="T1" fmla="*/ 2147483647 h 12"/>
                <a:gd name="T2" fmla="*/ 0 w 30"/>
                <a:gd name="T3" fmla="*/ 2147483647 h 12"/>
                <a:gd name="T4" fmla="*/ 2147483647 w 30"/>
                <a:gd name="T5" fmla="*/ 0 h 12"/>
                <a:gd name="T6" fmla="*/ 2147483647 w 30"/>
                <a:gd name="T7" fmla="*/ 2147483647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3987" name="Freeform 5105"/>
            <p:cNvSpPr>
              <a:spLocks/>
            </p:cNvSpPr>
            <p:nvPr/>
          </p:nvSpPr>
          <p:spPr bwMode="auto">
            <a:xfrm>
              <a:off x="2892426" y="1641475"/>
              <a:ext cx="55563" cy="33338"/>
            </a:xfrm>
            <a:custGeom>
              <a:avLst/>
              <a:gdLst>
                <a:gd name="T0" fmla="*/ 2147483647 w 31"/>
                <a:gd name="T1" fmla="*/ 2147483647 h 17"/>
                <a:gd name="T2" fmla="*/ 2147483647 w 31"/>
                <a:gd name="T3" fmla="*/ 0 h 17"/>
                <a:gd name="T4" fmla="*/ 0 w 31"/>
                <a:gd name="T5" fmla="*/ 2147483647 h 17"/>
                <a:gd name="T6" fmla="*/ 0 w 31"/>
                <a:gd name="T7" fmla="*/ 2147483647 h 17"/>
                <a:gd name="T8" fmla="*/ 0 w 31"/>
                <a:gd name="T9" fmla="*/ 2147483647 h 17"/>
                <a:gd name="T10" fmla="*/ 2147483647 w 31"/>
                <a:gd name="T11" fmla="*/ 2147483647 h 17"/>
                <a:gd name="T12" fmla="*/ 2147483647 w 31"/>
                <a:gd name="T13" fmla="*/ 2147483647 h 17"/>
                <a:gd name="T14" fmla="*/ 2147483647 w 31"/>
                <a:gd name="T15" fmla="*/ 2147483647 h 17"/>
                <a:gd name="T16" fmla="*/ 2147483647 w 31"/>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prstDash val="solid"/>
              <a:round/>
              <a:headEnd/>
              <a:tailEnd/>
            </a:ln>
          </p:spPr>
          <p:txBody>
            <a:bodyPr/>
            <a:lstStyle/>
            <a:p>
              <a:endParaRPr lang="en-US"/>
            </a:p>
          </p:txBody>
        </p:sp>
        <p:sp>
          <p:nvSpPr>
            <p:cNvPr id="23988" name="Freeform 5106"/>
            <p:cNvSpPr>
              <a:spLocks/>
            </p:cNvSpPr>
            <p:nvPr/>
          </p:nvSpPr>
          <p:spPr bwMode="auto">
            <a:xfrm>
              <a:off x="3478213" y="1757363"/>
              <a:ext cx="227013" cy="95250"/>
            </a:xfrm>
            <a:custGeom>
              <a:avLst/>
              <a:gdLst>
                <a:gd name="T0" fmla="*/ 2147483647 w 126"/>
                <a:gd name="T1" fmla="*/ 0 h 48"/>
                <a:gd name="T2" fmla="*/ 2147483647 w 126"/>
                <a:gd name="T3" fmla="*/ 2147483647 h 48"/>
                <a:gd name="T4" fmla="*/ 2147483647 w 126"/>
                <a:gd name="T5" fmla="*/ 2147483647 h 48"/>
                <a:gd name="T6" fmla="*/ 2147483647 w 126"/>
                <a:gd name="T7" fmla="*/ 2147483647 h 48"/>
                <a:gd name="T8" fmla="*/ 2147483647 w 126"/>
                <a:gd name="T9" fmla="*/ 2147483647 h 48"/>
                <a:gd name="T10" fmla="*/ 2147483647 w 126"/>
                <a:gd name="T11" fmla="*/ 2147483647 h 48"/>
                <a:gd name="T12" fmla="*/ 2147483647 w 126"/>
                <a:gd name="T13" fmla="*/ 2147483647 h 48"/>
                <a:gd name="T14" fmla="*/ 2147483647 w 126"/>
                <a:gd name="T15" fmla="*/ 2147483647 h 48"/>
                <a:gd name="T16" fmla="*/ 2147483647 w 126"/>
                <a:gd name="T17" fmla="*/ 2147483647 h 48"/>
                <a:gd name="T18" fmla="*/ 2147483647 w 126"/>
                <a:gd name="T19" fmla="*/ 2147483647 h 48"/>
                <a:gd name="T20" fmla="*/ 2147483647 w 126"/>
                <a:gd name="T21" fmla="*/ 2147483647 h 48"/>
                <a:gd name="T22" fmla="*/ 2147483647 w 126"/>
                <a:gd name="T23" fmla="*/ 2147483647 h 48"/>
                <a:gd name="T24" fmla="*/ 2147483647 w 126"/>
                <a:gd name="T25" fmla="*/ 2147483647 h 48"/>
                <a:gd name="T26" fmla="*/ 2147483647 w 126"/>
                <a:gd name="T27" fmla="*/ 0 h 48"/>
                <a:gd name="T28" fmla="*/ 2147483647 w 126"/>
                <a:gd name="T29" fmla="*/ 2147483647 h 48"/>
                <a:gd name="T30" fmla="*/ 2147483647 w 126"/>
                <a:gd name="T31" fmla="*/ 2147483647 h 48"/>
                <a:gd name="T32" fmla="*/ 2147483647 w 126"/>
                <a:gd name="T33" fmla="*/ 2147483647 h 48"/>
                <a:gd name="T34" fmla="*/ 2147483647 w 126"/>
                <a:gd name="T35" fmla="*/ 2147483647 h 48"/>
                <a:gd name="T36" fmla="*/ 2147483647 w 126"/>
                <a:gd name="T37" fmla="*/ 2147483647 h 48"/>
                <a:gd name="T38" fmla="*/ 2147483647 w 126"/>
                <a:gd name="T39" fmla="*/ 2147483647 h 48"/>
                <a:gd name="T40" fmla="*/ 2147483647 w 126"/>
                <a:gd name="T41" fmla="*/ 2147483647 h 48"/>
                <a:gd name="T42" fmla="*/ 2147483647 w 126"/>
                <a:gd name="T43" fmla="*/ 2147483647 h 48"/>
                <a:gd name="T44" fmla="*/ 2147483647 w 126"/>
                <a:gd name="T45" fmla="*/ 2147483647 h 48"/>
                <a:gd name="T46" fmla="*/ 0 w 126"/>
                <a:gd name="T47" fmla="*/ 2147483647 h 48"/>
                <a:gd name="T48" fmla="*/ 2147483647 w 126"/>
                <a:gd name="T49" fmla="*/ 2147483647 h 48"/>
                <a:gd name="T50" fmla="*/ 2147483647 w 126"/>
                <a:gd name="T51" fmla="*/ 2147483647 h 48"/>
                <a:gd name="T52" fmla="*/ 2147483647 w 126"/>
                <a:gd name="T53" fmla="*/ 2147483647 h 48"/>
                <a:gd name="T54" fmla="*/ 2147483647 w 126"/>
                <a:gd name="T55" fmla="*/ 2147483647 h 48"/>
                <a:gd name="T56" fmla="*/ 2147483647 w 126"/>
                <a:gd name="T57" fmla="*/ 2147483647 h 48"/>
                <a:gd name="T58" fmla="*/ 2147483647 w 126"/>
                <a:gd name="T59" fmla="*/ 2147483647 h 48"/>
                <a:gd name="T60" fmla="*/ 2147483647 w 126"/>
                <a:gd name="T61" fmla="*/ 2147483647 h 48"/>
                <a:gd name="T62" fmla="*/ 2147483647 w 126"/>
                <a:gd name="T63" fmla="*/ 2147483647 h 48"/>
                <a:gd name="T64" fmla="*/ 2147483647 w 126"/>
                <a:gd name="T65" fmla="*/ 2147483647 h 48"/>
                <a:gd name="T66" fmla="*/ 2147483647 w 126"/>
                <a:gd name="T67" fmla="*/ 2147483647 h 48"/>
                <a:gd name="T68" fmla="*/ 2147483647 w 126"/>
                <a:gd name="T69" fmla="*/ 2147483647 h 48"/>
                <a:gd name="T70" fmla="*/ 2147483647 w 126"/>
                <a:gd name="T71" fmla="*/ 2147483647 h 48"/>
                <a:gd name="T72" fmla="*/ 2147483647 w 126"/>
                <a:gd name="T73" fmla="*/ 2147483647 h 48"/>
                <a:gd name="T74" fmla="*/ 2147483647 w 126"/>
                <a:gd name="T75" fmla="*/ 2147483647 h 48"/>
                <a:gd name="T76" fmla="*/ 2147483647 w 126"/>
                <a:gd name="T77" fmla="*/ 2147483647 h 48"/>
                <a:gd name="T78" fmla="*/ 2147483647 w 126"/>
                <a:gd name="T79" fmla="*/ 2147483647 h 48"/>
                <a:gd name="T80" fmla="*/ 2147483647 w 126"/>
                <a:gd name="T81" fmla="*/ 2147483647 h 48"/>
                <a:gd name="T82" fmla="*/ 2147483647 w 126"/>
                <a:gd name="T83" fmla="*/ 2147483647 h 48"/>
                <a:gd name="T84" fmla="*/ 2147483647 w 126"/>
                <a:gd name="T85" fmla="*/ 2147483647 h 48"/>
                <a:gd name="T86" fmla="*/ 2147483647 w 126"/>
                <a:gd name="T87" fmla="*/ 2147483647 h 48"/>
                <a:gd name="T88" fmla="*/ 2147483647 w 126"/>
                <a:gd name="T89" fmla="*/ 2147483647 h 48"/>
                <a:gd name="T90" fmla="*/ 2147483647 w 126"/>
                <a:gd name="T91" fmla="*/ 2147483647 h 48"/>
                <a:gd name="T92" fmla="*/ 2147483647 w 126"/>
                <a:gd name="T93" fmla="*/ 2147483647 h 48"/>
                <a:gd name="T94" fmla="*/ 2147483647 w 126"/>
                <a:gd name="T95" fmla="*/ 2147483647 h 48"/>
                <a:gd name="T96" fmla="*/ 2147483647 w 126"/>
                <a:gd name="T97" fmla="*/ 2147483647 h 48"/>
                <a:gd name="T98" fmla="*/ 2147483647 w 126"/>
                <a:gd name="T99" fmla="*/ 2147483647 h 48"/>
                <a:gd name="T100" fmla="*/ 2147483647 w 126"/>
                <a:gd name="T101" fmla="*/ 2147483647 h 48"/>
                <a:gd name="T102" fmla="*/ 2147483647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23989" name="Freeform 5107"/>
            <p:cNvSpPr>
              <a:spLocks/>
            </p:cNvSpPr>
            <p:nvPr/>
          </p:nvSpPr>
          <p:spPr bwMode="auto">
            <a:xfrm>
              <a:off x="3746501" y="2116138"/>
              <a:ext cx="96838" cy="123825"/>
            </a:xfrm>
            <a:custGeom>
              <a:avLst/>
              <a:gdLst>
                <a:gd name="T0" fmla="*/ 2147483647 w 56"/>
                <a:gd name="T1" fmla="*/ 2147483647 h 64"/>
                <a:gd name="T2" fmla="*/ 2147483647 w 56"/>
                <a:gd name="T3" fmla="*/ 2147483647 h 64"/>
                <a:gd name="T4" fmla="*/ 2147483647 w 56"/>
                <a:gd name="T5" fmla="*/ 2147483647 h 64"/>
                <a:gd name="T6" fmla="*/ 2147483647 w 56"/>
                <a:gd name="T7" fmla="*/ 2147483647 h 64"/>
                <a:gd name="T8" fmla="*/ 2147483647 w 56"/>
                <a:gd name="T9" fmla="*/ 2147483647 h 64"/>
                <a:gd name="T10" fmla="*/ 2147483647 w 56"/>
                <a:gd name="T11" fmla="*/ 2147483647 h 64"/>
                <a:gd name="T12" fmla="*/ 2147483647 w 56"/>
                <a:gd name="T13" fmla="*/ 2147483647 h 64"/>
                <a:gd name="T14" fmla="*/ 2147483647 w 56"/>
                <a:gd name="T15" fmla="*/ 0 h 64"/>
                <a:gd name="T16" fmla="*/ 2147483647 w 56"/>
                <a:gd name="T17" fmla="*/ 2147483647 h 64"/>
                <a:gd name="T18" fmla="*/ 2147483647 w 56"/>
                <a:gd name="T19" fmla="*/ 2147483647 h 64"/>
                <a:gd name="T20" fmla="*/ 2147483647 w 56"/>
                <a:gd name="T21" fmla="*/ 2147483647 h 64"/>
                <a:gd name="T22" fmla="*/ 2147483647 w 56"/>
                <a:gd name="T23" fmla="*/ 2147483647 h 64"/>
                <a:gd name="T24" fmla="*/ 2147483647 w 56"/>
                <a:gd name="T25" fmla="*/ 2147483647 h 64"/>
                <a:gd name="T26" fmla="*/ 2147483647 w 56"/>
                <a:gd name="T27" fmla="*/ 2147483647 h 64"/>
                <a:gd name="T28" fmla="*/ 2147483647 w 56"/>
                <a:gd name="T29" fmla="*/ 2147483647 h 64"/>
                <a:gd name="T30" fmla="*/ 2147483647 w 56"/>
                <a:gd name="T31" fmla="*/ 2147483647 h 64"/>
                <a:gd name="T32" fmla="*/ 2147483647 w 56"/>
                <a:gd name="T33" fmla="*/ 2147483647 h 64"/>
                <a:gd name="T34" fmla="*/ 2147483647 w 56"/>
                <a:gd name="T35" fmla="*/ 2147483647 h 64"/>
                <a:gd name="T36" fmla="*/ 2147483647 w 56"/>
                <a:gd name="T37" fmla="*/ 2147483647 h 64"/>
                <a:gd name="T38" fmla="*/ 2147483647 w 56"/>
                <a:gd name="T39" fmla="*/ 2147483647 h 64"/>
                <a:gd name="T40" fmla="*/ 0 w 56"/>
                <a:gd name="T41" fmla="*/ 2147483647 h 64"/>
                <a:gd name="T42" fmla="*/ 2147483647 w 56"/>
                <a:gd name="T43" fmla="*/ 2147483647 h 64"/>
                <a:gd name="T44" fmla="*/ 0 w 56"/>
                <a:gd name="T45" fmla="*/ 2147483647 h 64"/>
                <a:gd name="T46" fmla="*/ 2147483647 w 56"/>
                <a:gd name="T47" fmla="*/ 2147483647 h 64"/>
                <a:gd name="T48" fmla="*/ 2147483647 w 56"/>
                <a:gd name="T49" fmla="*/ 2147483647 h 64"/>
                <a:gd name="T50" fmla="*/ 2147483647 w 56"/>
                <a:gd name="T51" fmla="*/ 2147483647 h 64"/>
                <a:gd name="T52" fmla="*/ 2147483647 w 56"/>
                <a:gd name="T53" fmla="*/ 2147483647 h 64"/>
                <a:gd name="T54" fmla="*/ 2147483647 w 56"/>
                <a:gd name="T55" fmla="*/ 2147483647 h 64"/>
                <a:gd name="T56" fmla="*/ 2147483647 w 56"/>
                <a:gd name="T57" fmla="*/ 2147483647 h 64"/>
                <a:gd name="T58" fmla="*/ 2147483647 w 56"/>
                <a:gd name="T59" fmla="*/ 2147483647 h 64"/>
                <a:gd name="T60" fmla="*/ 2147483647 w 56"/>
                <a:gd name="T61" fmla="*/ 21474836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23990" name="Freeform 5108"/>
            <p:cNvSpPr>
              <a:spLocks/>
            </p:cNvSpPr>
            <p:nvPr/>
          </p:nvSpPr>
          <p:spPr bwMode="auto">
            <a:xfrm>
              <a:off x="3854451" y="2009775"/>
              <a:ext cx="179388" cy="279400"/>
            </a:xfrm>
            <a:custGeom>
              <a:avLst/>
              <a:gdLst>
                <a:gd name="T0" fmla="*/ 2147483647 w 102"/>
                <a:gd name="T1" fmla="*/ 2147483647 h 142"/>
                <a:gd name="T2" fmla="*/ 2147483647 w 102"/>
                <a:gd name="T3" fmla="*/ 2147483647 h 142"/>
                <a:gd name="T4" fmla="*/ 2147483647 w 102"/>
                <a:gd name="T5" fmla="*/ 2147483647 h 142"/>
                <a:gd name="T6" fmla="*/ 2147483647 w 102"/>
                <a:gd name="T7" fmla="*/ 2147483647 h 142"/>
                <a:gd name="T8" fmla="*/ 2147483647 w 102"/>
                <a:gd name="T9" fmla="*/ 2147483647 h 142"/>
                <a:gd name="T10" fmla="*/ 2147483647 w 102"/>
                <a:gd name="T11" fmla="*/ 2147483647 h 142"/>
                <a:gd name="T12" fmla="*/ 2147483647 w 102"/>
                <a:gd name="T13" fmla="*/ 2147483647 h 142"/>
                <a:gd name="T14" fmla="*/ 2147483647 w 102"/>
                <a:gd name="T15" fmla="*/ 2147483647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0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23991" name="Freeform 5109"/>
            <p:cNvSpPr>
              <a:spLocks/>
            </p:cNvSpPr>
            <p:nvPr/>
          </p:nvSpPr>
          <p:spPr bwMode="auto">
            <a:xfrm>
              <a:off x="3808413" y="2116138"/>
              <a:ext cx="52388" cy="36513"/>
            </a:xfrm>
            <a:custGeom>
              <a:avLst/>
              <a:gdLst>
                <a:gd name="T0" fmla="*/ 2147483647 w 31"/>
                <a:gd name="T1" fmla="*/ 2147483647 h 19"/>
                <a:gd name="T2" fmla="*/ 2147483647 w 31"/>
                <a:gd name="T3" fmla="*/ 2147483647 h 19"/>
                <a:gd name="T4" fmla="*/ 2147483647 w 31"/>
                <a:gd name="T5" fmla="*/ 0 h 19"/>
                <a:gd name="T6" fmla="*/ 2147483647 w 31"/>
                <a:gd name="T7" fmla="*/ 2147483647 h 19"/>
                <a:gd name="T8" fmla="*/ 0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23992" name="Freeform 5110"/>
            <p:cNvSpPr>
              <a:spLocks/>
            </p:cNvSpPr>
            <p:nvPr/>
          </p:nvSpPr>
          <p:spPr bwMode="auto">
            <a:xfrm>
              <a:off x="3840163" y="2041525"/>
              <a:ext cx="20638" cy="14288"/>
            </a:xfrm>
            <a:custGeom>
              <a:avLst/>
              <a:gdLst>
                <a:gd name="T0" fmla="*/ 2147483647 w 12"/>
                <a:gd name="T1" fmla="*/ 2147483647 h 7"/>
                <a:gd name="T2" fmla="*/ 2147483647 w 12"/>
                <a:gd name="T3" fmla="*/ 0 h 7"/>
                <a:gd name="T4" fmla="*/ 0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23993" name="Freeform 5111"/>
            <p:cNvSpPr>
              <a:spLocks/>
            </p:cNvSpPr>
            <p:nvPr/>
          </p:nvSpPr>
          <p:spPr bwMode="auto">
            <a:xfrm>
              <a:off x="3835401" y="2012950"/>
              <a:ext cx="19050" cy="20638"/>
            </a:xfrm>
            <a:custGeom>
              <a:avLst/>
              <a:gdLst>
                <a:gd name="T0" fmla="*/ 2147483647 w 12"/>
                <a:gd name="T1" fmla="*/ 2147483647 h 10"/>
                <a:gd name="T2" fmla="*/ 2147483647 w 12"/>
                <a:gd name="T3" fmla="*/ 0 h 10"/>
                <a:gd name="T4" fmla="*/ 2147483647 w 12"/>
                <a:gd name="T5" fmla="*/ 2147483647 h 10"/>
                <a:gd name="T6" fmla="*/ 0 w 12"/>
                <a:gd name="T7" fmla="*/ 2147483647 h 10"/>
                <a:gd name="T8" fmla="*/ 2147483647 w 12"/>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23994" name="Freeform 5112"/>
            <p:cNvSpPr>
              <a:spLocks/>
            </p:cNvSpPr>
            <p:nvPr/>
          </p:nvSpPr>
          <p:spPr bwMode="auto">
            <a:xfrm>
              <a:off x="3965576" y="1944688"/>
              <a:ext cx="3175" cy="15875"/>
            </a:xfrm>
            <a:custGeom>
              <a:avLst/>
              <a:gdLst>
                <a:gd name="T0" fmla="*/ 0 w 2"/>
                <a:gd name="T1" fmla="*/ 0 h 9"/>
                <a:gd name="T2" fmla="*/ 0 w 2"/>
                <a:gd name="T3" fmla="*/ 2147483647 h 9"/>
                <a:gd name="T4" fmla="*/ 0 w 2"/>
                <a:gd name="T5" fmla="*/ 2147483647 h 9"/>
                <a:gd name="T6" fmla="*/ 0 w 2"/>
                <a:gd name="T7" fmla="*/ 2147483647 h 9"/>
                <a:gd name="T8" fmla="*/ 2147483647 w 2"/>
                <a:gd name="T9" fmla="*/ 2147483647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23995" name="Freeform 5113"/>
            <p:cNvSpPr>
              <a:spLocks/>
            </p:cNvSpPr>
            <p:nvPr/>
          </p:nvSpPr>
          <p:spPr bwMode="auto">
            <a:xfrm>
              <a:off x="3851276" y="2078038"/>
              <a:ext cx="9525" cy="6350"/>
            </a:xfrm>
            <a:custGeom>
              <a:avLst/>
              <a:gdLst>
                <a:gd name="T0" fmla="*/ 0 w 7"/>
                <a:gd name="T1" fmla="*/ 2147483647 h 3"/>
                <a:gd name="T2" fmla="*/ 2147483647 w 7"/>
                <a:gd name="T3" fmla="*/ 0 h 3"/>
                <a:gd name="T4" fmla="*/ 0 w 7"/>
                <a:gd name="T5" fmla="*/ 0 h 3"/>
                <a:gd name="T6" fmla="*/ 0 w 7"/>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23996" name="Freeform 5114"/>
            <p:cNvSpPr>
              <a:spLocks/>
            </p:cNvSpPr>
            <p:nvPr/>
          </p:nvSpPr>
          <p:spPr bwMode="auto">
            <a:xfrm>
              <a:off x="3887788" y="2176463"/>
              <a:ext cx="9525" cy="9525"/>
            </a:xfrm>
            <a:custGeom>
              <a:avLst/>
              <a:gdLst>
                <a:gd name="T0" fmla="*/ 2147483647 w 5"/>
                <a:gd name="T1" fmla="*/ 2147483647 h 5"/>
                <a:gd name="T2" fmla="*/ 0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23997" name="Rectangle 5115"/>
            <p:cNvSpPr>
              <a:spLocks noChangeArrowheads="1"/>
            </p:cNvSpPr>
            <p:nvPr/>
          </p:nvSpPr>
          <p:spPr bwMode="auto">
            <a:xfrm>
              <a:off x="4030663" y="2547938"/>
              <a:ext cx="7938"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3998" name="Freeform 5116"/>
            <p:cNvSpPr>
              <a:spLocks/>
            </p:cNvSpPr>
            <p:nvPr/>
          </p:nvSpPr>
          <p:spPr bwMode="auto">
            <a:xfrm>
              <a:off x="3316288" y="2711450"/>
              <a:ext cx="22225" cy="3175"/>
            </a:xfrm>
            <a:custGeom>
              <a:avLst/>
              <a:gdLst>
                <a:gd name="T0" fmla="*/ 2147483647 w 12"/>
                <a:gd name="T1" fmla="*/ 2147483647 h 2"/>
                <a:gd name="T2" fmla="*/ 0 w 12"/>
                <a:gd name="T3" fmla="*/ 0 h 2"/>
                <a:gd name="T4" fmla="*/ 2147483647 w 12"/>
                <a:gd name="T5" fmla="*/ 0 h 2"/>
                <a:gd name="T6" fmla="*/ 2147483647 w 1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3999" name="Freeform 5117"/>
            <p:cNvSpPr>
              <a:spLocks/>
            </p:cNvSpPr>
            <p:nvPr/>
          </p:nvSpPr>
          <p:spPr bwMode="auto">
            <a:xfrm>
              <a:off x="3249613" y="2687638"/>
              <a:ext cx="11113" cy="4763"/>
            </a:xfrm>
            <a:custGeom>
              <a:avLst/>
              <a:gdLst>
                <a:gd name="T0" fmla="*/ 2147483647 w 7"/>
                <a:gd name="T1" fmla="*/ 0 h 3"/>
                <a:gd name="T2" fmla="*/ 0 w 7"/>
                <a:gd name="T3" fmla="*/ 2147483647 h 3"/>
                <a:gd name="T4" fmla="*/ 2147483647 w 7"/>
                <a:gd name="T5" fmla="*/ 2147483647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4000" name="Rectangle 5118"/>
            <p:cNvSpPr>
              <a:spLocks noChangeArrowheads="1"/>
            </p:cNvSpPr>
            <p:nvPr/>
          </p:nvSpPr>
          <p:spPr bwMode="auto">
            <a:xfrm>
              <a:off x="3284538" y="2682875"/>
              <a:ext cx="7938"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Char char="•"/>
              </a:pPr>
              <a:endParaRPr lang="fr-FR" altLang="fr-FR"/>
            </a:p>
          </p:txBody>
        </p:sp>
        <p:sp>
          <p:nvSpPr>
            <p:cNvPr id="24001" name="Freeform 5119" descr="Large checker board"/>
            <p:cNvSpPr>
              <a:spLocks/>
            </p:cNvSpPr>
            <p:nvPr/>
          </p:nvSpPr>
          <p:spPr bwMode="auto">
            <a:xfrm>
              <a:off x="2262188" y="2905125"/>
              <a:ext cx="6350" cy="1588"/>
            </a:xfrm>
            <a:custGeom>
              <a:avLst/>
              <a:gdLst>
                <a:gd name="T0" fmla="*/ 2147483647 w 3"/>
                <a:gd name="T1" fmla="*/ 0 h 1588"/>
                <a:gd name="T2" fmla="*/ 2147483647 w 3"/>
                <a:gd name="T3" fmla="*/ 0 h 1588"/>
                <a:gd name="T4" fmla="*/ 0 w 3"/>
                <a:gd name="T5" fmla="*/ 0 h 1588"/>
                <a:gd name="T6" fmla="*/ 2147483647 w 3"/>
                <a:gd name="T7" fmla="*/ 0 h 1588"/>
                <a:gd name="T8" fmla="*/ 2147483647 w 3"/>
                <a:gd name="T9" fmla="*/ 0 h 1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88">
                  <a:moveTo>
                    <a:pt x="3" y="0"/>
                  </a:moveTo>
                  <a:lnTo>
                    <a:pt x="3" y="0"/>
                  </a:lnTo>
                  <a:lnTo>
                    <a:pt x="0" y="0"/>
                  </a:lnTo>
                  <a:lnTo>
                    <a:pt x="3"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2" name="Freeform 5120"/>
            <p:cNvSpPr>
              <a:spLocks/>
            </p:cNvSpPr>
            <p:nvPr/>
          </p:nvSpPr>
          <p:spPr bwMode="auto">
            <a:xfrm>
              <a:off x="3746501" y="2566988"/>
              <a:ext cx="82550" cy="176213"/>
            </a:xfrm>
            <a:custGeom>
              <a:avLst/>
              <a:gdLst>
                <a:gd name="T0" fmla="*/ 2147483647 w 47"/>
                <a:gd name="T1" fmla="*/ 0 h 90"/>
                <a:gd name="T2" fmla="*/ 2147483647 w 47"/>
                <a:gd name="T3" fmla="*/ 2147483647 h 90"/>
                <a:gd name="T4" fmla="*/ 2147483647 w 47"/>
                <a:gd name="T5" fmla="*/ 2147483647 h 90"/>
                <a:gd name="T6" fmla="*/ 2147483647 w 47"/>
                <a:gd name="T7" fmla="*/ 2147483647 h 90"/>
                <a:gd name="T8" fmla="*/ 2147483647 w 47"/>
                <a:gd name="T9" fmla="*/ 2147483647 h 90"/>
                <a:gd name="T10" fmla="*/ 0 w 47"/>
                <a:gd name="T11" fmla="*/ 2147483647 h 90"/>
                <a:gd name="T12" fmla="*/ 2147483647 w 47"/>
                <a:gd name="T13" fmla="*/ 2147483647 h 90"/>
                <a:gd name="T14" fmla="*/ 2147483647 w 47"/>
                <a:gd name="T15" fmla="*/ 2147483647 h 90"/>
                <a:gd name="T16" fmla="*/ 2147483647 w 47"/>
                <a:gd name="T17" fmla="*/ 2147483647 h 90"/>
                <a:gd name="T18" fmla="*/ 2147483647 w 47"/>
                <a:gd name="T19" fmla="*/ 2147483647 h 90"/>
                <a:gd name="T20" fmla="*/ 2147483647 w 47"/>
                <a:gd name="T21" fmla="*/ 2147483647 h 90"/>
                <a:gd name="T22" fmla="*/ 2147483647 w 47"/>
                <a:gd name="T23" fmla="*/ 2147483647 h 90"/>
                <a:gd name="T24" fmla="*/ 2147483647 w 47"/>
                <a:gd name="T25" fmla="*/ 2147483647 h 90"/>
                <a:gd name="T26" fmla="*/ 2147483647 w 47"/>
                <a:gd name="T27" fmla="*/ 2147483647 h 90"/>
                <a:gd name="T28" fmla="*/ 2147483647 w 47"/>
                <a:gd name="T29" fmla="*/ 2147483647 h 90"/>
                <a:gd name="T30" fmla="*/ 2147483647 w 47"/>
                <a:gd name="T31" fmla="*/ 2147483647 h 90"/>
                <a:gd name="T32" fmla="*/ 2147483647 w 47"/>
                <a:gd name="T33" fmla="*/ 2147483647 h 90"/>
                <a:gd name="T34" fmla="*/ 2147483647 w 47"/>
                <a:gd name="T35" fmla="*/ 2147483647 h 90"/>
                <a:gd name="T36" fmla="*/ 2147483647 w 47"/>
                <a:gd name="T37" fmla="*/ 2147483647 h 90"/>
                <a:gd name="T38" fmla="*/ 2147483647 w 47"/>
                <a:gd name="T39" fmla="*/ 2147483647 h 90"/>
                <a:gd name="T40" fmla="*/ 2147483647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24003" name="Freeform 5121"/>
            <p:cNvSpPr>
              <a:spLocks/>
            </p:cNvSpPr>
            <p:nvPr/>
          </p:nvSpPr>
          <p:spPr bwMode="auto">
            <a:xfrm>
              <a:off x="3762376" y="2506663"/>
              <a:ext cx="311150" cy="265113"/>
            </a:xfrm>
            <a:custGeom>
              <a:avLst/>
              <a:gdLst>
                <a:gd name="T0" fmla="*/ 2147483647 w 175"/>
                <a:gd name="T1" fmla="*/ 2147483647 h 135"/>
                <a:gd name="T2" fmla="*/ 2147483647 w 175"/>
                <a:gd name="T3" fmla="*/ 2147483647 h 135"/>
                <a:gd name="T4" fmla="*/ 2147483647 w 175"/>
                <a:gd name="T5" fmla="*/ 2147483647 h 135"/>
                <a:gd name="T6" fmla="*/ 2147483647 w 175"/>
                <a:gd name="T7" fmla="*/ 2147483647 h 135"/>
                <a:gd name="T8" fmla="*/ 2147483647 w 175"/>
                <a:gd name="T9" fmla="*/ 2147483647 h 135"/>
                <a:gd name="T10" fmla="*/ 2147483647 w 175"/>
                <a:gd name="T11" fmla="*/ 2147483647 h 135"/>
                <a:gd name="T12" fmla="*/ 2147483647 w 175"/>
                <a:gd name="T13" fmla="*/ 2147483647 h 135"/>
                <a:gd name="T14" fmla="*/ 0 w 175"/>
                <a:gd name="T15" fmla="*/ 2147483647 h 135"/>
                <a:gd name="T16" fmla="*/ 0 w 175"/>
                <a:gd name="T17" fmla="*/ 2147483647 h 135"/>
                <a:gd name="T18" fmla="*/ 2147483647 w 175"/>
                <a:gd name="T19" fmla="*/ 0 h 135"/>
                <a:gd name="T20" fmla="*/ 2147483647 w 175"/>
                <a:gd name="T21" fmla="*/ 2147483647 h 135"/>
                <a:gd name="T22" fmla="*/ 2147483647 w 175"/>
                <a:gd name="T23" fmla="*/ 2147483647 h 135"/>
                <a:gd name="T24" fmla="*/ 2147483647 w 175"/>
                <a:gd name="T25" fmla="*/ 2147483647 h 135"/>
                <a:gd name="T26" fmla="*/ 2147483647 w 175"/>
                <a:gd name="T27" fmla="*/ 2147483647 h 135"/>
                <a:gd name="T28" fmla="*/ 2147483647 w 175"/>
                <a:gd name="T29" fmla="*/ 2147483647 h 135"/>
                <a:gd name="T30" fmla="*/ 2147483647 w 175"/>
                <a:gd name="T31" fmla="*/ 2147483647 h 135"/>
                <a:gd name="T32" fmla="*/ 2147483647 w 175"/>
                <a:gd name="T33" fmla="*/ 2147483647 h 135"/>
                <a:gd name="T34" fmla="*/ 2147483647 w 175"/>
                <a:gd name="T35" fmla="*/ 2147483647 h 135"/>
                <a:gd name="T36" fmla="*/ 2147483647 w 175"/>
                <a:gd name="T37" fmla="*/ 2147483647 h 135"/>
                <a:gd name="T38" fmla="*/ 2147483647 w 175"/>
                <a:gd name="T39" fmla="*/ 2147483647 h 135"/>
                <a:gd name="T40" fmla="*/ 2147483647 w 175"/>
                <a:gd name="T41" fmla="*/ 2147483647 h 135"/>
                <a:gd name="T42" fmla="*/ 2147483647 w 175"/>
                <a:gd name="T43" fmla="*/ 2147483647 h 135"/>
                <a:gd name="T44" fmla="*/ 2147483647 w 175"/>
                <a:gd name="T45" fmla="*/ 2147483647 h 135"/>
                <a:gd name="T46" fmla="*/ 2147483647 w 175"/>
                <a:gd name="T47" fmla="*/ 2147483647 h 135"/>
                <a:gd name="T48" fmla="*/ 2147483647 w 175"/>
                <a:gd name="T49" fmla="*/ 2147483647 h 135"/>
                <a:gd name="T50" fmla="*/ 2147483647 w 175"/>
                <a:gd name="T51" fmla="*/ 2147483647 h 135"/>
                <a:gd name="T52" fmla="*/ 2147483647 w 175"/>
                <a:gd name="T53" fmla="*/ 2147483647 h 135"/>
                <a:gd name="T54" fmla="*/ 2147483647 w 175"/>
                <a:gd name="T55" fmla="*/ 2147483647 h 135"/>
                <a:gd name="T56" fmla="*/ 2147483647 w 175"/>
                <a:gd name="T57" fmla="*/ 2147483647 h 135"/>
                <a:gd name="T58" fmla="*/ 2147483647 w 175"/>
                <a:gd name="T59" fmla="*/ 2147483647 h 135"/>
                <a:gd name="T60" fmla="*/ 2147483647 w 175"/>
                <a:gd name="T61" fmla="*/ 2147483647 h 135"/>
                <a:gd name="T62" fmla="*/ 2147483647 w 175"/>
                <a:gd name="T63" fmla="*/ 2147483647 h 135"/>
                <a:gd name="T64" fmla="*/ 2147483647 w 175"/>
                <a:gd name="T65" fmla="*/ 2147483647 h 135"/>
                <a:gd name="T66" fmla="*/ 2147483647 w 175"/>
                <a:gd name="T67" fmla="*/ 2147483647 h 135"/>
                <a:gd name="T68" fmla="*/ 2147483647 w 175"/>
                <a:gd name="T69" fmla="*/ 2147483647 h 135"/>
                <a:gd name="T70" fmla="*/ 2147483647 w 175"/>
                <a:gd name="T71" fmla="*/ 2147483647 h 135"/>
                <a:gd name="T72" fmla="*/ 2147483647 w 175"/>
                <a:gd name="T73" fmla="*/ 2147483647 h 135"/>
                <a:gd name="T74" fmla="*/ 2147483647 w 175"/>
                <a:gd name="T75" fmla="*/ 2147483647 h 135"/>
                <a:gd name="T76" fmla="*/ 2147483647 w 175"/>
                <a:gd name="T77" fmla="*/ 2147483647 h 135"/>
                <a:gd name="T78" fmla="*/ 2147483647 w 175"/>
                <a:gd name="T79" fmla="*/ 2147483647 h 135"/>
                <a:gd name="T80" fmla="*/ 2147483647 w 175"/>
                <a:gd name="T81" fmla="*/ 2147483647 h 135"/>
                <a:gd name="T82" fmla="*/ 2147483647 w 175"/>
                <a:gd name="T83" fmla="*/ 2147483647 h 135"/>
                <a:gd name="T84" fmla="*/ 2147483647 w 175"/>
                <a:gd name="T85" fmla="*/ 2147483647 h 135"/>
                <a:gd name="T86" fmla="*/ 2147483647 w 175"/>
                <a:gd name="T87" fmla="*/ 2147483647 h 135"/>
                <a:gd name="T88" fmla="*/ 2147483647 w 175"/>
                <a:gd name="T89" fmla="*/ 2147483647 h 135"/>
                <a:gd name="T90" fmla="*/ 2147483647 w 175"/>
                <a:gd name="T91" fmla="*/ 21474836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24004" name="Freeform 5122"/>
            <p:cNvSpPr>
              <a:spLocks/>
            </p:cNvSpPr>
            <p:nvPr/>
          </p:nvSpPr>
          <p:spPr bwMode="auto">
            <a:xfrm>
              <a:off x="4056063" y="2643188"/>
              <a:ext cx="26988" cy="15875"/>
            </a:xfrm>
            <a:custGeom>
              <a:avLst/>
              <a:gdLst>
                <a:gd name="T0" fmla="*/ 2147483647 w 14"/>
                <a:gd name="T1" fmla="*/ 2147483647 h 9"/>
                <a:gd name="T2" fmla="*/ 2147483647 w 14"/>
                <a:gd name="T3" fmla="*/ 2147483647 h 9"/>
                <a:gd name="T4" fmla="*/ 0 w 14"/>
                <a:gd name="T5" fmla="*/ 2147483647 h 9"/>
                <a:gd name="T6" fmla="*/ 2147483647 w 14"/>
                <a:gd name="T7" fmla="*/ 0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24005" name="Freeform 5123" descr="Large checker board"/>
            <p:cNvSpPr>
              <a:spLocks/>
            </p:cNvSpPr>
            <p:nvPr/>
          </p:nvSpPr>
          <p:spPr bwMode="auto">
            <a:xfrm>
              <a:off x="790576" y="2314575"/>
              <a:ext cx="1524000" cy="839788"/>
            </a:xfrm>
            <a:custGeom>
              <a:avLst/>
              <a:gdLst>
                <a:gd name="T0" fmla="*/ 2147483647 w 859"/>
                <a:gd name="T1" fmla="*/ 2147483647 h 426"/>
                <a:gd name="T2" fmla="*/ 2147483647 w 859"/>
                <a:gd name="T3" fmla="*/ 2147483647 h 426"/>
                <a:gd name="T4" fmla="*/ 2147483647 w 859"/>
                <a:gd name="T5" fmla="*/ 2147483647 h 426"/>
                <a:gd name="T6" fmla="*/ 2147483647 w 859"/>
                <a:gd name="T7" fmla="*/ 2147483647 h 426"/>
                <a:gd name="T8" fmla="*/ 2147483647 w 859"/>
                <a:gd name="T9" fmla="*/ 2147483647 h 426"/>
                <a:gd name="T10" fmla="*/ 2147483647 w 859"/>
                <a:gd name="T11" fmla="*/ 2147483647 h 426"/>
                <a:gd name="T12" fmla="*/ 2147483647 w 859"/>
                <a:gd name="T13" fmla="*/ 2147483647 h 426"/>
                <a:gd name="T14" fmla="*/ 2147483647 w 859"/>
                <a:gd name="T15" fmla="*/ 2147483647 h 426"/>
                <a:gd name="T16" fmla="*/ 2147483647 w 859"/>
                <a:gd name="T17" fmla="*/ 2147483647 h 426"/>
                <a:gd name="T18" fmla="*/ 2147483647 w 859"/>
                <a:gd name="T19" fmla="*/ 2147483647 h 426"/>
                <a:gd name="T20" fmla="*/ 2147483647 w 859"/>
                <a:gd name="T21" fmla="*/ 2147483647 h 426"/>
                <a:gd name="T22" fmla="*/ 2147483647 w 859"/>
                <a:gd name="T23" fmla="*/ 2147483647 h 426"/>
                <a:gd name="T24" fmla="*/ 2147483647 w 859"/>
                <a:gd name="T25" fmla="*/ 2147483647 h 426"/>
                <a:gd name="T26" fmla="*/ 2147483647 w 859"/>
                <a:gd name="T27" fmla="*/ 2147483647 h 426"/>
                <a:gd name="T28" fmla="*/ 2147483647 w 859"/>
                <a:gd name="T29" fmla="*/ 2147483647 h 426"/>
                <a:gd name="T30" fmla="*/ 2147483647 w 859"/>
                <a:gd name="T31" fmla="*/ 2147483647 h 426"/>
                <a:gd name="T32" fmla="*/ 0 w 859"/>
                <a:gd name="T33" fmla="*/ 2147483647 h 426"/>
                <a:gd name="T34" fmla="*/ 2147483647 w 859"/>
                <a:gd name="T35" fmla="*/ 2147483647 h 426"/>
                <a:gd name="T36" fmla="*/ 2147483647 w 859"/>
                <a:gd name="T37" fmla="*/ 2147483647 h 426"/>
                <a:gd name="T38" fmla="*/ 2147483647 w 859"/>
                <a:gd name="T39" fmla="*/ 2147483647 h 426"/>
                <a:gd name="T40" fmla="*/ 2147483647 w 859"/>
                <a:gd name="T41" fmla="*/ 2147483647 h 426"/>
                <a:gd name="T42" fmla="*/ 2147483647 w 859"/>
                <a:gd name="T43" fmla="*/ 2147483647 h 426"/>
                <a:gd name="T44" fmla="*/ 2147483647 w 859"/>
                <a:gd name="T45" fmla="*/ 2147483647 h 426"/>
                <a:gd name="T46" fmla="*/ 2147483647 w 859"/>
                <a:gd name="T47" fmla="*/ 2147483647 h 426"/>
                <a:gd name="T48" fmla="*/ 2147483647 w 859"/>
                <a:gd name="T49" fmla="*/ 2147483647 h 426"/>
                <a:gd name="T50" fmla="*/ 2147483647 w 859"/>
                <a:gd name="T51" fmla="*/ 2147483647 h 426"/>
                <a:gd name="T52" fmla="*/ 2147483647 w 859"/>
                <a:gd name="T53" fmla="*/ 2147483647 h 426"/>
                <a:gd name="T54" fmla="*/ 2147483647 w 859"/>
                <a:gd name="T55" fmla="*/ 2147483647 h 426"/>
                <a:gd name="T56" fmla="*/ 2147483647 w 859"/>
                <a:gd name="T57" fmla="*/ 2147483647 h 426"/>
                <a:gd name="T58" fmla="*/ 2147483647 w 859"/>
                <a:gd name="T59" fmla="*/ 2147483647 h 426"/>
                <a:gd name="T60" fmla="*/ 2147483647 w 859"/>
                <a:gd name="T61" fmla="*/ 2147483647 h 426"/>
                <a:gd name="T62" fmla="*/ 2147483647 w 859"/>
                <a:gd name="T63" fmla="*/ 2147483647 h 426"/>
                <a:gd name="T64" fmla="*/ 2147483647 w 859"/>
                <a:gd name="T65" fmla="*/ 2147483647 h 426"/>
                <a:gd name="T66" fmla="*/ 2147483647 w 859"/>
                <a:gd name="T67" fmla="*/ 2147483647 h 426"/>
                <a:gd name="T68" fmla="*/ 2147483647 w 859"/>
                <a:gd name="T69" fmla="*/ 2147483647 h 426"/>
                <a:gd name="T70" fmla="*/ 2147483647 w 859"/>
                <a:gd name="T71" fmla="*/ 2147483647 h 426"/>
                <a:gd name="T72" fmla="*/ 2147483647 w 859"/>
                <a:gd name="T73" fmla="*/ 2147483647 h 426"/>
                <a:gd name="T74" fmla="*/ 2147483647 w 859"/>
                <a:gd name="T75" fmla="*/ 2147483647 h 426"/>
                <a:gd name="T76" fmla="*/ 2147483647 w 859"/>
                <a:gd name="T77" fmla="*/ 2147483647 h 426"/>
                <a:gd name="T78" fmla="*/ 2147483647 w 859"/>
                <a:gd name="T79" fmla="*/ 2147483647 h 426"/>
                <a:gd name="T80" fmla="*/ 2147483647 w 859"/>
                <a:gd name="T81" fmla="*/ 2147483647 h 426"/>
                <a:gd name="T82" fmla="*/ 2147483647 w 859"/>
                <a:gd name="T83" fmla="*/ 2147483647 h 426"/>
                <a:gd name="T84" fmla="*/ 2147483647 w 859"/>
                <a:gd name="T85" fmla="*/ 2147483647 h 426"/>
                <a:gd name="T86" fmla="*/ 2147483647 w 859"/>
                <a:gd name="T87" fmla="*/ 2147483647 h 426"/>
                <a:gd name="T88" fmla="*/ 2147483647 w 859"/>
                <a:gd name="T89" fmla="*/ 2147483647 h 426"/>
                <a:gd name="T90" fmla="*/ 2147483647 w 859"/>
                <a:gd name="T91" fmla="*/ 2147483647 h 426"/>
                <a:gd name="T92" fmla="*/ 2147483647 w 859"/>
                <a:gd name="T93" fmla="*/ 2147483647 h 426"/>
                <a:gd name="T94" fmla="*/ 2147483647 w 859"/>
                <a:gd name="T95" fmla="*/ 2147483647 h 426"/>
                <a:gd name="T96" fmla="*/ 2147483647 w 859"/>
                <a:gd name="T97" fmla="*/ 2147483647 h 426"/>
                <a:gd name="T98" fmla="*/ 2147483647 w 859"/>
                <a:gd name="T99" fmla="*/ 2147483647 h 426"/>
                <a:gd name="T100" fmla="*/ 2147483647 w 859"/>
                <a:gd name="T101" fmla="*/ 2147483647 h 426"/>
                <a:gd name="T102" fmla="*/ 2147483647 w 859"/>
                <a:gd name="T103" fmla="*/ 2147483647 h 426"/>
                <a:gd name="T104" fmla="*/ 2147483647 w 859"/>
                <a:gd name="T105" fmla="*/ 2147483647 h 426"/>
                <a:gd name="T106" fmla="*/ 2147483647 w 859"/>
                <a:gd name="T107" fmla="*/ 2147483647 h 426"/>
                <a:gd name="T108" fmla="*/ 2147483647 w 859"/>
                <a:gd name="T109" fmla="*/ 2147483647 h 426"/>
                <a:gd name="T110" fmla="*/ 2147483647 w 859"/>
                <a:gd name="T111" fmla="*/ 2147483647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6" name="Freeform 5124" descr="Large checker board"/>
            <p:cNvSpPr>
              <a:spLocks/>
            </p:cNvSpPr>
            <p:nvPr/>
          </p:nvSpPr>
          <p:spPr bwMode="auto">
            <a:xfrm>
              <a:off x="179388" y="1617663"/>
              <a:ext cx="966788" cy="511175"/>
            </a:xfrm>
            <a:custGeom>
              <a:avLst/>
              <a:gdLst>
                <a:gd name="T0" fmla="*/ 2147483647 w 546"/>
                <a:gd name="T1" fmla="*/ 2147483647 h 260"/>
                <a:gd name="T2" fmla="*/ 2147483647 w 546"/>
                <a:gd name="T3" fmla="*/ 2147483647 h 260"/>
                <a:gd name="T4" fmla="*/ 2147483647 w 546"/>
                <a:gd name="T5" fmla="*/ 2147483647 h 260"/>
                <a:gd name="T6" fmla="*/ 2147483647 w 546"/>
                <a:gd name="T7" fmla="*/ 2147483647 h 260"/>
                <a:gd name="T8" fmla="*/ 2147483647 w 546"/>
                <a:gd name="T9" fmla="*/ 2147483647 h 260"/>
                <a:gd name="T10" fmla="*/ 2147483647 w 546"/>
                <a:gd name="T11" fmla="*/ 2147483647 h 260"/>
                <a:gd name="T12" fmla="*/ 2147483647 w 546"/>
                <a:gd name="T13" fmla="*/ 2147483647 h 260"/>
                <a:gd name="T14" fmla="*/ 2147483647 w 546"/>
                <a:gd name="T15" fmla="*/ 0 h 260"/>
                <a:gd name="T16" fmla="*/ 2147483647 w 546"/>
                <a:gd name="T17" fmla="*/ 2147483647 h 260"/>
                <a:gd name="T18" fmla="*/ 2147483647 w 546"/>
                <a:gd name="T19" fmla="*/ 2147483647 h 260"/>
                <a:gd name="T20" fmla="*/ 2147483647 w 546"/>
                <a:gd name="T21" fmla="*/ 2147483647 h 260"/>
                <a:gd name="T22" fmla="*/ 2147483647 w 546"/>
                <a:gd name="T23" fmla="*/ 2147483647 h 260"/>
                <a:gd name="T24" fmla="*/ 2147483647 w 546"/>
                <a:gd name="T25" fmla="*/ 2147483647 h 260"/>
                <a:gd name="T26" fmla="*/ 2147483647 w 546"/>
                <a:gd name="T27" fmla="*/ 2147483647 h 260"/>
                <a:gd name="T28" fmla="*/ 2147483647 w 546"/>
                <a:gd name="T29" fmla="*/ 2147483647 h 260"/>
                <a:gd name="T30" fmla="*/ 2147483647 w 546"/>
                <a:gd name="T31" fmla="*/ 2147483647 h 260"/>
                <a:gd name="T32" fmla="*/ 2147483647 w 546"/>
                <a:gd name="T33" fmla="*/ 2147483647 h 260"/>
                <a:gd name="T34" fmla="*/ 2147483647 w 546"/>
                <a:gd name="T35" fmla="*/ 2147483647 h 260"/>
                <a:gd name="T36" fmla="*/ 2147483647 w 546"/>
                <a:gd name="T37" fmla="*/ 2147483647 h 260"/>
                <a:gd name="T38" fmla="*/ 2147483647 w 546"/>
                <a:gd name="T39" fmla="*/ 2147483647 h 260"/>
                <a:gd name="T40" fmla="*/ 2147483647 w 546"/>
                <a:gd name="T41" fmla="*/ 2147483647 h 260"/>
                <a:gd name="T42" fmla="*/ 2147483647 w 546"/>
                <a:gd name="T43" fmla="*/ 2147483647 h 260"/>
                <a:gd name="T44" fmla="*/ 2147483647 w 546"/>
                <a:gd name="T45" fmla="*/ 2147483647 h 260"/>
                <a:gd name="T46" fmla="*/ 2147483647 w 546"/>
                <a:gd name="T47" fmla="*/ 2147483647 h 260"/>
                <a:gd name="T48" fmla="*/ 2147483647 w 546"/>
                <a:gd name="T49" fmla="*/ 2147483647 h 260"/>
                <a:gd name="T50" fmla="*/ 2147483647 w 546"/>
                <a:gd name="T51" fmla="*/ 2147483647 h 260"/>
                <a:gd name="T52" fmla="*/ 2147483647 w 546"/>
                <a:gd name="T53" fmla="*/ 2147483647 h 260"/>
                <a:gd name="T54" fmla="*/ 2147483647 w 546"/>
                <a:gd name="T55" fmla="*/ 2147483647 h 260"/>
                <a:gd name="T56" fmla="*/ 0 w 546"/>
                <a:gd name="T57" fmla="*/ 2147483647 h 260"/>
                <a:gd name="T58" fmla="*/ 2147483647 w 546"/>
                <a:gd name="T59" fmla="*/ 2147483647 h 260"/>
                <a:gd name="T60" fmla="*/ 2147483647 w 546"/>
                <a:gd name="T61" fmla="*/ 2147483647 h 260"/>
                <a:gd name="T62" fmla="*/ 2147483647 w 546"/>
                <a:gd name="T63" fmla="*/ 2147483647 h 260"/>
                <a:gd name="T64" fmla="*/ 2147483647 w 546"/>
                <a:gd name="T65" fmla="*/ 2147483647 h 260"/>
                <a:gd name="T66" fmla="*/ 2147483647 w 546"/>
                <a:gd name="T67" fmla="*/ 2147483647 h 260"/>
                <a:gd name="T68" fmla="*/ 2147483647 w 546"/>
                <a:gd name="T69" fmla="*/ 2147483647 h 260"/>
                <a:gd name="T70" fmla="*/ 2147483647 w 546"/>
                <a:gd name="T71" fmla="*/ 2147483647 h 260"/>
                <a:gd name="T72" fmla="*/ 2147483647 w 546"/>
                <a:gd name="T73" fmla="*/ 2147483647 h 260"/>
                <a:gd name="T74" fmla="*/ 2147483647 w 546"/>
                <a:gd name="T75" fmla="*/ 2147483647 h 260"/>
                <a:gd name="T76" fmla="*/ 2147483647 w 546"/>
                <a:gd name="T77" fmla="*/ 2147483647 h 260"/>
                <a:gd name="T78" fmla="*/ 2147483647 w 546"/>
                <a:gd name="T79" fmla="*/ 2147483647 h 260"/>
                <a:gd name="T80" fmla="*/ 2147483647 w 546"/>
                <a:gd name="T81" fmla="*/ 2147483647 h 260"/>
                <a:gd name="T82" fmla="*/ 2147483647 w 546"/>
                <a:gd name="T83" fmla="*/ 2147483647 h 260"/>
                <a:gd name="T84" fmla="*/ 2147483647 w 546"/>
                <a:gd name="T85" fmla="*/ 2147483647 h 260"/>
                <a:gd name="T86" fmla="*/ 2147483647 w 546"/>
                <a:gd name="T87" fmla="*/ 2147483647 h 260"/>
                <a:gd name="T88" fmla="*/ 2147483647 w 546"/>
                <a:gd name="T89" fmla="*/ 2147483647 h 260"/>
                <a:gd name="T90" fmla="*/ 2147483647 w 546"/>
                <a:gd name="T91" fmla="*/ 2147483647 h 260"/>
                <a:gd name="T92" fmla="*/ 2147483647 w 546"/>
                <a:gd name="T93" fmla="*/ 2147483647 h 260"/>
                <a:gd name="T94" fmla="*/ 2147483647 w 546"/>
                <a:gd name="T95" fmla="*/ 2147483647 h 260"/>
                <a:gd name="T96" fmla="*/ 2147483647 w 546"/>
                <a:gd name="T97" fmla="*/ 2147483647 h 260"/>
                <a:gd name="T98" fmla="*/ 2147483647 w 546"/>
                <a:gd name="T99" fmla="*/ 2147483647 h 260"/>
                <a:gd name="T100" fmla="*/ 2147483647 w 546"/>
                <a:gd name="T101" fmla="*/ 2147483647 h 260"/>
                <a:gd name="T102" fmla="*/ 2147483647 w 546"/>
                <a:gd name="T103" fmla="*/ 2147483647 h 260"/>
                <a:gd name="T104" fmla="*/ 2147483647 w 546"/>
                <a:gd name="T105" fmla="*/ 2147483647 h 260"/>
                <a:gd name="T106" fmla="*/ 2147483647 w 546"/>
                <a:gd name="T107" fmla="*/ 2147483647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7" name="Freeform 5125" descr="Large checker board"/>
            <p:cNvSpPr>
              <a:spLocks/>
            </p:cNvSpPr>
            <p:nvPr/>
          </p:nvSpPr>
          <p:spPr bwMode="auto">
            <a:xfrm>
              <a:off x="454026" y="2027238"/>
              <a:ext cx="65088" cy="42863"/>
            </a:xfrm>
            <a:custGeom>
              <a:avLst/>
              <a:gdLst>
                <a:gd name="T0" fmla="*/ 2147483647 w 37"/>
                <a:gd name="T1" fmla="*/ 2147483647 h 22"/>
                <a:gd name="T2" fmla="*/ 2147483647 w 37"/>
                <a:gd name="T3" fmla="*/ 2147483647 h 22"/>
                <a:gd name="T4" fmla="*/ 2147483647 w 37"/>
                <a:gd name="T5" fmla="*/ 2147483647 h 22"/>
                <a:gd name="T6" fmla="*/ 2147483647 w 37"/>
                <a:gd name="T7" fmla="*/ 2147483647 h 22"/>
                <a:gd name="T8" fmla="*/ 2147483647 w 37"/>
                <a:gd name="T9" fmla="*/ 0 h 22"/>
                <a:gd name="T10" fmla="*/ 2147483647 w 37"/>
                <a:gd name="T11" fmla="*/ 2147483647 h 22"/>
                <a:gd name="T12" fmla="*/ 2147483647 w 37"/>
                <a:gd name="T13" fmla="*/ 2147483647 h 22"/>
                <a:gd name="T14" fmla="*/ 2147483647 w 37"/>
                <a:gd name="T15" fmla="*/ 2147483647 h 22"/>
                <a:gd name="T16" fmla="*/ 2147483647 w 37"/>
                <a:gd name="T17" fmla="*/ 2147483647 h 22"/>
                <a:gd name="T18" fmla="*/ 2147483647 w 37"/>
                <a:gd name="T19" fmla="*/ 2147483647 h 22"/>
                <a:gd name="T20" fmla="*/ 0 w 37"/>
                <a:gd name="T21" fmla="*/ 2147483647 h 22"/>
                <a:gd name="T22" fmla="*/ 0 w 37"/>
                <a:gd name="T23" fmla="*/ 2147483647 h 22"/>
                <a:gd name="T24" fmla="*/ 2147483647 w 37"/>
                <a:gd name="T25" fmla="*/ 2147483647 h 22"/>
                <a:gd name="T26" fmla="*/ 2147483647 w 37"/>
                <a:gd name="T27" fmla="*/ 2147483647 h 22"/>
                <a:gd name="T28" fmla="*/ 0 w 37"/>
                <a:gd name="T29" fmla="*/ 2147483647 h 22"/>
                <a:gd name="T30" fmla="*/ 2147483647 w 37"/>
                <a:gd name="T31" fmla="*/ 2147483647 h 22"/>
                <a:gd name="T32" fmla="*/ 2147483647 w 37"/>
                <a:gd name="T33" fmla="*/ 2147483647 h 22"/>
                <a:gd name="T34" fmla="*/ 2147483647 w 37"/>
                <a:gd name="T35" fmla="*/ 2147483647 h 22"/>
                <a:gd name="T36" fmla="*/ 2147483647 w 37"/>
                <a:gd name="T37" fmla="*/ 214748364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8" name="Freeform 5126" descr="Large checker board"/>
            <p:cNvSpPr>
              <a:spLocks/>
            </p:cNvSpPr>
            <p:nvPr/>
          </p:nvSpPr>
          <p:spPr bwMode="auto">
            <a:xfrm>
              <a:off x="284163" y="1846263"/>
              <a:ext cx="60325" cy="23813"/>
            </a:xfrm>
            <a:custGeom>
              <a:avLst/>
              <a:gdLst>
                <a:gd name="T0" fmla="*/ 2147483647 w 35"/>
                <a:gd name="T1" fmla="*/ 2147483647 h 12"/>
                <a:gd name="T2" fmla="*/ 2147483647 w 35"/>
                <a:gd name="T3" fmla="*/ 2147483647 h 12"/>
                <a:gd name="T4" fmla="*/ 2147483647 w 35"/>
                <a:gd name="T5" fmla="*/ 2147483647 h 12"/>
                <a:gd name="T6" fmla="*/ 2147483647 w 35"/>
                <a:gd name="T7" fmla="*/ 2147483647 h 12"/>
                <a:gd name="T8" fmla="*/ 0 w 35"/>
                <a:gd name="T9" fmla="*/ 2147483647 h 12"/>
                <a:gd name="T10" fmla="*/ 2147483647 w 35"/>
                <a:gd name="T11" fmla="*/ 0 h 12"/>
                <a:gd name="T12" fmla="*/ 2147483647 w 35"/>
                <a:gd name="T13" fmla="*/ 0 h 12"/>
                <a:gd name="T14" fmla="*/ 2147483647 w 35"/>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09" name="Freeform 5127" descr="Large checker board"/>
            <p:cNvSpPr>
              <a:spLocks/>
            </p:cNvSpPr>
            <p:nvPr/>
          </p:nvSpPr>
          <p:spPr bwMode="auto">
            <a:xfrm>
              <a:off x="887413" y="2084388"/>
              <a:ext cx="28575" cy="49213"/>
            </a:xfrm>
            <a:custGeom>
              <a:avLst/>
              <a:gdLst>
                <a:gd name="T0" fmla="*/ 2147483647 w 16"/>
                <a:gd name="T1" fmla="*/ 2147483647 h 26"/>
                <a:gd name="T2" fmla="*/ 2147483647 w 16"/>
                <a:gd name="T3" fmla="*/ 2147483647 h 26"/>
                <a:gd name="T4" fmla="*/ 2147483647 w 16"/>
                <a:gd name="T5" fmla="*/ 2147483647 h 26"/>
                <a:gd name="T6" fmla="*/ 0 w 16"/>
                <a:gd name="T7" fmla="*/ 2147483647 h 26"/>
                <a:gd name="T8" fmla="*/ 2147483647 w 16"/>
                <a:gd name="T9" fmla="*/ 2147483647 h 26"/>
                <a:gd name="T10" fmla="*/ 2147483647 w 16"/>
                <a:gd name="T11" fmla="*/ 2147483647 h 26"/>
                <a:gd name="T12" fmla="*/ 2147483647 w 16"/>
                <a:gd name="T13" fmla="*/ 2147483647 h 26"/>
                <a:gd name="T14" fmla="*/ 2147483647 w 16"/>
                <a:gd name="T15" fmla="*/ 2147483647 h 26"/>
                <a:gd name="T16" fmla="*/ 2147483647 w 16"/>
                <a:gd name="T17" fmla="*/ 0 h 26"/>
                <a:gd name="T18" fmla="*/ 2147483647 w 16"/>
                <a:gd name="T19" fmla="*/ 0 h 26"/>
                <a:gd name="T20" fmla="*/ 2147483647 w 16"/>
                <a:gd name="T21" fmla="*/ 2147483647 h 26"/>
                <a:gd name="T22" fmla="*/ 2147483647 w 16"/>
                <a:gd name="T23" fmla="*/ 2147483647 h 26"/>
                <a:gd name="T24" fmla="*/ 2147483647 w 16"/>
                <a:gd name="T25" fmla="*/ 2147483647 h 26"/>
                <a:gd name="T26" fmla="*/ 2147483647 w 16"/>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0" name="Freeform 5128" descr="Large checker board"/>
            <p:cNvSpPr>
              <a:spLocks/>
            </p:cNvSpPr>
            <p:nvPr/>
          </p:nvSpPr>
          <p:spPr bwMode="auto">
            <a:xfrm>
              <a:off x="903288" y="2019300"/>
              <a:ext cx="34925" cy="39688"/>
            </a:xfrm>
            <a:custGeom>
              <a:avLst/>
              <a:gdLst>
                <a:gd name="T0" fmla="*/ 2147483647 w 19"/>
                <a:gd name="T1" fmla="*/ 2147483647 h 21"/>
                <a:gd name="T2" fmla="*/ 2147483647 w 19"/>
                <a:gd name="T3" fmla="*/ 2147483647 h 21"/>
                <a:gd name="T4" fmla="*/ 0 w 19"/>
                <a:gd name="T5" fmla="*/ 2147483647 h 21"/>
                <a:gd name="T6" fmla="*/ 2147483647 w 19"/>
                <a:gd name="T7" fmla="*/ 2147483647 h 21"/>
                <a:gd name="T8" fmla="*/ 2147483647 w 19"/>
                <a:gd name="T9" fmla="*/ 0 h 21"/>
                <a:gd name="T10" fmla="*/ 2147483647 w 19"/>
                <a:gd name="T11" fmla="*/ 2147483647 h 21"/>
                <a:gd name="T12" fmla="*/ 2147483647 w 19"/>
                <a:gd name="T13" fmla="*/ 214748364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1" name="Freeform 5129" descr="Large checker board"/>
            <p:cNvSpPr>
              <a:spLocks/>
            </p:cNvSpPr>
            <p:nvPr/>
          </p:nvSpPr>
          <p:spPr bwMode="auto">
            <a:xfrm>
              <a:off x="258763" y="1949450"/>
              <a:ext cx="33338" cy="17463"/>
            </a:xfrm>
            <a:custGeom>
              <a:avLst/>
              <a:gdLst>
                <a:gd name="T0" fmla="*/ 2147483647 w 19"/>
                <a:gd name="T1" fmla="*/ 2147483647 h 10"/>
                <a:gd name="T2" fmla="*/ 2147483647 w 19"/>
                <a:gd name="T3" fmla="*/ 2147483647 h 10"/>
                <a:gd name="T4" fmla="*/ 0 w 19"/>
                <a:gd name="T5" fmla="*/ 2147483647 h 10"/>
                <a:gd name="T6" fmla="*/ 2147483647 w 19"/>
                <a:gd name="T7" fmla="*/ 0 h 10"/>
                <a:gd name="T8" fmla="*/ 2147483647 w 1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2" name="Freeform 5130" descr="Large checker board"/>
            <p:cNvSpPr>
              <a:spLocks/>
            </p:cNvSpPr>
            <p:nvPr/>
          </p:nvSpPr>
          <p:spPr bwMode="auto">
            <a:xfrm>
              <a:off x="884238" y="2019300"/>
              <a:ext cx="31750" cy="26988"/>
            </a:xfrm>
            <a:custGeom>
              <a:avLst/>
              <a:gdLst>
                <a:gd name="T0" fmla="*/ 2147483647 w 19"/>
                <a:gd name="T1" fmla="*/ 2147483647 h 14"/>
                <a:gd name="T2" fmla="*/ 2147483647 w 19"/>
                <a:gd name="T3" fmla="*/ 2147483647 h 14"/>
                <a:gd name="T4" fmla="*/ 2147483647 w 19"/>
                <a:gd name="T5" fmla="*/ 2147483647 h 14"/>
                <a:gd name="T6" fmla="*/ 2147483647 w 19"/>
                <a:gd name="T7" fmla="*/ 2147483647 h 14"/>
                <a:gd name="T8" fmla="*/ 2147483647 w 19"/>
                <a:gd name="T9" fmla="*/ 2147483647 h 14"/>
                <a:gd name="T10" fmla="*/ 2147483647 w 19"/>
                <a:gd name="T11" fmla="*/ 2147483647 h 14"/>
                <a:gd name="T12" fmla="*/ 2147483647 w 19"/>
                <a:gd name="T13" fmla="*/ 0 h 14"/>
                <a:gd name="T14" fmla="*/ 2147483647 w 19"/>
                <a:gd name="T15" fmla="*/ 2147483647 h 14"/>
                <a:gd name="T16" fmla="*/ 2147483647 w 19"/>
                <a:gd name="T17" fmla="*/ 2147483647 h 14"/>
                <a:gd name="T18" fmla="*/ 0 w 19"/>
                <a:gd name="T19" fmla="*/ 2147483647 h 14"/>
                <a:gd name="T20" fmla="*/ 2147483647 w 19"/>
                <a:gd name="T21" fmla="*/ 2147483647 h 14"/>
                <a:gd name="T22" fmla="*/ 2147483647 w 19"/>
                <a:gd name="T23" fmla="*/ 2147483647 h 14"/>
                <a:gd name="T24" fmla="*/ 2147483647 w 19"/>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3" name="Freeform 5131" descr="Large checker board"/>
            <p:cNvSpPr>
              <a:spLocks/>
            </p:cNvSpPr>
            <p:nvPr/>
          </p:nvSpPr>
          <p:spPr bwMode="auto">
            <a:xfrm>
              <a:off x="884238" y="2046288"/>
              <a:ext cx="15875" cy="38100"/>
            </a:xfrm>
            <a:custGeom>
              <a:avLst/>
              <a:gdLst>
                <a:gd name="T0" fmla="*/ 0 w 10"/>
                <a:gd name="T1" fmla="*/ 2147483647 h 19"/>
                <a:gd name="T2" fmla="*/ 2147483647 w 10"/>
                <a:gd name="T3" fmla="*/ 0 h 19"/>
                <a:gd name="T4" fmla="*/ 2147483647 w 10"/>
                <a:gd name="T5" fmla="*/ 2147483647 h 19"/>
                <a:gd name="T6" fmla="*/ 0 w 10"/>
                <a:gd name="T7" fmla="*/ 214748364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4" name="Freeform 5132" descr="Large checker board"/>
            <p:cNvSpPr>
              <a:spLocks/>
            </p:cNvSpPr>
            <p:nvPr/>
          </p:nvSpPr>
          <p:spPr bwMode="auto">
            <a:xfrm>
              <a:off x="912813" y="2055813"/>
              <a:ext cx="22225" cy="22225"/>
            </a:xfrm>
            <a:custGeom>
              <a:avLst/>
              <a:gdLst>
                <a:gd name="T0" fmla="*/ 2147483647 w 12"/>
                <a:gd name="T1" fmla="*/ 2147483647 h 11"/>
                <a:gd name="T2" fmla="*/ 2147483647 w 12"/>
                <a:gd name="T3" fmla="*/ 2147483647 h 11"/>
                <a:gd name="T4" fmla="*/ 2147483647 w 12"/>
                <a:gd name="T5" fmla="*/ 0 h 11"/>
                <a:gd name="T6" fmla="*/ 0 w 12"/>
                <a:gd name="T7" fmla="*/ 2147483647 h 11"/>
                <a:gd name="T8" fmla="*/ 2147483647 w 12"/>
                <a:gd name="T9" fmla="*/ 2147483647 h 11"/>
                <a:gd name="T10" fmla="*/ 2147483647 w 12"/>
                <a:gd name="T11" fmla="*/ 2147483647 h 11"/>
                <a:gd name="T12" fmla="*/ 2147483647 w 12"/>
                <a:gd name="T13" fmla="*/ 214748364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5" name="Freeform 5133" descr="Large checker board"/>
            <p:cNvSpPr>
              <a:spLocks/>
            </p:cNvSpPr>
            <p:nvPr/>
          </p:nvSpPr>
          <p:spPr bwMode="auto">
            <a:xfrm>
              <a:off x="893763" y="2063750"/>
              <a:ext cx="19050" cy="23813"/>
            </a:xfrm>
            <a:custGeom>
              <a:avLst/>
              <a:gdLst>
                <a:gd name="T0" fmla="*/ 2147483647 w 12"/>
                <a:gd name="T1" fmla="*/ 2147483647 h 12"/>
                <a:gd name="T2" fmla="*/ 0 w 12"/>
                <a:gd name="T3" fmla="*/ 2147483647 h 12"/>
                <a:gd name="T4" fmla="*/ 2147483647 w 12"/>
                <a:gd name="T5" fmla="*/ 0 h 12"/>
                <a:gd name="T6" fmla="*/ 2147483647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6" name="Freeform 5134" descr="Large checker board"/>
            <p:cNvSpPr>
              <a:spLocks/>
            </p:cNvSpPr>
            <p:nvPr/>
          </p:nvSpPr>
          <p:spPr bwMode="auto">
            <a:xfrm>
              <a:off x="2093913" y="2598738"/>
              <a:ext cx="57150" cy="20638"/>
            </a:xfrm>
            <a:custGeom>
              <a:avLst/>
              <a:gdLst>
                <a:gd name="T0" fmla="*/ 2147483647 w 33"/>
                <a:gd name="T1" fmla="*/ 0 h 10"/>
                <a:gd name="T2" fmla="*/ 2147483647 w 33"/>
                <a:gd name="T3" fmla="*/ 2147483647 h 10"/>
                <a:gd name="T4" fmla="*/ 2147483647 w 33"/>
                <a:gd name="T5" fmla="*/ 0 h 10"/>
                <a:gd name="T6" fmla="*/ 0 w 33"/>
                <a:gd name="T7" fmla="*/ 2147483647 h 10"/>
                <a:gd name="T8" fmla="*/ 2147483647 w 33"/>
                <a:gd name="T9" fmla="*/ 2147483647 h 10"/>
                <a:gd name="T10" fmla="*/ 2147483647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pattFill prst="lgCheck">
              <a:fgClr>
                <a:srgbClr val="0033CC"/>
              </a:fgClr>
              <a:bgClr>
                <a:srgbClr val="FFFFFF"/>
              </a:bgClr>
            </a:pattFill>
            <a:ln w="3175">
              <a:solidFill>
                <a:srgbClr val="000000"/>
              </a:solidFill>
              <a:prstDash val="solid"/>
              <a:round/>
              <a:headEnd/>
              <a:tailEnd/>
            </a:ln>
          </p:spPr>
          <p:txBody>
            <a:bodyPr/>
            <a:lstStyle/>
            <a:p>
              <a:endParaRPr lang="en-US"/>
            </a:p>
          </p:txBody>
        </p:sp>
        <p:sp>
          <p:nvSpPr>
            <p:cNvPr id="24017" name="Freeform 5135"/>
            <p:cNvSpPr>
              <a:spLocks/>
            </p:cNvSpPr>
            <p:nvPr/>
          </p:nvSpPr>
          <p:spPr bwMode="auto">
            <a:xfrm>
              <a:off x="3529013" y="3068638"/>
              <a:ext cx="228600" cy="241300"/>
            </a:xfrm>
            <a:custGeom>
              <a:avLst/>
              <a:gdLst>
                <a:gd name="T0" fmla="*/ 0 w 130"/>
                <a:gd name="T1" fmla="*/ 2147483647 h 123"/>
                <a:gd name="T2" fmla="*/ 0 w 130"/>
                <a:gd name="T3" fmla="*/ 2147483647 h 123"/>
                <a:gd name="T4" fmla="*/ 0 w 130"/>
                <a:gd name="T5" fmla="*/ 2147483647 h 123"/>
                <a:gd name="T6" fmla="*/ 2147483647 w 130"/>
                <a:gd name="T7" fmla="*/ 2147483647 h 123"/>
                <a:gd name="T8" fmla="*/ 2147483647 w 130"/>
                <a:gd name="T9" fmla="*/ 2147483647 h 123"/>
                <a:gd name="T10" fmla="*/ 2147483647 w 130"/>
                <a:gd name="T11" fmla="*/ 2147483647 h 123"/>
                <a:gd name="T12" fmla="*/ 2147483647 w 130"/>
                <a:gd name="T13" fmla="*/ 2147483647 h 123"/>
                <a:gd name="T14" fmla="*/ 2147483647 w 130"/>
                <a:gd name="T15" fmla="*/ 2147483647 h 123"/>
                <a:gd name="T16" fmla="*/ 2147483647 w 130"/>
                <a:gd name="T17" fmla="*/ 2147483647 h 123"/>
                <a:gd name="T18" fmla="*/ 2147483647 w 130"/>
                <a:gd name="T19" fmla="*/ 2147483647 h 123"/>
                <a:gd name="T20" fmla="*/ 2147483647 w 130"/>
                <a:gd name="T21" fmla="*/ 0 h 123"/>
                <a:gd name="T22" fmla="*/ 2147483647 w 130"/>
                <a:gd name="T23" fmla="*/ 0 h 123"/>
                <a:gd name="T24" fmla="*/ 2147483647 w 130"/>
                <a:gd name="T25" fmla="*/ 0 h 123"/>
                <a:gd name="T26" fmla="*/ 2147483647 w 130"/>
                <a:gd name="T27" fmla="*/ 0 h 123"/>
                <a:gd name="T28" fmla="*/ 2147483647 w 130"/>
                <a:gd name="T29" fmla="*/ 0 h 123"/>
                <a:gd name="T30" fmla="*/ 2147483647 w 130"/>
                <a:gd name="T31" fmla="*/ 2147483647 h 123"/>
                <a:gd name="T32" fmla="*/ 2147483647 w 130"/>
                <a:gd name="T33" fmla="*/ 2147483647 h 123"/>
                <a:gd name="T34" fmla="*/ 2147483647 w 130"/>
                <a:gd name="T35" fmla="*/ 2147483647 h 123"/>
                <a:gd name="T36" fmla="*/ 2147483647 w 130"/>
                <a:gd name="T37" fmla="*/ 2147483647 h 123"/>
                <a:gd name="T38" fmla="*/ 2147483647 w 130"/>
                <a:gd name="T39" fmla="*/ 2147483647 h 123"/>
                <a:gd name="T40" fmla="*/ 2147483647 w 130"/>
                <a:gd name="T41" fmla="*/ 2147483647 h 123"/>
                <a:gd name="T42" fmla="*/ 2147483647 w 130"/>
                <a:gd name="T43" fmla="*/ 2147483647 h 123"/>
                <a:gd name="T44" fmla="*/ 2147483647 w 130"/>
                <a:gd name="T45" fmla="*/ 2147483647 h 123"/>
                <a:gd name="T46" fmla="*/ 2147483647 w 130"/>
                <a:gd name="T47" fmla="*/ 2147483647 h 123"/>
                <a:gd name="T48" fmla="*/ 2147483647 w 130"/>
                <a:gd name="T49" fmla="*/ 2147483647 h 123"/>
                <a:gd name="T50" fmla="*/ 2147483647 w 130"/>
                <a:gd name="T51" fmla="*/ 2147483647 h 123"/>
                <a:gd name="T52" fmla="*/ 2147483647 w 130"/>
                <a:gd name="T53" fmla="*/ 2147483647 h 123"/>
                <a:gd name="T54" fmla="*/ 2147483647 w 130"/>
                <a:gd name="T55" fmla="*/ 2147483647 h 123"/>
                <a:gd name="T56" fmla="*/ 2147483647 w 130"/>
                <a:gd name="T57" fmla="*/ 2147483647 h 123"/>
                <a:gd name="T58" fmla="*/ 0 w 130"/>
                <a:gd name="T59" fmla="*/ 2147483647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24018" name="Freeform 5136"/>
            <p:cNvSpPr>
              <a:spLocks/>
            </p:cNvSpPr>
            <p:nvPr/>
          </p:nvSpPr>
          <p:spPr bwMode="auto">
            <a:xfrm>
              <a:off x="2130426" y="3587750"/>
              <a:ext cx="9525"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24019" name="Freeform 5137"/>
            <p:cNvSpPr>
              <a:spLocks/>
            </p:cNvSpPr>
            <p:nvPr/>
          </p:nvSpPr>
          <p:spPr bwMode="auto">
            <a:xfrm>
              <a:off x="2093913" y="3609975"/>
              <a:ext cx="19050"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24020" name="Freeform 5139"/>
            <p:cNvSpPr>
              <a:spLocks/>
            </p:cNvSpPr>
            <p:nvPr/>
          </p:nvSpPr>
          <p:spPr bwMode="auto">
            <a:xfrm>
              <a:off x="4460876" y="2428875"/>
              <a:ext cx="111125" cy="142875"/>
            </a:xfrm>
            <a:custGeom>
              <a:avLst/>
              <a:gdLst>
                <a:gd name="T0" fmla="*/ 2147483647 w 62"/>
                <a:gd name="T1" fmla="*/ 2147483647 h 90"/>
                <a:gd name="T2" fmla="*/ 2147483647 w 62"/>
                <a:gd name="T3" fmla="*/ 2147483647 h 90"/>
                <a:gd name="T4" fmla="*/ 2147483647 w 62"/>
                <a:gd name="T5" fmla="*/ 2147483647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2147483647 w 62"/>
                <a:gd name="T15" fmla="*/ 2147483647 h 90"/>
                <a:gd name="T16" fmla="*/ 2147483647 w 62"/>
                <a:gd name="T17" fmla="*/ 2147483647 h 90"/>
                <a:gd name="T18" fmla="*/ 2147483647 w 62"/>
                <a:gd name="T19" fmla="*/ 2147483647 h 90"/>
                <a:gd name="T20" fmla="*/ 2147483647 w 62"/>
                <a:gd name="T21" fmla="*/ 2147483647 h 90"/>
                <a:gd name="T22" fmla="*/ 2147483647 w 62"/>
                <a:gd name="T23" fmla="*/ 2147483647 h 90"/>
                <a:gd name="T24" fmla="*/ 2147483647 w 62"/>
                <a:gd name="T25" fmla="*/ 2147483647 h 90"/>
                <a:gd name="T26" fmla="*/ 2147483647 w 62"/>
                <a:gd name="T27" fmla="*/ 2147483647 h 90"/>
                <a:gd name="T28" fmla="*/ 2147483647 w 62"/>
                <a:gd name="T29" fmla="*/ 2147483647 h 90"/>
                <a:gd name="T30" fmla="*/ 2147483647 w 62"/>
                <a:gd name="T31" fmla="*/ 2147483647 h 90"/>
                <a:gd name="T32" fmla="*/ 2147483647 w 62"/>
                <a:gd name="T33" fmla="*/ 2147483647 h 90"/>
                <a:gd name="T34" fmla="*/ 2147483647 w 62"/>
                <a:gd name="T35" fmla="*/ 2147483647 h 90"/>
                <a:gd name="T36" fmla="*/ 2147483647 w 62"/>
                <a:gd name="T37" fmla="*/ 2147483647 h 90"/>
                <a:gd name="T38" fmla="*/ 2147483647 w 62"/>
                <a:gd name="T39" fmla="*/ 2147483647 h 90"/>
                <a:gd name="T40" fmla="*/ 2147483647 w 62"/>
                <a:gd name="T41" fmla="*/ 2147483647 h 90"/>
                <a:gd name="T42" fmla="*/ 2147483647 w 62"/>
                <a:gd name="T43" fmla="*/ 2147483647 h 90"/>
                <a:gd name="T44" fmla="*/ 2147483647 w 62"/>
                <a:gd name="T45" fmla="*/ 2147483647 h 90"/>
                <a:gd name="T46" fmla="*/ 2147483647 w 62"/>
                <a:gd name="T47" fmla="*/ 2147483647 h 90"/>
                <a:gd name="T48" fmla="*/ 2147483647 w 62"/>
                <a:gd name="T49" fmla="*/ 2147483647 h 90"/>
                <a:gd name="T50" fmla="*/ 2147483647 w 62"/>
                <a:gd name="T51" fmla="*/ 2147483647 h 90"/>
                <a:gd name="T52" fmla="*/ 2147483647 w 62"/>
                <a:gd name="T53" fmla="*/ 2147483647 h 90"/>
                <a:gd name="T54" fmla="*/ 2147483647 w 62"/>
                <a:gd name="T55" fmla="*/ 2147483647 h 90"/>
                <a:gd name="T56" fmla="*/ 2147483647 w 62"/>
                <a:gd name="T57" fmla="*/ 2147483647 h 90"/>
                <a:gd name="T58" fmla="*/ 2147483647 w 62"/>
                <a:gd name="T59" fmla="*/ 2147483647 h 90"/>
                <a:gd name="T60" fmla="*/ 2147483647 w 62"/>
                <a:gd name="T61" fmla="*/ 2147483647 h 90"/>
                <a:gd name="T62" fmla="*/ 2147483647 w 62"/>
                <a:gd name="T63" fmla="*/ 2147483647 h 90"/>
                <a:gd name="T64" fmla="*/ 2147483647 w 62"/>
                <a:gd name="T65" fmla="*/ 2147483647 h 90"/>
                <a:gd name="T66" fmla="*/ 2147483647 w 62"/>
                <a:gd name="T67" fmla="*/ 2147483647 h 90"/>
                <a:gd name="T68" fmla="*/ 2147483647 w 62"/>
                <a:gd name="T69" fmla="*/ 2147483647 h 90"/>
                <a:gd name="T70" fmla="*/ 2147483647 w 62"/>
                <a:gd name="T71" fmla="*/ 2147483647 h 90"/>
                <a:gd name="T72" fmla="*/ 2147483647 w 62"/>
                <a:gd name="T73" fmla="*/ 2147483647 h 90"/>
                <a:gd name="T74" fmla="*/ 2147483647 w 62"/>
                <a:gd name="T75" fmla="*/ 2147483647 h 90"/>
                <a:gd name="T76" fmla="*/ 2147483647 w 62"/>
                <a:gd name="T77" fmla="*/ 2147483647 h 90"/>
                <a:gd name="T78" fmla="*/ 2147483647 w 62"/>
                <a:gd name="T79" fmla="*/ 2147483647 h 90"/>
                <a:gd name="T80" fmla="*/ 2147483647 w 62"/>
                <a:gd name="T81" fmla="*/ 2147483647 h 90"/>
                <a:gd name="T82" fmla="*/ 2147483647 w 62"/>
                <a:gd name="T83" fmla="*/ 2147483647 h 90"/>
                <a:gd name="T84" fmla="*/ 2147483647 w 62"/>
                <a:gd name="T85" fmla="*/ 2147483647 h 90"/>
                <a:gd name="T86" fmla="*/ 2147483647 w 62"/>
                <a:gd name="T87" fmla="*/ 2147483647 h 90"/>
                <a:gd name="T88" fmla="*/ 2147483647 w 62"/>
                <a:gd name="T89" fmla="*/ 2147483647 h 90"/>
                <a:gd name="T90" fmla="*/ 2147483647 w 62"/>
                <a:gd name="T91" fmla="*/ 2147483647 h 90"/>
                <a:gd name="T92" fmla="*/ 2147483647 w 62"/>
                <a:gd name="T93" fmla="*/ 2147483647 h 90"/>
                <a:gd name="T94" fmla="*/ 2147483647 w 62"/>
                <a:gd name="T95" fmla="*/ 0 h 90"/>
                <a:gd name="T96" fmla="*/ 0 w 62"/>
                <a:gd name="T97" fmla="*/ 2147483647 h 90"/>
                <a:gd name="T98" fmla="*/ 2147483647 w 62"/>
                <a:gd name="T99" fmla="*/ 2147483647 h 90"/>
                <a:gd name="T100" fmla="*/ 2147483647 w 62"/>
                <a:gd name="T101" fmla="*/ 2147483647 h 90"/>
                <a:gd name="T102" fmla="*/ 2147483647 w 62"/>
                <a:gd name="T103" fmla="*/ 2147483647 h 90"/>
                <a:gd name="T104" fmla="*/ 2147483647 w 62"/>
                <a:gd name="T105" fmla="*/ 2147483647 h 90"/>
                <a:gd name="T106" fmla="*/ 2147483647 w 62"/>
                <a:gd name="T107" fmla="*/ 214748364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24021" name="Freeform 5140"/>
            <p:cNvSpPr>
              <a:spLocks/>
            </p:cNvSpPr>
            <p:nvPr/>
          </p:nvSpPr>
          <p:spPr bwMode="auto">
            <a:xfrm>
              <a:off x="4592638" y="3216275"/>
              <a:ext cx="468313" cy="528638"/>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24022" name="Freeform 5141"/>
            <p:cNvSpPr>
              <a:spLocks/>
            </p:cNvSpPr>
            <p:nvPr/>
          </p:nvSpPr>
          <p:spPr bwMode="auto">
            <a:xfrm>
              <a:off x="4659313" y="3636963"/>
              <a:ext cx="344488" cy="280988"/>
            </a:xfrm>
            <a:custGeom>
              <a:avLst/>
              <a:gdLst>
                <a:gd name="T0" fmla="*/ 2147483647 w 209"/>
                <a:gd name="T1" fmla="*/ 2147483647 h 198"/>
                <a:gd name="T2" fmla="*/ 2147483647 w 209"/>
                <a:gd name="T3" fmla="*/ 2147483647 h 198"/>
                <a:gd name="T4" fmla="*/ 2147483647 w 209"/>
                <a:gd name="T5" fmla="*/ 2147483647 h 198"/>
                <a:gd name="T6" fmla="*/ 2147483647 w 209"/>
                <a:gd name="T7" fmla="*/ 2147483647 h 198"/>
                <a:gd name="T8" fmla="*/ 2147483647 w 209"/>
                <a:gd name="T9" fmla="*/ 2147483647 h 198"/>
                <a:gd name="T10" fmla="*/ 2147483647 w 209"/>
                <a:gd name="T11" fmla="*/ 2147483647 h 198"/>
                <a:gd name="T12" fmla="*/ 2147483647 w 209"/>
                <a:gd name="T13" fmla="*/ 2147483647 h 198"/>
                <a:gd name="T14" fmla="*/ 2147483647 w 209"/>
                <a:gd name="T15" fmla="*/ 2147483647 h 198"/>
                <a:gd name="T16" fmla="*/ 2147483647 w 209"/>
                <a:gd name="T17" fmla="*/ 2147483647 h 198"/>
                <a:gd name="T18" fmla="*/ 2147483647 w 209"/>
                <a:gd name="T19" fmla="*/ 2147483647 h 198"/>
                <a:gd name="T20" fmla="*/ 2147483647 w 209"/>
                <a:gd name="T21" fmla="*/ 2147483647 h 198"/>
                <a:gd name="T22" fmla="*/ 2147483647 w 209"/>
                <a:gd name="T23" fmla="*/ 2147483647 h 198"/>
                <a:gd name="T24" fmla="*/ 2147483647 w 209"/>
                <a:gd name="T25" fmla="*/ 2147483647 h 198"/>
                <a:gd name="T26" fmla="*/ 2147483647 w 209"/>
                <a:gd name="T27" fmla="*/ 2147483647 h 198"/>
                <a:gd name="T28" fmla="*/ 2147483647 w 209"/>
                <a:gd name="T29" fmla="*/ 2147483647 h 198"/>
                <a:gd name="T30" fmla="*/ 2147483647 w 209"/>
                <a:gd name="T31" fmla="*/ 2147483647 h 198"/>
                <a:gd name="T32" fmla="*/ 2147483647 w 209"/>
                <a:gd name="T33" fmla="*/ 2147483647 h 198"/>
                <a:gd name="T34" fmla="*/ 2147483647 w 209"/>
                <a:gd name="T35" fmla="*/ 2147483647 h 198"/>
                <a:gd name="T36" fmla="*/ 2147483647 w 209"/>
                <a:gd name="T37" fmla="*/ 2147483647 h 198"/>
                <a:gd name="T38" fmla="*/ 2147483647 w 209"/>
                <a:gd name="T39" fmla="*/ 2147483647 h 198"/>
                <a:gd name="T40" fmla="*/ 2147483647 w 209"/>
                <a:gd name="T41" fmla="*/ 2147483647 h 198"/>
                <a:gd name="T42" fmla="*/ 2147483647 w 209"/>
                <a:gd name="T43" fmla="*/ 2147483647 h 198"/>
                <a:gd name="T44" fmla="*/ 2147483647 w 209"/>
                <a:gd name="T45" fmla="*/ 2147483647 h 198"/>
                <a:gd name="T46" fmla="*/ 2147483647 w 209"/>
                <a:gd name="T47" fmla="*/ 2147483647 h 198"/>
                <a:gd name="T48" fmla="*/ 2147483647 w 209"/>
                <a:gd name="T49" fmla="*/ 2147483647 h 198"/>
                <a:gd name="T50" fmla="*/ 2147483647 w 209"/>
                <a:gd name="T51" fmla="*/ 2147483647 h 198"/>
                <a:gd name="T52" fmla="*/ 2147483647 w 209"/>
                <a:gd name="T53" fmla="*/ 2147483647 h 198"/>
                <a:gd name="T54" fmla="*/ 2147483647 w 209"/>
                <a:gd name="T55" fmla="*/ 2147483647 h 198"/>
                <a:gd name="T56" fmla="*/ 2147483647 w 209"/>
                <a:gd name="T57" fmla="*/ 2147483647 h 198"/>
                <a:gd name="T58" fmla="*/ 2147483647 w 209"/>
                <a:gd name="T59" fmla="*/ 2147483647 h 198"/>
                <a:gd name="T60" fmla="*/ 2147483647 w 209"/>
                <a:gd name="T61" fmla="*/ 2147483647 h 198"/>
                <a:gd name="T62" fmla="*/ 2147483647 w 209"/>
                <a:gd name="T63" fmla="*/ 2147483647 h 198"/>
                <a:gd name="T64" fmla="*/ 2147483647 w 209"/>
                <a:gd name="T65" fmla="*/ 2147483647 h 198"/>
                <a:gd name="T66" fmla="*/ 2147483647 w 209"/>
                <a:gd name="T67" fmla="*/ 2147483647 h 198"/>
                <a:gd name="T68" fmla="*/ 2147483647 w 209"/>
                <a:gd name="T69" fmla="*/ 2147483647 h 198"/>
                <a:gd name="T70" fmla="*/ 0 w 209"/>
                <a:gd name="T71" fmla="*/ 2147483647 h 198"/>
                <a:gd name="T72" fmla="*/ 2147483647 w 209"/>
                <a:gd name="T73" fmla="*/ 2147483647 h 198"/>
                <a:gd name="T74" fmla="*/ 2147483647 w 209"/>
                <a:gd name="T75" fmla="*/ 2147483647 h 198"/>
                <a:gd name="T76" fmla="*/ 2147483647 w 209"/>
                <a:gd name="T77" fmla="*/ 2147483647 h 198"/>
                <a:gd name="T78" fmla="*/ 2147483647 w 209"/>
                <a:gd name="T79" fmla="*/ 2147483647 h 198"/>
                <a:gd name="T80" fmla="*/ 2147483647 w 209"/>
                <a:gd name="T81" fmla="*/ 2147483647 h 198"/>
                <a:gd name="T82" fmla="*/ 2147483647 w 209"/>
                <a:gd name="T83" fmla="*/ 2147483647 h 198"/>
                <a:gd name="T84" fmla="*/ 2147483647 w 209"/>
                <a:gd name="T85" fmla="*/ 2147483647 h 198"/>
                <a:gd name="T86" fmla="*/ 2147483647 w 209"/>
                <a:gd name="T87" fmla="*/ 2147483647 h 198"/>
                <a:gd name="T88" fmla="*/ 2147483647 w 209"/>
                <a:gd name="T89" fmla="*/ 2147483647 h 198"/>
                <a:gd name="T90" fmla="*/ 2147483647 w 209"/>
                <a:gd name="T91" fmla="*/ 2147483647 h 198"/>
                <a:gd name="T92" fmla="*/ 2147483647 w 209"/>
                <a:gd name="T93" fmla="*/ 2147483647 h 198"/>
                <a:gd name="T94" fmla="*/ 2147483647 w 209"/>
                <a:gd name="T95" fmla="*/ 0 h 198"/>
                <a:gd name="T96" fmla="*/ 2147483647 w 209"/>
                <a:gd name="T97" fmla="*/ 2147483647 h 198"/>
                <a:gd name="T98" fmla="*/ 2147483647 w 209"/>
                <a:gd name="T99" fmla="*/ 2147483647 h 198"/>
                <a:gd name="T100" fmla="*/ 2147483647 w 209"/>
                <a:gd name="T101" fmla="*/ 2147483647 h 198"/>
                <a:gd name="T102" fmla="*/ 2147483647 w 209"/>
                <a:gd name="T103" fmla="*/ 2147483647 h 198"/>
                <a:gd name="T104" fmla="*/ 2147483647 w 209"/>
                <a:gd name="T105" fmla="*/ 2147483647 h 198"/>
                <a:gd name="T106" fmla="*/ 2147483647 w 209"/>
                <a:gd name="T107" fmla="*/ 2147483647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24023" name="Freeform 5142"/>
            <p:cNvSpPr>
              <a:spLocks/>
            </p:cNvSpPr>
            <p:nvPr/>
          </p:nvSpPr>
          <p:spPr bwMode="auto">
            <a:xfrm>
              <a:off x="2684463" y="1295400"/>
              <a:ext cx="1116013"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sp>
          <p:nvSpPr>
            <p:cNvPr id="11736" name="Rectangle 5150"/>
            <p:cNvSpPr>
              <a:spLocks noChangeArrowheads="1"/>
            </p:cNvSpPr>
            <p:nvPr/>
          </p:nvSpPr>
          <p:spPr bwMode="auto">
            <a:xfrm>
              <a:off x="7164388" y="378936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grpSp>
      <p:sp>
        <p:nvSpPr>
          <p:cNvPr id="11270" name="Rectangle 1"/>
          <p:cNvSpPr>
            <a:spLocks noChangeArrowheads="1"/>
          </p:cNvSpPr>
          <p:nvPr/>
        </p:nvSpPr>
        <p:spPr bwMode="auto">
          <a:xfrm>
            <a:off x="7545388" y="6805613"/>
            <a:ext cx="2413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buFontTx/>
              <a:buBlip>
                <a:blip r:embed="rId3"/>
              </a:buBlip>
              <a:defRPr/>
            </a:pPr>
            <a:endParaRPr lang="en-US" sz="2400">
              <a:latin typeface="Arial" charset="0"/>
              <a:ea typeface="ＭＳ Ｐゴシック" charset="0"/>
            </a:endParaRPr>
          </a:p>
        </p:txBody>
      </p:sp>
      <p:grpSp>
        <p:nvGrpSpPr>
          <p:cNvPr id="23559" name="Group 475"/>
          <p:cNvGrpSpPr>
            <a:grpSpLocks/>
          </p:cNvGrpSpPr>
          <p:nvPr/>
        </p:nvGrpSpPr>
        <p:grpSpPr bwMode="auto">
          <a:xfrm>
            <a:off x="4132263" y="3824288"/>
            <a:ext cx="3105150" cy="254000"/>
            <a:chOff x="4197005" y="3863238"/>
            <a:chExt cx="3104969" cy="254672"/>
          </a:xfrm>
        </p:grpSpPr>
        <p:sp>
          <p:nvSpPr>
            <p:cNvPr id="11272" name="Rectangle 5153"/>
            <p:cNvSpPr>
              <a:spLocks noChangeArrowheads="1"/>
            </p:cNvSpPr>
            <p:nvPr/>
          </p:nvSpPr>
          <p:spPr bwMode="auto">
            <a:xfrm>
              <a:off x="7209904" y="3863238"/>
              <a:ext cx="92070" cy="90726"/>
            </a:xfrm>
            <a:prstGeom prst="rect">
              <a:avLst/>
            </a:prstGeom>
            <a:noFill/>
            <a:ln w="1905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sp>
          <p:nvSpPr>
            <p:cNvPr id="11273" name="Rectangle 5154"/>
            <p:cNvSpPr>
              <a:spLocks noChangeArrowheads="1"/>
            </p:cNvSpPr>
            <p:nvPr/>
          </p:nvSpPr>
          <p:spPr bwMode="auto">
            <a:xfrm>
              <a:off x="6914647" y="3974657"/>
              <a:ext cx="92070" cy="90726"/>
            </a:xfrm>
            <a:prstGeom prst="rect">
              <a:avLst/>
            </a:prstGeom>
            <a:noFill/>
            <a:ln w="1905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sp>
          <p:nvSpPr>
            <p:cNvPr id="11274" name="Rectangle 5155"/>
            <p:cNvSpPr>
              <a:spLocks noChangeArrowheads="1"/>
            </p:cNvSpPr>
            <p:nvPr/>
          </p:nvSpPr>
          <p:spPr bwMode="auto">
            <a:xfrm>
              <a:off x="4197005" y="4027183"/>
              <a:ext cx="92070" cy="90727"/>
            </a:xfrm>
            <a:prstGeom prst="rect">
              <a:avLst/>
            </a:prstGeom>
            <a:noFill/>
            <a:ln w="1905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buFontTx/>
                <a:buChar char="•"/>
                <a:defRPr/>
              </a:pPr>
              <a:endParaRPr lang="en-US" sz="2400">
                <a:latin typeface="Arial" charset="0"/>
                <a:ea typeface="ＭＳ Ｐゴシック" charset="0"/>
              </a:endParaRPr>
            </a:p>
          </p:txBody>
        </p:sp>
      </p:grpSp>
    </p:spTree>
    <p:extLst>
      <p:ext uri="{BB962C8B-B14F-4D97-AF65-F5344CB8AC3E}">
        <p14:creationId xmlns:p14="http://schemas.microsoft.com/office/powerpoint/2010/main" val="45581584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4288" y="-315913"/>
            <a:ext cx="8229600" cy="1143001"/>
          </a:xfrm>
        </p:spPr>
        <p:txBody>
          <a:bodyPr/>
          <a:lstStyle/>
          <a:p>
            <a:pPr eaLnBrk="1" hangingPunct="1">
              <a:defRPr/>
            </a:pPr>
            <a:r>
              <a:rPr lang="fr-CH" dirty="0"/>
              <a:t>Accessions</a:t>
            </a:r>
            <a:endParaRPr lang="en-US" dirty="0"/>
          </a:p>
        </p:txBody>
      </p:sp>
      <p:sp>
        <p:nvSpPr>
          <p:cNvPr id="10243" name="Rectangle 3"/>
          <p:cNvSpPr>
            <a:spLocks noGrp="1" noChangeArrowheads="1"/>
          </p:cNvSpPr>
          <p:nvPr>
            <p:ph type="body" idx="4294967295"/>
          </p:nvPr>
        </p:nvSpPr>
        <p:spPr>
          <a:xfrm>
            <a:off x="468313" y="1052513"/>
            <a:ext cx="8229600" cy="4537075"/>
          </a:xfrm>
        </p:spPr>
        <p:txBody>
          <a:bodyPr/>
          <a:lstStyle/>
          <a:p>
            <a:pPr>
              <a:buClr>
                <a:schemeClr val="tx2"/>
              </a:buClr>
              <a:defRPr/>
            </a:pPr>
            <a:r>
              <a:rPr lang="en-US" dirty="0"/>
              <a:t>2012: Montenegro, Tajikistan, Tunisia</a:t>
            </a:r>
          </a:p>
          <a:p>
            <a:pPr>
              <a:buClr>
                <a:schemeClr val="tx2"/>
              </a:buClr>
              <a:defRPr/>
            </a:pPr>
            <a:r>
              <a:rPr lang="en-US" dirty="0"/>
              <a:t>2013: Brunei Darussalam</a:t>
            </a:r>
          </a:p>
          <a:p>
            <a:pPr>
              <a:buClr>
                <a:schemeClr val="tx2"/>
              </a:buClr>
              <a:defRPr/>
            </a:pPr>
            <a:r>
              <a:rPr lang="en-US" dirty="0"/>
              <a:t>2014: Republic of </a:t>
            </a:r>
            <a:r>
              <a:rPr lang="en-US" dirty="0" smtClean="0"/>
              <a:t>Korea</a:t>
            </a:r>
          </a:p>
          <a:p>
            <a:pPr>
              <a:buClr>
                <a:schemeClr val="tx2"/>
              </a:buClr>
              <a:defRPr/>
            </a:pPr>
            <a:r>
              <a:rPr lang="en-US" dirty="0" smtClean="0"/>
              <a:t>2015: Japan &amp; USA</a:t>
            </a:r>
            <a:endParaRPr lang="en-US" dirty="0"/>
          </a:p>
          <a:p>
            <a:pPr>
              <a:buClr>
                <a:schemeClr val="tx2"/>
              </a:buClr>
              <a:defRPr/>
            </a:pPr>
            <a:endParaRPr lang="en-US" dirty="0"/>
          </a:p>
          <a:p>
            <a:pPr eaLnBrk="1" hangingPunct="1">
              <a:defRPr/>
            </a:pPr>
            <a:r>
              <a:rPr lang="en-US" dirty="0"/>
              <a:t>Future accessions?</a:t>
            </a:r>
          </a:p>
          <a:p>
            <a:pPr lvl="1" eaLnBrk="1" hangingPunct="1">
              <a:defRPr/>
            </a:pPr>
            <a:r>
              <a:rPr lang="en-US" dirty="0" smtClean="0"/>
              <a:t>China</a:t>
            </a:r>
            <a:endParaRPr lang="en-US" dirty="0"/>
          </a:p>
          <a:p>
            <a:pPr lvl="1" eaLnBrk="1" hangingPunct="1">
              <a:defRPr/>
            </a:pPr>
            <a:r>
              <a:rPr lang="en-US" dirty="0"/>
              <a:t>Russian Federation and Belarus</a:t>
            </a:r>
          </a:p>
          <a:p>
            <a:pPr lvl="1" eaLnBrk="1" hangingPunct="1">
              <a:defRPr/>
            </a:pPr>
            <a:r>
              <a:rPr lang="en-US" dirty="0"/>
              <a:t>ASEAN countries by 2015</a:t>
            </a:r>
          </a:p>
          <a:p>
            <a:pPr lvl="1" eaLnBrk="1" hangingPunct="1">
              <a:defRPr/>
            </a:pPr>
            <a:r>
              <a:rPr lang="en-US" dirty="0"/>
              <a:t>Barbados and Trinidad &amp; Tobago </a:t>
            </a:r>
          </a:p>
          <a:p>
            <a:pPr lvl="1" eaLnBrk="1" hangingPunct="1">
              <a:defRPr/>
            </a:pPr>
            <a:r>
              <a:rPr lang="en-US" dirty="0"/>
              <a:t>Madagascar and Morocco</a:t>
            </a:r>
          </a:p>
        </p:txBody>
      </p:sp>
    </p:spTree>
    <p:extLst>
      <p:ext uri="{BB962C8B-B14F-4D97-AF65-F5344CB8AC3E}">
        <p14:creationId xmlns:p14="http://schemas.microsoft.com/office/powerpoint/2010/main" val="3662755267"/>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6513" y="620713"/>
            <a:ext cx="8675688" cy="431800"/>
          </a:xfrm>
        </p:spPr>
        <p:txBody>
          <a:bodyPr/>
          <a:lstStyle/>
          <a:p>
            <a:pPr>
              <a:defRPr/>
            </a:pPr>
            <a:r>
              <a:rPr lang="fr-CH" dirty="0" smtClean="0">
                <a:ea typeface="ＭＳ Ｐゴシック" charset="0"/>
              </a:rPr>
              <a:t>IP </a:t>
            </a:r>
            <a:r>
              <a:rPr lang="fr-CH" dirty="0" err="1" smtClean="0">
                <a:ea typeface="ＭＳ Ｐゴシック" charset="0"/>
              </a:rPr>
              <a:t>Filing</a:t>
            </a:r>
            <a:r>
              <a:rPr lang="fr-CH" dirty="0" smtClean="0">
                <a:ea typeface="ＭＳ Ｐゴシック" charset="0"/>
              </a:rPr>
              <a:t> </a:t>
            </a:r>
            <a:r>
              <a:rPr lang="fr-CH" dirty="0">
                <a:ea typeface="ＭＳ Ｐゴシック" charset="0"/>
              </a:rPr>
              <a:t>Trends Worldwide 2004-2013</a:t>
            </a:r>
            <a:br>
              <a:rPr lang="fr-CH" dirty="0">
                <a:ea typeface="ＭＳ Ｐゴシック" charset="0"/>
              </a:rPr>
            </a:br>
            <a:r>
              <a:rPr lang="fr-CH" dirty="0">
                <a:ea typeface="ＭＳ Ｐゴシック" charset="0"/>
              </a:rPr>
              <a:t/>
            </a:r>
            <a:br>
              <a:rPr lang="fr-CH" dirty="0">
                <a:ea typeface="ＭＳ Ｐゴシック" charset="0"/>
              </a:rPr>
            </a:br>
            <a:endParaRPr lang="en-US" dirty="0">
              <a:ea typeface="ＭＳ Ｐゴシック" charset="0"/>
            </a:endParaRPr>
          </a:p>
        </p:txBody>
      </p:sp>
      <p:sp>
        <p:nvSpPr>
          <p:cNvPr id="65539" name="Rectangle 3"/>
          <p:cNvSpPr>
            <a:spLocks noGrp="1" noChangeArrowheads="1"/>
          </p:cNvSpPr>
          <p:nvPr>
            <p:ph type="body" idx="4294967295"/>
          </p:nvPr>
        </p:nvSpPr>
        <p:spPr>
          <a:xfrm>
            <a:off x="735013" y="981075"/>
            <a:ext cx="8229600" cy="4352925"/>
          </a:xfrm>
        </p:spPr>
        <p:txBody>
          <a:bodyPr/>
          <a:lstStyle/>
          <a:p>
            <a:pPr marL="0" indent="0">
              <a:buFontTx/>
              <a:buNone/>
              <a:defRPr/>
            </a:pPr>
            <a:endParaRPr lang="fr-CH" dirty="0" smtClean="0">
              <a:ea typeface="+mn-ea"/>
            </a:endParaRPr>
          </a:p>
          <a:p>
            <a:pPr>
              <a:defRPr/>
            </a:pPr>
            <a:r>
              <a:rPr lang="fr-CH" sz="3600" dirty="0" smtClean="0">
                <a:ea typeface="+mn-ea"/>
              </a:rPr>
              <a:t>Patents: +64%</a:t>
            </a:r>
          </a:p>
          <a:p>
            <a:pPr marL="0" indent="0">
              <a:buFontTx/>
              <a:buNone/>
              <a:defRPr/>
            </a:pPr>
            <a:endParaRPr lang="fr-CH" sz="3600" dirty="0" smtClean="0">
              <a:ea typeface="+mn-ea"/>
            </a:endParaRPr>
          </a:p>
          <a:p>
            <a:pPr>
              <a:defRPr/>
            </a:pPr>
            <a:r>
              <a:rPr lang="fr-CH" sz="3600" dirty="0" err="1" smtClean="0">
                <a:ea typeface="+mn-ea"/>
              </a:rPr>
              <a:t>Trademarks</a:t>
            </a:r>
            <a:r>
              <a:rPr lang="fr-CH" sz="3600" dirty="0" smtClean="0">
                <a:ea typeface="+mn-ea"/>
              </a:rPr>
              <a:t>:  +71%</a:t>
            </a:r>
          </a:p>
          <a:p>
            <a:pPr>
              <a:defRPr/>
            </a:pPr>
            <a:endParaRPr lang="fr-CH" sz="2800" dirty="0" smtClean="0">
              <a:ea typeface="+mn-ea"/>
            </a:endParaRPr>
          </a:p>
          <a:p>
            <a:pPr>
              <a:defRPr/>
            </a:pPr>
            <a:r>
              <a:rPr lang="fr-CH" sz="5400" dirty="0" smtClean="0">
                <a:ea typeface="+mn-ea"/>
              </a:rPr>
              <a:t>Designs: +170%</a:t>
            </a:r>
            <a:endParaRPr lang="en-US" sz="5400" dirty="0" smtClean="0">
              <a:ea typeface="+mn-ea"/>
            </a:endParaRPr>
          </a:p>
        </p:txBody>
      </p:sp>
      <p:sp>
        <p:nvSpPr>
          <p:cNvPr id="25604" name="TextBox 1"/>
          <p:cNvSpPr txBox="1">
            <a:spLocks noChangeArrowheads="1"/>
          </p:cNvSpPr>
          <p:nvPr/>
        </p:nvSpPr>
        <p:spPr bwMode="auto">
          <a:xfrm flipH="1">
            <a:off x="827088" y="5899150"/>
            <a:ext cx="4856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fr-FR" sz="1600"/>
              <a:t>http://www.wipo.int/ipstats/en/</a:t>
            </a:r>
            <a:endParaRPr lang="fr-CH" altLang="fr-FR" sz="1600"/>
          </a:p>
        </p:txBody>
      </p:sp>
    </p:spTree>
    <p:extLst>
      <p:ext uri="{BB962C8B-B14F-4D97-AF65-F5344CB8AC3E}">
        <p14:creationId xmlns:p14="http://schemas.microsoft.com/office/powerpoint/2010/main" val="296916872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57150" y="-315913"/>
            <a:ext cx="8229600" cy="1143001"/>
          </a:xfrm>
        </p:spPr>
        <p:txBody>
          <a:bodyPr/>
          <a:lstStyle/>
          <a:p>
            <a:pPr eaLnBrk="1" hangingPunct="1">
              <a:defRPr/>
            </a:pPr>
            <a:r>
              <a:rPr lang="fr-CH" dirty="0">
                <a:ea typeface="ＭＳ Ｐゴシック" charset="0"/>
              </a:rPr>
              <a:t>The use of the Hague System in </a:t>
            </a:r>
            <a:r>
              <a:rPr lang="fr-CH" dirty="0" smtClean="0">
                <a:ea typeface="ＭＳ Ｐゴシック" charset="0"/>
              </a:rPr>
              <a:t>2014</a:t>
            </a:r>
            <a:endParaRPr lang="en-US" dirty="0">
              <a:ea typeface="ＭＳ Ｐゴシック" charset="0"/>
            </a:endParaRPr>
          </a:p>
        </p:txBody>
      </p:sp>
      <p:sp>
        <p:nvSpPr>
          <p:cNvPr id="15363" name="Rectangle 3"/>
          <p:cNvSpPr>
            <a:spLocks noGrp="1" noChangeArrowheads="1"/>
          </p:cNvSpPr>
          <p:nvPr>
            <p:ph type="body" idx="4294967295"/>
          </p:nvPr>
        </p:nvSpPr>
        <p:spPr>
          <a:xfrm>
            <a:off x="250825" y="981075"/>
            <a:ext cx="8642350" cy="4968875"/>
          </a:xfrm>
        </p:spPr>
        <p:txBody>
          <a:bodyPr/>
          <a:lstStyle/>
          <a:p>
            <a:pPr eaLnBrk="1" hangingPunct="1">
              <a:defRPr/>
            </a:pPr>
            <a:r>
              <a:rPr lang="fr-CH" dirty="0" smtClean="0">
                <a:ea typeface="ＭＳ Ｐゴシック" charset="0"/>
              </a:rPr>
              <a:t>2,924 </a:t>
            </a:r>
            <a:r>
              <a:rPr lang="fr-CH" dirty="0">
                <a:ea typeface="ＭＳ Ｐゴシック" charset="0"/>
              </a:rPr>
              <a:t>international applications </a:t>
            </a:r>
            <a:r>
              <a:rPr lang="fr-CH" dirty="0" err="1">
                <a:ea typeface="ＭＳ Ｐゴシック" charset="0"/>
              </a:rPr>
              <a:t>filed</a:t>
            </a:r>
            <a:r>
              <a:rPr lang="fr-CH" dirty="0">
                <a:ea typeface="ＭＳ Ｐゴシック" charset="0"/>
              </a:rPr>
              <a:t> (</a:t>
            </a:r>
            <a:r>
              <a:rPr lang="fr-CH" dirty="0" smtClean="0">
                <a:ea typeface="ＭＳ Ｐゴシック" charset="0"/>
              </a:rPr>
              <a:t>14,441 </a:t>
            </a:r>
            <a:r>
              <a:rPr lang="fr-CH" dirty="0">
                <a:ea typeface="ＭＳ Ｐゴシック" charset="0"/>
              </a:rPr>
              <a:t>designs)</a:t>
            </a:r>
          </a:p>
          <a:p>
            <a:pPr eaLnBrk="1" hangingPunct="1">
              <a:defRPr/>
            </a:pPr>
            <a:r>
              <a:rPr lang="fr-CH" dirty="0" smtClean="0">
                <a:ea typeface="ＭＳ Ｐゴシック" charset="0"/>
              </a:rPr>
              <a:t>2,703 </a:t>
            </a:r>
            <a:r>
              <a:rPr lang="fr-CH" dirty="0">
                <a:ea typeface="ＭＳ Ｐゴシック" charset="0"/>
              </a:rPr>
              <a:t>international registrations </a:t>
            </a:r>
            <a:r>
              <a:rPr lang="fr-CH" dirty="0" err="1">
                <a:ea typeface="ＭＳ Ｐゴシック" charset="0"/>
              </a:rPr>
              <a:t>recorded</a:t>
            </a:r>
            <a:r>
              <a:rPr lang="fr-CH" dirty="0">
                <a:ea typeface="ＭＳ Ｐゴシック" charset="0"/>
              </a:rPr>
              <a:t> (</a:t>
            </a:r>
            <a:r>
              <a:rPr lang="fr-CH" dirty="0" smtClean="0">
                <a:ea typeface="ＭＳ Ｐゴシック" charset="0"/>
              </a:rPr>
              <a:t>13,504 </a:t>
            </a:r>
            <a:r>
              <a:rPr lang="fr-CH" dirty="0">
                <a:ea typeface="ＭＳ Ｐゴシック" charset="0"/>
              </a:rPr>
              <a:t>designs)</a:t>
            </a:r>
          </a:p>
          <a:p>
            <a:pPr eaLnBrk="1" hangingPunct="1">
              <a:defRPr/>
            </a:pPr>
            <a:r>
              <a:rPr lang="fr-CH" dirty="0" err="1">
                <a:ea typeface="ＭＳ Ｐゴシック" charset="0"/>
              </a:rPr>
              <a:t>Largest</a:t>
            </a:r>
            <a:r>
              <a:rPr lang="fr-CH" dirty="0">
                <a:ea typeface="ＭＳ Ｐゴシック" charset="0"/>
              </a:rPr>
              <a:t> </a:t>
            </a:r>
            <a:r>
              <a:rPr lang="fr-CH" dirty="0" err="1">
                <a:ea typeface="ＭＳ Ｐゴシック" charset="0"/>
              </a:rPr>
              <a:t>filers</a:t>
            </a:r>
            <a:r>
              <a:rPr lang="fr-CH" dirty="0">
                <a:ea typeface="ＭＳ Ｐゴシック" charset="0"/>
              </a:rPr>
              <a:t>: Swatch AG, The Proctor and </a:t>
            </a:r>
            <a:r>
              <a:rPr lang="fr-CH" dirty="0" err="1">
                <a:ea typeface="ＭＳ Ｐゴシック" charset="0"/>
              </a:rPr>
              <a:t>Gamble</a:t>
            </a:r>
            <a:r>
              <a:rPr lang="fr-CH" dirty="0">
                <a:ea typeface="ＭＳ Ｐゴシック" charset="0"/>
              </a:rPr>
              <a:t> </a:t>
            </a:r>
            <a:r>
              <a:rPr lang="fr-CH" dirty="0" err="1" smtClean="0">
                <a:ea typeface="ＭＳ Ｐゴシック" charset="0"/>
              </a:rPr>
              <a:t>Company</a:t>
            </a:r>
            <a:r>
              <a:rPr lang="fr-CH" dirty="0" smtClean="0">
                <a:ea typeface="ＭＳ Ｐゴシック" charset="0"/>
              </a:rPr>
              <a:t>, </a:t>
            </a:r>
            <a:r>
              <a:rPr lang="fr-CH" dirty="0">
                <a:ea typeface="ＭＳ Ｐゴシック" charset="0"/>
              </a:rPr>
              <a:t>Daimler </a:t>
            </a:r>
            <a:r>
              <a:rPr lang="fr-CH" dirty="0" smtClean="0">
                <a:ea typeface="ＭＳ Ｐゴシック" charset="0"/>
              </a:rPr>
              <a:t>AG, </a:t>
            </a:r>
            <a:r>
              <a:rPr lang="fr-CH" dirty="0">
                <a:ea typeface="ＭＳ Ｐゴシック" charset="0"/>
              </a:rPr>
              <a:t>Koninklijke Philips </a:t>
            </a:r>
            <a:r>
              <a:rPr lang="fr-CH" dirty="0" smtClean="0">
                <a:ea typeface="ＭＳ Ｐゴシック" charset="0"/>
              </a:rPr>
              <a:t>Electronics, Volkswagen </a:t>
            </a:r>
            <a:r>
              <a:rPr lang="fr-CH" dirty="0" err="1" smtClean="0">
                <a:ea typeface="ＭＳ Ｐゴシック" charset="0"/>
              </a:rPr>
              <a:t>Aktiengesellschaft</a:t>
            </a:r>
            <a:r>
              <a:rPr lang="fr-CH" dirty="0" smtClean="0">
                <a:ea typeface="ＭＳ Ｐゴシック" charset="0"/>
              </a:rPr>
              <a:t>.</a:t>
            </a:r>
          </a:p>
          <a:p>
            <a:pPr eaLnBrk="1" hangingPunct="1">
              <a:defRPr/>
            </a:pPr>
            <a:endParaRPr lang="fr-CH" dirty="0">
              <a:ea typeface="ＭＳ Ｐゴシック" charset="0"/>
            </a:endParaRPr>
          </a:p>
          <a:p>
            <a:pPr eaLnBrk="1" hangingPunct="1">
              <a:defRPr/>
            </a:pPr>
            <a:r>
              <a:rPr lang="fr-CH" dirty="0" err="1">
                <a:ea typeface="ＭＳ Ｐゴシック" charset="0"/>
              </a:rPr>
              <a:t>Approximately</a:t>
            </a:r>
            <a:r>
              <a:rPr lang="fr-CH" dirty="0">
                <a:ea typeface="ＭＳ Ｐゴシック" charset="0"/>
              </a:rPr>
              <a:t> </a:t>
            </a:r>
            <a:r>
              <a:rPr lang="fr-CH" dirty="0" smtClean="0">
                <a:ea typeface="ＭＳ Ｐゴシック" charset="0"/>
              </a:rPr>
              <a:t>27,722 </a:t>
            </a:r>
            <a:r>
              <a:rPr lang="fr-CH" dirty="0">
                <a:ea typeface="ＭＳ Ｐゴシック" charset="0"/>
              </a:rPr>
              <a:t>international registrations in force, </a:t>
            </a:r>
            <a:endParaRPr lang="fr-CH" dirty="0" smtClean="0">
              <a:ea typeface="ＭＳ Ｐゴシック" charset="0"/>
            </a:endParaRPr>
          </a:p>
          <a:p>
            <a:pPr marL="0" indent="0" eaLnBrk="1" hangingPunct="1">
              <a:buFontTx/>
              <a:buNone/>
              <a:defRPr/>
            </a:pPr>
            <a:endParaRPr lang="fr-CH" dirty="0">
              <a:ea typeface="ＭＳ Ｐゴシック" charset="0"/>
            </a:endParaRPr>
          </a:p>
          <a:p>
            <a:pPr lvl="1" eaLnBrk="1" hangingPunct="1">
              <a:defRPr/>
            </a:pPr>
            <a:r>
              <a:rPr lang="fr-CH" dirty="0">
                <a:ea typeface="ＭＳ Ｐゴシック" charset="0"/>
              </a:rPr>
              <a:t>Equivalent to over </a:t>
            </a:r>
            <a:r>
              <a:rPr lang="fr-CH" dirty="0" smtClean="0">
                <a:ea typeface="ＭＳ Ｐゴシック" charset="0"/>
              </a:rPr>
              <a:t>191,711 </a:t>
            </a:r>
            <a:r>
              <a:rPr lang="fr-CH" dirty="0" err="1">
                <a:ea typeface="ＭＳ Ｐゴシック" charset="0"/>
              </a:rPr>
              <a:t>designations</a:t>
            </a:r>
            <a:r>
              <a:rPr lang="fr-CH" dirty="0">
                <a:ea typeface="ＭＳ Ｐゴシック" charset="0"/>
              </a:rPr>
              <a:t> in force </a:t>
            </a:r>
          </a:p>
          <a:p>
            <a:pPr lvl="1" eaLnBrk="1" hangingPunct="1">
              <a:defRPr/>
            </a:pPr>
            <a:r>
              <a:rPr lang="fr-CH" dirty="0" err="1">
                <a:ea typeface="ＭＳ Ｐゴシック" charset="0"/>
              </a:rPr>
              <a:t>Involving</a:t>
            </a:r>
            <a:r>
              <a:rPr lang="fr-CH" dirty="0">
                <a:ea typeface="ＭＳ Ｐゴシック" charset="0"/>
              </a:rPr>
              <a:t> </a:t>
            </a:r>
            <a:r>
              <a:rPr lang="fr-CH" dirty="0" smtClean="0">
                <a:ea typeface="ＭＳ Ｐゴシック" charset="0"/>
              </a:rPr>
              <a:t>8,468 </a:t>
            </a:r>
            <a:r>
              <a:rPr lang="fr-CH" dirty="0" err="1">
                <a:ea typeface="ＭＳ Ｐゴシック" charset="0"/>
              </a:rPr>
              <a:t>holders</a:t>
            </a:r>
            <a:endParaRPr lang="fr-CH" dirty="0">
              <a:ea typeface="ＭＳ Ｐゴシック" charset="0"/>
            </a:endParaRPr>
          </a:p>
          <a:p>
            <a:pPr lvl="1" eaLnBrk="1" hangingPunct="1">
              <a:defRPr/>
            </a:pPr>
            <a:r>
              <a:rPr lang="fr-CH" dirty="0" smtClean="0">
                <a:ea typeface="ＭＳ Ｐゴシック" charset="0"/>
              </a:rPr>
              <a:t>81% </a:t>
            </a:r>
            <a:r>
              <a:rPr lang="fr-CH" dirty="0" err="1" smtClean="0">
                <a:ea typeface="ＭＳ Ｐゴシック" charset="0"/>
              </a:rPr>
              <a:t>SMEs</a:t>
            </a:r>
            <a:r>
              <a:rPr lang="fr-CH" dirty="0" smtClean="0">
                <a:ea typeface="ＭＳ Ｐゴシック" charset="0"/>
              </a:rPr>
              <a:t> (</a:t>
            </a:r>
            <a:r>
              <a:rPr lang="fr-CH" dirty="0" err="1" smtClean="0">
                <a:ea typeface="ＭＳ Ｐゴシック" charset="0"/>
              </a:rPr>
              <a:t>holders</a:t>
            </a:r>
            <a:r>
              <a:rPr lang="fr-CH" dirty="0" smtClean="0">
                <a:ea typeface="ＭＳ Ｐゴシック" charset="0"/>
              </a:rPr>
              <a:t> </a:t>
            </a:r>
            <a:r>
              <a:rPr lang="fr-CH" dirty="0" err="1" smtClean="0">
                <a:ea typeface="ＭＳ Ｐゴシック" charset="0"/>
              </a:rPr>
              <a:t>with</a:t>
            </a:r>
            <a:r>
              <a:rPr lang="fr-CH" dirty="0" smtClean="0">
                <a:ea typeface="ＭＳ Ｐゴシック" charset="0"/>
              </a:rPr>
              <a:t> 1 or 2 international registrations in force)</a:t>
            </a:r>
            <a:endParaRPr lang="fr-CH" dirty="0">
              <a:ea typeface="ＭＳ Ｐゴシック" charset="0"/>
            </a:endParaRPr>
          </a:p>
        </p:txBody>
      </p:sp>
    </p:spTree>
    <p:extLst>
      <p:ext uri="{BB962C8B-B14F-4D97-AF65-F5344CB8AC3E}">
        <p14:creationId xmlns:p14="http://schemas.microsoft.com/office/powerpoint/2010/main" val="83980873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4834880"/>
                <a:gridCol w="3394720"/>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2,703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cs typeface="Arial" pitchFamily="34" charset="0"/>
                        </a:rPr>
                        <a:t>4.95</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4.99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1,552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80.2% &lt; 2,000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27665" name="Rectangle 30"/>
          <p:cNvSpPr>
            <a:spLocks noChangeArrowheads="1"/>
          </p:cNvSpPr>
          <p:nvPr/>
        </p:nvSpPr>
        <p:spPr bwMode="auto">
          <a:xfrm>
            <a:off x="0" y="233389"/>
            <a:ext cx="632460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pPr>
            <a:r>
              <a:rPr lang="en-US" altLang="fr-FR" sz="3600" dirty="0">
                <a:solidFill>
                  <a:srgbClr val="00408C"/>
                </a:solidFill>
                <a:latin typeface="+mj-lt"/>
                <a:ea typeface="ＭＳ Ｐゴシック" charset="0"/>
                <a:cs typeface="+mj-cs"/>
              </a:rPr>
              <a:t>Hague - General Profile 2014 </a:t>
            </a:r>
          </a:p>
        </p:txBody>
      </p:sp>
    </p:spTree>
    <p:extLst>
      <p:ext uri="{BB962C8B-B14F-4D97-AF65-F5344CB8AC3E}">
        <p14:creationId xmlns:p14="http://schemas.microsoft.com/office/powerpoint/2010/main" val="1172972338"/>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395288" y="836613"/>
            <a:ext cx="8229600" cy="3455987"/>
          </a:xfrm>
        </p:spPr>
        <p:txBody>
          <a:bodyPr/>
          <a:lstStyle/>
          <a:p>
            <a:pPr>
              <a:lnSpc>
                <a:spcPct val="200000"/>
              </a:lnSpc>
              <a:defRPr/>
            </a:pPr>
            <a:r>
              <a:rPr lang="it-IT" dirty="0">
                <a:ea typeface="ＭＳ Ｐゴシック" charset="0"/>
                <a:hlinkClick r:id="rId3"/>
              </a:rPr>
              <a:t>http://www.wipo.int/hague/en/</a:t>
            </a:r>
            <a:endParaRPr lang="it-IT" dirty="0">
              <a:ea typeface="ＭＳ Ｐゴシック" charset="0"/>
            </a:endParaRPr>
          </a:p>
          <a:p>
            <a:pPr lvl="1">
              <a:lnSpc>
                <a:spcPct val="200000"/>
              </a:lnSpc>
              <a:defRPr/>
            </a:pPr>
            <a:r>
              <a:rPr lang="it-IT" dirty="0">
                <a:ea typeface="ＭＳ Ｐゴシック" charset="0"/>
              </a:rPr>
              <a:t>E-Filing Portfolio Manager</a:t>
            </a:r>
          </a:p>
          <a:p>
            <a:pPr lvl="1">
              <a:lnSpc>
                <a:spcPct val="200000"/>
              </a:lnSpc>
              <a:defRPr/>
            </a:pPr>
            <a:r>
              <a:rPr lang="it-IT" dirty="0">
                <a:ea typeface="ＭＳ Ｐゴシック" charset="0"/>
              </a:rPr>
              <a:t>E-Renewal</a:t>
            </a:r>
          </a:p>
          <a:p>
            <a:pPr lvl="1">
              <a:lnSpc>
                <a:spcPct val="200000"/>
              </a:lnSpc>
              <a:defRPr/>
            </a:pPr>
            <a:r>
              <a:rPr lang="it-IT" dirty="0">
                <a:ea typeface="ＭＳ Ｐゴシック" charset="0"/>
              </a:rPr>
              <a:t>E-Payment</a:t>
            </a:r>
          </a:p>
          <a:p>
            <a:pPr lvl="1">
              <a:lnSpc>
                <a:spcPct val="200000"/>
              </a:lnSpc>
              <a:defRPr/>
            </a:pPr>
            <a:r>
              <a:rPr lang="en-US" dirty="0">
                <a:ea typeface="ＭＳ Ｐゴシック" charset="0"/>
              </a:rPr>
              <a:t>Hague Express Database</a:t>
            </a:r>
          </a:p>
          <a:p>
            <a:pPr lvl="1">
              <a:lnSpc>
                <a:spcPct val="200000"/>
              </a:lnSpc>
              <a:defRPr/>
            </a:pPr>
            <a:r>
              <a:rPr lang="en-US" dirty="0">
                <a:ea typeface="ＭＳ Ｐゴシック" charset="0"/>
              </a:rPr>
              <a:t>Fee calculator</a:t>
            </a:r>
            <a:endParaRPr lang="fr-CH" dirty="0">
              <a:ea typeface="ＭＳ Ｐゴシック" charset="0"/>
            </a:endParaRPr>
          </a:p>
          <a:p>
            <a:pPr>
              <a:defRPr/>
            </a:pPr>
            <a:endParaRPr lang="fr-CH" dirty="0">
              <a:ea typeface="ＭＳ Ｐゴシック" charset="0"/>
            </a:endParaRPr>
          </a:p>
          <a:p>
            <a:pPr>
              <a:defRPr/>
            </a:pPr>
            <a:endParaRPr lang="fr-CH" sz="2000" dirty="0">
              <a:ea typeface="ＭＳ Ｐゴシック" charset="0"/>
            </a:endParaRPr>
          </a:p>
        </p:txBody>
      </p:sp>
      <p:sp>
        <p:nvSpPr>
          <p:cNvPr id="20483" name="Rectangle 3"/>
          <p:cNvSpPr>
            <a:spLocks noGrp="1" noChangeArrowheads="1"/>
          </p:cNvSpPr>
          <p:nvPr>
            <p:ph type="title"/>
          </p:nvPr>
        </p:nvSpPr>
        <p:spPr>
          <a:xfrm>
            <a:off x="-36513" y="-315913"/>
            <a:ext cx="8229601" cy="1143001"/>
          </a:xfrm>
        </p:spPr>
        <p:txBody>
          <a:bodyPr/>
          <a:lstStyle/>
          <a:p>
            <a:pPr>
              <a:defRPr/>
            </a:pPr>
            <a:r>
              <a:rPr lang="en-US" dirty="0" smtClean="0">
                <a:ea typeface="ＭＳ Ｐゴシック" charset="0"/>
              </a:rPr>
              <a:t>Hague Online </a:t>
            </a:r>
            <a:r>
              <a:rPr lang="en-US" dirty="0">
                <a:ea typeface="ＭＳ Ｐゴシック" charset="0"/>
              </a:rPr>
              <a:t>services / tools</a:t>
            </a:r>
          </a:p>
        </p:txBody>
      </p:sp>
    </p:spTree>
    <p:extLst>
      <p:ext uri="{BB962C8B-B14F-4D97-AF65-F5344CB8AC3E}">
        <p14:creationId xmlns:p14="http://schemas.microsoft.com/office/powerpoint/2010/main" val="734603743"/>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algn="ctr">
              <a:spcBef>
                <a:spcPct val="0"/>
              </a:spcBef>
              <a:buFontTx/>
              <a:buNone/>
            </a:pPr>
            <a:r>
              <a:rPr lang="en-US" altLang="fr-FR" sz="2000">
                <a:solidFill>
                  <a:srgbClr val="00408C"/>
                </a:solidFill>
                <a:ea typeface="ヒラギノ角ゴ Pro W3" charset="-128"/>
              </a:rPr>
              <a:t/>
            </a:r>
            <a:br>
              <a:rPr lang="en-US" altLang="fr-FR" sz="2000">
                <a:solidFill>
                  <a:srgbClr val="00408C"/>
                </a:solidFill>
                <a:ea typeface="ヒラギノ角ゴ Pro W3" charset="-128"/>
              </a:rPr>
            </a:br>
            <a:r>
              <a:rPr lang="en-US" altLang="fr-FR" sz="2000">
                <a:solidFill>
                  <a:srgbClr val="00408C"/>
                </a:solidFill>
                <a:ea typeface="ヒラギノ角ゴ Pro W3" charset="-128"/>
              </a:rPr>
              <a:t/>
            </a:r>
            <a:br>
              <a:rPr lang="en-US" altLang="fr-FR" sz="2000">
                <a:solidFill>
                  <a:srgbClr val="00408C"/>
                </a:solidFill>
                <a:ea typeface="ヒラギノ角ゴ Pro W3" charset="-128"/>
              </a:rPr>
            </a:br>
            <a:r>
              <a:rPr lang="en-US" altLang="fr-FR" sz="3600">
                <a:solidFill>
                  <a:schemeClr val="hlink"/>
                </a:solidFill>
                <a:ea typeface="ヒラギノ角ゴ Pro W3" charset="-128"/>
              </a:rPr>
              <a:t>Thank you </a:t>
            </a:r>
          </a:p>
          <a:p>
            <a:pPr algn="ctr">
              <a:spcBef>
                <a:spcPct val="0"/>
              </a:spcBef>
              <a:buFontTx/>
              <a:buNone/>
            </a:pPr>
            <a:r>
              <a:rPr lang="en-US" altLang="fr-FR" sz="3600">
                <a:solidFill>
                  <a:schemeClr val="hlink"/>
                </a:solidFill>
                <a:ea typeface="ヒラギノ角ゴ Pro W3" charset="-128"/>
              </a:rPr>
              <a:t>for your attention</a:t>
            </a:r>
          </a:p>
          <a:p>
            <a:pPr algn="ctr">
              <a:spcBef>
                <a:spcPct val="0"/>
              </a:spcBef>
              <a:buFontTx/>
              <a:buNone/>
            </a:pPr>
            <a:endParaRPr lang="en-US" altLang="fr-FR" sz="3600">
              <a:solidFill>
                <a:schemeClr val="hlink"/>
              </a:solidFill>
              <a:ea typeface="ヒラギノ角ゴ Pro W3" charset="-128"/>
            </a:endParaRPr>
          </a:p>
        </p:txBody>
      </p:sp>
    </p:spTree>
    <p:extLst>
      <p:ext uri="{BB962C8B-B14F-4D97-AF65-F5344CB8AC3E}">
        <p14:creationId xmlns:p14="http://schemas.microsoft.com/office/powerpoint/2010/main" val="709752409"/>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for IP Rights has grown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97221"/>
            <a:ext cx="5688632" cy="443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9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Studies and Reports</a:t>
            </a:r>
          </a:p>
        </p:txBody>
      </p:sp>
      <p:sp>
        <p:nvSpPr>
          <p:cNvPr id="9" name="Content Placeholder 8"/>
          <p:cNvSpPr>
            <a:spLocks noGrp="1"/>
          </p:cNvSpPr>
          <p:nvPr>
            <p:ph idx="1"/>
          </p:nvPr>
        </p:nvSpPr>
        <p:spPr>
          <a:xfrm>
            <a:off x="323528" y="1268760"/>
            <a:ext cx="8363272" cy="4713387"/>
          </a:xfrm>
        </p:spPr>
        <p:txBody>
          <a:bodyPr/>
          <a:lstStyle/>
          <a:p>
            <a:pPr lvl="0"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World Intellectual Property Indicators (WIPI)</a:t>
            </a:r>
            <a:r>
              <a:rPr lang="en-US" sz="1400" dirty="0">
                <a:latin typeface="Arial" panose="020B0604020202020204" pitchFamily="34" charset="0"/>
                <a:cs typeface="Arial" panose="020B0604020202020204" pitchFamily="34" charset="0"/>
              </a:rPr>
              <a:t>: This is our flagship IP statistics publication. It provides an overview of latest </a:t>
            </a:r>
            <a:r>
              <a:rPr lang="en-US" sz="1400" i="1" dirty="0">
                <a:latin typeface="Arial" panose="020B0604020202020204" pitchFamily="34" charset="0"/>
                <a:cs typeface="Arial" panose="020B0604020202020204" pitchFamily="34" charset="0"/>
              </a:rPr>
              <a:t>trend </a:t>
            </a:r>
            <a:r>
              <a:rPr lang="en-US" sz="1400" dirty="0">
                <a:latin typeface="Arial" panose="020B0604020202020204" pitchFamily="34" charset="0"/>
                <a:cs typeface="Arial" panose="020B0604020202020204" pitchFamily="34" charset="0"/>
              </a:rPr>
              <a:t>in IP filings and registrations covering more than 100 offices : </a:t>
            </a:r>
            <a:r>
              <a:rPr lang="en-US" sz="1400" dirty="0">
                <a:solidFill>
                  <a:srgbClr val="0070C0"/>
                </a:solidFill>
                <a:latin typeface="Arial" panose="020B0604020202020204" pitchFamily="34" charset="0"/>
                <a:cs typeface="Arial" panose="020B0604020202020204" pitchFamily="34" charset="0"/>
                <a:hlinkClick r:id="rId2"/>
              </a:rPr>
              <a:t>http://www.wipo.int/ipstats/en/wipi/index.html</a:t>
            </a:r>
            <a:endParaRPr lang="en-US" sz="1400" dirty="0">
              <a:solidFill>
                <a:srgbClr val="0070C0"/>
              </a:solidFill>
              <a:latin typeface="Arial" panose="020B0604020202020204" pitchFamily="34" charset="0"/>
              <a:cs typeface="Arial" panose="020B0604020202020204" pitchFamily="34" charset="0"/>
            </a:endParaRPr>
          </a:p>
          <a:p>
            <a:pPr marL="0" lvl="0" indent="0" algn="just">
              <a:buClr>
                <a:srgbClr val="0070C0"/>
              </a:buClr>
              <a:buNone/>
            </a:pPr>
            <a:endParaRPr lang="en-US" sz="1400" dirty="0">
              <a:solidFill>
                <a:srgbClr val="0070C0"/>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The PCT Yearly Review </a:t>
            </a:r>
            <a:r>
              <a:rPr lang="en-US" sz="1400" dirty="0">
                <a:latin typeface="Arial" panose="020B0604020202020204" pitchFamily="34" charset="0"/>
                <a:cs typeface="Arial" panose="020B0604020202020204" pitchFamily="34" charset="0"/>
              </a:rPr>
              <a:t>provides an overview of the performance and development of the PCT system. It includes a comprehensive set of statistics for the latest available year See: </a:t>
            </a:r>
            <a:r>
              <a:rPr lang="en-US" sz="1400" u="sng" dirty="0">
                <a:latin typeface="Arial" panose="020B0604020202020204" pitchFamily="34" charset="0"/>
                <a:cs typeface="Arial" panose="020B0604020202020204" pitchFamily="34" charset="0"/>
                <a:hlinkClick r:id="rId3"/>
              </a:rPr>
              <a:t>http://www.wipo.int/ipstats/en/statistics/pct/</a:t>
            </a:r>
            <a:endParaRPr lang="en-US" sz="1400" u="sng" dirty="0">
              <a:latin typeface="Arial" panose="020B0604020202020204" pitchFamily="34" charset="0"/>
              <a:cs typeface="Arial" panose="020B0604020202020204" pitchFamily="34" charset="0"/>
            </a:endParaRPr>
          </a:p>
          <a:p>
            <a:pPr marL="0" indent="0" algn="just">
              <a:buClr>
                <a:srgbClr val="0070C0"/>
              </a:buClr>
              <a:buNone/>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Madrid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Hague Yearly Review</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The </a:t>
            </a:r>
            <a:r>
              <a:rPr lang="en-US" sz="1400" b="1" i="1" dirty="0">
                <a:latin typeface="Arial" panose="020B0604020202020204" pitchFamily="34" charset="0"/>
                <a:cs typeface="Arial" panose="020B0604020202020204" pitchFamily="34" charset="0"/>
              </a:rPr>
              <a:t>WIPO IP Facts and Figures </a:t>
            </a:r>
            <a:r>
              <a:rPr lang="en-US" sz="1400" dirty="0">
                <a:latin typeface="Arial" panose="020B0604020202020204" pitchFamily="34" charset="0"/>
                <a:cs typeface="Arial" panose="020B0604020202020204" pitchFamily="34" charset="0"/>
              </a:rPr>
              <a:t>provides an overview of intellectual property (IP) activity based on the latest available year of statistics. It serves as a quick reference guide for statistics: </a:t>
            </a:r>
            <a:r>
              <a:rPr lang="en-US" sz="1400" u="sng" dirty="0">
                <a:latin typeface="Arial" panose="020B0604020202020204" pitchFamily="34" charset="0"/>
                <a:cs typeface="Arial" panose="020B0604020202020204" pitchFamily="34" charset="0"/>
                <a:hlinkClick r:id="rId4"/>
              </a:rPr>
              <a:t>http://www.wipo.int/ipstats/en/</a:t>
            </a: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en-US" sz="1400" u="sng"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n-US" sz="1400" b="1" dirty="0">
                <a:latin typeface="Arial" panose="020B0604020202020204" pitchFamily="34" charset="0"/>
                <a:cs typeface="Arial" panose="020B0604020202020204" pitchFamily="34" charset="0"/>
              </a:rPr>
              <a:t>WIPO IP Statistics Data Center</a:t>
            </a:r>
            <a:r>
              <a:rPr lang="en-US" sz="1400" dirty="0">
                <a:latin typeface="Arial" panose="020B0604020202020204" pitchFamily="34" charset="0"/>
                <a:cs typeface="Arial" panose="020B0604020202020204" pitchFamily="34" charset="0"/>
              </a:rPr>
              <a:t> is an on-line service enabling access to WIPO’s statistical data. Users can select from a wide range of indicators and view or download data according to their needs: </a:t>
            </a:r>
            <a:r>
              <a:rPr lang="en-US" sz="1400" u="sng" dirty="0">
                <a:latin typeface="Arial" panose="020B0604020202020204" pitchFamily="34" charset="0"/>
                <a:cs typeface="Arial" panose="020B0604020202020204" pitchFamily="34" charset="0"/>
                <a:hlinkClick r:id="rId5"/>
              </a:rPr>
              <a:t>http://ipstatsdb.wipo.org/ipstatv2/ipstats/patentsSearch</a:t>
            </a:r>
            <a:endParaRPr lang="en-US" sz="1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0" indent="0">
              <a:buNone/>
            </a:pPr>
            <a:endParaRPr lang="en-US" sz="1600" dirty="0"/>
          </a:p>
        </p:txBody>
      </p:sp>
    </p:spTree>
    <p:extLst>
      <p:ext uri="{BB962C8B-B14F-4D97-AF65-F5344CB8AC3E}">
        <p14:creationId xmlns:p14="http://schemas.microsoft.com/office/powerpoint/2010/main" val="4164002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Studies and Reports </a:t>
            </a:r>
            <a:r>
              <a:rPr lang="fr-FR" dirty="0"/>
              <a:t/>
            </a:r>
            <a:br>
              <a:rPr lang="fr-FR" dirty="0"/>
            </a:br>
            <a:endParaRPr lang="en-US" dirty="0"/>
          </a:p>
        </p:txBody>
      </p:sp>
      <p:sp>
        <p:nvSpPr>
          <p:cNvPr id="8" name="Content Placeholder 2"/>
          <p:cNvSpPr txBox="1">
            <a:spLocks/>
          </p:cNvSpPr>
          <p:nvPr/>
        </p:nvSpPr>
        <p:spPr>
          <a:xfrm>
            <a:off x="107510" y="1844824"/>
            <a:ext cx="8928992" cy="4680520"/>
          </a:xfrm>
          <a:prstGeom prst="rect">
            <a:avLst/>
          </a:prstGeom>
        </p:spPr>
        <p:txBody>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a:buFont typeface="Wingdings" panose="05000000000000000000" pitchFamily="2" charset="2"/>
              <a:buChar char="§"/>
            </a:pPr>
            <a:r>
              <a:rPr lang="en-US" sz="1800" kern="0" dirty="0" smtClean="0">
                <a:solidFill>
                  <a:srgbClr val="0070C0"/>
                </a:solidFill>
              </a:rPr>
              <a:t>World </a:t>
            </a:r>
            <a:r>
              <a:rPr lang="en-US" sz="1800" kern="0" dirty="0">
                <a:solidFill>
                  <a:srgbClr val="0070C0"/>
                </a:solidFill>
              </a:rPr>
              <a:t>Intellectual Property Report </a:t>
            </a:r>
            <a:r>
              <a:rPr lang="en-US" sz="1800" kern="0" dirty="0" smtClean="0">
                <a:solidFill>
                  <a:srgbClr val="0070C0"/>
                </a:solidFill>
              </a:rPr>
              <a:t>2013 Brands </a:t>
            </a:r>
            <a:r>
              <a:rPr lang="en-US" sz="1800" kern="0" dirty="0">
                <a:solidFill>
                  <a:srgbClr val="0070C0"/>
                </a:solidFill>
              </a:rPr>
              <a:t>– Reputation and Image in the Global </a:t>
            </a:r>
            <a:r>
              <a:rPr lang="en-US" sz="1800" kern="0" dirty="0" smtClean="0">
                <a:solidFill>
                  <a:srgbClr val="0070C0"/>
                </a:solidFill>
              </a:rPr>
              <a:t>Marketplace </a:t>
            </a:r>
            <a:r>
              <a:rPr lang="en-US" sz="1800" kern="0" dirty="0" smtClean="0">
                <a:latin typeface="Arial" panose="020B0604020202020204" pitchFamily="34" charset="0"/>
                <a:cs typeface="Arial" panose="020B0604020202020204" pitchFamily="34" charset="0"/>
              </a:rPr>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FontTx/>
              <a:buNone/>
            </a:pPr>
            <a:endParaRPr lang="en-US" sz="1800" kern="0" dirty="0" smtClean="0"/>
          </a:p>
          <a:p>
            <a:pPr marL="0" indent="0" algn="just">
              <a:lnSpc>
                <a:spcPct val="150000"/>
              </a:lnSpc>
              <a:buFontTx/>
              <a:buNone/>
            </a:pPr>
            <a:r>
              <a:rPr lang="en-US" sz="1800" kern="0" dirty="0" smtClean="0"/>
              <a:t>For further information and the full report : </a:t>
            </a:r>
          </a:p>
          <a:p>
            <a:pPr marL="0" indent="0" algn="just">
              <a:lnSpc>
                <a:spcPct val="150000"/>
              </a:lnSpc>
              <a:buFontTx/>
              <a:buNone/>
            </a:pPr>
            <a:endParaRPr lang="en-US" sz="1800" kern="0" dirty="0" smtClean="0"/>
          </a:p>
          <a:p>
            <a:pPr marL="0" indent="0" algn="just">
              <a:lnSpc>
                <a:spcPct val="150000"/>
              </a:lnSpc>
              <a:buFontTx/>
              <a:buNone/>
            </a:pPr>
            <a:r>
              <a:rPr lang="en-US" sz="1800" kern="0" dirty="0" smtClean="0">
                <a:hlinkClick r:id="rId3"/>
              </a:rPr>
              <a:t>http://www.wipo.int/econ_stat/en/economics/wipr</a:t>
            </a:r>
            <a:endParaRPr lang="en-US" sz="1800" kern="0" dirty="0" smtClean="0"/>
          </a:p>
          <a:p>
            <a:pPr marL="0" indent="0" algn="just">
              <a:lnSpc>
                <a:spcPct val="150000"/>
              </a:lnSpc>
              <a:buFontTx/>
              <a:buNone/>
            </a:pPr>
            <a:endParaRPr lang="en-US" sz="1800" kern="0" dirty="0" smtClean="0"/>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68144" y="3428742"/>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6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4" end="4"/>
                                            </p:txEl>
                                          </p:spTgt>
                                        </p:tgtEl>
                                        <p:attrNameLst>
                                          <p:attrName>ppt_x</p:attrName>
                                          <p:attrName>ppt_y</p:attrName>
                                        </p:attrNameLst>
                                      </p:cBhvr>
                                    </p:animMotion>
                                    <p:animRot by="1500000">
                                      <p:cBhvr>
                                        <p:cTn id="7" dur="125" fill="hold">
                                          <p:stCondLst>
                                            <p:cond delay="0"/>
                                          </p:stCondLst>
                                        </p:cTn>
                                        <p:tgtEl>
                                          <p:spTgt spid="8">
                                            <p:txEl>
                                              <p:pRg st="4" end="4"/>
                                            </p:txEl>
                                          </p:spTgt>
                                        </p:tgtEl>
                                        <p:attrNameLst>
                                          <p:attrName>r</p:attrName>
                                        </p:attrNameLst>
                                      </p:cBhvr>
                                    </p:animRot>
                                    <p:animRot by="-1500000">
                                      <p:cBhvr>
                                        <p:cTn id="8" dur="125" fill="hold">
                                          <p:stCondLst>
                                            <p:cond delay="125"/>
                                          </p:stCondLst>
                                        </p:cTn>
                                        <p:tgtEl>
                                          <p:spTgt spid="8">
                                            <p:txEl>
                                              <p:pRg st="4" end="4"/>
                                            </p:txEl>
                                          </p:spTgt>
                                        </p:tgtEl>
                                        <p:attrNameLst>
                                          <p:attrName>r</p:attrName>
                                        </p:attrNameLst>
                                      </p:cBhvr>
                                    </p:animRot>
                                    <p:animRot by="-1500000">
                                      <p:cBhvr>
                                        <p:cTn id="9" dur="125" fill="hold">
                                          <p:stCondLst>
                                            <p:cond delay="250"/>
                                          </p:stCondLst>
                                        </p:cTn>
                                        <p:tgtEl>
                                          <p:spTgt spid="8">
                                            <p:txEl>
                                              <p:pRg st="4" end="4"/>
                                            </p:txEl>
                                          </p:spTgt>
                                        </p:tgtEl>
                                        <p:attrNameLst>
                                          <p:attrName>r</p:attrName>
                                        </p:attrNameLst>
                                      </p:cBhvr>
                                    </p:animRot>
                                    <p:animRot by="1500000">
                                      <p:cBhvr>
                                        <p:cTn id="10" dur="125" fill="hold">
                                          <p:stCondLst>
                                            <p:cond delay="375"/>
                                          </p:stCondLst>
                                        </p:cTn>
                                        <p:tgtEl>
                                          <p:spTgt spid="8">
                                            <p:txEl>
                                              <p:pRg st="4" end="4"/>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27584" y="2708920"/>
            <a:ext cx="6897960" cy="2304256"/>
          </a:xfrm>
          <a:noFill/>
        </p:spPr>
        <p:txBody>
          <a:bodyPr/>
          <a:lstStyle/>
          <a:p>
            <a:r>
              <a:rPr lang="en-US" sz="3200" dirty="0">
                <a:solidFill>
                  <a:srgbClr val="00408C"/>
                </a:solidFill>
                <a:latin typeface="+mj-lt"/>
                <a:ea typeface="+mj-ea"/>
                <a:cs typeface="+mj-cs"/>
              </a:rPr>
              <a:t>Introduction to WIPO</a:t>
            </a:r>
          </a:p>
          <a:p>
            <a:r>
              <a:rPr lang="en-US" sz="3200" dirty="0">
                <a:solidFill>
                  <a:srgbClr val="00408C"/>
                </a:solidFill>
                <a:latin typeface="+mj-lt"/>
                <a:ea typeface="+mj-ea"/>
                <a:cs typeface="+mj-cs"/>
              </a:rPr>
              <a:t>Major Intellectual Property Economic Studies- </a:t>
            </a:r>
            <a:r>
              <a:rPr lang="en-US" sz="3200" dirty="0" smtClean="0">
                <a:solidFill>
                  <a:srgbClr val="00408C"/>
                </a:solidFill>
                <a:latin typeface="+mj-lt"/>
                <a:ea typeface="+mj-ea"/>
                <a:cs typeface="+mj-cs"/>
              </a:rPr>
              <a:t>WIPO </a:t>
            </a:r>
            <a:r>
              <a:rPr lang="en-US" sz="3200" dirty="0">
                <a:solidFill>
                  <a:srgbClr val="00408C"/>
                </a:solidFill>
                <a:latin typeface="+mj-lt"/>
                <a:ea typeface="+mj-ea"/>
                <a:cs typeface="+mj-cs"/>
              </a:rPr>
              <a:t>SMEs Programs and Success Stories and </a:t>
            </a:r>
            <a:r>
              <a:rPr lang="en-US" sz="3200" dirty="0" smtClean="0">
                <a:solidFill>
                  <a:srgbClr val="00408C"/>
                </a:solidFill>
                <a:latin typeface="+mj-lt"/>
                <a:ea typeface="+mj-ea"/>
                <a:cs typeface="+mj-cs"/>
              </a:rPr>
              <a:t>Challenges in Australia</a:t>
            </a:r>
            <a:endParaRPr lang="en-US" sz="3200" dirty="0">
              <a:solidFill>
                <a:srgbClr val="00408C"/>
              </a:solidFill>
              <a:latin typeface="+mj-lt"/>
              <a:ea typeface="+mj-ea"/>
              <a:cs typeface="+mj-cs"/>
            </a:endParaRPr>
          </a:p>
        </p:txBody>
      </p:sp>
      <p:sp>
        <p:nvSpPr>
          <p:cNvPr id="3075" name="Text Box 5"/>
          <p:cNvSpPr txBox="1">
            <a:spLocks noChangeArrowheads="1"/>
          </p:cNvSpPr>
          <p:nvPr/>
        </p:nvSpPr>
        <p:spPr bwMode="auto">
          <a:xfrm>
            <a:off x="6249987" y="5253038"/>
            <a:ext cx="3650605" cy="242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endParaRPr lang="en-US" sz="1300" dirty="0">
              <a:solidFill>
                <a:srgbClr val="3399FF"/>
              </a:solidFill>
              <a:latin typeface="Arial Black" pitchFamily="34" charset="0"/>
              <a:ea typeface="ヒラギノ角ゴ Pro W3" pitchFamily="1" charset="-128"/>
            </a:endParaRPr>
          </a:p>
        </p:txBody>
      </p:sp>
      <p:sp>
        <p:nvSpPr>
          <p:cNvPr id="3077" name="Rectangle 7"/>
          <p:cNvSpPr>
            <a:spLocks noChangeArrowheads="1"/>
          </p:cNvSpPr>
          <p:nvPr/>
        </p:nvSpPr>
        <p:spPr bwMode="auto">
          <a:xfrm>
            <a:off x="1169988" y="5774231"/>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69" y="5175524"/>
            <a:ext cx="756920" cy="1016000"/>
          </a:xfrm>
          <a:prstGeom prst="rect">
            <a:avLst/>
          </a:prstGeom>
        </p:spPr>
      </p:pic>
      <p:sp>
        <p:nvSpPr>
          <p:cNvPr id="2" name="Rectangle 1"/>
          <p:cNvSpPr/>
          <p:nvPr/>
        </p:nvSpPr>
        <p:spPr>
          <a:xfrm>
            <a:off x="971600" y="5661248"/>
            <a:ext cx="5616624" cy="584775"/>
          </a:xfrm>
          <a:prstGeom prst="rect">
            <a:avLst/>
          </a:prstGeom>
        </p:spPr>
        <p:txBody>
          <a:bodyPr wrap="square">
            <a:spAutoFit/>
          </a:bodyPr>
          <a:lstStyle/>
          <a:p>
            <a:pPr marL="285750" indent="-285750" eaLnBrk="1" hangingPunct="1">
              <a:spcBef>
                <a:spcPct val="0"/>
              </a:spcBef>
              <a:buClr>
                <a:srgbClr val="0070C0"/>
              </a:buClr>
              <a:buSzPct val="100000"/>
              <a:buFont typeface="Wingdings" panose="05000000000000000000" pitchFamily="2" charset="2"/>
              <a:buChar char="q"/>
            </a:pPr>
            <a:r>
              <a:rPr lang="fr-CH" altLang="en-US" sz="1600" u="sng" dirty="0">
                <a:solidFill>
                  <a:srgbClr val="002060"/>
                </a:solidFill>
              </a:rPr>
              <a:t>Speaker</a:t>
            </a:r>
            <a:r>
              <a:rPr lang="fr-CH" altLang="en-US" sz="1600" dirty="0">
                <a:solidFill>
                  <a:srgbClr val="002060"/>
                </a:solidFill>
              </a:rPr>
              <a:t> : Victor Vazquez Lopez, Head</a:t>
            </a:r>
          </a:p>
          <a:p>
            <a:pPr eaLnBrk="1" hangingPunct="1">
              <a:spcBef>
                <a:spcPct val="0"/>
              </a:spcBef>
              <a:buFontTx/>
              <a:buNone/>
            </a:pPr>
            <a:r>
              <a:rPr lang="fr-CH" altLang="en-US" sz="1600" dirty="0">
                <a:solidFill>
                  <a:srgbClr val="002060"/>
                </a:solidFill>
              </a:rPr>
              <a:t>Section for Coordination of </a:t>
            </a:r>
            <a:r>
              <a:rPr lang="fr-CH" altLang="en-US" sz="1600" dirty="0" err="1">
                <a:solidFill>
                  <a:srgbClr val="002060"/>
                </a:solidFill>
              </a:rPr>
              <a:t>Developed</a:t>
            </a:r>
            <a:r>
              <a:rPr lang="fr-CH" altLang="en-US" sz="1600" dirty="0">
                <a:solidFill>
                  <a:srgbClr val="002060"/>
                </a:solidFill>
              </a:rPr>
              <a:t> Countries</a:t>
            </a:r>
            <a:endParaRPr lang="en-US" altLang="en-US" sz="1600" dirty="0">
              <a:solidFill>
                <a:srgbClr val="002060"/>
              </a:solidFill>
            </a:endParaRPr>
          </a:p>
        </p:txBody>
      </p:sp>
    </p:spTree>
    <p:extLst>
      <p:ext uri="{BB962C8B-B14F-4D97-AF65-F5344CB8AC3E}">
        <p14:creationId xmlns:p14="http://schemas.microsoft.com/office/powerpoint/2010/main" val="931071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95288" y="274638"/>
            <a:ext cx="8229600" cy="922337"/>
          </a:xfrm>
        </p:spPr>
        <p:txBody>
          <a:bodyPr/>
          <a:lstStyle/>
          <a:p>
            <a:r>
              <a:rPr lang="en-US" altLang="en-US" dirty="0"/>
              <a:t>WIPO</a:t>
            </a:r>
            <a:r>
              <a:rPr lang="ja-JP" altLang="en-US" dirty="0"/>
              <a:t>’</a:t>
            </a:r>
            <a:r>
              <a:rPr lang="en-US" altLang="ja-JP" dirty="0"/>
              <a:t>s SMEs Initiative</a:t>
            </a:r>
            <a:endParaRPr lang="en-US" altLang="en-US" dirty="0"/>
          </a:p>
        </p:txBody>
      </p:sp>
      <p:sp>
        <p:nvSpPr>
          <p:cNvPr id="35843" name="Rectangle 3"/>
          <p:cNvSpPr>
            <a:spLocks noGrp="1" noChangeArrowheads="1"/>
          </p:cNvSpPr>
          <p:nvPr>
            <p:ph type="body" idx="4294967295"/>
          </p:nvPr>
        </p:nvSpPr>
        <p:spPr>
          <a:xfrm>
            <a:off x="395288" y="1628775"/>
            <a:ext cx="8497887" cy="4464050"/>
          </a:xfrm>
        </p:spPr>
        <p:txBody>
          <a:bodyPr/>
          <a:lstStyle/>
          <a:p>
            <a:pPr>
              <a:lnSpc>
                <a:spcPct val="90000"/>
              </a:lnSpc>
            </a:pPr>
            <a:r>
              <a:rPr lang="en-US" altLang="en-US" sz="2200" dirty="0" smtClean="0">
                <a:latin typeface="Calibri" pitchFamily="34" charset="0"/>
                <a:ea typeface="ＭＳ Ｐゴシック" pitchFamily="34" charset="-128"/>
              </a:rPr>
              <a:t>Promote a more active and effective use of the intellectual property system by SMEs</a:t>
            </a:r>
            <a:br>
              <a:rPr lang="en-US" altLang="en-US" sz="2200" dirty="0" smtClean="0">
                <a:latin typeface="Calibri" pitchFamily="34" charset="0"/>
                <a:ea typeface="ＭＳ Ｐゴシック" pitchFamily="34" charset="-128"/>
              </a:rPr>
            </a:br>
            <a:endParaRPr lang="en-US" altLang="en-US" sz="2200" dirty="0" smtClean="0">
              <a:latin typeface="Calibri" pitchFamily="34" charset="0"/>
              <a:ea typeface="ＭＳ Ｐゴシック" pitchFamily="34" charset="-128"/>
            </a:endParaRPr>
          </a:p>
          <a:p>
            <a:pPr>
              <a:lnSpc>
                <a:spcPct val="90000"/>
              </a:lnSpc>
            </a:pPr>
            <a:r>
              <a:rPr lang="en-US" altLang="en-US" sz="2200" dirty="0" smtClean="0">
                <a:latin typeface="Calibri" pitchFamily="34" charset="0"/>
                <a:ea typeface="ＭＳ Ｐゴシック" pitchFamily="34" charset="-128"/>
              </a:rPr>
              <a:t>Strengthen the capacity of national governments to develop strategies, policies and programs to meet the intellectual property needs of SMEs </a:t>
            </a:r>
            <a:br>
              <a:rPr lang="en-US" altLang="en-US" sz="2200" dirty="0" smtClean="0">
                <a:latin typeface="Calibri" pitchFamily="34" charset="0"/>
                <a:ea typeface="ＭＳ Ｐゴシック" pitchFamily="34" charset="-128"/>
              </a:rPr>
            </a:br>
            <a:endParaRPr lang="en-US" altLang="en-US" sz="2200" dirty="0" smtClean="0">
              <a:latin typeface="Calibri" pitchFamily="34" charset="0"/>
              <a:ea typeface="ＭＳ Ｐゴシック" pitchFamily="34" charset="-128"/>
            </a:endParaRPr>
          </a:p>
          <a:p>
            <a:pPr>
              <a:lnSpc>
                <a:spcPct val="90000"/>
              </a:lnSpc>
            </a:pPr>
            <a:r>
              <a:rPr lang="en-US" altLang="en-US" sz="2200" dirty="0" smtClean="0">
                <a:latin typeface="Calibri" pitchFamily="34" charset="0"/>
                <a:ea typeface="ＭＳ Ｐゴシック" pitchFamily="34" charset="-128"/>
              </a:rPr>
              <a:t>Improve the capacity of relevant public, private and civil society institutions, such as business and industry associations, to provide </a:t>
            </a:r>
            <a:br>
              <a:rPr lang="en-US" altLang="en-US" sz="2200" dirty="0" smtClean="0">
                <a:latin typeface="Calibri" pitchFamily="34" charset="0"/>
                <a:ea typeface="ＭＳ Ｐゴシック" pitchFamily="34" charset="-128"/>
              </a:rPr>
            </a:br>
            <a:r>
              <a:rPr lang="en-US" altLang="en-US" sz="2200" dirty="0" smtClean="0">
                <a:latin typeface="Calibri" pitchFamily="34" charset="0"/>
                <a:ea typeface="ＭＳ Ｐゴシック" pitchFamily="34" charset="-128"/>
              </a:rPr>
              <a:t>IP-related to SMEs </a:t>
            </a:r>
            <a:br>
              <a:rPr lang="en-US" altLang="en-US" sz="2200" dirty="0" smtClean="0">
                <a:latin typeface="Calibri" pitchFamily="34" charset="0"/>
                <a:ea typeface="ＭＳ Ｐゴシック" pitchFamily="34" charset="-128"/>
              </a:rPr>
            </a:br>
            <a:endParaRPr lang="en-US" altLang="en-US" sz="2200" dirty="0" smtClean="0">
              <a:latin typeface="Calibri" pitchFamily="34" charset="0"/>
              <a:ea typeface="ＭＳ Ｐゴシック" pitchFamily="34" charset="-128"/>
            </a:endParaRPr>
          </a:p>
          <a:p>
            <a:pPr>
              <a:lnSpc>
                <a:spcPct val="90000"/>
              </a:lnSpc>
            </a:pPr>
            <a:r>
              <a:rPr lang="en-US" altLang="en-US" sz="2200" dirty="0" smtClean="0">
                <a:latin typeface="Calibri" pitchFamily="34" charset="0"/>
                <a:ea typeface="ＭＳ Ｐゴシック" pitchFamily="34" charset="-128"/>
              </a:rPr>
              <a:t>Provide comprehensive web-based information and basic advice on IP issues to SME support institutions worldwide.</a:t>
            </a:r>
            <a:r>
              <a:rPr lang="en-US" altLang="en-US" sz="2800" dirty="0" smtClean="0">
                <a:latin typeface="Calibri" pitchFamily="34" charset="0"/>
                <a:ea typeface="ＭＳ Ｐゴシック" pitchFamily="34" charset="-128"/>
              </a:rPr>
              <a:t> </a:t>
            </a:r>
          </a:p>
          <a:p>
            <a:pPr eaLnBrk="1" hangingPunct="1">
              <a:lnSpc>
                <a:spcPct val="90000"/>
              </a:lnSpc>
            </a:pPr>
            <a:endParaRPr lang="en-US" alt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2071633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Small and Medium-Sized Enterprises (SMEs) - Mozilla Firefox"/>
          <p:cNvPicPr>
            <a:picLocks noChangeAspect="1"/>
          </p:cNvPicPr>
          <p:nvPr/>
        </p:nvPicPr>
        <p:blipFill>
          <a:blip r:embed="rId2">
            <a:extLst>
              <a:ext uri="{28A0092B-C50C-407E-A947-70E740481C1C}">
                <a14:useLocalDpi xmlns:a14="http://schemas.microsoft.com/office/drawing/2010/main" val="0"/>
              </a:ext>
            </a:extLst>
          </a:blip>
          <a:srcRect l="1476" t="14906" r="1640" b="-4198"/>
          <a:stretch>
            <a:fillRect/>
          </a:stretch>
        </p:blipFill>
        <p:spPr bwMode="auto">
          <a:xfrm>
            <a:off x="209550" y="95250"/>
            <a:ext cx="8466905" cy="65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99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noChangeArrowheads="1"/>
          </p:cNvSpPr>
          <p:nvPr/>
        </p:nvSpPr>
        <p:spPr bwMode="auto">
          <a:xfrm>
            <a:off x="0" y="620713"/>
            <a:ext cx="91440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fontAlgn="auto">
              <a:spcBef>
                <a:spcPct val="0"/>
              </a:spcBef>
              <a:spcAft>
                <a:spcPts val="0"/>
              </a:spcAft>
              <a:defRPr/>
            </a:pPr>
            <a:r>
              <a:rPr lang="en-US" sz="3600" dirty="0">
                <a:solidFill>
                  <a:srgbClr val="00408C"/>
                </a:solidFill>
                <a:latin typeface="+mj-lt"/>
                <a:ea typeface="+mj-ea"/>
                <a:cs typeface="+mj-cs"/>
              </a:rPr>
              <a:t>http://www.wipo.int/sme/en/multimedia/</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097088"/>
            <a:ext cx="66960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32616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251520" y="44624"/>
            <a:ext cx="8640960" cy="1008112"/>
          </a:xfrm>
        </p:spPr>
        <p:txBody>
          <a:bodyPr>
            <a:normAutofit/>
          </a:bodyPr>
          <a:lstStyle/>
          <a:p>
            <a:r>
              <a:rPr lang="en-US" dirty="0" smtClean="0"/>
              <a:t>Australia</a:t>
            </a:r>
            <a:r>
              <a:rPr lang="fr-FR" dirty="0" smtClean="0"/>
              <a:t>  Profile</a:t>
            </a:r>
            <a:endParaRPr lang="fr-FR" dirty="0"/>
          </a:p>
        </p:txBody>
      </p:sp>
      <p:sp>
        <p:nvSpPr>
          <p:cNvPr id="2" name="TextBox 1"/>
          <p:cNvSpPr txBox="1"/>
          <p:nvPr/>
        </p:nvSpPr>
        <p:spPr>
          <a:xfrm>
            <a:off x="7092280" y="5718448"/>
            <a:ext cx="2088232" cy="230832"/>
          </a:xfrm>
          <a:prstGeom prst="rect">
            <a:avLst/>
          </a:prstGeom>
          <a:noFill/>
        </p:spPr>
        <p:txBody>
          <a:bodyPr wrap="square" rtlCol="0">
            <a:spAutoFit/>
          </a:bodyPr>
          <a:lstStyle/>
          <a:p>
            <a:r>
              <a:rPr lang="en-US" sz="900" dirty="0">
                <a:solidFill>
                  <a:srgbClr val="8064A2">
                    <a:lumMod val="85000"/>
                    <a:lumOff val="15000"/>
                  </a:srgbClr>
                </a:solidFill>
              </a:rPr>
              <a:t>istockphotos/Aidas85</a:t>
            </a:r>
            <a:endParaRPr lang="en-US" sz="900" i="1" dirty="0">
              <a:solidFill>
                <a:srgbClr val="8064A2">
                  <a:lumMod val="85000"/>
                  <a:lumOff val="15000"/>
                </a:srgbClr>
              </a:solidFill>
            </a:endParaRPr>
          </a:p>
        </p:txBody>
      </p:sp>
      <p:sp>
        <p:nvSpPr>
          <p:cNvPr id="4" name="Rectangle 3"/>
          <p:cNvSpPr/>
          <p:nvPr/>
        </p:nvSpPr>
        <p:spPr>
          <a:xfrm>
            <a:off x="7092280" y="5651956"/>
            <a:ext cx="1449436" cy="369332"/>
          </a:xfrm>
          <a:prstGeom prst="rect">
            <a:avLst/>
          </a:prstGeom>
        </p:spPr>
        <p:txBody>
          <a:bodyPr wrap="none">
            <a:spAutoFit/>
          </a:bodyPr>
          <a:lstStyle/>
          <a:p>
            <a:r>
              <a:rPr lang="en-US" dirty="0">
                <a:solidFill>
                  <a:prstClr val="black"/>
                </a:solidFill>
              </a:rPr>
              <a:t> </a:t>
            </a:r>
            <a:r>
              <a:rPr lang="en-US" sz="1000" dirty="0">
                <a:solidFill>
                  <a:prstClr val="black"/>
                </a:solidFill>
              </a:rPr>
              <a:t>12-09-13 © </a:t>
            </a:r>
            <a:r>
              <a:rPr lang="en-US" sz="1000" dirty="0" err="1">
                <a:solidFill>
                  <a:prstClr val="black"/>
                </a:solidFill>
              </a:rPr>
              <a:t>alexskopje</a:t>
            </a:r>
            <a:r>
              <a:rPr lang="en-US" sz="1000" dirty="0">
                <a:solidFill>
                  <a:prstClr val="black"/>
                </a:solidFill>
              </a:rPr>
              <a:t> </a:t>
            </a:r>
            <a:endParaRPr lang="en-GB" sz="1000"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1052736"/>
            <a:ext cx="5143500" cy="4781128"/>
          </a:xfrm>
          <a:prstGeom prst="rect">
            <a:avLst/>
          </a:prstGeom>
        </p:spPr>
      </p:pic>
    </p:spTree>
    <p:extLst>
      <p:ext uri="{BB962C8B-B14F-4D97-AF65-F5344CB8AC3E}">
        <p14:creationId xmlns:p14="http://schemas.microsoft.com/office/powerpoint/2010/main" val="1211580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0" y="116632"/>
            <a:ext cx="9144000" cy="792162"/>
          </a:xfrm>
        </p:spPr>
        <p:txBody>
          <a:bodyPr>
            <a:normAutofit/>
          </a:bodyPr>
          <a:lstStyle/>
          <a:p>
            <a:r>
              <a:rPr lang="fr-FR" dirty="0"/>
              <a:t>The Global </a:t>
            </a:r>
            <a:r>
              <a:rPr lang="fr-FR" dirty="0" smtClean="0"/>
              <a:t>Innovation Index</a:t>
            </a:r>
            <a:endParaRPr lang="fr-FR" dirty="0"/>
          </a:p>
        </p:txBody>
      </p:sp>
      <p:sp>
        <p:nvSpPr>
          <p:cNvPr id="32774" name="Espace réservé du texte 6"/>
          <p:cNvSpPr>
            <a:spLocks noGrp="1"/>
          </p:cNvSpPr>
          <p:nvPr>
            <p:ph type="body" idx="1"/>
          </p:nvPr>
        </p:nvSpPr>
        <p:spPr>
          <a:xfrm>
            <a:off x="827584" y="1052736"/>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b="0" dirty="0">
                <a:solidFill>
                  <a:srgbClr val="6FB7D7"/>
                </a:solidFill>
                <a:effectLst>
                  <a:outerShdw blurRad="38100" dist="38100" dir="2700000" algn="tl">
                    <a:srgbClr val="000000">
                      <a:alpha val="43137"/>
                    </a:srgbClr>
                  </a:outerShdw>
                </a:effectLst>
                <a:latin typeface="Arial" charset="0"/>
                <a:cs typeface="Times New Roman" charset="0"/>
              </a:rPr>
              <a:t>RANKING 2013 </a:t>
            </a:r>
          </a:p>
        </p:txBody>
      </p:sp>
      <p:sp>
        <p:nvSpPr>
          <p:cNvPr id="32772" name="Espace réservé du texte 4"/>
          <p:cNvSpPr>
            <a:spLocks noGrp="1"/>
          </p:cNvSpPr>
          <p:nvPr>
            <p:ph type="body" sz="quarter" idx="3"/>
          </p:nvPr>
        </p:nvSpPr>
        <p:spPr>
          <a:xfrm>
            <a:off x="4716016" y="1052736"/>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b="0" dirty="0">
                <a:solidFill>
                  <a:srgbClr val="6FB7D7"/>
                </a:solidFill>
                <a:effectLst>
                  <a:outerShdw blurRad="38100" dist="38100" dir="2700000" algn="tl">
                    <a:srgbClr val="000000">
                      <a:alpha val="43137"/>
                    </a:srgbClr>
                  </a:outerShdw>
                </a:effectLst>
                <a:latin typeface="Arial" charset="0"/>
                <a:cs typeface="Times New Roman" charset="0"/>
              </a:rPr>
              <a:t>RANKING 2014</a:t>
            </a:r>
          </a:p>
        </p:txBody>
      </p:sp>
      <p:sp>
        <p:nvSpPr>
          <p:cNvPr id="6" name="Espace réservé du contenu 5"/>
          <p:cNvSpPr>
            <a:spLocks noGrp="1"/>
          </p:cNvSpPr>
          <p:nvPr>
            <p:ph sz="quarter" idx="4"/>
          </p:nvPr>
        </p:nvSpPr>
        <p:spPr>
          <a:xfrm>
            <a:off x="5004048" y="1412776"/>
            <a:ext cx="3600400" cy="4896544"/>
          </a:xfrm>
        </p:spPr>
        <p:txBody>
          <a:bodyPr>
            <a:normAutofit lnSpcReduction="10000"/>
          </a:bodyPr>
          <a:lstStyle/>
          <a:p>
            <a:pPr marL="0" indent="0" algn="just">
              <a:buNone/>
              <a:defRPr/>
            </a:pPr>
            <a:r>
              <a:rPr lang="fr-FR" sz="1600" dirty="0">
                <a:ea typeface="+mn-ea"/>
                <a:cs typeface="Times New Roman"/>
              </a:rPr>
              <a:t>1. </a:t>
            </a:r>
            <a:r>
              <a:rPr lang="fr-FR" sz="1600" dirty="0" smtClean="0">
                <a:ea typeface="+mn-ea"/>
                <a:cs typeface="Times New Roman"/>
              </a:rPr>
              <a:t>SWITZERLAND</a:t>
            </a:r>
          </a:p>
          <a:p>
            <a:pPr marL="0" indent="0" algn="just">
              <a:buNone/>
              <a:defRPr/>
            </a:pPr>
            <a:r>
              <a:rPr lang="fr-FR" sz="1600" dirty="0" smtClean="0">
                <a:ea typeface="+mn-ea"/>
                <a:cs typeface="Times New Roman"/>
              </a:rPr>
              <a:t>2. </a:t>
            </a:r>
            <a:r>
              <a:rPr lang="fr-FR" sz="1600" dirty="0">
                <a:cs typeface="Times New Roman" charset="0"/>
              </a:rPr>
              <a:t>UNITED KINGDOM</a:t>
            </a:r>
            <a:endParaRPr lang="fr-FR" sz="1600" dirty="0">
              <a:cs typeface="Times New Roman"/>
            </a:endParaRPr>
          </a:p>
          <a:p>
            <a:pPr marL="0" indent="0" algn="just">
              <a:buNone/>
              <a:defRPr/>
            </a:pPr>
            <a:r>
              <a:rPr lang="fr-FR" sz="1600" dirty="0" smtClean="0">
                <a:ea typeface="+mn-ea"/>
                <a:cs typeface="Times New Roman"/>
              </a:rPr>
              <a:t>3</a:t>
            </a:r>
            <a:r>
              <a:rPr lang="fr-FR" sz="1600" dirty="0">
                <a:ea typeface="+mn-ea"/>
                <a:cs typeface="Times New Roman"/>
              </a:rPr>
              <a:t>. </a:t>
            </a:r>
            <a:r>
              <a:rPr lang="fr-FR" sz="1600" dirty="0">
                <a:cs typeface="Times New Roman"/>
              </a:rPr>
              <a:t>SWEDEN</a:t>
            </a:r>
          </a:p>
          <a:p>
            <a:pPr marL="0" indent="0" algn="just">
              <a:buNone/>
              <a:defRPr/>
            </a:pPr>
            <a:r>
              <a:rPr lang="fr-FR" sz="1600" dirty="0" smtClean="0">
                <a:ea typeface="+mn-ea"/>
                <a:cs typeface="Times New Roman"/>
              </a:rPr>
              <a:t>4</a:t>
            </a:r>
            <a:r>
              <a:rPr lang="fr-FR" sz="1600" dirty="0">
                <a:ea typeface="+mn-ea"/>
                <a:cs typeface="Times New Roman"/>
              </a:rPr>
              <a:t>. </a:t>
            </a:r>
            <a:r>
              <a:rPr lang="fr-FR" sz="1600" dirty="0">
                <a:cs typeface="Times New Roman"/>
              </a:rPr>
              <a:t>FINLAND </a:t>
            </a:r>
            <a:endParaRPr lang="fr-FR" sz="1600" dirty="0" smtClean="0">
              <a:cs typeface="Times New Roman"/>
            </a:endParaRPr>
          </a:p>
          <a:p>
            <a:pPr marL="0" indent="0" algn="just">
              <a:buNone/>
              <a:defRPr/>
            </a:pPr>
            <a:r>
              <a:rPr lang="fr-FR" sz="1600" dirty="0" smtClean="0">
                <a:ea typeface="+mn-ea"/>
                <a:cs typeface="Times New Roman"/>
              </a:rPr>
              <a:t>5</a:t>
            </a:r>
            <a:r>
              <a:rPr lang="fr-FR" sz="1600" dirty="0">
                <a:ea typeface="+mn-ea"/>
                <a:cs typeface="Times New Roman"/>
              </a:rPr>
              <a:t>. </a:t>
            </a:r>
            <a:r>
              <a:rPr lang="fr-FR" sz="1600" dirty="0">
                <a:cs typeface="Times New Roman"/>
              </a:rPr>
              <a:t>NETHERLANDS</a:t>
            </a:r>
          </a:p>
          <a:p>
            <a:pPr marL="0" indent="0" algn="just">
              <a:buNone/>
              <a:defRPr/>
            </a:pPr>
            <a:r>
              <a:rPr lang="fr-FR" sz="1600" dirty="0">
                <a:cs typeface="Times New Roman"/>
              </a:rPr>
              <a:t>6. UNITED STATES OF AMERICA</a:t>
            </a:r>
          </a:p>
          <a:p>
            <a:pPr marL="0" indent="0" algn="just">
              <a:buNone/>
              <a:defRPr/>
            </a:pPr>
            <a:r>
              <a:rPr lang="fr-FR" sz="1600" dirty="0" smtClean="0">
                <a:ea typeface="+mn-ea"/>
                <a:cs typeface="Times New Roman"/>
              </a:rPr>
              <a:t>7</a:t>
            </a:r>
            <a:r>
              <a:rPr lang="fr-FR" sz="1600" dirty="0">
                <a:ea typeface="+mn-ea"/>
                <a:cs typeface="Times New Roman"/>
              </a:rPr>
              <a:t>. </a:t>
            </a:r>
            <a:r>
              <a:rPr lang="fr-FR" sz="1600" dirty="0">
                <a:cs typeface="Times New Roman"/>
              </a:rPr>
              <a:t>SINGAPORE </a:t>
            </a:r>
            <a:endParaRPr lang="fr-FR" sz="1600" dirty="0" smtClean="0">
              <a:cs typeface="Times New Roman"/>
            </a:endParaRPr>
          </a:p>
          <a:p>
            <a:pPr marL="0" indent="0" algn="just">
              <a:buNone/>
              <a:defRPr/>
            </a:pPr>
            <a:r>
              <a:rPr lang="fr-FR" sz="1600" dirty="0" smtClean="0">
                <a:ea typeface="+mn-ea"/>
                <a:cs typeface="Times New Roman"/>
              </a:rPr>
              <a:t>8</a:t>
            </a:r>
            <a:r>
              <a:rPr lang="fr-FR" sz="1600" dirty="0">
                <a:ea typeface="+mn-ea"/>
                <a:cs typeface="Times New Roman"/>
              </a:rPr>
              <a:t>. </a:t>
            </a:r>
            <a:r>
              <a:rPr lang="fr-FR" sz="1600" dirty="0">
                <a:cs typeface="Times New Roman"/>
              </a:rPr>
              <a:t>DENMARK </a:t>
            </a:r>
          </a:p>
          <a:p>
            <a:pPr marL="0" indent="0" algn="just">
              <a:buNone/>
              <a:defRPr/>
            </a:pPr>
            <a:r>
              <a:rPr lang="fr-FR" sz="1600" dirty="0" smtClean="0">
                <a:ea typeface="+mn-ea"/>
                <a:cs typeface="Times New Roman"/>
              </a:rPr>
              <a:t>9</a:t>
            </a:r>
            <a:r>
              <a:rPr lang="fr-FR" sz="1600" dirty="0">
                <a:ea typeface="+mn-ea"/>
                <a:cs typeface="Times New Roman"/>
              </a:rPr>
              <a:t>. </a:t>
            </a:r>
            <a:r>
              <a:rPr lang="fr-FR" sz="1600" dirty="0" smtClean="0">
                <a:ea typeface="+mn-ea"/>
                <a:cs typeface="Times New Roman"/>
              </a:rPr>
              <a:t>LUXEMBOURG</a:t>
            </a:r>
          </a:p>
          <a:p>
            <a:pPr marL="0" indent="0" algn="just">
              <a:buNone/>
              <a:defRPr/>
            </a:pPr>
            <a:r>
              <a:rPr lang="fr-FR" sz="1600" dirty="0" smtClean="0">
                <a:ea typeface="+mn-ea"/>
                <a:cs typeface="Times New Roman"/>
              </a:rPr>
              <a:t>10. </a:t>
            </a:r>
            <a:r>
              <a:rPr lang="fr-FR" sz="1600" dirty="0">
                <a:cs typeface="Times New Roman"/>
              </a:rPr>
              <a:t>HONG KONG (CHINA</a:t>
            </a:r>
            <a:r>
              <a:rPr lang="fr-FR" sz="1600" dirty="0" smtClean="0">
                <a:cs typeface="Times New Roman"/>
              </a:rPr>
              <a:t>)</a:t>
            </a:r>
          </a:p>
          <a:p>
            <a:pPr marL="0" indent="0" algn="just">
              <a:buNone/>
              <a:defRPr/>
            </a:pPr>
            <a:r>
              <a:rPr lang="fr-FR" sz="1600" dirty="0" smtClean="0">
                <a:cs typeface="Times New Roman"/>
              </a:rPr>
              <a:t>11. IRELAND </a:t>
            </a:r>
            <a:endParaRPr lang="fr-FR" sz="1600" dirty="0">
              <a:cs typeface="Times New Roman"/>
            </a:endParaRPr>
          </a:p>
          <a:p>
            <a:pPr marL="0" indent="0" algn="just">
              <a:buNone/>
              <a:defRPr/>
            </a:pPr>
            <a:r>
              <a:rPr lang="fr-FR" sz="1600" dirty="0" smtClean="0">
                <a:cs typeface="Times New Roman"/>
              </a:rPr>
              <a:t>12. CANADA</a:t>
            </a:r>
            <a:endParaRPr lang="fr-FR" sz="1600" dirty="0">
              <a:cs typeface="Times New Roman"/>
            </a:endParaRPr>
          </a:p>
          <a:p>
            <a:pPr marL="0" indent="0" algn="just">
              <a:buNone/>
              <a:defRPr/>
            </a:pPr>
            <a:r>
              <a:rPr lang="fr-FR" sz="1600" dirty="0" smtClean="0">
                <a:cs typeface="Times New Roman"/>
              </a:rPr>
              <a:t>13. GERMANY</a:t>
            </a:r>
            <a:endParaRPr lang="fr-FR" sz="1600" dirty="0">
              <a:cs typeface="Times New Roman"/>
            </a:endParaRPr>
          </a:p>
          <a:p>
            <a:pPr marL="0" indent="0" algn="just">
              <a:buNone/>
              <a:defRPr/>
            </a:pPr>
            <a:r>
              <a:rPr lang="fr-FR" sz="1600" dirty="0" smtClean="0">
                <a:cs typeface="Times New Roman"/>
              </a:rPr>
              <a:t>14. NORWAY </a:t>
            </a:r>
            <a:endParaRPr lang="fr-FR" sz="1600" dirty="0">
              <a:cs typeface="Times New Roman"/>
            </a:endParaRPr>
          </a:p>
          <a:p>
            <a:pPr marL="0" indent="0" algn="just">
              <a:buNone/>
              <a:defRPr/>
            </a:pPr>
            <a:r>
              <a:rPr lang="fr-FR" sz="1600" dirty="0" smtClean="0">
                <a:cs typeface="Times New Roman"/>
              </a:rPr>
              <a:t>15. ISRAEL </a:t>
            </a:r>
          </a:p>
          <a:p>
            <a:pPr marL="0" indent="0" algn="just">
              <a:buNone/>
              <a:defRPr/>
            </a:pPr>
            <a:r>
              <a:rPr lang="fr-FR" sz="1600" dirty="0" smtClean="0">
                <a:cs typeface="Times New Roman"/>
              </a:rPr>
              <a:t>16. KOREA, REPUBLIC OF</a:t>
            </a:r>
            <a:endParaRPr lang="fr-FR" sz="1600" dirty="0">
              <a:cs typeface="Times New Roman"/>
            </a:endParaRPr>
          </a:p>
          <a:p>
            <a:pPr marL="0" indent="0" algn="just">
              <a:buNone/>
              <a:defRPr/>
            </a:pPr>
            <a:r>
              <a:rPr lang="fr-FR" sz="1600" dirty="0" smtClean="0">
                <a:cs typeface="Times New Roman"/>
              </a:rPr>
              <a:t>17. </a:t>
            </a:r>
            <a:r>
              <a:rPr lang="fr-FR" sz="1600" b="1" dirty="0" smtClean="0">
                <a:solidFill>
                  <a:srgbClr val="6FB7D7"/>
                </a:solidFill>
                <a:cs typeface="Times New Roman" charset="0"/>
              </a:rPr>
              <a:t>AUSTRALIA</a:t>
            </a:r>
            <a:endParaRPr lang="fr-FR" sz="1600" b="1" dirty="0">
              <a:cs typeface="Times New Roman"/>
            </a:endParaRPr>
          </a:p>
          <a:p>
            <a:pPr marL="0" indent="0" algn="just">
              <a:buNone/>
              <a:defRPr/>
            </a:pPr>
            <a:endParaRPr lang="fr-FR" sz="1600" b="1" dirty="0">
              <a:cs typeface="Times New Roman"/>
            </a:endParaRPr>
          </a:p>
          <a:p>
            <a:pPr marL="0" indent="0" algn="just">
              <a:buNone/>
              <a:defRPr/>
            </a:pPr>
            <a:endParaRPr lang="fr-FR" sz="1600" dirty="0">
              <a:cs typeface="Times New Roman"/>
            </a:endParaRPr>
          </a:p>
          <a:p>
            <a:pPr marL="0" indent="0" algn="just">
              <a:buNone/>
              <a:defRPr/>
            </a:pPr>
            <a:endParaRPr lang="fr-FR" sz="1600" dirty="0">
              <a:cs typeface="Times New Roman"/>
            </a:endParaRPr>
          </a:p>
        </p:txBody>
      </p:sp>
      <p:sp>
        <p:nvSpPr>
          <p:cNvPr id="8" name="Espace réservé du contenu 5"/>
          <p:cNvSpPr txBox="1">
            <a:spLocks/>
          </p:cNvSpPr>
          <p:nvPr/>
        </p:nvSpPr>
        <p:spPr bwMode="auto">
          <a:xfrm>
            <a:off x="1259632" y="144016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lgn="just">
              <a:buFontTx/>
              <a:buNone/>
              <a:defRPr/>
            </a:pPr>
            <a:r>
              <a:rPr lang="fr-FR" sz="1600" kern="0" dirty="0" smtClean="0">
                <a:solidFill>
                  <a:prstClr val="black"/>
                </a:solidFill>
                <a:cs typeface="Times New Roman"/>
              </a:rPr>
              <a:t>1. SWITZERLAND</a:t>
            </a:r>
          </a:p>
          <a:p>
            <a:pPr marL="0" indent="0" algn="just">
              <a:buFontTx/>
              <a:buNone/>
              <a:defRPr/>
            </a:pPr>
            <a:r>
              <a:rPr lang="fr-FR" sz="1600" kern="0" dirty="0" smtClean="0">
                <a:solidFill>
                  <a:prstClr val="black"/>
                </a:solidFill>
                <a:cs typeface="Times New Roman"/>
              </a:rPr>
              <a:t>2. SWEDEN</a:t>
            </a:r>
          </a:p>
          <a:p>
            <a:pPr marL="0" indent="0" algn="just">
              <a:buFontTx/>
              <a:buNone/>
              <a:defRPr/>
            </a:pPr>
            <a:r>
              <a:rPr lang="fr-FR" sz="1600" kern="0" dirty="0" smtClean="0">
                <a:solidFill>
                  <a:prstClr val="black"/>
                </a:solidFill>
                <a:cs typeface="Times New Roman"/>
              </a:rPr>
              <a:t>3. </a:t>
            </a:r>
            <a:r>
              <a:rPr lang="fr-FR" sz="1600" dirty="0" smtClean="0">
                <a:solidFill>
                  <a:prstClr val="black"/>
                </a:solidFill>
                <a:cs typeface="Times New Roman" charset="0"/>
              </a:rPr>
              <a:t>UNITED KINGDOM</a:t>
            </a:r>
            <a:endParaRPr lang="fr-FR" sz="1600" kern="0" dirty="0" smtClean="0">
              <a:solidFill>
                <a:prstClr val="black"/>
              </a:solidFill>
              <a:cs typeface="Times New Roman"/>
            </a:endParaRPr>
          </a:p>
          <a:p>
            <a:pPr marL="0" indent="0" algn="just">
              <a:buFontTx/>
              <a:buNone/>
              <a:defRPr/>
            </a:pPr>
            <a:r>
              <a:rPr lang="fr-FR" sz="1600" kern="0" dirty="0" smtClean="0">
                <a:solidFill>
                  <a:prstClr val="black"/>
                </a:solidFill>
                <a:cs typeface="Times New Roman"/>
              </a:rPr>
              <a:t>4. NETHERLANDS</a:t>
            </a:r>
          </a:p>
          <a:p>
            <a:pPr marL="0" indent="0" algn="just">
              <a:buFontTx/>
              <a:buNone/>
              <a:defRPr/>
            </a:pPr>
            <a:r>
              <a:rPr lang="fr-FR" sz="1600" kern="0" dirty="0" smtClean="0">
                <a:solidFill>
                  <a:prstClr val="black"/>
                </a:solidFill>
                <a:cs typeface="Times New Roman"/>
              </a:rPr>
              <a:t>5. UNITED STATES OF AMERICA</a:t>
            </a:r>
          </a:p>
          <a:p>
            <a:pPr marL="0" indent="0" algn="just">
              <a:buFontTx/>
              <a:buNone/>
              <a:defRPr/>
            </a:pPr>
            <a:r>
              <a:rPr lang="fr-FR" sz="1600" kern="0" dirty="0" smtClean="0">
                <a:solidFill>
                  <a:prstClr val="black"/>
                </a:solidFill>
                <a:cs typeface="Times New Roman"/>
              </a:rPr>
              <a:t>6. FINLAND </a:t>
            </a:r>
          </a:p>
          <a:p>
            <a:pPr marL="0" indent="0" algn="just">
              <a:buFontTx/>
              <a:buNone/>
              <a:defRPr/>
            </a:pPr>
            <a:r>
              <a:rPr lang="fr-FR" sz="1600" kern="0" dirty="0" smtClean="0">
                <a:solidFill>
                  <a:prstClr val="black"/>
                </a:solidFill>
                <a:cs typeface="Times New Roman"/>
              </a:rPr>
              <a:t>7. HONG KONG (CHINA) </a:t>
            </a:r>
          </a:p>
          <a:p>
            <a:pPr marL="0" indent="0" algn="just">
              <a:buFontTx/>
              <a:buNone/>
              <a:defRPr/>
            </a:pPr>
            <a:r>
              <a:rPr lang="fr-FR" sz="1600" kern="0" dirty="0" smtClean="0">
                <a:solidFill>
                  <a:prstClr val="black"/>
                </a:solidFill>
                <a:cs typeface="Times New Roman"/>
              </a:rPr>
              <a:t>8. SINGAPORE </a:t>
            </a:r>
          </a:p>
          <a:p>
            <a:pPr marL="0" indent="0" algn="just">
              <a:buFontTx/>
              <a:buNone/>
              <a:defRPr/>
            </a:pPr>
            <a:r>
              <a:rPr lang="fr-FR" sz="1600" kern="0" dirty="0" smtClean="0">
                <a:solidFill>
                  <a:prstClr val="black"/>
                </a:solidFill>
                <a:cs typeface="Times New Roman"/>
              </a:rPr>
              <a:t>9. DENMARK </a:t>
            </a:r>
          </a:p>
          <a:p>
            <a:pPr marL="0" indent="0" algn="just">
              <a:buFontTx/>
              <a:buNone/>
              <a:defRPr/>
            </a:pPr>
            <a:r>
              <a:rPr lang="fr-FR" sz="1600" kern="0" dirty="0" smtClean="0">
                <a:solidFill>
                  <a:prstClr val="black"/>
                </a:solidFill>
                <a:cs typeface="Times New Roman"/>
              </a:rPr>
              <a:t>10. IRELAND</a:t>
            </a:r>
          </a:p>
          <a:p>
            <a:pPr marL="0" indent="0" algn="just">
              <a:buFontTx/>
              <a:buNone/>
              <a:defRPr/>
            </a:pPr>
            <a:r>
              <a:rPr lang="fr-FR" sz="1600" dirty="0">
                <a:solidFill>
                  <a:prstClr val="black"/>
                </a:solidFill>
                <a:cs typeface="Times New Roman"/>
              </a:rPr>
              <a:t>11. </a:t>
            </a:r>
            <a:r>
              <a:rPr lang="fr-FR" sz="1600" dirty="0" smtClean="0">
                <a:solidFill>
                  <a:prstClr val="black"/>
                </a:solidFill>
                <a:cs typeface="Times New Roman"/>
              </a:rPr>
              <a:t>CANADA</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12. </a:t>
            </a:r>
            <a:r>
              <a:rPr lang="fr-FR" sz="1600" dirty="0" smtClean="0">
                <a:solidFill>
                  <a:prstClr val="black"/>
                </a:solidFill>
                <a:cs typeface="Times New Roman"/>
              </a:rPr>
              <a:t>LUXEMBOURG</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13. </a:t>
            </a:r>
            <a:r>
              <a:rPr lang="fr-FR" sz="1600" dirty="0" smtClean="0">
                <a:solidFill>
                  <a:prstClr val="black"/>
                </a:solidFill>
                <a:cs typeface="Times New Roman"/>
              </a:rPr>
              <a:t>ICELAND</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14. </a:t>
            </a:r>
            <a:r>
              <a:rPr lang="fr-FR" sz="1600" dirty="0" smtClean="0">
                <a:solidFill>
                  <a:prstClr val="black"/>
                </a:solidFill>
                <a:cs typeface="Times New Roman"/>
              </a:rPr>
              <a:t>ISRAEL </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15. </a:t>
            </a:r>
            <a:r>
              <a:rPr lang="fr-FR" sz="1600" dirty="0" smtClean="0">
                <a:solidFill>
                  <a:prstClr val="black"/>
                </a:solidFill>
                <a:cs typeface="Times New Roman"/>
              </a:rPr>
              <a:t>GERMANY</a:t>
            </a:r>
            <a:endParaRPr lang="fr-FR" sz="1600" dirty="0">
              <a:solidFill>
                <a:prstClr val="black"/>
              </a:solidFill>
              <a:cs typeface="Times New Roman"/>
            </a:endParaRPr>
          </a:p>
          <a:p>
            <a:pPr marL="0" indent="0" algn="just">
              <a:buFontTx/>
              <a:buNone/>
              <a:defRPr/>
            </a:pPr>
            <a:r>
              <a:rPr lang="fr-FR" sz="1600" dirty="0">
                <a:solidFill>
                  <a:prstClr val="black"/>
                </a:solidFill>
                <a:cs typeface="Times New Roman"/>
              </a:rPr>
              <a:t>…………..</a:t>
            </a:r>
          </a:p>
          <a:p>
            <a:pPr marL="0" indent="0" algn="just">
              <a:buFontTx/>
              <a:buNone/>
              <a:defRPr/>
            </a:pPr>
            <a:r>
              <a:rPr lang="fr-FR" sz="1600" dirty="0" smtClean="0">
                <a:solidFill>
                  <a:prstClr val="black"/>
                </a:solidFill>
                <a:cs typeface="Times New Roman"/>
              </a:rPr>
              <a:t>19. </a:t>
            </a:r>
            <a:r>
              <a:rPr lang="fr-FR" sz="1600" b="1" dirty="0" smtClean="0">
                <a:solidFill>
                  <a:srgbClr val="6FB7D7"/>
                </a:solidFill>
                <a:cs typeface="Times New Roman" charset="0"/>
              </a:rPr>
              <a:t>AUSTRALIA</a:t>
            </a:r>
            <a:endParaRPr lang="fr-FR" sz="1600" b="1" dirty="0">
              <a:solidFill>
                <a:prstClr val="black"/>
              </a:solidFill>
              <a:cs typeface="Times New Roman"/>
            </a:endParaRPr>
          </a:p>
          <a:p>
            <a:pPr marL="0" indent="0" algn="just">
              <a:buFontTx/>
              <a:buNone/>
              <a:defRPr/>
            </a:pPr>
            <a:r>
              <a:rPr lang="fr-FR" sz="1600" kern="0" dirty="0" smtClean="0">
                <a:solidFill>
                  <a:prstClr val="black"/>
                </a:solidFill>
                <a:cs typeface="Times New Roman"/>
              </a:rPr>
              <a:t> </a:t>
            </a:r>
          </a:p>
        </p:txBody>
      </p:sp>
    </p:spTree>
    <p:extLst>
      <p:ext uri="{BB962C8B-B14F-4D97-AF65-F5344CB8AC3E}">
        <p14:creationId xmlns:p14="http://schemas.microsoft.com/office/powerpoint/2010/main" val="312822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0" y="44624"/>
            <a:ext cx="9144000" cy="576064"/>
          </a:xfrm>
        </p:spPr>
        <p:txBody>
          <a:bodyPr>
            <a:noAutofit/>
          </a:bodyPr>
          <a:lstStyle/>
          <a:p>
            <a:r>
              <a:rPr lang="en-US" dirty="0"/>
              <a:t>Australia : Success Stories and Challenges </a:t>
            </a:r>
            <a:endParaRPr lang="fr-FR" dirty="0"/>
          </a:p>
        </p:txBody>
      </p:sp>
      <p:sp>
        <p:nvSpPr>
          <p:cNvPr id="3" name="Espace réservé du contenu 2"/>
          <p:cNvSpPr>
            <a:spLocks noGrp="1"/>
          </p:cNvSpPr>
          <p:nvPr>
            <p:ph idx="1"/>
          </p:nvPr>
        </p:nvSpPr>
        <p:spPr>
          <a:xfrm>
            <a:off x="0" y="620688"/>
            <a:ext cx="9036496" cy="6336704"/>
          </a:xfrm>
        </p:spPr>
        <p:txBody>
          <a:bodyPr>
            <a:noAutofit/>
          </a:bodyPr>
          <a:lstStyle/>
          <a:p>
            <a:pPr lvl="1" algn="just">
              <a:lnSpc>
                <a:spcPct val="110000"/>
              </a:lnSpc>
            </a:pPr>
            <a:endParaRPr lang="en-US" sz="2000" dirty="0" smtClean="0">
              <a:ea typeface="ＭＳ Ｐゴシック" charset="0"/>
              <a:cs typeface="Times New Roman" charset="0"/>
            </a:endParaRPr>
          </a:p>
          <a:p>
            <a:pPr lvl="1" algn="just">
              <a:lnSpc>
                <a:spcPct val="110000"/>
              </a:lnSpc>
            </a:pPr>
            <a:r>
              <a:rPr lang="en-US" sz="2000" dirty="0" smtClean="0">
                <a:ea typeface="ＭＳ Ｐゴシック" charset="0"/>
                <a:cs typeface="Times New Roman" charset="0"/>
              </a:rPr>
              <a:t>Australia </a:t>
            </a:r>
            <a:r>
              <a:rPr lang="en-US" sz="2000" dirty="0">
                <a:ea typeface="ＭＳ Ｐゴシック" charset="0"/>
                <a:cs typeface="Times New Roman" charset="0"/>
              </a:rPr>
              <a:t>is ranked </a:t>
            </a:r>
            <a:r>
              <a:rPr lang="en-US" sz="2000" dirty="0" smtClean="0">
                <a:ea typeface="ＭＳ Ｐゴシック" charset="0"/>
                <a:cs typeface="Times New Roman" charset="0"/>
              </a:rPr>
              <a:t>17th </a:t>
            </a:r>
            <a:r>
              <a:rPr lang="en-US" sz="2000" dirty="0">
                <a:ea typeface="ＭＳ Ｐゴシック" charset="0"/>
                <a:cs typeface="Times New Roman" charset="0"/>
              </a:rPr>
              <a:t>in the 2014 Global Innovation Index, </a:t>
            </a:r>
            <a:r>
              <a:rPr lang="en-US" sz="2000" dirty="0" smtClean="0">
                <a:ea typeface="ＭＳ Ｐゴシック" charset="0"/>
                <a:cs typeface="Times New Roman" charset="0"/>
              </a:rPr>
              <a:t>up two positions </a:t>
            </a:r>
            <a:r>
              <a:rPr lang="en-US" sz="2000" dirty="0">
                <a:ea typeface="ＭＳ Ｐゴシック" charset="0"/>
                <a:cs typeface="Times New Roman" charset="0"/>
              </a:rPr>
              <a:t>from 19th in </a:t>
            </a:r>
            <a:r>
              <a:rPr lang="en-US" sz="2000" dirty="0" smtClean="0">
                <a:ea typeface="ＭＳ Ｐゴシック" charset="0"/>
                <a:cs typeface="Times New Roman" charset="0"/>
              </a:rPr>
              <a:t>2013</a:t>
            </a:r>
          </a:p>
          <a:p>
            <a:pPr marL="457200" lvl="1" indent="0" algn="just">
              <a:lnSpc>
                <a:spcPct val="110000"/>
              </a:lnSpc>
              <a:buNone/>
            </a:pPr>
            <a:endParaRPr lang="en-US" sz="2000" dirty="0">
              <a:ea typeface="ＭＳ Ｐゴシック" charset="0"/>
              <a:cs typeface="Times New Roman" charset="0"/>
            </a:endParaRPr>
          </a:p>
          <a:p>
            <a:pPr lvl="1" algn="just">
              <a:lnSpc>
                <a:spcPct val="110000"/>
              </a:lnSpc>
              <a:spcBef>
                <a:spcPts val="1200"/>
              </a:spcBef>
            </a:pPr>
            <a:r>
              <a:rPr lang="en-US" sz="2000" dirty="0" smtClean="0">
                <a:ea typeface="ＭＳ Ｐゴシック" charset="0"/>
                <a:cs typeface="Times New Roman" charset="0"/>
              </a:rPr>
              <a:t>Australia </a:t>
            </a:r>
            <a:r>
              <a:rPr lang="en-US" sz="2000" dirty="0">
                <a:ea typeface="ＭＳ Ｐゴシック" charset="0"/>
                <a:cs typeface="Times New Roman" charset="0"/>
              </a:rPr>
              <a:t>ranks better on the </a:t>
            </a:r>
            <a:r>
              <a:rPr lang="en-US" sz="2000" dirty="0" smtClean="0">
                <a:ea typeface="ＭＳ Ｐゴシック" charset="0"/>
                <a:cs typeface="Times New Roman" charset="0"/>
              </a:rPr>
              <a:t>Innovation Input </a:t>
            </a:r>
            <a:r>
              <a:rPr lang="en-US" sz="2000" dirty="0">
                <a:ea typeface="ＭＳ Ｐゴシック" charset="0"/>
                <a:cs typeface="Times New Roman" charset="0"/>
              </a:rPr>
              <a:t>S</a:t>
            </a:r>
            <a:r>
              <a:rPr lang="en-US" sz="2000" dirty="0" smtClean="0">
                <a:ea typeface="ＭＳ Ｐゴシック" charset="0"/>
                <a:cs typeface="Times New Roman" charset="0"/>
              </a:rPr>
              <a:t>ub-index (10th) </a:t>
            </a:r>
            <a:r>
              <a:rPr lang="en-US" sz="2000" dirty="0">
                <a:ea typeface="ＭＳ Ｐゴシック" charset="0"/>
                <a:cs typeface="Times New Roman" charset="0"/>
              </a:rPr>
              <a:t>than </a:t>
            </a:r>
            <a:r>
              <a:rPr lang="en-US" sz="2000" dirty="0" smtClean="0">
                <a:ea typeface="ＭＳ Ｐゴシック" charset="0"/>
                <a:cs typeface="Times New Roman" charset="0"/>
              </a:rPr>
              <a:t>in the </a:t>
            </a:r>
            <a:r>
              <a:rPr lang="en-US" sz="2000" dirty="0">
                <a:ea typeface="ＭＳ Ｐゴシック" charset="0"/>
                <a:cs typeface="Times New Roman" charset="0"/>
              </a:rPr>
              <a:t>Output </a:t>
            </a:r>
            <a:r>
              <a:rPr lang="en-US" sz="2000" dirty="0" smtClean="0">
                <a:ea typeface="ＭＳ Ｐゴシック" charset="0"/>
                <a:cs typeface="Times New Roman" charset="0"/>
              </a:rPr>
              <a:t>Sub-index (22d</a:t>
            </a:r>
            <a:r>
              <a:rPr lang="en-US" sz="2000" dirty="0">
                <a:ea typeface="ＭＳ Ｐゴシック" charset="0"/>
                <a:cs typeface="Times New Roman" charset="0"/>
              </a:rPr>
              <a:t>). </a:t>
            </a:r>
            <a:endParaRPr lang="en-US" sz="2000" dirty="0" smtClean="0">
              <a:ea typeface="ＭＳ Ｐゴシック" charset="0"/>
              <a:cs typeface="Times New Roman" charset="0"/>
            </a:endParaRPr>
          </a:p>
          <a:p>
            <a:pPr marL="457200" lvl="1" indent="0" algn="just">
              <a:lnSpc>
                <a:spcPct val="110000"/>
              </a:lnSpc>
              <a:spcBef>
                <a:spcPts val="1200"/>
              </a:spcBef>
              <a:buNone/>
            </a:pPr>
            <a:endParaRPr lang="en-US" sz="2000" dirty="0">
              <a:ea typeface="ＭＳ Ｐゴシック" charset="0"/>
              <a:cs typeface="Times New Roman" charset="0"/>
            </a:endParaRPr>
          </a:p>
          <a:p>
            <a:pPr lvl="1" algn="just">
              <a:lnSpc>
                <a:spcPct val="110000"/>
              </a:lnSpc>
              <a:spcBef>
                <a:spcPts val="1200"/>
              </a:spcBef>
            </a:pPr>
            <a:r>
              <a:rPr lang="en-US" sz="2000" u="sng" dirty="0" smtClean="0">
                <a:ea typeface="ＭＳ Ｐゴシック" charset="0"/>
                <a:cs typeface="Times New Roman" charset="0"/>
              </a:rPr>
              <a:t>Input Sub-index</a:t>
            </a:r>
            <a:r>
              <a:rPr lang="en-US" sz="2000" dirty="0">
                <a:ea typeface="ＭＳ Ｐゴシック" charset="0"/>
                <a:cs typeface="Times New Roman" charset="0"/>
              </a:rPr>
              <a:t>: </a:t>
            </a:r>
            <a:r>
              <a:rPr lang="en-US" sz="2000" dirty="0" smtClean="0">
                <a:ea typeface="ＭＳ Ｐゴシック" charset="0"/>
                <a:cs typeface="Times New Roman" charset="0"/>
              </a:rPr>
              <a:t>It enjoys top </a:t>
            </a:r>
            <a:r>
              <a:rPr lang="en-US" sz="2000" dirty="0">
                <a:ea typeface="ＭＳ Ｐゴシック" charset="0"/>
                <a:cs typeface="Times New Roman" charset="0"/>
              </a:rPr>
              <a:t>10 rankings on three pillars</a:t>
            </a:r>
            <a:r>
              <a:rPr lang="en-US" sz="2000" dirty="0" smtClean="0">
                <a:ea typeface="ＭＳ Ｐゴシック" charset="0"/>
                <a:cs typeface="Times New Roman" charset="0"/>
              </a:rPr>
              <a:t>: Human </a:t>
            </a:r>
            <a:r>
              <a:rPr lang="en-US" sz="2000" dirty="0">
                <a:ea typeface="ＭＳ Ｐゴシック" charset="0"/>
                <a:cs typeface="Times New Roman" charset="0"/>
              </a:rPr>
              <a:t>capital and research (7th</a:t>
            </a:r>
            <a:r>
              <a:rPr lang="en-US" sz="2000" dirty="0" smtClean="0">
                <a:ea typeface="ＭＳ Ｐゴシック" charset="0"/>
                <a:cs typeface="Times New Roman" charset="0"/>
              </a:rPr>
              <a:t>), Infrastructure </a:t>
            </a:r>
            <a:r>
              <a:rPr lang="en-US" sz="2000" dirty="0">
                <a:ea typeface="ＭＳ Ｐゴシック" charset="0"/>
                <a:cs typeface="Times New Roman" charset="0"/>
              </a:rPr>
              <a:t>(7th), and </a:t>
            </a:r>
            <a:r>
              <a:rPr lang="en-US" sz="2000" dirty="0" smtClean="0">
                <a:ea typeface="ＭＳ Ｐゴシック" charset="0"/>
                <a:cs typeface="Times New Roman" charset="0"/>
              </a:rPr>
              <a:t>Market sophistication </a:t>
            </a:r>
            <a:r>
              <a:rPr lang="en-US" sz="2000" dirty="0">
                <a:ea typeface="ＭＳ Ｐゴシック" charset="0"/>
                <a:cs typeface="Times New Roman" charset="0"/>
              </a:rPr>
              <a:t>(10th). Its </a:t>
            </a:r>
            <a:r>
              <a:rPr lang="en-US" sz="2000" dirty="0" smtClean="0">
                <a:ea typeface="ＭＳ Ｐゴシック" charset="0"/>
                <a:cs typeface="Times New Roman" charset="0"/>
              </a:rPr>
              <a:t>strengths are </a:t>
            </a:r>
            <a:r>
              <a:rPr lang="en-US" sz="2000" dirty="0">
                <a:ea typeface="ＭＳ Ｐゴシック" charset="0"/>
                <a:cs typeface="Times New Roman" charset="0"/>
              </a:rPr>
              <a:t>in the Tertiary education (7th</a:t>
            </a:r>
            <a:r>
              <a:rPr lang="en-US" sz="2000" dirty="0" smtClean="0">
                <a:ea typeface="ＭＳ Ｐゴシック" charset="0"/>
                <a:cs typeface="Times New Roman" charset="0"/>
              </a:rPr>
              <a:t>), Research </a:t>
            </a:r>
            <a:r>
              <a:rPr lang="en-US" sz="2000" dirty="0">
                <a:ea typeface="ＭＳ Ｐゴシック" charset="0"/>
                <a:cs typeface="Times New Roman" charset="0"/>
              </a:rPr>
              <a:t>and development (8th</a:t>
            </a:r>
            <a:r>
              <a:rPr lang="en-US" sz="2000" dirty="0" smtClean="0">
                <a:ea typeface="ＭＳ Ｐゴシック" charset="0"/>
                <a:cs typeface="Times New Roman" charset="0"/>
              </a:rPr>
              <a:t>), ICTs </a:t>
            </a:r>
            <a:r>
              <a:rPr lang="en-US" sz="2000" dirty="0">
                <a:ea typeface="ＭＳ Ｐゴシック" charset="0"/>
                <a:cs typeface="Times New Roman" charset="0"/>
              </a:rPr>
              <a:t>(9th), General </a:t>
            </a:r>
            <a:r>
              <a:rPr lang="en-US" sz="2000" dirty="0" smtClean="0">
                <a:ea typeface="ＭＳ Ｐゴシック" charset="0"/>
                <a:cs typeface="Times New Roman" charset="0"/>
              </a:rPr>
              <a:t>infrastructure (</a:t>
            </a:r>
            <a:r>
              <a:rPr lang="en-US" sz="2000" dirty="0">
                <a:ea typeface="ＭＳ Ｐゴシック" charset="0"/>
                <a:cs typeface="Times New Roman" charset="0"/>
              </a:rPr>
              <a:t>9th), and Trade and </a:t>
            </a:r>
            <a:r>
              <a:rPr lang="en-US" sz="2000" dirty="0" smtClean="0">
                <a:ea typeface="ＭＳ Ｐゴシック" charset="0"/>
                <a:cs typeface="Times New Roman" charset="0"/>
              </a:rPr>
              <a:t>competition (</a:t>
            </a:r>
            <a:r>
              <a:rPr lang="en-US" sz="2000" dirty="0">
                <a:ea typeface="ＭＳ Ｐゴシック" charset="0"/>
                <a:cs typeface="Times New Roman" charset="0"/>
              </a:rPr>
              <a:t>1st) sub-pillars</a:t>
            </a:r>
            <a:r>
              <a:rPr lang="en-US" sz="2000" dirty="0" smtClean="0">
                <a:ea typeface="ＭＳ Ｐゴシック" charset="0"/>
                <a:cs typeface="Times New Roman" charset="0"/>
              </a:rPr>
              <a:t>.</a:t>
            </a:r>
          </a:p>
          <a:p>
            <a:pPr lvl="1" algn="just">
              <a:lnSpc>
                <a:spcPct val="110000"/>
              </a:lnSpc>
              <a:spcBef>
                <a:spcPts val="1200"/>
              </a:spcBef>
            </a:pPr>
            <a:endParaRPr lang="en-US" sz="2000" dirty="0">
              <a:ea typeface="ＭＳ Ｐゴシック" charset="0"/>
              <a:cs typeface="Times New Roman" charset="0"/>
            </a:endParaRPr>
          </a:p>
        </p:txBody>
      </p:sp>
    </p:spTree>
    <p:extLst>
      <p:ext uri="{BB962C8B-B14F-4D97-AF65-F5344CB8AC3E}">
        <p14:creationId xmlns:p14="http://schemas.microsoft.com/office/powerpoint/2010/main" val="201946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0" y="188640"/>
            <a:ext cx="9144000" cy="648072"/>
          </a:xfrm>
        </p:spPr>
        <p:txBody>
          <a:bodyPr>
            <a:noAutofit/>
          </a:bodyPr>
          <a:lstStyle/>
          <a:p>
            <a:pPr algn="ctr"/>
            <a:r>
              <a:rPr lang="en-US" dirty="0"/>
              <a:t>Australia</a:t>
            </a:r>
            <a:r>
              <a:rPr lang="fr-FR" dirty="0"/>
              <a:t> : </a:t>
            </a:r>
            <a:r>
              <a:rPr lang="en-US" dirty="0"/>
              <a:t>Success</a:t>
            </a:r>
            <a:r>
              <a:rPr lang="fr-FR" dirty="0"/>
              <a:t> Stories and Challenges  </a:t>
            </a:r>
          </a:p>
        </p:txBody>
      </p:sp>
      <p:sp>
        <p:nvSpPr>
          <p:cNvPr id="3" name="Espace réservé du contenu 2"/>
          <p:cNvSpPr>
            <a:spLocks noGrp="1"/>
          </p:cNvSpPr>
          <p:nvPr>
            <p:ph idx="1"/>
          </p:nvPr>
        </p:nvSpPr>
        <p:spPr>
          <a:xfrm>
            <a:off x="0" y="1052736"/>
            <a:ext cx="8892480" cy="4824536"/>
          </a:xfrm>
        </p:spPr>
        <p:txBody>
          <a:bodyPr>
            <a:noAutofit/>
          </a:bodyPr>
          <a:lstStyle/>
          <a:p>
            <a:pPr lvl="1" algn="just">
              <a:lnSpc>
                <a:spcPct val="110000"/>
              </a:lnSpc>
              <a:spcBef>
                <a:spcPts val="1200"/>
              </a:spcBef>
            </a:pPr>
            <a:r>
              <a:rPr lang="en-US" sz="2000" u="sng" dirty="0" smtClean="0">
                <a:ea typeface="ＭＳ Ｐゴシック" charset="0"/>
                <a:cs typeface="Times New Roman" charset="0"/>
              </a:rPr>
              <a:t>Output sub-index</a:t>
            </a:r>
            <a:r>
              <a:rPr lang="en-US" sz="1600" dirty="0" smtClean="0">
                <a:ea typeface="ＭＳ Ｐゴシック" charset="0"/>
                <a:cs typeface="Times New Roman" charset="0"/>
              </a:rPr>
              <a:t>: </a:t>
            </a:r>
            <a:r>
              <a:rPr lang="en-US" sz="2000" dirty="0" smtClean="0">
                <a:ea typeface="ＭＳ Ｐゴシック" charset="0"/>
                <a:cs typeface="Times New Roman" charset="0"/>
              </a:rPr>
              <a:t>Australia scores better in the Creative output sub-pillar (12th) than the Knowledge &amp; Technology outputs sub-pillar (31st). </a:t>
            </a:r>
          </a:p>
          <a:p>
            <a:pPr lvl="1" algn="just">
              <a:lnSpc>
                <a:spcPct val="110000"/>
              </a:lnSpc>
              <a:spcBef>
                <a:spcPts val="1200"/>
              </a:spcBef>
            </a:pPr>
            <a:r>
              <a:rPr lang="en-US" sz="2000" dirty="0" smtClean="0">
                <a:ea typeface="ＭＳ Ｐゴシック" charset="0"/>
                <a:cs typeface="Times New Roman" charset="0"/>
              </a:rPr>
              <a:t>The results within the Creative goods and services sub-pillar are mixed, with two strengths and two weaknesses. Australia’s weak variables include cultural and creative services exports (52nd) and national feature films produced (49th); the country’s strengths include global entertainment and media output (3rd) as well as printing and publishing output (5</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a:t>
            </a:r>
          </a:p>
          <a:p>
            <a:pPr lvl="1" algn="just">
              <a:lnSpc>
                <a:spcPct val="110000"/>
              </a:lnSpc>
              <a:spcBef>
                <a:spcPts val="1200"/>
              </a:spcBef>
            </a:pPr>
            <a:r>
              <a:rPr lang="en-US" sz="2000" dirty="0" smtClean="0">
                <a:ea typeface="ＭＳ Ｐゴシック" charset="0"/>
                <a:cs typeface="Times New Roman" charset="0"/>
              </a:rPr>
              <a:t>High scores in the knowledge &amp; Technology outputs include New Business (8</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and scientific and technical articles (12</a:t>
            </a:r>
            <a:r>
              <a:rPr lang="en-US" sz="2000" baseline="30000" dirty="0" smtClean="0">
                <a:ea typeface="ＭＳ Ｐゴシック" charset="0"/>
                <a:cs typeface="Times New Roman" charset="0"/>
              </a:rPr>
              <a:t>th</a:t>
            </a:r>
            <a:r>
              <a:rPr lang="en-US" sz="2000" dirty="0" smtClean="0">
                <a:ea typeface="ＭＳ Ｐゴシック" charset="0"/>
                <a:cs typeface="Times New Roman" charset="0"/>
              </a:rPr>
              <a:t>). Opportunities for growth are found in High </a:t>
            </a:r>
            <a:r>
              <a:rPr lang="en-US" sz="2000" dirty="0">
                <a:ea typeface="ＭＳ Ｐゴシック" charset="0"/>
                <a:cs typeface="Times New Roman" charset="0"/>
              </a:rPr>
              <a:t>and Medium-high Tech Manufacturing and Communications, Computer and information Services exports. </a:t>
            </a:r>
          </a:p>
        </p:txBody>
      </p:sp>
    </p:spTree>
    <p:extLst>
      <p:ext uri="{BB962C8B-B14F-4D97-AF65-F5344CB8AC3E}">
        <p14:creationId xmlns:p14="http://schemas.microsoft.com/office/powerpoint/2010/main" val="143927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8964488" cy="922114"/>
          </a:xfrm>
        </p:spPr>
        <p:txBody>
          <a:bodyPr>
            <a:noAutofit/>
          </a:bodyPr>
          <a:lstStyle/>
          <a:p>
            <a:r>
              <a:rPr lang="en-US" sz="3400" dirty="0" smtClean="0"/>
              <a:t>Australia</a:t>
            </a:r>
            <a:r>
              <a:rPr lang="fr-CH" sz="3400" dirty="0" smtClean="0"/>
              <a:t> </a:t>
            </a:r>
            <a:r>
              <a:rPr lang="fr-CH" sz="3400" dirty="0"/>
              <a:t>’s evolution with respect to IP </a:t>
            </a:r>
            <a:r>
              <a:rPr lang="en-US" sz="3400" dirty="0"/>
              <a:t>filings</a:t>
            </a:r>
            <a:r>
              <a:rPr lang="fr-CH" sz="3400" dirty="0"/>
              <a:t> and </a:t>
            </a:r>
            <a:r>
              <a:rPr lang="en-US" sz="3400" dirty="0"/>
              <a:t>Economic</a:t>
            </a:r>
            <a:r>
              <a:rPr lang="fr-CH" sz="3400" dirty="0"/>
              <a:t> Growth from 1998 to 2012  </a:t>
            </a:r>
            <a:endParaRPr lang="en-US" sz="3400" dirty="0"/>
          </a:p>
        </p:txBody>
      </p:sp>
      <p:sp>
        <p:nvSpPr>
          <p:cNvPr id="5" name="TextBox 4"/>
          <p:cNvSpPr txBox="1"/>
          <p:nvPr/>
        </p:nvSpPr>
        <p:spPr>
          <a:xfrm>
            <a:off x="251520" y="1988840"/>
            <a:ext cx="3240360" cy="4078039"/>
          </a:xfrm>
          <a:prstGeom prst="rect">
            <a:avLst/>
          </a:prstGeom>
          <a:noFill/>
        </p:spPr>
        <p:txBody>
          <a:bodyPr wrap="square" rtlCol="0" anchor="t">
            <a:spAutoFit/>
          </a:bodyPr>
          <a:lstStyle/>
          <a:p>
            <a:pPr marL="285750" indent="-285750" algn="just">
              <a:buFont typeface="Arial" panose="020B0604020202020204" pitchFamily="34" charset="0"/>
              <a:buChar char="•"/>
            </a:pPr>
            <a:r>
              <a:rPr lang="en-US" sz="1400" dirty="0" smtClean="0">
                <a:solidFill>
                  <a:prstClr val="black"/>
                </a:solidFill>
              </a:rPr>
              <a:t>Filings for trademarks have increased strongly since 1998 despite slow-downs in the period around 2008. This growth has greatly outpaced corresponding growth in GDP. </a:t>
            </a:r>
          </a:p>
          <a:p>
            <a:pPr marL="285750" indent="-285750" algn="just">
              <a:buFont typeface="Arial" panose="020B0604020202020204" pitchFamily="34" charset="0"/>
              <a:buChar char="•"/>
            </a:pPr>
            <a:endParaRPr lang="en-US" sz="1400" dirty="0">
              <a:solidFill>
                <a:prstClr val="black"/>
              </a:solidFill>
            </a:endParaRPr>
          </a:p>
          <a:p>
            <a:pPr marL="285750" indent="-285750" algn="just">
              <a:buFont typeface="Arial" panose="020B0604020202020204" pitchFamily="34" charset="0"/>
              <a:buChar char="•"/>
            </a:pPr>
            <a:r>
              <a:rPr lang="en-US" sz="1400" dirty="0">
                <a:solidFill>
                  <a:prstClr val="black"/>
                </a:solidFill>
              </a:rPr>
              <a:t>Growth in industrial designs filings </a:t>
            </a:r>
            <a:r>
              <a:rPr lang="en-US" sz="1400" dirty="0" smtClean="0">
                <a:solidFill>
                  <a:prstClr val="black"/>
                </a:solidFill>
              </a:rPr>
              <a:t>has </a:t>
            </a:r>
            <a:r>
              <a:rPr lang="en-US" sz="1400" dirty="0">
                <a:solidFill>
                  <a:prstClr val="black"/>
                </a:solidFill>
              </a:rPr>
              <a:t>been strong despite </a:t>
            </a:r>
            <a:r>
              <a:rPr lang="en-US" sz="1400" dirty="0" smtClean="0">
                <a:solidFill>
                  <a:prstClr val="black"/>
                </a:solidFill>
              </a:rPr>
              <a:t>slow-down </a:t>
            </a:r>
            <a:r>
              <a:rPr lang="en-US" sz="1400" dirty="0">
                <a:solidFill>
                  <a:prstClr val="black"/>
                </a:solidFill>
              </a:rPr>
              <a:t>in the </a:t>
            </a:r>
            <a:r>
              <a:rPr lang="en-US" sz="1400" dirty="0" smtClean="0">
                <a:solidFill>
                  <a:prstClr val="black"/>
                </a:solidFill>
              </a:rPr>
              <a:t>period around </a:t>
            </a:r>
            <a:r>
              <a:rPr lang="en-US" sz="1400" dirty="0">
                <a:solidFill>
                  <a:prstClr val="black"/>
                </a:solidFill>
              </a:rPr>
              <a:t>2009</a:t>
            </a:r>
            <a:r>
              <a:rPr lang="en-US" sz="1400" dirty="0" smtClean="0">
                <a:solidFill>
                  <a:prstClr val="black"/>
                </a:solidFill>
              </a:rPr>
              <a:t>.</a:t>
            </a:r>
            <a:endParaRPr lang="en-US" sz="1400" dirty="0">
              <a:solidFill>
                <a:prstClr val="black"/>
              </a:solidFill>
            </a:endParaRPr>
          </a:p>
          <a:p>
            <a:pPr marL="285750" indent="-285750" algn="just">
              <a:buFont typeface="Arial" panose="020B0604020202020204" pitchFamily="34" charset="0"/>
              <a:buChar char="•"/>
            </a:pPr>
            <a:endParaRPr lang="en-US" sz="1400" dirty="0">
              <a:solidFill>
                <a:prstClr val="black"/>
              </a:solidFill>
            </a:endParaRPr>
          </a:p>
          <a:p>
            <a:pPr marL="285750" indent="-285750" algn="just">
              <a:buFont typeface="Arial" panose="020B0604020202020204" pitchFamily="34" charset="0"/>
              <a:buChar char="•"/>
            </a:pPr>
            <a:r>
              <a:rPr lang="en-US" sz="1400" dirty="0">
                <a:solidFill>
                  <a:prstClr val="black"/>
                </a:solidFill>
              </a:rPr>
              <a:t>Filings for patent have grown more </a:t>
            </a:r>
            <a:r>
              <a:rPr lang="en-US" sz="1400" dirty="0" smtClean="0">
                <a:solidFill>
                  <a:prstClr val="black"/>
                </a:solidFill>
              </a:rPr>
              <a:t>slowly </a:t>
            </a:r>
            <a:r>
              <a:rPr lang="en-US" sz="1400" dirty="0">
                <a:solidFill>
                  <a:prstClr val="black"/>
                </a:solidFill>
              </a:rPr>
              <a:t>since </a:t>
            </a:r>
            <a:r>
              <a:rPr lang="en-US" sz="1400" dirty="0" smtClean="0">
                <a:solidFill>
                  <a:prstClr val="black"/>
                </a:solidFill>
              </a:rPr>
              <a:t>2007, but maintain a good level of activity with a noticeable uptick seen in 2013.</a:t>
            </a:r>
            <a:endParaRPr lang="en-US" sz="1400" dirty="0">
              <a:solidFill>
                <a:prstClr val="black"/>
              </a:solidFill>
            </a:endParaRPr>
          </a:p>
          <a:p>
            <a:pPr marL="171450" indent="-171450" algn="just">
              <a:buFont typeface="Wingdings" pitchFamily="2" charset="2"/>
              <a:buChar char="Ø"/>
            </a:pPr>
            <a:endParaRPr lang="en-US" sz="1400" dirty="0">
              <a:solidFill>
                <a:prstClr val="black"/>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764" y="1988840"/>
            <a:ext cx="5405236" cy="363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772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US" sz="2800" dirty="0" smtClean="0"/>
              <a:t>Further Information</a:t>
            </a:r>
            <a:r>
              <a:rPr lang="en-US" sz="2800" dirty="0"/>
              <a:t>: http://www.wipo.int/dcea/en/roving_seminars/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0862" y="1773238"/>
            <a:ext cx="6402275" cy="4352925"/>
          </a:xfrm>
        </p:spPr>
      </p:pic>
    </p:spTree>
    <p:extLst>
      <p:ext uri="{BB962C8B-B14F-4D97-AF65-F5344CB8AC3E}">
        <p14:creationId xmlns:p14="http://schemas.microsoft.com/office/powerpoint/2010/main" val="2131667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2364" y="274638"/>
            <a:ext cx="9144000" cy="1425575"/>
          </a:xfrm>
        </p:spPr>
        <p:txBody>
          <a:bodyPr/>
          <a:lstStyle/>
          <a:p>
            <a:pPr marL="279400" indent="-279400" algn="ctr" eaLnBrk="1" hangingPunct="1"/>
            <a:r>
              <a:rPr lang="en-US" altLang="en-US" dirty="0"/>
              <a:t>The Patent Cooperation Treaty (PCT) </a:t>
            </a:r>
            <a:br>
              <a:rPr lang="en-US" altLang="en-US" dirty="0"/>
            </a:br>
            <a:r>
              <a:rPr lang="en-US" altLang="en-US" dirty="0"/>
              <a:t>and its advantages for business</a:t>
            </a:r>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01" y="201407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79102" y="4725144"/>
            <a:ext cx="1008806" cy="153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03369" y="4293096"/>
            <a:ext cx="8229600" cy="2448272"/>
          </a:xfrm>
        </p:spPr>
        <p:txBody>
          <a:bodyPr/>
          <a:lstStyle/>
          <a:p>
            <a:pPr defTabSz="895350">
              <a:tabLst>
                <a:tab pos="982663" algn="l"/>
              </a:tabLst>
            </a:pPr>
            <a:endParaRPr lang="fr-CH" sz="1600" u="sng" dirty="0" smtClean="0">
              <a:solidFill>
                <a:srgbClr val="70869B"/>
              </a:solidFill>
            </a:endParaRPr>
          </a:p>
          <a:p>
            <a:pPr defTabSz="895350">
              <a:tabLst>
                <a:tab pos="982663" algn="l"/>
              </a:tabLst>
            </a:pPr>
            <a:endParaRPr lang="fr-CH" sz="1600" u="sng" dirty="0">
              <a:solidFill>
                <a:srgbClr val="70869B"/>
              </a:solidFill>
            </a:endParaRPr>
          </a:p>
          <a:p>
            <a:pPr defTabSz="895350">
              <a:tabLst>
                <a:tab pos="982663" algn="l"/>
              </a:tabLst>
            </a:pPr>
            <a:endParaRPr lang="fr-CH" sz="1600" u="sng" dirty="0" smtClean="0">
              <a:solidFill>
                <a:srgbClr val="70869B"/>
              </a:solidFill>
            </a:endParaRPr>
          </a:p>
          <a:p>
            <a:pPr defTabSz="895350">
              <a:tabLst>
                <a:tab pos="982663" algn="l"/>
              </a:tabLst>
            </a:pPr>
            <a:endParaRPr lang="fr-CH" sz="1600" u="sng" dirty="0">
              <a:solidFill>
                <a:srgbClr val="70869B"/>
              </a:solidFill>
            </a:endParaRPr>
          </a:p>
          <a:p>
            <a:pPr defTabSz="895350">
              <a:tabLst>
                <a:tab pos="982663" algn="l"/>
              </a:tabLst>
            </a:pPr>
            <a:endParaRPr lang="fr-CH" sz="1600" u="sng" dirty="0" smtClean="0">
              <a:solidFill>
                <a:srgbClr val="70869B"/>
              </a:solidFill>
            </a:endParaRPr>
          </a:p>
          <a:p>
            <a:pPr defTabSz="895350">
              <a:tabLst>
                <a:tab pos="982663" algn="l"/>
              </a:tabLst>
            </a:pPr>
            <a:r>
              <a:rPr lang="fr-CH" sz="1600" u="sng" dirty="0" smtClean="0">
                <a:solidFill>
                  <a:srgbClr val="70869B"/>
                </a:solidFill>
              </a:rPr>
              <a:t>Speaker</a:t>
            </a:r>
            <a:r>
              <a:rPr lang="fr-CH" sz="1600" dirty="0" smtClean="0">
                <a:solidFill>
                  <a:srgbClr val="70869B"/>
                </a:solidFill>
              </a:rPr>
              <a:t>:  Christine </a:t>
            </a:r>
            <a:r>
              <a:rPr lang="fr-CH" sz="1600" dirty="0" err="1" smtClean="0">
                <a:solidFill>
                  <a:srgbClr val="70869B"/>
                </a:solidFill>
              </a:rPr>
              <a:t>Bonvallet</a:t>
            </a:r>
            <a:r>
              <a:rPr lang="fr-CH" sz="1600" dirty="0" smtClean="0">
                <a:solidFill>
                  <a:srgbClr val="70869B"/>
                </a:solidFill>
              </a:rPr>
              <a:t>, Senior </a:t>
            </a:r>
            <a:r>
              <a:rPr lang="fr-CH" sz="1600" dirty="0" err="1" smtClean="0">
                <a:solidFill>
                  <a:srgbClr val="70869B"/>
                </a:solidFill>
              </a:rPr>
              <a:t>Legal</a:t>
            </a:r>
            <a:r>
              <a:rPr lang="fr-CH" sz="1600" dirty="0" smtClean="0">
                <a:solidFill>
                  <a:srgbClr val="70869B"/>
                </a:solidFill>
              </a:rPr>
              <a:t> </a:t>
            </a:r>
            <a:r>
              <a:rPr lang="fr-CH" sz="1600" dirty="0" err="1" smtClean="0">
                <a:solidFill>
                  <a:srgbClr val="70869B"/>
                </a:solidFill>
              </a:rPr>
              <a:t>Officer</a:t>
            </a:r>
            <a:r>
              <a:rPr lang="fr-CH" sz="1600" dirty="0" smtClean="0">
                <a:solidFill>
                  <a:srgbClr val="70869B"/>
                </a:solidFill>
              </a:rPr>
              <a:t>,</a:t>
            </a:r>
          </a:p>
          <a:p>
            <a:pPr marL="1254125" indent="-1254125">
              <a:buNone/>
            </a:pPr>
            <a:r>
              <a:rPr lang="fr-CH" sz="1600" dirty="0" smtClean="0">
                <a:solidFill>
                  <a:srgbClr val="70869B"/>
                </a:solidFill>
              </a:rPr>
              <a:t>	PCT Legal Division</a:t>
            </a:r>
          </a:p>
          <a:p>
            <a:pPr marL="0" indent="0">
              <a:buNone/>
            </a:pPr>
            <a:endParaRPr lang="fr-CH" sz="1600" dirty="0" smtClean="0">
              <a:solidFill>
                <a:schemeClr val="accent2">
                  <a:lumMod val="75000"/>
                </a:schemeClr>
              </a:solidFill>
            </a:endParaRPr>
          </a:p>
          <a:p>
            <a:endParaRPr lang="fr-CH" dirty="0" smtClean="0"/>
          </a:p>
        </p:txBody>
      </p:sp>
    </p:spTree>
    <p:extLst>
      <p:ext uri="{BB962C8B-B14F-4D97-AF65-F5344CB8AC3E}">
        <p14:creationId xmlns:p14="http://schemas.microsoft.com/office/powerpoint/2010/main" val="3910778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42" y="332656"/>
            <a:ext cx="8229600" cy="1143000"/>
          </a:xfrm>
        </p:spPr>
        <p:txBody>
          <a:bodyPr/>
          <a:lstStyle/>
          <a:p>
            <a:pPr eaLnBrk="1" hangingPunct="1"/>
            <a:r>
              <a:rPr lang="en-US" dirty="0"/>
              <a:t>Facts about WIPO</a:t>
            </a:r>
          </a:p>
        </p:txBody>
      </p:sp>
      <p:sp>
        <p:nvSpPr>
          <p:cNvPr id="4099" name="Rectangle 3"/>
          <p:cNvSpPr>
            <a:spLocks noGrp="1" noChangeArrowheads="1"/>
          </p:cNvSpPr>
          <p:nvPr>
            <p:ph idx="1"/>
          </p:nvPr>
        </p:nvSpPr>
        <p:spPr>
          <a:xfrm>
            <a:off x="3851920" y="1142105"/>
            <a:ext cx="4834880" cy="4968552"/>
          </a:xfrm>
        </p:spPr>
        <p:txBody>
          <a:bodyPr/>
          <a:lstStyle/>
          <a:p>
            <a:pPr algn="just">
              <a:lnSpc>
                <a:spcPct val="120000"/>
              </a:lnSpc>
              <a:buFont typeface="Wingdings" panose="05000000000000000000" pitchFamily="2" charset="2"/>
              <a:buChar char="§"/>
            </a:pPr>
            <a:r>
              <a:rPr lang="en-US" sz="1800" dirty="0" smtClean="0">
                <a:solidFill>
                  <a:srgbClr val="0070C0"/>
                </a:solidFill>
                <a:latin typeface="Arial" panose="020B0604020202020204" pitchFamily="34" charset="0"/>
                <a:cs typeface="Arial" panose="020B0604020202020204" pitchFamily="34" charset="0"/>
              </a:rPr>
              <a:t>MISSION</a:t>
            </a:r>
            <a:r>
              <a:rPr lang="en-US" sz="1800" dirty="0">
                <a:solidFill>
                  <a:srgbClr val="0000FF"/>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Our mission is to lead the development of a balanced and effective international intellectual property (IP) system that enables innovation and creativity for the benefit of all.</a:t>
            </a:r>
          </a:p>
          <a:p>
            <a:pPr algn="just">
              <a:lnSpc>
                <a:spcPct val="120000"/>
              </a:lnSpc>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MEMBER STATES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188</a:t>
            </a:r>
          </a:p>
          <a:p>
            <a:pPr eaLnBrk="1" hangingPunct="1">
              <a:buFont typeface="Wingdings" panose="05000000000000000000" pitchFamily="2" charset="2"/>
              <a:buChar char="§"/>
            </a:pPr>
            <a:endParaRPr lang="en-US" sz="1200" dirty="0" smtClean="0"/>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OBSERVERS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+ 390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STAFF:</a:t>
            </a:r>
            <a:r>
              <a:rPr lang="en-US" sz="1800" dirty="0">
                <a:solidFill>
                  <a:srgbClr val="0000FF"/>
                </a:solidFill>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1240</a:t>
            </a: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ADMINISTERED TREATIES</a:t>
            </a:r>
            <a:r>
              <a:rPr lang="en-US" sz="1800" dirty="0">
                <a:solidFill>
                  <a:srgbClr val="0000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26 </a:t>
            </a:r>
          </a:p>
          <a:p>
            <a:pP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
            </a:pPr>
            <a:r>
              <a:rPr lang="en-US" sz="1800" dirty="0">
                <a:solidFill>
                  <a:srgbClr val="0070C0"/>
                </a:solidFill>
                <a:latin typeface="Arial" panose="020B0604020202020204" pitchFamily="34" charset="0"/>
                <a:cs typeface="Arial" panose="020B0604020202020204" pitchFamily="34" charset="0"/>
              </a:rPr>
              <a:t>MAIN BODIES: </a:t>
            </a:r>
            <a:r>
              <a:rPr lang="en-US" sz="1800" dirty="0">
                <a:latin typeface="Arial" panose="020B0604020202020204" pitchFamily="34" charset="0"/>
                <a:cs typeface="Arial" panose="020B0604020202020204" pitchFamily="34" charset="0"/>
              </a:rPr>
              <a:t>GA, CC, WIPO CONFERENCE</a:t>
            </a:r>
          </a:p>
          <a:p>
            <a:endParaRPr lang="en-US" dirty="0"/>
          </a:p>
          <a:p>
            <a:pPr eaLnBrk="1" hangingPunct="1"/>
            <a:endParaRPr lang="en-US" dirty="0" smtClean="0"/>
          </a:p>
        </p:txBody>
      </p:sp>
      <p:pic>
        <p:nvPicPr>
          <p:cNvPr id="4" name="Picture 7" descr="Copy of blu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542" y="1988840"/>
            <a:ext cx="3010466" cy="411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188640"/>
            <a:ext cx="9144000" cy="15841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3600" dirty="0">
                <a:solidFill>
                  <a:srgbClr val="00408C"/>
                </a:solidFill>
                <a:latin typeface="+mj-lt"/>
                <a:ea typeface="+mj-ea"/>
                <a:cs typeface="+mj-cs"/>
              </a:rPr>
              <a:t>Seeking patents multinationally: Traditional patent system (“Paris Route”)    vs. PCT system</a:t>
            </a:r>
          </a:p>
        </p:txBody>
      </p:sp>
      <p:sp>
        <p:nvSpPr>
          <p:cNvPr id="334854" name="Rectangle 6"/>
          <p:cNvSpPr>
            <a:spLocks noChangeArrowheads="1"/>
          </p:cNvSpPr>
          <p:nvPr/>
        </p:nvSpPr>
        <p:spPr bwMode="auto">
          <a:xfrm>
            <a:off x="1331640" y="2470150"/>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0</a:t>
            </a:r>
          </a:p>
        </p:txBody>
      </p:sp>
      <p:sp>
        <p:nvSpPr>
          <p:cNvPr id="334855" name="Rectangle 7"/>
          <p:cNvSpPr>
            <a:spLocks noChangeArrowheads="1"/>
          </p:cNvSpPr>
          <p:nvPr/>
        </p:nvSpPr>
        <p:spPr bwMode="auto">
          <a:xfrm>
            <a:off x="2590800" y="24384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12</a:t>
            </a:r>
          </a:p>
        </p:txBody>
      </p:sp>
      <p:sp>
        <p:nvSpPr>
          <p:cNvPr id="334856"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 local </a:t>
            </a:r>
            <a:br>
              <a:rPr lang="en-US" altLang="en-US" sz="1100" b="1" dirty="0">
                <a:solidFill>
                  <a:schemeClr val="accent2">
                    <a:lumMod val="75000"/>
                  </a:schemeClr>
                </a:solidFill>
                <a:ea typeface="ヒラギノ角ゴ Pro W3"/>
                <a:cs typeface="ヒラギノ角ゴ Pro W3"/>
              </a:rPr>
            </a:br>
            <a:r>
              <a:rPr lang="en-US" altLang="en-US" sz="1100" b="1" dirty="0">
                <a:solidFill>
                  <a:schemeClr val="accent2">
                    <a:lumMod val="75000"/>
                  </a:schemeClr>
                </a:solidFill>
                <a:ea typeface="ヒラギノ角ゴ Pro W3"/>
                <a:cs typeface="ヒラギノ角ゴ Pro W3"/>
              </a:rPr>
              <a:t>application</a:t>
            </a:r>
          </a:p>
        </p:txBody>
      </p:sp>
      <p:sp>
        <p:nvSpPr>
          <p:cNvPr id="334857" name="Rectangle 9"/>
          <p:cNvSpPr>
            <a:spLocks noChangeArrowheads="1"/>
          </p:cNvSpPr>
          <p:nvPr/>
        </p:nvSpPr>
        <p:spPr bwMode="auto">
          <a:xfrm>
            <a:off x="3714303" y="2324869"/>
            <a:ext cx="10017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a:t>
            </a:r>
          </a:p>
          <a:p>
            <a:pPr>
              <a:buNone/>
            </a:pPr>
            <a:r>
              <a:rPr lang="en-US" altLang="en-US" sz="1100" b="1" dirty="0">
                <a:solidFill>
                  <a:schemeClr val="accent2">
                    <a:lumMod val="75000"/>
                  </a:schemeClr>
                </a:solidFill>
                <a:ea typeface="ヒラギノ角ゴ Pro W3"/>
                <a:cs typeface="ヒラギノ角ゴ Pro W3"/>
              </a:rPr>
              <a:t>applications</a:t>
            </a:r>
          </a:p>
          <a:p>
            <a:pPr>
              <a:buNone/>
            </a:pPr>
            <a:r>
              <a:rPr lang="en-US" altLang="en-US" sz="1100" b="1" dirty="0">
                <a:solidFill>
                  <a:schemeClr val="accent2">
                    <a:lumMod val="75000"/>
                  </a:schemeClr>
                </a:solidFill>
                <a:ea typeface="ヒラギノ角ゴ Pro W3"/>
                <a:cs typeface="ヒラギノ角ゴ Pro W3"/>
              </a:rPr>
              <a:t>abroad</a:t>
            </a:r>
          </a:p>
        </p:txBody>
      </p:sp>
      <p:sp>
        <p:nvSpPr>
          <p:cNvPr id="334858"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100" b="1" dirty="0">
                <a:solidFill>
                  <a:srgbClr val="002060"/>
                </a:solidFill>
                <a:ea typeface="ヒラギノ角ゴ Pro W3"/>
                <a:cs typeface="ヒラギノ角ゴ Pro W3"/>
              </a:rPr>
              <a:t>(months)</a:t>
            </a:r>
          </a:p>
        </p:txBody>
      </p:sp>
      <p:sp>
        <p:nvSpPr>
          <p:cNvPr id="334859" name="Line 11"/>
          <p:cNvSpPr>
            <a:spLocks noChangeShapeType="1"/>
          </p:cNvSpPr>
          <p:nvPr/>
        </p:nvSpPr>
        <p:spPr bwMode="auto">
          <a:xfrm>
            <a:off x="1524000" y="2708920"/>
            <a:ext cx="0" cy="152400"/>
          </a:xfrm>
          <a:prstGeom prst="line">
            <a:avLst/>
          </a:prstGeom>
          <a:noFill/>
          <a:ln w="9525">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1547813" y="2852936"/>
            <a:ext cx="1447800"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2884488"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sz="1400" b="1" dirty="0">
                <a:solidFill>
                  <a:schemeClr val="accent2">
                    <a:lumMod val="75000"/>
                  </a:schemeClr>
                </a:solidFill>
                <a:ea typeface="ヒラギノ角ゴ Pro W3"/>
                <a:cs typeface="ヒラギノ角ゴ Pro W3"/>
              </a:rPr>
              <a:t>Traditional</a:t>
            </a:r>
            <a:endParaRPr lang="en-US" altLang="en-US" sz="2400" b="1" dirty="0">
              <a:solidFill>
                <a:schemeClr val="accent2">
                  <a:lumMod val="75000"/>
                </a:schemeClr>
              </a:solidFill>
              <a:ea typeface="ヒラギノ角ゴ Pro W3"/>
              <a:cs typeface="ヒラギノ角ゴ Pro W3"/>
            </a:endParaRPr>
          </a:p>
        </p:txBody>
      </p:sp>
      <p:sp>
        <p:nvSpPr>
          <p:cNvPr id="334869"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0"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(months)</a:t>
            </a:r>
            <a:endParaRPr lang="en-US" altLang="en-US" sz="1100" dirty="0">
              <a:solidFill>
                <a:schemeClr val="accent2">
                  <a:lumMod val="75000"/>
                </a:schemeClr>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2492375" y="4691063"/>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File PCT</a:t>
            </a:r>
          </a:p>
          <a:p>
            <a:pPr eaLnBrk="0" hangingPunct="0">
              <a:buNone/>
            </a:pPr>
            <a:r>
              <a:rPr lang="en-US" altLang="en-US" sz="1100" b="1" dirty="0">
                <a:solidFill>
                  <a:schemeClr val="accent2">
                    <a:lumMod val="75000"/>
                  </a:schemeClr>
                </a:solidFill>
                <a:ea typeface="ヒラギノ角ゴ Pro W3"/>
                <a:cs typeface="ヒラギノ角ゴ Pro W3"/>
              </a:rPr>
              <a:t>application</a:t>
            </a:r>
            <a:endParaRPr lang="en-US" altLang="en-US" sz="1100" dirty="0">
              <a:solidFill>
                <a:schemeClr val="accent2">
                  <a:lumMod val="75000"/>
                </a:schemeClr>
              </a:solidFill>
              <a:ea typeface="ヒラギノ角ゴ Pro W3"/>
              <a:cs typeface="ヒラギノ角ゴ Pro W3"/>
            </a:endParaRPr>
          </a:p>
        </p:txBody>
      </p:sp>
      <p:sp>
        <p:nvSpPr>
          <p:cNvPr id="334873" name="Rectangle 25"/>
          <p:cNvSpPr>
            <a:spLocks noChangeArrowheads="1"/>
          </p:cNvSpPr>
          <p:nvPr/>
        </p:nvSpPr>
        <p:spPr bwMode="auto">
          <a:xfrm>
            <a:off x="2801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12</a:t>
            </a:r>
            <a:endParaRPr lang="en-US" altLang="en-US" sz="1400" dirty="0">
              <a:solidFill>
                <a:schemeClr val="accent2">
                  <a:lumMod val="75000"/>
                </a:schemeClr>
              </a:solidFill>
              <a:ea typeface="ヒラギノ角ゴ Pro W3"/>
              <a:cs typeface="ヒラギノ角ゴ Pro W3"/>
            </a:endParaRPr>
          </a:p>
        </p:txBody>
      </p:sp>
      <p:sp>
        <p:nvSpPr>
          <p:cNvPr id="334874" name="Rectangle 26"/>
          <p:cNvSpPr>
            <a:spLocks noChangeArrowheads="1"/>
          </p:cNvSpPr>
          <p:nvPr/>
        </p:nvSpPr>
        <p:spPr bwMode="auto">
          <a:xfrm>
            <a:off x="1477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7848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30</a:t>
            </a:r>
            <a:endParaRPr lang="en-US" altLang="en-US" sz="1400" dirty="0">
              <a:solidFill>
                <a:schemeClr val="accent2">
                  <a:lumMod val="75000"/>
                </a:schemeClr>
              </a:solidFill>
              <a:ea typeface="ヒラギノ角ゴ Pro W3"/>
              <a:cs typeface="ヒラギノ角ゴ Pro W3"/>
            </a:endParaRPr>
          </a:p>
        </p:txBody>
      </p:sp>
      <p:sp>
        <p:nvSpPr>
          <p:cNvPr id="334876" name="Line 28"/>
          <p:cNvSpPr>
            <a:spLocks noChangeShapeType="1"/>
          </p:cNvSpPr>
          <p:nvPr/>
        </p:nvSpPr>
        <p:spPr bwMode="auto">
          <a:xfrm>
            <a:off x="1528763" y="4645025"/>
            <a:ext cx="6692900"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29829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3594100" y="4694238"/>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International </a:t>
            </a:r>
          </a:p>
          <a:p>
            <a:pPr eaLnBrk="0" hangingPunct="0">
              <a:buNone/>
            </a:pPr>
            <a:r>
              <a:rPr lang="en-US" altLang="en-US" sz="1100" b="1" dirty="0">
                <a:solidFill>
                  <a:schemeClr val="accent2">
                    <a:lumMod val="75000"/>
                  </a:schemeClr>
                </a:solidFill>
                <a:ea typeface="ヒラギノ角ゴ Pro W3"/>
                <a:cs typeface="ヒラギノ角ゴ Pro W3"/>
              </a:rPr>
              <a:t>search report &amp; written opinion</a:t>
            </a:r>
            <a:endParaRPr lang="en-US" altLang="en-US" sz="1100" dirty="0">
              <a:solidFill>
                <a:schemeClr val="accent2">
                  <a:lumMod val="75000"/>
                </a:schemeClr>
              </a:solidFill>
              <a:ea typeface="ヒラギノ角ゴ Pro W3"/>
              <a:cs typeface="ヒラギノ角ゴ Pro W3"/>
            </a:endParaRPr>
          </a:p>
        </p:txBody>
      </p:sp>
      <p:sp>
        <p:nvSpPr>
          <p:cNvPr id="334879" name="Rectangle 31"/>
          <p:cNvSpPr>
            <a:spLocks noChangeArrowheads="1"/>
          </p:cNvSpPr>
          <p:nvPr/>
        </p:nvSpPr>
        <p:spPr bwMode="auto">
          <a:xfrm>
            <a:off x="3940175" y="4267200"/>
            <a:ext cx="6334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16</a:t>
            </a:r>
            <a:endParaRPr lang="en-US" altLang="en-US" sz="1400" dirty="0">
              <a:solidFill>
                <a:schemeClr val="accent2">
                  <a:lumMod val="75000"/>
                </a:schemeClr>
              </a:solidFill>
              <a:ea typeface="ヒラギノ角ゴ Pro W3"/>
              <a:cs typeface="ヒラギノ角ゴ Pro W3"/>
            </a:endParaRPr>
          </a:p>
        </p:txBody>
      </p:sp>
      <p:sp>
        <p:nvSpPr>
          <p:cNvPr id="334880" name="Rectangle 32"/>
          <p:cNvSpPr>
            <a:spLocks noChangeArrowheads="1"/>
          </p:cNvSpPr>
          <p:nvPr/>
        </p:nvSpPr>
        <p:spPr bwMode="auto">
          <a:xfrm>
            <a:off x="4768850"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18</a:t>
            </a:r>
          </a:p>
        </p:txBody>
      </p:sp>
      <p:sp>
        <p:nvSpPr>
          <p:cNvPr id="334881" name="Text Box 33"/>
          <p:cNvSpPr txBox="1">
            <a:spLocks noChangeArrowheads="1"/>
          </p:cNvSpPr>
          <p:nvPr/>
        </p:nvSpPr>
        <p:spPr bwMode="auto">
          <a:xfrm>
            <a:off x="4291013" y="3886200"/>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en-US" altLang="en-US" sz="1100" b="1" dirty="0">
                <a:solidFill>
                  <a:schemeClr val="accent2">
                    <a:lumMod val="75000"/>
                  </a:schemeClr>
                </a:solidFill>
                <a:ea typeface="ヒラギノ角ゴ Pro W3"/>
                <a:cs typeface="ヒラギノ角ゴ Pro W3"/>
              </a:rPr>
              <a:t>International</a:t>
            </a:r>
          </a:p>
          <a:p>
            <a:pPr eaLnBrk="0" hangingPunct="0">
              <a:buNone/>
            </a:pPr>
            <a:r>
              <a:rPr lang="en-US" altLang="en-US" sz="1100" b="1" dirty="0">
                <a:solidFill>
                  <a:schemeClr val="accent2">
                    <a:lumMod val="75000"/>
                  </a:schemeClr>
                </a:solidFill>
                <a:ea typeface="ヒラギノ角ゴ Pro W3"/>
                <a:cs typeface="ヒラギノ角ゴ Pro W3"/>
              </a:rPr>
              <a:t>publication</a:t>
            </a:r>
            <a:endParaRPr lang="en-US" altLang="en-US" sz="1400" b="1" dirty="0">
              <a:solidFill>
                <a:schemeClr val="accent2">
                  <a:lumMod val="75000"/>
                </a:schemeClr>
              </a:solidFill>
              <a:ea typeface="ヒラギノ角ゴ Pro W3"/>
              <a:cs typeface="ヒラギノ角ゴ Pro W3"/>
            </a:endParaRPr>
          </a:p>
        </p:txBody>
      </p:sp>
      <p:sp>
        <p:nvSpPr>
          <p:cNvPr id="334882" name="Line 34"/>
          <p:cNvSpPr>
            <a:spLocks noChangeShapeType="1"/>
          </p:cNvSpPr>
          <p:nvPr/>
        </p:nvSpPr>
        <p:spPr bwMode="auto">
          <a:xfrm flipV="1">
            <a:off x="4252913" y="4533900"/>
            <a:ext cx="0" cy="1095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3" name="Rectangle 35"/>
          <p:cNvSpPr>
            <a:spLocks noChangeArrowheads="1"/>
          </p:cNvSpPr>
          <p:nvPr/>
        </p:nvSpPr>
        <p:spPr bwMode="auto">
          <a:xfrm>
            <a:off x="5413375" y="4705350"/>
            <a:ext cx="1550988" cy="11079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1100" b="1" dirty="0">
                <a:solidFill>
                  <a:schemeClr val="accent2">
                    <a:lumMod val="75000"/>
                  </a:schemeClr>
                </a:solidFill>
                <a:ea typeface="ヒラギノ角ゴ Pro W3"/>
                <a:cs typeface="ヒラギノ角ゴ Pro W3"/>
              </a:rPr>
              <a:t>(optional)</a:t>
            </a:r>
          </a:p>
          <a:p>
            <a:pPr>
              <a:buNone/>
            </a:pPr>
            <a:r>
              <a:rPr lang="en-US" altLang="en-US" sz="1100" b="1" dirty="0">
                <a:solidFill>
                  <a:schemeClr val="accent2">
                    <a:lumMod val="75000"/>
                  </a:schemeClr>
                </a:solidFill>
                <a:ea typeface="ヒラギノ角ゴ Pro W3"/>
                <a:cs typeface="ヒラギノ角ゴ Pro W3"/>
              </a:rPr>
              <a:t>demand for International</a:t>
            </a:r>
          </a:p>
          <a:p>
            <a:pPr>
              <a:buNone/>
            </a:pPr>
            <a:r>
              <a:rPr lang="en-US" altLang="en-US" sz="1100" b="1" dirty="0">
                <a:solidFill>
                  <a:schemeClr val="accent2">
                    <a:lumMod val="75000"/>
                  </a:schemeClr>
                </a:solidFill>
                <a:ea typeface="ヒラギノ角ゴ Pro W3"/>
                <a:cs typeface="ヒラギノ角ゴ Pro W3"/>
              </a:rPr>
              <a:t>preliminary</a:t>
            </a:r>
          </a:p>
          <a:p>
            <a:pPr>
              <a:buNone/>
            </a:pPr>
            <a:r>
              <a:rPr lang="en-US" altLang="en-US" sz="1100" b="1" dirty="0">
                <a:solidFill>
                  <a:schemeClr val="accent2">
                    <a:lumMod val="75000"/>
                  </a:schemeClr>
                </a:solidFill>
                <a:ea typeface="ヒラギノ角ゴ Pro W3"/>
                <a:cs typeface="ヒラギノ角ゴ Pro W3"/>
              </a:rPr>
              <a:t>examination</a:t>
            </a:r>
          </a:p>
          <a:p>
            <a:pPr algn="l" eaLnBrk="0" hangingPunct="0">
              <a:buNone/>
            </a:pPr>
            <a:endParaRPr lang="en-US" altLang="en-US" sz="1100" dirty="0">
              <a:ea typeface="ヒラギノ角ゴ Pro W3"/>
              <a:cs typeface="ヒラギノ角ゴ Pro W3"/>
            </a:endParaRPr>
          </a:p>
        </p:txBody>
      </p:sp>
      <p:grpSp>
        <p:nvGrpSpPr>
          <p:cNvPr id="334884" name="Group 36"/>
          <p:cNvGrpSpPr>
            <a:grpSpLocks/>
          </p:cNvGrpSpPr>
          <p:nvPr/>
        </p:nvGrpSpPr>
        <p:grpSpPr bwMode="auto">
          <a:xfrm>
            <a:off x="8148638" y="4149725"/>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buNone/>
            </a:pPr>
            <a:r>
              <a:rPr lang="en-US" altLang="en-US" sz="1100" b="1" dirty="0">
                <a:solidFill>
                  <a:schemeClr val="accent2">
                    <a:lumMod val="75000"/>
                  </a:schemeClr>
                </a:solidFill>
                <a:ea typeface="ヒラギノ角ゴ Pro W3"/>
                <a:cs typeface="ヒラギノ角ゴ Pro W3"/>
              </a:rPr>
              <a:t>File local</a:t>
            </a:r>
          </a:p>
          <a:p>
            <a:pPr algn="l" eaLnBrk="0" hangingPunct="0">
              <a:buNone/>
            </a:pPr>
            <a:r>
              <a:rPr lang="en-US" altLang="en-US" sz="1100" b="1" dirty="0">
                <a:solidFill>
                  <a:schemeClr val="accent2">
                    <a:lumMod val="75000"/>
                  </a:schemeClr>
                </a:solidFill>
                <a:ea typeface="ヒラギノ角ゴ Pro W3"/>
                <a:cs typeface="ヒラギノ角ゴ Pro W3"/>
              </a:rPr>
              <a:t>application</a:t>
            </a:r>
            <a:endParaRPr lang="en-US" altLang="en-US" sz="1100" dirty="0">
              <a:solidFill>
                <a:schemeClr val="accent2">
                  <a:lumMod val="75000"/>
                </a:schemeClr>
              </a:solidFill>
              <a:ea typeface="ヒラギノ角ゴ Pro W3"/>
              <a:cs typeface="ヒラギノ角ゴ Pro W3"/>
            </a:endParaRP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7810500" y="3532188"/>
            <a:ext cx="7223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Enter</a:t>
            </a:r>
          </a:p>
          <a:p>
            <a:pPr eaLnBrk="0" hangingPunct="0">
              <a:buNone/>
            </a:pPr>
            <a:r>
              <a:rPr lang="en-US" altLang="en-US" sz="1100" b="1" dirty="0">
                <a:solidFill>
                  <a:schemeClr val="accent2">
                    <a:lumMod val="75000"/>
                  </a:schemeClr>
                </a:solidFill>
                <a:ea typeface="ヒラギノ角ゴ Pro W3"/>
                <a:cs typeface="ヒラギノ角ゴ Pro W3"/>
              </a:rPr>
              <a:t>national</a:t>
            </a:r>
          </a:p>
          <a:p>
            <a:pPr eaLnBrk="0" hangingPunct="0">
              <a:buNone/>
            </a:pPr>
            <a:r>
              <a:rPr lang="en-US" altLang="en-US" sz="1100" b="1" dirty="0">
                <a:solidFill>
                  <a:schemeClr val="accent2">
                    <a:lumMod val="75000"/>
                  </a:schemeClr>
                </a:solidFill>
                <a:ea typeface="ヒラギノ角ゴ Pro W3"/>
                <a:cs typeface="ヒラギノ角ゴ Pro W3"/>
              </a:rPr>
              <a:t>phase</a:t>
            </a:r>
            <a:endParaRPr lang="en-US" altLang="en-US" sz="1400" dirty="0">
              <a:solidFill>
                <a:schemeClr val="accent2">
                  <a:lumMod val="75000"/>
                </a:schemeClr>
              </a:solidFill>
              <a:ea typeface="ヒラギノ角ゴ Pro W3"/>
              <a:cs typeface="ヒラギノ角ゴ Pro W3"/>
            </a:endParaRPr>
          </a:p>
        </p:txBody>
      </p:sp>
      <p:sp>
        <p:nvSpPr>
          <p:cNvPr id="334893" name="Line 45"/>
          <p:cNvSpPr>
            <a:spLocks noChangeShapeType="1"/>
          </p:cNvSpPr>
          <p:nvPr/>
        </p:nvSpPr>
        <p:spPr bwMode="auto">
          <a:xfrm flipV="1">
            <a:off x="498157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152876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5" name="Rectangle 47"/>
          <p:cNvSpPr>
            <a:spLocks noChangeArrowheads="1"/>
          </p:cNvSpPr>
          <p:nvPr/>
        </p:nvSpPr>
        <p:spPr bwMode="auto">
          <a:xfrm>
            <a:off x="5557838" y="4267200"/>
            <a:ext cx="563562"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22</a:t>
            </a:r>
            <a:endParaRPr lang="en-US" altLang="en-US" sz="1400" dirty="0">
              <a:solidFill>
                <a:schemeClr val="accent2">
                  <a:lumMod val="75000"/>
                </a:schemeClr>
              </a:solidFill>
              <a:ea typeface="ヒラギノ角ゴ Pro W3"/>
              <a:cs typeface="ヒラギノ角ゴ Pro W3"/>
            </a:endParaRPr>
          </a:p>
        </p:txBody>
      </p:sp>
      <p:sp>
        <p:nvSpPr>
          <p:cNvPr id="334896" name="Line 48"/>
          <p:cNvSpPr>
            <a:spLocks noChangeShapeType="1"/>
          </p:cNvSpPr>
          <p:nvPr/>
        </p:nvSpPr>
        <p:spPr bwMode="auto">
          <a:xfrm flipV="1">
            <a:off x="582612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7" name="Rectangle 49"/>
          <p:cNvSpPr>
            <a:spLocks noChangeArrowheads="1"/>
          </p:cNvSpPr>
          <p:nvPr/>
        </p:nvSpPr>
        <p:spPr bwMode="auto">
          <a:xfrm>
            <a:off x="7245350" y="4267200"/>
            <a:ext cx="56197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28</a:t>
            </a:r>
            <a:endParaRPr lang="en-US" altLang="en-US" sz="1400" dirty="0">
              <a:solidFill>
                <a:schemeClr val="accent2">
                  <a:lumMod val="75000"/>
                </a:schemeClr>
              </a:solidFill>
              <a:ea typeface="ヒラギノ角ゴ Pro W3"/>
              <a:cs typeface="ヒラギノ角ゴ Pro W3"/>
            </a:endParaRPr>
          </a:p>
        </p:txBody>
      </p:sp>
      <p:sp>
        <p:nvSpPr>
          <p:cNvPr id="334898" name="Line 50"/>
          <p:cNvSpPr>
            <a:spLocks noChangeShapeType="1"/>
          </p:cNvSpPr>
          <p:nvPr/>
        </p:nvSpPr>
        <p:spPr bwMode="auto">
          <a:xfrm flipV="1">
            <a:off x="75168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9" name="Rectangle 51"/>
          <p:cNvSpPr>
            <a:spLocks noChangeArrowheads="1"/>
          </p:cNvSpPr>
          <p:nvPr/>
        </p:nvSpPr>
        <p:spPr bwMode="auto">
          <a:xfrm>
            <a:off x="6881813" y="4705350"/>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chemeClr val="accent2">
                    <a:lumMod val="75000"/>
                  </a:schemeClr>
                </a:solidFill>
                <a:ea typeface="ヒラギノ角ゴ Pro W3"/>
                <a:cs typeface="ヒラギノ角ゴ Pro W3"/>
              </a:rPr>
              <a:t>(optional)</a:t>
            </a:r>
          </a:p>
          <a:p>
            <a:pPr eaLnBrk="0" hangingPunct="0">
              <a:buNone/>
            </a:pPr>
            <a:r>
              <a:rPr lang="en-US" altLang="en-US" sz="1100" b="1" dirty="0">
                <a:solidFill>
                  <a:schemeClr val="accent2">
                    <a:lumMod val="75000"/>
                  </a:schemeClr>
                </a:solidFill>
                <a:ea typeface="ヒラギノ角ゴ Pro W3"/>
                <a:cs typeface="ヒラギノ角ゴ Pro W3"/>
              </a:rPr>
              <a:t>International </a:t>
            </a:r>
          </a:p>
          <a:p>
            <a:pPr eaLnBrk="0" hangingPunct="0">
              <a:buNone/>
            </a:pPr>
            <a:r>
              <a:rPr lang="en-US" altLang="en-US" sz="1100" b="1" dirty="0">
                <a:solidFill>
                  <a:schemeClr val="accent2">
                    <a:lumMod val="75000"/>
                  </a:schemeClr>
                </a:solidFill>
                <a:ea typeface="ヒラギノ角ゴ Pro W3"/>
                <a:cs typeface="ヒラギノ角ゴ Pro W3"/>
              </a:rPr>
              <a:t>preliminary report on patentability</a:t>
            </a:r>
            <a:endParaRPr lang="en-US" altLang="en-US" sz="1100" dirty="0">
              <a:solidFill>
                <a:schemeClr val="accent2">
                  <a:lumMod val="75000"/>
                </a:schemeClr>
              </a:solidFill>
              <a:ea typeface="ヒラギノ角ゴ Pro W3"/>
              <a:cs typeface="ヒラギノ角ゴ Pro W3"/>
            </a:endParaRPr>
          </a:p>
        </p:txBody>
      </p:sp>
      <p:sp>
        <p:nvSpPr>
          <p:cNvPr id="334900"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sz="1400" b="1" dirty="0">
                <a:solidFill>
                  <a:schemeClr val="accent2">
                    <a:lumMod val="75000"/>
                  </a:schemeClr>
                </a:solidFill>
                <a:ea typeface="ヒラギノ角ゴ Pro W3"/>
                <a:cs typeface="ヒラギノ角ゴ Pro W3"/>
              </a:rPr>
              <a:t>PCT</a:t>
            </a:r>
            <a:endParaRPr lang="en-US" altLang="en-US" sz="2400" b="1" dirty="0">
              <a:solidFill>
                <a:schemeClr val="accent2">
                  <a:lumMod val="75000"/>
                </a:schemeClr>
              </a:solidFill>
              <a:ea typeface="ヒラギノ角ゴ Pro W3"/>
              <a:cs typeface="ヒラギノ角ゴ Pro W3"/>
            </a:endParaRPr>
          </a:p>
        </p:txBody>
      </p:sp>
      <p:sp>
        <p:nvSpPr>
          <p:cNvPr id="334901" name="Rectangle 53"/>
          <p:cNvSpPr>
            <a:spLocks noChangeArrowheads="1"/>
          </p:cNvSpPr>
          <p:nvPr/>
        </p:nvSpPr>
        <p:spPr bwMode="auto">
          <a:xfrm>
            <a:off x="1408113" y="4191000"/>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0</a:t>
            </a:r>
          </a:p>
        </p:txBody>
      </p:sp>
      <p:sp>
        <p:nvSpPr>
          <p:cNvPr id="2" name="TextBox 1"/>
          <p:cNvSpPr txBox="1"/>
          <p:nvPr/>
        </p:nvSpPr>
        <p:spPr>
          <a:xfrm>
            <a:off x="2954337" y="3383671"/>
            <a:ext cx="1481395" cy="338554"/>
          </a:xfrm>
          <a:prstGeom prst="rect">
            <a:avLst/>
          </a:prstGeom>
          <a:noFill/>
        </p:spPr>
        <p:txBody>
          <a:bodyPr wrap="square" rtlCol="0">
            <a:spAutoFit/>
          </a:bodyPr>
          <a:lstStyle/>
          <a:p>
            <a:pPr>
              <a:buNone/>
            </a:pPr>
            <a:r>
              <a:rPr lang="en-US" sz="1600" b="1" u="sng" dirty="0" smtClean="0">
                <a:solidFill>
                  <a:srgbClr val="990033"/>
                </a:solidFill>
              </a:rPr>
              <a:t>176 States</a:t>
            </a:r>
            <a:endParaRPr lang="en-US" sz="1600" b="1" u="sng" dirty="0">
              <a:solidFill>
                <a:srgbClr val="990033"/>
              </a:solidFill>
            </a:endParaRPr>
          </a:p>
        </p:txBody>
      </p:sp>
      <p:sp>
        <p:nvSpPr>
          <p:cNvPr id="52" name="TextBox 51"/>
          <p:cNvSpPr txBox="1"/>
          <p:nvPr/>
        </p:nvSpPr>
        <p:spPr>
          <a:xfrm>
            <a:off x="7956376" y="5217938"/>
            <a:ext cx="1267563" cy="338554"/>
          </a:xfrm>
          <a:prstGeom prst="rect">
            <a:avLst/>
          </a:prstGeom>
          <a:noFill/>
        </p:spPr>
        <p:txBody>
          <a:bodyPr wrap="square" rtlCol="0">
            <a:spAutoFit/>
          </a:bodyPr>
          <a:lstStyle/>
          <a:p>
            <a:pPr algn="ctr">
              <a:buNone/>
            </a:pPr>
            <a:r>
              <a:rPr lang="en-US" sz="1600" b="1" u="sng" dirty="0" smtClean="0">
                <a:solidFill>
                  <a:srgbClr val="990033"/>
                </a:solidFill>
              </a:rPr>
              <a:t>148 States</a:t>
            </a:r>
            <a:endParaRPr lang="en-US" sz="1600" b="1" u="sng" dirty="0">
              <a:solidFill>
                <a:srgbClr val="990033"/>
              </a:solidFill>
            </a:endParaRPr>
          </a:p>
        </p:txBody>
      </p:sp>
    </p:spTree>
    <p:extLst>
      <p:ext uri="{BB962C8B-B14F-4D97-AF65-F5344CB8AC3E}">
        <p14:creationId xmlns:p14="http://schemas.microsoft.com/office/powerpoint/2010/main" val="468299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228600" y="125760"/>
            <a:ext cx="8763000" cy="1143000"/>
          </a:xfrm>
        </p:spPr>
        <p:txBody>
          <a:bodyPr/>
          <a:lstStyle/>
          <a:p>
            <a:r>
              <a:rPr lang="en-US" altLang="en-US" dirty="0"/>
              <a:t>Using the traditional patent system to seek multinational patent protection</a:t>
            </a:r>
          </a:p>
        </p:txBody>
      </p:sp>
      <p:sp>
        <p:nvSpPr>
          <p:cNvPr id="311299" name="Rectangle 3"/>
          <p:cNvSpPr>
            <a:spLocks noGrp="1" noChangeArrowheads="1"/>
          </p:cNvSpPr>
          <p:nvPr>
            <p:ph type="body" idx="1"/>
          </p:nvPr>
        </p:nvSpPr>
        <p:spPr>
          <a:xfrm>
            <a:off x="0" y="3429000"/>
            <a:ext cx="8964612" cy="3179763"/>
          </a:xfrm>
        </p:spPr>
        <p:txBody>
          <a:bodyPr/>
          <a:lstStyle/>
          <a:p>
            <a:pPr marL="0" indent="0">
              <a:buFontTx/>
              <a:buNone/>
            </a:pPr>
            <a:r>
              <a:rPr lang="en-US" altLang="en-US" sz="1800" b="1" dirty="0" smtClean="0">
                <a:solidFill>
                  <a:schemeClr val="accent2">
                    <a:lumMod val="75000"/>
                  </a:schemeClr>
                </a:solidFill>
              </a:rPr>
              <a:t>Local patent application followed within 12 months by multiple foreign applications claiming priority under Paris Convention:</a:t>
            </a:r>
          </a:p>
          <a:p>
            <a:pPr marL="476250" lvl="1">
              <a:buFontTx/>
              <a:buNone/>
            </a:pPr>
            <a:r>
              <a:rPr lang="en-US" altLang="en-US" sz="1800" b="1" dirty="0" smtClean="0">
                <a:solidFill>
                  <a:schemeClr val="accent2">
                    <a:lumMod val="75000"/>
                  </a:schemeClr>
                </a:solidFill>
              </a:rPr>
              <a:t> - multiple formality requirements</a:t>
            </a:r>
          </a:p>
          <a:p>
            <a:pPr marL="476250" lvl="1">
              <a:buFontTx/>
              <a:buNone/>
            </a:pPr>
            <a:r>
              <a:rPr lang="en-US" altLang="en-US" sz="1800" b="1" dirty="0" smtClean="0">
                <a:solidFill>
                  <a:schemeClr val="accent2">
                    <a:lumMod val="75000"/>
                  </a:schemeClr>
                </a:solidFill>
              </a:rPr>
              <a:t> - multiple searches</a:t>
            </a:r>
          </a:p>
          <a:p>
            <a:pPr marL="476250" lvl="1">
              <a:buFontTx/>
              <a:buNone/>
            </a:pPr>
            <a:r>
              <a:rPr lang="en-US" altLang="en-US" sz="1800" b="1" dirty="0" smtClean="0">
                <a:solidFill>
                  <a:schemeClr val="accent2">
                    <a:lumMod val="75000"/>
                  </a:schemeClr>
                </a:solidFill>
              </a:rPr>
              <a:t> - multiple publications</a:t>
            </a:r>
          </a:p>
          <a:p>
            <a:pPr marL="476250" lvl="1">
              <a:buFontTx/>
              <a:buNone/>
            </a:pPr>
            <a:r>
              <a:rPr lang="en-US" altLang="en-US" sz="1800" b="1" dirty="0" smtClean="0">
                <a:solidFill>
                  <a:schemeClr val="accent2">
                    <a:lumMod val="75000"/>
                  </a:schemeClr>
                </a:solidFill>
              </a:rPr>
              <a:t> - multiple examinations and prosecutions of applications</a:t>
            </a:r>
          </a:p>
          <a:p>
            <a:pPr marL="476250" lvl="1">
              <a:buFontTx/>
              <a:buNone/>
            </a:pPr>
            <a:r>
              <a:rPr lang="en-US" altLang="en-US" sz="1800" b="1" dirty="0" smtClean="0">
                <a:solidFill>
                  <a:schemeClr val="accent2">
                    <a:lumMod val="75000"/>
                  </a:schemeClr>
                </a:solidFill>
              </a:rPr>
              <a:t> - translations and national fees required at 12 months</a:t>
            </a:r>
          </a:p>
          <a:p>
            <a:pPr marL="0" indent="0">
              <a:buFontTx/>
              <a:buNone/>
            </a:pPr>
            <a:r>
              <a:rPr lang="en-US" altLang="en-US" sz="1800" b="1" dirty="0" smtClean="0">
                <a:solidFill>
                  <a:schemeClr val="accent2">
                    <a:lumMod val="75000"/>
                  </a:schemeClr>
                </a:solidFill>
              </a:rPr>
              <a:t>Some rationalization because of regional arrangements: </a:t>
            </a:r>
          </a:p>
          <a:p>
            <a:pPr marL="476250" lvl="1">
              <a:buFontTx/>
              <a:buNone/>
            </a:pPr>
            <a:r>
              <a:rPr lang="en-US" altLang="en-US" sz="1800" b="1" dirty="0" smtClean="0">
                <a:solidFill>
                  <a:schemeClr val="accent2">
                    <a:lumMod val="75000"/>
                  </a:schemeClr>
                </a:solidFill>
              </a:rPr>
              <a:t>ARIPO, EAPO, EPO, OAPI</a:t>
            </a:r>
          </a:p>
        </p:txBody>
      </p:sp>
      <p:sp>
        <p:nvSpPr>
          <p:cNvPr id="311300" name="Line 4"/>
          <p:cNvSpPr>
            <a:spLocks noChangeShapeType="1"/>
          </p:cNvSpPr>
          <p:nvPr/>
        </p:nvSpPr>
        <p:spPr bwMode="auto">
          <a:xfrm flipV="1">
            <a:off x="4784725" y="1411288"/>
            <a:ext cx="0" cy="989012"/>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1" name="Rectangle 5"/>
          <p:cNvSpPr>
            <a:spLocks noChangeArrowheads="1"/>
          </p:cNvSpPr>
          <p:nvPr/>
        </p:nvSpPr>
        <p:spPr bwMode="auto">
          <a:xfrm>
            <a:off x="2724150" y="1900238"/>
            <a:ext cx="2857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0</a:t>
            </a:r>
          </a:p>
        </p:txBody>
      </p:sp>
      <p:sp>
        <p:nvSpPr>
          <p:cNvPr id="311302" name="Rectangle 6"/>
          <p:cNvSpPr>
            <a:spLocks noChangeArrowheads="1"/>
          </p:cNvSpPr>
          <p:nvPr/>
        </p:nvSpPr>
        <p:spPr bwMode="auto">
          <a:xfrm>
            <a:off x="4362450" y="1917700"/>
            <a:ext cx="384175"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chemeClr val="accent2">
                    <a:lumMod val="75000"/>
                  </a:schemeClr>
                </a:solidFill>
                <a:ea typeface="ヒラギノ角ゴ Pro W3"/>
                <a:cs typeface="ヒラギノ角ゴ Pro W3"/>
              </a:rPr>
              <a:t>12</a:t>
            </a:r>
          </a:p>
        </p:txBody>
      </p:sp>
      <p:sp>
        <p:nvSpPr>
          <p:cNvPr id="311303" name="Rectangle 7"/>
          <p:cNvSpPr>
            <a:spLocks noChangeArrowheads="1"/>
          </p:cNvSpPr>
          <p:nvPr/>
        </p:nvSpPr>
        <p:spPr bwMode="auto">
          <a:xfrm>
            <a:off x="2474913" y="2354263"/>
            <a:ext cx="923925"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a:t>
            </a:r>
          </a:p>
          <a:p>
            <a:pPr>
              <a:buNone/>
            </a:pPr>
            <a:r>
              <a:rPr lang="en-US" altLang="en-US" sz="1100" b="1" dirty="0">
                <a:solidFill>
                  <a:schemeClr val="accent2">
                    <a:lumMod val="75000"/>
                  </a:schemeClr>
                </a:solidFill>
                <a:ea typeface="ヒラギノ角ゴ Pro W3"/>
                <a:cs typeface="ヒラギノ角ゴ Pro W3"/>
              </a:rPr>
              <a:t>application</a:t>
            </a:r>
          </a:p>
          <a:p>
            <a:pPr>
              <a:buNone/>
            </a:pPr>
            <a:r>
              <a:rPr lang="en-US" altLang="en-US" sz="1100" b="1" dirty="0">
                <a:solidFill>
                  <a:schemeClr val="accent2">
                    <a:lumMod val="75000"/>
                  </a:schemeClr>
                </a:solidFill>
                <a:ea typeface="ヒラギノ角ゴ Pro W3"/>
                <a:cs typeface="ヒラギノ角ゴ Pro W3"/>
              </a:rPr>
              <a:t>locally</a:t>
            </a:r>
          </a:p>
        </p:txBody>
      </p:sp>
      <p:sp>
        <p:nvSpPr>
          <p:cNvPr id="311304" name="Rectangle 8"/>
          <p:cNvSpPr>
            <a:spLocks noChangeArrowheads="1"/>
          </p:cNvSpPr>
          <p:nvPr/>
        </p:nvSpPr>
        <p:spPr bwMode="auto">
          <a:xfrm>
            <a:off x="5703888" y="1870075"/>
            <a:ext cx="1001712"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chemeClr val="accent2">
                    <a:lumMod val="75000"/>
                  </a:schemeClr>
                </a:solidFill>
                <a:ea typeface="ヒラギノ角ゴ Pro W3"/>
                <a:cs typeface="ヒラギノ角ゴ Pro W3"/>
              </a:rPr>
              <a:t>File</a:t>
            </a:r>
          </a:p>
          <a:p>
            <a:pPr>
              <a:buNone/>
            </a:pPr>
            <a:r>
              <a:rPr lang="en-US" altLang="en-US" sz="1100" b="1" dirty="0">
                <a:solidFill>
                  <a:schemeClr val="accent2">
                    <a:lumMod val="75000"/>
                  </a:schemeClr>
                </a:solidFill>
                <a:ea typeface="ヒラギノ角ゴ Pro W3"/>
                <a:cs typeface="ヒラギノ角ゴ Pro W3"/>
              </a:rPr>
              <a:t>applications</a:t>
            </a:r>
          </a:p>
          <a:p>
            <a:pPr>
              <a:buNone/>
            </a:pPr>
            <a:r>
              <a:rPr lang="en-US" altLang="en-US" sz="1100" b="1" dirty="0">
                <a:solidFill>
                  <a:schemeClr val="accent2">
                    <a:lumMod val="75000"/>
                  </a:schemeClr>
                </a:solidFill>
                <a:ea typeface="ヒラギノ角ゴ Pro W3"/>
                <a:cs typeface="ヒラギノ角ゴ Pro W3"/>
              </a:rPr>
              <a:t>abroad</a:t>
            </a:r>
          </a:p>
        </p:txBody>
      </p:sp>
      <p:sp>
        <p:nvSpPr>
          <p:cNvPr id="311305" name="Line 9"/>
          <p:cNvSpPr>
            <a:spLocks noChangeShapeType="1"/>
          </p:cNvSpPr>
          <p:nvPr/>
        </p:nvSpPr>
        <p:spPr bwMode="auto">
          <a:xfrm>
            <a:off x="2882900" y="2301875"/>
            <a:ext cx="1895475" cy="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6" name="Line 10"/>
          <p:cNvSpPr>
            <a:spLocks noChangeShapeType="1"/>
          </p:cNvSpPr>
          <p:nvPr/>
        </p:nvSpPr>
        <p:spPr bwMode="auto">
          <a:xfrm>
            <a:off x="4784725" y="2308225"/>
            <a:ext cx="0" cy="963613"/>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7" name="Line 11"/>
          <p:cNvSpPr>
            <a:spLocks noChangeShapeType="1"/>
          </p:cNvSpPr>
          <p:nvPr/>
        </p:nvSpPr>
        <p:spPr bwMode="auto">
          <a:xfrm>
            <a:off x="4791075" y="2308225"/>
            <a:ext cx="860425" cy="39370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8" name="Line 12"/>
          <p:cNvSpPr>
            <a:spLocks noChangeShapeType="1"/>
          </p:cNvSpPr>
          <p:nvPr/>
        </p:nvSpPr>
        <p:spPr bwMode="auto">
          <a:xfrm flipV="1">
            <a:off x="4791075" y="1887538"/>
            <a:ext cx="860425" cy="420687"/>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09" name="Line 13"/>
          <p:cNvSpPr>
            <a:spLocks noChangeShapeType="1"/>
          </p:cNvSpPr>
          <p:nvPr/>
        </p:nvSpPr>
        <p:spPr bwMode="auto">
          <a:xfrm flipV="1">
            <a:off x="4791075" y="1482725"/>
            <a:ext cx="542925" cy="82550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10" name="Line 14"/>
          <p:cNvSpPr>
            <a:spLocks noChangeShapeType="1"/>
          </p:cNvSpPr>
          <p:nvPr/>
        </p:nvSpPr>
        <p:spPr bwMode="auto">
          <a:xfrm>
            <a:off x="4791075" y="2308225"/>
            <a:ext cx="463550" cy="80010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11" name="Line 15"/>
          <p:cNvSpPr>
            <a:spLocks noChangeShapeType="1"/>
          </p:cNvSpPr>
          <p:nvPr/>
        </p:nvSpPr>
        <p:spPr bwMode="auto">
          <a:xfrm>
            <a:off x="2881313" y="2219325"/>
            <a:ext cx="0" cy="6826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1312" name="Rectangle 16"/>
          <p:cNvSpPr>
            <a:spLocks noChangeArrowheads="1"/>
          </p:cNvSpPr>
          <p:nvPr/>
        </p:nvSpPr>
        <p:spPr bwMode="auto">
          <a:xfrm>
            <a:off x="2005013" y="1909763"/>
            <a:ext cx="7842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100" b="1" dirty="0">
                <a:solidFill>
                  <a:schemeClr val="accent2">
                    <a:lumMod val="75000"/>
                  </a:schemeClr>
                </a:solidFill>
                <a:ea typeface="ヒラギノ角ゴ Pro W3"/>
                <a:cs typeface="ヒラギノ角ゴ Pro W3"/>
              </a:rPr>
              <a:t>(months)</a:t>
            </a:r>
          </a:p>
        </p:txBody>
      </p:sp>
    </p:spTree>
    <p:extLst>
      <p:ext uri="{BB962C8B-B14F-4D97-AF65-F5344CB8AC3E}">
        <p14:creationId xmlns:p14="http://schemas.microsoft.com/office/powerpoint/2010/main" val="3186329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animEffect transition="in" filter="dissolve">
                                      <p:cBhvr>
                                        <p:cTn id="7" dur="500"/>
                                        <p:tgtEl>
                                          <p:spTgt spid="311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1299">
                                            <p:txEl>
                                              <p:pRg st="1" end="1"/>
                                            </p:txEl>
                                          </p:spTgt>
                                        </p:tgtEl>
                                        <p:attrNameLst>
                                          <p:attrName>style.visibility</p:attrName>
                                        </p:attrNameLst>
                                      </p:cBhvr>
                                      <p:to>
                                        <p:strVal val="visible"/>
                                      </p:to>
                                    </p:set>
                                    <p:animEffect transition="in" filter="dissolve">
                                      <p:cBhvr>
                                        <p:cTn id="12" dur="500"/>
                                        <p:tgtEl>
                                          <p:spTgt spid="311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11299">
                                            <p:txEl>
                                              <p:pRg st="2" end="2"/>
                                            </p:txEl>
                                          </p:spTgt>
                                        </p:tgtEl>
                                        <p:attrNameLst>
                                          <p:attrName>style.visibility</p:attrName>
                                        </p:attrNameLst>
                                      </p:cBhvr>
                                      <p:to>
                                        <p:strVal val="visible"/>
                                      </p:to>
                                    </p:set>
                                    <p:animEffect transition="in" filter="dissolve">
                                      <p:cBhvr>
                                        <p:cTn id="17" dur="500"/>
                                        <p:tgtEl>
                                          <p:spTgt spid="3112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11299">
                                            <p:txEl>
                                              <p:pRg st="3" end="3"/>
                                            </p:txEl>
                                          </p:spTgt>
                                        </p:tgtEl>
                                        <p:attrNameLst>
                                          <p:attrName>style.visibility</p:attrName>
                                        </p:attrNameLst>
                                      </p:cBhvr>
                                      <p:to>
                                        <p:strVal val="visible"/>
                                      </p:to>
                                    </p:set>
                                    <p:animEffect transition="in" filter="dissolve">
                                      <p:cBhvr>
                                        <p:cTn id="22" dur="500"/>
                                        <p:tgtEl>
                                          <p:spTgt spid="3112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11299">
                                            <p:txEl>
                                              <p:pRg st="4" end="4"/>
                                            </p:txEl>
                                          </p:spTgt>
                                        </p:tgtEl>
                                        <p:attrNameLst>
                                          <p:attrName>style.visibility</p:attrName>
                                        </p:attrNameLst>
                                      </p:cBhvr>
                                      <p:to>
                                        <p:strVal val="visible"/>
                                      </p:to>
                                    </p:set>
                                    <p:animEffect transition="in" filter="dissolve">
                                      <p:cBhvr>
                                        <p:cTn id="27" dur="500"/>
                                        <p:tgtEl>
                                          <p:spTgt spid="3112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11299">
                                            <p:txEl>
                                              <p:pRg st="5" end="5"/>
                                            </p:txEl>
                                          </p:spTgt>
                                        </p:tgtEl>
                                        <p:attrNameLst>
                                          <p:attrName>style.visibility</p:attrName>
                                        </p:attrNameLst>
                                      </p:cBhvr>
                                      <p:to>
                                        <p:strVal val="visible"/>
                                      </p:to>
                                    </p:set>
                                    <p:animEffect transition="in" filter="dissolve">
                                      <p:cBhvr>
                                        <p:cTn id="32" dur="500"/>
                                        <p:tgtEl>
                                          <p:spTgt spid="3112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11299">
                                            <p:txEl>
                                              <p:pRg st="6" end="6"/>
                                            </p:txEl>
                                          </p:spTgt>
                                        </p:tgtEl>
                                        <p:attrNameLst>
                                          <p:attrName>style.visibility</p:attrName>
                                        </p:attrNameLst>
                                      </p:cBhvr>
                                      <p:to>
                                        <p:strVal val="visible"/>
                                      </p:to>
                                    </p:set>
                                    <p:animEffect transition="in" filter="dissolve">
                                      <p:cBhvr>
                                        <p:cTn id="37" dur="500"/>
                                        <p:tgtEl>
                                          <p:spTgt spid="31129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311299">
                                            <p:txEl>
                                              <p:pRg st="7" end="7"/>
                                            </p:txEl>
                                          </p:spTgt>
                                        </p:tgtEl>
                                        <p:attrNameLst>
                                          <p:attrName>style.visibility</p:attrName>
                                        </p:attrNameLst>
                                      </p:cBhvr>
                                      <p:to>
                                        <p:strVal val="visible"/>
                                      </p:to>
                                    </p:set>
                                    <p:animEffect transition="in" filter="dissolve">
                                      <p:cBhvr>
                                        <p:cTn id="42" dur="500"/>
                                        <p:tgtEl>
                                          <p:spTgt spid="311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1" name="Rectangle 5"/>
          <p:cNvSpPr>
            <a:spLocks noChangeArrowheads="1"/>
          </p:cNvSpPr>
          <p:nvPr/>
        </p:nvSpPr>
        <p:spPr bwMode="auto">
          <a:xfrm>
            <a:off x="158750" y="2784475"/>
            <a:ext cx="8858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(months)</a:t>
            </a:r>
          </a:p>
        </p:txBody>
      </p:sp>
      <p:sp>
        <p:nvSpPr>
          <p:cNvPr id="321542" name="Rectangle 6"/>
          <p:cNvSpPr>
            <a:spLocks noChangeArrowheads="1"/>
          </p:cNvSpPr>
          <p:nvPr/>
        </p:nvSpPr>
        <p:spPr bwMode="auto">
          <a:xfrm>
            <a:off x="1620838" y="3536950"/>
            <a:ext cx="1235075" cy="52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File PCT</a:t>
            </a:r>
          </a:p>
          <a:p>
            <a:pPr eaLnBrk="0" hangingPunct="0">
              <a:buNone/>
            </a:pPr>
            <a:r>
              <a:rPr lang="en-US" altLang="en-US" sz="1400" b="1" dirty="0">
                <a:solidFill>
                  <a:schemeClr val="accent2">
                    <a:lumMod val="75000"/>
                  </a:schemeClr>
                </a:solidFill>
                <a:ea typeface="ヒラギノ角ゴ Pro W3"/>
                <a:cs typeface="ヒラギノ角ゴ Pro W3"/>
              </a:rPr>
              <a:t>application</a:t>
            </a:r>
          </a:p>
        </p:txBody>
      </p:sp>
      <p:sp>
        <p:nvSpPr>
          <p:cNvPr id="321543" name="Rectangle 7"/>
          <p:cNvSpPr>
            <a:spLocks noChangeArrowheads="1"/>
          </p:cNvSpPr>
          <p:nvPr/>
        </p:nvSpPr>
        <p:spPr bwMode="auto">
          <a:xfrm>
            <a:off x="208121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12</a:t>
            </a:r>
          </a:p>
        </p:txBody>
      </p:sp>
      <p:sp>
        <p:nvSpPr>
          <p:cNvPr id="321544" name="Rectangle 8"/>
          <p:cNvSpPr>
            <a:spLocks noChangeArrowheads="1"/>
          </p:cNvSpPr>
          <p:nvPr/>
        </p:nvSpPr>
        <p:spPr bwMode="auto">
          <a:xfrm>
            <a:off x="412750" y="3052763"/>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0</a:t>
            </a:r>
          </a:p>
        </p:txBody>
      </p:sp>
      <p:sp>
        <p:nvSpPr>
          <p:cNvPr id="321545" name="Rectangle 9"/>
          <p:cNvSpPr>
            <a:spLocks noChangeArrowheads="1"/>
          </p:cNvSpPr>
          <p:nvPr/>
        </p:nvSpPr>
        <p:spPr bwMode="auto">
          <a:xfrm>
            <a:off x="8213725" y="3073400"/>
            <a:ext cx="47148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30</a:t>
            </a:r>
          </a:p>
        </p:txBody>
      </p:sp>
      <p:sp>
        <p:nvSpPr>
          <p:cNvPr id="321546" name="Line 10"/>
          <p:cNvSpPr>
            <a:spLocks noChangeShapeType="1"/>
          </p:cNvSpPr>
          <p:nvPr/>
        </p:nvSpPr>
        <p:spPr bwMode="auto">
          <a:xfrm>
            <a:off x="536575" y="3476625"/>
            <a:ext cx="7978775"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7" name="Line 11"/>
          <p:cNvSpPr>
            <a:spLocks noChangeShapeType="1"/>
          </p:cNvSpPr>
          <p:nvPr/>
        </p:nvSpPr>
        <p:spPr bwMode="auto">
          <a:xfrm flipV="1">
            <a:off x="2298700" y="3330575"/>
            <a:ext cx="0" cy="14605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8" name="Rectangle 12"/>
          <p:cNvSpPr>
            <a:spLocks noChangeArrowheads="1"/>
          </p:cNvSpPr>
          <p:nvPr/>
        </p:nvSpPr>
        <p:spPr bwMode="auto">
          <a:xfrm>
            <a:off x="2995613" y="3541713"/>
            <a:ext cx="1597025"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International </a:t>
            </a:r>
          </a:p>
          <a:p>
            <a:pPr eaLnBrk="0" hangingPunct="0">
              <a:buNone/>
            </a:pPr>
            <a:r>
              <a:rPr lang="en-US" altLang="en-US" sz="1400" b="1" dirty="0">
                <a:solidFill>
                  <a:schemeClr val="accent2">
                    <a:lumMod val="75000"/>
                  </a:schemeClr>
                </a:solidFill>
                <a:ea typeface="ヒラギノ角ゴ Pro W3"/>
                <a:cs typeface="ヒラギノ角ゴ Pro W3"/>
              </a:rPr>
              <a:t>search report &amp; written opinion</a:t>
            </a:r>
          </a:p>
        </p:txBody>
      </p:sp>
      <p:sp>
        <p:nvSpPr>
          <p:cNvPr id="321549" name="Rectangle 13"/>
          <p:cNvSpPr>
            <a:spLocks noChangeArrowheads="1"/>
          </p:cNvSpPr>
          <p:nvPr/>
        </p:nvSpPr>
        <p:spPr bwMode="auto">
          <a:xfrm>
            <a:off x="359886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16</a:t>
            </a:r>
          </a:p>
        </p:txBody>
      </p:sp>
      <p:sp>
        <p:nvSpPr>
          <p:cNvPr id="321550" name="Rectangle 14"/>
          <p:cNvSpPr>
            <a:spLocks noChangeArrowheads="1"/>
          </p:cNvSpPr>
          <p:nvPr/>
        </p:nvSpPr>
        <p:spPr bwMode="auto">
          <a:xfrm>
            <a:off x="4465638" y="305435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18</a:t>
            </a:r>
          </a:p>
        </p:txBody>
      </p:sp>
      <p:sp>
        <p:nvSpPr>
          <p:cNvPr id="321551" name="Text Box 15"/>
          <p:cNvSpPr txBox="1">
            <a:spLocks noChangeArrowheads="1"/>
          </p:cNvSpPr>
          <p:nvPr/>
        </p:nvSpPr>
        <p:spPr bwMode="auto">
          <a:xfrm>
            <a:off x="4087813" y="2564904"/>
            <a:ext cx="1733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en-US" altLang="en-US" sz="1400" b="1" dirty="0">
                <a:solidFill>
                  <a:schemeClr val="accent2">
                    <a:lumMod val="75000"/>
                  </a:schemeClr>
                </a:solidFill>
                <a:ea typeface="ヒラギノ角ゴ Pro W3"/>
                <a:cs typeface="ヒラギノ角ゴ Pro W3"/>
              </a:rPr>
              <a:t>International</a:t>
            </a:r>
          </a:p>
          <a:p>
            <a:pPr eaLnBrk="0" hangingPunct="0">
              <a:buNone/>
            </a:pPr>
            <a:r>
              <a:rPr lang="en-US" altLang="en-US" sz="1400" b="1" dirty="0">
                <a:solidFill>
                  <a:schemeClr val="accent2">
                    <a:lumMod val="75000"/>
                  </a:schemeClr>
                </a:solidFill>
                <a:ea typeface="ヒラギノ角ゴ Pro W3"/>
                <a:cs typeface="ヒラギノ角ゴ Pro W3"/>
              </a:rPr>
              <a:t>publication</a:t>
            </a:r>
          </a:p>
        </p:txBody>
      </p:sp>
      <p:sp>
        <p:nvSpPr>
          <p:cNvPr id="321552" name="Line 16"/>
          <p:cNvSpPr>
            <a:spLocks noChangeShapeType="1"/>
          </p:cNvSpPr>
          <p:nvPr/>
        </p:nvSpPr>
        <p:spPr bwMode="auto">
          <a:xfrm flipV="1">
            <a:off x="3783013" y="3332163"/>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3" name="Rectangle 17"/>
          <p:cNvSpPr>
            <a:spLocks noChangeArrowheads="1"/>
          </p:cNvSpPr>
          <p:nvPr/>
        </p:nvSpPr>
        <p:spPr bwMode="auto">
          <a:xfrm>
            <a:off x="5251451" y="3562090"/>
            <a:ext cx="1846262" cy="138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1400" i="1" dirty="0">
                <a:solidFill>
                  <a:schemeClr val="accent2">
                    <a:lumMod val="75000"/>
                  </a:schemeClr>
                </a:solidFill>
                <a:ea typeface="ヒラギノ角ゴ Pro W3"/>
                <a:cs typeface="ヒラギノ角ゴ Pro W3"/>
              </a:rPr>
              <a:t>(optional)</a:t>
            </a:r>
          </a:p>
          <a:p>
            <a:pPr>
              <a:buNone/>
            </a:pPr>
            <a:r>
              <a:rPr lang="en-US" altLang="en-US" sz="1400" i="1" dirty="0">
                <a:solidFill>
                  <a:schemeClr val="accent2">
                    <a:lumMod val="75000"/>
                  </a:schemeClr>
                </a:solidFill>
                <a:ea typeface="ヒラギノ角ゴ Pro W3"/>
                <a:cs typeface="ヒラギノ角ゴ Pro W3"/>
              </a:rPr>
              <a:t>demand for International</a:t>
            </a:r>
          </a:p>
          <a:p>
            <a:pPr>
              <a:buNone/>
            </a:pPr>
            <a:r>
              <a:rPr lang="en-US" altLang="en-US" sz="1400" i="1" dirty="0">
                <a:solidFill>
                  <a:schemeClr val="accent2">
                    <a:lumMod val="75000"/>
                  </a:schemeClr>
                </a:solidFill>
                <a:ea typeface="ヒラギノ角ゴ Pro W3"/>
                <a:cs typeface="ヒラギノ角ゴ Pro W3"/>
              </a:rPr>
              <a:t>preliminary</a:t>
            </a:r>
          </a:p>
          <a:p>
            <a:pPr>
              <a:buNone/>
            </a:pPr>
            <a:r>
              <a:rPr lang="en-US" altLang="en-US" sz="1400" i="1" dirty="0">
                <a:solidFill>
                  <a:schemeClr val="accent2">
                    <a:lumMod val="75000"/>
                  </a:schemeClr>
                </a:solidFill>
                <a:ea typeface="ヒラギノ角ゴ Pro W3"/>
                <a:cs typeface="ヒラギノ角ゴ Pro W3"/>
              </a:rPr>
              <a:t>examination</a:t>
            </a:r>
          </a:p>
          <a:p>
            <a:pPr algn="l" eaLnBrk="0" hangingPunct="0">
              <a:buNone/>
            </a:pPr>
            <a:endParaRPr lang="en-US" altLang="en-US" sz="1400" dirty="0">
              <a:ea typeface="ヒラギノ角ゴ Pro W3"/>
              <a:cs typeface="ヒラギノ角ゴ Pro W3"/>
            </a:endParaRPr>
          </a:p>
        </p:txBody>
      </p:sp>
      <p:grpSp>
        <p:nvGrpSpPr>
          <p:cNvPr id="321554" name="Group 18"/>
          <p:cNvGrpSpPr>
            <a:grpSpLocks/>
          </p:cNvGrpSpPr>
          <p:nvPr/>
        </p:nvGrpSpPr>
        <p:grpSpPr bwMode="auto">
          <a:xfrm>
            <a:off x="8429625" y="2830513"/>
            <a:ext cx="714375" cy="1292225"/>
            <a:chOff x="4047" y="342"/>
            <a:chExt cx="651" cy="1134"/>
          </a:xfrm>
        </p:grpSpPr>
        <p:sp>
          <p:nvSpPr>
            <p:cNvPr id="321555" name="Line 19"/>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6" name="Line 20"/>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7" name="Line 21"/>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8" name="Line 22"/>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9" name="Line 23"/>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0" name="Line 24"/>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21561" name="Rectangle 25"/>
          <p:cNvSpPr>
            <a:spLocks noChangeArrowheads="1"/>
          </p:cNvSpPr>
          <p:nvPr/>
        </p:nvSpPr>
        <p:spPr bwMode="auto">
          <a:xfrm>
            <a:off x="0" y="3514725"/>
            <a:ext cx="104067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None/>
            </a:pPr>
            <a:r>
              <a:rPr lang="en-US" altLang="en-US" sz="1400" dirty="0">
                <a:solidFill>
                  <a:schemeClr val="accent2">
                    <a:lumMod val="75000"/>
                  </a:schemeClr>
                </a:solidFill>
                <a:ea typeface="ヒラギノ角ゴ Pro W3"/>
                <a:cs typeface="ヒラギノ角ゴ Pro W3"/>
              </a:rPr>
              <a:t>File local</a:t>
            </a:r>
          </a:p>
          <a:p>
            <a:pPr algn="l" eaLnBrk="0" hangingPunct="0">
              <a:buNone/>
            </a:pPr>
            <a:r>
              <a:rPr lang="en-US" altLang="en-US" sz="1400" dirty="0">
                <a:solidFill>
                  <a:schemeClr val="accent2">
                    <a:lumMod val="75000"/>
                  </a:schemeClr>
                </a:solidFill>
                <a:ea typeface="ヒラギノ角ゴ Pro W3"/>
                <a:cs typeface="ヒラギノ角ゴ Pro W3"/>
              </a:rPr>
              <a:t>application</a:t>
            </a:r>
          </a:p>
          <a:p>
            <a:pPr algn="l" eaLnBrk="0" hangingPunct="0">
              <a:buNone/>
            </a:pPr>
            <a:endParaRPr lang="en-US" altLang="en-US" sz="1400" dirty="0">
              <a:solidFill>
                <a:schemeClr val="bg1"/>
              </a:solidFill>
              <a:ea typeface="ヒラギノ角ゴ Pro W3"/>
              <a:cs typeface="ヒラギノ角ゴ Pro W3"/>
            </a:endParaRPr>
          </a:p>
        </p:txBody>
      </p:sp>
      <p:sp>
        <p:nvSpPr>
          <p:cNvPr id="321562" name="Line 26"/>
          <p:cNvSpPr>
            <a:spLocks noChangeShapeType="1"/>
          </p:cNvSpPr>
          <p:nvPr/>
        </p:nvSpPr>
        <p:spPr bwMode="auto">
          <a:xfrm flipV="1">
            <a:off x="46513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3" name="Line 27"/>
          <p:cNvSpPr>
            <a:spLocks noChangeShapeType="1"/>
          </p:cNvSpPr>
          <p:nvPr/>
        </p:nvSpPr>
        <p:spPr bwMode="auto">
          <a:xfrm flipV="1">
            <a:off x="5365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4" name="Rectangle 28"/>
          <p:cNvSpPr>
            <a:spLocks noChangeArrowheads="1"/>
          </p:cNvSpPr>
          <p:nvPr/>
        </p:nvSpPr>
        <p:spPr bwMode="auto">
          <a:xfrm>
            <a:off x="5436096" y="3073400"/>
            <a:ext cx="385267"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22</a:t>
            </a:r>
          </a:p>
        </p:txBody>
      </p:sp>
      <p:sp>
        <p:nvSpPr>
          <p:cNvPr id="321565" name="Line 29"/>
          <p:cNvSpPr>
            <a:spLocks noChangeShapeType="1"/>
          </p:cNvSpPr>
          <p:nvPr/>
        </p:nvSpPr>
        <p:spPr bwMode="auto">
          <a:xfrm flipV="1">
            <a:off x="5657850"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6" name="Rectangle 30"/>
          <p:cNvSpPr>
            <a:spLocks noChangeArrowheads="1"/>
          </p:cNvSpPr>
          <p:nvPr/>
        </p:nvSpPr>
        <p:spPr bwMode="auto">
          <a:xfrm>
            <a:off x="7481441" y="3073400"/>
            <a:ext cx="47493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28</a:t>
            </a:r>
          </a:p>
        </p:txBody>
      </p:sp>
      <p:sp>
        <p:nvSpPr>
          <p:cNvPr id="321567" name="Line 31"/>
          <p:cNvSpPr>
            <a:spLocks noChangeShapeType="1"/>
          </p:cNvSpPr>
          <p:nvPr/>
        </p:nvSpPr>
        <p:spPr bwMode="auto">
          <a:xfrm flipV="1">
            <a:off x="7675563"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8" name="Rectangle 32"/>
          <p:cNvSpPr>
            <a:spLocks noChangeArrowheads="1"/>
          </p:cNvSpPr>
          <p:nvPr/>
        </p:nvSpPr>
        <p:spPr bwMode="auto">
          <a:xfrm>
            <a:off x="6918325" y="3557588"/>
            <a:ext cx="1598613" cy="95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(optional)</a:t>
            </a:r>
          </a:p>
          <a:p>
            <a:pPr eaLnBrk="0" hangingPunct="0">
              <a:buNone/>
            </a:pPr>
            <a:r>
              <a:rPr lang="en-US" altLang="en-US" sz="1400" i="1" dirty="0">
                <a:solidFill>
                  <a:schemeClr val="accent2">
                    <a:lumMod val="75000"/>
                  </a:schemeClr>
                </a:solidFill>
                <a:ea typeface="ヒラギノ角ゴ Pro W3"/>
                <a:cs typeface="ヒラギノ角ゴ Pro W3"/>
              </a:rPr>
              <a:t>International </a:t>
            </a:r>
          </a:p>
          <a:p>
            <a:pPr eaLnBrk="0" hangingPunct="0">
              <a:buNone/>
            </a:pPr>
            <a:r>
              <a:rPr lang="en-US" altLang="en-US" sz="1400" i="1" dirty="0">
                <a:solidFill>
                  <a:schemeClr val="accent2">
                    <a:lumMod val="75000"/>
                  </a:schemeClr>
                </a:solidFill>
                <a:ea typeface="ヒラギノ角ゴ Pro W3"/>
                <a:cs typeface="ヒラギノ角ゴ Pro W3"/>
              </a:rPr>
              <a:t>preliminary report on patentability</a:t>
            </a:r>
          </a:p>
        </p:txBody>
      </p:sp>
      <p:sp>
        <p:nvSpPr>
          <p:cNvPr id="321569" name="Rectangle 33"/>
          <p:cNvSpPr>
            <a:spLocks noChangeArrowheads="1"/>
          </p:cNvSpPr>
          <p:nvPr/>
        </p:nvSpPr>
        <p:spPr bwMode="auto">
          <a:xfrm>
            <a:off x="4733925" y="306896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19</a:t>
            </a:r>
          </a:p>
        </p:txBody>
      </p:sp>
      <p:sp>
        <p:nvSpPr>
          <p:cNvPr id="321570" name="Line 34"/>
          <p:cNvSpPr>
            <a:spLocks noChangeShapeType="1"/>
          </p:cNvSpPr>
          <p:nvPr/>
        </p:nvSpPr>
        <p:spPr bwMode="auto">
          <a:xfrm flipV="1">
            <a:off x="4932363" y="3316288"/>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21571" name="Group 35"/>
          <p:cNvGrpSpPr>
            <a:grpSpLocks/>
          </p:cNvGrpSpPr>
          <p:nvPr/>
        </p:nvGrpSpPr>
        <p:grpSpPr bwMode="auto">
          <a:xfrm>
            <a:off x="3203575" y="3429001"/>
            <a:ext cx="1728788" cy="2541588"/>
            <a:chOff x="2018" y="2160"/>
            <a:chExt cx="1089" cy="1601"/>
          </a:xfrm>
        </p:grpSpPr>
        <p:sp>
          <p:nvSpPr>
            <p:cNvPr id="321572" name="Line 36"/>
            <p:cNvSpPr>
              <a:spLocks noChangeShapeType="1"/>
            </p:cNvSpPr>
            <p:nvPr/>
          </p:nvSpPr>
          <p:spPr bwMode="auto">
            <a:xfrm flipV="1">
              <a:off x="2575" y="2160"/>
              <a:ext cx="532" cy="956"/>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321573" name="Rectangle 37"/>
            <p:cNvSpPr>
              <a:spLocks noChangeArrowheads="1"/>
            </p:cNvSpPr>
            <p:nvPr/>
          </p:nvSpPr>
          <p:spPr bwMode="auto">
            <a:xfrm>
              <a:off x="2018" y="3022"/>
              <a:ext cx="1006" cy="739"/>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(optional)</a:t>
              </a:r>
            </a:p>
            <a:p>
              <a:pPr eaLnBrk="0" hangingPunct="0">
                <a:buNone/>
              </a:pPr>
              <a:r>
                <a:rPr lang="en-US" altLang="en-US" sz="1400" i="1" dirty="0">
                  <a:solidFill>
                    <a:schemeClr val="accent2">
                      <a:lumMod val="75000"/>
                    </a:schemeClr>
                  </a:solidFill>
                  <a:ea typeface="ヒラギノ角ゴ Pro W3"/>
                  <a:cs typeface="ヒラギノ角ゴ Pro W3"/>
                </a:rPr>
                <a:t>Request for supplementary international </a:t>
              </a:r>
            </a:p>
            <a:p>
              <a:pPr eaLnBrk="0" hangingPunct="0">
                <a:buNone/>
              </a:pPr>
              <a:r>
                <a:rPr lang="en-US" altLang="en-US" sz="1400" i="1" dirty="0">
                  <a:solidFill>
                    <a:schemeClr val="accent2">
                      <a:lumMod val="75000"/>
                    </a:schemeClr>
                  </a:solidFill>
                  <a:ea typeface="ヒラギノ角ゴ Pro W3"/>
                  <a:cs typeface="ヒラギノ角ゴ Pro W3"/>
                </a:rPr>
                <a:t>search</a:t>
              </a:r>
            </a:p>
          </p:txBody>
        </p:sp>
      </p:grpSp>
      <p:sp>
        <p:nvSpPr>
          <p:cNvPr id="321574" name="Rectangle 38"/>
          <p:cNvSpPr>
            <a:spLocks noChangeArrowheads="1"/>
          </p:cNvSpPr>
          <p:nvPr/>
        </p:nvSpPr>
        <p:spPr bwMode="auto">
          <a:xfrm>
            <a:off x="6877050" y="1844675"/>
            <a:ext cx="1597025" cy="95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a:solidFill>
                  <a:schemeClr val="accent2">
                    <a:lumMod val="75000"/>
                  </a:schemeClr>
                </a:solidFill>
                <a:ea typeface="ヒラギノ角ゴ Pro W3"/>
                <a:cs typeface="ヒラギノ角ゴ Pro W3"/>
              </a:rPr>
              <a:t>(optional)</a:t>
            </a:r>
          </a:p>
          <a:p>
            <a:pPr eaLnBrk="0" hangingPunct="0">
              <a:buNone/>
            </a:pPr>
            <a:r>
              <a:rPr lang="en-US" altLang="en-US" sz="1400" i="1" dirty="0">
                <a:solidFill>
                  <a:schemeClr val="accent2">
                    <a:lumMod val="75000"/>
                  </a:schemeClr>
                </a:solidFill>
                <a:ea typeface="ヒラギノ角ゴ Pro W3"/>
                <a:cs typeface="ヒラギノ角ゴ Pro W3"/>
              </a:rPr>
              <a:t>Supplementary international </a:t>
            </a:r>
          </a:p>
          <a:p>
            <a:pPr eaLnBrk="0" hangingPunct="0">
              <a:buNone/>
            </a:pPr>
            <a:r>
              <a:rPr lang="en-US" altLang="en-US" sz="1400" i="1" dirty="0">
                <a:solidFill>
                  <a:schemeClr val="accent2">
                    <a:lumMod val="75000"/>
                  </a:schemeClr>
                </a:solidFill>
                <a:ea typeface="ヒラギノ角ゴ Pro W3"/>
                <a:cs typeface="ヒラギノ角ゴ Pro W3"/>
              </a:rPr>
              <a:t>search report</a:t>
            </a:r>
          </a:p>
        </p:txBody>
      </p:sp>
      <p:sp>
        <p:nvSpPr>
          <p:cNvPr id="321575" name="Line 39"/>
          <p:cNvSpPr>
            <a:spLocks noChangeShapeType="1"/>
          </p:cNvSpPr>
          <p:nvPr/>
        </p:nvSpPr>
        <p:spPr bwMode="auto">
          <a:xfrm>
            <a:off x="7667625" y="2852738"/>
            <a:ext cx="0" cy="215900"/>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40" name="Rectangle 2"/>
          <p:cNvSpPr>
            <a:spLocks noChangeArrowheads="1"/>
          </p:cNvSpPr>
          <p:nvPr/>
        </p:nvSpPr>
        <p:spPr bwMode="auto">
          <a:xfrm>
            <a:off x="1484377" y="381000"/>
            <a:ext cx="569899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dirty="0">
                <a:solidFill>
                  <a:srgbClr val="00408C"/>
                </a:solidFill>
                <a:latin typeface="+mj-lt"/>
                <a:ea typeface="+mj-ea"/>
                <a:cs typeface="+mj-cs"/>
              </a:rPr>
              <a:t>The PCT System</a:t>
            </a:r>
          </a:p>
          <a:p>
            <a:pPr eaLnBrk="0" hangingPunct="0">
              <a:buNone/>
            </a:pPr>
            <a:r>
              <a:rPr lang="en-US" altLang="en-US" sz="3600" dirty="0">
                <a:solidFill>
                  <a:srgbClr val="00408C"/>
                </a:solidFill>
                <a:latin typeface="+mj-lt"/>
                <a:ea typeface="+mj-ea"/>
                <a:cs typeface="+mj-cs"/>
              </a:rPr>
              <a:t>--typical use, in more detail</a:t>
            </a:r>
          </a:p>
        </p:txBody>
      </p:sp>
    </p:spTree>
    <p:extLst>
      <p:ext uri="{BB962C8B-B14F-4D97-AF65-F5344CB8AC3E}">
        <p14:creationId xmlns:p14="http://schemas.microsoft.com/office/powerpoint/2010/main" val="72051421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68313" y="53752"/>
            <a:ext cx="8229600" cy="1143000"/>
          </a:xfrm>
        </p:spPr>
        <p:txBody>
          <a:bodyPr/>
          <a:lstStyle/>
          <a:p>
            <a:pPr eaLnBrk="1" hangingPunct="1"/>
            <a:r>
              <a:rPr lang="en-US" altLang="en-US" dirty="0"/>
              <a:t>Paris route vs. PCT national phase</a:t>
            </a:r>
          </a:p>
        </p:txBody>
      </p:sp>
      <p:sp>
        <p:nvSpPr>
          <p:cNvPr id="14339"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8437"/>
            <a:ext cx="9144000" cy="4021126"/>
          </a:xfrm>
          <a:prstGeom prst="rect">
            <a:avLst/>
          </a:prstGeom>
        </p:spPr>
      </p:pic>
    </p:spTree>
    <p:extLst>
      <p:ext uri="{BB962C8B-B14F-4D97-AF65-F5344CB8AC3E}">
        <p14:creationId xmlns:p14="http://schemas.microsoft.com/office/powerpoint/2010/main" val="385329779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79388" y="115888"/>
            <a:ext cx="8820150" cy="1143000"/>
          </a:xfrm>
        </p:spPr>
        <p:txBody>
          <a:bodyPr/>
          <a:lstStyle/>
          <a:p>
            <a:r>
              <a:rPr lang="en-US" altLang="fr-FR" dirty="0"/>
              <a:t>PCT in 1978: 18 Contracting States</a:t>
            </a:r>
          </a:p>
        </p:txBody>
      </p:sp>
      <p:pic>
        <p:nvPicPr>
          <p:cNvPr id="6147" name="Picture 3" descr="1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74265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0825" y="188913"/>
            <a:ext cx="8642350" cy="1228725"/>
          </a:xfrm>
        </p:spPr>
        <p:txBody>
          <a:bodyPr/>
          <a:lstStyle/>
          <a:p>
            <a:pPr eaLnBrk="1" hangingPunct="1"/>
            <a:r>
              <a:rPr lang="en-US" altLang="fr-FR" dirty="0"/>
              <a:t>PCT Coverage Today:</a:t>
            </a:r>
            <a:br>
              <a:rPr lang="en-US" altLang="fr-FR" dirty="0"/>
            </a:br>
            <a:r>
              <a:rPr lang="en-US" altLang="fr-FR" dirty="0"/>
              <a:t>148 Contracting States (1)</a:t>
            </a:r>
          </a:p>
        </p:txBody>
      </p:sp>
      <p:pic>
        <p:nvPicPr>
          <p:cNvPr id="7171" name="Picture 4" descr="148-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26" y="1413812"/>
            <a:ext cx="8785870" cy="489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954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4624"/>
            <a:ext cx="8229600" cy="864840"/>
          </a:xfrm>
        </p:spPr>
        <p:txBody>
          <a:bodyPr/>
          <a:lstStyle/>
          <a:p>
            <a:r>
              <a:rPr lang="en-US" altLang="fr-FR" dirty="0"/>
              <a:t>148 PCT Contracting States (2)</a:t>
            </a:r>
          </a:p>
        </p:txBody>
      </p:sp>
      <p:sp>
        <p:nvSpPr>
          <p:cNvPr id="8195" name="Text Box 6"/>
          <p:cNvSpPr txBox="1">
            <a:spLocks noChangeArrowheads="1"/>
          </p:cNvSpPr>
          <p:nvPr/>
        </p:nvSpPr>
        <p:spPr bwMode="auto">
          <a:xfrm>
            <a:off x="569913" y="849625"/>
            <a:ext cx="1524000" cy="57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fr-FR" sz="1050" dirty="0">
                <a:solidFill>
                  <a:srgbClr val="002060"/>
                </a:solidFill>
                <a:ea typeface="ヒラギノ角ゴ Pro W3"/>
                <a:cs typeface="ヒラギノ角ゴ Pro W3"/>
              </a:rPr>
              <a:t>Albania</a:t>
            </a:r>
          </a:p>
          <a:p>
            <a:pPr>
              <a:spcBef>
                <a:spcPct val="0"/>
              </a:spcBef>
              <a:buFontTx/>
              <a:buNone/>
            </a:pPr>
            <a:r>
              <a:rPr lang="en-US" altLang="fr-FR" sz="1050" dirty="0">
                <a:solidFill>
                  <a:srgbClr val="002060"/>
                </a:solidFill>
                <a:ea typeface="ヒラギノ角ゴ Pro W3"/>
                <a:cs typeface="ヒラギノ角ゴ Pro W3"/>
              </a:rPr>
              <a:t>Algeria</a:t>
            </a:r>
          </a:p>
          <a:p>
            <a:pPr>
              <a:spcBef>
                <a:spcPct val="0"/>
              </a:spcBef>
              <a:buFontTx/>
              <a:buNone/>
            </a:pPr>
            <a:r>
              <a:rPr lang="en-US" altLang="fr-FR" sz="1050" dirty="0">
                <a:solidFill>
                  <a:srgbClr val="002060"/>
                </a:solidFill>
                <a:ea typeface="ヒラギノ角ゴ Pro W3"/>
                <a:cs typeface="ヒラギノ角ゴ Pro W3"/>
              </a:rPr>
              <a:t>Angola</a:t>
            </a:r>
          </a:p>
          <a:p>
            <a:pPr>
              <a:spcBef>
                <a:spcPct val="0"/>
              </a:spcBef>
              <a:buFontTx/>
              <a:buNone/>
            </a:pPr>
            <a:r>
              <a:rPr lang="en-US" altLang="fr-FR" sz="1050" dirty="0">
                <a:solidFill>
                  <a:srgbClr val="002060"/>
                </a:solidFill>
                <a:ea typeface="ヒラギノ角ゴ Pro W3"/>
                <a:cs typeface="ヒラギノ角ゴ Pro W3"/>
              </a:rPr>
              <a:t>Antigua and Barbuda</a:t>
            </a:r>
          </a:p>
          <a:p>
            <a:pPr>
              <a:spcBef>
                <a:spcPct val="0"/>
              </a:spcBef>
              <a:buFontTx/>
              <a:buNone/>
            </a:pPr>
            <a:r>
              <a:rPr lang="en-US" altLang="fr-FR" sz="1050" dirty="0">
                <a:solidFill>
                  <a:srgbClr val="002060"/>
                </a:solidFill>
                <a:ea typeface="ヒラギノ角ゴ Pro W3"/>
                <a:cs typeface="ヒラギノ角ゴ Pro W3"/>
              </a:rPr>
              <a:t>Armenia</a:t>
            </a:r>
          </a:p>
          <a:p>
            <a:pPr>
              <a:spcBef>
                <a:spcPct val="0"/>
              </a:spcBef>
              <a:buFontTx/>
              <a:buNone/>
            </a:pPr>
            <a:r>
              <a:rPr lang="en-US" altLang="fr-FR" sz="1050" dirty="0">
                <a:solidFill>
                  <a:srgbClr val="002060"/>
                </a:solidFill>
                <a:ea typeface="ヒラギノ角ゴ Pro W3"/>
                <a:cs typeface="ヒラギノ角ゴ Pro W3"/>
              </a:rPr>
              <a:t>Australia</a:t>
            </a:r>
          </a:p>
          <a:p>
            <a:pPr>
              <a:spcBef>
                <a:spcPct val="0"/>
              </a:spcBef>
              <a:buFontTx/>
              <a:buNone/>
            </a:pPr>
            <a:r>
              <a:rPr lang="en-US" altLang="fr-FR" sz="1050" dirty="0">
                <a:solidFill>
                  <a:srgbClr val="002060"/>
                </a:solidFill>
                <a:ea typeface="ヒラギノ角ゴ Pro W3"/>
                <a:cs typeface="ヒラギノ角ゴ Pro W3"/>
              </a:rPr>
              <a:t>Austria</a:t>
            </a:r>
          </a:p>
          <a:p>
            <a:pPr>
              <a:spcBef>
                <a:spcPct val="0"/>
              </a:spcBef>
              <a:buFontTx/>
              <a:buNone/>
            </a:pPr>
            <a:r>
              <a:rPr lang="en-US" altLang="fr-FR" sz="1050" dirty="0">
                <a:solidFill>
                  <a:srgbClr val="002060"/>
                </a:solidFill>
                <a:ea typeface="ヒラギノ角ゴ Pro W3"/>
                <a:cs typeface="ヒラギノ角ゴ Pro W3"/>
              </a:rPr>
              <a:t>Azerbaijan</a:t>
            </a:r>
          </a:p>
          <a:p>
            <a:pPr>
              <a:spcBef>
                <a:spcPct val="0"/>
              </a:spcBef>
              <a:buFontTx/>
              <a:buNone/>
            </a:pPr>
            <a:r>
              <a:rPr lang="en-US" altLang="fr-FR" sz="1050" dirty="0">
                <a:solidFill>
                  <a:srgbClr val="002060"/>
                </a:solidFill>
                <a:ea typeface="ヒラギノ角ゴ Pro W3"/>
                <a:cs typeface="ヒラギノ角ゴ Pro W3"/>
              </a:rPr>
              <a:t>Bahrain</a:t>
            </a:r>
          </a:p>
          <a:p>
            <a:pPr>
              <a:spcBef>
                <a:spcPct val="0"/>
              </a:spcBef>
              <a:buFontTx/>
              <a:buNone/>
            </a:pPr>
            <a:r>
              <a:rPr lang="en-US" altLang="fr-FR" sz="1050" dirty="0">
                <a:solidFill>
                  <a:srgbClr val="002060"/>
                </a:solidFill>
                <a:ea typeface="ヒラギノ角ゴ Pro W3"/>
                <a:cs typeface="ヒラギノ角ゴ Pro W3"/>
              </a:rPr>
              <a:t>Barbados</a:t>
            </a:r>
          </a:p>
          <a:p>
            <a:pPr>
              <a:spcBef>
                <a:spcPct val="0"/>
              </a:spcBef>
              <a:buFontTx/>
              <a:buNone/>
            </a:pPr>
            <a:r>
              <a:rPr lang="en-US" altLang="fr-FR" sz="1050" dirty="0">
                <a:solidFill>
                  <a:srgbClr val="002060"/>
                </a:solidFill>
                <a:ea typeface="ヒラギノ角ゴ Pro W3"/>
                <a:cs typeface="ヒラギノ角ゴ Pro W3"/>
              </a:rPr>
              <a:t>Belarus</a:t>
            </a:r>
          </a:p>
          <a:p>
            <a:pPr>
              <a:spcBef>
                <a:spcPct val="0"/>
              </a:spcBef>
              <a:buFontTx/>
              <a:buNone/>
            </a:pPr>
            <a:r>
              <a:rPr lang="en-US" altLang="fr-FR" sz="1050" dirty="0">
                <a:solidFill>
                  <a:srgbClr val="002060"/>
                </a:solidFill>
                <a:ea typeface="ヒラギノ角ゴ Pro W3"/>
                <a:cs typeface="ヒラギノ角ゴ Pro W3"/>
              </a:rPr>
              <a:t>Belgium</a:t>
            </a:r>
          </a:p>
          <a:p>
            <a:pPr>
              <a:spcBef>
                <a:spcPct val="0"/>
              </a:spcBef>
              <a:buFontTx/>
              <a:buNone/>
            </a:pPr>
            <a:r>
              <a:rPr lang="en-US" altLang="fr-FR" sz="1050" dirty="0">
                <a:solidFill>
                  <a:srgbClr val="002060"/>
                </a:solidFill>
                <a:ea typeface="ヒラギノ角ゴ Pro W3"/>
                <a:cs typeface="ヒラギノ角ゴ Pro W3"/>
              </a:rPr>
              <a:t>Belize</a:t>
            </a:r>
          </a:p>
          <a:p>
            <a:pPr>
              <a:spcBef>
                <a:spcPct val="0"/>
              </a:spcBef>
              <a:buFontTx/>
              <a:buNone/>
            </a:pPr>
            <a:r>
              <a:rPr lang="en-US" altLang="fr-FR" sz="1050" dirty="0">
                <a:solidFill>
                  <a:srgbClr val="002060"/>
                </a:solidFill>
                <a:ea typeface="ヒラギノ角ゴ Pro W3"/>
                <a:cs typeface="ヒラギノ角ゴ Pro W3"/>
              </a:rPr>
              <a:t>Benin</a:t>
            </a:r>
          </a:p>
          <a:p>
            <a:pPr>
              <a:spcBef>
                <a:spcPct val="0"/>
              </a:spcBef>
              <a:buFontTx/>
              <a:buNone/>
            </a:pPr>
            <a:r>
              <a:rPr lang="en-US" altLang="fr-FR" sz="1050" dirty="0">
                <a:solidFill>
                  <a:srgbClr val="002060"/>
                </a:solidFill>
                <a:ea typeface="ヒラギノ角ゴ Pro W3"/>
                <a:cs typeface="ヒラギノ角ゴ Pro W3"/>
              </a:rPr>
              <a:t>Bosnia and Herzegovina</a:t>
            </a:r>
          </a:p>
          <a:p>
            <a:pPr>
              <a:spcBef>
                <a:spcPct val="0"/>
              </a:spcBef>
              <a:buFontTx/>
              <a:buNone/>
            </a:pPr>
            <a:r>
              <a:rPr lang="en-US" altLang="fr-FR" sz="1050" dirty="0">
                <a:solidFill>
                  <a:srgbClr val="002060"/>
                </a:solidFill>
                <a:ea typeface="ヒラギノ角ゴ Pro W3"/>
                <a:cs typeface="ヒラギノ角ゴ Pro W3"/>
              </a:rPr>
              <a:t>Botswana</a:t>
            </a:r>
          </a:p>
          <a:p>
            <a:pPr>
              <a:spcBef>
                <a:spcPct val="0"/>
              </a:spcBef>
              <a:buFontTx/>
              <a:buNone/>
            </a:pPr>
            <a:r>
              <a:rPr lang="en-US" altLang="fr-FR" sz="1050" dirty="0">
                <a:solidFill>
                  <a:srgbClr val="002060"/>
                </a:solidFill>
                <a:ea typeface="ヒラギノ角ゴ Pro W3"/>
                <a:cs typeface="ヒラギノ角ゴ Pro W3"/>
              </a:rPr>
              <a:t>Brazil</a:t>
            </a:r>
          </a:p>
          <a:p>
            <a:pPr>
              <a:spcBef>
                <a:spcPct val="0"/>
              </a:spcBef>
              <a:buFontTx/>
              <a:buNone/>
            </a:pPr>
            <a:r>
              <a:rPr lang="en-US" altLang="fr-FR" sz="1050" dirty="0">
                <a:solidFill>
                  <a:srgbClr val="002060"/>
                </a:solidFill>
                <a:ea typeface="ヒラギノ角ゴ Pro W3"/>
                <a:cs typeface="ヒラギノ角ゴ Pro W3"/>
              </a:rPr>
              <a:t>Brunei Darussalam</a:t>
            </a:r>
          </a:p>
          <a:p>
            <a:pPr>
              <a:spcBef>
                <a:spcPct val="0"/>
              </a:spcBef>
              <a:buFontTx/>
              <a:buNone/>
            </a:pPr>
            <a:r>
              <a:rPr lang="en-US" altLang="fr-FR" sz="1050" dirty="0">
                <a:solidFill>
                  <a:srgbClr val="002060"/>
                </a:solidFill>
                <a:ea typeface="ヒラギノ角ゴ Pro W3"/>
                <a:cs typeface="ヒラギノ角ゴ Pro W3"/>
              </a:rPr>
              <a:t>Bulgaria</a:t>
            </a:r>
          </a:p>
          <a:p>
            <a:pPr>
              <a:spcBef>
                <a:spcPct val="0"/>
              </a:spcBef>
              <a:buFontTx/>
              <a:buNone/>
            </a:pPr>
            <a:r>
              <a:rPr lang="en-US" altLang="fr-FR" sz="1050" dirty="0">
                <a:solidFill>
                  <a:srgbClr val="002060"/>
                </a:solidFill>
                <a:ea typeface="ヒラギノ角ゴ Pro W3"/>
                <a:cs typeface="ヒラギノ角ゴ Pro W3"/>
              </a:rPr>
              <a:t>Burkina Faso</a:t>
            </a:r>
          </a:p>
          <a:p>
            <a:pPr>
              <a:spcBef>
                <a:spcPct val="0"/>
              </a:spcBef>
              <a:buFontTx/>
              <a:buNone/>
            </a:pPr>
            <a:r>
              <a:rPr lang="en-US" altLang="fr-FR" sz="1050" dirty="0">
                <a:solidFill>
                  <a:srgbClr val="002060"/>
                </a:solidFill>
                <a:ea typeface="ヒラギノ角ゴ Pro W3"/>
                <a:cs typeface="ヒラギノ角ゴ Pro W3"/>
              </a:rPr>
              <a:t>Cameroon</a:t>
            </a:r>
          </a:p>
          <a:p>
            <a:pPr>
              <a:spcBef>
                <a:spcPct val="0"/>
              </a:spcBef>
              <a:buFontTx/>
              <a:buNone/>
            </a:pPr>
            <a:r>
              <a:rPr lang="en-US" altLang="fr-FR" sz="1050" dirty="0">
                <a:solidFill>
                  <a:srgbClr val="002060"/>
                </a:solidFill>
                <a:ea typeface="ヒラギノ角ゴ Pro W3"/>
                <a:cs typeface="ヒラギノ角ゴ Pro W3"/>
              </a:rPr>
              <a:t>Canada</a:t>
            </a:r>
          </a:p>
          <a:p>
            <a:pPr>
              <a:spcBef>
                <a:spcPct val="0"/>
              </a:spcBef>
              <a:buFontTx/>
              <a:buNone/>
            </a:pPr>
            <a:r>
              <a:rPr lang="en-US" altLang="fr-FR" sz="1050" dirty="0">
                <a:solidFill>
                  <a:srgbClr val="002060"/>
                </a:solidFill>
                <a:ea typeface="ヒラギノ角ゴ Pro W3"/>
                <a:cs typeface="ヒラギノ角ゴ Pro W3"/>
              </a:rPr>
              <a:t>Central African Republic</a:t>
            </a:r>
          </a:p>
          <a:p>
            <a:pPr>
              <a:spcBef>
                <a:spcPct val="0"/>
              </a:spcBef>
              <a:buFontTx/>
              <a:buNone/>
            </a:pPr>
            <a:r>
              <a:rPr lang="en-US" altLang="fr-FR" sz="1050" dirty="0">
                <a:solidFill>
                  <a:srgbClr val="002060"/>
                </a:solidFill>
                <a:ea typeface="ヒラギノ角ゴ Pro W3"/>
                <a:cs typeface="ヒラギノ角ゴ Pro W3"/>
              </a:rPr>
              <a:t>Chad</a:t>
            </a:r>
          </a:p>
          <a:p>
            <a:pPr>
              <a:spcBef>
                <a:spcPct val="0"/>
              </a:spcBef>
              <a:buFontTx/>
              <a:buNone/>
            </a:pPr>
            <a:r>
              <a:rPr lang="en-GB" altLang="fr-FR" sz="1050" dirty="0">
                <a:solidFill>
                  <a:srgbClr val="002060"/>
                </a:solidFill>
                <a:ea typeface="ヒラギノ角ゴ Pro W3"/>
                <a:cs typeface="ヒラギノ角ゴ Pro W3"/>
              </a:rPr>
              <a:t>Chile</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China</a:t>
            </a:r>
          </a:p>
          <a:p>
            <a:pPr>
              <a:spcBef>
                <a:spcPct val="0"/>
              </a:spcBef>
              <a:buFontTx/>
              <a:buNone/>
            </a:pPr>
            <a:r>
              <a:rPr lang="en-US" altLang="fr-FR" sz="1050" dirty="0">
                <a:solidFill>
                  <a:srgbClr val="002060"/>
                </a:solidFill>
                <a:ea typeface="ヒラギノ角ゴ Pro W3"/>
                <a:cs typeface="ヒラギノ角ゴ Pro W3"/>
              </a:rPr>
              <a:t>Colombia</a:t>
            </a:r>
          </a:p>
          <a:p>
            <a:pPr>
              <a:spcBef>
                <a:spcPct val="0"/>
              </a:spcBef>
              <a:buFontTx/>
              <a:buNone/>
            </a:pPr>
            <a:r>
              <a:rPr lang="en-US" altLang="fr-FR" sz="1050" dirty="0">
                <a:solidFill>
                  <a:srgbClr val="002060"/>
                </a:solidFill>
                <a:ea typeface="ヒラギノ角ゴ Pro W3"/>
                <a:cs typeface="ヒラギノ角ゴ Pro W3"/>
              </a:rPr>
              <a:t>Comoros</a:t>
            </a:r>
          </a:p>
          <a:p>
            <a:pPr>
              <a:spcBef>
                <a:spcPct val="0"/>
              </a:spcBef>
              <a:buFontTx/>
              <a:buNone/>
            </a:pPr>
            <a:r>
              <a:rPr lang="en-US" altLang="fr-FR" sz="1050" dirty="0">
                <a:solidFill>
                  <a:srgbClr val="002060"/>
                </a:solidFill>
                <a:ea typeface="ヒラギノ角ゴ Pro W3"/>
                <a:cs typeface="ヒラギノ角ゴ Pro W3"/>
              </a:rPr>
              <a:t>Congo</a:t>
            </a:r>
          </a:p>
          <a:p>
            <a:pPr>
              <a:spcBef>
                <a:spcPct val="0"/>
              </a:spcBef>
              <a:buFontTx/>
              <a:buNone/>
            </a:pPr>
            <a:r>
              <a:rPr lang="en-US" altLang="fr-FR" sz="1050" dirty="0">
                <a:solidFill>
                  <a:srgbClr val="002060"/>
                </a:solidFill>
                <a:ea typeface="ヒラギノ角ゴ Pro W3"/>
                <a:cs typeface="ヒラギノ角ゴ Pro W3"/>
              </a:rPr>
              <a:t>Costa Rica</a:t>
            </a:r>
          </a:p>
          <a:p>
            <a:pPr>
              <a:spcBef>
                <a:spcPct val="0"/>
              </a:spcBef>
              <a:buFontTx/>
              <a:buNone/>
            </a:pPr>
            <a:r>
              <a:rPr lang="en-US" altLang="fr-FR" sz="1050" dirty="0">
                <a:solidFill>
                  <a:srgbClr val="002060"/>
                </a:solidFill>
                <a:ea typeface="ヒラギノ角ゴ Pro W3"/>
                <a:cs typeface="ヒラギノ角ゴ Pro W3"/>
              </a:rPr>
              <a:t>Côte </a:t>
            </a:r>
            <a:r>
              <a:rPr lang="en-US" altLang="fr-FR" sz="1050" dirty="0" smtClean="0">
                <a:solidFill>
                  <a:srgbClr val="002060"/>
                </a:solidFill>
                <a:ea typeface="ヒラギノ角ゴ Pro W3"/>
                <a:cs typeface="ヒラギノ角ゴ Pro W3"/>
              </a:rPr>
              <a:t>d'Ivoire</a:t>
            </a:r>
          </a:p>
          <a:p>
            <a:pPr>
              <a:spcBef>
                <a:spcPct val="0"/>
              </a:spcBef>
              <a:buFontTx/>
              <a:buNone/>
            </a:pPr>
            <a:r>
              <a:rPr lang="en-US" altLang="fr-FR" sz="1050" dirty="0" smtClean="0">
                <a:solidFill>
                  <a:srgbClr val="002060"/>
                </a:solidFill>
                <a:ea typeface="ヒラギノ角ゴ Pro W3"/>
                <a:cs typeface="ヒラギノ角ゴ Pro W3"/>
              </a:rPr>
              <a:t>Croatia</a:t>
            </a:r>
            <a:endParaRPr lang="en-US" altLang="fr-FR" sz="1050" dirty="0">
              <a:solidFill>
                <a:srgbClr val="002060"/>
              </a:solidFill>
              <a:ea typeface="ヒラギノ角ゴ Pro W3"/>
              <a:cs typeface="ヒラギノ角ゴ Pro W3"/>
            </a:endParaRPr>
          </a:p>
        </p:txBody>
      </p:sp>
      <p:sp>
        <p:nvSpPr>
          <p:cNvPr id="8196" name="Text Box 7"/>
          <p:cNvSpPr txBox="1">
            <a:spLocks noChangeArrowheads="1"/>
          </p:cNvSpPr>
          <p:nvPr/>
        </p:nvSpPr>
        <p:spPr bwMode="auto">
          <a:xfrm>
            <a:off x="2339752" y="886063"/>
            <a:ext cx="114639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fr-FR" sz="1050" dirty="0" smtClean="0">
                <a:solidFill>
                  <a:srgbClr val="002060"/>
                </a:solidFill>
                <a:ea typeface="ヒラギノ角ゴ Pro W3"/>
                <a:cs typeface="ヒラギノ角ゴ Pro W3"/>
              </a:rPr>
              <a:t>Cuba</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Cyprus</a:t>
            </a:r>
          </a:p>
          <a:p>
            <a:pPr>
              <a:spcBef>
                <a:spcPct val="0"/>
              </a:spcBef>
              <a:buFontTx/>
              <a:buNone/>
            </a:pPr>
            <a:r>
              <a:rPr lang="en-US" altLang="fr-FR" sz="1050" dirty="0">
                <a:solidFill>
                  <a:srgbClr val="002060"/>
                </a:solidFill>
                <a:ea typeface="ヒラギノ角ゴ Pro W3"/>
                <a:cs typeface="ヒラギノ角ゴ Pro W3"/>
              </a:rPr>
              <a:t>Czech Republic</a:t>
            </a:r>
          </a:p>
          <a:p>
            <a:pPr>
              <a:spcBef>
                <a:spcPct val="0"/>
              </a:spcBef>
              <a:buFontTx/>
              <a:buNone/>
            </a:pPr>
            <a:r>
              <a:rPr lang="en-US" altLang="fr-FR" sz="1050" dirty="0">
                <a:solidFill>
                  <a:srgbClr val="002060"/>
                </a:solidFill>
                <a:ea typeface="ヒラギノ角ゴ Pro W3"/>
                <a:cs typeface="ヒラギノ角ゴ Pro W3"/>
              </a:rPr>
              <a:t>Democratic People's</a:t>
            </a:r>
          </a:p>
          <a:p>
            <a:pPr>
              <a:spcBef>
                <a:spcPct val="0"/>
              </a:spcBef>
              <a:buFontTx/>
              <a:buNone/>
            </a:pPr>
            <a:r>
              <a:rPr lang="en-US" altLang="fr-FR" sz="1050" dirty="0">
                <a:solidFill>
                  <a:srgbClr val="002060"/>
                </a:solidFill>
                <a:ea typeface="ヒラギノ角ゴ Pro W3"/>
                <a:cs typeface="ヒラギノ角ゴ Pro W3"/>
              </a:rPr>
              <a:t>   Republic of Korea</a:t>
            </a:r>
          </a:p>
          <a:p>
            <a:pPr>
              <a:spcBef>
                <a:spcPct val="0"/>
              </a:spcBef>
              <a:buFontTx/>
              <a:buNone/>
            </a:pPr>
            <a:r>
              <a:rPr lang="en-US" altLang="fr-FR" sz="1050" dirty="0">
                <a:solidFill>
                  <a:srgbClr val="002060"/>
                </a:solidFill>
                <a:ea typeface="ヒラギノ角ゴ Pro W3"/>
                <a:cs typeface="ヒラギノ角ゴ Pro W3"/>
              </a:rPr>
              <a:t>Denmark</a:t>
            </a:r>
          </a:p>
          <a:p>
            <a:pPr>
              <a:spcBef>
                <a:spcPct val="0"/>
              </a:spcBef>
              <a:buFontTx/>
              <a:buNone/>
            </a:pPr>
            <a:r>
              <a:rPr lang="en-US" altLang="fr-FR" sz="1050" dirty="0">
                <a:solidFill>
                  <a:srgbClr val="002060"/>
                </a:solidFill>
                <a:ea typeface="ヒラギノ角ゴ Pro W3"/>
                <a:cs typeface="ヒラギノ角ゴ Pro W3"/>
              </a:rPr>
              <a:t>Dominica</a:t>
            </a:r>
          </a:p>
          <a:p>
            <a:pPr>
              <a:spcBef>
                <a:spcPct val="0"/>
              </a:spcBef>
              <a:buFontTx/>
              <a:buNone/>
            </a:pPr>
            <a:r>
              <a:rPr lang="en-US" altLang="fr-FR" sz="1050" dirty="0">
                <a:solidFill>
                  <a:srgbClr val="002060"/>
                </a:solidFill>
                <a:ea typeface="ヒラギノ角ゴ Pro W3"/>
                <a:cs typeface="ヒラギノ角ゴ Pro W3"/>
              </a:rPr>
              <a:t>Dominican Republic</a:t>
            </a:r>
          </a:p>
          <a:p>
            <a:pPr>
              <a:spcBef>
                <a:spcPct val="0"/>
              </a:spcBef>
              <a:buFontTx/>
              <a:buNone/>
            </a:pPr>
            <a:r>
              <a:rPr lang="en-US" altLang="fr-FR" sz="1050" dirty="0">
                <a:solidFill>
                  <a:srgbClr val="002060"/>
                </a:solidFill>
                <a:ea typeface="ヒラギノ角ゴ Pro W3"/>
                <a:cs typeface="ヒラギノ角ゴ Pro W3"/>
              </a:rPr>
              <a:t>Ecuador</a:t>
            </a:r>
          </a:p>
          <a:p>
            <a:pPr>
              <a:spcBef>
                <a:spcPct val="0"/>
              </a:spcBef>
              <a:buFontTx/>
              <a:buNone/>
            </a:pPr>
            <a:r>
              <a:rPr lang="en-US" altLang="fr-FR" sz="1050" dirty="0">
                <a:solidFill>
                  <a:srgbClr val="002060"/>
                </a:solidFill>
                <a:ea typeface="ヒラギノ角ゴ Pro W3"/>
                <a:cs typeface="ヒラギノ角ゴ Pro W3"/>
              </a:rPr>
              <a:t>Egypt</a:t>
            </a:r>
          </a:p>
          <a:p>
            <a:pPr>
              <a:spcBef>
                <a:spcPct val="0"/>
              </a:spcBef>
              <a:buFontTx/>
              <a:buNone/>
            </a:pPr>
            <a:r>
              <a:rPr lang="en-US" altLang="fr-FR" sz="1050" dirty="0">
                <a:solidFill>
                  <a:srgbClr val="002060"/>
                </a:solidFill>
                <a:ea typeface="ヒラギノ角ゴ Pro W3"/>
                <a:cs typeface="ヒラギノ角ゴ Pro W3"/>
              </a:rPr>
              <a:t>El Salvador</a:t>
            </a:r>
          </a:p>
          <a:p>
            <a:pPr>
              <a:spcBef>
                <a:spcPct val="0"/>
              </a:spcBef>
              <a:buFontTx/>
              <a:buNone/>
            </a:pPr>
            <a:r>
              <a:rPr lang="en-US" altLang="fr-FR" sz="1050" dirty="0">
                <a:solidFill>
                  <a:srgbClr val="002060"/>
                </a:solidFill>
                <a:ea typeface="ヒラギノ角ゴ Pro W3"/>
                <a:cs typeface="ヒラギノ角ゴ Pro W3"/>
              </a:rPr>
              <a:t>Equatorial Guinea</a:t>
            </a:r>
          </a:p>
          <a:p>
            <a:pPr>
              <a:spcBef>
                <a:spcPct val="0"/>
              </a:spcBef>
              <a:buFontTx/>
              <a:buNone/>
            </a:pPr>
            <a:r>
              <a:rPr lang="en-US" altLang="fr-FR" sz="1050" dirty="0">
                <a:solidFill>
                  <a:srgbClr val="002060"/>
                </a:solidFill>
                <a:ea typeface="ヒラギノ角ゴ Pro W3"/>
                <a:cs typeface="ヒラギノ角ゴ Pro W3"/>
              </a:rPr>
              <a:t>Estonia</a:t>
            </a:r>
          </a:p>
          <a:p>
            <a:pPr>
              <a:spcBef>
                <a:spcPct val="0"/>
              </a:spcBef>
              <a:buFontTx/>
              <a:buNone/>
            </a:pPr>
            <a:r>
              <a:rPr lang="en-US" altLang="fr-FR" sz="1050" dirty="0">
                <a:solidFill>
                  <a:srgbClr val="002060"/>
                </a:solidFill>
                <a:ea typeface="ヒラギノ角ゴ Pro W3"/>
                <a:cs typeface="ヒラギノ角ゴ Pro W3"/>
              </a:rPr>
              <a:t>Finland</a:t>
            </a:r>
          </a:p>
          <a:p>
            <a:pPr>
              <a:spcBef>
                <a:spcPct val="0"/>
              </a:spcBef>
              <a:buFontTx/>
              <a:buNone/>
            </a:pPr>
            <a:r>
              <a:rPr lang="en-US" altLang="fr-FR" sz="1050" dirty="0">
                <a:solidFill>
                  <a:srgbClr val="002060"/>
                </a:solidFill>
                <a:ea typeface="ヒラギノ角ゴ Pro W3"/>
                <a:cs typeface="ヒラギノ角ゴ Pro W3"/>
              </a:rPr>
              <a:t>France</a:t>
            </a:r>
          </a:p>
          <a:p>
            <a:pPr>
              <a:spcBef>
                <a:spcPct val="0"/>
              </a:spcBef>
              <a:buFontTx/>
              <a:buNone/>
            </a:pPr>
            <a:r>
              <a:rPr lang="en-US" altLang="fr-FR" sz="1050" dirty="0">
                <a:solidFill>
                  <a:srgbClr val="002060"/>
                </a:solidFill>
                <a:ea typeface="ヒラギノ角ゴ Pro W3"/>
                <a:cs typeface="ヒラギノ角ゴ Pro W3"/>
              </a:rPr>
              <a:t>Gabon</a:t>
            </a:r>
          </a:p>
          <a:p>
            <a:pPr>
              <a:spcBef>
                <a:spcPct val="0"/>
              </a:spcBef>
              <a:buFontTx/>
              <a:buNone/>
            </a:pPr>
            <a:r>
              <a:rPr lang="en-US" altLang="fr-FR" sz="1050" dirty="0">
                <a:solidFill>
                  <a:srgbClr val="002060"/>
                </a:solidFill>
                <a:ea typeface="ヒラギノ角ゴ Pro W3"/>
                <a:cs typeface="ヒラギノ角ゴ Pro W3"/>
              </a:rPr>
              <a:t>Gambia</a:t>
            </a:r>
          </a:p>
          <a:p>
            <a:pPr>
              <a:spcBef>
                <a:spcPct val="0"/>
              </a:spcBef>
              <a:buFontTx/>
              <a:buNone/>
            </a:pPr>
            <a:r>
              <a:rPr lang="en-US" altLang="fr-FR" sz="1050" dirty="0">
                <a:solidFill>
                  <a:srgbClr val="002060"/>
                </a:solidFill>
                <a:ea typeface="ヒラギノ角ゴ Pro W3"/>
                <a:cs typeface="ヒラギノ角ゴ Pro W3"/>
              </a:rPr>
              <a:t>Georgia</a:t>
            </a:r>
          </a:p>
          <a:p>
            <a:pPr>
              <a:spcBef>
                <a:spcPct val="0"/>
              </a:spcBef>
              <a:buFontTx/>
              <a:buNone/>
            </a:pPr>
            <a:r>
              <a:rPr lang="en-US" altLang="fr-FR" sz="1050" dirty="0">
                <a:solidFill>
                  <a:srgbClr val="002060"/>
                </a:solidFill>
                <a:ea typeface="ヒラギノ角ゴ Pro W3"/>
                <a:cs typeface="ヒラギノ角ゴ Pro W3"/>
              </a:rPr>
              <a:t>Germany</a:t>
            </a:r>
          </a:p>
          <a:p>
            <a:pPr>
              <a:spcBef>
                <a:spcPct val="0"/>
              </a:spcBef>
              <a:buFontTx/>
              <a:buNone/>
            </a:pPr>
            <a:r>
              <a:rPr lang="en-US" altLang="fr-FR" sz="1050" dirty="0">
                <a:solidFill>
                  <a:srgbClr val="002060"/>
                </a:solidFill>
                <a:ea typeface="ヒラギノ角ゴ Pro W3"/>
                <a:cs typeface="ヒラギノ角ゴ Pro W3"/>
              </a:rPr>
              <a:t>Ghana</a:t>
            </a:r>
          </a:p>
          <a:p>
            <a:pPr>
              <a:spcBef>
                <a:spcPct val="0"/>
              </a:spcBef>
              <a:buFontTx/>
              <a:buNone/>
            </a:pPr>
            <a:r>
              <a:rPr lang="en-US" altLang="fr-FR" sz="1050" dirty="0">
                <a:solidFill>
                  <a:srgbClr val="002060"/>
                </a:solidFill>
                <a:ea typeface="ヒラギノ角ゴ Pro W3"/>
                <a:cs typeface="ヒラギノ角ゴ Pro W3"/>
              </a:rPr>
              <a:t>Greece</a:t>
            </a:r>
          </a:p>
          <a:p>
            <a:pPr>
              <a:spcBef>
                <a:spcPct val="0"/>
              </a:spcBef>
              <a:buFontTx/>
              <a:buNone/>
            </a:pPr>
            <a:r>
              <a:rPr lang="en-US" altLang="fr-FR" sz="1050" dirty="0">
                <a:solidFill>
                  <a:srgbClr val="002060"/>
                </a:solidFill>
                <a:ea typeface="ヒラギノ角ゴ Pro W3"/>
                <a:cs typeface="ヒラギノ角ゴ Pro W3"/>
              </a:rPr>
              <a:t>Grenada</a:t>
            </a:r>
          </a:p>
          <a:p>
            <a:pPr>
              <a:spcBef>
                <a:spcPct val="0"/>
              </a:spcBef>
              <a:buFontTx/>
              <a:buNone/>
            </a:pPr>
            <a:r>
              <a:rPr lang="en-US" altLang="fr-FR" sz="1050" dirty="0">
                <a:solidFill>
                  <a:srgbClr val="002060"/>
                </a:solidFill>
                <a:ea typeface="ヒラギノ角ゴ Pro W3"/>
                <a:cs typeface="ヒラギノ角ゴ Pro W3"/>
              </a:rPr>
              <a:t>Guatemala</a:t>
            </a:r>
          </a:p>
          <a:p>
            <a:pPr>
              <a:spcBef>
                <a:spcPct val="0"/>
              </a:spcBef>
              <a:buFontTx/>
              <a:buNone/>
            </a:pPr>
            <a:r>
              <a:rPr lang="en-US" altLang="fr-FR" sz="1050" dirty="0">
                <a:solidFill>
                  <a:srgbClr val="002060"/>
                </a:solidFill>
                <a:ea typeface="ヒラギノ角ゴ Pro W3"/>
                <a:cs typeface="ヒラギノ角ゴ Pro W3"/>
              </a:rPr>
              <a:t>Guinea</a:t>
            </a:r>
          </a:p>
          <a:p>
            <a:pPr>
              <a:spcBef>
                <a:spcPct val="0"/>
              </a:spcBef>
              <a:buFontTx/>
              <a:buNone/>
            </a:pPr>
            <a:r>
              <a:rPr lang="en-US" altLang="fr-FR" sz="1050" dirty="0">
                <a:solidFill>
                  <a:srgbClr val="002060"/>
                </a:solidFill>
                <a:ea typeface="ヒラギノ角ゴ Pro W3"/>
                <a:cs typeface="ヒラギノ角ゴ Pro W3"/>
              </a:rPr>
              <a:t>Guinea-Bissau</a:t>
            </a:r>
          </a:p>
          <a:p>
            <a:pPr>
              <a:spcBef>
                <a:spcPct val="0"/>
              </a:spcBef>
              <a:buFontTx/>
              <a:buNone/>
            </a:pPr>
            <a:r>
              <a:rPr lang="en-US" altLang="fr-FR" sz="1050" dirty="0">
                <a:solidFill>
                  <a:srgbClr val="002060"/>
                </a:solidFill>
                <a:ea typeface="ヒラギノ角ゴ Pro W3"/>
                <a:cs typeface="ヒラギノ角ゴ Pro W3"/>
              </a:rPr>
              <a:t>Honduras</a:t>
            </a:r>
          </a:p>
          <a:p>
            <a:pPr>
              <a:spcBef>
                <a:spcPct val="0"/>
              </a:spcBef>
              <a:buFontTx/>
              <a:buNone/>
            </a:pPr>
            <a:r>
              <a:rPr lang="en-US" altLang="fr-FR" sz="1050" dirty="0">
                <a:solidFill>
                  <a:srgbClr val="002060"/>
                </a:solidFill>
                <a:ea typeface="ヒラギノ角ゴ Pro W3"/>
                <a:cs typeface="ヒラギノ角ゴ Pro W3"/>
              </a:rPr>
              <a:t>Hungary</a:t>
            </a:r>
          </a:p>
          <a:p>
            <a:pPr>
              <a:spcBef>
                <a:spcPct val="0"/>
              </a:spcBef>
              <a:buFontTx/>
              <a:buNone/>
            </a:pPr>
            <a:r>
              <a:rPr lang="en-US" altLang="fr-FR" sz="1050" dirty="0">
                <a:solidFill>
                  <a:srgbClr val="002060"/>
                </a:solidFill>
                <a:ea typeface="ヒラギノ角ゴ Pro W3"/>
                <a:cs typeface="ヒラギノ角ゴ Pro W3"/>
              </a:rPr>
              <a:t>Iceland</a:t>
            </a:r>
          </a:p>
          <a:p>
            <a:pPr>
              <a:spcBef>
                <a:spcPct val="0"/>
              </a:spcBef>
              <a:buFontTx/>
              <a:buNone/>
            </a:pPr>
            <a:r>
              <a:rPr lang="en-US" altLang="fr-FR" sz="1050" dirty="0" smtClean="0">
                <a:solidFill>
                  <a:srgbClr val="002060"/>
                </a:solidFill>
                <a:ea typeface="ヒラギノ角ゴ Pro W3"/>
                <a:cs typeface="ヒラギノ角ゴ Pro W3"/>
              </a:rPr>
              <a:t>India</a:t>
            </a:r>
          </a:p>
          <a:p>
            <a:pPr>
              <a:spcBef>
                <a:spcPct val="0"/>
              </a:spcBef>
              <a:buNone/>
            </a:pPr>
            <a:r>
              <a:rPr lang="fr-CH" altLang="fr-FR" sz="1050" dirty="0">
                <a:solidFill>
                  <a:srgbClr val="002060"/>
                </a:solidFill>
                <a:ea typeface="ヒラギノ角ゴ Pro W3"/>
                <a:cs typeface="ヒラギノ角ゴ Pro W3"/>
              </a:rPr>
              <a:t>Indonesia</a:t>
            </a:r>
          </a:p>
          <a:p>
            <a:pPr>
              <a:spcBef>
                <a:spcPct val="0"/>
              </a:spcBef>
              <a:buFontTx/>
              <a:buNone/>
            </a:pPr>
            <a:endParaRPr lang="en-US" altLang="fr-FR" sz="1050" dirty="0">
              <a:ea typeface="ヒラギノ角ゴ Pro W3"/>
              <a:cs typeface="ヒラギノ角ゴ Pro W3"/>
            </a:endParaRPr>
          </a:p>
          <a:p>
            <a:pPr>
              <a:spcBef>
                <a:spcPct val="0"/>
              </a:spcBef>
              <a:buFontTx/>
              <a:buNone/>
            </a:pPr>
            <a:endParaRPr lang="en-US" altLang="fr-FR" sz="1000" dirty="0">
              <a:ea typeface="ヒラギノ角ゴ Pro W3"/>
              <a:cs typeface="ヒラギノ角ゴ Pro W3"/>
            </a:endParaRPr>
          </a:p>
          <a:p>
            <a:pPr>
              <a:spcBef>
                <a:spcPct val="0"/>
              </a:spcBef>
              <a:buFontTx/>
              <a:buNone/>
            </a:pPr>
            <a:endParaRPr lang="en-US" altLang="fr-FR" sz="1000" dirty="0">
              <a:ea typeface="ヒラギノ角ゴ Pro W3"/>
              <a:cs typeface="ヒラギノ角ゴ Pro W3"/>
            </a:endParaRPr>
          </a:p>
          <a:p>
            <a:pPr>
              <a:spcBef>
                <a:spcPct val="0"/>
              </a:spcBef>
              <a:buFontTx/>
              <a:buNone/>
            </a:pPr>
            <a:endParaRPr lang="en-US" altLang="fr-FR" sz="1000" dirty="0">
              <a:ea typeface="ヒラギノ角ゴ Pro W3"/>
              <a:cs typeface="ヒラギノ角ゴ Pro W3"/>
            </a:endParaRPr>
          </a:p>
          <a:p>
            <a:pPr>
              <a:spcBef>
                <a:spcPct val="0"/>
              </a:spcBef>
              <a:buFontTx/>
              <a:buNone/>
            </a:pPr>
            <a:r>
              <a:rPr lang="en-US" altLang="fr-FR" sz="800" dirty="0">
                <a:ea typeface="ヒラギノ角ゴ Pro W3"/>
                <a:cs typeface="ヒラギノ角ゴ Pro W3"/>
              </a:rPr>
              <a:t>	</a:t>
            </a:r>
          </a:p>
          <a:p>
            <a:pPr>
              <a:spcBef>
                <a:spcPct val="0"/>
              </a:spcBef>
              <a:buFontTx/>
              <a:buNone/>
            </a:pPr>
            <a:endParaRPr lang="en-US" altLang="fr-FR" sz="800" dirty="0">
              <a:ea typeface="ヒラギノ角ゴ Pro W3"/>
              <a:cs typeface="ヒラギノ角ゴ Pro W3"/>
            </a:endParaRPr>
          </a:p>
          <a:p>
            <a:pPr>
              <a:spcBef>
                <a:spcPct val="0"/>
              </a:spcBef>
              <a:buFontTx/>
              <a:buNone/>
            </a:pPr>
            <a:endParaRPr lang="en-US" altLang="fr-FR" sz="800" dirty="0">
              <a:ea typeface="ヒラギノ角ゴ Pro W3"/>
              <a:cs typeface="ヒラギノ角ゴ Pro W3"/>
            </a:endParaRPr>
          </a:p>
          <a:p>
            <a:pPr>
              <a:spcBef>
                <a:spcPct val="0"/>
              </a:spcBef>
              <a:buFontTx/>
              <a:buNone/>
            </a:pPr>
            <a:endParaRPr lang="de-DE" altLang="fr-FR" sz="800" dirty="0">
              <a:ea typeface="ヒラギノ角ゴ Pro W3"/>
              <a:cs typeface="ヒラギノ角ゴ Pro W3"/>
            </a:endParaRPr>
          </a:p>
        </p:txBody>
      </p:sp>
      <p:sp>
        <p:nvSpPr>
          <p:cNvPr id="8197" name="Text Box 8"/>
          <p:cNvSpPr txBox="1">
            <a:spLocks noChangeArrowheads="1"/>
          </p:cNvSpPr>
          <p:nvPr/>
        </p:nvSpPr>
        <p:spPr bwMode="auto">
          <a:xfrm>
            <a:off x="3868738" y="857319"/>
            <a:ext cx="1541462" cy="574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fr-CH" altLang="fr-FR" sz="1050" dirty="0" smtClean="0">
                <a:solidFill>
                  <a:srgbClr val="002060"/>
                </a:solidFill>
                <a:ea typeface="ヒラギノ角ゴ Pro W3"/>
                <a:cs typeface="ヒラギノ角ゴ Pro W3"/>
              </a:rPr>
              <a:t>Iran </a:t>
            </a:r>
          </a:p>
          <a:p>
            <a:pPr>
              <a:spcBef>
                <a:spcPct val="0"/>
              </a:spcBef>
              <a:buFontTx/>
              <a:buNone/>
            </a:pPr>
            <a:r>
              <a:rPr lang="en-US" altLang="fr-FR" sz="1050" dirty="0" smtClean="0">
                <a:solidFill>
                  <a:srgbClr val="002060"/>
                </a:solidFill>
                <a:ea typeface="ヒラギノ角ゴ Pro W3"/>
                <a:cs typeface="ヒラギノ角ゴ Pro W3"/>
              </a:rPr>
              <a:t>Ireland</a:t>
            </a:r>
          </a:p>
          <a:p>
            <a:pPr>
              <a:spcBef>
                <a:spcPct val="0"/>
              </a:spcBef>
              <a:buFontTx/>
              <a:buNone/>
            </a:pPr>
            <a:r>
              <a:rPr lang="fr-CH" altLang="fr-FR" sz="1050" dirty="0" smtClean="0">
                <a:solidFill>
                  <a:srgbClr val="002060"/>
                </a:solidFill>
                <a:ea typeface="ヒラギノ角ゴ Pro W3"/>
                <a:cs typeface="ヒラギノ角ゴ Pro W3"/>
              </a:rPr>
              <a:t>Israel</a:t>
            </a:r>
            <a:endParaRPr lang="en-US" altLang="fr-FR" sz="1050" dirty="0" smtClean="0">
              <a:solidFill>
                <a:srgbClr val="002060"/>
              </a:solidFill>
              <a:ea typeface="ヒラギノ角ゴ Pro W3"/>
              <a:cs typeface="ヒラギノ角ゴ Pro W3"/>
            </a:endParaRPr>
          </a:p>
          <a:p>
            <a:pPr>
              <a:spcBef>
                <a:spcPct val="0"/>
              </a:spcBef>
              <a:buFontTx/>
              <a:buNone/>
            </a:pPr>
            <a:r>
              <a:rPr lang="en-US" altLang="fr-FR" sz="1050" dirty="0" smtClean="0">
                <a:solidFill>
                  <a:srgbClr val="002060"/>
                </a:solidFill>
                <a:ea typeface="ヒラギノ角ゴ Pro W3"/>
                <a:cs typeface="ヒラギノ角ゴ Pro W3"/>
              </a:rPr>
              <a:t>Italy</a:t>
            </a:r>
          </a:p>
          <a:p>
            <a:pPr>
              <a:spcBef>
                <a:spcPct val="0"/>
              </a:spcBef>
              <a:buFontTx/>
              <a:buNone/>
            </a:pPr>
            <a:r>
              <a:rPr lang="en-US" altLang="fr-FR" sz="1050" dirty="0" smtClean="0">
                <a:solidFill>
                  <a:srgbClr val="002060"/>
                </a:solidFill>
                <a:ea typeface="ヒラギノ角ゴ Pro W3"/>
                <a:cs typeface="ヒラギノ角ゴ Pro W3"/>
              </a:rPr>
              <a:t>Japan</a:t>
            </a:r>
          </a:p>
          <a:p>
            <a:pPr>
              <a:spcBef>
                <a:spcPct val="0"/>
              </a:spcBef>
              <a:buFontTx/>
              <a:buNone/>
            </a:pPr>
            <a:r>
              <a:rPr lang="en-US" altLang="fr-FR" sz="1050" dirty="0" smtClean="0">
                <a:solidFill>
                  <a:srgbClr val="002060"/>
                </a:solidFill>
                <a:ea typeface="ヒラギノ角ゴ Pro W3"/>
                <a:cs typeface="ヒラギノ角ゴ Pro W3"/>
              </a:rPr>
              <a:t>Kazakhstan</a:t>
            </a:r>
          </a:p>
          <a:p>
            <a:pPr>
              <a:spcBef>
                <a:spcPct val="0"/>
              </a:spcBef>
              <a:buFontTx/>
              <a:buNone/>
            </a:pPr>
            <a:r>
              <a:rPr lang="en-US" altLang="fr-FR" sz="1050" dirty="0" smtClean="0">
                <a:solidFill>
                  <a:srgbClr val="002060"/>
                </a:solidFill>
                <a:ea typeface="ヒラギノ角ゴ Pro W3"/>
                <a:cs typeface="ヒラギノ角ゴ Pro W3"/>
              </a:rPr>
              <a:t>Kenya</a:t>
            </a:r>
          </a:p>
          <a:p>
            <a:pPr>
              <a:spcBef>
                <a:spcPct val="0"/>
              </a:spcBef>
              <a:buFontTx/>
              <a:buNone/>
            </a:pPr>
            <a:r>
              <a:rPr lang="en-US" altLang="fr-FR" sz="1050" dirty="0" smtClean="0">
                <a:solidFill>
                  <a:srgbClr val="002060"/>
                </a:solidFill>
                <a:ea typeface="ヒラギノ角ゴ Pro W3"/>
                <a:cs typeface="ヒラギノ角ゴ Pro W3"/>
              </a:rPr>
              <a:t>Kyrgyzstan</a:t>
            </a:r>
          </a:p>
          <a:p>
            <a:pPr>
              <a:spcBef>
                <a:spcPct val="0"/>
              </a:spcBef>
              <a:buFontTx/>
              <a:buNone/>
            </a:pPr>
            <a:r>
              <a:rPr lang="en-US" altLang="fr-FR" sz="1050" dirty="0" smtClean="0">
                <a:solidFill>
                  <a:srgbClr val="002060"/>
                </a:solidFill>
                <a:ea typeface="ヒラギノ角ゴ Pro W3"/>
                <a:cs typeface="ヒラギノ角ゴ Pro W3"/>
              </a:rPr>
              <a:t>Lao People’s Dem Rep.</a:t>
            </a:r>
          </a:p>
          <a:p>
            <a:pPr>
              <a:spcBef>
                <a:spcPct val="0"/>
              </a:spcBef>
              <a:buFontTx/>
              <a:buNone/>
            </a:pPr>
            <a:r>
              <a:rPr lang="en-US" altLang="fr-FR" sz="1050" dirty="0" smtClean="0">
                <a:solidFill>
                  <a:srgbClr val="002060"/>
                </a:solidFill>
                <a:ea typeface="ヒラギノ角ゴ Pro W3"/>
                <a:cs typeface="ヒラギノ角ゴ Pro W3"/>
              </a:rPr>
              <a:t>Latvia</a:t>
            </a:r>
          </a:p>
          <a:p>
            <a:pPr>
              <a:spcBef>
                <a:spcPct val="0"/>
              </a:spcBef>
              <a:buFontTx/>
              <a:buNone/>
            </a:pPr>
            <a:r>
              <a:rPr lang="en-US" altLang="fr-FR" sz="1050" dirty="0" smtClean="0">
                <a:solidFill>
                  <a:srgbClr val="002060"/>
                </a:solidFill>
                <a:ea typeface="ヒラギノ角ゴ Pro W3"/>
                <a:cs typeface="ヒラギノ角ゴ Pro W3"/>
              </a:rPr>
              <a:t>Lesotho</a:t>
            </a:r>
          </a:p>
          <a:p>
            <a:pPr>
              <a:spcBef>
                <a:spcPct val="0"/>
              </a:spcBef>
              <a:buFontTx/>
              <a:buNone/>
            </a:pPr>
            <a:r>
              <a:rPr lang="en-US" altLang="fr-FR" sz="1050" dirty="0" smtClean="0">
                <a:solidFill>
                  <a:srgbClr val="002060"/>
                </a:solidFill>
                <a:ea typeface="ヒラギノ角ゴ Pro W3"/>
                <a:cs typeface="ヒラギノ角ゴ Pro W3"/>
              </a:rPr>
              <a:t>Liberia</a:t>
            </a:r>
          </a:p>
          <a:p>
            <a:pPr>
              <a:spcBef>
                <a:spcPct val="0"/>
              </a:spcBef>
              <a:buFontTx/>
              <a:buNone/>
            </a:pPr>
            <a:r>
              <a:rPr lang="en-US" altLang="fr-FR" sz="1050" dirty="0" smtClean="0">
                <a:solidFill>
                  <a:srgbClr val="002060"/>
                </a:solidFill>
                <a:ea typeface="ヒラギノ角ゴ Pro W3"/>
                <a:cs typeface="ヒラギノ角ゴ Pro W3"/>
              </a:rPr>
              <a:t>Libya</a:t>
            </a:r>
          </a:p>
          <a:p>
            <a:pPr>
              <a:spcBef>
                <a:spcPct val="0"/>
              </a:spcBef>
              <a:buFontTx/>
              <a:buNone/>
            </a:pPr>
            <a:r>
              <a:rPr lang="en-US" altLang="fr-FR" sz="1050" dirty="0" smtClean="0">
                <a:solidFill>
                  <a:srgbClr val="002060"/>
                </a:solidFill>
                <a:ea typeface="ヒラギノ角ゴ Pro W3"/>
                <a:cs typeface="ヒラギノ角ゴ Pro W3"/>
              </a:rPr>
              <a:t>Liechtenstein</a:t>
            </a:r>
          </a:p>
          <a:p>
            <a:pPr>
              <a:spcBef>
                <a:spcPct val="0"/>
              </a:spcBef>
              <a:buFontTx/>
              <a:buNone/>
            </a:pPr>
            <a:r>
              <a:rPr lang="en-US" altLang="fr-FR" sz="1050" dirty="0" smtClean="0">
                <a:solidFill>
                  <a:srgbClr val="002060"/>
                </a:solidFill>
                <a:ea typeface="ヒラギノ角ゴ Pro W3"/>
                <a:cs typeface="ヒラギノ角ゴ Pro W3"/>
              </a:rPr>
              <a:t>Lithuania</a:t>
            </a:r>
          </a:p>
          <a:p>
            <a:pPr>
              <a:spcBef>
                <a:spcPct val="0"/>
              </a:spcBef>
              <a:buFontTx/>
              <a:buNone/>
            </a:pPr>
            <a:r>
              <a:rPr lang="en-US" altLang="fr-FR" sz="1050" dirty="0" smtClean="0">
                <a:solidFill>
                  <a:srgbClr val="002060"/>
                </a:solidFill>
                <a:ea typeface="ヒラギノ角ゴ Pro W3"/>
                <a:cs typeface="ヒラギノ角ゴ Pro W3"/>
              </a:rPr>
              <a:t>Luxembourg</a:t>
            </a:r>
          </a:p>
          <a:p>
            <a:pPr>
              <a:spcBef>
                <a:spcPct val="0"/>
              </a:spcBef>
              <a:buFontTx/>
              <a:buNone/>
            </a:pPr>
            <a:r>
              <a:rPr lang="en-US" altLang="fr-FR" sz="1050" dirty="0" smtClean="0">
                <a:solidFill>
                  <a:srgbClr val="002060"/>
                </a:solidFill>
                <a:ea typeface="ヒラギノ角ゴ Pro W3"/>
                <a:cs typeface="ヒラギノ角ゴ Pro W3"/>
              </a:rPr>
              <a:t>Madagascar</a:t>
            </a:r>
          </a:p>
          <a:p>
            <a:pPr>
              <a:spcBef>
                <a:spcPct val="0"/>
              </a:spcBef>
              <a:buFontTx/>
              <a:buNone/>
            </a:pPr>
            <a:r>
              <a:rPr lang="en-US" altLang="fr-FR" sz="1050" dirty="0" smtClean="0">
                <a:solidFill>
                  <a:srgbClr val="002060"/>
                </a:solidFill>
                <a:ea typeface="ヒラギノ角ゴ Pro W3"/>
                <a:cs typeface="ヒラギノ角ゴ Pro W3"/>
              </a:rPr>
              <a:t>Malawi</a:t>
            </a:r>
          </a:p>
          <a:p>
            <a:pPr>
              <a:spcBef>
                <a:spcPct val="0"/>
              </a:spcBef>
              <a:buFontTx/>
              <a:buNone/>
            </a:pPr>
            <a:r>
              <a:rPr lang="en-US" altLang="fr-FR" sz="1050" dirty="0" smtClean="0">
                <a:solidFill>
                  <a:srgbClr val="002060"/>
                </a:solidFill>
                <a:ea typeface="ヒラギノ角ゴ Pro W3"/>
                <a:cs typeface="ヒラギノ角ゴ Pro W3"/>
              </a:rPr>
              <a:t>Malaysia</a:t>
            </a:r>
          </a:p>
          <a:p>
            <a:pPr>
              <a:spcBef>
                <a:spcPct val="0"/>
              </a:spcBef>
              <a:buFontTx/>
              <a:buNone/>
            </a:pPr>
            <a:r>
              <a:rPr lang="en-US" altLang="fr-FR" sz="1050" dirty="0" smtClean="0">
                <a:solidFill>
                  <a:srgbClr val="002060"/>
                </a:solidFill>
                <a:ea typeface="ヒラギノ角ゴ Pro W3"/>
                <a:cs typeface="ヒラギノ角ゴ Pro W3"/>
              </a:rPr>
              <a:t>Mali	</a:t>
            </a:r>
          </a:p>
          <a:p>
            <a:pPr>
              <a:spcBef>
                <a:spcPct val="0"/>
              </a:spcBef>
              <a:buFontTx/>
              <a:buNone/>
            </a:pPr>
            <a:r>
              <a:rPr lang="en-US" altLang="fr-FR" sz="1050" dirty="0" smtClean="0">
                <a:solidFill>
                  <a:srgbClr val="002060"/>
                </a:solidFill>
                <a:ea typeface="ヒラギノ角ゴ Pro W3"/>
                <a:cs typeface="ヒラギノ角ゴ Pro W3"/>
              </a:rPr>
              <a:t>Malta</a:t>
            </a:r>
          </a:p>
          <a:p>
            <a:pPr>
              <a:spcBef>
                <a:spcPct val="0"/>
              </a:spcBef>
              <a:buFontTx/>
              <a:buNone/>
            </a:pPr>
            <a:r>
              <a:rPr lang="en-US" altLang="fr-FR" sz="1050" dirty="0" smtClean="0">
                <a:solidFill>
                  <a:srgbClr val="002060"/>
                </a:solidFill>
                <a:ea typeface="ヒラギノ角ゴ Pro W3"/>
                <a:cs typeface="ヒラギノ角ゴ Pro W3"/>
              </a:rPr>
              <a:t>Mauritania</a:t>
            </a:r>
          </a:p>
          <a:p>
            <a:pPr>
              <a:spcBef>
                <a:spcPct val="0"/>
              </a:spcBef>
              <a:buFontTx/>
              <a:buNone/>
            </a:pPr>
            <a:r>
              <a:rPr lang="en-US" altLang="fr-FR" sz="1050" dirty="0" smtClean="0">
                <a:solidFill>
                  <a:srgbClr val="002060"/>
                </a:solidFill>
                <a:ea typeface="ヒラギノ角ゴ Pro W3"/>
                <a:cs typeface="ヒラギノ角ゴ Pro W3"/>
              </a:rPr>
              <a:t>Mexico</a:t>
            </a:r>
          </a:p>
          <a:p>
            <a:pPr>
              <a:spcBef>
                <a:spcPct val="0"/>
              </a:spcBef>
              <a:buFontTx/>
              <a:buNone/>
            </a:pPr>
            <a:r>
              <a:rPr lang="en-US" altLang="fr-FR" sz="1050" dirty="0" smtClean="0">
                <a:solidFill>
                  <a:srgbClr val="002060"/>
                </a:solidFill>
                <a:ea typeface="ヒラギノ角ゴ Pro W3"/>
                <a:cs typeface="ヒラギノ角ゴ Pro W3"/>
              </a:rPr>
              <a:t>Monaco</a:t>
            </a:r>
          </a:p>
          <a:p>
            <a:pPr>
              <a:spcBef>
                <a:spcPct val="0"/>
              </a:spcBef>
              <a:buFontTx/>
              <a:buNone/>
            </a:pPr>
            <a:r>
              <a:rPr lang="en-US" altLang="fr-FR" sz="1050" dirty="0" smtClean="0">
                <a:solidFill>
                  <a:srgbClr val="002060"/>
                </a:solidFill>
                <a:ea typeface="ヒラギノ角ゴ Pro W3"/>
                <a:cs typeface="ヒラギノ角ゴ Pro W3"/>
              </a:rPr>
              <a:t>Mongolia</a:t>
            </a:r>
          </a:p>
          <a:p>
            <a:pPr>
              <a:spcBef>
                <a:spcPct val="0"/>
              </a:spcBef>
              <a:buFontTx/>
              <a:buNone/>
            </a:pPr>
            <a:r>
              <a:rPr lang="de-DE" altLang="fr-FR" sz="1050" dirty="0" smtClean="0">
                <a:solidFill>
                  <a:srgbClr val="002060"/>
                </a:solidFill>
                <a:ea typeface="ヒラギノ角ゴ Pro W3"/>
                <a:cs typeface="ヒラギノ角ゴ Pro W3"/>
              </a:rPr>
              <a:t>Montenegro</a:t>
            </a:r>
          </a:p>
          <a:p>
            <a:pPr>
              <a:spcBef>
                <a:spcPct val="0"/>
              </a:spcBef>
              <a:buFontTx/>
              <a:buNone/>
            </a:pPr>
            <a:r>
              <a:rPr lang="de-DE" altLang="fr-FR" sz="1050" dirty="0" smtClean="0">
                <a:solidFill>
                  <a:srgbClr val="002060"/>
                </a:solidFill>
                <a:ea typeface="ヒラギノ角ゴ Pro W3"/>
                <a:cs typeface="ヒラギノ角ゴ Pro W3"/>
              </a:rPr>
              <a:t>Morocco</a:t>
            </a:r>
          </a:p>
          <a:p>
            <a:pPr>
              <a:spcBef>
                <a:spcPct val="0"/>
              </a:spcBef>
              <a:buFontTx/>
              <a:buNone/>
            </a:pPr>
            <a:r>
              <a:rPr lang="de-DE" altLang="fr-FR" sz="1050" dirty="0" smtClean="0">
                <a:solidFill>
                  <a:srgbClr val="002060"/>
                </a:solidFill>
                <a:ea typeface="ヒラギノ角ゴ Pro W3"/>
                <a:cs typeface="ヒラギノ角ゴ Pro W3"/>
              </a:rPr>
              <a:t>Mozambique</a:t>
            </a:r>
          </a:p>
          <a:p>
            <a:pPr>
              <a:spcBef>
                <a:spcPct val="0"/>
              </a:spcBef>
              <a:buFontTx/>
              <a:buNone/>
            </a:pPr>
            <a:r>
              <a:rPr lang="de-DE" altLang="fr-FR" sz="1050" dirty="0" smtClean="0">
                <a:solidFill>
                  <a:srgbClr val="002060"/>
                </a:solidFill>
                <a:ea typeface="ヒラギノ角ゴ Pro W3"/>
                <a:cs typeface="ヒラギノ角ゴ Pro W3"/>
              </a:rPr>
              <a:t>Namibia</a:t>
            </a:r>
          </a:p>
          <a:p>
            <a:pPr>
              <a:spcBef>
                <a:spcPct val="0"/>
              </a:spcBef>
              <a:buFontTx/>
              <a:buNone/>
            </a:pPr>
            <a:r>
              <a:rPr lang="de-DE" altLang="fr-FR" sz="1050" dirty="0" smtClean="0">
                <a:solidFill>
                  <a:srgbClr val="002060"/>
                </a:solidFill>
                <a:ea typeface="ヒラギノ角ゴ Pro W3"/>
                <a:cs typeface="ヒラギノ角ゴ Pro W3"/>
              </a:rPr>
              <a:t>Netherlands</a:t>
            </a:r>
          </a:p>
          <a:p>
            <a:pPr>
              <a:spcBef>
                <a:spcPct val="0"/>
              </a:spcBef>
              <a:buFontTx/>
              <a:buNone/>
            </a:pPr>
            <a:r>
              <a:rPr lang="de-DE" altLang="fr-FR" sz="1050" dirty="0" smtClean="0">
                <a:solidFill>
                  <a:srgbClr val="002060"/>
                </a:solidFill>
                <a:ea typeface="ヒラギノ角ゴ Pro W3"/>
                <a:cs typeface="ヒラギノ角ゴ Pro W3"/>
              </a:rPr>
              <a:t>New Zealand</a:t>
            </a:r>
          </a:p>
          <a:p>
            <a:pPr>
              <a:spcBef>
                <a:spcPct val="0"/>
              </a:spcBef>
              <a:buFontTx/>
              <a:buNone/>
            </a:pPr>
            <a:r>
              <a:rPr lang="de-DE" altLang="fr-FR" sz="1050" dirty="0" smtClean="0">
                <a:solidFill>
                  <a:srgbClr val="002060"/>
                </a:solidFill>
                <a:ea typeface="ヒラギノ角ゴ Pro W3"/>
                <a:cs typeface="ヒラギノ角ゴ Pro W3"/>
              </a:rPr>
              <a:t>Nicaragua</a:t>
            </a:r>
          </a:p>
          <a:p>
            <a:pPr>
              <a:spcBef>
                <a:spcPct val="0"/>
              </a:spcBef>
              <a:buFontTx/>
              <a:buNone/>
            </a:pPr>
            <a:r>
              <a:rPr lang="de-DE" altLang="fr-FR" sz="1050" dirty="0">
                <a:solidFill>
                  <a:srgbClr val="002060"/>
                </a:solidFill>
                <a:ea typeface="ヒラギノ角ゴ Pro W3"/>
                <a:cs typeface="ヒラギノ角ゴ Pro W3"/>
              </a:rPr>
              <a:t>Niger</a:t>
            </a:r>
            <a:endParaRPr lang="de-DE" altLang="fr-FR" sz="1050" dirty="0" smtClean="0">
              <a:solidFill>
                <a:srgbClr val="002060"/>
              </a:solidFill>
              <a:ea typeface="ヒラギノ角ゴ Pro W3"/>
              <a:cs typeface="ヒラギノ角ゴ Pro W3"/>
            </a:endParaRPr>
          </a:p>
          <a:p>
            <a:pPr>
              <a:spcBef>
                <a:spcPct val="0"/>
              </a:spcBef>
              <a:buFontTx/>
              <a:buNone/>
            </a:pPr>
            <a:endParaRPr lang="de-DE" altLang="fr-FR" sz="1000" dirty="0">
              <a:ea typeface="ヒラギノ角ゴ Pro W3"/>
              <a:cs typeface="ヒラギノ角ゴ Pro W3"/>
            </a:endParaRPr>
          </a:p>
        </p:txBody>
      </p:sp>
      <p:sp>
        <p:nvSpPr>
          <p:cNvPr id="8198" name="Text Box 10"/>
          <p:cNvSpPr txBox="1">
            <a:spLocks noChangeArrowheads="1"/>
          </p:cNvSpPr>
          <p:nvPr/>
        </p:nvSpPr>
        <p:spPr bwMode="auto">
          <a:xfrm>
            <a:off x="6096000" y="19050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FontTx/>
              <a:buNone/>
            </a:pPr>
            <a:endParaRPr lang="en-US" altLang="fr-FR" sz="800" dirty="0">
              <a:ea typeface="ヒラギノ角ゴ Pro W3"/>
              <a:cs typeface="ヒラギノ角ゴ Pro W3"/>
            </a:endParaRPr>
          </a:p>
          <a:p>
            <a:pPr>
              <a:spcBef>
                <a:spcPct val="0"/>
              </a:spcBef>
              <a:buFontTx/>
              <a:buNone/>
            </a:pPr>
            <a:endParaRPr lang="en-US" altLang="fr-FR" sz="800" dirty="0">
              <a:ea typeface="ヒラギノ角ゴ Pro W3"/>
              <a:cs typeface="ヒラギノ角ゴ Pro W3"/>
            </a:endParaRPr>
          </a:p>
        </p:txBody>
      </p:sp>
      <p:sp>
        <p:nvSpPr>
          <p:cNvPr id="8199" name="Text Box 11"/>
          <p:cNvSpPr txBox="1">
            <a:spLocks noChangeArrowheads="1"/>
          </p:cNvSpPr>
          <p:nvPr/>
        </p:nvSpPr>
        <p:spPr bwMode="auto">
          <a:xfrm>
            <a:off x="7010400" y="883017"/>
            <a:ext cx="1600200" cy="47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Clr>
                <a:srgbClr val="990033"/>
              </a:buClr>
              <a:buFont typeface="Wingdings" pitchFamily="2" charset="2"/>
              <a:buChar char="q"/>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Clr>
                <a:srgbClr val="990033"/>
              </a:buClr>
              <a:buFont typeface="Wingdings" pitchFamily="2" charset="2"/>
              <a:buChar char="§"/>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tabLst>
                <a:tab pos="288925" algn="l"/>
              </a:tabLst>
              <a:defRPr sz="2400">
                <a:solidFill>
                  <a:schemeClr val="tx1"/>
                </a:solidFill>
                <a:latin typeface="Arial" pitchFamily="34" charset="0"/>
                <a:cs typeface="Arial" pitchFamily="34" charset="0"/>
              </a:defRPr>
            </a:lvl9pPr>
          </a:lstStyle>
          <a:p>
            <a:pPr>
              <a:spcBef>
                <a:spcPct val="0"/>
              </a:spcBef>
              <a:buNone/>
            </a:pPr>
            <a:r>
              <a:rPr lang="en-US" altLang="fr-FR" sz="1050" dirty="0" smtClean="0">
                <a:solidFill>
                  <a:srgbClr val="002060"/>
                </a:solidFill>
                <a:ea typeface="ヒラギノ角ゴ Pro W3"/>
                <a:cs typeface="ヒラギノ角ゴ Pro W3"/>
              </a:rPr>
              <a:t>Sri Lanka</a:t>
            </a:r>
          </a:p>
          <a:p>
            <a:pPr>
              <a:spcBef>
                <a:spcPct val="0"/>
              </a:spcBef>
              <a:buFontTx/>
              <a:buNone/>
            </a:pPr>
            <a:r>
              <a:rPr lang="en-US" altLang="fr-FR" sz="1050" dirty="0" smtClean="0">
                <a:solidFill>
                  <a:srgbClr val="002060"/>
                </a:solidFill>
                <a:ea typeface="ヒラギノ角ゴ Pro W3"/>
                <a:cs typeface="ヒラギノ角ゴ Pro W3"/>
              </a:rPr>
              <a:t>Sudan</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Swaziland</a:t>
            </a:r>
          </a:p>
          <a:p>
            <a:pPr>
              <a:spcBef>
                <a:spcPct val="0"/>
              </a:spcBef>
              <a:buFontTx/>
              <a:buNone/>
            </a:pPr>
            <a:r>
              <a:rPr lang="en-US" altLang="fr-FR" sz="1050" dirty="0">
                <a:solidFill>
                  <a:srgbClr val="002060"/>
                </a:solidFill>
                <a:ea typeface="ヒラギノ角ゴ Pro W3"/>
                <a:cs typeface="ヒラギノ角ゴ Pro W3"/>
              </a:rPr>
              <a:t>Sweden</a:t>
            </a:r>
          </a:p>
          <a:p>
            <a:pPr>
              <a:spcBef>
                <a:spcPct val="0"/>
              </a:spcBef>
              <a:buFontTx/>
              <a:buNone/>
            </a:pPr>
            <a:r>
              <a:rPr lang="en-US" altLang="fr-FR" sz="1050" dirty="0">
                <a:solidFill>
                  <a:srgbClr val="002060"/>
                </a:solidFill>
                <a:ea typeface="ヒラギノ角ゴ Pro W3"/>
                <a:cs typeface="ヒラギノ角ゴ Pro W3"/>
              </a:rPr>
              <a:t>Switzerland</a:t>
            </a:r>
          </a:p>
          <a:p>
            <a:pPr>
              <a:spcBef>
                <a:spcPct val="0"/>
              </a:spcBef>
              <a:buFontTx/>
              <a:buNone/>
            </a:pPr>
            <a:r>
              <a:rPr lang="en-US" altLang="fr-FR" sz="1050" dirty="0">
                <a:solidFill>
                  <a:srgbClr val="002060"/>
                </a:solidFill>
                <a:ea typeface="ヒラギノ角ゴ Pro W3"/>
                <a:cs typeface="ヒラギノ角ゴ Pro W3"/>
              </a:rPr>
              <a:t>Syrian Arab Republic</a:t>
            </a:r>
          </a:p>
          <a:p>
            <a:pPr>
              <a:spcBef>
                <a:spcPct val="0"/>
              </a:spcBef>
              <a:buFontTx/>
              <a:buNone/>
            </a:pPr>
            <a:r>
              <a:rPr lang="en-US" altLang="fr-FR" sz="1050" dirty="0">
                <a:solidFill>
                  <a:srgbClr val="002060"/>
                </a:solidFill>
                <a:ea typeface="ヒラギノ角ゴ Pro W3"/>
                <a:cs typeface="ヒラギノ角ゴ Pro W3"/>
              </a:rPr>
              <a:t>Tajikistan</a:t>
            </a:r>
          </a:p>
          <a:p>
            <a:pPr>
              <a:spcBef>
                <a:spcPct val="0"/>
              </a:spcBef>
              <a:buFontTx/>
              <a:buNone/>
            </a:pPr>
            <a:r>
              <a:rPr lang="en-GB" altLang="fr-FR" sz="1050" dirty="0">
                <a:solidFill>
                  <a:srgbClr val="002060"/>
                </a:solidFill>
                <a:ea typeface="ヒラギノ角ゴ Pro W3"/>
                <a:cs typeface="ヒラギノ角ゴ Pro W3"/>
              </a:rPr>
              <a:t>Thailand</a:t>
            </a:r>
            <a:endParaRPr lang="en-US" altLang="fr-FR" sz="1050" dirty="0">
              <a:solidFill>
                <a:srgbClr val="002060"/>
              </a:solidFill>
              <a:ea typeface="ヒラギノ角ゴ Pro W3"/>
              <a:cs typeface="ヒラギノ角ゴ Pro W3"/>
            </a:endParaRPr>
          </a:p>
          <a:p>
            <a:pPr>
              <a:spcBef>
                <a:spcPct val="0"/>
              </a:spcBef>
              <a:buFontTx/>
              <a:buNone/>
            </a:pPr>
            <a:r>
              <a:rPr lang="en-US" altLang="fr-FR" sz="1050" dirty="0">
                <a:solidFill>
                  <a:srgbClr val="002060"/>
                </a:solidFill>
                <a:ea typeface="ヒラギノ角ゴ Pro W3"/>
                <a:cs typeface="ヒラギノ角ゴ Pro W3"/>
              </a:rPr>
              <a:t>The former Yugoslav</a:t>
            </a:r>
          </a:p>
          <a:p>
            <a:pPr>
              <a:spcBef>
                <a:spcPct val="0"/>
              </a:spcBef>
              <a:buFontTx/>
              <a:buNone/>
            </a:pPr>
            <a:r>
              <a:rPr lang="en-US" altLang="fr-FR" sz="1050" dirty="0">
                <a:solidFill>
                  <a:srgbClr val="002060"/>
                </a:solidFill>
                <a:ea typeface="ヒラギノ角ゴ Pro W3"/>
                <a:cs typeface="ヒラギノ角ゴ Pro W3"/>
              </a:rPr>
              <a:t>     Republic of Macedonia</a:t>
            </a:r>
          </a:p>
          <a:p>
            <a:pPr>
              <a:spcBef>
                <a:spcPct val="0"/>
              </a:spcBef>
              <a:buFontTx/>
              <a:buNone/>
            </a:pPr>
            <a:r>
              <a:rPr lang="en-US" altLang="fr-FR" sz="1050" dirty="0">
                <a:solidFill>
                  <a:srgbClr val="002060"/>
                </a:solidFill>
                <a:ea typeface="ヒラギノ角ゴ Pro W3"/>
                <a:cs typeface="ヒラギノ角ゴ Pro W3"/>
              </a:rPr>
              <a:t>Togo</a:t>
            </a:r>
          </a:p>
          <a:p>
            <a:pPr>
              <a:spcBef>
                <a:spcPct val="0"/>
              </a:spcBef>
              <a:buFontTx/>
              <a:buNone/>
            </a:pPr>
            <a:r>
              <a:rPr lang="en-US" altLang="fr-FR" sz="1050" dirty="0">
                <a:solidFill>
                  <a:srgbClr val="002060"/>
                </a:solidFill>
                <a:ea typeface="ヒラギノ角ゴ Pro W3"/>
                <a:cs typeface="ヒラギノ角ゴ Pro W3"/>
              </a:rPr>
              <a:t>Trinidad and Tobago</a:t>
            </a:r>
          </a:p>
          <a:p>
            <a:pPr>
              <a:spcBef>
                <a:spcPct val="0"/>
              </a:spcBef>
              <a:buFontTx/>
              <a:buNone/>
            </a:pPr>
            <a:r>
              <a:rPr lang="en-US" altLang="fr-FR" sz="1050" dirty="0">
                <a:solidFill>
                  <a:srgbClr val="002060"/>
                </a:solidFill>
                <a:ea typeface="ヒラギノ角ゴ Pro W3"/>
                <a:cs typeface="ヒラギノ角ゴ Pro W3"/>
              </a:rPr>
              <a:t>Tunisia</a:t>
            </a:r>
          </a:p>
          <a:p>
            <a:pPr>
              <a:spcBef>
                <a:spcPct val="0"/>
              </a:spcBef>
              <a:buFontTx/>
              <a:buNone/>
            </a:pPr>
            <a:r>
              <a:rPr lang="en-US" altLang="fr-FR" sz="1050" dirty="0">
                <a:solidFill>
                  <a:srgbClr val="002060"/>
                </a:solidFill>
                <a:ea typeface="ヒラギノ角ゴ Pro W3"/>
                <a:cs typeface="ヒラギノ角ゴ Pro W3"/>
              </a:rPr>
              <a:t>Turkey</a:t>
            </a:r>
          </a:p>
          <a:p>
            <a:pPr>
              <a:spcBef>
                <a:spcPct val="0"/>
              </a:spcBef>
              <a:buFontTx/>
              <a:buNone/>
            </a:pPr>
            <a:r>
              <a:rPr lang="en-US" altLang="fr-FR" sz="1050" dirty="0">
                <a:solidFill>
                  <a:srgbClr val="002060"/>
                </a:solidFill>
                <a:ea typeface="ヒラギノ角ゴ Pro W3"/>
                <a:cs typeface="ヒラギノ角ゴ Pro W3"/>
              </a:rPr>
              <a:t>Turkmenistan</a:t>
            </a:r>
          </a:p>
          <a:p>
            <a:pPr>
              <a:spcBef>
                <a:spcPct val="0"/>
              </a:spcBef>
              <a:buFontTx/>
              <a:buNone/>
            </a:pPr>
            <a:r>
              <a:rPr lang="en-US" altLang="fr-FR" sz="1050" dirty="0">
                <a:solidFill>
                  <a:srgbClr val="002060"/>
                </a:solidFill>
                <a:ea typeface="ヒラギノ角ゴ Pro W3"/>
                <a:cs typeface="ヒラギノ角ゴ Pro W3"/>
              </a:rPr>
              <a:t>Uganda	</a:t>
            </a:r>
          </a:p>
          <a:p>
            <a:pPr>
              <a:spcBef>
                <a:spcPct val="0"/>
              </a:spcBef>
              <a:buFontTx/>
              <a:buNone/>
            </a:pPr>
            <a:r>
              <a:rPr lang="en-US" altLang="fr-FR" sz="1050" dirty="0">
                <a:solidFill>
                  <a:srgbClr val="002060"/>
                </a:solidFill>
                <a:ea typeface="ヒラギノ角ゴ Pro W3"/>
                <a:cs typeface="ヒラギノ角ゴ Pro W3"/>
              </a:rPr>
              <a:t>Ukraine</a:t>
            </a:r>
          </a:p>
          <a:p>
            <a:pPr>
              <a:spcBef>
                <a:spcPct val="0"/>
              </a:spcBef>
              <a:buFontTx/>
              <a:buNone/>
            </a:pPr>
            <a:r>
              <a:rPr lang="en-US" altLang="fr-FR" sz="1050" dirty="0">
                <a:solidFill>
                  <a:srgbClr val="002060"/>
                </a:solidFill>
                <a:ea typeface="ヒラギノ角ゴ Pro W3"/>
                <a:cs typeface="ヒラギノ角ゴ Pro W3"/>
              </a:rPr>
              <a:t>United Arab Emirates</a:t>
            </a:r>
          </a:p>
          <a:p>
            <a:pPr>
              <a:spcBef>
                <a:spcPct val="0"/>
              </a:spcBef>
              <a:buFontTx/>
              <a:buNone/>
            </a:pPr>
            <a:r>
              <a:rPr lang="en-US" altLang="fr-FR" sz="1050" dirty="0">
                <a:solidFill>
                  <a:srgbClr val="002060"/>
                </a:solidFill>
                <a:ea typeface="ヒラギノ角ゴ Pro W3"/>
                <a:cs typeface="ヒラギノ角ゴ Pro W3"/>
              </a:rPr>
              <a:t>United Kingdom</a:t>
            </a:r>
          </a:p>
          <a:p>
            <a:pPr lvl="1">
              <a:spcBef>
                <a:spcPct val="0"/>
              </a:spcBef>
              <a:buClrTx/>
              <a:buFontTx/>
              <a:buNone/>
            </a:pPr>
            <a:r>
              <a:rPr lang="en-US" altLang="fr-FR" sz="1050" dirty="0">
                <a:solidFill>
                  <a:srgbClr val="002060"/>
                </a:solidFill>
                <a:ea typeface="ヒラギノ角ゴ Pro W3"/>
                <a:cs typeface="ヒラギノ角ゴ Pro W3"/>
              </a:rPr>
              <a:t>United Republic of Tanzania</a:t>
            </a:r>
          </a:p>
          <a:p>
            <a:pPr lvl="1">
              <a:spcBef>
                <a:spcPct val="0"/>
              </a:spcBef>
              <a:buClrTx/>
              <a:buFontTx/>
              <a:buNone/>
            </a:pPr>
            <a:r>
              <a:rPr lang="en-US" altLang="fr-FR" sz="1050" dirty="0">
                <a:solidFill>
                  <a:srgbClr val="002060"/>
                </a:solidFill>
                <a:ea typeface="ヒラギノ角ゴ Pro W3"/>
                <a:cs typeface="ヒラギノ角ゴ Pro W3"/>
              </a:rPr>
              <a:t>United States of America</a:t>
            </a:r>
          </a:p>
          <a:p>
            <a:pPr>
              <a:spcBef>
                <a:spcPct val="0"/>
              </a:spcBef>
              <a:buFontTx/>
              <a:buNone/>
            </a:pPr>
            <a:r>
              <a:rPr lang="en-US" altLang="fr-FR" sz="1050" dirty="0">
                <a:solidFill>
                  <a:srgbClr val="002060"/>
                </a:solidFill>
                <a:ea typeface="ヒラギノ角ゴ Pro W3"/>
                <a:cs typeface="ヒラギノ角ゴ Pro W3"/>
              </a:rPr>
              <a:t>Uzbekistan	</a:t>
            </a:r>
          </a:p>
          <a:p>
            <a:pPr>
              <a:spcBef>
                <a:spcPct val="0"/>
              </a:spcBef>
              <a:buFontTx/>
              <a:buNone/>
            </a:pPr>
            <a:r>
              <a:rPr lang="en-US" altLang="fr-FR" sz="1050" dirty="0">
                <a:solidFill>
                  <a:srgbClr val="002060"/>
                </a:solidFill>
                <a:ea typeface="ヒラギノ角ゴ Pro W3"/>
                <a:cs typeface="ヒラギノ角ゴ Pro W3"/>
              </a:rPr>
              <a:t>Viet Nam	</a:t>
            </a:r>
          </a:p>
          <a:p>
            <a:pPr>
              <a:spcBef>
                <a:spcPct val="0"/>
              </a:spcBef>
              <a:buFontTx/>
              <a:buNone/>
            </a:pPr>
            <a:r>
              <a:rPr lang="en-US" altLang="fr-FR" sz="1050" dirty="0">
                <a:solidFill>
                  <a:srgbClr val="002060"/>
                </a:solidFill>
                <a:ea typeface="ヒラギノ角ゴ Pro W3"/>
                <a:cs typeface="ヒラギノ角ゴ Pro W3"/>
              </a:rPr>
              <a:t>Zambia</a:t>
            </a:r>
          </a:p>
          <a:p>
            <a:pPr>
              <a:spcBef>
                <a:spcPct val="0"/>
              </a:spcBef>
              <a:buFontTx/>
              <a:buNone/>
            </a:pPr>
            <a:r>
              <a:rPr lang="en-US" altLang="fr-FR" sz="1050" dirty="0">
                <a:solidFill>
                  <a:srgbClr val="002060"/>
                </a:solidFill>
                <a:ea typeface="ヒラギノ角ゴ Pro W3"/>
                <a:cs typeface="ヒラギノ角ゴ Pro W3"/>
              </a:rPr>
              <a:t>Zimbabwe</a:t>
            </a:r>
          </a:p>
        </p:txBody>
      </p:sp>
      <p:sp>
        <p:nvSpPr>
          <p:cNvPr id="8200" name="Text Box 8"/>
          <p:cNvSpPr txBox="1">
            <a:spLocks noChangeArrowheads="1"/>
          </p:cNvSpPr>
          <p:nvPr/>
        </p:nvSpPr>
        <p:spPr bwMode="auto">
          <a:xfrm>
            <a:off x="5410200" y="849625"/>
            <a:ext cx="1371600" cy="599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eaLnBrk="0" hangingPunct="0">
              <a:defRPr>
                <a:solidFill>
                  <a:schemeClr val="tx1"/>
                </a:solidFill>
                <a:latin typeface="Arial" pitchFamily="34" charset="0"/>
                <a:cs typeface="Arial" pitchFamily="34" charset="0"/>
              </a:defRPr>
            </a:lvl1pPr>
            <a:lvl2pPr marL="742950" indent="-285750" algn="ctr" eaLnBrk="0" hangingPunct="0">
              <a:defRPr>
                <a:solidFill>
                  <a:schemeClr val="tx1"/>
                </a:solidFill>
                <a:latin typeface="Arial" pitchFamily="34" charset="0"/>
                <a:cs typeface="Arial" pitchFamily="34" charset="0"/>
              </a:defRPr>
            </a:lvl2pPr>
            <a:lvl3pPr marL="1143000" indent="-228600" algn="ctr" eaLnBrk="0" hangingPunct="0">
              <a:defRPr>
                <a:solidFill>
                  <a:schemeClr val="tx1"/>
                </a:solidFill>
                <a:latin typeface="Arial" pitchFamily="34" charset="0"/>
                <a:cs typeface="Arial" pitchFamily="34" charset="0"/>
              </a:defRPr>
            </a:lvl3pPr>
            <a:lvl4pPr marL="1600200" indent="-228600" algn="ctr" eaLnBrk="0" hangingPunct="0">
              <a:defRPr>
                <a:solidFill>
                  <a:schemeClr val="tx1"/>
                </a:solidFill>
                <a:latin typeface="Arial" pitchFamily="34" charset="0"/>
                <a:cs typeface="Arial" pitchFamily="34" charset="0"/>
              </a:defRPr>
            </a:lvl4pPr>
            <a:lvl5pPr marL="2057400" indent="-228600" algn="ctr"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a:spcBef>
                <a:spcPts val="0"/>
              </a:spcBef>
              <a:buNone/>
            </a:pPr>
            <a:r>
              <a:rPr lang="de-DE" altLang="fr-FR" sz="1050" dirty="0" smtClean="0">
                <a:solidFill>
                  <a:srgbClr val="002060"/>
                </a:solidFill>
                <a:ea typeface="ヒラギノ角ゴ Pro W3"/>
                <a:cs typeface="ヒラギノ角ゴ Pro W3"/>
              </a:rPr>
              <a:t>Nigeria</a:t>
            </a:r>
            <a:endParaRPr lang="de-DE" altLang="fr-FR" sz="1050" dirty="0">
              <a:solidFill>
                <a:srgbClr val="002060"/>
              </a:solidFill>
              <a:ea typeface="ヒラギノ角ゴ Pro W3"/>
              <a:cs typeface="ヒラギノ角ゴ Pro W3"/>
            </a:endParaRPr>
          </a:p>
          <a:p>
            <a:pPr algn="l">
              <a:spcBef>
                <a:spcPts val="0"/>
              </a:spcBef>
              <a:buNone/>
            </a:pPr>
            <a:r>
              <a:rPr lang="de-DE" altLang="fr-FR" sz="1050" dirty="0">
                <a:solidFill>
                  <a:srgbClr val="002060"/>
                </a:solidFill>
                <a:ea typeface="ヒラギノ角ゴ Pro W3"/>
                <a:cs typeface="ヒラギノ角ゴ Pro W3"/>
              </a:rPr>
              <a:t>N</a:t>
            </a:r>
            <a:r>
              <a:rPr lang="de-DE" altLang="fr-FR" sz="1050" dirty="0" smtClean="0">
                <a:solidFill>
                  <a:srgbClr val="002060"/>
                </a:solidFill>
                <a:ea typeface="ヒラギノ角ゴ Pro W3"/>
                <a:cs typeface="ヒラギノ角ゴ Pro W3"/>
              </a:rPr>
              <a:t>orway</a:t>
            </a:r>
            <a:endParaRPr lang="de-DE" altLang="fr-FR" sz="1050" dirty="0">
              <a:solidFill>
                <a:srgbClr val="002060"/>
              </a:solidFill>
              <a:ea typeface="ヒラギノ角ゴ Pro W3"/>
              <a:cs typeface="ヒラギノ角ゴ Pro W3"/>
            </a:endParaRPr>
          </a:p>
          <a:p>
            <a:pPr algn="l">
              <a:spcBef>
                <a:spcPts val="0"/>
              </a:spcBef>
              <a:buNone/>
            </a:pPr>
            <a:r>
              <a:rPr lang="de-DE" altLang="fr-FR" sz="1050" dirty="0">
                <a:solidFill>
                  <a:srgbClr val="002060"/>
                </a:solidFill>
                <a:ea typeface="ヒラギノ角ゴ Pro W3"/>
                <a:cs typeface="ヒラギノ角ゴ Pro W3"/>
              </a:rPr>
              <a:t>Oman</a:t>
            </a:r>
          </a:p>
          <a:p>
            <a:pPr algn="l">
              <a:spcBef>
                <a:spcPts val="0"/>
              </a:spcBef>
              <a:buNone/>
            </a:pPr>
            <a:r>
              <a:rPr lang="de-DE" altLang="fr-FR" sz="1050" dirty="0">
                <a:solidFill>
                  <a:srgbClr val="002060"/>
                </a:solidFill>
                <a:ea typeface="ヒラギノ角ゴ Pro W3"/>
                <a:cs typeface="ヒラギノ角ゴ Pro W3"/>
              </a:rPr>
              <a:t>Panama</a:t>
            </a:r>
          </a:p>
          <a:p>
            <a:pPr algn="l">
              <a:spcBef>
                <a:spcPts val="0"/>
              </a:spcBef>
              <a:buNone/>
            </a:pPr>
            <a:r>
              <a:rPr lang="de-DE" altLang="fr-FR" sz="1050" dirty="0">
                <a:solidFill>
                  <a:srgbClr val="002060"/>
                </a:solidFill>
                <a:ea typeface="ヒラギノ角ゴ Pro W3"/>
                <a:cs typeface="ヒラギノ角ゴ Pro W3"/>
              </a:rPr>
              <a:t>Papua New Guinea</a:t>
            </a:r>
          </a:p>
          <a:p>
            <a:pPr algn="l">
              <a:spcBef>
                <a:spcPts val="0"/>
              </a:spcBef>
              <a:buNone/>
            </a:pPr>
            <a:r>
              <a:rPr lang="de-DE" altLang="fr-FR" sz="1050" dirty="0">
                <a:solidFill>
                  <a:srgbClr val="002060"/>
                </a:solidFill>
                <a:ea typeface="ヒラギノ角ゴ Pro W3"/>
                <a:cs typeface="ヒラギノ角ゴ Pro W3"/>
              </a:rPr>
              <a:t>Peru</a:t>
            </a:r>
          </a:p>
          <a:p>
            <a:pPr algn="l">
              <a:spcBef>
                <a:spcPts val="0"/>
              </a:spcBef>
              <a:buNone/>
            </a:pPr>
            <a:r>
              <a:rPr lang="de-DE" altLang="fr-FR" sz="1050" dirty="0">
                <a:solidFill>
                  <a:srgbClr val="002060"/>
                </a:solidFill>
                <a:ea typeface="ヒラギノ角ゴ Pro W3"/>
                <a:cs typeface="ヒラギノ角ゴ Pro W3"/>
              </a:rPr>
              <a:t>Philippines</a:t>
            </a:r>
          </a:p>
          <a:p>
            <a:pPr algn="l">
              <a:spcBef>
                <a:spcPts val="0"/>
              </a:spcBef>
              <a:buNone/>
            </a:pPr>
            <a:r>
              <a:rPr lang="de-DE" altLang="fr-FR" sz="1050" dirty="0">
                <a:solidFill>
                  <a:srgbClr val="002060"/>
                </a:solidFill>
                <a:ea typeface="ヒラギノ角ゴ Pro W3"/>
                <a:cs typeface="ヒラギノ角ゴ Pro W3"/>
              </a:rPr>
              <a:t>Poland</a:t>
            </a:r>
          </a:p>
          <a:p>
            <a:pPr algn="l">
              <a:spcBef>
                <a:spcPts val="0"/>
              </a:spcBef>
              <a:buNone/>
            </a:pPr>
            <a:r>
              <a:rPr lang="de-DE" altLang="fr-FR" sz="1050" dirty="0">
                <a:solidFill>
                  <a:srgbClr val="002060"/>
                </a:solidFill>
                <a:ea typeface="ヒラギノ角ゴ Pro W3"/>
                <a:cs typeface="ヒラギノ角ゴ Pro W3"/>
              </a:rPr>
              <a:t>Portugal</a:t>
            </a:r>
          </a:p>
          <a:p>
            <a:pPr algn="l">
              <a:spcBef>
                <a:spcPts val="0"/>
              </a:spcBef>
              <a:buNone/>
            </a:pPr>
            <a:r>
              <a:rPr lang="de-DE" altLang="fr-FR" sz="1050" dirty="0">
                <a:solidFill>
                  <a:srgbClr val="002060"/>
                </a:solidFill>
                <a:ea typeface="ヒラギノ角ゴ Pro W3"/>
                <a:cs typeface="ヒラギノ角ゴ Pro W3"/>
              </a:rPr>
              <a:t>Qatar</a:t>
            </a:r>
            <a:endParaRPr lang="en-US" altLang="fr-FR" sz="1050" dirty="0">
              <a:solidFill>
                <a:srgbClr val="002060"/>
              </a:solidFill>
              <a:ea typeface="ヒラギノ角ゴ Pro W3"/>
              <a:cs typeface="ヒラギノ角ゴ Pro W3"/>
            </a:endParaRPr>
          </a:p>
          <a:p>
            <a:pPr algn="l">
              <a:spcBef>
                <a:spcPts val="0"/>
              </a:spcBef>
              <a:buNone/>
            </a:pPr>
            <a:r>
              <a:rPr lang="en-US" altLang="fr-FR" sz="1050" dirty="0">
                <a:solidFill>
                  <a:srgbClr val="002060"/>
                </a:solidFill>
                <a:ea typeface="ヒラギノ角ゴ Pro W3"/>
                <a:cs typeface="ヒラギノ角ゴ Pro W3"/>
              </a:rPr>
              <a:t>Republic of Korea </a:t>
            </a:r>
          </a:p>
          <a:p>
            <a:pPr algn="l">
              <a:spcBef>
                <a:spcPts val="0"/>
              </a:spcBef>
              <a:buNone/>
            </a:pPr>
            <a:r>
              <a:rPr lang="en-US" altLang="fr-FR" sz="1050" dirty="0">
                <a:solidFill>
                  <a:srgbClr val="002060"/>
                </a:solidFill>
                <a:ea typeface="ヒラギノ角ゴ Pro W3"/>
                <a:cs typeface="ヒラギノ角ゴ Pro W3"/>
              </a:rPr>
              <a:t>Republic of Moldova</a:t>
            </a:r>
          </a:p>
          <a:p>
            <a:pPr algn="l">
              <a:spcBef>
                <a:spcPts val="0"/>
              </a:spcBef>
              <a:buNone/>
            </a:pPr>
            <a:r>
              <a:rPr lang="en-US" altLang="fr-FR" sz="1050" dirty="0">
                <a:solidFill>
                  <a:srgbClr val="002060"/>
                </a:solidFill>
                <a:ea typeface="ヒラギノ角ゴ Pro W3"/>
                <a:cs typeface="ヒラギノ角ゴ Pro W3"/>
              </a:rPr>
              <a:t>Romania</a:t>
            </a:r>
          </a:p>
          <a:p>
            <a:pPr algn="l">
              <a:spcBef>
                <a:spcPts val="0"/>
              </a:spcBef>
              <a:buNone/>
            </a:pPr>
            <a:r>
              <a:rPr lang="en-US" altLang="fr-FR" sz="1050" dirty="0">
                <a:solidFill>
                  <a:srgbClr val="002060"/>
                </a:solidFill>
                <a:ea typeface="ヒラギノ角ゴ Pro W3"/>
                <a:cs typeface="ヒラギノ角ゴ Pro W3"/>
              </a:rPr>
              <a:t>Rwanda</a:t>
            </a:r>
          </a:p>
          <a:p>
            <a:pPr algn="l">
              <a:spcBef>
                <a:spcPts val="0"/>
              </a:spcBef>
              <a:buNone/>
            </a:pPr>
            <a:r>
              <a:rPr lang="en-US" altLang="fr-FR" sz="1050" dirty="0">
                <a:solidFill>
                  <a:srgbClr val="002060"/>
                </a:solidFill>
                <a:ea typeface="ヒラギノ角ゴ Pro W3"/>
                <a:cs typeface="ヒラギノ角ゴ Pro W3"/>
              </a:rPr>
              <a:t>Russian Federation</a:t>
            </a:r>
          </a:p>
          <a:p>
            <a:pPr algn="l">
              <a:spcBef>
                <a:spcPts val="0"/>
              </a:spcBef>
              <a:buNone/>
            </a:pPr>
            <a:r>
              <a:rPr lang="en-US" altLang="fr-FR" sz="1050" dirty="0">
                <a:solidFill>
                  <a:srgbClr val="002060"/>
                </a:solidFill>
                <a:ea typeface="ヒラギノ角ゴ Pro W3"/>
                <a:cs typeface="ヒラギノ角ゴ Pro W3"/>
              </a:rPr>
              <a:t>Saint Kitts and Nevis</a:t>
            </a:r>
          </a:p>
          <a:p>
            <a:pPr algn="l">
              <a:spcBef>
                <a:spcPts val="0"/>
              </a:spcBef>
              <a:buNone/>
            </a:pPr>
            <a:r>
              <a:rPr lang="en-US" altLang="fr-FR" sz="1050" dirty="0">
                <a:solidFill>
                  <a:srgbClr val="002060"/>
                </a:solidFill>
                <a:ea typeface="ヒラギノ角ゴ Pro W3"/>
                <a:cs typeface="ヒラギノ角ゴ Pro W3"/>
              </a:rPr>
              <a:t>Saint Lucia</a:t>
            </a:r>
          </a:p>
          <a:p>
            <a:pPr algn="l">
              <a:buNone/>
            </a:pPr>
            <a:r>
              <a:rPr lang="en-US" altLang="fr-FR" sz="1050" dirty="0">
                <a:solidFill>
                  <a:srgbClr val="002060"/>
                </a:solidFill>
                <a:ea typeface="ヒラギノ角ゴ Pro W3"/>
                <a:cs typeface="ヒラギノ角ゴ Pro W3"/>
              </a:rPr>
              <a:t>Saint Vincent and</a:t>
            </a:r>
          </a:p>
          <a:p>
            <a:pPr algn="l">
              <a:spcBef>
                <a:spcPts val="0"/>
              </a:spcBef>
              <a:buNone/>
            </a:pPr>
            <a:r>
              <a:rPr lang="en-US" altLang="fr-FR" sz="1050" dirty="0" smtClean="0">
                <a:solidFill>
                  <a:srgbClr val="002060"/>
                </a:solidFill>
                <a:ea typeface="ヒラギノ角ゴ Pro W3"/>
                <a:cs typeface="ヒラギノ角ゴ Pro W3"/>
              </a:rPr>
              <a:t> </a:t>
            </a:r>
            <a:r>
              <a:rPr lang="en-US" altLang="fr-FR" sz="1050" dirty="0">
                <a:solidFill>
                  <a:srgbClr val="002060"/>
                </a:solidFill>
                <a:ea typeface="ヒラギノ角ゴ Pro W3"/>
                <a:cs typeface="ヒラギノ角ゴ Pro W3"/>
              </a:rPr>
              <a:t>the Grenadines</a:t>
            </a:r>
          </a:p>
          <a:p>
            <a:pPr algn="l">
              <a:spcBef>
                <a:spcPts val="0"/>
              </a:spcBef>
              <a:buNone/>
            </a:pPr>
            <a:r>
              <a:rPr lang="en-US" altLang="fr-FR" sz="1050" dirty="0">
                <a:solidFill>
                  <a:srgbClr val="002060"/>
                </a:solidFill>
                <a:ea typeface="ヒラギノ角ゴ Pro W3"/>
                <a:cs typeface="ヒラギノ角ゴ Pro W3"/>
              </a:rPr>
              <a:t>San Marino</a:t>
            </a:r>
            <a:endParaRPr lang="en-GB" altLang="fr-FR" sz="1050" dirty="0">
              <a:solidFill>
                <a:srgbClr val="002060"/>
              </a:solidFill>
              <a:ea typeface="ヒラギノ角ゴ Pro W3"/>
              <a:cs typeface="ヒラギノ角ゴ Pro W3"/>
            </a:endParaRPr>
          </a:p>
          <a:p>
            <a:pPr algn="l">
              <a:spcBef>
                <a:spcPts val="0"/>
              </a:spcBef>
              <a:buNone/>
            </a:pPr>
            <a:r>
              <a:rPr lang="en-GB" altLang="fr-FR" sz="1050" dirty="0">
                <a:solidFill>
                  <a:srgbClr val="002060"/>
                </a:solidFill>
                <a:ea typeface="ヒラギノ角ゴ Pro W3"/>
                <a:cs typeface="ヒラギノ角ゴ Pro W3"/>
              </a:rPr>
              <a:t>Sao Tomé e Principe</a:t>
            </a:r>
            <a:br>
              <a:rPr lang="en-GB" altLang="fr-FR" sz="1050" dirty="0">
                <a:solidFill>
                  <a:srgbClr val="002060"/>
                </a:solidFill>
                <a:ea typeface="ヒラギノ角ゴ Pro W3"/>
                <a:cs typeface="ヒラギノ角ゴ Pro W3"/>
              </a:rPr>
            </a:br>
            <a:r>
              <a:rPr lang="en-GB" altLang="fr-FR" sz="1050" dirty="0">
                <a:solidFill>
                  <a:srgbClr val="002060"/>
                </a:solidFill>
                <a:ea typeface="ヒラギノ角ゴ Pro W3"/>
                <a:cs typeface="ヒラギノ角ゴ Pro W3"/>
              </a:rPr>
              <a:t>Saudi Arabia</a:t>
            </a:r>
            <a:endParaRPr lang="en-US" altLang="fr-FR" sz="1050" dirty="0">
              <a:solidFill>
                <a:srgbClr val="002060"/>
              </a:solidFill>
              <a:ea typeface="ヒラギノ角ゴ Pro W3"/>
              <a:cs typeface="ヒラギノ角ゴ Pro W3"/>
            </a:endParaRPr>
          </a:p>
          <a:p>
            <a:pPr algn="l">
              <a:spcBef>
                <a:spcPts val="0"/>
              </a:spcBef>
              <a:buNone/>
            </a:pPr>
            <a:r>
              <a:rPr lang="en-US" altLang="fr-FR" sz="1050" dirty="0">
                <a:solidFill>
                  <a:srgbClr val="002060"/>
                </a:solidFill>
                <a:ea typeface="ヒラギノ角ゴ Pro W3"/>
                <a:cs typeface="ヒラギノ角ゴ Pro W3"/>
              </a:rPr>
              <a:t>Senegal</a:t>
            </a:r>
          </a:p>
          <a:p>
            <a:pPr algn="l">
              <a:spcBef>
                <a:spcPts val="0"/>
              </a:spcBef>
              <a:buNone/>
            </a:pPr>
            <a:r>
              <a:rPr lang="en-US" altLang="fr-FR" sz="1050" dirty="0">
                <a:solidFill>
                  <a:srgbClr val="002060"/>
                </a:solidFill>
                <a:ea typeface="ヒラギノ角ゴ Pro W3"/>
                <a:cs typeface="ヒラギノ角ゴ Pro W3"/>
              </a:rPr>
              <a:t>Serbia</a:t>
            </a:r>
          </a:p>
          <a:p>
            <a:pPr algn="l">
              <a:spcBef>
                <a:spcPts val="0"/>
              </a:spcBef>
              <a:buNone/>
            </a:pPr>
            <a:r>
              <a:rPr lang="en-US" altLang="fr-FR" sz="1050" dirty="0">
                <a:solidFill>
                  <a:srgbClr val="002060"/>
                </a:solidFill>
                <a:ea typeface="ヒラギノ角ゴ Pro W3"/>
                <a:cs typeface="ヒラギノ角ゴ Pro W3"/>
              </a:rPr>
              <a:t>Seychelles</a:t>
            </a:r>
          </a:p>
          <a:p>
            <a:pPr algn="l">
              <a:spcBef>
                <a:spcPts val="0"/>
              </a:spcBef>
              <a:buNone/>
            </a:pPr>
            <a:r>
              <a:rPr lang="en-US" altLang="fr-FR" sz="1050" dirty="0">
                <a:solidFill>
                  <a:srgbClr val="002060"/>
                </a:solidFill>
                <a:ea typeface="ヒラギノ角ゴ Pro W3"/>
                <a:cs typeface="ヒラギノ角ゴ Pro W3"/>
              </a:rPr>
              <a:t>Sierra Leone</a:t>
            </a:r>
          </a:p>
          <a:p>
            <a:pPr algn="l">
              <a:spcBef>
                <a:spcPts val="0"/>
              </a:spcBef>
              <a:buNone/>
            </a:pPr>
            <a:r>
              <a:rPr lang="en-US" altLang="fr-FR" sz="1050" dirty="0">
                <a:solidFill>
                  <a:srgbClr val="002060"/>
                </a:solidFill>
                <a:ea typeface="ヒラギノ角ゴ Pro W3"/>
                <a:cs typeface="ヒラギノ角ゴ Pro W3"/>
              </a:rPr>
              <a:t>Singapore</a:t>
            </a:r>
          </a:p>
          <a:p>
            <a:pPr algn="l">
              <a:spcBef>
                <a:spcPts val="0"/>
              </a:spcBef>
              <a:buNone/>
            </a:pPr>
            <a:r>
              <a:rPr lang="en-US" altLang="fr-FR" sz="1050" dirty="0">
                <a:solidFill>
                  <a:srgbClr val="002060"/>
                </a:solidFill>
                <a:ea typeface="ヒラギノ角ゴ Pro W3"/>
                <a:cs typeface="ヒラギノ角ゴ Pro W3"/>
              </a:rPr>
              <a:t>Slovakia</a:t>
            </a:r>
          </a:p>
          <a:p>
            <a:pPr algn="l">
              <a:spcBef>
                <a:spcPts val="0"/>
              </a:spcBef>
              <a:buNone/>
            </a:pPr>
            <a:r>
              <a:rPr lang="en-US" altLang="fr-FR" sz="1050" dirty="0">
                <a:solidFill>
                  <a:srgbClr val="002060"/>
                </a:solidFill>
                <a:ea typeface="ヒラギノ角ゴ Pro W3"/>
                <a:cs typeface="ヒラギノ角ゴ Pro W3"/>
              </a:rPr>
              <a:t>Slovenia</a:t>
            </a:r>
          </a:p>
          <a:p>
            <a:pPr algn="l">
              <a:spcBef>
                <a:spcPts val="0"/>
              </a:spcBef>
              <a:buNone/>
            </a:pPr>
            <a:r>
              <a:rPr lang="en-US" altLang="fr-FR" sz="1050" dirty="0">
                <a:solidFill>
                  <a:srgbClr val="002060"/>
                </a:solidFill>
                <a:ea typeface="ヒラギノ角ゴ Pro W3"/>
                <a:cs typeface="ヒラギノ角ゴ Pro W3"/>
              </a:rPr>
              <a:t>South </a:t>
            </a:r>
            <a:r>
              <a:rPr lang="en-US" altLang="fr-FR" sz="1050" dirty="0" smtClean="0">
                <a:solidFill>
                  <a:srgbClr val="002060"/>
                </a:solidFill>
                <a:ea typeface="ヒラギノ角ゴ Pro W3"/>
                <a:cs typeface="ヒラギノ角ゴ Pro W3"/>
              </a:rPr>
              <a:t>Africa</a:t>
            </a:r>
          </a:p>
          <a:p>
            <a:pPr algn="l">
              <a:spcBef>
                <a:spcPts val="0"/>
              </a:spcBef>
              <a:buNone/>
            </a:pPr>
            <a:r>
              <a:rPr lang="en-US" altLang="fr-FR" sz="1050" dirty="0">
                <a:solidFill>
                  <a:srgbClr val="002060"/>
                </a:solidFill>
                <a:ea typeface="ヒラギノ角ゴ Pro W3"/>
                <a:cs typeface="ヒラギノ角ゴ Pro W3"/>
              </a:rPr>
              <a:t>Spain</a:t>
            </a:r>
          </a:p>
          <a:p>
            <a:pPr algn="l"/>
            <a:endParaRPr lang="en-US" altLang="fr-FR" sz="1050" dirty="0">
              <a:ea typeface="ヒラギノ角ゴ Pro W3"/>
              <a:cs typeface="ヒラギノ角ゴ Pro W3"/>
            </a:endParaRPr>
          </a:p>
        </p:txBody>
      </p:sp>
    </p:spTree>
    <p:extLst>
      <p:ext uri="{BB962C8B-B14F-4D97-AF65-F5344CB8AC3E}">
        <p14:creationId xmlns:p14="http://schemas.microsoft.com/office/powerpoint/2010/main" val="1137883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395536" y="50800"/>
            <a:ext cx="7772400" cy="641350"/>
          </a:xfrm>
        </p:spPr>
        <p:txBody>
          <a:bodyPr>
            <a:spAutoFit/>
          </a:bodyPr>
          <a:lstStyle/>
          <a:p>
            <a:r>
              <a:rPr lang="en-GB" altLang="en-US" dirty="0"/>
              <a:t>Countries not yet in PCT</a:t>
            </a:r>
          </a:p>
        </p:txBody>
      </p:sp>
      <p:sp>
        <p:nvSpPr>
          <p:cNvPr id="6147" name="Rectangle 3"/>
          <p:cNvSpPr>
            <a:spLocks noChangeArrowheads="1"/>
          </p:cNvSpPr>
          <p:nvPr/>
        </p:nvSpPr>
        <p:spPr bwMode="auto">
          <a:xfrm>
            <a:off x="250825" y="692150"/>
            <a:ext cx="324008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GB" altLang="en-US" sz="2000" dirty="0">
                <a:solidFill>
                  <a:srgbClr val="002060"/>
                </a:solidFill>
                <a:ea typeface="ヒラギノ角ゴ Pro W3"/>
                <a:cs typeface="ヒラギノ角ゴ Pro W3"/>
              </a:rPr>
              <a:t>Afghanistan</a:t>
            </a:r>
          </a:p>
          <a:p>
            <a:pPr>
              <a:spcBef>
                <a:spcPct val="0"/>
              </a:spcBef>
              <a:buFontTx/>
              <a:buNone/>
            </a:pPr>
            <a:r>
              <a:rPr lang="en-GB" altLang="en-US" sz="2000" dirty="0">
                <a:solidFill>
                  <a:srgbClr val="002060"/>
                </a:solidFill>
                <a:ea typeface="ヒラギノ角ゴ Pro W3"/>
                <a:cs typeface="ヒラギノ角ゴ Pro W3"/>
              </a:rPr>
              <a:t>Andorra</a:t>
            </a:r>
          </a:p>
          <a:p>
            <a:pPr>
              <a:spcBef>
                <a:spcPct val="0"/>
              </a:spcBef>
              <a:buFontTx/>
              <a:buNone/>
            </a:pPr>
            <a:r>
              <a:rPr lang="en-GB" altLang="en-US" sz="2000" dirty="0">
                <a:solidFill>
                  <a:srgbClr val="002060"/>
                </a:solidFill>
                <a:ea typeface="ヒラギノ角ゴ Pro W3"/>
                <a:cs typeface="ヒラギノ角ゴ Pro W3"/>
              </a:rPr>
              <a:t>Argentina</a:t>
            </a:r>
          </a:p>
          <a:p>
            <a:pPr>
              <a:spcBef>
                <a:spcPct val="0"/>
              </a:spcBef>
              <a:buFontTx/>
              <a:buNone/>
            </a:pPr>
            <a:r>
              <a:rPr lang="en-GB" altLang="en-US" sz="2000" dirty="0">
                <a:solidFill>
                  <a:srgbClr val="002060"/>
                </a:solidFill>
                <a:ea typeface="ヒラギノ角ゴ Pro W3"/>
                <a:cs typeface="ヒラギノ角ゴ Pro W3"/>
              </a:rPr>
              <a:t>Bahamas</a:t>
            </a:r>
          </a:p>
          <a:p>
            <a:pPr>
              <a:spcBef>
                <a:spcPct val="0"/>
              </a:spcBef>
              <a:buFontTx/>
              <a:buNone/>
            </a:pPr>
            <a:r>
              <a:rPr lang="en-GB" altLang="en-US" sz="2000" dirty="0">
                <a:solidFill>
                  <a:srgbClr val="002060"/>
                </a:solidFill>
                <a:ea typeface="ヒラギノ角ゴ Pro W3"/>
                <a:cs typeface="ヒラギノ角ゴ Pro W3"/>
              </a:rPr>
              <a:t>Bangladesh</a:t>
            </a:r>
          </a:p>
          <a:p>
            <a:pPr>
              <a:spcBef>
                <a:spcPct val="0"/>
              </a:spcBef>
              <a:buFontTx/>
              <a:buNone/>
            </a:pPr>
            <a:r>
              <a:rPr lang="en-GB" altLang="en-US" sz="2000" dirty="0">
                <a:solidFill>
                  <a:srgbClr val="002060"/>
                </a:solidFill>
                <a:ea typeface="ヒラギノ角ゴ Pro W3"/>
                <a:cs typeface="ヒラギノ角ゴ Pro W3"/>
              </a:rPr>
              <a:t>Bhutan</a:t>
            </a:r>
          </a:p>
          <a:p>
            <a:pPr>
              <a:spcBef>
                <a:spcPct val="0"/>
              </a:spcBef>
              <a:buFontTx/>
              <a:buNone/>
            </a:pPr>
            <a:r>
              <a:rPr lang="en-GB" altLang="en-US" sz="2000" dirty="0">
                <a:solidFill>
                  <a:srgbClr val="002060"/>
                </a:solidFill>
                <a:ea typeface="ヒラギノ角ゴ Pro W3"/>
                <a:cs typeface="ヒラギノ角ゴ Pro W3"/>
              </a:rPr>
              <a:t>Bolivia</a:t>
            </a:r>
          </a:p>
          <a:p>
            <a:pPr>
              <a:spcBef>
                <a:spcPct val="0"/>
              </a:spcBef>
              <a:buFontTx/>
              <a:buNone/>
            </a:pPr>
            <a:r>
              <a:rPr lang="en-GB" altLang="en-US" sz="2000" dirty="0">
                <a:solidFill>
                  <a:srgbClr val="002060"/>
                </a:solidFill>
                <a:ea typeface="ヒラギノ角ゴ Pro W3"/>
                <a:cs typeface="ヒラギノ角ゴ Pro W3"/>
              </a:rPr>
              <a:t>Burundi</a:t>
            </a:r>
          </a:p>
          <a:p>
            <a:pPr>
              <a:spcBef>
                <a:spcPct val="0"/>
              </a:spcBef>
              <a:buFontTx/>
              <a:buNone/>
            </a:pPr>
            <a:r>
              <a:rPr lang="en-GB" altLang="en-US" sz="2000" dirty="0">
                <a:solidFill>
                  <a:srgbClr val="002060"/>
                </a:solidFill>
                <a:ea typeface="ヒラギノ角ゴ Pro W3"/>
                <a:cs typeface="ヒラギノ角ゴ Pro W3"/>
              </a:rPr>
              <a:t>Cambodia*</a:t>
            </a:r>
          </a:p>
          <a:p>
            <a:pPr>
              <a:spcBef>
                <a:spcPct val="0"/>
              </a:spcBef>
              <a:buFontTx/>
              <a:buNone/>
            </a:pPr>
            <a:r>
              <a:rPr lang="en-GB" altLang="en-US" sz="2000" dirty="0">
                <a:solidFill>
                  <a:srgbClr val="002060"/>
                </a:solidFill>
                <a:ea typeface="ヒラギノ角ゴ Pro W3"/>
                <a:cs typeface="ヒラギノ角ゴ Pro W3"/>
              </a:rPr>
              <a:t>Cape Verde</a:t>
            </a:r>
          </a:p>
          <a:p>
            <a:pPr>
              <a:spcBef>
                <a:spcPct val="0"/>
              </a:spcBef>
              <a:buFontTx/>
              <a:buNone/>
            </a:pPr>
            <a:r>
              <a:rPr lang="en-GB" altLang="en-US" sz="2000" dirty="0">
                <a:solidFill>
                  <a:srgbClr val="002060"/>
                </a:solidFill>
                <a:ea typeface="ヒラギノ角ゴ Pro W3"/>
                <a:cs typeface="ヒラギノ角ゴ Pro W3"/>
              </a:rPr>
              <a:t>Democratic Republic of Congo</a:t>
            </a:r>
          </a:p>
          <a:p>
            <a:pPr>
              <a:spcBef>
                <a:spcPct val="0"/>
              </a:spcBef>
              <a:buFontTx/>
              <a:buNone/>
            </a:pPr>
            <a:r>
              <a:rPr lang="en-GB" altLang="en-US" sz="2000" dirty="0">
                <a:solidFill>
                  <a:srgbClr val="002060"/>
                </a:solidFill>
                <a:ea typeface="ヒラギノ角ゴ Pro W3"/>
                <a:cs typeface="ヒラギノ角ゴ Pro W3"/>
              </a:rPr>
              <a:t>Djibouti</a:t>
            </a:r>
          </a:p>
          <a:p>
            <a:pPr>
              <a:spcBef>
                <a:spcPct val="0"/>
              </a:spcBef>
              <a:buFontTx/>
              <a:buNone/>
            </a:pPr>
            <a:r>
              <a:rPr lang="en-GB" altLang="en-US" sz="2000" dirty="0">
                <a:solidFill>
                  <a:srgbClr val="002060"/>
                </a:solidFill>
                <a:ea typeface="ヒラギノ角ゴ Pro W3"/>
                <a:cs typeface="ヒラギノ角ゴ Pro W3"/>
              </a:rPr>
              <a:t>Eritrea</a:t>
            </a:r>
          </a:p>
          <a:p>
            <a:pPr>
              <a:spcBef>
                <a:spcPct val="0"/>
              </a:spcBef>
              <a:buFontTx/>
              <a:buNone/>
            </a:pPr>
            <a:r>
              <a:rPr lang="en-GB" altLang="en-US" sz="2000" dirty="0">
                <a:solidFill>
                  <a:srgbClr val="002060"/>
                </a:solidFill>
                <a:ea typeface="ヒラギノ角ゴ Pro W3"/>
                <a:cs typeface="ヒラギノ角ゴ Pro W3"/>
              </a:rPr>
              <a:t>Ethiopia</a:t>
            </a:r>
          </a:p>
          <a:p>
            <a:pPr>
              <a:spcBef>
                <a:spcPct val="0"/>
              </a:spcBef>
              <a:buFontTx/>
              <a:buNone/>
            </a:pPr>
            <a:r>
              <a:rPr lang="en-GB" altLang="en-US" sz="2000" dirty="0">
                <a:solidFill>
                  <a:srgbClr val="002060"/>
                </a:solidFill>
                <a:ea typeface="ヒラギノ角ゴ Pro W3"/>
                <a:cs typeface="ヒラギノ角ゴ Pro W3"/>
              </a:rPr>
              <a:t>Fiji</a:t>
            </a:r>
          </a:p>
          <a:p>
            <a:pPr>
              <a:spcBef>
                <a:spcPct val="0"/>
              </a:spcBef>
              <a:buFontTx/>
              <a:buNone/>
            </a:pPr>
            <a:r>
              <a:rPr lang="en-GB" altLang="en-US" sz="2000" dirty="0">
                <a:solidFill>
                  <a:srgbClr val="002060"/>
                </a:solidFill>
                <a:ea typeface="ヒラギノ角ゴ Pro W3"/>
                <a:cs typeface="ヒラギノ角ゴ Pro W3"/>
              </a:rPr>
              <a:t>Guyana</a:t>
            </a:r>
          </a:p>
          <a:p>
            <a:pPr>
              <a:spcBef>
                <a:spcPct val="0"/>
              </a:spcBef>
              <a:buFontTx/>
              <a:buNone/>
            </a:pPr>
            <a:r>
              <a:rPr lang="en-GB" altLang="en-US" sz="2000" dirty="0">
                <a:solidFill>
                  <a:srgbClr val="002060"/>
                </a:solidFill>
                <a:ea typeface="ヒラギノ角ゴ Pro W3"/>
                <a:cs typeface="ヒラギノ角ゴ Pro W3"/>
              </a:rPr>
              <a:t>Haiti</a:t>
            </a:r>
          </a:p>
        </p:txBody>
      </p:sp>
      <p:sp>
        <p:nvSpPr>
          <p:cNvPr id="6148" name="Text Box 4"/>
          <p:cNvSpPr txBox="1">
            <a:spLocks noChangeArrowheads="1"/>
          </p:cNvSpPr>
          <p:nvPr/>
        </p:nvSpPr>
        <p:spPr bwMode="auto">
          <a:xfrm>
            <a:off x="3635375" y="692150"/>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solidFill>
                  <a:srgbClr val="002060"/>
                </a:solidFill>
              </a:rPr>
              <a:t>Iraq</a:t>
            </a:r>
          </a:p>
          <a:p>
            <a:pPr eaLnBrk="1" hangingPunct="1">
              <a:spcBef>
                <a:spcPct val="0"/>
              </a:spcBef>
              <a:buFontTx/>
              <a:buNone/>
            </a:pPr>
            <a:r>
              <a:rPr lang="en-US" altLang="en-US" sz="2000" dirty="0">
                <a:solidFill>
                  <a:srgbClr val="002060"/>
                </a:solidFill>
              </a:rPr>
              <a:t>Jamaica</a:t>
            </a:r>
          </a:p>
          <a:p>
            <a:pPr eaLnBrk="1" hangingPunct="1">
              <a:spcBef>
                <a:spcPct val="0"/>
              </a:spcBef>
              <a:buFontTx/>
              <a:buNone/>
            </a:pPr>
            <a:r>
              <a:rPr lang="en-US" altLang="en-US" sz="2000" dirty="0">
                <a:solidFill>
                  <a:srgbClr val="002060"/>
                </a:solidFill>
              </a:rPr>
              <a:t>Jordan</a:t>
            </a:r>
          </a:p>
          <a:p>
            <a:pPr eaLnBrk="1" hangingPunct="1">
              <a:spcBef>
                <a:spcPct val="0"/>
              </a:spcBef>
              <a:buFontTx/>
              <a:buNone/>
            </a:pPr>
            <a:r>
              <a:rPr lang="en-US" altLang="en-US" sz="2000" dirty="0">
                <a:solidFill>
                  <a:srgbClr val="002060"/>
                </a:solidFill>
              </a:rPr>
              <a:t>Kiribati</a:t>
            </a:r>
          </a:p>
          <a:p>
            <a:pPr eaLnBrk="1" hangingPunct="1">
              <a:spcBef>
                <a:spcPct val="0"/>
              </a:spcBef>
              <a:buFontTx/>
              <a:buNone/>
            </a:pPr>
            <a:r>
              <a:rPr lang="en-US" altLang="en-US" sz="2000" dirty="0">
                <a:solidFill>
                  <a:srgbClr val="002060"/>
                </a:solidFill>
              </a:rPr>
              <a:t>Kuwait</a:t>
            </a:r>
          </a:p>
          <a:p>
            <a:pPr eaLnBrk="1" hangingPunct="1">
              <a:spcBef>
                <a:spcPct val="0"/>
              </a:spcBef>
              <a:buFontTx/>
              <a:buNone/>
            </a:pPr>
            <a:r>
              <a:rPr lang="en-US" altLang="en-US" sz="2000" dirty="0">
                <a:solidFill>
                  <a:srgbClr val="002060"/>
                </a:solidFill>
              </a:rPr>
              <a:t>Lebanon</a:t>
            </a:r>
          </a:p>
          <a:p>
            <a:pPr eaLnBrk="1" hangingPunct="1">
              <a:spcBef>
                <a:spcPct val="0"/>
              </a:spcBef>
              <a:buFontTx/>
              <a:buNone/>
            </a:pPr>
            <a:r>
              <a:rPr lang="en-US" altLang="en-US" sz="2000" dirty="0">
                <a:solidFill>
                  <a:srgbClr val="002060"/>
                </a:solidFill>
              </a:rPr>
              <a:t>Maldives</a:t>
            </a:r>
          </a:p>
          <a:p>
            <a:pPr eaLnBrk="1" hangingPunct="1">
              <a:spcBef>
                <a:spcPct val="0"/>
              </a:spcBef>
              <a:buFontTx/>
              <a:buNone/>
            </a:pPr>
            <a:r>
              <a:rPr lang="en-US" altLang="en-US" sz="2000" dirty="0">
                <a:solidFill>
                  <a:srgbClr val="002060"/>
                </a:solidFill>
              </a:rPr>
              <a:t>Marshall Islands</a:t>
            </a:r>
          </a:p>
          <a:p>
            <a:pPr eaLnBrk="1" hangingPunct="1">
              <a:spcBef>
                <a:spcPct val="0"/>
              </a:spcBef>
              <a:buFontTx/>
              <a:buNone/>
            </a:pPr>
            <a:r>
              <a:rPr lang="en-US" altLang="en-US" sz="2000" dirty="0">
                <a:solidFill>
                  <a:srgbClr val="002060"/>
                </a:solidFill>
              </a:rPr>
              <a:t>Mauritius</a:t>
            </a:r>
          </a:p>
          <a:p>
            <a:pPr eaLnBrk="1" hangingPunct="1">
              <a:spcBef>
                <a:spcPct val="0"/>
              </a:spcBef>
              <a:buFontTx/>
              <a:buNone/>
            </a:pPr>
            <a:r>
              <a:rPr lang="en-US" altLang="en-US" sz="2000" dirty="0">
                <a:solidFill>
                  <a:srgbClr val="002060"/>
                </a:solidFill>
              </a:rPr>
              <a:t>Micronesia</a:t>
            </a:r>
          </a:p>
          <a:p>
            <a:pPr eaLnBrk="1" hangingPunct="1">
              <a:spcBef>
                <a:spcPct val="0"/>
              </a:spcBef>
              <a:buFontTx/>
              <a:buNone/>
            </a:pPr>
            <a:r>
              <a:rPr lang="en-US" altLang="en-US" sz="2000" dirty="0">
                <a:solidFill>
                  <a:srgbClr val="002060"/>
                </a:solidFill>
              </a:rPr>
              <a:t>Myanmar*</a:t>
            </a:r>
          </a:p>
          <a:p>
            <a:pPr eaLnBrk="1" hangingPunct="1">
              <a:spcBef>
                <a:spcPct val="0"/>
              </a:spcBef>
              <a:buFontTx/>
              <a:buNone/>
            </a:pPr>
            <a:r>
              <a:rPr lang="en-US" altLang="en-US" sz="2000" dirty="0">
                <a:solidFill>
                  <a:srgbClr val="002060"/>
                </a:solidFill>
              </a:rPr>
              <a:t>Nauru</a:t>
            </a:r>
          </a:p>
          <a:p>
            <a:pPr eaLnBrk="1" hangingPunct="1">
              <a:spcBef>
                <a:spcPct val="0"/>
              </a:spcBef>
              <a:buFontTx/>
              <a:buNone/>
            </a:pPr>
            <a:r>
              <a:rPr lang="en-US" altLang="en-US" sz="2000" dirty="0">
                <a:solidFill>
                  <a:srgbClr val="002060"/>
                </a:solidFill>
              </a:rPr>
              <a:t>Nepal</a:t>
            </a:r>
          </a:p>
          <a:p>
            <a:pPr eaLnBrk="1" hangingPunct="1">
              <a:spcBef>
                <a:spcPct val="0"/>
              </a:spcBef>
              <a:buFontTx/>
              <a:buNone/>
            </a:pPr>
            <a:r>
              <a:rPr lang="en-US" altLang="en-US" sz="2000" dirty="0">
                <a:solidFill>
                  <a:srgbClr val="002060"/>
                </a:solidFill>
              </a:rPr>
              <a:t>Pakistan</a:t>
            </a:r>
          </a:p>
          <a:p>
            <a:pPr eaLnBrk="1" hangingPunct="1">
              <a:spcBef>
                <a:spcPct val="0"/>
              </a:spcBef>
              <a:buFontTx/>
              <a:buNone/>
            </a:pPr>
            <a:r>
              <a:rPr lang="en-US" altLang="en-US" sz="2000" dirty="0">
                <a:solidFill>
                  <a:srgbClr val="002060"/>
                </a:solidFill>
              </a:rPr>
              <a:t>Palau</a:t>
            </a:r>
          </a:p>
          <a:p>
            <a:pPr eaLnBrk="1" hangingPunct="1">
              <a:spcBef>
                <a:spcPct val="0"/>
              </a:spcBef>
              <a:buFontTx/>
              <a:buNone/>
            </a:pPr>
            <a:r>
              <a:rPr lang="en-US" altLang="en-US" sz="2000" dirty="0">
                <a:solidFill>
                  <a:srgbClr val="002060"/>
                </a:solidFill>
              </a:rPr>
              <a:t>Paraguay</a:t>
            </a:r>
          </a:p>
          <a:p>
            <a:pPr eaLnBrk="1" hangingPunct="1">
              <a:spcBef>
                <a:spcPct val="0"/>
              </a:spcBef>
              <a:buFontTx/>
              <a:buNone/>
            </a:pPr>
            <a:r>
              <a:rPr lang="en-US" altLang="en-US" sz="2000" dirty="0">
                <a:solidFill>
                  <a:srgbClr val="002060"/>
                </a:solidFill>
              </a:rPr>
              <a:t>Samoa</a:t>
            </a:r>
          </a:p>
          <a:p>
            <a:pPr eaLnBrk="1" hangingPunct="1">
              <a:spcBef>
                <a:spcPct val="0"/>
              </a:spcBef>
              <a:buFontTx/>
              <a:buNone/>
            </a:pPr>
            <a:r>
              <a:rPr lang="en-US" altLang="en-US" sz="2000" dirty="0">
                <a:solidFill>
                  <a:srgbClr val="002060"/>
                </a:solidFill>
              </a:rPr>
              <a:t>Solomon Islands</a:t>
            </a:r>
          </a:p>
        </p:txBody>
      </p:sp>
      <p:sp>
        <p:nvSpPr>
          <p:cNvPr id="6149" name="Text Box 5"/>
          <p:cNvSpPr txBox="1">
            <a:spLocks noChangeArrowheads="1"/>
          </p:cNvSpPr>
          <p:nvPr/>
        </p:nvSpPr>
        <p:spPr bwMode="auto">
          <a:xfrm>
            <a:off x="6300788" y="692150"/>
            <a:ext cx="24479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solidFill>
                  <a:srgbClr val="002060"/>
                </a:solidFill>
              </a:rPr>
              <a:t>Somalia</a:t>
            </a:r>
          </a:p>
          <a:p>
            <a:pPr eaLnBrk="1" hangingPunct="1">
              <a:spcBef>
                <a:spcPct val="0"/>
              </a:spcBef>
              <a:buFontTx/>
              <a:buNone/>
            </a:pPr>
            <a:r>
              <a:rPr lang="en-US" altLang="en-US" sz="2000" dirty="0">
                <a:solidFill>
                  <a:srgbClr val="002060"/>
                </a:solidFill>
              </a:rPr>
              <a:t>South Sudan</a:t>
            </a:r>
          </a:p>
          <a:p>
            <a:pPr eaLnBrk="1" hangingPunct="1">
              <a:spcBef>
                <a:spcPct val="0"/>
              </a:spcBef>
              <a:buFontTx/>
              <a:buNone/>
            </a:pPr>
            <a:r>
              <a:rPr lang="en-US" altLang="en-US" sz="2000" dirty="0">
                <a:solidFill>
                  <a:srgbClr val="002060"/>
                </a:solidFill>
              </a:rPr>
              <a:t>Suriname</a:t>
            </a:r>
          </a:p>
          <a:p>
            <a:pPr eaLnBrk="1" hangingPunct="1">
              <a:spcBef>
                <a:spcPct val="0"/>
              </a:spcBef>
              <a:buFontTx/>
              <a:buNone/>
            </a:pPr>
            <a:r>
              <a:rPr lang="en-US" altLang="en-US" sz="2000" dirty="0">
                <a:solidFill>
                  <a:srgbClr val="002060"/>
                </a:solidFill>
              </a:rPr>
              <a:t>Timor-Leste</a:t>
            </a:r>
          </a:p>
          <a:p>
            <a:pPr eaLnBrk="1" hangingPunct="1">
              <a:spcBef>
                <a:spcPct val="0"/>
              </a:spcBef>
              <a:buFontTx/>
              <a:buNone/>
            </a:pPr>
            <a:r>
              <a:rPr lang="en-US" altLang="en-US" sz="2000" dirty="0">
                <a:solidFill>
                  <a:srgbClr val="002060"/>
                </a:solidFill>
              </a:rPr>
              <a:t>Tonga</a:t>
            </a:r>
          </a:p>
          <a:p>
            <a:pPr eaLnBrk="1" hangingPunct="1">
              <a:spcBef>
                <a:spcPct val="0"/>
              </a:spcBef>
              <a:buFontTx/>
              <a:buNone/>
            </a:pPr>
            <a:r>
              <a:rPr lang="en-US" altLang="en-US" sz="2000" dirty="0">
                <a:solidFill>
                  <a:srgbClr val="002060"/>
                </a:solidFill>
              </a:rPr>
              <a:t>Tuvalu</a:t>
            </a:r>
          </a:p>
          <a:p>
            <a:pPr eaLnBrk="1" hangingPunct="1">
              <a:spcBef>
                <a:spcPct val="0"/>
              </a:spcBef>
              <a:buFontTx/>
              <a:buNone/>
            </a:pPr>
            <a:r>
              <a:rPr lang="en-US" altLang="en-US" sz="2000" dirty="0">
                <a:solidFill>
                  <a:srgbClr val="002060"/>
                </a:solidFill>
              </a:rPr>
              <a:t>Uruguay</a:t>
            </a:r>
          </a:p>
          <a:p>
            <a:pPr eaLnBrk="1" hangingPunct="1">
              <a:spcBef>
                <a:spcPct val="0"/>
              </a:spcBef>
              <a:buFontTx/>
              <a:buNone/>
            </a:pPr>
            <a:r>
              <a:rPr lang="en-US" altLang="en-US" sz="2000" dirty="0">
                <a:solidFill>
                  <a:srgbClr val="002060"/>
                </a:solidFill>
              </a:rPr>
              <a:t>Vanuatu</a:t>
            </a:r>
          </a:p>
          <a:p>
            <a:pPr eaLnBrk="1" hangingPunct="1">
              <a:spcBef>
                <a:spcPct val="0"/>
              </a:spcBef>
              <a:buFontTx/>
              <a:buNone/>
            </a:pPr>
            <a:r>
              <a:rPr lang="en-US" altLang="en-US" sz="2000" dirty="0">
                <a:solidFill>
                  <a:srgbClr val="002060"/>
                </a:solidFill>
              </a:rPr>
              <a:t>Venezuela</a:t>
            </a:r>
          </a:p>
          <a:p>
            <a:pPr eaLnBrk="1" hangingPunct="1">
              <a:spcBef>
                <a:spcPct val="0"/>
              </a:spcBef>
              <a:buFontTx/>
              <a:buNone/>
            </a:pPr>
            <a:r>
              <a:rPr lang="en-US" altLang="en-US" sz="2000" dirty="0">
                <a:solidFill>
                  <a:srgbClr val="002060"/>
                </a:solidFill>
              </a:rPr>
              <a:t>Yemen</a:t>
            </a:r>
          </a:p>
          <a:p>
            <a:pPr eaLnBrk="1" hangingPunct="1">
              <a:spcBef>
                <a:spcPct val="0"/>
              </a:spcBef>
              <a:buFontTx/>
              <a:buNone/>
            </a:pPr>
            <a:endParaRPr lang="en-US" altLang="en-US" sz="2000" dirty="0">
              <a:solidFill>
                <a:srgbClr val="002060"/>
              </a:solidFill>
            </a:endParaRPr>
          </a:p>
          <a:p>
            <a:pPr eaLnBrk="1" hangingPunct="1">
              <a:spcBef>
                <a:spcPct val="0"/>
              </a:spcBef>
              <a:buFontTx/>
              <a:buNone/>
            </a:pPr>
            <a:r>
              <a:rPr lang="en-US" altLang="en-US" sz="2000" dirty="0">
                <a:solidFill>
                  <a:srgbClr val="002060"/>
                </a:solidFill>
              </a:rPr>
              <a:t>(45)</a:t>
            </a:r>
          </a:p>
        </p:txBody>
      </p:sp>
      <p:sp>
        <p:nvSpPr>
          <p:cNvPr id="6150" name="TextBox 1"/>
          <p:cNvSpPr txBox="1">
            <a:spLocks noChangeArrowheads="1"/>
          </p:cNvSpPr>
          <p:nvPr/>
        </p:nvSpPr>
        <p:spPr bwMode="auto">
          <a:xfrm>
            <a:off x="107950" y="6351588"/>
            <a:ext cx="6480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a:solidFill>
                  <a:schemeClr val="tx1"/>
                </a:solidFill>
                <a:latin typeface="Arial" pitchFamily="34" charset="0"/>
                <a:cs typeface="Arial" pitchFamily="34" charset="0"/>
              </a:defRPr>
            </a:lvl3pPr>
            <a:lvl4pPr marL="1600200" indent="-228600" eaLnBrk="0" hangingPunct="0">
              <a:buChar char="•"/>
              <a:defRPr>
                <a:solidFill>
                  <a:schemeClr val="tx1"/>
                </a:solidFill>
                <a:latin typeface="Arial" pitchFamily="34" charset="0"/>
                <a:cs typeface="Arial" pitchFamily="34" charset="0"/>
              </a:defRPr>
            </a:lvl4pPr>
            <a:lvl5pPr marL="2057400" indent="-228600" eaLnBrk="0" hangingPunc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buFontTx/>
              <a:buNone/>
            </a:pPr>
            <a:r>
              <a:rPr lang="en-US" altLang="en-US" sz="1600" i="1" dirty="0">
                <a:solidFill>
                  <a:srgbClr val="002060"/>
                </a:solidFill>
              </a:rPr>
              <a:t>*required under ASEAN IPR action plan to join PCT by 2015</a:t>
            </a:r>
          </a:p>
        </p:txBody>
      </p:sp>
    </p:spTree>
    <p:extLst>
      <p:ext uri="{BB962C8B-B14F-4D97-AF65-F5344CB8AC3E}">
        <p14:creationId xmlns:p14="http://schemas.microsoft.com/office/powerpoint/2010/main" val="282601730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23850" y="44624"/>
            <a:ext cx="8229600" cy="908050"/>
          </a:xfrm>
        </p:spPr>
        <p:txBody>
          <a:bodyPr/>
          <a:lstStyle/>
          <a:p>
            <a:pPr algn="ctr"/>
            <a:r>
              <a:rPr lang="en-US" altLang="en-US" b="1" dirty="0" smtClean="0">
                <a:solidFill>
                  <a:srgbClr val="70869B"/>
                </a:solidFill>
              </a:rPr>
              <a:t>PCT Applications</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583978198"/>
              </p:ext>
            </p:extLst>
          </p:nvPr>
        </p:nvGraphicFramePr>
        <p:xfrm>
          <a:off x="302320" y="115529"/>
          <a:ext cx="8585200" cy="6045200"/>
        </p:xfrm>
        <a:graphic>
          <a:graphicData uri="http://schemas.openxmlformats.org/drawingml/2006/chart">
            <c:chart xmlns:c="http://schemas.openxmlformats.org/drawingml/2006/chart" xmlns:r="http://schemas.openxmlformats.org/officeDocument/2006/relationships" r:id="rId2"/>
          </a:graphicData>
        </a:graphic>
      </p:graphicFrame>
      <p:sp>
        <p:nvSpPr>
          <p:cNvPr id="8196" name="Text Box 4"/>
          <p:cNvSpPr txBox="1">
            <a:spLocks noChangeArrowheads="1"/>
          </p:cNvSpPr>
          <p:nvPr/>
        </p:nvSpPr>
        <p:spPr bwMode="auto">
          <a:xfrm>
            <a:off x="467544" y="5805264"/>
            <a:ext cx="7632848"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dirty="0">
                <a:solidFill>
                  <a:schemeClr val="accent2">
                    <a:lumMod val="75000"/>
                  </a:schemeClr>
                </a:solidFill>
                <a:ea typeface="ヒラギノ角ゴ Pro W3"/>
                <a:cs typeface="ヒラギノ角ゴ Pro W3"/>
                <a:hlinkClick r:id="rId4"/>
              </a:rPr>
              <a:t>2013: 205,300 PCT applications (+5.1%)</a:t>
            </a:r>
            <a:endParaRPr lang="en-US" altLang="en-US" sz="1800" b="1" dirty="0">
              <a:solidFill>
                <a:schemeClr val="accent2">
                  <a:lumMod val="75000"/>
                </a:schemeClr>
              </a:solidFill>
              <a:ea typeface="ヒラギノ角ゴ Pro W3"/>
              <a:cs typeface="ヒラギノ角ゴ Pro W3"/>
            </a:endParaRPr>
          </a:p>
          <a:p>
            <a:pPr eaLnBrk="1" hangingPunct="1">
              <a:spcBef>
                <a:spcPct val="60000"/>
              </a:spcBef>
              <a:buFontTx/>
              <a:buNone/>
            </a:pPr>
            <a:r>
              <a:rPr lang="en-US" altLang="en-US" sz="1800" b="1" dirty="0">
                <a:solidFill>
                  <a:srgbClr val="002060"/>
                </a:solidFill>
                <a:ea typeface="ヒラギノ角ゴ Pro W3"/>
                <a:cs typeface="ヒラギノ角ゴ Pro W3"/>
              </a:rPr>
              <a:t>WIPO Chief Economist predicting </a:t>
            </a:r>
            <a:r>
              <a:rPr lang="en-US" altLang="en-US" sz="1800" b="1" dirty="0" smtClean="0">
                <a:solidFill>
                  <a:srgbClr val="002060"/>
                </a:solidFill>
                <a:ea typeface="ヒラギノ角ゴ Pro W3"/>
                <a:cs typeface="ヒラギノ角ゴ Pro W3"/>
              </a:rPr>
              <a:t>+6% </a:t>
            </a:r>
            <a:r>
              <a:rPr lang="en-US" altLang="en-US" sz="1800" b="1" dirty="0">
                <a:solidFill>
                  <a:srgbClr val="002060"/>
                </a:solidFill>
                <a:ea typeface="ヒラギノ角ゴ Pro W3"/>
                <a:cs typeface="ヒラギノ角ゴ Pro W3"/>
              </a:rPr>
              <a:t>for 2014 </a:t>
            </a:r>
          </a:p>
        </p:txBody>
      </p:sp>
    </p:spTree>
    <p:extLst>
      <p:ext uri="{BB962C8B-B14F-4D97-AF65-F5344CB8AC3E}">
        <p14:creationId xmlns:p14="http://schemas.microsoft.com/office/powerpoint/2010/main" val="3734307967"/>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3908134065"/>
              </p:ext>
            </p:extLst>
          </p:nvPr>
        </p:nvGraphicFramePr>
        <p:xfrm>
          <a:off x="-28447" y="853860"/>
          <a:ext cx="8820472" cy="5032683"/>
        </p:xfrm>
        <a:graphic>
          <a:graphicData uri="http://schemas.openxmlformats.org/presentationml/2006/ole">
            <mc:AlternateContent xmlns:mc="http://schemas.openxmlformats.org/markup-compatibility/2006">
              <mc:Choice xmlns:v="urn:schemas-microsoft-com:vml" Requires="v">
                <p:oleObj spid="_x0000_s9274" name="Chart" r:id="rId3" imgW="6096060" imgH="4076790" progId="MSGraph.Chart.8">
                  <p:embed followColorScheme="full"/>
                </p:oleObj>
              </mc:Choice>
              <mc:Fallback>
                <p:oleObj name="Chart" r:id="rId3" imgW="6096060" imgH="4076790" progId="MSGraph.Chart.8">
                  <p:embed followColorScheme="full"/>
                  <p:pic>
                    <p:nvPicPr>
                      <p:cNvPr id="0" name=""/>
                      <p:cNvPicPr>
                        <a:picLocks noChangeAspect="1" noChangeArrowheads="1"/>
                      </p:cNvPicPr>
                      <p:nvPr/>
                    </p:nvPicPr>
                    <p:blipFill>
                      <a:blip r:embed="rId4"/>
                      <a:srcRect/>
                      <a:stretch>
                        <a:fillRect/>
                      </a:stretch>
                    </p:blipFill>
                    <p:spPr bwMode="auto">
                      <a:xfrm>
                        <a:off x="-28447" y="853860"/>
                        <a:ext cx="8820472" cy="5032683"/>
                      </a:xfrm>
                      <a:prstGeom prst="rect">
                        <a:avLst/>
                      </a:prstGeom>
                      <a:noFill/>
                      <a:ln>
                        <a:noFill/>
                      </a:ln>
                      <a:effectLst/>
                      <a:extLst/>
                    </p:spPr>
                  </p:pic>
                </p:oleObj>
              </mc:Fallback>
            </mc:AlternateContent>
          </a:graphicData>
        </a:graphic>
      </p:graphicFrame>
      <p:sp>
        <p:nvSpPr>
          <p:cNvPr id="9219" name="Rectangle 3"/>
          <p:cNvSpPr>
            <a:spLocks noChangeArrowheads="1"/>
          </p:cNvSpPr>
          <p:nvPr/>
        </p:nvSpPr>
        <p:spPr bwMode="auto">
          <a:xfrm>
            <a:off x="737805" y="-110138"/>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nSpc>
                <a:spcPct val="90000"/>
              </a:lnSpc>
              <a:spcBef>
                <a:spcPct val="0"/>
              </a:spcBef>
              <a:buFontTx/>
              <a:buNone/>
            </a:pPr>
            <a:r>
              <a:rPr lang="en-US" altLang="en-US" sz="3600" dirty="0">
                <a:solidFill>
                  <a:srgbClr val="00408C"/>
                </a:solidFill>
                <a:latin typeface="+mj-lt"/>
                <a:ea typeface="+mj-ea"/>
                <a:cs typeface="+mj-cs"/>
              </a:rPr>
              <a:t>International</a:t>
            </a:r>
            <a:r>
              <a:rPr lang="en-US" altLang="en-US" sz="3600" b="1" dirty="0">
                <a:solidFill>
                  <a:srgbClr val="70869B"/>
                </a:solidFill>
              </a:rPr>
              <a:t> </a:t>
            </a:r>
            <a:r>
              <a:rPr lang="en-US" altLang="en-US" sz="3600" dirty="0">
                <a:solidFill>
                  <a:srgbClr val="00408C"/>
                </a:solidFill>
                <a:latin typeface="+mj-lt"/>
                <a:ea typeface="+mj-ea"/>
                <a:cs typeface="+mj-cs"/>
              </a:rPr>
              <a:t>applications received in 2013 by country of origin </a:t>
            </a:r>
          </a:p>
        </p:txBody>
      </p:sp>
      <p:sp>
        <p:nvSpPr>
          <p:cNvPr id="9220"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dirty="0"/>
          </a:p>
        </p:txBody>
      </p:sp>
      <p:sp>
        <p:nvSpPr>
          <p:cNvPr id="9221"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dirty="0"/>
          </a:p>
        </p:txBody>
      </p:sp>
      <p:sp>
        <p:nvSpPr>
          <p:cNvPr id="9222"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50000"/>
              </a:spcBef>
              <a:buFontTx/>
              <a:buNone/>
            </a:pPr>
            <a:r>
              <a:rPr lang="en-US" altLang="en-US" sz="1800" dirty="0">
                <a:solidFill>
                  <a:srgbClr val="002060"/>
                </a:solidFill>
              </a:rPr>
              <a:t>CN: +15.6%</a:t>
            </a:r>
          </a:p>
          <a:p>
            <a:pPr>
              <a:spcBef>
                <a:spcPct val="50000"/>
              </a:spcBef>
              <a:buFontTx/>
              <a:buNone/>
            </a:pPr>
            <a:r>
              <a:rPr lang="en-US" altLang="en-US" sz="1800" dirty="0">
                <a:solidFill>
                  <a:srgbClr val="002060"/>
                </a:solidFill>
              </a:rPr>
              <a:t>US: +10.8%</a:t>
            </a:r>
          </a:p>
          <a:p>
            <a:pPr>
              <a:spcBef>
                <a:spcPct val="50000"/>
              </a:spcBef>
              <a:buFontTx/>
              <a:buNone/>
            </a:pPr>
            <a:r>
              <a:rPr lang="en-US" altLang="en-US" sz="1800" dirty="0">
                <a:solidFill>
                  <a:srgbClr val="002060"/>
                </a:solidFill>
              </a:rPr>
              <a:t>SE: +10.4%</a:t>
            </a:r>
          </a:p>
        </p:txBody>
      </p:sp>
      <p:sp>
        <p:nvSpPr>
          <p:cNvPr id="7" name="Rectangle 3"/>
          <p:cNvSpPr txBox="1">
            <a:spLocks noChangeArrowheads="1"/>
          </p:cNvSpPr>
          <p:nvPr/>
        </p:nvSpPr>
        <p:spPr bwMode="auto">
          <a:xfrm>
            <a:off x="0" y="5661025"/>
            <a:ext cx="8243888" cy="54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5"/>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5"/>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5"/>
              </a:buBlip>
              <a:defRPr sz="2400">
                <a:solidFill>
                  <a:schemeClr val="tx1"/>
                </a:solidFill>
                <a:latin typeface="+mn-lt"/>
                <a:ea typeface="+mn-ea"/>
                <a:cs typeface="+mn-cs"/>
              </a:defRPr>
            </a:lvl5pPr>
            <a:lvl6pPr marL="2514600" indent="-228600" algn="l" rtl="0" fontAlgn="base">
              <a:spcBef>
                <a:spcPct val="20000"/>
              </a:spcBef>
              <a:spcAft>
                <a:spcPct val="0"/>
              </a:spcAft>
              <a:buBlip>
                <a:blip r:embed="rId5"/>
              </a:buBlip>
              <a:defRPr sz="2400">
                <a:solidFill>
                  <a:schemeClr val="tx1"/>
                </a:solidFill>
                <a:latin typeface="+mn-lt"/>
                <a:ea typeface="+mn-ea"/>
                <a:cs typeface="+mn-cs"/>
              </a:defRPr>
            </a:lvl6pPr>
            <a:lvl7pPr marL="2971800" indent="-228600" algn="l" rtl="0" fontAlgn="base">
              <a:spcBef>
                <a:spcPct val="20000"/>
              </a:spcBef>
              <a:spcAft>
                <a:spcPct val="0"/>
              </a:spcAft>
              <a:buBlip>
                <a:blip r:embed="rId5"/>
              </a:buBlip>
              <a:defRPr sz="2400">
                <a:solidFill>
                  <a:schemeClr val="tx1"/>
                </a:solidFill>
                <a:latin typeface="+mn-lt"/>
                <a:ea typeface="+mn-ea"/>
                <a:cs typeface="+mn-cs"/>
              </a:defRPr>
            </a:lvl7pPr>
            <a:lvl8pPr marL="3429000" indent="-228600" algn="l" rtl="0" fontAlgn="base">
              <a:spcBef>
                <a:spcPct val="20000"/>
              </a:spcBef>
              <a:spcAft>
                <a:spcPct val="0"/>
              </a:spcAft>
              <a:buBlip>
                <a:blip r:embed="rId5"/>
              </a:buBlip>
              <a:defRPr sz="2400">
                <a:solidFill>
                  <a:schemeClr val="tx1"/>
                </a:solidFill>
                <a:latin typeface="+mn-lt"/>
                <a:ea typeface="+mn-ea"/>
                <a:cs typeface="+mn-cs"/>
              </a:defRPr>
            </a:lvl8pPr>
            <a:lvl9pPr marL="3886200" indent="-228600" algn="l" rtl="0" fontAlgn="base">
              <a:spcBef>
                <a:spcPct val="20000"/>
              </a:spcBef>
              <a:spcAft>
                <a:spcPct val="0"/>
              </a:spcAft>
              <a:buBlip>
                <a:blip r:embed="rId5"/>
              </a:buBlip>
              <a:defRPr sz="2400">
                <a:solidFill>
                  <a:schemeClr val="tx1"/>
                </a:solidFill>
                <a:latin typeface="+mn-lt"/>
                <a:ea typeface="+mn-ea"/>
                <a:cs typeface="+mn-cs"/>
              </a:defRPr>
            </a:lvl9pPr>
          </a:lstStyle>
          <a:p>
            <a:pPr marL="268288" indent="-268288">
              <a:lnSpc>
                <a:spcPct val="80000"/>
              </a:lnSpc>
              <a:buClr>
                <a:srgbClr val="990033"/>
              </a:buClr>
              <a:buFont typeface="Wingdings" panose="05000000000000000000" pitchFamily="2" charset="2"/>
              <a:buChar char="q"/>
            </a:pPr>
            <a:r>
              <a:rPr lang="en-US" altLang="en-US" sz="1600" kern="0" dirty="0" smtClean="0">
                <a:solidFill>
                  <a:srgbClr val="002060"/>
                </a:solidFill>
              </a:rPr>
              <a:t>Together, these 15 Offices received almost 96% of all applications filed in 2013</a:t>
            </a:r>
          </a:p>
          <a:p>
            <a:pPr marL="268288" indent="-268288">
              <a:lnSpc>
                <a:spcPct val="80000"/>
              </a:lnSpc>
              <a:buClr>
                <a:srgbClr val="990033"/>
              </a:buClr>
              <a:buFont typeface="Wingdings" panose="05000000000000000000" pitchFamily="2" charset="2"/>
              <a:buChar char="q"/>
            </a:pPr>
            <a:r>
              <a:rPr lang="en-US" altLang="en-US" sz="1600" kern="0" dirty="0" smtClean="0">
                <a:solidFill>
                  <a:srgbClr val="002060"/>
                </a:solidFill>
              </a:rPr>
              <a:t>PCT fees=73.2% of WIPO’s revenue in 2013</a:t>
            </a:r>
          </a:p>
        </p:txBody>
      </p:sp>
    </p:spTree>
    <p:extLst>
      <p:ext uri="{BB962C8B-B14F-4D97-AF65-F5344CB8AC3E}">
        <p14:creationId xmlns:p14="http://schemas.microsoft.com/office/powerpoint/2010/main" val="69192404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rot="19215880">
            <a:off x="5330819" y="19135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5" name="Text Box 5"/>
          <p:cNvSpPr txBox="1">
            <a:spLocks noChangeArrowheads="1"/>
          </p:cNvSpPr>
          <p:nvPr/>
        </p:nvSpPr>
        <p:spPr bwMode="auto">
          <a:xfrm>
            <a:off x="5827252" y="815807"/>
            <a:ext cx="25922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sz="2000" dirty="0">
                <a:solidFill>
                  <a:srgbClr val="00408C"/>
                </a:solidFill>
                <a:latin typeface="+mj-lt"/>
                <a:ea typeface="+mj-ea"/>
                <a:cs typeface="+mj-cs"/>
              </a:rPr>
              <a:t>Norm Setting</a:t>
            </a:r>
            <a:r>
              <a:rPr lang="en-US" dirty="0">
                <a:solidFill>
                  <a:srgbClr val="0070C0"/>
                </a:solidFill>
                <a:latin typeface="+mj-lt"/>
                <a:ea typeface="+mj-ea"/>
                <a:cs typeface="+mj-cs"/>
              </a:rPr>
              <a:t/>
            </a:r>
            <a:br>
              <a:rPr lang="en-US" dirty="0">
                <a:solidFill>
                  <a:srgbClr val="0070C0"/>
                </a:solidFill>
                <a:latin typeface="+mj-lt"/>
                <a:ea typeface="+mj-ea"/>
                <a:cs typeface="+mj-cs"/>
              </a:rPr>
            </a:br>
            <a:endParaRPr lang="en-US" dirty="0">
              <a:solidFill>
                <a:srgbClr val="0070C0"/>
              </a:solidFill>
              <a:latin typeface="+mj-lt"/>
              <a:ea typeface="+mj-ea"/>
              <a:cs typeface="+mj-cs"/>
            </a:endParaRPr>
          </a:p>
        </p:txBody>
      </p:sp>
      <p:sp>
        <p:nvSpPr>
          <p:cNvPr id="6" name="AutoShape 6"/>
          <p:cNvSpPr>
            <a:spLocks noChangeArrowheads="1"/>
          </p:cNvSpPr>
          <p:nvPr/>
        </p:nvSpPr>
        <p:spPr bwMode="auto">
          <a:xfrm rot="18400663">
            <a:off x="5413921" y="4374161"/>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 name="Text Box 7"/>
          <p:cNvSpPr txBox="1">
            <a:spLocks noChangeArrowheads="1"/>
          </p:cNvSpPr>
          <p:nvPr/>
        </p:nvSpPr>
        <p:spPr bwMode="auto">
          <a:xfrm>
            <a:off x="179512" y="692697"/>
            <a:ext cx="28250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000" dirty="0">
                <a:solidFill>
                  <a:srgbClr val="00408C"/>
                </a:solidFill>
                <a:latin typeface="+mj-lt"/>
                <a:ea typeface="+mj-ea"/>
                <a:cs typeface="+mj-cs"/>
              </a:rPr>
              <a:t>Economic Development</a:t>
            </a:r>
          </a:p>
        </p:txBody>
      </p:sp>
      <p:sp>
        <p:nvSpPr>
          <p:cNvPr id="8" name="AutoShape 8"/>
          <p:cNvSpPr>
            <a:spLocks noChangeArrowheads="1"/>
          </p:cNvSpPr>
          <p:nvPr/>
        </p:nvSpPr>
        <p:spPr bwMode="auto">
          <a:xfrm rot="2616379">
            <a:off x="2771800" y="1886807"/>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9" name="Text Box 9"/>
          <p:cNvSpPr txBox="1">
            <a:spLocks noChangeArrowheads="1"/>
          </p:cNvSpPr>
          <p:nvPr/>
        </p:nvSpPr>
        <p:spPr bwMode="auto">
          <a:xfrm>
            <a:off x="5232519" y="5301208"/>
            <a:ext cx="38519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sz="2000" dirty="0">
                <a:solidFill>
                  <a:srgbClr val="00408C"/>
                </a:solidFill>
                <a:latin typeface="+mj-lt"/>
                <a:ea typeface="+mj-ea"/>
                <a:cs typeface="+mj-cs"/>
              </a:rPr>
              <a:t>Global Infrastructure</a:t>
            </a:r>
          </a:p>
        </p:txBody>
      </p:sp>
      <p:pic>
        <p:nvPicPr>
          <p:cNvPr id="10" name="Picture 10" descr="WIPO-E-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617" y="2491155"/>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2"/>
          <p:cNvSpPr>
            <a:spLocks noChangeArrowheads="1"/>
          </p:cNvSpPr>
          <p:nvPr/>
        </p:nvSpPr>
        <p:spPr bwMode="auto">
          <a:xfrm rot="2781833">
            <a:off x="2875597" y="430387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12" name="Text Box 13"/>
          <p:cNvSpPr txBox="1">
            <a:spLocks noChangeArrowheads="1"/>
          </p:cNvSpPr>
          <p:nvPr/>
        </p:nvSpPr>
        <p:spPr bwMode="auto">
          <a:xfrm>
            <a:off x="179512" y="5301208"/>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sz="2000" dirty="0" smtClean="0">
                <a:solidFill>
                  <a:srgbClr val="00408C"/>
                </a:solidFill>
                <a:latin typeface="+mj-lt"/>
                <a:ea typeface="+mj-ea"/>
                <a:cs typeface="+mj-cs"/>
              </a:rPr>
              <a:t>        Services </a:t>
            </a:r>
            <a:r>
              <a:rPr lang="en-US" sz="2000" dirty="0">
                <a:solidFill>
                  <a:srgbClr val="00408C"/>
                </a:solidFill>
                <a:latin typeface="+mj-lt"/>
                <a:ea typeface="+mj-ea"/>
                <a:cs typeface="+mj-cs"/>
              </a:rPr>
              <a:t>to Industry</a:t>
            </a:r>
          </a:p>
        </p:txBody>
      </p:sp>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4" y="1351038"/>
            <a:ext cx="8501955" cy="402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TextBox 1"/>
          <p:cNvSpPr txBox="1">
            <a:spLocks noChangeArrowheads="1"/>
          </p:cNvSpPr>
          <p:nvPr/>
        </p:nvSpPr>
        <p:spPr bwMode="auto">
          <a:xfrm>
            <a:off x="755576" y="188640"/>
            <a:ext cx="76328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eaLnBrk="1" hangingPunct="1">
              <a:buNone/>
            </a:pPr>
            <a:r>
              <a:rPr lang="en-US" altLang="en-US" sz="3600" dirty="0">
                <a:solidFill>
                  <a:srgbClr val="00408C"/>
                </a:solidFill>
                <a:latin typeface="+mj-lt"/>
                <a:ea typeface="+mj-ea"/>
                <a:cs typeface="+mj-cs"/>
              </a:rPr>
              <a:t>Main PCT technology fields: 2013</a:t>
            </a:r>
          </a:p>
        </p:txBody>
      </p:sp>
    </p:spTree>
    <p:extLst>
      <p:ext uri="{BB962C8B-B14F-4D97-AF65-F5344CB8AC3E}">
        <p14:creationId xmlns:p14="http://schemas.microsoft.com/office/powerpoint/2010/main" val="27097135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0"/>
            <a:ext cx="8229600" cy="908050"/>
          </a:xfrm>
        </p:spPr>
        <p:txBody>
          <a:bodyPr/>
          <a:lstStyle/>
          <a:p>
            <a:pPr algn="ctr"/>
            <a:r>
              <a:rPr lang="en-US" altLang="en-US" b="1" dirty="0" smtClean="0">
                <a:solidFill>
                  <a:srgbClr val="70869B"/>
                </a:solidFill>
              </a:rPr>
              <a:t>PCT use in AU</a:t>
            </a:r>
            <a:endParaRPr lang="en-US" altLang="en-US" sz="1400" b="1" dirty="0" smtClean="0">
              <a:solidFill>
                <a:srgbClr val="70869B"/>
              </a:solidFill>
            </a:endParaRP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2967595513"/>
              </p:ext>
            </p:extLst>
          </p:nvPr>
        </p:nvGraphicFramePr>
        <p:xfrm>
          <a:off x="251520" y="116632"/>
          <a:ext cx="7960816" cy="5471837"/>
        </p:xfrm>
        <a:graphic>
          <a:graphicData uri="http://schemas.openxmlformats.org/presentationml/2006/ole">
            <mc:AlternateContent xmlns:mc="http://schemas.openxmlformats.org/markup-compatibility/2006">
              <mc:Choice xmlns:v="urn:schemas-microsoft-com:vml" Requires="v">
                <p:oleObj spid="_x0000_s10298" name="Chart" r:id="rId4" imgW="6143580" imgH="4352835" progId="MSGraph.Chart.8">
                  <p:embed followColorScheme="full"/>
                </p:oleObj>
              </mc:Choice>
              <mc:Fallback>
                <p:oleObj name="Chart" r:id="rId4" imgW="6143580" imgH="4352835" progId="MSGraph.Chart.8">
                  <p:embed followColorScheme="full"/>
                  <p:pic>
                    <p:nvPicPr>
                      <p:cNvPr id="0" name=""/>
                      <p:cNvPicPr>
                        <a:picLocks noGrp="1" noChangeAspect="1" noChangeArrowheads="1"/>
                      </p:cNvPicPr>
                      <p:nvPr/>
                    </p:nvPicPr>
                    <p:blipFill>
                      <a:blip r:embed="rId5"/>
                      <a:srcRect/>
                      <a:stretch>
                        <a:fillRect/>
                      </a:stretch>
                    </p:blipFill>
                    <p:spPr bwMode="auto">
                      <a:xfrm>
                        <a:off x="251520" y="116632"/>
                        <a:ext cx="7960816" cy="5471837"/>
                      </a:xfrm>
                      <a:prstGeom prst="rect">
                        <a:avLst/>
                      </a:prstGeom>
                      <a:noFill/>
                      <a:ln>
                        <a:noFill/>
                      </a:ln>
                      <a:effectLst/>
                      <a:extLst/>
                    </p:spPr>
                  </p:pic>
                </p:oleObj>
              </mc:Fallback>
            </mc:AlternateContent>
          </a:graphicData>
        </a:graphic>
      </p:graphicFrame>
      <p:sp>
        <p:nvSpPr>
          <p:cNvPr id="2" name="TextBox 1"/>
          <p:cNvSpPr txBox="1"/>
          <p:nvPr/>
        </p:nvSpPr>
        <p:spPr>
          <a:xfrm>
            <a:off x="379042" y="5471837"/>
            <a:ext cx="7992888" cy="707886"/>
          </a:xfrm>
          <a:prstGeom prst="rect">
            <a:avLst/>
          </a:prstGeom>
          <a:noFill/>
        </p:spPr>
        <p:txBody>
          <a:bodyPr wrap="square" rtlCol="0">
            <a:spAutoFit/>
          </a:bodyPr>
          <a:lstStyle/>
          <a:p>
            <a:pPr marL="285750" indent="-285750">
              <a:buClr>
                <a:srgbClr val="990033"/>
              </a:buClr>
              <a:buFont typeface="Wingdings" panose="05000000000000000000" pitchFamily="2" charset="2"/>
              <a:buChar char="q"/>
            </a:pPr>
            <a:r>
              <a:rPr lang="en-US" sz="1600" dirty="0" smtClean="0">
                <a:solidFill>
                  <a:srgbClr val="002060"/>
                </a:solidFill>
              </a:rPr>
              <a:t>Joined PCT effective March 31, 1980</a:t>
            </a:r>
          </a:p>
          <a:p>
            <a:pPr marL="285750" indent="-285750">
              <a:buClr>
                <a:srgbClr val="990033"/>
              </a:buClr>
              <a:buFont typeface="Wingdings" panose="05000000000000000000" pitchFamily="2" charset="2"/>
              <a:buChar char="q"/>
            </a:pPr>
            <a:r>
              <a:rPr lang="en-US" sz="1600" dirty="0" smtClean="0">
                <a:solidFill>
                  <a:srgbClr val="002060"/>
                </a:solidFill>
              </a:rPr>
              <a:t>1,610 PCT applications filed by AU applicants in 2014 with RO/AU </a:t>
            </a:r>
          </a:p>
        </p:txBody>
      </p:sp>
    </p:spTree>
    <p:extLst>
      <p:ext uri="{BB962C8B-B14F-4D97-AF65-F5344CB8AC3E}">
        <p14:creationId xmlns:p14="http://schemas.microsoft.com/office/powerpoint/2010/main" val="1194377303"/>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ltLang="en-US" b="1" i="1" dirty="0"/>
              <a:t/>
            </a:r>
            <a:br>
              <a:rPr lang="en-US" altLang="en-US" b="1" i="1" dirty="0"/>
            </a:br>
            <a:endParaRPr lang="en-US" altLang="en-US" b="1" i="1" dirty="0"/>
          </a:p>
        </p:txBody>
      </p:sp>
      <p:sp>
        <p:nvSpPr>
          <p:cNvPr id="308227" name="Rectangle 3"/>
          <p:cNvSpPr>
            <a:spLocks noGrp="1" noChangeArrowheads="1"/>
          </p:cNvSpPr>
          <p:nvPr>
            <p:ph type="body" idx="1"/>
          </p:nvPr>
        </p:nvSpPr>
        <p:spPr>
          <a:xfrm>
            <a:off x="539750" y="1341438"/>
            <a:ext cx="7772400" cy="3023666"/>
          </a:xfrm>
        </p:spPr>
        <p:txBody>
          <a:bodyPr/>
          <a:lstStyle/>
          <a:p>
            <a:pPr marL="12700" indent="-12700">
              <a:buFontTx/>
              <a:buNone/>
            </a:pPr>
            <a:r>
              <a:rPr lang="en-US" altLang="en-US" dirty="0">
                <a:solidFill>
                  <a:srgbClr val="002060"/>
                </a:solidFill>
              </a:rPr>
              <a:t>Most businesses worldwide which seek and use patents </a:t>
            </a:r>
            <a:r>
              <a:rPr lang="en-US" altLang="en-US" dirty="0" smtClean="0">
                <a:solidFill>
                  <a:srgbClr val="002060"/>
                </a:solidFill>
              </a:rPr>
              <a:t>wish to: </a:t>
            </a:r>
            <a:endParaRPr lang="en-US" altLang="en-US" dirty="0">
              <a:solidFill>
                <a:srgbClr val="002060"/>
              </a:solidFill>
            </a:endParaRPr>
          </a:p>
          <a:p>
            <a:pPr marL="457200" indent="-457200">
              <a:buFontTx/>
              <a:buNone/>
            </a:pPr>
            <a:endParaRPr lang="en-US" altLang="en-US" dirty="0">
              <a:solidFill>
                <a:srgbClr val="002060"/>
              </a:solidFill>
            </a:endParaRPr>
          </a:p>
          <a:p>
            <a:pPr marL="901700" lvl="1" indent="-444500">
              <a:buClr>
                <a:srgbClr val="990033"/>
              </a:buClr>
            </a:pPr>
            <a:r>
              <a:rPr lang="en-US" altLang="en-US" sz="2400" dirty="0">
                <a:solidFill>
                  <a:srgbClr val="002060"/>
                </a:solidFill>
              </a:rPr>
              <a:t>C</a:t>
            </a:r>
            <a:r>
              <a:rPr lang="en-US" altLang="en-US" sz="2400" dirty="0" smtClean="0">
                <a:solidFill>
                  <a:srgbClr val="002060"/>
                </a:solidFill>
              </a:rPr>
              <a:t>ontrol </a:t>
            </a:r>
            <a:r>
              <a:rPr lang="en-US" altLang="en-US" sz="2400" dirty="0">
                <a:solidFill>
                  <a:srgbClr val="002060"/>
                </a:solidFill>
              </a:rPr>
              <a:t>costs while preserving </a:t>
            </a:r>
            <a:r>
              <a:rPr lang="en-US" altLang="en-US" sz="2400" dirty="0" smtClean="0">
                <a:solidFill>
                  <a:srgbClr val="002060"/>
                </a:solidFill>
              </a:rPr>
              <a:t>options</a:t>
            </a:r>
          </a:p>
          <a:p>
            <a:pPr marL="901700" lvl="1" indent="-444500">
              <a:buClr>
                <a:srgbClr val="990033"/>
              </a:buClr>
            </a:pPr>
            <a:r>
              <a:rPr lang="en-US" altLang="en-US" sz="2400" dirty="0" smtClean="0">
                <a:solidFill>
                  <a:srgbClr val="002060"/>
                </a:solidFill>
              </a:rPr>
              <a:t>Make </a:t>
            </a:r>
            <a:r>
              <a:rPr lang="en-US" altLang="en-US" sz="2400" dirty="0">
                <a:solidFill>
                  <a:srgbClr val="002060"/>
                </a:solidFill>
              </a:rPr>
              <a:t>informed business decisions </a:t>
            </a:r>
            <a:endParaRPr lang="en-US" altLang="en-US" sz="2400" dirty="0" smtClean="0">
              <a:solidFill>
                <a:srgbClr val="002060"/>
              </a:solidFill>
            </a:endParaRPr>
          </a:p>
          <a:p>
            <a:pPr marL="901700" lvl="1" indent="-444500">
              <a:buClr>
                <a:srgbClr val="990033"/>
              </a:buClr>
            </a:pPr>
            <a:r>
              <a:rPr lang="en-GB" altLang="en-US" sz="2400" dirty="0" smtClean="0">
                <a:solidFill>
                  <a:srgbClr val="002060"/>
                </a:solidFill>
              </a:rPr>
              <a:t>Use </a:t>
            </a:r>
            <a:r>
              <a:rPr lang="en-GB" altLang="en-US" sz="2400" dirty="0">
                <a:solidFill>
                  <a:srgbClr val="002060"/>
                </a:solidFill>
              </a:rPr>
              <a:t>the best tools available when seeking protection</a:t>
            </a:r>
            <a:endParaRPr lang="en-US" altLang="en-US" sz="2400" dirty="0">
              <a:solidFill>
                <a:srgbClr val="002060"/>
              </a:solidFill>
            </a:endParaRPr>
          </a:p>
          <a:p>
            <a:pPr marL="914400" lvl="1" indent="-457200">
              <a:buFontTx/>
              <a:buAutoNum type="arabicParenR"/>
            </a:pPr>
            <a:endParaRPr lang="en-GB" altLang="en-US" b="1" dirty="0"/>
          </a:p>
          <a:p>
            <a:pPr marL="914400" lvl="1" indent="-457200">
              <a:buFontTx/>
              <a:buAutoNum type="arabicParenR"/>
            </a:pPr>
            <a:endParaRPr lang="en-US" altLang="en-US" b="1" dirty="0"/>
          </a:p>
          <a:p>
            <a:pPr marL="914400" lvl="1" indent="-457200">
              <a:buFontTx/>
              <a:buAutoNum type="arabicParenR"/>
            </a:pPr>
            <a:endParaRPr lang="en-US" altLang="en-US" b="1" dirty="0"/>
          </a:p>
        </p:txBody>
      </p:sp>
      <p:sp>
        <p:nvSpPr>
          <p:cNvPr id="308228" name="Text Box 4"/>
          <p:cNvSpPr txBox="1">
            <a:spLocks noChangeArrowheads="1"/>
          </p:cNvSpPr>
          <p:nvPr/>
        </p:nvSpPr>
        <p:spPr bwMode="auto">
          <a:xfrm>
            <a:off x="611560" y="4782096"/>
            <a:ext cx="856838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buNone/>
            </a:pPr>
            <a:r>
              <a:rPr lang="en-GB" altLang="en-US" sz="2800" b="1" dirty="0">
                <a:solidFill>
                  <a:srgbClr val="0070C0"/>
                </a:solidFill>
              </a:rPr>
              <a:t>The PCT responds to these objectives</a:t>
            </a:r>
            <a:endParaRPr lang="en-US" altLang="en-US" sz="2800" b="1" dirty="0">
              <a:solidFill>
                <a:srgbClr val="0070C0"/>
              </a:solidFill>
            </a:endParaRPr>
          </a:p>
        </p:txBody>
      </p:sp>
      <p:sp>
        <p:nvSpPr>
          <p:cNvPr id="5" name="Rectangle 2"/>
          <p:cNvSpPr txBox="1">
            <a:spLocks noChangeArrowheads="1"/>
          </p:cNvSpPr>
          <p:nvPr/>
        </p:nvSpPr>
        <p:spPr bwMode="auto">
          <a:xfrm>
            <a:off x="0" y="228600"/>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buNone/>
            </a:pPr>
            <a:r>
              <a:rPr lang="en-US" altLang="en-US" dirty="0">
                <a:solidFill>
                  <a:srgbClr val="00408C"/>
                </a:solidFill>
              </a:rPr>
              <a:t>The PCT… and business</a:t>
            </a:r>
          </a:p>
        </p:txBody>
      </p:sp>
    </p:spTree>
    <p:extLst>
      <p:ext uri="{BB962C8B-B14F-4D97-AF65-F5344CB8AC3E}">
        <p14:creationId xmlns:p14="http://schemas.microsoft.com/office/powerpoint/2010/main" val="307022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Effect transition="in" filter="dissolve">
                                      <p:cBhvr>
                                        <p:cTn id="7" dur="500"/>
                                        <p:tgtEl>
                                          <p:spTgt spid="308227">
                                            <p:txEl>
                                              <p:pRg st="0" end="0"/>
                                            </p:txEl>
                                          </p:spTgt>
                                        </p:tgtEl>
                                      </p:cBhvr>
                                    </p:animEffect>
                                  </p:childTnLst>
                                  <p:subTnLst>
                                    <p:animClr clrSpc="rgb" dir="cw">
                                      <p:cBhvr override="childStyle">
                                        <p:cTn dur="1" fill="hold" display="0" masterRel="nextClick" afterEffect="1"/>
                                        <p:tgtEl>
                                          <p:spTgt spid="308227">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8227">
                                            <p:txEl>
                                              <p:pRg st="2" end="2"/>
                                            </p:txEl>
                                          </p:spTgt>
                                        </p:tgtEl>
                                        <p:attrNameLst>
                                          <p:attrName>style.visibility</p:attrName>
                                        </p:attrNameLst>
                                      </p:cBhvr>
                                      <p:to>
                                        <p:strVal val="visible"/>
                                      </p:to>
                                    </p:set>
                                    <p:animEffect transition="in" filter="dissolve">
                                      <p:cBhvr>
                                        <p:cTn id="12" dur="500"/>
                                        <p:tgtEl>
                                          <p:spTgt spid="308227">
                                            <p:txEl>
                                              <p:pRg st="2" end="2"/>
                                            </p:txEl>
                                          </p:spTgt>
                                        </p:tgtEl>
                                      </p:cBhvr>
                                    </p:animEffect>
                                  </p:childTnLst>
                                  <p:subTnLst>
                                    <p:animClr clrSpc="rgb" dir="cw">
                                      <p:cBhvr override="childStyle">
                                        <p:cTn dur="1" fill="hold" display="0" masterRel="nextClick" afterEffect="1"/>
                                        <p:tgtEl>
                                          <p:spTgt spid="308227">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8227">
                                            <p:txEl>
                                              <p:pRg st="3" end="3"/>
                                            </p:txEl>
                                          </p:spTgt>
                                        </p:tgtEl>
                                        <p:attrNameLst>
                                          <p:attrName>style.visibility</p:attrName>
                                        </p:attrNameLst>
                                      </p:cBhvr>
                                      <p:to>
                                        <p:strVal val="visible"/>
                                      </p:to>
                                    </p:set>
                                    <p:animEffect transition="in" filter="dissolve">
                                      <p:cBhvr>
                                        <p:cTn id="17" dur="500"/>
                                        <p:tgtEl>
                                          <p:spTgt spid="308227">
                                            <p:txEl>
                                              <p:pRg st="3" end="3"/>
                                            </p:txEl>
                                          </p:spTgt>
                                        </p:tgtEl>
                                      </p:cBhvr>
                                    </p:animEffect>
                                  </p:childTnLst>
                                  <p:subTnLst>
                                    <p:animClr clrSpc="rgb" dir="cw">
                                      <p:cBhvr override="childStyle">
                                        <p:cTn dur="1" fill="hold" display="0" masterRel="nextClick" afterEffect="1"/>
                                        <p:tgtEl>
                                          <p:spTgt spid="308227">
                                            <p:txEl>
                                              <p:pRg st="3" end="3"/>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8227">
                                            <p:txEl>
                                              <p:pRg st="4" end="4"/>
                                            </p:txEl>
                                          </p:spTgt>
                                        </p:tgtEl>
                                        <p:attrNameLst>
                                          <p:attrName>style.visibility</p:attrName>
                                        </p:attrNameLst>
                                      </p:cBhvr>
                                      <p:to>
                                        <p:strVal val="visible"/>
                                      </p:to>
                                    </p:set>
                                    <p:animEffect transition="in" filter="dissolve">
                                      <p:cBhvr>
                                        <p:cTn id="22" dur="500"/>
                                        <p:tgtEl>
                                          <p:spTgt spid="308227">
                                            <p:txEl>
                                              <p:pRg st="4" end="4"/>
                                            </p:txEl>
                                          </p:spTgt>
                                        </p:tgtEl>
                                      </p:cBhvr>
                                    </p:animEffect>
                                  </p:childTnLst>
                                  <p:subTnLst>
                                    <p:animClr clrSpc="rgb" dir="cw">
                                      <p:cBhvr override="childStyle">
                                        <p:cTn dur="1" fill="hold" display="0" masterRel="nextClick" afterEffect="1"/>
                                        <p:tgtEl>
                                          <p:spTgt spid="308227">
                                            <p:txEl>
                                              <p:pRg st="4" end="4"/>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8228"/>
                                        </p:tgtEl>
                                        <p:attrNameLst>
                                          <p:attrName>style.visibility</p:attrName>
                                        </p:attrNameLst>
                                      </p:cBhvr>
                                      <p:to>
                                        <p:strVal val="visible"/>
                                      </p:to>
                                    </p:set>
                                    <p:animEffect transition="in" filter="dissolve">
                                      <p:cBhvr>
                                        <p:cTn id="27" dur="500"/>
                                        <p:tgtEl>
                                          <p:spTgt spid="308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P spid="3082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28600" y="2090936"/>
            <a:ext cx="8915400" cy="76200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 </a:t>
            </a:r>
            <a:endParaRPr lang="en-US" altLang="en-US" sz="2000" dirty="0">
              <a:solidFill>
                <a:srgbClr val="0070C0"/>
              </a:solidFill>
              <a:ea typeface="ヒラギノ角ゴ Pro W3"/>
              <a:cs typeface="ヒラギノ角ゴ Pro W3"/>
            </a:endParaRPr>
          </a:p>
        </p:txBody>
      </p:sp>
      <p:sp>
        <p:nvSpPr>
          <p:cNvPr id="333827" name="Text Box 3"/>
          <p:cNvSpPr txBox="1">
            <a:spLocks noChangeArrowheads="1"/>
          </p:cNvSpPr>
          <p:nvPr/>
        </p:nvSpPr>
        <p:spPr bwMode="auto">
          <a:xfrm>
            <a:off x="287338" y="685731"/>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marL="901700" indent="-368300" algn="l" eaLnBrk="0" hangingPunct="0">
              <a:spcBef>
                <a:spcPct val="50000"/>
              </a:spcBef>
              <a:buNone/>
            </a:pPr>
            <a:endParaRPr lang="en-US" altLang="en-US" sz="2400" dirty="0">
              <a:ea typeface="ヒラギノ角ゴ Pro W3"/>
              <a:cs typeface="ヒラギノ角ゴ Pro W3"/>
            </a:endParaRPr>
          </a:p>
        </p:txBody>
      </p:sp>
      <p:sp>
        <p:nvSpPr>
          <p:cNvPr id="333828" name="Rectangle 4"/>
          <p:cNvSpPr>
            <a:spLocks noChangeArrowheads="1"/>
          </p:cNvSpPr>
          <p:nvPr/>
        </p:nvSpPr>
        <p:spPr bwMode="auto">
          <a:xfrm>
            <a:off x="287338" y="0"/>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1788603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3827"/>
                                        </p:tgtEl>
                                        <p:attrNameLst>
                                          <p:attrName>style.visibility</p:attrName>
                                        </p:attrNameLst>
                                      </p:cBhvr>
                                      <p:to>
                                        <p:strVal val="visible"/>
                                      </p:to>
                                    </p:set>
                                    <p:animEffect transition="in" filter="dissolve">
                                      <p:cBhvr>
                                        <p:cTn id="7" dur="500"/>
                                        <p:tgtEl>
                                          <p:spTgt spid="333827"/>
                                        </p:tgtEl>
                                      </p:cBhvr>
                                    </p:animEffect>
                                  </p:childTnLst>
                                  <p:subTnLst>
                                    <p:animClr clrSpc="rgb" dir="cw">
                                      <p:cBhvr override="childStyle">
                                        <p:cTn dur="1" fill="hold" display="0" masterRel="nextClick" afterEffect="1"/>
                                        <p:tgtEl>
                                          <p:spTgt spid="333827"/>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3826">
                                            <p:txEl>
                                              <p:pRg st="0" end="0"/>
                                            </p:txEl>
                                          </p:spTgt>
                                        </p:tgtEl>
                                        <p:attrNameLst>
                                          <p:attrName>style.visibility</p:attrName>
                                        </p:attrNameLst>
                                      </p:cBhvr>
                                      <p:to>
                                        <p:strVal val="visible"/>
                                      </p:to>
                                    </p:set>
                                    <p:animEffect transition="in" filter="dissolve">
                                      <p:cBhvr>
                                        <p:cTn id="12" dur="500"/>
                                        <p:tgtEl>
                                          <p:spTgt spid="333826">
                                            <p:txEl>
                                              <p:pRg st="0" end="0"/>
                                            </p:txEl>
                                          </p:spTgt>
                                        </p:tgtEl>
                                      </p:cBhvr>
                                    </p:animEffect>
                                  </p:childTnLst>
                                  <p:subTnLst>
                                    <p:animClr clrSpc="rgb" dir="cw">
                                      <p:cBhvr override="childStyle">
                                        <p:cTn dur="1" fill="hold" display="0" masterRel="nextClick" afterEffect="1"/>
                                        <p:tgtEl>
                                          <p:spTgt spid="333826">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build="p" bldLvl="2" autoUpdateAnimBg="0"/>
      <p:bldP spid="33382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783009" y="10964"/>
            <a:ext cx="7232600" cy="11857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3600" dirty="0">
                <a:solidFill>
                  <a:srgbClr val="00408C"/>
                </a:solidFill>
                <a:latin typeface="+mj-lt"/>
                <a:ea typeface="+mj-ea"/>
                <a:cs typeface="+mj-cs"/>
              </a:rPr>
              <a:t>Traditional patent </a:t>
            </a:r>
            <a:r>
              <a:rPr lang="en-US" altLang="en-US" sz="3600" dirty="0" smtClean="0">
                <a:solidFill>
                  <a:srgbClr val="00408C"/>
                </a:solidFill>
                <a:latin typeface="+mj-lt"/>
                <a:ea typeface="+mj-ea"/>
                <a:cs typeface="+mj-cs"/>
              </a:rPr>
              <a:t>system</a:t>
            </a:r>
          </a:p>
          <a:p>
            <a:pPr>
              <a:buNone/>
            </a:pPr>
            <a:r>
              <a:rPr lang="en-US" altLang="en-US" sz="3600" dirty="0" smtClean="0">
                <a:solidFill>
                  <a:srgbClr val="00408C"/>
                </a:solidFill>
                <a:latin typeface="+mj-lt"/>
                <a:ea typeface="+mj-ea"/>
                <a:cs typeface="+mj-cs"/>
              </a:rPr>
              <a:t>vs</a:t>
            </a:r>
            <a:r>
              <a:rPr lang="en-US" altLang="en-US" sz="3600" dirty="0">
                <a:solidFill>
                  <a:srgbClr val="00408C"/>
                </a:solidFill>
                <a:latin typeface="+mj-lt"/>
                <a:ea typeface="+mj-ea"/>
                <a:cs typeface="+mj-cs"/>
              </a:rPr>
              <a:t>. PCT system</a:t>
            </a:r>
          </a:p>
        </p:txBody>
      </p:sp>
      <p:sp>
        <p:nvSpPr>
          <p:cNvPr id="334853" name="Text Box 5"/>
          <p:cNvSpPr txBox="1">
            <a:spLocks noChangeArrowheads="1"/>
          </p:cNvSpPr>
          <p:nvPr/>
        </p:nvSpPr>
        <p:spPr bwMode="auto">
          <a:xfrm>
            <a:off x="2490504" y="1307410"/>
            <a:ext cx="1289408" cy="1061829"/>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eaLnBrk="0" hangingPunct="0">
              <a:spcBef>
                <a:spcPct val="50000"/>
              </a:spcBef>
              <a:buNone/>
            </a:pPr>
            <a:r>
              <a:rPr lang="en-US" altLang="en-US" sz="1400" b="1" dirty="0">
                <a:solidFill>
                  <a:srgbClr val="990033"/>
                </a:solidFill>
                <a:latin typeface="Times" charset="0"/>
                <a:ea typeface="ヒラギノ角ゴ Pro W3"/>
                <a:cs typeface="ヒラギノ角ゴ Pro W3"/>
              </a:rPr>
              <a:t>Fees for:</a:t>
            </a:r>
          </a:p>
          <a:p>
            <a:pPr algn="l" eaLnBrk="0" hangingPunct="0">
              <a:spcBef>
                <a:spcPct val="50000"/>
              </a:spcBef>
              <a:buNone/>
            </a:pPr>
            <a:r>
              <a:rPr lang="en-US" altLang="en-US" sz="1400" b="1" dirty="0" smtClean="0">
                <a:solidFill>
                  <a:srgbClr val="990033"/>
                </a:solidFill>
                <a:latin typeface="Times" charset="0"/>
                <a:ea typeface="ヒラギノ角ゴ Pro W3"/>
                <a:cs typeface="ヒラギノ角ゴ Pro W3"/>
              </a:rPr>
              <a:t>--Translations</a:t>
            </a:r>
            <a:r>
              <a:rPr lang="en-US" altLang="en-US" sz="1400" b="1" dirty="0">
                <a:solidFill>
                  <a:srgbClr val="990033"/>
                </a:solidFill>
                <a:latin typeface="Times" charset="0"/>
                <a:ea typeface="ヒラギノ角ゴ Pro W3"/>
                <a:cs typeface="ヒラギノ角ゴ Pro W3"/>
              </a:rPr>
              <a:t/>
            </a:r>
            <a:br>
              <a:rPr lang="en-US" altLang="en-US" sz="1400" b="1" dirty="0">
                <a:solidFill>
                  <a:srgbClr val="990033"/>
                </a:solidFill>
                <a:latin typeface="Times" charset="0"/>
                <a:ea typeface="ヒラギノ角ゴ Pro W3"/>
                <a:cs typeface="ヒラギノ角ゴ Pro W3"/>
              </a:rPr>
            </a:br>
            <a:r>
              <a:rPr lang="en-US" altLang="en-US" sz="1400" b="1" dirty="0">
                <a:solidFill>
                  <a:srgbClr val="990033"/>
                </a:solidFill>
                <a:latin typeface="Times" charset="0"/>
                <a:ea typeface="ヒラギノ角ゴ Pro W3"/>
                <a:cs typeface="ヒラギノ角ゴ Pro W3"/>
              </a:rPr>
              <a:t>--Office fees</a:t>
            </a:r>
            <a:br>
              <a:rPr lang="en-US" altLang="en-US" sz="1400" b="1" dirty="0">
                <a:solidFill>
                  <a:srgbClr val="990033"/>
                </a:solidFill>
                <a:latin typeface="Times" charset="0"/>
                <a:ea typeface="ヒラギノ角ゴ Pro W3"/>
                <a:cs typeface="ヒラギノ角ゴ Pro W3"/>
              </a:rPr>
            </a:br>
            <a:r>
              <a:rPr lang="en-US" altLang="en-US" sz="1400" b="1" dirty="0" smtClean="0">
                <a:solidFill>
                  <a:srgbClr val="990033"/>
                </a:solidFill>
                <a:latin typeface="Times" charset="0"/>
                <a:ea typeface="ヒラギノ角ゴ Pro W3"/>
                <a:cs typeface="ヒラギノ角ゴ Pro W3"/>
              </a:rPr>
              <a:t>--Local </a:t>
            </a:r>
            <a:r>
              <a:rPr lang="en-US" altLang="en-US" sz="1400" b="1" dirty="0">
                <a:solidFill>
                  <a:srgbClr val="990033"/>
                </a:solidFill>
                <a:latin typeface="Times" charset="0"/>
                <a:ea typeface="ヒラギノ角ゴ Pro W3"/>
                <a:cs typeface="ヒラギノ角ゴ Pro W3"/>
              </a:rPr>
              <a:t>agents</a:t>
            </a:r>
          </a:p>
        </p:txBody>
      </p:sp>
      <p:sp>
        <p:nvSpPr>
          <p:cNvPr id="334854" name="Rectangle 6"/>
          <p:cNvSpPr>
            <a:spLocks noChangeArrowheads="1"/>
          </p:cNvSpPr>
          <p:nvPr/>
        </p:nvSpPr>
        <p:spPr bwMode="auto">
          <a:xfrm>
            <a:off x="1404938" y="242088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2060"/>
                </a:solidFill>
                <a:ea typeface="ヒラギノ角ゴ Pro W3"/>
                <a:cs typeface="ヒラギノ角ゴ Pro W3"/>
              </a:rPr>
              <a:t>0</a:t>
            </a:r>
          </a:p>
        </p:txBody>
      </p:sp>
      <p:sp>
        <p:nvSpPr>
          <p:cNvPr id="334855" name="Rectangle 7"/>
          <p:cNvSpPr>
            <a:spLocks noChangeArrowheads="1"/>
          </p:cNvSpPr>
          <p:nvPr/>
        </p:nvSpPr>
        <p:spPr bwMode="auto">
          <a:xfrm>
            <a:off x="2590800" y="24384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2060"/>
                </a:solidFill>
                <a:ea typeface="ヒラギノ角ゴ Pro W3"/>
                <a:cs typeface="ヒラギノ角ゴ Pro W3"/>
              </a:rPr>
              <a:t>12</a:t>
            </a:r>
          </a:p>
        </p:txBody>
      </p:sp>
      <p:sp>
        <p:nvSpPr>
          <p:cNvPr id="334856"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rgbClr val="002060"/>
                </a:solidFill>
                <a:ea typeface="ヒラギノ角ゴ Pro W3"/>
                <a:cs typeface="ヒラギノ角ゴ Pro W3"/>
              </a:rPr>
              <a:t>File</a:t>
            </a:r>
            <a:r>
              <a:rPr lang="en-US" altLang="en-US" sz="1100" b="1" dirty="0">
                <a:solidFill>
                  <a:srgbClr val="000099"/>
                </a:solidFill>
                <a:ea typeface="ヒラギノ角ゴ Pro W3"/>
                <a:cs typeface="ヒラギノ角ゴ Pro W3"/>
              </a:rPr>
              <a:t> </a:t>
            </a:r>
            <a:r>
              <a:rPr lang="en-US" altLang="en-US" sz="1100" b="1" dirty="0">
                <a:solidFill>
                  <a:srgbClr val="002060"/>
                </a:solidFill>
                <a:ea typeface="ヒラギノ角ゴ Pro W3"/>
                <a:cs typeface="ヒラギノ角ゴ Pro W3"/>
              </a:rPr>
              <a:t>local</a:t>
            </a:r>
            <a:r>
              <a:rPr lang="en-US" altLang="en-US" sz="1100" b="1" dirty="0">
                <a:solidFill>
                  <a:srgbClr val="000099"/>
                </a:solidFill>
                <a:ea typeface="ヒラギノ角ゴ Pro W3"/>
                <a:cs typeface="ヒラギノ角ゴ Pro W3"/>
              </a:rPr>
              <a:t> </a:t>
            </a:r>
            <a:br>
              <a:rPr lang="en-US" altLang="en-US" sz="1100" b="1" dirty="0">
                <a:solidFill>
                  <a:srgbClr val="000099"/>
                </a:solidFill>
                <a:ea typeface="ヒラギノ角ゴ Pro W3"/>
                <a:cs typeface="ヒラギノ角ゴ Pro W3"/>
              </a:rPr>
            </a:br>
            <a:r>
              <a:rPr lang="en-US" altLang="en-US" sz="1100" b="1" dirty="0">
                <a:solidFill>
                  <a:srgbClr val="002060"/>
                </a:solidFill>
                <a:ea typeface="ヒラギノ角ゴ Pro W3"/>
                <a:cs typeface="ヒラギノ角ゴ Pro W3"/>
              </a:rPr>
              <a:t>application</a:t>
            </a:r>
          </a:p>
        </p:txBody>
      </p:sp>
      <p:sp>
        <p:nvSpPr>
          <p:cNvPr id="334857" name="Rectangle 9"/>
          <p:cNvSpPr>
            <a:spLocks noChangeArrowheads="1"/>
          </p:cNvSpPr>
          <p:nvPr/>
        </p:nvSpPr>
        <p:spPr bwMode="auto">
          <a:xfrm>
            <a:off x="3609975" y="2468885"/>
            <a:ext cx="10017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100" b="1" dirty="0">
                <a:solidFill>
                  <a:srgbClr val="002060"/>
                </a:solidFill>
                <a:ea typeface="ヒラギノ角ゴ Pro W3"/>
                <a:cs typeface="ヒラギノ角ゴ Pro W3"/>
              </a:rPr>
              <a:t>File</a:t>
            </a:r>
          </a:p>
          <a:p>
            <a:pPr>
              <a:buNone/>
            </a:pPr>
            <a:r>
              <a:rPr lang="en-US" altLang="en-US" sz="1100" b="1" dirty="0">
                <a:solidFill>
                  <a:srgbClr val="002060"/>
                </a:solidFill>
                <a:ea typeface="ヒラギノ角ゴ Pro W3"/>
                <a:cs typeface="ヒラギノ角ゴ Pro W3"/>
              </a:rPr>
              <a:t>applications</a:t>
            </a:r>
          </a:p>
          <a:p>
            <a:pPr>
              <a:buNone/>
            </a:pPr>
            <a:r>
              <a:rPr lang="en-US" altLang="en-US" sz="1100" b="1" dirty="0">
                <a:solidFill>
                  <a:srgbClr val="002060"/>
                </a:solidFill>
                <a:ea typeface="ヒラギノ角ゴ Pro W3"/>
                <a:cs typeface="ヒラギノ角ゴ Pro W3"/>
              </a:rPr>
              <a:t>abroad</a:t>
            </a:r>
          </a:p>
        </p:txBody>
      </p:sp>
      <p:sp>
        <p:nvSpPr>
          <p:cNvPr id="334858"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100" b="1" dirty="0">
                <a:solidFill>
                  <a:srgbClr val="002060"/>
                </a:solidFill>
                <a:ea typeface="ヒラギノ角ゴ Pro W3"/>
                <a:cs typeface="ヒラギノ角ゴ Pro W3"/>
              </a:rPr>
              <a:t>(months)</a:t>
            </a:r>
          </a:p>
        </p:txBody>
      </p:sp>
      <p:sp>
        <p:nvSpPr>
          <p:cNvPr id="334859" name="Line 11"/>
          <p:cNvSpPr>
            <a:spLocks noChangeShapeType="1"/>
          </p:cNvSpPr>
          <p:nvPr/>
        </p:nvSpPr>
        <p:spPr bwMode="auto">
          <a:xfrm>
            <a:off x="1524000" y="2708920"/>
            <a:ext cx="0" cy="15240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1547813" y="2852936"/>
            <a:ext cx="1447800" cy="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2884488"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35496" y="2590800"/>
            <a:ext cx="13694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en-US" altLang="en-US" b="1" dirty="0">
                <a:solidFill>
                  <a:srgbClr val="002060"/>
                </a:solidFill>
                <a:ea typeface="ヒラギノ角ゴ Pro W3"/>
                <a:cs typeface="ヒラギノ角ゴ Pro W3"/>
              </a:rPr>
              <a:t>Traditional</a:t>
            </a:r>
          </a:p>
        </p:txBody>
      </p:sp>
      <p:sp>
        <p:nvSpPr>
          <p:cNvPr id="334869"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0"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(months)</a:t>
            </a:r>
            <a:endParaRPr lang="en-US" altLang="en-US" sz="1100" dirty="0">
              <a:solidFill>
                <a:srgbClr val="002060"/>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2492375" y="4691063"/>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File PCT</a:t>
            </a:r>
          </a:p>
          <a:p>
            <a:pPr eaLnBrk="0" hangingPunct="0">
              <a:buNone/>
            </a:pPr>
            <a:r>
              <a:rPr lang="en-US" altLang="en-US" sz="1100" b="1" dirty="0">
                <a:solidFill>
                  <a:srgbClr val="002060"/>
                </a:solidFill>
                <a:ea typeface="ヒラギノ角ゴ Pro W3"/>
                <a:cs typeface="ヒラギノ角ゴ Pro W3"/>
              </a:rPr>
              <a:t>application</a:t>
            </a:r>
            <a:endParaRPr lang="en-US" altLang="en-US" sz="1100" dirty="0">
              <a:solidFill>
                <a:srgbClr val="002060"/>
              </a:solidFill>
              <a:ea typeface="ヒラギノ角ゴ Pro W3"/>
              <a:cs typeface="ヒラギノ角ゴ Pro W3"/>
            </a:endParaRPr>
          </a:p>
        </p:txBody>
      </p:sp>
      <p:sp>
        <p:nvSpPr>
          <p:cNvPr id="334873" name="Rectangle 25"/>
          <p:cNvSpPr>
            <a:spLocks noChangeArrowheads="1"/>
          </p:cNvSpPr>
          <p:nvPr/>
        </p:nvSpPr>
        <p:spPr bwMode="auto">
          <a:xfrm>
            <a:off x="2801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12</a:t>
            </a:r>
            <a:endParaRPr lang="en-US" altLang="en-US" sz="1400" dirty="0">
              <a:solidFill>
                <a:srgbClr val="002060"/>
              </a:solidFill>
              <a:ea typeface="ヒラギノ角ゴ Pro W3"/>
              <a:cs typeface="ヒラギノ角ゴ Pro W3"/>
            </a:endParaRPr>
          </a:p>
        </p:txBody>
      </p:sp>
      <p:sp>
        <p:nvSpPr>
          <p:cNvPr id="334874" name="Rectangle 26"/>
          <p:cNvSpPr>
            <a:spLocks noChangeArrowheads="1"/>
          </p:cNvSpPr>
          <p:nvPr/>
        </p:nvSpPr>
        <p:spPr bwMode="auto">
          <a:xfrm>
            <a:off x="1477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7848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30</a:t>
            </a:r>
            <a:endParaRPr lang="en-US" altLang="en-US" sz="1400" dirty="0">
              <a:solidFill>
                <a:srgbClr val="002060"/>
              </a:solidFill>
              <a:ea typeface="ヒラギノ角ゴ Pro W3"/>
              <a:cs typeface="ヒラギノ角ゴ Pro W3"/>
            </a:endParaRPr>
          </a:p>
        </p:txBody>
      </p:sp>
      <p:sp>
        <p:nvSpPr>
          <p:cNvPr id="334876" name="Line 28"/>
          <p:cNvSpPr>
            <a:spLocks noChangeShapeType="1"/>
          </p:cNvSpPr>
          <p:nvPr/>
        </p:nvSpPr>
        <p:spPr bwMode="auto">
          <a:xfrm>
            <a:off x="1528763" y="4645025"/>
            <a:ext cx="6692900" cy="0"/>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29829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3594100" y="4694238"/>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International </a:t>
            </a:r>
          </a:p>
          <a:p>
            <a:pPr eaLnBrk="0" hangingPunct="0">
              <a:buNone/>
            </a:pPr>
            <a:r>
              <a:rPr lang="en-US" altLang="en-US" sz="1100" b="1" dirty="0">
                <a:solidFill>
                  <a:srgbClr val="002060"/>
                </a:solidFill>
                <a:ea typeface="ヒラギノ角ゴ Pro W3"/>
                <a:cs typeface="ヒラギノ角ゴ Pro W3"/>
              </a:rPr>
              <a:t>search report &amp; written opinion</a:t>
            </a:r>
            <a:endParaRPr lang="en-US" altLang="en-US" sz="1100" dirty="0">
              <a:solidFill>
                <a:srgbClr val="002060"/>
              </a:solidFill>
              <a:ea typeface="ヒラギノ角ゴ Pro W3"/>
              <a:cs typeface="ヒラギノ角ゴ Pro W3"/>
            </a:endParaRPr>
          </a:p>
        </p:txBody>
      </p:sp>
      <p:sp>
        <p:nvSpPr>
          <p:cNvPr id="334879" name="Rectangle 31"/>
          <p:cNvSpPr>
            <a:spLocks noChangeArrowheads="1"/>
          </p:cNvSpPr>
          <p:nvPr/>
        </p:nvSpPr>
        <p:spPr bwMode="auto">
          <a:xfrm>
            <a:off x="4082603" y="4267200"/>
            <a:ext cx="6334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16</a:t>
            </a:r>
            <a:endParaRPr lang="en-US" altLang="en-US" sz="1400" dirty="0">
              <a:solidFill>
                <a:srgbClr val="002060"/>
              </a:solidFill>
              <a:ea typeface="ヒラギノ角ゴ Pro W3"/>
              <a:cs typeface="ヒラギノ角ゴ Pro W3"/>
            </a:endParaRPr>
          </a:p>
        </p:txBody>
      </p:sp>
      <p:sp>
        <p:nvSpPr>
          <p:cNvPr id="334880" name="Rectangle 32"/>
          <p:cNvSpPr>
            <a:spLocks noChangeArrowheads="1"/>
          </p:cNvSpPr>
          <p:nvPr/>
        </p:nvSpPr>
        <p:spPr bwMode="auto">
          <a:xfrm>
            <a:off x="4768850"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18</a:t>
            </a:r>
          </a:p>
        </p:txBody>
      </p:sp>
      <p:sp>
        <p:nvSpPr>
          <p:cNvPr id="334881" name="Text Box 33"/>
          <p:cNvSpPr txBox="1">
            <a:spLocks noChangeArrowheads="1"/>
          </p:cNvSpPr>
          <p:nvPr/>
        </p:nvSpPr>
        <p:spPr bwMode="auto">
          <a:xfrm>
            <a:off x="4499992" y="3886200"/>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en-US" altLang="en-US" sz="1100" b="1" dirty="0">
                <a:solidFill>
                  <a:srgbClr val="002060"/>
                </a:solidFill>
                <a:ea typeface="ヒラギノ角ゴ Pro W3"/>
                <a:cs typeface="ヒラギノ角ゴ Pro W3"/>
              </a:rPr>
              <a:t>International</a:t>
            </a:r>
          </a:p>
          <a:p>
            <a:pPr eaLnBrk="0" hangingPunct="0">
              <a:buNone/>
            </a:pPr>
            <a:r>
              <a:rPr lang="en-US" altLang="en-US" sz="1100" b="1" dirty="0">
                <a:solidFill>
                  <a:srgbClr val="002060"/>
                </a:solidFill>
                <a:ea typeface="ヒラギノ角ゴ Pro W3"/>
                <a:cs typeface="ヒラギノ角ゴ Pro W3"/>
              </a:rPr>
              <a:t>publication</a:t>
            </a:r>
            <a:endParaRPr lang="en-US" altLang="en-US" sz="1400" b="1" dirty="0">
              <a:solidFill>
                <a:srgbClr val="002060"/>
              </a:solidFill>
              <a:ea typeface="ヒラギノ角ゴ Pro W3"/>
              <a:cs typeface="ヒラギノ角ゴ Pro W3"/>
            </a:endParaRPr>
          </a:p>
        </p:txBody>
      </p:sp>
      <p:sp>
        <p:nvSpPr>
          <p:cNvPr id="334882" name="Line 34"/>
          <p:cNvSpPr>
            <a:spLocks noChangeShapeType="1"/>
          </p:cNvSpPr>
          <p:nvPr/>
        </p:nvSpPr>
        <p:spPr bwMode="auto">
          <a:xfrm flipV="1">
            <a:off x="4252913" y="4533900"/>
            <a:ext cx="0" cy="1095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3" name="Rectangle 35"/>
          <p:cNvSpPr>
            <a:spLocks noChangeArrowheads="1"/>
          </p:cNvSpPr>
          <p:nvPr/>
        </p:nvSpPr>
        <p:spPr bwMode="auto">
          <a:xfrm>
            <a:off x="5413375" y="4705350"/>
            <a:ext cx="1550988" cy="11079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1100" b="1" dirty="0">
                <a:solidFill>
                  <a:srgbClr val="002060"/>
                </a:solidFill>
                <a:ea typeface="ヒラギノ角ゴ Pro W3"/>
                <a:cs typeface="ヒラギノ角ゴ Pro W3"/>
              </a:rPr>
              <a:t>(optional)</a:t>
            </a:r>
          </a:p>
          <a:p>
            <a:pPr>
              <a:buNone/>
            </a:pPr>
            <a:r>
              <a:rPr lang="en-US" altLang="en-US" sz="1100" b="1" dirty="0">
                <a:solidFill>
                  <a:srgbClr val="002060"/>
                </a:solidFill>
                <a:ea typeface="ヒラギノ角ゴ Pro W3"/>
                <a:cs typeface="ヒラギノ角ゴ Pro W3"/>
              </a:rPr>
              <a:t>demand for International</a:t>
            </a:r>
          </a:p>
          <a:p>
            <a:pPr>
              <a:buNone/>
            </a:pPr>
            <a:r>
              <a:rPr lang="en-US" altLang="en-US" sz="1100" b="1" dirty="0">
                <a:solidFill>
                  <a:srgbClr val="002060"/>
                </a:solidFill>
                <a:ea typeface="ヒラギノ角ゴ Pro W3"/>
                <a:cs typeface="ヒラギノ角ゴ Pro W3"/>
              </a:rPr>
              <a:t>preliminary</a:t>
            </a:r>
          </a:p>
          <a:p>
            <a:pPr>
              <a:buNone/>
            </a:pPr>
            <a:r>
              <a:rPr lang="en-US" altLang="en-US" sz="1100" b="1" dirty="0">
                <a:solidFill>
                  <a:srgbClr val="002060"/>
                </a:solidFill>
                <a:ea typeface="ヒラギノ角ゴ Pro W3"/>
                <a:cs typeface="ヒラギノ角ゴ Pro W3"/>
              </a:rPr>
              <a:t>examination</a:t>
            </a:r>
          </a:p>
          <a:p>
            <a:pPr algn="l" eaLnBrk="0" hangingPunct="0">
              <a:buNone/>
            </a:pPr>
            <a:endParaRPr lang="en-US" altLang="en-US" sz="1100" dirty="0">
              <a:ea typeface="ヒラギノ角ゴ Pro W3"/>
              <a:cs typeface="ヒラギノ角ゴ Pro W3"/>
            </a:endParaRPr>
          </a:p>
        </p:txBody>
      </p:sp>
      <p:grpSp>
        <p:nvGrpSpPr>
          <p:cNvPr id="334884" name="Group 36"/>
          <p:cNvGrpSpPr>
            <a:grpSpLocks/>
          </p:cNvGrpSpPr>
          <p:nvPr/>
        </p:nvGrpSpPr>
        <p:grpSpPr bwMode="auto">
          <a:xfrm>
            <a:off x="8148638" y="4149725"/>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buNone/>
            </a:pPr>
            <a:r>
              <a:rPr lang="en-US" altLang="en-US" sz="1100" b="1" dirty="0">
                <a:solidFill>
                  <a:srgbClr val="002060"/>
                </a:solidFill>
                <a:ea typeface="ヒラギノ角ゴ Pro W3"/>
                <a:cs typeface="ヒラギノ角ゴ Pro W3"/>
              </a:rPr>
              <a:t>File</a:t>
            </a:r>
            <a:r>
              <a:rPr lang="en-US" altLang="en-US" sz="1100" b="1" dirty="0">
                <a:solidFill>
                  <a:srgbClr val="000099"/>
                </a:solidFill>
                <a:ea typeface="ヒラギノ角ゴ Pro W3"/>
                <a:cs typeface="ヒラギノ角ゴ Pro W3"/>
              </a:rPr>
              <a:t> </a:t>
            </a:r>
            <a:r>
              <a:rPr lang="en-US" altLang="en-US" sz="1100" b="1" dirty="0">
                <a:solidFill>
                  <a:srgbClr val="002060"/>
                </a:solidFill>
                <a:ea typeface="ヒラギノ角ゴ Pro W3"/>
                <a:cs typeface="ヒラギノ角ゴ Pro W3"/>
              </a:rPr>
              <a:t>local</a:t>
            </a:r>
          </a:p>
          <a:p>
            <a:pPr algn="l" eaLnBrk="0" hangingPunct="0">
              <a:buNone/>
            </a:pPr>
            <a:r>
              <a:rPr lang="en-US" altLang="en-US" sz="1100" b="1" dirty="0">
                <a:solidFill>
                  <a:srgbClr val="002060"/>
                </a:solidFill>
                <a:ea typeface="ヒラギノ角ゴ Pro W3"/>
                <a:cs typeface="ヒラギノ角ゴ Pro W3"/>
              </a:rPr>
              <a:t>application</a:t>
            </a: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8026151" y="3532188"/>
            <a:ext cx="7223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Enter</a:t>
            </a:r>
          </a:p>
          <a:p>
            <a:pPr eaLnBrk="0" hangingPunct="0">
              <a:buNone/>
            </a:pPr>
            <a:r>
              <a:rPr lang="en-US" altLang="en-US" sz="1100" b="1" dirty="0">
                <a:solidFill>
                  <a:srgbClr val="002060"/>
                </a:solidFill>
                <a:ea typeface="ヒラギノ角ゴ Pro W3"/>
                <a:cs typeface="ヒラギノ角ゴ Pro W3"/>
              </a:rPr>
              <a:t>national</a:t>
            </a:r>
          </a:p>
          <a:p>
            <a:pPr eaLnBrk="0" hangingPunct="0">
              <a:buNone/>
            </a:pPr>
            <a:r>
              <a:rPr lang="en-US" altLang="en-US" sz="1100" b="1" dirty="0">
                <a:solidFill>
                  <a:srgbClr val="002060"/>
                </a:solidFill>
                <a:ea typeface="ヒラギノ角ゴ Pro W3"/>
                <a:cs typeface="ヒラギノ角ゴ Pro W3"/>
              </a:rPr>
              <a:t>phase</a:t>
            </a:r>
            <a:endParaRPr lang="en-US" altLang="en-US" sz="1400" dirty="0">
              <a:solidFill>
                <a:srgbClr val="002060"/>
              </a:solidFill>
              <a:ea typeface="ヒラギノ角ゴ Pro W3"/>
              <a:cs typeface="ヒラギノ角ゴ Pro W3"/>
            </a:endParaRPr>
          </a:p>
        </p:txBody>
      </p:sp>
      <p:sp>
        <p:nvSpPr>
          <p:cNvPr id="334893" name="Line 45"/>
          <p:cNvSpPr>
            <a:spLocks noChangeShapeType="1"/>
          </p:cNvSpPr>
          <p:nvPr/>
        </p:nvSpPr>
        <p:spPr bwMode="auto">
          <a:xfrm flipV="1">
            <a:off x="498157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152876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5" name="Rectangle 47"/>
          <p:cNvSpPr>
            <a:spLocks noChangeArrowheads="1"/>
          </p:cNvSpPr>
          <p:nvPr/>
        </p:nvSpPr>
        <p:spPr bwMode="auto">
          <a:xfrm>
            <a:off x="5664622" y="4267200"/>
            <a:ext cx="563562"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22</a:t>
            </a:r>
            <a:endParaRPr lang="en-US" altLang="en-US" sz="1400" dirty="0">
              <a:solidFill>
                <a:srgbClr val="002060"/>
              </a:solidFill>
              <a:ea typeface="ヒラギノ角ゴ Pro W3"/>
              <a:cs typeface="ヒラギノ角ゴ Pro W3"/>
            </a:endParaRPr>
          </a:p>
        </p:txBody>
      </p:sp>
      <p:sp>
        <p:nvSpPr>
          <p:cNvPr id="334896" name="Line 48"/>
          <p:cNvSpPr>
            <a:spLocks noChangeShapeType="1"/>
          </p:cNvSpPr>
          <p:nvPr/>
        </p:nvSpPr>
        <p:spPr bwMode="auto">
          <a:xfrm flipV="1">
            <a:off x="582612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7" name="Rectangle 49"/>
          <p:cNvSpPr>
            <a:spLocks noChangeArrowheads="1"/>
          </p:cNvSpPr>
          <p:nvPr/>
        </p:nvSpPr>
        <p:spPr bwMode="auto">
          <a:xfrm>
            <a:off x="7322393" y="4267200"/>
            <a:ext cx="56197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2060"/>
                </a:solidFill>
                <a:ea typeface="ヒラギノ角ゴ Pro W3"/>
                <a:cs typeface="ヒラギノ角ゴ Pro W3"/>
              </a:rPr>
              <a:t>28</a:t>
            </a:r>
            <a:endParaRPr lang="en-US" altLang="en-US" sz="1400" dirty="0">
              <a:solidFill>
                <a:srgbClr val="002060"/>
              </a:solidFill>
              <a:ea typeface="ヒラギノ角ゴ Pro W3"/>
              <a:cs typeface="ヒラギノ角ゴ Pro W3"/>
            </a:endParaRPr>
          </a:p>
        </p:txBody>
      </p:sp>
      <p:sp>
        <p:nvSpPr>
          <p:cNvPr id="334898" name="Line 50"/>
          <p:cNvSpPr>
            <a:spLocks noChangeShapeType="1"/>
          </p:cNvSpPr>
          <p:nvPr/>
        </p:nvSpPr>
        <p:spPr bwMode="auto">
          <a:xfrm flipV="1">
            <a:off x="75168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9" name="Rectangle 51"/>
          <p:cNvSpPr>
            <a:spLocks noChangeArrowheads="1"/>
          </p:cNvSpPr>
          <p:nvPr/>
        </p:nvSpPr>
        <p:spPr bwMode="auto">
          <a:xfrm>
            <a:off x="6881813" y="4705350"/>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100" b="1" dirty="0">
                <a:solidFill>
                  <a:srgbClr val="002060"/>
                </a:solidFill>
                <a:ea typeface="ヒラギノ角ゴ Pro W3"/>
                <a:cs typeface="ヒラギノ角ゴ Pro W3"/>
              </a:rPr>
              <a:t>(optional)</a:t>
            </a:r>
          </a:p>
          <a:p>
            <a:pPr eaLnBrk="0" hangingPunct="0">
              <a:buNone/>
            </a:pPr>
            <a:r>
              <a:rPr lang="en-US" altLang="en-US" sz="1100" b="1" dirty="0">
                <a:solidFill>
                  <a:srgbClr val="002060"/>
                </a:solidFill>
                <a:ea typeface="ヒラギノ角ゴ Pro W3"/>
                <a:cs typeface="ヒラギノ角ゴ Pro W3"/>
              </a:rPr>
              <a:t>International </a:t>
            </a:r>
          </a:p>
          <a:p>
            <a:pPr eaLnBrk="0" hangingPunct="0">
              <a:buNone/>
            </a:pPr>
            <a:r>
              <a:rPr lang="en-US" altLang="en-US" sz="1100" b="1" dirty="0">
                <a:solidFill>
                  <a:srgbClr val="002060"/>
                </a:solidFill>
                <a:ea typeface="ヒラギノ角ゴ Pro W3"/>
                <a:cs typeface="ヒラギノ角ゴ Pro W3"/>
              </a:rPr>
              <a:t>preliminary report on patentability</a:t>
            </a:r>
            <a:endParaRPr lang="en-US" altLang="en-US" sz="1100" dirty="0">
              <a:solidFill>
                <a:srgbClr val="002060"/>
              </a:solidFill>
              <a:ea typeface="ヒラギノ角ゴ Pro W3"/>
              <a:cs typeface="ヒラギノ角ゴ Pro W3"/>
            </a:endParaRPr>
          </a:p>
        </p:txBody>
      </p:sp>
      <p:sp>
        <p:nvSpPr>
          <p:cNvPr id="334900" name="Text Box 52"/>
          <p:cNvSpPr txBox="1">
            <a:spLocks noChangeArrowheads="1"/>
          </p:cNvSpPr>
          <p:nvPr/>
        </p:nvSpPr>
        <p:spPr bwMode="auto">
          <a:xfrm>
            <a:off x="64815" y="4191000"/>
            <a:ext cx="1266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b="1" dirty="0">
                <a:solidFill>
                  <a:srgbClr val="002060"/>
                </a:solidFill>
                <a:ea typeface="ヒラギノ角ゴ Pro W3"/>
                <a:cs typeface="ヒラギノ角ゴ Pro W3"/>
              </a:rPr>
              <a:t>PCT</a:t>
            </a:r>
          </a:p>
        </p:txBody>
      </p:sp>
      <p:sp>
        <p:nvSpPr>
          <p:cNvPr id="334901" name="Rectangle 53"/>
          <p:cNvSpPr>
            <a:spLocks noChangeArrowheads="1"/>
          </p:cNvSpPr>
          <p:nvPr/>
        </p:nvSpPr>
        <p:spPr bwMode="auto">
          <a:xfrm>
            <a:off x="1408113" y="4269504"/>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2060"/>
                </a:solidFill>
                <a:ea typeface="ヒラギノ角ゴ Pro W3"/>
                <a:cs typeface="ヒラギノ角ゴ Pro W3"/>
              </a:rPr>
              <a:t>0</a:t>
            </a:r>
          </a:p>
        </p:txBody>
      </p:sp>
      <p:grpSp>
        <p:nvGrpSpPr>
          <p:cNvPr id="334902" name="Group 54"/>
          <p:cNvGrpSpPr>
            <a:grpSpLocks/>
          </p:cNvGrpSpPr>
          <p:nvPr/>
        </p:nvGrpSpPr>
        <p:grpSpPr bwMode="auto">
          <a:xfrm>
            <a:off x="7516813" y="2341563"/>
            <a:ext cx="1485031" cy="1134797"/>
            <a:chOff x="5616" y="2880"/>
            <a:chExt cx="624" cy="576"/>
          </a:xfrm>
        </p:grpSpPr>
        <p:sp>
          <p:nvSpPr>
            <p:cNvPr id="334903" name="Rectangle 55"/>
            <p:cNvSpPr>
              <a:spLocks noChangeArrowheads="1"/>
            </p:cNvSpPr>
            <p:nvPr/>
          </p:nvSpPr>
          <p:spPr bwMode="auto">
            <a:xfrm>
              <a:off x="5616" y="2880"/>
              <a:ext cx="565" cy="576"/>
            </a:xfrm>
            <a:prstGeom prst="rect">
              <a:avLst/>
            </a:prstGeom>
            <a:noFill/>
            <a:ln w="9525">
              <a:noFill/>
              <a:miter lim="800000"/>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904" name="Text Box 56"/>
            <p:cNvSpPr txBox="1">
              <a:spLocks noChangeArrowheads="1"/>
            </p:cNvSpPr>
            <p:nvPr/>
          </p:nvSpPr>
          <p:spPr bwMode="auto">
            <a:xfrm>
              <a:off x="5662" y="2905"/>
              <a:ext cx="578" cy="539"/>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1400" b="1" dirty="0">
                  <a:solidFill>
                    <a:srgbClr val="990033"/>
                  </a:solidFill>
                  <a:latin typeface="Times" charset="0"/>
                  <a:ea typeface="ヒラギノ角ゴ Pro W3"/>
                  <a:cs typeface="ヒラギノ角ゴ Pro W3"/>
                </a:rPr>
                <a:t>Fees for:</a:t>
              </a:r>
            </a:p>
            <a:p>
              <a:pPr algn="l" eaLnBrk="0" hangingPunct="0">
                <a:spcBef>
                  <a:spcPct val="50000"/>
                </a:spcBef>
                <a:buNone/>
              </a:pPr>
              <a:r>
                <a:rPr lang="en-US" altLang="en-US" sz="1400" b="1" dirty="0" smtClean="0">
                  <a:solidFill>
                    <a:srgbClr val="990033"/>
                  </a:solidFill>
                  <a:latin typeface="Times" charset="0"/>
                  <a:ea typeface="ヒラギノ角ゴ Pro W3"/>
                  <a:cs typeface="ヒラギノ角ゴ Pro W3"/>
                </a:rPr>
                <a:t>--Translations</a:t>
              </a:r>
              <a:r>
                <a:rPr lang="en-US" altLang="en-US" sz="1400" b="1" dirty="0">
                  <a:solidFill>
                    <a:srgbClr val="990033"/>
                  </a:solidFill>
                  <a:latin typeface="Times" charset="0"/>
                  <a:ea typeface="ヒラギノ角ゴ Pro W3"/>
                  <a:cs typeface="ヒラギノ角ゴ Pro W3"/>
                </a:rPr>
                <a:t/>
              </a:r>
              <a:br>
                <a:rPr lang="en-US" altLang="en-US" sz="1400" b="1" dirty="0">
                  <a:solidFill>
                    <a:srgbClr val="990033"/>
                  </a:solidFill>
                  <a:latin typeface="Times" charset="0"/>
                  <a:ea typeface="ヒラギノ角ゴ Pro W3"/>
                  <a:cs typeface="ヒラギノ角ゴ Pro W3"/>
                </a:rPr>
              </a:br>
              <a:r>
                <a:rPr lang="en-US" altLang="en-US" sz="1400" b="1" dirty="0">
                  <a:solidFill>
                    <a:srgbClr val="990033"/>
                  </a:solidFill>
                  <a:latin typeface="Times" charset="0"/>
                  <a:ea typeface="ヒラギノ角ゴ Pro W3"/>
                  <a:cs typeface="ヒラギノ角ゴ Pro W3"/>
                </a:rPr>
                <a:t>--Office fees</a:t>
              </a:r>
              <a:br>
                <a:rPr lang="en-US" altLang="en-US" sz="1400" b="1" dirty="0">
                  <a:solidFill>
                    <a:srgbClr val="990033"/>
                  </a:solidFill>
                  <a:latin typeface="Times" charset="0"/>
                  <a:ea typeface="ヒラギノ角ゴ Pro W3"/>
                  <a:cs typeface="ヒラギノ角ゴ Pro W3"/>
                </a:rPr>
              </a:br>
              <a:r>
                <a:rPr lang="en-US" altLang="en-US" sz="1400" b="1" dirty="0" smtClean="0">
                  <a:solidFill>
                    <a:srgbClr val="990033"/>
                  </a:solidFill>
                  <a:latin typeface="Times" charset="0"/>
                  <a:ea typeface="ヒラギノ角ゴ Pro W3"/>
                  <a:cs typeface="ヒラギノ角ゴ Pro W3"/>
                </a:rPr>
                <a:t>--Local </a:t>
              </a:r>
              <a:r>
                <a:rPr lang="en-US" altLang="en-US" sz="1400" b="1" dirty="0">
                  <a:solidFill>
                    <a:srgbClr val="990033"/>
                  </a:solidFill>
                  <a:latin typeface="Times" charset="0"/>
                  <a:ea typeface="ヒラギノ角ゴ Pro W3"/>
                  <a:cs typeface="ヒラギノ角ゴ Pro W3"/>
                </a:rPr>
                <a:t>agents</a:t>
              </a:r>
            </a:p>
          </p:txBody>
        </p:sp>
      </p:grpSp>
    </p:spTree>
    <p:extLst>
      <p:ext uri="{BB962C8B-B14F-4D97-AF65-F5344CB8AC3E}">
        <p14:creationId xmlns:p14="http://schemas.microsoft.com/office/powerpoint/2010/main" val="1824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4902"/>
                                        </p:tgtEl>
                                        <p:attrNameLst>
                                          <p:attrName>style.visibility</p:attrName>
                                        </p:attrNameLst>
                                      </p:cBhvr>
                                      <p:to>
                                        <p:strVal val="visible"/>
                                      </p:to>
                                    </p:set>
                                    <p:animEffect transition="in" filter="dissolve">
                                      <p:cBhvr>
                                        <p:cTn id="7" dur="500"/>
                                        <p:tgtEl>
                                          <p:spTgt spid="334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197510" y="2639219"/>
            <a:ext cx="8915400" cy="117570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defTabSz="812800">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sz="2200" dirty="0">
                <a:solidFill>
                  <a:srgbClr val="0070C0"/>
                </a:solidFill>
                <a:ea typeface="ヒラギノ角ゴ Pro W3"/>
                <a:cs typeface="ヒラギノ角ゴ Pro W3"/>
              </a:rPr>
              <a:t>2. provides a strong basis for patenting decisions</a:t>
            </a:r>
            <a:endParaRPr lang="en-US" altLang="en-US" sz="2000" dirty="0">
              <a:solidFill>
                <a:srgbClr val="0070C0"/>
              </a:solidFill>
              <a:ea typeface="ヒラギノ角ゴ Pro W3"/>
              <a:cs typeface="ヒラギノ角ゴ Pro W3"/>
            </a:endParaRPr>
          </a:p>
        </p:txBody>
      </p:sp>
      <p:sp>
        <p:nvSpPr>
          <p:cNvPr id="335875" name="Text Box 3"/>
          <p:cNvSpPr txBox="1">
            <a:spLocks noChangeArrowheads="1"/>
          </p:cNvSpPr>
          <p:nvPr/>
        </p:nvSpPr>
        <p:spPr bwMode="auto">
          <a:xfrm>
            <a:off x="0" y="1113863"/>
            <a:ext cx="9144000"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200" dirty="0">
              <a:ea typeface="ヒラギノ角ゴ Pro W3"/>
              <a:cs typeface="ヒラギノ角ゴ Pro W3"/>
            </a:endParaRPr>
          </a:p>
        </p:txBody>
      </p:sp>
      <p:sp>
        <p:nvSpPr>
          <p:cNvPr id="335876" name="Rectangle 4"/>
          <p:cNvSpPr>
            <a:spLocks noChangeArrowheads="1"/>
          </p:cNvSpPr>
          <p:nvPr/>
        </p:nvSpPr>
        <p:spPr bwMode="auto">
          <a:xfrm>
            <a:off x="287338" y="0"/>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959146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5874">
                                            <p:txEl>
                                              <p:pRg st="1" end="1"/>
                                            </p:txEl>
                                          </p:spTgt>
                                        </p:tgtEl>
                                        <p:attrNameLst>
                                          <p:attrName>style.visibility</p:attrName>
                                        </p:attrNameLst>
                                      </p:cBhvr>
                                      <p:to>
                                        <p:strVal val="visible"/>
                                      </p:to>
                                    </p:set>
                                    <p:animEffect transition="in" filter="dissolve">
                                      <p:cBhvr>
                                        <p:cTn id="7" dur="500"/>
                                        <p:tgtEl>
                                          <p:spTgt spid="335874">
                                            <p:txEl>
                                              <p:pRg st="1" end="1"/>
                                            </p:txEl>
                                          </p:spTgt>
                                        </p:tgtEl>
                                      </p:cBhvr>
                                    </p:animEffect>
                                  </p:childTnLst>
                                  <p:subTnLst>
                                    <p:animClr clrSpc="rgb" dir="cw">
                                      <p:cBhvr override="childStyle">
                                        <p:cTn dur="1" fill="hold" display="0" masterRel="nextClick" afterEffect="1"/>
                                        <p:tgtEl>
                                          <p:spTgt spid="335874">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4"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6899"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0"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1"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2" name="Oval 6"/>
          <p:cNvSpPr>
            <a:spLocks noChangeArrowheads="1"/>
          </p:cNvSpPr>
          <p:nvPr/>
        </p:nvSpPr>
        <p:spPr bwMode="auto">
          <a:xfrm>
            <a:off x="2971800" y="5661248"/>
            <a:ext cx="2579688" cy="108198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Documents relevant to whether or not your invention may be patentable</a:t>
            </a:r>
          </a:p>
        </p:txBody>
      </p:sp>
      <p:sp>
        <p:nvSpPr>
          <p:cNvPr id="336903" name="Oval 7"/>
          <p:cNvSpPr>
            <a:spLocks noChangeArrowheads="1"/>
          </p:cNvSpPr>
          <p:nvPr/>
        </p:nvSpPr>
        <p:spPr bwMode="auto">
          <a:xfrm>
            <a:off x="0" y="5061912"/>
            <a:ext cx="2682875" cy="179608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Symbols indicating</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which aspect of patentability </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the document cited is</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 relevant to (for example, novelty, inventive step, etc.)</a:t>
            </a:r>
            <a:endParaRPr lang="en-US" altLang="en-US" sz="1200" b="1" dirty="0">
              <a:solidFill>
                <a:srgbClr val="002060"/>
              </a:solidFill>
              <a:ea typeface="ヒラギノ角ゴ Pro W3"/>
              <a:cs typeface="ヒラギノ角ゴ Pro W3"/>
            </a:endParaRPr>
          </a:p>
        </p:txBody>
      </p:sp>
      <p:sp>
        <p:nvSpPr>
          <p:cNvPr id="336904" name="Oval 8"/>
          <p:cNvSpPr>
            <a:spLocks noChangeArrowheads="1"/>
          </p:cNvSpPr>
          <p:nvPr/>
        </p:nvSpPr>
        <p:spPr bwMode="auto">
          <a:xfrm>
            <a:off x="6424613" y="5227340"/>
            <a:ext cx="2394333" cy="108198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The claim numbers</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in your application to</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which the document is</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relevant</a:t>
            </a:r>
          </a:p>
        </p:txBody>
      </p:sp>
      <p:sp>
        <p:nvSpPr>
          <p:cNvPr id="336905" name="Text Box 9"/>
          <p:cNvSpPr txBox="1">
            <a:spLocks noChangeArrowheads="1"/>
          </p:cNvSpPr>
          <p:nvPr/>
        </p:nvSpPr>
        <p:spPr bwMode="auto">
          <a:xfrm>
            <a:off x="0" y="4462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dirty="0">
                <a:solidFill>
                  <a:srgbClr val="00408C"/>
                </a:solidFill>
                <a:latin typeface="+mj-lt"/>
                <a:ea typeface="+mj-ea"/>
                <a:cs typeface="+mj-cs"/>
              </a:rPr>
              <a:t>Example:  PCT International Search Report</a:t>
            </a:r>
          </a:p>
        </p:txBody>
      </p:sp>
    </p:spTree>
    <p:extLst>
      <p:ext uri="{BB962C8B-B14F-4D97-AF65-F5344CB8AC3E}">
        <p14:creationId xmlns:p14="http://schemas.microsoft.com/office/powerpoint/2010/main" val="2609869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dissolve">
                                      <p:cBhvr>
                                        <p:cTn id="7" dur="500"/>
                                        <p:tgtEl>
                                          <p:spTgt spid="336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6899"/>
                                        </p:tgtEl>
                                        <p:attrNameLst>
                                          <p:attrName>style.visibility</p:attrName>
                                        </p:attrNameLst>
                                      </p:cBhvr>
                                      <p:to>
                                        <p:strVal val="visible"/>
                                      </p:to>
                                    </p:set>
                                    <p:animEffect transition="in" filter="dissolve">
                                      <p:cBhvr>
                                        <p:cTn id="12" dur="500"/>
                                        <p:tgtEl>
                                          <p:spTgt spid="336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6902"/>
                                        </p:tgtEl>
                                        <p:attrNameLst>
                                          <p:attrName>style.visibility</p:attrName>
                                        </p:attrNameLst>
                                      </p:cBhvr>
                                      <p:to>
                                        <p:strVal val="visible"/>
                                      </p:to>
                                    </p:set>
                                    <p:animEffect transition="in" filter="dissolve">
                                      <p:cBhvr>
                                        <p:cTn id="17" dur="500"/>
                                        <p:tgtEl>
                                          <p:spTgt spid="3369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6901"/>
                                        </p:tgtEl>
                                        <p:attrNameLst>
                                          <p:attrName>style.visibility</p:attrName>
                                        </p:attrNameLst>
                                      </p:cBhvr>
                                      <p:to>
                                        <p:strVal val="visible"/>
                                      </p:to>
                                    </p:set>
                                    <p:animEffect transition="in" filter="dissolve">
                                      <p:cBhvr>
                                        <p:cTn id="22" dur="500"/>
                                        <p:tgtEl>
                                          <p:spTgt spid="3369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6903"/>
                                        </p:tgtEl>
                                        <p:attrNameLst>
                                          <p:attrName>style.visibility</p:attrName>
                                        </p:attrNameLst>
                                      </p:cBhvr>
                                      <p:to>
                                        <p:strVal val="visible"/>
                                      </p:to>
                                    </p:set>
                                    <p:animEffect transition="in" filter="dissolve">
                                      <p:cBhvr>
                                        <p:cTn id="27" dur="500"/>
                                        <p:tgtEl>
                                          <p:spTgt spid="3369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6900"/>
                                        </p:tgtEl>
                                        <p:attrNameLst>
                                          <p:attrName>style.visibility</p:attrName>
                                        </p:attrNameLst>
                                      </p:cBhvr>
                                      <p:to>
                                        <p:strVal val="visible"/>
                                      </p:to>
                                    </p:set>
                                    <p:animEffect transition="in" filter="dissolve">
                                      <p:cBhvr>
                                        <p:cTn id="32" dur="500"/>
                                        <p:tgtEl>
                                          <p:spTgt spid="3369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6904"/>
                                        </p:tgtEl>
                                        <p:attrNameLst>
                                          <p:attrName>style.visibility</p:attrName>
                                        </p:attrNameLst>
                                      </p:cBhvr>
                                      <p:to>
                                        <p:strVal val="visible"/>
                                      </p:to>
                                    </p:set>
                                    <p:animEffect transition="in" filter="dissolve">
                                      <p:cBhvr>
                                        <p:cTn id="37" dur="500"/>
                                        <p:tgtEl>
                                          <p:spTgt spid="336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animBg="1"/>
      <p:bldP spid="336900" grpId="0" animBg="1"/>
      <p:bldP spid="336901" grpId="0" animBg="1"/>
      <p:bldP spid="336902" grpId="0" animBg="1" autoUpdateAnimBg="0"/>
      <p:bldP spid="336903" grpId="0" animBg="1" autoUpdateAnimBg="0"/>
      <p:bldP spid="336904"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0" y="4462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en-US" altLang="en-US" dirty="0">
                <a:solidFill>
                  <a:srgbClr val="00408C"/>
                </a:solidFill>
                <a:latin typeface="+mj-lt"/>
                <a:ea typeface="+mj-ea"/>
                <a:cs typeface="+mj-cs"/>
              </a:rPr>
              <a:t>Example:  PCT Written opinion of the International Searching Authority</a:t>
            </a:r>
          </a:p>
        </p:txBody>
      </p:sp>
      <p:pic>
        <p:nvPicPr>
          <p:cNvPr id="337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84448"/>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4" name="Oval 4"/>
          <p:cNvSpPr>
            <a:spLocks noChangeArrowheads="1"/>
          </p:cNvSpPr>
          <p:nvPr/>
        </p:nvSpPr>
        <p:spPr bwMode="auto">
          <a:xfrm>
            <a:off x="2843808" y="1772816"/>
            <a:ext cx="5400600" cy="244827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5" name="Oval 5"/>
          <p:cNvSpPr>
            <a:spLocks noChangeArrowheads="1"/>
          </p:cNvSpPr>
          <p:nvPr/>
        </p:nvSpPr>
        <p:spPr bwMode="auto">
          <a:xfrm>
            <a:off x="395536" y="4365104"/>
            <a:ext cx="7940675" cy="1584176"/>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6" name="Oval 6"/>
          <p:cNvSpPr>
            <a:spLocks noChangeArrowheads="1"/>
          </p:cNvSpPr>
          <p:nvPr/>
        </p:nvSpPr>
        <p:spPr bwMode="auto">
          <a:xfrm>
            <a:off x="6788472" y="3861048"/>
            <a:ext cx="2032000" cy="84394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Patentability assessment</a:t>
            </a:r>
            <a:br>
              <a:rPr lang="en-US" altLang="en-US" sz="1100" b="1" dirty="0">
                <a:solidFill>
                  <a:srgbClr val="002060"/>
                </a:solidFill>
                <a:ea typeface="ヒラギノ角ゴ Pro W3"/>
                <a:cs typeface="ヒラギノ角ゴ Pro W3"/>
              </a:rPr>
            </a:br>
            <a:r>
              <a:rPr lang="en-US" altLang="en-US" sz="1100" b="1" dirty="0">
                <a:solidFill>
                  <a:srgbClr val="002060"/>
                </a:solidFill>
                <a:ea typeface="ヒラギノ角ゴ Pro W3"/>
                <a:cs typeface="ヒラギノ角ゴ Pro W3"/>
              </a:rPr>
              <a:t> of claims</a:t>
            </a:r>
          </a:p>
        </p:txBody>
      </p:sp>
      <p:sp>
        <p:nvSpPr>
          <p:cNvPr id="337927" name="Oval 7"/>
          <p:cNvSpPr>
            <a:spLocks noChangeArrowheads="1"/>
          </p:cNvSpPr>
          <p:nvPr/>
        </p:nvSpPr>
        <p:spPr bwMode="auto">
          <a:xfrm>
            <a:off x="561975" y="5753407"/>
            <a:ext cx="2033588" cy="84394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buNone/>
            </a:pPr>
            <a:r>
              <a:rPr lang="en-US" altLang="en-US" sz="1100" b="1" dirty="0">
                <a:solidFill>
                  <a:srgbClr val="002060"/>
                </a:solidFill>
                <a:ea typeface="ヒラギノ角ゴ Pro W3"/>
                <a:cs typeface="ヒラギノ角ゴ Pro W3"/>
              </a:rPr>
              <a:t>Reasoning supporting the assessment</a:t>
            </a:r>
          </a:p>
        </p:txBody>
      </p:sp>
    </p:spTree>
    <p:extLst>
      <p:ext uri="{BB962C8B-B14F-4D97-AF65-F5344CB8AC3E}">
        <p14:creationId xmlns:p14="http://schemas.microsoft.com/office/powerpoint/2010/main" val="3267637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23"/>
                                        </p:tgtEl>
                                        <p:attrNameLst>
                                          <p:attrName>style.visibility</p:attrName>
                                        </p:attrNameLst>
                                      </p:cBhvr>
                                      <p:to>
                                        <p:strVal val="visible"/>
                                      </p:to>
                                    </p:set>
                                    <p:animEffect transition="in" filter="dissolve">
                                      <p:cBhvr>
                                        <p:cTn id="7" dur="500"/>
                                        <p:tgtEl>
                                          <p:spTgt spid="337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4"/>
                                        </p:tgtEl>
                                        <p:attrNameLst>
                                          <p:attrName>style.visibility</p:attrName>
                                        </p:attrNameLst>
                                      </p:cBhvr>
                                      <p:to>
                                        <p:strVal val="visible"/>
                                      </p:to>
                                    </p:set>
                                    <p:animEffect transition="in" filter="dissolve">
                                      <p:cBhvr>
                                        <p:cTn id="12" dur="500"/>
                                        <p:tgtEl>
                                          <p:spTgt spid="3379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6"/>
                                        </p:tgtEl>
                                        <p:attrNameLst>
                                          <p:attrName>style.visibility</p:attrName>
                                        </p:attrNameLst>
                                      </p:cBhvr>
                                      <p:to>
                                        <p:strVal val="visible"/>
                                      </p:to>
                                    </p:set>
                                    <p:animEffect transition="in" filter="dissolve">
                                      <p:cBhvr>
                                        <p:cTn id="17" dur="500"/>
                                        <p:tgtEl>
                                          <p:spTgt spid="3379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25"/>
                                        </p:tgtEl>
                                        <p:attrNameLst>
                                          <p:attrName>style.visibility</p:attrName>
                                        </p:attrNameLst>
                                      </p:cBhvr>
                                      <p:to>
                                        <p:strVal val="visible"/>
                                      </p:to>
                                    </p:set>
                                    <p:animEffect transition="in" filter="dissolve">
                                      <p:cBhvr>
                                        <p:cTn id="22" dur="500"/>
                                        <p:tgtEl>
                                          <p:spTgt spid="3379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27"/>
                                        </p:tgtEl>
                                        <p:attrNameLst>
                                          <p:attrName>style.visibility</p:attrName>
                                        </p:attrNameLst>
                                      </p:cBhvr>
                                      <p:to>
                                        <p:strVal val="visible"/>
                                      </p:to>
                                    </p:set>
                                    <p:animEffect transition="in" filter="dissolve">
                                      <p:cBhvr>
                                        <p:cTn id="27" dur="500"/>
                                        <p:tgtEl>
                                          <p:spTgt spid="337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animBg="1"/>
      <p:bldP spid="337925" grpId="0" animBg="1"/>
      <p:bldP spid="337926" grpId="0" animBg="1" autoUpdateAnimBg="0"/>
      <p:bldP spid="33792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16632"/>
            <a:ext cx="8229600" cy="1143000"/>
          </a:xfrm>
        </p:spPr>
        <p:txBody>
          <a:bodyPr/>
          <a:lstStyle/>
          <a:p>
            <a:pPr eaLnBrk="1" hangingPunct="1"/>
            <a:r>
              <a:rPr lang="en-US" altLang="fr-FR" kern="1200" dirty="0"/>
              <a:t>International Searching Authorities</a:t>
            </a:r>
            <a:br>
              <a:rPr lang="en-US" altLang="fr-FR" kern="1200" dirty="0"/>
            </a:br>
            <a:r>
              <a:rPr lang="en-US" altLang="fr-FR" kern="1200" dirty="0"/>
              <a:t>(20 in total, 18 in operation)</a:t>
            </a:r>
          </a:p>
        </p:txBody>
      </p:sp>
      <p:sp>
        <p:nvSpPr>
          <p:cNvPr id="33795" name="Rectangle 3"/>
          <p:cNvSpPr>
            <a:spLocks noGrp="1" noChangeArrowheads="1"/>
          </p:cNvSpPr>
          <p:nvPr>
            <p:ph type="body" sz="half" idx="1"/>
          </p:nvPr>
        </p:nvSpPr>
        <p:spPr>
          <a:xfrm>
            <a:off x="457200" y="1556792"/>
            <a:ext cx="3826768" cy="5040560"/>
          </a:xfrm>
        </p:spPr>
        <p:txBody>
          <a:bodyPr/>
          <a:lstStyle/>
          <a:p>
            <a:pPr eaLnBrk="1" hangingPunct="1">
              <a:lnSpc>
                <a:spcPct val="90000"/>
              </a:lnSpc>
              <a:spcBef>
                <a:spcPct val="25000"/>
              </a:spcBef>
              <a:spcAft>
                <a:spcPct val="35000"/>
              </a:spcAft>
            </a:pPr>
            <a:r>
              <a:rPr lang="en-US" altLang="fr-FR" sz="1800" dirty="0" smtClean="0">
                <a:solidFill>
                  <a:srgbClr val="002060"/>
                </a:solidFill>
              </a:rPr>
              <a:t>AU </a:t>
            </a:r>
            <a:r>
              <a:rPr lang="en-US" altLang="fr-FR" sz="1800" dirty="0">
                <a:solidFill>
                  <a:srgbClr val="002060"/>
                </a:solidFill>
              </a:rPr>
              <a:t>– </a:t>
            </a:r>
            <a:r>
              <a:rPr lang="en-US" altLang="fr-FR" sz="1800" dirty="0" smtClean="0">
                <a:solidFill>
                  <a:srgbClr val="002060"/>
                </a:solidFill>
              </a:rPr>
              <a:t>Australia</a:t>
            </a:r>
          </a:p>
          <a:p>
            <a:pPr eaLnBrk="1" hangingPunct="1">
              <a:lnSpc>
                <a:spcPct val="90000"/>
              </a:lnSpc>
              <a:spcBef>
                <a:spcPct val="25000"/>
              </a:spcBef>
              <a:spcAft>
                <a:spcPct val="35000"/>
              </a:spcAft>
            </a:pPr>
            <a:r>
              <a:rPr lang="en-US" altLang="fr-FR" sz="1800" dirty="0" smtClean="0">
                <a:solidFill>
                  <a:srgbClr val="002060"/>
                </a:solidFill>
              </a:rPr>
              <a:t>AT </a:t>
            </a:r>
            <a:r>
              <a:rPr lang="en-US" altLang="fr-FR" sz="1800" dirty="0">
                <a:solidFill>
                  <a:srgbClr val="002060"/>
                </a:solidFill>
              </a:rPr>
              <a:t>– </a:t>
            </a:r>
            <a:r>
              <a:rPr lang="en-US" altLang="fr-FR" sz="1800" dirty="0" smtClean="0">
                <a:solidFill>
                  <a:srgbClr val="002060"/>
                </a:solidFill>
              </a:rPr>
              <a:t>Austria</a:t>
            </a:r>
          </a:p>
          <a:p>
            <a:pPr eaLnBrk="1" hangingPunct="1">
              <a:lnSpc>
                <a:spcPct val="90000"/>
              </a:lnSpc>
              <a:spcBef>
                <a:spcPct val="25000"/>
              </a:spcBef>
              <a:spcAft>
                <a:spcPct val="35000"/>
              </a:spcAft>
            </a:pPr>
            <a:r>
              <a:rPr lang="en-US" altLang="fr-FR" sz="1800" dirty="0" smtClean="0">
                <a:solidFill>
                  <a:srgbClr val="002060"/>
                </a:solidFill>
              </a:rPr>
              <a:t>BR </a:t>
            </a:r>
            <a:r>
              <a:rPr lang="en-US" altLang="fr-FR" sz="1800" dirty="0">
                <a:solidFill>
                  <a:srgbClr val="002060"/>
                </a:solidFill>
              </a:rPr>
              <a:t>– </a:t>
            </a:r>
            <a:r>
              <a:rPr lang="en-US" altLang="fr-FR" sz="1800" dirty="0" smtClean="0">
                <a:solidFill>
                  <a:srgbClr val="002060"/>
                </a:solidFill>
              </a:rPr>
              <a:t>Brazil</a:t>
            </a:r>
          </a:p>
          <a:p>
            <a:pPr eaLnBrk="1" hangingPunct="1">
              <a:lnSpc>
                <a:spcPct val="90000"/>
              </a:lnSpc>
              <a:spcBef>
                <a:spcPct val="25000"/>
              </a:spcBef>
              <a:spcAft>
                <a:spcPct val="35000"/>
              </a:spcAft>
            </a:pPr>
            <a:r>
              <a:rPr lang="en-US" altLang="fr-FR" sz="1800" dirty="0" smtClean="0">
                <a:solidFill>
                  <a:srgbClr val="002060"/>
                </a:solidFill>
              </a:rPr>
              <a:t>CA – Canada</a:t>
            </a:r>
          </a:p>
          <a:p>
            <a:pPr eaLnBrk="1" hangingPunct="1">
              <a:lnSpc>
                <a:spcPct val="90000"/>
              </a:lnSpc>
              <a:spcBef>
                <a:spcPct val="25000"/>
              </a:spcBef>
              <a:spcAft>
                <a:spcPct val="35000"/>
              </a:spcAft>
            </a:pPr>
            <a:r>
              <a:rPr lang="en-US" altLang="fr-FR" sz="1800" dirty="0" smtClean="0">
                <a:solidFill>
                  <a:srgbClr val="002060"/>
                </a:solidFill>
              </a:rPr>
              <a:t>CL – Chile </a:t>
            </a:r>
          </a:p>
          <a:p>
            <a:pPr eaLnBrk="1" hangingPunct="1">
              <a:lnSpc>
                <a:spcPct val="90000"/>
              </a:lnSpc>
              <a:spcBef>
                <a:spcPct val="25000"/>
              </a:spcBef>
              <a:spcAft>
                <a:spcPct val="35000"/>
              </a:spcAft>
            </a:pPr>
            <a:r>
              <a:rPr lang="en-US" altLang="fr-FR" sz="1800" dirty="0" smtClean="0">
                <a:solidFill>
                  <a:srgbClr val="002060"/>
                </a:solidFill>
              </a:rPr>
              <a:t>CN </a:t>
            </a:r>
            <a:r>
              <a:rPr lang="en-US" altLang="fr-FR" sz="1800" dirty="0">
                <a:solidFill>
                  <a:srgbClr val="002060"/>
                </a:solidFill>
              </a:rPr>
              <a:t>– </a:t>
            </a:r>
            <a:r>
              <a:rPr lang="en-US" altLang="fr-FR" sz="1800" dirty="0" smtClean="0">
                <a:solidFill>
                  <a:srgbClr val="002060"/>
                </a:solidFill>
              </a:rPr>
              <a:t>China</a:t>
            </a:r>
          </a:p>
          <a:p>
            <a:pPr eaLnBrk="1" hangingPunct="1">
              <a:lnSpc>
                <a:spcPct val="90000"/>
              </a:lnSpc>
              <a:spcBef>
                <a:spcPct val="25000"/>
              </a:spcBef>
              <a:spcAft>
                <a:spcPct val="35000"/>
              </a:spcAft>
            </a:pPr>
            <a:r>
              <a:rPr lang="en-US" altLang="fr-FR" sz="1800" dirty="0" smtClean="0">
                <a:solidFill>
                  <a:srgbClr val="002060"/>
                </a:solidFill>
              </a:rPr>
              <a:t>EG </a:t>
            </a:r>
            <a:r>
              <a:rPr lang="en-US" altLang="fr-FR" sz="1800" dirty="0">
                <a:solidFill>
                  <a:srgbClr val="002060"/>
                </a:solidFill>
              </a:rPr>
              <a:t>– </a:t>
            </a:r>
            <a:r>
              <a:rPr lang="en-US" altLang="fr-FR" sz="1800" dirty="0" smtClean="0">
                <a:solidFill>
                  <a:srgbClr val="002060"/>
                </a:solidFill>
              </a:rPr>
              <a:t>Egypt </a:t>
            </a:r>
          </a:p>
          <a:p>
            <a:pPr eaLnBrk="1" hangingPunct="1">
              <a:lnSpc>
                <a:spcPct val="90000"/>
              </a:lnSpc>
              <a:spcBef>
                <a:spcPct val="25000"/>
              </a:spcBef>
              <a:spcAft>
                <a:spcPct val="35000"/>
              </a:spcAft>
            </a:pPr>
            <a:r>
              <a:rPr lang="en-US" altLang="fr-FR" sz="1800" dirty="0">
                <a:solidFill>
                  <a:srgbClr val="002060"/>
                </a:solidFill>
              </a:rPr>
              <a:t>ES – </a:t>
            </a:r>
            <a:r>
              <a:rPr lang="en-US" altLang="fr-FR" sz="1800" dirty="0" smtClean="0">
                <a:solidFill>
                  <a:srgbClr val="002060"/>
                </a:solidFill>
              </a:rPr>
              <a:t>Spain</a:t>
            </a:r>
          </a:p>
          <a:p>
            <a:pPr eaLnBrk="1" hangingPunct="1">
              <a:lnSpc>
                <a:spcPct val="90000"/>
              </a:lnSpc>
              <a:spcBef>
                <a:spcPct val="25000"/>
              </a:spcBef>
              <a:spcAft>
                <a:spcPct val="35000"/>
              </a:spcAft>
            </a:pPr>
            <a:r>
              <a:rPr lang="en-US" altLang="fr-FR" sz="1800" dirty="0" smtClean="0">
                <a:solidFill>
                  <a:srgbClr val="002060"/>
                </a:solidFill>
              </a:rPr>
              <a:t>FI </a:t>
            </a:r>
            <a:r>
              <a:rPr lang="en-US" altLang="fr-FR" sz="1800" dirty="0">
                <a:solidFill>
                  <a:srgbClr val="002060"/>
                </a:solidFill>
              </a:rPr>
              <a:t>– </a:t>
            </a:r>
            <a:r>
              <a:rPr lang="en-US" altLang="fr-FR" sz="1800" dirty="0" smtClean="0">
                <a:solidFill>
                  <a:srgbClr val="002060"/>
                </a:solidFill>
              </a:rPr>
              <a:t>Finland</a:t>
            </a:r>
          </a:p>
          <a:p>
            <a:pPr eaLnBrk="1" hangingPunct="1">
              <a:lnSpc>
                <a:spcPct val="90000"/>
              </a:lnSpc>
              <a:spcBef>
                <a:spcPct val="25000"/>
              </a:spcBef>
              <a:spcAft>
                <a:spcPct val="35000"/>
              </a:spcAft>
            </a:pPr>
            <a:r>
              <a:rPr lang="en-US" altLang="fr-FR" sz="1800" dirty="0" smtClean="0">
                <a:solidFill>
                  <a:srgbClr val="002060"/>
                </a:solidFill>
              </a:rPr>
              <a:t>IN </a:t>
            </a:r>
            <a:r>
              <a:rPr lang="en-US" altLang="fr-FR" sz="1800" dirty="0">
                <a:solidFill>
                  <a:srgbClr val="002060"/>
                </a:solidFill>
              </a:rPr>
              <a:t>– </a:t>
            </a:r>
            <a:r>
              <a:rPr lang="en-US" altLang="fr-FR" sz="1800" dirty="0" smtClean="0">
                <a:solidFill>
                  <a:srgbClr val="002060"/>
                </a:solidFill>
              </a:rPr>
              <a:t>India </a:t>
            </a:r>
          </a:p>
          <a:p>
            <a:pPr eaLnBrk="1" hangingPunct="1">
              <a:lnSpc>
                <a:spcPct val="90000"/>
              </a:lnSpc>
              <a:spcBef>
                <a:spcPct val="25000"/>
              </a:spcBef>
              <a:spcAft>
                <a:spcPct val="35000"/>
              </a:spcAft>
            </a:pPr>
            <a:r>
              <a:rPr lang="en-US" altLang="fr-FR" sz="1800" dirty="0" smtClean="0">
                <a:solidFill>
                  <a:srgbClr val="002060"/>
                </a:solidFill>
              </a:rPr>
              <a:t>IL – Israel</a:t>
            </a:r>
          </a:p>
          <a:p>
            <a:pPr eaLnBrk="1" hangingPunct="1">
              <a:lnSpc>
                <a:spcPct val="90000"/>
              </a:lnSpc>
              <a:spcBef>
                <a:spcPct val="25000"/>
              </a:spcBef>
              <a:spcAft>
                <a:spcPct val="35000"/>
              </a:spcAft>
            </a:pPr>
            <a:endParaRPr lang="en-US" altLang="fr-FR" sz="1800" dirty="0" smtClean="0"/>
          </a:p>
          <a:p>
            <a:pPr eaLnBrk="1" hangingPunct="1">
              <a:lnSpc>
                <a:spcPct val="90000"/>
              </a:lnSpc>
              <a:spcBef>
                <a:spcPct val="25000"/>
              </a:spcBef>
              <a:spcAft>
                <a:spcPct val="35000"/>
              </a:spcAft>
            </a:pPr>
            <a:endParaRPr lang="en-US" altLang="fr-FR" sz="1800" dirty="0" smtClean="0"/>
          </a:p>
        </p:txBody>
      </p:sp>
      <p:sp>
        <p:nvSpPr>
          <p:cNvPr id="33796" name="Rectangle 4"/>
          <p:cNvSpPr>
            <a:spLocks noGrp="1" noChangeArrowheads="1"/>
          </p:cNvSpPr>
          <p:nvPr>
            <p:ph type="body" sz="half" idx="2"/>
          </p:nvPr>
        </p:nvSpPr>
        <p:spPr>
          <a:xfrm>
            <a:off x="4355976" y="1556792"/>
            <a:ext cx="4788024" cy="4751387"/>
          </a:xfrm>
        </p:spPr>
        <p:txBody>
          <a:bodyPr/>
          <a:lstStyle/>
          <a:p>
            <a:pPr eaLnBrk="1" hangingPunct="1">
              <a:lnSpc>
                <a:spcPct val="90000"/>
              </a:lnSpc>
              <a:spcBef>
                <a:spcPct val="25000"/>
              </a:spcBef>
              <a:spcAft>
                <a:spcPct val="35000"/>
              </a:spcAft>
            </a:pPr>
            <a:r>
              <a:rPr lang="en-US" altLang="fr-FR" sz="1800" dirty="0">
                <a:solidFill>
                  <a:srgbClr val="002060"/>
                </a:solidFill>
              </a:rPr>
              <a:t>JP – Japan</a:t>
            </a:r>
          </a:p>
          <a:p>
            <a:pPr eaLnBrk="1" hangingPunct="1">
              <a:lnSpc>
                <a:spcPct val="90000"/>
              </a:lnSpc>
              <a:spcBef>
                <a:spcPct val="25000"/>
              </a:spcBef>
              <a:spcAft>
                <a:spcPct val="35000"/>
              </a:spcAft>
            </a:pPr>
            <a:r>
              <a:rPr lang="en-US" altLang="fr-FR" sz="1800" dirty="0" smtClean="0">
                <a:solidFill>
                  <a:srgbClr val="002060"/>
                </a:solidFill>
              </a:rPr>
              <a:t>KR </a:t>
            </a:r>
            <a:r>
              <a:rPr lang="en-US" altLang="fr-FR" sz="1800" dirty="0">
                <a:solidFill>
                  <a:srgbClr val="002060"/>
                </a:solidFill>
              </a:rPr>
              <a:t>– </a:t>
            </a:r>
            <a:r>
              <a:rPr lang="en-US" altLang="fr-FR" sz="1800" dirty="0" smtClean="0">
                <a:solidFill>
                  <a:srgbClr val="002060"/>
                </a:solidFill>
              </a:rPr>
              <a:t>Republic of Korea</a:t>
            </a:r>
          </a:p>
          <a:p>
            <a:pPr eaLnBrk="1" hangingPunct="1">
              <a:lnSpc>
                <a:spcPct val="90000"/>
              </a:lnSpc>
              <a:spcBef>
                <a:spcPct val="25000"/>
              </a:spcBef>
              <a:spcAft>
                <a:spcPct val="35000"/>
              </a:spcAft>
            </a:pPr>
            <a:r>
              <a:rPr lang="en-US" altLang="fr-FR" sz="1800" dirty="0" smtClean="0">
                <a:solidFill>
                  <a:srgbClr val="002060"/>
                </a:solidFill>
              </a:rPr>
              <a:t>RU </a:t>
            </a:r>
            <a:r>
              <a:rPr lang="en-US" altLang="fr-FR" sz="1800" dirty="0">
                <a:solidFill>
                  <a:srgbClr val="002060"/>
                </a:solidFill>
              </a:rPr>
              <a:t>– </a:t>
            </a:r>
            <a:r>
              <a:rPr lang="en-US" altLang="fr-FR" sz="1800" dirty="0" smtClean="0">
                <a:solidFill>
                  <a:srgbClr val="002060"/>
                </a:solidFill>
              </a:rPr>
              <a:t>Russian Federation</a:t>
            </a:r>
          </a:p>
          <a:p>
            <a:pPr eaLnBrk="1" hangingPunct="1">
              <a:lnSpc>
                <a:spcPct val="90000"/>
              </a:lnSpc>
              <a:spcBef>
                <a:spcPct val="25000"/>
              </a:spcBef>
              <a:spcAft>
                <a:spcPct val="35000"/>
              </a:spcAft>
            </a:pPr>
            <a:r>
              <a:rPr lang="en-US" altLang="fr-FR" sz="1800" dirty="0" smtClean="0">
                <a:solidFill>
                  <a:srgbClr val="002060"/>
                </a:solidFill>
              </a:rPr>
              <a:t>SE – Sweden</a:t>
            </a:r>
          </a:p>
          <a:p>
            <a:pPr eaLnBrk="1" hangingPunct="1">
              <a:lnSpc>
                <a:spcPct val="90000"/>
              </a:lnSpc>
              <a:spcBef>
                <a:spcPct val="25000"/>
              </a:spcBef>
              <a:spcAft>
                <a:spcPct val="35000"/>
              </a:spcAft>
            </a:pPr>
            <a:r>
              <a:rPr lang="en-US" altLang="fr-FR" sz="1800" i="1" dirty="0" smtClean="0">
                <a:solidFill>
                  <a:srgbClr val="002060"/>
                </a:solidFill>
              </a:rPr>
              <a:t>SG </a:t>
            </a:r>
            <a:r>
              <a:rPr lang="en-US" altLang="fr-FR" sz="1800" i="1" dirty="0">
                <a:solidFill>
                  <a:srgbClr val="002060"/>
                </a:solidFill>
              </a:rPr>
              <a:t>– </a:t>
            </a:r>
            <a:r>
              <a:rPr lang="en-US" altLang="fr-FR" sz="1800" i="1" dirty="0" smtClean="0">
                <a:solidFill>
                  <a:srgbClr val="002060"/>
                </a:solidFill>
              </a:rPr>
              <a:t>Singapore (appointed in 2014)</a:t>
            </a:r>
            <a:r>
              <a:rPr lang="en-US" altLang="fr-FR" sz="1800" dirty="0" smtClean="0">
                <a:solidFill>
                  <a:srgbClr val="002060"/>
                </a:solidFill>
              </a:rPr>
              <a:t> </a:t>
            </a:r>
          </a:p>
          <a:p>
            <a:pPr eaLnBrk="1" hangingPunct="1">
              <a:lnSpc>
                <a:spcPct val="90000"/>
              </a:lnSpc>
              <a:spcBef>
                <a:spcPct val="25000"/>
              </a:spcBef>
              <a:spcAft>
                <a:spcPct val="35000"/>
              </a:spcAft>
            </a:pPr>
            <a:r>
              <a:rPr lang="en-US" altLang="fr-FR" sz="1800" i="1" dirty="0" smtClean="0">
                <a:solidFill>
                  <a:srgbClr val="002060"/>
                </a:solidFill>
              </a:rPr>
              <a:t>UA </a:t>
            </a:r>
            <a:r>
              <a:rPr lang="en-US" altLang="fr-FR" sz="1800" dirty="0">
                <a:solidFill>
                  <a:srgbClr val="002060"/>
                </a:solidFill>
              </a:rPr>
              <a:t>–</a:t>
            </a:r>
            <a:r>
              <a:rPr lang="en-US" altLang="fr-FR" sz="1800" i="1" dirty="0" smtClean="0">
                <a:solidFill>
                  <a:srgbClr val="002060"/>
                </a:solidFill>
              </a:rPr>
              <a:t>  Ukraine (appointed in 2013)</a:t>
            </a:r>
          </a:p>
          <a:p>
            <a:pPr eaLnBrk="1" hangingPunct="1">
              <a:lnSpc>
                <a:spcPct val="90000"/>
              </a:lnSpc>
              <a:spcBef>
                <a:spcPct val="25000"/>
              </a:spcBef>
              <a:spcAft>
                <a:spcPct val="35000"/>
              </a:spcAft>
            </a:pPr>
            <a:r>
              <a:rPr lang="en-US" altLang="fr-FR" sz="1800" dirty="0" smtClean="0">
                <a:solidFill>
                  <a:srgbClr val="002060"/>
                </a:solidFill>
              </a:rPr>
              <a:t>US </a:t>
            </a:r>
            <a:r>
              <a:rPr lang="en-US" altLang="fr-FR" sz="1800" dirty="0">
                <a:solidFill>
                  <a:srgbClr val="002060"/>
                </a:solidFill>
              </a:rPr>
              <a:t>– </a:t>
            </a:r>
            <a:r>
              <a:rPr lang="en-US" altLang="fr-FR" sz="1800" dirty="0" smtClean="0">
                <a:solidFill>
                  <a:srgbClr val="002060"/>
                </a:solidFill>
              </a:rPr>
              <a:t>United States of America</a:t>
            </a:r>
          </a:p>
          <a:p>
            <a:pPr eaLnBrk="1" hangingPunct="1">
              <a:lnSpc>
                <a:spcPct val="90000"/>
              </a:lnSpc>
              <a:spcBef>
                <a:spcPct val="25000"/>
              </a:spcBef>
              <a:spcAft>
                <a:spcPct val="35000"/>
              </a:spcAft>
            </a:pPr>
            <a:r>
              <a:rPr lang="en-US" altLang="fr-FR" sz="1800" dirty="0" smtClean="0">
                <a:solidFill>
                  <a:srgbClr val="002060"/>
                </a:solidFill>
              </a:rPr>
              <a:t>EP </a:t>
            </a:r>
            <a:r>
              <a:rPr lang="en-US" altLang="fr-FR" sz="1800" dirty="0">
                <a:solidFill>
                  <a:srgbClr val="002060"/>
                </a:solidFill>
              </a:rPr>
              <a:t>– </a:t>
            </a:r>
            <a:r>
              <a:rPr lang="en-US" altLang="fr-FR" sz="1800" dirty="0" smtClean="0">
                <a:solidFill>
                  <a:srgbClr val="002060"/>
                </a:solidFill>
              </a:rPr>
              <a:t>European Patent Office</a:t>
            </a:r>
          </a:p>
          <a:p>
            <a:pPr eaLnBrk="1" hangingPunct="1">
              <a:lnSpc>
                <a:spcPct val="90000"/>
              </a:lnSpc>
              <a:spcBef>
                <a:spcPct val="25000"/>
              </a:spcBef>
              <a:spcAft>
                <a:spcPct val="35000"/>
              </a:spcAft>
            </a:pPr>
            <a:r>
              <a:rPr lang="en-US" altLang="fr-FR" sz="1800" dirty="0" smtClean="0">
                <a:solidFill>
                  <a:srgbClr val="002060"/>
                </a:solidFill>
              </a:rPr>
              <a:t>XN </a:t>
            </a:r>
            <a:r>
              <a:rPr lang="en-US" altLang="fr-FR" sz="1800" dirty="0">
                <a:solidFill>
                  <a:srgbClr val="002060"/>
                </a:solidFill>
              </a:rPr>
              <a:t>– </a:t>
            </a:r>
            <a:r>
              <a:rPr lang="en-US" altLang="fr-FR" sz="1800" dirty="0" smtClean="0">
                <a:solidFill>
                  <a:srgbClr val="002060"/>
                </a:solidFill>
              </a:rPr>
              <a:t>Nordic Patent Institute (Denmark, Iceland, Norway)</a:t>
            </a:r>
          </a:p>
          <a:p>
            <a:pPr eaLnBrk="1" hangingPunct="1">
              <a:lnSpc>
                <a:spcPct val="90000"/>
              </a:lnSpc>
            </a:pPr>
            <a:endParaRPr lang="en-US" altLang="fr-FR" sz="1800" dirty="0" smtClean="0"/>
          </a:p>
        </p:txBody>
      </p:sp>
      <p:sp>
        <p:nvSpPr>
          <p:cNvPr id="5" name="TextBox 3"/>
          <p:cNvSpPr txBox="1">
            <a:spLocks noChangeArrowheads="1"/>
          </p:cNvSpPr>
          <p:nvPr/>
        </p:nvSpPr>
        <p:spPr bwMode="auto">
          <a:xfrm>
            <a:off x="395536" y="6024870"/>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tabLst>
                <a:tab pos="179388" algn="l"/>
              </a:tabLst>
              <a:defRPr>
                <a:solidFill>
                  <a:schemeClr val="tx1"/>
                </a:solidFill>
                <a:latin typeface="Arial" pitchFamily="34" charset="0"/>
                <a:cs typeface="Arial" pitchFamily="34" charset="0"/>
              </a:defRPr>
            </a:lvl1pPr>
            <a:lvl2pPr marL="742950" indent="-285750" algn="ctr" eaLnBrk="0" hangingPunct="0">
              <a:tabLst>
                <a:tab pos="179388" algn="l"/>
              </a:tabLst>
              <a:defRPr>
                <a:solidFill>
                  <a:schemeClr val="tx1"/>
                </a:solidFill>
                <a:latin typeface="Arial" pitchFamily="34" charset="0"/>
                <a:cs typeface="Arial" pitchFamily="34" charset="0"/>
              </a:defRPr>
            </a:lvl2pPr>
            <a:lvl3pPr marL="1143000" indent="-228600" algn="ctr" eaLnBrk="0" hangingPunct="0">
              <a:tabLst>
                <a:tab pos="179388" algn="l"/>
              </a:tabLst>
              <a:defRPr>
                <a:solidFill>
                  <a:schemeClr val="tx1"/>
                </a:solidFill>
                <a:latin typeface="Arial" pitchFamily="34" charset="0"/>
                <a:cs typeface="Arial" pitchFamily="34" charset="0"/>
              </a:defRPr>
            </a:lvl3pPr>
            <a:lvl4pPr marL="1600200" indent="-228600" algn="ctr" eaLnBrk="0" hangingPunct="0">
              <a:tabLst>
                <a:tab pos="179388" algn="l"/>
              </a:tabLst>
              <a:defRPr>
                <a:solidFill>
                  <a:schemeClr val="tx1"/>
                </a:solidFill>
                <a:latin typeface="Arial" pitchFamily="34" charset="0"/>
                <a:cs typeface="Arial" pitchFamily="34" charset="0"/>
              </a:defRPr>
            </a:lvl4pPr>
            <a:lvl5pPr marL="2057400" indent="-228600" algn="ctr" eaLnBrk="0" hangingPunct="0">
              <a:tabLst>
                <a:tab pos="179388" algn="l"/>
              </a:tabLst>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tabLst>
                <a:tab pos="179388" algn="l"/>
              </a:tabLst>
              <a:defRPr>
                <a:solidFill>
                  <a:schemeClr val="tx1"/>
                </a:solidFill>
                <a:latin typeface="Arial" pitchFamily="34" charset="0"/>
                <a:cs typeface="Arial" pitchFamily="34" charset="0"/>
              </a:defRPr>
            </a:lvl9pPr>
          </a:lstStyle>
          <a:p>
            <a:pPr algn="l" eaLnBrk="1" hangingPunct="1">
              <a:spcBef>
                <a:spcPct val="50000"/>
              </a:spcBef>
              <a:buNone/>
            </a:pPr>
            <a:r>
              <a:rPr lang="en-US" altLang="fr-FR" sz="1600" dirty="0">
                <a:solidFill>
                  <a:srgbClr val="002060"/>
                </a:solidFill>
              </a:rPr>
              <a:t>*  Office of filing </a:t>
            </a:r>
            <a:r>
              <a:rPr lang="en-US" altLang="fr-FR" sz="1600" dirty="0" smtClean="0">
                <a:solidFill>
                  <a:srgbClr val="002060"/>
                </a:solidFill>
              </a:rPr>
              <a:t>(Receiving Office)  decides  on </a:t>
            </a:r>
            <a:r>
              <a:rPr lang="en-US" altLang="fr-FR" sz="1600" dirty="0">
                <a:solidFill>
                  <a:srgbClr val="002060"/>
                </a:solidFill>
              </a:rPr>
              <a:t>which ISAs </a:t>
            </a:r>
            <a:r>
              <a:rPr lang="en-US" altLang="fr-FR" sz="1600" dirty="0" smtClean="0">
                <a:solidFill>
                  <a:srgbClr val="002060"/>
                </a:solidFill>
              </a:rPr>
              <a:t>is/are available</a:t>
            </a:r>
            <a:endParaRPr lang="en-US" altLang="fr-FR" sz="1600" dirty="0">
              <a:solidFill>
                <a:srgbClr val="002060"/>
              </a:solidFill>
            </a:endParaRPr>
          </a:p>
        </p:txBody>
      </p:sp>
    </p:spTree>
    <p:extLst>
      <p:ext uri="{BB962C8B-B14F-4D97-AF65-F5344CB8AC3E}">
        <p14:creationId xmlns:p14="http://schemas.microsoft.com/office/powerpoint/2010/main" val="24451338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4294967295"/>
          </p:nvPr>
        </p:nvSpPr>
        <p:spPr>
          <a:xfrm>
            <a:off x="179388" y="1340669"/>
            <a:ext cx="8713787" cy="4608611"/>
          </a:xfrm>
        </p:spPr>
        <p:txBody>
          <a:bodyPr/>
          <a:lstStyle/>
          <a:p>
            <a:pPr marL="447675" indent="-447675">
              <a:spcBef>
                <a:spcPct val="0"/>
              </a:spcBef>
              <a:spcAft>
                <a:spcPct val="15000"/>
              </a:spcAft>
            </a:pPr>
            <a:r>
              <a:rPr lang="en-GB" altLang="en-US" sz="2800" dirty="0" smtClean="0">
                <a:solidFill>
                  <a:srgbClr val="002060"/>
                </a:solidFill>
              </a:rPr>
              <a:t>Competent Receiving Offices:</a:t>
            </a:r>
          </a:p>
          <a:p>
            <a:pPr lvl="1">
              <a:spcBef>
                <a:spcPct val="0"/>
              </a:spcBef>
              <a:spcAft>
                <a:spcPct val="15000"/>
              </a:spcAft>
              <a:buClr>
                <a:srgbClr val="990033"/>
              </a:buClr>
            </a:pPr>
            <a:r>
              <a:rPr lang="en-GB" altLang="en-US" sz="2800" dirty="0" smtClean="0">
                <a:solidFill>
                  <a:srgbClr val="002060"/>
                </a:solidFill>
              </a:rPr>
              <a:t>RO/AU (IP Australia)</a:t>
            </a:r>
          </a:p>
          <a:p>
            <a:pPr lvl="1">
              <a:spcBef>
                <a:spcPct val="0"/>
              </a:spcBef>
              <a:spcAft>
                <a:spcPct val="15000"/>
              </a:spcAft>
              <a:buClr>
                <a:srgbClr val="990033"/>
              </a:buClr>
            </a:pPr>
            <a:r>
              <a:rPr lang="en-GB" altLang="en-US" sz="2800" dirty="0" smtClean="0">
                <a:solidFill>
                  <a:srgbClr val="002060"/>
                </a:solidFill>
              </a:rPr>
              <a:t>RO/IB </a:t>
            </a:r>
          </a:p>
          <a:p>
            <a:pPr marL="447675" indent="-447675">
              <a:spcBef>
                <a:spcPct val="0"/>
              </a:spcBef>
              <a:spcAft>
                <a:spcPct val="15000"/>
              </a:spcAft>
            </a:pPr>
            <a:r>
              <a:rPr lang="en-GB" altLang="en-US" sz="2800" dirty="0" smtClean="0">
                <a:solidFill>
                  <a:srgbClr val="002060"/>
                </a:solidFill>
              </a:rPr>
              <a:t>Competent ISAs:</a:t>
            </a:r>
            <a:endParaRPr lang="en-GB" altLang="en-US" sz="2800" dirty="0">
              <a:solidFill>
                <a:srgbClr val="002060"/>
              </a:solidFill>
            </a:endParaRPr>
          </a:p>
          <a:p>
            <a:pPr lvl="1">
              <a:spcBef>
                <a:spcPct val="0"/>
              </a:spcBef>
              <a:spcAft>
                <a:spcPct val="15000"/>
              </a:spcAft>
              <a:buClr>
                <a:srgbClr val="990033"/>
              </a:buClr>
            </a:pPr>
            <a:r>
              <a:rPr lang="en-GB" altLang="en-US" sz="2800" dirty="0" smtClean="0">
                <a:solidFill>
                  <a:srgbClr val="002060"/>
                </a:solidFill>
              </a:rPr>
              <a:t>IP Australia (ISA/AU) </a:t>
            </a:r>
          </a:p>
          <a:p>
            <a:pPr lvl="1">
              <a:spcBef>
                <a:spcPct val="0"/>
              </a:spcBef>
              <a:spcAft>
                <a:spcPct val="15000"/>
              </a:spcAft>
              <a:buClr>
                <a:srgbClr val="990033"/>
              </a:buClr>
            </a:pPr>
            <a:r>
              <a:rPr lang="en-GB" altLang="en-US" sz="2800" dirty="0" smtClean="0">
                <a:solidFill>
                  <a:srgbClr val="002060"/>
                </a:solidFill>
              </a:rPr>
              <a:t>Korean IP Office (ISA/KR) </a:t>
            </a:r>
          </a:p>
        </p:txBody>
      </p:sp>
      <p:sp>
        <p:nvSpPr>
          <p:cNvPr id="15363" name="Rectangle 3"/>
          <p:cNvSpPr>
            <a:spLocks noGrp="1" noChangeArrowheads="1"/>
          </p:cNvSpPr>
          <p:nvPr>
            <p:ph type="title" idx="4294967295"/>
          </p:nvPr>
        </p:nvSpPr>
        <p:spPr>
          <a:xfrm>
            <a:off x="179388" y="188640"/>
            <a:ext cx="8351837" cy="981076"/>
          </a:xfrm>
        </p:spPr>
        <p:txBody>
          <a:bodyPr/>
          <a:lstStyle/>
          <a:p>
            <a:r>
              <a:rPr lang="en-US" altLang="en-US" kern="1200" dirty="0"/>
              <a:t>ROs/ISAs for AU applicants</a:t>
            </a:r>
          </a:p>
        </p:txBody>
      </p:sp>
    </p:spTree>
    <p:extLst>
      <p:ext uri="{BB962C8B-B14F-4D97-AF65-F5344CB8AC3E}">
        <p14:creationId xmlns:p14="http://schemas.microsoft.com/office/powerpoint/2010/main" val="143756289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251520" y="2420896"/>
            <a:ext cx="8640960"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pPr marL="0" indent="0">
              <a:lnSpc>
                <a:spcPct val="120000"/>
              </a:lnSpc>
              <a:buFontTx/>
              <a:buNone/>
              <a:defRPr/>
            </a:pPr>
            <a:r>
              <a:rPr lang="en-US" sz="1800" kern="0" dirty="0" smtClean="0">
                <a:latin typeface="Arial" panose="020B0604020202020204" pitchFamily="34" charset="0"/>
                <a:ea typeface="Arial Unicode MS" pitchFamily="34" charset="-128"/>
                <a:cs typeface="Arial" panose="020B0604020202020204" pitchFamily="34" charset="0"/>
              </a:rPr>
              <a:t>Development of international IP law that is:</a:t>
            </a:r>
          </a:p>
          <a:p>
            <a:pPr lvl="1" algn="just">
              <a:lnSpc>
                <a:spcPct val="130000"/>
              </a:lnSpc>
              <a:buFont typeface="Wingdings" panose="05000000000000000000" pitchFamily="2" charset="2"/>
              <a:buChar char="§"/>
              <a:defRPr/>
            </a:pPr>
            <a:r>
              <a:rPr lang="en-US" sz="1800" kern="0" dirty="0" smtClean="0">
                <a:solidFill>
                  <a:srgbClr val="0070C0"/>
                </a:solidFill>
                <a:latin typeface="Arial" panose="020B0604020202020204" pitchFamily="34" charset="0"/>
                <a:ea typeface="+mj-ea"/>
                <a:cs typeface="Arial" panose="020B0604020202020204" pitchFamily="34" charset="0"/>
              </a:rPr>
              <a:t>balanced</a:t>
            </a:r>
          </a:p>
          <a:p>
            <a:pPr lvl="1" algn="just">
              <a:lnSpc>
                <a:spcPct val="130000"/>
              </a:lnSpc>
              <a:buFont typeface="Wingdings" panose="05000000000000000000" pitchFamily="2" charset="2"/>
              <a:buChar char="§"/>
              <a:defRPr/>
            </a:pPr>
            <a:r>
              <a:rPr lang="en-US" sz="1800" kern="0" dirty="0" smtClean="0">
                <a:solidFill>
                  <a:srgbClr val="0070C0"/>
                </a:solidFill>
                <a:latin typeface="Arial" panose="020B0604020202020204" pitchFamily="34" charset="0"/>
                <a:ea typeface="+mj-ea"/>
                <a:cs typeface="Arial" panose="020B0604020202020204" pitchFamily="34" charset="0"/>
              </a:rPr>
              <a:t>responsive </a:t>
            </a:r>
          </a:p>
          <a:p>
            <a:pPr lvl="1" algn="just">
              <a:lnSpc>
                <a:spcPct val="130000"/>
              </a:lnSpc>
              <a:buFont typeface="Wingdings" panose="05000000000000000000" pitchFamily="2" charset="2"/>
              <a:buChar char="§"/>
              <a:defRPr/>
            </a:pPr>
            <a:r>
              <a:rPr lang="en-US" sz="1800" kern="0" dirty="0">
                <a:solidFill>
                  <a:srgbClr val="0070C0"/>
                </a:solidFill>
                <a:latin typeface="Arial" panose="020B0604020202020204" pitchFamily="34" charset="0"/>
                <a:ea typeface="+mj-ea"/>
                <a:cs typeface="Arial" panose="020B0604020202020204" pitchFamily="34" charset="0"/>
              </a:rPr>
              <a:t>effective</a:t>
            </a:r>
            <a:r>
              <a:rPr lang="en-US" sz="1800" kern="0" dirty="0" smtClean="0">
                <a:solidFill>
                  <a:srgbClr val="0070C0"/>
                </a:solidFill>
                <a:latin typeface="Arial" panose="020B0604020202020204" pitchFamily="34" charset="0"/>
                <a:ea typeface="+mj-ea"/>
                <a:cs typeface="Arial" panose="020B0604020202020204" pitchFamily="34" charset="0"/>
              </a:rPr>
              <a:t> </a:t>
            </a:r>
          </a:p>
          <a:p>
            <a:pPr lvl="1" algn="just">
              <a:lnSpc>
                <a:spcPct val="130000"/>
              </a:lnSpc>
              <a:buFont typeface="Wingdings" panose="05000000000000000000" pitchFamily="2" charset="2"/>
              <a:buChar char="§"/>
              <a:defRPr/>
            </a:pPr>
            <a:r>
              <a:rPr lang="en-US" sz="1800" kern="0" dirty="0">
                <a:solidFill>
                  <a:srgbClr val="0070C0"/>
                </a:solidFill>
                <a:latin typeface="Arial" panose="020B0604020202020204" pitchFamily="34" charset="0"/>
                <a:ea typeface="+mj-ea"/>
                <a:cs typeface="Arial" panose="020B0604020202020204" pitchFamily="34" charset="0"/>
              </a:rPr>
              <a:t>Flexible</a:t>
            </a:r>
          </a:p>
          <a:p>
            <a:pPr marL="0" indent="0">
              <a:lnSpc>
                <a:spcPct val="120000"/>
              </a:lnSpc>
              <a:buFontTx/>
              <a:buNone/>
              <a:defRPr/>
            </a:pPr>
            <a:r>
              <a:rPr lang="en-US" sz="1800" kern="0" dirty="0" smtClean="0">
                <a:latin typeface="Arial" panose="020B0604020202020204" pitchFamily="34" charset="0"/>
                <a:ea typeface="Arial Unicode MS" pitchFamily="34" charset="-128"/>
                <a:cs typeface="Arial" panose="020B0604020202020204" pitchFamily="34" charset="0"/>
              </a:rPr>
              <a:t>Strong connection of norm-setting to WIPO services.</a:t>
            </a:r>
          </a:p>
          <a:p>
            <a:pPr marL="457200" lvl="1" indent="0" algn="just">
              <a:lnSpc>
                <a:spcPct val="130000"/>
              </a:lnSpc>
              <a:buFontTx/>
              <a:buNone/>
              <a:defRPr/>
            </a:pPr>
            <a:endParaRPr lang="en-US" sz="1800" b="1" kern="0" dirty="0">
              <a:ea typeface="Arial Unicode MS" pitchFamily="34" charset="-128"/>
              <a:cs typeface="Arial Unicode MS" pitchFamily="34" charset="-128"/>
            </a:endParaRPr>
          </a:p>
        </p:txBody>
      </p:sp>
      <p:sp>
        <p:nvSpPr>
          <p:cNvPr id="14"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571500" indent="-571500" algn="ctr" fontAlgn="base">
              <a:spcBef>
                <a:spcPct val="50000"/>
              </a:spcBef>
              <a:spcAft>
                <a:spcPct val="0"/>
              </a:spcAft>
              <a:buFont typeface="Wingdings" panose="05000000000000000000" pitchFamily="2" charset="2"/>
              <a:buChar char="§"/>
              <a:defRPr/>
            </a:pPr>
            <a:r>
              <a:rPr lang="en-US" sz="3600" dirty="0" smtClean="0">
                <a:solidFill>
                  <a:srgbClr val="00408C"/>
                </a:solidFill>
                <a:ea typeface="ヒラギノ角ゴ Pro W3" charset="0"/>
                <a:cs typeface="ヒラギノ角ゴ Pro W3" charset="0"/>
              </a:rPr>
              <a:t>        </a:t>
            </a:r>
            <a:r>
              <a:rPr lang="en-US" sz="3600" dirty="0">
                <a:solidFill>
                  <a:srgbClr val="00408C"/>
                </a:solidFill>
                <a:latin typeface="+mj-lt"/>
                <a:ea typeface="+mj-ea"/>
                <a:cs typeface="+mj-cs"/>
              </a:rPr>
              <a:t>Norm Setting</a:t>
            </a:r>
          </a:p>
          <a:p>
            <a:pPr algn="ctr" fontAlgn="base">
              <a:spcBef>
                <a:spcPct val="50000"/>
              </a:spcBef>
              <a:spcAft>
                <a:spcPct val="0"/>
              </a:spcAft>
              <a:defRPr/>
            </a:pPr>
            <a:endParaRPr lang="en-US" sz="3600" dirty="0" smtClean="0">
              <a:solidFill>
                <a:srgbClr val="002060"/>
              </a:solidFill>
              <a:latin typeface="Arial"/>
              <a:ea typeface="ＭＳ Ｐゴシック" charset="0"/>
            </a:endParaRPr>
          </a:p>
        </p:txBody>
      </p:sp>
      <p:pic>
        <p:nvPicPr>
          <p:cNvPr id="15" name="Image 4" descr="law_scale_background.362150542_st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16216" y="188642"/>
            <a:ext cx="2520000" cy="1650721"/>
          </a:xfrm>
          <a:prstGeom prst="rect">
            <a:avLst/>
          </a:prstGeom>
          <a:ln>
            <a:noFill/>
          </a:ln>
          <a:effectLst>
            <a:softEdge rad="112500"/>
          </a:effectLst>
        </p:spPr>
      </p:pic>
      <p:pic>
        <p:nvPicPr>
          <p:cNvPr id="16" name="Image 5" descr="igc_25_update[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514" y="188642"/>
            <a:ext cx="2495639" cy="1650721"/>
          </a:xfrm>
          <a:prstGeom prst="rect">
            <a:avLst/>
          </a:prstGeom>
          <a:ln>
            <a:noFill/>
          </a:ln>
          <a:effectLst>
            <a:softEdge rad="112500"/>
          </a:effectLst>
        </p:spPr>
      </p:pic>
    </p:spTree>
    <p:extLst>
      <p:ext uri="{BB962C8B-B14F-4D97-AF65-F5344CB8AC3E}">
        <p14:creationId xmlns:p14="http://schemas.microsoft.com/office/powerpoint/2010/main" val="2338083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107504" y="2763838"/>
            <a:ext cx="8856662" cy="1581972"/>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sz="2200"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sz="2200" dirty="0">
                <a:solidFill>
                  <a:srgbClr val="0070C0"/>
                </a:solidFill>
                <a:ea typeface="ヒラギノ角ゴ Pro W3"/>
                <a:cs typeface="ヒラギノ角ゴ Pro W3"/>
              </a:rPr>
              <a:t>3. harmonizes formal requirements</a:t>
            </a:r>
            <a:endParaRPr lang="en-US" altLang="en-US" sz="2000" dirty="0">
              <a:solidFill>
                <a:srgbClr val="0070C0"/>
              </a:solidFill>
              <a:ea typeface="ヒラギノ角ゴ Pro W3"/>
              <a:cs typeface="ヒラギノ角ゴ Pro W3"/>
            </a:endParaRPr>
          </a:p>
        </p:txBody>
      </p:sp>
      <p:sp>
        <p:nvSpPr>
          <p:cNvPr id="338947" name="Text Box 3"/>
          <p:cNvSpPr txBox="1">
            <a:spLocks noChangeArrowheads="1"/>
          </p:cNvSpPr>
          <p:nvPr/>
        </p:nvSpPr>
        <p:spPr bwMode="auto">
          <a:xfrm>
            <a:off x="313448" y="1004188"/>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38948" name="Rectangle 4"/>
          <p:cNvSpPr>
            <a:spLocks noChangeArrowheads="1"/>
          </p:cNvSpPr>
          <p:nvPr/>
        </p:nvSpPr>
        <p:spPr bwMode="auto">
          <a:xfrm>
            <a:off x="287338" y="0"/>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215081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8946">
                                            <p:txEl>
                                              <p:pRg st="2" end="2"/>
                                            </p:txEl>
                                          </p:spTgt>
                                        </p:tgtEl>
                                        <p:attrNameLst>
                                          <p:attrName>style.visibility</p:attrName>
                                        </p:attrNameLst>
                                      </p:cBhvr>
                                      <p:to>
                                        <p:strVal val="visible"/>
                                      </p:to>
                                    </p:set>
                                    <p:animEffect transition="in" filter="dissolve">
                                      <p:cBhvr>
                                        <p:cTn id="7" dur="500"/>
                                        <p:tgtEl>
                                          <p:spTgt spid="338946">
                                            <p:txEl>
                                              <p:pRg st="2" end="2"/>
                                            </p:txEl>
                                          </p:spTgt>
                                        </p:tgtEl>
                                      </p:cBhvr>
                                    </p:animEffect>
                                  </p:childTnLst>
                                  <p:subTnLst>
                                    <p:animClr clrSpc="rgb" dir="cw">
                                      <p:cBhvr override="childStyle">
                                        <p:cTn dur="1" fill="hold" display="0" masterRel="nextClick" afterEffect="1"/>
                                        <p:tgtEl>
                                          <p:spTgt spid="338946">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304800" y="42134"/>
            <a:ext cx="7904728" cy="64633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buNone/>
            </a:pPr>
            <a:r>
              <a:rPr lang="en-US" altLang="en-US" sz="3600" dirty="0">
                <a:solidFill>
                  <a:srgbClr val="00408C"/>
                </a:solidFill>
                <a:latin typeface="+mj-lt"/>
                <a:ea typeface="+mj-ea"/>
                <a:cs typeface="+mj-cs"/>
              </a:rPr>
              <a:t>Harmonization of formal requirements</a:t>
            </a:r>
          </a:p>
        </p:txBody>
      </p:sp>
      <p:sp>
        <p:nvSpPr>
          <p:cNvPr id="5" name="Rectangle 3"/>
          <p:cNvSpPr txBox="1">
            <a:spLocks noChangeArrowheads="1"/>
          </p:cNvSpPr>
          <p:nvPr/>
        </p:nvSpPr>
        <p:spPr bwMode="auto">
          <a:xfrm>
            <a:off x="323850" y="1124744"/>
            <a:ext cx="8820150"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en-US" altLang="fr-FR" sz="2000" kern="0" dirty="0" smtClean="0">
                <a:solidFill>
                  <a:srgbClr val="002060"/>
                </a:solidFill>
              </a:rPr>
              <a:t>Only</a:t>
            </a:r>
            <a:r>
              <a:rPr lang="en-US" altLang="fr-FR" sz="2000" kern="0" dirty="0" smtClean="0"/>
              <a:t> </a:t>
            </a:r>
            <a:r>
              <a:rPr lang="en-US" altLang="fr-FR" sz="2000" b="1" kern="0" dirty="0" smtClean="0">
                <a:solidFill>
                  <a:srgbClr val="0070C0"/>
                </a:solidFill>
              </a:rPr>
              <a:t>one application </a:t>
            </a:r>
            <a:r>
              <a:rPr lang="en-US" altLang="fr-FR" sz="2000" kern="0" dirty="0" smtClean="0">
                <a:solidFill>
                  <a:srgbClr val="002060"/>
                </a:solidFill>
              </a:rPr>
              <a:t>filed, containing, by default, the designation of all States (for all types of protection available) </a:t>
            </a:r>
          </a:p>
          <a:p>
            <a:pPr eaLnBrk="1" hangingPunct="1">
              <a:spcBef>
                <a:spcPct val="25000"/>
              </a:spcBef>
              <a:spcAft>
                <a:spcPct val="35000"/>
              </a:spcAft>
            </a:pPr>
            <a:r>
              <a:rPr lang="en-US" altLang="fr-FR" sz="2000" kern="0" dirty="0" smtClean="0">
                <a:solidFill>
                  <a:srgbClr val="002060"/>
                </a:solidFill>
              </a:rPr>
              <a:t>Has the effect of a</a:t>
            </a:r>
            <a:r>
              <a:rPr lang="en-US" altLang="fr-FR" sz="2000" kern="0" dirty="0" smtClean="0"/>
              <a:t> </a:t>
            </a:r>
            <a:r>
              <a:rPr lang="en-US" altLang="fr-FR" sz="2000" b="1" u="sng" kern="0" dirty="0" smtClean="0">
                <a:solidFill>
                  <a:srgbClr val="0070C0"/>
                </a:solidFill>
              </a:rPr>
              <a:t>regular national filing</a:t>
            </a:r>
            <a:r>
              <a:rPr lang="en-US" altLang="fr-FR" sz="2000" b="1" kern="0" dirty="0" smtClean="0">
                <a:solidFill>
                  <a:srgbClr val="0070C0"/>
                </a:solidFill>
              </a:rPr>
              <a:t> </a:t>
            </a:r>
            <a:r>
              <a:rPr lang="en-US" altLang="fr-FR" sz="2000" kern="0" dirty="0" smtClean="0">
                <a:solidFill>
                  <a:srgbClr val="002060"/>
                </a:solidFill>
              </a:rPr>
              <a:t>in each designated State:  the international filing date is the filing date in each designated State</a:t>
            </a:r>
          </a:p>
          <a:p>
            <a:pPr eaLnBrk="1" hangingPunct="1">
              <a:spcBef>
                <a:spcPct val="25000"/>
              </a:spcBef>
              <a:spcAft>
                <a:spcPct val="35000"/>
              </a:spcAft>
            </a:pPr>
            <a:r>
              <a:rPr lang="en-US" altLang="en-US" sz="2000" b="1" dirty="0">
                <a:solidFill>
                  <a:srgbClr val="0070C0"/>
                </a:solidFill>
                <a:ea typeface="ヒラギノ角ゴ Pro W3"/>
                <a:cs typeface="ヒラギノ角ゴ Pro W3"/>
              </a:rPr>
              <a:t>PCT Article 27(1): </a:t>
            </a:r>
            <a:r>
              <a:rPr lang="en-US" altLang="en-US" sz="2000" dirty="0">
                <a:solidFill>
                  <a:srgbClr val="002060"/>
                </a:solidFill>
                <a:ea typeface="ヒラギノ角ゴ Pro W3"/>
                <a:cs typeface="ヒラギノ角ゴ Pro W3"/>
              </a:rPr>
              <a:t>“No national law shall require compliance with requirements relating to the form or contents of the international application different from or additional to those which are provided for in this Treaty and Regulations</a:t>
            </a:r>
            <a:r>
              <a:rPr lang="en-US" altLang="en-US" sz="2000" dirty="0" smtClean="0">
                <a:solidFill>
                  <a:srgbClr val="002060"/>
                </a:solidFill>
                <a:ea typeface="ヒラギノ角ゴ Pro W3"/>
                <a:cs typeface="ヒラギノ角ゴ Pro W3"/>
              </a:rPr>
              <a:t>.”</a:t>
            </a:r>
          </a:p>
          <a:p>
            <a:pPr eaLnBrk="1" hangingPunct="1">
              <a:spcBef>
                <a:spcPct val="25000"/>
              </a:spcBef>
              <a:spcAft>
                <a:spcPct val="35000"/>
              </a:spcAft>
            </a:pPr>
            <a:r>
              <a:rPr lang="en-US" altLang="en-US" sz="2000" b="1" i="1" dirty="0">
                <a:solidFill>
                  <a:srgbClr val="0070C0"/>
                </a:solidFill>
                <a:ea typeface="ヒラギノ角ゴ Pro W3"/>
                <a:cs typeface="ヒラギノ角ゴ Pro W3"/>
              </a:rPr>
              <a:t>PCT Applicant’s Guide</a:t>
            </a:r>
            <a:r>
              <a:rPr lang="en-US" altLang="en-US" sz="2000" b="1" dirty="0">
                <a:solidFill>
                  <a:srgbClr val="0070C0"/>
                </a:solidFill>
                <a:ea typeface="ヒラギノ角ゴ Pro W3"/>
                <a:cs typeface="ヒラギノ角ゴ Pro W3"/>
              </a:rPr>
              <a:t>, paragraph 4.011: </a:t>
            </a:r>
            <a:r>
              <a:rPr lang="en-US" altLang="en-US" sz="2000" dirty="0">
                <a:solidFill>
                  <a:srgbClr val="002060"/>
                </a:solidFill>
                <a:ea typeface="ヒラギノ角ゴ Pro W3"/>
                <a:cs typeface="ヒラギノ角ゴ Pro W3"/>
              </a:rPr>
              <a:t>“There is a prescribed </a:t>
            </a:r>
            <a:r>
              <a:rPr lang="en-US" altLang="en-US" sz="2000" dirty="0">
                <a:solidFill>
                  <a:srgbClr val="002060"/>
                </a:solidFill>
                <a:ea typeface="ヒラギノ角ゴ Pro W3"/>
                <a:cs typeface="ヒラギノ角ゴ Pro W3"/>
                <a:hlinkClick r:id="rId3"/>
              </a:rPr>
              <a:t>form </a:t>
            </a:r>
            <a:r>
              <a:rPr lang="en-US" altLang="en-US" sz="2000" dirty="0">
                <a:solidFill>
                  <a:srgbClr val="002060"/>
                </a:solidFill>
                <a:ea typeface="ヒラギノ角ゴ Pro W3"/>
                <a:cs typeface="ヒラギノ角ゴ Pro W3"/>
              </a:rPr>
              <a:t>for the international application. This form must be accepted by all designated Offices for the purposes of the national phase, so that there is no need to comply with a great variety of widely differing formal requirements in the many countries in which protection may be sought.”</a:t>
            </a: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smtClean="0"/>
          </a:p>
        </p:txBody>
      </p:sp>
    </p:spTree>
    <p:extLst>
      <p:ext uri="{BB962C8B-B14F-4D97-AF65-F5344CB8AC3E}">
        <p14:creationId xmlns:p14="http://schemas.microsoft.com/office/powerpoint/2010/main" val="17559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28600" y="2924944"/>
            <a:ext cx="8915400" cy="198823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sz="2200"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sz="2200"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sz="2200" dirty="0">
                <a:solidFill>
                  <a:srgbClr val="0070C0"/>
                </a:solidFill>
                <a:ea typeface="ヒラギノ角ゴ Pro W3"/>
                <a:cs typeface="ヒラギノ角ゴ Pro W3"/>
              </a:rPr>
              <a:t>3. harmonizes formal requirements</a:t>
            </a:r>
          </a:p>
          <a:p>
            <a:pPr lvl="1" algn="l">
              <a:spcBef>
                <a:spcPct val="20000"/>
              </a:spcBef>
              <a:buNone/>
            </a:pPr>
            <a:r>
              <a:rPr lang="en-US" altLang="en-US" sz="2200" dirty="0">
                <a:solidFill>
                  <a:srgbClr val="0070C0"/>
                </a:solidFill>
                <a:ea typeface="ヒラギノ角ゴ Pro W3"/>
                <a:cs typeface="ヒラギノ角ゴ Pro W3"/>
              </a:rPr>
              <a:t>4. </a:t>
            </a:r>
            <a:r>
              <a:rPr lang="en-GB" altLang="en-US" sz="2200" dirty="0">
                <a:solidFill>
                  <a:srgbClr val="0070C0"/>
                </a:solidFill>
                <a:ea typeface="ヒラギノ角ゴ Pro W3"/>
                <a:cs typeface="ヒラギノ角ゴ Pro W3"/>
              </a:rPr>
              <a:t>protects applicant from certain inadvertent errors</a:t>
            </a:r>
          </a:p>
        </p:txBody>
      </p:sp>
      <p:sp>
        <p:nvSpPr>
          <p:cNvPr id="340995" name="Text Box 3"/>
          <p:cNvSpPr txBox="1">
            <a:spLocks noChangeArrowheads="1"/>
          </p:cNvSpPr>
          <p:nvPr/>
        </p:nvSpPr>
        <p:spPr bwMode="auto">
          <a:xfrm>
            <a:off x="257969" y="1170618"/>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40996" name="Rectangle 4"/>
          <p:cNvSpPr>
            <a:spLocks noChangeArrowheads="1"/>
          </p:cNvSpPr>
          <p:nvPr/>
        </p:nvSpPr>
        <p:spPr bwMode="auto">
          <a:xfrm>
            <a:off x="287338" y="51346"/>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1976368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4">
                                            <p:txEl>
                                              <p:pRg st="3" end="3"/>
                                            </p:txEl>
                                          </p:spTgt>
                                        </p:tgtEl>
                                        <p:attrNameLst>
                                          <p:attrName>style.visibility</p:attrName>
                                        </p:attrNameLst>
                                      </p:cBhvr>
                                      <p:to>
                                        <p:strVal val="visible"/>
                                      </p:to>
                                    </p:set>
                                    <p:animEffect transition="in" filter="dissolve">
                                      <p:cBhvr>
                                        <p:cTn id="7" dur="500"/>
                                        <p:tgtEl>
                                          <p:spTgt spid="340994">
                                            <p:txEl>
                                              <p:pRg st="3" end="3"/>
                                            </p:txEl>
                                          </p:spTgt>
                                        </p:tgtEl>
                                      </p:cBhvr>
                                    </p:animEffect>
                                  </p:childTnLst>
                                  <p:subTnLst>
                                    <p:animClr clrSpc="rgb" dir="cw">
                                      <p:cBhvr override="childStyle">
                                        <p:cTn dur="1" fill="hold" display="0" masterRel="nextClick" afterEffect="1"/>
                                        <p:tgtEl>
                                          <p:spTgt spid="340994">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4"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533400" y="123354"/>
            <a:ext cx="7927032" cy="64135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buNone/>
            </a:pPr>
            <a:r>
              <a:rPr lang="en-US" altLang="en-US" sz="3600" dirty="0">
                <a:solidFill>
                  <a:srgbClr val="00408C"/>
                </a:solidFill>
                <a:latin typeface="+mj-lt"/>
                <a:ea typeface="+mj-ea"/>
                <a:cs typeface="+mj-cs"/>
              </a:rPr>
              <a:t>Protection from inadvertent errors</a:t>
            </a:r>
          </a:p>
        </p:txBody>
      </p:sp>
      <p:sp>
        <p:nvSpPr>
          <p:cNvPr id="342019" name="Text Box 3"/>
          <p:cNvSpPr txBox="1">
            <a:spLocks noChangeArrowheads="1"/>
          </p:cNvSpPr>
          <p:nvPr/>
        </p:nvSpPr>
        <p:spPr bwMode="auto">
          <a:xfrm>
            <a:off x="533400" y="1348140"/>
            <a:ext cx="8281988" cy="4293483"/>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l" eaLnBrk="0" hangingPunct="0">
              <a:spcBef>
                <a:spcPct val="50000"/>
              </a:spcBef>
              <a:buClr>
                <a:srgbClr val="990033"/>
              </a:buClr>
              <a:buFont typeface="Wingdings" panose="05000000000000000000" pitchFamily="2" charset="2"/>
              <a:buChar char="q"/>
            </a:pPr>
            <a:r>
              <a:rPr lang="en-US" altLang="en-US" sz="2400" dirty="0" smtClean="0">
                <a:solidFill>
                  <a:srgbClr val="002060"/>
                </a:solidFill>
                <a:ea typeface="ヒラギノ角ゴ Pro W3"/>
                <a:cs typeface="ヒラギノ角ゴ Pro W3"/>
              </a:rPr>
              <a:t>Invited </a:t>
            </a:r>
            <a:r>
              <a:rPr lang="en-US" altLang="en-US" sz="2400" dirty="0">
                <a:solidFill>
                  <a:srgbClr val="002060"/>
                </a:solidFill>
                <a:ea typeface="ヒラギノ角ゴ Pro W3"/>
                <a:cs typeface="ヒラギノ角ゴ Pro W3"/>
              </a:rPr>
              <a:t>corrections of defects &amp; fee </a:t>
            </a:r>
            <a:r>
              <a:rPr lang="en-US" altLang="en-US" sz="2400" dirty="0" smtClean="0">
                <a:solidFill>
                  <a:srgbClr val="002060"/>
                </a:solidFill>
                <a:ea typeface="ヒラギノ角ゴ Pro W3"/>
                <a:cs typeface="ヒラギノ角ゴ Pro W3"/>
              </a:rPr>
              <a:t>payments</a:t>
            </a: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Non-competent </a:t>
            </a:r>
            <a:r>
              <a:rPr lang="en-GB" altLang="en-US" sz="2400" dirty="0">
                <a:solidFill>
                  <a:srgbClr val="002060"/>
                </a:solidFill>
                <a:ea typeface="ヒラギノ角ゴ Pro W3"/>
                <a:cs typeface="ヒラギノ角ゴ Pro W3"/>
              </a:rPr>
              <a:t>receiving </a:t>
            </a:r>
            <a:r>
              <a:rPr lang="en-GB" altLang="en-US" sz="2400" dirty="0" smtClean="0">
                <a:solidFill>
                  <a:srgbClr val="002060"/>
                </a:solidFill>
                <a:ea typeface="ヒラギノ角ゴ Pro W3"/>
                <a:cs typeface="ヒラギノ角ゴ Pro W3"/>
              </a:rPr>
              <a:t>Office</a:t>
            </a:r>
            <a:endParaRPr lang="en-US" altLang="en-US" sz="2400" dirty="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Double </a:t>
            </a:r>
            <a:r>
              <a:rPr lang="en-GB" altLang="en-US" sz="2400" dirty="0">
                <a:solidFill>
                  <a:srgbClr val="002060"/>
                </a:solidFill>
                <a:ea typeface="ヒラギノ角ゴ Pro W3"/>
                <a:cs typeface="ヒラギノ角ゴ Pro W3"/>
              </a:rPr>
              <a:t>formality </a:t>
            </a:r>
            <a:r>
              <a:rPr lang="en-GB" altLang="en-US" sz="2400" dirty="0" smtClean="0">
                <a:solidFill>
                  <a:srgbClr val="002060"/>
                </a:solidFill>
                <a:ea typeface="ヒラギノ角ゴ Pro W3"/>
                <a:cs typeface="ヒラギノ角ゴ Pro W3"/>
              </a:rPr>
              <a:t>review</a:t>
            </a: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Restoration </a:t>
            </a:r>
            <a:r>
              <a:rPr lang="en-GB" altLang="en-US" sz="2400" dirty="0">
                <a:solidFill>
                  <a:srgbClr val="002060"/>
                </a:solidFill>
                <a:ea typeface="ヒラギノ角ゴ Pro W3"/>
                <a:cs typeface="ヒラギノ角ゴ Pro W3"/>
              </a:rPr>
              <a:t>of </a:t>
            </a:r>
            <a:r>
              <a:rPr lang="en-GB" altLang="en-US" sz="2400" dirty="0" smtClean="0">
                <a:solidFill>
                  <a:srgbClr val="002060"/>
                </a:solidFill>
                <a:ea typeface="ヒラギノ角ゴ Pro W3"/>
                <a:cs typeface="ヒラギノ角ゴ Pro W3"/>
              </a:rPr>
              <a:t>the right of priority</a:t>
            </a:r>
            <a:endParaRPr lang="en-GB" altLang="en-US" sz="2400" dirty="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Missing parts/incorporation by reference</a:t>
            </a:r>
            <a:endParaRPr lang="en-GB" altLang="en-US" sz="2400" dirty="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Rectification </a:t>
            </a:r>
            <a:r>
              <a:rPr lang="en-GB" altLang="en-US" sz="2400" dirty="0">
                <a:solidFill>
                  <a:srgbClr val="002060"/>
                </a:solidFill>
                <a:ea typeface="ヒラギノ角ゴ Pro W3"/>
                <a:cs typeface="ヒラギノ角ゴ Pro W3"/>
              </a:rPr>
              <a:t>of obvious </a:t>
            </a:r>
            <a:r>
              <a:rPr lang="en-GB" altLang="en-US" sz="2400" dirty="0" smtClean="0">
                <a:solidFill>
                  <a:srgbClr val="002060"/>
                </a:solidFill>
                <a:ea typeface="ヒラギノ角ゴ Pro W3"/>
                <a:cs typeface="ヒラギノ角ゴ Pro W3"/>
              </a:rPr>
              <a:t>mistakes</a:t>
            </a:r>
          </a:p>
          <a:p>
            <a:pPr marL="342900" indent="-342900" algn="l" eaLnBrk="0" hangingPunct="0">
              <a:spcBef>
                <a:spcPct val="50000"/>
              </a:spcBef>
              <a:buClr>
                <a:srgbClr val="990033"/>
              </a:buClr>
              <a:buFont typeface="Wingdings" panose="05000000000000000000" pitchFamily="2" charset="2"/>
              <a:buChar char="q"/>
            </a:pPr>
            <a:r>
              <a:rPr lang="en-GB" altLang="en-US" sz="2400" dirty="0" smtClean="0">
                <a:solidFill>
                  <a:srgbClr val="002060"/>
                </a:solidFill>
                <a:ea typeface="ヒラギノ角ゴ Pro W3"/>
                <a:cs typeface="ヒラギノ角ゴ Pro W3"/>
              </a:rPr>
              <a:t>Excuse </a:t>
            </a:r>
            <a:r>
              <a:rPr lang="en-GB" altLang="en-US" sz="2400" dirty="0">
                <a:solidFill>
                  <a:srgbClr val="002060"/>
                </a:solidFill>
                <a:ea typeface="ヒラギノ角ゴ Pro W3"/>
                <a:cs typeface="ヒラギノ角ゴ Pro W3"/>
              </a:rPr>
              <a:t>of national phase entry delay</a:t>
            </a:r>
          </a:p>
          <a:p>
            <a:pPr algn="l" eaLnBrk="0" hangingPunct="0">
              <a:spcBef>
                <a:spcPct val="50000"/>
              </a:spcBef>
            </a:pPr>
            <a:endParaRPr lang="en-US" altLang="en-US" sz="2200" b="1" dirty="0">
              <a:ea typeface="ヒラギノ角ゴ Pro W3"/>
              <a:cs typeface="ヒラギノ角ゴ Pro W3"/>
            </a:endParaRPr>
          </a:p>
        </p:txBody>
      </p:sp>
    </p:spTree>
    <p:extLst>
      <p:ext uri="{BB962C8B-B14F-4D97-AF65-F5344CB8AC3E}">
        <p14:creationId xmlns:p14="http://schemas.microsoft.com/office/powerpoint/2010/main" val="3062035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81567" y="2443983"/>
            <a:ext cx="8915400" cy="3342453"/>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dirty="0">
                <a:solidFill>
                  <a:srgbClr val="0070C0"/>
                </a:solidFill>
                <a:ea typeface="ヒラギノ角ゴ Pro W3"/>
                <a:cs typeface="ヒラギノ角ゴ Pro W3"/>
              </a:rPr>
              <a:t>3. harmonizes formal requirements</a:t>
            </a:r>
          </a:p>
          <a:p>
            <a:pPr lvl="1" algn="l">
              <a:spcBef>
                <a:spcPct val="20000"/>
              </a:spcBef>
              <a:buNone/>
            </a:pPr>
            <a:r>
              <a:rPr lang="en-US" altLang="en-US" dirty="0">
                <a:solidFill>
                  <a:srgbClr val="0070C0"/>
                </a:solidFill>
                <a:ea typeface="ヒラギノ角ゴ Pro W3"/>
                <a:cs typeface="ヒラギノ角ゴ Pro W3"/>
              </a:rPr>
              <a:t>4. </a:t>
            </a:r>
            <a:r>
              <a:rPr lang="en-GB" altLang="en-US" dirty="0">
                <a:solidFill>
                  <a:srgbClr val="0070C0"/>
                </a:solidFill>
                <a:ea typeface="ヒラギノ角ゴ Pro W3"/>
                <a:cs typeface="ヒラギノ角ゴ Pro W3"/>
              </a:rPr>
              <a:t>protects applicant from certain inadvertent errors</a:t>
            </a:r>
          </a:p>
          <a:p>
            <a:pPr lvl="1" algn="l">
              <a:spcBef>
                <a:spcPct val="20000"/>
              </a:spcBef>
              <a:buNone/>
            </a:pPr>
            <a:r>
              <a:rPr lang="en-GB" altLang="en-US" dirty="0">
                <a:solidFill>
                  <a:srgbClr val="0070C0"/>
                </a:solidFill>
                <a:ea typeface="ヒラギノ角ゴ Pro W3"/>
                <a:cs typeface="ヒラギノ角ゴ Pro W3"/>
              </a:rPr>
              <a:t>5. </a:t>
            </a:r>
            <a:r>
              <a:rPr lang="en-US" altLang="en-US" dirty="0" smtClean="0">
                <a:solidFill>
                  <a:srgbClr val="0070C0"/>
                </a:solidFill>
                <a:ea typeface="ヒラギノ角ゴ Pro W3"/>
                <a:cs typeface="ヒラギノ角ゴ Pro W3"/>
              </a:rPr>
              <a:t>is </a:t>
            </a:r>
            <a:r>
              <a:rPr lang="en-US" altLang="en-US" dirty="0">
                <a:solidFill>
                  <a:srgbClr val="0070C0"/>
                </a:solidFill>
                <a:ea typeface="ヒラギノ角ゴ Pro W3"/>
                <a:cs typeface="ヒラギノ角ゴ Pro W3"/>
              </a:rPr>
              <a:t>used by the world’s major corporations, universities and research institutions when they seek </a:t>
            </a:r>
            <a:r>
              <a:rPr lang="en-US" altLang="en-US" dirty="0" smtClean="0">
                <a:solidFill>
                  <a:srgbClr val="0070C0"/>
                </a:solidFill>
                <a:ea typeface="ヒラギノ角ゴ Pro W3"/>
                <a:cs typeface="ヒラギノ角ゴ Pro W3"/>
              </a:rPr>
              <a:t>multinational </a:t>
            </a:r>
            <a:r>
              <a:rPr lang="en-US" altLang="en-US" dirty="0">
                <a:solidFill>
                  <a:srgbClr val="0070C0"/>
                </a:solidFill>
                <a:ea typeface="ヒラギノ角ゴ Pro W3"/>
                <a:cs typeface="ヒラギノ角ゴ Pro W3"/>
              </a:rPr>
              <a:t>patent protection  </a:t>
            </a:r>
            <a:endParaRPr lang="en-US" altLang="en-US" dirty="0" smtClean="0">
              <a:solidFill>
                <a:srgbClr val="0070C0"/>
              </a:solidFill>
              <a:ea typeface="ヒラギノ角ゴ Pro W3"/>
              <a:cs typeface="ヒラギノ角ゴ Pro W3"/>
            </a:endParaRPr>
          </a:p>
        </p:txBody>
      </p:sp>
      <p:sp>
        <p:nvSpPr>
          <p:cNvPr id="346115" name="Text Box 3"/>
          <p:cNvSpPr txBox="1">
            <a:spLocks noChangeArrowheads="1"/>
          </p:cNvSpPr>
          <p:nvPr/>
        </p:nvSpPr>
        <p:spPr bwMode="auto">
          <a:xfrm>
            <a:off x="367564" y="908720"/>
            <a:ext cx="8748464"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46116" name="Rectangle 4"/>
          <p:cNvSpPr>
            <a:spLocks noChangeArrowheads="1"/>
          </p:cNvSpPr>
          <p:nvPr/>
        </p:nvSpPr>
        <p:spPr bwMode="auto">
          <a:xfrm>
            <a:off x="287338" y="0"/>
            <a:ext cx="693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122874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250825" y="0"/>
            <a:ext cx="8713788" cy="941388"/>
          </a:xfrm>
        </p:spPr>
        <p:txBody>
          <a:bodyPr/>
          <a:lstStyle/>
          <a:p>
            <a:pPr>
              <a:defRPr/>
            </a:pPr>
            <a:r>
              <a:rPr lang="en-US" altLang="en-US" kern="1200" dirty="0"/>
              <a:t>Distribution of PCT Applicants in 2013</a:t>
            </a:r>
          </a:p>
        </p:txBody>
      </p:sp>
      <p:graphicFrame>
        <p:nvGraphicFramePr>
          <p:cNvPr id="13315" name="Object 13"/>
          <p:cNvGraphicFramePr>
            <a:graphicFrameLocks noGrp="1" noChangeAspect="1"/>
          </p:cNvGraphicFramePr>
          <p:nvPr>
            <p:ph idx="4294967295"/>
            <p:extLst>
              <p:ext uri="{D42A27DB-BD31-4B8C-83A1-F6EECF244321}">
                <p14:modId xmlns:p14="http://schemas.microsoft.com/office/powerpoint/2010/main" val="442722015"/>
              </p:ext>
            </p:extLst>
          </p:nvPr>
        </p:nvGraphicFramePr>
        <p:xfrm>
          <a:off x="827584" y="664568"/>
          <a:ext cx="7416824" cy="4963770"/>
        </p:xfrm>
        <a:graphic>
          <a:graphicData uri="http://schemas.openxmlformats.org/presentationml/2006/ole">
            <mc:AlternateContent xmlns:mc="http://schemas.openxmlformats.org/markup-compatibility/2006">
              <mc:Choice xmlns:v="urn:schemas-microsoft-com:vml" Requires="v">
                <p:oleObj spid="_x0000_s11323" name="Worksheet" r:id="rId4" imgW="7559040" imgH="5059768" progId="Excel.Sheet.8">
                  <p:embed/>
                </p:oleObj>
              </mc:Choice>
              <mc:Fallback>
                <p:oleObj name="Worksheet" r:id="rId4" imgW="7559040" imgH="5059768" progId="Excel.Sheet.8">
                  <p:embed/>
                  <p:pic>
                    <p:nvPicPr>
                      <p:cNvPr id="0" name=""/>
                      <p:cNvPicPr>
                        <a:picLocks noGrp="1" noChangeAspect="1" noChangeArrowheads="1"/>
                      </p:cNvPicPr>
                      <p:nvPr/>
                    </p:nvPicPr>
                    <p:blipFill>
                      <a:blip r:embed="rId5"/>
                      <a:srcRect/>
                      <a:stretch>
                        <a:fillRect/>
                      </a:stretch>
                    </p:blipFill>
                    <p:spPr bwMode="auto">
                      <a:xfrm>
                        <a:off x="827584" y="664568"/>
                        <a:ext cx="7416824" cy="4963770"/>
                      </a:xfrm>
                      <a:prstGeom prst="rect">
                        <a:avLst/>
                      </a:prstGeom>
                      <a:noFill/>
                      <a:ln>
                        <a:noFill/>
                      </a:ln>
                      <a:extLst/>
                    </p:spPr>
                  </p:pic>
                </p:oleObj>
              </mc:Fallback>
            </mc:AlternateContent>
          </a:graphicData>
        </a:graphic>
      </p:graphicFrame>
      <p:sp>
        <p:nvSpPr>
          <p:cNvPr id="13316" name="Text Box 14"/>
          <p:cNvSpPr txBox="1">
            <a:spLocks noChangeArrowheads="1"/>
          </p:cNvSpPr>
          <p:nvPr/>
        </p:nvSpPr>
        <p:spPr bwMode="auto">
          <a:xfrm>
            <a:off x="179512" y="4833664"/>
            <a:ext cx="770465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None/>
            </a:pPr>
            <a:r>
              <a:rPr lang="en-US" altLang="en-US" sz="1800" b="1" u="sng" dirty="0">
                <a:solidFill>
                  <a:srgbClr val="000099"/>
                </a:solidFill>
              </a:rPr>
              <a:t>Top Applicants</a:t>
            </a:r>
          </a:p>
          <a:p>
            <a:pPr>
              <a:spcBef>
                <a:spcPct val="0"/>
              </a:spcBef>
              <a:buNone/>
            </a:pPr>
            <a:endParaRPr lang="en-US" altLang="en-US" sz="1600" b="1" dirty="0">
              <a:solidFill>
                <a:srgbClr val="000099"/>
              </a:solidFill>
            </a:endParaRPr>
          </a:p>
          <a:p>
            <a:pPr>
              <a:spcBef>
                <a:spcPct val="0"/>
              </a:spcBef>
              <a:buFontTx/>
              <a:buChar char="•"/>
            </a:pPr>
            <a:r>
              <a:rPr lang="en-US" altLang="en-US" sz="1600" b="1" dirty="0">
                <a:solidFill>
                  <a:srgbClr val="000099"/>
                </a:solidFill>
              </a:rPr>
              <a:t>   Businesses</a:t>
            </a:r>
            <a:r>
              <a:rPr lang="en-US" altLang="en-US" sz="1600" dirty="0">
                <a:solidFill>
                  <a:srgbClr val="000099"/>
                </a:solidFill>
              </a:rPr>
              <a:t>: Panasonic Corporation </a:t>
            </a:r>
            <a:r>
              <a:rPr lang="en-US" altLang="en-US" sz="1600" dirty="0" smtClean="0">
                <a:solidFill>
                  <a:srgbClr val="000099"/>
                </a:solidFill>
              </a:rPr>
              <a:t>JP – </a:t>
            </a:r>
            <a:r>
              <a:rPr lang="en-US" altLang="en-US" sz="1600" dirty="0">
                <a:solidFill>
                  <a:srgbClr val="000099"/>
                </a:solidFill>
              </a:rPr>
              <a:t>2,839 applications published </a:t>
            </a:r>
          </a:p>
          <a:p>
            <a:pPr>
              <a:spcBef>
                <a:spcPct val="0"/>
              </a:spcBef>
              <a:buFontTx/>
              <a:buChar char="•"/>
            </a:pPr>
            <a:r>
              <a:rPr lang="en-US" altLang="en-US" sz="1600" b="1" dirty="0">
                <a:solidFill>
                  <a:srgbClr val="000099"/>
                </a:solidFill>
              </a:rPr>
              <a:t>   Universities</a:t>
            </a:r>
            <a:r>
              <a:rPr lang="en-US" altLang="en-US" sz="1600" dirty="0">
                <a:solidFill>
                  <a:srgbClr val="000099"/>
                </a:solidFill>
              </a:rPr>
              <a:t>:  University of California </a:t>
            </a:r>
            <a:r>
              <a:rPr lang="en-US" altLang="en-US" sz="1600" dirty="0" smtClean="0">
                <a:solidFill>
                  <a:srgbClr val="000099"/>
                </a:solidFill>
              </a:rPr>
              <a:t>US – </a:t>
            </a:r>
            <a:r>
              <a:rPr lang="en-US" altLang="en-US" sz="1600" dirty="0">
                <a:solidFill>
                  <a:srgbClr val="000099"/>
                </a:solidFill>
              </a:rPr>
              <a:t>398 applications published</a:t>
            </a:r>
          </a:p>
          <a:p>
            <a:pPr>
              <a:spcBef>
                <a:spcPct val="0"/>
              </a:spcBef>
              <a:buFontTx/>
              <a:buChar char="•"/>
            </a:pPr>
            <a:r>
              <a:rPr lang="en-US" altLang="en-US" sz="1600" dirty="0">
                <a:solidFill>
                  <a:srgbClr val="000099"/>
                </a:solidFill>
              </a:rPr>
              <a:t>   </a:t>
            </a:r>
            <a:r>
              <a:rPr lang="en-US" altLang="en-US" sz="1600" b="1" dirty="0">
                <a:solidFill>
                  <a:srgbClr val="000099"/>
                </a:solidFill>
              </a:rPr>
              <a:t>Government and Research Institutions</a:t>
            </a:r>
            <a:r>
              <a:rPr lang="en-US" altLang="en-US" sz="1600" dirty="0">
                <a:solidFill>
                  <a:srgbClr val="000099"/>
                </a:solidFill>
              </a:rPr>
              <a:t> – Commissariat </a:t>
            </a:r>
            <a:r>
              <a:rPr lang="fr-CH" altLang="en-US" sz="1600" dirty="0">
                <a:solidFill>
                  <a:srgbClr val="000099"/>
                </a:solidFill>
              </a:rPr>
              <a:t>à l’Energie</a:t>
            </a:r>
          </a:p>
          <a:p>
            <a:pPr>
              <a:spcBef>
                <a:spcPct val="0"/>
              </a:spcBef>
              <a:buNone/>
            </a:pPr>
            <a:r>
              <a:rPr lang="fr-CH" altLang="en-US" sz="1600" dirty="0">
                <a:solidFill>
                  <a:srgbClr val="000099"/>
                </a:solidFill>
              </a:rPr>
              <a:t>   </a:t>
            </a:r>
            <a:r>
              <a:rPr lang="fr-CH" altLang="en-US" sz="1600" dirty="0" smtClean="0">
                <a:solidFill>
                  <a:srgbClr val="000099"/>
                </a:solidFill>
              </a:rPr>
              <a:t>   Atomique et </a:t>
            </a:r>
            <a:r>
              <a:rPr lang="fr-CH" altLang="en-US" sz="1600" dirty="0">
                <a:solidFill>
                  <a:srgbClr val="000099"/>
                </a:solidFill>
              </a:rPr>
              <a:t>aux Energies Alternatives </a:t>
            </a:r>
            <a:r>
              <a:rPr lang="fr-CH" altLang="en-US" sz="1600" dirty="0" smtClean="0">
                <a:solidFill>
                  <a:srgbClr val="000099"/>
                </a:solidFill>
              </a:rPr>
              <a:t>FR – </a:t>
            </a:r>
            <a:r>
              <a:rPr lang="fr-CH" altLang="en-US" sz="1600" dirty="0">
                <a:solidFill>
                  <a:srgbClr val="000099"/>
                </a:solidFill>
              </a:rPr>
              <a:t>419 applications </a:t>
            </a:r>
            <a:r>
              <a:rPr lang="en-US" altLang="en-US" sz="1600" dirty="0">
                <a:solidFill>
                  <a:srgbClr val="000099"/>
                </a:solidFill>
              </a:rPr>
              <a:t>published</a:t>
            </a:r>
          </a:p>
          <a:p>
            <a:pPr>
              <a:spcBef>
                <a:spcPct val="0"/>
              </a:spcBef>
              <a:buFontTx/>
              <a:buChar char="•"/>
            </a:pPr>
            <a:endParaRPr lang="en-US" altLang="en-US" sz="1600" dirty="0"/>
          </a:p>
        </p:txBody>
      </p:sp>
    </p:spTree>
    <p:extLst>
      <p:ext uri="{BB962C8B-B14F-4D97-AF65-F5344CB8AC3E}">
        <p14:creationId xmlns:p14="http://schemas.microsoft.com/office/powerpoint/2010/main" val="3403581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0"/>
            <a:ext cx="7772400" cy="641350"/>
          </a:xfrm>
        </p:spPr>
        <p:txBody>
          <a:bodyPr>
            <a:spAutoFit/>
          </a:bodyPr>
          <a:lstStyle/>
          <a:p>
            <a:r>
              <a:rPr lang="en-GB" altLang="en-US" kern="1200" dirty="0"/>
              <a:t>Top 20 PCT Applicants 2013</a:t>
            </a:r>
          </a:p>
        </p:txBody>
      </p:sp>
      <p:sp>
        <p:nvSpPr>
          <p:cNvPr id="15363" name="Rectangle 3"/>
          <p:cNvSpPr>
            <a:spLocks noChangeArrowheads="1"/>
          </p:cNvSpPr>
          <p:nvPr/>
        </p:nvSpPr>
        <p:spPr bwMode="auto">
          <a:xfrm>
            <a:off x="611561" y="669925"/>
            <a:ext cx="5976664"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900" dirty="0">
                <a:solidFill>
                  <a:srgbClr val="002060"/>
                </a:solidFill>
                <a:ea typeface="ヒラギノ角ゴ Pro W3"/>
                <a:cs typeface="ヒラギノ角ゴ Pro W3"/>
              </a:rPr>
              <a:t>Panasonic—JP </a:t>
            </a:r>
            <a:r>
              <a:rPr lang="en-GB" altLang="en-US" sz="1900" dirty="0" smtClean="0">
                <a:solidFill>
                  <a:srgbClr val="002060"/>
                </a:solidFill>
                <a:ea typeface="ヒラギノ角ゴ Pro W3"/>
                <a:cs typeface="ヒラギノ角ゴ Pro W3"/>
              </a:rPr>
              <a:t>	(2,839)</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ZTE—CN </a:t>
            </a:r>
            <a:r>
              <a:rPr lang="en-GB" altLang="en-US" sz="1900" dirty="0" smtClean="0">
                <a:solidFill>
                  <a:srgbClr val="002060"/>
                </a:solidFill>
                <a:ea typeface="ヒラギノ角ゴ Pro W3"/>
                <a:cs typeface="ヒラギノ角ゴ Pro W3"/>
              </a:rPr>
              <a:t>		(2,309</a:t>
            </a:r>
            <a:r>
              <a:rPr lang="en-GB" altLang="en-US" sz="1900" dirty="0">
                <a:solidFill>
                  <a:srgbClr val="002060"/>
                </a:solidFill>
                <a:ea typeface="ヒラギノ角ゴ Pro W3"/>
                <a:cs typeface="ヒラギノ角ゴ Pro W3"/>
              </a:rPr>
              <a:t>)</a:t>
            </a:r>
          </a:p>
          <a:p>
            <a:pPr>
              <a:spcBef>
                <a:spcPct val="0"/>
              </a:spcBef>
              <a:buFontTx/>
              <a:buAutoNum type="arabicPeriod"/>
            </a:pPr>
            <a:r>
              <a:rPr lang="en-GB" altLang="en-US" sz="1900" dirty="0">
                <a:solidFill>
                  <a:srgbClr val="002060"/>
                </a:solidFill>
                <a:ea typeface="ヒラギノ角ゴ Pro W3"/>
                <a:cs typeface="ヒラギノ角ゴ Pro W3"/>
              </a:rPr>
              <a:t>Huawei—CN </a:t>
            </a:r>
            <a:r>
              <a:rPr lang="en-GB" altLang="en-US" sz="1900" dirty="0" smtClean="0">
                <a:solidFill>
                  <a:srgbClr val="002060"/>
                </a:solidFill>
                <a:ea typeface="ヒラギノ角ゴ Pro W3"/>
                <a:cs typeface="ヒラギノ角ゴ Pro W3"/>
              </a:rPr>
              <a:t>	(2,110)</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Qualcomm—US </a:t>
            </a:r>
            <a:r>
              <a:rPr lang="en-GB" altLang="en-US" sz="1900" dirty="0" smtClean="0">
                <a:solidFill>
                  <a:srgbClr val="002060"/>
                </a:solidFill>
                <a:ea typeface="ヒラギノ角ゴ Pro W3"/>
                <a:cs typeface="ヒラギノ角ゴ Pro W3"/>
              </a:rPr>
              <a:t>	(2,050)</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Intel—US </a:t>
            </a:r>
            <a:r>
              <a:rPr lang="en-GB" altLang="en-US" sz="1900" dirty="0" smtClean="0">
                <a:solidFill>
                  <a:srgbClr val="002060"/>
                </a:solidFill>
                <a:ea typeface="ヒラギノ角ゴ Pro W3"/>
                <a:cs typeface="ヒラギノ角ゴ Pro W3"/>
              </a:rPr>
              <a:t>		(1,871)</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Sharp—JP </a:t>
            </a:r>
            <a:r>
              <a:rPr lang="en-GB" altLang="en-US" sz="1900" dirty="0" smtClean="0">
                <a:solidFill>
                  <a:srgbClr val="002060"/>
                </a:solidFill>
              </a:rPr>
              <a:t>		(1,839)</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Bosch—DE </a:t>
            </a:r>
            <a:r>
              <a:rPr lang="en-GB" altLang="en-US" sz="1900" dirty="0" smtClean="0">
                <a:solidFill>
                  <a:srgbClr val="002060"/>
                </a:solidFill>
                <a:ea typeface="ヒラギノ角ゴ Pro W3"/>
                <a:cs typeface="ヒラギノ角ゴ Pro W3"/>
              </a:rPr>
              <a:t>		(1,809) </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rPr>
              <a:t>Toyota—JP </a:t>
            </a:r>
            <a:r>
              <a:rPr lang="en-GB" altLang="en-US" sz="1900" dirty="0" smtClean="0">
                <a:solidFill>
                  <a:srgbClr val="002060"/>
                </a:solidFill>
              </a:rPr>
              <a:t>		(1,698)</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Ericsson—SE </a:t>
            </a:r>
            <a:r>
              <a:rPr lang="en-GB" altLang="en-US" sz="1900" dirty="0" smtClean="0">
                <a:solidFill>
                  <a:srgbClr val="002060"/>
                </a:solidFill>
              </a:rPr>
              <a:t>	(1,468)</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Philips—NL </a:t>
            </a:r>
            <a:r>
              <a:rPr lang="en-GB" altLang="en-US" sz="1900" dirty="0" smtClean="0">
                <a:solidFill>
                  <a:srgbClr val="002060"/>
                </a:solidFill>
              </a:rPr>
              <a:t>		(1,423</a:t>
            </a:r>
            <a:r>
              <a:rPr lang="en-GB" altLang="en-US" sz="1900" dirty="0">
                <a:solidFill>
                  <a:srgbClr val="002060"/>
                </a:solidFill>
              </a:rPr>
              <a:t>)</a:t>
            </a:r>
          </a:p>
          <a:p>
            <a:pPr>
              <a:spcBef>
                <a:spcPct val="0"/>
              </a:spcBef>
              <a:buFontTx/>
              <a:buAutoNum type="arabicPeriod"/>
            </a:pPr>
            <a:r>
              <a:rPr lang="en-GB" altLang="en-US" sz="1900" dirty="0">
                <a:solidFill>
                  <a:srgbClr val="002060"/>
                </a:solidFill>
              </a:rPr>
              <a:t>Siemens—DE </a:t>
            </a:r>
            <a:r>
              <a:rPr lang="en-GB" altLang="en-US" sz="1900" dirty="0" smtClean="0">
                <a:solidFill>
                  <a:srgbClr val="002060"/>
                </a:solidFill>
              </a:rPr>
              <a:t>	(1,348)</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Mitsubishi Electric—JP (</a:t>
            </a:r>
            <a:r>
              <a:rPr lang="en-GB" altLang="en-US" sz="1900" dirty="0" smtClean="0">
                <a:solidFill>
                  <a:srgbClr val="002060"/>
                </a:solidFill>
              </a:rPr>
              <a:t>1,313)</a:t>
            </a:r>
            <a:endParaRPr lang="en-GB" altLang="en-US" sz="1900" dirty="0">
              <a:solidFill>
                <a:srgbClr val="002060"/>
              </a:solidFill>
            </a:endParaRPr>
          </a:p>
          <a:p>
            <a:pPr>
              <a:spcBef>
                <a:spcPct val="0"/>
              </a:spcBef>
              <a:buFontTx/>
              <a:buAutoNum type="arabicPeriod"/>
            </a:pPr>
            <a:r>
              <a:rPr lang="en-GB" altLang="en-US" sz="1900" dirty="0">
                <a:solidFill>
                  <a:srgbClr val="002060"/>
                </a:solidFill>
              </a:rPr>
              <a:t>Samsung Electronics—KR (</a:t>
            </a:r>
            <a:r>
              <a:rPr lang="en-GB" altLang="en-US" sz="1900" dirty="0" smtClean="0">
                <a:solidFill>
                  <a:srgbClr val="002060"/>
                </a:solidFill>
              </a:rPr>
              <a:t>1,198)</a:t>
            </a:r>
            <a:endParaRPr lang="en-GB" altLang="en-US" sz="1900" dirty="0">
              <a:solidFill>
                <a:srgbClr val="002060"/>
              </a:solidFill>
            </a:endParaRPr>
          </a:p>
          <a:p>
            <a:pPr>
              <a:spcBef>
                <a:spcPct val="0"/>
              </a:spcBef>
              <a:buFontTx/>
              <a:buAutoNum type="arabicPeriod"/>
            </a:pPr>
            <a:r>
              <a:rPr lang="en-GB" altLang="en-US" sz="1900" dirty="0">
                <a:solidFill>
                  <a:srgbClr val="002060"/>
                </a:solidFill>
                <a:ea typeface="ヒラギノ角ゴ Pro W3"/>
                <a:cs typeface="ヒラギノ角ゴ Pro W3"/>
              </a:rPr>
              <a:t>NEC—JP </a:t>
            </a:r>
            <a:r>
              <a:rPr lang="en-GB" altLang="en-US" sz="1900" dirty="0" smtClean="0">
                <a:solidFill>
                  <a:srgbClr val="002060"/>
                </a:solidFill>
                <a:ea typeface="ヒラギノ角ゴ Pro W3"/>
                <a:cs typeface="ヒラギノ角ゴ Pro W3"/>
              </a:rPr>
              <a:t>		(1,189)</a:t>
            </a:r>
            <a:endParaRPr lang="en-GB" altLang="en-US" sz="1900" dirty="0">
              <a:solidFill>
                <a:srgbClr val="002060"/>
              </a:solidFill>
            </a:endParaRPr>
          </a:p>
          <a:p>
            <a:pPr>
              <a:spcBef>
                <a:spcPct val="0"/>
              </a:spcBef>
              <a:buFontTx/>
              <a:buAutoNum type="arabicPeriod"/>
            </a:pPr>
            <a:r>
              <a:rPr lang="en-GB" altLang="en-US" sz="1900" dirty="0">
                <a:solidFill>
                  <a:srgbClr val="002060"/>
                </a:solidFill>
                <a:ea typeface="ヒラギノ角ゴ Pro W3"/>
                <a:cs typeface="ヒラギノ角ゴ Pro W3"/>
              </a:rPr>
              <a:t>LG Electronics—KR (</a:t>
            </a:r>
            <a:r>
              <a:rPr lang="en-GB" altLang="en-US" sz="1900" dirty="0" smtClean="0">
                <a:solidFill>
                  <a:srgbClr val="002060"/>
                </a:solidFill>
                <a:ea typeface="ヒラギノ角ゴ Pro W3"/>
                <a:cs typeface="ヒラギノ角ゴ Pro W3"/>
              </a:rPr>
              <a:t>1,178)</a:t>
            </a:r>
            <a:endParaRPr lang="en-GB" altLang="en-US" sz="1900" dirty="0">
              <a:solidFill>
                <a:srgbClr val="002060"/>
              </a:solidFill>
              <a:ea typeface="ヒラギノ角ゴ Pro W3"/>
              <a:cs typeface="ヒラギノ角ゴ Pro W3"/>
            </a:endParaRPr>
          </a:p>
          <a:p>
            <a:pPr>
              <a:spcBef>
                <a:spcPct val="0"/>
              </a:spcBef>
              <a:buFontTx/>
              <a:buAutoNum type="arabicPeriod"/>
            </a:pPr>
            <a:r>
              <a:rPr lang="en-GB" altLang="en-US" sz="1900" dirty="0">
                <a:solidFill>
                  <a:srgbClr val="002060"/>
                </a:solidFill>
                <a:ea typeface="ヒラギノ角ゴ Pro W3"/>
                <a:cs typeface="ヒラギノ角ゴ Pro W3"/>
              </a:rPr>
              <a:t>Fujifilm </a:t>
            </a:r>
            <a:r>
              <a:rPr lang="en-GB" altLang="en-US" sz="1900" dirty="0" smtClean="0">
                <a:solidFill>
                  <a:srgbClr val="002060"/>
                </a:solidFill>
                <a:ea typeface="ヒラギノ角ゴ Pro W3"/>
                <a:cs typeface="ヒラギノ角ゴ Pro W3"/>
              </a:rPr>
              <a:t>Corporation</a:t>
            </a:r>
            <a:r>
              <a:rPr lang="en-GB" altLang="en-US" sz="1900" dirty="0">
                <a:solidFill>
                  <a:srgbClr val="002060"/>
                </a:solidFill>
                <a:ea typeface="ヒラギノ角ゴ Pro W3"/>
                <a:cs typeface="ヒラギノ角ゴ Pro W3"/>
              </a:rPr>
              <a:t>—JP</a:t>
            </a:r>
            <a:r>
              <a:rPr lang="en-GB" altLang="en-US" sz="1900" dirty="0" smtClean="0">
                <a:solidFill>
                  <a:srgbClr val="002060"/>
                </a:solidFill>
                <a:ea typeface="ヒラギノ角ゴ Pro W3"/>
                <a:cs typeface="ヒラギノ角ゴ Pro W3"/>
              </a:rPr>
              <a:t> </a:t>
            </a:r>
            <a:r>
              <a:rPr lang="en-GB" altLang="en-US" sz="1900" dirty="0">
                <a:solidFill>
                  <a:srgbClr val="002060"/>
                </a:solidFill>
                <a:ea typeface="ヒラギノ角ゴ Pro W3"/>
                <a:cs typeface="ヒラギノ角ゴ Pro W3"/>
              </a:rPr>
              <a:t>(</a:t>
            </a:r>
            <a:r>
              <a:rPr lang="en-GB" altLang="en-US" sz="1900" dirty="0" smtClean="0">
                <a:solidFill>
                  <a:srgbClr val="002060"/>
                </a:solidFill>
                <a:ea typeface="ヒラギノ角ゴ Pro W3"/>
                <a:cs typeface="ヒラギノ角ゴ Pro W3"/>
              </a:rPr>
              <a:t>1,003)</a:t>
            </a:r>
            <a:endParaRPr lang="en-GB" altLang="en-US" sz="1900" dirty="0">
              <a:solidFill>
                <a:srgbClr val="002060"/>
              </a:solidFill>
              <a:ea typeface="ヒラギノ角ゴ Pro W3"/>
              <a:cs typeface="ヒラギノ角ゴ Pro W3"/>
            </a:endParaRPr>
          </a:p>
          <a:p>
            <a:pPr>
              <a:spcBef>
                <a:spcPct val="0"/>
              </a:spcBef>
              <a:buFontTx/>
              <a:buAutoNum type="arabicPeriod"/>
            </a:pPr>
            <a:r>
              <a:rPr lang="en-US" altLang="en-US" sz="1900" dirty="0" smtClean="0">
                <a:solidFill>
                  <a:srgbClr val="002060"/>
                </a:solidFill>
              </a:rPr>
              <a:t>Sony</a:t>
            </a:r>
            <a:r>
              <a:rPr lang="en-GB" altLang="en-US" sz="1900" dirty="0">
                <a:solidFill>
                  <a:srgbClr val="002060"/>
                </a:solidFill>
              </a:rPr>
              <a:t>—JP </a:t>
            </a:r>
            <a:r>
              <a:rPr lang="en-GB" altLang="en-US" sz="1900" dirty="0" smtClean="0">
                <a:solidFill>
                  <a:srgbClr val="002060"/>
                </a:solidFill>
              </a:rPr>
              <a:t>		(916)</a:t>
            </a:r>
          </a:p>
          <a:p>
            <a:pPr marL="0" indent="0">
              <a:spcBef>
                <a:spcPct val="0"/>
              </a:spcBef>
              <a:buNone/>
            </a:pPr>
            <a:r>
              <a:rPr lang="en-GB" altLang="en-US" sz="1900" dirty="0" smtClean="0">
                <a:solidFill>
                  <a:srgbClr val="002060"/>
                </a:solidFill>
              </a:rPr>
              <a:t>17. Shenzhen </a:t>
            </a:r>
            <a:r>
              <a:rPr lang="en-GB" altLang="en-US" sz="1900" dirty="0">
                <a:solidFill>
                  <a:srgbClr val="002060"/>
                </a:solidFill>
              </a:rPr>
              <a:t>China Star Optoelectronics</a:t>
            </a:r>
            <a:r>
              <a:rPr lang="en-US" altLang="en-US" sz="1900" dirty="0">
                <a:solidFill>
                  <a:srgbClr val="002060"/>
                </a:solidFill>
              </a:rPr>
              <a:t>—CN (916</a:t>
            </a:r>
            <a:r>
              <a:rPr lang="en-US" altLang="en-US" sz="1900" dirty="0" smtClean="0">
                <a:solidFill>
                  <a:srgbClr val="002060"/>
                </a:solidFill>
              </a:rPr>
              <a:t>)</a:t>
            </a:r>
            <a:endParaRPr lang="en-GB" altLang="en-US" sz="1900" dirty="0">
              <a:solidFill>
                <a:srgbClr val="002060"/>
              </a:solidFill>
            </a:endParaRPr>
          </a:p>
          <a:p>
            <a:pPr marL="0" indent="0">
              <a:spcBef>
                <a:spcPct val="0"/>
              </a:spcBef>
              <a:buNone/>
            </a:pPr>
            <a:r>
              <a:rPr lang="en-GB" altLang="en-US" sz="1900" dirty="0" smtClean="0">
                <a:solidFill>
                  <a:srgbClr val="002060"/>
                </a:solidFill>
              </a:rPr>
              <a:t>19. Hitachi—JP 		(855) </a:t>
            </a:r>
            <a:endParaRPr lang="en-GB" altLang="en-US" sz="1900" dirty="0">
              <a:solidFill>
                <a:srgbClr val="002060"/>
              </a:solidFill>
            </a:endParaRPr>
          </a:p>
          <a:p>
            <a:pPr marL="0" indent="0">
              <a:spcBef>
                <a:spcPct val="0"/>
              </a:spcBef>
              <a:buNone/>
            </a:pPr>
            <a:r>
              <a:rPr lang="en-GB" altLang="en-US" sz="1900" dirty="0" smtClean="0">
                <a:solidFill>
                  <a:srgbClr val="002060"/>
                </a:solidFill>
              </a:rPr>
              <a:t>20. Nokia—FI 		(808)</a:t>
            </a:r>
            <a:endParaRPr lang="en-GB" altLang="en-US" sz="1900" dirty="0">
              <a:solidFill>
                <a:srgbClr val="002060"/>
              </a:solidFill>
            </a:endParaRPr>
          </a:p>
        </p:txBody>
      </p:sp>
      <p:sp>
        <p:nvSpPr>
          <p:cNvPr id="6" name="Text Box 4"/>
          <p:cNvSpPr txBox="1">
            <a:spLocks noChangeArrowheads="1"/>
          </p:cNvSpPr>
          <p:nvPr/>
        </p:nvSpPr>
        <p:spPr bwMode="auto">
          <a:xfrm>
            <a:off x="5076056" y="848889"/>
            <a:ext cx="384929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800" dirty="0">
                <a:solidFill>
                  <a:srgbClr val="002060"/>
                </a:solidFill>
              </a:rPr>
              <a:t>() of </a:t>
            </a:r>
            <a:r>
              <a:rPr lang="en-US" altLang="en-US" sz="1800" dirty="0" smtClean="0">
                <a:solidFill>
                  <a:srgbClr val="002060"/>
                </a:solidFill>
              </a:rPr>
              <a:t>published PCT </a:t>
            </a:r>
            <a:r>
              <a:rPr lang="en-US" altLang="en-US" sz="1800" dirty="0">
                <a:solidFill>
                  <a:srgbClr val="002060"/>
                </a:solidFill>
              </a:rPr>
              <a:t>applications</a:t>
            </a:r>
          </a:p>
        </p:txBody>
      </p:sp>
    </p:spTree>
    <p:extLst>
      <p:ext uri="{BB962C8B-B14F-4D97-AF65-F5344CB8AC3E}">
        <p14:creationId xmlns:p14="http://schemas.microsoft.com/office/powerpoint/2010/main" val="34383396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0824" y="51346"/>
            <a:ext cx="8713663" cy="641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GB" altLang="en-US" kern="1200" dirty="0"/>
              <a:t>Top 20 PCT University Applicants 2013</a:t>
            </a:r>
          </a:p>
        </p:txBody>
      </p:sp>
      <p:sp>
        <p:nvSpPr>
          <p:cNvPr id="16387" name="Rectangle 3"/>
          <p:cNvSpPr>
            <a:spLocks noChangeArrowheads="1"/>
          </p:cNvSpPr>
          <p:nvPr/>
        </p:nvSpPr>
        <p:spPr bwMode="auto">
          <a:xfrm>
            <a:off x="683568" y="821025"/>
            <a:ext cx="792088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l">
              <a:spcBef>
                <a:spcPct val="0"/>
              </a:spcBef>
              <a:buFontTx/>
              <a:buAutoNum type="arabicPeriod"/>
            </a:pPr>
            <a:r>
              <a:rPr lang="en-GB" altLang="en-US" sz="1800" dirty="0">
                <a:solidFill>
                  <a:srgbClr val="002060"/>
                </a:solidFill>
                <a:ea typeface="ヒラギノ角ゴ Pro W3"/>
                <a:cs typeface="ヒラギノ角ゴ Pro W3"/>
              </a:rPr>
              <a:t>University of California (US</a:t>
            </a:r>
            <a:r>
              <a:rPr lang="en-GB" altLang="en-US" sz="1800" dirty="0" smtClean="0">
                <a:solidFill>
                  <a:srgbClr val="002060"/>
                </a:solidFill>
                <a:ea typeface="ヒラギノ角ゴ Pro W3"/>
                <a:cs typeface="ヒラギノ角ゴ Pro W3"/>
              </a:rPr>
              <a:t>) 	(398)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a:solidFill>
                  <a:srgbClr val="002060"/>
                </a:solidFill>
                <a:ea typeface="ヒラギノ角ゴ Pro W3"/>
                <a:cs typeface="ヒラギノ角ゴ Pro W3"/>
              </a:rPr>
              <a:t>MIT </a:t>
            </a:r>
            <a:r>
              <a:rPr lang="en-GB" altLang="en-US" sz="1800" dirty="0">
                <a:solidFill>
                  <a:srgbClr val="002060"/>
                </a:solidFill>
              </a:rPr>
              <a:t>(US</a:t>
            </a:r>
            <a:r>
              <a:rPr lang="en-GB" altLang="en-US" sz="1800" dirty="0" smtClean="0">
                <a:solidFill>
                  <a:srgbClr val="002060"/>
                </a:solidFill>
              </a:rPr>
              <a:t>) 			(219)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smtClean="0">
                <a:solidFill>
                  <a:srgbClr val="002060"/>
                </a:solidFill>
              </a:rPr>
              <a:t>Columbia University (US) 	(133)			</a:t>
            </a:r>
          </a:p>
          <a:p>
            <a:pPr algn="l">
              <a:spcBef>
                <a:spcPct val="0"/>
              </a:spcBef>
              <a:buFontTx/>
              <a:buAutoNum type="arabicPeriod"/>
            </a:pPr>
            <a:r>
              <a:rPr lang="en-GB" altLang="en-US" sz="1800" dirty="0" smtClean="0">
                <a:solidFill>
                  <a:srgbClr val="002060"/>
                </a:solidFill>
              </a:rPr>
              <a:t>Harvard </a:t>
            </a:r>
            <a:r>
              <a:rPr lang="en-GB" altLang="en-US" sz="1800" dirty="0">
                <a:solidFill>
                  <a:srgbClr val="002060"/>
                </a:solidFill>
              </a:rPr>
              <a:t>University (US</a:t>
            </a:r>
            <a:r>
              <a:rPr lang="en-GB" altLang="en-US" sz="1800" dirty="0" smtClean="0">
                <a:solidFill>
                  <a:srgbClr val="002060"/>
                </a:solidFill>
              </a:rPr>
              <a:t>) 	(121)</a:t>
            </a:r>
          </a:p>
          <a:p>
            <a:pPr>
              <a:spcBef>
                <a:spcPct val="0"/>
              </a:spcBef>
              <a:buFontTx/>
              <a:buAutoNum type="arabicPeriod"/>
            </a:pPr>
            <a:r>
              <a:rPr lang="en-GB" altLang="en-US" sz="1800" dirty="0">
                <a:solidFill>
                  <a:srgbClr val="002060"/>
                </a:solidFill>
              </a:rPr>
              <a:t>University of Texas (US) 	(119) </a:t>
            </a:r>
            <a:r>
              <a:rPr lang="en-GB" altLang="en-US" sz="1800" dirty="0" smtClean="0">
                <a:solidFill>
                  <a:srgbClr val="002060"/>
                </a:solidFill>
              </a:rPr>
              <a:t>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Johns Hopkins </a:t>
            </a:r>
            <a:r>
              <a:rPr lang="en-GB" altLang="en-US" sz="1800" dirty="0" smtClean="0">
                <a:solidFill>
                  <a:srgbClr val="002060"/>
                </a:solidFill>
              </a:rPr>
              <a:t>(US)	 	(116)			</a:t>
            </a:r>
            <a:endParaRPr lang="en-GB" altLang="en-US" sz="1800" dirty="0">
              <a:solidFill>
                <a:srgbClr val="002060"/>
              </a:solidFill>
            </a:endParaRPr>
          </a:p>
          <a:p>
            <a:pPr algn="l">
              <a:spcBef>
                <a:spcPct val="0"/>
              </a:spcBef>
              <a:buFontTx/>
              <a:buAutoNum type="arabicPeriod"/>
            </a:pPr>
            <a:r>
              <a:rPr lang="en-GB" altLang="en-US" sz="1800" dirty="0">
                <a:solidFill>
                  <a:srgbClr val="002060"/>
                </a:solidFill>
                <a:ea typeface="ヒラギノ角ゴ Pro W3"/>
                <a:cs typeface="ヒラギノ角ゴ Pro W3"/>
              </a:rPr>
              <a:t>Korea Advanced Institute of Science and </a:t>
            </a:r>
            <a:r>
              <a:rPr lang="en-GB" altLang="en-US" sz="1800" dirty="0" smtClean="0">
                <a:solidFill>
                  <a:srgbClr val="002060"/>
                </a:solidFill>
                <a:ea typeface="ヒラギノ角ゴ Pro W3"/>
                <a:cs typeface="ヒラギノ角ゴ Pro W3"/>
              </a:rPr>
              <a:t>Technology </a:t>
            </a:r>
            <a:r>
              <a:rPr lang="en-GB" altLang="en-US" sz="1800" dirty="0" smtClean="0">
                <a:solidFill>
                  <a:srgbClr val="002060"/>
                </a:solidFill>
              </a:rPr>
              <a:t>(KR) (104) </a:t>
            </a:r>
            <a:endParaRPr lang="en-GB" altLang="en-US" sz="1800" dirty="0">
              <a:solidFill>
                <a:srgbClr val="002060"/>
              </a:solidFill>
            </a:endParaRPr>
          </a:p>
          <a:p>
            <a:pPr algn="l">
              <a:spcBef>
                <a:spcPct val="0"/>
              </a:spcBef>
              <a:buFontTx/>
              <a:buAutoNum type="arabicPeriod"/>
            </a:pPr>
            <a:r>
              <a:rPr lang="en-GB" altLang="en-US" sz="1800" dirty="0">
                <a:solidFill>
                  <a:srgbClr val="002060"/>
                </a:solidFill>
              </a:rPr>
              <a:t>Leland Stanford University (US</a:t>
            </a:r>
            <a:r>
              <a:rPr lang="en-GB" altLang="en-US" sz="1800" dirty="0" smtClean="0">
                <a:solidFill>
                  <a:srgbClr val="002060"/>
                </a:solidFill>
              </a:rPr>
              <a:t>) (101)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Cornell </a:t>
            </a:r>
            <a:r>
              <a:rPr lang="en-GB" altLang="en-US" sz="1800" dirty="0">
                <a:solidFill>
                  <a:srgbClr val="002060"/>
                </a:solidFill>
                <a:ea typeface="ヒラギノ角ゴ Pro W3"/>
                <a:cs typeface="ヒラギノ角ゴ Pro W3"/>
              </a:rPr>
              <a:t>University </a:t>
            </a:r>
            <a:r>
              <a:rPr lang="en-GB" altLang="en-US" sz="1800" dirty="0" smtClean="0">
                <a:solidFill>
                  <a:srgbClr val="002060"/>
                </a:solidFill>
                <a:ea typeface="ヒラギノ角ゴ Pro W3"/>
                <a:cs typeface="ヒラギノ角ゴ Pro W3"/>
              </a:rPr>
              <a:t>(US) 	(95)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smtClean="0">
                <a:solidFill>
                  <a:srgbClr val="002060"/>
                </a:solidFill>
              </a:rPr>
              <a:t>Cal Tech (US) (91)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rPr>
              <a:t>University of Florida (US) 	(89)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Postech Foundation (KR) 	(83)		</a:t>
            </a:r>
            <a:endParaRPr lang="en-GB" altLang="en-US" sz="1800" dirty="0">
              <a:solidFill>
                <a:srgbClr val="002060"/>
              </a:solidFill>
              <a:ea typeface="ヒラギノ角ゴ Pro W3"/>
              <a:cs typeface="ヒラギノ角ゴ Pro W3"/>
            </a:endParaRPr>
          </a:p>
          <a:p>
            <a:pPr algn="l">
              <a:spcBef>
                <a:spcPct val="0"/>
              </a:spcBef>
              <a:buFontTx/>
              <a:buAutoNum type="arabicPeriod"/>
            </a:pPr>
            <a:r>
              <a:rPr lang="en-GB" altLang="en-US" sz="1800" dirty="0" smtClean="0">
                <a:solidFill>
                  <a:srgbClr val="002060"/>
                </a:solidFill>
              </a:rPr>
              <a:t>Seoul National </a:t>
            </a:r>
            <a:r>
              <a:rPr lang="en-GB" altLang="en-US" sz="1800" dirty="0">
                <a:solidFill>
                  <a:srgbClr val="002060"/>
                </a:solidFill>
              </a:rPr>
              <a:t>University </a:t>
            </a:r>
            <a:r>
              <a:rPr lang="en-GB" altLang="en-US" sz="1800" dirty="0" smtClean="0">
                <a:solidFill>
                  <a:srgbClr val="002060"/>
                </a:solidFill>
              </a:rPr>
              <a:t>(KR) (80)		</a:t>
            </a:r>
            <a:endParaRPr lang="en-GB" altLang="en-US" sz="1800" dirty="0">
              <a:solidFill>
                <a:srgbClr val="002060"/>
              </a:solidFill>
            </a:endParaRPr>
          </a:p>
          <a:p>
            <a:pPr algn="l">
              <a:spcBef>
                <a:spcPct val="0"/>
              </a:spcBef>
              <a:buFontTx/>
              <a:buAutoNum type="arabicPeriod"/>
            </a:pPr>
            <a:r>
              <a:rPr lang="en-GB" altLang="en-US" sz="1800" dirty="0" smtClean="0">
                <a:solidFill>
                  <a:srgbClr val="002060"/>
                </a:solidFill>
                <a:ea typeface="ヒラギノ角ゴ Pro W3"/>
                <a:cs typeface="ヒラギノ角ゴ Pro W3"/>
              </a:rPr>
              <a:t>Peking University (CN) 	(77)</a:t>
            </a:r>
          </a:p>
          <a:p>
            <a:pPr>
              <a:spcBef>
                <a:spcPct val="0"/>
              </a:spcBef>
              <a:buFontTx/>
              <a:buAutoNum type="arabicPeriod"/>
            </a:pPr>
            <a:r>
              <a:rPr lang="en-GB" altLang="en-US" sz="1800" dirty="0">
                <a:solidFill>
                  <a:srgbClr val="002060"/>
                </a:solidFill>
              </a:rPr>
              <a:t>University of Tokyo (JP) </a:t>
            </a:r>
            <a:r>
              <a:rPr lang="en-GB" altLang="en-US" sz="1800" dirty="0" smtClean="0">
                <a:solidFill>
                  <a:srgbClr val="002060"/>
                </a:solidFill>
              </a:rPr>
              <a:t>	(</a:t>
            </a:r>
            <a:r>
              <a:rPr lang="en-GB" altLang="en-US" sz="1800" dirty="0">
                <a:solidFill>
                  <a:srgbClr val="002060"/>
                </a:solidFill>
              </a:rPr>
              <a:t>76) </a:t>
            </a:r>
            <a:r>
              <a:rPr lang="en-GB" altLang="en-US" sz="1800" dirty="0" smtClean="0">
                <a:solidFill>
                  <a:srgbClr val="002060"/>
                </a:solidFill>
                <a:ea typeface="ヒラギノ角ゴ Pro W3"/>
                <a:cs typeface="ヒラギノ角ゴ Pro W3"/>
              </a:rPr>
              <a:t>	</a:t>
            </a:r>
          </a:p>
          <a:p>
            <a:pPr marL="0" indent="0">
              <a:spcBef>
                <a:spcPct val="0"/>
              </a:spcBef>
              <a:buNone/>
            </a:pPr>
            <a:r>
              <a:rPr lang="en-GB" altLang="en-US" sz="1800" dirty="0" smtClean="0">
                <a:solidFill>
                  <a:srgbClr val="002060"/>
                </a:solidFill>
                <a:ea typeface="ヒラギノ角ゴ Pro W3"/>
                <a:cs typeface="ヒラギノ角ゴ Pro W3"/>
              </a:rPr>
              <a:t>15.  Isis </a:t>
            </a:r>
            <a:r>
              <a:rPr lang="en-GB" altLang="en-US" sz="1800" dirty="0">
                <a:solidFill>
                  <a:srgbClr val="002060"/>
                </a:solidFill>
                <a:ea typeface="ヒラギノ角ゴ Pro W3"/>
                <a:cs typeface="ヒラギノ角ゴ Pro W3"/>
              </a:rPr>
              <a:t>Innovation Limited (UK)	(</a:t>
            </a:r>
            <a:r>
              <a:rPr lang="en-GB" altLang="en-US" sz="1800" dirty="0" smtClean="0">
                <a:solidFill>
                  <a:srgbClr val="002060"/>
                </a:solidFill>
                <a:ea typeface="ヒラギノ角ゴ Pro W3"/>
                <a:cs typeface="ヒラギノ角ゴ Pro W3"/>
              </a:rPr>
              <a:t>76) 		</a:t>
            </a:r>
            <a:endParaRPr lang="en-GB" altLang="en-US" sz="1800" dirty="0">
              <a:solidFill>
                <a:srgbClr val="002060"/>
              </a:solidFill>
              <a:ea typeface="ヒラギノ角ゴ Pro W3"/>
              <a:cs typeface="ヒラギノ角ゴ Pro W3"/>
            </a:endParaRPr>
          </a:p>
          <a:p>
            <a:pPr marL="0" indent="0" algn="l">
              <a:spcBef>
                <a:spcPct val="0"/>
              </a:spcBef>
              <a:buNone/>
            </a:pPr>
            <a:r>
              <a:rPr lang="en-GB" altLang="en-US" sz="1800" dirty="0" smtClean="0">
                <a:solidFill>
                  <a:srgbClr val="002060"/>
                </a:solidFill>
                <a:ea typeface="ヒラギノ角ゴ Pro W3"/>
                <a:cs typeface="ヒラギノ角ゴ Pro W3"/>
              </a:rPr>
              <a:t>17.  </a:t>
            </a:r>
            <a:r>
              <a:rPr lang="en-GB" altLang="en-US" sz="1800" dirty="0" err="1" smtClean="0">
                <a:solidFill>
                  <a:srgbClr val="002060"/>
                </a:solidFill>
                <a:ea typeface="ヒラギノ角ゴ Pro W3"/>
                <a:cs typeface="ヒラギノ角ゴ Pro W3"/>
              </a:rPr>
              <a:t>Nanyang</a:t>
            </a:r>
            <a:r>
              <a:rPr lang="en-GB" altLang="en-US" sz="1800" dirty="0" smtClean="0">
                <a:solidFill>
                  <a:srgbClr val="002060"/>
                </a:solidFill>
                <a:ea typeface="ヒラギノ角ゴ Pro W3"/>
                <a:cs typeface="ヒラギノ角ゴ Pro W3"/>
              </a:rPr>
              <a:t> Technological </a:t>
            </a:r>
            <a:r>
              <a:rPr lang="en-GB" altLang="en-US" sz="1800" dirty="0">
                <a:solidFill>
                  <a:srgbClr val="002060"/>
                </a:solidFill>
                <a:ea typeface="ヒラギノ角ゴ Pro W3"/>
                <a:cs typeface="ヒラギノ角ゴ Pro W3"/>
              </a:rPr>
              <a:t>University </a:t>
            </a:r>
            <a:r>
              <a:rPr lang="en-GB" altLang="en-US" sz="1800" dirty="0" smtClean="0">
                <a:solidFill>
                  <a:srgbClr val="002060"/>
                </a:solidFill>
                <a:ea typeface="ヒラギノ角ゴ Pro W3"/>
                <a:cs typeface="ヒラギノ角ゴ Pro W3"/>
              </a:rPr>
              <a:t>(SG) (75)	</a:t>
            </a:r>
            <a:r>
              <a:rPr lang="en-GB" altLang="en-US" sz="1800" dirty="0" smtClean="0">
                <a:solidFill>
                  <a:srgbClr val="002060"/>
                </a:solidFill>
              </a:rPr>
              <a:t>	</a:t>
            </a:r>
            <a:r>
              <a:rPr lang="en-GB" altLang="en-US" sz="1800" dirty="0" smtClean="0">
                <a:solidFill>
                  <a:srgbClr val="002060"/>
                </a:solidFill>
                <a:ea typeface="ヒラギノ角ゴ Pro W3"/>
                <a:cs typeface="ヒラギノ角ゴ Pro W3"/>
              </a:rPr>
              <a:t>	</a:t>
            </a:r>
            <a:endParaRPr lang="en-GB" altLang="en-US" sz="1800" dirty="0">
              <a:solidFill>
                <a:srgbClr val="002060"/>
              </a:solidFill>
              <a:ea typeface="ヒラギノ角ゴ Pro W3"/>
              <a:cs typeface="ヒラギノ角ゴ Pro W3"/>
            </a:endParaRPr>
          </a:p>
          <a:p>
            <a:pPr marL="0" indent="0" algn="l">
              <a:spcBef>
                <a:spcPct val="0"/>
              </a:spcBef>
              <a:buNone/>
            </a:pPr>
            <a:r>
              <a:rPr lang="en-GB" altLang="en-US" sz="1800" dirty="0" smtClean="0">
                <a:solidFill>
                  <a:srgbClr val="002060"/>
                </a:solidFill>
                <a:ea typeface="ヒラギノ角ゴ Pro W3"/>
                <a:cs typeface="ヒラギノ角ゴ Pro W3"/>
              </a:rPr>
              <a:t>18.  University </a:t>
            </a:r>
            <a:r>
              <a:rPr lang="en-GB" altLang="en-US" sz="1800" dirty="0">
                <a:solidFill>
                  <a:srgbClr val="002060"/>
                </a:solidFill>
                <a:ea typeface="ヒラギノ角ゴ Pro W3"/>
                <a:cs typeface="ヒラギノ角ゴ Pro W3"/>
              </a:rPr>
              <a:t>of </a:t>
            </a:r>
            <a:r>
              <a:rPr lang="en-GB" altLang="en-US" sz="1800" dirty="0" smtClean="0">
                <a:solidFill>
                  <a:srgbClr val="002060"/>
                </a:solidFill>
                <a:ea typeface="ヒラギノ角ゴ Pro W3"/>
                <a:cs typeface="ヒラギノ角ゴ Pro W3"/>
              </a:rPr>
              <a:t>Pennsylvania </a:t>
            </a:r>
            <a:r>
              <a:rPr lang="en-GB" altLang="en-US" sz="1800" dirty="0" smtClean="0">
                <a:solidFill>
                  <a:srgbClr val="002060"/>
                </a:solidFill>
              </a:rPr>
              <a:t>(US) (72)		</a:t>
            </a:r>
            <a:endParaRPr lang="en-GB" altLang="en-US" sz="1800" dirty="0">
              <a:solidFill>
                <a:srgbClr val="002060"/>
              </a:solidFill>
            </a:endParaRPr>
          </a:p>
          <a:p>
            <a:pPr marL="0" indent="0" algn="l">
              <a:spcBef>
                <a:spcPct val="0"/>
              </a:spcBef>
              <a:buNone/>
            </a:pPr>
            <a:r>
              <a:rPr lang="en-GB" altLang="en-US" sz="1800" dirty="0" smtClean="0">
                <a:solidFill>
                  <a:srgbClr val="002060"/>
                </a:solidFill>
                <a:ea typeface="ヒラギノ角ゴ Pro W3"/>
                <a:cs typeface="ヒラギノ角ゴ Pro W3"/>
              </a:rPr>
              <a:t>19.  University </a:t>
            </a:r>
            <a:r>
              <a:rPr lang="en-GB" altLang="en-US" sz="1800" dirty="0">
                <a:solidFill>
                  <a:srgbClr val="002060"/>
                </a:solidFill>
                <a:ea typeface="ヒラギノ角ゴ Pro W3"/>
                <a:cs typeface="ヒラギノ角ゴ Pro W3"/>
              </a:rPr>
              <a:t>of Michigan </a:t>
            </a:r>
            <a:r>
              <a:rPr lang="en-GB" altLang="en-US" sz="1800" dirty="0">
                <a:solidFill>
                  <a:srgbClr val="002060"/>
                </a:solidFill>
              </a:rPr>
              <a:t>(US</a:t>
            </a:r>
            <a:r>
              <a:rPr lang="en-GB" altLang="en-US" sz="1800" dirty="0" smtClean="0">
                <a:solidFill>
                  <a:srgbClr val="002060"/>
                </a:solidFill>
              </a:rPr>
              <a:t>)	(71)		</a:t>
            </a:r>
            <a:endParaRPr lang="en-GB" altLang="en-US" sz="1800" dirty="0">
              <a:solidFill>
                <a:srgbClr val="002060"/>
              </a:solidFill>
              <a:ea typeface="ヒラギノ角ゴ Pro W3"/>
              <a:cs typeface="ヒラギノ角ゴ Pro W3"/>
            </a:endParaRPr>
          </a:p>
          <a:p>
            <a:pPr marL="0" indent="0" algn="l">
              <a:spcBef>
                <a:spcPct val="0"/>
              </a:spcBef>
              <a:buNone/>
            </a:pPr>
            <a:r>
              <a:rPr lang="en-GB" altLang="en-US" sz="1800" dirty="0" smtClean="0">
                <a:solidFill>
                  <a:srgbClr val="002060"/>
                </a:solidFill>
                <a:ea typeface="ヒラギノ角ゴ Pro W3"/>
                <a:cs typeface="ヒラギノ角ゴ Pro W3"/>
              </a:rPr>
              <a:t>20.  National University of Singapore (SG) (69)	</a:t>
            </a:r>
            <a:endParaRPr lang="en-GB" altLang="en-US" sz="18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306204976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95920" y="1988840"/>
            <a:ext cx="8317111" cy="4967514"/>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dirty="0">
                <a:solidFill>
                  <a:srgbClr val="0070C0"/>
                </a:solidFill>
                <a:ea typeface="ヒラギノ角ゴ Pro W3"/>
                <a:cs typeface="ヒラギノ角ゴ Pro W3"/>
              </a:rPr>
              <a:t>1. postpones the major costs associated with internationalizing a patent application</a:t>
            </a:r>
          </a:p>
          <a:p>
            <a:pPr lvl="1" algn="l">
              <a:spcBef>
                <a:spcPct val="20000"/>
              </a:spcBef>
              <a:buNone/>
            </a:pPr>
            <a:r>
              <a:rPr lang="en-US" altLang="en-US" dirty="0">
                <a:solidFill>
                  <a:srgbClr val="0070C0"/>
                </a:solidFill>
                <a:ea typeface="ヒラギノ角ゴ Pro W3"/>
                <a:cs typeface="ヒラギノ角ゴ Pro W3"/>
              </a:rPr>
              <a:t>2. provides a strong basis for patenting decisions</a:t>
            </a:r>
          </a:p>
          <a:p>
            <a:pPr lvl="1" algn="l">
              <a:spcBef>
                <a:spcPct val="20000"/>
              </a:spcBef>
              <a:buNone/>
            </a:pPr>
            <a:r>
              <a:rPr lang="en-US" altLang="en-US" sz="2200" dirty="0">
                <a:solidFill>
                  <a:srgbClr val="0070C0"/>
                </a:solidFill>
                <a:ea typeface="ヒラギノ角ゴ Pro W3"/>
                <a:cs typeface="ヒラギノ角ゴ Pro W3"/>
              </a:rPr>
              <a:t>3. </a:t>
            </a:r>
            <a:r>
              <a:rPr lang="en-US" altLang="en-US" dirty="0">
                <a:solidFill>
                  <a:srgbClr val="0070C0"/>
                </a:solidFill>
                <a:ea typeface="ヒラギノ角ゴ Pro W3"/>
                <a:cs typeface="ヒラギノ角ゴ Pro W3"/>
              </a:rPr>
              <a:t>harmonizes formal requirements</a:t>
            </a:r>
          </a:p>
          <a:p>
            <a:pPr lvl="1" algn="l">
              <a:spcBef>
                <a:spcPct val="20000"/>
              </a:spcBef>
              <a:buNone/>
            </a:pPr>
            <a:r>
              <a:rPr lang="en-US" altLang="en-US" dirty="0">
                <a:solidFill>
                  <a:srgbClr val="0070C0"/>
                </a:solidFill>
                <a:ea typeface="ヒラギノ角ゴ Pro W3"/>
                <a:cs typeface="ヒラギノ角ゴ Pro W3"/>
              </a:rPr>
              <a:t>4. </a:t>
            </a:r>
            <a:r>
              <a:rPr lang="en-GB" altLang="en-US" dirty="0">
                <a:solidFill>
                  <a:srgbClr val="0070C0"/>
                </a:solidFill>
                <a:ea typeface="ヒラギノ角ゴ Pro W3"/>
                <a:cs typeface="ヒラギノ角ゴ Pro W3"/>
              </a:rPr>
              <a:t>protects applicant from certain inadvertent errors</a:t>
            </a:r>
          </a:p>
          <a:p>
            <a:pPr marL="895350" lvl="1" indent="-361950" algn="l">
              <a:spcBef>
                <a:spcPct val="20000"/>
              </a:spcBef>
              <a:buNone/>
            </a:pPr>
            <a:r>
              <a:rPr lang="en-US" altLang="en-US" dirty="0">
                <a:solidFill>
                  <a:srgbClr val="0070C0"/>
                </a:solidFill>
                <a:ea typeface="ヒラギノ角ゴ Pro W3"/>
                <a:cs typeface="ヒラギノ角ゴ Pro W3"/>
              </a:rPr>
              <a:t>5</a:t>
            </a:r>
            <a:r>
              <a:rPr lang="en-US" altLang="en-US" dirty="0" smtClean="0">
                <a:solidFill>
                  <a:srgbClr val="0070C0"/>
                </a:solidFill>
                <a:ea typeface="ヒラギノ角ゴ Pro W3"/>
                <a:cs typeface="ヒラギノ角ゴ Pro W3"/>
              </a:rPr>
              <a:t>. </a:t>
            </a:r>
            <a:r>
              <a:rPr lang="en-US" altLang="en-US" dirty="0">
                <a:solidFill>
                  <a:srgbClr val="0070C0"/>
                </a:solidFill>
                <a:ea typeface="ヒラギノ角ゴ Pro W3"/>
                <a:cs typeface="ヒラギノ角ゴ Pro W3"/>
              </a:rPr>
              <a:t>is used by the world’s major corporations, universities and research institutions when they seek </a:t>
            </a:r>
            <a:r>
              <a:rPr lang="en-US" altLang="en-US" dirty="0" smtClean="0">
                <a:solidFill>
                  <a:srgbClr val="0070C0"/>
                </a:solidFill>
                <a:ea typeface="ヒラギノ角ゴ Pro W3"/>
                <a:cs typeface="ヒラギノ角ゴ Pro W3"/>
              </a:rPr>
              <a:t>multinational </a:t>
            </a:r>
            <a:r>
              <a:rPr lang="en-US" altLang="en-US" dirty="0">
                <a:solidFill>
                  <a:srgbClr val="0070C0"/>
                </a:solidFill>
                <a:ea typeface="ヒラギノ角ゴ Pro W3"/>
                <a:cs typeface="ヒラギノ角ゴ Pro W3"/>
              </a:rPr>
              <a:t>patent </a:t>
            </a:r>
            <a:r>
              <a:rPr lang="en-US" altLang="en-US" dirty="0" smtClean="0">
                <a:solidFill>
                  <a:srgbClr val="0070C0"/>
                </a:solidFill>
                <a:ea typeface="ヒラギノ角ゴ Pro W3"/>
                <a:cs typeface="ヒラギノ角ゴ Pro W3"/>
              </a:rPr>
              <a:t>protection</a:t>
            </a:r>
          </a:p>
          <a:p>
            <a:pPr lvl="1">
              <a:spcBef>
                <a:spcPct val="20000"/>
              </a:spcBef>
              <a:buNone/>
            </a:pPr>
            <a:r>
              <a:rPr lang="en-US" altLang="en-US" dirty="0" smtClean="0">
                <a:solidFill>
                  <a:srgbClr val="0070C0"/>
                </a:solidFill>
                <a:ea typeface="ヒラギノ角ゴ Pro W3"/>
                <a:cs typeface="ヒラギノ角ゴ Pro W3"/>
              </a:rPr>
              <a:t>6</a:t>
            </a:r>
            <a:r>
              <a:rPr lang="en-US" altLang="en-US" dirty="0">
                <a:solidFill>
                  <a:srgbClr val="0070C0"/>
                </a:solidFill>
                <a:ea typeface="ヒラギノ角ゴ Pro W3"/>
                <a:cs typeface="ヒラギノ角ゴ Pro W3"/>
              </a:rPr>
              <a:t>.	can result (if PCT reports are positive) in accelerated national phase processing (PCT-PPH</a:t>
            </a:r>
            <a:r>
              <a:rPr lang="en-US" altLang="en-US" dirty="0" smtClean="0">
                <a:solidFill>
                  <a:srgbClr val="0070C0"/>
                </a:solidFill>
                <a:ea typeface="ヒラギノ角ゴ Pro W3"/>
                <a:cs typeface="ヒラギノ角ゴ Pro W3"/>
              </a:rPr>
              <a:t>)</a:t>
            </a:r>
          </a:p>
          <a:p>
            <a:pPr marL="895350" lvl="1" indent="-361950">
              <a:spcBef>
                <a:spcPct val="20000"/>
              </a:spcBef>
              <a:buNone/>
            </a:pPr>
            <a:r>
              <a:rPr lang="en-US" altLang="en-US" dirty="0" smtClean="0">
                <a:solidFill>
                  <a:srgbClr val="0070C0"/>
                </a:solidFill>
                <a:ea typeface="ヒラギノ角ゴ Pro W3"/>
                <a:cs typeface="ヒラギノ角ゴ Pro W3"/>
              </a:rPr>
              <a:t>7.</a:t>
            </a:r>
            <a:r>
              <a:rPr lang="en-GB" altLang="en-US" dirty="0" smtClean="0">
                <a:solidFill>
                  <a:srgbClr val="0070C0"/>
                </a:solidFill>
                <a:ea typeface="ヒラギノ角ゴ Pro W3"/>
                <a:cs typeface="ヒラギノ角ゴ Pro W3"/>
              </a:rPr>
              <a:t> </a:t>
            </a:r>
            <a:r>
              <a:rPr lang="en-GB" altLang="en-US" dirty="0">
                <a:solidFill>
                  <a:srgbClr val="0070C0"/>
                </a:solidFill>
                <a:ea typeface="ヒラギノ角ゴ Pro W3"/>
                <a:cs typeface="ヒラギノ角ゴ Pro W3"/>
              </a:rPr>
              <a:t>evolves to meet user needs</a:t>
            </a:r>
            <a:endParaRPr lang="en-US" altLang="en-US" dirty="0">
              <a:solidFill>
                <a:srgbClr val="0070C0"/>
              </a:solidFill>
              <a:ea typeface="ヒラギノ角ゴ Pro W3"/>
              <a:cs typeface="ヒラギノ角ゴ Pro W3"/>
            </a:endParaRPr>
          </a:p>
          <a:p>
            <a:pPr marL="895350" lvl="1" indent="-361950" algn="l">
              <a:spcBef>
                <a:spcPct val="20000"/>
              </a:spcBef>
              <a:buNone/>
            </a:pPr>
            <a:endParaRPr lang="en-US" altLang="en-US" sz="2000" dirty="0">
              <a:solidFill>
                <a:srgbClr val="0070C0"/>
              </a:solidFill>
              <a:ea typeface="ヒラギノ角ゴ Pro W3"/>
              <a:cs typeface="ヒラギノ角ゴ Pro W3"/>
            </a:endParaRPr>
          </a:p>
        </p:txBody>
      </p:sp>
      <p:sp>
        <p:nvSpPr>
          <p:cNvPr id="346115" name="Text Box 3"/>
          <p:cNvSpPr txBox="1">
            <a:spLocks noChangeArrowheads="1"/>
          </p:cNvSpPr>
          <p:nvPr/>
        </p:nvSpPr>
        <p:spPr bwMode="auto">
          <a:xfrm>
            <a:off x="287338" y="764704"/>
            <a:ext cx="8856662" cy="1754326"/>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en-US" altLang="en-US" sz="2400" dirty="0">
                <a:solidFill>
                  <a:srgbClr val="002060"/>
                </a:solidFill>
                <a:ea typeface="ヒラギノ角ゴ Pro W3"/>
                <a:cs typeface="ヒラギノ角ゴ Pro W3"/>
              </a:rPr>
              <a:t>The PCT, as the cornerstone of the international patent system, provides a worldwide system for simplified filing and processing of patent applications, which—</a:t>
            </a:r>
          </a:p>
          <a:p>
            <a:pPr algn="l" eaLnBrk="0" hangingPunct="0">
              <a:spcBef>
                <a:spcPct val="50000"/>
              </a:spcBef>
              <a:buNone/>
            </a:pPr>
            <a:endParaRPr lang="en-US" altLang="en-US" sz="2400" dirty="0">
              <a:ea typeface="ヒラギノ角ゴ Pro W3"/>
              <a:cs typeface="ヒラギノ角ゴ Pro W3"/>
            </a:endParaRPr>
          </a:p>
        </p:txBody>
      </p:sp>
      <p:sp>
        <p:nvSpPr>
          <p:cNvPr id="346116" name="Rectangle 4"/>
          <p:cNvSpPr>
            <a:spLocks noChangeArrowheads="1"/>
          </p:cNvSpPr>
          <p:nvPr/>
        </p:nvSpPr>
        <p:spPr bwMode="auto">
          <a:xfrm>
            <a:off x="295920" y="0"/>
            <a:ext cx="69223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dirty="0" smtClean="0">
                <a:solidFill>
                  <a:srgbClr val="00408C"/>
                </a:solidFill>
                <a:latin typeface="+mj-lt"/>
                <a:ea typeface="+mj-ea"/>
                <a:cs typeface="+mj-cs"/>
              </a:rPr>
              <a:t>Certain </a:t>
            </a:r>
            <a:r>
              <a:rPr lang="en-US" altLang="en-US" sz="3600" dirty="0">
                <a:solidFill>
                  <a:srgbClr val="00408C"/>
                </a:solidFill>
                <a:latin typeface="+mj-lt"/>
                <a:ea typeface="+mj-ea"/>
                <a:cs typeface="+mj-cs"/>
              </a:rPr>
              <a:t>PCT Advantages</a:t>
            </a:r>
          </a:p>
        </p:txBody>
      </p:sp>
    </p:spTree>
    <p:extLst>
      <p:ext uri="{BB962C8B-B14F-4D97-AF65-F5344CB8AC3E}">
        <p14:creationId xmlns:p14="http://schemas.microsoft.com/office/powerpoint/2010/main" val="9011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1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74908" y="980728"/>
            <a:ext cx="8561588" cy="5616624"/>
          </a:xfrm>
        </p:spPr>
        <p:txBody>
          <a:bodyPr/>
          <a:lstStyle/>
          <a:p>
            <a:pPr eaLnBrk="1" hangingPunct="1">
              <a:spcBef>
                <a:spcPts val="500"/>
              </a:spcBef>
              <a:spcAft>
                <a:spcPts val="500"/>
              </a:spcAft>
              <a:defRPr/>
            </a:pPr>
            <a:r>
              <a:rPr lang="en-US" sz="2000" b="1" dirty="0" smtClean="0">
                <a:solidFill>
                  <a:srgbClr val="002060"/>
                </a:solidFill>
              </a:rPr>
              <a:t>Licensing availability</a:t>
            </a:r>
            <a:r>
              <a:rPr lang="en-US" sz="2000" dirty="0" smtClean="0">
                <a:solidFill>
                  <a:srgbClr val="002060"/>
                </a:solidFill>
              </a:rPr>
              <a:t>: feature introduced in January 2012</a:t>
            </a:r>
          </a:p>
          <a:p>
            <a:pPr lvl="1" eaLnBrk="1" hangingPunct="1">
              <a:spcBef>
                <a:spcPts val="500"/>
              </a:spcBef>
              <a:spcAft>
                <a:spcPts val="500"/>
              </a:spcAft>
              <a:buClr>
                <a:srgbClr val="990033"/>
              </a:buClr>
              <a:defRPr/>
            </a:pPr>
            <a:r>
              <a:rPr lang="en-US" sz="2000" dirty="0" smtClean="0">
                <a:solidFill>
                  <a:srgbClr val="002060"/>
                </a:solidFill>
              </a:rPr>
              <a:t>Goal: flagging willingness of applicants to conclude license agreements </a:t>
            </a:r>
          </a:p>
          <a:p>
            <a:pPr eaLnBrk="1" hangingPunct="1">
              <a:spcBef>
                <a:spcPts val="500"/>
              </a:spcBef>
              <a:spcAft>
                <a:spcPts val="500"/>
              </a:spcAft>
              <a:defRPr/>
            </a:pPr>
            <a:r>
              <a:rPr lang="en-US" sz="2000" b="1" dirty="0" smtClean="0">
                <a:solidFill>
                  <a:srgbClr val="002060"/>
                </a:solidFill>
              </a:rPr>
              <a:t>Third Party Observations</a:t>
            </a:r>
            <a:r>
              <a:rPr lang="en-US" sz="2000" dirty="0" smtClean="0">
                <a:solidFill>
                  <a:srgbClr val="002060"/>
                </a:solidFill>
              </a:rPr>
              <a:t>: </a:t>
            </a:r>
            <a:r>
              <a:rPr lang="en-US" altLang="en-US" sz="2000" dirty="0" smtClean="0">
                <a:solidFill>
                  <a:srgbClr val="002060"/>
                </a:solidFill>
              </a:rPr>
              <a:t>Allows third parties to submit prior art observations relevant to </a:t>
            </a:r>
            <a:r>
              <a:rPr lang="en-US" altLang="en-US" sz="2000" u="sng" dirty="0" smtClean="0">
                <a:solidFill>
                  <a:srgbClr val="002060"/>
                </a:solidFill>
              </a:rPr>
              <a:t>novelty</a:t>
            </a:r>
            <a:r>
              <a:rPr lang="en-US" altLang="en-US" sz="2000" dirty="0" smtClean="0">
                <a:solidFill>
                  <a:srgbClr val="002060"/>
                </a:solidFill>
              </a:rPr>
              <a:t> and </a:t>
            </a:r>
            <a:r>
              <a:rPr lang="en-US" altLang="en-US" sz="2000" u="sng" dirty="0" smtClean="0">
                <a:solidFill>
                  <a:srgbClr val="002060"/>
                </a:solidFill>
              </a:rPr>
              <a:t>inventive step</a:t>
            </a:r>
            <a:r>
              <a:rPr lang="en-US" altLang="en-US" sz="2000" dirty="0" smtClean="0">
                <a:solidFill>
                  <a:srgbClr val="002060"/>
                </a:solidFill>
              </a:rPr>
              <a:t> as to published PCT applications</a:t>
            </a:r>
          </a:p>
          <a:p>
            <a:pPr lvl="1" eaLnBrk="1" hangingPunct="1">
              <a:spcBef>
                <a:spcPts val="500"/>
              </a:spcBef>
              <a:spcAft>
                <a:spcPts val="500"/>
              </a:spcAft>
              <a:buClr>
                <a:srgbClr val="990033"/>
              </a:buClr>
              <a:defRPr/>
            </a:pPr>
            <a:r>
              <a:rPr lang="en-US" altLang="en-US" sz="2000" dirty="0" smtClean="0">
                <a:solidFill>
                  <a:srgbClr val="002060"/>
                </a:solidFill>
              </a:rPr>
              <a:t>Goal: Improve patent quality--give national offices (and PCT Authorities) better/more complete information on which to base their decisions</a:t>
            </a:r>
          </a:p>
          <a:p>
            <a:pPr marL="342900" lvl="1" indent="-342900" eaLnBrk="1" hangingPunct="1">
              <a:spcBef>
                <a:spcPts val="500"/>
              </a:spcBef>
              <a:spcAft>
                <a:spcPts val="500"/>
              </a:spcAft>
              <a:buBlip>
                <a:blip r:embed="rId3"/>
              </a:buBlip>
              <a:defRPr/>
            </a:pPr>
            <a:r>
              <a:rPr lang="en-US" sz="2000" b="1" dirty="0" smtClean="0">
                <a:solidFill>
                  <a:srgbClr val="002060"/>
                </a:solidFill>
              </a:rPr>
              <a:t>ePCT</a:t>
            </a:r>
            <a:r>
              <a:rPr lang="en-US" sz="2000" dirty="0" smtClean="0">
                <a:solidFill>
                  <a:srgbClr val="002060"/>
                </a:solidFill>
              </a:rPr>
              <a:t>: </a:t>
            </a:r>
            <a:r>
              <a:rPr lang="en-US" altLang="en-US" sz="2000" dirty="0" smtClean="0">
                <a:hlinkClick r:id="rId4"/>
              </a:rPr>
              <a:t>https://pct.wipo.int/ePCT</a:t>
            </a:r>
            <a:endParaRPr lang="en-US" sz="2000" dirty="0" smtClean="0">
              <a:solidFill>
                <a:srgbClr val="002060"/>
              </a:solidFill>
            </a:endParaRPr>
          </a:p>
          <a:p>
            <a:pPr lvl="1" eaLnBrk="1" hangingPunct="1">
              <a:spcBef>
                <a:spcPts val="500"/>
              </a:spcBef>
              <a:spcAft>
                <a:spcPts val="500"/>
              </a:spcAft>
              <a:buClr>
                <a:srgbClr val="990033"/>
              </a:buClr>
              <a:defRPr/>
            </a:pPr>
            <a:r>
              <a:rPr lang="en-US" altLang="en-US" sz="2000" dirty="0" smtClean="0">
                <a:solidFill>
                  <a:srgbClr val="002060"/>
                </a:solidFill>
              </a:rPr>
              <a:t>WIPO online service that provides secure electronic access to/interaction with IB’s PCT application files by applicants/agents</a:t>
            </a:r>
          </a:p>
          <a:p>
            <a:pPr lvl="1" eaLnBrk="1" hangingPunct="1">
              <a:spcBef>
                <a:spcPts val="500"/>
              </a:spcBef>
              <a:spcAft>
                <a:spcPts val="500"/>
              </a:spcAft>
              <a:buClr>
                <a:srgbClr val="990033"/>
              </a:buClr>
              <a:defRPr/>
            </a:pPr>
            <a:r>
              <a:rPr lang="en-US" altLang="en-US" sz="2000" dirty="0" smtClean="0">
                <a:solidFill>
                  <a:srgbClr val="002060"/>
                </a:solidFill>
              </a:rPr>
              <a:t>Web-based electronic filing of new PCT applications:                 15 ROs accepting ePCT filings (including NZ and AU)</a:t>
            </a:r>
          </a:p>
          <a:p>
            <a:pPr eaLnBrk="1" hangingPunct="1">
              <a:spcBef>
                <a:spcPts val="500"/>
              </a:spcBef>
              <a:spcAft>
                <a:spcPts val="500"/>
              </a:spcAft>
              <a:defRPr/>
            </a:pPr>
            <a:endParaRPr lang="fr-CH" sz="2000" dirty="0" smtClean="0">
              <a:solidFill>
                <a:srgbClr val="002060"/>
              </a:solidFill>
            </a:endParaRPr>
          </a:p>
          <a:p>
            <a:pPr marL="0" indent="0" eaLnBrk="1" hangingPunct="1">
              <a:spcBef>
                <a:spcPts val="500"/>
              </a:spcBef>
              <a:spcAft>
                <a:spcPts val="500"/>
              </a:spcAft>
              <a:buFontTx/>
              <a:buNone/>
              <a:defRPr/>
            </a:pPr>
            <a:endParaRPr lang="fr-CH" dirty="0" smtClean="0"/>
          </a:p>
        </p:txBody>
      </p:sp>
      <p:sp>
        <p:nvSpPr>
          <p:cNvPr id="5" name="Rectangle 2"/>
          <p:cNvSpPr>
            <a:spLocks noGrp="1" noChangeArrowheads="1"/>
          </p:cNvSpPr>
          <p:nvPr>
            <p:ph type="title"/>
          </p:nvPr>
        </p:nvSpPr>
        <p:spPr>
          <a:xfrm>
            <a:off x="323528" y="44624"/>
            <a:ext cx="8686800" cy="792088"/>
          </a:xfrm>
        </p:spPr>
        <p:txBody>
          <a:bodyPr/>
          <a:lstStyle/>
          <a:p>
            <a:pPr eaLnBrk="1" hangingPunct="1"/>
            <a:r>
              <a:rPr lang="fr-CH" kern="1200" dirty="0"/>
              <a:t>Meeting Users’ business needs</a:t>
            </a:r>
            <a:endParaRPr lang="en-US" kern="1200" dirty="0"/>
          </a:p>
        </p:txBody>
      </p:sp>
    </p:spTree>
    <p:extLst>
      <p:ext uri="{BB962C8B-B14F-4D97-AF65-F5344CB8AC3E}">
        <p14:creationId xmlns:p14="http://schemas.microsoft.com/office/powerpoint/2010/main" val="1052806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332656"/>
            <a:ext cx="8229600" cy="1143000"/>
          </a:xfrm>
        </p:spPr>
        <p:txBody>
          <a:bodyPr/>
          <a:lstStyle/>
          <a:p>
            <a:pPr marL="571500" indent="-571500">
              <a:spcBef>
                <a:spcPct val="50000"/>
              </a:spcBef>
              <a:defRPr/>
            </a:pPr>
            <a:r>
              <a:rPr lang="en-US" dirty="0"/>
              <a:t>Standing </a:t>
            </a:r>
            <a:r>
              <a:rPr lang="en-US" dirty="0" smtClean="0"/>
              <a:t>Committees and Other Fora</a:t>
            </a:r>
            <a:endParaRPr lang="en-US"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0151" y="1181686"/>
            <a:ext cx="2929895" cy="317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94144" y="3198168"/>
            <a:ext cx="269626" cy="461665"/>
          </a:xfrm>
          <a:prstGeom prst="rect">
            <a:avLst/>
          </a:prstGeom>
        </p:spPr>
        <p:txBody>
          <a:bodyPr wrap="none">
            <a:spAutoFit/>
          </a:bodyPr>
          <a:lstStyle/>
          <a:p>
            <a:r>
              <a:rPr lang="en-US" dirty="0" smtClean="0"/>
              <a:t> </a:t>
            </a:r>
            <a:endParaRPr lang="en-US" dirty="0"/>
          </a:p>
        </p:txBody>
      </p:sp>
      <p:sp>
        <p:nvSpPr>
          <p:cNvPr id="7" name="Espace réservé du contenu 2"/>
          <p:cNvSpPr>
            <a:spLocks noGrp="1"/>
          </p:cNvSpPr>
          <p:nvPr>
            <p:ph idx="1"/>
          </p:nvPr>
        </p:nvSpPr>
        <p:spPr>
          <a:xfrm>
            <a:off x="323518" y="2514687"/>
            <a:ext cx="8546529" cy="3713721"/>
          </a:xfrm>
        </p:spPr>
        <p:txBody>
          <a:bodyPr>
            <a:normAutofit fontScale="77500" lnSpcReduction="20000"/>
          </a:bodyPr>
          <a:lstStyle/>
          <a:p>
            <a:pPr>
              <a:lnSpc>
                <a:spcPct val="110000"/>
              </a:lnSpc>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PATENTS (SCP)</a:t>
            </a:r>
          </a:p>
          <a:p>
            <a:pPr>
              <a:lnSpc>
                <a:spcPct val="110000"/>
              </a:lnSpc>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COPYRIGHT &amp; RELATED RIGHTS (SCCR)</a:t>
            </a:r>
          </a:p>
          <a:p>
            <a:pPr>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TRADEMARKS, DESIGNS &amp; GEOGRAPHICAL INDICATIONS (SCT)</a:t>
            </a:r>
          </a:p>
          <a:p>
            <a:pPr marL="457200" lvl="1" indent="0">
              <a:buClr>
                <a:srgbClr val="0070C0"/>
              </a:buClr>
              <a:buNone/>
            </a:pPr>
            <a:endParaRPr lang="en-US" sz="1800" dirty="0">
              <a:solidFill>
                <a:schemeClr val="tx2">
                  <a:lumMod val="60000"/>
                  <a:lumOff val="40000"/>
                </a:schemeClr>
              </a:solidFill>
              <a:latin typeface="Arial" panose="020B0604020202020204" pitchFamily="34" charset="0"/>
              <a:ea typeface="+mj-ea"/>
              <a:cs typeface="Arial" panose="020B0604020202020204" pitchFamily="34" charset="0"/>
            </a:endParaRPr>
          </a:p>
          <a:p>
            <a:pPr>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AIM: </a:t>
            </a:r>
          </a:p>
          <a:p>
            <a:pPr lvl="3">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Build consensus on topical issues</a:t>
            </a:r>
          </a:p>
          <a:p>
            <a:pPr lvl="3">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Consider interests of stakeholders for a balanced, efficient, user-friendly, cost-effective </a:t>
            </a:r>
            <a:r>
              <a:rPr lang="en-US" sz="1800" dirty="0" smtClean="0">
                <a:latin typeface="Arial" panose="020B0604020202020204" pitchFamily="34" charset="0"/>
                <a:ea typeface="+mj-ea"/>
                <a:cs typeface="Arial" panose="020B0604020202020204" pitchFamily="34" charset="0"/>
              </a:rPr>
              <a:t>system</a:t>
            </a:r>
          </a:p>
          <a:p>
            <a:pPr marL="0" lvl="3" indent="0">
              <a:buClr>
                <a:srgbClr val="0070C0"/>
              </a:buClr>
              <a:buNone/>
            </a:pPr>
            <a:endParaRPr lang="en-US" sz="1800" dirty="0" smtClean="0">
              <a:latin typeface="Arial" panose="020B0604020202020204" pitchFamily="34" charset="0"/>
              <a:ea typeface="+mj-ea"/>
              <a:cs typeface="Arial" panose="020B0604020202020204" pitchFamily="34" charset="0"/>
            </a:endParaRPr>
          </a:p>
          <a:p>
            <a:pPr marL="0" lvl="3" indent="0">
              <a:buClr>
                <a:srgbClr val="0070C0"/>
              </a:buClr>
              <a:buNone/>
            </a:pPr>
            <a:r>
              <a:rPr lang="en-US" sz="1800" b="1" dirty="0" smtClean="0">
                <a:latin typeface="Arial" panose="020B0604020202020204" pitchFamily="34" charset="0"/>
                <a:ea typeface="+mj-ea"/>
                <a:cs typeface="Arial" panose="020B0604020202020204" pitchFamily="34" charset="0"/>
              </a:rPr>
              <a:t>Issues discussed in  other fora: </a:t>
            </a:r>
          </a:p>
          <a:p>
            <a:pPr marL="0" lvl="3" indent="0">
              <a:buClr>
                <a:srgbClr val="0070C0"/>
              </a:buClr>
              <a:buNone/>
            </a:pPr>
            <a:endParaRPr lang="en-US" sz="1800" b="1" dirty="0" smtClean="0">
              <a:latin typeface="Arial" panose="020B0604020202020204" pitchFamily="34" charset="0"/>
              <a:ea typeface="+mj-ea"/>
              <a:cs typeface="Arial" panose="020B0604020202020204" pitchFamily="34" charset="0"/>
            </a:endParaRPr>
          </a:p>
          <a:p>
            <a:pPr marL="342900" lvl="3" indent="-342900">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Enforcement </a:t>
            </a:r>
            <a:r>
              <a:rPr lang="en-US" sz="1800" dirty="0" smtClean="0">
                <a:latin typeface="Arial" panose="020B0604020202020204" pitchFamily="34" charset="0"/>
                <a:ea typeface="+mj-ea"/>
                <a:cs typeface="Arial" panose="020B0604020202020204" pitchFamily="34" charset="0"/>
              </a:rPr>
              <a:t>issues are discussed in the Advisory Committee on </a:t>
            </a:r>
            <a:r>
              <a:rPr lang="en-US" sz="1800" dirty="0" smtClean="0">
                <a:latin typeface="Arial" panose="020B0604020202020204" pitchFamily="34" charset="0"/>
                <a:ea typeface="+mj-ea"/>
                <a:cs typeface="Arial" panose="020B0604020202020204" pitchFamily="34" charset="0"/>
              </a:rPr>
              <a:t>Enforcement</a:t>
            </a:r>
          </a:p>
          <a:p>
            <a:pPr marL="0" lvl="3" indent="0">
              <a:buClr>
                <a:srgbClr val="0070C0"/>
              </a:buClr>
              <a:buNone/>
            </a:pPr>
            <a:endParaRPr lang="en-US" sz="1800" dirty="0" smtClean="0">
              <a:latin typeface="Arial" panose="020B0604020202020204" pitchFamily="34" charset="0"/>
              <a:ea typeface="+mj-ea"/>
              <a:cs typeface="Arial" panose="020B0604020202020204" pitchFamily="34" charset="0"/>
            </a:endParaRPr>
          </a:p>
          <a:p>
            <a:pPr marL="342900" lvl="3" indent="-342900">
              <a:buClr>
                <a:srgbClr val="0070C0"/>
              </a:buClr>
              <a:buFont typeface="Wingdings" panose="05000000000000000000" pitchFamily="2" charset="2"/>
              <a:buChar char="§"/>
            </a:pPr>
            <a:r>
              <a:rPr lang="en-US" sz="1800" dirty="0" smtClean="0">
                <a:latin typeface="Arial" panose="020B0604020202020204" pitchFamily="34" charset="0"/>
                <a:ea typeface="+mj-ea"/>
                <a:cs typeface="Arial" panose="020B0604020202020204" pitchFamily="34" charset="0"/>
              </a:rPr>
              <a:t>Traditional </a:t>
            </a:r>
            <a:r>
              <a:rPr lang="en-US" sz="1800" dirty="0">
                <a:latin typeface="Arial" panose="020B0604020202020204" pitchFamily="34" charset="0"/>
                <a:ea typeface="+mj-ea"/>
                <a:cs typeface="Arial" panose="020B0604020202020204" pitchFamily="34" charset="0"/>
              </a:rPr>
              <a:t>knowledge (TK), traditional cultural expressions (TCEs) and </a:t>
            </a:r>
            <a:r>
              <a:rPr lang="en-US" sz="1800" dirty="0" smtClean="0">
                <a:latin typeface="Arial" panose="020B0604020202020204" pitchFamily="34" charset="0"/>
                <a:ea typeface="+mj-ea"/>
                <a:cs typeface="Arial" panose="020B0604020202020204" pitchFamily="34" charset="0"/>
              </a:rPr>
              <a:t>genetic resources </a:t>
            </a:r>
            <a:r>
              <a:rPr lang="en-US" sz="1800" dirty="0">
                <a:latin typeface="Arial" panose="020B0604020202020204" pitchFamily="34" charset="0"/>
                <a:ea typeface="+mj-ea"/>
                <a:cs typeface="Arial" panose="020B0604020202020204" pitchFamily="34" charset="0"/>
              </a:rPr>
              <a:t>(GRs</a:t>
            </a:r>
            <a:r>
              <a:rPr lang="en-US" sz="1800" dirty="0" smtClean="0">
                <a:latin typeface="Arial" panose="020B0604020202020204" pitchFamily="34" charset="0"/>
                <a:ea typeface="+mj-ea"/>
                <a:cs typeface="Arial" panose="020B0604020202020204" pitchFamily="34" charset="0"/>
              </a:rPr>
              <a:t>)</a:t>
            </a:r>
            <a:endParaRPr lang="en-US" sz="1800" dirty="0">
              <a:latin typeface="Arial" panose="020B0604020202020204" pitchFamily="34" charset="0"/>
              <a:ea typeface="+mj-ea"/>
              <a:cs typeface="Arial" panose="020B0604020202020204" pitchFamily="34" charset="0"/>
            </a:endParaRPr>
          </a:p>
          <a:p>
            <a:pPr marL="342900" lvl="3" indent="-342900">
              <a:buClr>
                <a:srgbClr val="0070C0"/>
              </a:buClr>
              <a:buFont typeface="Wingdings" panose="05000000000000000000" pitchFamily="2" charset="2"/>
              <a:buChar char="§"/>
            </a:pPr>
            <a:endParaRPr lang="en-US" sz="1800" dirty="0" smtClean="0">
              <a:latin typeface="Arial" panose="020B0604020202020204" pitchFamily="34" charset="0"/>
              <a:ea typeface="+mj-ea"/>
              <a:cs typeface="Arial" panose="020B0604020202020204" pitchFamily="34" charset="0"/>
            </a:endParaRPr>
          </a:p>
          <a:p>
            <a:pPr marL="0" indent="0">
              <a:buNone/>
            </a:pPr>
            <a:endParaRPr lang="en-US" sz="1900" dirty="0" smtClean="0">
              <a:latin typeface="Arial" panose="020B0604020202020204" pitchFamily="34" charset="0"/>
              <a:cs typeface="Arial" panose="020B0604020202020204" pitchFamily="34" charset="0"/>
            </a:endParaRPr>
          </a:p>
          <a:p>
            <a:pPr marL="0" indent="0">
              <a:buNone/>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a:p>
            <a:pPr lvl="3">
              <a:buFont typeface="Arial"/>
              <a:buChar char="•"/>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a:p>
            <a:pPr marL="1371600" lvl="3" indent="0">
              <a:buNone/>
            </a:pPr>
            <a:endParaRPr lang="en-US" sz="1600" dirty="0" smtClean="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94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500"/>
                                        <p:tgtEl>
                                          <p:spTgt spid="7">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12" end="12"/>
                                            </p:txEl>
                                          </p:spTgt>
                                        </p:tgtEl>
                                        <p:attrNameLst>
                                          <p:attrName>style.visibility</p:attrName>
                                        </p:attrNameLst>
                                      </p:cBhvr>
                                      <p:to>
                                        <p:strVal val="visible"/>
                                      </p:to>
                                    </p:set>
                                    <p:animEffect transition="in" filter="fade">
                                      <p:cBhvr>
                                        <p:cTn id="38" dur="500"/>
                                        <p:tgtEl>
                                          <p:spTgt spid="7">
                                            <p:txEl>
                                              <p:pRg st="12" end="1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animEffect transition="in" filter="fade">
                                      <p:cBhvr>
                                        <p:cTn id="41"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7544" y="44624"/>
            <a:ext cx="8496944" cy="720080"/>
          </a:xfrm>
        </p:spPr>
        <p:txBody>
          <a:bodyPr/>
          <a:lstStyle/>
          <a:p>
            <a:pPr eaLnBrk="1" hangingPunct="1"/>
            <a:r>
              <a:rPr lang="en-US" kern="1200" dirty="0"/>
              <a:t>Recent Developments </a:t>
            </a:r>
            <a:r>
              <a:rPr lang="fr-CH" kern="1200" dirty="0"/>
              <a:t>&amp; Services</a:t>
            </a:r>
            <a:endParaRPr lang="en-US" kern="1200" dirty="0"/>
          </a:p>
        </p:txBody>
      </p:sp>
      <p:sp>
        <p:nvSpPr>
          <p:cNvPr id="10243" name="Rectangle 3"/>
          <p:cNvSpPr>
            <a:spLocks noGrp="1" noChangeArrowheads="1"/>
          </p:cNvSpPr>
          <p:nvPr>
            <p:ph type="body" idx="1"/>
          </p:nvPr>
        </p:nvSpPr>
        <p:spPr>
          <a:xfrm>
            <a:off x="474908" y="908720"/>
            <a:ext cx="8561588" cy="5949280"/>
          </a:xfrm>
        </p:spPr>
        <p:txBody>
          <a:bodyPr/>
          <a:lstStyle/>
          <a:p>
            <a:pPr>
              <a:spcBef>
                <a:spcPts val="500"/>
              </a:spcBef>
              <a:spcAft>
                <a:spcPts val="500"/>
              </a:spcAft>
              <a:defRPr/>
            </a:pPr>
            <a:r>
              <a:rPr lang="fr-CH" sz="2000" b="1" dirty="0" smtClean="0">
                <a:solidFill>
                  <a:srgbClr val="002060"/>
                </a:solidFill>
              </a:rPr>
              <a:t>PCT </a:t>
            </a:r>
            <a:r>
              <a:rPr lang="fr-CH" sz="2000" b="1" dirty="0">
                <a:solidFill>
                  <a:srgbClr val="002060"/>
                </a:solidFill>
              </a:rPr>
              <a:t>and PPH</a:t>
            </a:r>
            <a:r>
              <a:rPr lang="fr-CH" sz="2000" dirty="0">
                <a:solidFill>
                  <a:srgbClr val="002060"/>
                </a:solidFill>
              </a:rPr>
              <a:t>: accelerated national prosecution based on positive “PCT work </a:t>
            </a:r>
            <a:r>
              <a:rPr lang="fr-CH" sz="2000" dirty="0" smtClean="0">
                <a:solidFill>
                  <a:srgbClr val="002060"/>
                </a:solidFill>
              </a:rPr>
              <a:t>products” </a:t>
            </a:r>
            <a:r>
              <a:rPr lang="en-US" altLang="en-US" sz="2000" dirty="0" smtClean="0">
                <a:solidFill>
                  <a:srgbClr val="002060"/>
                </a:solidFill>
              </a:rPr>
              <a:t>of </a:t>
            </a:r>
            <a:r>
              <a:rPr lang="en-US" altLang="en-US" sz="2000" dirty="0">
                <a:solidFill>
                  <a:srgbClr val="002060"/>
                </a:solidFill>
              </a:rPr>
              <a:t>PCT International Authority (written opinion of the ISA or the IPEA, IPRP </a:t>
            </a:r>
            <a:r>
              <a:rPr lang="en-US" altLang="en-US" sz="2000" dirty="0" smtClean="0">
                <a:solidFill>
                  <a:srgbClr val="002060"/>
                </a:solidFill>
              </a:rPr>
              <a:t>II))</a:t>
            </a:r>
          </a:p>
          <a:p>
            <a:pPr marL="804863" lvl="1" indent="-347663">
              <a:lnSpc>
                <a:spcPct val="95000"/>
              </a:lnSpc>
              <a:spcBef>
                <a:spcPct val="10000"/>
              </a:spcBef>
              <a:spcAft>
                <a:spcPct val="10000"/>
              </a:spcAft>
              <a:buClr>
                <a:srgbClr val="990033"/>
              </a:buClr>
            </a:pPr>
            <a:r>
              <a:rPr lang="en-US" altLang="en-US" sz="2000" dirty="0">
                <a:solidFill>
                  <a:srgbClr val="002060"/>
                </a:solidFill>
              </a:rPr>
              <a:t>MANY individual PCT-PPH </a:t>
            </a:r>
            <a:r>
              <a:rPr lang="en-US" altLang="en-US" sz="2000" dirty="0" smtClean="0">
                <a:solidFill>
                  <a:srgbClr val="002060"/>
                </a:solidFill>
              </a:rPr>
              <a:t>pathways:</a:t>
            </a:r>
          </a:p>
          <a:p>
            <a:pPr marL="804863" lvl="1" indent="0">
              <a:lnSpc>
                <a:spcPct val="95000"/>
              </a:lnSpc>
              <a:spcBef>
                <a:spcPct val="10000"/>
              </a:spcBef>
              <a:spcAft>
                <a:spcPct val="10000"/>
              </a:spcAft>
              <a:buClr>
                <a:srgbClr val="990033"/>
              </a:buClr>
              <a:buNone/>
            </a:pPr>
            <a:r>
              <a:rPr lang="en-US" altLang="en-US" sz="2000" dirty="0" smtClean="0">
                <a:solidFill>
                  <a:schemeClr val="accent5">
                    <a:lumMod val="75000"/>
                  </a:schemeClr>
                </a:solidFill>
                <a:hlinkClick r:id="rId3"/>
              </a:rPr>
              <a:t>http</a:t>
            </a:r>
            <a:r>
              <a:rPr lang="en-US" altLang="en-US" sz="2000" dirty="0">
                <a:solidFill>
                  <a:schemeClr val="accent5">
                    <a:lumMod val="75000"/>
                  </a:schemeClr>
                </a:solidFill>
                <a:hlinkClick r:id="rId3"/>
              </a:rPr>
              <a:t>://</a:t>
            </a:r>
            <a:r>
              <a:rPr lang="en-US" altLang="en-US" sz="2000" dirty="0" smtClean="0">
                <a:solidFill>
                  <a:schemeClr val="accent5">
                    <a:lumMod val="75000"/>
                  </a:schemeClr>
                </a:solidFill>
                <a:hlinkClick r:id="rId3"/>
              </a:rPr>
              <a:t>www.wipo.int/pct/en/filing/pct_pph.html</a:t>
            </a:r>
            <a:r>
              <a:rPr lang="en-US" altLang="en-US" sz="2000" dirty="0" smtClean="0">
                <a:solidFill>
                  <a:schemeClr val="accent5">
                    <a:lumMod val="75000"/>
                  </a:schemeClr>
                </a:solidFill>
              </a:rPr>
              <a:t> </a:t>
            </a:r>
            <a:endParaRPr lang="en-US" altLang="en-US" sz="2000" dirty="0">
              <a:solidFill>
                <a:schemeClr val="accent5">
                  <a:lumMod val="75000"/>
                </a:schemeClr>
              </a:solidFill>
            </a:endParaRPr>
          </a:p>
          <a:p>
            <a:pPr marL="804863" lvl="1" indent="-347663">
              <a:spcBef>
                <a:spcPts val="500"/>
              </a:spcBef>
              <a:spcAft>
                <a:spcPts val="500"/>
              </a:spcAft>
              <a:buClr>
                <a:srgbClr val="990033"/>
              </a:buClr>
              <a:defRPr/>
            </a:pPr>
            <a:r>
              <a:rPr lang="en-US" altLang="en-US" sz="2000" dirty="0">
                <a:solidFill>
                  <a:srgbClr val="002060"/>
                </a:solidFill>
              </a:rPr>
              <a:t>PCT-PPH user experience/strategy: </a:t>
            </a:r>
            <a:r>
              <a:rPr lang="en-US" altLang="en-US" sz="2000" dirty="0">
                <a:hlinkClick r:id="rId4"/>
              </a:rPr>
              <a:t>http://www.youtube.com/watch?v=XnSShsUHXss</a:t>
            </a:r>
            <a:r>
              <a:rPr lang="en-US" altLang="en-US" sz="2000" dirty="0"/>
              <a:t> </a:t>
            </a:r>
            <a:r>
              <a:rPr lang="en-US" altLang="en-US" sz="2000" dirty="0">
                <a:solidFill>
                  <a:srgbClr val="002060"/>
                </a:solidFill>
              </a:rPr>
              <a:t>(Carl Oppedahl video</a:t>
            </a:r>
            <a:r>
              <a:rPr lang="en-US" altLang="en-US" sz="2000" dirty="0" smtClean="0">
                <a:solidFill>
                  <a:srgbClr val="002060"/>
                </a:solidFill>
              </a:rPr>
              <a:t>)</a:t>
            </a:r>
            <a:endParaRPr lang="en-US" sz="2000" dirty="0" smtClean="0">
              <a:solidFill>
                <a:srgbClr val="002060"/>
              </a:solidFill>
            </a:endParaRPr>
          </a:p>
          <a:p>
            <a:pPr>
              <a:spcBef>
                <a:spcPts val="500"/>
              </a:spcBef>
              <a:spcAft>
                <a:spcPts val="500"/>
              </a:spcAft>
              <a:defRPr/>
            </a:pPr>
            <a:r>
              <a:rPr lang="en-US" sz="2000" b="1" dirty="0">
                <a:solidFill>
                  <a:srgbClr val="002060"/>
                </a:solidFill>
              </a:rPr>
              <a:t>New ISAs/IPEAs</a:t>
            </a:r>
            <a:r>
              <a:rPr lang="en-US" sz="2000" dirty="0">
                <a:solidFill>
                  <a:srgbClr val="002060"/>
                </a:solidFill>
              </a:rPr>
              <a:t>: ISA/UA &amp; </a:t>
            </a:r>
            <a:r>
              <a:rPr lang="en-US" sz="2000" dirty="0" smtClean="0">
                <a:solidFill>
                  <a:srgbClr val="002060"/>
                </a:solidFill>
              </a:rPr>
              <a:t>ISA/SG</a:t>
            </a:r>
          </a:p>
          <a:p>
            <a:pPr>
              <a:spcBef>
                <a:spcPts val="500"/>
              </a:spcBef>
              <a:spcAft>
                <a:spcPts val="500"/>
              </a:spcAft>
              <a:defRPr/>
            </a:pPr>
            <a:r>
              <a:rPr lang="fr-CH" sz="2000" dirty="0" smtClean="0">
                <a:solidFill>
                  <a:srgbClr val="002060"/>
                </a:solidFill>
                <a:hlinkClick r:id="rId5"/>
              </a:rPr>
              <a:t>PCT Brief</a:t>
            </a:r>
            <a:endParaRPr lang="fr-CH" sz="2000" dirty="0">
              <a:solidFill>
                <a:srgbClr val="002060"/>
              </a:solidFill>
            </a:endParaRPr>
          </a:p>
          <a:p>
            <a:pPr>
              <a:spcBef>
                <a:spcPts val="500"/>
              </a:spcBef>
              <a:spcAft>
                <a:spcPts val="500"/>
              </a:spcAft>
              <a:defRPr/>
            </a:pPr>
            <a:r>
              <a:rPr lang="fr-CH" sz="2000" dirty="0" smtClean="0">
                <a:solidFill>
                  <a:srgbClr val="002060"/>
                </a:solidFill>
                <a:hlinkClick r:id="rId6"/>
              </a:rPr>
              <a:t>PATENTSCOPE</a:t>
            </a:r>
            <a:endParaRPr lang="fr-CH" sz="2000" dirty="0">
              <a:solidFill>
                <a:srgbClr val="002060"/>
              </a:solidFill>
            </a:endParaRPr>
          </a:p>
          <a:p>
            <a:pPr>
              <a:spcBef>
                <a:spcPts val="500"/>
              </a:spcBef>
              <a:spcAft>
                <a:spcPts val="500"/>
              </a:spcAft>
              <a:defRPr/>
            </a:pPr>
            <a:r>
              <a:rPr lang="fr-CH" sz="2000" dirty="0" smtClean="0">
                <a:solidFill>
                  <a:srgbClr val="002060"/>
                </a:solidFill>
                <a:hlinkClick r:id="rId7"/>
              </a:rPr>
              <a:t>WIPO Pearl</a:t>
            </a:r>
            <a:r>
              <a:rPr lang="fr-CH" sz="2000" dirty="0" smtClean="0">
                <a:solidFill>
                  <a:srgbClr val="002060"/>
                </a:solidFill>
              </a:rPr>
              <a:t>: WIPO’s multilingual terminology portal</a:t>
            </a:r>
            <a:endParaRPr lang="fr-CH" sz="2000" dirty="0">
              <a:solidFill>
                <a:srgbClr val="002060"/>
              </a:solidFill>
            </a:endParaRPr>
          </a:p>
          <a:p>
            <a:pPr eaLnBrk="1" hangingPunct="1">
              <a:spcBef>
                <a:spcPts val="500"/>
              </a:spcBef>
              <a:spcAft>
                <a:spcPts val="500"/>
              </a:spcAft>
              <a:defRPr/>
            </a:pPr>
            <a:r>
              <a:rPr lang="en-US" sz="2000" dirty="0" smtClean="0">
                <a:solidFill>
                  <a:srgbClr val="002060"/>
                </a:solidFill>
              </a:rPr>
              <a:t>Arbitration and Mediation Center: </a:t>
            </a:r>
            <a:r>
              <a:rPr lang="en-US" sz="2000" dirty="0" smtClean="0">
                <a:solidFill>
                  <a:srgbClr val="002060"/>
                </a:solidFill>
                <a:hlinkClick r:id="rId8"/>
              </a:rPr>
              <a:t>Fee Reductions for PCT Users</a:t>
            </a:r>
            <a:endParaRPr lang="en-US" sz="2000" dirty="0" smtClean="0">
              <a:solidFill>
                <a:srgbClr val="002060"/>
              </a:solidFill>
            </a:endParaRPr>
          </a:p>
          <a:p>
            <a:pPr marL="0" indent="0" eaLnBrk="1" hangingPunct="1">
              <a:spcBef>
                <a:spcPts val="500"/>
              </a:spcBef>
              <a:spcAft>
                <a:spcPts val="500"/>
              </a:spcAft>
              <a:buFontTx/>
              <a:buNone/>
              <a:defRPr/>
            </a:pPr>
            <a:endParaRPr lang="fr-CH" dirty="0" smtClean="0"/>
          </a:p>
        </p:txBody>
      </p:sp>
    </p:spTree>
    <p:extLst>
      <p:ext uri="{BB962C8B-B14F-4D97-AF65-F5344CB8AC3E}">
        <p14:creationId xmlns:p14="http://schemas.microsoft.com/office/powerpoint/2010/main" val="81826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23529" y="115888"/>
            <a:ext cx="8098160" cy="581025"/>
          </a:xfrm>
        </p:spPr>
        <p:txBody>
          <a:bodyPr/>
          <a:lstStyle/>
          <a:p>
            <a:r>
              <a:rPr lang="en-US" altLang="en-US" kern="1200" dirty="0"/>
              <a:t>PCT training options</a:t>
            </a:r>
          </a:p>
        </p:txBody>
      </p:sp>
      <p:sp>
        <p:nvSpPr>
          <p:cNvPr id="38915" name="Rectangle 3"/>
          <p:cNvSpPr>
            <a:spLocks noGrp="1" noChangeArrowheads="1"/>
          </p:cNvSpPr>
          <p:nvPr>
            <p:ph type="body" idx="1"/>
          </p:nvPr>
        </p:nvSpPr>
        <p:spPr>
          <a:xfrm>
            <a:off x="323850" y="836712"/>
            <a:ext cx="8640763" cy="5616277"/>
          </a:xfrm>
        </p:spPr>
        <p:txBody>
          <a:bodyPr/>
          <a:lstStyle/>
          <a:p>
            <a:pPr>
              <a:lnSpc>
                <a:spcPct val="95000"/>
              </a:lnSpc>
              <a:spcBef>
                <a:spcPct val="25000"/>
              </a:spcBef>
              <a:spcAft>
                <a:spcPct val="25000"/>
              </a:spcAft>
            </a:pPr>
            <a:r>
              <a:rPr lang="en-US" altLang="en-US" sz="2000" dirty="0" smtClean="0">
                <a:solidFill>
                  <a:srgbClr val="002060"/>
                </a:solidFill>
              </a:rPr>
              <a:t>29 PCT training videos on </a:t>
            </a:r>
            <a:r>
              <a:rPr lang="en-US" altLang="en-US" sz="2000" dirty="0" smtClean="0">
                <a:solidFill>
                  <a:srgbClr val="000099"/>
                </a:solidFill>
                <a:hlinkClick r:id="rId3"/>
              </a:rPr>
              <a:t>WIPO’s Youtube channel </a:t>
            </a:r>
            <a:r>
              <a:rPr lang="en-US" altLang="en-US" sz="2000" dirty="0" smtClean="0">
                <a:solidFill>
                  <a:srgbClr val="002060"/>
                </a:solidFill>
              </a:rPr>
              <a:t>and WIPO’s PCT page</a:t>
            </a:r>
          </a:p>
          <a:p>
            <a:pPr>
              <a:lnSpc>
                <a:spcPct val="95000"/>
              </a:lnSpc>
              <a:spcBef>
                <a:spcPct val="25000"/>
              </a:spcBef>
              <a:spcAft>
                <a:spcPct val="25000"/>
              </a:spcAft>
            </a:pPr>
            <a:r>
              <a:rPr lang="en-US" altLang="en-US" sz="2000" dirty="0" smtClean="0">
                <a:solidFill>
                  <a:srgbClr val="002060"/>
                </a:solidFill>
              </a:rPr>
              <a:t>PCT</a:t>
            </a:r>
            <a:r>
              <a:rPr lang="en-US" altLang="en-US" sz="2000" dirty="0" smtClean="0">
                <a:solidFill>
                  <a:srgbClr val="000099"/>
                </a:solidFill>
              </a:rPr>
              <a:t> </a:t>
            </a:r>
            <a:r>
              <a:rPr lang="en-US" altLang="en-US" sz="2000" dirty="0" smtClean="0">
                <a:solidFill>
                  <a:srgbClr val="000099"/>
                </a:solidFill>
                <a:hlinkClick r:id="rId4"/>
              </a:rPr>
              <a:t>distance learning course </a:t>
            </a:r>
            <a:r>
              <a:rPr lang="en-US" altLang="en-US" sz="2000" dirty="0" smtClean="0">
                <a:solidFill>
                  <a:srgbClr val="002060"/>
                </a:solidFill>
              </a:rPr>
              <a:t>content available in the 10 PCT publication languages</a:t>
            </a:r>
          </a:p>
          <a:p>
            <a:pPr>
              <a:lnSpc>
                <a:spcPct val="95000"/>
              </a:lnSpc>
              <a:spcBef>
                <a:spcPct val="25000"/>
              </a:spcBef>
              <a:spcAft>
                <a:spcPct val="25000"/>
              </a:spcAft>
            </a:pPr>
            <a:r>
              <a:rPr lang="en-US" altLang="en-US" sz="2000" dirty="0" smtClean="0">
                <a:solidFill>
                  <a:srgbClr val="002060"/>
                </a:solidFill>
              </a:rPr>
              <a:t>PCT</a:t>
            </a:r>
            <a:r>
              <a:rPr lang="en-US" altLang="en-US" sz="2000" dirty="0" smtClean="0">
                <a:solidFill>
                  <a:srgbClr val="000099"/>
                </a:solidFill>
              </a:rPr>
              <a:t> </a:t>
            </a:r>
            <a:r>
              <a:rPr lang="en-US" altLang="en-US" sz="2000" dirty="0" smtClean="0">
                <a:solidFill>
                  <a:srgbClr val="000099"/>
                </a:solidFill>
                <a:hlinkClick r:id="rId5"/>
              </a:rPr>
              <a:t>webinars </a:t>
            </a:r>
            <a:endParaRPr lang="en-US" altLang="en-US" sz="2000" dirty="0" smtClean="0">
              <a:solidFill>
                <a:srgbClr val="000099"/>
              </a:solidFill>
            </a:endParaRPr>
          </a:p>
          <a:p>
            <a:pPr marL="868363" lvl="1" indent="-411163">
              <a:lnSpc>
                <a:spcPct val="95000"/>
              </a:lnSpc>
              <a:spcBef>
                <a:spcPct val="25000"/>
              </a:spcBef>
              <a:spcAft>
                <a:spcPct val="25000"/>
              </a:spcAft>
              <a:buClr>
                <a:srgbClr val="990033"/>
              </a:buClr>
            </a:pPr>
            <a:r>
              <a:rPr lang="en-US" altLang="en-US" sz="2000" dirty="0" smtClean="0">
                <a:solidFill>
                  <a:srgbClr val="002060"/>
                </a:solidFill>
              </a:rPr>
              <a:t>providing free updates on developments in PCT procedures, and PCT strategies—previous webinars are archived and freely available</a:t>
            </a:r>
          </a:p>
          <a:p>
            <a:pPr marL="868363" lvl="1" indent="-411163">
              <a:lnSpc>
                <a:spcPct val="95000"/>
              </a:lnSpc>
              <a:spcBef>
                <a:spcPct val="25000"/>
              </a:spcBef>
              <a:spcAft>
                <a:spcPct val="25000"/>
              </a:spcAft>
              <a:buClr>
                <a:srgbClr val="990033"/>
              </a:buClr>
            </a:pPr>
            <a:r>
              <a:rPr lang="en-US" altLang="en-US" sz="2000" dirty="0" smtClean="0">
                <a:solidFill>
                  <a:srgbClr val="002060"/>
                </a:solidFill>
              </a:rPr>
              <a:t>upon request also for companies or law firms, for example, for focused training on how to use ePCT </a:t>
            </a:r>
          </a:p>
          <a:p>
            <a:pPr>
              <a:lnSpc>
                <a:spcPct val="95000"/>
              </a:lnSpc>
              <a:spcBef>
                <a:spcPct val="25000"/>
              </a:spcBef>
              <a:spcAft>
                <a:spcPct val="25000"/>
              </a:spcAft>
            </a:pPr>
            <a:r>
              <a:rPr lang="en-US" altLang="en-US" sz="2000" dirty="0" smtClean="0">
                <a:solidFill>
                  <a:srgbClr val="002060"/>
                </a:solidFill>
              </a:rPr>
              <a:t>In-person PCT </a:t>
            </a:r>
            <a:r>
              <a:rPr lang="en-US" altLang="en-US" sz="2000" dirty="0" smtClean="0">
                <a:solidFill>
                  <a:srgbClr val="000099"/>
                </a:solidFill>
                <a:hlinkClick r:id="rId6"/>
              </a:rPr>
              <a:t>seminars </a:t>
            </a:r>
            <a:r>
              <a:rPr lang="en-US" altLang="en-US" sz="2000" dirty="0" smtClean="0">
                <a:solidFill>
                  <a:srgbClr val="002060"/>
                </a:solidFill>
              </a:rPr>
              <a:t>and training sessions </a:t>
            </a:r>
          </a:p>
          <a:p>
            <a:pPr>
              <a:lnSpc>
                <a:spcPct val="95000"/>
              </a:lnSpc>
              <a:spcBef>
                <a:spcPct val="25000"/>
              </a:spcBef>
              <a:spcAft>
                <a:spcPct val="25000"/>
              </a:spcAft>
            </a:pPr>
            <a:r>
              <a:rPr lang="en-US" altLang="en-US" sz="2000" dirty="0" smtClean="0">
                <a:solidFill>
                  <a:srgbClr val="002060"/>
                </a:solidFill>
              </a:rPr>
              <a:t>Advanced PCT Seminar on WIPO premises (in Fall)</a:t>
            </a:r>
          </a:p>
          <a:p>
            <a:pPr>
              <a:lnSpc>
                <a:spcPct val="95000"/>
              </a:lnSpc>
              <a:spcBef>
                <a:spcPct val="25000"/>
              </a:spcBef>
              <a:spcAft>
                <a:spcPct val="25000"/>
              </a:spcAft>
            </a:pPr>
            <a:endParaRPr lang="en-US" altLang="en-US" dirty="0" smtClean="0">
              <a:solidFill>
                <a:srgbClr val="000099"/>
              </a:solidFill>
            </a:endParaRPr>
          </a:p>
        </p:txBody>
      </p:sp>
    </p:spTree>
    <p:extLst>
      <p:ext uri="{BB962C8B-B14F-4D97-AF65-F5344CB8AC3E}">
        <p14:creationId xmlns:p14="http://schemas.microsoft.com/office/powerpoint/2010/main" val="36396114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750" y="1484313"/>
            <a:ext cx="8353425" cy="500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9525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Clr>
                <a:schemeClr val="tx1"/>
              </a:buClr>
              <a:buFontTx/>
              <a:buNone/>
            </a:pPr>
            <a:r>
              <a:rPr lang="en-US" altLang="en-US" dirty="0">
                <a:solidFill>
                  <a:srgbClr val="002060"/>
                </a:solidFill>
                <a:ea typeface="ヒラギノ角ゴ Pro W3"/>
                <a:cs typeface="ヒラギノ角ゴ Pro W3"/>
              </a:rPr>
              <a:t>For further information about the PCT, see</a:t>
            </a:r>
          </a:p>
          <a:p>
            <a:pPr marL="901700" indent="-365125">
              <a:spcBef>
                <a:spcPct val="50000"/>
              </a:spcBef>
              <a:buClr>
                <a:srgbClr val="990033"/>
              </a:buClr>
              <a:buFont typeface="Wingdings" panose="05000000000000000000" pitchFamily="2" charset="2"/>
              <a:buChar char="q"/>
            </a:pPr>
            <a:r>
              <a:rPr lang="en-US" altLang="en-US" sz="2200" dirty="0" smtClean="0">
                <a:solidFill>
                  <a:srgbClr val="004072"/>
                </a:solidFill>
                <a:ea typeface="ヒラギノ角ゴ Pro W3"/>
                <a:cs typeface="ヒラギノ角ゴ Pro W3"/>
                <a:hlinkClick r:id="rId3"/>
              </a:rPr>
              <a:t>http</a:t>
            </a:r>
            <a:r>
              <a:rPr lang="en-US" altLang="en-US" sz="2200" dirty="0">
                <a:solidFill>
                  <a:srgbClr val="004072"/>
                </a:solidFill>
                <a:ea typeface="ヒラギノ角ゴ Pro W3"/>
                <a:cs typeface="ヒラギノ角ゴ Pro W3"/>
                <a:hlinkClick r:id="rId3"/>
              </a:rPr>
              <a:t>://www.wipo.int/pct/en</a:t>
            </a:r>
            <a:r>
              <a:rPr lang="en-US" altLang="en-US" sz="2200" dirty="0" smtClean="0">
                <a:solidFill>
                  <a:srgbClr val="004072"/>
                </a:solidFill>
                <a:ea typeface="ヒラギノ角ゴ Pro W3"/>
                <a:cs typeface="ヒラギノ角ゴ Pro W3"/>
                <a:hlinkClick r:id="rId3"/>
              </a:rPr>
              <a:t>/</a:t>
            </a:r>
            <a:r>
              <a:rPr lang="en-US" altLang="en-US" sz="2200" dirty="0" smtClean="0">
                <a:solidFill>
                  <a:srgbClr val="004072"/>
                </a:solidFill>
                <a:ea typeface="ヒラギノ角ゴ Pro W3"/>
                <a:cs typeface="ヒラギノ角ゴ Pro W3"/>
              </a:rPr>
              <a:t> </a:t>
            </a:r>
            <a:endParaRPr lang="en-US" altLang="en-US" sz="2200" b="1" dirty="0">
              <a:solidFill>
                <a:srgbClr val="004072"/>
              </a:solidFill>
              <a:ea typeface="ヒラギノ角ゴ Pro W3"/>
              <a:cs typeface="ヒラギノ角ゴ Pro W3"/>
            </a:endParaRPr>
          </a:p>
          <a:p>
            <a:pPr>
              <a:spcBef>
                <a:spcPct val="50000"/>
              </a:spcBef>
              <a:buFontTx/>
              <a:buNone/>
            </a:pPr>
            <a:r>
              <a:rPr lang="en-US" altLang="en-US" dirty="0">
                <a:solidFill>
                  <a:srgbClr val="002060"/>
                </a:solidFill>
                <a:ea typeface="ヒラギノ角ゴ Pro W3"/>
                <a:cs typeface="ヒラギノ角ゴ Pro W3"/>
              </a:rPr>
              <a:t>For general questions about the PCT, contact the PCT </a:t>
            </a:r>
            <a:r>
              <a:rPr lang="en-US" altLang="en-US" dirty="0" smtClean="0">
                <a:solidFill>
                  <a:srgbClr val="002060"/>
                </a:solidFill>
                <a:ea typeface="ヒラギノ角ゴ Pro W3"/>
                <a:cs typeface="ヒラギノ角ゴ Pro W3"/>
              </a:rPr>
              <a:t>Information Service </a:t>
            </a:r>
            <a:r>
              <a:rPr lang="en-US" altLang="en-US" dirty="0">
                <a:solidFill>
                  <a:srgbClr val="002060"/>
                </a:solidFill>
                <a:ea typeface="ヒラギノ角ゴ Pro W3"/>
                <a:cs typeface="ヒラギノ角ゴ Pro W3"/>
              </a:rPr>
              <a:t>at:</a:t>
            </a:r>
          </a:p>
          <a:p>
            <a:pPr>
              <a:lnSpc>
                <a:spcPct val="70000"/>
              </a:lnSpc>
              <a:spcBef>
                <a:spcPct val="50000"/>
              </a:spcBef>
              <a:buFontTx/>
              <a:buNone/>
            </a:pPr>
            <a:endParaRPr lang="en-US" altLang="en-US" dirty="0">
              <a:solidFill>
                <a:srgbClr val="AF3737"/>
              </a:solidFill>
              <a:ea typeface="ヒラギノ角ゴ Pro W3"/>
              <a:cs typeface="ヒラギノ角ゴ Pro W3"/>
            </a:endParaRPr>
          </a:p>
          <a:p>
            <a:pPr marL="901700" lvl="3" indent="-365125">
              <a:lnSpc>
                <a:spcPct val="70000"/>
              </a:lnSpc>
              <a:spcBef>
                <a:spcPts val="500"/>
              </a:spcBef>
              <a:spcAft>
                <a:spcPts val="500"/>
              </a:spcAft>
              <a:buClr>
                <a:srgbClr val="990033"/>
              </a:buClr>
              <a:buFont typeface="Wingdings" panose="05000000000000000000" pitchFamily="2" charset="2"/>
              <a:buChar char="q"/>
            </a:pPr>
            <a:r>
              <a:rPr lang="en-US" altLang="en-US" sz="2200" dirty="0">
                <a:solidFill>
                  <a:schemeClr val="accent5">
                    <a:lumMod val="50000"/>
                  </a:schemeClr>
                </a:solidFill>
                <a:ea typeface="ヒラギノ角ゴ Pro W3"/>
                <a:cs typeface="ヒラギノ角ゴ Pro W3"/>
              </a:rPr>
              <a:t>Telephone: (+41-22) 338 83 38 </a:t>
            </a:r>
          </a:p>
          <a:p>
            <a:pPr marL="987425" lvl="3" indent="-450850">
              <a:spcBef>
                <a:spcPts val="500"/>
              </a:spcBef>
              <a:spcAft>
                <a:spcPts val="500"/>
              </a:spcAft>
              <a:buClr>
                <a:srgbClr val="990033"/>
              </a:buClr>
              <a:buFont typeface="Wingdings" panose="05000000000000000000" pitchFamily="2" charset="2"/>
              <a:buChar char="q"/>
            </a:pPr>
            <a:r>
              <a:rPr lang="en-US" altLang="en-US" sz="2200" dirty="0">
                <a:solidFill>
                  <a:schemeClr val="accent5">
                    <a:lumMod val="50000"/>
                  </a:schemeClr>
                </a:solidFill>
                <a:ea typeface="ヒラギノ角ゴ Pro W3"/>
                <a:cs typeface="ヒラギノ角ゴ Pro W3"/>
              </a:rPr>
              <a:t>Facsimile: (+41-22) 338 83 39 </a:t>
            </a:r>
          </a:p>
          <a:p>
            <a:pPr marL="987425" lvl="3" indent="-450850">
              <a:spcBef>
                <a:spcPts val="500"/>
              </a:spcBef>
              <a:spcAft>
                <a:spcPts val="500"/>
              </a:spcAft>
              <a:buClr>
                <a:srgbClr val="990033"/>
              </a:buClr>
              <a:buFont typeface="Wingdings" panose="05000000000000000000" pitchFamily="2" charset="2"/>
              <a:buChar char="q"/>
            </a:pPr>
            <a:r>
              <a:rPr lang="en-US" altLang="en-US" sz="2200" dirty="0">
                <a:solidFill>
                  <a:schemeClr val="accent5">
                    <a:lumMod val="50000"/>
                  </a:schemeClr>
                </a:solidFill>
                <a:ea typeface="ヒラギノ角ゴ Pro W3"/>
                <a:cs typeface="ヒラギノ角ゴ Pro W3"/>
              </a:rPr>
              <a:t>E-mail: pct.infoline@wipo.int </a:t>
            </a:r>
            <a:r>
              <a:rPr lang="en-US" altLang="en-US" sz="2200" dirty="0" smtClean="0">
                <a:solidFill>
                  <a:schemeClr val="accent5">
                    <a:lumMod val="50000"/>
                  </a:schemeClr>
                </a:solidFill>
                <a:ea typeface="ヒラギノ角ゴ Pro W3"/>
                <a:cs typeface="ヒラギノ角ゴ Pro W3"/>
              </a:rPr>
              <a:t> </a:t>
            </a:r>
            <a:endParaRPr lang="en-US" altLang="en-US" sz="2200" dirty="0">
              <a:solidFill>
                <a:schemeClr val="accent5">
                  <a:lumMod val="50000"/>
                </a:schemeClr>
              </a:solidFill>
              <a:ea typeface="ヒラギノ角ゴ Pro W3"/>
              <a:cs typeface="ヒラギノ角ゴ Pro W3"/>
            </a:endParaRPr>
          </a:p>
          <a:p>
            <a:pPr lvl="3">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p>
          <a:p>
            <a:pPr>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39939" name="Rectangle 3"/>
          <p:cNvSpPr>
            <a:spLocks noChangeArrowheads="1"/>
          </p:cNvSpPr>
          <p:nvPr/>
        </p:nvSpPr>
        <p:spPr bwMode="auto">
          <a:xfrm>
            <a:off x="519732" y="323165"/>
            <a:ext cx="7007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ja-JP" sz="3600" dirty="0">
                <a:solidFill>
                  <a:srgbClr val="00408C"/>
                </a:solidFill>
                <a:latin typeface="+mj-lt"/>
                <a:ea typeface="+mj-ea"/>
                <a:cs typeface="+mj-cs"/>
              </a:rPr>
              <a:t>PCT Resources/Information</a:t>
            </a:r>
            <a:endParaRPr lang="en-US" altLang="en-US" sz="3600" dirty="0">
              <a:solidFill>
                <a:srgbClr val="00408C"/>
              </a:solidFill>
              <a:latin typeface="+mj-lt"/>
              <a:ea typeface="+mj-ea"/>
              <a:cs typeface="+mj-cs"/>
            </a:endParaRPr>
          </a:p>
        </p:txBody>
      </p:sp>
    </p:spTree>
    <p:extLst>
      <p:ext uri="{BB962C8B-B14F-4D97-AF65-F5344CB8AC3E}">
        <p14:creationId xmlns:p14="http://schemas.microsoft.com/office/powerpoint/2010/main" val="7012182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856984" cy="1512168"/>
          </a:xfrm>
        </p:spPr>
        <p:txBody>
          <a:bodyPr/>
          <a:lstStyle/>
          <a:p>
            <a:r>
              <a:rPr lang="en-US" kern="1200" dirty="0"/>
              <a:t>Global Databases for Intellectual Property Platforms </a:t>
            </a:r>
            <a:r>
              <a:rPr lang="en-US" kern="1200" dirty="0" smtClean="0"/>
              <a:t>and Tools </a:t>
            </a:r>
            <a:r>
              <a:rPr lang="en-US" kern="1200" dirty="0"/>
              <a:t>for the Connected Knowledge </a:t>
            </a:r>
            <a:r>
              <a:rPr lang="en-US" kern="1200" dirty="0" smtClean="0"/>
              <a:t>Economy Australia</a:t>
            </a:r>
            <a:r>
              <a:rPr lang="en-US" kern="1200" dirty="0"/>
              <a:t/>
            </a:r>
            <a:br>
              <a:rPr lang="en-US" kern="1200" dirty="0"/>
            </a:br>
            <a:endParaRPr lang="en-US" kern="1200" dirty="0"/>
          </a:p>
        </p:txBody>
      </p:sp>
      <p:sp>
        <p:nvSpPr>
          <p:cNvPr id="6" name="Content Placeholder 2"/>
          <p:cNvSpPr>
            <a:spLocks noGrp="1"/>
          </p:cNvSpPr>
          <p:nvPr>
            <p:ph idx="1"/>
          </p:nvPr>
        </p:nvSpPr>
        <p:spPr>
          <a:xfrm>
            <a:off x="395536" y="5085184"/>
            <a:ext cx="6480720" cy="504056"/>
          </a:xfrm>
        </p:spPr>
        <p:txBody>
          <a:bodyPr/>
          <a:lstStyle/>
          <a:p>
            <a:r>
              <a:rPr lang="en-US" sz="1200" u="sng" dirty="0" smtClean="0"/>
              <a:t>Speaker</a:t>
            </a:r>
            <a:r>
              <a:rPr lang="en-US" sz="1200" dirty="0" smtClean="0"/>
              <a:t>: Yo Takagi</a:t>
            </a:r>
            <a:r>
              <a:rPr lang="en-US" sz="1200" dirty="0" smtClean="0">
                <a:ea typeface="ヒラギノ角ゴ Pro W3" charset="0"/>
                <a:cs typeface="ヒラギノ角ゴ Pro W3" charset="0"/>
              </a:rPr>
              <a:t>, Assistant Director General, Global Infrastructure Sector</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4365104"/>
            <a:ext cx="1540768" cy="1540768"/>
          </a:xfrm>
          <a:prstGeom prst="rect">
            <a:avLst/>
          </a:prstGeom>
        </p:spPr>
      </p:pic>
    </p:spTree>
    <p:extLst>
      <p:ext uri="{BB962C8B-B14F-4D97-AF65-F5344CB8AC3E}">
        <p14:creationId xmlns:p14="http://schemas.microsoft.com/office/powerpoint/2010/main" val="17061081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84976" cy="1143000"/>
          </a:xfrm>
        </p:spPr>
        <p:txBody>
          <a:bodyPr/>
          <a:lstStyle/>
          <a:p>
            <a:r>
              <a:rPr lang="en-US" kern="1200" dirty="0"/>
              <a:t>Benefits to Stakeholders </a:t>
            </a:r>
          </a:p>
        </p:txBody>
      </p:sp>
      <p:sp>
        <p:nvSpPr>
          <p:cNvPr id="3" name="Content Placeholder 2"/>
          <p:cNvSpPr>
            <a:spLocks noGrp="1"/>
          </p:cNvSpPr>
          <p:nvPr>
            <p:ph idx="1"/>
          </p:nvPr>
        </p:nvSpPr>
        <p:spPr>
          <a:xfrm>
            <a:off x="395536" y="1052736"/>
            <a:ext cx="8568952" cy="4896544"/>
          </a:xfrm>
        </p:spPr>
        <p:txBody>
          <a:bodyPr/>
          <a:lstStyle/>
          <a:p>
            <a:r>
              <a:rPr lang="en-US" dirty="0"/>
              <a:t>For </a:t>
            </a:r>
            <a:r>
              <a:rPr lang="en-US" dirty="0" smtClean="0"/>
              <a:t>Innovators/IP Professionals/Business/Research: </a:t>
            </a:r>
          </a:p>
          <a:p>
            <a:pPr lvl="1">
              <a:buFont typeface="Wingdings" pitchFamily="2" charset="2"/>
              <a:buChar char="Ø"/>
            </a:pPr>
            <a:r>
              <a:rPr lang="en-US" sz="2000" dirty="0" smtClean="0"/>
              <a:t>IP intelligence</a:t>
            </a:r>
          </a:p>
          <a:p>
            <a:pPr lvl="2">
              <a:buFont typeface="Wingdings" panose="05000000000000000000" pitchFamily="2" charset="2"/>
              <a:buChar char="§"/>
            </a:pPr>
            <a:r>
              <a:rPr lang="en-US" sz="2000" dirty="0" smtClean="0"/>
              <a:t> Is </a:t>
            </a:r>
            <a:r>
              <a:rPr lang="en-US" sz="2000" dirty="0"/>
              <a:t>it </a:t>
            </a:r>
            <a:r>
              <a:rPr lang="en-US" sz="2000" dirty="0" smtClean="0"/>
              <a:t>worthwhile </a:t>
            </a:r>
            <a:r>
              <a:rPr lang="en-US" sz="2000" dirty="0"/>
              <a:t>to protect my </a:t>
            </a:r>
            <a:r>
              <a:rPr lang="en-US" sz="2000" dirty="0" smtClean="0"/>
              <a:t>innovation? Is there any similar brand? Who </a:t>
            </a:r>
            <a:r>
              <a:rPr lang="en-US" sz="2000" dirty="0"/>
              <a:t>are potential competitors</a:t>
            </a:r>
            <a:r>
              <a:rPr lang="en-US" sz="2000" dirty="0" smtClean="0"/>
              <a:t>?</a:t>
            </a:r>
            <a:endParaRPr lang="en-US" sz="2000" dirty="0"/>
          </a:p>
          <a:p>
            <a:pPr marL="457200" lvl="1" indent="0">
              <a:buNone/>
            </a:pPr>
            <a:endParaRPr lang="en-US" sz="1000" dirty="0"/>
          </a:p>
          <a:p>
            <a:pPr lvl="1">
              <a:buFont typeface="Wingdings" pitchFamily="2" charset="2"/>
              <a:buChar char="Ø"/>
            </a:pPr>
            <a:r>
              <a:rPr lang="en-US" sz="2000" dirty="0" smtClean="0"/>
              <a:t>Partnering </a:t>
            </a:r>
          </a:p>
          <a:p>
            <a:pPr lvl="2">
              <a:buFont typeface="Wingdings" panose="05000000000000000000" pitchFamily="2" charset="2"/>
              <a:buChar char="§"/>
            </a:pPr>
            <a:r>
              <a:rPr lang="en-US" sz="2000" dirty="0"/>
              <a:t>W</a:t>
            </a:r>
            <a:r>
              <a:rPr lang="en-US" sz="2000" dirty="0" smtClean="0"/>
              <a:t>ho may be interested in my innovation? Who can provide me with a chance to produce/market new things as a partner?</a:t>
            </a:r>
          </a:p>
          <a:p>
            <a:pPr marL="457200" lvl="1" indent="0">
              <a:buNone/>
            </a:pPr>
            <a:endParaRPr lang="en-US" sz="1000" dirty="0" smtClean="0"/>
          </a:p>
          <a:p>
            <a:r>
              <a:rPr lang="en-US" dirty="0" smtClean="0"/>
              <a:t>For IP </a:t>
            </a:r>
            <a:r>
              <a:rPr lang="en-US" dirty="0"/>
              <a:t>Offices</a:t>
            </a:r>
            <a:r>
              <a:rPr lang="en-US" dirty="0" smtClean="0"/>
              <a:t>:</a:t>
            </a:r>
            <a:r>
              <a:rPr lang="en-US" sz="2000" dirty="0"/>
              <a:t>	</a:t>
            </a:r>
          </a:p>
          <a:p>
            <a:pPr lvl="1">
              <a:buFont typeface="Wingdings" panose="05000000000000000000" pitchFamily="2" charset="2"/>
              <a:buChar char="Ø"/>
            </a:pPr>
            <a:r>
              <a:rPr lang="en-US" sz="2000" dirty="0" smtClean="0"/>
              <a:t>Providing digital workflow and online environment</a:t>
            </a:r>
          </a:p>
          <a:p>
            <a:pPr lvl="2">
              <a:buFont typeface="Wingdings" panose="05000000000000000000" pitchFamily="2" charset="2"/>
              <a:buChar char="§"/>
            </a:pPr>
            <a:r>
              <a:rPr lang="en-US" sz="2000" dirty="0" smtClean="0"/>
              <a:t>Efficiency and timeliness with quality service</a:t>
            </a:r>
            <a:endParaRPr lang="en-US" dirty="0"/>
          </a:p>
        </p:txBody>
      </p:sp>
    </p:spTree>
    <p:extLst>
      <p:ext uri="{BB962C8B-B14F-4D97-AF65-F5344CB8AC3E}">
        <p14:creationId xmlns:p14="http://schemas.microsoft.com/office/powerpoint/2010/main" val="34506583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r>
              <a:rPr lang="en-US" kern="1200" dirty="0" smtClean="0"/>
              <a:t>Global Databases, Tools, and Platforms for IP Business (free)</a:t>
            </a:r>
            <a:endParaRPr lang="en-US" kern="1200"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Tree>
    <p:extLst>
      <p:ext uri="{BB962C8B-B14F-4D97-AF65-F5344CB8AC3E}">
        <p14:creationId xmlns:p14="http://schemas.microsoft.com/office/powerpoint/2010/main" val="26052791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419"/>
            <a:ext cx="8229600" cy="1143000"/>
          </a:xfrm>
        </p:spPr>
        <p:txBody>
          <a:bodyPr/>
          <a:lstStyle/>
          <a:p>
            <a:r>
              <a:rPr lang="en-US" kern="1200" dirty="0"/>
              <a:t>Background: Patent Information</a:t>
            </a:r>
          </a:p>
        </p:txBody>
      </p:sp>
      <p:sp>
        <p:nvSpPr>
          <p:cNvPr id="3" name="Content Placeholder 2"/>
          <p:cNvSpPr>
            <a:spLocks noGrp="1"/>
          </p:cNvSpPr>
          <p:nvPr>
            <p:ph idx="1"/>
          </p:nvPr>
        </p:nvSpPr>
        <p:spPr>
          <a:xfrm>
            <a:off x="395536" y="1484784"/>
            <a:ext cx="8496944" cy="4896544"/>
          </a:xfrm>
        </p:spPr>
        <p:txBody>
          <a:bodyPr/>
          <a:lstStyle/>
          <a:p>
            <a:r>
              <a:rPr lang="en-US" sz="2800" dirty="0" smtClean="0"/>
              <a:t>More patent applications (&amp; families) are filed in multiple countries</a:t>
            </a:r>
          </a:p>
          <a:p>
            <a:r>
              <a:rPr lang="en-US" sz="2800" dirty="0" smtClean="0"/>
              <a:t>More non-resident applications are filed</a:t>
            </a:r>
          </a:p>
          <a:p>
            <a:r>
              <a:rPr lang="en-US" sz="2800" dirty="0" smtClean="0"/>
              <a:t>More foreign applications filed in Asian languages (Chinese, Korean and Japanese)</a:t>
            </a:r>
          </a:p>
          <a:p>
            <a:r>
              <a:rPr lang="en-US" sz="2800" dirty="0" smtClean="0"/>
              <a:t>Prior art search needs to cover global patent data</a:t>
            </a:r>
          </a:p>
          <a:p>
            <a:r>
              <a:rPr lang="en-US" sz="2800" dirty="0" smtClean="0"/>
              <a:t>PCT (international publications) accounts for more than 50% of non-resident applications</a:t>
            </a:r>
            <a:endParaRPr lang="en-US" sz="2800" dirty="0"/>
          </a:p>
        </p:txBody>
      </p:sp>
    </p:spTree>
    <p:extLst>
      <p:ext uri="{BB962C8B-B14F-4D97-AF65-F5344CB8AC3E}">
        <p14:creationId xmlns:p14="http://schemas.microsoft.com/office/powerpoint/2010/main" val="21949714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err="1" smtClean="0"/>
              <a:t>Patentscope</a:t>
            </a:r>
            <a:endParaRPr lang="en-US" kern="1200" dirty="0"/>
          </a:p>
        </p:txBody>
      </p:sp>
      <p:sp>
        <p:nvSpPr>
          <p:cNvPr id="3" name="Content Placeholder 2"/>
          <p:cNvSpPr>
            <a:spLocks noGrp="1"/>
          </p:cNvSpPr>
          <p:nvPr>
            <p:ph idx="1"/>
          </p:nvPr>
        </p:nvSpPr>
        <p:spPr>
          <a:xfrm>
            <a:off x="539552" y="1628800"/>
            <a:ext cx="8363272" cy="4464496"/>
          </a:xfrm>
        </p:spPr>
        <p:txBody>
          <a:bodyPr/>
          <a:lstStyle/>
          <a:p>
            <a:r>
              <a:rPr lang="en-US" sz="2800" smtClean="0"/>
              <a:t>2.6 </a:t>
            </a:r>
            <a:r>
              <a:rPr lang="en-US" sz="2800" dirty="0" smtClean="0"/>
              <a:t>million PCT data (first publish every week, high quality full text)</a:t>
            </a:r>
          </a:p>
          <a:p>
            <a:r>
              <a:rPr lang="en-US" sz="2800" dirty="0" smtClean="0"/>
              <a:t>43 million records from 41 countries or regions</a:t>
            </a:r>
          </a:p>
          <a:p>
            <a:r>
              <a:rPr lang="en-US" sz="2800" dirty="0" smtClean="0"/>
              <a:t>Full text data</a:t>
            </a:r>
          </a:p>
          <a:p>
            <a:r>
              <a:rPr lang="en-US" sz="2800" dirty="0" smtClean="0"/>
              <a:t>Analyze </a:t>
            </a:r>
            <a:r>
              <a:rPr lang="en-US" sz="2800" dirty="0"/>
              <a:t>results by graphs and charts</a:t>
            </a:r>
          </a:p>
          <a:p>
            <a:r>
              <a:rPr lang="en-US" sz="2800" dirty="0" smtClean="0"/>
              <a:t>Search and read in your language</a:t>
            </a:r>
          </a:p>
          <a:p>
            <a:pPr marL="0" indent="0">
              <a:buNone/>
            </a:pPr>
            <a:endParaRPr lang="en-US" sz="2800" dirty="0" smtClean="0"/>
          </a:p>
          <a:p>
            <a:pPr marL="0" indent="0">
              <a:buNone/>
            </a:pPr>
            <a:r>
              <a:rPr lang="en-US" sz="2800" dirty="0" smtClean="0"/>
              <a:t>How to use it?</a:t>
            </a:r>
          </a:p>
        </p:txBody>
      </p:sp>
    </p:spTree>
    <p:extLst>
      <p:ext uri="{BB962C8B-B14F-4D97-AF65-F5344CB8AC3E}">
        <p14:creationId xmlns:p14="http://schemas.microsoft.com/office/powerpoint/2010/main" val="29840953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2636"/>
            <a:ext cx="8740552" cy="655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60032" y="0"/>
            <a:ext cx="3816424" cy="707886"/>
          </a:xfrm>
          <a:prstGeom prst="rect">
            <a:avLst/>
          </a:prstGeom>
          <a:noFill/>
        </p:spPr>
        <p:txBody>
          <a:bodyPr wrap="square" rtlCol="0">
            <a:spAutoFit/>
          </a:bodyPr>
          <a:lstStyle/>
          <a:p>
            <a:r>
              <a:rPr lang="en-US" sz="4000" dirty="0" smtClean="0">
                <a:solidFill>
                  <a:srgbClr val="FFFF00"/>
                </a:solidFill>
              </a:rPr>
              <a:t>www.wipo.int</a:t>
            </a:r>
            <a:endParaRPr lang="en-US" sz="4000" dirty="0">
              <a:solidFill>
                <a:srgbClr val="FFFF00"/>
              </a:solidFill>
            </a:endParaRPr>
          </a:p>
        </p:txBody>
      </p:sp>
      <p:sp>
        <p:nvSpPr>
          <p:cNvPr id="6" name="Oval 5"/>
          <p:cNvSpPr/>
          <p:nvPr/>
        </p:nvSpPr>
        <p:spPr bwMode="auto">
          <a:xfrm>
            <a:off x="1403648" y="5085184"/>
            <a:ext cx="432048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Down Arrow 7"/>
          <p:cNvSpPr/>
          <p:nvPr/>
        </p:nvSpPr>
        <p:spPr bwMode="auto">
          <a:xfrm>
            <a:off x="2915816" y="4581128"/>
            <a:ext cx="504056" cy="50405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701683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4" y="0"/>
            <a:ext cx="9185234" cy="688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3789040"/>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52867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260648"/>
            <a:ext cx="8229600" cy="1143000"/>
          </a:xfrm>
        </p:spPr>
        <p:txBody>
          <a:bodyPr/>
          <a:lstStyle/>
          <a:p>
            <a:r>
              <a:rPr lang="en-US" dirty="0"/>
              <a:t>Beijing Treaty on Audiovisual Performances, 26 June 2012</a:t>
            </a:r>
          </a:p>
        </p:txBody>
      </p:sp>
      <p:pic>
        <p:nvPicPr>
          <p:cNvPr id="5" name="Espace réservé du contenu 4" descr="url.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67544" y="2003376"/>
            <a:ext cx="4457647" cy="3672408"/>
          </a:xfrm>
          <a:prstGeom prst="rect">
            <a:avLst/>
          </a:prstGeom>
          <a:ln>
            <a:noFill/>
          </a:ln>
          <a:effectLst>
            <a:softEdge rad="112500"/>
          </a:effectLst>
        </p:spPr>
      </p:pic>
      <p:pic>
        <p:nvPicPr>
          <p:cNvPr id="6" name="Espace réservé du contenu 8"/>
          <p:cNvPicPr>
            <a:picLocks noGrp="1"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92080" y="1941758"/>
            <a:ext cx="3530351" cy="3734026"/>
          </a:xfrm>
          <a:prstGeom prst="rect">
            <a:avLst/>
          </a:prstGeom>
          <a:ln>
            <a:noFill/>
          </a:ln>
          <a:effectLst>
            <a:softEdge rad="112500"/>
          </a:effectLst>
        </p:spPr>
      </p:pic>
    </p:spTree>
    <p:extLst>
      <p:ext uri="{BB962C8B-B14F-4D97-AF65-F5344CB8AC3E}">
        <p14:creationId xmlns:p14="http://schemas.microsoft.com/office/powerpoint/2010/main" val="19035385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860"/>
            <a:ext cx="8964488" cy="594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428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8" y="134634"/>
            <a:ext cx="9126901" cy="672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323528" y="184482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テキスト ボックス 4"/>
          <p:cNvSpPr txBox="1"/>
          <p:nvPr/>
        </p:nvSpPr>
        <p:spPr>
          <a:xfrm>
            <a:off x="539552" y="4519760"/>
            <a:ext cx="8424936" cy="707886"/>
          </a:xfrm>
          <a:prstGeom prst="rect">
            <a:avLst/>
          </a:prstGeom>
          <a:noFill/>
        </p:spPr>
        <p:txBody>
          <a:bodyPr wrap="square" rtlCol="0">
            <a:spAutoFit/>
          </a:bodyPr>
          <a:lstStyle/>
          <a:p>
            <a:r>
              <a:rPr lang="en-US" sz="2000" dirty="0"/>
              <a:t>If you want to search prior art in PATENTSCOPE by key words in multiple languages, go to </a:t>
            </a:r>
            <a:r>
              <a:rPr lang="en-US" sz="2000" dirty="0" smtClean="0"/>
              <a:t>“</a:t>
            </a:r>
            <a:r>
              <a:rPr lang="en-US" sz="2000" dirty="0"/>
              <a:t>Cross Lingual Expansion”</a:t>
            </a:r>
            <a:endParaRPr kumimoji="1" lang="ja-JP" altLang="en-US" sz="2000" dirty="0"/>
          </a:p>
        </p:txBody>
      </p:sp>
    </p:spTree>
    <p:extLst>
      <p:ext uri="{BB962C8B-B14F-4D97-AF65-F5344CB8AC3E}">
        <p14:creationId xmlns:p14="http://schemas.microsoft.com/office/powerpoint/2010/main" val="9435652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57201" y="5258817"/>
            <a:ext cx="8579296" cy="461665"/>
          </a:xfrm>
          <a:prstGeom prst="rect">
            <a:avLst/>
          </a:prstGeom>
          <a:noFill/>
        </p:spPr>
        <p:txBody>
          <a:bodyPr wrap="square" rtlCol="0">
            <a:spAutoFit/>
          </a:bodyPr>
          <a:lstStyle/>
          <a:p>
            <a:r>
              <a:rPr kumimoji="1" lang="en-US" altLang="ja-JP" dirty="0" smtClean="0"/>
              <a:t>TIP;  Search words – in English (best for Machine translation)</a:t>
            </a:r>
            <a:endParaRPr kumimoji="1" lang="ja-JP" altLang="en-US" dirty="0"/>
          </a:p>
        </p:txBody>
      </p:sp>
    </p:spTree>
    <p:extLst>
      <p:ext uri="{BB962C8B-B14F-4D97-AF65-F5344CB8AC3E}">
        <p14:creationId xmlns:p14="http://schemas.microsoft.com/office/powerpoint/2010/main" val="29694728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8"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239" y="2924944"/>
            <a:ext cx="1080120" cy="1292662"/>
          </a:xfrm>
          <a:prstGeom prst="rect">
            <a:avLst/>
          </a:prstGeom>
          <a:noFill/>
        </p:spPr>
        <p:txBody>
          <a:bodyPr wrap="square" rtlCol="0">
            <a:spAutoFit/>
          </a:bodyPr>
          <a:lstStyle/>
          <a:p>
            <a:r>
              <a:rPr lang="en-US" sz="1200" dirty="0"/>
              <a:t>Search Query </a:t>
            </a:r>
          </a:p>
          <a:p>
            <a:r>
              <a:rPr lang="en-US" sz="1200" dirty="0"/>
              <a:t>(synonyms &amp; technologically related terms)</a:t>
            </a:r>
          </a:p>
        </p:txBody>
      </p:sp>
      <p:sp>
        <p:nvSpPr>
          <p:cNvPr id="6" name="Left Brace 5"/>
          <p:cNvSpPr/>
          <p:nvPr/>
        </p:nvSpPr>
        <p:spPr bwMode="auto">
          <a:xfrm>
            <a:off x="827584" y="1124744"/>
            <a:ext cx="648072" cy="4536504"/>
          </a:xfrm>
          <a:prstGeom prst="leftBrac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1" name="TextBox 10"/>
          <p:cNvSpPr txBox="1"/>
          <p:nvPr/>
        </p:nvSpPr>
        <p:spPr>
          <a:xfrm>
            <a:off x="251520" y="548680"/>
            <a:ext cx="900100" cy="600164"/>
          </a:xfrm>
          <a:prstGeom prst="rect">
            <a:avLst/>
          </a:prstGeom>
          <a:noFill/>
        </p:spPr>
        <p:txBody>
          <a:bodyPr wrap="square" rtlCol="0">
            <a:spAutoFit/>
          </a:bodyPr>
          <a:lstStyle/>
          <a:p>
            <a:r>
              <a:rPr lang="en-US" sz="1100" dirty="0" smtClean="0"/>
              <a:t>130k to 153k; 20% plus</a:t>
            </a:r>
            <a:endParaRPr lang="en-US" sz="1100" dirty="0"/>
          </a:p>
        </p:txBody>
      </p:sp>
      <p:cxnSp>
        <p:nvCxnSpPr>
          <p:cNvPr id="13" name="Straight Arrow Connector 12"/>
          <p:cNvCxnSpPr/>
          <p:nvPr/>
        </p:nvCxnSpPr>
        <p:spPr bwMode="auto">
          <a:xfrm>
            <a:off x="1151620" y="848762"/>
            <a:ext cx="1080120" cy="30008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270572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a:off x="2411760" y="1052736"/>
            <a:ext cx="216024"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983792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1259632" y="5229200"/>
            <a:ext cx="6552728" cy="136815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1" name="Down Arrow 10"/>
          <p:cNvSpPr/>
          <p:nvPr/>
        </p:nvSpPr>
        <p:spPr bwMode="auto">
          <a:xfrm>
            <a:off x="6588224" y="476672"/>
            <a:ext cx="288032"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892972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903649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12" name="Down Arrow 11"/>
          <p:cNvSpPr/>
          <p:nvPr/>
        </p:nvSpPr>
        <p:spPr bwMode="auto">
          <a:xfrm>
            <a:off x="51480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553498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7856"/>
            <a:ext cx="9036496" cy="677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683568" y="5085184"/>
            <a:ext cx="576064" cy="576064"/>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44944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726"/>
            <a:ext cx="9136443" cy="673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bwMode="auto">
          <a:xfrm rot="19576173">
            <a:off x="3131839" y="602147"/>
            <a:ext cx="864096" cy="504056"/>
          </a:xfrm>
          <a:prstGeom prst="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56294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6" y="10610"/>
            <a:ext cx="9129853" cy="684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4797152"/>
            <a:ext cx="8280920" cy="1200329"/>
          </a:xfrm>
          <a:prstGeom prst="rect">
            <a:avLst/>
          </a:prstGeom>
          <a:noFill/>
        </p:spPr>
        <p:txBody>
          <a:bodyPr wrap="square" rtlCol="0">
            <a:spAutoFit/>
          </a:bodyPr>
          <a:lstStyle/>
          <a:p>
            <a:r>
              <a:rPr lang="en-US" dirty="0" smtClean="0"/>
              <a:t>For patent abstracts and titles, WIPO’s TAPATA has a better performance than Google and Microsoft MT, </a:t>
            </a:r>
            <a:r>
              <a:rPr lang="en-US" dirty="0"/>
              <a:t>measured by BLEU (Bilingual Evaluation Understudy) </a:t>
            </a:r>
            <a:r>
              <a:rPr lang="en-US" dirty="0" smtClean="0"/>
              <a:t>score.</a:t>
            </a:r>
            <a:endParaRPr lang="en-US" dirty="0"/>
          </a:p>
        </p:txBody>
      </p:sp>
    </p:spTree>
    <p:extLst>
      <p:ext uri="{BB962C8B-B14F-4D97-AF65-F5344CB8AC3E}">
        <p14:creationId xmlns:p14="http://schemas.microsoft.com/office/powerpoint/2010/main" val="3848051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19256" cy="724942"/>
          </a:xfrm>
        </p:spPr>
        <p:txBody>
          <a:bodyPr/>
          <a:lstStyle/>
          <a:p>
            <a:r>
              <a:rPr lang="en-US" dirty="0"/>
              <a:t>Marrakesh Treaty to Facilitate access to Published Works for Persons who are Blind, Visually Impaired or Otherwise Print Disabled</a:t>
            </a:r>
          </a:p>
        </p:txBody>
      </p:sp>
      <p:pic>
        <p:nvPicPr>
          <p:cNvPr id="4" name="Espace réservé du contenu 15" descr="images.jpg"/>
          <p:cNvPicPr>
            <a:picLocks noGrp="1"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81000" y="2348880"/>
            <a:ext cx="3686944" cy="3538571"/>
          </a:xfrm>
          <a:prstGeom prst="rect">
            <a:avLst/>
          </a:prstGeom>
          <a:ln>
            <a:noFill/>
          </a:ln>
          <a:effectLst>
            <a:softEdge rad="112500"/>
          </a:effectLst>
        </p:spPr>
      </p:pic>
      <p:pic>
        <p:nvPicPr>
          <p:cNvPr id="5" name="Espace réservé du contenu 20" descr="DSCF2517-e1372047581598.jpg"/>
          <p:cNvPicPr>
            <a:picLocks noGrp="1"/>
          </p:cNvPicPr>
          <p:nvPr/>
        </p:nvPicPr>
        <p:blipFill>
          <a:blip r:embed="rId3" cstate="email">
            <a:extLst>
              <a:ext uri="{28A0092B-C50C-407E-A947-70E740481C1C}">
                <a14:useLocalDpi xmlns:a14="http://schemas.microsoft.com/office/drawing/2010/main" val="0"/>
              </a:ext>
            </a:extLst>
          </a:blip>
          <a:srcRect/>
          <a:stretch>
            <a:fillRect/>
          </a:stretch>
        </p:blipFill>
        <p:spPr>
          <a:xfrm>
            <a:off x="4572001" y="2348880"/>
            <a:ext cx="3456384" cy="3488520"/>
          </a:xfrm>
          <a:prstGeom prst="rect">
            <a:avLst/>
          </a:prstGeom>
          <a:ln>
            <a:noFill/>
          </a:ln>
          <a:effectLst>
            <a:softEdge rad="112500"/>
          </a:effectLst>
        </p:spPr>
      </p:pic>
    </p:spTree>
    <p:extLst>
      <p:ext uri="{BB962C8B-B14F-4D97-AF65-F5344CB8AC3E}">
        <p14:creationId xmlns:p14="http://schemas.microsoft.com/office/powerpoint/2010/main" val="2424632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006"/>
            <a:ext cx="9144000" cy="670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9530058">
            <a:off x="5302210" y="1150305"/>
            <a:ext cx="648072"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3370201">
            <a:off x="3015335" y="978211"/>
            <a:ext cx="648072"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4929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2" y="0"/>
            <a:ext cx="9060498" cy="691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5478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0143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148064" y="332656"/>
            <a:ext cx="432048"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15616" y="3861048"/>
            <a:ext cx="7548861" cy="2123658"/>
          </a:xfrm>
          <a:prstGeom prst="rect">
            <a:avLst/>
          </a:prstGeom>
          <a:noFill/>
        </p:spPr>
        <p:txBody>
          <a:bodyPr wrap="none" rtlCol="0">
            <a:spAutoFit/>
          </a:bodyPr>
          <a:lstStyle/>
          <a:p>
            <a:r>
              <a:rPr lang="en-US" altLang="ja-JP" dirty="0" smtClean="0"/>
              <a:t>Login (free-of-charge by your e-mail) allows users to:</a:t>
            </a:r>
          </a:p>
          <a:p>
            <a:pPr marL="342900" indent="-342900">
              <a:buFont typeface="Arial" panose="020B0604020202020204" pitchFamily="34" charset="0"/>
              <a:buChar char="•"/>
            </a:pPr>
            <a:r>
              <a:rPr lang="en-US" altLang="ja-JP" sz="2400" dirty="0" smtClean="0"/>
              <a:t>save search queries;</a:t>
            </a:r>
          </a:p>
          <a:p>
            <a:pPr marL="342900" indent="-342900">
              <a:buFont typeface="Arial" panose="020B0604020202020204" pitchFamily="34" charset="0"/>
              <a:buChar char="•"/>
            </a:pPr>
            <a:r>
              <a:rPr lang="en-US" altLang="ja-JP" sz="2400" dirty="0" smtClean="0"/>
              <a:t>download search results to excel sheets for printout</a:t>
            </a:r>
          </a:p>
          <a:p>
            <a:endParaRPr lang="en-US" dirty="0"/>
          </a:p>
        </p:txBody>
      </p:sp>
    </p:spTree>
    <p:extLst>
      <p:ext uri="{BB962C8B-B14F-4D97-AF65-F5344CB8AC3E}">
        <p14:creationId xmlns:p14="http://schemas.microsoft.com/office/powerpoint/2010/main" val="762882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26622"/>
            <a:ext cx="9108504" cy="683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6012160" y="1535924"/>
            <a:ext cx="720080" cy="360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32240" y="1455167"/>
            <a:ext cx="2016224" cy="1077218"/>
          </a:xfrm>
          <a:prstGeom prst="rect">
            <a:avLst/>
          </a:prstGeom>
          <a:solidFill>
            <a:schemeClr val="accent2"/>
          </a:solidFill>
        </p:spPr>
        <p:txBody>
          <a:bodyPr wrap="square" rtlCol="0">
            <a:spAutoFit/>
          </a:bodyPr>
          <a:lstStyle/>
          <a:p>
            <a:r>
              <a:rPr lang="en-US" altLang="ja-JP" sz="1600" b="1" dirty="0" smtClean="0">
                <a:solidFill>
                  <a:srgbClr val="FFFF00"/>
                </a:solidFill>
              </a:rPr>
              <a:t>Download the result to spread sheets (up to 10,000 results</a:t>
            </a:r>
            <a:endParaRPr lang="en-US" sz="1600" b="1" dirty="0">
              <a:solidFill>
                <a:srgbClr val="FFFF00"/>
              </a:solidFill>
            </a:endParaRPr>
          </a:p>
        </p:txBody>
      </p:sp>
      <p:sp>
        <p:nvSpPr>
          <p:cNvPr id="7" name="TextBox 6"/>
          <p:cNvSpPr txBox="1"/>
          <p:nvPr/>
        </p:nvSpPr>
        <p:spPr>
          <a:xfrm>
            <a:off x="3548896" y="2394330"/>
            <a:ext cx="2448272" cy="338554"/>
          </a:xfrm>
          <a:prstGeom prst="rect">
            <a:avLst/>
          </a:prstGeom>
          <a:solidFill>
            <a:schemeClr val="accent2"/>
          </a:solidFill>
        </p:spPr>
        <p:txBody>
          <a:bodyPr wrap="square" rtlCol="0">
            <a:spAutoFit/>
          </a:bodyPr>
          <a:lstStyle/>
          <a:p>
            <a:r>
              <a:rPr lang="en-US" altLang="ja-JP" sz="1600" b="1" dirty="0" smtClean="0">
                <a:solidFill>
                  <a:srgbClr val="FFFF00"/>
                </a:solidFill>
              </a:rPr>
              <a:t>Save search queries</a:t>
            </a:r>
            <a:endParaRPr lang="en-US" sz="1600" b="1" dirty="0">
              <a:solidFill>
                <a:srgbClr val="FFFF00"/>
              </a:solidFill>
            </a:endParaRPr>
          </a:p>
        </p:txBody>
      </p:sp>
      <p:sp>
        <p:nvSpPr>
          <p:cNvPr id="6" name="Right Arrow 5"/>
          <p:cNvSpPr/>
          <p:nvPr/>
        </p:nvSpPr>
        <p:spPr>
          <a:xfrm rot="18567651">
            <a:off x="4916093" y="1873153"/>
            <a:ext cx="690771" cy="4529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5576" y="1196752"/>
            <a:ext cx="3024336" cy="584775"/>
          </a:xfrm>
          <a:prstGeom prst="rect">
            <a:avLst/>
          </a:prstGeom>
          <a:solidFill>
            <a:schemeClr val="accent2"/>
          </a:solidFill>
        </p:spPr>
        <p:txBody>
          <a:bodyPr wrap="square" rtlCol="0">
            <a:spAutoFit/>
          </a:bodyPr>
          <a:lstStyle/>
          <a:p>
            <a:r>
              <a:rPr lang="en-US" altLang="ja-JP" sz="1600" b="1" dirty="0" smtClean="0">
                <a:solidFill>
                  <a:srgbClr val="FFFF00"/>
                </a:solidFill>
              </a:rPr>
              <a:t>Various charts can be generated by Analysis button </a:t>
            </a:r>
            <a:endParaRPr lang="en-US" sz="1600" b="1" dirty="0">
              <a:solidFill>
                <a:srgbClr val="FFFF00"/>
              </a:solidFill>
            </a:endParaRPr>
          </a:p>
        </p:txBody>
      </p:sp>
      <p:sp>
        <p:nvSpPr>
          <p:cNvPr id="8" name="Right Arrow 7"/>
          <p:cNvSpPr/>
          <p:nvPr/>
        </p:nvSpPr>
        <p:spPr>
          <a:xfrm rot="1852647">
            <a:off x="3635898" y="1693704"/>
            <a:ext cx="720080" cy="38090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207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983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72"/>
            <a:ext cx="9208096" cy="690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668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71"/>
            <a:ext cx="9123800" cy="684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4204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t>WIPO Pearl</a:t>
            </a:r>
          </a:p>
        </p:txBody>
      </p:sp>
      <p:sp>
        <p:nvSpPr>
          <p:cNvPr id="3" name="Content Placeholder 2"/>
          <p:cNvSpPr>
            <a:spLocks noGrp="1"/>
          </p:cNvSpPr>
          <p:nvPr>
            <p:ph idx="1"/>
          </p:nvPr>
        </p:nvSpPr>
        <p:spPr>
          <a:xfrm>
            <a:off x="395536" y="1340768"/>
            <a:ext cx="8229600" cy="4824536"/>
          </a:xfrm>
        </p:spPr>
        <p:txBody>
          <a:bodyPr/>
          <a:lstStyle/>
          <a:p>
            <a:r>
              <a:rPr lang="en-US" sz="2000" dirty="0"/>
              <a:t>WIPO’s multilingual terminology portal gives access to scientific and technical terms derived from patent </a:t>
            </a:r>
            <a:r>
              <a:rPr lang="en-US" sz="2000" dirty="0" smtClean="0"/>
              <a:t>documents</a:t>
            </a:r>
          </a:p>
          <a:p>
            <a:r>
              <a:rPr lang="en-US" sz="2000" dirty="0" smtClean="0"/>
              <a:t>currently </a:t>
            </a:r>
            <a:r>
              <a:rPr lang="en-US" sz="2000" dirty="0"/>
              <a:t>contains 14,951 concepts and 91,152 terms -  and is constantly </a:t>
            </a:r>
            <a:r>
              <a:rPr lang="en-US" sz="2000" dirty="0" smtClean="0"/>
              <a:t>growing</a:t>
            </a:r>
          </a:p>
          <a:p>
            <a:r>
              <a:rPr lang="en-US" sz="2000" dirty="0"/>
              <a:t>10 languages: Arabic, Chinese, English, French, German, Japanese, Korean, Portuguese, Russian and </a:t>
            </a:r>
            <a:r>
              <a:rPr lang="en-US" sz="2000" dirty="0" smtClean="0"/>
              <a:t>Spanish</a:t>
            </a:r>
          </a:p>
          <a:p>
            <a:r>
              <a:rPr lang="en-US" sz="2000" dirty="0"/>
              <a:t>Integrated with PATENTSCOPE so you can search the entire PATENTSCOPE corpus for terms and their equivalents in other languages</a:t>
            </a:r>
            <a:endParaRPr lang="en-US" sz="2000" dirty="0" smtClean="0"/>
          </a:p>
          <a:p>
            <a:r>
              <a:rPr lang="en-US" sz="2000" dirty="0" smtClean="0"/>
              <a:t>Key words search and </a:t>
            </a:r>
            <a:r>
              <a:rPr lang="en-US" sz="2000" u="sng" dirty="0" smtClean="0"/>
              <a:t>Concept map search</a:t>
            </a:r>
            <a:r>
              <a:rPr lang="en-US" sz="2000" dirty="0" smtClean="0"/>
              <a:t> are possible</a:t>
            </a:r>
            <a:endParaRPr lang="en-US" sz="2000" dirty="0"/>
          </a:p>
        </p:txBody>
      </p:sp>
    </p:spTree>
    <p:extLst>
      <p:ext uri="{BB962C8B-B14F-4D97-AF65-F5344CB8AC3E}">
        <p14:creationId xmlns:p14="http://schemas.microsoft.com/office/powerpoint/2010/main" val="25674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729"/>
            <a:ext cx="9026648" cy="676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91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Other Normative Developments</a:t>
            </a:r>
          </a:p>
        </p:txBody>
      </p:sp>
      <p:sp>
        <p:nvSpPr>
          <p:cNvPr id="4099" name="Rectangle 3"/>
          <p:cNvSpPr>
            <a:spLocks noGrp="1" noChangeArrowheads="1"/>
          </p:cNvSpPr>
          <p:nvPr>
            <p:ph idx="1"/>
          </p:nvPr>
        </p:nvSpPr>
        <p:spPr>
          <a:xfrm>
            <a:off x="323528" y="2564904"/>
            <a:ext cx="8229600" cy="1943794"/>
          </a:xfrm>
        </p:spPr>
        <p:txBody>
          <a:bodyPr/>
          <a:lstStyle/>
          <a:p>
            <a:pPr>
              <a:buNone/>
            </a:pP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GA </a:t>
            </a:r>
            <a:r>
              <a:rPr lang="en-US" sz="1800" dirty="0">
                <a:latin typeface="Arial" panose="020B0604020202020204" pitchFamily="34" charset="0"/>
                <a:cs typeface="Arial" panose="020B0604020202020204" pitchFamily="34" charset="0"/>
              </a:rPr>
              <a:t>September 2013 decided to convene a diplomatic conference for the adoption of a </a:t>
            </a:r>
            <a:r>
              <a:rPr lang="en-US" sz="1800" i="1" dirty="0">
                <a:latin typeface="Arial" panose="020B0604020202020204" pitchFamily="34" charset="0"/>
                <a:cs typeface="Arial" panose="020B0604020202020204" pitchFamily="34" charset="0"/>
              </a:rPr>
              <a:t>revised</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Lisbon Agreement on Appellations or Origins and Geographical Indications, </a:t>
            </a:r>
            <a:r>
              <a:rPr lang="en-US" sz="1800" dirty="0">
                <a:latin typeface="Arial" panose="020B0604020202020204" pitchFamily="34" charset="0"/>
                <a:cs typeface="Arial" panose="020B0604020202020204" pitchFamily="34" charset="0"/>
              </a:rPr>
              <a:t>to take place in Geneva from May 11 to 21, 2015.</a:t>
            </a:r>
          </a:p>
          <a:p>
            <a:pPr eaLnBrk="1" hangingPunct="1">
              <a:buFontTx/>
              <a:buNone/>
            </a:pPr>
            <a:endParaRPr lang="en-US" dirty="0" smtClean="0"/>
          </a:p>
        </p:txBody>
      </p:sp>
    </p:spTree>
    <p:extLst>
      <p:ext uri="{BB962C8B-B14F-4D97-AF65-F5344CB8AC3E}">
        <p14:creationId xmlns:p14="http://schemas.microsoft.com/office/powerpoint/2010/main" val="12621151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t>Monthly webinar</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9010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Databases, Tools, and Platforms for IP Business (Free) </a:t>
            </a:r>
            <a:endParaRPr lang="en-US" dirty="0"/>
          </a:p>
        </p:txBody>
      </p:sp>
      <p:sp>
        <p:nvSpPr>
          <p:cNvPr id="3" name="Content Placeholder 2"/>
          <p:cNvSpPr>
            <a:spLocks noGrp="1"/>
          </p:cNvSpPr>
          <p:nvPr>
            <p:ph idx="1"/>
          </p:nvPr>
        </p:nvSpPr>
        <p:spPr>
          <a:xfrm>
            <a:off x="683568" y="1916832"/>
            <a:ext cx="7941568" cy="4352925"/>
          </a:xfrm>
        </p:spPr>
        <p:txBody>
          <a:bodyPr/>
          <a:lstStyle/>
          <a:p>
            <a:r>
              <a:rPr lang="en-US" sz="2800" dirty="0"/>
              <a:t>PATENTSCOPE </a:t>
            </a:r>
            <a:endParaRPr lang="en-US" sz="2800" dirty="0" smtClean="0"/>
          </a:p>
          <a:p>
            <a:r>
              <a:rPr lang="en-US" sz="2800" dirty="0" smtClean="0"/>
              <a:t>Global </a:t>
            </a:r>
            <a:r>
              <a:rPr lang="en-US" sz="2800" dirty="0"/>
              <a:t>Brand </a:t>
            </a:r>
            <a:r>
              <a:rPr lang="en-US" sz="2800" dirty="0" smtClean="0"/>
              <a:t>Database</a:t>
            </a:r>
          </a:p>
          <a:p>
            <a:r>
              <a:rPr lang="en-US" sz="2800" dirty="0" smtClean="0"/>
              <a:t>Global Design Database </a:t>
            </a:r>
          </a:p>
          <a:p>
            <a:r>
              <a:rPr lang="en-US" sz="2800" dirty="0" smtClean="0"/>
              <a:t>WIPO Lex</a:t>
            </a:r>
          </a:p>
          <a:p>
            <a:r>
              <a:rPr lang="en-US" sz="2800" dirty="0" smtClean="0"/>
              <a:t>WIPO </a:t>
            </a:r>
            <a:r>
              <a:rPr lang="en-US" sz="2800" dirty="0"/>
              <a:t>IPAS, WIPO </a:t>
            </a:r>
            <a:r>
              <a:rPr lang="en-US" sz="2800" dirty="0" smtClean="0"/>
              <a:t>DAS</a:t>
            </a:r>
          </a:p>
          <a:p>
            <a:r>
              <a:rPr lang="en-US" sz="2800" dirty="0" smtClean="0"/>
              <a:t>WIPO CASE</a:t>
            </a:r>
          </a:p>
          <a:p>
            <a:r>
              <a:rPr lang="en-US" sz="2800" dirty="0" smtClean="0"/>
              <a:t>WIPO GREEN, WIPO </a:t>
            </a:r>
            <a:r>
              <a:rPr lang="en-US" sz="2800" dirty="0" err="1" smtClean="0"/>
              <a:t>Re:Search</a:t>
            </a:r>
            <a:endParaRPr lang="en-US" sz="2800" dirty="0"/>
          </a:p>
          <a:p>
            <a:endParaRPr lang="en-US" dirty="0"/>
          </a:p>
        </p:txBody>
      </p:sp>
      <p:sp>
        <p:nvSpPr>
          <p:cNvPr id="4" name="Right Arrow 3"/>
          <p:cNvSpPr/>
          <p:nvPr/>
        </p:nvSpPr>
        <p:spPr bwMode="auto">
          <a:xfrm>
            <a:off x="251520" y="2564904"/>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638260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BRANDS DATABASE </a:t>
            </a:r>
          </a:p>
        </p:txBody>
      </p:sp>
      <p:sp>
        <p:nvSpPr>
          <p:cNvPr id="3" name="Content Placeholder 2"/>
          <p:cNvSpPr>
            <a:spLocks noGrp="1"/>
          </p:cNvSpPr>
          <p:nvPr>
            <p:ph idx="1"/>
          </p:nvPr>
        </p:nvSpPr>
        <p:spPr>
          <a:xfrm>
            <a:off x="467544" y="1628800"/>
            <a:ext cx="8229600" cy="5040560"/>
          </a:xfrm>
        </p:spPr>
        <p:txBody>
          <a:bodyPr/>
          <a:lstStyle/>
          <a:p>
            <a:pPr algn="just" eaLnBrk="1" hangingPunct="1"/>
            <a:r>
              <a:rPr lang="en-US" dirty="0" smtClean="0"/>
              <a:t>17 </a:t>
            </a:r>
            <a:r>
              <a:rPr lang="en-US" dirty="0"/>
              <a:t>million records relating to internationally-protected </a:t>
            </a:r>
            <a:r>
              <a:rPr lang="en-US" dirty="0" smtClean="0"/>
              <a:t>brands (trademarks) and selected national data</a:t>
            </a:r>
          </a:p>
          <a:p>
            <a:pPr algn="just" eaLnBrk="1" hangingPunct="1"/>
            <a:r>
              <a:rPr lang="en-US" dirty="0" smtClean="0"/>
              <a:t>Simultaneous searches </a:t>
            </a:r>
            <a:r>
              <a:rPr lang="en-US" dirty="0"/>
              <a:t>across multiple </a:t>
            </a:r>
            <a:r>
              <a:rPr lang="en-US" dirty="0" smtClean="0"/>
              <a:t>collections:</a:t>
            </a:r>
            <a:endParaRPr lang="en-US" dirty="0"/>
          </a:p>
          <a:p>
            <a:pPr lvl="1" eaLnBrk="1" hangingPunct="1">
              <a:buFont typeface="Wingdings" pitchFamily="2" charset="2"/>
              <a:buChar char="Ø"/>
            </a:pPr>
            <a:r>
              <a:rPr lang="en-US" dirty="0"/>
              <a:t>Trademarks registered under Madrid System</a:t>
            </a:r>
          </a:p>
          <a:p>
            <a:pPr lvl="1" eaLnBrk="1" hangingPunct="1">
              <a:buFont typeface="Wingdings" pitchFamily="2" charset="2"/>
              <a:buChar char="Ø"/>
            </a:pPr>
            <a:r>
              <a:rPr lang="en-US" dirty="0" smtClean="0"/>
              <a:t>Appellations </a:t>
            </a:r>
            <a:r>
              <a:rPr lang="en-US" dirty="0"/>
              <a:t>of Origin registered under Lisbon System</a:t>
            </a:r>
          </a:p>
          <a:p>
            <a:pPr lvl="1" eaLnBrk="1" hangingPunct="1">
              <a:buFont typeface="Wingdings" pitchFamily="2" charset="2"/>
              <a:buChar char="Ø"/>
            </a:pPr>
            <a:r>
              <a:rPr lang="en-US" dirty="0"/>
              <a:t>Emblems protected under the Paris Convention 6ter </a:t>
            </a:r>
          </a:p>
          <a:p>
            <a:pPr lvl="1" eaLnBrk="1" hangingPunct="1">
              <a:buFont typeface="Wingdings" pitchFamily="2" charset="2"/>
              <a:buChar char="Ø"/>
            </a:pPr>
            <a:r>
              <a:rPr lang="en-US" dirty="0" smtClean="0"/>
              <a:t>20 national </a:t>
            </a:r>
            <a:r>
              <a:rPr lang="en-US" dirty="0"/>
              <a:t>data collections </a:t>
            </a:r>
            <a:endParaRPr lang="en-US" dirty="0" smtClean="0"/>
          </a:p>
          <a:p>
            <a:pPr algn="just" eaLnBrk="1" hangingPunct="1"/>
            <a:r>
              <a:rPr lang="en-US" dirty="0" smtClean="0"/>
              <a:t>Link and cross search to EU/OHIM </a:t>
            </a:r>
            <a:r>
              <a:rPr lang="en-US" dirty="0" err="1" smtClean="0"/>
              <a:t>TMView</a:t>
            </a:r>
            <a:endParaRPr lang="en-US" dirty="0" smtClean="0"/>
          </a:p>
          <a:p>
            <a:pPr algn="just" eaLnBrk="1" hangingPunct="1"/>
            <a:r>
              <a:rPr lang="en-US" dirty="0"/>
              <a:t>World premier image search tool for device marks</a:t>
            </a:r>
          </a:p>
          <a:p>
            <a:pPr marL="0" indent="0" algn="just" eaLnBrk="1" hangingPunct="1">
              <a:buNone/>
            </a:pPr>
            <a:endParaRPr lang="en-US" dirty="0" smtClean="0"/>
          </a:p>
          <a:p>
            <a:endParaRPr lang="en-US" dirty="0"/>
          </a:p>
        </p:txBody>
      </p:sp>
    </p:spTree>
    <p:extLst>
      <p:ext uri="{BB962C8B-B14F-4D97-AF65-F5344CB8AC3E}">
        <p14:creationId xmlns:p14="http://schemas.microsoft.com/office/powerpoint/2010/main" val="27344887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2636"/>
            <a:ext cx="8740552" cy="655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60032" y="0"/>
            <a:ext cx="3816424" cy="707886"/>
          </a:xfrm>
          <a:prstGeom prst="rect">
            <a:avLst/>
          </a:prstGeom>
          <a:noFill/>
        </p:spPr>
        <p:txBody>
          <a:bodyPr wrap="square" rtlCol="0">
            <a:spAutoFit/>
          </a:bodyPr>
          <a:lstStyle/>
          <a:p>
            <a:r>
              <a:rPr lang="en-US" sz="4000" dirty="0" smtClean="0">
                <a:solidFill>
                  <a:srgbClr val="FFFF00"/>
                </a:solidFill>
              </a:rPr>
              <a:t>www.wipo.int</a:t>
            </a:r>
            <a:endParaRPr lang="en-US" sz="4000" dirty="0">
              <a:solidFill>
                <a:srgbClr val="FFFF00"/>
              </a:solidFill>
            </a:endParaRPr>
          </a:p>
        </p:txBody>
      </p:sp>
      <p:sp>
        <p:nvSpPr>
          <p:cNvPr id="6" name="Oval 5"/>
          <p:cNvSpPr/>
          <p:nvPr/>
        </p:nvSpPr>
        <p:spPr bwMode="auto">
          <a:xfrm>
            <a:off x="1403648" y="5085184"/>
            <a:ext cx="432048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Down Arrow 7"/>
          <p:cNvSpPr/>
          <p:nvPr/>
        </p:nvSpPr>
        <p:spPr bwMode="auto">
          <a:xfrm>
            <a:off x="2915816" y="4581128"/>
            <a:ext cx="504056" cy="50405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873564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9" y="0"/>
            <a:ext cx="90790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Down Arrow 3"/>
          <p:cNvSpPr/>
          <p:nvPr/>
        </p:nvSpPr>
        <p:spPr bwMode="auto">
          <a:xfrm>
            <a:off x="1331640" y="4365104"/>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967164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2"/>
            <a:ext cx="9112755" cy="683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611560" y="2204864"/>
            <a:ext cx="360040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809921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0133"/>
            <a:ext cx="9024333" cy="676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rot="4817096">
            <a:off x="2003047" y="1483884"/>
            <a:ext cx="378243" cy="52692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
        <p:nvSpPr>
          <p:cNvPr id="8" name="Down Arrow 7"/>
          <p:cNvSpPr/>
          <p:nvPr/>
        </p:nvSpPr>
        <p:spPr bwMode="auto">
          <a:xfrm rot="3314713">
            <a:off x="2114863" y="3039062"/>
            <a:ext cx="378243" cy="52692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93478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9053"/>
            <a:ext cx="9031678" cy="677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rved Left Arrow 3"/>
          <p:cNvSpPr/>
          <p:nvPr/>
        </p:nvSpPr>
        <p:spPr bwMode="auto">
          <a:xfrm rot="8182121">
            <a:off x="5812532" y="1739416"/>
            <a:ext cx="991771" cy="4362403"/>
          </a:xfrm>
          <a:prstGeom prst="curved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7272390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658"/>
            <a:ext cx="9036496" cy="677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8650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0" y="3088"/>
            <a:ext cx="9139883" cy="685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2943720"/>
      </p:ext>
    </p:extLst>
  </p:cSld>
  <p:clrMapOvr>
    <a:masterClrMapping/>
  </p:clrMapOvr>
</p:sld>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template_english (other pages)</Template>
  <TotalTime>976</TotalTime>
  <Words>6243</Words>
  <Application>Microsoft Office PowerPoint</Application>
  <PresentationFormat>On-screen Show (4:3)</PresentationFormat>
  <Paragraphs>1422</Paragraphs>
  <Slides>167</Slides>
  <Notes>52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167</vt:i4>
      </vt:variant>
    </vt:vector>
  </HeadingPairs>
  <TitlesOfParts>
    <vt:vector size="170" baseType="lpstr">
      <vt:lpstr>template_english (other pages)</vt:lpstr>
      <vt:lpstr>Chart</vt:lpstr>
      <vt:lpstr>Worksheet</vt:lpstr>
      <vt:lpstr>PowerPoint Presentation</vt:lpstr>
      <vt:lpstr>PowerPoint Presentation</vt:lpstr>
      <vt:lpstr>Facts about WIPO</vt:lpstr>
      <vt:lpstr>PowerPoint Presentation</vt:lpstr>
      <vt:lpstr>PowerPoint Presentation</vt:lpstr>
      <vt:lpstr>Standing Committees and Other Fora</vt:lpstr>
      <vt:lpstr>Beijing Treaty on Audiovisual Performances, 26 June 2012</vt:lpstr>
      <vt:lpstr>Marrakesh Treaty to Facilitate access to Published Works for Persons who are Blind, Visually Impaired or Otherwise Print Disabled</vt:lpstr>
      <vt:lpstr>Other Normative Developments</vt:lpstr>
      <vt:lpstr>PowerPoint Presentation</vt:lpstr>
      <vt:lpstr>Provider of Premier Global IP Services</vt:lpstr>
      <vt:lpstr>Budget 2014 – 2015 : CHF 713.3 Million</vt:lpstr>
      <vt:lpstr>Intellectual Property Infrastructure</vt:lpstr>
      <vt:lpstr>PowerPoint Presentation</vt:lpstr>
      <vt:lpstr>Global IP Infrastructure</vt:lpstr>
      <vt:lpstr>Major Economic Studies on IP</vt:lpstr>
      <vt:lpstr>Demand for IP Rights has grown</vt:lpstr>
      <vt:lpstr>Studies and Reports</vt:lpstr>
      <vt:lpstr>Studies and Reports  </vt:lpstr>
      <vt:lpstr>WIPO’s SMEs Initiative</vt:lpstr>
      <vt:lpstr>PowerPoint Presentation</vt:lpstr>
      <vt:lpstr>PowerPoint Presentation</vt:lpstr>
      <vt:lpstr>Australia  Profile</vt:lpstr>
      <vt:lpstr>The Global Innovation Index</vt:lpstr>
      <vt:lpstr>Australia : Success Stories and Challenges </vt:lpstr>
      <vt:lpstr>Australia : Success Stories and Challenges  </vt:lpstr>
      <vt:lpstr>Australia ’s evolution with respect to IP filings and Economic Growth from 1998 to 2012  </vt:lpstr>
      <vt:lpstr>Further Information: http://www.wipo.int/dcea/en/roving_seminars/</vt:lpstr>
      <vt:lpstr>The Patent Cooperation Treaty (PCT)  and its advantages for business</vt:lpstr>
      <vt:lpstr>PowerPoint Presentation</vt:lpstr>
      <vt:lpstr>Using the traditional patent system to seek multinational patent protection</vt:lpstr>
      <vt:lpstr>PowerPoint Presentation</vt:lpstr>
      <vt:lpstr>Paris route vs. PCT national phase</vt:lpstr>
      <vt:lpstr>PCT in 1978: 18 Contracting States</vt:lpstr>
      <vt:lpstr>PCT Coverage Today: 148 Contracting States (1)</vt:lpstr>
      <vt:lpstr>148 PCT Contracting States (2)</vt:lpstr>
      <vt:lpstr>Countries not yet in PCT</vt:lpstr>
      <vt:lpstr>PCT Applications</vt:lpstr>
      <vt:lpstr>PowerPoint Presentation</vt:lpstr>
      <vt:lpstr>PowerPoint Presentation</vt:lpstr>
      <vt:lpstr>PCT use in AU</vt:lpstr>
      <vt:lpstr> </vt:lpstr>
      <vt:lpstr>PowerPoint Presentation</vt:lpstr>
      <vt:lpstr>PowerPoint Presentation</vt:lpstr>
      <vt:lpstr>PowerPoint Presentation</vt:lpstr>
      <vt:lpstr>PowerPoint Presentation</vt:lpstr>
      <vt:lpstr>PowerPoint Presentation</vt:lpstr>
      <vt:lpstr>International Searching Authorities (20 in total, 18 in operation)</vt:lpstr>
      <vt:lpstr>ROs/ISAs for AU applicants</vt:lpstr>
      <vt:lpstr>PowerPoint Presentation</vt:lpstr>
      <vt:lpstr>PowerPoint Presentation</vt:lpstr>
      <vt:lpstr>PowerPoint Presentation</vt:lpstr>
      <vt:lpstr>PowerPoint Presentation</vt:lpstr>
      <vt:lpstr>PowerPoint Presentation</vt:lpstr>
      <vt:lpstr>Distribution of PCT Applicants in 2013</vt:lpstr>
      <vt:lpstr>Top 20 PCT Applicants 2013</vt:lpstr>
      <vt:lpstr>Top 20 PCT University Applicants 2013</vt:lpstr>
      <vt:lpstr>PowerPoint Presentation</vt:lpstr>
      <vt:lpstr>Meeting Users’ business needs</vt:lpstr>
      <vt:lpstr>Recent Developments &amp; Services</vt:lpstr>
      <vt:lpstr>PCT training options</vt:lpstr>
      <vt:lpstr>PowerPoint Presentation</vt:lpstr>
      <vt:lpstr>Global Databases for Intellectual Property Platforms and Tools for the Connected Knowledge Economy Australia </vt:lpstr>
      <vt:lpstr>Benefits to Stakeholders </vt:lpstr>
      <vt:lpstr>Global Databases, Tools, and Platforms for IP Business (free)</vt:lpstr>
      <vt:lpstr>Background: Patent Information</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WIPO Pearl</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PowerPoint Presentation</vt:lpstr>
      <vt:lpstr>Global Databases, Tools, and Platforms for IP Business (Free) </vt:lpstr>
      <vt:lpstr>PowerPoint Presentation</vt:lpstr>
      <vt:lpstr>PowerPoint Presentation</vt:lpstr>
      <vt:lpstr>PowerPoint Presentation</vt:lpstr>
      <vt:lpstr>PowerPoint Presentation</vt:lpstr>
      <vt:lpstr>PowerPoint Presentation</vt:lpstr>
      <vt:lpstr>Global Databases, Tools, and Platforms for IP Business (Free) </vt:lpstr>
      <vt:lpstr>WIPO IPAS, WIPO DAS</vt:lpstr>
      <vt:lpstr>Global Databases, Tools, and Platforms for IP Business (Free) </vt:lpstr>
      <vt:lpstr>WIPO CASE</vt:lpstr>
      <vt:lpstr>WIPO CASE Examiners Portal</vt:lpstr>
      <vt:lpstr>Two Groups and Candidates</vt:lpstr>
      <vt:lpstr>PowerPoint Presentation</vt:lpstr>
      <vt:lpstr>Global Databases, Tools, and Platforms for IP Business (Free) </vt:lpstr>
      <vt:lpstr>PowerPoint Presentation</vt:lpstr>
      <vt:lpstr>PowerPoint Presentation</vt:lpstr>
      <vt:lpstr>PowerPoint Presentation</vt:lpstr>
      <vt:lpstr>Example: Product to license or sell</vt:lpstr>
      <vt:lpstr>PowerPoint Presentation</vt:lpstr>
      <vt:lpstr>PowerPoint Presentation</vt:lpstr>
      <vt:lpstr>Conclusion </vt:lpstr>
      <vt:lpstr>Alternative Dispute Resolution – Practical tips  </vt:lpstr>
      <vt:lpstr>Top Ten Considerations in Choice of Dispute Resolution Clause</vt:lpstr>
      <vt:lpstr>WIPO Arbitration and Mediation Center </vt:lpstr>
      <vt:lpstr>WIPO ADR Mediation, Arbitration, Expert Determination</vt:lpstr>
      <vt:lpstr>Routes to WIPO ADR</vt:lpstr>
      <vt:lpstr>WIPO ADR Options</vt:lpstr>
      <vt:lpstr>WIPO Center Case Administration</vt:lpstr>
      <vt:lpstr>WIPO Electronic Case Facility (ECAF)</vt:lpstr>
      <vt:lpstr>PowerPoint Presentation</vt:lpstr>
      <vt:lpstr>Areas of WIPO Mediation, Arbitration and Expert Determination Cases</vt:lpstr>
      <vt:lpstr>WIPO Case Subject Matter  and Business Areas</vt:lpstr>
      <vt:lpstr>Examples of Tailored WIPO ADR for Specific Sectors</vt:lpstr>
      <vt:lpstr>How Are Technology Disputes Resolved?</vt:lpstr>
      <vt:lpstr>Relative Time and Cost of Technology Dispute Resolution</vt:lpstr>
      <vt:lpstr>Relative Costs of Dispute Resolution Options</vt:lpstr>
      <vt:lpstr>Fee Calculator</vt:lpstr>
      <vt:lpstr>Why Consider IP ADR?</vt:lpstr>
      <vt:lpstr>Contacting the WIPO Center</vt:lpstr>
      <vt:lpstr>Madrid and Hague Systems Introduction and Online Tools</vt:lpstr>
      <vt:lpstr>The Madrid story beings with a product </vt:lpstr>
      <vt:lpstr>How to protect your trademark?</vt:lpstr>
      <vt:lpstr>What is the Madrid System?</vt:lpstr>
      <vt:lpstr>Members of the Madrid System</vt:lpstr>
      <vt:lpstr>Accessions</vt:lpstr>
      <vt:lpstr>Key Features of the Madrid System</vt:lpstr>
      <vt:lpstr>The International Procedure</vt:lpstr>
      <vt:lpstr>Key Features of the Madrid System</vt:lpstr>
      <vt:lpstr>PowerPoint Presentation</vt:lpstr>
      <vt:lpstr>Madrid Top Offices of Origin</vt:lpstr>
      <vt:lpstr>Madrid Online Tools </vt:lpstr>
      <vt:lpstr>Madrid Online Tools </vt:lpstr>
      <vt:lpstr>The Hague story beings with a design </vt:lpstr>
      <vt:lpstr>Hague in a Nutshell</vt:lpstr>
      <vt:lpstr> WIPO Director General Francis Gurry: </vt:lpstr>
      <vt:lpstr>The Hague System</vt:lpstr>
      <vt:lpstr>Key features of the Hague System</vt:lpstr>
      <vt:lpstr>Key features of the Hague System </vt:lpstr>
      <vt:lpstr>PowerPoint Presentation</vt:lpstr>
      <vt:lpstr>Foreseen Expansion of the Hague System</vt:lpstr>
      <vt:lpstr>Accessions</vt:lpstr>
      <vt:lpstr>IP Filing Trends Worldwide 2004-2013  </vt:lpstr>
      <vt:lpstr>The use of the Hague System in 2014</vt:lpstr>
      <vt:lpstr>PowerPoint Presentation</vt:lpstr>
      <vt:lpstr>Hague Online services / tools</vt:lpstr>
      <vt:lpstr>PowerPoint Presentation</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VAZQUEZ LOPEZ Victor</cp:lastModifiedBy>
  <cp:revision>96</cp:revision>
  <cp:lastPrinted>2015-02-25T16:08:47Z</cp:lastPrinted>
  <dcterms:created xsi:type="dcterms:W3CDTF">2015-02-17T08:45:33Z</dcterms:created>
  <dcterms:modified xsi:type="dcterms:W3CDTF">2015-02-26T17:33:33Z</dcterms:modified>
</cp:coreProperties>
</file>