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notesSlides/notesSlide7.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6.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8.xml" ContentType="application/vnd.openxmlformats-officedocument.drawingml.chart+xml"/>
  <Override PartName="/ppt/theme/themeOverride5.xml" ContentType="application/vnd.openxmlformats-officedocument.themeOverride+xml"/>
  <Override PartName="/ppt/embeddings/oleObject5.bin" ContentType="application/vnd.openxmlformats-officedocument.oleObject"/>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8"/>
  </p:notesMasterIdLst>
  <p:handoutMasterIdLst>
    <p:handoutMasterId r:id="rId179"/>
  </p:handoutMasterIdLst>
  <p:sldIdLst>
    <p:sldId id="530" r:id="rId2"/>
    <p:sldId id="539" r:id="rId3"/>
    <p:sldId id="571" r:id="rId4"/>
    <p:sldId id="572" r:id="rId5"/>
    <p:sldId id="573" r:id="rId6"/>
    <p:sldId id="574" r:id="rId7"/>
    <p:sldId id="575" r:id="rId8"/>
    <p:sldId id="576" r:id="rId9"/>
    <p:sldId id="577" r:id="rId10"/>
    <p:sldId id="578" r:id="rId11"/>
    <p:sldId id="579" r:id="rId12"/>
    <p:sldId id="580" r:id="rId13"/>
    <p:sldId id="581" r:id="rId14"/>
    <p:sldId id="582" r:id="rId15"/>
    <p:sldId id="583" r:id="rId16"/>
    <p:sldId id="584" r:id="rId17"/>
    <p:sldId id="585" r:id="rId18"/>
    <p:sldId id="586" r:id="rId19"/>
    <p:sldId id="587" r:id="rId20"/>
    <p:sldId id="588" r:id="rId21"/>
    <p:sldId id="535" r:id="rId22"/>
    <p:sldId id="589" r:id="rId23"/>
    <p:sldId id="590" r:id="rId24"/>
    <p:sldId id="591" r:id="rId25"/>
    <p:sldId id="592" r:id="rId26"/>
    <p:sldId id="593" r:id="rId27"/>
    <p:sldId id="594" r:id="rId28"/>
    <p:sldId id="595" r:id="rId29"/>
    <p:sldId id="596" r:id="rId30"/>
    <p:sldId id="597" r:id="rId31"/>
    <p:sldId id="598" r:id="rId32"/>
    <p:sldId id="599" r:id="rId33"/>
    <p:sldId id="600" r:id="rId34"/>
    <p:sldId id="601" r:id="rId35"/>
    <p:sldId id="602" r:id="rId36"/>
    <p:sldId id="603" r:id="rId37"/>
    <p:sldId id="604" r:id="rId38"/>
    <p:sldId id="605" r:id="rId39"/>
    <p:sldId id="606" r:id="rId40"/>
    <p:sldId id="607" r:id="rId41"/>
    <p:sldId id="608" r:id="rId42"/>
    <p:sldId id="609" r:id="rId43"/>
    <p:sldId id="610" r:id="rId44"/>
    <p:sldId id="611" r:id="rId45"/>
    <p:sldId id="612" r:id="rId46"/>
    <p:sldId id="613" r:id="rId47"/>
    <p:sldId id="614" r:id="rId48"/>
    <p:sldId id="615" r:id="rId49"/>
    <p:sldId id="616" r:id="rId50"/>
    <p:sldId id="617" r:id="rId51"/>
    <p:sldId id="618" r:id="rId52"/>
    <p:sldId id="619" r:id="rId53"/>
    <p:sldId id="620" r:id="rId54"/>
    <p:sldId id="621" r:id="rId55"/>
    <p:sldId id="622" r:id="rId56"/>
    <p:sldId id="623" r:id="rId57"/>
    <p:sldId id="624" r:id="rId58"/>
    <p:sldId id="625" r:id="rId59"/>
    <p:sldId id="626" r:id="rId60"/>
    <p:sldId id="627" r:id="rId61"/>
    <p:sldId id="628" r:id="rId62"/>
    <p:sldId id="629" r:id="rId63"/>
    <p:sldId id="630" r:id="rId64"/>
    <p:sldId id="631" r:id="rId65"/>
    <p:sldId id="632" r:id="rId66"/>
    <p:sldId id="633" r:id="rId67"/>
    <p:sldId id="634" r:id="rId68"/>
    <p:sldId id="635" r:id="rId69"/>
    <p:sldId id="636" r:id="rId70"/>
    <p:sldId id="637" r:id="rId71"/>
    <p:sldId id="638" r:id="rId72"/>
    <p:sldId id="639" r:id="rId73"/>
    <p:sldId id="536" r:id="rId74"/>
    <p:sldId id="540" r:id="rId75"/>
    <p:sldId id="541" r:id="rId76"/>
    <p:sldId id="542" r:id="rId77"/>
    <p:sldId id="543" r:id="rId78"/>
    <p:sldId id="544" r:id="rId79"/>
    <p:sldId id="545" r:id="rId80"/>
    <p:sldId id="546" r:id="rId81"/>
    <p:sldId id="547" r:id="rId82"/>
    <p:sldId id="548" r:id="rId83"/>
    <p:sldId id="549" r:id="rId84"/>
    <p:sldId id="550" r:id="rId85"/>
    <p:sldId id="551" r:id="rId86"/>
    <p:sldId id="552" r:id="rId87"/>
    <p:sldId id="553" r:id="rId88"/>
    <p:sldId id="554" r:id="rId89"/>
    <p:sldId id="555" r:id="rId90"/>
    <p:sldId id="556" r:id="rId91"/>
    <p:sldId id="557" r:id="rId92"/>
    <p:sldId id="558" r:id="rId93"/>
    <p:sldId id="559" r:id="rId94"/>
    <p:sldId id="560" r:id="rId95"/>
    <p:sldId id="561" r:id="rId96"/>
    <p:sldId id="562" r:id="rId97"/>
    <p:sldId id="563" r:id="rId98"/>
    <p:sldId id="564" r:id="rId99"/>
    <p:sldId id="565" r:id="rId100"/>
    <p:sldId id="566" r:id="rId101"/>
    <p:sldId id="567" r:id="rId102"/>
    <p:sldId id="568" r:id="rId103"/>
    <p:sldId id="569" r:id="rId104"/>
    <p:sldId id="570" r:id="rId105"/>
    <p:sldId id="537" r:id="rId106"/>
    <p:sldId id="640" r:id="rId107"/>
    <p:sldId id="641" r:id="rId108"/>
    <p:sldId id="642" r:id="rId109"/>
    <p:sldId id="643" r:id="rId110"/>
    <p:sldId id="644" r:id="rId111"/>
    <p:sldId id="645" r:id="rId112"/>
    <p:sldId id="646" r:id="rId113"/>
    <p:sldId id="647" r:id="rId114"/>
    <p:sldId id="648" r:id="rId115"/>
    <p:sldId id="649" r:id="rId116"/>
    <p:sldId id="650" r:id="rId117"/>
    <p:sldId id="651" r:id="rId118"/>
    <p:sldId id="652" r:id="rId119"/>
    <p:sldId id="653" r:id="rId120"/>
    <p:sldId id="654" r:id="rId121"/>
    <p:sldId id="655" r:id="rId122"/>
    <p:sldId id="656" r:id="rId123"/>
    <p:sldId id="657" r:id="rId124"/>
    <p:sldId id="658" r:id="rId125"/>
    <p:sldId id="659" r:id="rId126"/>
    <p:sldId id="660" r:id="rId127"/>
    <p:sldId id="661" r:id="rId128"/>
    <p:sldId id="662" r:id="rId129"/>
    <p:sldId id="663" r:id="rId130"/>
    <p:sldId id="664" r:id="rId131"/>
    <p:sldId id="538" r:id="rId132"/>
    <p:sldId id="665" r:id="rId133"/>
    <p:sldId id="666" r:id="rId134"/>
    <p:sldId id="667" r:id="rId135"/>
    <p:sldId id="668" r:id="rId136"/>
    <p:sldId id="669" r:id="rId137"/>
    <p:sldId id="670" r:id="rId138"/>
    <p:sldId id="671" r:id="rId139"/>
    <p:sldId id="672" r:id="rId140"/>
    <p:sldId id="673" r:id="rId141"/>
    <p:sldId id="674" r:id="rId142"/>
    <p:sldId id="675" r:id="rId143"/>
    <p:sldId id="676" r:id="rId144"/>
    <p:sldId id="677" r:id="rId145"/>
    <p:sldId id="678" r:id="rId146"/>
    <p:sldId id="679" r:id="rId147"/>
    <p:sldId id="680" r:id="rId148"/>
    <p:sldId id="681" r:id="rId149"/>
    <p:sldId id="682" r:id="rId150"/>
    <p:sldId id="683" r:id="rId151"/>
    <p:sldId id="684" r:id="rId152"/>
    <p:sldId id="685" r:id="rId153"/>
    <p:sldId id="686" r:id="rId154"/>
    <p:sldId id="687" r:id="rId155"/>
    <p:sldId id="688" r:id="rId156"/>
    <p:sldId id="689" r:id="rId157"/>
    <p:sldId id="690" r:id="rId158"/>
    <p:sldId id="691" r:id="rId159"/>
    <p:sldId id="692" r:id="rId160"/>
    <p:sldId id="693" r:id="rId161"/>
    <p:sldId id="694" r:id="rId162"/>
    <p:sldId id="695" r:id="rId163"/>
    <p:sldId id="696" r:id="rId164"/>
    <p:sldId id="697" r:id="rId165"/>
    <p:sldId id="698" r:id="rId166"/>
    <p:sldId id="699" r:id="rId167"/>
    <p:sldId id="700" r:id="rId168"/>
    <p:sldId id="701" r:id="rId169"/>
    <p:sldId id="702" r:id="rId170"/>
    <p:sldId id="703" r:id="rId171"/>
    <p:sldId id="704" r:id="rId172"/>
    <p:sldId id="705" r:id="rId173"/>
    <p:sldId id="706" r:id="rId174"/>
    <p:sldId id="707" r:id="rId175"/>
    <p:sldId id="708" r:id="rId176"/>
    <p:sldId id="709" r:id="rId17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99FF99"/>
    <a:srgbClr val="FF5050"/>
    <a:srgbClr val="00FFFF"/>
    <a:srgbClr val="66FFFF"/>
    <a:srgbClr val="0040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69" autoAdjust="0"/>
    <p:restoredTop sz="85311" autoAdjust="0"/>
  </p:normalViewPr>
  <p:slideViewPr>
    <p:cSldViewPr>
      <p:cViewPr>
        <p:scale>
          <a:sx n="75" d="100"/>
          <a:sy n="75" d="100"/>
        </p:scale>
        <p:origin x="-1664" y="-704"/>
      </p:cViewPr>
      <p:guideLst>
        <p:guide orient="horz" pos="2160"/>
        <p:guide pos="2880"/>
      </p:guideLst>
    </p:cSldViewPr>
  </p:slideViewPr>
  <p:notesTextViewPr>
    <p:cViewPr>
      <p:scale>
        <a:sx n="1" d="1"/>
        <a:sy n="1" d="1"/>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printerSettings" Target="printerSettings/printerSettings1.bin"/><Relationship Id="rId181" Type="http://schemas.openxmlformats.org/officeDocument/2006/relationships/presProps" Target="presProps.xml"/><Relationship Id="rId182"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theme" Target="theme/theme1.xml"/><Relationship Id="rId184"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notesMaster" Target="notesMasters/notesMaster1.xml"/><Relationship Id="rId179" Type="http://schemas.openxmlformats.org/officeDocument/2006/relationships/handoutMaster" Target="handoutMasters/handoutMaster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wipogvafs01\usr1\home\plana\Info_and_STATS_MS_and_CP\GR\GR_Stats_Feb2016.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wipogvafs01\usr1\home\plana\Info_and_STATS_MS_and_CP\GR\GR_Stats_Feb2016.xlsx"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wipogvafs01\usr1\home\plana\Info_and_STATS_MS_and_CP\FI\FI_April2015.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file:///\\wipogvafs01\usr1\home\plana\Info_and_STATS_MS_and_CP\GR\GR_Stats_Feb2016.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wipogvafs01\ARB\ORGARBT\SHARED\Staff\Toscano\00%20Desktop\Active\01%20Marketing%20Initiatives\06%20Handouts\Caseload\Top%2010\Top10Consideration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Users\toscano\Desktop\Caseload\Final\Working%20Docs\WIPO%20Caseload-Final(2).xlsx" TargetMode="External"/></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oleObject" Target="../embeddings/oleObject5.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0375399826915271"/>
          <c:y val="0.114894444290667"/>
          <c:w val="0.582581146858941"/>
          <c:h val="0.846656393373423"/>
        </c:manualLayout>
      </c:layout>
      <c:pie3DChart>
        <c:varyColors val="1"/>
        <c:ser>
          <c:idx val="0"/>
          <c:order val="0"/>
          <c:tx>
            <c:strRef>
              <c:f>Sheet1!$B$1</c:f>
              <c:strCache>
                <c:ptCount val="1"/>
                <c:pt idx="0">
                  <c:v>Budget by income</c:v>
                </c:pt>
              </c:strCache>
            </c:strRef>
          </c:tx>
          <c:spPr>
            <a:ln>
              <a:noFill/>
            </a:ln>
            <a:effectLst>
              <a:innerShdw blurRad="63500" dist="50800" dir="5400000">
                <a:prstClr val="black">
                  <a:alpha val="50000"/>
                </a:prstClr>
              </a:innerShdw>
            </a:effectLst>
          </c:spPr>
          <c:dPt>
            <c:idx val="0"/>
            <c:bubble3D val="0"/>
            <c:spPr>
              <a:solidFill>
                <a:srgbClr val="FFFF00"/>
              </a:solidFill>
              <a:ln>
                <a:noFill/>
              </a:ln>
              <a:effectLst>
                <a:innerShdw blurRad="63500" dist="50800" dir="5400000">
                  <a:prstClr val="black">
                    <a:alpha val="50000"/>
                  </a:prstClr>
                </a:innerShdw>
              </a:effectLst>
            </c:spPr>
          </c:dPt>
          <c:dPt>
            <c:idx val="1"/>
            <c:bubble3D val="0"/>
            <c:spPr>
              <a:solidFill>
                <a:srgbClr val="00B0F0"/>
              </a:solidFill>
              <a:ln>
                <a:noFill/>
              </a:ln>
              <a:effectLst/>
            </c:spPr>
          </c:dPt>
          <c:dPt>
            <c:idx val="2"/>
            <c:bubble3D val="0"/>
            <c:spPr>
              <a:solidFill>
                <a:srgbClr val="99FF99"/>
              </a:solidFill>
              <a:ln>
                <a:noFill/>
              </a:ln>
              <a:effectLst>
                <a:innerShdw blurRad="63500" dist="50800" dir="5400000">
                  <a:prstClr val="black">
                    <a:alpha val="50000"/>
                  </a:prstClr>
                </a:innerShdw>
              </a:effectLst>
              <a:scene3d>
                <a:camera prst="orthographicFront"/>
                <a:lightRig rig="threePt" dir="t"/>
              </a:scene3d>
              <a:sp3d prstMaterial="matte"/>
            </c:spPr>
          </c:dPt>
          <c:dPt>
            <c:idx val="3"/>
            <c:bubble3D val="0"/>
            <c:spPr>
              <a:solidFill>
                <a:srgbClr val="FF5050"/>
              </a:solidFill>
              <a:ln>
                <a:noFill/>
              </a:ln>
              <a:effectLst>
                <a:innerShdw blurRad="63500" dist="50800" dir="5400000">
                  <a:prstClr val="black">
                    <a:alpha val="50000"/>
                  </a:prstClr>
                </a:innerShdw>
              </a:effectLst>
            </c:spPr>
          </c:dPt>
          <c:dLbls>
            <c:spPr>
              <a:noFill/>
              <a:ln>
                <a:noFill/>
              </a:ln>
            </c:spPr>
            <c:showLegendKey val="0"/>
            <c:showVal val="0"/>
            <c:showCatName val="0"/>
            <c:showSerName val="0"/>
            <c:showPercent val="1"/>
            <c:showBubbleSize val="0"/>
            <c:showLeaderLines val="1"/>
          </c:dLbls>
          <c:cat>
            <c:strRef>
              <c:f>Sheet1!$A$2:$A$6</c:f>
              <c:strCache>
                <c:ptCount val="5"/>
                <c:pt idx="0">
                  <c:v>Contributions from Member States </c:v>
                </c:pt>
                <c:pt idx="1">
                  <c:v>PCT</c:v>
                </c:pt>
                <c:pt idx="2">
                  <c:v>Madrid System</c:v>
                </c:pt>
                <c:pt idx="3">
                  <c:v>Hague System</c:v>
                </c:pt>
                <c:pt idx="4">
                  <c:v>Other</c:v>
                </c:pt>
              </c:strCache>
            </c:strRef>
          </c:cat>
          <c:val>
            <c:numRef>
              <c:f>Sheet1!$B$2:$B$6</c:f>
              <c:numCache>
                <c:formatCode>#,##0</c:formatCode>
                <c:ptCount val="5"/>
                <c:pt idx="0">
                  <c:v>4588.0</c:v>
                </c:pt>
                <c:pt idx="1">
                  <c:v>76147.0</c:v>
                </c:pt>
                <c:pt idx="2">
                  <c:v>17030.0</c:v>
                </c:pt>
                <c:pt idx="3">
                  <c:v>1361.0</c:v>
                </c:pt>
                <c:pt idx="4" formatCode="General">
                  <c:v>0.0</c:v>
                </c:pt>
              </c:numCache>
            </c:numRef>
          </c:val>
        </c:ser>
        <c:dLbls>
          <c:showLegendKey val="0"/>
          <c:showVal val="0"/>
          <c:showCatName val="0"/>
          <c:showSerName val="0"/>
          <c:showPercent val="0"/>
          <c:showBubbleSize val="0"/>
          <c:showLeaderLines val="1"/>
        </c:dLbls>
      </c:pie3DChart>
      <c:spPr>
        <a:effectLst>
          <a:glow rad="63500">
            <a:schemeClr val="accent6">
              <a:satMod val="175000"/>
              <a:alpha val="40000"/>
            </a:schemeClr>
          </a:glow>
        </a:effectLst>
      </c:spPr>
    </c:plotArea>
    <c:legend>
      <c:legendPos val="r"/>
      <c:layout>
        <c:manualLayout>
          <c:xMode val="edge"/>
          <c:yMode val="edge"/>
          <c:x val="0.665220008810141"/>
          <c:y val="0.207702216892322"/>
          <c:w val="0.281943615094709"/>
          <c:h val="0.543424492980557"/>
        </c:manualLayout>
      </c:layout>
      <c:overlay val="0"/>
    </c:legend>
    <c:plotVisOnly val="1"/>
    <c:dispBlanksAs val="gap"/>
    <c:showDLblsOverMax val="0"/>
  </c:chart>
  <c:spPr>
    <a:ln>
      <a:noFill/>
    </a:ln>
  </c:spPr>
  <c:txPr>
    <a:bodyPr/>
    <a:lstStyle/>
    <a:p>
      <a:pPr>
        <a:defRPr sz="1800"/>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Sheet1!$A$4</c:f>
              <c:strCache>
                <c:ptCount val="1"/>
                <c:pt idx="0">
                  <c:v>Applications</c:v>
                </c:pt>
              </c:strCache>
            </c:strRef>
          </c:tx>
          <c:marker>
            <c:symbol val="none"/>
          </c:marker>
          <c:dPt>
            <c:idx val="6"/>
            <c:bubble3D val="0"/>
            <c:spPr>
              <a:ln>
                <a:noFill/>
              </a:ln>
            </c:spPr>
          </c:dPt>
          <c:cat>
            <c:numRef>
              <c:f>Sheet1!$B$3:$H$3</c:f>
              <c:numCache>
                <c:formatCode>General</c:formatCode>
                <c:ptCount val="7"/>
                <c:pt idx="0">
                  <c:v>2010.0</c:v>
                </c:pt>
                <c:pt idx="1">
                  <c:v>2011.0</c:v>
                </c:pt>
                <c:pt idx="2">
                  <c:v>2012.0</c:v>
                </c:pt>
                <c:pt idx="3">
                  <c:v>2013.0</c:v>
                </c:pt>
                <c:pt idx="4">
                  <c:v>2014.0</c:v>
                </c:pt>
                <c:pt idx="5">
                  <c:v>2015.0</c:v>
                </c:pt>
                <c:pt idx="6">
                  <c:v>2016.0</c:v>
                </c:pt>
              </c:numCache>
            </c:numRef>
          </c:cat>
          <c:val>
            <c:numRef>
              <c:f>Sheet1!$B$4:$H$4</c:f>
              <c:numCache>
                <c:formatCode>#,##0</c:formatCode>
                <c:ptCount val="7"/>
                <c:pt idx="0">
                  <c:v>58.0</c:v>
                </c:pt>
                <c:pt idx="1">
                  <c:v>70.0</c:v>
                </c:pt>
                <c:pt idx="2">
                  <c:v>69.0</c:v>
                </c:pt>
                <c:pt idx="3">
                  <c:v>86.0</c:v>
                </c:pt>
                <c:pt idx="4">
                  <c:v>86.0</c:v>
                </c:pt>
                <c:pt idx="5">
                  <c:v>66.0</c:v>
                </c:pt>
                <c:pt idx="6">
                  <c:v>4.0</c:v>
                </c:pt>
              </c:numCache>
            </c:numRef>
          </c:val>
          <c:smooth val="0"/>
        </c:ser>
        <c:ser>
          <c:idx val="1"/>
          <c:order val="1"/>
          <c:tx>
            <c:strRef>
              <c:f>Sheet1!$A$5</c:f>
              <c:strCache>
                <c:ptCount val="1"/>
                <c:pt idx="0">
                  <c:v>Registrations</c:v>
                </c:pt>
              </c:strCache>
            </c:strRef>
          </c:tx>
          <c:marker>
            <c:symbol val="none"/>
          </c:marker>
          <c:dPt>
            <c:idx val="6"/>
            <c:bubble3D val="0"/>
            <c:spPr>
              <a:ln>
                <a:noFill/>
              </a:ln>
            </c:spPr>
          </c:dPt>
          <c:cat>
            <c:numRef>
              <c:f>Sheet1!$B$3:$H$3</c:f>
              <c:numCache>
                <c:formatCode>General</c:formatCode>
                <c:ptCount val="7"/>
                <c:pt idx="0">
                  <c:v>2010.0</c:v>
                </c:pt>
                <c:pt idx="1">
                  <c:v>2011.0</c:v>
                </c:pt>
                <c:pt idx="2">
                  <c:v>2012.0</c:v>
                </c:pt>
                <c:pt idx="3">
                  <c:v>2013.0</c:v>
                </c:pt>
                <c:pt idx="4">
                  <c:v>2014.0</c:v>
                </c:pt>
                <c:pt idx="5">
                  <c:v>2015.0</c:v>
                </c:pt>
                <c:pt idx="6">
                  <c:v>2016.0</c:v>
                </c:pt>
              </c:numCache>
            </c:numRef>
          </c:cat>
          <c:val>
            <c:numRef>
              <c:f>Sheet1!$B$5:$H$5</c:f>
              <c:numCache>
                <c:formatCode>#,##0</c:formatCode>
                <c:ptCount val="7"/>
                <c:pt idx="0">
                  <c:v>57.0</c:v>
                </c:pt>
                <c:pt idx="1">
                  <c:v>65.0</c:v>
                </c:pt>
                <c:pt idx="2">
                  <c:v>63.0</c:v>
                </c:pt>
                <c:pt idx="3">
                  <c:v>79.0</c:v>
                </c:pt>
                <c:pt idx="4">
                  <c:v>68.0</c:v>
                </c:pt>
                <c:pt idx="5">
                  <c:v>74.0</c:v>
                </c:pt>
                <c:pt idx="6">
                  <c:v>7.0</c:v>
                </c:pt>
              </c:numCache>
            </c:numRef>
          </c:val>
          <c:smooth val="0"/>
        </c:ser>
        <c:dLbls>
          <c:showLegendKey val="0"/>
          <c:showVal val="0"/>
          <c:showCatName val="0"/>
          <c:showSerName val="0"/>
          <c:showPercent val="0"/>
          <c:showBubbleSize val="0"/>
        </c:dLbls>
        <c:marker val="1"/>
        <c:smooth val="0"/>
        <c:axId val="-2001771464"/>
        <c:axId val="-2001757336"/>
      </c:lineChart>
      <c:catAx>
        <c:axId val="-2001771464"/>
        <c:scaling>
          <c:orientation val="minMax"/>
        </c:scaling>
        <c:delete val="0"/>
        <c:axPos val="b"/>
        <c:numFmt formatCode="General" sourceLinked="1"/>
        <c:majorTickMark val="none"/>
        <c:minorTickMark val="none"/>
        <c:tickLblPos val="nextTo"/>
        <c:crossAx val="-2001757336"/>
        <c:crosses val="autoZero"/>
        <c:auto val="1"/>
        <c:lblAlgn val="ctr"/>
        <c:lblOffset val="100"/>
        <c:noMultiLvlLbl val="0"/>
      </c:catAx>
      <c:valAx>
        <c:axId val="-2001757336"/>
        <c:scaling>
          <c:orientation val="minMax"/>
        </c:scaling>
        <c:delete val="0"/>
        <c:axPos val="l"/>
        <c:majorGridlines/>
        <c:numFmt formatCode="#,##0" sourceLinked="1"/>
        <c:majorTickMark val="none"/>
        <c:minorTickMark val="none"/>
        <c:tickLblPos val="nextTo"/>
        <c:crossAx val="-2001771464"/>
        <c:crosses val="autoZero"/>
        <c:crossBetween val="between"/>
      </c:valAx>
      <c:dTable>
        <c:showHorzBorder val="1"/>
        <c:showVertBorder val="1"/>
        <c:showOutline val="1"/>
        <c:showKeys val="1"/>
        <c:txPr>
          <a:bodyPr/>
          <a:lstStyle/>
          <a:p>
            <a:pPr rtl="0">
              <a:defRPr sz="1200"/>
            </a:pPr>
            <a:endParaRPr lang="es-ES"/>
          </a:p>
        </c:txPr>
      </c:dTable>
    </c:plotArea>
    <c:plotVisOnly val="1"/>
    <c:dispBlanksAs val="gap"/>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Sheet6!$B$5</c:f>
              <c:strCache>
                <c:ptCount val="1"/>
                <c:pt idx="0">
                  <c:v>European Union</c:v>
                </c:pt>
              </c:strCache>
            </c:strRef>
          </c:tx>
          <c:marker>
            <c:symbol val="none"/>
          </c:marker>
          <c:cat>
            <c:numRef>
              <c:f>Sheet6!$C$4:$H$4</c:f>
              <c:numCache>
                <c:formatCode>General</c:formatCode>
                <c:ptCount val="6"/>
                <c:pt idx="0">
                  <c:v>2010.0</c:v>
                </c:pt>
                <c:pt idx="1">
                  <c:v>2011.0</c:v>
                </c:pt>
                <c:pt idx="2">
                  <c:v>2012.0</c:v>
                </c:pt>
                <c:pt idx="3">
                  <c:v>2013.0</c:v>
                </c:pt>
                <c:pt idx="4">
                  <c:v>2014.0</c:v>
                </c:pt>
                <c:pt idx="5">
                  <c:v>2015.0</c:v>
                </c:pt>
              </c:numCache>
            </c:numRef>
          </c:cat>
          <c:val>
            <c:numRef>
              <c:f>Sheet6!$C$5:$H$5</c:f>
              <c:numCache>
                <c:formatCode>#,##0</c:formatCode>
                <c:ptCount val="6"/>
                <c:pt idx="0">
                  <c:v>14604.0</c:v>
                </c:pt>
                <c:pt idx="1">
                  <c:v>16344.0</c:v>
                </c:pt>
                <c:pt idx="2">
                  <c:v>16889.0</c:v>
                </c:pt>
                <c:pt idx="3">
                  <c:v>17598.0</c:v>
                </c:pt>
                <c:pt idx="4">
                  <c:v>17270.0</c:v>
                </c:pt>
                <c:pt idx="5">
                  <c:v>21721.0</c:v>
                </c:pt>
              </c:numCache>
            </c:numRef>
          </c:val>
          <c:smooth val="0"/>
        </c:ser>
        <c:ser>
          <c:idx val="1"/>
          <c:order val="1"/>
          <c:tx>
            <c:strRef>
              <c:f>Sheet6!$B$6</c:f>
              <c:strCache>
                <c:ptCount val="1"/>
                <c:pt idx="0">
                  <c:v>Greece</c:v>
                </c:pt>
              </c:strCache>
            </c:strRef>
          </c:tx>
          <c:marker>
            <c:symbol val="none"/>
          </c:marker>
          <c:cat>
            <c:numRef>
              <c:f>Sheet6!$C$4:$H$4</c:f>
              <c:numCache>
                <c:formatCode>General</c:formatCode>
                <c:ptCount val="6"/>
                <c:pt idx="0">
                  <c:v>2010.0</c:v>
                </c:pt>
                <c:pt idx="1">
                  <c:v>2011.0</c:v>
                </c:pt>
                <c:pt idx="2">
                  <c:v>2012.0</c:v>
                </c:pt>
                <c:pt idx="3">
                  <c:v>2013.0</c:v>
                </c:pt>
                <c:pt idx="4">
                  <c:v>2014.0</c:v>
                </c:pt>
                <c:pt idx="5">
                  <c:v>2015.0</c:v>
                </c:pt>
              </c:numCache>
            </c:numRef>
          </c:cat>
          <c:val>
            <c:numRef>
              <c:f>Sheet6!$C$6:$H$6</c:f>
              <c:numCache>
                <c:formatCode>#,##0</c:formatCode>
                <c:ptCount val="6"/>
                <c:pt idx="0">
                  <c:v>2125.0</c:v>
                </c:pt>
                <c:pt idx="1">
                  <c:v>1843.0</c:v>
                </c:pt>
                <c:pt idx="2">
                  <c:v>1692.0</c:v>
                </c:pt>
                <c:pt idx="3">
                  <c:v>1648.0</c:v>
                </c:pt>
                <c:pt idx="4">
                  <c:v>1349.0</c:v>
                </c:pt>
                <c:pt idx="5">
                  <c:v>1371.0</c:v>
                </c:pt>
              </c:numCache>
            </c:numRef>
          </c:val>
          <c:smooth val="0"/>
        </c:ser>
        <c:ser>
          <c:idx val="2"/>
          <c:order val="2"/>
          <c:tx>
            <c:strRef>
              <c:f>Sheet6!$B$7</c:f>
              <c:strCache>
                <c:ptCount val="1"/>
                <c:pt idx="0">
                  <c:v>Total</c:v>
                </c:pt>
              </c:strCache>
            </c:strRef>
          </c:tx>
          <c:marker>
            <c:symbol val="none"/>
          </c:marker>
          <c:cat>
            <c:numRef>
              <c:f>Sheet6!$C$4:$H$4</c:f>
              <c:numCache>
                <c:formatCode>General</c:formatCode>
                <c:ptCount val="6"/>
                <c:pt idx="0">
                  <c:v>2010.0</c:v>
                </c:pt>
                <c:pt idx="1">
                  <c:v>2011.0</c:v>
                </c:pt>
                <c:pt idx="2">
                  <c:v>2012.0</c:v>
                </c:pt>
                <c:pt idx="3">
                  <c:v>2013.0</c:v>
                </c:pt>
                <c:pt idx="4">
                  <c:v>2014.0</c:v>
                </c:pt>
                <c:pt idx="5">
                  <c:v>2015.0</c:v>
                </c:pt>
              </c:numCache>
            </c:numRef>
          </c:cat>
          <c:val>
            <c:numRef>
              <c:f>Sheet6!$C$7:$H$7</c:f>
              <c:numCache>
                <c:formatCode>#,##0</c:formatCode>
                <c:ptCount val="6"/>
                <c:pt idx="0">
                  <c:v>16729.0</c:v>
                </c:pt>
                <c:pt idx="1">
                  <c:v>18187.0</c:v>
                </c:pt>
                <c:pt idx="2">
                  <c:v>18581.0</c:v>
                </c:pt>
                <c:pt idx="3">
                  <c:v>19246.0</c:v>
                </c:pt>
                <c:pt idx="4">
                  <c:v>18619.0</c:v>
                </c:pt>
                <c:pt idx="5">
                  <c:v>23092.0</c:v>
                </c:pt>
              </c:numCache>
            </c:numRef>
          </c:val>
          <c:smooth val="0"/>
        </c:ser>
        <c:dLbls>
          <c:showLegendKey val="0"/>
          <c:showVal val="0"/>
          <c:showCatName val="0"/>
          <c:showSerName val="0"/>
          <c:showPercent val="0"/>
          <c:showBubbleSize val="0"/>
        </c:dLbls>
        <c:marker val="1"/>
        <c:smooth val="0"/>
        <c:axId val="-1985157368"/>
        <c:axId val="-1985154328"/>
      </c:lineChart>
      <c:catAx>
        <c:axId val="-1985157368"/>
        <c:scaling>
          <c:orientation val="minMax"/>
        </c:scaling>
        <c:delete val="0"/>
        <c:axPos val="b"/>
        <c:numFmt formatCode="General" sourceLinked="1"/>
        <c:majorTickMark val="none"/>
        <c:minorTickMark val="none"/>
        <c:tickLblPos val="nextTo"/>
        <c:crossAx val="-1985154328"/>
        <c:crosses val="autoZero"/>
        <c:auto val="1"/>
        <c:lblAlgn val="ctr"/>
        <c:lblOffset val="100"/>
        <c:noMultiLvlLbl val="0"/>
      </c:catAx>
      <c:valAx>
        <c:axId val="-1985154328"/>
        <c:scaling>
          <c:orientation val="minMax"/>
        </c:scaling>
        <c:delete val="0"/>
        <c:axPos val="l"/>
        <c:majorGridlines/>
        <c:numFmt formatCode="#,##0" sourceLinked="1"/>
        <c:majorTickMark val="none"/>
        <c:minorTickMark val="none"/>
        <c:tickLblPos val="nextTo"/>
        <c:txPr>
          <a:bodyPr/>
          <a:lstStyle/>
          <a:p>
            <a:pPr>
              <a:defRPr sz="1200"/>
            </a:pPr>
            <a:endParaRPr lang="es-ES"/>
          </a:p>
        </c:txPr>
        <c:crossAx val="-1985157368"/>
        <c:crosses val="autoZero"/>
        <c:crossBetween val="between"/>
      </c:valAx>
      <c:dTable>
        <c:showHorzBorder val="1"/>
        <c:showVertBorder val="1"/>
        <c:showOutline val="1"/>
        <c:showKeys val="1"/>
        <c:txPr>
          <a:bodyPr/>
          <a:lstStyle/>
          <a:p>
            <a:pPr rtl="0">
              <a:defRPr sz="1200"/>
            </a:pPr>
            <a:endParaRPr lang="es-ES"/>
          </a:p>
        </c:txPr>
      </c:dTable>
    </c:plotArea>
    <c:plotVisOnly val="1"/>
    <c:dispBlanksAs val="gap"/>
    <c:showDLblsOverMax val="0"/>
  </c:chart>
  <c:spPr>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4699640263763"/>
          <c:y val="0.109969204248557"/>
          <c:w val="0.546689330458608"/>
          <c:h val="0.728090214492858"/>
        </c:manualLayout>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spPr>
    <a:noFill/>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explosion val="25"/>
          <c:dPt>
            <c:idx val="10"/>
            <c:bubble3D val="0"/>
            <c:spPr>
              <a:solidFill>
                <a:schemeClr val="bg1">
                  <a:lumMod val="75000"/>
                </a:schemeClr>
              </a:solidFill>
            </c:spPr>
          </c:dPt>
          <c:dLbls>
            <c:txPr>
              <a:bodyPr/>
              <a:lstStyle/>
              <a:p>
                <a:pPr>
                  <a:defRPr sz="1200"/>
                </a:pPr>
                <a:endParaRPr lang="es-ES"/>
              </a:p>
            </c:txPr>
            <c:dLblPos val="outEnd"/>
            <c:showLegendKey val="0"/>
            <c:showVal val="1"/>
            <c:showCatName val="1"/>
            <c:showSerName val="0"/>
            <c:showPercent val="1"/>
            <c:showBubbleSize val="0"/>
            <c:separator>; </c:separator>
            <c:showLeaderLines val="1"/>
          </c:dLbls>
          <c:cat>
            <c:strRef>
              <c:f>TOP10_2!$B$2:$B$12</c:f>
              <c:strCache>
                <c:ptCount val="11"/>
                <c:pt idx="0">
                  <c:v>Turkey</c:v>
                </c:pt>
                <c:pt idx="1">
                  <c:v>China</c:v>
                </c:pt>
                <c:pt idx="2">
                  <c:v>France</c:v>
                </c:pt>
                <c:pt idx="3">
                  <c:v>United States of America</c:v>
                </c:pt>
                <c:pt idx="4">
                  <c:v>Russian Federation</c:v>
                </c:pt>
                <c:pt idx="5">
                  <c:v>Germany</c:v>
                </c:pt>
                <c:pt idx="6">
                  <c:v>Switzerland</c:v>
                </c:pt>
                <c:pt idx="7">
                  <c:v>Italy</c:v>
                </c:pt>
                <c:pt idx="8">
                  <c:v>Ukraine</c:v>
                </c:pt>
                <c:pt idx="9">
                  <c:v>Benelux</c:v>
                </c:pt>
                <c:pt idx="10">
                  <c:v>Others</c:v>
                </c:pt>
              </c:strCache>
            </c:strRef>
          </c:cat>
          <c:val>
            <c:numRef>
              <c:f>TOP10_2!$C$2:$C$12</c:f>
              <c:numCache>
                <c:formatCode>General</c:formatCode>
                <c:ptCount val="11"/>
                <c:pt idx="0">
                  <c:v>185.0</c:v>
                </c:pt>
                <c:pt idx="1">
                  <c:v>182.0</c:v>
                </c:pt>
                <c:pt idx="2">
                  <c:v>129.0</c:v>
                </c:pt>
                <c:pt idx="3">
                  <c:v>106.0</c:v>
                </c:pt>
                <c:pt idx="4">
                  <c:v>99.0</c:v>
                </c:pt>
                <c:pt idx="5">
                  <c:v>97.0</c:v>
                </c:pt>
                <c:pt idx="6">
                  <c:v>65.0</c:v>
                </c:pt>
                <c:pt idx="7">
                  <c:v>58.0</c:v>
                </c:pt>
                <c:pt idx="8">
                  <c:v>56.0</c:v>
                </c:pt>
                <c:pt idx="9">
                  <c:v>51.0</c:v>
                </c:pt>
                <c:pt idx="10">
                  <c:v>343.0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093522638136"/>
          <c:y val="0.0853869268699973"/>
          <c:w val="0.769925870703645"/>
          <c:h val="0.687373320276781"/>
        </c:manualLayout>
      </c:layout>
      <c:barChart>
        <c:barDir val="col"/>
        <c:grouping val="clustered"/>
        <c:varyColors val="0"/>
        <c:ser>
          <c:idx val="0"/>
          <c:order val="0"/>
          <c:tx>
            <c:strRef>
              <c:f>Sheet1!$B$1</c:f>
              <c:strCache>
                <c:ptCount val="1"/>
                <c:pt idx="0">
                  <c:v>International Contracts</c:v>
                </c:pt>
              </c:strCache>
            </c:strRef>
          </c:tx>
          <c:spPr>
            <a:solidFill>
              <a:srgbClr val="405176"/>
            </a:solidFill>
            <a:ln>
              <a:noFill/>
            </a:ln>
          </c:spPr>
          <c:invertIfNegative val="0"/>
          <c:cat>
            <c:strRef>
              <c:f>Sheet1!$A$2:$A$11</c:f>
              <c:strCache>
                <c:ptCount val="10"/>
                <c:pt idx="0">
                  <c:v>Cost</c:v>
                </c:pt>
                <c:pt idx="1">
                  <c:v>Time</c:v>
                </c:pt>
                <c:pt idx="2">
                  <c:v>Enforceability</c:v>
                </c:pt>
                <c:pt idx="3">
                  <c:v>Quality Outcome</c:v>
                </c:pt>
                <c:pt idx="4">
                  <c:v>Neutral Forum</c:v>
                </c:pt>
                <c:pt idx="5">
                  <c:v>Confidentiality</c:v>
                </c:pt>
                <c:pt idx="6">
                  <c:v>Business Solution</c:v>
                </c:pt>
                <c:pt idx="7">
                  <c:v>Provider Support</c:v>
                </c:pt>
                <c:pt idx="8">
                  <c:v>None in Particular</c:v>
                </c:pt>
                <c:pt idx="9">
                  <c:v>Setting Precedent</c:v>
                </c:pt>
              </c:strCache>
            </c:strRef>
          </c:cat>
          <c:val>
            <c:numRef>
              <c:f>Sheet1!$B$2:$B$11</c:f>
              <c:numCache>
                <c:formatCode>General</c:formatCode>
                <c:ptCount val="10"/>
                <c:pt idx="0">
                  <c:v>71.0</c:v>
                </c:pt>
                <c:pt idx="1">
                  <c:v>57.0</c:v>
                </c:pt>
                <c:pt idx="2">
                  <c:v>53.0</c:v>
                </c:pt>
                <c:pt idx="3">
                  <c:v>44.0</c:v>
                </c:pt>
                <c:pt idx="4">
                  <c:v>36.0</c:v>
                </c:pt>
                <c:pt idx="5">
                  <c:v>32.0</c:v>
                </c:pt>
                <c:pt idx="6">
                  <c:v>29.0</c:v>
                </c:pt>
                <c:pt idx="7">
                  <c:v>9.0</c:v>
                </c:pt>
                <c:pt idx="8">
                  <c:v>6.0</c:v>
                </c:pt>
                <c:pt idx="9">
                  <c:v>5.0</c:v>
                </c:pt>
              </c:numCache>
            </c:numRef>
          </c:val>
        </c:ser>
        <c:ser>
          <c:idx val="1"/>
          <c:order val="1"/>
          <c:tx>
            <c:strRef>
              <c:f>Sheet1!$C$1</c:f>
              <c:strCache>
                <c:ptCount val="1"/>
                <c:pt idx="0">
                  <c:v>Domestic Contracts</c:v>
                </c:pt>
              </c:strCache>
            </c:strRef>
          </c:tx>
          <c:spPr>
            <a:solidFill>
              <a:srgbClr val="982623"/>
            </a:solidFill>
            <a:ln>
              <a:noFill/>
            </a:ln>
          </c:spPr>
          <c:invertIfNegative val="0"/>
          <c:cat>
            <c:strRef>
              <c:f>Sheet1!$A$2:$A$11</c:f>
              <c:strCache>
                <c:ptCount val="10"/>
                <c:pt idx="0">
                  <c:v>Cost</c:v>
                </c:pt>
                <c:pt idx="1">
                  <c:v>Time</c:v>
                </c:pt>
                <c:pt idx="2">
                  <c:v>Enforceability</c:v>
                </c:pt>
                <c:pt idx="3">
                  <c:v>Quality Outcome</c:v>
                </c:pt>
                <c:pt idx="4">
                  <c:v>Neutral Forum</c:v>
                </c:pt>
                <c:pt idx="5">
                  <c:v>Confidentiality</c:v>
                </c:pt>
                <c:pt idx="6">
                  <c:v>Business Solution</c:v>
                </c:pt>
                <c:pt idx="7">
                  <c:v>Provider Support</c:v>
                </c:pt>
                <c:pt idx="8">
                  <c:v>None in Particular</c:v>
                </c:pt>
                <c:pt idx="9">
                  <c:v>Setting Precedent</c:v>
                </c:pt>
              </c:strCache>
            </c:strRef>
          </c:cat>
          <c:val>
            <c:numRef>
              <c:f>Sheet1!$C$2:$C$11</c:f>
              <c:numCache>
                <c:formatCode>General</c:formatCode>
                <c:ptCount val="10"/>
                <c:pt idx="0">
                  <c:v>71.0</c:v>
                </c:pt>
                <c:pt idx="1">
                  <c:v>59.0</c:v>
                </c:pt>
                <c:pt idx="2">
                  <c:v>33.0</c:v>
                </c:pt>
                <c:pt idx="3">
                  <c:v>44.0</c:v>
                </c:pt>
                <c:pt idx="4">
                  <c:v>18.0</c:v>
                </c:pt>
                <c:pt idx="5">
                  <c:v>33.0</c:v>
                </c:pt>
                <c:pt idx="6">
                  <c:v>30.0</c:v>
                </c:pt>
                <c:pt idx="7">
                  <c:v>6.0</c:v>
                </c:pt>
                <c:pt idx="8">
                  <c:v>9.0</c:v>
                </c:pt>
                <c:pt idx="9">
                  <c:v>6.0</c:v>
                </c:pt>
              </c:numCache>
            </c:numRef>
          </c:val>
        </c:ser>
        <c:dLbls>
          <c:showLegendKey val="0"/>
          <c:showVal val="0"/>
          <c:showCatName val="0"/>
          <c:showSerName val="0"/>
          <c:showPercent val="0"/>
          <c:showBubbleSize val="0"/>
        </c:dLbls>
        <c:gapWidth val="150"/>
        <c:axId val="-2089989672"/>
        <c:axId val="-2089988120"/>
      </c:barChart>
      <c:catAx>
        <c:axId val="-2089989672"/>
        <c:scaling>
          <c:orientation val="minMax"/>
        </c:scaling>
        <c:delete val="0"/>
        <c:axPos val="b"/>
        <c:majorTickMark val="out"/>
        <c:minorTickMark val="none"/>
        <c:tickLblPos val="nextTo"/>
        <c:txPr>
          <a:bodyPr/>
          <a:lstStyle/>
          <a:p>
            <a:pPr>
              <a:defRPr sz="1050">
                <a:latin typeface="Arial" panose="020B0604020202020204" pitchFamily="34" charset="0"/>
                <a:cs typeface="Arial" panose="020B0604020202020204" pitchFamily="34" charset="0"/>
              </a:defRPr>
            </a:pPr>
            <a:endParaRPr lang="es-ES"/>
          </a:p>
        </c:txPr>
        <c:crossAx val="-2089988120"/>
        <c:crosses val="autoZero"/>
        <c:auto val="1"/>
        <c:lblAlgn val="ctr"/>
        <c:lblOffset val="100"/>
        <c:noMultiLvlLbl val="0"/>
      </c:catAx>
      <c:valAx>
        <c:axId val="-2089988120"/>
        <c:scaling>
          <c:orientation val="minMax"/>
          <c:max val="100.0"/>
        </c:scaling>
        <c:delete val="0"/>
        <c:axPos val="l"/>
        <c:majorGridlines/>
        <c:title>
          <c:tx>
            <c:rich>
              <a:bodyPr rot="-5400000" vert="horz"/>
              <a:lstStyle/>
              <a:p>
                <a:pPr>
                  <a:defRPr/>
                </a:pPr>
                <a:r>
                  <a:rPr lang="en-US" sz="1200" b="0">
                    <a:latin typeface="Arial" panose="020B0604020202020204" pitchFamily="34" charset="0"/>
                    <a:cs typeface="Arial" panose="020B0604020202020204" pitchFamily="34" charset="0"/>
                  </a:rPr>
                  <a:t>%</a:t>
                </a:r>
                <a:r>
                  <a:rPr lang="en-US" sz="1200" b="0" baseline="0">
                    <a:latin typeface="Arial" panose="020B0604020202020204" pitchFamily="34" charset="0"/>
                    <a:cs typeface="Arial" panose="020B0604020202020204" pitchFamily="34" charset="0"/>
                  </a:rPr>
                  <a:t> of Respondents</a:t>
                </a:r>
                <a:endParaRPr lang="en-US" sz="1200" b="0">
                  <a:latin typeface="Arial" panose="020B0604020202020204" pitchFamily="34" charset="0"/>
                  <a:cs typeface="Arial" panose="020B0604020202020204" pitchFamily="34" charset="0"/>
                </a:endParaRPr>
              </a:p>
            </c:rich>
          </c:tx>
          <c:layout/>
          <c:overlay val="0"/>
        </c:title>
        <c:numFmt formatCode="General" sourceLinked="1"/>
        <c:majorTickMark val="out"/>
        <c:minorTickMark val="none"/>
        <c:tickLblPos val="nextTo"/>
        <c:txPr>
          <a:bodyPr/>
          <a:lstStyle/>
          <a:p>
            <a:pPr>
              <a:defRPr sz="1000">
                <a:latin typeface="Arial" panose="020B0604020202020204" pitchFamily="34" charset="0"/>
                <a:cs typeface="Arial" panose="020B0604020202020204" pitchFamily="34" charset="0"/>
              </a:defRPr>
            </a:pPr>
            <a:endParaRPr lang="es-ES"/>
          </a:p>
        </c:txPr>
        <c:crossAx val="-2089989672"/>
        <c:crosses val="autoZero"/>
        <c:crossBetween val="between"/>
      </c:valAx>
    </c:plotArea>
    <c:legend>
      <c:legendPos val="r"/>
      <c:layout>
        <c:manualLayout>
          <c:xMode val="edge"/>
          <c:yMode val="edge"/>
          <c:x val="0.561260575155055"/>
          <c:y val="0.0719946044864834"/>
          <c:w val="0.243650143383859"/>
          <c:h val="0.199030523314999"/>
        </c:manualLayout>
      </c:layout>
      <c:overlay val="0"/>
      <c:spPr>
        <a:solidFill>
          <a:schemeClr val="bg1"/>
        </a:solidFill>
        <a:ln>
          <a:solidFill>
            <a:schemeClr val="tx1">
              <a:lumMod val="50000"/>
              <a:lumOff val="50000"/>
            </a:schemeClr>
          </a:solidFill>
        </a:ln>
      </c:spPr>
      <c:txPr>
        <a:bodyPr/>
        <a:lstStyle/>
        <a:p>
          <a:pPr>
            <a:defRPr sz="1200">
              <a:latin typeface="Arial" panose="020B0604020202020204" pitchFamily="34" charset="0"/>
              <a:cs typeface="Arial" panose="020B0604020202020204" pitchFamily="34" charset="0"/>
            </a:defRPr>
          </a:pPr>
          <a:endParaRPr lang="es-E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919187170803"/>
          <c:y val="0.0348403417657899"/>
          <c:w val="0.839722005576983"/>
          <c:h val="0.81968101859608"/>
        </c:manualLayout>
      </c:layout>
      <c:pieChart>
        <c:varyColors val="1"/>
        <c:ser>
          <c:idx val="0"/>
          <c:order val="0"/>
          <c:spPr>
            <a:solidFill>
              <a:schemeClr val="accent5">
                <a:lumMod val="50000"/>
              </a:schemeClr>
            </a:solidFill>
          </c:spPr>
          <c:dPt>
            <c:idx val="0"/>
            <c:bubble3D val="0"/>
            <c:spPr>
              <a:solidFill>
                <a:schemeClr val="accent3">
                  <a:lumMod val="75000"/>
                </a:schemeClr>
              </a:solidFill>
            </c:spPr>
          </c:dPt>
          <c:dPt>
            <c:idx val="1"/>
            <c:bubble3D val="0"/>
            <c:spPr>
              <a:solidFill>
                <a:schemeClr val="accent5">
                  <a:lumMod val="75000"/>
                </a:schemeClr>
              </a:solidFill>
            </c:spPr>
          </c:dPt>
          <c:dPt>
            <c:idx val="2"/>
            <c:bubble3D val="0"/>
            <c:spPr>
              <a:solidFill>
                <a:schemeClr val="accent4"/>
              </a:solidFill>
            </c:spPr>
          </c:dPt>
          <c:dPt>
            <c:idx val="3"/>
            <c:bubble3D val="0"/>
            <c:spPr>
              <a:solidFill>
                <a:schemeClr val="bg1">
                  <a:lumMod val="50000"/>
                </a:schemeClr>
              </a:solidFill>
            </c:spPr>
          </c:dPt>
          <c:dPt>
            <c:idx val="4"/>
            <c:bubble3D val="0"/>
            <c:spPr>
              <a:solidFill>
                <a:schemeClr val="accent6">
                  <a:lumMod val="75000"/>
                </a:schemeClr>
              </a:solidFill>
            </c:spPr>
          </c:dPt>
          <c:dLbls>
            <c:dLbl>
              <c:idx val="0"/>
              <c:spPr/>
              <c:txPr>
                <a:bodyPr/>
                <a:lstStyle/>
                <a:p>
                  <a:pPr>
                    <a:defRPr sz="1400" b="1" cap="none" spc="50">
                      <a:ln w="13500">
                        <a:solidFill>
                          <a:schemeClr val="accent1">
                            <a:shade val="2500"/>
                            <a:alpha val="6500"/>
                          </a:schemeClr>
                        </a:solidFill>
                        <a:prstDash val="solid"/>
                      </a:ln>
                      <a:solidFill>
                        <a:schemeClr val="accent1">
                          <a:tint val="3000"/>
                          <a:alpha val="95000"/>
                        </a:schemeClr>
                      </a:solidFill>
                      <a:effectLst/>
                      <a:latin typeface="Arial" panose="020B0604020202020204" pitchFamily="34" charset="0"/>
                      <a:cs typeface="Arial" panose="020B0604020202020204" pitchFamily="34" charset="0"/>
                    </a:defRPr>
                  </a:pPr>
                  <a:endParaRPr lang="es-ES"/>
                </a:p>
              </c:txPr>
              <c:dLblPos val="ctr"/>
              <c:showLegendKey val="0"/>
              <c:showVal val="0"/>
              <c:showCatName val="0"/>
              <c:showSerName val="0"/>
              <c:showPercent val="1"/>
              <c:showBubbleSize val="0"/>
            </c:dLbl>
            <c:dLbl>
              <c:idx val="1"/>
              <c:spPr/>
              <c:txPr>
                <a:bodyPr/>
                <a:lstStyle/>
                <a:p>
                  <a:pPr>
                    <a:defRPr sz="1400" b="1" cap="none" spc="50">
                      <a:ln w="13500">
                        <a:solidFill>
                          <a:schemeClr val="accent1">
                            <a:shade val="2500"/>
                            <a:alpha val="6500"/>
                          </a:schemeClr>
                        </a:solidFill>
                        <a:prstDash val="solid"/>
                      </a:ln>
                      <a:solidFill>
                        <a:schemeClr val="accent1">
                          <a:tint val="3000"/>
                          <a:alpha val="95000"/>
                        </a:schemeClr>
                      </a:solidFill>
                      <a:effectLst/>
                      <a:latin typeface="Arial" panose="020B0604020202020204" pitchFamily="34" charset="0"/>
                      <a:cs typeface="Arial" panose="020B0604020202020204" pitchFamily="34" charset="0"/>
                    </a:defRPr>
                  </a:pPr>
                  <a:endParaRPr lang="es-ES"/>
                </a:p>
              </c:txPr>
              <c:dLblPos val="ctr"/>
              <c:showLegendKey val="0"/>
              <c:showVal val="0"/>
              <c:showCatName val="0"/>
              <c:showSerName val="0"/>
              <c:showPercent val="1"/>
              <c:showBubbleSize val="0"/>
            </c:dLbl>
            <c:dLbl>
              <c:idx val="2"/>
              <c:layout/>
              <c:spPr/>
              <c:txPr>
                <a:bodyPr rot="0" vert="horz" anchor="b" anchorCtr="0"/>
                <a:lstStyle/>
                <a:p>
                  <a:pPr algn="just">
                    <a:defRPr lang="en-US" sz="1400" b="1" i="0" u="none" strike="noStrike" kern="1200" cap="none" spc="50" baseline="0">
                      <a:ln w="13500">
                        <a:solidFill>
                          <a:schemeClr val="accent1">
                            <a:shade val="2500"/>
                            <a:alpha val="6500"/>
                          </a:schemeClr>
                        </a:solidFill>
                        <a:prstDash val="solid"/>
                      </a:ln>
                      <a:solidFill>
                        <a:schemeClr val="accent1">
                          <a:tint val="3000"/>
                          <a:alpha val="95000"/>
                        </a:schemeClr>
                      </a:solidFill>
                      <a:effectLst/>
                      <a:latin typeface="Arial" panose="020B0604020202020204" pitchFamily="34" charset="0"/>
                      <a:ea typeface="+mn-ea"/>
                      <a:cs typeface="Arial" panose="020B0604020202020204" pitchFamily="34" charset="0"/>
                    </a:defRPr>
                  </a:pPr>
                  <a:endParaRPr lang="es-ES"/>
                </a:p>
              </c:txPr>
              <c:dLblPos val="inEnd"/>
              <c:showLegendKey val="0"/>
              <c:showVal val="0"/>
              <c:showCatName val="0"/>
              <c:showSerName val="0"/>
              <c:showPercent val="1"/>
              <c:showBubbleSize val="0"/>
              <c:extLst>
                <c:ext xmlns:c15="http://schemas.microsoft.com/office/drawing/2012/chart" uri="{CE6537A1-D6FC-4f65-9D91-7224C49458BB}">
                  <c15:layout/>
                </c:ext>
              </c:extLst>
            </c:dLbl>
            <c:dLbl>
              <c:idx val="3"/>
              <c:spPr/>
              <c:txPr>
                <a:bodyPr/>
                <a:lstStyle/>
                <a:p>
                  <a:pPr>
                    <a:defRPr sz="1400" b="1" cap="none" spc="50">
                      <a:ln w="13500">
                        <a:solidFill>
                          <a:schemeClr val="accent1">
                            <a:shade val="2500"/>
                            <a:alpha val="6500"/>
                          </a:schemeClr>
                        </a:solidFill>
                        <a:prstDash val="solid"/>
                      </a:ln>
                      <a:solidFill>
                        <a:schemeClr val="accent1">
                          <a:tint val="3000"/>
                          <a:alpha val="95000"/>
                        </a:schemeClr>
                      </a:solidFill>
                      <a:effectLst/>
                      <a:latin typeface="Arial" panose="020B0604020202020204" pitchFamily="34" charset="0"/>
                      <a:cs typeface="Arial" panose="020B0604020202020204" pitchFamily="34" charset="0"/>
                    </a:defRPr>
                  </a:pPr>
                  <a:endParaRPr lang="es-ES"/>
                </a:p>
              </c:txPr>
              <c:dLblPos val="ctr"/>
              <c:showLegendKey val="0"/>
              <c:showVal val="0"/>
              <c:showCatName val="0"/>
              <c:showSerName val="0"/>
              <c:showPercent val="1"/>
              <c:showBubbleSize val="0"/>
            </c:dLbl>
            <c:dLbl>
              <c:idx val="4"/>
              <c:spPr/>
              <c:txPr>
                <a:bodyPr/>
                <a:lstStyle/>
                <a:p>
                  <a:pPr>
                    <a:defRPr sz="1400" b="1" cap="none" spc="50">
                      <a:ln w="13500">
                        <a:solidFill>
                          <a:schemeClr val="accent1">
                            <a:shade val="2500"/>
                            <a:alpha val="6500"/>
                          </a:schemeClr>
                        </a:solidFill>
                        <a:prstDash val="solid"/>
                      </a:ln>
                      <a:solidFill>
                        <a:schemeClr val="accent1">
                          <a:tint val="3000"/>
                          <a:alpha val="95000"/>
                        </a:schemeClr>
                      </a:solidFill>
                      <a:effectLst/>
                      <a:latin typeface="Arial" panose="020B0604020202020204" pitchFamily="34" charset="0"/>
                      <a:cs typeface="Arial" panose="020B0604020202020204" pitchFamily="34" charset="0"/>
                    </a:defRPr>
                  </a:pPr>
                  <a:endParaRPr lang="es-ES"/>
                </a:p>
              </c:txPr>
              <c:dLblPos val="ctr"/>
              <c:showLegendKey val="0"/>
              <c:showVal val="0"/>
              <c:showCatName val="0"/>
              <c:showSerName val="0"/>
              <c:showPercent val="1"/>
              <c:showBubbleSize val="0"/>
            </c:dLbl>
            <c:spPr>
              <a:noFill/>
              <a:ln>
                <a:noFill/>
              </a:ln>
              <a:effectLst/>
            </c:spPr>
            <c:txPr>
              <a:bodyPr/>
              <a:lstStyle/>
              <a:p>
                <a:pPr>
                  <a:defRPr sz="1600" b="1" cap="none" spc="50">
                    <a:ln w="13500">
                      <a:solidFill>
                        <a:schemeClr val="accent1">
                          <a:shade val="2500"/>
                          <a:alpha val="6500"/>
                        </a:schemeClr>
                      </a:solidFill>
                      <a:prstDash val="solid"/>
                    </a:ln>
                    <a:solidFill>
                      <a:schemeClr val="accent1">
                        <a:tint val="3000"/>
                        <a:alpha val="95000"/>
                      </a:schemeClr>
                    </a:solidFill>
                    <a:effectLst/>
                    <a:latin typeface="Arial" panose="020B0604020202020204" pitchFamily="34" charset="0"/>
                    <a:cs typeface="Arial" panose="020B0604020202020204" pitchFamily="34" charset="0"/>
                  </a:defRPr>
                </a:pPr>
                <a:endParaRPr lang="es-ES"/>
              </a:p>
            </c:txPr>
            <c:dLblPos val="ctr"/>
            <c:showLegendKey val="0"/>
            <c:showVal val="0"/>
            <c:showCatName val="0"/>
            <c:showSerName val="0"/>
            <c:showPercent val="1"/>
            <c:showBubbleSize val="0"/>
            <c:showLeaderLines val="1"/>
            <c:extLst>
              <c:ext xmlns:c15="http://schemas.microsoft.com/office/drawing/2012/chart" uri="{CE6537A1-D6FC-4f65-9D91-7224C49458BB}"/>
            </c:extLst>
          </c:dLbls>
          <c:cat>
            <c:strRef>
              <c:f>'Legal Areas + Types of Disputes'!$A$1:$A$5</c:f>
              <c:strCache>
                <c:ptCount val="5"/>
                <c:pt idx="0">
                  <c:v>Trademarks</c:v>
                </c:pt>
                <c:pt idx="1">
                  <c:v>Patents</c:v>
                </c:pt>
                <c:pt idx="2">
                  <c:v>Copyright</c:v>
                </c:pt>
                <c:pt idx="3">
                  <c:v>IT Law</c:v>
                </c:pt>
                <c:pt idx="4">
                  <c:v>Other</c:v>
                </c:pt>
              </c:strCache>
            </c:strRef>
          </c:cat>
          <c:val>
            <c:numRef>
              <c:f>'Legal Areas + Types of Disputes'!$B$1:$B$5</c:f>
              <c:numCache>
                <c:formatCode>General</c:formatCode>
                <c:ptCount val="5"/>
                <c:pt idx="0">
                  <c:v>17.0</c:v>
                </c:pt>
                <c:pt idx="1">
                  <c:v>37.0</c:v>
                </c:pt>
                <c:pt idx="2">
                  <c:v>9.0</c:v>
                </c:pt>
                <c:pt idx="3">
                  <c:v>23.0</c:v>
                </c:pt>
                <c:pt idx="4">
                  <c:v>20.0</c:v>
                </c:pt>
              </c:numCache>
            </c:numRef>
          </c:val>
        </c:ser>
        <c:dLbls>
          <c:showLegendKey val="0"/>
          <c:showVal val="0"/>
          <c:showCatName val="0"/>
          <c:showSerName val="0"/>
          <c:showPercent val="1"/>
          <c:showBubbleSize val="0"/>
          <c:showLeaderLines val="1"/>
        </c:dLbls>
        <c:firstSliceAng val="270"/>
      </c:pieChart>
    </c:plotArea>
    <c:plotVisOnly val="1"/>
    <c:dispBlanksAs val="gap"/>
    <c:showDLblsOverMax val="0"/>
  </c:chart>
  <c:spPr>
    <a:noFill/>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Lbls>
            <c:dLbl>
              <c:idx val="0"/>
              <c:layout>
                <c:manualLayout>
                  <c:x val="0.131305962126659"/>
                  <c:y val="0.0751529114416254"/>
                </c:manualLayout>
              </c:layout>
              <c:showLegendKey val="0"/>
              <c:showVal val="0"/>
              <c:showCatName val="1"/>
              <c:showSerName val="0"/>
              <c:showPercent val="1"/>
              <c:showBubbleSize val="0"/>
            </c:dLbl>
            <c:dLbl>
              <c:idx val="1"/>
              <c:layout>
                <c:manualLayout>
                  <c:x val="0.0454966539508321"/>
                  <c:y val="0.0165150189559638"/>
                </c:manualLayout>
              </c:layout>
              <c:showLegendKey val="0"/>
              <c:showVal val="0"/>
              <c:showCatName val="1"/>
              <c:showSerName val="0"/>
              <c:showPercent val="1"/>
              <c:showBubbleSize val="0"/>
            </c:dLbl>
            <c:dLbl>
              <c:idx val="2"/>
              <c:layout>
                <c:manualLayout>
                  <c:x val="0.0507226756317131"/>
                  <c:y val="0.00778049965976475"/>
                </c:manualLayout>
              </c:layout>
              <c:showLegendKey val="0"/>
              <c:showVal val="0"/>
              <c:showCatName val="1"/>
              <c:showSerName val="0"/>
              <c:showPercent val="1"/>
              <c:showBubbleSize val="0"/>
            </c:dLbl>
            <c:dLbl>
              <c:idx val="3"/>
              <c:layout>
                <c:manualLayout>
                  <c:x val="0.0564139306724778"/>
                  <c:y val="0.00262836589870711"/>
                </c:manualLayout>
              </c:layout>
              <c:showLegendKey val="0"/>
              <c:showVal val="0"/>
              <c:showCatName val="1"/>
              <c:showSerName val="0"/>
              <c:showPercent val="1"/>
              <c:showBubbleSize val="0"/>
            </c:dLbl>
            <c:dLbl>
              <c:idx val="4"/>
              <c:layout>
                <c:manualLayout>
                  <c:x val="0.0311585317012133"/>
                  <c:y val="0.00030018469913483"/>
                </c:manualLayout>
              </c:layout>
              <c:showLegendKey val="0"/>
              <c:showVal val="0"/>
              <c:showCatName val="1"/>
              <c:showSerName val="0"/>
              <c:showPercent val="1"/>
              <c:showBubbleSize val="0"/>
            </c:dLbl>
            <c:dLbl>
              <c:idx val="5"/>
              <c:layout>
                <c:manualLayout>
                  <c:x val="-0.0277945314069236"/>
                  <c:y val="0.0169184407504617"/>
                </c:manualLayout>
              </c:layout>
              <c:showLegendKey val="0"/>
              <c:showVal val="0"/>
              <c:showCatName val="1"/>
              <c:showSerName val="0"/>
              <c:showPercent val="1"/>
              <c:showBubbleSize val="0"/>
            </c:dLbl>
            <c:dLbl>
              <c:idx val="6"/>
              <c:layout>
                <c:manualLayout>
                  <c:x val="-0.06079903727565"/>
                  <c:y val="0.0136799844463886"/>
                </c:manualLayout>
              </c:layout>
              <c:showLegendKey val="0"/>
              <c:showVal val="0"/>
              <c:showCatName val="1"/>
              <c:showSerName val="0"/>
              <c:showPercent val="1"/>
              <c:showBubbleSize val="0"/>
            </c:dLbl>
            <c:dLbl>
              <c:idx val="7"/>
              <c:layout>
                <c:manualLayout>
                  <c:x val="-0.029680555625441"/>
                  <c:y val="-0.00234937299504229"/>
                </c:manualLayout>
              </c:layout>
              <c:showLegendKey val="0"/>
              <c:showVal val="0"/>
              <c:showCatName val="1"/>
              <c:showSerName val="0"/>
              <c:showPercent val="1"/>
              <c:showBubbleSize val="0"/>
            </c:dLbl>
            <c:txPr>
              <a:bodyPr/>
              <a:lstStyle/>
              <a:p>
                <a:pPr>
                  <a:defRPr sz="1100"/>
                </a:pPr>
                <a:endParaRPr lang="es-ES"/>
              </a:p>
            </c:txPr>
            <c:showLegendKey val="0"/>
            <c:showVal val="0"/>
            <c:showCatName val="1"/>
            <c:showSerName val="0"/>
            <c:showPercent val="1"/>
            <c:showBubbleSize val="0"/>
            <c:showLeaderLines val="1"/>
          </c:dLbls>
          <c:cat>
            <c:strRef>
              <c:f>Sheet1!$B$1:$B$18</c:f>
              <c:strCache>
                <c:ptCount val="18"/>
                <c:pt idx="0">
                  <c:v>Other</c:v>
                </c:pt>
                <c:pt idx="1">
                  <c:v>Retail</c:v>
                </c:pt>
                <c:pt idx="2">
                  <c:v>Banking and Finance</c:v>
                </c:pt>
                <c:pt idx="3">
                  <c:v>Fashion</c:v>
                </c:pt>
                <c:pt idx="4">
                  <c:v>Internet and IT</c:v>
                </c:pt>
                <c:pt idx="5">
                  <c:v>Heavy Industry and Machinery</c:v>
                </c:pt>
                <c:pt idx="6">
                  <c:v>Biotechnology and Pharmaceuticals</c:v>
                </c:pt>
                <c:pt idx="7">
                  <c:v>Automobiles</c:v>
                </c:pt>
                <c:pt idx="8">
                  <c:v>Food, Beverages and Restaurants</c:v>
                </c:pt>
                <c:pt idx="9">
                  <c:v>Entertainment</c:v>
                </c:pt>
                <c:pt idx="10">
                  <c:v>Hotels and Travel</c:v>
                </c:pt>
                <c:pt idx="11">
                  <c:v>Media and Publishing</c:v>
                </c:pt>
                <c:pt idx="12">
                  <c:v>Luxury Items</c:v>
                </c:pt>
                <c:pt idx="13">
                  <c:v>Electronics</c:v>
                </c:pt>
                <c:pt idx="14">
                  <c:v>Telecom</c:v>
                </c:pt>
                <c:pt idx="15">
                  <c:v>Insurance</c:v>
                </c:pt>
                <c:pt idx="16">
                  <c:v>Transportation</c:v>
                </c:pt>
                <c:pt idx="17">
                  <c:v>Sports</c:v>
                </c:pt>
              </c:strCache>
            </c:strRef>
          </c:cat>
          <c:val>
            <c:numRef>
              <c:f>Sheet1!$C$1:$C$18</c:f>
              <c:numCache>
                <c:formatCode>General</c:formatCode>
                <c:ptCount val="18"/>
                <c:pt idx="0">
                  <c:v>249.0</c:v>
                </c:pt>
                <c:pt idx="1">
                  <c:v>218.0</c:v>
                </c:pt>
                <c:pt idx="2">
                  <c:v>185.0</c:v>
                </c:pt>
                <c:pt idx="3">
                  <c:v>172.0</c:v>
                </c:pt>
                <c:pt idx="4">
                  <c:v>117.0</c:v>
                </c:pt>
                <c:pt idx="5">
                  <c:v>106.0</c:v>
                </c:pt>
                <c:pt idx="6">
                  <c:v>88.0</c:v>
                </c:pt>
                <c:pt idx="7">
                  <c:v>82.0</c:v>
                </c:pt>
                <c:pt idx="8">
                  <c:v>79.0</c:v>
                </c:pt>
                <c:pt idx="9">
                  <c:v>68.0</c:v>
                </c:pt>
                <c:pt idx="10">
                  <c:v>60.0</c:v>
                </c:pt>
                <c:pt idx="11">
                  <c:v>52.0</c:v>
                </c:pt>
                <c:pt idx="12">
                  <c:v>49.0</c:v>
                </c:pt>
                <c:pt idx="13">
                  <c:v>49.0</c:v>
                </c:pt>
                <c:pt idx="14">
                  <c:v>34.0</c:v>
                </c:pt>
                <c:pt idx="15">
                  <c:v>29.0</c:v>
                </c:pt>
                <c:pt idx="16">
                  <c:v>21.0</c:v>
                </c:pt>
                <c:pt idx="17">
                  <c:v>17.0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image" Target="../media/image12.png"/><Relationship Id="rId2" Type="http://schemas.openxmlformats.org/officeDocument/2006/relationships/image" Target="../media/image13.png"/></Relationships>
</file>

<file path=ppt/diagrams/_rels/data6.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jpg"/><Relationship Id="rId1" Type="http://schemas.openxmlformats.org/officeDocument/2006/relationships/image" Target="../media/image73.png"/><Relationship Id="rId2" Type="http://schemas.openxmlformats.org/officeDocument/2006/relationships/image" Target="../media/image74.png"/></Relationships>
</file>

<file path=ppt/diagrams/_rels/data7.xml.rels><?xml version="1.0" encoding="UTF-8" standalone="yes"?>
<Relationships xmlns="http://schemas.openxmlformats.org/package/2006/relationships"><Relationship Id="rId3" Type="http://schemas.openxmlformats.org/officeDocument/2006/relationships/image" Target="../media/image79.gif"/><Relationship Id="rId4" Type="http://schemas.openxmlformats.org/officeDocument/2006/relationships/image" Target="../media/image80.jpeg"/><Relationship Id="rId5" Type="http://schemas.openxmlformats.org/officeDocument/2006/relationships/image" Target="../media/image81.png"/><Relationship Id="rId6" Type="http://schemas.openxmlformats.org/officeDocument/2006/relationships/image" Target="../media/image82.GIF"/><Relationship Id="rId7" Type="http://schemas.openxmlformats.org/officeDocument/2006/relationships/image" Target="../media/image83.jpeg"/><Relationship Id="rId8" Type="http://schemas.openxmlformats.org/officeDocument/2006/relationships/image" Target="../media/image84.gif"/><Relationship Id="rId1" Type="http://schemas.openxmlformats.org/officeDocument/2006/relationships/image" Target="../media/image77.png"/><Relationship Id="rId2" Type="http://schemas.openxmlformats.org/officeDocument/2006/relationships/image" Target="../media/image7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image" Target="../media/image12.png"/><Relationship Id="rId2" Type="http://schemas.openxmlformats.org/officeDocument/2006/relationships/image" Target="../media/image13.png"/></Relationships>
</file>

<file path=ppt/diagrams/_rels/drawing6.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jpg"/><Relationship Id="rId1" Type="http://schemas.openxmlformats.org/officeDocument/2006/relationships/image" Target="../media/image73.png"/><Relationship Id="rId2" Type="http://schemas.openxmlformats.org/officeDocument/2006/relationships/image" Target="../media/image74.png"/></Relationships>
</file>

<file path=ppt/diagrams/_rels/drawing7.xml.rels><?xml version="1.0" encoding="UTF-8" standalone="yes"?>
<Relationships xmlns="http://schemas.openxmlformats.org/package/2006/relationships"><Relationship Id="rId3" Type="http://schemas.openxmlformats.org/officeDocument/2006/relationships/image" Target="../media/image79.gif"/><Relationship Id="rId4" Type="http://schemas.openxmlformats.org/officeDocument/2006/relationships/image" Target="../media/image80.jpeg"/><Relationship Id="rId5" Type="http://schemas.openxmlformats.org/officeDocument/2006/relationships/image" Target="../media/image81.png"/><Relationship Id="rId6" Type="http://schemas.openxmlformats.org/officeDocument/2006/relationships/image" Target="../media/image82.GIF"/><Relationship Id="rId7" Type="http://schemas.openxmlformats.org/officeDocument/2006/relationships/image" Target="../media/image83.jpeg"/><Relationship Id="rId8" Type="http://schemas.openxmlformats.org/officeDocument/2006/relationships/image" Target="../media/image84.gif"/><Relationship Id="rId1" Type="http://schemas.openxmlformats.org/officeDocument/2006/relationships/image" Target="../media/image77.png"/><Relationship Id="rId2" Type="http://schemas.openxmlformats.org/officeDocument/2006/relationships/image" Target="../media/image7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33E41E-F009-4C0B-AEA1-F76B5C7ED0CA}" type="doc">
      <dgm:prSet loTypeId="urn:diagrams.loki3.com/BracketList+Icon" loCatId="list" qsTypeId="urn:microsoft.com/office/officeart/2005/8/quickstyle/simple1" qsCatId="simple" csTypeId="urn:microsoft.com/office/officeart/2005/8/colors/accent1_2" csCatId="accent1" phldr="1"/>
      <dgm:spPr/>
      <dgm:t>
        <a:bodyPr/>
        <a:lstStyle/>
        <a:p>
          <a:endParaRPr lang="en-GB"/>
        </a:p>
      </dgm:t>
    </dgm:pt>
    <dgm:pt modelId="{238824C7-C684-4A60-A968-874D25388EB4}">
      <dgm:prSet phldrT="[Text]"/>
      <dgm:spPr/>
      <dgm:t>
        <a:bodyPr/>
        <a:lstStyle/>
        <a:p>
          <a:r>
            <a:rPr lang="en-US" dirty="0" smtClean="0">
              <a:solidFill>
                <a:srgbClr val="00408C"/>
              </a:solidFill>
            </a:rPr>
            <a:t>Legacy </a:t>
          </a:r>
          <a:endParaRPr lang="en-GB" dirty="0"/>
        </a:p>
      </dgm:t>
    </dgm:pt>
    <dgm:pt modelId="{E7CDEA34-C8E2-4ADA-B051-7C01C4A061DB}" type="parTrans" cxnId="{D4F99B8E-7410-4FEB-9907-B5BB2287351F}">
      <dgm:prSet/>
      <dgm:spPr/>
      <dgm:t>
        <a:bodyPr/>
        <a:lstStyle/>
        <a:p>
          <a:endParaRPr lang="en-GB"/>
        </a:p>
      </dgm:t>
    </dgm:pt>
    <dgm:pt modelId="{E9732156-D430-4D43-914C-0D1AE766ABD0}" type="sibTrans" cxnId="{D4F99B8E-7410-4FEB-9907-B5BB2287351F}">
      <dgm:prSet/>
      <dgm:spPr/>
      <dgm:t>
        <a:bodyPr/>
        <a:lstStyle/>
        <a:p>
          <a:endParaRPr lang="en-GB"/>
        </a:p>
      </dgm:t>
    </dgm:pt>
    <dgm:pt modelId="{38604B38-71A6-4932-B6E6-6B7618E27F90}">
      <dgm:prSet phldrT="[Text]"/>
      <dgm:spPr/>
      <dgm:t>
        <a:bodyPr/>
        <a:lstStyle/>
        <a:p>
          <a:r>
            <a:rPr lang="en-US" dirty="0" smtClean="0">
              <a:solidFill>
                <a:srgbClr val="00408C"/>
              </a:solidFill>
            </a:rPr>
            <a:t>Beijing and Marrakesh Treaties</a:t>
          </a:r>
          <a:endParaRPr lang="en-GB" dirty="0"/>
        </a:p>
      </dgm:t>
    </dgm:pt>
    <dgm:pt modelId="{6E37F1BC-468D-4E13-840D-AAA231A11ED6}" type="parTrans" cxnId="{1A038DB6-0CF1-4C34-A557-675CEDFFA280}">
      <dgm:prSet/>
      <dgm:spPr/>
      <dgm:t>
        <a:bodyPr/>
        <a:lstStyle/>
        <a:p>
          <a:endParaRPr lang="en-GB"/>
        </a:p>
      </dgm:t>
    </dgm:pt>
    <dgm:pt modelId="{0797F770-BB07-45E5-AE05-253B58BB1D03}" type="sibTrans" cxnId="{1A038DB6-0CF1-4C34-A557-675CEDFFA280}">
      <dgm:prSet/>
      <dgm:spPr/>
      <dgm:t>
        <a:bodyPr/>
        <a:lstStyle/>
        <a:p>
          <a:endParaRPr lang="en-GB"/>
        </a:p>
      </dgm:t>
    </dgm:pt>
    <dgm:pt modelId="{7F68CF52-2EEF-4FE3-86F9-85A1FD2D7C2A}">
      <dgm:prSet phldrT="[Text]"/>
      <dgm:spPr>
        <a:solidFill>
          <a:srgbClr val="3399FF"/>
        </a:solidFill>
      </dgm:spPr>
      <dgm:t>
        <a:bodyPr/>
        <a:lstStyle/>
        <a:p>
          <a:r>
            <a:rPr lang="en-US" dirty="0" smtClean="0"/>
            <a:t>Beijing: It deals with the intellectual property rights of performers in audiovisual performances.</a:t>
          </a:r>
          <a:endParaRPr lang="en-GB" dirty="0"/>
        </a:p>
      </dgm:t>
    </dgm:pt>
    <dgm:pt modelId="{030ADC2C-75A2-4F9C-BB64-92DB1EA0F771}" type="parTrans" cxnId="{D564AB97-9867-47D1-827D-48D9560ECF0B}">
      <dgm:prSet/>
      <dgm:spPr/>
      <dgm:t>
        <a:bodyPr/>
        <a:lstStyle/>
        <a:p>
          <a:endParaRPr lang="en-GB"/>
        </a:p>
      </dgm:t>
    </dgm:pt>
    <dgm:pt modelId="{7401C57E-61EA-4B4E-811E-0909346275C2}" type="sibTrans" cxnId="{D564AB97-9867-47D1-827D-48D9560ECF0B}">
      <dgm:prSet/>
      <dgm:spPr/>
      <dgm:t>
        <a:bodyPr/>
        <a:lstStyle/>
        <a:p>
          <a:endParaRPr lang="en-GB"/>
        </a:p>
      </dgm:t>
    </dgm:pt>
    <dgm:pt modelId="{4AEA7B30-DCC5-4D5C-81FA-F5341396F796}">
      <dgm:prSet phldrT="[Text]"/>
      <dgm:spPr>
        <a:solidFill>
          <a:srgbClr val="3399FF"/>
        </a:solidFill>
      </dgm:spPr>
      <dgm:t>
        <a:bodyPr/>
        <a:lstStyle/>
        <a:p>
          <a:r>
            <a:rPr lang="en-US" dirty="0" smtClean="0"/>
            <a:t>26 Treaties in all fields of IP.</a:t>
          </a:r>
          <a:endParaRPr lang="en-GB" dirty="0"/>
        </a:p>
      </dgm:t>
    </dgm:pt>
    <dgm:pt modelId="{F0DA571E-E345-4D49-9B78-A4EB3B18E785}" type="sibTrans" cxnId="{E4940F41-737E-4051-B7BC-859EA4BF9EB9}">
      <dgm:prSet/>
      <dgm:spPr/>
      <dgm:t>
        <a:bodyPr/>
        <a:lstStyle/>
        <a:p>
          <a:endParaRPr lang="en-GB"/>
        </a:p>
      </dgm:t>
    </dgm:pt>
    <dgm:pt modelId="{EE80AEC6-7C09-4DCC-B624-CCD7E2373FD7}" type="parTrans" cxnId="{E4940F41-737E-4051-B7BC-859EA4BF9EB9}">
      <dgm:prSet/>
      <dgm:spPr/>
      <dgm:t>
        <a:bodyPr/>
        <a:lstStyle/>
        <a:p>
          <a:endParaRPr lang="en-GB"/>
        </a:p>
      </dgm:t>
    </dgm:pt>
    <dgm:pt modelId="{3C233A6A-5F29-428D-B948-BC8C5DD9AF9B}">
      <dgm:prSet phldrT="[Text]"/>
      <dgm:spPr>
        <a:solidFill>
          <a:srgbClr val="3399FF"/>
        </a:solidFill>
      </dgm:spPr>
      <dgm:t>
        <a:bodyPr/>
        <a:lstStyle/>
        <a:p>
          <a:r>
            <a:rPr lang="en-US" dirty="0" smtClean="0"/>
            <a:t>Oldest Treaties in XIX century and newest in XXI</a:t>
          </a:r>
          <a:endParaRPr lang="en-GB" dirty="0"/>
        </a:p>
      </dgm:t>
    </dgm:pt>
    <dgm:pt modelId="{5473F14C-F368-4A4A-8439-93181D211598}" type="parTrans" cxnId="{5BCAAD98-887D-4FF4-9184-CFCCFAE6EC94}">
      <dgm:prSet/>
      <dgm:spPr/>
      <dgm:t>
        <a:bodyPr/>
        <a:lstStyle/>
        <a:p>
          <a:endParaRPr lang="en-US"/>
        </a:p>
      </dgm:t>
    </dgm:pt>
    <dgm:pt modelId="{C1B51022-B6FA-4FE8-9664-9345FE3BDB8F}" type="sibTrans" cxnId="{5BCAAD98-887D-4FF4-9184-CFCCFAE6EC94}">
      <dgm:prSet/>
      <dgm:spPr/>
      <dgm:t>
        <a:bodyPr/>
        <a:lstStyle/>
        <a:p>
          <a:endParaRPr lang="en-US"/>
        </a:p>
      </dgm:t>
    </dgm:pt>
    <dgm:pt modelId="{E2FE2073-C384-4776-B08F-8C48CC23A2C0}">
      <dgm:prSet phldrT="[Text]"/>
      <dgm:spPr>
        <a:solidFill>
          <a:srgbClr val="3399FF"/>
        </a:solidFill>
      </dgm:spPr>
      <dgm:t>
        <a:bodyPr/>
        <a:lstStyle/>
        <a:p>
          <a:r>
            <a:rPr lang="en-US" dirty="0" smtClean="0"/>
            <a:t>5 Treaties in the XXI century, including PLT, STLT.</a:t>
          </a:r>
          <a:endParaRPr lang="en-GB" dirty="0"/>
        </a:p>
      </dgm:t>
    </dgm:pt>
    <dgm:pt modelId="{0D215E02-E446-4C27-A4D3-847571E565F9}" type="parTrans" cxnId="{F0B1DFBD-F6A8-419D-BDA4-626E36475AEA}">
      <dgm:prSet/>
      <dgm:spPr/>
      <dgm:t>
        <a:bodyPr/>
        <a:lstStyle/>
        <a:p>
          <a:endParaRPr lang="en-US"/>
        </a:p>
      </dgm:t>
    </dgm:pt>
    <dgm:pt modelId="{7F2AD851-7626-4E2B-89C8-35D1C55A2858}" type="sibTrans" cxnId="{F0B1DFBD-F6A8-419D-BDA4-626E36475AEA}">
      <dgm:prSet/>
      <dgm:spPr/>
      <dgm:t>
        <a:bodyPr/>
        <a:lstStyle/>
        <a:p>
          <a:endParaRPr lang="en-US"/>
        </a:p>
      </dgm:t>
    </dgm:pt>
    <dgm:pt modelId="{1F77E9D8-19D6-4919-84D4-66CB092DC636}">
      <dgm:prSet phldrT="[Text]"/>
      <dgm:spPr>
        <a:solidFill>
          <a:srgbClr val="3399FF"/>
        </a:solidFill>
      </dgm:spPr>
      <dgm:t>
        <a:bodyPr/>
        <a:lstStyle/>
        <a:p>
          <a:r>
            <a:rPr lang="en-GB" dirty="0" smtClean="0"/>
            <a:t>Marrakesh: It deals with access to books by the visually impaired. </a:t>
          </a:r>
          <a:endParaRPr lang="en-GB" dirty="0"/>
        </a:p>
      </dgm:t>
    </dgm:pt>
    <dgm:pt modelId="{A000C8AA-47DA-4C89-ADCF-2626C723719F}" type="parTrans" cxnId="{29F545B0-971B-418D-9C0F-9BFE044C8E24}">
      <dgm:prSet/>
      <dgm:spPr/>
      <dgm:t>
        <a:bodyPr/>
        <a:lstStyle/>
        <a:p>
          <a:endParaRPr lang="en-US"/>
        </a:p>
      </dgm:t>
    </dgm:pt>
    <dgm:pt modelId="{FAAC6916-E4FE-4CC0-8226-337AB49B76AC}" type="sibTrans" cxnId="{29F545B0-971B-418D-9C0F-9BFE044C8E24}">
      <dgm:prSet/>
      <dgm:spPr/>
      <dgm:t>
        <a:bodyPr/>
        <a:lstStyle/>
        <a:p>
          <a:endParaRPr lang="en-US"/>
        </a:p>
      </dgm:t>
    </dgm:pt>
    <dgm:pt modelId="{0C038A47-2125-4CC6-B627-02627023DA7B}" type="pres">
      <dgm:prSet presAssocID="{9833E41E-F009-4C0B-AEA1-F76B5C7ED0CA}" presName="Name0" presStyleCnt="0">
        <dgm:presLayoutVars>
          <dgm:dir/>
          <dgm:animLvl val="lvl"/>
          <dgm:resizeHandles val="exact"/>
        </dgm:presLayoutVars>
      </dgm:prSet>
      <dgm:spPr/>
      <dgm:t>
        <a:bodyPr/>
        <a:lstStyle/>
        <a:p>
          <a:endParaRPr lang="en-GB"/>
        </a:p>
      </dgm:t>
    </dgm:pt>
    <dgm:pt modelId="{A9FEFC6F-0DAF-4963-9CF3-2C22B072AE74}" type="pres">
      <dgm:prSet presAssocID="{238824C7-C684-4A60-A968-874D25388EB4}" presName="linNode" presStyleCnt="0"/>
      <dgm:spPr/>
    </dgm:pt>
    <dgm:pt modelId="{6EDC634C-9063-4E6F-A9F3-8D897C3D5944}" type="pres">
      <dgm:prSet presAssocID="{238824C7-C684-4A60-A968-874D25388EB4}" presName="parTx" presStyleLbl="revTx" presStyleIdx="0" presStyleCnt="2">
        <dgm:presLayoutVars>
          <dgm:chMax val="1"/>
          <dgm:bulletEnabled val="1"/>
        </dgm:presLayoutVars>
      </dgm:prSet>
      <dgm:spPr/>
      <dgm:t>
        <a:bodyPr/>
        <a:lstStyle/>
        <a:p>
          <a:endParaRPr lang="en-GB"/>
        </a:p>
      </dgm:t>
    </dgm:pt>
    <dgm:pt modelId="{1F86405F-9A6B-4689-8C8B-203BBCAE4051}" type="pres">
      <dgm:prSet presAssocID="{238824C7-C684-4A60-A968-874D25388EB4}" presName="bracket" presStyleLbl="parChTrans1D1" presStyleIdx="0" presStyleCnt="2"/>
      <dgm:spPr/>
    </dgm:pt>
    <dgm:pt modelId="{540134DC-29EF-4EB3-918B-04E37934DB05}" type="pres">
      <dgm:prSet presAssocID="{238824C7-C684-4A60-A968-874D25388EB4}" presName="spH" presStyleCnt="0"/>
      <dgm:spPr/>
    </dgm:pt>
    <dgm:pt modelId="{7D01CA38-784D-42EE-9A5A-93E2CF030EC4}" type="pres">
      <dgm:prSet presAssocID="{238824C7-C684-4A60-A968-874D25388EB4}" presName="desTx" presStyleLbl="node1" presStyleIdx="0" presStyleCnt="2">
        <dgm:presLayoutVars>
          <dgm:bulletEnabled val="1"/>
        </dgm:presLayoutVars>
      </dgm:prSet>
      <dgm:spPr/>
      <dgm:t>
        <a:bodyPr/>
        <a:lstStyle/>
        <a:p>
          <a:endParaRPr lang="en-GB"/>
        </a:p>
      </dgm:t>
    </dgm:pt>
    <dgm:pt modelId="{6683C41F-18D3-49F7-AFF6-6672A1D8F9EA}" type="pres">
      <dgm:prSet presAssocID="{E9732156-D430-4D43-914C-0D1AE766ABD0}" presName="spV" presStyleCnt="0"/>
      <dgm:spPr/>
    </dgm:pt>
    <dgm:pt modelId="{565FB8C8-BC73-4BFE-8A9C-0B3456BAD914}" type="pres">
      <dgm:prSet presAssocID="{38604B38-71A6-4932-B6E6-6B7618E27F90}" presName="linNode" presStyleCnt="0"/>
      <dgm:spPr/>
    </dgm:pt>
    <dgm:pt modelId="{866F7B52-A24D-4C9D-802E-35914ADB3DB0}" type="pres">
      <dgm:prSet presAssocID="{38604B38-71A6-4932-B6E6-6B7618E27F90}" presName="parTx" presStyleLbl="revTx" presStyleIdx="1" presStyleCnt="2">
        <dgm:presLayoutVars>
          <dgm:chMax val="1"/>
          <dgm:bulletEnabled val="1"/>
        </dgm:presLayoutVars>
      </dgm:prSet>
      <dgm:spPr/>
      <dgm:t>
        <a:bodyPr/>
        <a:lstStyle/>
        <a:p>
          <a:endParaRPr lang="en-GB"/>
        </a:p>
      </dgm:t>
    </dgm:pt>
    <dgm:pt modelId="{B7DE319A-05FB-490B-ABBC-739247B95ABF}" type="pres">
      <dgm:prSet presAssocID="{38604B38-71A6-4932-B6E6-6B7618E27F90}" presName="bracket" presStyleLbl="parChTrans1D1" presStyleIdx="1" presStyleCnt="2"/>
      <dgm:spPr/>
    </dgm:pt>
    <dgm:pt modelId="{661A4CD1-84B8-4263-B05F-8516BE628B72}" type="pres">
      <dgm:prSet presAssocID="{38604B38-71A6-4932-B6E6-6B7618E27F90}" presName="spH" presStyleCnt="0"/>
      <dgm:spPr/>
    </dgm:pt>
    <dgm:pt modelId="{006C8E86-0350-42D3-A251-8786BF693947}" type="pres">
      <dgm:prSet presAssocID="{38604B38-71A6-4932-B6E6-6B7618E27F90}" presName="desTx" presStyleLbl="node1" presStyleIdx="1" presStyleCnt="2">
        <dgm:presLayoutVars>
          <dgm:bulletEnabled val="1"/>
        </dgm:presLayoutVars>
      </dgm:prSet>
      <dgm:spPr/>
      <dgm:t>
        <a:bodyPr/>
        <a:lstStyle/>
        <a:p>
          <a:endParaRPr lang="en-GB"/>
        </a:p>
      </dgm:t>
    </dgm:pt>
  </dgm:ptLst>
  <dgm:cxnLst>
    <dgm:cxn modelId="{29F545B0-971B-418D-9C0F-9BFE044C8E24}" srcId="{38604B38-71A6-4932-B6E6-6B7618E27F90}" destId="{1F77E9D8-19D6-4919-84D4-66CB092DC636}" srcOrd="1" destOrd="0" parTransId="{A000C8AA-47DA-4C89-ADCF-2626C723719F}" sibTransId="{FAAC6916-E4FE-4CC0-8226-337AB49B76AC}"/>
    <dgm:cxn modelId="{1A038DB6-0CF1-4C34-A557-675CEDFFA280}" srcId="{9833E41E-F009-4C0B-AEA1-F76B5C7ED0CA}" destId="{38604B38-71A6-4932-B6E6-6B7618E27F90}" srcOrd="1" destOrd="0" parTransId="{6E37F1BC-468D-4E13-840D-AAA231A11ED6}" sibTransId="{0797F770-BB07-45E5-AE05-253B58BB1D03}"/>
    <dgm:cxn modelId="{E4940F41-737E-4051-B7BC-859EA4BF9EB9}" srcId="{238824C7-C684-4A60-A968-874D25388EB4}" destId="{4AEA7B30-DCC5-4D5C-81FA-F5341396F796}" srcOrd="0" destOrd="0" parTransId="{EE80AEC6-7C09-4DCC-B624-CCD7E2373FD7}" sibTransId="{F0DA571E-E345-4D49-9B78-A4EB3B18E785}"/>
    <dgm:cxn modelId="{D8823271-66E6-4320-925E-FCFD2D375645}" type="presOf" srcId="{238824C7-C684-4A60-A968-874D25388EB4}" destId="{6EDC634C-9063-4E6F-A9F3-8D897C3D5944}" srcOrd="0" destOrd="0" presId="urn:diagrams.loki3.com/BracketList+Icon"/>
    <dgm:cxn modelId="{D564AB97-9867-47D1-827D-48D9560ECF0B}" srcId="{38604B38-71A6-4932-B6E6-6B7618E27F90}" destId="{7F68CF52-2EEF-4FE3-86F9-85A1FD2D7C2A}" srcOrd="0" destOrd="0" parTransId="{030ADC2C-75A2-4F9C-BB64-92DB1EA0F771}" sibTransId="{7401C57E-61EA-4B4E-811E-0909346275C2}"/>
    <dgm:cxn modelId="{5BCAAD98-887D-4FF4-9184-CFCCFAE6EC94}" srcId="{238824C7-C684-4A60-A968-874D25388EB4}" destId="{3C233A6A-5F29-428D-B948-BC8C5DD9AF9B}" srcOrd="1" destOrd="0" parTransId="{5473F14C-F368-4A4A-8439-93181D211598}" sibTransId="{C1B51022-B6FA-4FE8-9664-9345FE3BDB8F}"/>
    <dgm:cxn modelId="{068F2ADC-B100-4912-B9F5-809A933905C2}" type="presOf" srcId="{38604B38-71A6-4932-B6E6-6B7618E27F90}" destId="{866F7B52-A24D-4C9D-802E-35914ADB3DB0}" srcOrd="0" destOrd="0" presId="urn:diagrams.loki3.com/BracketList+Icon"/>
    <dgm:cxn modelId="{288D4A87-4972-42C2-A1D5-BD0EB36960D0}" type="presOf" srcId="{7F68CF52-2EEF-4FE3-86F9-85A1FD2D7C2A}" destId="{006C8E86-0350-42D3-A251-8786BF693947}" srcOrd="0" destOrd="0" presId="urn:diagrams.loki3.com/BracketList+Icon"/>
    <dgm:cxn modelId="{E0729DF7-B614-4503-84C5-BD3FF82166DC}" type="presOf" srcId="{9833E41E-F009-4C0B-AEA1-F76B5C7ED0CA}" destId="{0C038A47-2125-4CC6-B627-02627023DA7B}" srcOrd="0" destOrd="0" presId="urn:diagrams.loki3.com/BracketList+Icon"/>
    <dgm:cxn modelId="{1AC0385B-8AE7-4157-8568-FF244A81764C}" type="presOf" srcId="{E2FE2073-C384-4776-B08F-8C48CC23A2C0}" destId="{7D01CA38-784D-42EE-9A5A-93E2CF030EC4}" srcOrd="0" destOrd="2" presId="urn:diagrams.loki3.com/BracketList+Icon"/>
    <dgm:cxn modelId="{0463A700-DC6C-4CA6-BD9B-0810341C5ADE}" type="presOf" srcId="{4AEA7B30-DCC5-4D5C-81FA-F5341396F796}" destId="{7D01CA38-784D-42EE-9A5A-93E2CF030EC4}" srcOrd="0" destOrd="0" presId="urn:diagrams.loki3.com/BracketList+Icon"/>
    <dgm:cxn modelId="{9626219F-CE58-4688-9668-D5DDF71B456C}" type="presOf" srcId="{3C233A6A-5F29-428D-B948-BC8C5DD9AF9B}" destId="{7D01CA38-784D-42EE-9A5A-93E2CF030EC4}" srcOrd="0" destOrd="1" presId="urn:diagrams.loki3.com/BracketList+Icon"/>
    <dgm:cxn modelId="{D4F99B8E-7410-4FEB-9907-B5BB2287351F}" srcId="{9833E41E-F009-4C0B-AEA1-F76B5C7ED0CA}" destId="{238824C7-C684-4A60-A968-874D25388EB4}" srcOrd="0" destOrd="0" parTransId="{E7CDEA34-C8E2-4ADA-B051-7C01C4A061DB}" sibTransId="{E9732156-D430-4D43-914C-0D1AE766ABD0}"/>
    <dgm:cxn modelId="{F0B1DFBD-F6A8-419D-BDA4-626E36475AEA}" srcId="{238824C7-C684-4A60-A968-874D25388EB4}" destId="{E2FE2073-C384-4776-B08F-8C48CC23A2C0}" srcOrd="2" destOrd="0" parTransId="{0D215E02-E446-4C27-A4D3-847571E565F9}" sibTransId="{7F2AD851-7626-4E2B-89C8-35D1C55A2858}"/>
    <dgm:cxn modelId="{76FA829B-9F46-4B1A-95CE-583815957216}" type="presOf" srcId="{1F77E9D8-19D6-4919-84D4-66CB092DC636}" destId="{006C8E86-0350-42D3-A251-8786BF693947}" srcOrd="0" destOrd="1" presId="urn:diagrams.loki3.com/BracketList+Icon"/>
    <dgm:cxn modelId="{C97D30DD-006E-4FF2-B8B7-FD8C768220A6}" type="presParOf" srcId="{0C038A47-2125-4CC6-B627-02627023DA7B}" destId="{A9FEFC6F-0DAF-4963-9CF3-2C22B072AE74}" srcOrd="0" destOrd="0" presId="urn:diagrams.loki3.com/BracketList+Icon"/>
    <dgm:cxn modelId="{EB2C6D1D-A2D4-4728-8F69-6470F260D3D1}" type="presParOf" srcId="{A9FEFC6F-0DAF-4963-9CF3-2C22B072AE74}" destId="{6EDC634C-9063-4E6F-A9F3-8D897C3D5944}" srcOrd="0" destOrd="0" presId="urn:diagrams.loki3.com/BracketList+Icon"/>
    <dgm:cxn modelId="{58DA5DC5-4142-44EF-991C-6ECD04060183}" type="presParOf" srcId="{A9FEFC6F-0DAF-4963-9CF3-2C22B072AE74}" destId="{1F86405F-9A6B-4689-8C8B-203BBCAE4051}" srcOrd="1" destOrd="0" presId="urn:diagrams.loki3.com/BracketList+Icon"/>
    <dgm:cxn modelId="{87997A66-0276-4A15-BF3A-7BF4F6BFBB98}" type="presParOf" srcId="{A9FEFC6F-0DAF-4963-9CF3-2C22B072AE74}" destId="{540134DC-29EF-4EB3-918B-04E37934DB05}" srcOrd="2" destOrd="0" presId="urn:diagrams.loki3.com/BracketList+Icon"/>
    <dgm:cxn modelId="{EC3CD8D5-B27E-48CA-A728-D05EDE15B493}" type="presParOf" srcId="{A9FEFC6F-0DAF-4963-9CF3-2C22B072AE74}" destId="{7D01CA38-784D-42EE-9A5A-93E2CF030EC4}" srcOrd="3" destOrd="0" presId="urn:diagrams.loki3.com/BracketList+Icon"/>
    <dgm:cxn modelId="{B989B436-576F-4D92-847B-1A2098FC38F9}" type="presParOf" srcId="{0C038A47-2125-4CC6-B627-02627023DA7B}" destId="{6683C41F-18D3-49F7-AFF6-6672A1D8F9EA}" srcOrd="1" destOrd="0" presId="urn:diagrams.loki3.com/BracketList+Icon"/>
    <dgm:cxn modelId="{7EB38AA3-D0EF-4522-8820-244F740D132C}" type="presParOf" srcId="{0C038A47-2125-4CC6-B627-02627023DA7B}" destId="{565FB8C8-BC73-4BFE-8A9C-0B3456BAD914}" srcOrd="2" destOrd="0" presId="urn:diagrams.loki3.com/BracketList+Icon"/>
    <dgm:cxn modelId="{010FD65D-20F2-43C5-90D1-11A615A10B85}" type="presParOf" srcId="{565FB8C8-BC73-4BFE-8A9C-0B3456BAD914}" destId="{866F7B52-A24D-4C9D-802E-35914ADB3DB0}" srcOrd="0" destOrd="0" presId="urn:diagrams.loki3.com/BracketList+Icon"/>
    <dgm:cxn modelId="{55D490BF-B6A7-43FE-9588-39A362052C37}" type="presParOf" srcId="{565FB8C8-BC73-4BFE-8A9C-0B3456BAD914}" destId="{B7DE319A-05FB-490B-ABBC-739247B95ABF}" srcOrd="1" destOrd="0" presId="urn:diagrams.loki3.com/BracketList+Icon"/>
    <dgm:cxn modelId="{6AE61B00-B0CA-41F7-98D5-9431671B876E}" type="presParOf" srcId="{565FB8C8-BC73-4BFE-8A9C-0B3456BAD914}" destId="{661A4CD1-84B8-4263-B05F-8516BE628B72}" srcOrd="2" destOrd="0" presId="urn:diagrams.loki3.com/BracketList+Icon"/>
    <dgm:cxn modelId="{F1383C20-2648-4AC1-A2CD-70F68E9C1408}" type="presParOf" srcId="{565FB8C8-BC73-4BFE-8A9C-0B3456BAD914}" destId="{006C8E86-0350-42D3-A251-8786BF693947}"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290C76-15FE-4219-B463-2932FE096D90}"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GB"/>
        </a:p>
      </dgm:t>
    </dgm:pt>
    <dgm:pt modelId="{010E47A9-6BA8-4E50-A84A-03BE599CECD9}">
      <dgm:prSet phldrT="[Text]"/>
      <dgm:spPr>
        <a:solidFill>
          <a:schemeClr val="accent3">
            <a:lumMod val="95000"/>
          </a:schemeClr>
        </a:solidFill>
        <a:ln>
          <a:solidFill>
            <a:srgbClr val="00408C"/>
          </a:solidFill>
        </a:ln>
      </dgm:spPr>
      <dgm:t>
        <a:bodyPr/>
        <a:lstStyle/>
        <a:p>
          <a:r>
            <a:rPr lang="en-US" dirty="0" smtClean="0">
              <a:solidFill>
                <a:schemeClr val="tx1"/>
              </a:solidFill>
              <a:latin typeface="Arial" panose="020B0604020202020204" pitchFamily="34" charset="0"/>
              <a:ea typeface="Arial Unicode MS" pitchFamily="34" charset="-128"/>
              <a:cs typeface="Arial" panose="020B0604020202020204" pitchFamily="34" charset="0"/>
            </a:rPr>
            <a:t>WIPO Arbitration and Mediation Center</a:t>
          </a:r>
          <a:endParaRPr lang="en-GB" dirty="0">
            <a:solidFill>
              <a:schemeClr val="tx1"/>
            </a:solidFill>
          </a:endParaRPr>
        </a:p>
      </dgm:t>
    </dgm:pt>
    <dgm:pt modelId="{FD2C6520-2810-44B9-AB31-3644EBC3A652}" type="parTrans" cxnId="{AB85CEEB-FE7A-45E1-87E4-B22E4A0D421C}">
      <dgm:prSet/>
      <dgm:spPr/>
      <dgm:t>
        <a:bodyPr/>
        <a:lstStyle/>
        <a:p>
          <a:endParaRPr lang="en-GB"/>
        </a:p>
      </dgm:t>
    </dgm:pt>
    <dgm:pt modelId="{0E11286F-2C67-4268-A0C1-E6833C2E10D6}" type="sibTrans" cxnId="{AB85CEEB-FE7A-45E1-87E4-B22E4A0D421C}">
      <dgm:prSet/>
      <dgm:spPr>
        <a:blipFill rotWithShape="1">
          <a:blip xmlns:r="http://schemas.openxmlformats.org/officeDocument/2006/relationships" r:embed="rId1"/>
          <a:stretch>
            <a:fillRect/>
          </a:stretch>
        </a:blipFill>
        <a:ln>
          <a:solidFill>
            <a:srgbClr val="00408C"/>
          </a:solidFill>
        </a:ln>
      </dgm:spPr>
      <dgm:t>
        <a:bodyPr/>
        <a:lstStyle/>
        <a:p>
          <a:endParaRPr lang="en-GB"/>
        </a:p>
      </dgm:t>
    </dgm:pt>
    <dgm:pt modelId="{919D6488-A0AF-479C-970B-72EF6D201C4B}">
      <dgm:prSet phldrT="[Text]"/>
      <dgm:spPr>
        <a:solidFill>
          <a:schemeClr val="accent3">
            <a:lumMod val="95000"/>
          </a:schemeClr>
        </a:solidFill>
        <a:ln>
          <a:solidFill>
            <a:srgbClr val="00408C"/>
          </a:solidFill>
        </a:ln>
      </dgm:spPr>
      <dgm:t>
        <a:bodyPr/>
        <a:lstStyle/>
        <a:p>
          <a:r>
            <a:rPr lang="en-US" dirty="0" smtClean="0">
              <a:solidFill>
                <a:schemeClr val="tx1"/>
              </a:solidFill>
              <a:latin typeface="Arial" panose="020B0604020202020204" pitchFamily="34" charset="0"/>
              <a:ea typeface="Arial Unicode MS" pitchFamily="34" charset="-128"/>
              <a:cs typeface="Arial" panose="020B0604020202020204" pitchFamily="34" charset="0"/>
            </a:rPr>
            <a:t>Hague System (Industrial Designs)</a:t>
          </a:r>
          <a:endParaRPr lang="en-GB" dirty="0">
            <a:solidFill>
              <a:schemeClr val="tx1"/>
            </a:solidFill>
          </a:endParaRPr>
        </a:p>
      </dgm:t>
    </dgm:pt>
    <dgm:pt modelId="{090D863D-5F54-4F52-9997-3A7743F1FF6D}" type="parTrans" cxnId="{3BD2EE46-FDCC-489E-913F-FE747D423E92}">
      <dgm:prSet/>
      <dgm:spPr/>
      <dgm:t>
        <a:bodyPr/>
        <a:lstStyle/>
        <a:p>
          <a:endParaRPr lang="en-GB"/>
        </a:p>
      </dgm:t>
    </dgm:pt>
    <dgm:pt modelId="{21749EF4-41D0-4009-AA53-32FD3B093F2E}" type="sibTrans" cxnId="{3BD2EE46-FDCC-489E-913F-FE747D423E92}">
      <dgm:prSet/>
      <dgm:spPr>
        <a:blipFill rotWithShape="1">
          <a:blip xmlns:r="http://schemas.openxmlformats.org/officeDocument/2006/relationships" r:embed="rId2"/>
          <a:stretch>
            <a:fillRect/>
          </a:stretch>
        </a:blipFill>
        <a:ln>
          <a:solidFill>
            <a:srgbClr val="00408C"/>
          </a:solidFill>
        </a:ln>
      </dgm:spPr>
      <dgm:t>
        <a:bodyPr/>
        <a:lstStyle/>
        <a:p>
          <a:endParaRPr lang="en-GB"/>
        </a:p>
      </dgm:t>
    </dgm:pt>
    <dgm:pt modelId="{50A39D6E-4DF0-44A4-AAC3-0F730B1AEB1C}">
      <dgm:prSet phldrT="[Text]"/>
      <dgm:spPr>
        <a:solidFill>
          <a:schemeClr val="accent3">
            <a:lumMod val="95000"/>
          </a:schemeClr>
        </a:solidFill>
        <a:ln>
          <a:solidFill>
            <a:srgbClr val="00408C"/>
          </a:solidFill>
        </a:ln>
      </dgm:spPr>
      <dgm:t>
        <a:bodyPr/>
        <a:lstStyle/>
        <a:p>
          <a:r>
            <a:rPr lang="en-US" dirty="0" smtClean="0">
              <a:solidFill>
                <a:schemeClr val="tx1"/>
              </a:solidFill>
              <a:latin typeface="Arial" panose="020B0604020202020204" pitchFamily="34" charset="0"/>
              <a:ea typeface="Arial Unicode MS" pitchFamily="34" charset="-128"/>
              <a:cs typeface="Arial" panose="020B0604020202020204" pitchFamily="34" charset="0"/>
            </a:rPr>
            <a:t>Madrid System (Trademarks)</a:t>
          </a:r>
          <a:endParaRPr lang="en-GB" dirty="0">
            <a:solidFill>
              <a:schemeClr val="tx1"/>
            </a:solidFill>
          </a:endParaRPr>
        </a:p>
      </dgm:t>
    </dgm:pt>
    <dgm:pt modelId="{A3A975AD-C11D-4BD7-BD72-D3C30314DA9A}" type="parTrans" cxnId="{80C16181-EA1C-46C6-B087-A02B5BCD320D}">
      <dgm:prSet/>
      <dgm:spPr/>
      <dgm:t>
        <a:bodyPr/>
        <a:lstStyle/>
        <a:p>
          <a:endParaRPr lang="en-GB"/>
        </a:p>
      </dgm:t>
    </dgm:pt>
    <dgm:pt modelId="{E329C143-075A-4737-BF71-C6A6CCE2C75E}" type="sibTrans" cxnId="{80C16181-EA1C-46C6-B087-A02B5BCD320D}">
      <dgm:prSet/>
      <dgm:spPr>
        <a:blipFill rotWithShape="1">
          <a:blip xmlns:r="http://schemas.openxmlformats.org/officeDocument/2006/relationships" r:embed="rId3"/>
          <a:stretch>
            <a:fillRect/>
          </a:stretch>
        </a:blipFill>
        <a:ln>
          <a:solidFill>
            <a:srgbClr val="00408C"/>
          </a:solidFill>
        </a:ln>
      </dgm:spPr>
      <dgm:t>
        <a:bodyPr/>
        <a:lstStyle/>
        <a:p>
          <a:endParaRPr lang="en-GB"/>
        </a:p>
      </dgm:t>
    </dgm:pt>
    <dgm:pt modelId="{7CFA2D47-C3ED-4106-9ECD-7158D9CB070E}">
      <dgm:prSet/>
      <dgm:spPr>
        <a:solidFill>
          <a:schemeClr val="accent3">
            <a:lumMod val="95000"/>
          </a:schemeClr>
        </a:solidFill>
        <a:ln>
          <a:solidFill>
            <a:srgbClr val="00408C"/>
          </a:solidFill>
        </a:ln>
      </dgm:spPr>
      <dgm:t>
        <a:bodyPr/>
        <a:lstStyle/>
        <a:p>
          <a:r>
            <a:rPr lang="en-US" dirty="0" smtClean="0">
              <a:solidFill>
                <a:schemeClr val="tx1"/>
              </a:solidFill>
              <a:latin typeface="Arial" panose="020B0604020202020204" pitchFamily="34" charset="0"/>
              <a:ea typeface="Arial Unicode MS" pitchFamily="34" charset="-128"/>
              <a:cs typeface="Arial" panose="020B0604020202020204" pitchFamily="34" charset="0"/>
            </a:rPr>
            <a:t>Patent Cooperation Treaty (Patents)</a:t>
          </a:r>
        </a:p>
      </dgm:t>
    </dgm:pt>
    <dgm:pt modelId="{D5BEA60B-0950-47AC-B423-7205CFE5FEEB}" type="parTrans" cxnId="{09799797-BC82-4D3B-B497-B795E8AFB517}">
      <dgm:prSet/>
      <dgm:spPr/>
      <dgm:t>
        <a:bodyPr/>
        <a:lstStyle/>
        <a:p>
          <a:endParaRPr lang="en-GB"/>
        </a:p>
      </dgm:t>
    </dgm:pt>
    <dgm:pt modelId="{FC8A53EA-E364-47E5-9725-B4C28293732A}" type="sibTrans" cxnId="{09799797-BC82-4D3B-B497-B795E8AFB517}">
      <dgm:prSet/>
      <dgm:spPr>
        <a:blipFill rotWithShape="1">
          <a:blip xmlns:r="http://schemas.openxmlformats.org/officeDocument/2006/relationships" r:embed="rId4"/>
          <a:stretch>
            <a:fillRect/>
          </a:stretch>
        </a:blipFill>
        <a:ln>
          <a:solidFill>
            <a:srgbClr val="00408C"/>
          </a:solidFill>
        </a:ln>
      </dgm:spPr>
      <dgm:t>
        <a:bodyPr/>
        <a:lstStyle/>
        <a:p>
          <a:endParaRPr lang="en-GB"/>
        </a:p>
      </dgm:t>
    </dgm:pt>
    <dgm:pt modelId="{8737FADC-58D4-42A0-B0D0-B8DF4B4DA6ED}" type="pres">
      <dgm:prSet presAssocID="{B2290C76-15FE-4219-B463-2932FE096D90}" presName="Name0" presStyleCnt="0">
        <dgm:presLayoutVars>
          <dgm:chMax val="21"/>
          <dgm:chPref val="21"/>
        </dgm:presLayoutVars>
      </dgm:prSet>
      <dgm:spPr/>
      <dgm:t>
        <a:bodyPr/>
        <a:lstStyle/>
        <a:p>
          <a:endParaRPr lang="en-GB"/>
        </a:p>
      </dgm:t>
    </dgm:pt>
    <dgm:pt modelId="{FC36474A-C3B2-4F30-81AB-6C46D4A1A651}" type="pres">
      <dgm:prSet presAssocID="{010E47A9-6BA8-4E50-A84A-03BE599CECD9}" presName="text1" presStyleCnt="0"/>
      <dgm:spPr/>
    </dgm:pt>
    <dgm:pt modelId="{DA750DFE-F109-4C40-8D22-B2C66F2738EE}" type="pres">
      <dgm:prSet presAssocID="{010E47A9-6BA8-4E50-A84A-03BE599CECD9}" presName="textRepeatNode" presStyleLbl="alignNode1" presStyleIdx="0" presStyleCnt="4">
        <dgm:presLayoutVars>
          <dgm:chMax val="0"/>
          <dgm:chPref val="0"/>
          <dgm:bulletEnabled val="1"/>
        </dgm:presLayoutVars>
      </dgm:prSet>
      <dgm:spPr/>
      <dgm:t>
        <a:bodyPr/>
        <a:lstStyle/>
        <a:p>
          <a:endParaRPr lang="en-GB"/>
        </a:p>
      </dgm:t>
    </dgm:pt>
    <dgm:pt modelId="{B8A72762-2241-494E-918A-7855520342ED}" type="pres">
      <dgm:prSet presAssocID="{010E47A9-6BA8-4E50-A84A-03BE599CECD9}" presName="textaccent1" presStyleCnt="0"/>
      <dgm:spPr/>
    </dgm:pt>
    <dgm:pt modelId="{20EB10AD-7AF1-4C67-A26E-26A824CBDB28}" type="pres">
      <dgm:prSet presAssocID="{010E47A9-6BA8-4E50-A84A-03BE599CECD9}" presName="accentRepeatNode" presStyleLbl="solidAlignAcc1" presStyleIdx="0" presStyleCnt="8"/>
      <dgm:spPr>
        <a:solidFill>
          <a:srgbClr val="FF0000"/>
        </a:solidFill>
      </dgm:spPr>
    </dgm:pt>
    <dgm:pt modelId="{451DF1EB-1320-44D6-BAAF-2FF4595B7A37}" type="pres">
      <dgm:prSet presAssocID="{0E11286F-2C67-4268-A0C1-E6833C2E10D6}" presName="image1" presStyleCnt="0"/>
      <dgm:spPr/>
    </dgm:pt>
    <dgm:pt modelId="{1580DF68-BE07-4490-9198-54B008D3836A}" type="pres">
      <dgm:prSet presAssocID="{0E11286F-2C67-4268-A0C1-E6833C2E10D6}" presName="imageRepeatNode" presStyleLbl="alignAcc1" presStyleIdx="0" presStyleCnt="4"/>
      <dgm:spPr/>
      <dgm:t>
        <a:bodyPr/>
        <a:lstStyle/>
        <a:p>
          <a:endParaRPr lang="en-GB"/>
        </a:p>
      </dgm:t>
    </dgm:pt>
    <dgm:pt modelId="{E01A6433-0A05-4E30-8746-520C412797A2}" type="pres">
      <dgm:prSet presAssocID="{0E11286F-2C67-4268-A0C1-E6833C2E10D6}" presName="imageaccent1" presStyleCnt="0"/>
      <dgm:spPr/>
    </dgm:pt>
    <dgm:pt modelId="{3F8B730B-81D6-4881-A2CD-4A4529A40E5F}" type="pres">
      <dgm:prSet presAssocID="{0E11286F-2C67-4268-A0C1-E6833C2E10D6}" presName="accentRepeatNode" presStyleLbl="solidAlignAcc1" presStyleIdx="1" presStyleCnt="8"/>
      <dgm:spPr>
        <a:solidFill>
          <a:srgbClr val="FF0000"/>
        </a:solidFill>
      </dgm:spPr>
    </dgm:pt>
    <dgm:pt modelId="{B94AC587-7241-400E-8745-6141D7A690D9}" type="pres">
      <dgm:prSet presAssocID="{919D6488-A0AF-479C-970B-72EF6D201C4B}" presName="text2" presStyleCnt="0"/>
      <dgm:spPr/>
    </dgm:pt>
    <dgm:pt modelId="{862A2CAC-2BAD-4BC1-B690-1CD432E27AF4}" type="pres">
      <dgm:prSet presAssocID="{919D6488-A0AF-479C-970B-72EF6D201C4B}" presName="textRepeatNode" presStyleLbl="alignNode1" presStyleIdx="1" presStyleCnt="4">
        <dgm:presLayoutVars>
          <dgm:chMax val="0"/>
          <dgm:chPref val="0"/>
          <dgm:bulletEnabled val="1"/>
        </dgm:presLayoutVars>
      </dgm:prSet>
      <dgm:spPr/>
      <dgm:t>
        <a:bodyPr/>
        <a:lstStyle/>
        <a:p>
          <a:endParaRPr lang="en-GB"/>
        </a:p>
      </dgm:t>
    </dgm:pt>
    <dgm:pt modelId="{3B3F9C89-C225-445F-B6C7-5D24572985D1}" type="pres">
      <dgm:prSet presAssocID="{919D6488-A0AF-479C-970B-72EF6D201C4B}" presName="textaccent2" presStyleCnt="0"/>
      <dgm:spPr/>
    </dgm:pt>
    <dgm:pt modelId="{22D9EA4E-623D-4CB7-908E-7A8C9B388602}" type="pres">
      <dgm:prSet presAssocID="{919D6488-A0AF-479C-970B-72EF6D201C4B}" presName="accentRepeatNode" presStyleLbl="solidAlignAcc1" presStyleIdx="2" presStyleCnt="8"/>
      <dgm:spPr>
        <a:solidFill>
          <a:srgbClr val="0070C0"/>
        </a:solidFill>
      </dgm:spPr>
    </dgm:pt>
    <dgm:pt modelId="{0CD172A1-A471-4A83-BC27-C72677B2412E}" type="pres">
      <dgm:prSet presAssocID="{21749EF4-41D0-4009-AA53-32FD3B093F2E}" presName="image2" presStyleCnt="0"/>
      <dgm:spPr/>
    </dgm:pt>
    <dgm:pt modelId="{8C96AFC8-7DA6-4884-B787-0B6642B607DE}" type="pres">
      <dgm:prSet presAssocID="{21749EF4-41D0-4009-AA53-32FD3B093F2E}" presName="imageRepeatNode" presStyleLbl="alignAcc1" presStyleIdx="1" presStyleCnt="4"/>
      <dgm:spPr/>
      <dgm:t>
        <a:bodyPr/>
        <a:lstStyle/>
        <a:p>
          <a:endParaRPr lang="en-GB"/>
        </a:p>
      </dgm:t>
    </dgm:pt>
    <dgm:pt modelId="{0F799EFC-4C3F-4EFA-9909-0C733B61FB73}" type="pres">
      <dgm:prSet presAssocID="{21749EF4-41D0-4009-AA53-32FD3B093F2E}" presName="imageaccent2" presStyleCnt="0"/>
      <dgm:spPr/>
    </dgm:pt>
    <dgm:pt modelId="{CBD6B56C-65BE-4877-BC0B-1BEA3A1D6D77}" type="pres">
      <dgm:prSet presAssocID="{21749EF4-41D0-4009-AA53-32FD3B093F2E}" presName="accentRepeatNode" presStyleLbl="solidAlignAcc1" presStyleIdx="3" presStyleCnt="8"/>
      <dgm:spPr>
        <a:solidFill>
          <a:srgbClr val="0070C0"/>
        </a:solidFill>
      </dgm:spPr>
    </dgm:pt>
    <dgm:pt modelId="{FD2D7229-282A-4290-A0CE-7313B11A5084}" type="pres">
      <dgm:prSet presAssocID="{50A39D6E-4DF0-44A4-AAC3-0F730B1AEB1C}" presName="text3" presStyleCnt="0"/>
      <dgm:spPr/>
    </dgm:pt>
    <dgm:pt modelId="{CB0472B1-1ACB-4433-B9A9-2D4A57894217}" type="pres">
      <dgm:prSet presAssocID="{50A39D6E-4DF0-44A4-AAC3-0F730B1AEB1C}" presName="textRepeatNode" presStyleLbl="alignNode1" presStyleIdx="2" presStyleCnt="4">
        <dgm:presLayoutVars>
          <dgm:chMax val="0"/>
          <dgm:chPref val="0"/>
          <dgm:bulletEnabled val="1"/>
        </dgm:presLayoutVars>
      </dgm:prSet>
      <dgm:spPr/>
      <dgm:t>
        <a:bodyPr/>
        <a:lstStyle/>
        <a:p>
          <a:endParaRPr lang="en-GB"/>
        </a:p>
      </dgm:t>
    </dgm:pt>
    <dgm:pt modelId="{E6F482E0-1BF2-471D-9B1D-CF930E07EA3C}" type="pres">
      <dgm:prSet presAssocID="{50A39D6E-4DF0-44A4-AAC3-0F730B1AEB1C}" presName="textaccent3" presStyleCnt="0"/>
      <dgm:spPr/>
    </dgm:pt>
    <dgm:pt modelId="{3779D2CF-296A-43B6-85B1-830AD463099D}" type="pres">
      <dgm:prSet presAssocID="{50A39D6E-4DF0-44A4-AAC3-0F730B1AEB1C}" presName="accentRepeatNode" presStyleLbl="solidAlignAcc1" presStyleIdx="4" presStyleCnt="8"/>
      <dgm:spPr>
        <a:solidFill>
          <a:schemeClr val="tx1"/>
        </a:solidFill>
      </dgm:spPr>
    </dgm:pt>
    <dgm:pt modelId="{24053A0E-104A-4F87-A8D5-DBA4AAA7FF8A}" type="pres">
      <dgm:prSet presAssocID="{E329C143-075A-4737-BF71-C6A6CCE2C75E}" presName="image3" presStyleCnt="0"/>
      <dgm:spPr/>
    </dgm:pt>
    <dgm:pt modelId="{3494485A-B08F-4FA5-A50E-257787E130F0}" type="pres">
      <dgm:prSet presAssocID="{E329C143-075A-4737-BF71-C6A6CCE2C75E}" presName="imageRepeatNode" presStyleLbl="alignAcc1" presStyleIdx="2" presStyleCnt="4"/>
      <dgm:spPr/>
      <dgm:t>
        <a:bodyPr/>
        <a:lstStyle/>
        <a:p>
          <a:endParaRPr lang="en-GB"/>
        </a:p>
      </dgm:t>
    </dgm:pt>
    <dgm:pt modelId="{07CFBD24-B70F-42FA-AF9B-543BD26788C8}" type="pres">
      <dgm:prSet presAssocID="{E329C143-075A-4737-BF71-C6A6CCE2C75E}" presName="imageaccent3" presStyleCnt="0"/>
      <dgm:spPr/>
    </dgm:pt>
    <dgm:pt modelId="{FE6301D2-6B9D-479E-907D-941B7ACB9E41}" type="pres">
      <dgm:prSet presAssocID="{E329C143-075A-4737-BF71-C6A6CCE2C75E}" presName="accentRepeatNode" presStyleLbl="solidAlignAcc1" presStyleIdx="5" presStyleCnt="8"/>
      <dgm:spPr>
        <a:solidFill>
          <a:schemeClr val="tx1"/>
        </a:solidFill>
      </dgm:spPr>
    </dgm:pt>
    <dgm:pt modelId="{96FEEB58-8190-4097-A2B5-99FDB9079C79}" type="pres">
      <dgm:prSet presAssocID="{7CFA2D47-C3ED-4106-9ECD-7158D9CB070E}" presName="text4" presStyleCnt="0"/>
      <dgm:spPr/>
    </dgm:pt>
    <dgm:pt modelId="{3ED03310-0122-40E1-B83B-EB4BDFCE84B7}" type="pres">
      <dgm:prSet presAssocID="{7CFA2D47-C3ED-4106-9ECD-7158D9CB070E}" presName="textRepeatNode" presStyleLbl="alignNode1" presStyleIdx="3" presStyleCnt="4">
        <dgm:presLayoutVars>
          <dgm:chMax val="0"/>
          <dgm:chPref val="0"/>
          <dgm:bulletEnabled val="1"/>
        </dgm:presLayoutVars>
      </dgm:prSet>
      <dgm:spPr/>
      <dgm:t>
        <a:bodyPr/>
        <a:lstStyle/>
        <a:p>
          <a:endParaRPr lang="en-GB"/>
        </a:p>
      </dgm:t>
    </dgm:pt>
    <dgm:pt modelId="{0EECF9F7-335C-4439-8AC1-FCAF242EA1D7}" type="pres">
      <dgm:prSet presAssocID="{7CFA2D47-C3ED-4106-9ECD-7158D9CB070E}" presName="textaccent4" presStyleCnt="0"/>
      <dgm:spPr/>
    </dgm:pt>
    <dgm:pt modelId="{5427D1D0-A80B-4BC6-845B-10E8471ADEBB}" type="pres">
      <dgm:prSet presAssocID="{7CFA2D47-C3ED-4106-9ECD-7158D9CB070E}" presName="accentRepeatNode" presStyleLbl="solidAlignAcc1" presStyleIdx="6" presStyleCnt="8"/>
      <dgm:spPr>
        <a:solidFill>
          <a:srgbClr val="00B050"/>
        </a:solidFill>
      </dgm:spPr>
    </dgm:pt>
    <dgm:pt modelId="{842F22B6-C875-4229-AF9B-0B496634C0F0}" type="pres">
      <dgm:prSet presAssocID="{FC8A53EA-E364-47E5-9725-B4C28293732A}" presName="image4" presStyleCnt="0"/>
      <dgm:spPr/>
    </dgm:pt>
    <dgm:pt modelId="{E2E96E8B-7BC2-49DD-9F57-CD372EE7280F}" type="pres">
      <dgm:prSet presAssocID="{FC8A53EA-E364-47E5-9725-B4C28293732A}" presName="imageRepeatNode" presStyleLbl="alignAcc1" presStyleIdx="3" presStyleCnt="4"/>
      <dgm:spPr/>
      <dgm:t>
        <a:bodyPr/>
        <a:lstStyle/>
        <a:p>
          <a:endParaRPr lang="en-GB"/>
        </a:p>
      </dgm:t>
    </dgm:pt>
    <dgm:pt modelId="{627BC018-4164-45D5-83E3-6617A0F5B6FB}" type="pres">
      <dgm:prSet presAssocID="{FC8A53EA-E364-47E5-9725-B4C28293732A}" presName="imageaccent4" presStyleCnt="0"/>
      <dgm:spPr/>
    </dgm:pt>
    <dgm:pt modelId="{422D334F-4A7F-4290-B8D4-474D529AC8FE}" type="pres">
      <dgm:prSet presAssocID="{FC8A53EA-E364-47E5-9725-B4C28293732A}" presName="accentRepeatNode" presStyleLbl="solidAlignAcc1" presStyleIdx="7" presStyleCnt="8"/>
      <dgm:spPr>
        <a:solidFill>
          <a:srgbClr val="00B050"/>
        </a:solidFill>
      </dgm:spPr>
    </dgm:pt>
  </dgm:ptLst>
  <dgm:cxnLst>
    <dgm:cxn modelId="{09799797-BC82-4D3B-B497-B795E8AFB517}" srcId="{B2290C76-15FE-4219-B463-2932FE096D90}" destId="{7CFA2D47-C3ED-4106-9ECD-7158D9CB070E}" srcOrd="3" destOrd="0" parTransId="{D5BEA60B-0950-47AC-B423-7205CFE5FEEB}" sibTransId="{FC8A53EA-E364-47E5-9725-B4C28293732A}"/>
    <dgm:cxn modelId="{3ACB0F4C-569F-46F4-BDD9-4087400D829A}" type="presOf" srcId="{FC8A53EA-E364-47E5-9725-B4C28293732A}" destId="{E2E96E8B-7BC2-49DD-9F57-CD372EE7280F}" srcOrd="0" destOrd="0" presId="urn:microsoft.com/office/officeart/2008/layout/HexagonCluster"/>
    <dgm:cxn modelId="{3BD2EE46-FDCC-489E-913F-FE747D423E92}" srcId="{B2290C76-15FE-4219-B463-2932FE096D90}" destId="{919D6488-A0AF-479C-970B-72EF6D201C4B}" srcOrd="1" destOrd="0" parTransId="{090D863D-5F54-4F52-9997-3A7743F1FF6D}" sibTransId="{21749EF4-41D0-4009-AA53-32FD3B093F2E}"/>
    <dgm:cxn modelId="{23033CE3-586A-4E98-B381-72D1ADBA93E1}" type="presOf" srcId="{21749EF4-41D0-4009-AA53-32FD3B093F2E}" destId="{8C96AFC8-7DA6-4884-B787-0B6642B607DE}" srcOrd="0" destOrd="0" presId="urn:microsoft.com/office/officeart/2008/layout/HexagonCluster"/>
    <dgm:cxn modelId="{80C16181-EA1C-46C6-B087-A02B5BCD320D}" srcId="{B2290C76-15FE-4219-B463-2932FE096D90}" destId="{50A39D6E-4DF0-44A4-AAC3-0F730B1AEB1C}" srcOrd="2" destOrd="0" parTransId="{A3A975AD-C11D-4BD7-BD72-D3C30314DA9A}" sibTransId="{E329C143-075A-4737-BF71-C6A6CCE2C75E}"/>
    <dgm:cxn modelId="{AB85CEEB-FE7A-45E1-87E4-B22E4A0D421C}" srcId="{B2290C76-15FE-4219-B463-2932FE096D90}" destId="{010E47A9-6BA8-4E50-A84A-03BE599CECD9}" srcOrd="0" destOrd="0" parTransId="{FD2C6520-2810-44B9-AB31-3644EBC3A652}" sibTransId="{0E11286F-2C67-4268-A0C1-E6833C2E10D6}"/>
    <dgm:cxn modelId="{339450D8-9FB6-43D7-BC55-FF8FB6C7ED6A}" type="presOf" srcId="{B2290C76-15FE-4219-B463-2932FE096D90}" destId="{8737FADC-58D4-42A0-B0D0-B8DF4B4DA6ED}" srcOrd="0" destOrd="0" presId="urn:microsoft.com/office/officeart/2008/layout/HexagonCluster"/>
    <dgm:cxn modelId="{D21353CE-D3D1-434E-BE0F-F78AC643BEC9}" type="presOf" srcId="{7CFA2D47-C3ED-4106-9ECD-7158D9CB070E}" destId="{3ED03310-0122-40E1-B83B-EB4BDFCE84B7}" srcOrd="0" destOrd="0" presId="urn:microsoft.com/office/officeart/2008/layout/HexagonCluster"/>
    <dgm:cxn modelId="{D31E5AF6-689C-43DA-A0A8-CC58BBB134E7}" type="presOf" srcId="{919D6488-A0AF-479C-970B-72EF6D201C4B}" destId="{862A2CAC-2BAD-4BC1-B690-1CD432E27AF4}" srcOrd="0" destOrd="0" presId="urn:microsoft.com/office/officeart/2008/layout/HexagonCluster"/>
    <dgm:cxn modelId="{AD968DFE-73C2-4BD7-82EC-82C768B021A1}" type="presOf" srcId="{010E47A9-6BA8-4E50-A84A-03BE599CECD9}" destId="{DA750DFE-F109-4C40-8D22-B2C66F2738EE}" srcOrd="0" destOrd="0" presId="urn:microsoft.com/office/officeart/2008/layout/HexagonCluster"/>
    <dgm:cxn modelId="{51F6D930-2D19-4191-A51E-E595AA9423BD}" type="presOf" srcId="{50A39D6E-4DF0-44A4-AAC3-0F730B1AEB1C}" destId="{CB0472B1-1ACB-4433-B9A9-2D4A57894217}" srcOrd="0" destOrd="0" presId="urn:microsoft.com/office/officeart/2008/layout/HexagonCluster"/>
    <dgm:cxn modelId="{82B3DA3F-77EA-4131-A064-724F3D8EBBD0}" type="presOf" srcId="{E329C143-075A-4737-BF71-C6A6CCE2C75E}" destId="{3494485A-B08F-4FA5-A50E-257787E130F0}" srcOrd="0" destOrd="0" presId="urn:microsoft.com/office/officeart/2008/layout/HexagonCluster"/>
    <dgm:cxn modelId="{A59048E5-703C-4BF6-9A92-7C3382F6EE21}" type="presOf" srcId="{0E11286F-2C67-4268-A0C1-E6833C2E10D6}" destId="{1580DF68-BE07-4490-9198-54B008D3836A}" srcOrd="0" destOrd="0" presId="urn:microsoft.com/office/officeart/2008/layout/HexagonCluster"/>
    <dgm:cxn modelId="{897B1A32-ACAB-4E4E-A828-E19F2219B1EF}" type="presParOf" srcId="{8737FADC-58D4-42A0-B0D0-B8DF4B4DA6ED}" destId="{FC36474A-C3B2-4F30-81AB-6C46D4A1A651}" srcOrd="0" destOrd="0" presId="urn:microsoft.com/office/officeart/2008/layout/HexagonCluster"/>
    <dgm:cxn modelId="{B80514D9-5553-4086-A96E-ED6000D7E0FA}" type="presParOf" srcId="{FC36474A-C3B2-4F30-81AB-6C46D4A1A651}" destId="{DA750DFE-F109-4C40-8D22-B2C66F2738EE}" srcOrd="0" destOrd="0" presId="urn:microsoft.com/office/officeart/2008/layout/HexagonCluster"/>
    <dgm:cxn modelId="{9DFC2C86-80E7-4CAD-92F7-DFFFF429A0F9}" type="presParOf" srcId="{8737FADC-58D4-42A0-B0D0-B8DF4B4DA6ED}" destId="{B8A72762-2241-494E-918A-7855520342ED}" srcOrd="1" destOrd="0" presId="urn:microsoft.com/office/officeart/2008/layout/HexagonCluster"/>
    <dgm:cxn modelId="{6974803A-A396-4703-98BD-CA55902C24A3}" type="presParOf" srcId="{B8A72762-2241-494E-918A-7855520342ED}" destId="{20EB10AD-7AF1-4C67-A26E-26A824CBDB28}" srcOrd="0" destOrd="0" presId="urn:microsoft.com/office/officeart/2008/layout/HexagonCluster"/>
    <dgm:cxn modelId="{17CC87CB-ABD8-45E9-BF21-D9D78547477C}" type="presParOf" srcId="{8737FADC-58D4-42A0-B0D0-B8DF4B4DA6ED}" destId="{451DF1EB-1320-44D6-BAAF-2FF4595B7A37}" srcOrd="2" destOrd="0" presId="urn:microsoft.com/office/officeart/2008/layout/HexagonCluster"/>
    <dgm:cxn modelId="{70405FB5-5F42-4D15-B7ED-CA228D1D8CDB}" type="presParOf" srcId="{451DF1EB-1320-44D6-BAAF-2FF4595B7A37}" destId="{1580DF68-BE07-4490-9198-54B008D3836A}" srcOrd="0" destOrd="0" presId="urn:microsoft.com/office/officeart/2008/layout/HexagonCluster"/>
    <dgm:cxn modelId="{CD9BB094-8A67-437B-9D33-191BB88677DA}" type="presParOf" srcId="{8737FADC-58D4-42A0-B0D0-B8DF4B4DA6ED}" destId="{E01A6433-0A05-4E30-8746-520C412797A2}" srcOrd="3" destOrd="0" presId="urn:microsoft.com/office/officeart/2008/layout/HexagonCluster"/>
    <dgm:cxn modelId="{52934082-8D94-45CF-9255-7438AF398A6F}" type="presParOf" srcId="{E01A6433-0A05-4E30-8746-520C412797A2}" destId="{3F8B730B-81D6-4881-A2CD-4A4529A40E5F}" srcOrd="0" destOrd="0" presId="urn:microsoft.com/office/officeart/2008/layout/HexagonCluster"/>
    <dgm:cxn modelId="{3EC7BAB9-236E-4578-97BC-B981B500BA55}" type="presParOf" srcId="{8737FADC-58D4-42A0-B0D0-B8DF4B4DA6ED}" destId="{B94AC587-7241-400E-8745-6141D7A690D9}" srcOrd="4" destOrd="0" presId="urn:microsoft.com/office/officeart/2008/layout/HexagonCluster"/>
    <dgm:cxn modelId="{4D905E60-B73C-4E4F-8BF3-9D996F085283}" type="presParOf" srcId="{B94AC587-7241-400E-8745-6141D7A690D9}" destId="{862A2CAC-2BAD-4BC1-B690-1CD432E27AF4}" srcOrd="0" destOrd="0" presId="urn:microsoft.com/office/officeart/2008/layout/HexagonCluster"/>
    <dgm:cxn modelId="{4B2C0DAA-3773-4E6E-B2BE-20DE502FD015}" type="presParOf" srcId="{8737FADC-58D4-42A0-B0D0-B8DF4B4DA6ED}" destId="{3B3F9C89-C225-445F-B6C7-5D24572985D1}" srcOrd="5" destOrd="0" presId="urn:microsoft.com/office/officeart/2008/layout/HexagonCluster"/>
    <dgm:cxn modelId="{D746B07C-61C8-49C5-9916-46EBE8B02D9F}" type="presParOf" srcId="{3B3F9C89-C225-445F-B6C7-5D24572985D1}" destId="{22D9EA4E-623D-4CB7-908E-7A8C9B388602}" srcOrd="0" destOrd="0" presId="urn:microsoft.com/office/officeart/2008/layout/HexagonCluster"/>
    <dgm:cxn modelId="{74007C13-E606-4016-9D06-AE55635F6E98}" type="presParOf" srcId="{8737FADC-58D4-42A0-B0D0-B8DF4B4DA6ED}" destId="{0CD172A1-A471-4A83-BC27-C72677B2412E}" srcOrd="6" destOrd="0" presId="urn:microsoft.com/office/officeart/2008/layout/HexagonCluster"/>
    <dgm:cxn modelId="{016BD100-34E6-49B0-9940-07488D20E3DD}" type="presParOf" srcId="{0CD172A1-A471-4A83-BC27-C72677B2412E}" destId="{8C96AFC8-7DA6-4884-B787-0B6642B607DE}" srcOrd="0" destOrd="0" presId="urn:microsoft.com/office/officeart/2008/layout/HexagonCluster"/>
    <dgm:cxn modelId="{99724ABC-804F-4355-A47C-FE6C69F31280}" type="presParOf" srcId="{8737FADC-58D4-42A0-B0D0-B8DF4B4DA6ED}" destId="{0F799EFC-4C3F-4EFA-9909-0C733B61FB73}" srcOrd="7" destOrd="0" presId="urn:microsoft.com/office/officeart/2008/layout/HexagonCluster"/>
    <dgm:cxn modelId="{9EB2034E-7DB8-4BF3-A6D8-945122FA4EC9}" type="presParOf" srcId="{0F799EFC-4C3F-4EFA-9909-0C733B61FB73}" destId="{CBD6B56C-65BE-4877-BC0B-1BEA3A1D6D77}" srcOrd="0" destOrd="0" presId="urn:microsoft.com/office/officeart/2008/layout/HexagonCluster"/>
    <dgm:cxn modelId="{653F2035-1121-444E-93D7-5712453BEC0E}" type="presParOf" srcId="{8737FADC-58D4-42A0-B0D0-B8DF4B4DA6ED}" destId="{FD2D7229-282A-4290-A0CE-7313B11A5084}" srcOrd="8" destOrd="0" presId="urn:microsoft.com/office/officeart/2008/layout/HexagonCluster"/>
    <dgm:cxn modelId="{5B120812-33C4-4379-94B0-CE00E1E7CC1F}" type="presParOf" srcId="{FD2D7229-282A-4290-A0CE-7313B11A5084}" destId="{CB0472B1-1ACB-4433-B9A9-2D4A57894217}" srcOrd="0" destOrd="0" presId="urn:microsoft.com/office/officeart/2008/layout/HexagonCluster"/>
    <dgm:cxn modelId="{79BC75DA-3423-415A-974A-EAC72D074D0A}" type="presParOf" srcId="{8737FADC-58D4-42A0-B0D0-B8DF4B4DA6ED}" destId="{E6F482E0-1BF2-471D-9B1D-CF930E07EA3C}" srcOrd="9" destOrd="0" presId="urn:microsoft.com/office/officeart/2008/layout/HexagonCluster"/>
    <dgm:cxn modelId="{2C1273F8-AB6A-40D3-AE83-002C4FA1F3CF}" type="presParOf" srcId="{E6F482E0-1BF2-471D-9B1D-CF930E07EA3C}" destId="{3779D2CF-296A-43B6-85B1-830AD463099D}" srcOrd="0" destOrd="0" presId="urn:microsoft.com/office/officeart/2008/layout/HexagonCluster"/>
    <dgm:cxn modelId="{B544EAE8-FCF3-4650-9100-0FCC693B50D2}" type="presParOf" srcId="{8737FADC-58D4-42A0-B0D0-B8DF4B4DA6ED}" destId="{24053A0E-104A-4F87-A8D5-DBA4AAA7FF8A}" srcOrd="10" destOrd="0" presId="urn:microsoft.com/office/officeart/2008/layout/HexagonCluster"/>
    <dgm:cxn modelId="{1647BAAF-D4A3-4B39-8F06-90C7EC0417B8}" type="presParOf" srcId="{24053A0E-104A-4F87-A8D5-DBA4AAA7FF8A}" destId="{3494485A-B08F-4FA5-A50E-257787E130F0}" srcOrd="0" destOrd="0" presId="urn:microsoft.com/office/officeart/2008/layout/HexagonCluster"/>
    <dgm:cxn modelId="{017ADB2F-E24A-4210-A2A9-35B6954E8F60}" type="presParOf" srcId="{8737FADC-58D4-42A0-B0D0-B8DF4B4DA6ED}" destId="{07CFBD24-B70F-42FA-AF9B-543BD26788C8}" srcOrd="11" destOrd="0" presId="urn:microsoft.com/office/officeart/2008/layout/HexagonCluster"/>
    <dgm:cxn modelId="{D6296EA9-4803-4BCB-8066-1E34DC87411F}" type="presParOf" srcId="{07CFBD24-B70F-42FA-AF9B-543BD26788C8}" destId="{FE6301D2-6B9D-479E-907D-941B7ACB9E41}" srcOrd="0" destOrd="0" presId="urn:microsoft.com/office/officeart/2008/layout/HexagonCluster"/>
    <dgm:cxn modelId="{EA6C42B5-3FD3-406E-BE10-9BD18708B259}" type="presParOf" srcId="{8737FADC-58D4-42A0-B0D0-B8DF4B4DA6ED}" destId="{96FEEB58-8190-4097-A2B5-99FDB9079C79}" srcOrd="12" destOrd="0" presId="urn:microsoft.com/office/officeart/2008/layout/HexagonCluster"/>
    <dgm:cxn modelId="{E9CFC476-BDE2-4130-99F4-0CE5F8371CC6}" type="presParOf" srcId="{96FEEB58-8190-4097-A2B5-99FDB9079C79}" destId="{3ED03310-0122-40E1-B83B-EB4BDFCE84B7}" srcOrd="0" destOrd="0" presId="urn:microsoft.com/office/officeart/2008/layout/HexagonCluster"/>
    <dgm:cxn modelId="{372DBBD9-98D4-4BBC-8FB2-0EEAEA0334EC}" type="presParOf" srcId="{8737FADC-58D4-42A0-B0D0-B8DF4B4DA6ED}" destId="{0EECF9F7-335C-4439-8AC1-FCAF242EA1D7}" srcOrd="13" destOrd="0" presId="urn:microsoft.com/office/officeart/2008/layout/HexagonCluster"/>
    <dgm:cxn modelId="{C401F9D0-FE2C-4DB5-870D-86B31CC7578E}" type="presParOf" srcId="{0EECF9F7-335C-4439-8AC1-FCAF242EA1D7}" destId="{5427D1D0-A80B-4BC6-845B-10E8471ADEBB}" srcOrd="0" destOrd="0" presId="urn:microsoft.com/office/officeart/2008/layout/HexagonCluster"/>
    <dgm:cxn modelId="{FC1E99B1-9480-4065-A07A-30E3A0C42802}" type="presParOf" srcId="{8737FADC-58D4-42A0-B0D0-B8DF4B4DA6ED}" destId="{842F22B6-C875-4229-AF9B-0B496634C0F0}" srcOrd="14" destOrd="0" presId="urn:microsoft.com/office/officeart/2008/layout/HexagonCluster"/>
    <dgm:cxn modelId="{D0FCC117-1557-40DC-A45E-7F8AB29D5FEC}" type="presParOf" srcId="{842F22B6-C875-4229-AF9B-0B496634C0F0}" destId="{E2E96E8B-7BC2-49DD-9F57-CD372EE7280F}" srcOrd="0" destOrd="0" presId="urn:microsoft.com/office/officeart/2008/layout/HexagonCluster"/>
    <dgm:cxn modelId="{DCAB5A1B-0F90-4E91-AF27-AA82DD00DDA8}" type="presParOf" srcId="{8737FADC-58D4-42A0-B0D0-B8DF4B4DA6ED}" destId="{627BC018-4164-45D5-83E3-6617A0F5B6FB}" srcOrd="15" destOrd="0" presId="urn:microsoft.com/office/officeart/2008/layout/HexagonCluster"/>
    <dgm:cxn modelId="{F459B03B-4077-4F19-9EC9-405BE1E48A60}" type="presParOf" srcId="{627BC018-4164-45D5-83E3-6617A0F5B6FB}" destId="{422D334F-4A7F-4290-B8D4-474D529AC8FE}" srcOrd="0" destOrd="0" presId="urn:microsoft.com/office/officeart/2008/layout/HexagonCluster"/>
  </dgm:cxnLst>
  <dgm:bg/>
  <dgm:whole>
    <a:ln>
      <a:solidFill>
        <a:srgbClr val="00408C"/>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723611-1F07-45CF-BC70-DDAF7A2B69F2}"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GB"/>
        </a:p>
      </dgm:t>
    </dgm:pt>
    <dgm:pt modelId="{F8437379-6797-4E73-B8ED-01215506FC8A}">
      <dgm:prSet phldrT="[Text]" custT="1"/>
      <dgm:spPr>
        <a:noFill/>
      </dgm:spPr>
      <dgm:t>
        <a:bodyPr/>
        <a:lstStyle/>
        <a:p>
          <a:r>
            <a:rPr lang="en-US" sz="2000" dirty="0" smtClean="0">
              <a:solidFill>
                <a:schemeClr val="tx1"/>
              </a:solidFill>
              <a:latin typeface="Arial" panose="020B0604020202020204" pitchFamily="34" charset="0"/>
              <a:cs typeface="Arial" panose="020B0604020202020204" pitchFamily="34" charset="0"/>
            </a:rPr>
            <a:t>Repositories of Information</a:t>
          </a:r>
          <a:endParaRPr lang="en-GB" sz="2400" dirty="0">
            <a:solidFill>
              <a:schemeClr val="tx1"/>
            </a:solidFill>
            <a:latin typeface="Arial" panose="020B0604020202020204" pitchFamily="34" charset="0"/>
            <a:cs typeface="Arial" panose="020B0604020202020204" pitchFamily="34" charset="0"/>
          </a:endParaRPr>
        </a:p>
      </dgm:t>
    </dgm:pt>
    <dgm:pt modelId="{23B99076-32E9-4FCF-953C-B9781FA96C6A}" type="parTrans" cxnId="{7EC6521D-8930-4D95-8063-8948DC44D048}">
      <dgm:prSet/>
      <dgm:spPr/>
      <dgm:t>
        <a:bodyPr/>
        <a:lstStyle/>
        <a:p>
          <a:endParaRPr lang="en-GB">
            <a:latin typeface="Arial" panose="020B0604020202020204" pitchFamily="34" charset="0"/>
            <a:cs typeface="Arial" panose="020B0604020202020204" pitchFamily="34" charset="0"/>
          </a:endParaRPr>
        </a:p>
      </dgm:t>
    </dgm:pt>
    <dgm:pt modelId="{19DDEF2E-9245-451A-9F9A-1748642A656E}" type="sibTrans" cxnId="{7EC6521D-8930-4D95-8063-8948DC44D048}">
      <dgm:prSet/>
      <dgm:spPr>
        <a:solidFill>
          <a:srgbClr val="FF5050"/>
        </a:solidFill>
      </dgm:spPr>
      <dgm:t>
        <a:bodyPr/>
        <a:lstStyle/>
        <a:p>
          <a:endParaRPr lang="en-GB">
            <a:latin typeface="Arial" panose="020B0604020202020204" pitchFamily="34" charset="0"/>
            <a:cs typeface="Arial" panose="020B0604020202020204" pitchFamily="34" charset="0"/>
          </a:endParaRPr>
        </a:p>
      </dgm:t>
    </dgm:pt>
    <dgm:pt modelId="{119200DE-C92C-4B61-AFF9-6FD1F21438B8}">
      <dgm:prSet custT="1"/>
      <dgm:spPr>
        <a:noFill/>
      </dgm:spPr>
      <dgm:t>
        <a:bodyPr/>
        <a:lstStyle/>
        <a:p>
          <a:r>
            <a:rPr lang="en-US" sz="1600" dirty="0" smtClean="0">
              <a:solidFill>
                <a:schemeClr val="tx1"/>
              </a:solidFill>
              <a:latin typeface="Arial" panose="020B0604020202020204" pitchFamily="34" charset="0"/>
              <a:cs typeface="Arial" panose="020B0604020202020204" pitchFamily="34" charset="0"/>
            </a:rPr>
            <a:t>International Classification Systems (Organize into indexed, manageable structures for easy retrieval)</a:t>
          </a:r>
          <a:endParaRPr lang="en-GB" sz="1600" dirty="0">
            <a:solidFill>
              <a:schemeClr val="tx1"/>
            </a:solidFill>
            <a:latin typeface="Arial" panose="020B0604020202020204" pitchFamily="34" charset="0"/>
            <a:cs typeface="Arial" panose="020B0604020202020204" pitchFamily="34" charset="0"/>
          </a:endParaRPr>
        </a:p>
      </dgm:t>
    </dgm:pt>
    <dgm:pt modelId="{E066FCB5-0539-45FA-80B4-667C430E8C9B}" type="parTrans" cxnId="{21DABE3E-C2AC-4EB4-89C0-727C2B4BFB14}">
      <dgm:prSet/>
      <dgm:spPr/>
      <dgm:t>
        <a:bodyPr/>
        <a:lstStyle/>
        <a:p>
          <a:endParaRPr lang="en-GB">
            <a:latin typeface="Arial" panose="020B0604020202020204" pitchFamily="34" charset="0"/>
            <a:cs typeface="Arial" panose="020B0604020202020204" pitchFamily="34" charset="0"/>
          </a:endParaRPr>
        </a:p>
      </dgm:t>
    </dgm:pt>
    <dgm:pt modelId="{6223A879-5148-4B26-A1C2-16B1BD84B596}" type="sibTrans" cxnId="{21DABE3E-C2AC-4EB4-89C0-727C2B4BFB14}">
      <dgm:prSet/>
      <dgm:spPr/>
      <dgm:t>
        <a:bodyPr/>
        <a:lstStyle/>
        <a:p>
          <a:endParaRPr lang="en-GB">
            <a:latin typeface="Arial" panose="020B0604020202020204" pitchFamily="34" charset="0"/>
            <a:cs typeface="Arial" panose="020B0604020202020204" pitchFamily="34" charset="0"/>
          </a:endParaRPr>
        </a:p>
      </dgm:t>
    </dgm:pt>
    <dgm:pt modelId="{7DE03415-8C1D-449E-88F4-0054F6573D59}">
      <dgm:prSet phldrT="[Text]" custT="1"/>
      <dgm:spPr>
        <a:noFill/>
      </dgm:spPr>
      <dgm:t>
        <a:bodyPr/>
        <a:lstStyle/>
        <a:p>
          <a:r>
            <a:rPr lang="en-US" sz="1600" dirty="0" smtClean="0">
              <a:solidFill>
                <a:schemeClr val="tx1"/>
              </a:solidFill>
              <a:latin typeface="Arial" panose="020B0604020202020204" pitchFamily="34" charset="0"/>
              <a:cs typeface="Arial" panose="020B0604020202020204" pitchFamily="34" charset="0"/>
            </a:rPr>
            <a:t>Databases e.g. </a:t>
          </a:r>
          <a:r>
            <a:rPr lang="en-US" sz="1600" dirty="0" err="1" smtClean="0">
              <a:solidFill>
                <a:schemeClr val="tx1"/>
              </a:solidFill>
              <a:latin typeface="Arial" panose="020B0604020202020204" pitchFamily="34" charset="0"/>
              <a:cs typeface="Arial" panose="020B0604020202020204" pitchFamily="34" charset="0"/>
            </a:rPr>
            <a:t>Patentscope</a:t>
          </a:r>
          <a:r>
            <a:rPr lang="en-US" sz="1600" dirty="0" smtClean="0">
              <a:solidFill>
                <a:schemeClr val="tx1"/>
              </a:solidFill>
              <a:latin typeface="Arial" panose="020B0604020202020204" pitchFamily="34" charset="0"/>
              <a:cs typeface="Arial" panose="020B0604020202020204" pitchFamily="34" charset="0"/>
            </a:rPr>
            <a:t> and Global Brand Database</a:t>
          </a:r>
          <a:endParaRPr lang="en-GB" sz="1600" dirty="0">
            <a:solidFill>
              <a:schemeClr val="tx1"/>
            </a:solidFill>
            <a:latin typeface="Arial" panose="020B0604020202020204" pitchFamily="34" charset="0"/>
            <a:cs typeface="Arial" panose="020B0604020202020204" pitchFamily="34" charset="0"/>
          </a:endParaRPr>
        </a:p>
      </dgm:t>
    </dgm:pt>
    <dgm:pt modelId="{03EC950A-C97D-467D-BF02-AD12781FA39C}" type="sibTrans" cxnId="{BAB3E675-1F43-4ECF-BF5C-5AF59B40F537}">
      <dgm:prSet/>
      <dgm:spPr/>
      <dgm:t>
        <a:bodyPr/>
        <a:lstStyle/>
        <a:p>
          <a:endParaRPr lang="en-GB">
            <a:latin typeface="Arial" panose="020B0604020202020204" pitchFamily="34" charset="0"/>
            <a:cs typeface="Arial" panose="020B0604020202020204" pitchFamily="34" charset="0"/>
          </a:endParaRPr>
        </a:p>
      </dgm:t>
    </dgm:pt>
    <dgm:pt modelId="{1B9E030A-29E2-4135-8886-849E041ED290}" type="parTrans" cxnId="{BAB3E675-1F43-4ECF-BF5C-5AF59B40F537}">
      <dgm:prSet/>
      <dgm:spPr/>
      <dgm:t>
        <a:bodyPr/>
        <a:lstStyle/>
        <a:p>
          <a:endParaRPr lang="en-GB">
            <a:latin typeface="Arial" panose="020B0604020202020204" pitchFamily="34" charset="0"/>
            <a:cs typeface="Arial" panose="020B0604020202020204" pitchFamily="34" charset="0"/>
          </a:endParaRPr>
        </a:p>
      </dgm:t>
    </dgm:pt>
    <dgm:pt modelId="{2DBF7984-D40F-4EB4-AE53-F8D1FFB4B716}">
      <dgm:prSet custT="1"/>
      <dgm:spPr>
        <a:noFill/>
      </dgm:spPr>
      <dgm:t>
        <a:bodyPr/>
        <a:lstStyle/>
        <a:p>
          <a:r>
            <a:rPr lang="en-US" sz="2000" dirty="0" smtClean="0">
              <a:solidFill>
                <a:schemeClr val="tx1"/>
              </a:solidFill>
              <a:latin typeface="Arial" panose="020B0604020202020204" pitchFamily="34" charset="0"/>
              <a:cs typeface="Arial" panose="020B0604020202020204" pitchFamily="34" charset="0"/>
            </a:rPr>
            <a:t>Platforms</a:t>
          </a:r>
          <a:endParaRPr lang="en-GB" sz="2000" dirty="0">
            <a:solidFill>
              <a:schemeClr val="tx1"/>
            </a:solidFill>
            <a:latin typeface="Arial" panose="020B0604020202020204" pitchFamily="34" charset="0"/>
            <a:cs typeface="Arial" panose="020B0604020202020204" pitchFamily="34" charset="0"/>
          </a:endParaRPr>
        </a:p>
      </dgm:t>
    </dgm:pt>
    <dgm:pt modelId="{20923705-9A7E-4881-BCEA-F494E9655DF2}" type="parTrans" cxnId="{0739CAC4-2DC7-4F05-A12D-58F26F4E5D09}">
      <dgm:prSet/>
      <dgm:spPr/>
      <dgm:t>
        <a:bodyPr/>
        <a:lstStyle/>
        <a:p>
          <a:endParaRPr lang="en-GB">
            <a:latin typeface="Arial" panose="020B0604020202020204" pitchFamily="34" charset="0"/>
            <a:cs typeface="Arial" panose="020B0604020202020204" pitchFamily="34" charset="0"/>
          </a:endParaRPr>
        </a:p>
      </dgm:t>
    </dgm:pt>
    <dgm:pt modelId="{6E625BC6-8355-4A19-AE9F-0AB9CB3645FF}" type="sibTrans" cxnId="{0739CAC4-2DC7-4F05-A12D-58F26F4E5D09}">
      <dgm:prSet/>
      <dgm:spPr/>
      <dgm:t>
        <a:bodyPr/>
        <a:lstStyle/>
        <a:p>
          <a:endParaRPr lang="en-GB">
            <a:latin typeface="Arial" panose="020B0604020202020204" pitchFamily="34" charset="0"/>
            <a:cs typeface="Arial" panose="020B0604020202020204" pitchFamily="34" charset="0"/>
          </a:endParaRPr>
        </a:p>
      </dgm:t>
    </dgm:pt>
    <dgm:pt modelId="{238A0C91-219B-4E27-83A2-6324C1DC8574}">
      <dgm:prSet custT="1"/>
      <dgm:spPr>
        <a:noFill/>
      </dgm:spPr>
      <dgm:t>
        <a:bodyPr/>
        <a:lstStyle/>
        <a:p>
          <a:r>
            <a:rPr lang="en-US" sz="1600" dirty="0" smtClean="0">
              <a:solidFill>
                <a:schemeClr val="tx1"/>
              </a:solidFill>
              <a:latin typeface="Arial" panose="020B0604020202020204" pitchFamily="34" charset="0"/>
              <a:cs typeface="Arial" panose="020B0604020202020204" pitchFamily="34" charset="0"/>
            </a:rPr>
            <a:t>Common platform for e-data exchange among IPOs: IPAS, DAS</a:t>
          </a:r>
        </a:p>
      </dgm:t>
    </dgm:pt>
    <dgm:pt modelId="{81CD1AD6-1E0B-40D1-819E-4C03EA3C9351}" type="parTrans" cxnId="{5CC554EC-6C90-4F40-86FB-63F6B8AD8762}">
      <dgm:prSet/>
      <dgm:spPr/>
      <dgm:t>
        <a:bodyPr/>
        <a:lstStyle/>
        <a:p>
          <a:endParaRPr lang="en-GB">
            <a:latin typeface="Arial" panose="020B0604020202020204" pitchFamily="34" charset="0"/>
            <a:cs typeface="Arial" panose="020B0604020202020204" pitchFamily="34" charset="0"/>
          </a:endParaRPr>
        </a:p>
      </dgm:t>
    </dgm:pt>
    <dgm:pt modelId="{8E083F34-DDC3-43EB-87B8-02913CEEDBDE}" type="sibTrans" cxnId="{5CC554EC-6C90-4F40-86FB-63F6B8AD8762}">
      <dgm:prSet/>
      <dgm:spPr/>
      <dgm:t>
        <a:bodyPr/>
        <a:lstStyle/>
        <a:p>
          <a:endParaRPr lang="en-GB">
            <a:latin typeface="Arial" panose="020B0604020202020204" pitchFamily="34" charset="0"/>
            <a:cs typeface="Arial" panose="020B0604020202020204" pitchFamily="34" charset="0"/>
          </a:endParaRPr>
        </a:p>
      </dgm:t>
    </dgm:pt>
    <dgm:pt modelId="{311A0F5C-F3D5-4939-8C20-288733DA076C}">
      <dgm:prSet custT="1"/>
      <dgm:spPr>
        <a:noFill/>
      </dgm:spPr>
      <dgm:t>
        <a:bodyPr/>
        <a:lstStyle/>
        <a:p>
          <a:r>
            <a:rPr lang="en-US" sz="1600" dirty="0" smtClean="0">
              <a:solidFill>
                <a:schemeClr val="tx1"/>
              </a:solidFill>
              <a:latin typeface="Arial" panose="020B0604020202020204" pitchFamily="34" charset="0"/>
              <a:cs typeface="Arial" panose="020B0604020202020204" pitchFamily="34" charset="0"/>
            </a:rPr>
            <a:t>Other platforms: WIPO GREEN and WIPO </a:t>
          </a:r>
          <a:r>
            <a:rPr lang="en-US" sz="1600" dirty="0" err="1" smtClean="0">
              <a:solidFill>
                <a:schemeClr val="tx1"/>
              </a:solidFill>
              <a:latin typeface="Arial" panose="020B0604020202020204" pitchFamily="34" charset="0"/>
              <a:cs typeface="Arial" panose="020B0604020202020204" pitchFamily="34" charset="0"/>
            </a:rPr>
            <a:t>Re:Search</a:t>
          </a:r>
          <a:endParaRPr lang="en-GB" sz="1600" dirty="0">
            <a:solidFill>
              <a:schemeClr val="tx1"/>
            </a:solidFill>
            <a:latin typeface="Arial" panose="020B0604020202020204" pitchFamily="34" charset="0"/>
            <a:cs typeface="Arial" panose="020B0604020202020204" pitchFamily="34" charset="0"/>
          </a:endParaRPr>
        </a:p>
      </dgm:t>
    </dgm:pt>
    <dgm:pt modelId="{4B19AD01-EF4B-49C0-8A5B-4343EBFAC3BD}" type="parTrans" cxnId="{E7D2169B-0FE6-45BD-93C4-B7C0E7BFA757}">
      <dgm:prSet/>
      <dgm:spPr/>
      <dgm:t>
        <a:bodyPr/>
        <a:lstStyle/>
        <a:p>
          <a:endParaRPr lang="en-GB">
            <a:latin typeface="Arial" panose="020B0604020202020204" pitchFamily="34" charset="0"/>
            <a:cs typeface="Arial" panose="020B0604020202020204" pitchFamily="34" charset="0"/>
          </a:endParaRPr>
        </a:p>
      </dgm:t>
    </dgm:pt>
    <dgm:pt modelId="{BD02EA5C-FB71-4844-9D3A-A4E1F7389F2A}" type="sibTrans" cxnId="{E7D2169B-0FE6-45BD-93C4-B7C0E7BFA757}">
      <dgm:prSet/>
      <dgm:spPr/>
      <dgm:t>
        <a:bodyPr/>
        <a:lstStyle/>
        <a:p>
          <a:endParaRPr lang="en-GB">
            <a:latin typeface="Arial" panose="020B0604020202020204" pitchFamily="34" charset="0"/>
            <a:cs typeface="Arial" panose="020B0604020202020204" pitchFamily="34" charset="0"/>
          </a:endParaRPr>
        </a:p>
      </dgm:t>
    </dgm:pt>
    <dgm:pt modelId="{0D4C0318-6B41-4925-82F5-B8C13C9559B6}">
      <dgm:prSet custT="1"/>
      <dgm:spPr>
        <a:noFill/>
      </dgm:spPr>
      <dgm:t>
        <a:bodyPr/>
        <a:lstStyle/>
        <a:p>
          <a:r>
            <a:rPr lang="en-US" sz="2000" dirty="0" smtClean="0">
              <a:solidFill>
                <a:schemeClr val="tx1"/>
              </a:solidFill>
              <a:latin typeface="Arial" panose="020B0604020202020204" pitchFamily="34" charset="0"/>
              <a:cs typeface="Arial" panose="020B0604020202020204" pitchFamily="34" charset="0"/>
            </a:rPr>
            <a:t>Treatment of Information</a:t>
          </a:r>
          <a:endParaRPr lang="en-GB" sz="2000" dirty="0">
            <a:solidFill>
              <a:schemeClr val="tx1"/>
            </a:solidFill>
            <a:latin typeface="Arial" panose="020B0604020202020204" pitchFamily="34" charset="0"/>
            <a:cs typeface="Arial" panose="020B0604020202020204" pitchFamily="34" charset="0"/>
          </a:endParaRPr>
        </a:p>
      </dgm:t>
    </dgm:pt>
    <dgm:pt modelId="{AE4EABCF-53A6-413D-A9F9-3BF32C89D896}" type="parTrans" cxnId="{53A2E8CB-7814-4443-8B2A-31781075DAFB}">
      <dgm:prSet/>
      <dgm:spPr/>
      <dgm:t>
        <a:bodyPr/>
        <a:lstStyle/>
        <a:p>
          <a:endParaRPr lang="en-GB">
            <a:latin typeface="Arial" panose="020B0604020202020204" pitchFamily="34" charset="0"/>
            <a:cs typeface="Arial" panose="020B0604020202020204" pitchFamily="34" charset="0"/>
          </a:endParaRPr>
        </a:p>
      </dgm:t>
    </dgm:pt>
    <dgm:pt modelId="{8427F18A-A111-49CD-B6EF-8A27B84F7818}" type="sibTrans" cxnId="{53A2E8CB-7814-4443-8B2A-31781075DAFB}">
      <dgm:prSet/>
      <dgm:spPr/>
      <dgm:t>
        <a:bodyPr/>
        <a:lstStyle/>
        <a:p>
          <a:endParaRPr lang="en-GB">
            <a:latin typeface="Arial" panose="020B0604020202020204" pitchFamily="34" charset="0"/>
            <a:cs typeface="Arial" panose="020B0604020202020204" pitchFamily="34" charset="0"/>
          </a:endParaRPr>
        </a:p>
      </dgm:t>
    </dgm:pt>
    <dgm:pt modelId="{C9BBAE64-F634-45FA-A2C3-50764666C472}">
      <dgm:prSet custT="1"/>
      <dgm:spPr>
        <a:noFill/>
      </dgm:spPr>
      <dgm:t>
        <a:bodyPr/>
        <a:lstStyle/>
        <a:p>
          <a:r>
            <a:rPr lang="en-US" sz="1600" dirty="0" smtClean="0">
              <a:solidFill>
                <a:schemeClr val="tx1"/>
              </a:solidFill>
              <a:latin typeface="Arial" panose="020B0604020202020204" pitchFamily="34" charset="0"/>
              <a:cs typeface="Arial" panose="020B0604020202020204" pitchFamily="34" charset="0"/>
            </a:rPr>
            <a:t>Standards for IP Offices (Help streamline data processing)</a:t>
          </a:r>
          <a:endParaRPr lang="en-GB" sz="1600" dirty="0">
            <a:solidFill>
              <a:schemeClr val="tx1"/>
            </a:solidFill>
            <a:latin typeface="Arial" panose="020B0604020202020204" pitchFamily="34" charset="0"/>
            <a:cs typeface="Arial" panose="020B0604020202020204" pitchFamily="34" charset="0"/>
          </a:endParaRPr>
        </a:p>
      </dgm:t>
    </dgm:pt>
    <dgm:pt modelId="{0C32119F-D548-4210-BBAE-DE8DE5747565}" type="parTrans" cxnId="{B35C2D7C-6710-47C3-BF81-BFEB39FCECA8}">
      <dgm:prSet/>
      <dgm:spPr/>
      <dgm:t>
        <a:bodyPr/>
        <a:lstStyle/>
        <a:p>
          <a:endParaRPr lang="en-GB">
            <a:latin typeface="Arial" panose="020B0604020202020204" pitchFamily="34" charset="0"/>
            <a:cs typeface="Arial" panose="020B0604020202020204" pitchFamily="34" charset="0"/>
          </a:endParaRPr>
        </a:p>
      </dgm:t>
    </dgm:pt>
    <dgm:pt modelId="{855ACA7A-0ED6-4A47-88F7-2678786D566B}" type="sibTrans" cxnId="{B35C2D7C-6710-47C3-BF81-BFEB39FCECA8}">
      <dgm:prSet/>
      <dgm:spPr/>
      <dgm:t>
        <a:bodyPr/>
        <a:lstStyle/>
        <a:p>
          <a:endParaRPr lang="en-GB">
            <a:latin typeface="Arial" panose="020B0604020202020204" pitchFamily="34" charset="0"/>
            <a:cs typeface="Arial" panose="020B0604020202020204" pitchFamily="34" charset="0"/>
          </a:endParaRPr>
        </a:p>
      </dgm:t>
    </dgm:pt>
    <dgm:pt modelId="{B89A2FFD-A76D-4C5B-AB05-3C9C794283DB}" type="pres">
      <dgm:prSet presAssocID="{84723611-1F07-45CF-BC70-DDAF7A2B69F2}" presName="composite" presStyleCnt="0">
        <dgm:presLayoutVars>
          <dgm:chMax val="5"/>
          <dgm:dir/>
          <dgm:animLvl val="ctr"/>
          <dgm:resizeHandles val="exact"/>
        </dgm:presLayoutVars>
      </dgm:prSet>
      <dgm:spPr/>
      <dgm:t>
        <a:bodyPr/>
        <a:lstStyle/>
        <a:p>
          <a:endParaRPr lang="en-GB"/>
        </a:p>
      </dgm:t>
    </dgm:pt>
    <dgm:pt modelId="{4FA68915-F74F-4C70-86D2-232B7ACA6BFA}" type="pres">
      <dgm:prSet presAssocID="{84723611-1F07-45CF-BC70-DDAF7A2B69F2}" presName="cycle" presStyleCnt="0"/>
      <dgm:spPr/>
    </dgm:pt>
    <dgm:pt modelId="{304276E5-7B73-4554-8510-2E14219FC9BD}" type="pres">
      <dgm:prSet presAssocID="{84723611-1F07-45CF-BC70-DDAF7A2B69F2}" presName="centerShape" presStyleCnt="0"/>
      <dgm:spPr/>
    </dgm:pt>
    <dgm:pt modelId="{64FA8CA5-A264-48D3-A233-8A4D0623DEE2}" type="pres">
      <dgm:prSet presAssocID="{84723611-1F07-45CF-BC70-DDAF7A2B69F2}" presName="connSite" presStyleLbl="node1" presStyleIdx="0" presStyleCnt="4"/>
      <dgm:spPr/>
    </dgm:pt>
    <dgm:pt modelId="{CF8B2694-DD11-4662-A6EE-0A0D6CC314B8}" type="pres">
      <dgm:prSet presAssocID="{84723611-1F07-45CF-BC70-DDAF7A2B69F2}" presName="visible" presStyleLbl="node1" presStyleIdx="0" presStyleCnt="4"/>
      <dgm:spPr>
        <a:solidFill>
          <a:srgbClr val="00B0F0"/>
        </a:solidFill>
      </dgm:spPr>
      <dgm:t>
        <a:bodyPr/>
        <a:lstStyle/>
        <a:p>
          <a:endParaRPr lang="en-GB"/>
        </a:p>
      </dgm:t>
    </dgm:pt>
    <dgm:pt modelId="{D6CF3EFC-2E47-470A-A03A-CB366ED6DDCD}" type="pres">
      <dgm:prSet presAssocID="{23B99076-32E9-4FCF-953C-B9781FA96C6A}" presName="Name25" presStyleLbl="parChTrans1D1" presStyleIdx="0" presStyleCnt="3"/>
      <dgm:spPr/>
      <dgm:t>
        <a:bodyPr/>
        <a:lstStyle/>
        <a:p>
          <a:endParaRPr lang="en-GB"/>
        </a:p>
      </dgm:t>
    </dgm:pt>
    <dgm:pt modelId="{8E4AC2C9-851A-41D0-9C9C-0268B7804896}" type="pres">
      <dgm:prSet presAssocID="{F8437379-6797-4E73-B8ED-01215506FC8A}" presName="node" presStyleCnt="0"/>
      <dgm:spPr/>
    </dgm:pt>
    <dgm:pt modelId="{B5F1422B-8F55-49AE-B6BC-A37906D34E58}" type="pres">
      <dgm:prSet presAssocID="{F8437379-6797-4E73-B8ED-01215506FC8A}" presName="parentNode" presStyleLbl="node1" presStyleIdx="1" presStyleCnt="4" custScaleX="115002" custScaleY="100071" custLinFactNeighborX="11262" custLinFactNeighborY="-15">
        <dgm:presLayoutVars>
          <dgm:chMax val="1"/>
          <dgm:bulletEnabled val="1"/>
        </dgm:presLayoutVars>
      </dgm:prSet>
      <dgm:spPr/>
      <dgm:t>
        <a:bodyPr/>
        <a:lstStyle/>
        <a:p>
          <a:endParaRPr lang="en-GB"/>
        </a:p>
      </dgm:t>
    </dgm:pt>
    <dgm:pt modelId="{6D96A0A7-175A-42B5-8EC5-54A977483BC0}" type="pres">
      <dgm:prSet presAssocID="{F8437379-6797-4E73-B8ED-01215506FC8A}" presName="childNode" presStyleLbl="revTx" presStyleIdx="0" presStyleCnt="3">
        <dgm:presLayoutVars>
          <dgm:bulletEnabled val="1"/>
        </dgm:presLayoutVars>
      </dgm:prSet>
      <dgm:spPr/>
      <dgm:t>
        <a:bodyPr/>
        <a:lstStyle/>
        <a:p>
          <a:endParaRPr lang="en-GB"/>
        </a:p>
      </dgm:t>
    </dgm:pt>
    <dgm:pt modelId="{416F23A2-0417-44FD-8882-4C6511927804}" type="pres">
      <dgm:prSet presAssocID="{20923705-9A7E-4881-BCEA-F494E9655DF2}" presName="Name25" presStyleLbl="parChTrans1D1" presStyleIdx="1" presStyleCnt="3"/>
      <dgm:spPr/>
      <dgm:t>
        <a:bodyPr/>
        <a:lstStyle/>
        <a:p>
          <a:endParaRPr lang="en-GB"/>
        </a:p>
      </dgm:t>
    </dgm:pt>
    <dgm:pt modelId="{85717EC5-4439-498B-9BB5-B064A6025AAA}" type="pres">
      <dgm:prSet presAssocID="{2DBF7984-D40F-4EB4-AE53-F8D1FFB4B716}" presName="node" presStyleCnt="0"/>
      <dgm:spPr/>
    </dgm:pt>
    <dgm:pt modelId="{FD4DBD45-3A02-40E2-9435-65F1F464E4E7}" type="pres">
      <dgm:prSet presAssocID="{2DBF7984-D40F-4EB4-AE53-F8D1FFB4B716}" presName="parentNode" presStyleLbl="node1" presStyleIdx="2" presStyleCnt="4" custScaleX="109749" custScaleY="100071">
        <dgm:presLayoutVars>
          <dgm:chMax val="1"/>
          <dgm:bulletEnabled val="1"/>
        </dgm:presLayoutVars>
      </dgm:prSet>
      <dgm:spPr/>
      <dgm:t>
        <a:bodyPr/>
        <a:lstStyle/>
        <a:p>
          <a:endParaRPr lang="en-GB"/>
        </a:p>
      </dgm:t>
    </dgm:pt>
    <dgm:pt modelId="{0ADBC6BE-CB2A-487B-8C07-2BE1BDF2C104}" type="pres">
      <dgm:prSet presAssocID="{2DBF7984-D40F-4EB4-AE53-F8D1FFB4B716}" presName="childNode" presStyleLbl="revTx" presStyleIdx="1" presStyleCnt="3">
        <dgm:presLayoutVars>
          <dgm:bulletEnabled val="1"/>
        </dgm:presLayoutVars>
      </dgm:prSet>
      <dgm:spPr/>
      <dgm:t>
        <a:bodyPr/>
        <a:lstStyle/>
        <a:p>
          <a:endParaRPr lang="en-GB"/>
        </a:p>
      </dgm:t>
    </dgm:pt>
    <dgm:pt modelId="{6BBC24A9-7BBF-46C0-8AE7-27AC019C42AD}" type="pres">
      <dgm:prSet presAssocID="{AE4EABCF-53A6-413D-A9F9-3BF32C89D896}" presName="Name25" presStyleLbl="parChTrans1D1" presStyleIdx="2" presStyleCnt="3"/>
      <dgm:spPr/>
      <dgm:t>
        <a:bodyPr/>
        <a:lstStyle/>
        <a:p>
          <a:endParaRPr lang="en-GB"/>
        </a:p>
      </dgm:t>
    </dgm:pt>
    <dgm:pt modelId="{950524FD-C911-4D01-8810-94933B85E5A7}" type="pres">
      <dgm:prSet presAssocID="{0D4C0318-6B41-4925-82F5-B8C13C9559B6}" presName="node" presStyleCnt="0"/>
      <dgm:spPr/>
    </dgm:pt>
    <dgm:pt modelId="{1BD98F39-757F-497F-B428-BBAE148FE315}" type="pres">
      <dgm:prSet presAssocID="{0D4C0318-6B41-4925-82F5-B8C13C9559B6}" presName="parentNode" presStyleLbl="node1" presStyleIdx="3" presStyleCnt="4" custScaleX="109749" custScaleY="100071">
        <dgm:presLayoutVars>
          <dgm:chMax val="1"/>
          <dgm:bulletEnabled val="1"/>
        </dgm:presLayoutVars>
      </dgm:prSet>
      <dgm:spPr/>
      <dgm:t>
        <a:bodyPr/>
        <a:lstStyle/>
        <a:p>
          <a:endParaRPr lang="en-GB"/>
        </a:p>
      </dgm:t>
    </dgm:pt>
    <dgm:pt modelId="{676D2E55-BCA1-4D96-B149-6973914DBF2D}" type="pres">
      <dgm:prSet presAssocID="{0D4C0318-6B41-4925-82F5-B8C13C9559B6}" presName="childNode" presStyleLbl="revTx" presStyleIdx="2" presStyleCnt="3">
        <dgm:presLayoutVars>
          <dgm:bulletEnabled val="1"/>
        </dgm:presLayoutVars>
      </dgm:prSet>
      <dgm:spPr/>
      <dgm:t>
        <a:bodyPr/>
        <a:lstStyle/>
        <a:p>
          <a:endParaRPr lang="en-GB"/>
        </a:p>
      </dgm:t>
    </dgm:pt>
  </dgm:ptLst>
  <dgm:cxnLst>
    <dgm:cxn modelId="{B35C2D7C-6710-47C3-BF81-BFEB39FCECA8}" srcId="{0D4C0318-6B41-4925-82F5-B8C13C9559B6}" destId="{C9BBAE64-F634-45FA-A2C3-50764666C472}" srcOrd="1" destOrd="0" parTransId="{0C32119F-D548-4210-BBAE-DE8DE5747565}" sibTransId="{855ACA7A-0ED6-4A47-88F7-2678786D566B}"/>
    <dgm:cxn modelId="{5CC554EC-6C90-4F40-86FB-63F6B8AD8762}" srcId="{2DBF7984-D40F-4EB4-AE53-F8D1FFB4B716}" destId="{238A0C91-219B-4E27-83A2-6324C1DC8574}" srcOrd="0" destOrd="0" parTransId="{81CD1AD6-1E0B-40D1-819E-4C03EA3C9351}" sibTransId="{8E083F34-DDC3-43EB-87B8-02913CEEDBDE}"/>
    <dgm:cxn modelId="{21226DBE-8582-421D-B955-F8F6F99A61B8}" type="presOf" srcId="{7DE03415-8C1D-449E-88F4-0054F6573D59}" destId="{6D96A0A7-175A-42B5-8EC5-54A977483BC0}" srcOrd="0" destOrd="0" presId="urn:microsoft.com/office/officeart/2005/8/layout/radial2"/>
    <dgm:cxn modelId="{CAF7D5F3-3597-4245-B3AB-F279ED9114FB}" type="presOf" srcId="{2DBF7984-D40F-4EB4-AE53-F8D1FFB4B716}" destId="{FD4DBD45-3A02-40E2-9435-65F1F464E4E7}" srcOrd="0" destOrd="0" presId="urn:microsoft.com/office/officeart/2005/8/layout/radial2"/>
    <dgm:cxn modelId="{0739CAC4-2DC7-4F05-A12D-58F26F4E5D09}" srcId="{84723611-1F07-45CF-BC70-DDAF7A2B69F2}" destId="{2DBF7984-D40F-4EB4-AE53-F8D1FFB4B716}" srcOrd="1" destOrd="0" parTransId="{20923705-9A7E-4881-BCEA-F494E9655DF2}" sibTransId="{6E625BC6-8355-4A19-AE9F-0AB9CB3645FF}"/>
    <dgm:cxn modelId="{CEC51DCF-1435-412B-8463-41DEE616B25E}" type="presOf" srcId="{20923705-9A7E-4881-BCEA-F494E9655DF2}" destId="{416F23A2-0417-44FD-8882-4C6511927804}" srcOrd="0" destOrd="0" presId="urn:microsoft.com/office/officeart/2005/8/layout/radial2"/>
    <dgm:cxn modelId="{4FC9F0F5-499F-4EBA-A017-EBBAAD49B3F8}" type="presOf" srcId="{311A0F5C-F3D5-4939-8C20-288733DA076C}" destId="{0ADBC6BE-CB2A-487B-8C07-2BE1BDF2C104}" srcOrd="0" destOrd="1" presId="urn:microsoft.com/office/officeart/2005/8/layout/radial2"/>
    <dgm:cxn modelId="{3883D9C0-CCCA-4EA7-BC8A-7DD75AC41943}" type="presOf" srcId="{84723611-1F07-45CF-BC70-DDAF7A2B69F2}" destId="{B89A2FFD-A76D-4C5B-AB05-3C9C794283DB}" srcOrd="0" destOrd="0" presId="urn:microsoft.com/office/officeart/2005/8/layout/radial2"/>
    <dgm:cxn modelId="{5D89D03D-D26B-4BE7-8B62-40F36B00C5CC}" type="presOf" srcId="{F8437379-6797-4E73-B8ED-01215506FC8A}" destId="{B5F1422B-8F55-49AE-B6BC-A37906D34E58}" srcOrd="0" destOrd="0" presId="urn:microsoft.com/office/officeart/2005/8/layout/radial2"/>
    <dgm:cxn modelId="{055CD30B-36A8-4D61-A269-7FAA808FA4FC}" type="presOf" srcId="{238A0C91-219B-4E27-83A2-6324C1DC8574}" destId="{0ADBC6BE-CB2A-487B-8C07-2BE1BDF2C104}" srcOrd="0" destOrd="0" presId="urn:microsoft.com/office/officeart/2005/8/layout/radial2"/>
    <dgm:cxn modelId="{7EC6521D-8930-4D95-8063-8948DC44D048}" srcId="{84723611-1F07-45CF-BC70-DDAF7A2B69F2}" destId="{F8437379-6797-4E73-B8ED-01215506FC8A}" srcOrd="0" destOrd="0" parTransId="{23B99076-32E9-4FCF-953C-B9781FA96C6A}" sibTransId="{19DDEF2E-9245-451A-9F9A-1748642A656E}"/>
    <dgm:cxn modelId="{EC3E4E6C-AF27-4CDC-8DDE-960B9DA04578}" type="presOf" srcId="{23B99076-32E9-4FCF-953C-B9781FA96C6A}" destId="{D6CF3EFC-2E47-470A-A03A-CB366ED6DDCD}" srcOrd="0" destOrd="0" presId="urn:microsoft.com/office/officeart/2005/8/layout/radial2"/>
    <dgm:cxn modelId="{C6261B39-713E-4D3E-B0E9-9EF6CE7B768B}" type="presOf" srcId="{0D4C0318-6B41-4925-82F5-B8C13C9559B6}" destId="{1BD98F39-757F-497F-B428-BBAE148FE315}" srcOrd="0" destOrd="0" presId="urn:microsoft.com/office/officeart/2005/8/layout/radial2"/>
    <dgm:cxn modelId="{BAB3E675-1F43-4ECF-BF5C-5AF59B40F537}" srcId="{F8437379-6797-4E73-B8ED-01215506FC8A}" destId="{7DE03415-8C1D-449E-88F4-0054F6573D59}" srcOrd="0" destOrd="0" parTransId="{1B9E030A-29E2-4135-8886-849E041ED290}" sibTransId="{03EC950A-C97D-467D-BF02-AD12781FA39C}"/>
    <dgm:cxn modelId="{21DABE3E-C2AC-4EB4-89C0-727C2B4BFB14}" srcId="{0D4C0318-6B41-4925-82F5-B8C13C9559B6}" destId="{119200DE-C92C-4B61-AFF9-6FD1F21438B8}" srcOrd="0" destOrd="0" parTransId="{E066FCB5-0539-45FA-80B4-667C430E8C9B}" sibTransId="{6223A879-5148-4B26-A1C2-16B1BD84B596}"/>
    <dgm:cxn modelId="{4EC01966-0738-42F6-9750-1D503B4FB625}" type="presOf" srcId="{C9BBAE64-F634-45FA-A2C3-50764666C472}" destId="{676D2E55-BCA1-4D96-B149-6973914DBF2D}" srcOrd="0" destOrd="1" presId="urn:microsoft.com/office/officeart/2005/8/layout/radial2"/>
    <dgm:cxn modelId="{427C100A-BCC6-401E-86D8-B781CBFFB983}" type="presOf" srcId="{119200DE-C92C-4B61-AFF9-6FD1F21438B8}" destId="{676D2E55-BCA1-4D96-B149-6973914DBF2D}" srcOrd="0" destOrd="0" presId="urn:microsoft.com/office/officeart/2005/8/layout/radial2"/>
    <dgm:cxn modelId="{DF1788CF-3E1B-4432-9DDD-C71E12021067}" type="presOf" srcId="{AE4EABCF-53A6-413D-A9F9-3BF32C89D896}" destId="{6BBC24A9-7BBF-46C0-8AE7-27AC019C42AD}" srcOrd="0" destOrd="0" presId="urn:microsoft.com/office/officeart/2005/8/layout/radial2"/>
    <dgm:cxn modelId="{53A2E8CB-7814-4443-8B2A-31781075DAFB}" srcId="{84723611-1F07-45CF-BC70-DDAF7A2B69F2}" destId="{0D4C0318-6B41-4925-82F5-B8C13C9559B6}" srcOrd="2" destOrd="0" parTransId="{AE4EABCF-53A6-413D-A9F9-3BF32C89D896}" sibTransId="{8427F18A-A111-49CD-B6EF-8A27B84F7818}"/>
    <dgm:cxn modelId="{E7D2169B-0FE6-45BD-93C4-B7C0E7BFA757}" srcId="{2DBF7984-D40F-4EB4-AE53-F8D1FFB4B716}" destId="{311A0F5C-F3D5-4939-8C20-288733DA076C}" srcOrd="1" destOrd="0" parTransId="{4B19AD01-EF4B-49C0-8A5B-4343EBFAC3BD}" sibTransId="{BD02EA5C-FB71-4844-9D3A-A4E1F7389F2A}"/>
    <dgm:cxn modelId="{43532560-7CF5-4264-AF37-4E71F068BF9F}" type="presParOf" srcId="{B89A2FFD-A76D-4C5B-AB05-3C9C794283DB}" destId="{4FA68915-F74F-4C70-86D2-232B7ACA6BFA}" srcOrd="0" destOrd="0" presId="urn:microsoft.com/office/officeart/2005/8/layout/radial2"/>
    <dgm:cxn modelId="{2B59D4AC-B3CA-4B60-8EBF-4743B4997997}" type="presParOf" srcId="{4FA68915-F74F-4C70-86D2-232B7ACA6BFA}" destId="{304276E5-7B73-4554-8510-2E14219FC9BD}" srcOrd="0" destOrd="0" presId="urn:microsoft.com/office/officeart/2005/8/layout/radial2"/>
    <dgm:cxn modelId="{E48CF942-DDA5-4AB9-A369-ABD67449D03D}" type="presParOf" srcId="{304276E5-7B73-4554-8510-2E14219FC9BD}" destId="{64FA8CA5-A264-48D3-A233-8A4D0623DEE2}" srcOrd="0" destOrd="0" presId="urn:microsoft.com/office/officeart/2005/8/layout/radial2"/>
    <dgm:cxn modelId="{1FA60DD0-A10D-4C1B-9938-C8BED79D9BC8}" type="presParOf" srcId="{304276E5-7B73-4554-8510-2E14219FC9BD}" destId="{CF8B2694-DD11-4662-A6EE-0A0D6CC314B8}" srcOrd="1" destOrd="0" presId="urn:microsoft.com/office/officeart/2005/8/layout/radial2"/>
    <dgm:cxn modelId="{57DE3F30-608F-43BB-9E34-AF5BE3709E8A}" type="presParOf" srcId="{4FA68915-F74F-4C70-86D2-232B7ACA6BFA}" destId="{D6CF3EFC-2E47-470A-A03A-CB366ED6DDCD}" srcOrd="1" destOrd="0" presId="urn:microsoft.com/office/officeart/2005/8/layout/radial2"/>
    <dgm:cxn modelId="{325435A3-86E5-48A4-A5DC-A8E0C74106ED}" type="presParOf" srcId="{4FA68915-F74F-4C70-86D2-232B7ACA6BFA}" destId="{8E4AC2C9-851A-41D0-9C9C-0268B7804896}" srcOrd="2" destOrd="0" presId="urn:microsoft.com/office/officeart/2005/8/layout/radial2"/>
    <dgm:cxn modelId="{81CE2CA6-2EA1-4BD6-B990-CA6305B7F7F0}" type="presParOf" srcId="{8E4AC2C9-851A-41D0-9C9C-0268B7804896}" destId="{B5F1422B-8F55-49AE-B6BC-A37906D34E58}" srcOrd="0" destOrd="0" presId="urn:microsoft.com/office/officeart/2005/8/layout/radial2"/>
    <dgm:cxn modelId="{F8C4388B-67CE-4401-9543-A01B35468DBA}" type="presParOf" srcId="{8E4AC2C9-851A-41D0-9C9C-0268B7804896}" destId="{6D96A0A7-175A-42B5-8EC5-54A977483BC0}" srcOrd="1" destOrd="0" presId="urn:microsoft.com/office/officeart/2005/8/layout/radial2"/>
    <dgm:cxn modelId="{F0505575-C54F-44A7-BA10-614010E6B8A8}" type="presParOf" srcId="{4FA68915-F74F-4C70-86D2-232B7ACA6BFA}" destId="{416F23A2-0417-44FD-8882-4C6511927804}" srcOrd="3" destOrd="0" presId="urn:microsoft.com/office/officeart/2005/8/layout/radial2"/>
    <dgm:cxn modelId="{0133D6E9-CF20-467C-A1FC-19786856D465}" type="presParOf" srcId="{4FA68915-F74F-4C70-86D2-232B7ACA6BFA}" destId="{85717EC5-4439-498B-9BB5-B064A6025AAA}" srcOrd="4" destOrd="0" presId="urn:microsoft.com/office/officeart/2005/8/layout/radial2"/>
    <dgm:cxn modelId="{6E44DA64-4738-4EED-81BF-32571439F8B5}" type="presParOf" srcId="{85717EC5-4439-498B-9BB5-B064A6025AAA}" destId="{FD4DBD45-3A02-40E2-9435-65F1F464E4E7}" srcOrd="0" destOrd="0" presId="urn:microsoft.com/office/officeart/2005/8/layout/radial2"/>
    <dgm:cxn modelId="{1F5DADD6-4E07-4A78-B246-38B4E48B8F0C}" type="presParOf" srcId="{85717EC5-4439-498B-9BB5-B064A6025AAA}" destId="{0ADBC6BE-CB2A-487B-8C07-2BE1BDF2C104}" srcOrd="1" destOrd="0" presId="urn:microsoft.com/office/officeart/2005/8/layout/radial2"/>
    <dgm:cxn modelId="{1849266F-E852-48F9-8F52-640BDC9DB5F5}" type="presParOf" srcId="{4FA68915-F74F-4C70-86D2-232B7ACA6BFA}" destId="{6BBC24A9-7BBF-46C0-8AE7-27AC019C42AD}" srcOrd="5" destOrd="0" presId="urn:microsoft.com/office/officeart/2005/8/layout/radial2"/>
    <dgm:cxn modelId="{5BFC85E4-8886-4A10-BC30-3D751B1A7B0C}" type="presParOf" srcId="{4FA68915-F74F-4C70-86D2-232B7ACA6BFA}" destId="{950524FD-C911-4D01-8810-94933B85E5A7}" srcOrd="6" destOrd="0" presId="urn:microsoft.com/office/officeart/2005/8/layout/radial2"/>
    <dgm:cxn modelId="{4D4C8EB8-3970-4D3E-B145-3E830BE778B4}" type="presParOf" srcId="{950524FD-C911-4D01-8810-94933B85E5A7}" destId="{1BD98F39-757F-497F-B428-BBAE148FE315}" srcOrd="0" destOrd="0" presId="urn:microsoft.com/office/officeart/2005/8/layout/radial2"/>
    <dgm:cxn modelId="{2EF5A167-67F1-4A3A-A0D9-1F038FDFC707}" type="presParOf" srcId="{950524FD-C911-4D01-8810-94933B85E5A7}" destId="{676D2E55-BCA1-4D96-B149-6973914DBF2D}"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6DE9AA-C29E-4697-B395-24ACA0ADD35A}" type="doc">
      <dgm:prSet loTypeId="urn:microsoft.com/office/officeart/2005/8/layout/hierarchy3" loCatId="hierarchy" qsTypeId="urn:microsoft.com/office/officeart/2005/8/quickstyle/simple1" qsCatId="simple" csTypeId="urn:microsoft.com/office/officeart/2005/8/colors/accent1_2" csCatId="accent1" phldr="1"/>
      <dgm:spPr/>
    </dgm:pt>
    <dgm:pt modelId="{0B38F569-C45E-493E-B04A-CCA1D18298A8}">
      <dgm:prSet phldrT="[Text]" custT="1"/>
      <dgm:spPr>
        <a:solidFill>
          <a:srgbClr val="0070C0"/>
        </a:solidFill>
      </dgm:spPr>
      <dgm:t>
        <a:bodyPr/>
        <a:lstStyle/>
        <a:p>
          <a:r>
            <a:rPr lang="en-US" sz="2000" dirty="0" smtClean="0">
              <a:solidFill>
                <a:schemeClr val="bg1"/>
              </a:solidFill>
              <a:latin typeface="Arial" charset="0"/>
              <a:cs typeface="Arial" charset="0"/>
            </a:rPr>
            <a:t>WIPO Unit  – THE ECONOMICS AND STATISTICS DIVISION – Reflects the Growing Consensus on the importance of the Economic Dimension of IP. </a:t>
          </a:r>
        </a:p>
        <a:p>
          <a:endParaRPr lang="en-GB" sz="2000" dirty="0">
            <a:solidFill>
              <a:schemeClr val="bg1"/>
            </a:solidFill>
          </a:endParaRPr>
        </a:p>
      </dgm:t>
    </dgm:pt>
    <dgm:pt modelId="{6F7E98C2-664A-4CD0-8DBE-8518FF6EC27D}" type="parTrans" cxnId="{145FEE5C-0759-4F46-9354-22780D200165}">
      <dgm:prSet/>
      <dgm:spPr/>
      <dgm:t>
        <a:bodyPr/>
        <a:lstStyle/>
        <a:p>
          <a:endParaRPr lang="en-GB">
            <a:solidFill>
              <a:srgbClr val="0070C0"/>
            </a:solidFill>
          </a:endParaRPr>
        </a:p>
      </dgm:t>
    </dgm:pt>
    <dgm:pt modelId="{B5C33277-7FFF-426A-9AC4-B4E04B960462}" type="sibTrans" cxnId="{145FEE5C-0759-4F46-9354-22780D200165}">
      <dgm:prSet/>
      <dgm:spPr>
        <a:noFill/>
        <a:ln>
          <a:solidFill>
            <a:schemeClr val="tx1">
              <a:alpha val="90000"/>
            </a:schemeClr>
          </a:solidFill>
        </a:ln>
      </dgm:spPr>
      <dgm:t>
        <a:bodyPr/>
        <a:lstStyle/>
        <a:p>
          <a:endParaRPr lang="en-GB">
            <a:solidFill>
              <a:srgbClr val="0070C0"/>
            </a:solidFill>
          </a:endParaRPr>
        </a:p>
      </dgm:t>
    </dgm:pt>
    <dgm:pt modelId="{1A4DB347-E24E-46E3-BA73-70E85C7438F9}">
      <dgm:prSet phldrT="[Text]" custT="1"/>
      <dgm:spPr>
        <a:solidFill>
          <a:srgbClr val="0070C0"/>
        </a:solidFill>
      </dgm:spPr>
      <dgm:t>
        <a:bodyPr/>
        <a:lstStyle/>
        <a:p>
          <a:r>
            <a:rPr lang="en-US" sz="2000" dirty="0" smtClean="0">
              <a:solidFill>
                <a:schemeClr val="bg1"/>
              </a:solidFill>
              <a:latin typeface="Arial" charset="0"/>
              <a:cs typeface="Arial" charset="0"/>
            </a:rPr>
            <a:t>The Division applies statistic and Economic analysis to the use of WIPO services.</a:t>
          </a:r>
          <a:endParaRPr lang="en-GB" sz="2000" dirty="0">
            <a:solidFill>
              <a:schemeClr val="bg1"/>
            </a:solidFill>
          </a:endParaRPr>
        </a:p>
      </dgm:t>
    </dgm:pt>
    <dgm:pt modelId="{31C2B368-D80D-46F9-9735-9314C630CFA0}" type="parTrans" cxnId="{FAB5592A-DAC0-403F-92BE-345EDD39728A}">
      <dgm:prSet/>
      <dgm:spPr/>
      <dgm:t>
        <a:bodyPr/>
        <a:lstStyle/>
        <a:p>
          <a:endParaRPr lang="en-GB">
            <a:solidFill>
              <a:srgbClr val="0070C0"/>
            </a:solidFill>
          </a:endParaRPr>
        </a:p>
      </dgm:t>
    </dgm:pt>
    <dgm:pt modelId="{F042930C-1445-4297-AA38-8630100549EB}" type="sibTrans" cxnId="{FAB5592A-DAC0-403F-92BE-345EDD39728A}">
      <dgm:prSet/>
      <dgm:spPr>
        <a:noFill/>
        <a:ln>
          <a:solidFill>
            <a:schemeClr val="tx1">
              <a:alpha val="90000"/>
            </a:schemeClr>
          </a:solidFill>
        </a:ln>
      </dgm:spPr>
      <dgm:t>
        <a:bodyPr/>
        <a:lstStyle/>
        <a:p>
          <a:endParaRPr lang="en-GB">
            <a:solidFill>
              <a:srgbClr val="0070C0"/>
            </a:solidFill>
          </a:endParaRPr>
        </a:p>
      </dgm:t>
    </dgm:pt>
    <dgm:pt modelId="{E32D4220-A1F6-414A-BAC7-DA8FF104BB3D}">
      <dgm:prSet phldrT="[Text]" custT="1"/>
      <dgm:spPr>
        <a:solidFill>
          <a:srgbClr val="0070C0"/>
        </a:solidFill>
      </dgm:spPr>
      <dgm:t>
        <a:bodyPr/>
        <a:lstStyle/>
        <a:p>
          <a:r>
            <a:rPr lang="en-US" sz="2000" dirty="0" smtClean="0">
              <a:solidFill>
                <a:schemeClr val="bg1"/>
              </a:solidFill>
              <a:latin typeface="Arial" charset="0"/>
              <a:cs typeface="Arial" charset="0"/>
            </a:rPr>
            <a:t>This  structure also improves WIPO economic insight on IP Development. </a:t>
          </a:r>
          <a:endParaRPr lang="en-GB" sz="2000" dirty="0">
            <a:solidFill>
              <a:schemeClr val="bg1"/>
            </a:solidFill>
          </a:endParaRPr>
        </a:p>
      </dgm:t>
    </dgm:pt>
    <dgm:pt modelId="{7F3754D5-9491-4264-9039-86729CF46EA5}" type="parTrans" cxnId="{1A97D3B0-117F-4530-B8B0-1A644418D982}">
      <dgm:prSet/>
      <dgm:spPr/>
      <dgm:t>
        <a:bodyPr/>
        <a:lstStyle/>
        <a:p>
          <a:endParaRPr lang="en-GB">
            <a:solidFill>
              <a:srgbClr val="0070C0"/>
            </a:solidFill>
          </a:endParaRPr>
        </a:p>
      </dgm:t>
    </dgm:pt>
    <dgm:pt modelId="{4FC6C3C4-95F9-47D7-8FA9-5768C9BF8E2F}" type="sibTrans" cxnId="{1A97D3B0-117F-4530-B8B0-1A644418D982}">
      <dgm:prSet/>
      <dgm:spPr/>
      <dgm:t>
        <a:bodyPr/>
        <a:lstStyle/>
        <a:p>
          <a:endParaRPr lang="en-GB">
            <a:solidFill>
              <a:srgbClr val="0070C0"/>
            </a:solidFill>
          </a:endParaRPr>
        </a:p>
      </dgm:t>
    </dgm:pt>
    <dgm:pt modelId="{D9406C85-E1E0-45C3-B06A-B3BED9468EA1}" type="pres">
      <dgm:prSet presAssocID="{F26DE9AA-C29E-4697-B395-24ACA0ADD35A}" presName="diagram" presStyleCnt="0">
        <dgm:presLayoutVars>
          <dgm:chPref val="1"/>
          <dgm:dir/>
          <dgm:animOne val="branch"/>
          <dgm:animLvl val="lvl"/>
          <dgm:resizeHandles/>
        </dgm:presLayoutVars>
      </dgm:prSet>
      <dgm:spPr/>
    </dgm:pt>
    <dgm:pt modelId="{297EEF1D-DA8F-44D9-B9BD-7577AF66B27D}" type="pres">
      <dgm:prSet presAssocID="{0B38F569-C45E-493E-B04A-CCA1D18298A8}" presName="root" presStyleCnt="0"/>
      <dgm:spPr/>
    </dgm:pt>
    <dgm:pt modelId="{92E0B33F-81B5-4AF1-A402-E9155A1DFD8A}" type="pres">
      <dgm:prSet presAssocID="{0B38F569-C45E-493E-B04A-CCA1D18298A8}" presName="rootComposite" presStyleCnt="0"/>
      <dgm:spPr/>
    </dgm:pt>
    <dgm:pt modelId="{475EE592-1B76-44A5-9C4C-5013EA8CDA3E}" type="pres">
      <dgm:prSet presAssocID="{0B38F569-C45E-493E-B04A-CCA1D18298A8}" presName="rootText" presStyleLbl="node1" presStyleIdx="0" presStyleCnt="1" custScaleX="279019" custLinFactNeighborX="-81900" custLinFactNeighborY="5052"/>
      <dgm:spPr/>
      <dgm:t>
        <a:bodyPr/>
        <a:lstStyle/>
        <a:p>
          <a:endParaRPr lang="en-GB"/>
        </a:p>
      </dgm:t>
    </dgm:pt>
    <dgm:pt modelId="{AC57CA82-63B2-4D44-8F87-4A68D5F6D53F}" type="pres">
      <dgm:prSet presAssocID="{0B38F569-C45E-493E-B04A-CCA1D18298A8}" presName="rootConnector" presStyleLbl="node1" presStyleIdx="0" presStyleCnt="1"/>
      <dgm:spPr/>
      <dgm:t>
        <a:bodyPr/>
        <a:lstStyle/>
        <a:p>
          <a:endParaRPr lang="en-GB"/>
        </a:p>
      </dgm:t>
    </dgm:pt>
    <dgm:pt modelId="{A2D7EC54-DF3D-4430-BCCD-7CDD05863D6E}" type="pres">
      <dgm:prSet presAssocID="{0B38F569-C45E-493E-B04A-CCA1D18298A8}" presName="childShape" presStyleCnt="0"/>
      <dgm:spPr/>
    </dgm:pt>
    <dgm:pt modelId="{6C6E2392-586B-4B22-87F7-608943579768}" type="pres">
      <dgm:prSet presAssocID="{31C2B368-D80D-46F9-9735-9314C630CFA0}" presName="Name13" presStyleLbl="parChTrans1D2" presStyleIdx="0" presStyleCnt="2"/>
      <dgm:spPr/>
      <dgm:t>
        <a:bodyPr/>
        <a:lstStyle/>
        <a:p>
          <a:endParaRPr lang="en-GB"/>
        </a:p>
      </dgm:t>
    </dgm:pt>
    <dgm:pt modelId="{896906C4-765F-4996-855D-14D6F6F4A662}" type="pres">
      <dgm:prSet presAssocID="{1A4DB347-E24E-46E3-BA73-70E85C7438F9}" presName="childText" presStyleLbl="bgAcc1" presStyleIdx="0" presStyleCnt="2" custScaleX="217067">
        <dgm:presLayoutVars>
          <dgm:bulletEnabled val="1"/>
        </dgm:presLayoutVars>
      </dgm:prSet>
      <dgm:spPr/>
      <dgm:t>
        <a:bodyPr/>
        <a:lstStyle/>
        <a:p>
          <a:endParaRPr lang="en-GB"/>
        </a:p>
      </dgm:t>
    </dgm:pt>
    <dgm:pt modelId="{324D58C4-BCE1-4C85-84BB-4606C08405A7}" type="pres">
      <dgm:prSet presAssocID="{7F3754D5-9491-4264-9039-86729CF46EA5}" presName="Name13" presStyleLbl="parChTrans1D2" presStyleIdx="1" presStyleCnt="2"/>
      <dgm:spPr/>
      <dgm:t>
        <a:bodyPr/>
        <a:lstStyle/>
        <a:p>
          <a:endParaRPr lang="en-GB"/>
        </a:p>
      </dgm:t>
    </dgm:pt>
    <dgm:pt modelId="{EDB18C82-AA09-46F9-8624-C9F5B917C2B6}" type="pres">
      <dgm:prSet presAssocID="{E32D4220-A1F6-414A-BAC7-DA8FF104BB3D}" presName="childText" presStyleLbl="bgAcc1" presStyleIdx="1" presStyleCnt="2" custScaleX="217067">
        <dgm:presLayoutVars>
          <dgm:bulletEnabled val="1"/>
        </dgm:presLayoutVars>
      </dgm:prSet>
      <dgm:spPr/>
      <dgm:t>
        <a:bodyPr/>
        <a:lstStyle/>
        <a:p>
          <a:endParaRPr lang="en-GB"/>
        </a:p>
      </dgm:t>
    </dgm:pt>
  </dgm:ptLst>
  <dgm:cxnLst>
    <dgm:cxn modelId="{5A0E320E-0279-43B2-BF74-A21349749A5B}" type="presOf" srcId="{7F3754D5-9491-4264-9039-86729CF46EA5}" destId="{324D58C4-BCE1-4C85-84BB-4606C08405A7}" srcOrd="0" destOrd="0" presId="urn:microsoft.com/office/officeart/2005/8/layout/hierarchy3"/>
    <dgm:cxn modelId="{BFA04B7C-A61B-481B-9E70-1C7470897C85}" type="presOf" srcId="{0B38F569-C45E-493E-B04A-CCA1D18298A8}" destId="{475EE592-1B76-44A5-9C4C-5013EA8CDA3E}" srcOrd="0" destOrd="0" presId="urn:microsoft.com/office/officeart/2005/8/layout/hierarchy3"/>
    <dgm:cxn modelId="{B11328BE-B7C4-40E5-BCC4-FB03A7632870}" type="presOf" srcId="{31C2B368-D80D-46F9-9735-9314C630CFA0}" destId="{6C6E2392-586B-4B22-87F7-608943579768}" srcOrd="0" destOrd="0" presId="urn:microsoft.com/office/officeart/2005/8/layout/hierarchy3"/>
    <dgm:cxn modelId="{3B24ED7B-0960-4F88-A679-07043192CB4B}" type="presOf" srcId="{1A4DB347-E24E-46E3-BA73-70E85C7438F9}" destId="{896906C4-765F-4996-855D-14D6F6F4A662}" srcOrd="0" destOrd="0" presId="urn:microsoft.com/office/officeart/2005/8/layout/hierarchy3"/>
    <dgm:cxn modelId="{94E72F7C-590F-46CC-85D2-76E14C0D0CD0}" type="presOf" srcId="{0B38F569-C45E-493E-B04A-CCA1D18298A8}" destId="{AC57CA82-63B2-4D44-8F87-4A68D5F6D53F}" srcOrd="1" destOrd="0" presId="urn:microsoft.com/office/officeart/2005/8/layout/hierarchy3"/>
    <dgm:cxn modelId="{FAB5592A-DAC0-403F-92BE-345EDD39728A}" srcId="{0B38F569-C45E-493E-B04A-CCA1D18298A8}" destId="{1A4DB347-E24E-46E3-BA73-70E85C7438F9}" srcOrd="0" destOrd="0" parTransId="{31C2B368-D80D-46F9-9735-9314C630CFA0}" sibTransId="{F042930C-1445-4297-AA38-8630100549EB}"/>
    <dgm:cxn modelId="{E18AB965-4D84-40D4-A937-824BF05CF3E4}" type="presOf" srcId="{E32D4220-A1F6-414A-BAC7-DA8FF104BB3D}" destId="{EDB18C82-AA09-46F9-8624-C9F5B917C2B6}" srcOrd="0" destOrd="0" presId="urn:microsoft.com/office/officeart/2005/8/layout/hierarchy3"/>
    <dgm:cxn modelId="{1A97D3B0-117F-4530-B8B0-1A644418D982}" srcId="{0B38F569-C45E-493E-B04A-CCA1D18298A8}" destId="{E32D4220-A1F6-414A-BAC7-DA8FF104BB3D}" srcOrd="1" destOrd="0" parTransId="{7F3754D5-9491-4264-9039-86729CF46EA5}" sibTransId="{4FC6C3C4-95F9-47D7-8FA9-5768C9BF8E2F}"/>
    <dgm:cxn modelId="{145FEE5C-0759-4F46-9354-22780D200165}" srcId="{F26DE9AA-C29E-4697-B395-24ACA0ADD35A}" destId="{0B38F569-C45E-493E-B04A-CCA1D18298A8}" srcOrd="0" destOrd="0" parTransId="{6F7E98C2-664A-4CD0-8DBE-8518FF6EC27D}" sibTransId="{B5C33277-7FFF-426A-9AC4-B4E04B960462}"/>
    <dgm:cxn modelId="{09BF3CD5-5A83-47A2-9386-544C3F3502C4}" type="presOf" srcId="{F26DE9AA-C29E-4697-B395-24ACA0ADD35A}" destId="{D9406C85-E1E0-45C3-B06A-B3BED9468EA1}" srcOrd="0" destOrd="0" presId="urn:microsoft.com/office/officeart/2005/8/layout/hierarchy3"/>
    <dgm:cxn modelId="{68B264FD-6F21-4287-9864-C2B34FBE58F6}" type="presParOf" srcId="{D9406C85-E1E0-45C3-B06A-B3BED9468EA1}" destId="{297EEF1D-DA8F-44D9-B9BD-7577AF66B27D}" srcOrd="0" destOrd="0" presId="urn:microsoft.com/office/officeart/2005/8/layout/hierarchy3"/>
    <dgm:cxn modelId="{760E4804-E212-4061-8C63-94C38B9D3DD0}" type="presParOf" srcId="{297EEF1D-DA8F-44D9-B9BD-7577AF66B27D}" destId="{92E0B33F-81B5-4AF1-A402-E9155A1DFD8A}" srcOrd="0" destOrd="0" presId="urn:microsoft.com/office/officeart/2005/8/layout/hierarchy3"/>
    <dgm:cxn modelId="{C2C54D4C-30C6-47BB-A735-BC2CBA5B2DB8}" type="presParOf" srcId="{92E0B33F-81B5-4AF1-A402-E9155A1DFD8A}" destId="{475EE592-1B76-44A5-9C4C-5013EA8CDA3E}" srcOrd="0" destOrd="0" presId="urn:microsoft.com/office/officeart/2005/8/layout/hierarchy3"/>
    <dgm:cxn modelId="{6751907F-4679-4784-83EC-B79C4FB8C0DD}" type="presParOf" srcId="{92E0B33F-81B5-4AF1-A402-E9155A1DFD8A}" destId="{AC57CA82-63B2-4D44-8F87-4A68D5F6D53F}" srcOrd="1" destOrd="0" presId="urn:microsoft.com/office/officeart/2005/8/layout/hierarchy3"/>
    <dgm:cxn modelId="{D66F0E76-5A9E-4858-ABDD-03D34F6F03F7}" type="presParOf" srcId="{297EEF1D-DA8F-44D9-B9BD-7577AF66B27D}" destId="{A2D7EC54-DF3D-4430-BCCD-7CDD05863D6E}" srcOrd="1" destOrd="0" presId="urn:microsoft.com/office/officeart/2005/8/layout/hierarchy3"/>
    <dgm:cxn modelId="{4916A8AA-B832-48A5-AB44-CF202DECBF5F}" type="presParOf" srcId="{A2D7EC54-DF3D-4430-BCCD-7CDD05863D6E}" destId="{6C6E2392-586B-4B22-87F7-608943579768}" srcOrd="0" destOrd="0" presId="urn:microsoft.com/office/officeart/2005/8/layout/hierarchy3"/>
    <dgm:cxn modelId="{BBFED1BB-0D8C-4C8C-93B5-82A07195364D}" type="presParOf" srcId="{A2D7EC54-DF3D-4430-BCCD-7CDD05863D6E}" destId="{896906C4-765F-4996-855D-14D6F6F4A662}" srcOrd="1" destOrd="0" presId="urn:microsoft.com/office/officeart/2005/8/layout/hierarchy3"/>
    <dgm:cxn modelId="{E2B86546-4345-4564-9645-E70291E168BC}" type="presParOf" srcId="{A2D7EC54-DF3D-4430-BCCD-7CDD05863D6E}" destId="{324D58C4-BCE1-4C85-84BB-4606C08405A7}" srcOrd="2" destOrd="0" presId="urn:microsoft.com/office/officeart/2005/8/layout/hierarchy3"/>
    <dgm:cxn modelId="{7596DDD5-60A8-4A44-A1B6-1F718B2096E4}" type="presParOf" srcId="{A2D7EC54-DF3D-4430-BCCD-7CDD05863D6E}" destId="{EDB18C82-AA09-46F9-8624-C9F5B917C2B6}"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1AC40E-3F33-4119-AA15-11066B26C67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04E2304-19B8-483D-979E-BEC5110BB79B}">
      <dgm:prSet phldrT="[Text]" custT="1"/>
      <dgm:spPr>
        <a:gradFill rotWithShape="0">
          <a:gsLst>
            <a:gs pos="0">
              <a:srgbClr val="5E9EFF"/>
            </a:gs>
            <a:gs pos="39999">
              <a:srgbClr val="85C2FF"/>
            </a:gs>
            <a:gs pos="70000">
              <a:srgbClr val="C4D6EB"/>
            </a:gs>
            <a:gs pos="100000">
              <a:srgbClr val="FFEBFA"/>
            </a:gs>
          </a:gsLst>
          <a:lin ang="5400000" scaled="0"/>
        </a:gradFill>
        <a:ln>
          <a:solidFill>
            <a:schemeClr val="tx1">
              <a:lumMod val="65000"/>
              <a:lumOff val="35000"/>
            </a:schemeClr>
          </a:solidFill>
        </a:ln>
      </dgm:spPr>
      <dgm:t>
        <a:bodyPr/>
        <a:lstStyle/>
        <a:p>
          <a:r>
            <a:rPr lang="en-US" sz="2800" dirty="0" smtClean="0"/>
            <a:t>Geneva Act (1999)</a:t>
          </a:r>
          <a:endParaRPr lang="en-US" sz="2800" dirty="0"/>
        </a:p>
      </dgm:t>
    </dgm:pt>
    <dgm:pt modelId="{637C41FA-1DB5-4530-9C13-D700B9F47A80}" type="parTrans" cxnId="{1F9BD788-5A9A-4BBF-8D92-7FEF602BF6CB}">
      <dgm:prSet/>
      <dgm:spPr/>
      <dgm:t>
        <a:bodyPr/>
        <a:lstStyle/>
        <a:p>
          <a:endParaRPr lang="en-US"/>
        </a:p>
      </dgm:t>
    </dgm:pt>
    <dgm:pt modelId="{0236E4A0-25CA-4D74-8FAD-932E505ED71C}" type="sibTrans" cxnId="{1F9BD788-5A9A-4BBF-8D92-7FEF602BF6CB}">
      <dgm:prSet/>
      <dgm:spPr/>
      <dgm:t>
        <a:bodyPr/>
        <a:lstStyle/>
        <a:p>
          <a:endParaRPr lang="en-US"/>
        </a:p>
      </dgm:t>
    </dgm:pt>
    <dgm:pt modelId="{B6051F83-8FDF-431A-9A41-59C86FC92EB4}">
      <dgm:prSet phldrT="[Text]"/>
      <dgm:spPr>
        <a:gradFill rotWithShape="0">
          <a:gsLst>
            <a:gs pos="0">
              <a:srgbClr val="5E9EFF"/>
            </a:gs>
            <a:gs pos="39999">
              <a:srgbClr val="85C2FF"/>
            </a:gs>
            <a:gs pos="70000">
              <a:srgbClr val="C4D6EB"/>
            </a:gs>
            <a:gs pos="100000">
              <a:srgbClr val="FFEBFA"/>
            </a:gs>
          </a:gsLst>
          <a:lin ang="5400000" scaled="0"/>
        </a:gradFill>
        <a:ln>
          <a:solidFill>
            <a:schemeClr val="tx1">
              <a:lumMod val="65000"/>
              <a:lumOff val="35000"/>
              <a:alpha val="90000"/>
            </a:schemeClr>
          </a:solidFill>
        </a:ln>
      </dgm:spPr>
      <dgm:t>
        <a:bodyPr/>
        <a:lstStyle/>
        <a:p>
          <a:pPr algn="just"/>
          <a:r>
            <a:rPr lang="en-US" altLang="en-US" dirty="0" smtClean="0"/>
            <a:t>African Intellectual Property Organization, Albania, Armenia, Azerbaijan, Bosnia and Herzegovina, Botswana, Brunei Darussalam, Bulgaria, Croatia, Denmark, Egypt, Estonia, European Union, Finland, France, Georgia, Germany,</a:t>
          </a:r>
          <a:r>
            <a:rPr lang="en-US" altLang="en-US" dirty="0" smtClean="0">
              <a:solidFill>
                <a:srgbClr val="FF3300"/>
              </a:solidFill>
            </a:rPr>
            <a:t> </a:t>
          </a:r>
          <a:r>
            <a:rPr lang="en-US" altLang="en-US" dirty="0" smtClean="0"/>
            <a:t>Ghana, Hungary, Iceland, Japan, Kyrgyzstan, Latvia, Liechtenstein, Lithuania, Monaco, Mongolia, Montenegro, Namibia, Norway, Oman, Poland, Republic of Korea, Republic of Moldova, Romania, Rwanda, Sao Tome and Principe, Serbia, Singapore, Slovenia, Spain, Syrian Arab Republic, Switzerland, Tajikistan, the former Y.R. of Macedonia, Tunisia, Turkey, Turkmenistan, Ukraine and the United States of America </a:t>
          </a:r>
          <a:endParaRPr lang="en-US" dirty="0"/>
        </a:p>
      </dgm:t>
    </dgm:pt>
    <dgm:pt modelId="{13934A06-F51B-46F2-BB7D-85CAB2E9FE7C}" type="parTrans" cxnId="{CD672FC6-EBC0-4D41-8E47-9BBF0725EFCA}">
      <dgm:prSet/>
      <dgm:spPr/>
      <dgm:t>
        <a:bodyPr/>
        <a:lstStyle/>
        <a:p>
          <a:endParaRPr lang="en-US"/>
        </a:p>
      </dgm:t>
    </dgm:pt>
    <dgm:pt modelId="{D0B255C6-6680-456C-822F-40714F3F820D}" type="sibTrans" cxnId="{CD672FC6-EBC0-4D41-8E47-9BBF0725EFCA}">
      <dgm:prSet/>
      <dgm:spPr/>
      <dgm:t>
        <a:bodyPr/>
        <a:lstStyle/>
        <a:p>
          <a:endParaRPr lang="en-US"/>
        </a:p>
      </dgm:t>
    </dgm:pt>
    <dgm:pt modelId="{18D4EB7C-3541-44FD-BD9F-EA1615DE19E4}">
      <dgm:prSet phldrT="[Text]" custT="1"/>
      <dgm:spPr>
        <a:gradFill rotWithShape="0">
          <a:gsLst>
            <a:gs pos="0">
              <a:srgbClr val="5E9EFF"/>
            </a:gs>
            <a:gs pos="39999">
              <a:srgbClr val="85C2FF"/>
            </a:gs>
            <a:gs pos="70000">
              <a:srgbClr val="C4D6EB"/>
            </a:gs>
            <a:gs pos="100000">
              <a:srgbClr val="FFEBFA"/>
            </a:gs>
          </a:gsLst>
          <a:lin ang="5400000" scaled="0"/>
        </a:gradFill>
        <a:ln>
          <a:solidFill>
            <a:schemeClr val="tx1">
              <a:lumMod val="65000"/>
              <a:lumOff val="35000"/>
            </a:schemeClr>
          </a:solidFill>
        </a:ln>
      </dgm:spPr>
      <dgm:t>
        <a:bodyPr/>
        <a:lstStyle/>
        <a:p>
          <a:r>
            <a:rPr lang="en-US" sz="2800" dirty="0" smtClean="0"/>
            <a:t>Hague Act (1960)</a:t>
          </a:r>
          <a:endParaRPr lang="en-US" sz="2800" dirty="0"/>
        </a:p>
      </dgm:t>
    </dgm:pt>
    <dgm:pt modelId="{9D14C909-4EA6-4444-B3C0-0C323A78789F}" type="parTrans" cxnId="{5F1C1549-5A0A-47CF-927C-A650CE91B7F1}">
      <dgm:prSet/>
      <dgm:spPr/>
      <dgm:t>
        <a:bodyPr/>
        <a:lstStyle/>
        <a:p>
          <a:endParaRPr lang="en-US"/>
        </a:p>
      </dgm:t>
    </dgm:pt>
    <dgm:pt modelId="{E4707895-97E8-4906-8555-375D6830C93D}" type="sibTrans" cxnId="{5F1C1549-5A0A-47CF-927C-A650CE91B7F1}">
      <dgm:prSet/>
      <dgm:spPr/>
      <dgm:t>
        <a:bodyPr/>
        <a:lstStyle/>
        <a:p>
          <a:endParaRPr lang="en-US"/>
        </a:p>
      </dgm:t>
    </dgm:pt>
    <dgm:pt modelId="{BA897B78-C492-44E0-9618-C4593E60C117}">
      <dgm:prSet phldrT="[Text]"/>
      <dgm:spPr>
        <a:gradFill rotWithShape="0">
          <a:gsLst>
            <a:gs pos="0">
              <a:srgbClr val="5E9EFF"/>
            </a:gs>
            <a:gs pos="39999">
              <a:srgbClr val="85C2FF"/>
            </a:gs>
            <a:gs pos="70000">
              <a:srgbClr val="C4D6EB"/>
            </a:gs>
            <a:gs pos="100000">
              <a:srgbClr val="FFEBFA"/>
            </a:gs>
          </a:gsLst>
          <a:lin ang="5400000" scaled="0"/>
        </a:gradFill>
        <a:ln>
          <a:solidFill>
            <a:schemeClr val="tx1">
              <a:lumMod val="65000"/>
              <a:lumOff val="35000"/>
              <a:alpha val="90000"/>
            </a:schemeClr>
          </a:solidFill>
        </a:ln>
      </dgm:spPr>
      <dgm:t>
        <a:bodyPr/>
        <a:lstStyle/>
        <a:p>
          <a:pPr algn="just"/>
          <a:r>
            <a:rPr lang="en-US" altLang="en-US" dirty="0" smtClean="0"/>
            <a:t>Belgium, Belize, Benin, Côte d’Ivoire, D.P.R. of Korea, Gabon, Greece, Italy, Luxembourg, Mali, Morocco, Netherlands, Niger, Senegal and Suriname </a:t>
          </a:r>
          <a:endParaRPr lang="en-US" dirty="0"/>
        </a:p>
      </dgm:t>
    </dgm:pt>
    <dgm:pt modelId="{F4ABDC26-9477-4593-99C7-1BBE933310F2}" type="parTrans" cxnId="{9C263413-6DD0-4BCD-A147-176744AB04AC}">
      <dgm:prSet/>
      <dgm:spPr/>
      <dgm:t>
        <a:bodyPr/>
        <a:lstStyle/>
        <a:p>
          <a:endParaRPr lang="en-US"/>
        </a:p>
      </dgm:t>
    </dgm:pt>
    <dgm:pt modelId="{2B8DD910-80DA-4C2F-9B2E-B3C8BF4E0E63}" type="sibTrans" cxnId="{9C263413-6DD0-4BCD-A147-176744AB04AC}">
      <dgm:prSet/>
      <dgm:spPr/>
      <dgm:t>
        <a:bodyPr/>
        <a:lstStyle/>
        <a:p>
          <a:endParaRPr lang="en-US"/>
        </a:p>
      </dgm:t>
    </dgm:pt>
    <dgm:pt modelId="{211B9EFB-EB3C-473A-8D07-2542CD5BEA2C}" type="pres">
      <dgm:prSet presAssocID="{9F1AC40E-3F33-4119-AA15-11066B26C67B}" presName="Name0" presStyleCnt="0">
        <dgm:presLayoutVars>
          <dgm:dir/>
          <dgm:animLvl val="lvl"/>
          <dgm:resizeHandles val="exact"/>
        </dgm:presLayoutVars>
      </dgm:prSet>
      <dgm:spPr/>
      <dgm:t>
        <a:bodyPr/>
        <a:lstStyle/>
        <a:p>
          <a:endParaRPr lang="en-US"/>
        </a:p>
      </dgm:t>
    </dgm:pt>
    <dgm:pt modelId="{7FB7BF8A-C1ED-4737-89DC-42EA5E348E82}" type="pres">
      <dgm:prSet presAssocID="{004E2304-19B8-483D-979E-BEC5110BB79B}" presName="linNode" presStyleCnt="0"/>
      <dgm:spPr/>
    </dgm:pt>
    <dgm:pt modelId="{6C15CDF0-146B-427E-ADD3-F0E3DAC019BC}" type="pres">
      <dgm:prSet presAssocID="{004E2304-19B8-483D-979E-BEC5110BB79B}" presName="parentText" presStyleLbl="node1" presStyleIdx="0" presStyleCnt="2">
        <dgm:presLayoutVars>
          <dgm:chMax val="1"/>
          <dgm:bulletEnabled val="1"/>
        </dgm:presLayoutVars>
      </dgm:prSet>
      <dgm:spPr/>
      <dgm:t>
        <a:bodyPr/>
        <a:lstStyle/>
        <a:p>
          <a:endParaRPr lang="en-US"/>
        </a:p>
      </dgm:t>
    </dgm:pt>
    <dgm:pt modelId="{30145529-35CF-4392-8F74-DEBBD0698E47}" type="pres">
      <dgm:prSet presAssocID="{004E2304-19B8-483D-979E-BEC5110BB79B}" presName="descendantText" presStyleLbl="alignAccFollowNode1" presStyleIdx="0" presStyleCnt="2">
        <dgm:presLayoutVars>
          <dgm:bulletEnabled val="1"/>
        </dgm:presLayoutVars>
      </dgm:prSet>
      <dgm:spPr/>
      <dgm:t>
        <a:bodyPr/>
        <a:lstStyle/>
        <a:p>
          <a:endParaRPr lang="en-US"/>
        </a:p>
      </dgm:t>
    </dgm:pt>
    <dgm:pt modelId="{E5A9A2BD-758D-43D4-8B47-9BAB35060E38}" type="pres">
      <dgm:prSet presAssocID="{0236E4A0-25CA-4D74-8FAD-932E505ED71C}" presName="sp" presStyleCnt="0"/>
      <dgm:spPr/>
    </dgm:pt>
    <dgm:pt modelId="{19F2C8A7-C8F7-4736-B8E7-B6B371221685}" type="pres">
      <dgm:prSet presAssocID="{18D4EB7C-3541-44FD-BD9F-EA1615DE19E4}" presName="linNode" presStyleCnt="0"/>
      <dgm:spPr/>
    </dgm:pt>
    <dgm:pt modelId="{0F6BF5CC-9A26-4C6E-AD86-B75ABEE8AD59}" type="pres">
      <dgm:prSet presAssocID="{18D4EB7C-3541-44FD-BD9F-EA1615DE19E4}" presName="parentText" presStyleLbl="node1" presStyleIdx="1" presStyleCnt="2">
        <dgm:presLayoutVars>
          <dgm:chMax val="1"/>
          <dgm:bulletEnabled val="1"/>
        </dgm:presLayoutVars>
      </dgm:prSet>
      <dgm:spPr/>
      <dgm:t>
        <a:bodyPr/>
        <a:lstStyle/>
        <a:p>
          <a:endParaRPr lang="en-US"/>
        </a:p>
      </dgm:t>
    </dgm:pt>
    <dgm:pt modelId="{1D96E811-45CA-4B41-8A23-F67ECF2FF3EA}" type="pres">
      <dgm:prSet presAssocID="{18D4EB7C-3541-44FD-BD9F-EA1615DE19E4}" presName="descendantText" presStyleLbl="alignAccFollowNode1" presStyleIdx="1" presStyleCnt="2">
        <dgm:presLayoutVars>
          <dgm:bulletEnabled val="1"/>
        </dgm:presLayoutVars>
      </dgm:prSet>
      <dgm:spPr/>
      <dgm:t>
        <a:bodyPr/>
        <a:lstStyle/>
        <a:p>
          <a:endParaRPr lang="en-US"/>
        </a:p>
      </dgm:t>
    </dgm:pt>
  </dgm:ptLst>
  <dgm:cxnLst>
    <dgm:cxn modelId="{9C263413-6DD0-4BCD-A147-176744AB04AC}" srcId="{18D4EB7C-3541-44FD-BD9F-EA1615DE19E4}" destId="{BA897B78-C492-44E0-9618-C4593E60C117}" srcOrd="0" destOrd="0" parTransId="{F4ABDC26-9477-4593-99C7-1BBE933310F2}" sibTransId="{2B8DD910-80DA-4C2F-9B2E-B3C8BF4E0E63}"/>
    <dgm:cxn modelId="{B6D105D3-9940-47DE-A3A4-C1354A627D49}" type="presOf" srcId="{9F1AC40E-3F33-4119-AA15-11066B26C67B}" destId="{211B9EFB-EB3C-473A-8D07-2542CD5BEA2C}" srcOrd="0" destOrd="0" presId="urn:microsoft.com/office/officeart/2005/8/layout/vList5"/>
    <dgm:cxn modelId="{98890BEF-E55F-44B2-B178-C34F69D991D2}" type="presOf" srcId="{18D4EB7C-3541-44FD-BD9F-EA1615DE19E4}" destId="{0F6BF5CC-9A26-4C6E-AD86-B75ABEE8AD59}" srcOrd="0" destOrd="0" presId="urn:microsoft.com/office/officeart/2005/8/layout/vList5"/>
    <dgm:cxn modelId="{F96CB42B-85E1-409D-ACD5-96161BEB065F}" type="presOf" srcId="{B6051F83-8FDF-431A-9A41-59C86FC92EB4}" destId="{30145529-35CF-4392-8F74-DEBBD0698E47}" srcOrd="0" destOrd="0" presId="urn:microsoft.com/office/officeart/2005/8/layout/vList5"/>
    <dgm:cxn modelId="{559BCB5A-973F-4DD4-A4F9-487F063E483A}" type="presOf" srcId="{BA897B78-C492-44E0-9618-C4593E60C117}" destId="{1D96E811-45CA-4B41-8A23-F67ECF2FF3EA}" srcOrd="0" destOrd="0" presId="urn:microsoft.com/office/officeart/2005/8/layout/vList5"/>
    <dgm:cxn modelId="{415A477C-5E3C-4AEE-BC4A-0A7ED7545B1B}" type="presOf" srcId="{004E2304-19B8-483D-979E-BEC5110BB79B}" destId="{6C15CDF0-146B-427E-ADD3-F0E3DAC019BC}" srcOrd="0" destOrd="0" presId="urn:microsoft.com/office/officeart/2005/8/layout/vList5"/>
    <dgm:cxn modelId="{5F1C1549-5A0A-47CF-927C-A650CE91B7F1}" srcId="{9F1AC40E-3F33-4119-AA15-11066B26C67B}" destId="{18D4EB7C-3541-44FD-BD9F-EA1615DE19E4}" srcOrd="1" destOrd="0" parTransId="{9D14C909-4EA6-4444-B3C0-0C323A78789F}" sibTransId="{E4707895-97E8-4906-8555-375D6830C93D}"/>
    <dgm:cxn modelId="{1F9BD788-5A9A-4BBF-8D92-7FEF602BF6CB}" srcId="{9F1AC40E-3F33-4119-AA15-11066B26C67B}" destId="{004E2304-19B8-483D-979E-BEC5110BB79B}" srcOrd="0" destOrd="0" parTransId="{637C41FA-1DB5-4530-9C13-D700B9F47A80}" sibTransId="{0236E4A0-25CA-4D74-8FAD-932E505ED71C}"/>
    <dgm:cxn modelId="{CD672FC6-EBC0-4D41-8E47-9BBF0725EFCA}" srcId="{004E2304-19B8-483D-979E-BEC5110BB79B}" destId="{B6051F83-8FDF-431A-9A41-59C86FC92EB4}" srcOrd="0" destOrd="0" parTransId="{13934A06-F51B-46F2-BB7D-85CAB2E9FE7C}" sibTransId="{D0B255C6-6680-456C-822F-40714F3F820D}"/>
    <dgm:cxn modelId="{EA487298-3371-4935-93A6-29AF6C7C671A}" type="presParOf" srcId="{211B9EFB-EB3C-473A-8D07-2542CD5BEA2C}" destId="{7FB7BF8A-C1ED-4737-89DC-42EA5E348E82}" srcOrd="0" destOrd="0" presId="urn:microsoft.com/office/officeart/2005/8/layout/vList5"/>
    <dgm:cxn modelId="{A2C10F2E-FD25-4173-BB04-5BF0C5C84297}" type="presParOf" srcId="{7FB7BF8A-C1ED-4737-89DC-42EA5E348E82}" destId="{6C15CDF0-146B-427E-ADD3-F0E3DAC019BC}" srcOrd="0" destOrd="0" presId="urn:microsoft.com/office/officeart/2005/8/layout/vList5"/>
    <dgm:cxn modelId="{9060417D-EC15-4A23-800F-B5AF6E27416F}" type="presParOf" srcId="{7FB7BF8A-C1ED-4737-89DC-42EA5E348E82}" destId="{30145529-35CF-4392-8F74-DEBBD0698E47}" srcOrd="1" destOrd="0" presId="urn:microsoft.com/office/officeart/2005/8/layout/vList5"/>
    <dgm:cxn modelId="{B428A419-B989-47D5-8A71-866C28BE589F}" type="presParOf" srcId="{211B9EFB-EB3C-473A-8D07-2542CD5BEA2C}" destId="{E5A9A2BD-758D-43D4-8B47-9BAB35060E38}" srcOrd="1" destOrd="0" presId="urn:microsoft.com/office/officeart/2005/8/layout/vList5"/>
    <dgm:cxn modelId="{684383E0-6A30-4749-A353-0152120E8CD6}" type="presParOf" srcId="{211B9EFB-EB3C-473A-8D07-2542CD5BEA2C}" destId="{19F2C8A7-C8F7-4736-B8E7-B6B371221685}" srcOrd="2" destOrd="0" presId="urn:microsoft.com/office/officeart/2005/8/layout/vList5"/>
    <dgm:cxn modelId="{18E182DC-67D8-4FE1-B608-721B0532E978}" type="presParOf" srcId="{19F2C8A7-C8F7-4736-B8E7-B6B371221685}" destId="{0F6BF5CC-9A26-4C6E-AD86-B75ABEE8AD59}" srcOrd="0" destOrd="0" presId="urn:microsoft.com/office/officeart/2005/8/layout/vList5"/>
    <dgm:cxn modelId="{9268ACFC-401B-47E3-98E6-CEDB762E334F}" type="presParOf" srcId="{19F2C8A7-C8F7-4736-B8E7-B6B371221685}" destId="{1D96E811-45CA-4B41-8A23-F67ECF2FF3EA}" srcOrd="1" destOrd="0" presId="urn:microsoft.com/office/officeart/2005/8/layout/vList5"/>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12C8BC-4958-4A15-A2CE-5414FAB59AD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FC1EF89-E302-4679-8784-3289D12E9B35}">
      <dgm:prSet phldrT="[Text]"/>
      <dgm:spPr>
        <a:solidFill>
          <a:srgbClr val="0070C0"/>
        </a:solidFill>
        <a:ln>
          <a:solidFill>
            <a:srgbClr val="0070C0"/>
          </a:solidFill>
        </a:ln>
      </dgm:spPr>
      <dgm:t>
        <a:bodyPr/>
        <a:lstStyle/>
        <a:p>
          <a:r>
            <a:rPr lang="en-US" dirty="0" smtClean="0"/>
            <a:t>United States of America</a:t>
          </a:r>
        </a:p>
        <a:p>
          <a:r>
            <a:rPr lang="en-US" dirty="0" smtClean="0"/>
            <a:t>(May, 2015)</a:t>
          </a:r>
          <a:endParaRPr lang="en-US" dirty="0"/>
        </a:p>
      </dgm:t>
    </dgm:pt>
    <dgm:pt modelId="{6C19DB7F-0AEE-4D4B-A54A-3B121BEB4127}" type="parTrans" cxnId="{D04CC56D-E9B2-4597-805C-DB6F1BA68093}">
      <dgm:prSet/>
      <dgm:spPr/>
      <dgm:t>
        <a:bodyPr/>
        <a:lstStyle/>
        <a:p>
          <a:endParaRPr lang="en-US"/>
        </a:p>
      </dgm:t>
    </dgm:pt>
    <dgm:pt modelId="{ACD6F965-DEE2-4A77-90EF-44BF4408A4FA}" type="sibTrans" cxnId="{D04CC56D-E9B2-4597-805C-DB6F1BA68093}">
      <dgm:prSet/>
      <dgm:spPr/>
      <dgm:t>
        <a:bodyPr/>
        <a:lstStyle/>
        <a:p>
          <a:endParaRPr lang="en-US"/>
        </a:p>
      </dgm:t>
    </dgm:pt>
    <dgm:pt modelId="{3DA16BEE-F90F-4242-999B-A5399890F852}">
      <dgm:prSet phldrT="[Text]"/>
      <dgm:spPr>
        <a:solidFill>
          <a:srgbClr val="0070C0"/>
        </a:solidFill>
        <a:ln>
          <a:solidFill>
            <a:srgbClr val="0070C0"/>
          </a:solidFill>
        </a:ln>
      </dgm:spPr>
      <dgm:t>
        <a:bodyPr/>
        <a:lstStyle/>
        <a:p>
          <a:r>
            <a:rPr lang="en-US" dirty="0" smtClean="0"/>
            <a:t>Japan</a:t>
          </a:r>
        </a:p>
        <a:p>
          <a:r>
            <a:rPr lang="en-US" dirty="0" smtClean="0"/>
            <a:t>(May, 2015)</a:t>
          </a:r>
          <a:endParaRPr lang="en-US" dirty="0"/>
        </a:p>
      </dgm:t>
    </dgm:pt>
    <dgm:pt modelId="{1261426B-0B6B-4F19-924F-5ACCC4B04BBA}" type="parTrans" cxnId="{5C2140FE-B948-4166-98F2-DD96D061236A}">
      <dgm:prSet/>
      <dgm:spPr/>
      <dgm:t>
        <a:bodyPr/>
        <a:lstStyle/>
        <a:p>
          <a:endParaRPr lang="en-US"/>
        </a:p>
      </dgm:t>
    </dgm:pt>
    <dgm:pt modelId="{74461194-422B-4022-99DC-67253D1F7281}" type="sibTrans" cxnId="{5C2140FE-B948-4166-98F2-DD96D061236A}">
      <dgm:prSet/>
      <dgm:spPr/>
      <dgm:t>
        <a:bodyPr/>
        <a:lstStyle/>
        <a:p>
          <a:endParaRPr lang="en-US"/>
        </a:p>
      </dgm:t>
    </dgm:pt>
    <dgm:pt modelId="{79CA5E5B-F920-4649-8901-4FCD7F8F3A19}">
      <dgm:prSet phldrT="[Text]"/>
      <dgm:spPr>
        <a:solidFill>
          <a:srgbClr val="0070C0"/>
        </a:solidFill>
        <a:ln>
          <a:solidFill>
            <a:srgbClr val="0070C0"/>
          </a:solidFill>
        </a:ln>
      </dgm:spPr>
      <dgm:t>
        <a:bodyPr/>
        <a:lstStyle/>
        <a:p>
          <a:r>
            <a:rPr lang="en-US" dirty="0" smtClean="0"/>
            <a:t>Republic of Korea</a:t>
          </a:r>
        </a:p>
        <a:p>
          <a:r>
            <a:rPr lang="en-US" dirty="0" smtClean="0"/>
            <a:t>(July 2014) </a:t>
          </a:r>
          <a:endParaRPr lang="en-US" dirty="0"/>
        </a:p>
      </dgm:t>
    </dgm:pt>
    <dgm:pt modelId="{9B499EEB-F61F-4873-A8ED-F8909478D52C}" type="parTrans" cxnId="{80B5D4B7-BFC0-4609-9AFD-08A1123A22DD}">
      <dgm:prSet/>
      <dgm:spPr/>
      <dgm:t>
        <a:bodyPr/>
        <a:lstStyle/>
        <a:p>
          <a:endParaRPr lang="en-US"/>
        </a:p>
      </dgm:t>
    </dgm:pt>
    <dgm:pt modelId="{BA5913D7-58CA-444C-A87B-6BE4A5EBB4AB}" type="sibTrans" cxnId="{80B5D4B7-BFC0-4609-9AFD-08A1123A22DD}">
      <dgm:prSet/>
      <dgm:spPr/>
      <dgm:t>
        <a:bodyPr/>
        <a:lstStyle/>
        <a:p>
          <a:endParaRPr lang="en-US"/>
        </a:p>
      </dgm:t>
    </dgm:pt>
    <dgm:pt modelId="{9ACCB04D-2E8F-4C86-95FA-138457D279F0}">
      <dgm:prSet phldrT="[Text]"/>
      <dgm:spPr>
        <a:solidFill>
          <a:srgbClr val="0070C0"/>
        </a:solidFill>
        <a:ln>
          <a:solidFill>
            <a:srgbClr val="0070C0"/>
          </a:solidFill>
        </a:ln>
      </dgm:spPr>
      <dgm:t>
        <a:bodyPr/>
        <a:lstStyle/>
        <a:p>
          <a:r>
            <a:rPr lang="fr-CH" dirty="0" err="1" smtClean="0"/>
            <a:t>Turkmenistan</a:t>
          </a:r>
          <a:endParaRPr lang="fr-CH" dirty="0" smtClean="0"/>
        </a:p>
        <a:p>
          <a:r>
            <a:rPr lang="fr-CH" dirty="0" smtClean="0"/>
            <a:t>(as </a:t>
          </a:r>
          <a:r>
            <a:rPr lang="fr-CH" dirty="0" err="1" smtClean="0"/>
            <a:t>from</a:t>
          </a:r>
          <a:r>
            <a:rPr lang="fr-CH" dirty="0" smtClean="0"/>
            <a:t> March 16, 2016)</a:t>
          </a:r>
          <a:endParaRPr lang="en-US" dirty="0"/>
        </a:p>
      </dgm:t>
    </dgm:pt>
    <dgm:pt modelId="{8ED4C1AE-5311-45CD-A880-5BCBCD726F84}" type="parTrans" cxnId="{DB9727E5-1055-45C5-8A21-CBDA337088A8}">
      <dgm:prSet/>
      <dgm:spPr/>
      <dgm:t>
        <a:bodyPr/>
        <a:lstStyle/>
        <a:p>
          <a:endParaRPr lang="en-US"/>
        </a:p>
      </dgm:t>
    </dgm:pt>
    <dgm:pt modelId="{ABDB332F-718F-43F9-A379-FD2D9A747CE4}" type="sibTrans" cxnId="{DB9727E5-1055-45C5-8A21-CBDA337088A8}">
      <dgm:prSet/>
      <dgm:spPr/>
      <dgm:t>
        <a:bodyPr/>
        <a:lstStyle/>
        <a:p>
          <a:endParaRPr lang="en-US"/>
        </a:p>
      </dgm:t>
    </dgm:pt>
    <dgm:pt modelId="{ECFFE03C-B6F6-43B9-B7AE-6403EC4D8C41}" type="pres">
      <dgm:prSet presAssocID="{5C12C8BC-4958-4A15-A2CE-5414FAB59AD4}" presName="linearFlow" presStyleCnt="0">
        <dgm:presLayoutVars>
          <dgm:dir/>
          <dgm:resizeHandles val="exact"/>
        </dgm:presLayoutVars>
      </dgm:prSet>
      <dgm:spPr/>
      <dgm:t>
        <a:bodyPr/>
        <a:lstStyle/>
        <a:p>
          <a:endParaRPr lang="en-US"/>
        </a:p>
      </dgm:t>
    </dgm:pt>
    <dgm:pt modelId="{49D6BAE2-5ED6-4E6B-88CF-09D12F7029A4}" type="pres">
      <dgm:prSet presAssocID="{9ACCB04D-2E8F-4C86-95FA-138457D279F0}" presName="composite" presStyleCnt="0"/>
      <dgm:spPr/>
    </dgm:pt>
    <dgm:pt modelId="{F22DE3B7-1F90-4C77-BC22-3471BA137C44}" type="pres">
      <dgm:prSet presAssocID="{9ACCB04D-2E8F-4C86-95FA-138457D279F0}" presName="imgShp" presStyleLbl="fgImgPlace1" presStyleIdx="0" presStyleCnt="4" custScaleX="101518" custScaleY="100089" custLinFactNeighborX="-18157" custLinFactNeighborY="1580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a:solidFill>
            <a:srgbClr val="0070C0"/>
          </a:solidFill>
        </a:ln>
      </dgm:spPr>
      <dgm:t>
        <a:bodyPr/>
        <a:lstStyle/>
        <a:p>
          <a:endParaRPr lang="en-US"/>
        </a:p>
      </dgm:t>
    </dgm:pt>
    <dgm:pt modelId="{64278C8D-F963-4E7B-BB74-4B7547AFEF89}" type="pres">
      <dgm:prSet presAssocID="{9ACCB04D-2E8F-4C86-95FA-138457D279F0}" presName="txShp" presStyleLbl="node1" presStyleIdx="0" presStyleCnt="4" custScaleX="109364" custScaleY="100019" custLinFactNeighborX="-32" custLinFactNeighborY="15767">
        <dgm:presLayoutVars>
          <dgm:bulletEnabled val="1"/>
        </dgm:presLayoutVars>
      </dgm:prSet>
      <dgm:spPr/>
      <dgm:t>
        <a:bodyPr/>
        <a:lstStyle/>
        <a:p>
          <a:endParaRPr lang="en-US"/>
        </a:p>
      </dgm:t>
    </dgm:pt>
    <dgm:pt modelId="{31056F9A-8B24-4349-9A04-DC0F17D7C695}" type="pres">
      <dgm:prSet presAssocID="{ABDB332F-718F-43F9-A379-FD2D9A747CE4}" presName="spacing" presStyleCnt="0"/>
      <dgm:spPr/>
    </dgm:pt>
    <dgm:pt modelId="{AE9B2347-A6E2-479A-B9DF-AAD816D450A4}" type="pres">
      <dgm:prSet presAssocID="{6FC1EF89-E302-4679-8784-3289D12E9B35}" presName="composite" presStyleCnt="0"/>
      <dgm:spPr/>
    </dgm:pt>
    <dgm:pt modelId="{C6C7A08A-EA14-41FD-9B4E-C4FA1D303659}" type="pres">
      <dgm:prSet presAssocID="{6FC1EF89-E302-4679-8784-3289D12E9B35}" presName="imgShp" presStyleLbl="fgImgPlace1" presStyleIdx="1" presStyleCnt="4" custLinFactNeighborX="-9285" custLinFactNeighborY="-12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0" r="-20000"/>
          </a:stretch>
        </a:blipFill>
        <a:ln>
          <a:solidFill>
            <a:srgbClr val="0070C0"/>
          </a:solidFill>
        </a:ln>
      </dgm:spPr>
      <dgm:t>
        <a:bodyPr/>
        <a:lstStyle/>
        <a:p>
          <a:endParaRPr lang="en-US"/>
        </a:p>
      </dgm:t>
    </dgm:pt>
    <dgm:pt modelId="{8CFD5564-BFCC-4045-BD3E-8EA04CD08A43}" type="pres">
      <dgm:prSet presAssocID="{6FC1EF89-E302-4679-8784-3289D12E9B35}" presName="txShp" presStyleLbl="node1" presStyleIdx="1" presStyleCnt="4" custScaleX="110409" custLinFactNeighborX="523" custLinFactNeighborY="-137">
        <dgm:presLayoutVars>
          <dgm:bulletEnabled val="1"/>
        </dgm:presLayoutVars>
      </dgm:prSet>
      <dgm:spPr/>
      <dgm:t>
        <a:bodyPr/>
        <a:lstStyle/>
        <a:p>
          <a:endParaRPr lang="en-US"/>
        </a:p>
      </dgm:t>
    </dgm:pt>
    <dgm:pt modelId="{6032FF6F-6130-4D32-B230-F54ECBBF64A3}" type="pres">
      <dgm:prSet presAssocID="{ACD6F965-DEE2-4A77-90EF-44BF4408A4FA}" presName="spacing" presStyleCnt="0"/>
      <dgm:spPr/>
    </dgm:pt>
    <dgm:pt modelId="{F30C904A-44EC-4042-BB15-0D219775442C}" type="pres">
      <dgm:prSet presAssocID="{3DA16BEE-F90F-4242-999B-A5399890F852}" presName="composite" presStyleCnt="0"/>
      <dgm:spPr/>
    </dgm:pt>
    <dgm:pt modelId="{2E2C6BCB-DB56-4970-8A69-AFACAD91DE31}" type="pres">
      <dgm:prSet presAssocID="{3DA16BEE-F90F-4242-999B-A5399890F852}" presName="imgShp" presStyleLbl="fgImgPlace1" presStyleIdx="2" presStyleCnt="4" custLinFactNeighborX="-9285" custLinFactNeighborY="-107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a:solidFill>
            <a:srgbClr val="0070C0"/>
          </a:solidFill>
        </a:ln>
      </dgm:spPr>
      <dgm:t>
        <a:bodyPr/>
        <a:lstStyle/>
        <a:p>
          <a:endParaRPr lang="en-US"/>
        </a:p>
      </dgm:t>
    </dgm:pt>
    <dgm:pt modelId="{86E2AC1F-8A57-4DEB-8784-371974879DBF}" type="pres">
      <dgm:prSet presAssocID="{3DA16BEE-F90F-4242-999B-A5399890F852}" presName="txShp" presStyleLbl="node1" presStyleIdx="2" presStyleCnt="4" custScaleX="110409">
        <dgm:presLayoutVars>
          <dgm:bulletEnabled val="1"/>
        </dgm:presLayoutVars>
      </dgm:prSet>
      <dgm:spPr/>
      <dgm:t>
        <a:bodyPr/>
        <a:lstStyle/>
        <a:p>
          <a:endParaRPr lang="en-US"/>
        </a:p>
      </dgm:t>
    </dgm:pt>
    <dgm:pt modelId="{021C1F64-E6D0-4AFF-A1E2-89DF2F3F2F29}" type="pres">
      <dgm:prSet presAssocID="{74461194-422B-4022-99DC-67253D1F7281}" presName="spacing" presStyleCnt="0"/>
      <dgm:spPr/>
    </dgm:pt>
    <dgm:pt modelId="{C5DE037A-58E1-4036-BFD9-A7D67CD872D6}" type="pres">
      <dgm:prSet presAssocID="{79CA5E5B-F920-4649-8901-4FCD7F8F3A19}" presName="composite" presStyleCnt="0"/>
      <dgm:spPr/>
    </dgm:pt>
    <dgm:pt modelId="{00E81C8D-C607-4590-AA70-B5DDF3D3EA39}" type="pres">
      <dgm:prSet presAssocID="{79CA5E5B-F920-4649-8901-4FCD7F8F3A19}" presName="imgShp" presStyleLbl="fgImgPlace1" presStyleIdx="3" presStyleCnt="4" custLinFactNeighborX="-9223" custLinFactNeighborY="-2036"/>
      <dgm:spPr>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a:ln>
          <a:solidFill>
            <a:srgbClr val="0070C0"/>
          </a:solidFill>
        </a:ln>
      </dgm:spPr>
      <dgm:t>
        <a:bodyPr/>
        <a:lstStyle/>
        <a:p>
          <a:endParaRPr lang="en-US"/>
        </a:p>
      </dgm:t>
    </dgm:pt>
    <dgm:pt modelId="{FBE582A4-B574-4BF5-9EFC-2F1DC14A8D71}" type="pres">
      <dgm:prSet presAssocID="{79CA5E5B-F920-4649-8901-4FCD7F8F3A19}" presName="txShp" presStyleLbl="node1" presStyleIdx="3" presStyleCnt="4" custScaleX="110466" custLinFactNeighborX="-96" custLinFactNeighborY="-4350">
        <dgm:presLayoutVars>
          <dgm:bulletEnabled val="1"/>
        </dgm:presLayoutVars>
      </dgm:prSet>
      <dgm:spPr/>
      <dgm:t>
        <a:bodyPr/>
        <a:lstStyle/>
        <a:p>
          <a:endParaRPr lang="en-US"/>
        </a:p>
      </dgm:t>
    </dgm:pt>
  </dgm:ptLst>
  <dgm:cxnLst>
    <dgm:cxn modelId="{DB9727E5-1055-45C5-8A21-CBDA337088A8}" srcId="{5C12C8BC-4958-4A15-A2CE-5414FAB59AD4}" destId="{9ACCB04D-2E8F-4C86-95FA-138457D279F0}" srcOrd="0" destOrd="0" parTransId="{8ED4C1AE-5311-45CD-A880-5BCBCD726F84}" sibTransId="{ABDB332F-718F-43F9-A379-FD2D9A747CE4}"/>
    <dgm:cxn modelId="{F9F8901E-3657-4DB9-AC4A-C2DAE7755BF2}" type="presOf" srcId="{79CA5E5B-F920-4649-8901-4FCD7F8F3A19}" destId="{FBE582A4-B574-4BF5-9EFC-2F1DC14A8D71}" srcOrd="0" destOrd="0" presId="urn:microsoft.com/office/officeart/2005/8/layout/vList3"/>
    <dgm:cxn modelId="{8A3235D7-36D9-44F3-9596-F04E9FACBE63}" type="presOf" srcId="{6FC1EF89-E302-4679-8784-3289D12E9B35}" destId="{8CFD5564-BFCC-4045-BD3E-8EA04CD08A43}" srcOrd="0" destOrd="0" presId="urn:microsoft.com/office/officeart/2005/8/layout/vList3"/>
    <dgm:cxn modelId="{9CBAF8A1-8BBD-40A3-8C3D-1D59566C6381}" type="presOf" srcId="{3DA16BEE-F90F-4242-999B-A5399890F852}" destId="{86E2AC1F-8A57-4DEB-8784-371974879DBF}" srcOrd="0" destOrd="0" presId="urn:microsoft.com/office/officeart/2005/8/layout/vList3"/>
    <dgm:cxn modelId="{80B5D4B7-BFC0-4609-9AFD-08A1123A22DD}" srcId="{5C12C8BC-4958-4A15-A2CE-5414FAB59AD4}" destId="{79CA5E5B-F920-4649-8901-4FCD7F8F3A19}" srcOrd="3" destOrd="0" parTransId="{9B499EEB-F61F-4873-A8ED-F8909478D52C}" sibTransId="{BA5913D7-58CA-444C-A87B-6BE4A5EBB4AB}"/>
    <dgm:cxn modelId="{78074853-87B7-4F76-B550-C87A810E33B9}" type="presOf" srcId="{5C12C8BC-4958-4A15-A2CE-5414FAB59AD4}" destId="{ECFFE03C-B6F6-43B9-B7AE-6403EC4D8C41}" srcOrd="0" destOrd="0" presId="urn:microsoft.com/office/officeart/2005/8/layout/vList3"/>
    <dgm:cxn modelId="{31DC7752-9B77-4E6C-8068-FD8B1D83ADE2}" type="presOf" srcId="{9ACCB04D-2E8F-4C86-95FA-138457D279F0}" destId="{64278C8D-F963-4E7B-BB74-4B7547AFEF89}" srcOrd="0" destOrd="0" presId="urn:microsoft.com/office/officeart/2005/8/layout/vList3"/>
    <dgm:cxn modelId="{D04CC56D-E9B2-4597-805C-DB6F1BA68093}" srcId="{5C12C8BC-4958-4A15-A2CE-5414FAB59AD4}" destId="{6FC1EF89-E302-4679-8784-3289D12E9B35}" srcOrd="1" destOrd="0" parTransId="{6C19DB7F-0AEE-4D4B-A54A-3B121BEB4127}" sibTransId="{ACD6F965-DEE2-4A77-90EF-44BF4408A4FA}"/>
    <dgm:cxn modelId="{5C2140FE-B948-4166-98F2-DD96D061236A}" srcId="{5C12C8BC-4958-4A15-A2CE-5414FAB59AD4}" destId="{3DA16BEE-F90F-4242-999B-A5399890F852}" srcOrd="2" destOrd="0" parTransId="{1261426B-0B6B-4F19-924F-5ACCC4B04BBA}" sibTransId="{74461194-422B-4022-99DC-67253D1F7281}"/>
    <dgm:cxn modelId="{16B589F2-34C8-4F5D-A76C-4C4B44295E10}" type="presParOf" srcId="{ECFFE03C-B6F6-43B9-B7AE-6403EC4D8C41}" destId="{49D6BAE2-5ED6-4E6B-88CF-09D12F7029A4}" srcOrd="0" destOrd="0" presId="urn:microsoft.com/office/officeart/2005/8/layout/vList3"/>
    <dgm:cxn modelId="{96490116-2FDB-4814-8A35-4BEF6F2EAACE}" type="presParOf" srcId="{49D6BAE2-5ED6-4E6B-88CF-09D12F7029A4}" destId="{F22DE3B7-1F90-4C77-BC22-3471BA137C44}" srcOrd="0" destOrd="0" presId="urn:microsoft.com/office/officeart/2005/8/layout/vList3"/>
    <dgm:cxn modelId="{E421E474-7CCC-459F-BE69-1EFAC54BFFEE}" type="presParOf" srcId="{49D6BAE2-5ED6-4E6B-88CF-09D12F7029A4}" destId="{64278C8D-F963-4E7B-BB74-4B7547AFEF89}" srcOrd="1" destOrd="0" presId="urn:microsoft.com/office/officeart/2005/8/layout/vList3"/>
    <dgm:cxn modelId="{A26C82C7-404C-45AC-8C7B-364CB415B3FC}" type="presParOf" srcId="{ECFFE03C-B6F6-43B9-B7AE-6403EC4D8C41}" destId="{31056F9A-8B24-4349-9A04-DC0F17D7C695}" srcOrd="1" destOrd="0" presId="urn:microsoft.com/office/officeart/2005/8/layout/vList3"/>
    <dgm:cxn modelId="{235A775C-5615-4A83-A861-34CAC2484073}" type="presParOf" srcId="{ECFFE03C-B6F6-43B9-B7AE-6403EC4D8C41}" destId="{AE9B2347-A6E2-479A-B9DF-AAD816D450A4}" srcOrd="2" destOrd="0" presId="urn:microsoft.com/office/officeart/2005/8/layout/vList3"/>
    <dgm:cxn modelId="{EEB337F4-6A0A-4E41-AFB3-6E2BDC679059}" type="presParOf" srcId="{AE9B2347-A6E2-479A-B9DF-AAD816D450A4}" destId="{C6C7A08A-EA14-41FD-9B4E-C4FA1D303659}" srcOrd="0" destOrd="0" presId="urn:microsoft.com/office/officeart/2005/8/layout/vList3"/>
    <dgm:cxn modelId="{D2869DB2-AFDA-4DD9-B609-0908E305D58B}" type="presParOf" srcId="{AE9B2347-A6E2-479A-B9DF-AAD816D450A4}" destId="{8CFD5564-BFCC-4045-BD3E-8EA04CD08A43}" srcOrd="1" destOrd="0" presId="urn:microsoft.com/office/officeart/2005/8/layout/vList3"/>
    <dgm:cxn modelId="{9C395EF1-0CA7-4E71-B91A-F1786413A2AF}" type="presParOf" srcId="{ECFFE03C-B6F6-43B9-B7AE-6403EC4D8C41}" destId="{6032FF6F-6130-4D32-B230-F54ECBBF64A3}" srcOrd="3" destOrd="0" presId="urn:microsoft.com/office/officeart/2005/8/layout/vList3"/>
    <dgm:cxn modelId="{688C921B-F80E-4561-9917-6FD7414E87D7}" type="presParOf" srcId="{ECFFE03C-B6F6-43B9-B7AE-6403EC4D8C41}" destId="{F30C904A-44EC-4042-BB15-0D219775442C}" srcOrd="4" destOrd="0" presId="urn:microsoft.com/office/officeart/2005/8/layout/vList3"/>
    <dgm:cxn modelId="{0805D2E7-83FC-461A-BA02-FD76A41A4900}" type="presParOf" srcId="{F30C904A-44EC-4042-BB15-0D219775442C}" destId="{2E2C6BCB-DB56-4970-8A69-AFACAD91DE31}" srcOrd="0" destOrd="0" presId="urn:microsoft.com/office/officeart/2005/8/layout/vList3"/>
    <dgm:cxn modelId="{C45FB286-C06D-4D83-85E0-799BC0E1B1F4}" type="presParOf" srcId="{F30C904A-44EC-4042-BB15-0D219775442C}" destId="{86E2AC1F-8A57-4DEB-8784-371974879DBF}" srcOrd="1" destOrd="0" presId="urn:microsoft.com/office/officeart/2005/8/layout/vList3"/>
    <dgm:cxn modelId="{FE515040-C328-4ACA-A9CC-2AA0C9C44454}" type="presParOf" srcId="{ECFFE03C-B6F6-43B9-B7AE-6403EC4D8C41}" destId="{021C1F64-E6D0-4AFF-A1E2-89DF2F3F2F29}" srcOrd="5" destOrd="0" presId="urn:microsoft.com/office/officeart/2005/8/layout/vList3"/>
    <dgm:cxn modelId="{43B1B02B-6C70-4EE5-B784-31E23033D243}" type="presParOf" srcId="{ECFFE03C-B6F6-43B9-B7AE-6403EC4D8C41}" destId="{C5DE037A-58E1-4036-BFD9-A7D67CD872D6}" srcOrd="6" destOrd="0" presId="urn:microsoft.com/office/officeart/2005/8/layout/vList3"/>
    <dgm:cxn modelId="{998D9369-CB91-42BA-B6F8-13DB2CF5B9C6}" type="presParOf" srcId="{C5DE037A-58E1-4036-BFD9-A7D67CD872D6}" destId="{00E81C8D-C607-4590-AA70-B5DDF3D3EA39}" srcOrd="0" destOrd="0" presId="urn:microsoft.com/office/officeart/2005/8/layout/vList3"/>
    <dgm:cxn modelId="{CBD1B634-A8AB-45B6-82DE-5661A7C29549}" type="presParOf" srcId="{C5DE037A-58E1-4036-BFD9-A7D67CD872D6}" destId="{FBE582A4-B574-4BF5-9EFC-2F1DC14A8D7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889CDD9-4B6A-4CBD-9DD4-58A14604E6D1}"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899B2940-AC4D-4A63-8D3A-5722BFCBC9A7}">
      <dgm:prSet phldrT="[Text]"/>
      <dgm:spPr>
        <a:solidFill>
          <a:srgbClr val="0070C0"/>
        </a:solidFill>
        <a:ln>
          <a:solidFill>
            <a:srgbClr val="0070C0"/>
          </a:solidFill>
        </a:ln>
      </dgm:spPr>
      <dgm:t>
        <a:bodyPr/>
        <a:lstStyle/>
        <a:p>
          <a:r>
            <a:rPr lang="en-US" dirty="0" smtClean="0"/>
            <a:t>China</a:t>
          </a:r>
          <a:endParaRPr lang="en-US" dirty="0"/>
        </a:p>
      </dgm:t>
    </dgm:pt>
    <dgm:pt modelId="{37312E10-A202-4B74-A29B-9AEF3755DFDF}" type="parTrans" cxnId="{8AD7E9D1-3EEB-4F26-82F0-5F7D599B3A4B}">
      <dgm:prSet/>
      <dgm:spPr/>
      <dgm:t>
        <a:bodyPr/>
        <a:lstStyle/>
        <a:p>
          <a:endParaRPr lang="en-US"/>
        </a:p>
      </dgm:t>
    </dgm:pt>
    <dgm:pt modelId="{3FE069C7-D227-43FE-9A92-419AB2A7DE01}" type="sibTrans" cxnId="{8AD7E9D1-3EEB-4F26-82F0-5F7D599B3A4B}">
      <dgm:prSet/>
      <dgm:spPr/>
      <dgm:t>
        <a:bodyPr/>
        <a:lstStyle/>
        <a:p>
          <a:endParaRPr lang="en-US"/>
        </a:p>
      </dgm:t>
    </dgm:pt>
    <dgm:pt modelId="{4E8728FB-DE6D-405A-8852-3463CF474CA7}">
      <dgm:prSet phldrT="[Text]"/>
      <dgm:spPr>
        <a:solidFill>
          <a:srgbClr val="0070C0"/>
        </a:solidFill>
        <a:ln>
          <a:solidFill>
            <a:srgbClr val="0070C0"/>
          </a:solidFill>
        </a:ln>
      </dgm:spPr>
      <dgm:t>
        <a:bodyPr/>
        <a:lstStyle/>
        <a:p>
          <a:r>
            <a:rPr lang="en-US" dirty="0" smtClean="0"/>
            <a:t>Russian Federation</a:t>
          </a:r>
          <a:endParaRPr lang="en-US" dirty="0"/>
        </a:p>
      </dgm:t>
    </dgm:pt>
    <dgm:pt modelId="{6DEF7969-1B6F-46E0-BF48-63A4A4C51881}" type="parTrans" cxnId="{CA31CB22-09DE-4050-A8FA-FB8ABEE47C40}">
      <dgm:prSet/>
      <dgm:spPr/>
      <dgm:t>
        <a:bodyPr/>
        <a:lstStyle/>
        <a:p>
          <a:endParaRPr lang="en-US"/>
        </a:p>
      </dgm:t>
    </dgm:pt>
    <dgm:pt modelId="{8F00CDEB-14F9-4B8C-B8E3-A099F2610816}" type="sibTrans" cxnId="{CA31CB22-09DE-4050-A8FA-FB8ABEE47C40}">
      <dgm:prSet/>
      <dgm:spPr/>
      <dgm:t>
        <a:bodyPr/>
        <a:lstStyle/>
        <a:p>
          <a:endParaRPr lang="en-US"/>
        </a:p>
      </dgm:t>
    </dgm:pt>
    <dgm:pt modelId="{6FE4E936-F540-49F8-89B3-4F93D8A04D50}">
      <dgm:prSet phldrT="[Text]"/>
      <dgm:spPr>
        <a:solidFill>
          <a:srgbClr val="0070C0"/>
        </a:solidFill>
        <a:ln>
          <a:solidFill>
            <a:srgbClr val="0070C0"/>
          </a:solidFill>
        </a:ln>
      </dgm:spPr>
      <dgm:t>
        <a:bodyPr/>
        <a:lstStyle/>
        <a:p>
          <a:r>
            <a:rPr lang="en-US" dirty="0" smtClean="0"/>
            <a:t>Morocco</a:t>
          </a:r>
          <a:endParaRPr lang="en-US" dirty="0"/>
        </a:p>
      </dgm:t>
    </dgm:pt>
    <dgm:pt modelId="{BCF561CA-B6CD-46A7-9114-7EFFA81DCB33}" type="parTrans" cxnId="{9A32EA23-EBB3-4DF9-9D87-527F8DE07C8A}">
      <dgm:prSet/>
      <dgm:spPr/>
      <dgm:t>
        <a:bodyPr/>
        <a:lstStyle/>
        <a:p>
          <a:endParaRPr lang="en-US"/>
        </a:p>
      </dgm:t>
    </dgm:pt>
    <dgm:pt modelId="{3004A7D3-618B-4008-A9AB-0C1C6D5317C5}" type="sibTrans" cxnId="{9A32EA23-EBB3-4DF9-9D87-527F8DE07C8A}">
      <dgm:prSet/>
      <dgm:spPr/>
      <dgm:t>
        <a:bodyPr/>
        <a:lstStyle/>
        <a:p>
          <a:endParaRPr lang="en-US"/>
        </a:p>
      </dgm:t>
    </dgm:pt>
    <dgm:pt modelId="{FF08958C-0E34-4199-8DAB-AE5F742C4D06}">
      <dgm:prSet phldrT="[Text]"/>
      <dgm:spPr>
        <a:solidFill>
          <a:srgbClr val="0070C0"/>
        </a:solidFill>
        <a:ln>
          <a:solidFill>
            <a:srgbClr val="0070C0"/>
          </a:solidFill>
        </a:ln>
      </dgm:spPr>
      <dgm:t>
        <a:bodyPr/>
        <a:lstStyle/>
        <a:p>
          <a:r>
            <a:rPr lang="en-US" dirty="0" smtClean="0"/>
            <a:t>ASEAN countries</a:t>
          </a:r>
          <a:endParaRPr lang="en-US" dirty="0"/>
        </a:p>
      </dgm:t>
    </dgm:pt>
    <dgm:pt modelId="{9CD36414-C627-4CCF-BF0D-FEB4CD5053CC}" type="parTrans" cxnId="{F42D5D5C-DC1B-46BA-BC95-EE060F1580BC}">
      <dgm:prSet/>
      <dgm:spPr/>
      <dgm:t>
        <a:bodyPr/>
        <a:lstStyle/>
        <a:p>
          <a:endParaRPr lang="en-US"/>
        </a:p>
      </dgm:t>
    </dgm:pt>
    <dgm:pt modelId="{1073BB23-F777-4874-8588-5363A155C348}" type="sibTrans" cxnId="{F42D5D5C-DC1B-46BA-BC95-EE060F1580BC}">
      <dgm:prSet/>
      <dgm:spPr/>
      <dgm:t>
        <a:bodyPr/>
        <a:lstStyle/>
        <a:p>
          <a:endParaRPr lang="en-US"/>
        </a:p>
      </dgm:t>
    </dgm:pt>
    <dgm:pt modelId="{96D5BE9C-248E-48FC-810F-58439B9D16B2}">
      <dgm:prSet phldrT="[Text]"/>
      <dgm:spPr>
        <a:solidFill>
          <a:srgbClr val="0070C0"/>
        </a:solidFill>
        <a:ln>
          <a:solidFill>
            <a:srgbClr val="0070C0"/>
          </a:solidFill>
        </a:ln>
      </dgm:spPr>
      <dgm:t>
        <a:bodyPr/>
        <a:lstStyle/>
        <a:p>
          <a:r>
            <a:rPr lang="en-US" dirty="0" smtClean="0"/>
            <a:t>Israel</a:t>
          </a:r>
          <a:endParaRPr lang="en-US" dirty="0"/>
        </a:p>
      </dgm:t>
    </dgm:pt>
    <dgm:pt modelId="{2403A07B-E3EB-4CA1-B073-08CBE6AE3492}" type="parTrans" cxnId="{7EF5C113-2831-45B1-BE71-91DCFEE73451}">
      <dgm:prSet/>
      <dgm:spPr/>
      <dgm:t>
        <a:bodyPr/>
        <a:lstStyle/>
        <a:p>
          <a:endParaRPr lang="en-US"/>
        </a:p>
      </dgm:t>
    </dgm:pt>
    <dgm:pt modelId="{A7A9526B-5207-4420-B4D7-CFED05F859EB}" type="sibTrans" cxnId="{7EF5C113-2831-45B1-BE71-91DCFEE73451}">
      <dgm:prSet/>
      <dgm:spPr/>
      <dgm:t>
        <a:bodyPr/>
        <a:lstStyle/>
        <a:p>
          <a:endParaRPr lang="en-US"/>
        </a:p>
      </dgm:t>
    </dgm:pt>
    <dgm:pt modelId="{666611AF-31F4-4C98-B796-82B88EEF1DEA}">
      <dgm:prSet phldrT="[Text]"/>
      <dgm:spPr>
        <a:solidFill>
          <a:srgbClr val="0070C0"/>
        </a:solidFill>
        <a:ln>
          <a:solidFill>
            <a:srgbClr val="0070C0"/>
          </a:solidFill>
        </a:ln>
      </dgm:spPr>
      <dgm:t>
        <a:bodyPr/>
        <a:lstStyle/>
        <a:p>
          <a:r>
            <a:rPr lang="en-US" dirty="0" smtClean="0"/>
            <a:t>Belize </a:t>
          </a:r>
          <a:endParaRPr lang="en-US" dirty="0"/>
        </a:p>
      </dgm:t>
    </dgm:pt>
    <dgm:pt modelId="{E65A8D97-85A6-4B78-ABF0-6618741AB1F7}" type="parTrans" cxnId="{B445AA95-381F-45E4-A406-0497A165ACBC}">
      <dgm:prSet/>
      <dgm:spPr/>
      <dgm:t>
        <a:bodyPr/>
        <a:lstStyle/>
        <a:p>
          <a:endParaRPr lang="en-US"/>
        </a:p>
      </dgm:t>
    </dgm:pt>
    <dgm:pt modelId="{C9B1BDC7-D752-4756-8195-105F3E5A055D}" type="sibTrans" cxnId="{B445AA95-381F-45E4-A406-0497A165ACBC}">
      <dgm:prSet/>
      <dgm:spPr/>
      <dgm:t>
        <a:bodyPr/>
        <a:lstStyle/>
        <a:p>
          <a:endParaRPr lang="en-US"/>
        </a:p>
      </dgm:t>
    </dgm:pt>
    <dgm:pt modelId="{5BBB6934-3165-4789-A539-C97B6A293C87}">
      <dgm:prSet phldrT="[Text]"/>
      <dgm:spPr>
        <a:solidFill>
          <a:srgbClr val="0070C0"/>
        </a:solidFill>
        <a:ln>
          <a:solidFill>
            <a:srgbClr val="0070C0"/>
          </a:solidFill>
        </a:ln>
      </dgm:spPr>
      <dgm:t>
        <a:bodyPr/>
        <a:lstStyle/>
        <a:p>
          <a:r>
            <a:rPr lang="en-US" dirty="0" smtClean="0"/>
            <a:t>Mexico</a:t>
          </a:r>
          <a:endParaRPr lang="en-US" dirty="0"/>
        </a:p>
      </dgm:t>
    </dgm:pt>
    <dgm:pt modelId="{A4359FF8-1473-4C5F-96A1-82852CD469F9}" type="parTrans" cxnId="{50F9F13B-EA23-46B1-920F-A7A009E23F10}">
      <dgm:prSet/>
      <dgm:spPr/>
      <dgm:t>
        <a:bodyPr/>
        <a:lstStyle/>
        <a:p>
          <a:endParaRPr lang="en-US"/>
        </a:p>
      </dgm:t>
    </dgm:pt>
    <dgm:pt modelId="{5D967382-E97D-46D0-BC43-E1F03C20B9B7}" type="sibTrans" cxnId="{50F9F13B-EA23-46B1-920F-A7A009E23F10}">
      <dgm:prSet/>
      <dgm:spPr/>
      <dgm:t>
        <a:bodyPr/>
        <a:lstStyle/>
        <a:p>
          <a:endParaRPr lang="en-US"/>
        </a:p>
      </dgm:t>
    </dgm:pt>
    <dgm:pt modelId="{AB3CB6B8-7BDF-42E4-A96E-10A3B11F2781}">
      <dgm:prSet phldrT="[Text]"/>
      <dgm:spPr>
        <a:solidFill>
          <a:srgbClr val="0070C0"/>
        </a:solidFill>
        <a:ln>
          <a:solidFill>
            <a:srgbClr val="0070C0"/>
          </a:solidFill>
        </a:ln>
      </dgm:spPr>
      <dgm:t>
        <a:bodyPr/>
        <a:lstStyle/>
        <a:p>
          <a:r>
            <a:rPr lang="en-US" dirty="0" smtClean="0"/>
            <a:t>Madagascar</a:t>
          </a:r>
          <a:endParaRPr lang="en-US" dirty="0"/>
        </a:p>
      </dgm:t>
    </dgm:pt>
    <dgm:pt modelId="{1694C2F3-8DCD-4C97-8A2B-06128B443329}" type="parTrans" cxnId="{E1A7706C-59AE-4B8F-8A02-9CB4E450BF05}">
      <dgm:prSet/>
      <dgm:spPr/>
      <dgm:t>
        <a:bodyPr/>
        <a:lstStyle/>
        <a:p>
          <a:endParaRPr lang="en-US"/>
        </a:p>
      </dgm:t>
    </dgm:pt>
    <dgm:pt modelId="{7B102C6D-921B-4772-A7D6-3F08CD2897B7}" type="sibTrans" cxnId="{E1A7706C-59AE-4B8F-8A02-9CB4E450BF05}">
      <dgm:prSet/>
      <dgm:spPr/>
      <dgm:t>
        <a:bodyPr/>
        <a:lstStyle/>
        <a:p>
          <a:endParaRPr lang="en-US"/>
        </a:p>
      </dgm:t>
    </dgm:pt>
    <dgm:pt modelId="{E8F78F35-A30C-4D30-9168-68775CF62E6E}" type="pres">
      <dgm:prSet presAssocID="{A889CDD9-4B6A-4CBD-9DD4-58A14604E6D1}" presName="linearFlow" presStyleCnt="0">
        <dgm:presLayoutVars>
          <dgm:dir/>
          <dgm:resizeHandles val="exact"/>
        </dgm:presLayoutVars>
      </dgm:prSet>
      <dgm:spPr/>
      <dgm:t>
        <a:bodyPr/>
        <a:lstStyle/>
        <a:p>
          <a:endParaRPr lang="en-US"/>
        </a:p>
      </dgm:t>
    </dgm:pt>
    <dgm:pt modelId="{C09441CE-D0EA-49FF-886A-5115F914D6C4}" type="pres">
      <dgm:prSet presAssocID="{899B2940-AC4D-4A63-8D3A-5722BFCBC9A7}" presName="composite" presStyleCnt="0"/>
      <dgm:spPr/>
    </dgm:pt>
    <dgm:pt modelId="{25384D0E-5FE9-4476-81A3-C3F3E63B010D}" type="pres">
      <dgm:prSet presAssocID="{899B2940-AC4D-4A63-8D3A-5722BFCBC9A7}" presName="imgShp" presStyleLbl="fgImgPlace1" presStyleIdx="0" presStyleCnt="8"/>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557" r="4557"/>
          </a:stretch>
        </a:blipFill>
        <a:ln>
          <a:solidFill>
            <a:srgbClr val="0070C0"/>
          </a:solidFill>
        </a:ln>
      </dgm:spPr>
      <dgm:t>
        <a:bodyPr/>
        <a:lstStyle/>
        <a:p>
          <a:endParaRPr lang="en-US"/>
        </a:p>
      </dgm:t>
    </dgm:pt>
    <dgm:pt modelId="{F46DDD48-8F58-44C1-8F89-B9E1492667A5}" type="pres">
      <dgm:prSet presAssocID="{899B2940-AC4D-4A63-8D3A-5722BFCBC9A7}" presName="txShp" presStyleLbl="node1" presStyleIdx="0" presStyleCnt="8">
        <dgm:presLayoutVars>
          <dgm:bulletEnabled val="1"/>
        </dgm:presLayoutVars>
      </dgm:prSet>
      <dgm:spPr/>
      <dgm:t>
        <a:bodyPr/>
        <a:lstStyle/>
        <a:p>
          <a:endParaRPr lang="en-US"/>
        </a:p>
      </dgm:t>
    </dgm:pt>
    <dgm:pt modelId="{80C5287E-AFC4-4206-AF49-0C3C8234BF0F}" type="pres">
      <dgm:prSet presAssocID="{3FE069C7-D227-43FE-9A92-419AB2A7DE01}" presName="spacing" presStyleCnt="0"/>
      <dgm:spPr/>
    </dgm:pt>
    <dgm:pt modelId="{9403CB34-0509-4326-8999-4D04F80C7C8E}" type="pres">
      <dgm:prSet presAssocID="{4E8728FB-DE6D-405A-8852-3463CF474CA7}" presName="composite" presStyleCnt="0"/>
      <dgm:spPr/>
    </dgm:pt>
    <dgm:pt modelId="{3C0FA593-3827-4CEE-BB4A-81A252B9ADFC}" type="pres">
      <dgm:prSet presAssocID="{4E8728FB-DE6D-405A-8852-3463CF474CA7}" presName="imgShp" presStyleLbl="fgImgPlace1" presStyleIdx="1" presStyleCnt="8"/>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a:solidFill>
            <a:srgbClr val="0070C0"/>
          </a:solidFill>
        </a:ln>
      </dgm:spPr>
    </dgm:pt>
    <dgm:pt modelId="{B876DE81-FA32-4AC1-85C2-FB117932CDAD}" type="pres">
      <dgm:prSet presAssocID="{4E8728FB-DE6D-405A-8852-3463CF474CA7}" presName="txShp" presStyleLbl="node1" presStyleIdx="1" presStyleCnt="8">
        <dgm:presLayoutVars>
          <dgm:bulletEnabled val="1"/>
        </dgm:presLayoutVars>
      </dgm:prSet>
      <dgm:spPr/>
      <dgm:t>
        <a:bodyPr/>
        <a:lstStyle/>
        <a:p>
          <a:endParaRPr lang="en-US"/>
        </a:p>
      </dgm:t>
    </dgm:pt>
    <dgm:pt modelId="{3E7F876B-FEBF-45E5-993D-2E2D9BC2F3B6}" type="pres">
      <dgm:prSet presAssocID="{8F00CDEB-14F9-4B8C-B8E3-A099F2610816}" presName="spacing" presStyleCnt="0"/>
      <dgm:spPr/>
    </dgm:pt>
    <dgm:pt modelId="{B9B23543-12F2-4544-BF5F-3B900B74AEF1}" type="pres">
      <dgm:prSet presAssocID="{6FE4E936-F540-49F8-89B3-4F93D8A04D50}" presName="composite" presStyleCnt="0"/>
      <dgm:spPr/>
    </dgm:pt>
    <dgm:pt modelId="{AE047287-D6D8-4CFC-92AD-FF3028FA8A7C}" type="pres">
      <dgm:prSet presAssocID="{6FE4E936-F540-49F8-89B3-4F93D8A04D50}" presName="imgShp" presStyleLbl="fgImgPlace1" presStyleIdx="2" presStyleCnt="8"/>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solidFill>
            <a:srgbClr val="0070C0"/>
          </a:solidFill>
        </a:ln>
      </dgm:spPr>
      <dgm:t>
        <a:bodyPr/>
        <a:lstStyle/>
        <a:p>
          <a:endParaRPr lang="en-US"/>
        </a:p>
      </dgm:t>
    </dgm:pt>
    <dgm:pt modelId="{89DC70CC-4187-4771-8D40-66496E413868}" type="pres">
      <dgm:prSet presAssocID="{6FE4E936-F540-49F8-89B3-4F93D8A04D50}" presName="txShp" presStyleLbl="node1" presStyleIdx="2" presStyleCnt="8">
        <dgm:presLayoutVars>
          <dgm:bulletEnabled val="1"/>
        </dgm:presLayoutVars>
      </dgm:prSet>
      <dgm:spPr/>
      <dgm:t>
        <a:bodyPr/>
        <a:lstStyle/>
        <a:p>
          <a:endParaRPr lang="en-US"/>
        </a:p>
      </dgm:t>
    </dgm:pt>
    <dgm:pt modelId="{42F99D8B-8BD0-4CEE-AEEC-8193550B9305}" type="pres">
      <dgm:prSet presAssocID="{3004A7D3-618B-4008-A9AB-0C1C6D5317C5}" presName="spacing" presStyleCnt="0"/>
      <dgm:spPr/>
    </dgm:pt>
    <dgm:pt modelId="{EBDC87FA-8CDE-4317-9591-D45F5685FDFD}" type="pres">
      <dgm:prSet presAssocID="{FF08958C-0E34-4199-8DAB-AE5F742C4D06}" presName="composite" presStyleCnt="0"/>
      <dgm:spPr/>
    </dgm:pt>
    <dgm:pt modelId="{3732B599-BEE3-4888-82B5-0DCFDE1589BF}" type="pres">
      <dgm:prSet presAssocID="{FF08958C-0E34-4199-8DAB-AE5F742C4D06}" presName="imgShp" presStyleLbl="fgImgPlace1" presStyleIdx="3" presStyleCnt="8"/>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a:solidFill>
            <a:srgbClr val="0070C0"/>
          </a:solidFill>
        </a:ln>
      </dgm:spPr>
    </dgm:pt>
    <dgm:pt modelId="{CBF87F09-88FF-471B-B8CD-FE8707523116}" type="pres">
      <dgm:prSet presAssocID="{FF08958C-0E34-4199-8DAB-AE5F742C4D06}" presName="txShp" presStyleLbl="node1" presStyleIdx="3" presStyleCnt="8">
        <dgm:presLayoutVars>
          <dgm:bulletEnabled val="1"/>
        </dgm:presLayoutVars>
      </dgm:prSet>
      <dgm:spPr/>
      <dgm:t>
        <a:bodyPr/>
        <a:lstStyle/>
        <a:p>
          <a:endParaRPr lang="en-US"/>
        </a:p>
      </dgm:t>
    </dgm:pt>
    <dgm:pt modelId="{986978DE-3044-4C7B-8874-B54F3CFF0CCC}" type="pres">
      <dgm:prSet presAssocID="{1073BB23-F777-4874-8588-5363A155C348}" presName="spacing" presStyleCnt="0"/>
      <dgm:spPr/>
    </dgm:pt>
    <dgm:pt modelId="{F8092651-986A-4619-A02B-A5AF720BAFD5}" type="pres">
      <dgm:prSet presAssocID="{96D5BE9C-248E-48FC-810F-58439B9D16B2}" presName="composite" presStyleCnt="0"/>
      <dgm:spPr/>
    </dgm:pt>
    <dgm:pt modelId="{01E39D9F-025D-43A8-A6E7-49CBA55469FB}" type="pres">
      <dgm:prSet presAssocID="{96D5BE9C-248E-48FC-810F-58439B9D16B2}" presName="imgShp" presStyleLbl="fgImgPlace1" presStyleIdx="4" presStyleCnt="8"/>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9000" r="-19000"/>
          </a:stretch>
        </a:blipFill>
        <a:ln>
          <a:solidFill>
            <a:srgbClr val="0070C0"/>
          </a:solidFill>
        </a:ln>
      </dgm:spPr>
    </dgm:pt>
    <dgm:pt modelId="{D6775379-2C0A-4AD2-A28C-2659F224D856}" type="pres">
      <dgm:prSet presAssocID="{96D5BE9C-248E-48FC-810F-58439B9D16B2}" presName="txShp" presStyleLbl="node1" presStyleIdx="4" presStyleCnt="8">
        <dgm:presLayoutVars>
          <dgm:bulletEnabled val="1"/>
        </dgm:presLayoutVars>
      </dgm:prSet>
      <dgm:spPr/>
      <dgm:t>
        <a:bodyPr/>
        <a:lstStyle/>
        <a:p>
          <a:endParaRPr lang="en-US"/>
        </a:p>
      </dgm:t>
    </dgm:pt>
    <dgm:pt modelId="{B416EE2D-058D-4054-8C0B-8EE10B2AC0E1}" type="pres">
      <dgm:prSet presAssocID="{A7A9526B-5207-4420-B4D7-CFED05F859EB}" presName="spacing" presStyleCnt="0"/>
      <dgm:spPr/>
    </dgm:pt>
    <dgm:pt modelId="{0F9F9A6F-F181-4B61-BCAA-BC04D209C1BB}" type="pres">
      <dgm:prSet presAssocID="{666611AF-31F4-4C98-B796-82B88EEF1DEA}" presName="composite" presStyleCnt="0"/>
      <dgm:spPr/>
    </dgm:pt>
    <dgm:pt modelId="{D3DEE7CF-80E5-4440-9637-3F0D230E95F7}" type="pres">
      <dgm:prSet presAssocID="{666611AF-31F4-4C98-B796-82B88EEF1DEA}" presName="imgShp" presStyleLbl="fgImgPlace1" presStyleIdx="5" presStyleCnt="8"/>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a:solidFill>
            <a:srgbClr val="0070C0"/>
          </a:solidFill>
        </a:ln>
      </dgm:spPr>
      <dgm:t>
        <a:bodyPr/>
        <a:lstStyle/>
        <a:p>
          <a:endParaRPr lang="en-US"/>
        </a:p>
      </dgm:t>
    </dgm:pt>
    <dgm:pt modelId="{EFB1CDF6-A5BD-4C25-B703-234078CE80CC}" type="pres">
      <dgm:prSet presAssocID="{666611AF-31F4-4C98-B796-82B88EEF1DEA}" presName="txShp" presStyleLbl="node1" presStyleIdx="5" presStyleCnt="8">
        <dgm:presLayoutVars>
          <dgm:bulletEnabled val="1"/>
        </dgm:presLayoutVars>
      </dgm:prSet>
      <dgm:spPr/>
      <dgm:t>
        <a:bodyPr/>
        <a:lstStyle/>
        <a:p>
          <a:endParaRPr lang="en-US"/>
        </a:p>
      </dgm:t>
    </dgm:pt>
    <dgm:pt modelId="{5D9EB3B0-5D73-4CD9-8FE5-8ADD127EC227}" type="pres">
      <dgm:prSet presAssocID="{C9B1BDC7-D752-4756-8195-105F3E5A055D}" presName="spacing" presStyleCnt="0"/>
      <dgm:spPr/>
    </dgm:pt>
    <dgm:pt modelId="{2D2BDC0A-3CF6-49EB-B90A-3384F9071D70}" type="pres">
      <dgm:prSet presAssocID="{5BBB6934-3165-4789-A539-C97B6A293C87}" presName="composite" presStyleCnt="0"/>
      <dgm:spPr/>
    </dgm:pt>
    <dgm:pt modelId="{F981A973-09E6-43BA-86A1-56A778ED3DE6}" type="pres">
      <dgm:prSet presAssocID="{5BBB6934-3165-4789-A539-C97B6A293C87}" presName="imgShp" presStyleLbl="fgImgPlace1" presStyleIdx="6" presStyleCnt="8"/>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37000" r="-37000"/>
          </a:stretch>
        </a:blipFill>
        <a:ln>
          <a:solidFill>
            <a:srgbClr val="0070C0"/>
          </a:solidFill>
        </a:ln>
      </dgm:spPr>
    </dgm:pt>
    <dgm:pt modelId="{67DBC9B7-5927-4FBD-BC72-C59103F9E4FA}" type="pres">
      <dgm:prSet presAssocID="{5BBB6934-3165-4789-A539-C97B6A293C87}" presName="txShp" presStyleLbl="node1" presStyleIdx="6" presStyleCnt="8">
        <dgm:presLayoutVars>
          <dgm:bulletEnabled val="1"/>
        </dgm:presLayoutVars>
      </dgm:prSet>
      <dgm:spPr/>
      <dgm:t>
        <a:bodyPr/>
        <a:lstStyle/>
        <a:p>
          <a:endParaRPr lang="en-US"/>
        </a:p>
      </dgm:t>
    </dgm:pt>
    <dgm:pt modelId="{1F7E5353-5BC6-4998-A931-ACD383B13E03}" type="pres">
      <dgm:prSet presAssocID="{5D967382-E97D-46D0-BC43-E1F03C20B9B7}" presName="spacing" presStyleCnt="0"/>
      <dgm:spPr/>
    </dgm:pt>
    <dgm:pt modelId="{F3BF1B59-F5DD-4C4A-A67B-06F5AFA09442}" type="pres">
      <dgm:prSet presAssocID="{AB3CB6B8-7BDF-42E4-A96E-10A3B11F2781}" presName="composite" presStyleCnt="0"/>
      <dgm:spPr/>
    </dgm:pt>
    <dgm:pt modelId="{38FBB198-181D-450E-B38C-114739777A34}" type="pres">
      <dgm:prSet presAssocID="{AB3CB6B8-7BDF-42E4-A96E-10A3B11F2781}" presName="imgShp" presStyleLbl="fgImgPlace1" presStyleIdx="7" presStyleCnt="8"/>
      <dgm:spPr>
        <a:blipFill>
          <a:blip xmlns:r="http://schemas.openxmlformats.org/officeDocument/2006/relationships" r:embed="rId8">
            <a:extLst>
              <a:ext uri="{28A0092B-C50C-407E-A947-70E740481C1C}">
                <a14:useLocalDpi xmlns:a14="http://schemas.microsoft.com/office/drawing/2010/main" val="0"/>
              </a:ext>
            </a:extLst>
          </a:blip>
          <a:srcRect/>
          <a:stretch>
            <a:fillRect l="-25000" r="-25000"/>
          </a:stretch>
        </a:blipFill>
        <a:ln>
          <a:solidFill>
            <a:srgbClr val="0070C0"/>
          </a:solidFill>
        </a:ln>
      </dgm:spPr>
      <dgm:t>
        <a:bodyPr/>
        <a:lstStyle/>
        <a:p>
          <a:endParaRPr lang="en-US"/>
        </a:p>
      </dgm:t>
    </dgm:pt>
    <dgm:pt modelId="{5E077B73-EB1E-4FF1-A9D0-8ADCCD456036}" type="pres">
      <dgm:prSet presAssocID="{AB3CB6B8-7BDF-42E4-A96E-10A3B11F2781}" presName="txShp" presStyleLbl="node1" presStyleIdx="7" presStyleCnt="8">
        <dgm:presLayoutVars>
          <dgm:bulletEnabled val="1"/>
        </dgm:presLayoutVars>
      </dgm:prSet>
      <dgm:spPr/>
      <dgm:t>
        <a:bodyPr/>
        <a:lstStyle/>
        <a:p>
          <a:endParaRPr lang="en-US"/>
        </a:p>
      </dgm:t>
    </dgm:pt>
  </dgm:ptLst>
  <dgm:cxnLst>
    <dgm:cxn modelId="{B445AA95-381F-45E4-A406-0497A165ACBC}" srcId="{A889CDD9-4B6A-4CBD-9DD4-58A14604E6D1}" destId="{666611AF-31F4-4C98-B796-82B88EEF1DEA}" srcOrd="5" destOrd="0" parTransId="{E65A8D97-85A6-4B78-ABF0-6618741AB1F7}" sibTransId="{C9B1BDC7-D752-4756-8195-105F3E5A055D}"/>
    <dgm:cxn modelId="{794C7551-D8E6-425D-AB2F-4FF5BFE87F67}" type="presOf" srcId="{666611AF-31F4-4C98-B796-82B88EEF1DEA}" destId="{EFB1CDF6-A5BD-4C25-B703-234078CE80CC}" srcOrd="0" destOrd="0" presId="urn:microsoft.com/office/officeart/2005/8/layout/vList3"/>
    <dgm:cxn modelId="{2AC519EC-D6C1-4957-BA04-0F54B5D532E4}" type="presOf" srcId="{6FE4E936-F540-49F8-89B3-4F93D8A04D50}" destId="{89DC70CC-4187-4771-8D40-66496E413868}" srcOrd="0" destOrd="0" presId="urn:microsoft.com/office/officeart/2005/8/layout/vList3"/>
    <dgm:cxn modelId="{A6C1F4FF-D60B-4A69-8AEC-2CB5965B82AA}" type="presOf" srcId="{A889CDD9-4B6A-4CBD-9DD4-58A14604E6D1}" destId="{E8F78F35-A30C-4D30-9168-68775CF62E6E}" srcOrd="0" destOrd="0" presId="urn:microsoft.com/office/officeart/2005/8/layout/vList3"/>
    <dgm:cxn modelId="{9A32EA23-EBB3-4DF9-9D87-527F8DE07C8A}" srcId="{A889CDD9-4B6A-4CBD-9DD4-58A14604E6D1}" destId="{6FE4E936-F540-49F8-89B3-4F93D8A04D50}" srcOrd="2" destOrd="0" parTransId="{BCF561CA-B6CD-46A7-9114-7EFFA81DCB33}" sibTransId="{3004A7D3-618B-4008-A9AB-0C1C6D5317C5}"/>
    <dgm:cxn modelId="{E1A7706C-59AE-4B8F-8A02-9CB4E450BF05}" srcId="{A889CDD9-4B6A-4CBD-9DD4-58A14604E6D1}" destId="{AB3CB6B8-7BDF-42E4-A96E-10A3B11F2781}" srcOrd="7" destOrd="0" parTransId="{1694C2F3-8DCD-4C97-8A2B-06128B443329}" sibTransId="{7B102C6D-921B-4772-A7D6-3F08CD2897B7}"/>
    <dgm:cxn modelId="{7EF5C113-2831-45B1-BE71-91DCFEE73451}" srcId="{A889CDD9-4B6A-4CBD-9DD4-58A14604E6D1}" destId="{96D5BE9C-248E-48FC-810F-58439B9D16B2}" srcOrd="4" destOrd="0" parTransId="{2403A07B-E3EB-4CA1-B073-08CBE6AE3492}" sibTransId="{A7A9526B-5207-4420-B4D7-CFED05F859EB}"/>
    <dgm:cxn modelId="{C1F40E8D-B097-4376-A25F-A8332F78284E}" type="presOf" srcId="{AB3CB6B8-7BDF-42E4-A96E-10A3B11F2781}" destId="{5E077B73-EB1E-4FF1-A9D0-8ADCCD456036}" srcOrd="0" destOrd="0" presId="urn:microsoft.com/office/officeart/2005/8/layout/vList3"/>
    <dgm:cxn modelId="{9C04532C-C8D1-45F1-A59A-FA85F8E4DAFD}" type="presOf" srcId="{4E8728FB-DE6D-405A-8852-3463CF474CA7}" destId="{B876DE81-FA32-4AC1-85C2-FB117932CDAD}" srcOrd="0" destOrd="0" presId="urn:microsoft.com/office/officeart/2005/8/layout/vList3"/>
    <dgm:cxn modelId="{CA31CB22-09DE-4050-A8FA-FB8ABEE47C40}" srcId="{A889CDD9-4B6A-4CBD-9DD4-58A14604E6D1}" destId="{4E8728FB-DE6D-405A-8852-3463CF474CA7}" srcOrd="1" destOrd="0" parTransId="{6DEF7969-1B6F-46E0-BF48-63A4A4C51881}" sibTransId="{8F00CDEB-14F9-4B8C-B8E3-A099F2610816}"/>
    <dgm:cxn modelId="{A706F526-CC7B-4371-B7FD-AEDC99E954D3}" type="presOf" srcId="{899B2940-AC4D-4A63-8D3A-5722BFCBC9A7}" destId="{F46DDD48-8F58-44C1-8F89-B9E1492667A5}" srcOrd="0" destOrd="0" presId="urn:microsoft.com/office/officeart/2005/8/layout/vList3"/>
    <dgm:cxn modelId="{50F9F13B-EA23-46B1-920F-A7A009E23F10}" srcId="{A889CDD9-4B6A-4CBD-9DD4-58A14604E6D1}" destId="{5BBB6934-3165-4789-A539-C97B6A293C87}" srcOrd="6" destOrd="0" parTransId="{A4359FF8-1473-4C5F-96A1-82852CD469F9}" sibTransId="{5D967382-E97D-46D0-BC43-E1F03C20B9B7}"/>
    <dgm:cxn modelId="{B3332A43-323B-48BD-8E6B-EB9C7D0BAC9B}" type="presOf" srcId="{5BBB6934-3165-4789-A539-C97B6A293C87}" destId="{67DBC9B7-5927-4FBD-BC72-C59103F9E4FA}" srcOrd="0" destOrd="0" presId="urn:microsoft.com/office/officeart/2005/8/layout/vList3"/>
    <dgm:cxn modelId="{34EA4222-BEE0-424F-9FDA-445B4678514D}" type="presOf" srcId="{96D5BE9C-248E-48FC-810F-58439B9D16B2}" destId="{D6775379-2C0A-4AD2-A28C-2659F224D856}" srcOrd="0" destOrd="0" presId="urn:microsoft.com/office/officeart/2005/8/layout/vList3"/>
    <dgm:cxn modelId="{F42D5D5C-DC1B-46BA-BC95-EE060F1580BC}" srcId="{A889CDD9-4B6A-4CBD-9DD4-58A14604E6D1}" destId="{FF08958C-0E34-4199-8DAB-AE5F742C4D06}" srcOrd="3" destOrd="0" parTransId="{9CD36414-C627-4CCF-BF0D-FEB4CD5053CC}" sibTransId="{1073BB23-F777-4874-8588-5363A155C348}"/>
    <dgm:cxn modelId="{5EFAB469-CE67-48D4-A337-936B708D9DE6}" type="presOf" srcId="{FF08958C-0E34-4199-8DAB-AE5F742C4D06}" destId="{CBF87F09-88FF-471B-B8CD-FE8707523116}" srcOrd="0" destOrd="0" presId="urn:microsoft.com/office/officeart/2005/8/layout/vList3"/>
    <dgm:cxn modelId="{8AD7E9D1-3EEB-4F26-82F0-5F7D599B3A4B}" srcId="{A889CDD9-4B6A-4CBD-9DD4-58A14604E6D1}" destId="{899B2940-AC4D-4A63-8D3A-5722BFCBC9A7}" srcOrd="0" destOrd="0" parTransId="{37312E10-A202-4B74-A29B-9AEF3755DFDF}" sibTransId="{3FE069C7-D227-43FE-9A92-419AB2A7DE01}"/>
    <dgm:cxn modelId="{630D7AD3-E29C-4F9C-AA8C-3C76A8621ED7}" type="presParOf" srcId="{E8F78F35-A30C-4D30-9168-68775CF62E6E}" destId="{C09441CE-D0EA-49FF-886A-5115F914D6C4}" srcOrd="0" destOrd="0" presId="urn:microsoft.com/office/officeart/2005/8/layout/vList3"/>
    <dgm:cxn modelId="{0CC59C5B-8C6C-4B75-BF24-9F999141ABB1}" type="presParOf" srcId="{C09441CE-D0EA-49FF-886A-5115F914D6C4}" destId="{25384D0E-5FE9-4476-81A3-C3F3E63B010D}" srcOrd="0" destOrd="0" presId="urn:microsoft.com/office/officeart/2005/8/layout/vList3"/>
    <dgm:cxn modelId="{057C7394-5741-4435-A55A-626432F13F27}" type="presParOf" srcId="{C09441CE-D0EA-49FF-886A-5115F914D6C4}" destId="{F46DDD48-8F58-44C1-8F89-B9E1492667A5}" srcOrd="1" destOrd="0" presId="urn:microsoft.com/office/officeart/2005/8/layout/vList3"/>
    <dgm:cxn modelId="{48D0AA51-FDB9-420E-83F3-1E07BFEEC78F}" type="presParOf" srcId="{E8F78F35-A30C-4D30-9168-68775CF62E6E}" destId="{80C5287E-AFC4-4206-AF49-0C3C8234BF0F}" srcOrd="1" destOrd="0" presId="urn:microsoft.com/office/officeart/2005/8/layout/vList3"/>
    <dgm:cxn modelId="{79C4DF94-71BC-4527-8758-E8CD559F894B}" type="presParOf" srcId="{E8F78F35-A30C-4D30-9168-68775CF62E6E}" destId="{9403CB34-0509-4326-8999-4D04F80C7C8E}" srcOrd="2" destOrd="0" presId="urn:microsoft.com/office/officeart/2005/8/layout/vList3"/>
    <dgm:cxn modelId="{BCDBFBB8-7A4D-4E13-828C-03DC363E0742}" type="presParOf" srcId="{9403CB34-0509-4326-8999-4D04F80C7C8E}" destId="{3C0FA593-3827-4CEE-BB4A-81A252B9ADFC}" srcOrd="0" destOrd="0" presId="urn:microsoft.com/office/officeart/2005/8/layout/vList3"/>
    <dgm:cxn modelId="{E6D3185F-382F-4A24-AB68-323E4C9F1312}" type="presParOf" srcId="{9403CB34-0509-4326-8999-4D04F80C7C8E}" destId="{B876DE81-FA32-4AC1-85C2-FB117932CDAD}" srcOrd="1" destOrd="0" presId="urn:microsoft.com/office/officeart/2005/8/layout/vList3"/>
    <dgm:cxn modelId="{52C58278-B271-47E6-81A2-20156A271BE6}" type="presParOf" srcId="{E8F78F35-A30C-4D30-9168-68775CF62E6E}" destId="{3E7F876B-FEBF-45E5-993D-2E2D9BC2F3B6}" srcOrd="3" destOrd="0" presId="urn:microsoft.com/office/officeart/2005/8/layout/vList3"/>
    <dgm:cxn modelId="{588EBD26-1DB5-41A8-82CD-C24FE6002671}" type="presParOf" srcId="{E8F78F35-A30C-4D30-9168-68775CF62E6E}" destId="{B9B23543-12F2-4544-BF5F-3B900B74AEF1}" srcOrd="4" destOrd="0" presId="urn:microsoft.com/office/officeart/2005/8/layout/vList3"/>
    <dgm:cxn modelId="{A954ACDC-DCB6-4A6A-80AA-148945045471}" type="presParOf" srcId="{B9B23543-12F2-4544-BF5F-3B900B74AEF1}" destId="{AE047287-D6D8-4CFC-92AD-FF3028FA8A7C}" srcOrd="0" destOrd="0" presId="urn:microsoft.com/office/officeart/2005/8/layout/vList3"/>
    <dgm:cxn modelId="{4A5F4CA5-2498-4249-8E31-1166741D753E}" type="presParOf" srcId="{B9B23543-12F2-4544-BF5F-3B900B74AEF1}" destId="{89DC70CC-4187-4771-8D40-66496E413868}" srcOrd="1" destOrd="0" presId="urn:microsoft.com/office/officeart/2005/8/layout/vList3"/>
    <dgm:cxn modelId="{CFAE6D05-EB88-4C92-8E8F-7ED836503537}" type="presParOf" srcId="{E8F78F35-A30C-4D30-9168-68775CF62E6E}" destId="{42F99D8B-8BD0-4CEE-AEEC-8193550B9305}" srcOrd="5" destOrd="0" presId="urn:microsoft.com/office/officeart/2005/8/layout/vList3"/>
    <dgm:cxn modelId="{25517B59-9CE9-4569-BC99-F073ACEEA0A0}" type="presParOf" srcId="{E8F78F35-A30C-4D30-9168-68775CF62E6E}" destId="{EBDC87FA-8CDE-4317-9591-D45F5685FDFD}" srcOrd="6" destOrd="0" presId="urn:microsoft.com/office/officeart/2005/8/layout/vList3"/>
    <dgm:cxn modelId="{C0BE4F5A-5EC4-464A-BBE8-D8D49A0B66FF}" type="presParOf" srcId="{EBDC87FA-8CDE-4317-9591-D45F5685FDFD}" destId="{3732B599-BEE3-4888-82B5-0DCFDE1589BF}" srcOrd="0" destOrd="0" presId="urn:microsoft.com/office/officeart/2005/8/layout/vList3"/>
    <dgm:cxn modelId="{AE35B59F-9AAF-47E7-A1A5-A07AD350BF58}" type="presParOf" srcId="{EBDC87FA-8CDE-4317-9591-D45F5685FDFD}" destId="{CBF87F09-88FF-471B-B8CD-FE8707523116}" srcOrd="1" destOrd="0" presId="urn:microsoft.com/office/officeart/2005/8/layout/vList3"/>
    <dgm:cxn modelId="{65676B78-EBFD-47D6-B28D-09A245776B5E}" type="presParOf" srcId="{E8F78F35-A30C-4D30-9168-68775CF62E6E}" destId="{986978DE-3044-4C7B-8874-B54F3CFF0CCC}" srcOrd="7" destOrd="0" presId="urn:microsoft.com/office/officeart/2005/8/layout/vList3"/>
    <dgm:cxn modelId="{8C31F1C5-4991-49B6-B924-55B60D5370C0}" type="presParOf" srcId="{E8F78F35-A30C-4D30-9168-68775CF62E6E}" destId="{F8092651-986A-4619-A02B-A5AF720BAFD5}" srcOrd="8" destOrd="0" presId="urn:microsoft.com/office/officeart/2005/8/layout/vList3"/>
    <dgm:cxn modelId="{F2C00BCA-7487-49A9-9662-8FDFB026698D}" type="presParOf" srcId="{F8092651-986A-4619-A02B-A5AF720BAFD5}" destId="{01E39D9F-025D-43A8-A6E7-49CBA55469FB}" srcOrd="0" destOrd="0" presId="urn:microsoft.com/office/officeart/2005/8/layout/vList3"/>
    <dgm:cxn modelId="{AB81E639-DCEF-4683-BC5C-05D72C2A076B}" type="presParOf" srcId="{F8092651-986A-4619-A02B-A5AF720BAFD5}" destId="{D6775379-2C0A-4AD2-A28C-2659F224D856}" srcOrd="1" destOrd="0" presId="urn:microsoft.com/office/officeart/2005/8/layout/vList3"/>
    <dgm:cxn modelId="{040A316C-D192-4D37-AAA8-C4E6C33BF067}" type="presParOf" srcId="{E8F78F35-A30C-4D30-9168-68775CF62E6E}" destId="{B416EE2D-058D-4054-8C0B-8EE10B2AC0E1}" srcOrd="9" destOrd="0" presId="urn:microsoft.com/office/officeart/2005/8/layout/vList3"/>
    <dgm:cxn modelId="{CDB01F0E-F4B5-46D3-9E22-017CC19382E0}" type="presParOf" srcId="{E8F78F35-A30C-4D30-9168-68775CF62E6E}" destId="{0F9F9A6F-F181-4B61-BCAA-BC04D209C1BB}" srcOrd="10" destOrd="0" presId="urn:microsoft.com/office/officeart/2005/8/layout/vList3"/>
    <dgm:cxn modelId="{3733E8A6-7F22-41F3-ADA1-D845A9CCB270}" type="presParOf" srcId="{0F9F9A6F-F181-4B61-BCAA-BC04D209C1BB}" destId="{D3DEE7CF-80E5-4440-9637-3F0D230E95F7}" srcOrd="0" destOrd="0" presId="urn:microsoft.com/office/officeart/2005/8/layout/vList3"/>
    <dgm:cxn modelId="{4DB4DBEA-B3BD-4CB9-A306-84BAD72E7D30}" type="presParOf" srcId="{0F9F9A6F-F181-4B61-BCAA-BC04D209C1BB}" destId="{EFB1CDF6-A5BD-4C25-B703-234078CE80CC}" srcOrd="1" destOrd="0" presId="urn:microsoft.com/office/officeart/2005/8/layout/vList3"/>
    <dgm:cxn modelId="{9CEE2A9D-7B2E-470F-94BA-27B5D6F25BB4}" type="presParOf" srcId="{E8F78F35-A30C-4D30-9168-68775CF62E6E}" destId="{5D9EB3B0-5D73-4CD9-8FE5-8ADD127EC227}" srcOrd="11" destOrd="0" presId="urn:microsoft.com/office/officeart/2005/8/layout/vList3"/>
    <dgm:cxn modelId="{7B32ACC6-1DCE-4516-91BA-92A652071E1E}" type="presParOf" srcId="{E8F78F35-A30C-4D30-9168-68775CF62E6E}" destId="{2D2BDC0A-3CF6-49EB-B90A-3384F9071D70}" srcOrd="12" destOrd="0" presId="urn:microsoft.com/office/officeart/2005/8/layout/vList3"/>
    <dgm:cxn modelId="{31AC4519-0333-4B27-98C6-D05828CBCF9D}" type="presParOf" srcId="{2D2BDC0A-3CF6-49EB-B90A-3384F9071D70}" destId="{F981A973-09E6-43BA-86A1-56A778ED3DE6}" srcOrd="0" destOrd="0" presId="urn:microsoft.com/office/officeart/2005/8/layout/vList3"/>
    <dgm:cxn modelId="{A1B2082E-444C-4C84-A069-0522DADA8210}" type="presParOf" srcId="{2D2BDC0A-3CF6-49EB-B90A-3384F9071D70}" destId="{67DBC9B7-5927-4FBD-BC72-C59103F9E4FA}" srcOrd="1" destOrd="0" presId="urn:microsoft.com/office/officeart/2005/8/layout/vList3"/>
    <dgm:cxn modelId="{C137869D-61C6-4C77-BB7D-2A02D90FA92D}" type="presParOf" srcId="{E8F78F35-A30C-4D30-9168-68775CF62E6E}" destId="{1F7E5353-5BC6-4998-A931-ACD383B13E03}" srcOrd="13" destOrd="0" presId="urn:microsoft.com/office/officeart/2005/8/layout/vList3"/>
    <dgm:cxn modelId="{5DB57A7F-C936-4BD4-B4A9-6B3319E78D1B}" type="presParOf" srcId="{E8F78F35-A30C-4D30-9168-68775CF62E6E}" destId="{F3BF1B59-F5DD-4C4A-A67B-06F5AFA09442}" srcOrd="14" destOrd="0" presId="urn:microsoft.com/office/officeart/2005/8/layout/vList3"/>
    <dgm:cxn modelId="{3E4A342F-E6E7-4C85-99B3-5B4E1822D152}" type="presParOf" srcId="{F3BF1B59-F5DD-4C4A-A67B-06F5AFA09442}" destId="{38FBB198-181D-450E-B38C-114739777A34}" srcOrd="0" destOrd="0" presId="urn:microsoft.com/office/officeart/2005/8/layout/vList3"/>
    <dgm:cxn modelId="{B6763DD2-9BA6-4075-B050-52E45B75D5B2}" type="presParOf" srcId="{F3BF1B59-F5DD-4C4A-A67B-06F5AFA09442}" destId="{5E077B73-EB1E-4FF1-A9D0-8ADCCD456036}"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C634C-9063-4E6F-A9F3-8D897C3D5944}">
      <dsp:nvSpPr>
        <dsp:cNvPr id="0" name=""/>
        <dsp:cNvSpPr/>
      </dsp:nvSpPr>
      <dsp:spPr>
        <a:xfrm>
          <a:off x="3181" y="749857"/>
          <a:ext cx="1627463" cy="4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lvl="0" algn="r" defTabSz="977900">
            <a:lnSpc>
              <a:spcPct val="90000"/>
            </a:lnSpc>
            <a:spcBef>
              <a:spcPct val="0"/>
            </a:spcBef>
            <a:spcAft>
              <a:spcPct val="35000"/>
            </a:spcAft>
          </a:pPr>
          <a:r>
            <a:rPr lang="en-US" sz="2200" kern="1200" dirty="0" smtClean="0">
              <a:solidFill>
                <a:srgbClr val="00408C"/>
              </a:solidFill>
            </a:rPr>
            <a:t>Legacy </a:t>
          </a:r>
          <a:endParaRPr lang="en-GB" sz="2200" kern="1200" dirty="0"/>
        </a:p>
      </dsp:txBody>
      <dsp:txXfrm>
        <a:off x="3181" y="749857"/>
        <a:ext cx="1627463" cy="435600"/>
      </dsp:txXfrm>
    </dsp:sp>
    <dsp:sp modelId="{1F86405F-9A6B-4689-8C8B-203BBCAE4051}">
      <dsp:nvSpPr>
        <dsp:cNvPr id="0" name=""/>
        <dsp:cNvSpPr/>
      </dsp:nvSpPr>
      <dsp:spPr>
        <a:xfrm>
          <a:off x="1630644" y="69232"/>
          <a:ext cx="325492" cy="1796850"/>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01CA38-784D-42EE-9A5A-93E2CF030EC4}">
      <dsp:nvSpPr>
        <dsp:cNvPr id="0" name=""/>
        <dsp:cNvSpPr/>
      </dsp:nvSpPr>
      <dsp:spPr>
        <a:xfrm>
          <a:off x="2086334" y="69232"/>
          <a:ext cx="4426699" cy="1796850"/>
        </a:xfrm>
        <a:prstGeom prst="rect">
          <a:avLst/>
        </a:prstGeom>
        <a:solidFill>
          <a:srgbClr val="339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26 Treaties in all fields of IP.</a:t>
          </a:r>
          <a:endParaRPr lang="en-GB" sz="2200" kern="1200" dirty="0"/>
        </a:p>
        <a:p>
          <a:pPr marL="228600" lvl="1" indent="-228600" algn="l" defTabSz="977900">
            <a:lnSpc>
              <a:spcPct val="90000"/>
            </a:lnSpc>
            <a:spcBef>
              <a:spcPct val="0"/>
            </a:spcBef>
            <a:spcAft>
              <a:spcPct val="15000"/>
            </a:spcAft>
            <a:buChar char="••"/>
          </a:pPr>
          <a:r>
            <a:rPr lang="en-US" sz="2200" kern="1200" dirty="0" smtClean="0"/>
            <a:t>Oldest Treaties in XIX century and newest in XXI</a:t>
          </a:r>
          <a:endParaRPr lang="en-GB" sz="2200" kern="1200" dirty="0"/>
        </a:p>
        <a:p>
          <a:pPr marL="228600" lvl="1" indent="-228600" algn="l" defTabSz="977900">
            <a:lnSpc>
              <a:spcPct val="90000"/>
            </a:lnSpc>
            <a:spcBef>
              <a:spcPct val="0"/>
            </a:spcBef>
            <a:spcAft>
              <a:spcPct val="15000"/>
            </a:spcAft>
            <a:buChar char="••"/>
          </a:pPr>
          <a:r>
            <a:rPr lang="en-US" sz="2200" kern="1200" dirty="0" smtClean="0"/>
            <a:t>5 Treaties in the XXI century, including PLT, STLT.</a:t>
          </a:r>
          <a:endParaRPr lang="en-GB" sz="2200" kern="1200" dirty="0"/>
        </a:p>
      </dsp:txBody>
      <dsp:txXfrm>
        <a:off x="2086334" y="69232"/>
        <a:ext cx="4426699" cy="1796850"/>
      </dsp:txXfrm>
    </dsp:sp>
    <dsp:sp modelId="{866F7B52-A24D-4C9D-802E-35914ADB3DB0}">
      <dsp:nvSpPr>
        <dsp:cNvPr id="0" name=""/>
        <dsp:cNvSpPr/>
      </dsp:nvSpPr>
      <dsp:spPr>
        <a:xfrm>
          <a:off x="3181" y="2466385"/>
          <a:ext cx="1627463" cy="1334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lvl="0" algn="r" defTabSz="977900">
            <a:lnSpc>
              <a:spcPct val="90000"/>
            </a:lnSpc>
            <a:spcBef>
              <a:spcPct val="0"/>
            </a:spcBef>
            <a:spcAft>
              <a:spcPct val="35000"/>
            </a:spcAft>
          </a:pPr>
          <a:r>
            <a:rPr lang="en-US" sz="2200" kern="1200" dirty="0" smtClean="0">
              <a:solidFill>
                <a:srgbClr val="00408C"/>
              </a:solidFill>
            </a:rPr>
            <a:t>Beijing and Marrakesh Treaties</a:t>
          </a:r>
          <a:endParaRPr lang="en-GB" sz="2200" kern="1200" dirty="0"/>
        </a:p>
      </dsp:txBody>
      <dsp:txXfrm>
        <a:off x="3181" y="2466385"/>
        <a:ext cx="1627463" cy="1334025"/>
      </dsp:txXfrm>
    </dsp:sp>
    <dsp:sp modelId="{B7DE319A-05FB-490B-ABBC-739247B95ABF}">
      <dsp:nvSpPr>
        <dsp:cNvPr id="0" name=""/>
        <dsp:cNvSpPr/>
      </dsp:nvSpPr>
      <dsp:spPr>
        <a:xfrm>
          <a:off x="1630644" y="1945282"/>
          <a:ext cx="325492" cy="2376232"/>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6C8E86-0350-42D3-A251-8786BF693947}">
      <dsp:nvSpPr>
        <dsp:cNvPr id="0" name=""/>
        <dsp:cNvSpPr/>
      </dsp:nvSpPr>
      <dsp:spPr>
        <a:xfrm>
          <a:off x="2086334" y="1945282"/>
          <a:ext cx="4426699" cy="2376232"/>
        </a:xfrm>
        <a:prstGeom prst="rect">
          <a:avLst/>
        </a:prstGeom>
        <a:solidFill>
          <a:srgbClr val="339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Beijing: It deals with the intellectual property rights of performers in audiovisual performances.</a:t>
          </a:r>
          <a:endParaRPr lang="en-GB" sz="2200" kern="1200" dirty="0"/>
        </a:p>
        <a:p>
          <a:pPr marL="228600" lvl="1" indent="-228600" algn="l" defTabSz="977900">
            <a:lnSpc>
              <a:spcPct val="90000"/>
            </a:lnSpc>
            <a:spcBef>
              <a:spcPct val="0"/>
            </a:spcBef>
            <a:spcAft>
              <a:spcPct val="15000"/>
            </a:spcAft>
            <a:buChar char="••"/>
          </a:pPr>
          <a:r>
            <a:rPr lang="en-GB" sz="2200" kern="1200" dirty="0" smtClean="0"/>
            <a:t>Marrakesh: It deals with access to books by the visually impaired. </a:t>
          </a:r>
          <a:endParaRPr lang="en-GB" sz="2200" kern="1200" dirty="0"/>
        </a:p>
      </dsp:txBody>
      <dsp:txXfrm>
        <a:off x="2086334" y="1945282"/>
        <a:ext cx="4426699" cy="23762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50DFE-F109-4C40-8D22-B2C66F2738EE}">
      <dsp:nvSpPr>
        <dsp:cNvPr id="0" name=""/>
        <dsp:cNvSpPr/>
      </dsp:nvSpPr>
      <dsp:spPr>
        <a:xfrm>
          <a:off x="1762048" y="4000323"/>
          <a:ext cx="2075688" cy="1781738"/>
        </a:xfrm>
        <a:prstGeom prst="hexagon">
          <a:avLst>
            <a:gd name="adj" fmla="val 25000"/>
            <a:gd name="vf" fmla="val 115470"/>
          </a:avLst>
        </a:prstGeom>
        <a:solidFill>
          <a:schemeClr val="accent3">
            <a:lumMod val="95000"/>
          </a:schemeClr>
        </a:solidFill>
        <a:ln w="25400" cap="flat" cmpd="sng" algn="ctr">
          <a:solidFill>
            <a:srgbClr val="004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Arial" panose="020B0604020202020204" pitchFamily="34" charset="0"/>
              <a:ea typeface="Arial Unicode MS" pitchFamily="34" charset="-128"/>
              <a:cs typeface="Arial" panose="020B0604020202020204" pitchFamily="34" charset="0"/>
            </a:rPr>
            <a:t>WIPO Arbitration and Mediation Center</a:t>
          </a:r>
          <a:endParaRPr lang="en-GB" sz="1800" kern="1200" dirty="0">
            <a:solidFill>
              <a:schemeClr val="tx1"/>
            </a:solidFill>
          </a:endParaRPr>
        </a:p>
      </dsp:txBody>
      <dsp:txXfrm>
        <a:off x="2083500" y="4276252"/>
        <a:ext cx="1432784" cy="1229880"/>
      </dsp:txXfrm>
    </dsp:sp>
    <dsp:sp modelId="{20EB10AD-7AF1-4C67-A26E-26A824CBDB28}">
      <dsp:nvSpPr>
        <dsp:cNvPr id="0" name=""/>
        <dsp:cNvSpPr/>
      </dsp:nvSpPr>
      <dsp:spPr>
        <a:xfrm>
          <a:off x="1826971" y="4787658"/>
          <a:ext cx="242316" cy="208951"/>
        </a:xfrm>
        <a:prstGeom prst="hexagon">
          <a:avLst>
            <a:gd name="adj" fmla="val 25000"/>
            <a:gd name="vf" fmla="val 115470"/>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80DF68-BE07-4490-9198-54B008D3836A}">
      <dsp:nvSpPr>
        <dsp:cNvPr id="0" name=""/>
        <dsp:cNvSpPr/>
      </dsp:nvSpPr>
      <dsp:spPr>
        <a:xfrm>
          <a:off x="0" y="3031803"/>
          <a:ext cx="2075688" cy="1781738"/>
        </a:xfrm>
        <a:prstGeom prst="hexagon">
          <a:avLst>
            <a:gd name="adj" fmla="val 25000"/>
            <a:gd name="vf" fmla="val 115470"/>
          </a:avLst>
        </a:prstGeom>
        <a:blipFill rotWithShape="1">
          <a:blip xmlns:r="http://schemas.openxmlformats.org/officeDocument/2006/relationships" r:embed="rId1"/>
          <a:stretch>
            <a:fillRect/>
          </a:stretch>
        </a:blipFill>
        <a:ln w="25400" cap="flat" cmpd="sng" algn="ctr">
          <a:solidFill>
            <a:srgbClr val="00408C"/>
          </a:solidFill>
          <a:prstDash val="solid"/>
        </a:ln>
        <a:effectLst/>
      </dsp:spPr>
      <dsp:style>
        <a:lnRef idx="2">
          <a:scrgbClr r="0" g="0" b="0"/>
        </a:lnRef>
        <a:fillRef idx="1">
          <a:scrgbClr r="0" g="0" b="0"/>
        </a:fillRef>
        <a:effectRef idx="0">
          <a:scrgbClr r="0" g="0" b="0"/>
        </a:effectRef>
        <a:fontRef idx="minor"/>
      </dsp:style>
    </dsp:sp>
    <dsp:sp modelId="{3F8B730B-81D6-4881-A2CD-4A4529A40E5F}">
      <dsp:nvSpPr>
        <dsp:cNvPr id="0" name=""/>
        <dsp:cNvSpPr/>
      </dsp:nvSpPr>
      <dsp:spPr>
        <a:xfrm>
          <a:off x="1405432" y="4566470"/>
          <a:ext cx="242316" cy="208951"/>
        </a:xfrm>
        <a:prstGeom prst="hexagon">
          <a:avLst>
            <a:gd name="adj" fmla="val 25000"/>
            <a:gd name="vf" fmla="val 115470"/>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2A2CAC-2BAD-4BC1-B690-1CD432E27AF4}">
      <dsp:nvSpPr>
        <dsp:cNvPr id="0" name=""/>
        <dsp:cNvSpPr/>
      </dsp:nvSpPr>
      <dsp:spPr>
        <a:xfrm>
          <a:off x="3522268" y="3018155"/>
          <a:ext cx="2075688" cy="1781738"/>
        </a:xfrm>
        <a:prstGeom prst="hexagon">
          <a:avLst>
            <a:gd name="adj" fmla="val 25000"/>
            <a:gd name="vf" fmla="val 115470"/>
          </a:avLst>
        </a:prstGeom>
        <a:solidFill>
          <a:schemeClr val="accent3">
            <a:lumMod val="95000"/>
          </a:schemeClr>
        </a:solidFill>
        <a:ln w="25400" cap="flat" cmpd="sng" algn="ctr">
          <a:solidFill>
            <a:srgbClr val="004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Arial" panose="020B0604020202020204" pitchFamily="34" charset="0"/>
              <a:ea typeface="Arial Unicode MS" pitchFamily="34" charset="-128"/>
              <a:cs typeface="Arial" panose="020B0604020202020204" pitchFamily="34" charset="0"/>
            </a:rPr>
            <a:t>Hague System (Industrial Designs)</a:t>
          </a:r>
          <a:endParaRPr lang="en-GB" sz="1800" kern="1200" dirty="0">
            <a:solidFill>
              <a:schemeClr val="tx1"/>
            </a:solidFill>
          </a:endParaRPr>
        </a:p>
      </dsp:txBody>
      <dsp:txXfrm>
        <a:off x="3843720" y="3294084"/>
        <a:ext cx="1432784" cy="1229880"/>
      </dsp:txXfrm>
    </dsp:sp>
    <dsp:sp modelId="{22D9EA4E-623D-4CB7-908E-7A8C9B388602}">
      <dsp:nvSpPr>
        <dsp:cNvPr id="0" name=""/>
        <dsp:cNvSpPr/>
      </dsp:nvSpPr>
      <dsp:spPr>
        <a:xfrm>
          <a:off x="4944160" y="4550940"/>
          <a:ext cx="242316" cy="208951"/>
        </a:xfrm>
        <a:prstGeom prst="hexagon">
          <a:avLst>
            <a:gd name="adj" fmla="val 25000"/>
            <a:gd name="vf" fmla="val 115470"/>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96AFC8-7DA6-4884-B787-0B6642B607DE}">
      <dsp:nvSpPr>
        <dsp:cNvPr id="0" name=""/>
        <dsp:cNvSpPr/>
      </dsp:nvSpPr>
      <dsp:spPr>
        <a:xfrm>
          <a:off x="5291632" y="3997499"/>
          <a:ext cx="2075688" cy="1781738"/>
        </a:xfrm>
        <a:prstGeom prst="hexagon">
          <a:avLst>
            <a:gd name="adj" fmla="val 25000"/>
            <a:gd name="vf" fmla="val 115470"/>
          </a:avLst>
        </a:prstGeom>
        <a:blipFill rotWithShape="1">
          <a:blip xmlns:r="http://schemas.openxmlformats.org/officeDocument/2006/relationships" r:embed="rId2"/>
          <a:stretch>
            <a:fillRect/>
          </a:stretch>
        </a:blipFill>
        <a:ln w="25400" cap="flat" cmpd="sng" algn="ctr">
          <a:solidFill>
            <a:srgbClr val="00408C"/>
          </a:solidFill>
          <a:prstDash val="solid"/>
        </a:ln>
        <a:effectLst/>
      </dsp:spPr>
      <dsp:style>
        <a:lnRef idx="2">
          <a:scrgbClr r="0" g="0" b="0"/>
        </a:lnRef>
        <a:fillRef idx="1">
          <a:scrgbClr r="0" g="0" b="0"/>
        </a:fillRef>
        <a:effectRef idx="0">
          <a:scrgbClr r="0" g="0" b="0"/>
        </a:effectRef>
        <a:fontRef idx="minor"/>
      </dsp:style>
    </dsp:sp>
    <dsp:sp modelId="{CBD6B56C-65BE-4877-BC0B-1BEA3A1D6D77}">
      <dsp:nvSpPr>
        <dsp:cNvPr id="0" name=""/>
        <dsp:cNvSpPr/>
      </dsp:nvSpPr>
      <dsp:spPr>
        <a:xfrm>
          <a:off x="5339181" y="4795658"/>
          <a:ext cx="242316" cy="208951"/>
        </a:xfrm>
        <a:prstGeom prst="hexagon">
          <a:avLst>
            <a:gd name="adj" fmla="val 25000"/>
            <a:gd name="vf" fmla="val 115470"/>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0472B1-1ACB-4433-B9A9-2D4A57894217}">
      <dsp:nvSpPr>
        <dsp:cNvPr id="0" name=""/>
        <dsp:cNvSpPr/>
      </dsp:nvSpPr>
      <dsp:spPr>
        <a:xfrm>
          <a:off x="1762048" y="2058105"/>
          <a:ext cx="2075688" cy="1781738"/>
        </a:xfrm>
        <a:prstGeom prst="hexagon">
          <a:avLst>
            <a:gd name="adj" fmla="val 25000"/>
            <a:gd name="vf" fmla="val 115470"/>
          </a:avLst>
        </a:prstGeom>
        <a:solidFill>
          <a:schemeClr val="accent3">
            <a:lumMod val="95000"/>
          </a:schemeClr>
        </a:solidFill>
        <a:ln w="25400" cap="flat" cmpd="sng" algn="ctr">
          <a:solidFill>
            <a:srgbClr val="004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Arial" panose="020B0604020202020204" pitchFamily="34" charset="0"/>
              <a:ea typeface="Arial Unicode MS" pitchFamily="34" charset="-128"/>
              <a:cs typeface="Arial" panose="020B0604020202020204" pitchFamily="34" charset="0"/>
            </a:rPr>
            <a:t>Madrid System (Trademarks)</a:t>
          </a:r>
          <a:endParaRPr lang="en-GB" sz="1800" kern="1200" dirty="0">
            <a:solidFill>
              <a:schemeClr val="tx1"/>
            </a:solidFill>
          </a:endParaRPr>
        </a:p>
      </dsp:txBody>
      <dsp:txXfrm>
        <a:off x="2083500" y="2334034"/>
        <a:ext cx="1432784" cy="1229880"/>
      </dsp:txXfrm>
    </dsp:sp>
    <dsp:sp modelId="{3779D2CF-296A-43B6-85B1-830AD463099D}">
      <dsp:nvSpPr>
        <dsp:cNvPr id="0" name=""/>
        <dsp:cNvSpPr/>
      </dsp:nvSpPr>
      <dsp:spPr>
        <a:xfrm>
          <a:off x="3174796" y="2094813"/>
          <a:ext cx="242316" cy="208951"/>
        </a:xfrm>
        <a:prstGeom prst="hexagon">
          <a:avLst>
            <a:gd name="adj" fmla="val 25000"/>
            <a:gd name="vf" fmla="val 115470"/>
          </a:avLst>
        </a:prstGeom>
        <a:solidFill>
          <a:schemeClr val="tx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94485A-B08F-4FA5-A50E-257787E130F0}">
      <dsp:nvSpPr>
        <dsp:cNvPr id="0" name=""/>
        <dsp:cNvSpPr/>
      </dsp:nvSpPr>
      <dsp:spPr>
        <a:xfrm>
          <a:off x="3522268" y="1075937"/>
          <a:ext cx="2075688" cy="1781738"/>
        </a:xfrm>
        <a:prstGeom prst="hexagon">
          <a:avLst>
            <a:gd name="adj" fmla="val 25000"/>
            <a:gd name="vf" fmla="val 115470"/>
          </a:avLst>
        </a:prstGeom>
        <a:blipFill rotWithShape="1">
          <a:blip xmlns:r="http://schemas.openxmlformats.org/officeDocument/2006/relationships" r:embed="rId3"/>
          <a:stretch>
            <a:fillRect/>
          </a:stretch>
        </a:blipFill>
        <a:ln w="25400" cap="flat" cmpd="sng" algn="ctr">
          <a:solidFill>
            <a:srgbClr val="00408C"/>
          </a:solidFill>
          <a:prstDash val="solid"/>
        </a:ln>
        <a:effectLst/>
      </dsp:spPr>
      <dsp:style>
        <a:lnRef idx="2">
          <a:scrgbClr r="0" g="0" b="0"/>
        </a:lnRef>
        <a:fillRef idx="1">
          <a:scrgbClr r="0" g="0" b="0"/>
        </a:fillRef>
        <a:effectRef idx="0">
          <a:scrgbClr r="0" g="0" b="0"/>
        </a:effectRef>
        <a:fontRef idx="minor"/>
      </dsp:style>
    </dsp:sp>
    <dsp:sp modelId="{FE6301D2-6B9D-479E-907D-941B7ACB9E41}">
      <dsp:nvSpPr>
        <dsp:cNvPr id="0" name=""/>
        <dsp:cNvSpPr/>
      </dsp:nvSpPr>
      <dsp:spPr>
        <a:xfrm>
          <a:off x="3569817" y="1865625"/>
          <a:ext cx="242316" cy="208951"/>
        </a:xfrm>
        <a:prstGeom prst="hexagon">
          <a:avLst>
            <a:gd name="adj" fmla="val 25000"/>
            <a:gd name="vf" fmla="val 115470"/>
          </a:avLst>
        </a:prstGeom>
        <a:solidFill>
          <a:schemeClr val="tx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D03310-0122-40E1-B83B-EB4BDFCE84B7}">
      <dsp:nvSpPr>
        <dsp:cNvPr id="0" name=""/>
        <dsp:cNvSpPr/>
      </dsp:nvSpPr>
      <dsp:spPr>
        <a:xfrm>
          <a:off x="5291632" y="2055282"/>
          <a:ext cx="2075688" cy="1781738"/>
        </a:xfrm>
        <a:prstGeom prst="hexagon">
          <a:avLst>
            <a:gd name="adj" fmla="val 25000"/>
            <a:gd name="vf" fmla="val 115470"/>
          </a:avLst>
        </a:prstGeom>
        <a:solidFill>
          <a:schemeClr val="accent3">
            <a:lumMod val="95000"/>
          </a:schemeClr>
        </a:solidFill>
        <a:ln w="25400" cap="flat" cmpd="sng" algn="ctr">
          <a:solidFill>
            <a:srgbClr val="004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Arial" panose="020B0604020202020204" pitchFamily="34" charset="0"/>
              <a:ea typeface="Arial Unicode MS" pitchFamily="34" charset="-128"/>
              <a:cs typeface="Arial" panose="020B0604020202020204" pitchFamily="34" charset="0"/>
            </a:rPr>
            <a:t>Patent Cooperation Treaty (Patents)</a:t>
          </a:r>
        </a:p>
      </dsp:txBody>
      <dsp:txXfrm>
        <a:off x="5613084" y="2331211"/>
        <a:ext cx="1432784" cy="1229880"/>
      </dsp:txXfrm>
    </dsp:sp>
    <dsp:sp modelId="{5427D1D0-A80B-4BC6-845B-10E8471ADEBB}">
      <dsp:nvSpPr>
        <dsp:cNvPr id="0" name=""/>
        <dsp:cNvSpPr/>
      </dsp:nvSpPr>
      <dsp:spPr>
        <a:xfrm>
          <a:off x="7076541" y="2841675"/>
          <a:ext cx="242316" cy="208951"/>
        </a:xfrm>
        <a:prstGeom prst="hexagon">
          <a:avLst>
            <a:gd name="adj" fmla="val 25000"/>
            <a:gd name="vf" fmla="val 115470"/>
          </a:avLst>
        </a:prstGeom>
        <a:solidFill>
          <a:srgbClr val="00B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E96E8B-7BC2-49DD-9F57-CD372EE7280F}">
      <dsp:nvSpPr>
        <dsp:cNvPr id="0" name=""/>
        <dsp:cNvSpPr/>
      </dsp:nvSpPr>
      <dsp:spPr>
        <a:xfrm>
          <a:off x="7068312" y="3034626"/>
          <a:ext cx="2075688" cy="1781738"/>
        </a:xfrm>
        <a:prstGeom prst="hexagon">
          <a:avLst>
            <a:gd name="adj" fmla="val 25000"/>
            <a:gd name="vf" fmla="val 115470"/>
          </a:avLst>
        </a:prstGeom>
        <a:blipFill rotWithShape="1">
          <a:blip xmlns:r="http://schemas.openxmlformats.org/officeDocument/2006/relationships" r:embed="rId4"/>
          <a:stretch>
            <a:fillRect/>
          </a:stretch>
        </a:blipFill>
        <a:ln w="25400" cap="flat" cmpd="sng" algn="ctr">
          <a:solidFill>
            <a:srgbClr val="00408C"/>
          </a:solidFill>
          <a:prstDash val="solid"/>
        </a:ln>
        <a:effectLst/>
      </dsp:spPr>
      <dsp:style>
        <a:lnRef idx="2">
          <a:scrgbClr r="0" g="0" b="0"/>
        </a:lnRef>
        <a:fillRef idx="1">
          <a:scrgbClr r="0" g="0" b="0"/>
        </a:fillRef>
        <a:effectRef idx="0">
          <a:scrgbClr r="0" g="0" b="0"/>
        </a:effectRef>
        <a:fontRef idx="minor"/>
      </dsp:style>
    </dsp:sp>
    <dsp:sp modelId="{422D334F-4A7F-4290-B8D4-474D529AC8FE}">
      <dsp:nvSpPr>
        <dsp:cNvPr id="0" name=""/>
        <dsp:cNvSpPr/>
      </dsp:nvSpPr>
      <dsp:spPr>
        <a:xfrm>
          <a:off x="7487107" y="3066157"/>
          <a:ext cx="242316" cy="208951"/>
        </a:xfrm>
        <a:prstGeom prst="hexagon">
          <a:avLst>
            <a:gd name="adj" fmla="val 25000"/>
            <a:gd name="vf" fmla="val 115470"/>
          </a:avLst>
        </a:prstGeom>
        <a:solidFill>
          <a:srgbClr val="00B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C24A9-7BBF-46C0-8AE7-27AC019C42AD}">
      <dsp:nvSpPr>
        <dsp:cNvPr id="0" name=""/>
        <dsp:cNvSpPr/>
      </dsp:nvSpPr>
      <dsp:spPr>
        <a:xfrm rot="2576894">
          <a:off x="2775483" y="4314741"/>
          <a:ext cx="871862" cy="58974"/>
        </a:xfrm>
        <a:custGeom>
          <a:avLst/>
          <a:gdLst/>
          <a:ahLst/>
          <a:cxnLst/>
          <a:rect l="0" t="0" r="0" b="0"/>
          <a:pathLst>
            <a:path>
              <a:moveTo>
                <a:pt x="0" y="29487"/>
              </a:moveTo>
              <a:lnTo>
                <a:pt x="871862" y="294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6F23A2-0417-44FD-8882-4C6511927804}">
      <dsp:nvSpPr>
        <dsp:cNvPr id="0" name=""/>
        <dsp:cNvSpPr/>
      </dsp:nvSpPr>
      <dsp:spPr>
        <a:xfrm>
          <a:off x="2892326" y="3053164"/>
          <a:ext cx="933276" cy="58974"/>
        </a:xfrm>
        <a:custGeom>
          <a:avLst/>
          <a:gdLst/>
          <a:ahLst/>
          <a:cxnLst/>
          <a:rect l="0" t="0" r="0" b="0"/>
          <a:pathLst>
            <a:path>
              <a:moveTo>
                <a:pt x="0" y="29487"/>
              </a:moveTo>
              <a:lnTo>
                <a:pt x="933276" y="294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CF3EFC-2E47-470A-A03A-CB366ED6DDCD}">
      <dsp:nvSpPr>
        <dsp:cNvPr id="0" name=""/>
        <dsp:cNvSpPr/>
      </dsp:nvSpPr>
      <dsp:spPr>
        <a:xfrm rot="19154269">
          <a:off x="2766937" y="1822396"/>
          <a:ext cx="1033823" cy="58974"/>
        </a:xfrm>
        <a:custGeom>
          <a:avLst/>
          <a:gdLst/>
          <a:ahLst/>
          <a:cxnLst/>
          <a:rect l="0" t="0" r="0" b="0"/>
          <a:pathLst>
            <a:path>
              <a:moveTo>
                <a:pt x="0" y="29487"/>
              </a:moveTo>
              <a:lnTo>
                <a:pt x="1033823" y="294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8B2694-DD11-4662-A6EE-0A0D6CC314B8}">
      <dsp:nvSpPr>
        <dsp:cNvPr id="0" name=""/>
        <dsp:cNvSpPr/>
      </dsp:nvSpPr>
      <dsp:spPr>
        <a:xfrm>
          <a:off x="375741" y="1602308"/>
          <a:ext cx="2960687" cy="2960687"/>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F1422B-8F55-49AE-B6BC-A37906D34E58}">
      <dsp:nvSpPr>
        <dsp:cNvPr id="0" name=""/>
        <dsp:cNvSpPr/>
      </dsp:nvSpPr>
      <dsp:spPr>
        <a:xfrm>
          <a:off x="3379581" y="2"/>
          <a:ext cx="2042910" cy="1777673"/>
        </a:xfrm>
        <a:prstGeom prst="ellipse">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latin typeface="Arial" panose="020B0604020202020204" pitchFamily="34" charset="0"/>
              <a:cs typeface="Arial" panose="020B0604020202020204" pitchFamily="34" charset="0"/>
            </a:rPr>
            <a:t>Repositories of Information</a:t>
          </a:r>
          <a:endParaRPr lang="en-GB" sz="2400" kern="1200" dirty="0">
            <a:solidFill>
              <a:schemeClr val="tx1"/>
            </a:solidFill>
            <a:latin typeface="Arial" panose="020B0604020202020204" pitchFamily="34" charset="0"/>
            <a:cs typeface="Arial" panose="020B0604020202020204" pitchFamily="34" charset="0"/>
          </a:endParaRPr>
        </a:p>
      </dsp:txBody>
      <dsp:txXfrm>
        <a:off x="3678758" y="260336"/>
        <a:ext cx="1444556" cy="1257005"/>
      </dsp:txXfrm>
    </dsp:sp>
    <dsp:sp modelId="{6D96A0A7-175A-42B5-8EC5-54A977483BC0}">
      <dsp:nvSpPr>
        <dsp:cNvPr id="0" name=""/>
        <dsp:cNvSpPr/>
      </dsp:nvSpPr>
      <dsp:spPr>
        <a:xfrm>
          <a:off x="5267011" y="2"/>
          <a:ext cx="3064365" cy="1777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tx1"/>
              </a:solidFill>
              <a:latin typeface="Arial" panose="020B0604020202020204" pitchFamily="34" charset="0"/>
              <a:cs typeface="Arial" panose="020B0604020202020204" pitchFamily="34" charset="0"/>
            </a:rPr>
            <a:t>Databases e.g. </a:t>
          </a:r>
          <a:r>
            <a:rPr lang="en-US" sz="1600" kern="1200" dirty="0" err="1" smtClean="0">
              <a:solidFill>
                <a:schemeClr val="tx1"/>
              </a:solidFill>
              <a:latin typeface="Arial" panose="020B0604020202020204" pitchFamily="34" charset="0"/>
              <a:cs typeface="Arial" panose="020B0604020202020204" pitchFamily="34" charset="0"/>
            </a:rPr>
            <a:t>Patentscope</a:t>
          </a:r>
          <a:r>
            <a:rPr lang="en-US" sz="1600" kern="1200" dirty="0" smtClean="0">
              <a:solidFill>
                <a:schemeClr val="tx1"/>
              </a:solidFill>
              <a:latin typeface="Arial" panose="020B0604020202020204" pitchFamily="34" charset="0"/>
              <a:cs typeface="Arial" panose="020B0604020202020204" pitchFamily="34" charset="0"/>
            </a:rPr>
            <a:t> and Global Brand Database</a:t>
          </a:r>
          <a:endParaRPr lang="en-GB" sz="1600" kern="1200" dirty="0">
            <a:solidFill>
              <a:schemeClr val="tx1"/>
            </a:solidFill>
            <a:latin typeface="Arial" panose="020B0604020202020204" pitchFamily="34" charset="0"/>
            <a:cs typeface="Arial" panose="020B0604020202020204" pitchFamily="34" charset="0"/>
          </a:endParaRPr>
        </a:p>
      </dsp:txBody>
      <dsp:txXfrm>
        <a:off x="5267011" y="2"/>
        <a:ext cx="3064365" cy="1777673"/>
      </dsp:txXfrm>
    </dsp:sp>
    <dsp:sp modelId="{FD4DBD45-3A02-40E2-9435-65F1F464E4E7}">
      <dsp:nvSpPr>
        <dsp:cNvPr id="0" name=""/>
        <dsp:cNvSpPr/>
      </dsp:nvSpPr>
      <dsp:spPr>
        <a:xfrm>
          <a:off x="3825602" y="2193815"/>
          <a:ext cx="1949595" cy="1777673"/>
        </a:xfrm>
        <a:prstGeom prst="ellipse">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latin typeface="Arial" panose="020B0604020202020204" pitchFamily="34" charset="0"/>
              <a:cs typeface="Arial" panose="020B0604020202020204" pitchFamily="34" charset="0"/>
            </a:rPr>
            <a:t>Platforms</a:t>
          </a:r>
          <a:endParaRPr lang="en-GB" sz="2000" kern="1200" dirty="0">
            <a:solidFill>
              <a:schemeClr val="tx1"/>
            </a:solidFill>
            <a:latin typeface="Arial" panose="020B0604020202020204" pitchFamily="34" charset="0"/>
            <a:cs typeface="Arial" panose="020B0604020202020204" pitchFamily="34" charset="0"/>
          </a:endParaRPr>
        </a:p>
      </dsp:txBody>
      <dsp:txXfrm>
        <a:off x="4111114" y="2454149"/>
        <a:ext cx="1378571" cy="1257005"/>
      </dsp:txXfrm>
    </dsp:sp>
    <dsp:sp modelId="{0ADBC6BE-CB2A-487B-8C07-2BE1BDF2C104}">
      <dsp:nvSpPr>
        <dsp:cNvPr id="0" name=""/>
        <dsp:cNvSpPr/>
      </dsp:nvSpPr>
      <dsp:spPr>
        <a:xfrm>
          <a:off x="5736361" y="2193815"/>
          <a:ext cx="2924392" cy="1777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tx1"/>
              </a:solidFill>
              <a:latin typeface="Arial" panose="020B0604020202020204" pitchFamily="34" charset="0"/>
              <a:cs typeface="Arial" panose="020B0604020202020204" pitchFamily="34" charset="0"/>
            </a:rPr>
            <a:t>Common platform for e-data exchange among IPOs: IPAS, DAS</a:t>
          </a:r>
        </a:p>
        <a:p>
          <a:pPr marL="171450" lvl="1" indent="-171450" algn="l" defTabSz="711200">
            <a:lnSpc>
              <a:spcPct val="90000"/>
            </a:lnSpc>
            <a:spcBef>
              <a:spcPct val="0"/>
            </a:spcBef>
            <a:spcAft>
              <a:spcPct val="15000"/>
            </a:spcAft>
            <a:buChar char="••"/>
          </a:pPr>
          <a:r>
            <a:rPr lang="en-US" sz="1600" kern="1200" dirty="0" smtClean="0">
              <a:solidFill>
                <a:schemeClr val="tx1"/>
              </a:solidFill>
              <a:latin typeface="Arial" panose="020B0604020202020204" pitchFamily="34" charset="0"/>
              <a:cs typeface="Arial" panose="020B0604020202020204" pitchFamily="34" charset="0"/>
            </a:rPr>
            <a:t>Other platforms: WIPO GREEN and WIPO </a:t>
          </a:r>
          <a:r>
            <a:rPr lang="en-US" sz="1600" kern="1200" dirty="0" err="1" smtClean="0">
              <a:solidFill>
                <a:schemeClr val="tx1"/>
              </a:solidFill>
              <a:latin typeface="Arial" panose="020B0604020202020204" pitchFamily="34" charset="0"/>
              <a:cs typeface="Arial" panose="020B0604020202020204" pitchFamily="34" charset="0"/>
            </a:rPr>
            <a:t>Re:Search</a:t>
          </a:r>
          <a:endParaRPr lang="en-GB" sz="1600" kern="1200" dirty="0">
            <a:solidFill>
              <a:schemeClr val="tx1"/>
            </a:solidFill>
            <a:latin typeface="Arial" panose="020B0604020202020204" pitchFamily="34" charset="0"/>
            <a:cs typeface="Arial" panose="020B0604020202020204" pitchFamily="34" charset="0"/>
          </a:endParaRPr>
        </a:p>
      </dsp:txBody>
      <dsp:txXfrm>
        <a:off x="5736361" y="2193815"/>
        <a:ext cx="2924392" cy="1777673"/>
      </dsp:txXfrm>
    </dsp:sp>
    <dsp:sp modelId="{1BD98F39-757F-497F-B428-BBAE148FE315}">
      <dsp:nvSpPr>
        <dsp:cNvPr id="0" name=""/>
        <dsp:cNvSpPr/>
      </dsp:nvSpPr>
      <dsp:spPr>
        <a:xfrm>
          <a:off x="3237843" y="4387361"/>
          <a:ext cx="1949595" cy="1777673"/>
        </a:xfrm>
        <a:prstGeom prst="ellipse">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latin typeface="Arial" panose="020B0604020202020204" pitchFamily="34" charset="0"/>
              <a:cs typeface="Arial" panose="020B0604020202020204" pitchFamily="34" charset="0"/>
            </a:rPr>
            <a:t>Treatment of Information</a:t>
          </a:r>
          <a:endParaRPr lang="en-GB" sz="2000" kern="1200" dirty="0">
            <a:solidFill>
              <a:schemeClr val="tx1"/>
            </a:solidFill>
            <a:latin typeface="Arial" panose="020B0604020202020204" pitchFamily="34" charset="0"/>
            <a:cs typeface="Arial" panose="020B0604020202020204" pitchFamily="34" charset="0"/>
          </a:endParaRPr>
        </a:p>
      </dsp:txBody>
      <dsp:txXfrm>
        <a:off x="3523355" y="4647695"/>
        <a:ext cx="1378571" cy="1257005"/>
      </dsp:txXfrm>
    </dsp:sp>
    <dsp:sp modelId="{676D2E55-BCA1-4D96-B149-6973914DBF2D}">
      <dsp:nvSpPr>
        <dsp:cNvPr id="0" name=""/>
        <dsp:cNvSpPr/>
      </dsp:nvSpPr>
      <dsp:spPr>
        <a:xfrm>
          <a:off x="5148602" y="4387361"/>
          <a:ext cx="2924392" cy="1777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tx1"/>
              </a:solidFill>
              <a:latin typeface="Arial" panose="020B0604020202020204" pitchFamily="34" charset="0"/>
              <a:cs typeface="Arial" panose="020B0604020202020204" pitchFamily="34" charset="0"/>
            </a:rPr>
            <a:t>International Classification Systems (Organize into indexed, manageable structures for easy retrieval)</a:t>
          </a:r>
          <a:endParaRPr lang="en-GB" sz="1600" kern="1200" dirty="0">
            <a:solidFill>
              <a:schemeClr val="tx1"/>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tx1"/>
              </a:solidFill>
              <a:latin typeface="Arial" panose="020B0604020202020204" pitchFamily="34" charset="0"/>
              <a:cs typeface="Arial" panose="020B0604020202020204" pitchFamily="34" charset="0"/>
            </a:rPr>
            <a:t>Standards for IP Offices (Help streamline data processing)</a:t>
          </a:r>
          <a:endParaRPr lang="en-GB" sz="1600" kern="1200" dirty="0">
            <a:solidFill>
              <a:schemeClr val="tx1"/>
            </a:solidFill>
            <a:latin typeface="Arial" panose="020B0604020202020204" pitchFamily="34" charset="0"/>
            <a:cs typeface="Arial" panose="020B0604020202020204" pitchFamily="34" charset="0"/>
          </a:endParaRPr>
        </a:p>
      </dsp:txBody>
      <dsp:txXfrm>
        <a:off x="5148602" y="4387361"/>
        <a:ext cx="2924392" cy="17776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EE592-1B76-44A5-9C4C-5013EA8CDA3E}">
      <dsp:nvSpPr>
        <dsp:cNvPr id="0" name=""/>
        <dsp:cNvSpPr/>
      </dsp:nvSpPr>
      <dsp:spPr>
        <a:xfrm>
          <a:off x="0" y="72007"/>
          <a:ext cx="7920877" cy="1419415"/>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latin typeface="Arial" charset="0"/>
              <a:cs typeface="Arial" charset="0"/>
            </a:rPr>
            <a:t>WIPO Unit  – THE ECONOMICS AND STATISTICS DIVISION – Reflects the Growing Consensus on the importance of the Economic Dimension of IP. </a:t>
          </a:r>
        </a:p>
        <a:p>
          <a:pPr lvl="0" algn="ctr" defTabSz="889000">
            <a:lnSpc>
              <a:spcPct val="90000"/>
            </a:lnSpc>
            <a:spcBef>
              <a:spcPct val="0"/>
            </a:spcBef>
            <a:spcAft>
              <a:spcPct val="35000"/>
            </a:spcAft>
          </a:pPr>
          <a:endParaRPr lang="en-GB" sz="2000" kern="1200" dirty="0">
            <a:solidFill>
              <a:schemeClr val="bg1"/>
            </a:solidFill>
          </a:endParaRPr>
        </a:p>
      </dsp:txBody>
      <dsp:txXfrm>
        <a:off x="41573" y="113580"/>
        <a:ext cx="7837731" cy="1336269"/>
      </dsp:txXfrm>
    </dsp:sp>
    <dsp:sp modelId="{6C6E2392-586B-4B22-87F7-608943579768}">
      <dsp:nvSpPr>
        <dsp:cNvPr id="0" name=""/>
        <dsp:cNvSpPr/>
      </dsp:nvSpPr>
      <dsp:spPr>
        <a:xfrm>
          <a:off x="792087" y="1491423"/>
          <a:ext cx="792088" cy="992852"/>
        </a:xfrm>
        <a:custGeom>
          <a:avLst/>
          <a:gdLst/>
          <a:ahLst/>
          <a:cxnLst/>
          <a:rect l="0" t="0" r="0" b="0"/>
          <a:pathLst>
            <a:path>
              <a:moveTo>
                <a:pt x="0" y="0"/>
              </a:moveTo>
              <a:lnTo>
                <a:pt x="0" y="992852"/>
              </a:lnTo>
              <a:lnTo>
                <a:pt x="792088" y="9928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6906C4-765F-4996-855D-14D6F6F4A662}">
      <dsp:nvSpPr>
        <dsp:cNvPr id="0" name=""/>
        <dsp:cNvSpPr/>
      </dsp:nvSpPr>
      <dsp:spPr>
        <a:xfrm>
          <a:off x="1584176" y="1774568"/>
          <a:ext cx="4929732" cy="1419415"/>
        </a:xfrm>
        <a:prstGeom prst="roundRect">
          <a:avLst>
            <a:gd name="adj" fmla="val 10000"/>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latin typeface="Arial" charset="0"/>
              <a:cs typeface="Arial" charset="0"/>
            </a:rPr>
            <a:t>The Division applies statistic and Economic analysis to the use of WIPO services.</a:t>
          </a:r>
          <a:endParaRPr lang="en-GB" sz="2000" kern="1200" dirty="0">
            <a:solidFill>
              <a:schemeClr val="bg1"/>
            </a:solidFill>
          </a:endParaRPr>
        </a:p>
      </dsp:txBody>
      <dsp:txXfrm>
        <a:off x="1625749" y="1816141"/>
        <a:ext cx="4846586" cy="1336269"/>
      </dsp:txXfrm>
    </dsp:sp>
    <dsp:sp modelId="{324D58C4-BCE1-4C85-84BB-4606C08405A7}">
      <dsp:nvSpPr>
        <dsp:cNvPr id="0" name=""/>
        <dsp:cNvSpPr/>
      </dsp:nvSpPr>
      <dsp:spPr>
        <a:xfrm>
          <a:off x="792087" y="1491423"/>
          <a:ext cx="792088" cy="2767122"/>
        </a:xfrm>
        <a:custGeom>
          <a:avLst/>
          <a:gdLst/>
          <a:ahLst/>
          <a:cxnLst/>
          <a:rect l="0" t="0" r="0" b="0"/>
          <a:pathLst>
            <a:path>
              <a:moveTo>
                <a:pt x="0" y="0"/>
              </a:moveTo>
              <a:lnTo>
                <a:pt x="0" y="2767122"/>
              </a:lnTo>
              <a:lnTo>
                <a:pt x="792088" y="276712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B18C82-AA09-46F9-8624-C9F5B917C2B6}">
      <dsp:nvSpPr>
        <dsp:cNvPr id="0" name=""/>
        <dsp:cNvSpPr/>
      </dsp:nvSpPr>
      <dsp:spPr>
        <a:xfrm>
          <a:off x="1584176" y="3548837"/>
          <a:ext cx="4929732" cy="1419415"/>
        </a:xfrm>
        <a:prstGeom prst="roundRect">
          <a:avLst>
            <a:gd name="adj" fmla="val 10000"/>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latin typeface="Arial" charset="0"/>
              <a:cs typeface="Arial" charset="0"/>
            </a:rPr>
            <a:t>This  structure also improves WIPO economic insight on IP Development. </a:t>
          </a:r>
          <a:endParaRPr lang="en-GB" sz="2000" kern="1200" dirty="0">
            <a:solidFill>
              <a:schemeClr val="bg1"/>
            </a:solidFill>
          </a:endParaRPr>
        </a:p>
      </dsp:txBody>
      <dsp:txXfrm>
        <a:off x="1625749" y="3590410"/>
        <a:ext cx="4846586" cy="13362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45529-35CF-4392-8F74-DEBBD0698E47}">
      <dsp:nvSpPr>
        <dsp:cNvPr id="0" name=""/>
        <dsp:cNvSpPr/>
      </dsp:nvSpPr>
      <dsp:spPr>
        <a:xfrm rot="5400000">
          <a:off x="4746797" y="-1571755"/>
          <a:ext cx="1698660" cy="5266944"/>
        </a:xfrm>
        <a:prstGeom prst="round2SameRect">
          <a:avLst/>
        </a:prstGeom>
        <a:gradFill rotWithShape="0">
          <a:gsLst>
            <a:gs pos="0">
              <a:srgbClr val="5E9EFF"/>
            </a:gs>
            <a:gs pos="39999">
              <a:srgbClr val="85C2FF"/>
            </a:gs>
            <a:gs pos="70000">
              <a:srgbClr val="C4D6EB"/>
            </a:gs>
            <a:gs pos="100000">
              <a:srgbClr val="FFEBFA"/>
            </a:gs>
          </a:gsLst>
          <a:lin ang="5400000" scaled="0"/>
        </a:gradFill>
        <a:ln w="25400" cap="flat" cmpd="sng" algn="ctr">
          <a:solidFill>
            <a:schemeClr val="tx1">
              <a:lumMod val="65000"/>
              <a:lumOff val="35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just" defTabSz="488950">
            <a:lnSpc>
              <a:spcPct val="90000"/>
            </a:lnSpc>
            <a:spcBef>
              <a:spcPct val="0"/>
            </a:spcBef>
            <a:spcAft>
              <a:spcPct val="15000"/>
            </a:spcAft>
            <a:buChar char="••"/>
          </a:pPr>
          <a:r>
            <a:rPr lang="en-US" altLang="en-US" sz="1100" kern="1200" dirty="0" smtClean="0"/>
            <a:t>African Intellectual Property Organization, Albania, Armenia, Azerbaijan, Bosnia and Herzegovina, Botswana, Brunei Darussalam, Bulgaria, Croatia, Denmark, Egypt, Estonia, European Union, Finland, France, Georgia, Germany,</a:t>
          </a:r>
          <a:r>
            <a:rPr lang="en-US" altLang="en-US" sz="1100" kern="1200" dirty="0" smtClean="0">
              <a:solidFill>
                <a:srgbClr val="FF3300"/>
              </a:solidFill>
            </a:rPr>
            <a:t> </a:t>
          </a:r>
          <a:r>
            <a:rPr lang="en-US" altLang="en-US" sz="1100" kern="1200" dirty="0" smtClean="0"/>
            <a:t>Ghana, Hungary, Iceland, Japan, Kyrgyzstan, Latvia, Liechtenstein, Lithuania, Monaco, Mongolia, Montenegro, Namibia, Norway, Oman, Poland, Republic of Korea, Republic of Moldova, Romania, Rwanda, Sao Tome and Principe, Serbia, Singapore, Slovenia, Spain, Syrian Arab Republic, Switzerland, Tajikistan, the former Y.R. of Macedonia, Tunisia, Turkey, Turkmenistan, Ukraine and the United States of America </a:t>
          </a:r>
          <a:endParaRPr lang="en-US" sz="1100" kern="1200" dirty="0"/>
        </a:p>
      </dsp:txBody>
      <dsp:txXfrm rot="-5400000">
        <a:off x="2962655" y="295309"/>
        <a:ext cx="5184022" cy="1532816"/>
      </dsp:txXfrm>
    </dsp:sp>
    <dsp:sp modelId="{6C15CDF0-146B-427E-ADD3-F0E3DAC019BC}">
      <dsp:nvSpPr>
        <dsp:cNvPr id="0" name=""/>
        <dsp:cNvSpPr/>
      </dsp:nvSpPr>
      <dsp:spPr>
        <a:xfrm>
          <a:off x="0" y="53"/>
          <a:ext cx="2962656" cy="2123326"/>
        </a:xfrm>
        <a:prstGeom prst="roundRect">
          <a:avLst/>
        </a:prstGeom>
        <a:gradFill rotWithShape="0">
          <a:gsLst>
            <a:gs pos="0">
              <a:srgbClr val="5E9EFF"/>
            </a:gs>
            <a:gs pos="39999">
              <a:srgbClr val="85C2FF"/>
            </a:gs>
            <a:gs pos="70000">
              <a:srgbClr val="C4D6EB"/>
            </a:gs>
            <a:gs pos="100000">
              <a:srgbClr val="FFEBFA"/>
            </a:gs>
          </a:gsLst>
          <a:lin ang="5400000" scaled="0"/>
        </a:gradFill>
        <a:ln w="2540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Geneva Act (1999)</a:t>
          </a:r>
          <a:endParaRPr lang="en-US" sz="2800" kern="1200" dirty="0"/>
        </a:p>
      </dsp:txBody>
      <dsp:txXfrm>
        <a:off x="103652" y="103705"/>
        <a:ext cx="2755352" cy="1916022"/>
      </dsp:txXfrm>
    </dsp:sp>
    <dsp:sp modelId="{1D96E811-45CA-4B41-8A23-F67ECF2FF3EA}">
      <dsp:nvSpPr>
        <dsp:cNvPr id="0" name=""/>
        <dsp:cNvSpPr/>
      </dsp:nvSpPr>
      <dsp:spPr>
        <a:xfrm rot="5400000">
          <a:off x="4746797" y="657736"/>
          <a:ext cx="1698660" cy="5266944"/>
        </a:xfrm>
        <a:prstGeom prst="round2SameRect">
          <a:avLst/>
        </a:prstGeom>
        <a:gradFill rotWithShape="0">
          <a:gsLst>
            <a:gs pos="0">
              <a:srgbClr val="5E9EFF"/>
            </a:gs>
            <a:gs pos="39999">
              <a:srgbClr val="85C2FF"/>
            </a:gs>
            <a:gs pos="70000">
              <a:srgbClr val="C4D6EB"/>
            </a:gs>
            <a:gs pos="100000">
              <a:srgbClr val="FFEBFA"/>
            </a:gs>
          </a:gsLst>
          <a:lin ang="5400000" scaled="0"/>
        </a:gradFill>
        <a:ln w="25400" cap="flat" cmpd="sng" algn="ctr">
          <a:solidFill>
            <a:schemeClr val="tx1">
              <a:lumMod val="65000"/>
              <a:lumOff val="35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just" defTabSz="488950">
            <a:lnSpc>
              <a:spcPct val="90000"/>
            </a:lnSpc>
            <a:spcBef>
              <a:spcPct val="0"/>
            </a:spcBef>
            <a:spcAft>
              <a:spcPct val="15000"/>
            </a:spcAft>
            <a:buChar char="••"/>
          </a:pPr>
          <a:r>
            <a:rPr lang="en-US" altLang="en-US" sz="1100" kern="1200" dirty="0" smtClean="0"/>
            <a:t>Belgium, Belize, Benin, Côte d’Ivoire, D.P.R. of Korea, Gabon, Greece, Italy, Luxembourg, Mali, Morocco, Netherlands, Niger, Senegal and Suriname </a:t>
          </a:r>
          <a:endParaRPr lang="en-US" sz="1100" kern="1200" dirty="0"/>
        </a:p>
      </dsp:txBody>
      <dsp:txXfrm rot="-5400000">
        <a:off x="2962655" y="2524800"/>
        <a:ext cx="5184022" cy="1532816"/>
      </dsp:txXfrm>
    </dsp:sp>
    <dsp:sp modelId="{0F6BF5CC-9A26-4C6E-AD86-B75ABEE8AD59}">
      <dsp:nvSpPr>
        <dsp:cNvPr id="0" name=""/>
        <dsp:cNvSpPr/>
      </dsp:nvSpPr>
      <dsp:spPr>
        <a:xfrm>
          <a:off x="0" y="2229545"/>
          <a:ext cx="2962656" cy="2123326"/>
        </a:xfrm>
        <a:prstGeom prst="roundRect">
          <a:avLst/>
        </a:prstGeom>
        <a:gradFill rotWithShape="0">
          <a:gsLst>
            <a:gs pos="0">
              <a:srgbClr val="5E9EFF"/>
            </a:gs>
            <a:gs pos="39999">
              <a:srgbClr val="85C2FF"/>
            </a:gs>
            <a:gs pos="70000">
              <a:srgbClr val="C4D6EB"/>
            </a:gs>
            <a:gs pos="100000">
              <a:srgbClr val="FFEBFA"/>
            </a:gs>
          </a:gsLst>
          <a:lin ang="5400000" scaled="0"/>
        </a:gradFill>
        <a:ln w="2540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smtClean="0"/>
            <a:t>Hague Act (1960)</a:t>
          </a:r>
          <a:endParaRPr lang="en-US" sz="2800" kern="1200" dirty="0"/>
        </a:p>
      </dsp:txBody>
      <dsp:txXfrm>
        <a:off x="103652" y="2333197"/>
        <a:ext cx="2755352" cy="19160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78C8D-F963-4E7B-BB74-4B7547AFEF89}">
      <dsp:nvSpPr>
        <dsp:cNvPr id="0" name=""/>
        <dsp:cNvSpPr/>
      </dsp:nvSpPr>
      <dsp:spPr>
        <a:xfrm rot="10800000">
          <a:off x="622128" y="90855"/>
          <a:ext cx="2874424" cy="573556"/>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2874" tIns="53340" rIns="99568" bIns="53340" numCol="1" spcCol="1270" anchor="ctr" anchorCtr="0">
          <a:noAutofit/>
        </a:bodyPr>
        <a:lstStyle/>
        <a:p>
          <a:pPr lvl="0" algn="ctr" defTabSz="622300">
            <a:lnSpc>
              <a:spcPct val="90000"/>
            </a:lnSpc>
            <a:spcBef>
              <a:spcPct val="0"/>
            </a:spcBef>
            <a:spcAft>
              <a:spcPct val="35000"/>
            </a:spcAft>
          </a:pPr>
          <a:r>
            <a:rPr lang="fr-CH" sz="1400" kern="1200" dirty="0" err="1" smtClean="0"/>
            <a:t>Turkmenistan</a:t>
          </a:r>
          <a:endParaRPr lang="fr-CH" sz="1400" kern="1200" dirty="0" smtClean="0"/>
        </a:p>
        <a:p>
          <a:pPr lvl="0" algn="ctr" defTabSz="622300">
            <a:lnSpc>
              <a:spcPct val="90000"/>
            </a:lnSpc>
            <a:spcBef>
              <a:spcPct val="0"/>
            </a:spcBef>
            <a:spcAft>
              <a:spcPct val="35000"/>
            </a:spcAft>
          </a:pPr>
          <a:r>
            <a:rPr lang="fr-CH" sz="1400" kern="1200" dirty="0" smtClean="0"/>
            <a:t>(as </a:t>
          </a:r>
          <a:r>
            <a:rPr lang="fr-CH" sz="1400" kern="1200" dirty="0" err="1" smtClean="0"/>
            <a:t>from</a:t>
          </a:r>
          <a:r>
            <a:rPr lang="fr-CH" sz="1400" kern="1200" dirty="0" smtClean="0"/>
            <a:t> March 16, 2016)</a:t>
          </a:r>
          <a:endParaRPr lang="en-US" sz="1400" kern="1200" dirty="0"/>
        </a:p>
      </dsp:txBody>
      <dsp:txXfrm rot="10800000">
        <a:off x="765517" y="90855"/>
        <a:ext cx="2731035" cy="573556"/>
      </dsp:txXfrm>
    </dsp:sp>
    <dsp:sp modelId="{F22DE3B7-1F90-4C77-BC22-3471BA137C44}">
      <dsp:nvSpPr>
        <dsp:cNvPr id="0" name=""/>
        <dsp:cNvSpPr/>
      </dsp:nvSpPr>
      <dsp:spPr>
        <a:xfrm>
          <a:off x="350830" y="90855"/>
          <a:ext cx="582151" cy="57395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8CFD5564-BFCC-4045-BD3E-8EA04CD08A43}">
      <dsp:nvSpPr>
        <dsp:cNvPr id="0" name=""/>
        <dsp:cNvSpPr/>
      </dsp:nvSpPr>
      <dsp:spPr>
        <a:xfrm rot="10800000">
          <a:off x="613940" y="744589"/>
          <a:ext cx="2901890" cy="573447"/>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2874" tIns="53340" rIns="99568" bIns="53340" numCol="1" spcCol="1270" anchor="ctr" anchorCtr="0">
          <a:noAutofit/>
        </a:bodyPr>
        <a:lstStyle/>
        <a:p>
          <a:pPr lvl="0" algn="ctr" defTabSz="622300">
            <a:lnSpc>
              <a:spcPct val="90000"/>
            </a:lnSpc>
            <a:spcBef>
              <a:spcPct val="0"/>
            </a:spcBef>
            <a:spcAft>
              <a:spcPct val="35000"/>
            </a:spcAft>
          </a:pPr>
          <a:r>
            <a:rPr lang="en-US" sz="1400" kern="1200" dirty="0" smtClean="0"/>
            <a:t>United States of America</a:t>
          </a:r>
        </a:p>
        <a:p>
          <a:pPr lvl="0" algn="ctr" defTabSz="622300">
            <a:lnSpc>
              <a:spcPct val="90000"/>
            </a:lnSpc>
            <a:spcBef>
              <a:spcPct val="0"/>
            </a:spcBef>
            <a:spcAft>
              <a:spcPct val="35000"/>
            </a:spcAft>
          </a:pPr>
          <a:r>
            <a:rPr lang="en-US" sz="1400" kern="1200" dirty="0" smtClean="0"/>
            <a:t>(May, 2015)</a:t>
          </a:r>
          <a:endParaRPr lang="en-US" sz="1400" kern="1200" dirty="0"/>
        </a:p>
      </dsp:txBody>
      <dsp:txXfrm rot="10800000">
        <a:off x="757302" y="744589"/>
        <a:ext cx="2758528" cy="573447"/>
      </dsp:txXfrm>
    </dsp:sp>
    <dsp:sp modelId="{C6C7A08A-EA14-41FD-9B4E-C4FA1D303659}">
      <dsp:nvSpPr>
        <dsp:cNvPr id="0" name=""/>
        <dsp:cNvSpPr/>
      </dsp:nvSpPr>
      <dsp:spPr>
        <a:xfrm>
          <a:off x="397016" y="744675"/>
          <a:ext cx="573447" cy="573447"/>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0" r="-20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86E2AC1F-8A57-4DEB-8784-371974879DBF}">
      <dsp:nvSpPr>
        <dsp:cNvPr id="0" name=""/>
        <dsp:cNvSpPr/>
      </dsp:nvSpPr>
      <dsp:spPr>
        <a:xfrm rot="10800000">
          <a:off x="600194" y="1490000"/>
          <a:ext cx="2901890" cy="573447"/>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2874" tIns="53340" rIns="99568" bIns="53340" numCol="1" spcCol="1270" anchor="ctr" anchorCtr="0">
          <a:noAutofit/>
        </a:bodyPr>
        <a:lstStyle/>
        <a:p>
          <a:pPr lvl="0" algn="ctr" defTabSz="622300">
            <a:lnSpc>
              <a:spcPct val="90000"/>
            </a:lnSpc>
            <a:spcBef>
              <a:spcPct val="0"/>
            </a:spcBef>
            <a:spcAft>
              <a:spcPct val="35000"/>
            </a:spcAft>
          </a:pPr>
          <a:r>
            <a:rPr lang="en-US" sz="1400" kern="1200" dirty="0" smtClean="0"/>
            <a:t>Japan</a:t>
          </a:r>
        </a:p>
        <a:p>
          <a:pPr lvl="0" algn="ctr" defTabSz="622300">
            <a:lnSpc>
              <a:spcPct val="90000"/>
            </a:lnSpc>
            <a:spcBef>
              <a:spcPct val="0"/>
            </a:spcBef>
            <a:spcAft>
              <a:spcPct val="35000"/>
            </a:spcAft>
          </a:pPr>
          <a:r>
            <a:rPr lang="en-US" sz="1400" kern="1200" dirty="0" smtClean="0"/>
            <a:t>(May, 2015)</a:t>
          </a:r>
          <a:endParaRPr lang="en-US" sz="1400" kern="1200" dirty="0"/>
        </a:p>
      </dsp:txBody>
      <dsp:txXfrm rot="10800000">
        <a:off x="743556" y="1490000"/>
        <a:ext cx="2758528" cy="573447"/>
      </dsp:txXfrm>
    </dsp:sp>
    <dsp:sp modelId="{2E2C6BCB-DB56-4970-8A69-AFACAD91DE31}">
      <dsp:nvSpPr>
        <dsp:cNvPr id="0" name=""/>
        <dsp:cNvSpPr/>
      </dsp:nvSpPr>
      <dsp:spPr>
        <a:xfrm>
          <a:off x="397016" y="1483812"/>
          <a:ext cx="573447" cy="57344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FBE582A4-B574-4BF5-9EFC-2F1DC14A8D71}">
      <dsp:nvSpPr>
        <dsp:cNvPr id="0" name=""/>
        <dsp:cNvSpPr/>
      </dsp:nvSpPr>
      <dsp:spPr>
        <a:xfrm rot="10800000">
          <a:off x="596547" y="2209680"/>
          <a:ext cx="2903388" cy="573447"/>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2874" tIns="53340" rIns="99568" bIns="53340" numCol="1" spcCol="1270" anchor="ctr" anchorCtr="0">
          <a:noAutofit/>
        </a:bodyPr>
        <a:lstStyle/>
        <a:p>
          <a:pPr lvl="0" algn="ctr" defTabSz="622300">
            <a:lnSpc>
              <a:spcPct val="90000"/>
            </a:lnSpc>
            <a:spcBef>
              <a:spcPct val="0"/>
            </a:spcBef>
            <a:spcAft>
              <a:spcPct val="35000"/>
            </a:spcAft>
          </a:pPr>
          <a:r>
            <a:rPr lang="en-US" sz="1400" kern="1200" dirty="0" smtClean="0"/>
            <a:t>Republic of Korea</a:t>
          </a:r>
        </a:p>
        <a:p>
          <a:pPr lvl="0" algn="ctr" defTabSz="622300">
            <a:lnSpc>
              <a:spcPct val="90000"/>
            </a:lnSpc>
            <a:spcBef>
              <a:spcPct val="0"/>
            </a:spcBef>
            <a:spcAft>
              <a:spcPct val="35000"/>
            </a:spcAft>
          </a:pPr>
          <a:r>
            <a:rPr lang="en-US" sz="1400" kern="1200" dirty="0" smtClean="0"/>
            <a:t>(July 2014) </a:t>
          </a:r>
          <a:endParaRPr lang="en-US" sz="1400" kern="1200" dirty="0"/>
        </a:p>
      </dsp:txBody>
      <dsp:txXfrm rot="10800000">
        <a:off x="739909" y="2209680"/>
        <a:ext cx="2760026" cy="573447"/>
      </dsp:txXfrm>
    </dsp:sp>
    <dsp:sp modelId="{00E81C8D-C607-4590-AA70-B5DDF3D3EA39}">
      <dsp:nvSpPr>
        <dsp:cNvPr id="0" name=""/>
        <dsp:cNvSpPr/>
      </dsp:nvSpPr>
      <dsp:spPr>
        <a:xfrm>
          <a:off x="396997" y="2222950"/>
          <a:ext cx="573447" cy="573447"/>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6DDD48-8F58-44C1-8F89-B9E1492667A5}">
      <dsp:nvSpPr>
        <dsp:cNvPr id="0" name=""/>
        <dsp:cNvSpPr/>
      </dsp:nvSpPr>
      <dsp:spPr>
        <a:xfrm rot="10800000">
          <a:off x="952027" y="990"/>
          <a:ext cx="3395091" cy="38749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873" tIns="64770" rIns="120904" bIns="64770" numCol="1" spcCol="1270" anchor="ctr" anchorCtr="0">
          <a:noAutofit/>
        </a:bodyPr>
        <a:lstStyle/>
        <a:p>
          <a:pPr lvl="0" algn="ctr" defTabSz="755650">
            <a:lnSpc>
              <a:spcPct val="90000"/>
            </a:lnSpc>
            <a:spcBef>
              <a:spcPct val="0"/>
            </a:spcBef>
            <a:spcAft>
              <a:spcPct val="35000"/>
            </a:spcAft>
          </a:pPr>
          <a:r>
            <a:rPr lang="en-US" sz="1700" kern="1200" dirty="0" smtClean="0"/>
            <a:t>China</a:t>
          </a:r>
          <a:endParaRPr lang="en-US" sz="1700" kern="1200" dirty="0"/>
        </a:p>
      </dsp:txBody>
      <dsp:txXfrm rot="10800000">
        <a:off x="1048900" y="990"/>
        <a:ext cx="3298218" cy="387491"/>
      </dsp:txXfrm>
    </dsp:sp>
    <dsp:sp modelId="{25384D0E-5FE9-4476-81A3-C3F3E63B010D}">
      <dsp:nvSpPr>
        <dsp:cNvPr id="0" name=""/>
        <dsp:cNvSpPr/>
      </dsp:nvSpPr>
      <dsp:spPr>
        <a:xfrm>
          <a:off x="758281" y="990"/>
          <a:ext cx="387491" cy="387491"/>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557" r="4557"/>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B876DE81-FA32-4AC1-85C2-FB117932CDAD}">
      <dsp:nvSpPr>
        <dsp:cNvPr id="0" name=""/>
        <dsp:cNvSpPr/>
      </dsp:nvSpPr>
      <dsp:spPr>
        <a:xfrm rot="10800000">
          <a:off x="952027" y="504151"/>
          <a:ext cx="3395091" cy="38749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873" tIns="64770" rIns="120904" bIns="64770" numCol="1" spcCol="1270" anchor="ctr" anchorCtr="0">
          <a:noAutofit/>
        </a:bodyPr>
        <a:lstStyle/>
        <a:p>
          <a:pPr lvl="0" algn="ctr" defTabSz="755650">
            <a:lnSpc>
              <a:spcPct val="90000"/>
            </a:lnSpc>
            <a:spcBef>
              <a:spcPct val="0"/>
            </a:spcBef>
            <a:spcAft>
              <a:spcPct val="35000"/>
            </a:spcAft>
          </a:pPr>
          <a:r>
            <a:rPr lang="en-US" sz="1700" kern="1200" dirty="0" smtClean="0"/>
            <a:t>Russian Federation</a:t>
          </a:r>
          <a:endParaRPr lang="en-US" sz="1700" kern="1200" dirty="0"/>
        </a:p>
      </dsp:txBody>
      <dsp:txXfrm rot="10800000">
        <a:off x="1048900" y="504151"/>
        <a:ext cx="3298218" cy="387491"/>
      </dsp:txXfrm>
    </dsp:sp>
    <dsp:sp modelId="{3C0FA593-3827-4CEE-BB4A-81A252B9ADFC}">
      <dsp:nvSpPr>
        <dsp:cNvPr id="0" name=""/>
        <dsp:cNvSpPr/>
      </dsp:nvSpPr>
      <dsp:spPr>
        <a:xfrm>
          <a:off x="758281" y="504151"/>
          <a:ext cx="387491" cy="387491"/>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89DC70CC-4187-4771-8D40-66496E413868}">
      <dsp:nvSpPr>
        <dsp:cNvPr id="0" name=""/>
        <dsp:cNvSpPr/>
      </dsp:nvSpPr>
      <dsp:spPr>
        <a:xfrm rot="10800000">
          <a:off x="952027" y="1007312"/>
          <a:ext cx="3395091" cy="38749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873" tIns="64770" rIns="120904" bIns="64770" numCol="1" spcCol="1270" anchor="ctr" anchorCtr="0">
          <a:noAutofit/>
        </a:bodyPr>
        <a:lstStyle/>
        <a:p>
          <a:pPr lvl="0" algn="ctr" defTabSz="755650">
            <a:lnSpc>
              <a:spcPct val="90000"/>
            </a:lnSpc>
            <a:spcBef>
              <a:spcPct val="0"/>
            </a:spcBef>
            <a:spcAft>
              <a:spcPct val="35000"/>
            </a:spcAft>
          </a:pPr>
          <a:r>
            <a:rPr lang="en-US" sz="1700" kern="1200" dirty="0" smtClean="0"/>
            <a:t>Morocco</a:t>
          </a:r>
          <a:endParaRPr lang="en-US" sz="1700" kern="1200" dirty="0"/>
        </a:p>
      </dsp:txBody>
      <dsp:txXfrm rot="10800000">
        <a:off x="1048900" y="1007312"/>
        <a:ext cx="3298218" cy="387491"/>
      </dsp:txXfrm>
    </dsp:sp>
    <dsp:sp modelId="{AE047287-D6D8-4CFC-92AD-FF3028FA8A7C}">
      <dsp:nvSpPr>
        <dsp:cNvPr id="0" name=""/>
        <dsp:cNvSpPr/>
      </dsp:nvSpPr>
      <dsp:spPr>
        <a:xfrm>
          <a:off x="758281" y="1007312"/>
          <a:ext cx="387491" cy="38749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CBF87F09-88FF-471B-B8CD-FE8707523116}">
      <dsp:nvSpPr>
        <dsp:cNvPr id="0" name=""/>
        <dsp:cNvSpPr/>
      </dsp:nvSpPr>
      <dsp:spPr>
        <a:xfrm rot="10800000">
          <a:off x="952027" y="1510473"/>
          <a:ext cx="3395091" cy="38749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873" tIns="64770" rIns="120904" bIns="64770" numCol="1" spcCol="1270" anchor="ctr" anchorCtr="0">
          <a:noAutofit/>
        </a:bodyPr>
        <a:lstStyle/>
        <a:p>
          <a:pPr lvl="0" algn="ctr" defTabSz="755650">
            <a:lnSpc>
              <a:spcPct val="90000"/>
            </a:lnSpc>
            <a:spcBef>
              <a:spcPct val="0"/>
            </a:spcBef>
            <a:spcAft>
              <a:spcPct val="35000"/>
            </a:spcAft>
          </a:pPr>
          <a:r>
            <a:rPr lang="en-US" sz="1700" kern="1200" dirty="0" smtClean="0"/>
            <a:t>ASEAN countries</a:t>
          </a:r>
          <a:endParaRPr lang="en-US" sz="1700" kern="1200" dirty="0"/>
        </a:p>
      </dsp:txBody>
      <dsp:txXfrm rot="10800000">
        <a:off x="1048900" y="1510473"/>
        <a:ext cx="3298218" cy="387491"/>
      </dsp:txXfrm>
    </dsp:sp>
    <dsp:sp modelId="{3732B599-BEE3-4888-82B5-0DCFDE1589BF}">
      <dsp:nvSpPr>
        <dsp:cNvPr id="0" name=""/>
        <dsp:cNvSpPr/>
      </dsp:nvSpPr>
      <dsp:spPr>
        <a:xfrm>
          <a:off x="758281" y="1510473"/>
          <a:ext cx="387491" cy="387491"/>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D6775379-2C0A-4AD2-A28C-2659F224D856}">
      <dsp:nvSpPr>
        <dsp:cNvPr id="0" name=""/>
        <dsp:cNvSpPr/>
      </dsp:nvSpPr>
      <dsp:spPr>
        <a:xfrm rot="10800000">
          <a:off x="952027" y="2013634"/>
          <a:ext cx="3395091" cy="38749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873" tIns="64770" rIns="120904" bIns="64770" numCol="1" spcCol="1270" anchor="ctr" anchorCtr="0">
          <a:noAutofit/>
        </a:bodyPr>
        <a:lstStyle/>
        <a:p>
          <a:pPr lvl="0" algn="ctr" defTabSz="755650">
            <a:lnSpc>
              <a:spcPct val="90000"/>
            </a:lnSpc>
            <a:spcBef>
              <a:spcPct val="0"/>
            </a:spcBef>
            <a:spcAft>
              <a:spcPct val="35000"/>
            </a:spcAft>
          </a:pPr>
          <a:r>
            <a:rPr lang="en-US" sz="1700" kern="1200" dirty="0" smtClean="0"/>
            <a:t>Israel</a:t>
          </a:r>
          <a:endParaRPr lang="en-US" sz="1700" kern="1200" dirty="0"/>
        </a:p>
      </dsp:txBody>
      <dsp:txXfrm rot="10800000">
        <a:off x="1048900" y="2013634"/>
        <a:ext cx="3298218" cy="387491"/>
      </dsp:txXfrm>
    </dsp:sp>
    <dsp:sp modelId="{01E39D9F-025D-43A8-A6E7-49CBA55469FB}">
      <dsp:nvSpPr>
        <dsp:cNvPr id="0" name=""/>
        <dsp:cNvSpPr/>
      </dsp:nvSpPr>
      <dsp:spPr>
        <a:xfrm>
          <a:off x="758281" y="2013634"/>
          <a:ext cx="387491" cy="387491"/>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9000" r="-19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EFB1CDF6-A5BD-4C25-B703-234078CE80CC}">
      <dsp:nvSpPr>
        <dsp:cNvPr id="0" name=""/>
        <dsp:cNvSpPr/>
      </dsp:nvSpPr>
      <dsp:spPr>
        <a:xfrm rot="10800000">
          <a:off x="952027" y="2516795"/>
          <a:ext cx="3395091" cy="38749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873" tIns="64770" rIns="120904" bIns="64770" numCol="1" spcCol="1270" anchor="ctr" anchorCtr="0">
          <a:noAutofit/>
        </a:bodyPr>
        <a:lstStyle/>
        <a:p>
          <a:pPr lvl="0" algn="ctr" defTabSz="755650">
            <a:lnSpc>
              <a:spcPct val="90000"/>
            </a:lnSpc>
            <a:spcBef>
              <a:spcPct val="0"/>
            </a:spcBef>
            <a:spcAft>
              <a:spcPct val="35000"/>
            </a:spcAft>
          </a:pPr>
          <a:r>
            <a:rPr lang="en-US" sz="1700" kern="1200" dirty="0" smtClean="0"/>
            <a:t>Belize </a:t>
          </a:r>
          <a:endParaRPr lang="en-US" sz="1700" kern="1200" dirty="0"/>
        </a:p>
      </dsp:txBody>
      <dsp:txXfrm rot="10800000">
        <a:off x="1048900" y="2516795"/>
        <a:ext cx="3298218" cy="387491"/>
      </dsp:txXfrm>
    </dsp:sp>
    <dsp:sp modelId="{D3DEE7CF-80E5-4440-9637-3F0D230E95F7}">
      <dsp:nvSpPr>
        <dsp:cNvPr id="0" name=""/>
        <dsp:cNvSpPr/>
      </dsp:nvSpPr>
      <dsp:spPr>
        <a:xfrm>
          <a:off x="758281" y="2516795"/>
          <a:ext cx="387491" cy="387491"/>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67DBC9B7-5927-4FBD-BC72-C59103F9E4FA}">
      <dsp:nvSpPr>
        <dsp:cNvPr id="0" name=""/>
        <dsp:cNvSpPr/>
      </dsp:nvSpPr>
      <dsp:spPr>
        <a:xfrm rot="10800000">
          <a:off x="952027" y="3019956"/>
          <a:ext cx="3395091" cy="38749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873" tIns="64770" rIns="120904" bIns="64770" numCol="1" spcCol="1270" anchor="ctr" anchorCtr="0">
          <a:noAutofit/>
        </a:bodyPr>
        <a:lstStyle/>
        <a:p>
          <a:pPr lvl="0" algn="ctr" defTabSz="755650">
            <a:lnSpc>
              <a:spcPct val="90000"/>
            </a:lnSpc>
            <a:spcBef>
              <a:spcPct val="0"/>
            </a:spcBef>
            <a:spcAft>
              <a:spcPct val="35000"/>
            </a:spcAft>
          </a:pPr>
          <a:r>
            <a:rPr lang="en-US" sz="1700" kern="1200" dirty="0" smtClean="0"/>
            <a:t>Mexico</a:t>
          </a:r>
          <a:endParaRPr lang="en-US" sz="1700" kern="1200" dirty="0"/>
        </a:p>
      </dsp:txBody>
      <dsp:txXfrm rot="10800000">
        <a:off x="1048900" y="3019956"/>
        <a:ext cx="3298218" cy="387491"/>
      </dsp:txXfrm>
    </dsp:sp>
    <dsp:sp modelId="{F981A973-09E6-43BA-86A1-56A778ED3DE6}">
      <dsp:nvSpPr>
        <dsp:cNvPr id="0" name=""/>
        <dsp:cNvSpPr/>
      </dsp:nvSpPr>
      <dsp:spPr>
        <a:xfrm>
          <a:off x="758281" y="3019956"/>
          <a:ext cx="387491" cy="387491"/>
        </a:xfrm>
        <a:prstGeom prst="ellipse">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37000" r="-37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5E077B73-EB1E-4FF1-A9D0-8ADCCD456036}">
      <dsp:nvSpPr>
        <dsp:cNvPr id="0" name=""/>
        <dsp:cNvSpPr/>
      </dsp:nvSpPr>
      <dsp:spPr>
        <a:xfrm rot="10800000">
          <a:off x="952027" y="3523117"/>
          <a:ext cx="3395091" cy="387491"/>
        </a:xfrm>
        <a:prstGeom prst="homePlate">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873" tIns="64770" rIns="120904" bIns="64770" numCol="1" spcCol="1270" anchor="ctr" anchorCtr="0">
          <a:noAutofit/>
        </a:bodyPr>
        <a:lstStyle/>
        <a:p>
          <a:pPr lvl="0" algn="ctr" defTabSz="755650">
            <a:lnSpc>
              <a:spcPct val="90000"/>
            </a:lnSpc>
            <a:spcBef>
              <a:spcPct val="0"/>
            </a:spcBef>
            <a:spcAft>
              <a:spcPct val="35000"/>
            </a:spcAft>
          </a:pPr>
          <a:r>
            <a:rPr lang="en-US" sz="1700" kern="1200" dirty="0" smtClean="0"/>
            <a:t>Madagascar</a:t>
          </a:r>
          <a:endParaRPr lang="en-US" sz="1700" kern="1200" dirty="0"/>
        </a:p>
      </dsp:txBody>
      <dsp:txXfrm rot="10800000">
        <a:off x="1048900" y="3523117"/>
        <a:ext cx="3298218" cy="387491"/>
      </dsp:txXfrm>
    </dsp:sp>
    <dsp:sp modelId="{38FBB198-181D-450E-B38C-114739777A34}">
      <dsp:nvSpPr>
        <dsp:cNvPr id="0" name=""/>
        <dsp:cNvSpPr/>
      </dsp:nvSpPr>
      <dsp:spPr>
        <a:xfrm>
          <a:off x="758281" y="3523117"/>
          <a:ext cx="387491" cy="387491"/>
        </a:xfrm>
        <a:prstGeom prst="ellipse">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25000" r="-25000"/>
          </a:stretch>
        </a:blip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0781B8A-15DA-4A20-903B-02A9759FACDE}" type="datetimeFigureOut">
              <a:rPr lang="en-GB" smtClean="0"/>
              <a:t>08/03/16</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762EC91D-3DE1-4EAE-AC74-8292B201340A}" type="slidenum">
              <a:rPr lang="en-GB" smtClean="0"/>
              <a:t>‹Nr.›</a:t>
            </a:fld>
            <a:endParaRPr lang="en-GB"/>
          </a:p>
        </p:txBody>
      </p:sp>
    </p:spTree>
    <p:extLst>
      <p:ext uri="{BB962C8B-B14F-4D97-AF65-F5344CB8AC3E}">
        <p14:creationId xmlns:p14="http://schemas.microsoft.com/office/powerpoint/2010/main" val="2337626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C494A45-CBD6-4B48-A75E-BAB091AA4990}" type="datetimeFigureOut">
              <a:rPr lang="en-US" smtClean="0"/>
              <a:t>08/03/16</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4B0AC085-C2F6-463A-A10D-766B100E24A4}" type="slidenum">
              <a:rPr lang="en-US" smtClean="0"/>
              <a:t>‹Nr.›</a:t>
            </a:fld>
            <a:endParaRPr lang="en-US"/>
          </a:p>
        </p:txBody>
      </p:sp>
    </p:spTree>
    <p:extLst>
      <p:ext uri="{BB962C8B-B14F-4D97-AF65-F5344CB8AC3E}">
        <p14:creationId xmlns:p14="http://schemas.microsoft.com/office/powerpoint/2010/main" val="1517287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28.xml.rels><?xml version="1.0" encoding="UTF-8" standalone="yes"?>
<Relationships xmlns="http://schemas.openxmlformats.org/package/2006/relationships"><Relationship Id="rId11" Type="http://schemas.openxmlformats.org/officeDocument/2006/relationships/hyperlink" Target="https://www3.wipo.int/newsletters/en/" TargetMode="External"/><Relationship Id="rId12" Type="http://schemas.openxmlformats.org/officeDocument/2006/relationships/hyperlink" Target="https://www.wipo.int/newsletters/en/" TargetMode="External"/><Relationship Id="rId13" Type="http://schemas.openxmlformats.org/officeDocument/2006/relationships/hyperlink" Target="http://www.wipo.int/madrid/en/highlights/" TargetMode="External"/><Relationship Id="rId14" Type="http://schemas.openxmlformats.org/officeDocument/2006/relationships/hyperlink" Target="http://www.wipo.int/madrid/fr/highlights/" TargetMode="External"/><Relationship Id="rId15" Type="http://schemas.openxmlformats.org/officeDocument/2006/relationships/hyperlink" Target="http://www.wipo.int/madrid/es/highlights/" TargetMode="External"/><Relationship Id="rId16" Type="http://schemas.openxmlformats.org/officeDocument/2006/relationships/hyperlink" Target="http://www.wipo.int/madrid/ar/highlights/" TargetMode="External"/><Relationship Id="rId17" Type="http://schemas.openxmlformats.org/officeDocument/2006/relationships/hyperlink" Target="http://www.wipo.int/madrid/zh/highlights/" TargetMode="External"/><Relationship Id="rId18" Type="http://schemas.openxmlformats.org/officeDocument/2006/relationships/hyperlink" Target="http://www.wipo.int/madrid/ru/highlights/" TargetMode="External"/><Relationship Id="rId1" Type="http://schemas.openxmlformats.org/officeDocument/2006/relationships/notesMaster" Target="../notesMasters/notesMaster1.xml"/><Relationship Id="rId2" Type="http://schemas.openxmlformats.org/officeDocument/2006/relationships/slide" Target="../slides/slide96.xml"/><Relationship Id="rId3" Type="http://schemas.openxmlformats.org/officeDocument/2006/relationships/hyperlink" Target="http://www.wipo.int/madrid/en/" TargetMode="External"/><Relationship Id="rId4" Type="http://schemas.openxmlformats.org/officeDocument/2006/relationships/hyperlink" Target="http://www.wipo.int/madrid/en/news/" TargetMode="External"/><Relationship Id="rId5" Type="http://schemas.openxmlformats.org/officeDocument/2006/relationships/hyperlink" Target="http://www.wipo.int/madrid/ar/" TargetMode="External"/><Relationship Id="rId6" Type="http://schemas.openxmlformats.org/officeDocument/2006/relationships/hyperlink" Target="http://www.wipo.int/madrid/zh/" TargetMode="External"/><Relationship Id="rId7" Type="http://schemas.openxmlformats.org/officeDocument/2006/relationships/hyperlink" Target="http://www.wipo.int/madrid/ru/" TargetMode="External"/><Relationship Id="rId8" Type="http://schemas.openxmlformats.org/officeDocument/2006/relationships/hyperlink" Target="http://www.wipo.int/madrid/ja/" TargetMode="External"/><Relationship Id="rId9" Type="http://schemas.openxmlformats.org/officeDocument/2006/relationships/hyperlink" Target="http://www.wipo.int/madrid/fr/" TargetMode="External"/><Relationship Id="rId10" Type="http://schemas.openxmlformats.org/officeDocument/2006/relationships/hyperlink" Target="http://www.wipo.int/madrid/es/"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644B3A36-662B-4E53-B902-E6976A1277D8}" type="slidenum">
              <a:rPr lang="en-US" sz="1200"/>
              <a:pPr eaLnBrk="1" hangingPunct="1"/>
              <a:t>4</a:t>
            </a:fld>
            <a:endParaRPr lang="en-US" sz="1200"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72B867-4478-4AEE-AE61-DBF557FB6762}" type="slidenum">
              <a:rPr lang="en-US" smtClean="0"/>
              <a:pPr>
                <a:defRPr/>
              </a:pPr>
              <a:t>75</a:t>
            </a:fld>
            <a:endParaRPr lang="en-US" dirty="0"/>
          </a:p>
        </p:txBody>
      </p:sp>
    </p:spTree>
    <p:extLst>
      <p:ext uri="{BB962C8B-B14F-4D97-AF65-F5344CB8AC3E}">
        <p14:creationId xmlns:p14="http://schemas.microsoft.com/office/powerpoint/2010/main" val="2483288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72B867-4478-4AEE-AE61-DBF557FB6762}" type="slidenum">
              <a:rPr lang="en-US" smtClean="0"/>
              <a:pPr>
                <a:defRPr/>
              </a:pPr>
              <a:t>76</a:t>
            </a:fld>
            <a:endParaRPr lang="en-US"/>
          </a:p>
        </p:txBody>
      </p:sp>
    </p:spTree>
    <p:extLst>
      <p:ext uri="{BB962C8B-B14F-4D97-AF65-F5344CB8AC3E}">
        <p14:creationId xmlns:p14="http://schemas.microsoft.com/office/powerpoint/2010/main" val="1987657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pPr>
              <a:defRPr/>
            </a:pPr>
            <a:fld id="{D672B867-4478-4AEE-AE61-DBF557FB6762}" type="slidenum">
              <a:rPr lang="en-US" smtClean="0"/>
              <a:pPr>
                <a:defRPr/>
              </a:pPr>
              <a:t>77</a:t>
            </a:fld>
            <a:endParaRPr lang="en-US"/>
          </a:p>
        </p:txBody>
      </p:sp>
    </p:spTree>
    <p:extLst>
      <p:ext uri="{BB962C8B-B14F-4D97-AF65-F5344CB8AC3E}">
        <p14:creationId xmlns:p14="http://schemas.microsoft.com/office/powerpoint/2010/main" val="3330423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smtClean="0"/>
          </a:p>
          <a:p>
            <a:endParaRPr lang="fr-CH" dirty="0" smtClean="0"/>
          </a:p>
          <a:p>
            <a:endParaRPr lang="fr-CH" dirty="0" smtClean="0"/>
          </a:p>
          <a:p>
            <a:r>
              <a:rPr lang="fr-CH" dirty="0" err="1" smtClean="0"/>
              <a:t>Saving</a:t>
            </a:r>
            <a:r>
              <a:rPr lang="fr-CH" dirty="0" smtClean="0"/>
              <a:t> in </a:t>
            </a:r>
            <a:r>
              <a:rPr lang="fr-CH" dirty="0" err="1" smtClean="0"/>
              <a:t>currency</a:t>
            </a:r>
            <a:r>
              <a:rPr lang="fr-CH" dirty="0" smtClean="0"/>
              <a:t> exchange rate </a:t>
            </a:r>
            <a:r>
              <a:rPr lang="fr-CH" dirty="0" err="1" smtClean="0"/>
              <a:t>costs</a:t>
            </a:r>
            <a:r>
              <a:rPr lang="fr-CH" dirty="0" smtClean="0"/>
              <a:t>?</a:t>
            </a:r>
            <a:endParaRPr lang="en-US" dirty="0"/>
          </a:p>
        </p:txBody>
      </p:sp>
      <p:sp>
        <p:nvSpPr>
          <p:cNvPr id="4" name="Slide Number Placeholder 3"/>
          <p:cNvSpPr>
            <a:spLocks noGrp="1"/>
          </p:cNvSpPr>
          <p:nvPr>
            <p:ph type="sldNum" sz="quarter" idx="10"/>
          </p:nvPr>
        </p:nvSpPr>
        <p:spPr/>
        <p:txBody>
          <a:bodyPr/>
          <a:lstStyle/>
          <a:p>
            <a:pPr>
              <a:defRPr/>
            </a:pPr>
            <a:fld id="{D672B867-4478-4AEE-AE61-DBF557FB6762}" type="slidenum">
              <a:rPr lang="en-US" smtClean="0"/>
              <a:pPr>
                <a:defRPr/>
              </a:pPr>
              <a:t>78</a:t>
            </a:fld>
            <a:endParaRPr lang="en-US"/>
          </a:p>
        </p:txBody>
      </p:sp>
    </p:spTree>
    <p:extLst>
      <p:ext uri="{BB962C8B-B14F-4D97-AF65-F5344CB8AC3E}">
        <p14:creationId xmlns:p14="http://schemas.microsoft.com/office/powerpoint/2010/main" val="4069045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Calibri" pitchFamily="34" charset="0"/>
                <a:ea typeface="ＭＳ Ｐゴシック" pitchFamily="34" charset="-128"/>
              </a:defRPr>
            </a:lvl1pPr>
            <a:lvl2pPr marL="742950" indent="-285750" algn="l" eaLnBrk="0" hangingPunct="0">
              <a:spcBef>
                <a:spcPct val="30000"/>
              </a:spcBef>
              <a:defRPr sz="1200">
                <a:solidFill>
                  <a:schemeClr val="tx1"/>
                </a:solidFill>
                <a:latin typeface="Calibri" pitchFamily="34" charset="0"/>
                <a:ea typeface="ＭＳ Ｐゴシック" pitchFamily="34" charset="-128"/>
              </a:defRPr>
            </a:lvl2pPr>
            <a:lvl3pPr marL="1143000" indent="-228600" algn="l" eaLnBrk="0" hangingPunct="0">
              <a:spcBef>
                <a:spcPct val="30000"/>
              </a:spcBef>
              <a:defRPr sz="1200">
                <a:solidFill>
                  <a:schemeClr val="tx1"/>
                </a:solidFill>
                <a:latin typeface="Calibri" pitchFamily="34" charset="0"/>
                <a:ea typeface="ＭＳ Ｐゴシック" pitchFamily="34" charset="-128"/>
              </a:defRPr>
            </a:lvl3pPr>
            <a:lvl4pPr marL="1600200" indent="-228600" algn="l" eaLnBrk="0" hangingPunct="0">
              <a:spcBef>
                <a:spcPct val="30000"/>
              </a:spcBef>
              <a:defRPr sz="1200">
                <a:solidFill>
                  <a:schemeClr val="tx1"/>
                </a:solidFill>
                <a:latin typeface="Calibri" pitchFamily="34" charset="0"/>
                <a:ea typeface="ＭＳ Ｐゴシック" pitchFamily="34" charset="-128"/>
              </a:defRPr>
            </a:lvl4pPr>
            <a:lvl5pPr marL="2057400" indent="-228600" algn="l"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50000"/>
              </a:spcBef>
            </a:pPr>
            <a:fld id="{7C6E86F7-C9A1-4480-B27A-37B3287EE802}" type="slidenum">
              <a:rPr lang="en-US" altLang="en-US" smtClean="0">
                <a:latin typeface="Arial" pitchFamily="34" charset="0"/>
                <a:cs typeface="Arial" pitchFamily="34" charset="0"/>
              </a:rPr>
              <a:pPr algn="r" eaLnBrk="1" hangingPunct="1">
                <a:spcBef>
                  <a:spcPct val="50000"/>
                </a:spcBef>
              </a:pPr>
              <a:t>79</a:t>
            </a:fld>
            <a:endParaRPr lang="en-US" altLang="en-US" smtClean="0">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E2C8E5-03B0-4004-A51D-5A6800C73769}" type="slidenum">
              <a:rPr lang="en-US" altLang="en-US"/>
              <a:pPr/>
              <a:t>80</a:t>
            </a:fld>
            <a:endParaRPr lang="en-US" alt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xfrm>
            <a:off x="679606" y="4713289"/>
            <a:ext cx="5438464" cy="4468812"/>
          </a:xfrm>
        </p:spPr>
        <p:txBody>
          <a:bodyPr/>
          <a:lstStyle/>
          <a:p>
            <a:endParaRPr lang="en-AU"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72B867-4478-4AEE-AE61-DBF557FB6762}" type="slidenum">
              <a:rPr lang="en-US" smtClean="0"/>
              <a:pPr>
                <a:defRPr/>
              </a:pPr>
              <a:t>81</a:t>
            </a:fld>
            <a:endParaRPr lang="en-US"/>
          </a:p>
        </p:txBody>
      </p:sp>
    </p:spTree>
    <p:extLst>
      <p:ext uri="{BB962C8B-B14F-4D97-AF65-F5344CB8AC3E}">
        <p14:creationId xmlns:p14="http://schemas.microsoft.com/office/powerpoint/2010/main" val="515677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72B867-4478-4AEE-AE61-DBF557FB6762}" type="slidenum">
              <a:rPr lang="en-US" smtClean="0"/>
              <a:pPr>
                <a:defRPr/>
              </a:pPr>
              <a:t>82</a:t>
            </a:fld>
            <a:endParaRPr lang="en-US"/>
          </a:p>
        </p:txBody>
      </p:sp>
    </p:spTree>
    <p:extLst>
      <p:ext uri="{BB962C8B-B14F-4D97-AF65-F5344CB8AC3E}">
        <p14:creationId xmlns:p14="http://schemas.microsoft.com/office/powerpoint/2010/main" val="106939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72B867-4478-4AEE-AE61-DBF557FB6762}" type="slidenum">
              <a:rPr lang="en-US" smtClean="0"/>
              <a:pPr>
                <a:defRPr/>
              </a:pPr>
              <a:t>83</a:t>
            </a:fld>
            <a:endParaRPr lang="en-US"/>
          </a:p>
        </p:txBody>
      </p:sp>
    </p:spTree>
    <p:extLst>
      <p:ext uri="{BB962C8B-B14F-4D97-AF65-F5344CB8AC3E}">
        <p14:creationId xmlns:p14="http://schemas.microsoft.com/office/powerpoint/2010/main" val="2188769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72B867-4478-4AEE-AE61-DBF557FB6762}" type="slidenum">
              <a:rPr lang="en-US" smtClean="0"/>
              <a:pPr>
                <a:defRPr/>
              </a:pPr>
              <a:t>84</a:t>
            </a:fld>
            <a:endParaRPr lang="en-US"/>
          </a:p>
        </p:txBody>
      </p:sp>
    </p:spTree>
    <p:extLst>
      <p:ext uri="{BB962C8B-B14F-4D97-AF65-F5344CB8AC3E}">
        <p14:creationId xmlns:p14="http://schemas.microsoft.com/office/powerpoint/2010/main" val="321166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solidFill>
                  <a:prstClr val="black"/>
                </a:solidFill>
              </a:rPr>
              <a:pPr eaLnBrk="1" hangingPunct="1"/>
              <a:t>5</a:t>
            </a:fld>
            <a:endParaRPr lang="en-US" sz="1200" dirty="0">
              <a:solidFill>
                <a:prstClr val="black"/>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indent="0">
              <a:buFont typeface="Arial" panose="020B0604020202020204" pitchFamily="34" charset="0"/>
              <a:buNone/>
              <a:defRPr/>
            </a:pPr>
            <a:endParaRPr lang="en-US" altLang="en-US" sz="1100" dirty="0" smtClean="0">
              <a:latin typeface="Arial" pitchFamily="34" charset="0"/>
              <a:ea typeface="ＭＳ Ｐゴシック" charset="0"/>
              <a:cs typeface="Arial" pitchFamily="34" charset="0"/>
            </a:endParaRPr>
          </a:p>
        </p:txBody>
      </p:sp>
      <p:sp>
        <p:nvSpPr>
          <p:cNvPr id="3686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fld id="{3FC2A9AF-848E-44C0-B08C-B12FE71CA536}" type="slidenum">
              <a:rPr lang="en-US" altLang="en-US" sz="1200" smtClean="0"/>
              <a:pPr eaLnBrk="1" hangingPunct="1">
                <a:defRPr/>
              </a:pPr>
              <a:t>85</a:t>
            </a:fld>
            <a:endParaRPr lang="en-US" altLang="en-US" sz="120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D672B867-4478-4AEE-AE61-DBF557FB6762}" type="slidenum">
              <a:rPr lang="en-US" smtClean="0"/>
              <a:pPr>
                <a:defRPr/>
              </a:pPr>
              <a:t>86</a:t>
            </a:fld>
            <a:endParaRPr lang="en-US"/>
          </a:p>
        </p:txBody>
      </p:sp>
    </p:spTree>
    <p:extLst>
      <p:ext uri="{BB962C8B-B14F-4D97-AF65-F5344CB8AC3E}">
        <p14:creationId xmlns:p14="http://schemas.microsoft.com/office/powerpoint/2010/main" val="492833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D672B867-4478-4AEE-AE61-DBF557FB6762}" type="slidenum">
              <a:rPr lang="en-US" smtClean="0"/>
              <a:pPr>
                <a:defRPr/>
              </a:pPr>
              <a:t>87</a:t>
            </a:fld>
            <a:endParaRPr lang="en-US"/>
          </a:p>
        </p:txBody>
      </p:sp>
    </p:spTree>
    <p:extLst>
      <p:ext uri="{BB962C8B-B14F-4D97-AF65-F5344CB8AC3E}">
        <p14:creationId xmlns:p14="http://schemas.microsoft.com/office/powerpoint/2010/main" val="3956749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72B867-4478-4AEE-AE61-DBF557FB6762}" type="slidenum">
              <a:rPr lang="en-US" smtClean="0"/>
              <a:pPr>
                <a:defRPr/>
              </a:pPr>
              <a:t>88</a:t>
            </a:fld>
            <a:endParaRPr lang="en-US"/>
          </a:p>
        </p:txBody>
      </p:sp>
    </p:spTree>
    <p:extLst>
      <p:ext uri="{BB962C8B-B14F-4D97-AF65-F5344CB8AC3E}">
        <p14:creationId xmlns:p14="http://schemas.microsoft.com/office/powerpoint/2010/main" val="457394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r-CH" baseline="0" dirty="0" smtClean="0"/>
              <a:t>To </a:t>
            </a:r>
            <a:r>
              <a:rPr lang="fr-CH" baseline="0" dirty="0" err="1" smtClean="0"/>
              <a:t>be</a:t>
            </a:r>
            <a:r>
              <a:rPr lang="fr-CH" baseline="0" dirty="0" smtClean="0"/>
              <a:t> </a:t>
            </a:r>
            <a:r>
              <a:rPr lang="fr-CH" baseline="0" dirty="0" err="1" smtClean="0"/>
              <a:t>updated</a:t>
            </a:r>
            <a:r>
              <a:rPr lang="fr-CH" baseline="0" dirty="0" smtClean="0"/>
              <a:t> in March 2016</a:t>
            </a:r>
          </a:p>
          <a:p>
            <a:pPr marL="0" indent="0">
              <a:buFontTx/>
              <a:buNone/>
            </a:pPr>
            <a:r>
              <a:rPr lang="fr-CH" baseline="0" dirty="0" smtClean="0"/>
              <a:t>Source: Madrid </a:t>
            </a:r>
            <a:r>
              <a:rPr lang="fr-CH" baseline="0" dirty="0" err="1" smtClean="0"/>
              <a:t>Yearly</a:t>
            </a:r>
            <a:r>
              <a:rPr lang="fr-CH" baseline="0" dirty="0" smtClean="0"/>
              <a:t> </a:t>
            </a:r>
            <a:r>
              <a:rPr lang="fr-CH" baseline="0" dirty="0" err="1" smtClean="0"/>
              <a:t>Review</a:t>
            </a:r>
            <a:r>
              <a:rPr lang="fr-CH" baseline="0" dirty="0" smtClean="0"/>
              <a:t> 2015, WIPO publication No. 940</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D672B867-4478-4AEE-AE61-DBF557FB6762}" type="slidenum">
              <a:rPr lang="en-US" smtClean="0"/>
              <a:pPr>
                <a:defRPr/>
              </a:pPr>
              <a:t>89</a:t>
            </a:fld>
            <a:endParaRPr lang="en-US"/>
          </a:p>
        </p:txBody>
      </p:sp>
    </p:spTree>
    <p:extLst>
      <p:ext uri="{BB962C8B-B14F-4D97-AF65-F5344CB8AC3E}">
        <p14:creationId xmlns:p14="http://schemas.microsoft.com/office/powerpoint/2010/main" val="3326843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indent="0">
              <a:buFontTx/>
              <a:buNone/>
              <a:defRPr/>
            </a:pPr>
            <a:r>
              <a:rPr lang="nb-NO" altLang="en-US" b="0" baseline="0" dirty="0" smtClean="0">
                <a:latin typeface="Arial" pitchFamily="34" charset="0"/>
                <a:cs typeface="Arial" pitchFamily="34" charset="0"/>
              </a:rPr>
              <a:t>International registration by Office of origin, 2013 -2015</a:t>
            </a:r>
          </a:p>
          <a:p>
            <a:pPr marL="0" indent="0">
              <a:buFontTx/>
              <a:buNone/>
              <a:defRPr/>
            </a:pPr>
            <a:r>
              <a:rPr lang="nb-NO" altLang="en-US" b="0" baseline="0" dirty="0" smtClean="0">
                <a:latin typeface="Arial" pitchFamily="34" charset="0"/>
                <a:cs typeface="Arial" pitchFamily="34" charset="0"/>
              </a:rPr>
              <a:t>Source: Statistics under the Madrid System, January 2016 (http://www.wipo.int/madrid/en/statistics/) </a:t>
            </a:r>
          </a:p>
          <a:p>
            <a:pPr marL="0" indent="0">
              <a:buFontTx/>
              <a:buNone/>
              <a:defRPr/>
            </a:pPr>
            <a:r>
              <a:rPr lang="nb-NO" altLang="en-US" b="0" dirty="0" smtClean="0">
                <a:latin typeface="Arial" pitchFamily="34" charset="0"/>
                <a:cs typeface="Arial" pitchFamily="34" charset="0"/>
              </a:rPr>
              <a:t>http://www.wipo.int/madrid/en/statistics/annual_stats.jsp?type=EN&amp;name=1</a:t>
            </a:r>
          </a:p>
          <a:p>
            <a:pPr marL="0" indent="0">
              <a:buFontTx/>
              <a:buNone/>
              <a:defRPr/>
            </a:pPr>
            <a:endParaRPr lang="nb-NO" altLang="en-US" b="0" dirty="0" smtClean="0">
              <a:latin typeface="Arial" pitchFamily="34" charset="0"/>
              <a:cs typeface="Arial" pitchFamily="34" charset="0"/>
            </a:endParaRPr>
          </a:p>
        </p:txBody>
      </p:sp>
      <p:sp>
        <p:nvSpPr>
          <p:cNvPr id="1126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fld id="{AB8243E7-33C4-4132-885A-FF25F8F6478B}" type="slidenum">
              <a:rPr lang="en-US" altLang="en-US" sz="1200" smtClean="0"/>
              <a:pPr eaLnBrk="1" hangingPunct="1">
                <a:defRPr/>
              </a:pPr>
              <a:t>90</a:t>
            </a:fld>
            <a:endParaRPr lang="en-US" altLang="en-US" sz="120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smtClean="0">
                <a:ea typeface="MS PGothic" charset="0"/>
                <a:cs typeface="MS PGothic" charset="0"/>
              </a:rPr>
              <a:t>Designations in international registrations and subsequent designations</a:t>
            </a:r>
            <a:r>
              <a:rPr lang="en-US" baseline="0" dirty="0" smtClean="0">
                <a:ea typeface="MS PGothic" charset="0"/>
                <a:cs typeface="MS PGothic" charset="0"/>
              </a:rPr>
              <a:t> by designated Contracting Parties, 2013 -2015</a:t>
            </a:r>
          </a:p>
          <a:p>
            <a:pPr marL="0" marR="0" indent="0" algn="l" defTabSz="914400" rtl="0" eaLnBrk="1" fontAlgn="base" latinLnBrk="0" hangingPunct="1">
              <a:lnSpc>
                <a:spcPct val="100000"/>
              </a:lnSpc>
              <a:spcBef>
                <a:spcPct val="30000"/>
              </a:spcBef>
              <a:spcAft>
                <a:spcPct val="0"/>
              </a:spcAft>
              <a:buClrTx/>
              <a:buSzTx/>
              <a:buFontTx/>
              <a:buNone/>
              <a:tabLst/>
              <a:defRPr/>
            </a:pPr>
            <a:r>
              <a:rPr lang="nb-NO" altLang="en-US" b="0" baseline="0" dirty="0" smtClean="0">
                <a:latin typeface="Arial" pitchFamily="34" charset="0"/>
                <a:cs typeface="Arial" pitchFamily="34" charset="0"/>
              </a:rPr>
              <a:t>Source: Statistics under the Madrid System, January 2016 (http://www.wipo.int/madrid/en/statistics/) </a:t>
            </a:r>
          </a:p>
          <a:p>
            <a:pPr>
              <a:defRPr/>
            </a:pPr>
            <a:r>
              <a:rPr lang="en-US" dirty="0" smtClean="0">
                <a:ea typeface="MS PGothic" charset="0"/>
                <a:cs typeface="MS PGothic" charset="0"/>
              </a:rPr>
              <a:t>http://www.wipo.int/madrid/en/statistics/annual_stats.jsp?type=ENEX&amp;name=2</a:t>
            </a:r>
          </a:p>
          <a:p>
            <a:pPr>
              <a:defRPr/>
            </a:pPr>
            <a:endParaRPr lang="en-US" dirty="0" smtClean="0">
              <a:ea typeface="MS PGothic" charset="0"/>
              <a:cs typeface="MS PGothic" charset="0"/>
            </a:endParaRPr>
          </a:p>
        </p:txBody>
      </p:sp>
      <p:sp>
        <p:nvSpPr>
          <p:cNvPr id="1229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fld id="{6A71A032-CA39-461A-B8EC-666E84E9E080}" type="slidenum">
              <a:rPr lang="en-US" altLang="en-US" sz="1200" smtClean="0"/>
              <a:pPr eaLnBrk="1" hangingPunct="1">
                <a:defRPr/>
              </a:pPr>
              <a:t>91</a:t>
            </a:fld>
            <a:endParaRPr lang="en-US" altLang="en-US" sz="120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t>To </a:t>
            </a:r>
            <a:r>
              <a:rPr lang="fr-CH" dirty="0" err="1" smtClean="0"/>
              <a:t>be</a:t>
            </a:r>
            <a:r>
              <a:rPr lang="fr-CH" dirty="0" smtClean="0"/>
              <a:t> </a:t>
            </a:r>
            <a:r>
              <a:rPr lang="fr-CH" dirty="0" err="1" smtClean="0"/>
              <a:t>updated</a:t>
            </a:r>
            <a:r>
              <a:rPr lang="fr-CH" dirty="0" smtClean="0"/>
              <a:t> </a:t>
            </a:r>
            <a:r>
              <a:rPr lang="fr-CH" dirty="0" err="1" smtClean="0"/>
              <a:t>accordingly</a:t>
            </a:r>
            <a:endParaRPr lang="en-US" dirty="0"/>
          </a:p>
        </p:txBody>
      </p:sp>
      <p:sp>
        <p:nvSpPr>
          <p:cNvPr id="4" name="Slide Number Placeholder 3"/>
          <p:cNvSpPr>
            <a:spLocks noGrp="1"/>
          </p:cNvSpPr>
          <p:nvPr>
            <p:ph type="sldNum" sz="quarter" idx="10"/>
          </p:nvPr>
        </p:nvSpPr>
        <p:spPr/>
        <p:txBody>
          <a:bodyPr/>
          <a:lstStyle/>
          <a:p>
            <a:pPr>
              <a:defRPr/>
            </a:pPr>
            <a:fld id="{D672B867-4478-4AEE-AE61-DBF557FB6762}" type="slidenum">
              <a:rPr lang="en-US" smtClean="0"/>
              <a:pPr>
                <a:defRPr/>
              </a:pPr>
              <a:t>95</a:t>
            </a:fld>
            <a:endParaRPr lang="en-US"/>
          </a:p>
        </p:txBody>
      </p:sp>
    </p:spTree>
    <p:extLst>
      <p:ext uri="{BB962C8B-B14F-4D97-AF65-F5344CB8AC3E}">
        <p14:creationId xmlns:p14="http://schemas.microsoft.com/office/powerpoint/2010/main" val="2101347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Top level navigation and messaging of the </a:t>
            </a:r>
            <a:r>
              <a:rPr lang="en-US" sz="1200" u="sng" kern="1200" dirty="0" smtClean="0">
                <a:solidFill>
                  <a:schemeClr val="tx1"/>
                </a:solidFill>
                <a:effectLst/>
                <a:latin typeface="+mn-lt"/>
                <a:ea typeface="+mn-ea"/>
                <a:cs typeface="+mn-cs"/>
                <a:hlinkClick r:id="rId3"/>
              </a:rPr>
              <a:t>Madrid web site</a:t>
            </a:r>
            <a:r>
              <a:rPr lang="en-US" sz="1200" kern="1200" dirty="0" smtClean="0">
                <a:solidFill>
                  <a:schemeClr val="tx1"/>
                </a:solidFill>
                <a:effectLst/>
                <a:latin typeface="+mn-lt"/>
                <a:ea typeface="+mn-ea"/>
                <a:cs typeface="+mn-cs"/>
              </a:rPr>
              <a:t> recently revamped.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u="sng" kern="1200" dirty="0" smtClean="0">
              <a:solidFill>
                <a:schemeClr val="tx1"/>
              </a:solidFill>
              <a:effectLst/>
              <a:latin typeface="+mn-lt"/>
              <a:ea typeface="+mn-ea"/>
              <a:cs typeface="+mn-cs"/>
              <a:hlinkClick r:id=""/>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u="sng" kern="1200" dirty="0" smtClean="0">
                <a:solidFill>
                  <a:schemeClr val="tx1"/>
                </a:solidFill>
                <a:effectLst/>
                <a:latin typeface="+mn-lt"/>
                <a:ea typeface="+mn-ea"/>
                <a:cs typeface="+mn-cs"/>
                <a:hlinkClick r:id=""/>
              </a:rPr>
              <a:t>For regular users</a:t>
            </a:r>
            <a:r>
              <a:rPr lang="en-US" sz="1200" kern="1200" dirty="0" smtClean="0">
                <a:solidFill>
                  <a:schemeClr val="tx1"/>
                </a:solidFill>
                <a:effectLst/>
                <a:latin typeface="+mn-lt"/>
                <a:ea typeface="+mn-ea"/>
                <a:cs typeface="+mn-cs"/>
              </a:rPr>
              <a:t>, tools and resources grouped according to the lifecycle of a mark – Search, File, Monitor and Manage. For prospective users, new pages created at the top of the homepage, including benefits, how the System works and FAQs. For new users, set of pages created on searching before filing and the pages on filing an application have been updated.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New Madrid web pages (key/</a:t>
            </a:r>
            <a:r>
              <a:rPr lang="en-US" sz="1200" kern="1200" baseline="0" dirty="0" smtClean="0">
                <a:solidFill>
                  <a:schemeClr val="tx1"/>
                </a:solidFill>
                <a:effectLst/>
                <a:latin typeface="+mn-lt"/>
                <a:ea typeface="+mn-ea"/>
                <a:cs typeface="+mn-cs"/>
              </a:rPr>
              <a:t>basic information and resources)</a:t>
            </a:r>
            <a:r>
              <a:rPr lang="en-US" sz="1200" kern="1200" dirty="0" smtClean="0">
                <a:solidFill>
                  <a:schemeClr val="tx1"/>
                </a:solidFill>
                <a:effectLst/>
                <a:latin typeface="+mn-lt"/>
                <a:ea typeface="+mn-ea"/>
                <a:cs typeface="+mn-cs"/>
              </a:rPr>
              <a:t> and Madrid </a:t>
            </a:r>
            <a:r>
              <a:rPr lang="en-US" sz="1200" u="sng" kern="1200" dirty="0" smtClean="0">
                <a:solidFill>
                  <a:schemeClr val="tx1"/>
                </a:solidFill>
                <a:effectLst/>
                <a:latin typeface="+mn-lt"/>
                <a:ea typeface="+mn-ea"/>
                <a:cs typeface="+mn-cs"/>
                <a:hlinkClick r:id="rId4"/>
              </a:rPr>
              <a:t>news items</a:t>
            </a:r>
            <a:r>
              <a:rPr lang="en-US" sz="1200" kern="1200" dirty="0" smtClean="0">
                <a:solidFill>
                  <a:schemeClr val="tx1"/>
                </a:solidFill>
                <a:effectLst/>
                <a:latin typeface="+mn-lt"/>
                <a:ea typeface="+mn-ea"/>
                <a:cs typeface="+mn-cs"/>
              </a:rPr>
              <a:t> NOW available in </a:t>
            </a:r>
            <a:r>
              <a:rPr lang="en-US" sz="1200" u="sng" kern="1200" dirty="0" smtClean="0">
                <a:solidFill>
                  <a:schemeClr val="tx1"/>
                </a:solidFill>
                <a:effectLst/>
                <a:latin typeface="+mn-lt"/>
                <a:ea typeface="+mn-ea"/>
                <a:cs typeface="+mn-cs"/>
                <a:hlinkClick r:id="rId5"/>
              </a:rPr>
              <a:t>Arabic</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6"/>
              </a:rPr>
              <a:t>Chinese</a:t>
            </a:r>
            <a:r>
              <a:rPr lang="en-US" sz="1200" u="none" kern="1200" dirty="0" smtClean="0">
                <a:solidFill>
                  <a:schemeClr val="tx1"/>
                </a:solidFill>
                <a:effectLst/>
                <a:latin typeface="+mn-lt"/>
                <a:ea typeface="+mn-ea"/>
                <a:cs typeface="+mn-cs"/>
              </a:rPr>
              <a:t>,</a:t>
            </a:r>
            <a:r>
              <a:rPr lang="en-US" sz="1200" u="none" kern="1200" baseline="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7"/>
              </a:rPr>
              <a:t>Russian</a:t>
            </a:r>
            <a:r>
              <a:rPr lang="en-US" sz="1200" u="none" kern="1200" baseline="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8"/>
              </a:rPr>
              <a:t>Japanese</a:t>
            </a:r>
            <a:r>
              <a:rPr lang="en-US" sz="1200" kern="1200" dirty="0" smtClean="0">
                <a:solidFill>
                  <a:schemeClr val="tx1"/>
                </a:solidFill>
                <a:effectLst/>
                <a:latin typeface="+mn-lt"/>
                <a:ea typeface="+mn-ea"/>
                <a:cs typeface="+mn-cs"/>
              </a:rPr>
              <a:t>, in addition to </a:t>
            </a:r>
            <a:r>
              <a:rPr lang="en-US" sz="1200" u="sng" kern="1200" dirty="0" smtClean="0">
                <a:solidFill>
                  <a:schemeClr val="tx1"/>
                </a:solidFill>
                <a:effectLst/>
                <a:latin typeface="+mn-lt"/>
                <a:ea typeface="+mn-ea"/>
                <a:cs typeface="+mn-cs"/>
                <a:hlinkClick r:id="rId3"/>
              </a:rPr>
              <a:t>English</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9"/>
              </a:rPr>
              <a:t>French</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10"/>
              </a:rPr>
              <a:t>Spanish</a:t>
            </a:r>
            <a:r>
              <a:rPr lang="en-US" sz="1200" kern="1200" dirty="0" smtClean="0">
                <a:solidFill>
                  <a:schemeClr val="tx1"/>
                </a:solidFill>
                <a:effectLst/>
                <a:latin typeface="+mn-lt"/>
                <a:ea typeface="+mn-ea"/>
                <a:cs typeface="+mn-cs"/>
              </a:rPr>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u="sng" kern="1200" dirty="0" smtClean="0">
              <a:solidFill>
                <a:schemeClr val="tx1"/>
              </a:solidFill>
              <a:effectLst/>
              <a:latin typeface="+mn-lt"/>
              <a:ea typeface="+mn-ea"/>
              <a:cs typeface="+mn-cs"/>
              <a:hlinkClick r:id=""/>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u="sng" kern="1200" dirty="0" smtClean="0">
                <a:solidFill>
                  <a:schemeClr val="tx1"/>
                </a:solidFill>
                <a:effectLst/>
                <a:latin typeface="+mn-lt"/>
                <a:ea typeface="+mn-ea"/>
                <a:cs typeface="+mn-cs"/>
                <a:hlinkClick r:id=""/>
              </a:rPr>
              <a:t>WI</a:t>
            </a:r>
            <a:r>
              <a:rPr lang="en-AU" sz="1200" u="sng" kern="1200" dirty="0" smtClean="0">
                <a:solidFill>
                  <a:schemeClr val="tx1"/>
                </a:solidFill>
                <a:effectLst/>
                <a:latin typeface="+mn-lt"/>
                <a:ea typeface="+mn-ea"/>
                <a:cs typeface="+mn-cs"/>
                <a:hlinkClick r:id="rId11"/>
              </a:rPr>
              <a:t>PO e-newsletter</a:t>
            </a:r>
            <a:r>
              <a:rPr lang="en-AU" sz="1200" u="sng" kern="1200" baseline="0" dirty="0" smtClean="0">
                <a:solidFill>
                  <a:schemeClr val="tx1"/>
                </a:solidFill>
                <a:effectLst/>
                <a:latin typeface="+mn-lt"/>
                <a:ea typeface="+mn-ea"/>
                <a:cs typeface="+mn-cs"/>
                <a:hlinkClick r:id="rId11"/>
              </a:rPr>
              <a:t> </a:t>
            </a:r>
            <a:r>
              <a:rPr lang="en-AU" sz="1200" u="sng" kern="1200" dirty="0" smtClean="0">
                <a:solidFill>
                  <a:schemeClr val="tx1"/>
                </a:solidFill>
                <a:effectLst/>
                <a:latin typeface="+mn-lt"/>
                <a:ea typeface="+mn-ea"/>
                <a:cs typeface="+mn-cs"/>
                <a:hlinkClick r:id="rId11"/>
              </a:rPr>
              <a:t>distribution platform</a:t>
            </a:r>
            <a:r>
              <a:rPr lang="en-AU" sz="1200" kern="1200" dirty="0" smtClean="0">
                <a:solidFill>
                  <a:schemeClr val="tx1"/>
                </a:solidFill>
                <a:effectLst/>
                <a:latin typeface="+mn-lt"/>
                <a:ea typeface="+mn-ea"/>
                <a:cs typeface="+mn-cs"/>
              </a:rPr>
              <a:t> to subscribe to </a:t>
            </a:r>
            <a:r>
              <a:rPr lang="en-US" sz="1200" u="sng" kern="1200" dirty="0" smtClean="0">
                <a:solidFill>
                  <a:schemeClr val="tx1"/>
                </a:solidFill>
                <a:effectLst/>
                <a:latin typeface="+mn-lt"/>
                <a:ea typeface="+mn-ea"/>
                <a:cs typeface="+mn-cs"/>
                <a:hlinkClick r:id="rId12"/>
              </a:rPr>
              <a:t>Madrid Notices</a:t>
            </a:r>
            <a:r>
              <a:rPr lang="en-US" sz="1200" kern="1200" dirty="0" smtClean="0">
                <a:solidFill>
                  <a:schemeClr val="tx1"/>
                </a:solidFill>
                <a:effectLst/>
                <a:latin typeface="+mn-lt"/>
                <a:ea typeface="+mn-ea"/>
                <a:cs typeface="+mn-cs"/>
              </a:rPr>
              <a:t> and Madrid Highlights.</a:t>
            </a:r>
          </a:p>
          <a:p>
            <a:endParaRPr lang="fr-CH" dirty="0" smtClean="0"/>
          </a:p>
          <a:p>
            <a:r>
              <a:rPr lang="en-US" sz="1200" u="sng" kern="1200" dirty="0" smtClean="0">
                <a:solidFill>
                  <a:schemeClr val="tx1"/>
                </a:solidFill>
                <a:effectLst/>
                <a:latin typeface="+mn-lt"/>
                <a:ea typeface="+mn-ea"/>
                <a:cs typeface="+mn-cs"/>
                <a:hlinkClick r:id="rId13"/>
              </a:rPr>
              <a:t>Madrid Highlights</a:t>
            </a:r>
            <a:r>
              <a:rPr lang="en-US" sz="1200" kern="1200" dirty="0" smtClean="0">
                <a:solidFill>
                  <a:schemeClr val="tx1"/>
                </a:solidFill>
                <a:effectLst/>
                <a:latin typeface="+mn-lt"/>
                <a:ea typeface="+mn-ea"/>
                <a:cs typeface="+mn-cs"/>
              </a:rPr>
              <a:t> received in </a:t>
            </a:r>
            <a:r>
              <a:rPr lang="en-US" sz="1200" u="sng" kern="1200" dirty="0" smtClean="0">
                <a:solidFill>
                  <a:schemeClr val="tx1"/>
                </a:solidFill>
                <a:effectLst/>
                <a:latin typeface="+mn-lt"/>
                <a:ea typeface="+mn-ea"/>
                <a:cs typeface="+mn-cs"/>
                <a:hlinkClick r:id="rId13"/>
              </a:rPr>
              <a:t>English</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14"/>
              </a:rPr>
              <a:t>French</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15"/>
              </a:rPr>
              <a:t>Spanish</a:t>
            </a:r>
            <a:r>
              <a:rPr lang="en-US" sz="1200" kern="1200" dirty="0" smtClean="0">
                <a:solidFill>
                  <a:schemeClr val="tx1"/>
                </a:solidFill>
                <a:effectLst/>
                <a:latin typeface="+mn-lt"/>
                <a:ea typeface="+mn-ea"/>
                <a:cs typeface="+mn-cs"/>
              </a:rPr>
              <a:t>. Online version now available in </a:t>
            </a:r>
            <a:r>
              <a:rPr lang="en-US" sz="1200" u="sng" kern="1200" dirty="0" smtClean="0">
                <a:solidFill>
                  <a:schemeClr val="tx1"/>
                </a:solidFill>
                <a:effectLst/>
                <a:latin typeface="+mn-lt"/>
                <a:ea typeface="+mn-ea"/>
                <a:cs typeface="+mn-cs"/>
                <a:hlinkClick r:id="rId16"/>
              </a:rPr>
              <a:t>Arabic</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17"/>
              </a:rPr>
              <a:t>Chinese</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18"/>
              </a:rPr>
              <a:t>Russian</a:t>
            </a:r>
            <a:r>
              <a:rPr lang="en-US" sz="1200" u="sng"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D672B867-4478-4AEE-AE61-DBF557FB6762}" type="slidenum">
              <a:rPr lang="en-US" smtClean="0"/>
              <a:pPr>
                <a:defRPr/>
              </a:pPr>
              <a:t>96</a:t>
            </a:fld>
            <a:endParaRPr lang="en-US"/>
          </a:p>
        </p:txBody>
      </p:sp>
    </p:spTree>
    <p:extLst>
      <p:ext uri="{BB962C8B-B14F-4D97-AF65-F5344CB8AC3E}">
        <p14:creationId xmlns:p14="http://schemas.microsoft.com/office/powerpoint/2010/main" val="4176352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algn="ctr" eaLnBrk="0" fontAlgn="base" hangingPunct="0">
              <a:spcBef>
                <a:spcPct val="50000"/>
              </a:spcBef>
              <a:spcAft>
                <a:spcPct val="0"/>
              </a:spcAft>
              <a:defRPr sz="1600">
                <a:solidFill>
                  <a:schemeClr val="tx1"/>
                </a:solidFill>
                <a:latin typeface="Arial" charset="0"/>
                <a:cs typeface="Arial" charset="0"/>
              </a:defRPr>
            </a:lvl6pPr>
            <a:lvl7pPr marL="2971800" indent="-228600" algn="ctr" eaLnBrk="0" fontAlgn="base" hangingPunct="0">
              <a:spcBef>
                <a:spcPct val="50000"/>
              </a:spcBef>
              <a:spcAft>
                <a:spcPct val="0"/>
              </a:spcAft>
              <a:defRPr sz="1600">
                <a:solidFill>
                  <a:schemeClr val="tx1"/>
                </a:solidFill>
                <a:latin typeface="Arial" charset="0"/>
                <a:cs typeface="Arial" charset="0"/>
              </a:defRPr>
            </a:lvl7pPr>
            <a:lvl8pPr marL="3429000" indent="-228600" algn="ctr" eaLnBrk="0" fontAlgn="base" hangingPunct="0">
              <a:spcBef>
                <a:spcPct val="50000"/>
              </a:spcBef>
              <a:spcAft>
                <a:spcPct val="0"/>
              </a:spcAft>
              <a:defRPr sz="1600">
                <a:solidFill>
                  <a:schemeClr val="tx1"/>
                </a:solidFill>
                <a:latin typeface="Arial" charset="0"/>
                <a:cs typeface="Arial" charset="0"/>
              </a:defRPr>
            </a:lvl8pPr>
            <a:lvl9pPr marL="3886200" indent="-228600" algn="ctr" eaLnBrk="0" fontAlgn="base" hangingPunct="0">
              <a:spcBef>
                <a:spcPct val="50000"/>
              </a:spcBef>
              <a:spcAft>
                <a:spcPct val="0"/>
              </a:spcAft>
              <a:defRPr sz="1600">
                <a:solidFill>
                  <a:schemeClr val="tx1"/>
                </a:solidFill>
                <a:latin typeface="Arial" charset="0"/>
                <a:cs typeface="Arial" charset="0"/>
              </a:defRPr>
            </a:lvl9pPr>
          </a:lstStyle>
          <a:p>
            <a:pPr eaLnBrk="1" hangingPunct="1"/>
            <a:fld id="{78743E82-8FDF-41F7-83D0-625900289311}" type="slidenum">
              <a:rPr lang="en-US" altLang="en-US" sz="1200" smtClean="0"/>
              <a:pPr eaLnBrk="1" hangingPunct="1"/>
              <a:t>97</a:t>
            </a:fld>
            <a:endParaRPr lang="en-US" alt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424279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920750" y="741363"/>
            <a:ext cx="4964113" cy="3724275"/>
          </a:xfrm>
          <a:ln/>
        </p:spPr>
      </p:sp>
      <p:sp>
        <p:nvSpPr>
          <p:cNvPr id="50179"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5" tIns="45718" rIns="91435" bIns="45718"/>
          <a:lstStyle/>
          <a:p>
            <a:pPr>
              <a:defRPr/>
            </a:pPr>
            <a:endParaRPr lang="fr-CH" sz="1100" dirty="0">
              <a:ea typeface="ＭＳ Ｐゴシック" charset="0"/>
            </a:endParaRPr>
          </a:p>
          <a:p>
            <a:pPr>
              <a:defRPr/>
            </a:pPr>
            <a:endParaRPr lang="en-US" sz="1100" dirty="0">
              <a:ea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US" altLang="en-US" smtClean="0">
              <a:latin typeface="Arial" charset="0"/>
              <a:cs typeface="Arial" charset="0"/>
            </a:endParaRPr>
          </a:p>
        </p:txBody>
      </p:sp>
      <p:sp>
        <p:nvSpPr>
          <p:cNvPr id="2867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B031225-EBCF-4F4E-864D-18568C2C426F}" type="slidenum">
              <a:rPr lang="en-US" altLang="en-US" smtClean="0"/>
              <a:pPr eaLnBrk="1" hangingPunct="1">
                <a:spcBef>
                  <a:spcPct val="0"/>
                </a:spcBef>
              </a:pPr>
              <a:t>106</a:t>
            </a:fld>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endParaRPr lang="en-US" altLang="en-US" smtClean="0">
              <a:latin typeface="Arial" charset="0"/>
              <a:cs typeface="Arial" charset="0"/>
            </a:endParaRPr>
          </a:p>
        </p:txBody>
      </p:sp>
      <p:sp>
        <p:nvSpPr>
          <p:cNvPr id="2970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5D8C0CB8-40BC-47BD-96B1-7EF523500C70}" type="slidenum">
              <a:rPr lang="en-US" altLang="en-US" smtClean="0"/>
              <a:pPr eaLnBrk="1" hangingPunct="1">
                <a:spcBef>
                  <a:spcPct val="0"/>
                </a:spcBef>
              </a:pPr>
              <a:t>107</a:t>
            </a:fld>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7AD6F0A-6606-48B4-8D8A-F362CF6D2CFC}" type="slidenum">
              <a:rPr lang="en-US" altLang="en-US" smtClean="0"/>
              <a:pPr eaLnBrk="1" hangingPunct="1">
                <a:spcBef>
                  <a:spcPct val="0"/>
                </a:spcBef>
              </a:pPr>
              <a:t>108</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xfrm>
            <a:off x="906463" y="4714875"/>
            <a:ext cx="4984750" cy="4467225"/>
          </a:xfrm>
          <a:noFill/>
        </p:spPr>
        <p:txBody>
          <a:bodyPr/>
          <a:lstStyle/>
          <a:p>
            <a:pPr eaLnBrk="1" hangingPunct="1"/>
            <a:endParaRPr lang="en-SG" altLang="en-US" smtClean="0">
              <a:latin typeface="Arial" charset="0"/>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4013768-ADC3-487E-8970-0F72D08CFBCC}" type="slidenum">
              <a:rPr lang="en-US" altLang="en-US" smtClean="0"/>
              <a:pPr eaLnBrk="1" hangingPunct="1">
                <a:spcBef>
                  <a:spcPct val="0"/>
                </a:spcBef>
              </a:pPr>
              <a:t>110</a:t>
            </a:fld>
            <a:endParaRPr lang="en-US" alt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906463" y="4714875"/>
            <a:ext cx="4984750" cy="4467225"/>
          </a:xfrm>
          <a:noFill/>
        </p:spPr>
        <p:txBody>
          <a:bodyPr/>
          <a:lstStyle/>
          <a:p>
            <a:endParaRPr lang="en-SG" altLang="en-US" smtClean="0">
              <a:latin typeface="Arial" charset="0"/>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29ACBFA-7BFF-4417-97E4-45306E4D63F5}" type="slidenum">
              <a:rPr lang="en-US" altLang="en-US" smtClean="0"/>
              <a:pPr eaLnBrk="1" hangingPunct="1">
                <a:spcBef>
                  <a:spcPct val="0"/>
                </a:spcBef>
              </a:pPr>
              <a:t>113</a:t>
            </a:fld>
            <a:endParaRPr lang="en-US" altLang="en-US" smtClean="0"/>
          </a:p>
        </p:txBody>
      </p:sp>
      <p:sp>
        <p:nvSpPr>
          <p:cNvPr id="32771"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C60F55E6-8F7B-4AAE-9D6B-ED8B7E4BA1B1}" type="slidenum">
              <a:rPr lang="en-US" altLang="en-US"/>
              <a:pPr algn="r" eaLnBrk="1" hangingPunct="1">
                <a:spcBef>
                  <a:spcPct val="0"/>
                </a:spcBef>
              </a:pPr>
              <a:t>113</a:t>
            </a:fld>
            <a:endParaRPr lang="en-US" altLang="en-US"/>
          </a:p>
        </p:txBody>
      </p:sp>
      <p:sp>
        <p:nvSpPr>
          <p:cNvPr id="32772" name="Rectangle 2"/>
          <p:cNvSpPr>
            <a:spLocks noGrp="1" noRot="1" noChangeAspect="1" noChangeArrowheads="1" noTextEdit="1"/>
          </p:cNvSpPr>
          <p:nvPr>
            <p:ph type="sldImg"/>
          </p:nvPr>
        </p:nvSpPr>
        <p:spPr>
          <a:xfrm>
            <a:off x="917575" y="744538"/>
            <a:ext cx="4964113" cy="3722687"/>
          </a:xfrm>
          <a:ln/>
        </p:spPr>
      </p:sp>
      <p:sp>
        <p:nvSpPr>
          <p:cNvPr id="32773" name="Rectangle 3"/>
          <p:cNvSpPr>
            <a:spLocks noGrp="1" noChangeArrowheads="1"/>
          </p:cNvSpPr>
          <p:nvPr>
            <p:ph type="body" idx="1"/>
          </p:nvPr>
        </p:nvSpPr>
        <p:spPr>
          <a:xfrm>
            <a:off x="906463" y="4714875"/>
            <a:ext cx="4984750" cy="4467225"/>
          </a:xfrm>
          <a:noFill/>
        </p:spPr>
        <p:txBody>
          <a:bodyPr/>
          <a:lstStyle/>
          <a:p>
            <a:pPr eaLnBrk="1" hangingPunct="1"/>
            <a:endParaRPr lang="es-ES" altLang="en-US" smtClean="0">
              <a:latin typeface="Arial" charset="0"/>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8185F4C-C72E-4BBD-9CF3-CC301C056644}" type="slidenum">
              <a:rPr lang="en-US" altLang="en-US" smtClean="0"/>
              <a:pPr eaLnBrk="1" hangingPunct="1">
                <a:spcBef>
                  <a:spcPct val="0"/>
                </a:spcBef>
              </a:pPr>
              <a:t>114</a:t>
            </a:fld>
            <a:endParaRPr lang="en-US" alt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06463" y="4714875"/>
            <a:ext cx="4984750" cy="4467225"/>
          </a:xfrm>
          <a:noFill/>
        </p:spPr>
        <p:txBody>
          <a:bodyPr/>
          <a:lstStyle/>
          <a:p>
            <a:pPr eaLnBrk="1" hangingPunct="1"/>
            <a:endParaRPr lang="en-US" altLang="en-US" smtClean="0">
              <a:latin typeface="Arial" charset="0"/>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5B9DA0C-C974-4FB6-81BA-B625AD01DD18}" type="slidenum">
              <a:rPr lang="en-US" altLang="en-US" smtClean="0"/>
              <a:pPr eaLnBrk="1" hangingPunct="1">
                <a:spcBef>
                  <a:spcPct val="0"/>
                </a:spcBef>
              </a:pPr>
              <a:t>116</a:t>
            </a:fld>
            <a:endParaRPr lang="en-US" altLang="en-US" smtClean="0"/>
          </a:p>
        </p:txBody>
      </p:sp>
      <p:sp>
        <p:nvSpPr>
          <p:cNvPr id="34819" name="Rectangle 7"/>
          <p:cNvSpPr txBox="1">
            <a:spLocks noGrp="1" noChangeArrowheads="1"/>
          </p:cNvSpPr>
          <p:nvPr/>
        </p:nvSpPr>
        <p:spPr bwMode="auto">
          <a:xfrm>
            <a:off x="3851275"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a:spcBef>
                <a:spcPct val="0"/>
              </a:spcBef>
            </a:pPr>
            <a:fld id="{0ECF5196-4480-4BCC-9DBC-AE08A396EECC}" type="slidenum">
              <a:rPr lang="en-US" altLang="en-US">
                <a:latin typeface="Times New Roman" pitchFamily="18" charset="0"/>
              </a:rPr>
              <a:pPr algn="r">
                <a:spcBef>
                  <a:spcPct val="0"/>
                </a:spcBef>
              </a:pPr>
              <a:t>116</a:t>
            </a:fld>
            <a:endParaRPr lang="en-US" altLang="en-US">
              <a:latin typeface="Times New Roman" pitchFamily="18" charset="0"/>
            </a:endParaRPr>
          </a:p>
        </p:txBody>
      </p:sp>
      <p:sp>
        <p:nvSpPr>
          <p:cNvPr id="34820" name="Rectangle 2"/>
          <p:cNvSpPr>
            <a:spLocks noGrp="1" noRot="1" noChangeAspect="1" noChangeArrowheads="1" noTextEdit="1"/>
          </p:cNvSpPr>
          <p:nvPr>
            <p:ph type="sldImg"/>
          </p:nvPr>
        </p:nvSpPr>
        <p:spPr>
          <a:xfrm>
            <a:off x="920750" y="744538"/>
            <a:ext cx="4962525" cy="3722687"/>
          </a:xfrm>
          <a:ln/>
        </p:spPr>
      </p:sp>
      <p:sp>
        <p:nvSpPr>
          <p:cNvPr id="34821" name="Rectangle 3"/>
          <p:cNvSpPr>
            <a:spLocks noGrp="1" noChangeArrowheads="1"/>
          </p:cNvSpPr>
          <p:nvPr>
            <p:ph type="body" idx="1"/>
          </p:nvPr>
        </p:nvSpPr>
        <p:spPr>
          <a:xfrm>
            <a:off x="906463" y="4714875"/>
            <a:ext cx="4984750" cy="4467225"/>
          </a:xfrm>
          <a:noFill/>
        </p:spPr>
        <p:txBody>
          <a:bodyPr lIns="91431" tIns="45715" rIns="91431" bIns="45715"/>
          <a:lstStyle/>
          <a:p>
            <a:pPr eaLnBrk="1" hangingPunct="1"/>
            <a:endParaRPr lang="en-SG" altLang="en-US" smtClean="0">
              <a:latin typeface="Arial" charset="0"/>
              <a:cs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charset="0"/>
              <a:cs typeface="Arial" charset="0"/>
            </a:endParaRPr>
          </a:p>
        </p:txBody>
      </p:sp>
      <p:sp>
        <p:nvSpPr>
          <p:cNvPr id="35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FB58017-9D38-4BA6-AF4E-CE499ED4FEB5}" type="slidenum">
              <a:rPr lang="en-US" altLang="en-US" smtClean="0"/>
              <a:pPr eaLnBrk="1" hangingPunct="1">
                <a:spcBef>
                  <a:spcPct val="0"/>
                </a:spcBef>
              </a:pPr>
              <a:t>117</a:t>
            </a:fld>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876761F-C596-422C-8DBB-8BDAFA6C3559}" type="slidenum">
              <a:rPr lang="en-US" altLang="en-US" smtClean="0"/>
              <a:pPr eaLnBrk="1" hangingPunct="1">
                <a:spcBef>
                  <a:spcPct val="0"/>
                </a:spcBef>
              </a:pPr>
              <a:t>121</a:t>
            </a:fld>
            <a:endParaRPr lang="en-US" altLang="en-US" smtClean="0"/>
          </a:p>
        </p:txBody>
      </p:sp>
      <p:sp>
        <p:nvSpPr>
          <p:cNvPr id="36867" name="Rectangle 2"/>
          <p:cNvSpPr>
            <a:spLocks noGrp="1" noRot="1" noChangeAspect="1" noChangeArrowheads="1" noTextEdit="1"/>
          </p:cNvSpPr>
          <p:nvPr>
            <p:ph type="sldImg"/>
          </p:nvPr>
        </p:nvSpPr>
        <p:spPr>
          <a:xfrm>
            <a:off x="917575" y="744538"/>
            <a:ext cx="4964113" cy="3722687"/>
          </a:xfrm>
          <a:ln/>
        </p:spPr>
      </p:sp>
      <p:sp>
        <p:nvSpPr>
          <p:cNvPr id="36868" name="Rectangle 3"/>
          <p:cNvSpPr>
            <a:spLocks noGrp="1" noChangeArrowheads="1"/>
          </p:cNvSpPr>
          <p:nvPr>
            <p:ph type="body" idx="1"/>
          </p:nvPr>
        </p:nvSpPr>
        <p:spPr>
          <a:noFill/>
        </p:spPr>
        <p:txBody>
          <a:bodyPr/>
          <a:lstStyle/>
          <a:p>
            <a:endParaRPr lang="en-US" altLang="en-US"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B0AC085-C2F6-463A-A10D-766B100E24A4}" type="slidenum">
              <a:rPr lang="en-US" smtClean="0"/>
              <a:t>14</a:t>
            </a:fld>
            <a:endParaRPr lang="en-US"/>
          </a:p>
        </p:txBody>
      </p:sp>
    </p:spTree>
    <p:extLst>
      <p:ext uri="{BB962C8B-B14F-4D97-AF65-F5344CB8AC3E}">
        <p14:creationId xmlns:p14="http://schemas.microsoft.com/office/powerpoint/2010/main" val="3312976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200D506E-F542-431F-9648-B3534F61DA63}" type="slidenum">
              <a:rPr lang="en-US" altLang="en-US" smtClean="0"/>
              <a:pPr eaLnBrk="1" hangingPunct="1">
                <a:spcBef>
                  <a:spcPct val="0"/>
                </a:spcBef>
              </a:pPr>
              <a:t>122</a:t>
            </a:fld>
            <a:endParaRPr lang="en-US" alt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endParaRPr lang="en-US" altLang="en-US" smtClean="0">
              <a:latin typeface="Arial" charset="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BA513C3-E9C0-45C8-966C-F0DE2647C1C9}" type="slidenum">
              <a:rPr lang="en-US" altLang="en-US" smtClean="0"/>
              <a:pPr eaLnBrk="1" hangingPunct="1">
                <a:spcBef>
                  <a:spcPct val="0"/>
                </a:spcBef>
              </a:pPr>
              <a:t>124</a:t>
            </a:fld>
            <a:endParaRPr lang="en-US" alt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en-US" altLang="en-US" smtClean="0">
              <a:latin typeface="Arial" charset="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4FC8C15-718F-4D2C-AF1A-9931AF8D2F48}" type="slidenum">
              <a:rPr lang="en-US" altLang="en-US" smtClean="0"/>
              <a:pPr eaLnBrk="1" hangingPunct="1">
                <a:spcBef>
                  <a:spcPct val="0"/>
                </a:spcBef>
              </a:pPr>
              <a:t>125</a:t>
            </a:fld>
            <a:endParaRPr lang="en-US" alt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en-US" altLang="en-US" smtClean="0">
              <a:latin typeface="Arial" charset="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endParaRPr lang="en-US" altLang="en-US" smtClean="0">
              <a:latin typeface="Arial" charset="0"/>
              <a:cs typeface="Arial" charset="0"/>
            </a:endParaRPr>
          </a:p>
        </p:txBody>
      </p:sp>
      <p:sp>
        <p:nvSpPr>
          <p:cNvPr id="4096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19A8D11-6E31-4F7F-A18C-4FB4C9A63832}" type="slidenum">
              <a:rPr lang="en-US" altLang="en-US" smtClean="0"/>
              <a:pPr eaLnBrk="1" hangingPunct="1">
                <a:spcBef>
                  <a:spcPct val="0"/>
                </a:spcBef>
              </a:pPr>
              <a:t>129</a:t>
            </a:fld>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endParaRPr lang="en-US" altLang="en-US" smtClean="0">
              <a:latin typeface="Arial" charset="0"/>
              <a:cs typeface="Arial" charset="0"/>
            </a:endParaRPr>
          </a:p>
        </p:txBody>
      </p:sp>
      <p:sp>
        <p:nvSpPr>
          <p:cNvPr id="4096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19A8D11-6E31-4F7F-A18C-4FB4C9A63832}" type="slidenum">
              <a:rPr lang="en-US" altLang="en-US" smtClean="0"/>
              <a:pPr eaLnBrk="1" hangingPunct="1">
                <a:spcBef>
                  <a:spcPct val="0"/>
                </a:spcBef>
              </a:pPr>
              <a:t>130</a:t>
            </a:fld>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AEBAC12-8BE5-4A79-ACA6-6C14B3E60CEE}" type="slidenum">
              <a:rPr lang="fr-FR" altLang="en-US"/>
              <a:pPr/>
              <a:t>132</a:t>
            </a:fld>
            <a:endParaRPr lang="fr-FR" altLang="en-US"/>
          </a:p>
        </p:txBody>
      </p:sp>
      <p:sp>
        <p:nvSpPr>
          <p:cNvPr id="72705"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3C68C44-CDB6-4FA6-959B-BCEC4866B926}" type="slidenum">
              <a:rPr lang="fr-FR" altLang="en-US"/>
              <a:pPr/>
              <a:t>133</a:t>
            </a:fld>
            <a:endParaRPr lang="fr-FR" altLang="en-US"/>
          </a:p>
        </p:txBody>
      </p:sp>
      <p:sp>
        <p:nvSpPr>
          <p:cNvPr id="73729"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5A3A742-942B-4BE7-A843-3B14F0F40EDE}" type="slidenum">
              <a:rPr lang="fr-FR" altLang="en-US"/>
              <a:pPr/>
              <a:t>134</a:t>
            </a:fld>
            <a:endParaRPr lang="fr-FR" altLang="en-US"/>
          </a:p>
        </p:txBody>
      </p:sp>
      <p:sp>
        <p:nvSpPr>
          <p:cNvPr id="74753"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135</a:t>
            </a:fld>
            <a:endParaRPr lang="fr-FR" altLang="en-US"/>
          </a:p>
        </p:txBody>
      </p:sp>
      <p:sp>
        <p:nvSpPr>
          <p:cNvPr id="75777"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C6EDAED-F79F-4F98-AC87-EE6DAFE1B373}" type="slidenum">
              <a:rPr lang="fr-FR" altLang="en-US"/>
              <a:pPr/>
              <a:t>136</a:t>
            </a:fld>
            <a:endParaRPr lang="fr-FR" altLang="en-US"/>
          </a:p>
        </p:txBody>
      </p:sp>
      <p:sp>
        <p:nvSpPr>
          <p:cNvPr id="76801"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82638" indent="-300038" eaLnBrk="0" hangingPunct="0">
              <a:spcBef>
                <a:spcPct val="30000"/>
              </a:spcBef>
              <a:defRPr sz="1200">
                <a:solidFill>
                  <a:schemeClr val="tx1"/>
                </a:solidFill>
                <a:latin typeface="Arial" pitchFamily="34" charset="0"/>
                <a:cs typeface="Arial" pitchFamily="34" charset="0"/>
              </a:defRPr>
            </a:lvl2pPr>
            <a:lvl3pPr marL="1204913" indent="-239713" eaLnBrk="0" hangingPunct="0">
              <a:spcBef>
                <a:spcPct val="30000"/>
              </a:spcBef>
              <a:defRPr sz="1200">
                <a:solidFill>
                  <a:schemeClr val="tx1"/>
                </a:solidFill>
                <a:latin typeface="Arial" pitchFamily="34" charset="0"/>
                <a:cs typeface="Arial" pitchFamily="34" charset="0"/>
              </a:defRPr>
            </a:lvl3pPr>
            <a:lvl4pPr marL="1687513" indent="-239713" eaLnBrk="0" hangingPunct="0">
              <a:spcBef>
                <a:spcPct val="30000"/>
              </a:spcBef>
              <a:defRPr sz="1200">
                <a:solidFill>
                  <a:schemeClr val="tx1"/>
                </a:solidFill>
                <a:latin typeface="Arial" pitchFamily="34" charset="0"/>
                <a:cs typeface="Arial" pitchFamily="34" charset="0"/>
              </a:defRPr>
            </a:lvl4pPr>
            <a:lvl5pPr marL="2170113" indent="-239713" eaLnBrk="0" hangingPunct="0">
              <a:spcBef>
                <a:spcPct val="30000"/>
              </a:spcBef>
              <a:defRPr sz="1200">
                <a:solidFill>
                  <a:schemeClr val="tx1"/>
                </a:solidFill>
                <a:latin typeface="Arial" pitchFamily="34" charset="0"/>
                <a:cs typeface="Arial" pitchFamily="34" charset="0"/>
              </a:defRPr>
            </a:lvl5pPr>
            <a:lvl6pPr marL="2627313" indent="-239713" eaLnBrk="0" fontAlgn="base" hangingPunct="0">
              <a:spcBef>
                <a:spcPct val="30000"/>
              </a:spcBef>
              <a:spcAft>
                <a:spcPct val="0"/>
              </a:spcAft>
              <a:defRPr sz="1200">
                <a:solidFill>
                  <a:schemeClr val="tx1"/>
                </a:solidFill>
                <a:latin typeface="Arial" pitchFamily="34" charset="0"/>
                <a:cs typeface="Arial" pitchFamily="34" charset="0"/>
              </a:defRPr>
            </a:lvl6pPr>
            <a:lvl7pPr marL="3084513" indent="-239713" eaLnBrk="0" fontAlgn="base" hangingPunct="0">
              <a:spcBef>
                <a:spcPct val="30000"/>
              </a:spcBef>
              <a:spcAft>
                <a:spcPct val="0"/>
              </a:spcAft>
              <a:defRPr sz="1200">
                <a:solidFill>
                  <a:schemeClr val="tx1"/>
                </a:solidFill>
                <a:latin typeface="Arial" pitchFamily="34" charset="0"/>
                <a:cs typeface="Arial" pitchFamily="34" charset="0"/>
              </a:defRPr>
            </a:lvl7pPr>
            <a:lvl8pPr marL="3541713" indent="-239713" eaLnBrk="0" fontAlgn="base" hangingPunct="0">
              <a:spcBef>
                <a:spcPct val="30000"/>
              </a:spcBef>
              <a:spcAft>
                <a:spcPct val="0"/>
              </a:spcAft>
              <a:defRPr sz="1200">
                <a:solidFill>
                  <a:schemeClr val="tx1"/>
                </a:solidFill>
                <a:latin typeface="Arial" pitchFamily="34" charset="0"/>
                <a:cs typeface="Arial" pitchFamily="34" charset="0"/>
              </a:defRPr>
            </a:lvl8pPr>
            <a:lvl9pPr marL="3998913" indent="-239713"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26C5FD91-D6F0-4D6A-A7CF-4AA2B1A4F66D}" type="slidenum">
              <a:rPr lang="en-US" altLang="en-US" sz="1300" smtClean="0">
                <a:ea typeface="ヒラギノ角ゴ Pro W3"/>
                <a:cs typeface="ヒラギノ角ゴ Pro W3"/>
              </a:rPr>
              <a:pPr eaLnBrk="1" hangingPunct="1">
                <a:spcBef>
                  <a:spcPct val="0"/>
                </a:spcBef>
              </a:pPr>
              <a:t>30</a:t>
            </a:fld>
            <a:endParaRPr lang="en-US" altLang="en-US" sz="1300" smtClean="0">
              <a:ea typeface="ヒラギノ角ゴ Pro W3"/>
              <a:cs typeface="ヒラギノ角ゴ Pro W3"/>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03C307A-3B10-40BE-B75D-61A9C2B91AE1}" type="slidenum">
              <a:rPr lang="fr-FR" altLang="en-US"/>
              <a:pPr/>
              <a:t>137</a:t>
            </a:fld>
            <a:endParaRPr lang="fr-FR" altLang="en-US"/>
          </a:p>
        </p:txBody>
      </p:sp>
      <p:sp>
        <p:nvSpPr>
          <p:cNvPr id="79873"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BDD612F-D51D-4346-BF1C-A88F3D9E2CCC}" type="slidenum">
              <a:rPr lang="fr-FR" altLang="en-US"/>
              <a:pPr/>
              <a:t>138</a:t>
            </a:fld>
            <a:endParaRPr lang="fr-FR" altLang="en-US"/>
          </a:p>
        </p:txBody>
      </p:sp>
      <p:sp>
        <p:nvSpPr>
          <p:cNvPr id="80897"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04764C6-F1A6-49B2-8E67-4B2165C43CB9}" type="slidenum">
              <a:rPr lang="fr-FR" altLang="en-US"/>
              <a:pPr/>
              <a:t>140</a:t>
            </a:fld>
            <a:endParaRPr lang="fr-FR" altLang="en-US"/>
          </a:p>
        </p:txBody>
      </p:sp>
      <p:sp>
        <p:nvSpPr>
          <p:cNvPr id="81921" name="Rectangle 1"/>
          <p:cNvSpPr txBox="1">
            <a:spLocks noGrp="1" noRot="1" noChangeAspect="1" noChangeArrowheads="1"/>
          </p:cNvSpPr>
          <p:nvPr>
            <p:ph type="sldImg"/>
          </p:nvPr>
        </p:nvSpPr>
        <p:spPr bwMode="auto">
          <a:xfrm>
            <a:off x="996383" y="754631"/>
            <a:ext cx="4803481"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86951A7-DFA9-4CD9-BC8C-A1A8DF7B4EE3}" type="slidenum">
              <a:rPr lang="fr-FR" altLang="en-US"/>
              <a:pPr/>
              <a:t>141</a:t>
            </a:fld>
            <a:endParaRPr lang="fr-FR" altLang="en-US"/>
          </a:p>
        </p:txBody>
      </p:sp>
      <p:sp>
        <p:nvSpPr>
          <p:cNvPr id="82945"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F655CBD-66B3-4309-BB25-91E55CD959A7}" type="slidenum">
              <a:rPr lang="fr-FR" altLang="en-US"/>
              <a:pPr/>
              <a:t>142</a:t>
            </a:fld>
            <a:endParaRPr lang="fr-FR" altLang="en-US"/>
          </a:p>
        </p:txBody>
      </p:sp>
      <p:sp>
        <p:nvSpPr>
          <p:cNvPr id="83969" name="Rectangle 1"/>
          <p:cNvSpPr txBox="1">
            <a:spLocks noGrp="1" noRot="1" noChangeAspect="1" noChangeArrowheads="1"/>
          </p:cNvSpPr>
          <p:nvPr>
            <p:ph type="sldImg"/>
          </p:nvPr>
        </p:nvSpPr>
        <p:spPr bwMode="auto">
          <a:xfrm>
            <a:off x="996383" y="754631"/>
            <a:ext cx="4803481"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6821ABF-2723-4A0D-925E-4FD7F82882F3}" type="slidenum">
              <a:rPr lang="fr-FR" altLang="en-US"/>
              <a:pPr/>
              <a:t>147</a:t>
            </a:fld>
            <a:endParaRPr lang="fr-FR" altLang="en-US"/>
          </a:p>
        </p:txBody>
      </p:sp>
      <p:sp>
        <p:nvSpPr>
          <p:cNvPr id="98305"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148</a:t>
            </a:fld>
            <a:endParaRPr lang="fr-FR" altLang="en-US"/>
          </a:p>
        </p:txBody>
      </p:sp>
      <p:sp>
        <p:nvSpPr>
          <p:cNvPr id="75777"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0C6EB95-E09B-4840-90DF-A384720A14FE}" type="slidenum">
              <a:rPr lang="fr-FR" altLang="en-US"/>
              <a:pPr/>
              <a:t>149</a:t>
            </a:fld>
            <a:endParaRPr lang="fr-FR" altLang="en-US"/>
          </a:p>
        </p:txBody>
      </p:sp>
      <p:sp>
        <p:nvSpPr>
          <p:cNvPr id="100353"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baseline="0" dirty="0" smtClean="0"/>
              <a:t> </a:t>
            </a:r>
            <a:endParaRPr lang="en-US"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150</a:t>
            </a:fld>
            <a:endParaRPr lang="fr-FR" altLang="en-US"/>
          </a:p>
        </p:txBody>
      </p:sp>
    </p:spTree>
    <p:extLst>
      <p:ext uri="{BB962C8B-B14F-4D97-AF65-F5344CB8AC3E}">
        <p14:creationId xmlns:p14="http://schemas.microsoft.com/office/powerpoint/2010/main" val="31054882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155</a:t>
            </a:fld>
            <a:endParaRPr lang="fr-FR" altLang="en-US"/>
          </a:p>
        </p:txBody>
      </p:sp>
      <p:sp>
        <p:nvSpPr>
          <p:cNvPr id="75777"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73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82638" indent="-300038" eaLnBrk="0" hangingPunct="0">
              <a:spcBef>
                <a:spcPct val="30000"/>
              </a:spcBef>
              <a:defRPr sz="1200">
                <a:solidFill>
                  <a:schemeClr val="tx1"/>
                </a:solidFill>
                <a:latin typeface="Arial" pitchFamily="34" charset="0"/>
                <a:cs typeface="Arial" pitchFamily="34" charset="0"/>
              </a:defRPr>
            </a:lvl2pPr>
            <a:lvl3pPr marL="1204913" indent="-239713" eaLnBrk="0" hangingPunct="0">
              <a:spcBef>
                <a:spcPct val="30000"/>
              </a:spcBef>
              <a:defRPr sz="1200">
                <a:solidFill>
                  <a:schemeClr val="tx1"/>
                </a:solidFill>
                <a:latin typeface="Arial" pitchFamily="34" charset="0"/>
                <a:cs typeface="Arial" pitchFamily="34" charset="0"/>
              </a:defRPr>
            </a:lvl3pPr>
            <a:lvl4pPr marL="1687513" indent="-239713" eaLnBrk="0" hangingPunct="0">
              <a:spcBef>
                <a:spcPct val="30000"/>
              </a:spcBef>
              <a:defRPr sz="1200">
                <a:solidFill>
                  <a:schemeClr val="tx1"/>
                </a:solidFill>
                <a:latin typeface="Arial" pitchFamily="34" charset="0"/>
                <a:cs typeface="Arial" pitchFamily="34" charset="0"/>
              </a:defRPr>
            </a:lvl4pPr>
            <a:lvl5pPr marL="2170113" indent="-239713" eaLnBrk="0" hangingPunct="0">
              <a:spcBef>
                <a:spcPct val="30000"/>
              </a:spcBef>
              <a:defRPr sz="1200">
                <a:solidFill>
                  <a:schemeClr val="tx1"/>
                </a:solidFill>
                <a:latin typeface="Arial" pitchFamily="34" charset="0"/>
                <a:cs typeface="Arial" pitchFamily="34" charset="0"/>
              </a:defRPr>
            </a:lvl5pPr>
            <a:lvl6pPr marL="2627313" indent="-239713" eaLnBrk="0" fontAlgn="base" hangingPunct="0">
              <a:spcBef>
                <a:spcPct val="30000"/>
              </a:spcBef>
              <a:spcAft>
                <a:spcPct val="0"/>
              </a:spcAft>
              <a:defRPr sz="1200">
                <a:solidFill>
                  <a:schemeClr val="tx1"/>
                </a:solidFill>
                <a:latin typeface="Arial" pitchFamily="34" charset="0"/>
                <a:cs typeface="Arial" pitchFamily="34" charset="0"/>
              </a:defRPr>
            </a:lvl6pPr>
            <a:lvl7pPr marL="3084513" indent="-239713" eaLnBrk="0" fontAlgn="base" hangingPunct="0">
              <a:spcBef>
                <a:spcPct val="30000"/>
              </a:spcBef>
              <a:spcAft>
                <a:spcPct val="0"/>
              </a:spcAft>
              <a:defRPr sz="1200">
                <a:solidFill>
                  <a:schemeClr val="tx1"/>
                </a:solidFill>
                <a:latin typeface="Arial" pitchFamily="34" charset="0"/>
                <a:cs typeface="Arial" pitchFamily="34" charset="0"/>
              </a:defRPr>
            </a:lvl7pPr>
            <a:lvl8pPr marL="3541713" indent="-239713" eaLnBrk="0" fontAlgn="base" hangingPunct="0">
              <a:spcBef>
                <a:spcPct val="30000"/>
              </a:spcBef>
              <a:spcAft>
                <a:spcPct val="0"/>
              </a:spcAft>
              <a:defRPr sz="1200">
                <a:solidFill>
                  <a:schemeClr val="tx1"/>
                </a:solidFill>
                <a:latin typeface="Arial" pitchFamily="34" charset="0"/>
                <a:cs typeface="Arial" pitchFamily="34" charset="0"/>
              </a:defRPr>
            </a:lvl8pPr>
            <a:lvl9pPr marL="3998913" indent="-239713"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7F65ECF2-BEBC-4D2A-9EFD-487196502CA7}" type="slidenum">
              <a:rPr lang="en-US" altLang="en-US" sz="1300" smtClean="0">
                <a:ea typeface="ヒラギノ角ゴ Pro W3"/>
                <a:cs typeface="ヒラギノ角ゴ Pro W3"/>
              </a:rPr>
              <a:pPr eaLnBrk="1" hangingPunct="1">
                <a:spcBef>
                  <a:spcPct val="0"/>
                </a:spcBef>
              </a:pPr>
              <a:t>31</a:t>
            </a:fld>
            <a:endParaRPr lang="en-US" altLang="en-US" sz="1300" smtClean="0">
              <a:ea typeface="ヒラギノ角ゴ Pro W3"/>
              <a:cs typeface="ヒラギノ角ゴ Pro W3"/>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0C6EB95-E09B-4840-90DF-A384720A14FE}" type="slidenum">
              <a:rPr lang="fr-FR" altLang="en-US"/>
              <a:pPr/>
              <a:t>156</a:t>
            </a:fld>
            <a:endParaRPr lang="fr-FR" altLang="en-US"/>
          </a:p>
        </p:txBody>
      </p:sp>
      <p:sp>
        <p:nvSpPr>
          <p:cNvPr id="100353"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158</a:t>
            </a:fld>
            <a:endParaRPr lang="fr-FR" altLang="en-US"/>
          </a:p>
        </p:txBody>
      </p:sp>
      <p:sp>
        <p:nvSpPr>
          <p:cNvPr id="75777"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161</a:t>
            </a:fld>
            <a:endParaRPr lang="fr-FR" altLang="en-US"/>
          </a:p>
        </p:txBody>
      </p:sp>
      <p:sp>
        <p:nvSpPr>
          <p:cNvPr id="75777"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162</a:t>
            </a:fld>
            <a:endParaRPr lang="fr-FR" altLang="en-US"/>
          </a:p>
        </p:txBody>
      </p:sp>
    </p:spTree>
    <p:extLst>
      <p:ext uri="{BB962C8B-B14F-4D97-AF65-F5344CB8AC3E}">
        <p14:creationId xmlns:p14="http://schemas.microsoft.com/office/powerpoint/2010/main" val="15392154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164</a:t>
            </a:fld>
            <a:endParaRPr lang="fr-FR" altLang="en-US"/>
          </a:p>
        </p:txBody>
      </p:sp>
      <p:sp>
        <p:nvSpPr>
          <p:cNvPr id="75777"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0668E1F-4342-4560-8CB9-4E32DD0046D6}" type="slidenum">
              <a:rPr lang="fr-FR" altLang="en-US"/>
              <a:pPr/>
              <a:t>165</a:t>
            </a:fld>
            <a:endParaRPr lang="fr-FR" altLang="en-US"/>
          </a:p>
        </p:txBody>
      </p:sp>
      <p:sp>
        <p:nvSpPr>
          <p:cNvPr id="120833"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noProof="0" dirty="0" smtClean="0"/>
              <a:t>Those are software</a:t>
            </a:r>
            <a:r>
              <a:rPr lang="en-US" altLang="en-US" baseline="0" noProof="0" dirty="0" smtClean="0"/>
              <a:t> systems developed and maintained by WIPO for IP offices of its member states.</a:t>
            </a:r>
          </a:p>
          <a:p>
            <a:endParaRPr lang="en-US" altLang="en-US" baseline="0" noProof="0" dirty="0" smtClean="0"/>
          </a:p>
          <a:p>
            <a:r>
              <a:rPr lang="en-US" altLang="en-US" baseline="0" noProof="0" dirty="0" smtClean="0"/>
              <a:t>The first one IPAS, which is an acronym for IP Office Administration System)  is used by 60 small IP offices and enable them to electronically process patent, trademark and design applications.</a:t>
            </a:r>
          </a:p>
          <a:p>
            <a:endParaRPr lang="en-US" altLang="en-US" baseline="0" noProof="0" dirty="0" smtClean="0"/>
          </a:p>
          <a:p>
            <a:r>
              <a:rPr lang="en-US" altLang="en-US" baseline="0" noProof="0" dirty="0" smtClean="0"/>
              <a:t>The second one is named DAS, which stands for Digital Access System, is used by 11 IP offices and allows them and their applicants to securely exchange certified digital copies of priority documents among themselves.  </a:t>
            </a:r>
            <a:endParaRPr lang="en-US" altLang="en-US" noProof="0"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166</a:t>
            </a:fld>
            <a:endParaRPr lang="fr-FR" altLang="en-US"/>
          </a:p>
        </p:txBody>
      </p:sp>
      <p:sp>
        <p:nvSpPr>
          <p:cNvPr id="75777"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5219EE3-D93E-4639-891F-7523A08DB641}" type="slidenum">
              <a:rPr lang="fr-FR" altLang="en-US"/>
              <a:pPr/>
              <a:t>167</a:t>
            </a:fld>
            <a:endParaRPr lang="fr-FR" altLang="en-US"/>
          </a:p>
        </p:txBody>
      </p:sp>
      <p:sp>
        <p:nvSpPr>
          <p:cNvPr id="122881"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spcBef>
                <a:spcPts val="447"/>
              </a:spcBef>
              <a:buSzPct val="148000"/>
            </a:pPr>
            <a:endParaRPr lang="en-US" altLang="en-US" noProof="0"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CB18541-9605-46FE-B039-8E3B0AD1A382}" type="slidenum">
              <a:rPr lang="fr-FR" altLang="en-US"/>
              <a:pPr/>
              <a:t>168</a:t>
            </a:fld>
            <a:endParaRPr lang="fr-FR" altLang="en-US"/>
          </a:p>
        </p:txBody>
      </p:sp>
      <p:sp>
        <p:nvSpPr>
          <p:cNvPr id="125953"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169</a:t>
            </a:fld>
            <a:endParaRPr lang="fr-FR" altLang="en-US"/>
          </a:p>
        </p:txBody>
      </p:sp>
      <p:sp>
        <p:nvSpPr>
          <p:cNvPr id="75777"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51275" y="9428163"/>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50000"/>
              </a:spcBef>
            </a:pPr>
            <a:fld id="{672B7A44-457E-4BD6-B458-6C4DF1BA99CD}" type="slidenum">
              <a:rPr lang="en-US" altLang="en-US">
                <a:ea typeface="ヒラギノ角ゴ Pro W3"/>
                <a:cs typeface="ヒラギノ角ゴ Pro W3"/>
              </a:rPr>
              <a:pPr algn="r" eaLnBrk="1" hangingPunct="1">
                <a:spcBef>
                  <a:spcPct val="50000"/>
                </a:spcBef>
              </a:pPr>
              <a:t>49</a:t>
            </a:fld>
            <a:endParaRPr lang="en-US" altLang="en-US">
              <a:ea typeface="ヒラギノ角ゴ Pro W3"/>
              <a:cs typeface="ヒラギノ角ゴ Pro W3"/>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06463" y="4714875"/>
            <a:ext cx="498475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750613D-CC19-4458-B30C-923941D13890}" type="slidenum">
              <a:rPr lang="fr-FR" altLang="en-US"/>
              <a:pPr/>
              <a:t>170</a:t>
            </a:fld>
            <a:endParaRPr lang="fr-FR" altLang="en-US"/>
          </a:p>
        </p:txBody>
      </p:sp>
      <p:sp>
        <p:nvSpPr>
          <p:cNvPr id="128001"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DC4DA35-E9B6-4886-B237-FBAAB5E0D852}" type="slidenum">
              <a:rPr lang="fr-FR" altLang="en-US"/>
              <a:pPr/>
              <a:t>171</a:t>
            </a:fld>
            <a:endParaRPr lang="fr-FR" altLang="en-US"/>
          </a:p>
        </p:txBody>
      </p:sp>
      <p:sp>
        <p:nvSpPr>
          <p:cNvPr id="129025"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6825E11-6738-4B76-8200-BE0D660C88C6}" type="slidenum">
              <a:rPr lang="fr-FR" altLang="en-US"/>
              <a:pPr/>
              <a:t>172</a:t>
            </a:fld>
            <a:endParaRPr lang="fr-FR" altLang="en-US"/>
          </a:p>
        </p:txBody>
      </p:sp>
      <p:sp>
        <p:nvSpPr>
          <p:cNvPr id="133121"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25927A2-89E1-4A75-AD0D-768374468D65}" type="slidenum">
              <a:rPr lang="fr-FR" altLang="en-US"/>
              <a:pPr/>
              <a:t>173</a:t>
            </a:fld>
            <a:endParaRPr lang="fr-FR" altLang="en-US"/>
          </a:p>
        </p:txBody>
      </p:sp>
      <p:sp>
        <p:nvSpPr>
          <p:cNvPr id="136193"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BDA0BFD-7887-454D-9B4F-0D5FA5530FC4}" type="slidenum">
              <a:rPr lang="fr-FR" altLang="en-US"/>
              <a:pPr/>
              <a:t>174</a:t>
            </a:fld>
            <a:endParaRPr lang="fr-FR" altLang="en-US"/>
          </a:p>
        </p:txBody>
      </p:sp>
      <p:sp>
        <p:nvSpPr>
          <p:cNvPr id="139265"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043B721-BA28-4BB7-8A44-EDD38908A262}" type="slidenum">
              <a:rPr lang="fr-FR" altLang="en-US"/>
              <a:pPr/>
              <a:t>175</a:t>
            </a:fld>
            <a:endParaRPr lang="fr-FR" altLang="en-US"/>
          </a:p>
        </p:txBody>
      </p:sp>
      <p:sp>
        <p:nvSpPr>
          <p:cNvPr id="134145"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D0A3F77-2D4F-4F65-ADF0-0B5469C864B8}" type="slidenum">
              <a:rPr lang="fr-FR" altLang="en-US"/>
              <a:pPr/>
              <a:t>176</a:t>
            </a:fld>
            <a:endParaRPr lang="fr-FR" altLang="en-US"/>
          </a:p>
        </p:txBody>
      </p:sp>
      <p:sp>
        <p:nvSpPr>
          <p:cNvPr id="140289" name="Rectangle 1"/>
          <p:cNvSpPr txBox="1">
            <a:spLocks noGrp="1" noRot="1" noChangeAspect="1" noChangeArrowheads="1"/>
          </p:cNvSpPr>
          <p:nvPr>
            <p:ph type="sldImg"/>
          </p:nvPr>
        </p:nvSpPr>
        <p:spPr bwMode="auto">
          <a:xfrm>
            <a:off x="994956" y="754631"/>
            <a:ext cx="4806335" cy="372156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5156FA1D-7308-450A-A407-EF50384EF52A}" type="slidenum">
              <a:rPr lang="en-US" altLang="en-US" smtClean="0"/>
              <a:pPr eaLnBrk="1" hangingPunct="1">
                <a:spcBef>
                  <a:spcPct val="0"/>
                </a:spcBef>
              </a:pPr>
              <a:t>67</a:t>
            </a:fld>
            <a:endParaRPr lang="en-US" altLang="en-US" smtClean="0"/>
          </a:p>
        </p:txBody>
      </p:sp>
      <p:sp>
        <p:nvSpPr>
          <p:cNvPr id="59395" name="Rectangle 2"/>
          <p:cNvSpPr>
            <a:spLocks noGrp="1" noRot="1" noChangeAspect="1" noChangeArrowheads="1" noTextEdit="1"/>
          </p:cNvSpPr>
          <p:nvPr>
            <p:ph type="sldImg"/>
          </p:nvPr>
        </p:nvSpPr>
        <p:spPr>
          <a:xfrm>
            <a:off x="917575" y="744538"/>
            <a:ext cx="4962525" cy="3722687"/>
          </a:xfrm>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a:ln/>
        </p:spPr>
      </p:sp>
      <p:sp>
        <p:nvSpPr>
          <p:cNvPr id="60419"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144535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9AC3305F-35F4-4D38-853F-6972B7651A04}"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761527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C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0DA1C06C-5FA2-4438-B070-4F16D45DBAED}"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550231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0A13E292-5F2D-41A6-800F-24D0F9CCE5DD}" type="slidenum">
              <a:rPr lang="en-US" altLang="en-US"/>
              <a:pPr>
                <a:defRPr/>
              </a:pPr>
              <a:t>‹Nr.›</a:t>
            </a:fld>
            <a:endParaRPr lang="en-US" altLang="en-US"/>
          </a:p>
        </p:txBody>
      </p:sp>
    </p:spTree>
    <p:extLst>
      <p:ext uri="{BB962C8B-B14F-4D97-AF65-F5344CB8AC3E}">
        <p14:creationId xmlns:p14="http://schemas.microsoft.com/office/powerpoint/2010/main" val="1518773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773238"/>
            <a:ext cx="8229600" cy="4352925"/>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pPr>
              <a:defRPr/>
            </a:pPr>
            <a:fld id="{31854F78-E75D-435E-A657-3DCA2076D8C3}" type="slidenum">
              <a:rPr lang="en-US"/>
              <a:pPr>
                <a:defRPr/>
              </a:pPr>
              <a:t>‹Nr.›</a:t>
            </a:fld>
            <a:endParaRPr lang="en-US" dirty="0"/>
          </a:p>
        </p:txBody>
      </p:sp>
    </p:spTree>
    <p:extLst>
      <p:ext uri="{BB962C8B-B14F-4D97-AF65-F5344CB8AC3E}">
        <p14:creationId xmlns:p14="http://schemas.microsoft.com/office/powerpoint/2010/main" val="2676348387"/>
      </p:ext>
    </p:extLst>
  </p:cSld>
  <p:clrMapOvr>
    <a:masterClrMapping/>
  </p:clrMapOvr>
  <p:transition xmlns:p14="http://schemas.microsoft.com/office/powerpoint/2010/mai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773238"/>
            <a:ext cx="8229600" cy="4352925"/>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pPr>
              <a:defRPr/>
            </a:pPr>
            <a:fld id="{8331A781-C1EF-4A1D-B159-CE3FC0CDED56}" type="slidenum">
              <a:rPr lang="en-US"/>
              <a:pPr>
                <a:defRPr/>
              </a:pPr>
              <a:t>‹Nr.›</a:t>
            </a:fld>
            <a:endParaRPr lang="en-US" dirty="0"/>
          </a:p>
        </p:txBody>
      </p:sp>
    </p:spTree>
    <p:extLst>
      <p:ext uri="{BB962C8B-B14F-4D97-AF65-F5344CB8AC3E}">
        <p14:creationId xmlns:p14="http://schemas.microsoft.com/office/powerpoint/2010/main" val="2283173226"/>
      </p:ext>
    </p:extLst>
  </p:cSld>
  <p:clrMapOvr>
    <a:masterClrMapping/>
  </p:clrMapOvr>
  <p:transition xmlns:p14="http://schemas.microsoft.com/office/powerpoint/2010/mai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DA79EEDA-9492-4994-BB18-1005CD6866B1}"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511121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DAB5F7D-D5B1-4D98-B310-16D211F23652}"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794802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Rectangle 6"/>
          <p:cNvSpPr>
            <a:spLocks noGrp="1" noChangeArrowheads="1"/>
          </p:cNvSpPr>
          <p:nvPr>
            <p:ph type="sldNum" sz="quarter" idx="10"/>
          </p:nvPr>
        </p:nvSpPr>
        <p:spPr>
          <a:ln/>
        </p:spPr>
        <p:txBody>
          <a:bodyPr/>
          <a:lstStyle>
            <a:lvl1pPr>
              <a:defRPr/>
            </a:lvl1pPr>
          </a:lstStyle>
          <a:p>
            <a:pPr>
              <a:defRPr/>
            </a:pPr>
            <a:fld id="{21517826-A1A8-4B20-83BB-6B4226365DCE}"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933064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7" name="Rectangle 6"/>
          <p:cNvSpPr>
            <a:spLocks noGrp="1" noChangeArrowheads="1"/>
          </p:cNvSpPr>
          <p:nvPr>
            <p:ph type="sldNum" sz="quarter" idx="10"/>
          </p:nvPr>
        </p:nvSpPr>
        <p:spPr>
          <a:ln/>
        </p:spPr>
        <p:txBody>
          <a:bodyPr/>
          <a:lstStyle>
            <a:lvl1pPr>
              <a:defRPr/>
            </a:lvl1pPr>
          </a:lstStyle>
          <a:p>
            <a:pPr>
              <a:defRPr/>
            </a:pPr>
            <a:fld id="{76546D48-0F63-43E9-B47C-935DCDFAA143}"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4131814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Rectangle 6"/>
          <p:cNvSpPr>
            <a:spLocks noGrp="1" noChangeArrowheads="1"/>
          </p:cNvSpPr>
          <p:nvPr>
            <p:ph type="sldNum" sz="quarter" idx="10"/>
          </p:nvPr>
        </p:nvSpPr>
        <p:spPr>
          <a:ln/>
        </p:spPr>
        <p:txBody>
          <a:bodyPr/>
          <a:lstStyle>
            <a:lvl1pPr>
              <a:defRPr/>
            </a:lvl1pPr>
          </a:lstStyle>
          <a:p>
            <a:pPr>
              <a:defRPr/>
            </a:pPr>
            <a:fld id="{7DE760F4-0BB2-41F5-A823-5656424847FC}"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283882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86D60C8-7BA5-467F-BCD3-E871B6D034EA}"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906049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DC813F8-B5E0-463F-B52D-A76CAE1804A7}"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312166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C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177A5B0-4E40-4836-BF8A-4DD351994794}"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0493041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7"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fontAlgn="base">
              <a:spcAft>
                <a:spcPct val="0"/>
              </a:spcAft>
              <a:defRPr/>
            </a:pPr>
            <a:fld id="{7F3150A8-B334-48D8-BDDC-A2E01CBB87C9}" type="slidenum">
              <a:rPr lang="en-US">
                <a:solidFill>
                  <a:srgbClr val="000000"/>
                </a:solidFill>
              </a:rPr>
              <a:pPr fontAlgn="base">
                <a:spcAft>
                  <a:spcPct val="0"/>
                </a:spcAft>
                <a:defRPr/>
              </a:pPr>
              <a:t>‹Nr.›</a:t>
            </a:fld>
            <a:endParaRPr lang="en-US">
              <a:solidFill>
                <a:srgbClr val="000000"/>
              </a:solidFill>
            </a:endParaRPr>
          </a:p>
        </p:txBody>
      </p:sp>
    </p:spTree>
    <p:extLst>
      <p:ext uri="{BB962C8B-B14F-4D97-AF65-F5344CB8AC3E}">
        <p14:creationId xmlns:p14="http://schemas.microsoft.com/office/powerpoint/2010/main" val="2292795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p:titleStyle>
    <p:bodyStyle>
      <a:lvl1pPr marL="342900" indent="-342900" algn="l" rtl="0" eaLnBrk="1" fontAlgn="base" hangingPunct="1">
        <a:spcBef>
          <a:spcPct val="20000"/>
        </a:spcBef>
        <a:spcAft>
          <a:spcPct val="0"/>
        </a:spcAft>
        <a:buBlip>
          <a:blip r:embed="rId17"/>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17"/>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17"/>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17"/>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17"/>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17"/>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17"/>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17"/>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17"/>
        </a:buBlip>
        <a:defRPr sz="24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7" Type="http://schemas.openxmlformats.org/officeDocument/2006/relationships/diagramData" Target="../diagrams/data7.xml"/><Relationship Id="rId8" Type="http://schemas.openxmlformats.org/officeDocument/2006/relationships/diagramLayout" Target="../diagrams/layout7.xml"/><Relationship Id="rId9" Type="http://schemas.openxmlformats.org/officeDocument/2006/relationships/diagramQuickStyle" Target="../diagrams/quickStyle7.xml"/><Relationship Id="rId10" Type="http://schemas.openxmlformats.org/officeDocument/2006/relationships/diagramColors" Target="../diagrams/colors7.xml"/><Relationship Id="rId11" Type="http://schemas.microsoft.com/office/2007/relationships/diagramDrawing" Target="../diagrams/drawing7.xml"/><Relationship Id="rId1" Type="http://schemas.openxmlformats.org/officeDocument/2006/relationships/slideLayout" Target="../slideLayouts/slideLayout4.xml"/><Relationship Id="rId2" Type="http://schemas.openxmlformats.org/officeDocument/2006/relationships/diagramData" Target="../diagrams/data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8.jp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107.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chart" Target="../charts/chart6.xml"/><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1.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5.xml"/><Relationship Id="rId2" Type="http://schemas.openxmlformats.org/officeDocument/2006/relationships/diagramData" Target="../diagrams/data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1.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ipo.int/amc/en/clauses/index.html"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41.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1.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85.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41.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chart" Target="../charts/char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86.emf"/></Relationships>
</file>

<file path=ppt/slides/_rels/slide12.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image" Target="../media/image2.jpeg"/><Relationship Id="rId3" Type="http://schemas.openxmlformats.org/officeDocument/2006/relationships/hyperlink" Target="http://www.wipo.int/ipstats/en/statistics/pct/" TargetMode="External"/><Relationship Id="rId4" Type="http://schemas.openxmlformats.org/officeDocument/2006/relationships/hyperlink" Target="http://www.wipo.int/ipstats/en" TargetMode="External"/><Relationship Id="rId5" Type="http://schemas.openxmlformats.org/officeDocument/2006/relationships/hyperlink" Target="http://www.wipo.int/ipstats/en/" TargetMode="External"/><Relationship Id="rId6" Type="http://schemas.openxmlformats.org/officeDocument/2006/relationships/hyperlink" Target="http://www.wipo.int/ipstats/en/wipi/index.html" TargetMode="External"/><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87.emf"/></Relationships>
</file>

<file path=ppt/slides/_rels/slide121.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41.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1.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chart" Target="../charts/chart8.xml"/></Relationships>
</file>

<file path=ppt/slides/_rels/slide127.xml.rels><?xml version="1.0" encoding="UTF-8" standalone="yes"?>
<Relationships xmlns="http://schemas.openxmlformats.org/package/2006/relationships"><Relationship Id="rId3" Type="http://schemas.openxmlformats.org/officeDocument/2006/relationships/hyperlink" Target="http://www.wipo.int/amc/en/domains/complainant" TargetMode="External"/><Relationship Id="rId4" Type="http://schemas.openxmlformats.org/officeDocument/2006/relationships/hyperlink" Target="http://www.wipo.int/amc/en/domains/search/index.html" TargetMode="External"/><Relationship Id="rId5" Type="http://schemas.openxmlformats.org/officeDocument/2006/relationships/hyperlink" Target="http://www.wipo.int/amc/en/domains/search/overview/index.html" TargetMode="External"/><Relationship Id="rId6"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hyperlink" Target="http://www.wipo.int/amc/en/domains/guide"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89.jpeg"/></Relationships>
</file>

<file path=ppt/slides/_rels/slide129.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0.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hyperlink" Target="mailto:arbiter.mail@wipo.int" TargetMode="External"/><Relationship Id="rId5" Type="http://schemas.openxmlformats.org/officeDocument/2006/relationships/hyperlink" Target="http://www.wipo.int/amc/en/clauses/" TargetMode="External"/><Relationship Id="rId6" Type="http://schemas.openxmlformats.org/officeDocument/2006/relationships/hyperlink" Target="http://www.wipo.int/amc/en/" TargetMode="External"/><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92.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93.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93.jpeg"/></Relationships>
</file>

<file path=ppt/slides/_rels/slide135.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93.jpeg"/></Relationships>
</file>

<file path=ppt/slides/_rels/slide137.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138.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0.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142.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0.png"/><Relationship Id="rId5" Type="http://schemas.openxmlformats.org/officeDocument/2006/relationships/image" Target="../media/image104.png"/><Relationship Id="rId6"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10.png"/></Relationships>
</file>

<file path=ppt/slides/_rels/slide148.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9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50.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155.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93.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158.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161.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162.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93.jpe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164.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93.jpeg"/></Relationships>
</file>

<file path=ppt/slides/_rels/slide166.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93.jpeg"/></Relationships>
</file>

<file path=ppt/slides/_rels/slide168.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28.png"/><Relationship Id="rId8" Type="http://schemas.openxmlformats.org/officeDocument/2006/relationships/image" Target="../media/image129.wmf"/><Relationship Id="rId9"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169.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s>
</file>

<file path=ppt/slides/_rels/slide170.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131.png"/><Relationship Id="rId5"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171.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172.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135.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93.jpeg"/></Relationships>
</file>

<file path=ppt/slides/_rels/slide175.xml.rels><?xml version="1.0" encoding="UTF-8" standalone="yes"?>
<Relationships xmlns="http://schemas.openxmlformats.org/package/2006/relationships"><Relationship Id="rId20" Type="http://schemas.openxmlformats.org/officeDocument/2006/relationships/image" Target="../media/image153.jpeg"/><Relationship Id="rId21" Type="http://schemas.openxmlformats.org/officeDocument/2006/relationships/image" Target="../media/image154.png"/><Relationship Id="rId22" Type="http://schemas.openxmlformats.org/officeDocument/2006/relationships/image" Target="../media/image155.jpeg"/><Relationship Id="rId23" Type="http://schemas.openxmlformats.org/officeDocument/2006/relationships/image" Target="../media/image156.png"/><Relationship Id="rId24" Type="http://schemas.openxmlformats.org/officeDocument/2006/relationships/image" Target="../media/image157.jpeg"/><Relationship Id="rId25" Type="http://schemas.openxmlformats.org/officeDocument/2006/relationships/image" Target="../media/image158.jpeg"/><Relationship Id="rId26" Type="http://schemas.openxmlformats.org/officeDocument/2006/relationships/image" Target="../media/image159.png"/><Relationship Id="rId27" Type="http://schemas.openxmlformats.org/officeDocument/2006/relationships/image" Target="../media/image160.jpeg"/><Relationship Id="rId28" Type="http://schemas.openxmlformats.org/officeDocument/2006/relationships/image" Target="../media/image161.jpeg"/><Relationship Id="rId29" Type="http://schemas.openxmlformats.org/officeDocument/2006/relationships/image" Target="../media/image162.jpeg"/><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136.jpeg"/><Relationship Id="rId4" Type="http://schemas.openxmlformats.org/officeDocument/2006/relationships/image" Target="../media/image137.png"/><Relationship Id="rId5" Type="http://schemas.openxmlformats.org/officeDocument/2006/relationships/image" Target="../media/image138.jpeg"/><Relationship Id="rId30" Type="http://schemas.openxmlformats.org/officeDocument/2006/relationships/image" Target="../media/image163.emf"/><Relationship Id="rId31" Type="http://schemas.openxmlformats.org/officeDocument/2006/relationships/image" Target="../media/image164.emf"/><Relationship Id="rId32" Type="http://schemas.openxmlformats.org/officeDocument/2006/relationships/image" Target="../media/image165.emf"/><Relationship Id="rId9" Type="http://schemas.openxmlformats.org/officeDocument/2006/relationships/image" Target="../media/image142.png"/><Relationship Id="rId6" Type="http://schemas.openxmlformats.org/officeDocument/2006/relationships/image" Target="../media/image139.jpeg"/><Relationship Id="rId7" Type="http://schemas.openxmlformats.org/officeDocument/2006/relationships/image" Target="../media/image140.jpeg"/><Relationship Id="rId8" Type="http://schemas.openxmlformats.org/officeDocument/2006/relationships/image" Target="../media/image141.jpeg"/><Relationship Id="rId33" Type="http://schemas.openxmlformats.org/officeDocument/2006/relationships/image" Target="../media/image166.jpeg"/><Relationship Id="rId34" Type="http://schemas.openxmlformats.org/officeDocument/2006/relationships/image" Target="../media/image167.jpeg"/><Relationship Id="rId35" Type="http://schemas.openxmlformats.org/officeDocument/2006/relationships/image" Target="../media/image168.emf"/><Relationship Id="rId36" Type="http://schemas.openxmlformats.org/officeDocument/2006/relationships/image" Target="../media/image169.jpeg"/><Relationship Id="rId10" Type="http://schemas.openxmlformats.org/officeDocument/2006/relationships/image" Target="../media/image143.jpeg"/><Relationship Id="rId11" Type="http://schemas.openxmlformats.org/officeDocument/2006/relationships/image" Target="../media/image144.jpeg"/><Relationship Id="rId12" Type="http://schemas.openxmlformats.org/officeDocument/2006/relationships/image" Target="../media/image145.jpeg"/><Relationship Id="rId13" Type="http://schemas.openxmlformats.org/officeDocument/2006/relationships/image" Target="../media/image146.png"/><Relationship Id="rId14" Type="http://schemas.openxmlformats.org/officeDocument/2006/relationships/image" Target="../media/image147.png"/><Relationship Id="rId15" Type="http://schemas.openxmlformats.org/officeDocument/2006/relationships/image" Target="../media/image148.jpeg"/><Relationship Id="rId16" Type="http://schemas.openxmlformats.org/officeDocument/2006/relationships/image" Target="../media/image149.jpeg"/><Relationship Id="rId17" Type="http://schemas.openxmlformats.org/officeDocument/2006/relationships/image" Target="../media/image150.jpeg"/><Relationship Id="rId18" Type="http://schemas.openxmlformats.org/officeDocument/2006/relationships/image" Target="../media/image151.jpeg"/><Relationship Id="rId19" Type="http://schemas.openxmlformats.org/officeDocument/2006/relationships/image" Target="../media/image152.png"/><Relationship Id="rId37" Type="http://schemas.openxmlformats.org/officeDocument/2006/relationships/image" Target="../media/image170.jpeg"/><Relationship Id="rId38" Type="http://schemas.openxmlformats.org/officeDocument/2006/relationships/image" Target="../media/image171.emf"/></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2.jpeg"/><Relationship Id="rId6"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hyperlink" Target="http://www.wipo.int/pressroom/en/articles/2015/article_0016.html"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6.png"/><Relationship Id="rId5" Type="http://schemas.openxmlformats.org/officeDocument/2006/relationships/image" Target="../media/image2.jpe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2.bin"/><Relationship Id="rId5" Type="http://schemas.openxmlformats.org/officeDocument/2006/relationships/image" Target="../media/image37.png"/><Relationship Id="rId6" Type="http://schemas.openxmlformats.org/officeDocument/2006/relationships/image" Target="../media/image2.jpe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8.emf"/><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39.emf"/><Relationship Id="rId5" Type="http://schemas.openxmlformats.org/officeDocument/2006/relationships/image" Target="../media/image2.jpe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40.emf"/><Relationship Id="rId5" Type="http://schemas.openxmlformats.org/officeDocument/2006/relationships/image" Target="../media/image2.jpe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41.jpe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42.wmf"/><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43.wmf"/></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44.wmf"/></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14.xml"/><Relationship Id="rId2" Type="http://schemas.openxmlformats.org/officeDocument/2006/relationships/image" Target="../media/image2.jpeg"/></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14.xml"/><Relationship Id="rId2" Type="http://schemas.openxmlformats.org/officeDocument/2006/relationships/image" Target="../media/image2.jpeg"/></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45.png"/><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46.jpeg"/><Relationship Id="rId7"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48.png"/><Relationship Id="rId9" Type="http://schemas.openxmlformats.org/officeDocument/2006/relationships/hyperlink" Target="https://www.youtube.com/watch?v=KOxEYdDYEN4" TargetMode="External"/><Relationship Id="rId1" Type="http://schemas.microsoft.com/office/2007/relationships/media" Target="file:///\\wipogvafs01\pct\OrgPctBDD\Shared\Quan\Qualcomm_short.mpg" TargetMode="External"/><Relationship Id="rId2" Type="http://schemas.openxmlformats.org/officeDocument/2006/relationships/video" Target="file:///\\wipogvafs01\pct\OrgPctBDD\Shared\Quan\Qualcomm_short.mp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72.xml.rels><?xml version="1.0" encoding="UTF-8" standalone="yes"?>
<Relationships xmlns="http://schemas.openxmlformats.org/package/2006/relationships"><Relationship Id="rId3" Type="http://schemas.openxmlformats.org/officeDocument/2006/relationships/hyperlink" Target="http://www.wipo.int/" TargetMode="External"/><Relationship Id="rId4" Type="http://schemas.openxmlformats.org/officeDocument/2006/relationships/image" Target="../media/image2.jpe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hyperlink" Target="mailto:claus.matthes@wipo.int"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jpeg"/></Relationships>
</file>

<file path=ppt/slides/_rels/slide75.xml.rels><?xml version="1.0" encoding="UTF-8" standalone="yes"?>
<Relationships xmlns="http://schemas.openxmlformats.org/package/2006/relationships"><Relationship Id="rId11" Type="http://schemas.openxmlformats.org/officeDocument/2006/relationships/image" Target="../media/image58.png"/><Relationship Id="rId12" Type="http://schemas.openxmlformats.org/officeDocument/2006/relationships/image" Target="../media/image59.png"/><Relationship Id="rId13" Type="http://schemas.openxmlformats.org/officeDocument/2006/relationships/image" Target="../media/image60.png"/><Relationship Id="rId1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0.jpg"/><Relationship Id="rId4" Type="http://schemas.openxmlformats.org/officeDocument/2006/relationships/image" Target="../media/image51.jpg"/><Relationship Id="rId5" Type="http://schemas.openxmlformats.org/officeDocument/2006/relationships/image" Target="../media/image52.jpg"/><Relationship Id="rId6" Type="http://schemas.openxmlformats.org/officeDocument/2006/relationships/image" Target="../media/image53.jpg"/><Relationship Id="rId7" Type="http://schemas.openxmlformats.org/officeDocument/2006/relationships/image" Target="../media/image54.jpg"/><Relationship Id="rId8" Type="http://schemas.openxmlformats.org/officeDocument/2006/relationships/image" Target="../media/image55.jpg"/><Relationship Id="rId9" Type="http://schemas.openxmlformats.org/officeDocument/2006/relationships/image" Target="../media/image56.jpeg"/><Relationship Id="rId10" Type="http://schemas.openxmlformats.org/officeDocument/2006/relationships/image" Target="../media/image57.gi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79.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62.pn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41.jpeg"/><Relationship Id="rId5"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www.unohrlls.org/about-ldcs/"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87.xml.rels><?xml version="1.0" encoding="UTF-8" standalone="yes"?>
<Relationships xmlns="http://schemas.openxmlformats.org/package/2006/relationships"><Relationship Id="rId11" Type="http://schemas.openxmlformats.org/officeDocument/2006/relationships/hyperlink" Target="http://www.wipo.int/about-wipo/en/finance/account.html" TargetMode="External"/><Relationship Id="rId12" Type="http://schemas.openxmlformats.org/officeDocument/2006/relationships/hyperlink" Target="http://www.wipo.int/mrs/IndexController?lang=EN" TargetMode="External"/><Relationship Id="rId13" Type="http://schemas.openxmlformats.org/officeDocument/2006/relationships/hyperlink" Target="https://www3.wipo.int/mea" TargetMode="External"/><Relationship Id="rId14" Type="http://schemas.openxmlformats.org/officeDocument/2006/relationships/hyperlink" Target="https://www3.wipo.int/mpm" TargetMode="External"/><Relationship Id="rId15" Type="http://schemas.openxmlformats.org/officeDocument/2006/relationships/hyperlink" Target="https://www3.wipo.int/osd/?lang=en" TargetMode="External"/><Relationship Id="rId16" Type="http://schemas.openxmlformats.org/officeDocument/2006/relationships/hyperlink" Target="https://webaccess.wipo.int/trademarks_ren/?lang=EN" TargetMode="External"/><Relationship Id="rId17" Type="http://schemas.openxmlformats.org/officeDocument/2006/relationships/hyperlink" Target="http://www.wipo.int/madrid/en/extracts/" TargetMode="External"/><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www.wipo.int/romarin/" TargetMode="External"/><Relationship Id="rId4" Type="http://schemas.openxmlformats.org/officeDocument/2006/relationships/hyperlink" Target="http://www.wipo.int/madrid/en/members/ipoffices_info.html" TargetMode="External"/><Relationship Id="rId5" Type="http://schemas.openxmlformats.org/officeDocument/2006/relationships/hyperlink" Target="http://www.wipo.int/branddb/en/" TargetMode="External"/><Relationship Id="rId6" Type="http://schemas.openxmlformats.org/officeDocument/2006/relationships/hyperlink" Target="http://www.wipo.int/madrid/en/forms/" TargetMode="External"/><Relationship Id="rId7" Type="http://schemas.openxmlformats.org/officeDocument/2006/relationships/hyperlink" Target="http://www.wipo.int/mgs/index.jsp?lang=en" TargetMode="External"/><Relationship Id="rId8" Type="http://schemas.openxmlformats.org/officeDocument/2006/relationships/hyperlink" Target="http://www.wipo.int/madrid/en/madrid_simulator" TargetMode="External"/><Relationship Id="rId9" Type="http://schemas.openxmlformats.org/officeDocument/2006/relationships/hyperlink" Target="http://www.wipo.int/madrid/en/fees/calculator.jsp" TargetMode="External"/><Relationship Id="rId10" Type="http://schemas.openxmlformats.org/officeDocument/2006/relationships/hyperlink" Target="https://webaccess.wipo.int/epayment" TargetMode="External"/></Relationships>
</file>

<file path=ppt/slides/_rels/slide88.xml.rels><?xml version="1.0" encoding="UTF-8" standalone="yes"?>
<Relationships xmlns="http://schemas.openxmlformats.org/package/2006/relationships"><Relationship Id="rId11" Type="http://schemas.openxmlformats.org/officeDocument/2006/relationships/hyperlink" Target="http://www.wipo.int/madrid/en/fees/warning.html" TargetMode="External"/><Relationship Id="rId12" Type="http://schemas.openxmlformats.org/officeDocument/2006/relationships/hyperlink" Target="http://www.wipo.int/madrid/en/notices/" TargetMode="External"/><Relationship Id="rId13" Type="http://schemas.openxmlformats.org/officeDocument/2006/relationships/hyperlink" Target="http://www.wipo.int/madrid/en/highlights/" TargetMode="External"/><Relationship Id="rId14" Type="http://schemas.openxmlformats.org/officeDocument/2006/relationships/hyperlink" Target="http://www.wipo.int/madrid/en/%23regular_users"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www.wipo.int/madrid/en/services/" TargetMode="External"/><Relationship Id="rId4" Type="http://schemas.openxmlformats.org/officeDocument/2006/relationships/hyperlink" Target="http://www.wipo.int/madrid/en/legal_texts/" TargetMode="External"/><Relationship Id="rId5" Type="http://schemas.openxmlformats.org/officeDocument/2006/relationships/hyperlink" Target="http://www.wipo.int/madrid/en/madridgazette/remarks/declarations.html" TargetMode="External"/><Relationship Id="rId6" Type="http://schemas.openxmlformats.org/officeDocument/2006/relationships/hyperlink" Target="http://www.wipo.int/madrid/en/guide/" TargetMode="External"/><Relationship Id="rId7" Type="http://schemas.openxmlformats.org/officeDocument/2006/relationships/hyperlink" Target="http://www.wipo.int/madrid/en/madridgazette/" TargetMode="External"/><Relationship Id="rId8" Type="http://schemas.openxmlformats.org/officeDocument/2006/relationships/hyperlink" Target="http://www.wipo.int/madrid/en/members/replacement.html" TargetMode="External"/><Relationship Id="rId9" Type="http://schemas.openxmlformats.org/officeDocument/2006/relationships/hyperlink" Target="http://www.wipo.int/madrid/en/statistics/" TargetMode="External"/><Relationship Id="rId10" Type="http://schemas.openxmlformats.org/officeDocument/2006/relationships/hyperlink" Target="http://www.wipo.int/export/sites/www/madrid/en/forms/docs/making_the_most_of_the_madrid_system_mm_forms.pdf"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1.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94.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chart" Target="../charts/chart5.xml"/><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96.xml.rels><?xml version="1.0" encoding="UTF-8" standalone="yes"?>
<Relationships xmlns="http://schemas.openxmlformats.org/package/2006/relationships"><Relationship Id="rId3" Type="http://schemas.openxmlformats.org/officeDocument/2006/relationships/hyperlink" Target="http://www.wipon.int/madrid/en" TargetMode="External"/><Relationship Id="rId4" Type="http://schemas.openxmlformats.org/officeDocument/2006/relationships/hyperlink" Target="https://www.wipo.int/newsletters/en/" TargetMode="External"/><Relationship Id="rId5" Type="http://schemas.openxmlformats.org/officeDocument/2006/relationships/image" Target="../media/image67.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97.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98.x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72.emf"/><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Opening Remarks</a:t>
            </a:r>
            <a:endParaRPr lang="en-GB" dirty="0"/>
          </a:p>
        </p:txBody>
      </p:sp>
      <p:sp>
        <p:nvSpPr>
          <p:cNvPr id="3" name="Content Placeholder 2"/>
          <p:cNvSpPr>
            <a:spLocks noGrp="1"/>
          </p:cNvSpPr>
          <p:nvPr>
            <p:ph idx="1"/>
          </p:nvPr>
        </p:nvSpPr>
        <p:spPr/>
        <p:txBody>
          <a:bodyPr/>
          <a:lstStyle/>
          <a:p>
            <a:endParaRPr lang="en-GB" smtClean="0"/>
          </a:p>
          <a:p>
            <a:r>
              <a:rPr lang="en-GB" smtClean="0"/>
              <a:t>Mr. Antonios Farassopoulos, Director, International Classifications and Standards Division, Global Infrastructure Sector (GIS), WIPO </a:t>
            </a:r>
          </a:p>
          <a:p>
            <a:endParaRPr lang="en-GB" dirty="0"/>
          </a:p>
        </p:txBody>
      </p:sp>
    </p:spTree>
    <p:extLst>
      <p:ext uri="{BB962C8B-B14F-4D97-AF65-F5344CB8AC3E}">
        <p14:creationId xmlns:p14="http://schemas.microsoft.com/office/powerpoint/2010/main" val="1177386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184181360"/>
              </p:ext>
            </p:extLst>
          </p:nvPr>
        </p:nvGraphicFramePr>
        <p:xfrm>
          <a:off x="107504" y="0"/>
          <a:ext cx="9036496" cy="6165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p:cNvSpPr txBox="1"/>
          <p:nvPr/>
        </p:nvSpPr>
        <p:spPr>
          <a:xfrm>
            <a:off x="776916" y="2535464"/>
            <a:ext cx="2520280" cy="1015663"/>
          </a:xfrm>
          <a:prstGeom prst="rect">
            <a:avLst/>
          </a:prstGeom>
          <a:solidFill>
            <a:srgbClr val="00B0F0"/>
          </a:solidFill>
        </p:spPr>
        <p:txBody>
          <a:bodyPr wrap="square" rtlCol="0">
            <a:spAutoFit/>
          </a:bodyPr>
          <a:lstStyle/>
          <a:p>
            <a:pPr algn="ctr"/>
            <a:r>
              <a:rPr lang="en-US" sz="3000" dirty="0" smtClean="0">
                <a:solidFill>
                  <a:schemeClr val="bg1"/>
                </a:solidFill>
              </a:rPr>
              <a:t>Global IP Infrastructure</a:t>
            </a:r>
            <a:endParaRPr lang="en-GB" sz="3000" dirty="0">
              <a:solidFill>
                <a:schemeClr val="bg1"/>
              </a:solidFill>
            </a:endParaRPr>
          </a:p>
        </p:txBody>
      </p:sp>
    </p:spTree>
    <p:extLst>
      <p:ext uri="{BB962C8B-B14F-4D97-AF65-F5344CB8AC3E}">
        <p14:creationId xmlns:p14="http://schemas.microsoft.com/office/powerpoint/2010/main" val="2567227944"/>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pPr algn="l" fontAlgn="base">
              <a:spcAft>
                <a:spcPct val="0"/>
              </a:spcAft>
              <a:defRPr/>
            </a:pPr>
            <a:r>
              <a:rPr lang="en-US" altLang="en-US" sz="3000" b="1" dirty="0">
                <a:solidFill>
                  <a:srgbClr val="70899B"/>
                </a:solidFill>
              </a:rPr>
              <a:t>Hague Union Members</a:t>
            </a:r>
            <a:br>
              <a:rPr lang="en-US" altLang="en-US" sz="3000" b="1" dirty="0">
                <a:solidFill>
                  <a:srgbClr val="70899B"/>
                </a:solidFill>
              </a:rPr>
            </a:br>
            <a:r>
              <a:rPr lang="en-US" altLang="en-US" sz="3000" b="1" dirty="0">
                <a:solidFill>
                  <a:srgbClr val="70899B"/>
                </a:solidFill>
              </a:rPr>
              <a:t>according to the most recent applicable Act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47670809"/>
              </p:ext>
            </p:extLst>
          </p:nvPr>
        </p:nvGraphicFramePr>
        <p:xfrm>
          <a:off x="457200" y="1524000"/>
          <a:ext cx="8229600" cy="4352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9884977"/>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a:bodyPr>
          <a:lstStyle/>
          <a:p>
            <a:pPr algn="l" fontAlgn="base">
              <a:spcAft>
                <a:spcPct val="0"/>
              </a:spcAft>
              <a:defRPr/>
            </a:pPr>
            <a:r>
              <a:rPr lang="en-US" altLang="en-US" sz="3000" b="1" dirty="0">
                <a:solidFill>
                  <a:srgbClr val="70899B"/>
                </a:solidFill>
              </a:rPr>
              <a:t>Geneva Act (1999)</a:t>
            </a:r>
          </a:p>
        </p:txBody>
      </p:sp>
      <p:sp>
        <p:nvSpPr>
          <p:cNvPr id="24579" name="Content Placeholder 4"/>
          <p:cNvSpPr>
            <a:spLocks noGrp="1"/>
          </p:cNvSpPr>
          <p:nvPr>
            <p:ph sz="half" idx="1"/>
          </p:nvPr>
        </p:nvSpPr>
        <p:spPr>
          <a:xfrm>
            <a:off x="457200" y="1219200"/>
            <a:ext cx="4038600" cy="4343400"/>
          </a:xfrm>
        </p:spPr>
        <p:txBody>
          <a:bodyPr/>
          <a:lstStyle/>
          <a:p>
            <a:pPr algn="ctr">
              <a:buFontTx/>
              <a:buNone/>
            </a:pPr>
            <a:r>
              <a:rPr lang="en-US" altLang="en-US" b="1" u="sng" dirty="0" smtClean="0">
                <a:solidFill>
                  <a:srgbClr val="002060"/>
                </a:solidFill>
                <a:latin typeface="Calibri" pitchFamily="34" charset="0"/>
              </a:rPr>
              <a:t>Recent Accessions</a:t>
            </a:r>
          </a:p>
        </p:txBody>
      </p:sp>
      <p:sp>
        <p:nvSpPr>
          <p:cNvPr id="24580" name="Content Placeholder 5"/>
          <p:cNvSpPr>
            <a:spLocks noGrp="1"/>
          </p:cNvSpPr>
          <p:nvPr>
            <p:ph sz="half" idx="2"/>
          </p:nvPr>
        </p:nvSpPr>
        <p:spPr>
          <a:xfrm>
            <a:off x="4648200" y="1219200"/>
            <a:ext cx="4038600" cy="4906963"/>
          </a:xfrm>
        </p:spPr>
        <p:txBody>
          <a:bodyPr/>
          <a:lstStyle/>
          <a:p>
            <a:pPr marL="0" indent="0" algn="ctr">
              <a:buFontTx/>
              <a:buNone/>
            </a:pPr>
            <a:r>
              <a:rPr lang="en-US" altLang="en-US" b="1" u="sng" smtClean="0">
                <a:solidFill>
                  <a:srgbClr val="002060"/>
                </a:solidFill>
                <a:latin typeface="Calibri" pitchFamily="34" charset="0"/>
              </a:rPr>
              <a:t>Potential accessions</a:t>
            </a:r>
          </a:p>
        </p:txBody>
      </p:sp>
      <p:graphicFrame>
        <p:nvGraphicFramePr>
          <p:cNvPr id="7" name="Diagram 6"/>
          <p:cNvGraphicFramePr>
            <a:graphicFrameLocks/>
          </p:cNvGraphicFramePr>
          <p:nvPr>
            <p:extLst>
              <p:ext uri="{D42A27DB-BD31-4B8C-83A1-F6EECF244321}">
                <p14:modId xmlns:p14="http://schemas.microsoft.com/office/powerpoint/2010/main" val="2912417295"/>
              </p:ext>
            </p:extLst>
          </p:nvPr>
        </p:nvGraphicFramePr>
        <p:xfrm>
          <a:off x="539552" y="1844824"/>
          <a:ext cx="3952345" cy="2808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nvGraphicFramePr>
        <p:xfrm>
          <a:off x="3962400" y="1905000"/>
          <a:ext cx="5105400" cy="3911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3129953"/>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fontAlgn="ctr"/>
            <a:r>
              <a:rPr lang="en-US" altLang="en-US" sz="4000" smtClean="0"/>
              <a:t>Total of Greece designations</a:t>
            </a:r>
            <a:endParaRPr lang="en-US" altLang="en-US" sz="4000" smtClean="0">
              <a:solidFill>
                <a:srgbClr val="00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127929831"/>
              </p:ext>
            </p:extLst>
          </p:nvPr>
        </p:nvGraphicFramePr>
        <p:xfrm>
          <a:off x="323850" y="1341438"/>
          <a:ext cx="8569324" cy="4608633"/>
        </p:xfrm>
        <a:graphic>
          <a:graphicData uri="http://schemas.openxmlformats.org/drawingml/2006/table">
            <a:tbl>
              <a:tblPr>
                <a:tableStyleId>{5C22544A-7EE6-4342-B048-85BDC9FD1C3A}</a:tableStyleId>
              </a:tblPr>
              <a:tblGrid>
                <a:gridCol w="3888601"/>
                <a:gridCol w="1560241"/>
                <a:gridCol w="1560241"/>
                <a:gridCol w="1560241"/>
              </a:tblGrid>
              <a:tr h="405047">
                <a:tc>
                  <a:txBody>
                    <a:bodyPr/>
                    <a:lstStyle/>
                    <a:p>
                      <a:pPr algn="l" fontAlgn="ctr"/>
                      <a:r>
                        <a:rPr lang="en-US" sz="1800" b="1" u="none" strike="noStrike" dirty="0">
                          <a:effectLst/>
                        </a:rPr>
                        <a:t>Contracting Party of the Holder</a:t>
                      </a:r>
                      <a:endParaRPr lang="en-US" sz="1800" b="1" i="0" u="none" strike="noStrike" dirty="0">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b="1" u="none" strike="noStrike">
                          <a:effectLst/>
                        </a:rPr>
                        <a:t>2013</a:t>
                      </a:r>
                      <a:endParaRPr lang="en-US" sz="1800" b="1"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b="1" u="none" strike="noStrike">
                          <a:effectLst/>
                        </a:rPr>
                        <a:t>2014</a:t>
                      </a:r>
                      <a:endParaRPr lang="en-US" sz="1800" b="1"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b="1" u="none" strike="noStrike" dirty="0">
                          <a:effectLst/>
                        </a:rPr>
                        <a:t>2015</a:t>
                      </a:r>
                      <a:endParaRPr lang="en-US" sz="1800" b="1" i="0" u="none" strike="noStrike" dirty="0">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r>
              <a:tr h="405047">
                <a:tc>
                  <a:txBody>
                    <a:bodyPr/>
                    <a:lstStyle/>
                    <a:p>
                      <a:pPr algn="l" fontAlgn="ctr"/>
                      <a:r>
                        <a:rPr lang="en-US" sz="1800" u="none" strike="noStrike">
                          <a:effectLst/>
                        </a:rPr>
                        <a:t>Bulgaria</a:t>
                      </a:r>
                      <a:endParaRPr lang="en-US" sz="1800" b="0"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dirty="0">
                          <a:effectLst/>
                        </a:rPr>
                        <a:t>1</a:t>
                      </a:r>
                      <a:endParaRPr lang="en-US" sz="1800" b="0" i="0" u="none" strike="noStrike" dirty="0">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a:effectLst/>
                        </a:rPr>
                        <a:t>1</a:t>
                      </a:r>
                      <a:endParaRPr lang="en-US" sz="1800" b="0"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dirty="0">
                          <a:effectLst/>
                        </a:rPr>
                        <a:t>1</a:t>
                      </a:r>
                      <a:endParaRPr lang="en-US" sz="1800" b="0" i="0" u="none" strike="noStrike" dirty="0">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r>
              <a:tr h="405047">
                <a:tc>
                  <a:txBody>
                    <a:bodyPr/>
                    <a:lstStyle/>
                    <a:p>
                      <a:pPr algn="l" fontAlgn="ctr"/>
                      <a:r>
                        <a:rPr lang="en-US" sz="1800" u="none" strike="noStrike">
                          <a:solidFill>
                            <a:srgbClr val="990033"/>
                          </a:solidFill>
                          <a:effectLst/>
                        </a:rPr>
                        <a:t>European Union</a:t>
                      </a:r>
                      <a:endParaRPr lang="en-US" sz="1800" b="0" i="0" u="none" strike="noStrike">
                        <a:solidFill>
                          <a:srgbClr val="990033"/>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a:solidFill>
                            <a:srgbClr val="990033"/>
                          </a:solidFill>
                          <a:effectLst/>
                        </a:rPr>
                        <a:t>31</a:t>
                      </a:r>
                      <a:endParaRPr lang="en-US" sz="1800" b="0" i="0" u="none" strike="noStrike">
                        <a:solidFill>
                          <a:srgbClr val="990033"/>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a:solidFill>
                            <a:srgbClr val="990033"/>
                          </a:solidFill>
                          <a:effectLst/>
                        </a:rPr>
                        <a:t>23</a:t>
                      </a:r>
                      <a:endParaRPr lang="en-US" sz="1800" b="0" i="0" u="none" strike="noStrike">
                        <a:solidFill>
                          <a:srgbClr val="990033"/>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dirty="0">
                          <a:solidFill>
                            <a:srgbClr val="990033"/>
                          </a:solidFill>
                          <a:effectLst/>
                        </a:rPr>
                        <a:t>31</a:t>
                      </a:r>
                      <a:endParaRPr lang="en-US" sz="1800" b="0" i="0" u="none" strike="noStrike" dirty="0">
                        <a:solidFill>
                          <a:srgbClr val="990033"/>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r>
              <a:tr h="405047">
                <a:tc>
                  <a:txBody>
                    <a:bodyPr/>
                    <a:lstStyle/>
                    <a:p>
                      <a:pPr algn="l" fontAlgn="ctr"/>
                      <a:r>
                        <a:rPr lang="en-US" sz="1800" u="none" strike="noStrike">
                          <a:effectLst/>
                        </a:rPr>
                        <a:t>France</a:t>
                      </a:r>
                      <a:endParaRPr lang="en-US" sz="1800" b="0"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a:effectLst/>
                        </a:rPr>
                        <a:t>3</a:t>
                      </a:r>
                      <a:endParaRPr lang="en-US" sz="1800" b="0"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a:effectLst/>
                        </a:rPr>
                        <a:t>5</a:t>
                      </a:r>
                      <a:endParaRPr lang="en-US" sz="1800" b="0"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dirty="0">
                          <a:effectLst/>
                        </a:rPr>
                        <a:t>6</a:t>
                      </a:r>
                      <a:endParaRPr lang="en-US" sz="1800" b="0" i="0" u="none" strike="noStrike" dirty="0">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r>
              <a:tr h="405047">
                <a:tc>
                  <a:txBody>
                    <a:bodyPr/>
                    <a:lstStyle/>
                    <a:p>
                      <a:pPr algn="l" fontAlgn="ctr"/>
                      <a:r>
                        <a:rPr lang="en-US" sz="1800" u="none" strike="noStrike">
                          <a:effectLst/>
                        </a:rPr>
                        <a:t>Germany</a:t>
                      </a:r>
                      <a:endParaRPr lang="en-US" sz="1800" b="0"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a:effectLst/>
                        </a:rPr>
                        <a:t>13</a:t>
                      </a:r>
                      <a:endParaRPr lang="en-US" sz="1800" b="0"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a:effectLst/>
                        </a:rPr>
                        <a:t>16</a:t>
                      </a:r>
                      <a:endParaRPr lang="en-US" sz="1800" b="0"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dirty="0">
                          <a:effectLst/>
                        </a:rPr>
                        <a:t>3</a:t>
                      </a:r>
                      <a:endParaRPr lang="en-US" sz="1800" b="0" i="0" u="none" strike="noStrike" dirty="0">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r>
              <a:tr h="405047">
                <a:tc>
                  <a:txBody>
                    <a:bodyPr/>
                    <a:lstStyle/>
                    <a:p>
                      <a:pPr algn="l" fontAlgn="ctr"/>
                      <a:r>
                        <a:rPr lang="en-US" sz="1800" u="none" strike="noStrike">
                          <a:effectLst/>
                        </a:rPr>
                        <a:t>Republic of Moldova</a:t>
                      </a:r>
                      <a:endParaRPr lang="en-US" sz="1800" b="0"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a:effectLst/>
                        </a:rPr>
                        <a:t>0</a:t>
                      </a:r>
                      <a:endParaRPr lang="en-US" sz="1800" b="0"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a:effectLst/>
                        </a:rPr>
                        <a:t>1</a:t>
                      </a:r>
                      <a:endParaRPr lang="en-US" sz="1800" b="0"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dirty="0">
                          <a:effectLst/>
                        </a:rPr>
                        <a:t>0</a:t>
                      </a:r>
                      <a:endParaRPr lang="en-US" sz="1800" b="0" i="0" u="none" strike="noStrike" dirty="0">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r>
              <a:tr h="405047">
                <a:tc>
                  <a:txBody>
                    <a:bodyPr/>
                    <a:lstStyle/>
                    <a:p>
                      <a:pPr algn="l" fontAlgn="ctr"/>
                      <a:r>
                        <a:rPr lang="en-US" sz="1800" u="none" strike="noStrike">
                          <a:effectLst/>
                        </a:rPr>
                        <a:t>Serbia</a:t>
                      </a:r>
                      <a:endParaRPr lang="en-US" sz="1800" b="0"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a:effectLst/>
                        </a:rPr>
                        <a:t>3</a:t>
                      </a:r>
                      <a:endParaRPr lang="en-US" sz="1800" b="0"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a:effectLst/>
                        </a:rPr>
                        <a:t>5</a:t>
                      </a:r>
                      <a:endParaRPr lang="en-US" sz="1800" b="0"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dirty="0">
                          <a:effectLst/>
                        </a:rPr>
                        <a:t>6</a:t>
                      </a:r>
                      <a:endParaRPr lang="en-US" sz="1800" b="0" i="0" u="none" strike="noStrike" dirty="0">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r>
              <a:tr h="405047">
                <a:tc>
                  <a:txBody>
                    <a:bodyPr/>
                    <a:lstStyle/>
                    <a:p>
                      <a:pPr algn="l" fontAlgn="ctr"/>
                      <a:r>
                        <a:rPr lang="en-US" sz="1800" u="none" strike="noStrike">
                          <a:effectLst/>
                        </a:rPr>
                        <a:t>Switzerland</a:t>
                      </a:r>
                      <a:endParaRPr lang="en-US" sz="1800" b="0"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a:effectLst/>
                        </a:rPr>
                        <a:t>3</a:t>
                      </a:r>
                      <a:endParaRPr lang="en-US" sz="1800" b="0"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a:effectLst/>
                        </a:rPr>
                        <a:t>0</a:t>
                      </a:r>
                      <a:endParaRPr lang="en-US" sz="1800" b="0"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dirty="0">
                          <a:effectLst/>
                        </a:rPr>
                        <a:t>1</a:t>
                      </a:r>
                      <a:endParaRPr lang="en-US" sz="1800" b="0" i="0" u="none" strike="noStrike" dirty="0">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r>
              <a:tr h="558044">
                <a:tc>
                  <a:txBody>
                    <a:bodyPr/>
                    <a:lstStyle/>
                    <a:p>
                      <a:pPr algn="l" fontAlgn="ctr"/>
                      <a:r>
                        <a:rPr lang="en-US" sz="1800" u="none" strike="noStrike">
                          <a:effectLst/>
                        </a:rPr>
                        <a:t>The former Yugoslav Republic of Macedonia</a:t>
                      </a:r>
                      <a:endParaRPr lang="en-US" sz="1800" b="0"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a:effectLst/>
                        </a:rPr>
                        <a:t>1</a:t>
                      </a:r>
                      <a:endParaRPr lang="en-US" sz="1800" b="0"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a:effectLst/>
                        </a:rPr>
                        <a:t>0</a:t>
                      </a:r>
                      <a:endParaRPr lang="en-US" sz="1800" b="0"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dirty="0">
                          <a:effectLst/>
                        </a:rPr>
                        <a:t>1</a:t>
                      </a:r>
                      <a:endParaRPr lang="en-US" sz="1800" b="0" i="0" u="none" strike="noStrike" dirty="0">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r>
              <a:tr h="405047">
                <a:tc>
                  <a:txBody>
                    <a:bodyPr/>
                    <a:lstStyle/>
                    <a:p>
                      <a:pPr algn="l" fontAlgn="ctr"/>
                      <a:r>
                        <a:rPr lang="en-US" sz="1800" u="none" strike="noStrike">
                          <a:effectLst/>
                        </a:rPr>
                        <a:t>Ukraine</a:t>
                      </a:r>
                      <a:endParaRPr lang="en-US" sz="1800" b="0"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a:effectLst/>
                        </a:rPr>
                        <a:t>0</a:t>
                      </a:r>
                      <a:endParaRPr lang="en-US" sz="1800" b="0"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a:effectLst/>
                        </a:rPr>
                        <a:t>0</a:t>
                      </a:r>
                      <a:endParaRPr lang="en-US" sz="1800" b="0" i="0" u="none" strike="noStrike">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u="none" strike="noStrike" dirty="0">
                          <a:effectLst/>
                        </a:rPr>
                        <a:t>2</a:t>
                      </a:r>
                      <a:endParaRPr lang="en-US" sz="1800" b="0" i="0" u="none" strike="noStrike" dirty="0">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r>
              <a:tr h="405047">
                <a:tc>
                  <a:txBody>
                    <a:bodyPr/>
                    <a:lstStyle/>
                    <a:p>
                      <a:pPr algn="l" fontAlgn="ctr"/>
                      <a:r>
                        <a:rPr lang="en-US" sz="1800" b="1" u="none" strike="noStrike" dirty="0">
                          <a:effectLst/>
                        </a:rPr>
                        <a:t>Total of Greece designations</a:t>
                      </a:r>
                      <a:endParaRPr lang="en-US" sz="1800" b="1" i="0" u="none" strike="noStrike" dirty="0">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b="1" u="none" strike="noStrike" dirty="0">
                          <a:effectLst/>
                        </a:rPr>
                        <a:t>55</a:t>
                      </a:r>
                      <a:endParaRPr lang="en-US" sz="1800" b="1" i="0" u="none" strike="noStrike" dirty="0">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b="1" u="none" strike="noStrike" dirty="0">
                          <a:effectLst/>
                        </a:rPr>
                        <a:t>51</a:t>
                      </a:r>
                      <a:endParaRPr lang="en-US" sz="1800" b="1" i="0" u="none" strike="noStrike" dirty="0">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fontAlgn="ctr"/>
                      <a:r>
                        <a:rPr lang="en-US" sz="1800" b="1" u="none" strike="noStrike" dirty="0">
                          <a:effectLst/>
                        </a:rPr>
                        <a:t>51</a:t>
                      </a:r>
                      <a:endParaRPr lang="en-US" sz="1800" b="1" i="0" u="none" strike="noStrike" dirty="0">
                        <a:solidFill>
                          <a:srgbClr val="000000"/>
                        </a:solidFill>
                        <a:effectLst/>
                        <a:latin typeface="Arial"/>
                      </a:endParaRPr>
                    </a:p>
                  </a:txBody>
                  <a:tcPr marL="9525" marR="9525" marT="9523"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r>
            </a:tbl>
          </a:graphicData>
        </a:graphic>
      </p:graphicFrame>
    </p:spTree>
    <p:extLst>
      <p:ext uri="{BB962C8B-B14F-4D97-AF65-F5344CB8AC3E}">
        <p14:creationId xmlns:p14="http://schemas.microsoft.com/office/powerpoint/2010/main" val="3290523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mtClean="0"/>
              <a:t>Total designations: Greece and the European Union</a:t>
            </a:r>
          </a:p>
        </p:txBody>
      </p:sp>
      <p:graphicFrame>
        <p:nvGraphicFramePr>
          <p:cNvPr id="4" name="Table 3"/>
          <p:cNvGraphicFramePr>
            <a:graphicFrameLocks noGrp="1"/>
          </p:cNvGraphicFramePr>
          <p:nvPr>
            <p:extLst>
              <p:ext uri="{D42A27DB-BD31-4B8C-83A1-F6EECF244321}">
                <p14:modId xmlns:p14="http://schemas.microsoft.com/office/powerpoint/2010/main" val="4187692454"/>
              </p:ext>
            </p:extLst>
          </p:nvPr>
        </p:nvGraphicFramePr>
        <p:xfrm>
          <a:off x="228600" y="2133600"/>
          <a:ext cx="8510589" cy="3167064"/>
        </p:xfrm>
        <a:graphic>
          <a:graphicData uri="http://schemas.openxmlformats.org/drawingml/2006/table">
            <a:tbl>
              <a:tblPr/>
              <a:tblGrid>
                <a:gridCol w="2475909"/>
                <a:gridCol w="1005780"/>
                <a:gridCol w="1005780"/>
                <a:gridCol w="1005780"/>
                <a:gridCol w="1005780"/>
                <a:gridCol w="1005780"/>
                <a:gridCol w="1005780"/>
              </a:tblGrid>
              <a:tr h="1080102">
                <a:tc>
                  <a:txBody>
                    <a:bodyPr/>
                    <a:lstStyle/>
                    <a:p>
                      <a:r>
                        <a:rPr lang="en-US" sz="1800" b="1" dirty="0"/>
                        <a:t>Designated Contracting Party</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a:r>
                        <a:rPr lang="en-US" sz="1800" b="1"/>
                        <a:t>2010</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a:r>
                        <a:rPr lang="en-US" sz="1800" b="1"/>
                        <a:t>2011</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a:r>
                        <a:rPr lang="en-US" sz="1800" b="1"/>
                        <a:t>2012</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a:r>
                        <a:rPr lang="en-US" sz="1800" b="1"/>
                        <a:t>2013</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a:r>
                        <a:rPr lang="en-US" sz="1800" b="1"/>
                        <a:t>2014</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a:r>
                        <a:rPr lang="en-US" sz="1800" b="1" dirty="0"/>
                        <a:t>2015</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r>
              <a:tr h="695654">
                <a:tc>
                  <a:txBody>
                    <a:bodyPr/>
                    <a:lstStyle/>
                    <a:p>
                      <a:r>
                        <a:rPr lang="en-US" sz="1800"/>
                        <a:t>European Union</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a:r>
                        <a:rPr lang="en-US" sz="1800" dirty="0" smtClean="0"/>
                        <a:t>1,586</a:t>
                      </a:r>
                      <a:endParaRPr lang="en-US" sz="1800" dirty="0"/>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a:r>
                        <a:rPr lang="en-US" sz="1800" dirty="0" smtClean="0"/>
                        <a:t>1,825</a:t>
                      </a:r>
                      <a:endParaRPr lang="en-US" sz="1800" dirty="0"/>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a:r>
                        <a:rPr lang="en-US" sz="1800" dirty="0" smtClean="0"/>
                        <a:t>1,809</a:t>
                      </a:r>
                      <a:endParaRPr lang="en-US" sz="1800" dirty="0"/>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a:r>
                        <a:rPr lang="en-US" sz="1800" dirty="0" smtClean="0"/>
                        <a:t>2,026</a:t>
                      </a:r>
                      <a:endParaRPr lang="en-US" sz="1800" dirty="0"/>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a:r>
                        <a:rPr lang="en-US" sz="1800" dirty="0" smtClean="0"/>
                        <a:t>2,049</a:t>
                      </a:r>
                      <a:endParaRPr lang="en-US" sz="1800" dirty="0"/>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a:r>
                        <a:rPr lang="en-US" sz="1800" dirty="0" smtClean="0"/>
                        <a:t>2,720</a:t>
                      </a:r>
                      <a:endParaRPr lang="en-US" sz="1800" dirty="0"/>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r>
              <a:tr h="695654">
                <a:tc>
                  <a:txBody>
                    <a:bodyPr/>
                    <a:lstStyle/>
                    <a:p>
                      <a:r>
                        <a:rPr lang="en-US" sz="1800"/>
                        <a:t>Greece</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a:r>
                        <a:rPr lang="en-US" sz="1800" dirty="0"/>
                        <a:t>55</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a:r>
                        <a:rPr lang="en-US" sz="1800" dirty="0"/>
                        <a:t>46</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a:r>
                        <a:rPr lang="en-US" sz="1800" dirty="0"/>
                        <a:t>55</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a:r>
                        <a:rPr lang="en-US" sz="1800" dirty="0"/>
                        <a:t>55</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a:r>
                        <a:rPr lang="en-US" sz="1800" dirty="0"/>
                        <a:t>51</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a:r>
                        <a:rPr lang="en-US" sz="1800" dirty="0"/>
                        <a:t>51</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r>
              <a:tr h="695654">
                <a:tc>
                  <a:txBody>
                    <a:bodyPr/>
                    <a:lstStyle/>
                    <a:p>
                      <a:r>
                        <a:rPr lang="en-US" sz="1800" dirty="0"/>
                        <a:t>Total</a:t>
                      </a:r>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a:r>
                        <a:rPr lang="en-US" sz="1800" dirty="0" smtClean="0"/>
                        <a:t>1,641</a:t>
                      </a:r>
                      <a:endParaRPr lang="en-US" sz="1800" dirty="0"/>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a:r>
                        <a:rPr lang="en-US" sz="1800" dirty="0" smtClean="0"/>
                        <a:t>1,871</a:t>
                      </a:r>
                      <a:endParaRPr lang="en-US" sz="1800" dirty="0"/>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a:r>
                        <a:rPr lang="en-US" sz="1800" dirty="0" smtClean="0"/>
                        <a:t>1,864</a:t>
                      </a:r>
                      <a:endParaRPr lang="en-US" sz="1800" dirty="0"/>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a:r>
                        <a:rPr lang="en-US" sz="1800" dirty="0" smtClean="0"/>
                        <a:t>2,081</a:t>
                      </a:r>
                      <a:endParaRPr lang="en-US" sz="1800" dirty="0"/>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a:r>
                        <a:rPr lang="en-US" sz="1800" dirty="0" smtClean="0"/>
                        <a:t>2,100</a:t>
                      </a:r>
                      <a:endParaRPr lang="en-US" sz="1800" dirty="0"/>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ctr"/>
                      <a:r>
                        <a:rPr lang="en-US" sz="1800" dirty="0" smtClean="0"/>
                        <a:t>2,771</a:t>
                      </a:r>
                      <a:endParaRPr lang="en-US" sz="1800" dirty="0"/>
                    </a:p>
                  </a:txBody>
                  <a:tcPr marL="0" marR="0" marT="0" marB="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r>
            </a:tbl>
          </a:graphicData>
        </a:graphic>
      </p:graphicFrame>
    </p:spTree>
    <p:extLst>
      <p:ext uri="{BB962C8B-B14F-4D97-AF65-F5344CB8AC3E}">
        <p14:creationId xmlns:p14="http://schemas.microsoft.com/office/powerpoint/2010/main" val="1941174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150" y="0"/>
            <a:ext cx="469265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ChangeArrowheads="1"/>
          </p:cNvSpPr>
          <p:nvPr/>
        </p:nvSpPr>
        <p:spPr bwMode="auto">
          <a:xfrm>
            <a:off x="250825" y="1412875"/>
            <a:ext cx="41767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Blip>
                <a:blip r:embed="rId4"/>
              </a:buBlip>
              <a:defRPr sz="2400">
                <a:solidFill>
                  <a:schemeClr val="tx1"/>
                </a:solidFill>
                <a:latin typeface="Arial" charset="0"/>
                <a:ea typeface="MS PGothic" pitchFamily="34" charset="-128"/>
                <a:cs typeface="Arial" charset="0"/>
              </a:defRPr>
            </a:lvl1pPr>
            <a:lvl2pPr marL="742950" indent="-285750" eaLnBrk="0" hangingPunct="0">
              <a:spcBef>
                <a:spcPct val="20000"/>
              </a:spcBef>
              <a:buBlip>
                <a:blip r:embed="rId4"/>
              </a:buBlip>
              <a:defRPr sz="2400">
                <a:solidFill>
                  <a:schemeClr val="tx1"/>
                </a:solidFill>
                <a:latin typeface="Arial" charset="0"/>
                <a:ea typeface="Arial" charset="0"/>
                <a:cs typeface="Arial" charset="0"/>
              </a:defRPr>
            </a:lvl2pPr>
            <a:lvl3pPr marL="1143000" indent="-228600" eaLnBrk="0" hangingPunct="0">
              <a:spcBef>
                <a:spcPct val="20000"/>
              </a:spcBef>
              <a:buBlip>
                <a:blip r:embed="rId4"/>
              </a:buBlip>
              <a:defRPr sz="2400">
                <a:solidFill>
                  <a:schemeClr val="tx1"/>
                </a:solidFill>
                <a:latin typeface="Arial" charset="0"/>
                <a:ea typeface="Arial" charset="0"/>
                <a:cs typeface="Arial" charset="0"/>
              </a:defRPr>
            </a:lvl3pPr>
            <a:lvl4pPr marL="1600200" indent="-228600" eaLnBrk="0" hangingPunct="0">
              <a:spcBef>
                <a:spcPct val="20000"/>
              </a:spcBef>
              <a:buFont typeface="Arial" charset="0"/>
              <a:buBlip>
                <a:blip r:embed="rId4"/>
              </a:buBlip>
              <a:defRPr sz="2400">
                <a:solidFill>
                  <a:schemeClr val="tx1"/>
                </a:solidFill>
                <a:latin typeface="Arial" charset="0"/>
                <a:ea typeface="Arial" charset="0"/>
                <a:cs typeface="Arial" charset="0"/>
              </a:defRPr>
            </a:lvl4pPr>
            <a:lvl5pPr marL="2057400" indent="-228600" eaLnBrk="0" hangingPunct="0">
              <a:spcBef>
                <a:spcPct val="20000"/>
              </a:spcBef>
              <a:buBlip>
                <a:blip r:embed="rId4"/>
              </a:buBlip>
              <a:defRPr sz="2400">
                <a:solidFill>
                  <a:schemeClr val="tx1"/>
                </a:solidFill>
                <a:latin typeface="Arial" charset="0"/>
                <a:ea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ea typeface="Arial" charset="0"/>
                <a:cs typeface="Arial" charset="0"/>
              </a:defRPr>
            </a:lvl9pPr>
          </a:lstStyle>
          <a:p>
            <a:pPr algn="ctr">
              <a:spcBef>
                <a:spcPct val="0"/>
              </a:spcBef>
              <a:buFontTx/>
              <a:buNone/>
            </a:pPr>
            <a:r>
              <a:rPr lang="en-US" altLang="en-US" sz="2000">
                <a:solidFill>
                  <a:srgbClr val="00408C"/>
                </a:solidFill>
                <a:ea typeface="ヒラギノ角ゴ Pro W3" pitchFamily="1" charset="-128"/>
              </a:rPr>
              <a:t/>
            </a:r>
            <a:br>
              <a:rPr lang="en-US" altLang="en-US" sz="2000">
                <a:solidFill>
                  <a:srgbClr val="00408C"/>
                </a:solidFill>
                <a:ea typeface="ヒラギノ角ゴ Pro W3" pitchFamily="1" charset="-128"/>
              </a:rPr>
            </a:br>
            <a:r>
              <a:rPr lang="en-US" altLang="en-US" sz="2000">
                <a:solidFill>
                  <a:srgbClr val="00408C"/>
                </a:solidFill>
                <a:ea typeface="ヒラギノ角ゴ Pro W3" pitchFamily="1" charset="-128"/>
              </a:rPr>
              <a:t/>
            </a:r>
            <a:br>
              <a:rPr lang="en-US" altLang="en-US" sz="2000">
                <a:solidFill>
                  <a:srgbClr val="00408C"/>
                </a:solidFill>
                <a:ea typeface="ヒラギノ角ゴ Pro W3" pitchFamily="1" charset="-128"/>
              </a:rPr>
            </a:br>
            <a:r>
              <a:rPr lang="en-US" altLang="en-US" sz="3600">
                <a:solidFill>
                  <a:schemeClr val="hlink"/>
                </a:solidFill>
                <a:ea typeface="ヒラギノ角ゴ Pro W3" pitchFamily="1" charset="-128"/>
              </a:rPr>
              <a:t>Thank you </a:t>
            </a:r>
          </a:p>
          <a:p>
            <a:pPr algn="ctr">
              <a:spcBef>
                <a:spcPct val="0"/>
              </a:spcBef>
              <a:buFontTx/>
              <a:buNone/>
            </a:pPr>
            <a:r>
              <a:rPr lang="en-US" altLang="en-US" sz="3600">
                <a:solidFill>
                  <a:schemeClr val="hlink"/>
                </a:solidFill>
                <a:ea typeface="ヒラギノ角ゴ Pro W3" pitchFamily="1" charset="-128"/>
              </a:rPr>
              <a:t>for your attention</a:t>
            </a:r>
          </a:p>
          <a:p>
            <a:pPr algn="ctr">
              <a:spcBef>
                <a:spcPct val="0"/>
              </a:spcBef>
              <a:buFontTx/>
              <a:buNone/>
            </a:pPr>
            <a:endParaRPr lang="en-US" altLang="en-US" sz="3600">
              <a:solidFill>
                <a:schemeClr val="hlink"/>
              </a:solidFill>
              <a:ea typeface="ヒラギノ角ゴ Pro W3" pitchFamily="1" charset="-128"/>
            </a:endParaRPr>
          </a:p>
        </p:txBody>
      </p:sp>
      <p:sp>
        <p:nvSpPr>
          <p:cNvPr id="2" name="Slide Number Placeholder 1"/>
          <p:cNvSpPr>
            <a:spLocks noGrp="1"/>
          </p:cNvSpPr>
          <p:nvPr>
            <p:ph type="sldNum" sz="quarter" idx="10"/>
          </p:nvPr>
        </p:nvSpPr>
        <p:spPr/>
        <p:txBody>
          <a:bodyPr/>
          <a:lstStyle/>
          <a:p>
            <a:pPr>
              <a:defRPr/>
            </a:pPr>
            <a:fld id="{BD8E386F-B446-4054-8539-46F8704ED39B}" type="slidenum">
              <a:rPr lang="en-US" altLang="en-US" smtClean="0"/>
              <a:pPr>
                <a:defRPr/>
              </a:pPr>
              <a:t>104</a:t>
            </a:fld>
            <a:endParaRPr lang="en-US" altLang="en-US"/>
          </a:p>
        </p:txBody>
      </p:sp>
    </p:spTree>
    <p:extLst>
      <p:ext uri="{BB962C8B-B14F-4D97-AF65-F5344CB8AC3E}">
        <p14:creationId xmlns:p14="http://schemas.microsoft.com/office/powerpoint/2010/main" val="2535812359"/>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1890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62990" y="2817019"/>
            <a:ext cx="7098323" cy="1728787"/>
          </a:xfrm>
        </p:spPr>
        <p:txBody>
          <a:bodyPr/>
          <a:lstStyle/>
          <a:p>
            <a:r>
              <a:rPr lang="en-US" altLang="en-US" sz="3200" b="1" dirty="0"/>
              <a:t>WIPO’s Arbitration and Mediation Center</a:t>
            </a:r>
            <a:r>
              <a:rPr lang="en-US" altLang="en-US" sz="3200" b="1" dirty="0" smtClean="0"/>
              <a:t/>
            </a:r>
            <a:br>
              <a:rPr lang="en-US" altLang="en-US" sz="3200" b="1" dirty="0" smtClean="0"/>
            </a:br>
            <a:endParaRPr lang="en-US" altLang="en-US" sz="3200" b="1" dirty="0" smtClean="0"/>
          </a:p>
        </p:txBody>
      </p:sp>
      <p:sp>
        <p:nvSpPr>
          <p:cNvPr id="3075" name="Rectangle 3"/>
          <p:cNvSpPr>
            <a:spLocks noGrp="1" noChangeArrowheads="1"/>
          </p:cNvSpPr>
          <p:nvPr>
            <p:ph type="subTitle" idx="1"/>
          </p:nvPr>
        </p:nvSpPr>
        <p:spPr>
          <a:xfrm>
            <a:off x="5934404" y="6110709"/>
            <a:ext cx="3209596" cy="747291"/>
          </a:xfrm>
        </p:spPr>
        <p:txBody>
          <a:bodyPr/>
          <a:lstStyle/>
          <a:p>
            <a:r>
              <a:rPr lang="en-US" altLang="en-US" sz="1400" dirty="0" smtClean="0">
                <a:solidFill>
                  <a:srgbClr val="990033"/>
                </a:solidFill>
                <a:latin typeface="Arial Black" pitchFamily="34" charset="0"/>
              </a:rPr>
              <a:t>Seminar on WIPO Services and Initiatives </a:t>
            </a:r>
          </a:p>
          <a:p>
            <a:r>
              <a:rPr lang="en-US" altLang="en-US" sz="1400" dirty="0" smtClean="0">
                <a:solidFill>
                  <a:srgbClr val="990033"/>
                </a:solidFill>
                <a:latin typeface="Arial Black" pitchFamily="34" charset="0"/>
              </a:rPr>
              <a:t>Athens 8 March, 2016 </a:t>
            </a:r>
          </a:p>
          <a:p>
            <a:pPr eaLnBrk="1" hangingPunct="1">
              <a:lnSpc>
                <a:spcPct val="80000"/>
              </a:lnSpc>
            </a:pPr>
            <a:endParaRPr lang="en-US" altLang="en-US" sz="1400" dirty="0" smtClean="0">
              <a:solidFill>
                <a:srgbClr val="990033"/>
              </a:solidFill>
              <a:latin typeface="Arial Black" pitchFamily="34" charset="0"/>
            </a:endParaRPr>
          </a:p>
        </p:txBody>
      </p:sp>
      <p:sp>
        <p:nvSpPr>
          <p:cNvPr id="3077" name="Text Box 6"/>
          <p:cNvSpPr txBox="1">
            <a:spLocks noChangeArrowheads="1"/>
          </p:cNvSpPr>
          <p:nvPr/>
        </p:nvSpPr>
        <p:spPr bwMode="auto">
          <a:xfrm>
            <a:off x="2627784" y="4365104"/>
            <a:ext cx="545123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r>
              <a:rPr lang="en-US" altLang="en-US" sz="1800" dirty="0" smtClean="0">
                <a:solidFill>
                  <a:srgbClr val="70899B"/>
                </a:solidFill>
              </a:rPr>
              <a:t>Víctor Vázquez Presenter Name</a:t>
            </a:r>
          </a:p>
          <a:p>
            <a:pPr eaLnBrk="1" hangingPunct="1">
              <a:spcBef>
                <a:spcPct val="0"/>
              </a:spcBef>
              <a:buFontTx/>
              <a:buNone/>
            </a:pPr>
            <a:r>
              <a:rPr lang="en-US" altLang="en-US" sz="1800" dirty="0" smtClean="0">
                <a:solidFill>
                  <a:srgbClr val="70899B"/>
                </a:solidFill>
              </a:rPr>
              <a:t>Head, Section for the Coordination of Developed Countries. </a:t>
            </a:r>
          </a:p>
          <a:p>
            <a:pPr eaLnBrk="1" hangingPunct="1">
              <a:spcBef>
                <a:spcPct val="0"/>
              </a:spcBef>
              <a:buFontTx/>
              <a:buNone/>
            </a:pPr>
            <a:r>
              <a:rPr lang="en-US" altLang="en-US" sz="1800" dirty="0" smtClean="0">
                <a:solidFill>
                  <a:srgbClr val="70899B"/>
                </a:solidFill>
              </a:rPr>
              <a:t>World Intellectual Property Organization</a:t>
            </a:r>
            <a:endParaRPr lang="en-US" altLang="en-US" sz="1800" dirty="0">
              <a:solidFill>
                <a:srgbClr val="70899B"/>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713" y="4365104"/>
            <a:ext cx="1181055" cy="1585309"/>
          </a:xfrm>
          <a:prstGeom prst="rect">
            <a:avLst/>
          </a:prstGeom>
        </p:spPr>
      </p:pic>
    </p:spTree>
    <p:extLst>
      <p:ext uri="{BB962C8B-B14F-4D97-AF65-F5344CB8AC3E}">
        <p14:creationId xmlns:p14="http://schemas.microsoft.com/office/powerpoint/2010/main" val="368109379"/>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72E6C615-3969-498D-BF36-0016E9E7B95C}" type="slidenum">
              <a:rPr lang="en-US" altLang="en-US" sz="1400" smtClean="0"/>
              <a:pPr eaLnBrk="1" hangingPunct="1">
                <a:spcBef>
                  <a:spcPct val="0"/>
                </a:spcBef>
                <a:buFontTx/>
                <a:buNone/>
              </a:pPr>
              <a:t>107</a:t>
            </a:fld>
            <a:endParaRPr lang="en-US" altLang="en-US" sz="1400" smtClean="0"/>
          </a:p>
        </p:txBody>
      </p:sp>
      <p:sp>
        <p:nvSpPr>
          <p:cNvPr id="4099" name="Rectangle 2"/>
          <p:cNvSpPr>
            <a:spLocks noGrp="1" noChangeArrowheads="1"/>
          </p:cNvSpPr>
          <p:nvPr>
            <p:ph type="title"/>
          </p:nvPr>
        </p:nvSpPr>
        <p:spPr>
          <a:xfrm>
            <a:off x="384458" y="274638"/>
            <a:ext cx="8574491" cy="1143000"/>
          </a:xfrm>
        </p:spPr>
        <p:txBody>
          <a:bodyPr/>
          <a:lstStyle/>
          <a:p>
            <a:pPr eaLnBrk="1" hangingPunct="1"/>
            <a:r>
              <a:rPr lang="fr-CH" altLang="en-US" sz="3400" dirty="0" smtClean="0"/>
              <a:t>Top </a:t>
            </a:r>
            <a:r>
              <a:rPr lang="fr-CH" altLang="en-US" sz="3400" dirty="0" err="1" smtClean="0"/>
              <a:t>Ten</a:t>
            </a:r>
            <a:r>
              <a:rPr lang="fr-CH" altLang="en-US" sz="3400" dirty="0" smtClean="0"/>
              <a:t> </a:t>
            </a:r>
            <a:r>
              <a:rPr lang="fr-CH" altLang="en-US" sz="3400" dirty="0" err="1" smtClean="0"/>
              <a:t>Priorities</a:t>
            </a:r>
            <a:r>
              <a:rPr lang="fr-CH" altLang="en-US" sz="3400" dirty="0" smtClean="0"/>
              <a:t> in </a:t>
            </a:r>
            <a:r>
              <a:rPr lang="fr-CH" altLang="en-US" sz="3400" dirty="0" err="1" smtClean="0"/>
              <a:t>Choice</a:t>
            </a:r>
            <a:r>
              <a:rPr lang="fr-CH" altLang="en-US" sz="3400" dirty="0" smtClean="0"/>
              <a:t> of Dispute </a:t>
            </a:r>
            <a:r>
              <a:rPr lang="fr-CH" altLang="en-US" sz="3400" dirty="0" err="1" smtClean="0"/>
              <a:t>Resolution</a:t>
            </a:r>
            <a:r>
              <a:rPr lang="fr-CH" altLang="en-US" sz="3400" dirty="0" smtClean="0"/>
              <a:t> Clause (WIPO Survey)</a:t>
            </a:r>
            <a:endParaRPr lang="en-US" altLang="en-US" sz="3400" dirty="0" smtClean="0"/>
          </a:p>
        </p:txBody>
      </p:sp>
      <p:sp>
        <p:nvSpPr>
          <p:cNvPr id="4100" name="TextBox 3"/>
          <p:cNvSpPr txBox="1">
            <a:spLocks noChangeArrowheads="1"/>
          </p:cNvSpPr>
          <p:nvPr/>
        </p:nvSpPr>
        <p:spPr bwMode="auto">
          <a:xfrm>
            <a:off x="52754" y="6312499"/>
            <a:ext cx="711151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50000"/>
              </a:spcBef>
              <a:buFontTx/>
              <a:buNone/>
            </a:pPr>
            <a:r>
              <a:rPr lang="en-US" altLang="en-US" sz="1300" dirty="0"/>
              <a:t>WIPO Center Report on International Survey of Dispute </a:t>
            </a:r>
            <a:r>
              <a:rPr lang="en-US" altLang="en-US" sz="1300" dirty="0" smtClean="0"/>
              <a:t>Resolution in </a:t>
            </a:r>
            <a:r>
              <a:rPr lang="en-US" altLang="en-US" sz="1300" dirty="0"/>
              <a:t>Technology Transactions </a:t>
            </a:r>
          </a:p>
        </p:txBody>
      </p:sp>
      <p:graphicFrame>
        <p:nvGraphicFramePr>
          <p:cNvPr id="6" name="Chart 5"/>
          <p:cNvGraphicFramePr>
            <a:graphicFrameLocks/>
          </p:cNvGraphicFramePr>
          <p:nvPr>
            <p:extLst>
              <p:ext uri="{D42A27DB-BD31-4B8C-83A1-F6EECF244321}">
                <p14:modId xmlns:p14="http://schemas.microsoft.com/office/powerpoint/2010/main" val="3843355454"/>
              </p:ext>
            </p:extLst>
          </p:nvPr>
        </p:nvGraphicFramePr>
        <p:xfrm>
          <a:off x="0" y="1196752"/>
          <a:ext cx="8871321" cy="52750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9424998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CF375FD8-C6CD-41BF-8042-06F0B7D9FA94}" type="slidenum">
              <a:rPr lang="en-US" altLang="en-US" sz="1400" smtClean="0"/>
              <a:pPr eaLnBrk="1" hangingPunct="1">
                <a:spcBef>
                  <a:spcPct val="0"/>
                </a:spcBef>
                <a:buFontTx/>
                <a:buNone/>
              </a:pPr>
              <a:t>108</a:t>
            </a:fld>
            <a:endParaRPr lang="en-US" altLang="en-US" sz="1400" smtClean="0"/>
          </a:p>
        </p:txBody>
      </p:sp>
      <p:sp>
        <p:nvSpPr>
          <p:cNvPr id="5123" name="Rectangle 2"/>
          <p:cNvSpPr>
            <a:spLocks noGrp="1" noChangeArrowheads="1"/>
          </p:cNvSpPr>
          <p:nvPr>
            <p:ph type="title"/>
          </p:nvPr>
        </p:nvSpPr>
        <p:spPr>
          <a:xfrm>
            <a:off x="685800" y="333376"/>
            <a:ext cx="7772400" cy="735013"/>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fr-CH" altLang="en-US" smtClean="0"/>
              <a:t>WIPO Arbitration and Mediation Center</a:t>
            </a:r>
            <a:endParaRPr lang="en-US" altLang="en-US" smtClean="0"/>
          </a:p>
        </p:txBody>
      </p:sp>
      <p:sp>
        <p:nvSpPr>
          <p:cNvPr id="5124" name="Rectangle 3"/>
          <p:cNvSpPr>
            <a:spLocks noChangeArrowheads="1"/>
          </p:cNvSpPr>
          <p:nvPr/>
        </p:nvSpPr>
        <p:spPr bwMode="auto">
          <a:xfrm>
            <a:off x="716574" y="1268413"/>
            <a:ext cx="7807569" cy="480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63" tIns="46231" rIns="92463" bIns="46231"/>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r>
              <a:rPr lang="en-US" altLang="en-US" sz="2200" dirty="0"/>
              <a:t>Facilitates the resolution of commercial disputes between private parties involving </a:t>
            </a:r>
            <a:r>
              <a:rPr lang="en-US" altLang="en-US" sz="2200" u="sng" dirty="0"/>
              <a:t>IP and technology</a:t>
            </a:r>
            <a:r>
              <a:rPr lang="en-US" altLang="en-US" sz="2200" dirty="0"/>
              <a:t>, through procedures other than court litigation (alternative dispute resolution: ADR)</a:t>
            </a:r>
          </a:p>
          <a:p>
            <a:pPr lvl="1" eaLnBrk="1" hangingPunct="1">
              <a:spcAft>
                <a:spcPts val="1200"/>
              </a:spcAft>
            </a:pPr>
            <a:r>
              <a:rPr lang="en-US" altLang="en-US" sz="2200" dirty="0"/>
              <a:t>Offices in Geneva and </a:t>
            </a:r>
            <a:r>
              <a:rPr lang="fr-CH" altLang="en-US" sz="2200" dirty="0"/>
              <a:t>Singapore </a:t>
            </a:r>
            <a:r>
              <a:rPr lang="en-US" altLang="en-US" sz="2200" dirty="0"/>
              <a:t> </a:t>
            </a:r>
          </a:p>
          <a:p>
            <a:pPr eaLnBrk="1" hangingPunct="1">
              <a:lnSpc>
                <a:spcPct val="90000"/>
              </a:lnSpc>
              <a:spcAft>
                <a:spcPts val="1200"/>
              </a:spcAft>
            </a:pPr>
            <a:r>
              <a:rPr lang="en-US" altLang="en-US" sz="2200" dirty="0"/>
              <a:t>ADR of IP disputes benefits from a </a:t>
            </a:r>
            <a:r>
              <a:rPr lang="en-US" altLang="en-US" sz="2200" u="sng" dirty="0"/>
              <a:t>specialized ADR provider</a:t>
            </a:r>
            <a:endParaRPr lang="fr-CH" altLang="en-US" sz="2200" u="sng" dirty="0"/>
          </a:p>
          <a:p>
            <a:pPr lvl="1" eaLnBrk="1" hangingPunct="1">
              <a:lnSpc>
                <a:spcPct val="90000"/>
              </a:lnSpc>
              <a:spcAft>
                <a:spcPts val="1200"/>
              </a:spcAft>
            </a:pPr>
            <a:r>
              <a:rPr lang="en-US" altLang="en-US" sz="2200" dirty="0"/>
              <a:t>WIPO mediators, arbitrators and experts </a:t>
            </a:r>
            <a:r>
              <a:rPr lang="en-US" altLang="en-US" sz="2200" u="sng" dirty="0"/>
              <a:t>experienced</a:t>
            </a:r>
            <a:r>
              <a:rPr lang="en-US" altLang="en-US" sz="2200" dirty="0"/>
              <a:t> in IP and technology - able to deliver informed results efficiently</a:t>
            </a:r>
            <a:endParaRPr lang="fr-CH" altLang="en-US" sz="2200" dirty="0"/>
          </a:p>
          <a:p>
            <a:pPr eaLnBrk="1" hangingPunct="1">
              <a:lnSpc>
                <a:spcPct val="90000"/>
              </a:lnSpc>
              <a:spcAft>
                <a:spcPts val="1200"/>
              </a:spcAft>
            </a:pPr>
            <a:r>
              <a:rPr lang="fr-CH" altLang="en-US" sz="2200" u="sng" dirty="0" err="1"/>
              <a:t>Competitive</a:t>
            </a:r>
            <a:r>
              <a:rPr lang="fr-CH" altLang="en-US" sz="2200" u="sng" dirty="0"/>
              <a:t> WIPO </a:t>
            </a:r>
            <a:r>
              <a:rPr lang="fr-CH" altLang="en-US" sz="2200" u="sng" dirty="0" err="1" smtClean="0"/>
              <a:t>fees</a:t>
            </a:r>
            <a:endParaRPr lang="fr-CH" altLang="en-US" sz="2200" u="sng" dirty="0" smtClean="0"/>
          </a:p>
          <a:p>
            <a:pPr eaLnBrk="1" hangingPunct="1">
              <a:lnSpc>
                <a:spcPct val="90000"/>
              </a:lnSpc>
              <a:spcAft>
                <a:spcPts val="1200"/>
              </a:spcAft>
            </a:pPr>
            <a:r>
              <a:rPr lang="es-ES_tradnl" altLang="en-US" sz="2200" u="sng" dirty="0" smtClean="0"/>
              <a:t>International </a:t>
            </a:r>
            <a:r>
              <a:rPr lang="es-ES_tradnl" altLang="en-US" sz="2200" u="sng" dirty="0" err="1"/>
              <a:t>neutrality</a:t>
            </a:r>
            <a:endParaRPr lang="en-US" altLang="en-US" sz="2200" u="sng" dirty="0"/>
          </a:p>
          <a:p>
            <a:pPr eaLnBrk="1" hangingPunct="1">
              <a:lnSpc>
                <a:spcPct val="90000"/>
              </a:lnSpc>
            </a:pPr>
            <a:r>
              <a:rPr lang="en-US" altLang="en-US" sz="2200" dirty="0"/>
              <a:t>Services include mediation, (expedited) arbitration, expert determination, and domain name dispute resolution</a:t>
            </a:r>
            <a:endParaRPr lang="fr-CH" altLang="en-US" sz="2200" dirty="0"/>
          </a:p>
          <a:p>
            <a:pPr lvl="1" eaLnBrk="1" hangingPunct="1"/>
            <a:endParaRPr lang="en-US" altLang="en-US" sz="2200" dirty="0"/>
          </a:p>
          <a:p>
            <a:pPr eaLnBrk="1" hangingPunct="1"/>
            <a:endParaRPr lang="en-US" altLang="en-US" sz="2200" dirty="0"/>
          </a:p>
        </p:txBody>
      </p:sp>
    </p:spTree>
    <p:extLst>
      <p:ext uri="{BB962C8B-B14F-4D97-AF65-F5344CB8AC3E}">
        <p14:creationId xmlns:p14="http://schemas.microsoft.com/office/powerpoint/2010/main" val="1142085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16ED1245-C210-47B3-BD86-5EA639254F05}" type="slidenum">
              <a:rPr lang="en-US" altLang="en-US" sz="1400" smtClean="0"/>
              <a:pPr eaLnBrk="1" hangingPunct="1">
                <a:spcBef>
                  <a:spcPct val="0"/>
                </a:spcBef>
                <a:buFontTx/>
                <a:buNone/>
              </a:pPr>
              <a:t>109</a:t>
            </a:fld>
            <a:endParaRPr lang="en-US" altLang="en-US" sz="1400" smtClean="0"/>
          </a:p>
        </p:txBody>
      </p:sp>
      <p:sp>
        <p:nvSpPr>
          <p:cNvPr id="6147" name="Rectangle 2"/>
          <p:cNvSpPr>
            <a:spLocks noGrp="1" noChangeArrowheads="1"/>
          </p:cNvSpPr>
          <p:nvPr>
            <p:ph type="title"/>
          </p:nvPr>
        </p:nvSpPr>
        <p:spPr>
          <a:xfrm>
            <a:off x="451339" y="188914"/>
            <a:ext cx="8374674" cy="1152525"/>
          </a:xfrm>
        </p:spPr>
        <p:txBody>
          <a:bodyPr/>
          <a:lstStyle/>
          <a:p>
            <a:pPr eaLnBrk="1" hangingPunct="1"/>
            <a:r>
              <a:rPr lang="fr-CH" altLang="en-US" smtClean="0"/>
              <a:t>WIPO ADR</a:t>
            </a:r>
            <a:br>
              <a:rPr lang="fr-CH" altLang="en-US" smtClean="0"/>
            </a:br>
            <a:r>
              <a:rPr lang="fr-CH" altLang="en-US" smtClean="0"/>
              <a:t>Mediation, Arbitration, Expert Determination</a:t>
            </a:r>
            <a:endParaRPr lang="en-US" altLang="en-US" smtClean="0"/>
          </a:p>
        </p:txBody>
      </p:sp>
      <p:sp>
        <p:nvSpPr>
          <p:cNvPr id="6148" name="Rectangle 3"/>
          <p:cNvSpPr>
            <a:spLocks noGrp="1" noChangeArrowheads="1"/>
          </p:cNvSpPr>
          <p:nvPr>
            <p:ph type="body" idx="1"/>
          </p:nvPr>
        </p:nvSpPr>
        <p:spPr>
          <a:xfrm>
            <a:off x="317989" y="1341438"/>
            <a:ext cx="8428892" cy="4679950"/>
          </a:xfrm>
        </p:spPr>
        <p:txBody>
          <a:bodyPr/>
          <a:lstStyle/>
          <a:p>
            <a:pPr eaLnBrk="1" hangingPunct="1">
              <a:lnSpc>
                <a:spcPct val="90000"/>
              </a:lnSpc>
            </a:pPr>
            <a:endParaRPr lang="fr-CH" altLang="en-US" sz="2000" b="1" i="1" smtClean="0"/>
          </a:p>
          <a:p>
            <a:pPr eaLnBrk="1" hangingPunct="1">
              <a:lnSpc>
                <a:spcPct val="90000"/>
              </a:lnSpc>
              <a:spcAft>
                <a:spcPts val="1200"/>
              </a:spcAft>
            </a:pPr>
            <a:r>
              <a:rPr lang="fr-CH" altLang="en-US" sz="2000" b="1" i="1" smtClean="0"/>
              <a:t>Mediation</a:t>
            </a:r>
            <a:r>
              <a:rPr lang="fr-CH" altLang="en-US" sz="2000" smtClean="0"/>
              <a:t>: </a:t>
            </a:r>
            <a:r>
              <a:rPr lang="en-SG" altLang="en-US" sz="2000" smtClean="0"/>
              <a:t>informal consensual process in which a neutral intermediary, the mediator, </a:t>
            </a:r>
            <a:r>
              <a:rPr lang="en-SG" altLang="en-US" sz="2000" u="sng" smtClean="0"/>
              <a:t>assists the parties in reaching a settlement of their dispute</a:t>
            </a:r>
            <a:r>
              <a:rPr lang="en-SG" altLang="en-US" sz="2000" smtClean="0"/>
              <a:t>, based on the parties’ respective interests. The </a:t>
            </a:r>
            <a:r>
              <a:rPr lang="en-SG" altLang="en-US" sz="2000" u="sng" smtClean="0"/>
              <a:t>mediator cannot impose a decision</a:t>
            </a:r>
            <a:r>
              <a:rPr lang="en-SG" altLang="en-US" sz="2000" smtClean="0"/>
              <a:t>. The settlement agreement has force of contract. Mediation leaves open available court or agreed arbitration options.</a:t>
            </a:r>
          </a:p>
          <a:p>
            <a:pPr eaLnBrk="1" hangingPunct="1">
              <a:lnSpc>
                <a:spcPct val="90000"/>
              </a:lnSpc>
              <a:spcAft>
                <a:spcPts val="1200"/>
              </a:spcAft>
            </a:pPr>
            <a:r>
              <a:rPr lang="fr-CH" altLang="en-US" sz="2000" b="1" i="1" smtClean="0"/>
              <a:t>Arbitration</a:t>
            </a:r>
            <a:r>
              <a:rPr lang="fr-CH" altLang="en-US" sz="2000" smtClean="0"/>
              <a:t>: consensual procedure in which the parties submit their dispute to one or more chosen arbitrators, for a </a:t>
            </a:r>
            <a:r>
              <a:rPr lang="fr-CH" altLang="en-US" sz="2000" u="sng" smtClean="0"/>
              <a:t>binding and final decision</a:t>
            </a:r>
            <a:r>
              <a:rPr lang="fr-CH" altLang="en-US" sz="2000" smtClean="0"/>
              <a:t> (award) based on the parties’ rights and obligations and </a:t>
            </a:r>
            <a:r>
              <a:rPr lang="fr-CH" altLang="en-US" sz="2000" u="sng" smtClean="0"/>
              <a:t>enforceable</a:t>
            </a:r>
            <a:r>
              <a:rPr lang="fr-CH" altLang="en-US" sz="2000" smtClean="0"/>
              <a:t> internationally.  Arbitration normally forecloses court options.</a:t>
            </a:r>
          </a:p>
          <a:p>
            <a:pPr eaLnBrk="1" hangingPunct="1">
              <a:lnSpc>
                <a:spcPct val="90000"/>
              </a:lnSpc>
            </a:pPr>
            <a:r>
              <a:rPr lang="fr-CH" altLang="en-US" sz="2000" b="1" i="1" smtClean="0"/>
              <a:t>Expert Determination</a:t>
            </a:r>
            <a:r>
              <a:rPr lang="fr-CH" altLang="en-US" sz="2000" smtClean="0"/>
              <a:t>: consensual procedure in which the parties submit a </a:t>
            </a:r>
            <a:r>
              <a:rPr lang="fr-CH" altLang="en-US" sz="2000" u="sng" smtClean="0"/>
              <a:t>specific matter</a:t>
            </a:r>
            <a:r>
              <a:rPr lang="fr-CH" altLang="en-US" sz="2000" smtClean="0"/>
              <a:t> (e.g., technical question) to one or more experts who make a </a:t>
            </a:r>
            <a:r>
              <a:rPr lang="fr-CH" altLang="en-US" sz="2000" u="sng" smtClean="0"/>
              <a:t>determination</a:t>
            </a:r>
            <a:r>
              <a:rPr lang="fr-CH" altLang="en-US" sz="2000" smtClean="0"/>
              <a:t> on the matter, which can be binding unless the parties have agreed otherwise.</a:t>
            </a:r>
            <a:endParaRPr lang="en-US" altLang="en-US" sz="2000" smtClean="0"/>
          </a:p>
        </p:txBody>
      </p:sp>
    </p:spTree>
    <p:extLst>
      <p:ext uri="{BB962C8B-B14F-4D97-AF65-F5344CB8AC3E}">
        <p14:creationId xmlns:p14="http://schemas.microsoft.com/office/powerpoint/2010/main" val="33760687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43" y="-26431"/>
            <a:ext cx="8301608" cy="1143000"/>
          </a:xfrm>
        </p:spPr>
        <p:txBody>
          <a:bodyPr/>
          <a:lstStyle/>
          <a:p>
            <a:r>
              <a:rPr lang="en-US" sz="3000" dirty="0">
                <a:latin typeface="+mn-lt"/>
              </a:rPr>
              <a:t>Major Economic Studies on IP</a:t>
            </a:r>
          </a:p>
        </p:txBody>
      </p:sp>
      <p:graphicFrame>
        <p:nvGraphicFramePr>
          <p:cNvPr id="2" name="Diagram 1"/>
          <p:cNvGraphicFramePr/>
          <p:nvPr>
            <p:extLst>
              <p:ext uri="{D42A27DB-BD31-4B8C-83A1-F6EECF244321}">
                <p14:modId xmlns:p14="http://schemas.microsoft.com/office/powerpoint/2010/main" val="1567037408"/>
              </p:ext>
            </p:extLst>
          </p:nvPr>
        </p:nvGraphicFramePr>
        <p:xfrm>
          <a:off x="467544" y="1052736"/>
          <a:ext cx="7920880"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821829"/>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87D47096-BB17-4A5F-B4F6-B9DBB9BC1D16}" type="slidenum">
              <a:rPr lang="en-US" altLang="en-US" sz="1400" smtClean="0"/>
              <a:pPr eaLnBrk="1" hangingPunct="1">
                <a:spcBef>
                  <a:spcPct val="0"/>
                </a:spcBef>
                <a:buFontTx/>
                <a:buNone/>
              </a:pPr>
              <a:t>110</a:t>
            </a:fld>
            <a:endParaRPr lang="en-US" altLang="en-US" sz="1400" smtClean="0"/>
          </a:p>
        </p:txBody>
      </p:sp>
      <p:sp>
        <p:nvSpPr>
          <p:cNvPr id="7171" name="Rectangle 2"/>
          <p:cNvSpPr>
            <a:spLocks noGrp="1" noChangeArrowheads="1"/>
          </p:cNvSpPr>
          <p:nvPr>
            <p:ph type="title"/>
          </p:nvPr>
        </p:nvSpPr>
        <p:spPr>
          <a:xfrm>
            <a:off x="611066" y="0"/>
            <a:ext cx="7772400" cy="838200"/>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en-US" altLang="en-US" smtClean="0"/>
              <a:t>Why Consider IP ADR?</a:t>
            </a:r>
          </a:p>
        </p:txBody>
      </p:sp>
      <p:sp>
        <p:nvSpPr>
          <p:cNvPr id="7172" name="Rectangle 3"/>
          <p:cNvSpPr>
            <a:spLocks noGrp="1" noChangeArrowheads="1"/>
          </p:cNvSpPr>
          <p:nvPr>
            <p:ph type="body" idx="1"/>
          </p:nvPr>
        </p:nvSpPr>
        <p:spPr>
          <a:xfrm>
            <a:off x="650631" y="908051"/>
            <a:ext cx="8308731" cy="4538663"/>
          </a:xfrm>
        </p:spPr>
        <p:txBody>
          <a:bodyPr/>
          <a:lstStyle/>
          <a:p>
            <a:pPr>
              <a:lnSpc>
                <a:spcPct val="90000"/>
              </a:lnSpc>
            </a:pPr>
            <a:r>
              <a:rPr lang="en-US" altLang="en-US" sz="2200" u="sng" dirty="0" smtClean="0"/>
              <a:t>Cost</a:t>
            </a:r>
            <a:r>
              <a:rPr lang="en-US" altLang="en-US" sz="2200" dirty="0" smtClean="0"/>
              <a:t> of IP court litigation</a:t>
            </a:r>
          </a:p>
          <a:p>
            <a:pPr lvl="1">
              <a:lnSpc>
                <a:spcPct val="90000"/>
              </a:lnSpc>
              <a:spcAft>
                <a:spcPts val="1200"/>
              </a:spcAft>
            </a:pPr>
            <a:r>
              <a:rPr lang="en-US" altLang="en-US" sz="2200" i="1" dirty="0" smtClean="0"/>
              <a:t>Calls for expedient solutions</a:t>
            </a:r>
          </a:p>
          <a:p>
            <a:pPr>
              <a:lnSpc>
                <a:spcPct val="90000"/>
              </a:lnSpc>
            </a:pPr>
            <a:r>
              <a:rPr lang="en-US" altLang="en-US" sz="2200" u="sng" dirty="0" smtClean="0"/>
              <a:t>Internationalization</a:t>
            </a:r>
            <a:r>
              <a:rPr lang="en-US" altLang="en-US" sz="2200" dirty="0" smtClean="0"/>
              <a:t> of creation/use of IP</a:t>
            </a:r>
          </a:p>
          <a:p>
            <a:pPr lvl="1">
              <a:lnSpc>
                <a:spcPct val="90000"/>
              </a:lnSpc>
              <a:spcAft>
                <a:spcPts val="1200"/>
              </a:spcAft>
            </a:pPr>
            <a:r>
              <a:rPr lang="en-US" altLang="en-US" sz="2200" i="1" dirty="0" smtClean="0"/>
              <a:t>Calls for cross-border solutions; consolidate in one procedure</a:t>
            </a:r>
          </a:p>
          <a:p>
            <a:pPr>
              <a:lnSpc>
                <a:spcPct val="90000"/>
              </a:lnSpc>
            </a:pPr>
            <a:r>
              <a:rPr lang="en-US" altLang="en-US" sz="2200" u="sng" dirty="0" smtClean="0"/>
              <a:t>Technical and specialized</a:t>
            </a:r>
            <a:r>
              <a:rPr lang="en-US" altLang="en-US" sz="2200" dirty="0" smtClean="0"/>
              <a:t> nature of IP</a:t>
            </a:r>
          </a:p>
          <a:p>
            <a:pPr lvl="1">
              <a:lnSpc>
                <a:spcPct val="90000"/>
              </a:lnSpc>
              <a:spcAft>
                <a:spcPts val="1200"/>
              </a:spcAft>
            </a:pPr>
            <a:r>
              <a:rPr lang="en-US" altLang="en-US" sz="2200" i="1" dirty="0" smtClean="0"/>
              <a:t>Calls for specific expertise of the neutral</a:t>
            </a:r>
          </a:p>
          <a:p>
            <a:pPr>
              <a:lnSpc>
                <a:spcPct val="90000"/>
              </a:lnSpc>
            </a:pPr>
            <a:r>
              <a:rPr lang="en-US" altLang="en-US" sz="2200" dirty="0" smtClean="0"/>
              <a:t>Short product and market cycles in IP</a:t>
            </a:r>
          </a:p>
          <a:p>
            <a:pPr lvl="1">
              <a:lnSpc>
                <a:spcPct val="90000"/>
              </a:lnSpc>
              <a:spcAft>
                <a:spcPts val="1200"/>
              </a:spcAft>
            </a:pPr>
            <a:r>
              <a:rPr lang="en-US" altLang="en-US" sz="2200" i="1" dirty="0" smtClean="0"/>
              <a:t>Calls for time-efficient procedures</a:t>
            </a:r>
          </a:p>
          <a:p>
            <a:pPr>
              <a:lnSpc>
                <a:spcPct val="90000"/>
              </a:lnSpc>
            </a:pPr>
            <a:r>
              <a:rPr lang="en-US" altLang="en-US" sz="2200" u="sng" dirty="0" smtClean="0"/>
              <a:t>Confidential</a:t>
            </a:r>
            <a:r>
              <a:rPr lang="en-US" altLang="en-US" sz="2200" dirty="0" smtClean="0"/>
              <a:t> nature of IP</a:t>
            </a:r>
          </a:p>
          <a:p>
            <a:pPr lvl="1">
              <a:lnSpc>
                <a:spcPct val="90000"/>
              </a:lnSpc>
              <a:spcAft>
                <a:spcPts val="1200"/>
              </a:spcAft>
            </a:pPr>
            <a:r>
              <a:rPr lang="en-US" altLang="en-US" sz="2200" i="1" dirty="0" smtClean="0"/>
              <a:t>Calls for private procedures</a:t>
            </a:r>
          </a:p>
          <a:p>
            <a:pPr>
              <a:lnSpc>
                <a:spcPct val="90000"/>
              </a:lnSpc>
            </a:pPr>
            <a:r>
              <a:rPr lang="en-US" altLang="en-US" sz="2200" u="sng" dirty="0" smtClean="0"/>
              <a:t>Collaborative</a:t>
            </a:r>
            <a:r>
              <a:rPr lang="en-US" altLang="en-US" sz="2200" dirty="0" smtClean="0"/>
              <a:t> nature of IP creation and commercialization</a:t>
            </a:r>
          </a:p>
          <a:p>
            <a:pPr lvl="1">
              <a:lnSpc>
                <a:spcPct val="90000"/>
              </a:lnSpc>
            </a:pPr>
            <a:r>
              <a:rPr lang="en-US" altLang="en-US" sz="2200" i="1" dirty="0" smtClean="0"/>
              <a:t>Calls for mechanisms that preserve relations</a:t>
            </a:r>
          </a:p>
          <a:p>
            <a:pPr>
              <a:lnSpc>
                <a:spcPct val="90000"/>
              </a:lnSpc>
            </a:pPr>
            <a:endParaRPr lang="en-US" altLang="en-US" i="1" dirty="0" smtClean="0"/>
          </a:p>
          <a:p>
            <a:pPr>
              <a:lnSpc>
                <a:spcPct val="90000"/>
              </a:lnSpc>
            </a:pPr>
            <a:endParaRPr lang="en-US" altLang="en-US" i="1" dirty="0" smtClean="0"/>
          </a:p>
        </p:txBody>
      </p:sp>
    </p:spTree>
    <p:extLst>
      <p:ext uri="{BB962C8B-B14F-4D97-AF65-F5344CB8AC3E}">
        <p14:creationId xmlns:p14="http://schemas.microsoft.com/office/powerpoint/2010/main" val="2866474209"/>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fr-CH" altLang="en-US" dirty="0" smtClean="0"/>
              <a:t>Routes to WIPO ADR</a:t>
            </a:r>
            <a:endParaRPr lang="en-US" altLang="en-US" dirty="0" smtClean="0"/>
          </a:p>
        </p:txBody>
      </p:sp>
      <p:sp>
        <p:nvSpPr>
          <p:cNvPr id="8195" name="Rectangle 3"/>
          <p:cNvSpPr>
            <a:spLocks noGrp="1" noChangeArrowheads="1"/>
          </p:cNvSpPr>
          <p:nvPr>
            <p:ph type="body" idx="1"/>
          </p:nvPr>
        </p:nvSpPr>
        <p:spPr>
          <a:xfrm>
            <a:off x="457200" y="1268760"/>
            <a:ext cx="8229600" cy="5400600"/>
          </a:xfrm>
        </p:spPr>
        <p:txBody>
          <a:bodyPr/>
          <a:lstStyle/>
          <a:p>
            <a:pPr eaLnBrk="1" hangingPunct="1"/>
            <a:r>
              <a:rPr lang="en-US" altLang="en-US" sz="2200" dirty="0" smtClean="0"/>
              <a:t>ADR </a:t>
            </a:r>
            <a:r>
              <a:rPr lang="en-US" altLang="en-US" sz="2200" u="sng" dirty="0" smtClean="0"/>
              <a:t>contract clause </a:t>
            </a:r>
            <a:r>
              <a:rPr lang="en-US" altLang="en-US" sz="2200" dirty="0" smtClean="0"/>
              <a:t>electing WIPO Rules</a:t>
            </a:r>
          </a:p>
          <a:p>
            <a:pPr lvl="2" eaLnBrk="1" hangingPunct="1"/>
            <a:r>
              <a:rPr lang="en-US" altLang="en-US" sz="2200" dirty="0" smtClean="0"/>
              <a:t>WIPO Mediation, and/or</a:t>
            </a:r>
          </a:p>
          <a:p>
            <a:pPr lvl="2" eaLnBrk="1" hangingPunct="1"/>
            <a:r>
              <a:rPr lang="en-US" altLang="en-US" sz="2200" dirty="0" smtClean="0"/>
              <a:t>WIPO (Expedited) Arbitration, and/or</a:t>
            </a:r>
          </a:p>
          <a:p>
            <a:pPr lvl="2" eaLnBrk="1" hangingPunct="1">
              <a:spcAft>
                <a:spcPts val="1200"/>
              </a:spcAft>
            </a:pPr>
            <a:r>
              <a:rPr lang="en-US" altLang="en-US" sz="2200" dirty="0" smtClean="0"/>
              <a:t>WIPO Expert Determination</a:t>
            </a:r>
          </a:p>
          <a:p>
            <a:pPr lvl="1">
              <a:spcAft>
                <a:spcPts val="600"/>
              </a:spcAft>
            </a:pPr>
            <a:r>
              <a:rPr lang="en-US" altLang="en-US" sz="2200" u="sng" dirty="0" smtClean="0"/>
              <a:t>Model clauses</a:t>
            </a:r>
            <a:r>
              <a:rPr lang="en-US" altLang="en-US" sz="2200" dirty="0" smtClean="0"/>
              <a:t>: </a:t>
            </a:r>
            <a:r>
              <a:rPr lang="en-US" altLang="en-US" sz="2200" dirty="0" smtClean="0">
                <a:hlinkClick r:id="rId2"/>
              </a:rPr>
              <a:t>www.wipo.int/amc/en/clauses/index.html</a:t>
            </a:r>
            <a:r>
              <a:rPr lang="en-US" altLang="en-US" sz="2200" dirty="0" smtClean="0"/>
              <a:t> </a:t>
            </a:r>
          </a:p>
          <a:p>
            <a:pPr lvl="2">
              <a:spcAft>
                <a:spcPts val="1200"/>
              </a:spcAft>
            </a:pPr>
            <a:r>
              <a:rPr lang="en-US" altLang="en-US" sz="2200" dirty="0" smtClean="0"/>
              <a:t>Parties can shape the process via the clause (e.g., location, language, law)</a:t>
            </a:r>
          </a:p>
          <a:p>
            <a:pPr>
              <a:spcAft>
                <a:spcPts val="1200"/>
              </a:spcAft>
            </a:pPr>
            <a:r>
              <a:rPr lang="en-US" altLang="en-US" sz="2200" dirty="0" smtClean="0"/>
              <a:t>ADR </a:t>
            </a:r>
            <a:r>
              <a:rPr lang="en-US" altLang="en-US" sz="2200" u="sng" dirty="0" smtClean="0"/>
              <a:t>submission agreement </a:t>
            </a:r>
            <a:r>
              <a:rPr lang="en-US" altLang="en-US" sz="2200" dirty="0" smtClean="0"/>
              <a:t>electing WIPO Rules, e.g., in existing non-contractual disputes</a:t>
            </a:r>
          </a:p>
          <a:p>
            <a:r>
              <a:rPr lang="en-US" altLang="en-US" sz="2200" u="sng" dirty="0" smtClean="0"/>
              <a:t>Court</a:t>
            </a:r>
            <a:r>
              <a:rPr lang="en-US" altLang="en-US" sz="2200" dirty="0" smtClean="0"/>
              <a:t> referrals</a:t>
            </a:r>
          </a:p>
        </p:txBody>
      </p:sp>
    </p:spTree>
    <p:extLst>
      <p:ext uri="{BB962C8B-B14F-4D97-AF65-F5344CB8AC3E}">
        <p14:creationId xmlns:p14="http://schemas.microsoft.com/office/powerpoint/2010/main" val="28091564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81D97B2E-D580-40C0-AA55-5E953E7DDA1A}" type="slidenum">
              <a:rPr lang="en-US" altLang="en-US" sz="1400" smtClean="0"/>
              <a:pPr eaLnBrk="1" hangingPunct="1">
                <a:spcBef>
                  <a:spcPct val="0"/>
                </a:spcBef>
                <a:buFontTx/>
                <a:buNone/>
              </a:pPr>
              <a:t>112</a:t>
            </a:fld>
            <a:endParaRPr lang="en-US" altLang="en-US" sz="1400" smtClean="0"/>
          </a:p>
        </p:txBody>
      </p:sp>
      <p:sp>
        <p:nvSpPr>
          <p:cNvPr id="9219" name="Rectangle 2"/>
          <p:cNvSpPr>
            <a:spLocks noChangeArrowheads="1"/>
          </p:cNvSpPr>
          <p:nvPr/>
        </p:nvSpPr>
        <p:spPr bwMode="auto">
          <a:xfrm>
            <a:off x="118697" y="3403392"/>
            <a:ext cx="8906608" cy="338554"/>
          </a:xfrm>
          <a:prstGeom prst="rect">
            <a:avLst/>
          </a:prstGeom>
          <a:gradFill rotWithShape="1">
            <a:gsLst>
              <a:gs pos="0">
                <a:srgbClr val="D4DBE3"/>
              </a:gs>
              <a:gs pos="100000">
                <a:srgbClr val="70899B"/>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SG" altLang="en-US" sz="1600">
              <a:solidFill>
                <a:srgbClr val="D4DBE3"/>
              </a:solidFill>
            </a:endParaRPr>
          </a:p>
        </p:txBody>
      </p:sp>
      <p:sp>
        <p:nvSpPr>
          <p:cNvPr id="9220" name="Rectangle 3"/>
          <p:cNvSpPr>
            <a:spLocks noGrp="1" noChangeArrowheads="1"/>
          </p:cNvSpPr>
          <p:nvPr>
            <p:ph type="title"/>
          </p:nvPr>
        </p:nvSpPr>
        <p:spPr>
          <a:xfrm>
            <a:off x="184638" y="0"/>
            <a:ext cx="8229600" cy="1143000"/>
          </a:xfrm>
        </p:spPr>
        <p:txBody>
          <a:bodyPr/>
          <a:lstStyle/>
          <a:p>
            <a:r>
              <a:rPr lang="en-US" altLang="en-US" smtClean="0"/>
              <a:t>WIPO ADR Options</a:t>
            </a:r>
          </a:p>
        </p:txBody>
      </p:sp>
      <p:grpSp>
        <p:nvGrpSpPr>
          <p:cNvPr id="9221" name="Group 4"/>
          <p:cNvGrpSpPr>
            <a:grpSpLocks/>
          </p:cNvGrpSpPr>
          <p:nvPr/>
        </p:nvGrpSpPr>
        <p:grpSpPr bwMode="auto">
          <a:xfrm>
            <a:off x="4705351" y="3675063"/>
            <a:ext cx="2259623" cy="584200"/>
            <a:chOff x="3697" y="2536"/>
            <a:chExt cx="1542" cy="368"/>
          </a:xfrm>
        </p:grpSpPr>
        <p:sp>
          <p:nvSpPr>
            <p:cNvPr id="9252" name="Rectangle 5"/>
            <p:cNvSpPr>
              <a:spLocks noChangeArrowheads="1"/>
            </p:cNvSpPr>
            <p:nvPr/>
          </p:nvSpPr>
          <p:spPr bwMode="auto">
            <a:xfrm>
              <a:off x="3697" y="2536"/>
              <a:ext cx="1542" cy="362"/>
            </a:xfrm>
            <a:prstGeom prst="rect">
              <a:avLst/>
            </a:prstGeom>
            <a:solidFill>
              <a:srgbClr val="D4DBE3"/>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SG" altLang="en-US" sz="1600">
                <a:solidFill>
                  <a:srgbClr val="D4DBE3"/>
                </a:solidFill>
              </a:endParaRPr>
            </a:p>
          </p:txBody>
        </p:sp>
        <p:sp>
          <p:nvSpPr>
            <p:cNvPr id="9253" name="Text Box 6"/>
            <p:cNvSpPr txBox="1">
              <a:spLocks noChangeArrowheads="1"/>
            </p:cNvSpPr>
            <p:nvPr/>
          </p:nvSpPr>
          <p:spPr bwMode="auto">
            <a:xfrm>
              <a:off x="3697" y="2536"/>
              <a:ext cx="771" cy="368"/>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Expedited Arbitration</a:t>
              </a:r>
            </a:p>
          </p:txBody>
        </p:sp>
        <p:sp>
          <p:nvSpPr>
            <p:cNvPr id="9254" name="Text Box 7"/>
            <p:cNvSpPr txBox="1">
              <a:spLocks noChangeArrowheads="1"/>
            </p:cNvSpPr>
            <p:nvPr/>
          </p:nvSpPr>
          <p:spPr bwMode="auto">
            <a:xfrm>
              <a:off x="4468" y="2536"/>
              <a:ext cx="771" cy="368"/>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Arbitration</a:t>
              </a:r>
            </a:p>
            <a:p>
              <a:pPr algn="ctr" eaLnBrk="1" hangingPunct="1">
                <a:spcBef>
                  <a:spcPct val="0"/>
                </a:spcBef>
                <a:buFontTx/>
                <a:buNone/>
              </a:pPr>
              <a:endParaRPr kumimoji="1" lang="en-US" altLang="en-US" sz="1600"/>
            </a:p>
          </p:txBody>
        </p:sp>
      </p:grpSp>
      <p:sp>
        <p:nvSpPr>
          <p:cNvPr id="9222" name="Text Box 8"/>
          <p:cNvSpPr txBox="1">
            <a:spLocks noChangeArrowheads="1"/>
          </p:cNvSpPr>
          <p:nvPr/>
        </p:nvSpPr>
        <p:spPr bwMode="auto">
          <a:xfrm>
            <a:off x="2335824" y="1557338"/>
            <a:ext cx="2236177" cy="83099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WIPO Contract Clause/ Submission Agreement</a:t>
            </a:r>
          </a:p>
        </p:txBody>
      </p:sp>
      <p:sp>
        <p:nvSpPr>
          <p:cNvPr id="9223" name="Text Box 9"/>
          <p:cNvSpPr txBox="1">
            <a:spLocks noChangeArrowheads="1"/>
          </p:cNvSpPr>
          <p:nvPr/>
        </p:nvSpPr>
        <p:spPr bwMode="auto">
          <a:xfrm>
            <a:off x="231531" y="3667125"/>
            <a:ext cx="1529862" cy="584200"/>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Expert Determination</a:t>
            </a:r>
          </a:p>
        </p:txBody>
      </p:sp>
      <p:sp>
        <p:nvSpPr>
          <p:cNvPr id="9224" name="Text Box 10"/>
          <p:cNvSpPr txBox="1">
            <a:spLocks noChangeArrowheads="1"/>
          </p:cNvSpPr>
          <p:nvPr/>
        </p:nvSpPr>
        <p:spPr bwMode="auto">
          <a:xfrm>
            <a:off x="231531" y="5186364"/>
            <a:ext cx="1529862"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Determination</a:t>
            </a:r>
          </a:p>
        </p:txBody>
      </p:sp>
      <p:sp>
        <p:nvSpPr>
          <p:cNvPr id="9225" name="Text Box 11"/>
          <p:cNvSpPr txBox="1">
            <a:spLocks noChangeArrowheads="1"/>
          </p:cNvSpPr>
          <p:nvPr/>
        </p:nvSpPr>
        <p:spPr bwMode="auto">
          <a:xfrm>
            <a:off x="2335824" y="2471739"/>
            <a:ext cx="2236177"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(Negotiation)</a:t>
            </a:r>
          </a:p>
        </p:txBody>
      </p:sp>
      <p:sp>
        <p:nvSpPr>
          <p:cNvPr id="9226" name="Text Box 12"/>
          <p:cNvSpPr txBox="1">
            <a:spLocks noChangeArrowheads="1"/>
          </p:cNvSpPr>
          <p:nvPr/>
        </p:nvSpPr>
        <p:spPr bwMode="auto">
          <a:xfrm>
            <a:off x="2335824" y="3119439"/>
            <a:ext cx="2236177" cy="33972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Mediation</a:t>
            </a:r>
          </a:p>
        </p:txBody>
      </p:sp>
      <p:sp>
        <p:nvSpPr>
          <p:cNvPr id="9227" name="Text Box 13"/>
          <p:cNvSpPr txBox="1">
            <a:spLocks noChangeArrowheads="1"/>
          </p:cNvSpPr>
          <p:nvPr/>
        </p:nvSpPr>
        <p:spPr bwMode="auto">
          <a:xfrm>
            <a:off x="5037993" y="5186364"/>
            <a:ext cx="1594338"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Award</a:t>
            </a:r>
          </a:p>
        </p:txBody>
      </p:sp>
      <p:cxnSp>
        <p:nvCxnSpPr>
          <p:cNvPr id="9228" name="AutoShape 14"/>
          <p:cNvCxnSpPr>
            <a:cxnSpLocks noChangeShapeType="1"/>
            <a:stCxn id="9225" idx="3"/>
            <a:endCxn id="9252" idx="0"/>
          </p:cNvCxnSpPr>
          <p:nvPr/>
        </p:nvCxnSpPr>
        <p:spPr bwMode="auto">
          <a:xfrm>
            <a:off x="4572000" y="2641601"/>
            <a:ext cx="1263162" cy="10334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29" name="AutoShape 15"/>
          <p:cNvCxnSpPr>
            <a:cxnSpLocks noChangeShapeType="1"/>
            <a:stCxn id="9223" idx="2"/>
            <a:endCxn id="9224" idx="0"/>
          </p:cNvCxnSpPr>
          <p:nvPr/>
        </p:nvCxnSpPr>
        <p:spPr bwMode="auto">
          <a:xfrm>
            <a:off x="996462" y="4251325"/>
            <a:ext cx="0" cy="935038"/>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0" name="AutoShape 16"/>
          <p:cNvCxnSpPr>
            <a:cxnSpLocks noChangeShapeType="1"/>
            <a:stCxn id="9226" idx="2"/>
            <a:endCxn id="9251" idx="0"/>
          </p:cNvCxnSpPr>
          <p:nvPr/>
        </p:nvCxnSpPr>
        <p:spPr bwMode="auto">
          <a:xfrm>
            <a:off x="3453912" y="3459163"/>
            <a:ext cx="1465" cy="1727200"/>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1" name="AutoShape 17"/>
          <p:cNvCxnSpPr>
            <a:cxnSpLocks noChangeShapeType="1"/>
            <a:stCxn id="9225" idx="2"/>
            <a:endCxn id="9226" idx="0"/>
          </p:cNvCxnSpPr>
          <p:nvPr/>
        </p:nvCxnSpPr>
        <p:spPr bwMode="auto">
          <a:xfrm>
            <a:off x="3453912" y="2811464"/>
            <a:ext cx="0" cy="3079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2" name="AutoShape 18"/>
          <p:cNvCxnSpPr>
            <a:cxnSpLocks noChangeShapeType="1"/>
            <a:stCxn id="9222" idx="2"/>
            <a:endCxn id="9225" idx="0"/>
          </p:cNvCxnSpPr>
          <p:nvPr/>
        </p:nvCxnSpPr>
        <p:spPr bwMode="auto">
          <a:xfrm>
            <a:off x="3453913" y="2388333"/>
            <a:ext cx="0" cy="83406"/>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3" name="AutoShape 19"/>
          <p:cNvCxnSpPr>
            <a:cxnSpLocks noChangeShapeType="1"/>
            <a:stCxn id="9226" idx="1"/>
            <a:endCxn id="9223" idx="0"/>
          </p:cNvCxnSpPr>
          <p:nvPr/>
        </p:nvCxnSpPr>
        <p:spPr bwMode="auto">
          <a:xfrm rot="10800000" flipV="1">
            <a:off x="996462" y="3289301"/>
            <a:ext cx="1339362" cy="3778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4" name="AutoShape 20"/>
          <p:cNvCxnSpPr>
            <a:cxnSpLocks noChangeShapeType="1"/>
            <a:stCxn id="9225" idx="1"/>
            <a:endCxn id="9223" idx="0"/>
          </p:cNvCxnSpPr>
          <p:nvPr/>
        </p:nvCxnSpPr>
        <p:spPr bwMode="auto">
          <a:xfrm rot="10800000" flipV="1">
            <a:off x="996462" y="2641601"/>
            <a:ext cx="1339362" cy="1025525"/>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5" name="AutoShape 21"/>
          <p:cNvCxnSpPr>
            <a:cxnSpLocks noChangeShapeType="1"/>
            <a:stCxn id="9226" idx="3"/>
            <a:endCxn id="9252" idx="0"/>
          </p:cNvCxnSpPr>
          <p:nvPr/>
        </p:nvCxnSpPr>
        <p:spPr bwMode="auto">
          <a:xfrm>
            <a:off x="4572000" y="3289301"/>
            <a:ext cx="1263162" cy="3857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6" name="AutoShape 22"/>
          <p:cNvCxnSpPr>
            <a:cxnSpLocks noChangeShapeType="1"/>
            <a:stCxn id="9252" idx="2"/>
            <a:endCxn id="9250" idx="0"/>
          </p:cNvCxnSpPr>
          <p:nvPr/>
        </p:nvCxnSpPr>
        <p:spPr bwMode="auto">
          <a:xfrm rot="5400000">
            <a:off x="4426072" y="3777274"/>
            <a:ext cx="936625" cy="1881554"/>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7" name="AutoShape 23"/>
          <p:cNvCxnSpPr>
            <a:cxnSpLocks noChangeShapeType="1"/>
            <a:stCxn id="9223" idx="2"/>
            <a:endCxn id="9249" idx="0"/>
          </p:cNvCxnSpPr>
          <p:nvPr/>
        </p:nvCxnSpPr>
        <p:spPr bwMode="auto">
          <a:xfrm rot="16200000" flipH="1">
            <a:off x="1508552" y="3739234"/>
            <a:ext cx="935038" cy="1959220"/>
          </a:xfrm>
          <a:prstGeom prst="bentConnector3">
            <a:avLst>
              <a:gd name="adj1" fmla="val 49917"/>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8" name="AutoShape 24"/>
          <p:cNvCxnSpPr>
            <a:cxnSpLocks noChangeShapeType="1"/>
            <a:stCxn id="9252" idx="2"/>
            <a:endCxn id="9227" idx="0"/>
          </p:cNvCxnSpPr>
          <p:nvPr/>
        </p:nvCxnSpPr>
        <p:spPr bwMode="auto">
          <a:xfrm>
            <a:off x="5835162" y="4249739"/>
            <a:ext cx="0" cy="93662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9" name="AutoShape 25"/>
          <p:cNvCxnSpPr>
            <a:cxnSpLocks noChangeShapeType="1"/>
            <a:stCxn id="9223" idx="3"/>
            <a:endCxn id="9252" idx="1"/>
          </p:cNvCxnSpPr>
          <p:nvPr/>
        </p:nvCxnSpPr>
        <p:spPr bwMode="auto">
          <a:xfrm>
            <a:off x="1761392" y="3959226"/>
            <a:ext cx="2943958" cy="31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240" name="Group 26"/>
          <p:cNvGrpSpPr>
            <a:grpSpLocks/>
          </p:cNvGrpSpPr>
          <p:nvPr/>
        </p:nvGrpSpPr>
        <p:grpSpPr bwMode="auto">
          <a:xfrm>
            <a:off x="2688982" y="5186364"/>
            <a:ext cx="1531326" cy="339725"/>
            <a:chOff x="2562" y="3339"/>
            <a:chExt cx="1044" cy="212"/>
          </a:xfrm>
        </p:grpSpPr>
        <p:sp>
          <p:nvSpPr>
            <p:cNvPr id="9249" name="Rectangle 27"/>
            <p:cNvSpPr>
              <a:spLocks noChangeArrowheads="1"/>
            </p:cNvSpPr>
            <p:nvPr/>
          </p:nvSpPr>
          <p:spPr bwMode="auto">
            <a:xfrm>
              <a:off x="2608" y="3339"/>
              <a:ext cx="272" cy="182"/>
            </a:xfrm>
            <a:prstGeom prst="rect">
              <a:avLst/>
            </a:prstGeom>
            <a:solidFill>
              <a:srgbClr val="D4DBE3"/>
            </a:solidFill>
            <a:ln w="952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SG" altLang="en-US" sz="1600">
                <a:solidFill>
                  <a:srgbClr val="D4DBE3"/>
                </a:solidFill>
              </a:endParaRPr>
            </a:p>
          </p:txBody>
        </p:sp>
        <p:sp>
          <p:nvSpPr>
            <p:cNvPr id="9250" name="Rectangle 28"/>
            <p:cNvSpPr>
              <a:spLocks noChangeArrowheads="1"/>
            </p:cNvSpPr>
            <p:nvPr/>
          </p:nvSpPr>
          <p:spPr bwMode="auto">
            <a:xfrm>
              <a:off x="3288" y="3339"/>
              <a:ext cx="272" cy="182"/>
            </a:xfrm>
            <a:prstGeom prst="rect">
              <a:avLst/>
            </a:prstGeom>
            <a:solidFill>
              <a:srgbClr val="D4DBE3"/>
            </a:solidFill>
            <a:ln w="952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SG" altLang="en-US" sz="1600">
                <a:solidFill>
                  <a:srgbClr val="D4DBE3"/>
                </a:solidFill>
              </a:endParaRPr>
            </a:p>
          </p:txBody>
        </p:sp>
        <p:sp>
          <p:nvSpPr>
            <p:cNvPr id="9251" name="Text Box 29"/>
            <p:cNvSpPr txBox="1">
              <a:spLocks noChangeArrowheads="1"/>
            </p:cNvSpPr>
            <p:nvPr/>
          </p:nvSpPr>
          <p:spPr bwMode="auto">
            <a:xfrm>
              <a:off x="2562" y="3339"/>
              <a:ext cx="1044" cy="212"/>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Settlement</a:t>
              </a:r>
            </a:p>
          </p:txBody>
        </p:sp>
      </p:grpSp>
      <p:sp>
        <p:nvSpPr>
          <p:cNvPr id="9241" name="Text Box 30"/>
          <p:cNvSpPr txBox="1">
            <a:spLocks noChangeArrowheads="1"/>
          </p:cNvSpPr>
          <p:nvPr/>
        </p:nvSpPr>
        <p:spPr bwMode="auto">
          <a:xfrm>
            <a:off x="7297616" y="1628775"/>
            <a:ext cx="1661746" cy="584773"/>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Party Agreement</a:t>
            </a:r>
          </a:p>
        </p:txBody>
      </p:sp>
      <p:sp>
        <p:nvSpPr>
          <p:cNvPr id="9242" name="Text Box 31"/>
          <p:cNvSpPr txBox="1">
            <a:spLocks noChangeArrowheads="1"/>
          </p:cNvSpPr>
          <p:nvPr/>
        </p:nvSpPr>
        <p:spPr bwMode="auto">
          <a:xfrm>
            <a:off x="7297616" y="5157788"/>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Outcome</a:t>
            </a:r>
          </a:p>
        </p:txBody>
      </p:sp>
      <p:sp>
        <p:nvSpPr>
          <p:cNvPr id="9243" name="Text Box 32"/>
          <p:cNvSpPr txBox="1">
            <a:spLocks noChangeArrowheads="1"/>
          </p:cNvSpPr>
          <p:nvPr/>
        </p:nvSpPr>
        <p:spPr bwMode="auto">
          <a:xfrm>
            <a:off x="7297616" y="3644900"/>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Procedure</a:t>
            </a:r>
          </a:p>
        </p:txBody>
      </p:sp>
      <p:sp>
        <p:nvSpPr>
          <p:cNvPr id="9244" name="Text Box 33"/>
          <p:cNvSpPr txBox="1">
            <a:spLocks noChangeArrowheads="1"/>
          </p:cNvSpPr>
          <p:nvPr/>
        </p:nvSpPr>
        <p:spPr bwMode="auto">
          <a:xfrm>
            <a:off x="7297616" y="2492375"/>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a:t>First Step</a:t>
            </a:r>
          </a:p>
        </p:txBody>
      </p:sp>
      <p:sp>
        <p:nvSpPr>
          <p:cNvPr id="9245" name="Line 34"/>
          <p:cNvSpPr>
            <a:spLocks noChangeShapeType="1"/>
          </p:cNvSpPr>
          <p:nvPr/>
        </p:nvSpPr>
        <p:spPr bwMode="auto">
          <a:xfrm>
            <a:off x="7164267" y="2276475"/>
            <a:ext cx="1861038"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46" name="Line 35"/>
          <p:cNvSpPr>
            <a:spLocks noChangeShapeType="1"/>
          </p:cNvSpPr>
          <p:nvPr/>
        </p:nvSpPr>
        <p:spPr bwMode="auto">
          <a:xfrm>
            <a:off x="7164266" y="1268413"/>
            <a:ext cx="1465" cy="460851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47" name="Line 36"/>
          <p:cNvSpPr>
            <a:spLocks noChangeShapeType="1"/>
          </p:cNvSpPr>
          <p:nvPr/>
        </p:nvSpPr>
        <p:spPr bwMode="auto">
          <a:xfrm>
            <a:off x="7164267" y="2997200"/>
            <a:ext cx="1861038"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48" name="Line 37"/>
          <p:cNvSpPr>
            <a:spLocks noChangeShapeType="1"/>
          </p:cNvSpPr>
          <p:nvPr/>
        </p:nvSpPr>
        <p:spPr bwMode="auto">
          <a:xfrm>
            <a:off x="7164267" y="4652964"/>
            <a:ext cx="1861038" cy="1587"/>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227277631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D0C0D910-75A5-4B67-9401-B9EA1D642EDA}" type="slidenum">
              <a:rPr lang="en-US" altLang="en-US" sz="1400" smtClean="0"/>
              <a:pPr eaLnBrk="1" hangingPunct="1">
                <a:spcBef>
                  <a:spcPct val="0"/>
                </a:spcBef>
                <a:buFontTx/>
                <a:buNone/>
              </a:pPr>
              <a:t>113</a:t>
            </a:fld>
            <a:endParaRPr lang="en-US" altLang="en-US" sz="1400" smtClean="0"/>
          </a:p>
        </p:txBody>
      </p:sp>
      <p:sp>
        <p:nvSpPr>
          <p:cNvPr id="10243" name="Rectangle 2"/>
          <p:cNvSpPr>
            <a:spLocks noGrp="1" noChangeArrowheads="1"/>
          </p:cNvSpPr>
          <p:nvPr>
            <p:ph type="title" idx="4294967295"/>
          </p:nvPr>
        </p:nvSpPr>
        <p:spPr>
          <a:xfrm>
            <a:off x="382466" y="333375"/>
            <a:ext cx="8382000" cy="793750"/>
          </a:xfrm>
        </p:spPr>
        <p:txBody>
          <a:bodyPr/>
          <a:lstStyle/>
          <a:p>
            <a:pPr eaLnBrk="1" hangingPunct="1">
              <a:lnSpc>
                <a:spcPct val="90000"/>
              </a:lnSpc>
            </a:pPr>
            <a:r>
              <a:rPr lang="en-US" altLang="en-US" smtClean="0"/>
              <a:t>WIPO Model Clause Example: Mediation </a:t>
            </a:r>
            <a:br>
              <a:rPr lang="en-US" altLang="en-US" smtClean="0"/>
            </a:br>
            <a:r>
              <a:rPr lang="en-US" altLang="en-US" smtClean="0"/>
              <a:t>followed by Expedited Arbitration</a:t>
            </a:r>
          </a:p>
        </p:txBody>
      </p:sp>
      <p:sp>
        <p:nvSpPr>
          <p:cNvPr id="10244" name="Rectangle 4"/>
          <p:cNvSpPr>
            <a:spLocks noChangeArrowheads="1"/>
          </p:cNvSpPr>
          <p:nvPr/>
        </p:nvSpPr>
        <p:spPr bwMode="auto">
          <a:xfrm>
            <a:off x="649166" y="1412875"/>
            <a:ext cx="7559919" cy="1582738"/>
          </a:xfrm>
          <a:prstGeom prst="rect">
            <a:avLst/>
          </a:prstGeom>
          <a:solidFill>
            <a:srgbClr val="D4DBE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buFontTx/>
              <a:buNone/>
            </a:pPr>
            <a:r>
              <a:rPr lang="en-US" altLang="en-US" sz="1600"/>
              <a:t>"</a:t>
            </a:r>
            <a:r>
              <a:rPr lang="en-US" altLang="en-US" sz="1600" b="1"/>
              <a:t>Any dispute</a:t>
            </a:r>
            <a:r>
              <a:rPr lang="en-US" altLang="en-US" sz="1600"/>
              <a:t>, controversy or claim arising under, out of or relating to this contract and any subsequent amendments of this contract, including, without limitation, its formation, validity, binding effect, interpretation, performance, breach or termination, as well as non-contractual claims, </a:t>
            </a:r>
            <a:r>
              <a:rPr lang="en-US" altLang="en-US" sz="1600" b="1"/>
              <a:t>shall be submitted to mediation in accordance with the WIPO Mediation Rules</a:t>
            </a:r>
            <a:r>
              <a:rPr lang="en-US" altLang="en-US" sz="1600"/>
              <a:t>. The place of mediation shall be </a:t>
            </a:r>
            <a:r>
              <a:rPr lang="en-US" altLang="en-US" sz="1600" b="1"/>
              <a:t>[specify place]</a:t>
            </a:r>
            <a:r>
              <a:rPr lang="en-US" altLang="en-US" sz="1600"/>
              <a:t>. The language to be used in the mediation shall be </a:t>
            </a:r>
            <a:r>
              <a:rPr lang="en-US" altLang="en-US" sz="1600" b="1"/>
              <a:t>[specify language]</a:t>
            </a:r>
            <a:r>
              <a:rPr lang="en-US" altLang="en-US" sz="1600"/>
              <a:t>”</a:t>
            </a:r>
            <a:endParaRPr lang="en-US" altLang="en-US" sz="1600" b="1"/>
          </a:p>
        </p:txBody>
      </p:sp>
      <p:sp>
        <p:nvSpPr>
          <p:cNvPr id="10245" name="Rectangle 5"/>
          <p:cNvSpPr>
            <a:spLocks noChangeArrowheads="1"/>
          </p:cNvSpPr>
          <p:nvPr/>
        </p:nvSpPr>
        <p:spPr bwMode="auto">
          <a:xfrm>
            <a:off x="649166" y="3141664"/>
            <a:ext cx="7559919" cy="2808287"/>
          </a:xfrm>
          <a:prstGeom prst="rect">
            <a:avLst/>
          </a:prstGeom>
          <a:solidFill>
            <a:srgbClr val="D4DBE3"/>
          </a:solidFill>
          <a:ln w="9525">
            <a:solidFill>
              <a:schemeClr val="tx1"/>
            </a:solidFill>
            <a:miter lim="800000"/>
            <a:headEnd/>
            <a:tailEnd/>
          </a:ln>
        </p:spPr>
        <p:txBody>
          <a:bodyPr lIns="92075" tIns="46038" rIns="92075" bIns="46038"/>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90000"/>
              </a:lnSpc>
              <a:buFontTx/>
              <a:buNone/>
            </a:pPr>
            <a:r>
              <a:rPr lang="en-US" altLang="en-US" sz="1600" b="1"/>
              <a:t>If</a:t>
            </a:r>
            <a:r>
              <a:rPr lang="en-US" altLang="en-US" sz="1600"/>
              <a:t>, and to the extent that, </a:t>
            </a:r>
            <a:r>
              <a:rPr lang="en-US" altLang="en-US" sz="1600" b="1"/>
              <a:t>any such dispute</a:t>
            </a:r>
            <a:r>
              <a:rPr lang="en-US" altLang="en-US" sz="1600"/>
              <a:t>, controversy or claim </a:t>
            </a:r>
            <a:r>
              <a:rPr lang="en-US" altLang="en-US" sz="1600" b="1"/>
              <a:t>has not been settled pursuant to the mediation within [60][90] days of the commencement of the mediation,</a:t>
            </a:r>
            <a:r>
              <a:rPr lang="en-US" altLang="en-US" sz="1600"/>
              <a:t> it shall, </a:t>
            </a:r>
            <a:r>
              <a:rPr lang="en-US" altLang="en-US" sz="1600" b="1"/>
              <a:t>upon the filing of a Request for Arbitration by either party, be referred to and finally determined by arbitration in accordance with the WIPO Expedited Arbitration Rules</a:t>
            </a:r>
            <a:r>
              <a:rPr lang="en-US" altLang="en-US" sz="1600"/>
              <a:t>. Alternatively, if, before the expiration of the said period of [60][90] days, either party fails to participate or to continue to participate in the mediation, the dispute, controversy or claim shall, upon the filing of a Request for Arbitration by the other party, be referred to and finally determined by arbitration in accordance with the WIPO Expedited Arbitration Rules. The place of arbitration shall be </a:t>
            </a:r>
            <a:r>
              <a:rPr lang="en-US" altLang="en-US" sz="1600" b="1"/>
              <a:t>[specify place]</a:t>
            </a:r>
            <a:r>
              <a:rPr lang="en-US" altLang="en-US" sz="1600"/>
              <a:t>. The language to be used in the arbitral proceedings shall be </a:t>
            </a:r>
            <a:r>
              <a:rPr lang="en-US" altLang="en-US" sz="1600" b="1"/>
              <a:t>[specify language]</a:t>
            </a:r>
            <a:r>
              <a:rPr lang="en-US" altLang="en-US" sz="1600"/>
              <a:t>. The dispute, controversy or claim referred to arbitration shall be decided in accordance with </a:t>
            </a:r>
            <a:r>
              <a:rPr lang="en-US" altLang="en-US" sz="1600" b="1"/>
              <a:t>[specify jurisdiction]</a:t>
            </a:r>
            <a:r>
              <a:rPr lang="en-US" altLang="en-US" sz="1600"/>
              <a:t> law."</a:t>
            </a:r>
          </a:p>
        </p:txBody>
      </p:sp>
      <p:sp>
        <p:nvSpPr>
          <p:cNvPr id="10246" name="Rectangle 7"/>
          <p:cNvSpPr>
            <a:spLocks noChangeArrowheads="1"/>
          </p:cNvSpPr>
          <p:nvPr/>
        </p:nvSpPr>
        <p:spPr bwMode="auto">
          <a:xfrm>
            <a:off x="383931" y="6092825"/>
            <a:ext cx="4037135" cy="646331"/>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en-SG" altLang="en-US" sz="1800"/>
              <a:t>www.wipo.int/amc/en/clauses/index.html</a:t>
            </a:r>
          </a:p>
        </p:txBody>
      </p:sp>
    </p:spTree>
    <p:extLst>
      <p:ext uri="{BB962C8B-B14F-4D97-AF65-F5344CB8AC3E}">
        <p14:creationId xmlns:p14="http://schemas.microsoft.com/office/powerpoint/2010/main" val="16199868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F650F429-0975-48DC-B565-C7FEC2F9EDDA}" type="slidenum">
              <a:rPr lang="en-US" altLang="en-US" sz="1400" smtClean="0"/>
              <a:pPr eaLnBrk="1" hangingPunct="1">
                <a:spcBef>
                  <a:spcPct val="0"/>
                </a:spcBef>
                <a:buFontTx/>
                <a:buNone/>
              </a:pPr>
              <a:t>114</a:t>
            </a:fld>
            <a:endParaRPr lang="en-US" altLang="en-US" sz="1400" smtClean="0"/>
          </a:p>
        </p:txBody>
      </p:sp>
      <p:sp>
        <p:nvSpPr>
          <p:cNvPr id="11267" name="Rectangle 2"/>
          <p:cNvSpPr>
            <a:spLocks noGrp="1" noChangeArrowheads="1"/>
          </p:cNvSpPr>
          <p:nvPr>
            <p:ph type="title"/>
          </p:nvPr>
        </p:nvSpPr>
        <p:spPr>
          <a:xfrm>
            <a:off x="517281" y="188913"/>
            <a:ext cx="7946780" cy="863600"/>
          </a:xfrm>
        </p:spPr>
        <p:txBody>
          <a:bodyPr/>
          <a:lstStyle/>
          <a:p>
            <a:pPr eaLnBrk="1" hangingPunct="1"/>
            <a:r>
              <a:rPr lang="fr-CH" altLang="en-US" smtClean="0"/>
              <a:t>WIPO Center Case Role</a:t>
            </a:r>
            <a:endParaRPr lang="en-US" altLang="en-US" smtClean="0"/>
          </a:p>
        </p:txBody>
      </p:sp>
      <p:sp>
        <p:nvSpPr>
          <p:cNvPr id="9220" name="Rectangle 3"/>
          <p:cNvSpPr>
            <a:spLocks noChangeArrowheads="1"/>
          </p:cNvSpPr>
          <p:nvPr/>
        </p:nvSpPr>
        <p:spPr bwMode="auto">
          <a:xfrm>
            <a:off x="317989" y="1125538"/>
            <a:ext cx="8826011"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63" tIns="46231" rIns="92463" bIns="46231"/>
          <a:lstStyle>
            <a:lvl1pPr marL="342900" indent="-342900"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lvl="2" eaLnBrk="1" hangingPunct="1">
              <a:defRPr/>
            </a:pPr>
            <a:endParaRPr lang="en-US" altLang="en-US" sz="1100" dirty="0" smtClean="0"/>
          </a:p>
          <a:p>
            <a:pPr lvl="1" eaLnBrk="1" hangingPunct="1">
              <a:defRPr/>
            </a:pPr>
            <a:r>
              <a:rPr lang="en-US" altLang="en-US" u="sng" dirty="0" smtClean="0"/>
              <a:t>Administering </a:t>
            </a:r>
            <a:r>
              <a:rPr lang="en-US" altLang="en-US" u="sng" dirty="0"/>
              <a:t>cases</a:t>
            </a:r>
          </a:p>
          <a:p>
            <a:pPr lvl="2" eaLnBrk="1" hangingPunct="1">
              <a:defRPr/>
            </a:pPr>
            <a:r>
              <a:rPr lang="fr-CH" altLang="en-US" dirty="0"/>
              <a:t> Under WIPO </a:t>
            </a:r>
            <a:r>
              <a:rPr lang="fr-CH" altLang="en-US" dirty="0" err="1"/>
              <a:t>Rules</a:t>
            </a:r>
            <a:r>
              <a:rPr lang="fr-CH" altLang="en-US" dirty="0"/>
              <a:t>, or </a:t>
            </a:r>
            <a:r>
              <a:rPr lang="fr-CH" altLang="en-US" dirty="0" err="1"/>
              <a:t>under</a:t>
            </a:r>
            <a:r>
              <a:rPr lang="fr-CH" altLang="en-US" dirty="0"/>
              <a:t> </a:t>
            </a:r>
            <a:r>
              <a:rPr lang="fr-CH" altLang="en-US" dirty="0" err="1"/>
              <a:t>special</a:t>
            </a:r>
            <a:r>
              <a:rPr lang="fr-CH" altLang="en-US" dirty="0"/>
              <a:t> </a:t>
            </a:r>
            <a:r>
              <a:rPr lang="fr-CH" altLang="en-US" dirty="0" err="1"/>
              <a:t>procedures</a:t>
            </a:r>
            <a:endParaRPr lang="fr-CH" altLang="en-US" dirty="0"/>
          </a:p>
          <a:p>
            <a:pPr lvl="2">
              <a:lnSpc>
                <a:spcPct val="90000"/>
              </a:lnSpc>
              <a:defRPr/>
            </a:pPr>
            <a:r>
              <a:rPr lang="fr-CH" altLang="en-US" dirty="0"/>
              <a:t> Active management:  </a:t>
            </a:r>
            <a:r>
              <a:rPr lang="fr-CH" altLang="en-US" dirty="0" err="1"/>
              <a:t>containing</a:t>
            </a:r>
            <a:r>
              <a:rPr lang="fr-CH" altLang="en-US" dirty="0"/>
              <a:t> time and </a:t>
            </a:r>
            <a:r>
              <a:rPr lang="fr-CH" altLang="en-US" dirty="0" err="1"/>
              <a:t>costs</a:t>
            </a:r>
            <a:endParaRPr lang="fr-CH" altLang="en-US" dirty="0"/>
          </a:p>
          <a:p>
            <a:pPr lvl="3">
              <a:lnSpc>
                <a:spcPct val="90000"/>
              </a:lnSpc>
              <a:defRPr/>
            </a:pPr>
            <a:r>
              <a:rPr lang="fr-CH" altLang="en-US" dirty="0"/>
              <a:t> WIPO ECAF (</a:t>
            </a:r>
            <a:r>
              <a:rPr lang="fr-CH" altLang="en-US" dirty="0" err="1"/>
              <a:t>optional</a:t>
            </a:r>
            <a:r>
              <a:rPr lang="fr-CH" altLang="en-US" dirty="0"/>
              <a:t> online case management)</a:t>
            </a:r>
          </a:p>
          <a:p>
            <a:pPr lvl="1" eaLnBrk="1" hangingPunct="1">
              <a:defRPr/>
            </a:pPr>
            <a:endParaRPr lang="en-US" altLang="en-US" dirty="0" smtClean="0"/>
          </a:p>
          <a:p>
            <a:pPr lvl="1" eaLnBrk="1" hangingPunct="1">
              <a:defRPr/>
            </a:pPr>
            <a:r>
              <a:rPr lang="en-US" altLang="en-US" dirty="0" smtClean="0"/>
              <a:t>Facilitating </a:t>
            </a:r>
            <a:r>
              <a:rPr lang="en-US" altLang="en-US" u="sng" dirty="0" smtClean="0"/>
              <a:t>selection and appointment</a:t>
            </a:r>
            <a:r>
              <a:rPr lang="en-US" altLang="en-US" dirty="0" smtClean="0"/>
              <a:t> of mediators, arbitrators, experts</a:t>
            </a:r>
          </a:p>
          <a:p>
            <a:pPr lvl="2" eaLnBrk="1" hangingPunct="1">
              <a:defRPr/>
            </a:pPr>
            <a:r>
              <a:rPr lang="en-US" altLang="en-US" dirty="0" smtClean="0"/>
              <a:t> WIPO list of 1,500+ neutrals </a:t>
            </a:r>
          </a:p>
          <a:p>
            <a:pPr lvl="3" eaLnBrk="1" hangingPunct="1">
              <a:defRPr/>
            </a:pPr>
            <a:r>
              <a:rPr lang="en-US" altLang="en-US" dirty="0" smtClean="0"/>
              <a:t> From numerous countries in all regions</a:t>
            </a:r>
          </a:p>
          <a:p>
            <a:pPr lvl="3" eaLnBrk="1" hangingPunct="1">
              <a:defRPr/>
            </a:pPr>
            <a:r>
              <a:rPr lang="en-US" altLang="en-US" dirty="0" smtClean="0"/>
              <a:t> Specialized in different areas of IP and IT</a:t>
            </a:r>
          </a:p>
          <a:p>
            <a:pPr marL="914400" lvl="2" indent="0" eaLnBrk="1" hangingPunct="1">
              <a:buFontTx/>
              <a:buNone/>
              <a:defRPr/>
            </a:pPr>
            <a:endParaRPr lang="en-US" altLang="en-US" dirty="0" smtClean="0"/>
          </a:p>
          <a:p>
            <a:pPr lvl="2" eaLnBrk="1" hangingPunct="1">
              <a:defRPr/>
            </a:pPr>
            <a:endParaRPr lang="fr-CH" altLang="en-US" sz="2000" dirty="0" smtClean="0"/>
          </a:p>
          <a:p>
            <a:pPr lvl="2" eaLnBrk="1" hangingPunct="1">
              <a:defRPr/>
            </a:pPr>
            <a:endParaRPr lang="en-US" altLang="en-US" sz="2200" dirty="0" smtClean="0"/>
          </a:p>
          <a:p>
            <a:pPr eaLnBrk="1" hangingPunct="1">
              <a:defRPr/>
            </a:pPr>
            <a:endParaRPr lang="en-US" altLang="en-US" sz="2200" dirty="0" smtClean="0"/>
          </a:p>
          <a:p>
            <a:pPr lvl="1" eaLnBrk="1" hangingPunct="1">
              <a:buFontTx/>
              <a:buNone/>
              <a:defRPr/>
            </a:pPr>
            <a:endParaRPr lang="en-US" altLang="en-US" sz="2200" dirty="0" smtClean="0"/>
          </a:p>
          <a:p>
            <a:pPr eaLnBrk="1" hangingPunct="1">
              <a:buFontTx/>
              <a:buNone/>
              <a:defRPr/>
            </a:pPr>
            <a:r>
              <a:rPr lang="fr-CH" altLang="en-US" sz="2200" dirty="0" smtClean="0"/>
              <a:t> </a:t>
            </a:r>
            <a:endParaRPr lang="en-US" altLang="en-US" sz="2200" dirty="0" smtClean="0"/>
          </a:p>
        </p:txBody>
      </p:sp>
    </p:spTree>
    <p:extLst>
      <p:ext uri="{BB962C8B-B14F-4D97-AF65-F5344CB8AC3E}">
        <p14:creationId xmlns:p14="http://schemas.microsoft.com/office/powerpoint/2010/main" val="415765914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FB2CA4CE-E0FC-47C4-A317-A826D2550F89}" type="slidenum">
              <a:rPr lang="en-US" altLang="en-US" sz="1400" smtClean="0"/>
              <a:pPr eaLnBrk="1" hangingPunct="1">
                <a:spcBef>
                  <a:spcPct val="0"/>
                </a:spcBef>
                <a:buFontTx/>
                <a:buNone/>
              </a:pPr>
              <a:t>115</a:t>
            </a:fld>
            <a:endParaRPr lang="en-US" altLang="en-US" sz="1400" smtClean="0"/>
          </a:p>
        </p:txBody>
      </p:sp>
      <p:sp>
        <p:nvSpPr>
          <p:cNvPr id="12291" name="Rectangle 2"/>
          <p:cNvSpPr>
            <a:spLocks noGrp="1" noChangeArrowheads="1"/>
          </p:cNvSpPr>
          <p:nvPr>
            <p:ph type="title"/>
          </p:nvPr>
        </p:nvSpPr>
        <p:spPr>
          <a:xfrm>
            <a:off x="451338" y="119064"/>
            <a:ext cx="8229600" cy="803275"/>
          </a:xfrm>
        </p:spPr>
        <p:txBody>
          <a:bodyPr/>
          <a:lstStyle/>
          <a:p>
            <a:r>
              <a:rPr lang="en-US" altLang="en-US" sz="3200" dirty="0" smtClean="0"/>
              <a:t>WIPO Electronic Case Facility (ECAF)</a:t>
            </a:r>
          </a:p>
        </p:txBody>
      </p:sp>
      <p:pic>
        <p:nvPicPr>
          <p:cNvPr id="12292" name="Picture 3" descr="casefil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57338"/>
            <a:ext cx="9144000" cy="5300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3" name="Rectangle 4"/>
          <p:cNvSpPr>
            <a:spLocks noChangeArrowheads="1"/>
          </p:cNvSpPr>
          <p:nvPr/>
        </p:nvSpPr>
        <p:spPr bwMode="auto">
          <a:xfrm>
            <a:off x="317990" y="981075"/>
            <a:ext cx="8707315"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15963" indent="-715963" eaLnBrk="0" hangingPunct="0">
              <a:spcBef>
                <a:spcPct val="20000"/>
              </a:spcBef>
              <a:buBlip>
                <a:blip r:embed="rId2"/>
              </a:buBlip>
              <a:defRPr sz="2400">
                <a:solidFill>
                  <a:schemeClr val="tx1"/>
                </a:solidFill>
                <a:latin typeface="Arial" charset="0"/>
                <a:cs typeface="Arial" charset="0"/>
              </a:defRPr>
            </a:lvl1pPr>
            <a:lvl2pPr marL="1181100" indent="-285750" eaLnBrk="0" hangingPunct="0">
              <a:spcBef>
                <a:spcPct val="20000"/>
              </a:spcBef>
              <a:buBlip>
                <a:blip r:embed="rId2"/>
              </a:buBlip>
              <a:defRPr sz="2400">
                <a:solidFill>
                  <a:schemeClr val="tx1"/>
                </a:solidFill>
                <a:latin typeface="Arial" charset="0"/>
                <a:cs typeface="Arial" charset="0"/>
              </a:defRPr>
            </a:lvl2pPr>
            <a:lvl3pPr marL="1589088" indent="-228600" eaLnBrk="0" hangingPunct="0">
              <a:spcBef>
                <a:spcPct val="20000"/>
              </a:spcBef>
              <a:buBlip>
                <a:blip r:embed="rId2"/>
              </a:buBlip>
              <a:defRPr sz="2400">
                <a:solidFill>
                  <a:schemeClr val="tx1"/>
                </a:solidFill>
                <a:latin typeface="Arial" charset="0"/>
                <a:cs typeface="Arial" charset="0"/>
              </a:defRPr>
            </a:lvl3pPr>
            <a:lvl4pPr marL="1997075" indent="-228600" eaLnBrk="0" hangingPunct="0">
              <a:spcBef>
                <a:spcPct val="20000"/>
              </a:spcBef>
              <a:buBlip>
                <a:blip r:embed="rId2"/>
              </a:buBlip>
              <a:defRPr sz="2400">
                <a:solidFill>
                  <a:schemeClr val="tx1"/>
                </a:solidFill>
                <a:latin typeface="Arial" charset="0"/>
                <a:cs typeface="Arial" charset="0"/>
              </a:defRPr>
            </a:lvl4pPr>
            <a:lvl5pPr marL="2405063" indent="-228600" eaLnBrk="0" hangingPunct="0">
              <a:spcBef>
                <a:spcPct val="20000"/>
              </a:spcBef>
              <a:buBlip>
                <a:blip r:embed="rId2"/>
              </a:buBlip>
              <a:defRPr sz="2400">
                <a:solidFill>
                  <a:schemeClr val="tx1"/>
                </a:solidFill>
                <a:latin typeface="Arial" charset="0"/>
                <a:cs typeface="Arial" charset="0"/>
              </a:defRPr>
            </a:lvl5pPr>
            <a:lvl6pPr marL="2862263"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3319463"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776663"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4233863"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r>
              <a:rPr lang="en-US" altLang="en-US" dirty="0" smtClean="0"/>
              <a:t>Simple; </a:t>
            </a:r>
            <a:r>
              <a:rPr lang="en-US" altLang="en-US" dirty="0"/>
              <a:t>secure; instant; </a:t>
            </a:r>
            <a:r>
              <a:rPr lang="en-US" altLang="en-US" dirty="0" smtClean="0"/>
              <a:t>location-independent; optional </a:t>
            </a:r>
            <a:endParaRPr lang="fr-CH" altLang="en-US" dirty="0"/>
          </a:p>
          <a:p>
            <a:pPr lvl="1" eaLnBrk="1" hangingPunct="1">
              <a:buFontTx/>
              <a:buNone/>
            </a:pPr>
            <a:endParaRPr lang="en-US" altLang="en-US" dirty="0"/>
          </a:p>
          <a:p>
            <a:pPr lvl="1" eaLnBrk="1" hangingPunct="1"/>
            <a:endParaRPr lang="en-US" altLang="en-US" sz="2000" dirty="0"/>
          </a:p>
        </p:txBody>
      </p:sp>
    </p:spTree>
    <p:extLst>
      <p:ext uri="{BB962C8B-B14F-4D97-AF65-F5344CB8AC3E}">
        <p14:creationId xmlns:p14="http://schemas.microsoft.com/office/powerpoint/2010/main" val="2297090581"/>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3B9F0C79-5B4F-414E-8211-E816E1B311D3}" type="slidenum">
              <a:rPr lang="en-US" altLang="en-US" sz="1400" smtClean="0"/>
              <a:pPr eaLnBrk="1" hangingPunct="1">
                <a:spcBef>
                  <a:spcPct val="0"/>
                </a:spcBef>
                <a:buFontTx/>
                <a:buNone/>
              </a:pPr>
              <a:t>116</a:t>
            </a:fld>
            <a:endParaRPr lang="en-US" altLang="en-US" sz="1400" smtClean="0"/>
          </a:p>
        </p:txBody>
      </p:sp>
      <p:sp>
        <p:nvSpPr>
          <p:cNvPr id="13315" name="Slide Number Placeholder 1"/>
          <p:cNvSpPr txBox="1">
            <a:spLocks noGrp="1"/>
          </p:cNvSpPr>
          <p:nvPr/>
        </p:nvSpPr>
        <p:spPr bwMode="auto">
          <a:xfrm>
            <a:off x="7239000" y="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a:spcBef>
                <a:spcPct val="0"/>
              </a:spcBef>
              <a:buFontTx/>
              <a:buNone/>
            </a:pPr>
            <a:fld id="{29E75FE5-E014-429D-948A-9A48CCF7F16D}" type="slidenum">
              <a:rPr lang="fr-FR" altLang="en-US" sz="1400"/>
              <a:pPr algn="r">
                <a:spcBef>
                  <a:spcPct val="0"/>
                </a:spcBef>
                <a:buFontTx/>
                <a:buNone/>
              </a:pPr>
              <a:t>116</a:t>
            </a:fld>
            <a:endParaRPr lang="fr-FR" altLang="en-US" sz="1400"/>
          </a:p>
        </p:txBody>
      </p:sp>
      <p:sp>
        <p:nvSpPr>
          <p:cNvPr id="13316" name="Rectangle 34"/>
          <p:cNvSpPr>
            <a:spLocks noChangeArrowheads="1"/>
          </p:cNvSpPr>
          <p:nvPr/>
        </p:nvSpPr>
        <p:spPr bwMode="auto">
          <a:xfrm>
            <a:off x="4904643" y="4799013"/>
            <a:ext cx="4038600" cy="133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nSpc>
                <a:spcPct val="70000"/>
              </a:lnSpc>
              <a:spcBef>
                <a:spcPct val="0"/>
              </a:spcBef>
              <a:spcAft>
                <a:spcPct val="25000"/>
              </a:spcAft>
              <a:buFontTx/>
              <a:buChar char="•"/>
            </a:pPr>
            <a:r>
              <a:rPr kumimoji="1" lang="en-US" altLang="en-US" sz="1800"/>
              <a:t> One exchange of pleadings</a:t>
            </a:r>
          </a:p>
          <a:p>
            <a:pPr>
              <a:lnSpc>
                <a:spcPct val="70000"/>
              </a:lnSpc>
              <a:spcBef>
                <a:spcPct val="0"/>
              </a:spcBef>
              <a:spcAft>
                <a:spcPct val="25000"/>
              </a:spcAft>
              <a:buFontTx/>
              <a:buChar char="•"/>
            </a:pPr>
            <a:r>
              <a:rPr kumimoji="1" lang="fr-CH" altLang="en-US" sz="1800"/>
              <a:t> Shorter time limits</a:t>
            </a:r>
          </a:p>
          <a:p>
            <a:pPr>
              <a:lnSpc>
                <a:spcPct val="70000"/>
              </a:lnSpc>
              <a:spcBef>
                <a:spcPct val="0"/>
              </a:spcBef>
              <a:spcAft>
                <a:spcPct val="25000"/>
              </a:spcAft>
              <a:buFontTx/>
              <a:buChar char="•"/>
            </a:pPr>
            <a:r>
              <a:rPr kumimoji="1" lang="fr-CH" altLang="en-US" sz="1800"/>
              <a:t> Sole arbitrator</a:t>
            </a:r>
          </a:p>
          <a:p>
            <a:pPr>
              <a:lnSpc>
                <a:spcPct val="70000"/>
              </a:lnSpc>
              <a:spcBef>
                <a:spcPct val="0"/>
              </a:spcBef>
              <a:spcAft>
                <a:spcPct val="25000"/>
              </a:spcAft>
              <a:buFontTx/>
              <a:buChar char="•"/>
            </a:pPr>
            <a:r>
              <a:rPr kumimoji="1" lang="fr-CH" altLang="en-US" sz="1800"/>
              <a:t> Shorter hearings </a:t>
            </a:r>
          </a:p>
          <a:p>
            <a:pPr>
              <a:lnSpc>
                <a:spcPct val="70000"/>
              </a:lnSpc>
              <a:spcBef>
                <a:spcPct val="0"/>
              </a:spcBef>
              <a:buFontTx/>
              <a:buChar char="•"/>
            </a:pPr>
            <a:r>
              <a:rPr kumimoji="1" lang="en-US" altLang="en-US" sz="1800"/>
              <a:t> Fixed f</a:t>
            </a:r>
            <a:r>
              <a:rPr kumimoji="1" lang="fr-CH" altLang="en-US" sz="1800"/>
              <a:t>ees</a:t>
            </a:r>
            <a:endParaRPr kumimoji="1" lang="en-US" altLang="en-US" sz="1800"/>
          </a:p>
        </p:txBody>
      </p:sp>
      <p:grpSp>
        <p:nvGrpSpPr>
          <p:cNvPr id="13317" name="Group 4"/>
          <p:cNvGrpSpPr>
            <a:grpSpLocks/>
          </p:cNvGrpSpPr>
          <p:nvPr/>
        </p:nvGrpSpPr>
        <p:grpSpPr bwMode="auto">
          <a:xfrm>
            <a:off x="4573466" y="622300"/>
            <a:ext cx="3884734" cy="4030663"/>
            <a:chOff x="2881" y="392"/>
            <a:chExt cx="2447" cy="2539"/>
          </a:xfrm>
        </p:grpSpPr>
        <p:sp>
          <p:nvSpPr>
            <p:cNvPr id="13337" name="Text Box 23"/>
            <p:cNvSpPr txBox="1">
              <a:spLocks noChangeArrowheads="1"/>
            </p:cNvSpPr>
            <p:nvPr/>
          </p:nvSpPr>
          <p:spPr bwMode="auto">
            <a:xfrm>
              <a:off x="2881" y="392"/>
              <a:ext cx="2447" cy="233"/>
            </a:xfrm>
            <a:prstGeom prst="rect">
              <a:avLst/>
            </a:prstGeom>
            <a:noFill/>
            <a:ln>
              <a:noFill/>
            </a:ln>
            <a:effectLst/>
            <a:extLst>
              <a:ext uri="{909E8E84-426E-40dd-AFC4-6F175D3DCCD1}">
                <a14:hiddenFill xmlns:a14="http://schemas.microsoft.com/office/drawing/2010/main">
                  <a:solidFill>
                    <a:srgbClr val="D4DBE3">
                      <a:alpha val="50195"/>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458" tIns="46229" rIns="92458" bIns="46229">
              <a:spAutoFit/>
            </a:bodyP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800" b="1">
                  <a:solidFill>
                    <a:srgbClr val="70899B"/>
                  </a:solidFill>
                </a:rPr>
                <a:t>WIPO Expedited Arbitration</a:t>
              </a:r>
            </a:p>
          </p:txBody>
        </p:sp>
        <p:sp>
          <p:nvSpPr>
            <p:cNvPr id="13338" name="Text Box 7"/>
            <p:cNvSpPr txBox="1">
              <a:spLocks noChangeArrowheads="1"/>
            </p:cNvSpPr>
            <p:nvPr/>
          </p:nvSpPr>
          <p:spPr bwMode="auto">
            <a:xfrm>
              <a:off x="3108" y="710"/>
              <a:ext cx="2039"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Request for Arbitration </a:t>
              </a:r>
              <a:br>
                <a:rPr kumimoji="1" lang="en-US" altLang="en-US" sz="1200" b="1"/>
              </a:br>
              <a:r>
                <a:rPr kumimoji="1" lang="en-US" altLang="en-US" sz="1200" b="1"/>
                <a:t>and Statement of Claim</a:t>
              </a:r>
            </a:p>
          </p:txBody>
        </p:sp>
        <p:sp>
          <p:nvSpPr>
            <p:cNvPr id="13339" name="Text Box 8"/>
            <p:cNvSpPr txBox="1">
              <a:spLocks noChangeArrowheads="1"/>
            </p:cNvSpPr>
            <p:nvPr/>
          </p:nvSpPr>
          <p:spPr bwMode="auto">
            <a:xfrm>
              <a:off x="3108" y="1163"/>
              <a:ext cx="2039"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Answer to Request for Arbitration and Statement of Defense</a:t>
              </a:r>
            </a:p>
          </p:txBody>
        </p:sp>
        <p:sp>
          <p:nvSpPr>
            <p:cNvPr id="13340" name="Text Box 9"/>
            <p:cNvSpPr txBox="1">
              <a:spLocks noChangeArrowheads="1"/>
            </p:cNvSpPr>
            <p:nvPr/>
          </p:nvSpPr>
          <p:spPr bwMode="auto">
            <a:xfrm>
              <a:off x="3108" y="1616"/>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Appointment of Arbitrator(s)</a:t>
              </a:r>
            </a:p>
          </p:txBody>
        </p:sp>
        <p:sp>
          <p:nvSpPr>
            <p:cNvPr id="13341" name="Text Box 10"/>
            <p:cNvSpPr txBox="1">
              <a:spLocks noChangeArrowheads="1"/>
            </p:cNvSpPr>
            <p:nvPr/>
          </p:nvSpPr>
          <p:spPr bwMode="auto">
            <a:xfrm>
              <a:off x="3108" y="1979"/>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solidFill>
                    <a:schemeClr val="tx2"/>
                  </a:solidFill>
                </a:rPr>
                <a:t>Hearing</a:t>
              </a:r>
            </a:p>
          </p:txBody>
        </p:sp>
        <p:sp>
          <p:nvSpPr>
            <p:cNvPr id="13342" name="Text Box 11"/>
            <p:cNvSpPr txBox="1">
              <a:spLocks noChangeArrowheads="1"/>
            </p:cNvSpPr>
            <p:nvPr/>
          </p:nvSpPr>
          <p:spPr bwMode="auto">
            <a:xfrm>
              <a:off x="3108" y="2342"/>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Closure of Proceedings</a:t>
              </a:r>
            </a:p>
          </p:txBody>
        </p:sp>
        <p:sp>
          <p:nvSpPr>
            <p:cNvPr id="13343" name="Text Box 20"/>
            <p:cNvSpPr txBox="1">
              <a:spLocks noChangeArrowheads="1"/>
            </p:cNvSpPr>
            <p:nvPr/>
          </p:nvSpPr>
          <p:spPr bwMode="auto">
            <a:xfrm>
              <a:off x="3108" y="2704"/>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Final Award</a:t>
              </a:r>
            </a:p>
          </p:txBody>
        </p:sp>
        <p:cxnSp>
          <p:nvCxnSpPr>
            <p:cNvPr id="13344" name="AutoShape 12"/>
            <p:cNvCxnSpPr>
              <a:cxnSpLocks noChangeShapeType="1"/>
            </p:cNvCxnSpPr>
            <p:nvPr/>
          </p:nvCxnSpPr>
          <p:spPr bwMode="auto">
            <a:xfrm>
              <a:off x="4128" y="1027"/>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45" name="AutoShape 13"/>
            <p:cNvCxnSpPr>
              <a:cxnSpLocks noChangeShapeType="1"/>
            </p:cNvCxnSpPr>
            <p:nvPr/>
          </p:nvCxnSpPr>
          <p:spPr bwMode="auto">
            <a:xfrm>
              <a:off x="4128" y="1480"/>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46" name="AutoShape 14"/>
            <p:cNvCxnSpPr>
              <a:cxnSpLocks noChangeShapeType="1"/>
            </p:cNvCxnSpPr>
            <p:nvPr/>
          </p:nvCxnSpPr>
          <p:spPr bwMode="auto">
            <a:xfrm>
              <a:off x="4128" y="1843"/>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47" name="AutoShape 15"/>
            <p:cNvCxnSpPr>
              <a:cxnSpLocks noChangeShapeType="1"/>
            </p:cNvCxnSpPr>
            <p:nvPr/>
          </p:nvCxnSpPr>
          <p:spPr bwMode="auto">
            <a:xfrm>
              <a:off x="4128" y="2206"/>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48" name="AutoShape 16"/>
            <p:cNvCxnSpPr>
              <a:cxnSpLocks noChangeShapeType="1"/>
            </p:cNvCxnSpPr>
            <p:nvPr/>
          </p:nvCxnSpPr>
          <p:spPr bwMode="auto">
            <a:xfrm>
              <a:off x="4128" y="2569"/>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318" name="Group 17"/>
          <p:cNvGrpSpPr>
            <a:grpSpLocks/>
          </p:cNvGrpSpPr>
          <p:nvPr/>
        </p:nvGrpSpPr>
        <p:grpSpPr bwMode="auto">
          <a:xfrm>
            <a:off x="584689" y="620714"/>
            <a:ext cx="3890596" cy="5614987"/>
            <a:chOff x="384" y="392"/>
            <a:chExt cx="2451" cy="3537"/>
          </a:xfrm>
        </p:grpSpPr>
        <p:sp>
          <p:nvSpPr>
            <p:cNvPr id="13319" name="Text Box 5"/>
            <p:cNvSpPr txBox="1">
              <a:spLocks noChangeArrowheads="1"/>
            </p:cNvSpPr>
            <p:nvPr/>
          </p:nvSpPr>
          <p:spPr bwMode="auto">
            <a:xfrm>
              <a:off x="567" y="392"/>
              <a:ext cx="2041" cy="233"/>
            </a:xfrm>
            <a:prstGeom prst="rect">
              <a:avLst/>
            </a:prstGeom>
            <a:noFill/>
            <a:ln>
              <a:noFill/>
            </a:ln>
            <a:effectLst/>
            <a:extLst>
              <a:ext uri="{909E8E84-426E-40dd-AFC4-6F175D3DCCD1}">
                <a14:hiddenFill xmlns:a14="http://schemas.microsoft.com/office/drawing/2010/main">
                  <a:solidFill>
                    <a:srgbClr val="D4DBE3">
                      <a:alpha val="50195"/>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458" tIns="46229" rIns="92458" bIns="46229">
              <a:spAutoFit/>
            </a:bodyP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50000"/>
                </a:spcBef>
                <a:buFontTx/>
                <a:buNone/>
              </a:pPr>
              <a:r>
                <a:rPr lang="en-US" altLang="en-US" sz="1800" b="1">
                  <a:solidFill>
                    <a:srgbClr val="70899B"/>
                  </a:solidFill>
                </a:rPr>
                <a:t>WIPO Arbitration</a:t>
              </a:r>
            </a:p>
          </p:txBody>
        </p:sp>
        <p:sp>
          <p:nvSpPr>
            <p:cNvPr id="13320" name="Text Box 7"/>
            <p:cNvSpPr txBox="1">
              <a:spLocks noChangeArrowheads="1"/>
            </p:cNvSpPr>
            <p:nvPr/>
          </p:nvSpPr>
          <p:spPr bwMode="auto">
            <a:xfrm>
              <a:off x="384" y="709"/>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Request for Arbitration</a:t>
              </a:r>
            </a:p>
          </p:txBody>
        </p:sp>
        <p:sp>
          <p:nvSpPr>
            <p:cNvPr id="13321" name="Text Box 8"/>
            <p:cNvSpPr txBox="1">
              <a:spLocks noChangeArrowheads="1"/>
            </p:cNvSpPr>
            <p:nvPr/>
          </p:nvSpPr>
          <p:spPr bwMode="auto">
            <a:xfrm>
              <a:off x="384" y="1071"/>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Answer to Request for Arbitration</a:t>
              </a:r>
            </a:p>
          </p:txBody>
        </p:sp>
        <p:sp>
          <p:nvSpPr>
            <p:cNvPr id="13322" name="Text Box 9"/>
            <p:cNvSpPr txBox="1">
              <a:spLocks noChangeArrowheads="1"/>
            </p:cNvSpPr>
            <p:nvPr/>
          </p:nvSpPr>
          <p:spPr bwMode="auto">
            <a:xfrm>
              <a:off x="384" y="1434"/>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Appointment of Arbitrator(s)</a:t>
              </a:r>
            </a:p>
          </p:txBody>
        </p:sp>
        <p:sp>
          <p:nvSpPr>
            <p:cNvPr id="13323" name="Text Box 10"/>
            <p:cNvSpPr txBox="1">
              <a:spLocks noChangeArrowheads="1"/>
            </p:cNvSpPr>
            <p:nvPr/>
          </p:nvSpPr>
          <p:spPr bwMode="auto">
            <a:xfrm>
              <a:off x="384" y="1797"/>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solidFill>
                    <a:schemeClr val="tx2"/>
                  </a:solidFill>
                </a:rPr>
                <a:t>Statement of Claim</a:t>
              </a:r>
            </a:p>
          </p:txBody>
        </p:sp>
        <p:sp>
          <p:nvSpPr>
            <p:cNvPr id="13324" name="Text Box 11"/>
            <p:cNvSpPr txBox="1">
              <a:spLocks noChangeArrowheads="1"/>
            </p:cNvSpPr>
            <p:nvPr/>
          </p:nvSpPr>
          <p:spPr bwMode="auto">
            <a:xfrm>
              <a:off x="384" y="2160"/>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Statement of Defense</a:t>
              </a:r>
            </a:p>
          </p:txBody>
        </p:sp>
        <p:sp>
          <p:nvSpPr>
            <p:cNvPr id="13325" name="Text Box 12"/>
            <p:cNvSpPr txBox="1">
              <a:spLocks noChangeArrowheads="1"/>
            </p:cNvSpPr>
            <p:nvPr/>
          </p:nvSpPr>
          <p:spPr bwMode="auto">
            <a:xfrm>
              <a:off x="384" y="2977"/>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Hearings</a:t>
              </a:r>
            </a:p>
          </p:txBody>
        </p:sp>
        <p:sp>
          <p:nvSpPr>
            <p:cNvPr id="13326" name="Text Box 13"/>
            <p:cNvSpPr txBox="1">
              <a:spLocks noChangeArrowheads="1"/>
            </p:cNvSpPr>
            <p:nvPr/>
          </p:nvSpPr>
          <p:spPr bwMode="auto">
            <a:xfrm>
              <a:off x="384" y="3339"/>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Closure of Proceedings</a:t>
              </a:r>
            </a:p>
          </p:txBody>
        </p:sp>
        <p:sp>
          <p:nvSpPr>
            <p:cNvPr id="13327" name="Text Box 14"/>
            <p:cNvSpPr txBox="1">
              <a:spLocks noChangeArrowheads="1"/>
            </p:cNvSpPr>
            <p:nvPr/>
          </p:nvSpPr>
          <p:spPr bwMode="auto">
            <a:xfrm>
              <a:off x="384" y="3702"/>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Final Award</a:t>
              </a:r>
            </a:p>
          </p:txBody>
        </p:sp>
        <p:sp>
          <p:nvSpPr>
            <p:cNvPr id="13328" name="Text Box 20"/>
            <p:cNvSpPr txBox="1">
              <a:spLocks noChangeArrowheads="1"/>
            </p:cNvSpPr>
            <p:nvPr/>
          </p:nvSpPr>
          <p:spPr bwMode="auto">
            <a:xfrm>
              <a:off x="384" y="2523"/>
              <a:ext cx="2451"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FontTx/>
                <a:buNone/>
              </a:pPr>
              <a:r>
                <a:rPr kumimoji="1" lang="en-US" altLang="en-US" sz="1200" b="1"/>
                <a:t>Further Written Statements and Witness Statements</a:t>
              </a:r>
            </a:p>
          </p:txBody>
        </p:sp>
        <p:cxnSp>
          <p:nvCxnSpPr>
            <p:cNvPr id="13329" name="AutoShape 28"/>
            <p:cNvCxnSpPr>
              <a:cxnSpLocks noChangeShapeType="1"/>
              <a:stCxn id="13320" idx="2"/>
              <a:endCxn id="13321" idx="0"/>
            </p:cNvCxnSpPr>
            <p:nvPr/>
          </p:nvCxnSpPr>
          <p:spPr bwMode="auto">
            <a:xfrm>
              <a:off x="1610" y="936"/>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0" name="AutoShape 29"/>
            <p:cNvCxnSpPr>
              <a:cxnSpLocks noChangeShapeType="1"/>
              <a:stCxn id="13326" idx="2"/>
              <a:endCxn id="13327" idx="0"/>
            </p:cNvCxnSpPr>
            <p:nvPr/>
          </p:nvCxnSpPr>
          <p:spPr bwMode="auto">
            <a:xfrm>
              <a:off x="1610" y="3566"/>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1" name="AutoShape 30"/>
            <p:cNvCxnSpPr>
              <a:cxnSpLocks noChangeShapeType="1"/>
              <a:stCxn id="13321" idx="2"/>
              <a:endCxn id="13322" idx="0"/>
            </p:cNvCxnSpPr>
            <p:nvPr/>
          </p:nvCxnSpPr>
          <p:spPr bwMode="auto">
            <a:xfrm>
              <a:off x="1610" y="1298"/>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2" name="AutoShape 31"/>
            <p:cNvCxnSpPr>
              <a:cxnSpLocks noChangeShapeType="1"/>
              <a:stCxn id="13322" idx="2"/>
              <a:endCxn id="13323" idx="0"/>
            </p:cNvCxnSpPr>
            <p:nvPr/>
          </p:nvCxnSpPr>
          <p:spPr bwMode="auto">
            <a:xfrm>
              <a:off x="1610" y="1661"/>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3" name="AutoShape 32"/>
            <p:cNvCxnSpPr>
              <a:cxnSpLocks noChangeShapeType="1"/>
              <a:stCxn id="13325" idx="2"/>
              <a:endCxn id="13326" idx="0"/>
            </p:cNvCxnSpPr>
            <p:nvPr/>
          </p:nvCxnSpPr>
          <p:spPr bwMode="auto">
            <a:xfrm>
              <a:off x="1610" y="3204"/>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4" name="AutoShape 33"/>
            <p:cNvCxnSpPr>
              <a:cxnSpLocks noChangeShapeType="1"/>
              <a:stCxn id="13323" idx="2"/>
              <a:endCxn id="13324" idx="0"/>
            </p:cNvCxnSpPr>
            <p:nvPr/>
          </p:nvCxnSpPr>
          <p:spPr bwMode="auto">
            <a:xfrm>
              <a:off x="1610" y="2024"/>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5" name="AutoShape 34"/>
            <p:cNvCxnSpPr>
              <a:cxnSpLocks noChangeShapeType="1"/>
              <a:stCxn id="13324" idx="2"/>
              <a:endCxn id="13328" idx="0"/>
            </p:cNvCxnSpPr>
            <p:nvPr/>
          </p:nvCxnSpPr>
          <p:spPr bwMode="auto">
            <a:xfrm>
              <a:off x="1610" y="2387"/>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6" name="AutoShape 35"/>
            <p:cNvCxnSpPr>
              <a:cxnSpLocks noChangeShapeType="1"/>
              <a:stCxn id="13328" idx="2"/>
              <a:endCxn id="13325" idx="0"/>
            </p:cNvCxnSpPr>
            <p:nvPr/>
          </p:nvCxnSpPr>
          <p:spPr bwMode="auto">
            <a:xfrm>
              <a:off x="1610" y="2840"/>
              <a:ext cx="0" cy="137"/>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7973512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384458" y="188640"/>
            <a:ext cx="8229600" cy="908050"/>
          </a:xfrm>
        </p:spPr>
        <p:txBody>
          <a:bodyPr/>
          <a:lstStyle/>
          <a:p>
            <a:r>
              <a:rPr lang="en-US" altLang="en-US" dirty="0" smtClean="0"/>
              <a:t>Taxonomy of WIPO Cases</a:t>
            </a:r>
          </a:p>
        </p:txBody>
      </p:sp>
      <p:sp>
        <p:nvSpPr>
          <p:cNvPr id="13315" name="Rectangle 3"/>
          <p:cNvSpPr>
            <a:spLocks noGrp="1" noChangeArrowheads="1"/>
          </p:cNvSpPr>
          <p:nvPr>
            <p:ph type="body" idx="4294967295"/>
          </p:nvPr>
        </p:nvSpPr>
        <p:spPr>
          <a:xfrm>
            <a:off x="250581" y="1412875"/>
            <a:ext cx="8708780" cy="4752975"/>
          </a:xfrm>
        </p:spPr>
        <p:txBody>
          <a:bodyPr/>
          <a:lstStyle/>
          <a:p>
            <a:pPr>
              <a:spcAft>
                <a:spcPts val="1800"/>
              </a:spcAft>
              <a:defRPr/>
            </a:pPr>
            <a:r>
              <a:rPr lang="fr-CH" altLang="en-US" dirty="0" smtClean="0"/>
              <a:t>IP/IT disputes and commercial disputes</a:t>
            </a:r>
          </a:p>
          <a:p>
            <a:pPr lvl="1">
              <a:spcAft>
                <a:spcPts val="1800"/>
              </a:spcAft>
              <a:defRPr/>
            </a:pPr>
            <a:r>
              <a:rPr lang="en-US" altLang="en-US" u="sng" dirty="0" smtClean="0"/>
              <a:t>Contractual</a:t>
            </a:r>
            <a:r>
              <a:rPr lang="en-US" altLang="en-US" dirty="0" smtClean="0"/>
              <a:t>:  patent licenses, software/ICT, R&amp;D and technology transfer agreements, patent pools, distribution agreements, joint ventures, copyright collecting societies, trademark coexistence agreements, settlement agreements</a:t>
            </a:r>
          </a:p>
          <a:p>
            <a:pPr lvl="1">
              <a:spcAft>
                <a:spcPts val="1800"/>
              </a:spcAft>
              <a:defRPr/>
            </a:pPr>
            <a:r>
              <a:rPr lang="en-US" altLang="en-US" u="sng" dirty="0" smtClean="0"/>
              <a:t>Non-contractual</a:t>
            </a:r>
            <a:r>
              <a:rPr lang="en-US" altLang="en-US" dirty="0" smtClean="0"/>
              <a:t>:  infringement of IP rights</a:t>
            </a:r>
          </a:p>
          <a:p>
            <a:pPr>
              <a:spcAft>
                <a:spcPts val="1800"/>
              </a:spcAft>
              <a:defRPr/>
            </a:pPr>
            <a:r>
              <a:rPr lang="fr-CH" altLang="en-US" dirty="0" err="1" smtClean="0"/>
              <a:t>Domestic</a:t>
            </a:r>
            <a:r>
              <a:rPr lang="fr-CH" altLang="en-US" dirty="0" smtClean="0"/>
              <a:t> and international disputes  (25/75%)</a:t>
            </a:r>
          </a:p>
          <a:p>
            <a:pPr>
              <a:spcAft>
                <a:spcPts val="1800"/>
              </a:spcAft>
              <a:defRPr/>
            </a:pPr>
            <a:r>
              <a:rPr lang="fr-CH" altLang="en-US" dirty="0" err="1" smtClean="0"/>
              <a:t>Amounts</a:t>
            </a:r>
            <a:r>
              <a:rPr lang="fr-CH" altLang="en-US" dirty="0" smtClean="0"/>
              <a:t> in dispute </a:t>
            </a:r>
            <a:r>
              <a:rPr lang="fr-CH" altLang="en-US" dirty="0" err="1" smtClean="0"/>
              <a:t>from</a:t>
            </a:r>
            <a:r>
              <a:rPr lang="fr-CH" altLang="en-US" dirty="0" smtClean="0"/>
              <a:t> USD 50,000 to USD 1 billion</a:t>
            </a:r>
          </a:p>
          <a:p>
            <a:pPr marL="457200" lvl="1" indent="0">
              <a:buFontTx/>
              <a:buNone/>
              <a:defRPr/>
            </a:pPr>
            <a:endParaRPr lang="fr-CH" altLang="en-US" dirty="0" smtClean="0"/>
          </a:p>
        </p:txBody>
      </p:sp>
    </p:spTree>
    <p:extLst>
      <p:ext uri="{BB962C8B-B14F-4D97-AF65-F5344CB8AC3E}">
        <p14:creationId xmlns:p14="http://schemas.microsoft.com/office/powerpoint/2010/main" val="753030867"/>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09DAA3D1-D127-41A4-A3FA-01F1FC5E3712}" type="slidenum">
              <a:rPr lang="en-US" altLang="en-US" sz="1400" smtClean="0"/>
              <a:pPr eaLnBrk="1" hangingPunct="1">
                <a:spcBef>
                  <a:spcPct val="0"/>
                </a:spcBef>
                <a:buFontTx/>
                <a:buNone/>
              </a:pPr>
              <a:t>118</a:t>
            </a:fld>
            <a:endParaRPr lang="en-US" altLang="en-US" sz="1400" smtClean="0"/>
          </a:p>
        </p:txBody>
      </p:sp>
      <p:sp>
        <p:nvSpPr>
          <p:cNvPr id="6" name="Rectangle 2"/>
          <p:cNvSpPr txBox="1">
            <a:spLocks noChangeArrowheads="1"/>
          </p:cNvSpPr>
          <p:nvPr/>
        </p:nvSpPr>
        <p:spPr bwMode="auto">
          <a:xfrm>
            <a:off x="383931" y="333375"/>
            <a:ext cx="82296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pitchFamily="34" charset="0"/>
                <a:cs typeface="Arial" pitchFamily="34" charset="0"/>
              </a:defRPr>
            </a:lvl2pPr>
            <a:lvl3pPr algn="l" rtl="0" eaLnBrk="0" fontAlgn="base" hangingPunct="0">
              <a:spcBef>
                <a:spcPct val="0"/>
              </a:spcBef>
              <a:spcAft>
                <a:spcPct val="0"/>
              </a:spcAft>
              <a:defRPr sz="3600">
                <a:solidFill>
                  <a:srgbClr val="70899B"/>
                </a:solidFill>
                <a:latin typeface="Arial" pitchFamily="34" charset="0"/>
                <a:cs typeface="Arial" pitchFamily="34" charset="0"/>
              </a:defRPr>
            </a:lvl3pPr>
            <a:lvl4pPr algn="l" rtl="0" eaLnBrk="0" fontAlgn="base" hangingPunct="0">
              <a:spcBef>
                <a:spcPct val="0"/>
              </a:spcBef>
              <a:spcAft>
                <a:spcPct val="0"/>
              </a:spcAft>
              <a:defRPr sz="3600">
                <a:solidFill>
                  <a:srgbClr val="70899B"/>
                </a:solidFill>
                <a:latin typeface="Arial" pitchFamily="34" charset="0"/>
                <a:cs typeface="Arial" pitchFamily="34" charset="0"/>
              </a:defRPr>
            </a:lvl4pPr>
            <a:lvl5pPr algn="l" rtl="0" eaLnBrk="0" fontAlgn="base" hangingPunct="0">
              <a:spcBef>
                <a:spcPct val="0"/>
              </a:spcBef>
              <a:spcAft>
                <a:spcPct val="0"/>
              </a:spcAft>
              <a:defRPr sz="3600">
                <a:solidFill>
                  <a:srgbClr val="70899B"/>
                </a:solidFill>
                <a:latin typeface="Arial" pitchFamily="34" charset="0"/>
                <a:cs typeface="Arial" pitchFamily="34" charset="0"/>
              </a:defRPr>
            </a:lvl5pPr>
            <a:lvl6pPr marL="457200" algn="l" rtl="0" fontAlgn="base">
              <a:spcBef>
                <a:spcPct val="0"/>
              </a:spcBef>
              <a:spcAft>
                <a:spcPct val="0"/>
              </a:spcAft>
              <a:defRPr sz="3600">
                <a:solidFill>
                  <a:srgbClr val="70899B"/>
                </a:solidFill>
                <a:latin typeface="Arial" pitchFamily="34" charset="0"/>
                <a:cs typeface="Arial" pitchFamily="34" charset="0"/>
              </a:defRPr>
            </a:lvl6pPr>
            <a:lvl7pPr marL="914400" algn="l" rtl="0" fontAlgn="base">
              <a:spcBef>
                <a:spcPct val="0"/>
              </a:spcBef>
              <a:spcAft>
                <a:spcPct val="0"/>
              </a:spcAft>
              <a:defRPr sz="3600">
                <a:solidFill>
                  <a:srgbClr val="70899B"/>
                </a:solidFill>
                <a:latin typeface="Arial" pitchFamily="34" charset="0"/>
                <a:cs typeface="Arial" pitchFamily="34" charset="0"/>
              </a:defRPr>
            </a:lvl7pPr>
            <a:lvl8pPr marL="1371600" algn="l" rtl="0" fontAlgn="base">
              <a:spcBef>
                <a:spcPct val="0"/>
              </a:spcBef>
              <a:spcAft>
                <a:spcPct val="0"/>
              </a:spcAft>
              <a:defRPr sz="3600">
                <a:solidFill>
                  <a:srgbClr val="70899B"/>
                </a:solidFill>
                <a:latin typeface="Arial" pitchFamily="34" charset="0"/>
                <a:cs typeface="Arial" pitchFamily="34" charset="0"/>
              </a:defRPr>
            </a:lvl8pPr>
            <a:lvl9pPr marL="1828800" algn="l" rtl="0" fontAlgn="base">
              <a:spcBef>
                <a:spcPct val="0"/>
              </a:spcBef>
              <a:spcAft>
                <a:spcPct val="0"/>
              </a:spcAft>
              <a:defRPr sz="3600">
                <a:solidFill>
                  <a:srgbClr val="70899B"/>
                </a:solidFill>
                <a:latin typeface="Arial" pitchFamily="34" charset="0"/>
                <a:cs typeface="Arial" pitchFamily="34" charset="0"/>
              </a:defRPr>
            </a:lvl9pPr>
          </a:lstStyle>
          <a:p>
            <a:pPr>
              <a:defRPr/>
            </a:pPr>
            <a:r>
              <a:rPr lang="en-US" altLang="en-US" kern="0" dirty="0" smtClean="0"/>
              <a:t>Dispute Areas in WIPO Mediation and Arbitration Cases</a:t>
            </a:r>
          </a:p>
        </p:txBody>
      </p:sp>
      <p:sp>
        <p:nvSpPr>
          <p:cNvPr id="5" name="Line Callout 2 (Accent Bar) 4"/>
          <p:cNvSpPr/>
          <p:nvPr/>
        </p:nvSpPr>
        <p:spPr>
          <a:xfrm>
            <a:off x="2078589" y="3725953"/>
            <a:ext cx="1433182" cy="1081439"/>
          </a:xfrm>
          <a:prstGeom prst="accentCallout2">
            <a:avLst>
              <a:gd name="adj1" fmla="val 29448"/>
              <a:gd name="adj2" fmla="val 63042"/>
              <a:gd name="adj3" fmla="val 29249"/>
              <a:gd name="adj4" fmla="val 75235"/>
              <a:gd name="adj5" fmla="val 6354"/>
              <a:gd name="adj6" fmla="val 105584"/>
            </a:avLst>
          </a:prstGeom>
          <a:noFill/>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a:noAutofit/>
          </a:bodyPr>
          <a:lstStyle/>
          <a:p>
            <a:pPr marL="0" marR="0" algn="just">
              <a:lnSpc>
                <a:spcPts val="1300"/>
              </a:lnSpc>
              <a:spcBef>
                <a:spcPts val="0"/>
              </a:spcBef>
              <a:spcAft>
                <a:spcPts val="0"/>
              </a:spcAft>
              <a:tabLst>
                <a:tab pos="360045" algn="l"/>
                <a:tab pos="450215" algn="l"/>
                <a:tab pos="720090" algn="l"/>
                <a:tab pos="990600" algn="l"/>
                <a:tab pos="1080135" algn="l"/>
              </a:tabLst>
            </a:pPr>
            <a:r>
              <a:rPr lang="en-GB" sz="900" b="1" u="sng" dirty="0">
                <a:effectLst/>
                <a:latin typeface="Arial"/>
                <a:ea typeface="Times New Roman"/>
              </a:rPr>
              <a:t>COMMERCIAL</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smtClean="0">
                <a:effectLst/>
                <a:latin typeface="Arial"/>
                <a:ea typeface="Times New Roman"/>
              </a:rPr>
              <a:t>Distribution</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a:effectLst/>
                <a:latin typeface="Arial"/>
                <a:ea typeface="Times New Roman"/>
              </a:rPr>
              <a:t>Energy</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a:effectLst/>
                <a:latin typeface="Arial"/>
                <a:ea typeface="Times New Roman"/>
              </a:rPr>
              <a:t>Franchising </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smtClean="0">
                <a:effectLst/>
                <a:latin typeface="Arial"/>
                <a:ea typeface="Times New Roman"/>
              </a:rPr>
              <a:t>Marketing </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smtClean="0">
                <a:effectLst/>
                <a:latin typeface="Arial"/>
                <a:ea typeface="Times New Roman"/>
              </a:rPr>
              <a:t>Sports</a:t>
            </a:r>
            <a:endParaRPr lang="en-US" sz="1000" dirty="0">
              <a:effectLst/>
              <a:latin typeface="Arial"/>
              <a:ea typeface="Times New Roman"/>
            </a:endParaRPr>
          </a:p>
        </p:txBody>
      </p:sp>
      <p:sp>
        <p:nvSpPr>
          <p:cNvPr id="7" name="Line Callout 2 (Accent Bar) 6"/>
          <p:cNvSpPr/>
          <p:nvPr/>
        </p:nvSpPr>
        <p:spPr>
          <a:xfrm>
            <a:off x="5518888" y="1695767"/>
            <a:ext cx="1609571" cy="1477660"/>
          </a:xfrm>
          <a:prstGeom prst="accentCallout2">
            <a:avLst>
              <a:gd name="adj1" fmla="val 18036"/>
              <a:gd name="adj2" fmla="val -5021"/>
              <a:gd name="adj3" fmla="val 18750"/>
              <a:gd name="adj4" fmla="val -16886"/>
              <a:gd name="adj5" fmla="val 59352"/>
              <a:gd name="adj6" fmla="val -40447"/>
            </a:avLst>
          </a:prstGeom>
          <a:noFill/>
          <a:ln>
            <a:solidFill>
              <a:schemeClr val="accent5">
                <a:lumMod val="75000"/>
              </a:schemeClr>
            </a:solidFill>
          </a:ln>
        </p:spPr>
        <p:style>
          <a:lnRef idx="2">
            <a:schemeClr val="accent3"/>
          </a:lnRef>
          <a:fillRef idx="1">
            <a:schemeClr val="lt1"/>
          </a:fillRef>
          <a:effectRef idx="0">
            <a:schemeClr val="accent3"/>
          </a:effectRef>
          <a:fontRef idx="minor">
            <a:schemeClr val="dk1"/>
          </a:fontRef>
        </p:style>
        <p:txBody>
          <a:bodyPr wrap="square">
            <a:noAutofit/>
          </a:bodyPr>
          <a:lstStyle/>
          <a:p>
            <a:pPr marL="0" marR="0" algn="just">
              <a:lnSpc>
                <a:spcPts val="1300"/>
              </a:lnSpc>
              <a:spcBef>
                <a:spcPts val="0"/>
              </a:spcBef>
              <a:spcAft>
                <a:spcPts val="0"/>
              </a:spcAft>
              <a:tabLst>
                <a:tab pos="360045" algn="l"/>
                <a:tab pos="450215" algn="l"/>
                <a:tab pos="720090" algn="l"/>
                <a:tab pos="990600" algn="l"/>
                <a:tab pos="1080135" algn="l"/>
              </a:tabLst>
            </a:pPr>
            <a:r>
              <a:rPr lang="en-GB" sz="900" b="1" u="sng" dirty="0">
                <a:effectLst/>
                <a:latin typeface="Arial"/>
                <a:ea typeface="Times New Roman"/>
              </a:rPr>
              <a:t>PATENTS</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a:effectLst/>
                <a:latin typeface="Arial"/>
                <a:ea typeface="Times New Roman"/>
              </a:rPr>
              <a:t>Cross-licensing</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a:effectLst/>
                <a:latin typeface="Arial"/>
                <a:ea typeface="Times New Roman"/>
              </a:rPr>
              <a:t>Infringements</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a:effectLst/>
                <a:latin typeface="Arial"/>
                <a:ea typeface="Times New Roman"/>
              </a:rPr>
              <a:t>Licenses</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a:effectLst/>
                <a:latin typeface="Arial"/>
                <a:ea typeface="Times New Roman"/>
              </a:rPr>
              <a:t>Ownership</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a:effectLst/>
                <a:latin typeface="Arial"/>
                <a:ea typeface="Times New Roman"/>
              </a:rPr>
              <a:t>Patent Pools</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a:effectLst/>
                <a:latin typeface="Arial"/>
                <a:ea typeface="Times New Roman"/>
              </a:rPr>
              <a:t>R&amp;D / Tech Transfer </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a:effectLst/>
                <a:latin typeface="Arial"/>
                <a:ea typeface="Times New Roman"/>
              </a:rPr>
              <a:t>Royalty Payment</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a:effectLst/>
                <a:latin typeface="Arial"/>
                <a:ea typeface="Times New Roman"/>
              </a:rPr>
              <a:t> </a:t>
            </a:r>
            <a:endParaRPr lang="en-US" sz="1000" dirty="0">
              <a:effectLst/>
              <a:latin typeface="Arial"/>
              <a:ea typeface="Times New Roman"/>
            </a:endParaRPr>
          </a:p>
        </p:txBody>
      </p:sp>
      <p:sp>
        <p:nvSpPr>
          <p:cNvPr id="8" name="Line Callout 2 (Accent Bar) 7"/>
          <p:cNvSpPr/>
          <p:nvPr/>
        </p:nvSpPr>
        <p:spPr>
          <a:xfrm>
            <a:off x="5611962" y="3467227"/>
            <a:ext cx="1339316" cy="1340164"/>
          </a:xfrm>
          <a:prstGeom prst="accentCallout2">
            <a:avLst>
              <a:gd name="adj1" fmla="val 23433"/>
              <a:gd name="adj2" fmla="val -2754"/>
              <a:gd name="adj3" fmla="val 22717"/>
              <a:gd name="adj4" fmla="val -17107"/>
              <a:gd name="adj5" fmla="val 9223"/>
              <a:gd name="adj6" fmla="val -31401"/>
            </a:avLst>
          </a:prstGeom>
          <a:noFill/>
          <a:ln>
            <a:solidFill>
              <a:schemeClr val="accent4"/>
            </a:solidFill>
          </a:ln>
        </p:spPr>
        <p:style>
          <a:lnRef idx="2">
            <a:schemeClr val="accent4"/>
          </a:lnRef>
          <a:fillRef idx="1">
            <a:schemeClr val="lt1"/>
          </a:fillRef>
          <a:effectRef idx="0">
            <a:schemeClr val="accent4"/>
          </a:effectRef>
          <a:fontRef idx="minor">
            <a:schemeClr val="dk1"/>
          </a:fontRef>
        </p:style>
        <p:txBody>
          <a:bodyPr wrap="square">
            <a:noAutofit/>
          </a:bodyPr>
          <a:lstStyle/>
          <a:p>
            <a:pPr marL="0" marR="0" algn="just">
              <a:lnSpc>
                <a:spcPts val="1300"/>
              </a:lnSpc>
              <a:spcBef>
                <a:spcPts val="0"/>
              </a:spcBef>
              <a:spcAft>
                <a:spcPts val="0"/>
              </a:spcAft>
              <a:tabLst>
                <a:tab pos="360045" algn="l"/>
                <a:tab pos="450215" algn="l"/>
                <a:tab pos="720090" algn="l"/>
                <a:tab pos="990600" algn="l"/>
                <a:tab pos="1080135" algn="l"/>
              </a:tabLst>
            </a:pPr>
            <a:r>
              <a:rPr lang="en-GB" sz="900" b="1" u="sng" dirty="0">
                <a:effectLst/>
                <a:latin typeface="Arial"/>
                <a:ea typeface="Times New Roman"/>
              </a:rPr>
              <a:t>COPYRIGHT</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a:effectLst/>
                <a:latin typeface="Arial"/>
                <a:ea typeface="Times New Roman"/>
              </a:rPr>
              <a:t>Art</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a:effectLst/>
                <a:latin typeface="Arial"/>
                <a:ea typeface="Times New Roman"/>
              </a:rPr>
              <a:t>Broadcasting </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a:effectLst/>
                <a:latin typeface="Arial"/>
                <a:ea typeface="Times New Roman"/>
              </a:rPr>
              <a:t>Entertainment </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a:effectLst/>
                <a:latin typeface="Arial"/>
                <a:ea typeface="Times New Roman"/>
              </a:rPr>
              <a:t>Film and Media</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a:effectLst/>
                <a:latin typeface="Arial"/>
                <a:ea typeface="Times New Roman"/>
              </a:rPr>
              <a:t>Infringements</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a:effectLst/>
                <a:latin typeface="Arial"/>
                <a:ea typeface="Times New Roman"/>
              </a:rPr>
              <a:t>TV Formats</a:t>
            </a:r>
            <a:endParaRPr lang="en-US" sz="1000" dirty="0">
              <a:effectLst/>
              <a:latin typeface="Arial"/>
              <a:ea typeface="Times New Roman"/>
            </a:endParaRPr>
          </a:p>
        </p:txBody>
      </p:sp>
      <p:sp>
        <p:nvSpPr>
          <p:cNvPr id="9" name="Line Callout 2 (Accent Bar) 8"/>
          <p:cNvSpPr/>
          <p:nvPr/>
        </p:nvSpPr>
        <p:spPr>
          <a:xfrm>
            <a:off x="4642208" y="4531066"/>
            <a:ext cx="2192298" cy="1274198"/>
          </a:xfrm>
          <a:prstGeom prst="accentCallout2">
            <a:avLst>
              <a:gd name="adj1" fmla="val 11863"/>
              <a:gd name="adj2" fmla="val -91"/>
              <a:gd name="adj3" fmla="val 12634"/>
              <a:gd name="adj4" fmla="val -8410"/>
              <a:gd name="adj5" fmla="val -28482"/>
              <a:gd name="adj6" fmla="val -10722"/>
            </a:avLst>
          </a:prstGeom>
          <a:no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wrap="square">
            <a:noAutofit/>
          </a:bodyPr>
          <a:lstStyle/>
          <a:p>
            <a:pPr marL="0" marR="0" algn="just">
              <a:lnSpc>
                <a:spcPts val="1300"/>
              </a:lnSpc>
              <a:spcBef>
                <a:spcPts val="0"/>
              </a:spcBef>
              <a:spcAft>
                <a:spcPts val="0"/>
              </a:spcAft>
              <a:tabLst>
                <a:tab pos="360045" algn="l"/>
                <a:tab pos="450215" algn="l"/>
                <a:tab pos="720090" algn="l"/>
                <a:tab pos="990600" algn="l"/>
                <a:tab pos="1080135" algn="l"/>
              </a:tabLst>
            </a:pPr>
            <a:r>
              <a:rPr lang="en-GB" sz="900" b="1" u="sng" dirty="0">
                <a:effectLst/>
                <a:latin typeface="Arial"/>
                <a:ea typeface="Times New Roman"/>
              </a:rPr>
              <a:t>ICT</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a:effectLst/>
                <a:latin typeface="Arial"/>
                <a:ea typeface="Times New Roman"/>
              </a:rPr>
              <a:t>Mobile Apps</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a:effectLst/>
                <a:latin typeface="Arial"/>
                <a:ea typeface="Times New Roman"/>
              </a:rPr>
              <a:t>Outsourcing </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a:effectLst/>
                <a:latin typeface="Arial"/>
                <a:ea typeface="Times New Roman"/>
              </a:rPr>
              <a:t>Systems Integration</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a:effectLst/>
                <a:latin typeface="Arial"/>
                <a:ea typeface="Times New Roman"/>
              </a:rPr>
              <a:t>Software Development </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a:effectLst/>
                <a:latin typeface="Arial"/>
                <a:ea typeface="Times New Roman"/>
              </a:rPr>
              <a:t>Software Licensing</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dirty="0">
                <a:effectLst/>
                <a:latin typeface="Arial"/>
                <a:ea typeface="Times New Roman"/>
              </a:rPr>
              <a:t>Telecommunications </a:t>
            </a:r>
            <a:endParaRPr lang="en-US" sz="1000" dirty="0">
              <a:effectLst/>
              <a:latin typeface="Arial"/>
              <a:ea typeface="Times New Roman"/>
            </a:endParaRPr>
          </a:p>
        </p:txBody>
      </p:sp>
      <p:graphicFrame>
        <p:nvGraphicFramePr>
          <p:cNvPr id="10" name="Chart 9"/>
          <p:cNvGraphicFramePr/>
          <p:nvPr>
            <p:extLst>
              <p:ext uri="{D42A27DB-BD31-4B8C-83A1-F6EECF244321}">
                <p14:modId xmlns:p14="http://schemas.microsoft.com/office/powerpoint/2010/main" val="255926205"/>
              </p:ext>
            </p:extLst>
          </p:nvPr>
        </p:nvGraphicFramePr>
        <p:xfrm>
          <a:off x="2913266" y="2132856"/>
          <a:ext cx="2713487" cy="2486578"/>
        </p:xfrm>
        <a:graphic>
          <a:graphicData uri="http://schemas.openxmlformats.org/drawingml/2006/chart">
            <c:chart xmlns:c="http://schemas.openxmlformats.org/drawingml/2006/chart" xmlns:r="http://schemas.openxmlformats.org/officeDocument/2006/relationships" r:id="rId3"/>
          </a:graphicData>
        </a:graphic>
      </p:graphicFrame>
      <p:sp>
        <p:nvSpPr>
          <p:cNvPr id="11" name="Line Callout 2 (Accent Bar) 10"/>
          <p:cNvSpPr/>
          <p:nvPr/>
        </p:nvSpPr>
        <p:spPr>
          <a:xfrm>
            <a:off x="2000473" y="2018586"/>
            <a:ext cx="1511298" cy="1150768"/>
          </a:xfrm>
          <a:prstGeom prst="accentCallout2">
            <a:avLst>
              <a:gd name="adj1" fmla="val 24072"/>
              <a:gd name="adj2" fmla="val 61183"/>
              <a:gd name="adj3" fmla="val 24773"/>
              <a:gd name="adj4" fmla="val 76394"/>
              <a:gd name="adj5" fmla="val 64811"/>
              <a:gd name="adj6" fmla="val 109708"/>
            </a:avLst>
          </a:prstGeom>
          <a:no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marL="0" marR="0" algn="just">
              <a:lnSpc>
                <a:spcPts val="1300"/>
              </a:lnSpc>
              <a:spcBef>
                <a:spcPts val="0"/>
              </a:spcBef>
              <a:spcAft>
                <a:spcPts val="0"/>
              </a:spcAft>
              <a:tabLst>
                <a:tab pos="360045" algn="l"/>
                <a:tab pos="450215" algn="l"/>
                <a:tab pos="720090" algn="l"/>
                <a:tab pos="990600" algn="l"/>
                <a:tab pos="1080135" algn="l"/>
              </a:tabLst>
            </a:pPr>
            <a:r>
              <a:rPr lang="en-GB" sz="900" b="1" u="sng" kern="1200" dirty="0">
                <a:effectLst/>
                <a:latin typeface="Arial"/>
                <a:ea typeface="Times New Roman"/>
              </a:rPr>
              <a:t>TRADEMARKS</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kern="1200" dirty="0">
                <a:effectLst/>
                <a:latin typeface="Arial"/>
                <a:ea typeface="Times New Roman"/>
              </a:rPr>
              <a:t>Coexistence </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kern="1200" dirty="0">
                <a:effectLst/>
                <a:latin typeface="Arial"/>
                <a:ea typeface="Times New Roman"/>
              </a:rPr>
              <a:t>Infringements</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kern="1200" dirty="0">
                <a:effectLst/>
                <a:latin typeface="Arial"/>
                <a:ea typeface="Times New Roman"/>
              </a:rPr>
              <a:t>Licenses</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kern="1200" dirty="0">
                <a:effectLst/>
                <a:latin typeface="Arial"/>
                <a:ea typeface="Times New Roman"/>
              </a:rPr>
              <a:t>Oppositions </a:t>
            </a:r>
            <a:endParaRPr lang="en-US" sz="1000" dirty="0">
              <a:effectLst/>
              <a:latin typeface="Arial"/>
              <a:ea typeface="Times New Roman"/>
            </a:endParaRPr>
          </a:p>
          <a:p>
            <a:pPr marL="0" marR="0" algn="just">
              <a:lnSpc>
                <a:spcPts val="1300"/>
              </a:lnSpc>
              <a:spcBef>
                <a:spcPts val="0"/>
              </a:spcBef>
              <a:spcAft>
                <a:spcPts val="0"/>
              </a:spcAft>
              <a:tabLst>
                <a:tab pos="360045" algn="l"/>
                <a:tab pos="450215" algn="l"/>
                <a:tab pos="720090" algn="l"/>
                <a:tab pos="990600" algn="l"/>
                <a:tab pos="1080135" algn="l"/>
              </a:tabLst>
            </a:pPr>
            <a:r>
              <a:rPr lang="en-GB" sz="900" kern="1200" dirty="0">
                <a:effectLst/>
                <a:latin typeface="Arial"/>
                <a:ea typeface="Times New Roman"/>
              </a:rPr>
              <a:t>Revocations</a:t>
            </a:r>
            <a:endParaRPr lang="en-US" sz="1000" dirty="0">
              <a:effectLst/>
              <a:latin typeface="Arial"/>
              <a:ea typeface="Times New Roman"/>
            </a:endParaRPr>
          </a:p>
        </p:txBody>
      </p:sp>
    </p:spTree>
    <p:extLst>
      <p:ext uri="{BB962C8B-B14F-4D97-AF65-F5344CB8AC3E}">
        <p14:creationId xmlns:p14="http://schemas.microsoft.com/office/powerpoint/2010/main" val="3886531615"/>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CB8C742C-B84B-4630-AAE5-309722BB2FF6}" type="slidenum">
              <a:rPr lang="en-US" altLang="en-US" sz="1400" smtClean="0"/>
              <a:pPr eaLnBrk="1" hangingPunct="1">
                <a:spcBef>
                  <a:spcPct val="0"/>
                </a:spcBef>
                <a:buFontTx/>
                <a:buNone/>
              </a:pPr>
              <a:t>119</a:t>
            </a:fld>
            <a:endParaRPr lang="en-US" altLang="en-US" sz="1400" smtClean="0"/>
          </a:p>
        </p:txBody>
      </p:sp>
      <p:sp>
        <p:nvSpPr>
          <p:cNvPr id="16387" name="Rectangle 2"/>
          <p:cNvSpPr>
            <a:spLocks noGrp="1" noChangeArrowheads="1"/>
          </p:cNvSpPr>
          <p:nvPr>
            <p:ph type="title"/>
          </p:nvPr>
        </p:nvSpPr>
        <p:spPr>
          <a:xfrm>
            <a:off x="457200" y="274639"/>
            <a:ext cx="8229600" cy="922337"/>
          </a:xfrm>
        </p:spPr>
        <p:txBody>
          <a:bodyPr/>
          <a:lstStyle/>
          <a:p>
            <a:pPr eaLnBrk="1" hangingPunct="1"/>
            <a:r>
              <a:rPr lang="en-US" altLang="en-US" smtClean="0"/>
              <a:t>How Are Technology Disputes Resolved?</a:t>
            </a:r>
          </a:p>
        </p:txBody>
      </p:sp>
      <p:sp>
        <p:nvSpPr>
          <p:cNvPr id="16388" name="Line 3"/>
          <p:cNvSpPr>
            <a:spLocks noChangeShapeType="1"/>
          </p:cNvSpPr>
          <p:nvPr/>
        </p:nvSpPr>
        <p:spPr bwMode="auto">
          <a:xfrm flipH="1">
            <a:off x="2444262" y="4148139"/>
            <a:ext cx="68874" cy="21605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638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54" y="1484314"/>
            <a:ext cx="7973158"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p:cNvSpPr txBox="1">
            <a:spLocks noChangeArrowheads="1"/>
          </p:cNvSpPr>
          <p:nvPr/>
        </p:nvSpPr>
        <p:spPr bwMode="auto">
          <a:xfrm>
            <a:off x="55833" y="6093296"/>
            <a:ext cx="7111512"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r>
              <a:rPr lang="en-US" altLang="en-US" sz="1300" dirty="0"/>
              <a:t>WIPO Center Report on International Survey of Dispute Resolution                                     </a:t>
            </a:r>
            <a:r>
              <a:rPr lang="en-US" altLang="en-US" sz="1300" dirty="0" smtClean="0"/>
              <a:t>                   in </a:t>
            </a:r>
            <a:r>
              <a:rPr lang="en-US" altLang="en-US" sz="1300" dirty="0"/>
              <a:t>Technology Transactions </a:t>
            </a:r>
          </a:p>
          <a:p>
            <a:pPr algn="ctr" eaLnBrk="1" hangingPunct="1">
              <a:spcBef>
                <a:spcPct val="50000"/>
              </a:spcBef>
              <a:buFontTx/>
              <a:buNone/>
            </a:pPr>
            <a:endParaRPr lang="en-US" altLang="en-US" sz="1600" dirty="0">
              <a:solidFill>
                <a:srgbClr val="D4DBE3"/>
              </a:solidFill>
            </a:endParaRPr>
          </a:p>
        </p:txBody>
      </p:sp>
    </p:spTree>
    <p:extLst>
      <p:ext uri="{BB962C8B-B14F-4D97-AF65-F5344CB8AC3E}">
        <p14:creationId xmlns:p14="http://schemas.microsoft.com/office/powerpoint/2010/main" val="211645015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5147926" y="-24526"/>
            <a:ext cx="3996074" cy="6882525"/>
          </a:xfrm>
          <a:prstGeom prst="rect">
            <a:avLst/>
          </a:prstGeom>
        </p:spPr>
        <p:txBody>
          <a:bodyPr/>
          <a:lstStyle>
            <a:lvl1pPr marL="342900" indent="-342900" algn="l" rtl="0" eaLnBrk="1" fontAlgn="base" hangingPunct="1">
              <a:spcBef>
                <a:spcPct val="20000"/>
              </a:spcBef>
              <a:spcAft>
                <a:spcPct val="0"/>
              </a:spcAft>
              <a:buBlip>
                <a:blip r:embed="rId2"/>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2"/>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2"/>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2"/>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2"/>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2400">
                <a:solidFill>
                  <a:schemeClr val="tx1"/>
                </a:solidFill>
                <a:latin typeface="+mn-lt"/>
                <a:cs typeface="+mn-cs"/>
              </a:defRPr>
            </a:lvl9pPr>
          </a:lstStyle>
          <a:p>
            <a:r>
              <a:rPr lang="fr-CH" sz="1500" b="1" kern="0" dirty="0"/>
              <a:t>World </a:t>
            </a:r>
            <a:r>
              <a:rPr lang="en-US" sz="1500" b="1" kern="0" dirty="0"/>
              <a:t>Intellectual</a:t>
            </a:r>
            <a:r>
              <a:rPr lang="fr-CH" sz="1500" b="1" kern="0" dirty="0"/>
              <a:t> </a:t>
            </a:r>
            <a:r>
              <a:rPr lang="en-US" sz="1500" b="1" kern="0" dirty="0"/>
              <a:t>Property</a:t>
            </a:r>
            <a:r>
              <a:rPr lang="fr-CH" sz="1500" b="1" kern="0" dirty="0"/>
              <a:t> Report (2015): </a:t>
            </a:r>
            <a:r>
              <a:rPr lang="en-US" sz="1500" b="1" kern="0" dirty="0"/>
              <a:t>Breakthrough Innovation and Economic Growth</a:t>
            </a:r>
          </a:p>
          <a:p>
            <a:r>
              <a:rPr lang="en-US" sz="1500" b="1" dirty="0">
                <a:latin typeface="Arial" panose="020B0604020202020204" pitchFamily="34" charset="0"/>
                <a:cs typeface="Arial" panose="020B0604020202020204" pitchFamily="34" charset="0"/>
              </a:rPr>
              <a:t>The PCT Yearly Review </a:t>
            </a:r>
            <a:r>
              <a:rPr lang="en-US" sz="1500" dirty="0">
                <a:latin typeface="Arial" panose="020B0604020202020204" pitchFamily="34" charset="0"/>
                <a:cs typeface="Arial" panose="020B0604020202020204" pitchFamily="34" charset="0"/>
              </a:rPr>
              <a:t>provides an overview of the performance and development of the PCT system: </a:t>
            </a:r>
            <a:r>
              <a:rPr lang="en-US" sz="1500" u="sng" dirty="0">
                <a:solidFill>
                  <a:srgbClr val="3399FF"/>
                </a:solidFill>
                <a:latin typeface="Arial" panose="020B0604020202020204" pitchFamily="34" charset="0"/>
                <a:cs typeface="Arial" panose="020B0604020202020204" pitchFamily="34" charset="0"/>
                <a:hlinkClick r:id="rId3"/>
              </a:rPr>
              <a:t>http://www.wipo.int/ipstats/en/statistics/pct/</a:t>
            </a:r>
            <a:endParaRPr lang="en-US" sz="1500" u="sng" dirty="0">
              <a:solidFill>
                <a:srgbClr val="3399FF"/>
              </a:solidFill>
              <a:latin typeface="Arial" panose="020B0604020202020204" pitchFamily="34" charset="0"/>
              <a:cs typeface="Arial" panose="020B0604020202020204" pitchFamily="34" charset="0"/>
            </a:endParaRPr>
          </a:p>
          <a:p>
            <a:r>
              <a:rPr lang="en-US" sz="1500" b="1" kern="0" dirty="0" smtClean="0">
                <a:latin typeface="Arial" panose="020B0604020202020204" pitchFamily="34" charset="0"/>
                <a:cs typeface="Arial" panose="020B0604020202020204" pitchFamily="34" charset="0"/>
              </a:rPr>
              <a:t>Madrid </a:t>
            </a:r>
            <a:r>
              <a:rPr lang="en-US" sz="1500" b="1" kern="0" dirty="0">
                <a:latin typeface="Arial" panose="020B0604020202020204" pitchFamily="34" charset="0"/>
                <a:cs typeface="Arial" panose="020B0604020202020204" pitchFamily="34" charset="0"/>
              </a:rPr>
              <a:t>Yearly Review</a:t>
            </a:r>
            <a:r>
              <a:rPr lang="en-US" sz="1500" kern="0" dirty="0">
                <a:latin typeface="Arial" panose="020B0604020202020204" pitchFamily="34" charset="0"/>
                <a:cs typeface="Arial" panose="020B0604020202020204" pitchFamily="34" charset="0"/>
              </a:rPr>
              <a:t>:  </a:t>
            </a:r>
            <a:r>
              <a:rPr lang="en-US" sz="1500" u="sng" kern="0" dirty="0">
                <a:solidFill>
                  <a:srgbClr val="3399FF"/>
                </a:solidFill>
                <a:latin typeface="Arial" panose="020B0604020202020204" pitchFamily="34" charset="0"/>
                <a:cs typeface="Arial" panose="020B0604020202020204" pitchFamily="34" charset="0"/>
                <a:hlinkClick r:id="rId4"/>
              </a:rPr>
              <a:t>http://www.wipo.int/ipstats/en</a:t>
            </a:r>
            <a:endParaRPr lang="en-US" sz="1500" b="1" dirty="0" smtClean="0">
              <a:latin typeface="Arial" panose="020B0604020202020204" pitchFamily="34" charset="0"/>
              <a:cs typeface="Arial" panose="020B0604020202020204" pitchFamily="34" charset="0"/>
            </a:endParaRPr>
          </a:p>
          <a:p>
            <a:r>
              <a:rPr lang="en-US" sz="1500" b="1" dirty="0" smtClean="0">
                <a:latin typeface="Arial" panose="020B0604020202020204" pitchFamily="34" charset="0"/>
                <a:cs typeface="Arial" panose="020B0604020202020204" pitchFamily="34" charset="0"/>
              </a:rPr>
              <a:t>Hague </a:t>
            </a:r>
            <a:r>
              <a:rPr lang="en-US" sz="1500" b="1" dirty="0">
                <a:latin typeface="Arial" panose="020B0604020202020204" pitchFamily="34" charset="0"/>
                <a:cs typeface="Arial" panose="020B0604020202020204" pitchFamily="34" charset="0"/>
              </a:rPr>
              <a:t>Yearly Review</a:t>
            </a:r>
            <a:r>
              <a:rPr lang="en-US" sz="1500" dirty="0">
                <a:latin typeface="Arial" panose="020B0604020202020204" pitchFamily="34" charset="0"/>
                <a:cs typeface="Arial" panose="020B0604020202020204" pitchFamily="34" charset="0"/>
              </a:rPr>
              <a:t>:  </a:t>
            </a:r>
            <a:r>
              <a:rPr lang="en-US" sz="1500" u="sng" dirty="0">
                <a:solidFill>
                  <a:srgbClr val="3399FF"/>
                </a:solidFill>
                <a:latin typeface="Arial" panose="020B0604020202020204" pitchFamily="34" charset="0"/>
                <a:cs typeface="Arial" panose="020B0604020202020204" pitchFamily="34" charset="0"/>
              </a:rPr>
              <a:t>http://www.wipo.int/ipstats/en/</a:t>
            </a:r>
          </a:p>
          <a:p>
            <a:r>
              <a:rPr lang="en-US" sz="1500" b="1" dirty="0" smtClean="0">
                <a:latin typeface="Arial" panose="020B0604020202020204" pitchFamily="34" charset="0"/>
                <a:cs typeface="Arial" panose="020B0604020202020204" pitchFamily="34" charset="0"/>
              </a:rPr>
              <a:t>The </a:t>
            </a:r>
            <a:r>
              <a:rPr lang="en-US" sz="1500" b="1" dirty="0">
                <a:latin typeface="Arial" panose="020B0604020202020204" pitchFamily="34" charset="0"/>
                <a:cs typeface="Arial" panose="020B0604020202020204" pitchFamily="34" charset="0"/>
              </a:rPr>
              <a:t>WIPO IP Facts and Figures </a:t>
            </a:r>
            <a:r>
              <a:rPr lang="en-US" sz="1500" dirty="0">
                <a:latin typeface="Arial" panose="020B0604020202020204" pitchFamily="34" charset="0"/>
                <a:cs typeface="Arial" panose="020B0604020202020204" pitchFamily="34" charset="0"/>
              </a:rPr>
              <a:t>provides an overview of IP activity based on the latest available year of statistics. It serves as a quick reference guide for statistics:  </a:t>
            </a:r>
            <a:r>
              <a:rPr lang="en-US" sz="1500" u="sng" dirty="0">
                <a:solidFill>
                  <a:srgbClr val="3399FF"/>
                </a:solidFill>
                <a:latin typeface="Arial" panose="020B0604020202020204" pitchFamily="34" charset="0"/>
                <a:cs typeface="Arial" panose="020B0604020202020204" pitchFamily="34" charset="0"/>
                <a:hlinkClick r:id="rId5"/>
              </a:rPr>
              <a:t>http://www.wipo.int/ipstats/en/</a:t>
            </a:r>
            <a:endParaRPr lang="en-US" sz="1500" u="sng" dirty="0">
              <a:solidFill>
                <a:srgbClr val="3399FF"/>
              </a:solidFill>
              <a:latin typeface="Arial" panose="020B0604020202020204" pitchFamily="34" charset="0"/>
              <a:cs typeface="Arial" panose="020B0604020202020204" pitchFamily="34" charset="0"/>
            </a:endParaRPr>
          </a:p>
          <a:p>
            <a:r>
              <a:rPr lang="en-US" sz="1500" b="1" dirty="0" smtClean="0">
                <a:latin typeface="Arial" panose="020B0604020202020204" pitchFamily="34" charset="0"/>
                <a:cs typeface="Arial" panose="020B0604020202020204" pitchFamily="34" charset="0"/>
              </a:rPr>
              <a:t>World </a:t>
            </a:r>
            <a:r>
              <a:rPr lang="en-US" sz="1500" b="1" dirty="0">
                <a:latin typeface="Arial" panose="020B0604020202020204" pitchFamily="34" charset="0"/>
                <a:cs typeface="Arial" panose="020B0604020202020204" pitchFamily="34" charset="0"/>
              </a:rPr>
              <a:t>Intellectual Property Indicators (WIPI)</a:t>
            </a:r>
            <a:r>
              <a:rPr lang="en-US" sz="1500" dirty="0">
                <a:latin typeface="Arial" panose="020B0604020202020204" pitchFamily="34" charset="0"/>
                <a:cs typeface="Arial" panose="020B0604020202020204" pitchFamily="34" charset="0"/>
              </a:rPr>
              <a:t> provides an overview of latest trends in IP filings and registrations covering more than 100 offices:  </a:t>
            </a:r>
            <a:r>
              <a:rPr lang="en-US" sz="1500" u="sng" dirty="0">
                <a:solidFill>
                  <a:srgbClr val="3399FF"/>
                </a:solidFill>
                <a:latin typeface="Arial" panose="020B0604020202020204" pitchFamily="34" charset="0"/>
                <a:cs typeface="Arial" panose="020B0604020202020204" pitchFamily="34" charset="0"/>
                <a:hlinkClick r:id="rId6"/>
              </a:rPr>
              <a:t>http://</a:t>
            </a:r>
            <a:r>
              <a:rPr lang="en-US" sz="1500" u="sng" dirty="0" smtClean="0">
                <a:solidFill>
                  <a:srgbClr val="3399FF"/>
                </a:solidFill>
                <a:latin typeface="Arial" panose="020B0604020202020204" pitchFamily="34" charset="0"/>
                <a:cs typeface="Arial" panose="020B0604020202020204" pitchFamily="34" charset="0"/>
                <a:hlinkClick r:id="rId6"/>
              </a:rPr>
              <a:t>www.wipo.int/ipstats/en/wipi/index.html</a:t>
            </a:r>
            <a:endParaRPr lang="en-US" sz="1500" u="sng" dirty="0">
              <a:solidFill>
                <a:srgbClr val="3399FF"/>
              </a:solidFill>
              <a:latin typeface="Arial" panose="020B0604020202020204" pitchFamily="34" charset="0"/>
              <a:cs typeface="Arial" panose="020B0604020202020204" pitchFamily="34" charset="0"/>
            </a:endParaRPr>
          </a:p>
          <a:p>
            <a:r>
              <a:rPr lang="en-US" sz="1500" b="1" kern="0" dirty="0" smtClean="0">
                <a:latin typeface="Arial" panose="020B0604020202020204" pitchFamily="34" charset="0"/>
                <a:cs typeface="Arial" panose="020B0604020202020204" pitchFamily="34" charset="0"/>
              </a:rPr>
              <a:t>WIPO </a:t>
            </a:r>
            <a:r>
              <a:rPr lang="en-US" sz="1500" b="1" kern="0" dirty="0">
                <a:latin typeface="Arial" panose="020B0604020202020204" pitchFamily="34" charset="0"/>
                <a:cs typeface="Arial" panose="020B0604020202020204" pitchFamily="34" charset="0"/>
              </a:rPr>
              <a:t>IP Statistics Data Center</a:t>
            </a:r>
            <a:r>
              <a:rPr lang="en-US" sz="1500" kern="0" dirty="0">
                <a:latin typeface="Arial" panose="020B0604020202020204" pitchFamily="34" charset="0"/>
                <a:cs typeface="Arial" panose="020B0604020202020204" pitchFamily="34" charset="0"/>
              </a:rPr>
              <a:t> </a:t>
            </a:r>
            <a:r>
              <a:rPr lang="en-US" sz="1500" u="sng" kern="0" dirty="0" smtClean="0">
                <a:solidFill>
                  <a:srgbClr val="3399FF"/>
                </a:solidFill>
                <a:latin typeface="Arial" panose="020B0604020202020204" pitchFamily="34" charset="0"/>
                <a:cs typeface="Arial" panose="020B0604020202020204" pitchFamily="34" charset="0"/>
              </a:rPr>
              <a:t>http</a:t>
            </a:r>
            <a:r>
              <a:rPr lang="en-US" sz="1500" u="sng" kern="0" dirty="0">
                <a:solidFill>
                  <a:srgbClr val="3399FF"/>
                </a:solidFill>
                <a:latin typeface="Arial" panose="020B0604020202020204" pitchFamily="34" charset="0"/>
                <a:cs typeface="Arial" panose="020B0604020202020204" pitchFamily="34" charset="0"/>
              </a:rPr>
              <a:t>://ipstatsdb.wipo.org/ipstatv2/ipstats/patentsSearch</a:t>
            </a:r>
            <a:endParaRPr lang="en-US" sz="1500" kern="0" dirty="0">
              <a:solidFill>
                <a:srgbClr val="3399FF"/>
              </a:solidFill>
              <a:latin typeface="Arial" panose="020B0604020202020204" pitchFamily="34" charset="0"/>
              <a:cs typeface="Arial" panose="020B0604020202020204" pitchFamily="34" charset="0"/>
            </a:endParaRPr>
          </a:p>
          <a:p>
            <a:endParaRPr lang="en-US" sz="1500" u="sng" dirty="0">
              <a:solidFill>
                <a:srgbClr val="3399FF"/>
              </a:solidFill>
              <a:latin typeface="Arial" panose="020B0604020202020204" pitchFamily="34" charset="0"/>
              <a:cs typeface="Arial" panose="020B0604020202020204" pitchFamily="34" charset="0"/>
            </a:endParaRPr>
          </a:p>
          <a:p>
            <a:pPr marL="0" indent="0">
              <a:buNone/>
            </a:pPr>
            <a:endParaRPr lang="en-US" sz="1500" u="sng" dirty="0">
              <a:solidFill>
                <a:srgbClr val="3399FF"/>
              </a:solidFill>
              <a:latin typeface="Arial" panose="020B0604020202020204" pitchFamily="34" charset="0"/>
              <a:cs typeface="Arial" panose="020B0604020202020204" pitchFamily="34" charset="0"/>
            </a:endParaRPr>
          </a:p>
          <a:p>
            <a:pPr marL="0" indent="0">
              <a:buNone/>
            </a:pPr>
            <a:endParaRPr lang="en-US" sz="1500" u="sng" dirty="0">
              <a:solidFill>
                <a:srgbClr val="3399FF"/>
              </a:solidFill>
              <a:latin typeface="Arial" panose="020B0604020202020204" pitchFamily="34" charset="0"/>
              <a:cs typeface="Arial" panose="020B0604020202020204" pitchFamily="34" charset="0"/>
            </a:endParaRPr>
          </a:p>
          <a:p>
            <a:pPr marL="0" indent="0">
              <a:buFontTx/>
              <a:buNone/>
            </a:pPr>
            <a:endParaRPr lang="fr-CH" sz="1500" kern="0" dirty="0"/>
          </a:p>
        </p:txBody>
      </p:sp>
      <p:pic>
        <p:nvPicPr>
          <p:cNvPr id="15"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28" y="-24526"/>
            <a:ext cx="3160005" cy="442295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0" y="658220"/>
            <a:ext cx="3528254" cy="4988017"/>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380" y="1412775"/>
            <a:ext cx="3468808" cy="4892354"/>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8337" y="2178773"/>
            <a:ext cx="3468808" cy="4876021"/>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1640" y="2935099"/>
            <a:ext cx="3454105" cy="4908115"/>
          </a:xfrm>
          <a:prstGeom prst="rect">
            <a:avLst/>
          </a:prstGeom>
          <a:noFill/>
          <a:ln w="9525" algn="ctr">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5"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37050" y="3861334"/>
            <a:ext cx="3528254" cy="4965471"/>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04997326"/>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1946CBC3-6A12-496D-8CFC-605B7C483112}" type="slidenum">
              <a:rPr lang="en-US" altLang="en-US" sz="1400" smtClean="0"/>
              <a:pPr eaLnBrk="1" hangingPunct="1">
                <a:spcBef>
                  <a:spcPct val="0"/>
                </a:spcBef>
                <a:buFontTx/>
                <a:buNone/>
              </a:pPr>
              <a:t>120</a:t>
            </a:fld>
            <a:endParaRPr lang="en-US" altLang="en-US" sz="1400" smtClean="0"/>
          </a:p>
        </p:txBody>
      </p:sp>
      <p:sp>
        <p:nvSpPr>
          <p:cNvPr id="17411" name="Rectangle 2"/>
          <p:cNvSpPr>
            <a:spLocks noGrp="1" noChangeArrowheads="1"/>
          </p:cNvSpPr>
          <p:nvPr>
            <p:ph type="title"/>
          </p:nvPr>
        </p:nvSpPr>
        <p:spPr/>
        <p:txBody>
          <a:bodyPr/>
          <a:lstStyle/>
          <a:p>
            <a:pPr eaLnBrk="1" hangingPunct="1"/>
            <a:r>
              <a:rPr lang="fr-CH" altLang="en-US" smtClean="0"/>
              <a:t>Relative Time and Cost of Technology Dispute Resolution</a:t>
            </a:r>
            <a:endParaRPr lang="en-US" altLang="en-US" smtClean="0"/>
          </a:p>
        </p:txBody>
      </p:sp>
      <p:sp>
        <p:nvSpPr>
          <p:cNvPr id="17412" name="Line 3"/>
          <p:cNvSpPr>
            <a:spLocks noChangeShapeType="1"/>
          </p:cNvSpPr>
          <p:nvPr/>
        </p:nvSpPr>
        <p:spPr bwMode="auto">
          <a:xfrm flipH="1">
            <a:off x="2444262" y="3789364"/>
            <a:ext cx="68874" cy="21605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74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54" y="2060576"/>
            <a:ext cx="7973158"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p:cNvSpPr txBox="1">
            <a:spLocks noChangeArrowheads="1"/>
          </p:cNvSpPr>
          <p:nvPr/>
        </p:nvSpPr>
        <p:spPr bwMode="auto">
          <a:xfrm>
            <a:off x="52754" y="6180138"/>
            <a:ext cx="7111512"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r>
              <a:rPr lang="en-US" altLang="en-US" sz="1300" dirty="0"/>
              <a:t>WIPO Center Report on International Survey of Dispute Resolution                                     </a:t>
            </a:r>
            <a:r>
              <a:rPr lang="en-US" altLang="en-US" sz="1300" dirty="0" smtClean="0"/>
              <a:t>                   in </a:t>
            </a:r>
            <a:r>
              <a:rPr lang="en-US" altLang="en-US" sz="1300" dirty="0"/>
              <a:t>Technology Transactions </a:t>
            </a:r>
          </a:p>
          <a:p>
            <a:pPr algn="ctr" eaLnBrk="1" hangingPunct="1">
              <a:spcBef>
                <a:spcPct val="50000"/>
              </a:spcBef>
              <a:buFontTx/>
              <a:buNone/>
            </a:pPr>
            <a:endParaRPr lang="en-US" altLang="en-US" sz="1600" dirty="0">
              <a:solidFill>
                <a:srgbClr val="D4DBE3"/>
              </a:solidFill>
            </a:endParaRPr>
          </a:p>
        </p:txBody>
      </p:sp>
    </p:spTree>
    <p:extLst>
      <p:ext uri="{BB962C8B-B14F-4D97-AF65-F5344CB8AC3E}">
        <p14:creationId xmlns:p14="http://schemas.microsoft.com/office/powerpoint/2010/main" val="1489600115"/>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6BF9F19C-E0E9-48AD-B952-39EB506DAECF}" type="slidenum">
              <a:rPr lang="en-US" altLang="en-US" sz="1400" smtClean="0"/>
              <a:pPr eaLnBrk="1" hangingPunct="1">
                <a:spcBef>
                  <a:spcPct val="0"/>
                </a:spcBef>
                <a:buFontTx/>
                <a:buNone/>
              </a:pPr>
              <a:t>121</a:t>
            </a:fld>
            <a:endParaRPr lang="en-US" altLang="en-US" sz="1400" smtClean="0"/>
          </a:p>
        </p:txBody>
      </p:sp>
      <p:sp>
        <p:nvSpPr>
          <p:cNvPr id="18435" name="Rectangle 2"/>
          <p:cNvSpPr>
            <a:spLocks noGrp="1" noChangeArrowheads="1"/>
          </p:cNvSpPr>
          <p:nvPr>
            <p:ph type="title"/>
          </p:nvPr>
        </p:nvSpPr>
        <p:spPr>
          <a:xfrm>
            <a:off x="457200" y="274639"/>
            <a:ext cx="8229600" cy="706437"/>
          </a:xfrm>
        </p:spPr>
        <p:txBody>
          <a:bodyPr/>
          <a:lstStyle/>
          <a:p>
            <a:r>
              <a:rPr lang="fr-CH" altLang="en-US" smtClean="0"/>
              <a:t>Fee Calculator</a:t>
            </a:r>
            <a:endParaRPr lang="en-US" altLang="en-US" smtClean="0"/>
          </a:p>
        </p:txBody>
      </p:sp>
      <p:sp>
        <p:nvSpPr>
          <p:cNvPr id="19460" name="Rectangle 3"/>
          <p:cNvSpPr>
            <a:spLocks noGrp="1" noChangeArrowheads="1"/>
          </p:cNvSpPr>
          <p:nvPr>
            <p:ph type="body" idx="1"/>
          </p:nvPr>
        </p:nvSpPr>
        <p:spPr/>
        <p:txBody>
          <a:bodyPr/>
          <a:lstStyle/>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en-US" altLang="en-US" sz="2000" dirty="0" smtClean="0"/>
          </a:p>
          <a:p>
            <a:pPr marL="0" indent="0">
              <a:lnSpc>
                <a:spcPct val="90000"/>
              </a:lnSpc>
              <a:buFontTx/>
              <a:buNone/>
              <a:defRPr/>
            </a:pPr>
            <a:endParaRPr lang="en-US" altLang="en-US" sz="2000" dirty="0" smtClean="0"/>
          </a:p>
          <a:p>
            <a:pPr>
              <a:lnSpc>
                <a:spcPct val="90000"/>
              </a:lnSpc>
              <a:buFontTx/>
              <a:buNone/>
              <a:defRPr/>
            </a:pPr>
            <a:endParaRPr lang="en-US" altLang="en-US" sz="2000" dirty="0" smtClean="0"/>
          </a:p>
          <a:p>
            <a:pPr>
              <a:lnSpc>
                <a:spcPct val="90000"/>
              </a:lnSpc>
              <a:buFontTx/>
              <a:buNone/>
              <a:defRPr/>
            </a:pPr>
            <a:endParaRPr lang="en-US" altLang="en-US" sz="2000" dirty="0" smtClean="0"/>
          </a:p>
          <a:p>
            <a:pPr>
              <a:lnSpc>
                <a:spcPct val="90000"/>
              </a:lnSpc>
              <a:defRPr/>
            </a:pPr>
            <a:endParaRPr lang="en-US" altLang="en-US" sz="2000" dirty="0" smtClean="0"/>
          </a:p>
        </p:txBody>
      </p:sp>
      <p:sp>
        <p:nvSpPr>
          <p:cNvPr id="2" name="Rectangle 1"/>
          <p:cNvSpPr/>
          <p:nvPr/>
        </p:nvSpPr>
        <p:spPr>
          <a:xfrm>
            <a:off x="317989" y="6037264"/>
            <a:ext cx="5162550" cy="369887"/>
          </a:xfrm>
          <a:prstGeom prst="rect">
            <a:avLst/>
          </a:prstGeom>
        </p:spPr>
        <p:txBody>
          <a:bodyPr>
            <a:spAutoFit/>
          </a:bodyPr>
          <a:lstStyle/>
          <a:p>
            <a:pPr>
              <a:spcBef>
                <a:spcPct val="50000"/>
              </a:spcBef>
              <a:defRPr/>
            </a:pPr>
            <a:r>
              <a:rPr lang="en-US" altLang="en-US" sz="1800" kern="0" dirty="0">
                <a:solidFill>
                  <a:schemeClr val="tx1"/>
                </a:solidFill>
                <a:latin typeface="Arial"/>
                <a:cs typeface="Arial"/>
              </a:rPr>
              <a:t>www.wipo.int/amc/en/calculator/adr.jsp</a:t>
            </a:r>
            <a:endParaRPr lang="en-US" sz="1800" dirty="0">
              <a:solidFill>
                <a:schemeClr val="tx1"/>
              </a:solidFill>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6" y="-1"/>
            <a:ext cx="9158356" cy="668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3260164"/>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AF8AC03C-7617-478D-8C5E-F02506FDCB9E}" type="slidenum">
              <a:rPr lang="fr-FR" altLang="en-US" sz="1400" smtClean="0"/>
              <a:pPr eaLnBrk="1" hangingPunct="1">
                <a:spcBef>
                  <a:spcPct val="0"/>
                </a:spcBef>
                <a:buFontTx/>
                <a:buNone/>
              </a:pPr>
              <a:t>122</a:t>
            </a:fld>
            <a:endParaRPr lang="fr-FR" altLang="en-US" sz="1400" smtClean="0"/>
          </a:p>
        </p:txBody>
      </p:sp>
      <p:sp>
        <p:nvSpPr>
          <p:cNvPr id="19459" name="Rectangle 2"/>
          <p:cNvSpPr>
            <a:spLocks noGrp="1" noChangeArrowheads="1"/>
          </p:cNvSpPr>
          <p:nvPr>
            <p:ph type="title" idx="4294967295"/>
          </p:nvPr>
        </p:nvSpPr>
        <p:spPr>
          <a:xfrm>
            <a:off x="252047" y="260350"/>
            <a:ext cx="8707315" cy="1122363"/>
          </a:xfrm>
        </p:spPr>
        <p:txBody>
          <a:bodyPr/>
          <a:lstStyle/>
          <a:p>
            <a:pPr eaLnBrk="1" hangingPunct="1">
              <a:lnSpc>
                <a:spcPct val="90000"/>
              </a:lnSpc>
            </a:pPr>
            <a:r>
              <a:rPr lang="en-US" altLang="en-US" sz="3300" smtClean="0"/>
              <a:t>Uniform Domain Name Dispute </a:t>
            </a:r>
            <a:br>
              <a:rPr lang="en-US" altLang="en-US" sz="3300" smtClean="0"/>
            </a:br>
            <a:r>
              <a:rPr lang="en-US" altLang="en-US" sz="3300" smtClean="0"/>
              <a:t>Resolution Policy (UDRP)</a:t>
            </a:r>
          </a:p>
        </p:txBody>
      </p:sp>
      <p:sp>
        <p:nvSpPr>
          <p:cNvPr id="19460" name="Rectangle 3"/>
          <p:cNvSpPr>
            <a:spLocks noGrp="1" noChangeArrowheads="1"/>
          </p:cNvSpPr>
          <p:nvPr>
            <p:ph type="body" idx="4294967295"/>
          </p:nvPr>
        </p:nvSpPr>
        <p:spPr>
          <a:xfrm>
            <a:off x="317989" y="1557338"/>
            <a:ext cx="8197362" cy="4679950"/>
          </a:xfrm>
        </p:spPr>
        <p:txBody>
          <a:bodyPr/>
          <a:lstStyle/>
          <a:p>
            <a:pPr eaLnBrk="1" hangingPunct="1">
              <a:spcBef>
                <a:spcPct val="0"/>
              </a:spcBef>
              <a:spcAft>
                <a:spcPts val="1200"/>
              </a:spcAft>
            </a:pPr>
            <a:r>
              <a:rPr lang="en-US" altLang="en-US" sz="2300" dirty="0" smtClean="0"/>
              <a:t>1999:  WIPO-created </a:t>
            </a:r>
            <a:r>
              <a:rPr lang="en-US" altLang="en-US" sz="2300" u="sng" dirty="0" smtClean="0"/>
              <a:t>international</a:t>
            </a:r>
            <a:r>
              <a:rPr lang="en-US" altLang="en-US" sz="2300" dirty="0" smtClean="0"/>
              <a:t> administrative ADR procedure</a:t>
            </a:r>
          </a:p>
          <a:p>
            <a:pPr eaLnBrk="1" hangingPunct="1">
              <a:spcBef>
                <a:spcPct val="0"/>
              </a:spcBef>
              <a:spcAft>
                <a:spcPts val="1200"/>
              </a:spcAft>
            </a:pPr>
            <a:r>
              <a:rPr lang="en-US" altLang="en-US" sz="2300" dirty="0" smtClean="0"/>
              <a:t>Allows trademark owners to resolve “clear cut” cases of abusive domain name registration and use (“</a:t>
            </a:r>
            <a:r>
              <a:rPr lang="en-US" altLang="en-US" sz="2300" u="sng" dirty="0" smtClean="0"/>
              <a:t>cybersquatting</a:t>
            </a:r>
            <a:r>
              <a:rPr lang="en-US" altLang="en-US" sz="2300" dirty="0" smtClean="0"/>
              <a:t>”)</a:t>
            </a:r>
          </a:p>
          <a:p>
            <a:pPr eaLnBrk="1" hangingPunct="1">
              <a:spcBef>
                <a:spcPct val="0"/>
              </a:spcBef>
              <a:spcAft>
                <a:spcPts val="1200"/>
              </a:spcAft>
            </a:pPr>
            <a:r>
              <a:rPr lang="en-US" altLang="en-US" sz="2300" dirty="0" smtClean="0"/>
              <a:t>Operates outside the courts, but preserves party court option</a:t>
            </a:r>
          </a:p>
          <a:p>
            <a:pPr eaLnBrk="1" hangingPunct="1">
              <a:spcBef>
                <a:spcPct val="0"/>
              </a:spcBef>
              <a:spcAft>
                <a:spcPts val="1200"/>
              </a:spcAft>
            </a:pPr>
            <a:r>
              <a:rPr lang="en-US" altLang="en-US" sz="2300" dirty="0" smtClean="0"/>
              <a:t>Uniform:  applicable to </a:t>
            </a:r>
            <a:r>
              <a:rPr lang="en-US" altLang="en-US" sz="2300" u="sng" dirty="0" smtClean="0"/>
              <a:t>all </a:t>
            </a:r>
            <a:r>
              <a:rPr lang="en-US" altLang="en-US" sz="2300" u="sng" dirty="0" err="1" smtClean="0"/>
              <a:t>gTLDs</a:t>
            </a:r>
            <a:r>
              <a:rPr lang="en-US" altLang="en-US" sz="2300" dirty="0" smtClean="0"/>
              <a:t> “old” (.com, </a:t>
            </a:r>
            <a:r>
              <a:rPr lang="en-US" altLang="en-US" sz="2300" dirty="0" err="1" smtClean="0"/>
              <a:t>.net</a:t>
            </a:r>
            <a:r>
              <a:rPr lang="en-US" altLang="en-US" sz="2300" dirty="0" smtClean="0"/>
              <a:t>, .org, etc.) and “new” (.bike, .fail, .</a:t>
            </a:r>
            <a:r>
              <a:rPr lang="en-US" altLang="en-US" sz="2300" dirty="0" err="1" smtClean="0"/>
              <a:t>nyc</a:t>
            </a:r>
            <a:r>
              <a:rPr lang="en-US" altLang="en-US" sz="2300" dirty="0" smtClean="0"/>
              <a:t>, etc.)</a:t>
            </a:r>
          </a:p>
          <a:p>
            <a:pPr eaLnBrk="1" hangingPunct="1">
              <a:spcBef>
                <a:spcPct val="0"/>
              </a:spcBef>
              <a:spcAft>
                <a:spcPts val="1200"/>
              </a:spcAft>
            </a:pPr>
            <a:r>
              <a:rPr lang="en-US" altLang="en-US" sz="2300" dirty="0" smtClean="0"/>
              <a:t>Applicable via </a:t>
            </a:r>
            <a:r>
              <a:rPr lang="en-US" altLang="en-US" sz="2300" u="sng" dirty="0" smtClean="0"/>
              <a:t>mandatory</a:t>
            </a:r>
            <a:r>
              <a:rPr lang="en-US" altLang="en-US" sz="2300" dirty="0" smtClean="0"/>
              <a:t> “contract web” between ICANN, registrars, and registrants</a:t>
            </a:r>
          </a:p>
        </p:txBody>
      </p:sp>
    </p:spTree>
    <p:extLst>
      <p:ext uri="{BB962C8B-B14F-4D97-AF65-F5344CB8AC3E}">
        <p14:creationId xmlns:p14="http://schemas.microsoft.com/office/powerpoint/2010/main" val="3431801591"/>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defRPr/>
            </a:pPr>
            <a:r>
              <a:rPr lang="en-US" altLang="en-US" dirty="0" smtClean="0">
                <a:latin typeface="+mj-lt"/>
              </a:rPr>
              <a:t>UDRP:  Principal </a:t>
            </a:r>
            <a:r>
              <a:rPr lang="en-US" altLang="en-US" dirty="0">
                <a:latin typeface="+mj-lt"/>
              </a:rPr>
              <a:t>A</a:t>
            </a:r>
            <a:r>
              <a:rPr lang="en-US" altLang="en-US" dirty="0" smtClean="0">
                <a:latin typeface="+mj-lt"/>
              </a:rPr>
              <a:t>dvantages</a:t>
            </a:r>
            <a:endParaRPr lang="en-US" dirty="0">
              <a:latin typeface="+mj-lt"/>
            </a:endParaRPr>
          </a:p>
        </p:txBody>
      </p:sp>
      <p:sp>
        <p:nvSpPr>
          <p:cNvPr id="20483" name="Content Placeholder 2"/>
          <p:cNvSpPr>
            <a:spLocks noGrp="1"/>
          </p:cNvSpPr>
          <p:nvPr>
            <p:ph idx="1"/>
          </p:nvPr>
        </p:nvSpPr>
        <p:spPr>
          <a:xfrm>
            <a:off x="457200" y="1628800"/>
            <a:ext cx="8229600" cy="4608488"/>
          </a:xfrm>
        </p:spPr>
        <p:txBody>
          <a:bodyPr/>
          <a:lstStyle/>
          <a:p>
            <a:pPr marL="342900" lvl="1" indent="-342900"/>
            <a:r>
              <a:rPr lang="en-US" altLang="en-US" dirty="0" smtClean="0"/>
              <a:t>Significantly </a:t>
            </a:r>
            <a:r>
              <a:rPr lang="en-US" altLang="en-US" u="sng" dirty="0" smtClean="0"/>
              <a:t>quicker and cheaper</a:t>
            </a:r>
            <a:r>
              <a:rPr lang="en-US" altLang="en-US" dirty="0" smtClean="0"/>
              <a:t> than court litigation</a:t>
            </a:r>
          </a:p>
          <a:p>
            <a:pPr marL="742950" lvl="2" indent="-342900">
              <a:spcAft>
                <a:spcPts val="1800"/>
              </a:spcAft>
            </a:pPr>
            <a:r>
              <a:rPr lang="en-US" altLang="en-US" dirty="0" smtClean="0"/>
              <a:t>Two-month average;  fixed fees (USD 1,500)</a:t>
            </a:r>
          </a:p>
          <a:p>
            <a:pPr marL="342900" lvl="1" indent="-342900">
              <a:spcAft>
                <a:spcPts val="1800"/>
              </a:spcAft>
            </a:pPr>
            <a:r>
              <a:rPr lang="en-US" altLang="en-US" u="sng" dirty="0" smtClean="0"/>
              <a:t>Predictable</a:t>
            </a:r>
            <a:r>
              <a:rPr lang="en-US" altLang="en-US" dirty="0" smtClean="0"/>
              <a:t> criteria and results</a:t>
            </a:r>
          </a:p>
          <a:p>
            <a:pPr marL="342900" lvl="1" indent="-342900">
              <a:spcAft>
                <a:spcPts val="1800"/>
              </a:spcAft>
            </a:pPr>
            <a:r>
              <a:rPr lang="en-US" altLang="en-US" dirty="0" smtClean="0"/>
              <a:t>Decision (transfer) </a:t>
            </a:r>
            <a:r>
              <a:rPr lang="en-US" altLang="en-US" u="sng" dirty="0" smtClean="0"/>
              <a:t>implemented directly</a:t>
            </a:r>
            <a:r>
              <a:rPr lang="en-US" altLang="en-US" dirty="0" smtClean="0"/>
              <a:t> by registrar</a:t>
            </a:r>
          </a:p>
          <a:p>
            <a:pPr marL="342900" lvl="1" indent="-342900">
              <a:spcAft>
                <a:spcPts val="1800"/>
              </a:spcAft>
            </a:pPr>
            <a:r>
              <a:rPr lang="en-US" altLang="en-US" dirty="0" smtClean="0"/>
              <a:t>Prevents consumer confusion/brand abuse</a:t>
            </a:r>
            <a:endParaRPr lang="en-US" altLang="en-US" sz="2000" b="1" dirty="0" smtClean="0"/>
          </a:p>
          <a:p>
            <a:endParaRPr lang="en-US" altLang="en-US" dirty="0" smtClean="0"/>
          </a:p>
        </p:txBody>
      </p:sp>
      <p:sp>
        <p:nvSpPr>
          <p:cNvPr id="2048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6C0A345E-7050-4F78-9718-07D97B311E68}" type="slidenum">
              <a:rPr lang="en-US" altLang="en-US" sz="1400" smtClean="0"/>
              <a:pPr eaLnBrk="1" hangingPunct="1">
                <a:spcBef>
                  <a:spcPct val="0"/>
                </a:spcBef>
                <a:buFontTx/>
                <a:buNone/>
              </a:pPr>
              <a:t>123</a:t>
            </a:fld>
            <a:endParaRPr lang="en-US" altLang="en-US" sz="1400" smtClean="0"/>
          </a:p>
        </p:txBody>
      </p:sp>
    </p:spTree>
    <p:extLst>
      <p:ext uri="{BB962C8B-B14F-4D97-AF65-F5344CB8AC3E}">
        <p14:creationId xmlns:p14="http://schemas.microsoft.com/office/powerpoint/2010/main" val="2550721543"/>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6856756E-F8B1-4F7C-92EB-AFD91DB25109}" type="slidenum">
              <a:rPr lang="fr-FR" altLang="en-US" sz="1400" smtClean="0"/>
              <a:pPr eaLnBrk="1" hangingPunct="1">
                <a:spcBef>
                  <a:spcPct val="0"/>
                </a:spcBef>
                <a:buFontTx/>
                <a:buNone/>
              </a:pPr>
              <a:t>124</a:t>
            </a:fld>
            <a:endParaRPr lang="fr-FR" altLang="en-US" sz="1400" smtClean="0"/>
          </a:p>
        </p:txBody>
      </p:sp>
      <p:sp>
        <p:nvSpPr>
          <p:cNvPr id="21507" name="Rectangle 2"/>
          <p:cNvSpPr>
            <a:spLocks noGrp="1" noChangeArrowheads="1"/>
          </p:cNvSpPr>
          <p:nvPr>
            <p:ph type="title"/>
          </p:nvPr>
        </p:nvSpPr>
        <p:spPr/>
        <p:txBody>
          <a:bodyPr/>
          <a:lstStyle/>
          <a:p>
            <a:pPr eaLnBrk="1" hangingPunct="1"/>
            <a:r>
              <a:rPr lang="en-US" altLang="en-US" smtClean="0"/>
              <a:t>The UDRP Test – Three Elements</a:t>
            </a:r>
          </a:p>
        </p:txBody>
      </p:sp>
      <p:sp>
        <p:nvSpPr>
          <p:cNvPr id="31748" name="Rectangle 3"/>
          <p:cNvSpPr>
            <a:spLocks noGrp="1" noChangeArrowheads="1"/>
          </p:cNvSpPr>
          <p:nvPr>
            <p:ph type="body" idx="1"/>
          </p:nvPr>
        </p:nvSpPr>
        <p:spPr>
          <a:xfrm>
            <a:off x="184639" y="1125538"/>
            <a:ext cx="8502162" cy="5000625"/>
          </a:xfrm>
        </p:spPr>
        <p:txBody>
          <a:bodyPr/>
          <a:lstStyle/>
          <a:p>
            <a:pPr eaLnBrk="1" hangingPunct="1">
              <a:buFontTx/>
              <a:buNone/>
              <a:defRPr/>
            </a:pPr>
            <a:r>
              <a:rPr lang="en-US" altLang="en-US" dirty="0" smtClean="0"/>
              <a:t>	</a:t>
            </a:r>
          </a:p>
          <a:p>
            <a:pPr lvl="1" eaLnBrk="1" hangingPunct="1">
              <a:defRPr/>
            </a:pPr>
            <a:r>
              <a:rPr lang="en-US" altLang="en-US" dirty="0" smtClean="0"/>
              <a:t>Trademark must be </a:t>
            </a:r>
            <a:r>
              <a:rPr lang="en-US" altLang="en-US" b="1" dirty="0" smtClean="0"/>
              <a:t>identical</a:t>
            </a:r>
            <a:r>
              <a:rPr lang="en-US" altLang="en-US" dirty="0" smtClean="0"/>
              <a:t> </a:t>
            </a:r>
            <a:r>
              <a:rPr lang="en-US" altLang="en-US" b="1" dirty="0" smtClean="0"/>
              <a:t>or confusingly similar</a:t>
            </a:r>
            <a:r>
              <a:rPr lang="en-US" altLang="en-US" dirty="0" smtClean="0"/>
              <a:t> to the domain name;  and</a:t>
            </a:r>
          </a:p>
          <a:p>
            <a:pPr marL="457200" lvl="1" indent="0" eaLnBrk="1" hangingPunct="1">
              <a:buFontTx/>
              <a:buNone/>
              <a:defRPr/>
            </a:pPr>
            <a:endParaRPr lang="en-US" altLang="en-US" dirty="0" smtClean="0"/>
          </a:p>
          <a:p>
            <a:pPr lvl="1" eaLnBrk="1" hangingPunct="1">
              <a:defRPr/>
            </a:pPr>
            <a:r>
              <a:rPr lang="en-US" altLang="en-US" dirty="0" smtClean="0"/>
              <a:t>The registrant of the domain name must have </a:t>
            </a:r>
            <a:r>
              <a:rPr lang="en-US" altLang="en-US" b="1" dirty="0" smtClean="0"/>
              <a:t>no rights or legitimate interests</a:t>
            </a:r>
            <a:r>
              <a:rPr lang="en-US" altLang="en-US" dirty="0" smtClean="0"/>
              <a:t> in the domain name;  and</a:t>
            </a:r>
          </a:p>
          <a:p>
            <a:pPr marL="457200" lvl="1" indent="0" eaLnBrk="1" hangingPunct="1">
              <a:buFontTx/>
              <a:buNone/>
              <a:defRPr/>
            </a:pPr>
            <a:endParaRPr lang="en-US" altLang="en-US" dirty="0" smtClean="0"/>
          </a:p>
          <a:p>
            <a:pPr lvl="1" eaLnBrk="1" hangingPunct="1">
              <a:defRPr/>
            </a:pPr>
            <a:r>
              <a:rPr lang="en-US" altLang="en-US" dirty="0" smtClean="0"/>
              <a:t>The domain name must have been registered and used </a:t>
            </a:r>
            <a:r>
              <a:rPr lang="en-US" altLang="en-US" b="1" dirty="0" smtClean="0"/>
              <a:t>in</a:t>
            </a:r>
            <a:r>
              <a:rPr lang="en-US" altLang="en-US" dirty="0" smtClean="0"/>
              <a:t> </a:t>
            </a:r>
            <a:r>
              <a:rPr lang="en-US" altLang="en-US" b="1" dirty="0" smtClean="0"/>
              <a:t>bad faith</a:t>
            </a:r>
            <a:r>
              <a:rPr lang="en-US" altLang="en-US" dirty="0" smtClean="0"/>
              <a:t>.</a:t>
            </a:r>
          </a:p>
          <a:p>
            <a:pPr eaLnBrk="1" hangingPunct="1">
              <a:defRPr/>
            </a:pPr>
            <a:endParaRPr lang="en-US" altLang="en-US" dirty="0" smtClean="0"/>
          </a:p>
        </p:txBody>
      </p:sp>
    </p:spTree>
    <p:extLst>
      <p:ext uri="{BB962C8B-B14F-4D97-AF65-F5344CB8AC3E}">
        <p14:creationId xmlns:p14="http://schemas.microsoft.com/office/powerpoint/2010/main" val="2511509676"/>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74D18C56-449A-4F3F-8537-101B9947AA45}" type="slidenum">
              <a:rPr lang="fr-FR" altLang="en-US" sz="1400" smtClean="0"/>
              <a:pPr eaLnBrk="1" hangingPunct="1">
                <a:spcBef>
                  <a:spcPct val="0"/>
                </a:spcBef>
                <a:buFontTx/>
                <a:buNone/>
              </a:pPr>
              <a:t>125</a:t>
            </a:fld>
            <a:endParaRPr lang="fr-FR" altLang="en-US" sz="1400" smtClean="0"/>
          </a:p>
        </p:txBody>
      </p:sp>
      <p:sp>
        <p:nvSpPr>
          <p:cNvPr id="22531" name="Rectangle 2"/>
          <p:cNvSpPr>
            <a:spLocks noGrp="1" noChangeArrowheads="1"/>
          </p:cNvSpPr>
          <p:nvPr>
            <p:ph type="title"/>
          </p:nvPr>
        </p:nvSpPr>
        <p:spPr>
          <a:xfrm>
            <a:off x="457200" y="274639"/>
            <a:ext cx="8229600" cy="922337"/>
          </a:xfrm>
        </p:spPr>
        <p:txBody>
          <a:bodyPr/>
          <a:lstStyle/>
          <a:p>
            <a:pPr eaLnBrk="1" hangingPunct="1"/>
            <a:r>
              <a:rPr lang="en-US" altLang="en-US" smtClean="0"/>
              <a:t>Domain Name Dispute Filing with WIPO</a:t>
            </a:r>
          </a:p>
        </p:txBody>
      </p:sp>
      <p:sp>
        <p:nvSpPr>
          <p:cNvPr id="22532" name="Rectangle 3"/>
          <p:cNvSpPr>
            <a:spLocks noGrp="1" noChangeArrowheads="1"/>
          </p:cNvSpPr>
          <p:nvPr>
            <p:ph type="body" idx="1"/>
          </p:nvPr>
        </p:nvSpPr>
        <p:spPr>
          <a:xfrm>
            <a:off x="451339" y="1341439"/>
            <a:ext cx="8573966" cy="4967287"/>
          </a:xfrm>
        </p:spPr>
        <p:txBody>
          <a:bodyPr/>
          <a:lstStyle/>
          <a:p>
            <a:pPr eaLnBrk="1" hangingPunct="1"/>
            <a:r>
              <a:rPr lang="en-US" altLang="ko-KR" dirty="0" smtClean="0">
                <a:ea typeface="Gulim" pitchFamily="34" charset="-127"/>
              </a:rPr>
              <a:t>15 years’ experience as the </a:t>
            </a:r>
            <a:r>
              <a:rPr lang="en-US" altLang="ko-KR" u="sng" dirty="0" smtClean="0">
                <a:ea typeface="Gulim" pitchFamily="34" charset="-127"/>
              </a:rPr>
              <a:t>global leader</a:t>
            </a:r>
            <a:r>
              <a:rPr lang="en-US" altLang="ko-KR" dirty="0" smtClean="0">
                <a:ea typeface="Gulim" pitchFamily="34" charset="-127"/>
              </a:rPr>
              <a:t> in domain name dispute resolution</a:t>
            </a:r>
          </a:p>
          <a:p>
            <a:pPr lvl="1" eaLnBrk="1" hangingPunct="1"/>
            <a:r>
              <a:rPr lang="en-US" altLang="ko-KR" dirty="0" smtClean="0">
                <a:ea typeface="Gulim" pitchFamily="34" charset="-127"/>
              </a:rPr>
              <a:t>32,000+ cases covering 60,000+ domain names</a:t>
            </a:r>
          </a:p>
          <a:p>
            <a:pPr lvl="2" eaLnBrk="1" hangingPunct="1">
              <a:spcAft>
                <a:spcPts val="1200"/>
              </a:spcAft>
            </a:pPr>
            <a:r>
              <a:rPr lang="en-US" altLang="ko-KR" dirty="0" smtClean="0">
                <a:ea typeface="Gulim" pitchFamily="34" charset="-127"/>
              </a:rPr>
              <a:t> 2014 total:  2,634 cases</a:t>
            </a:r>
          </a:p>
          <a:p>
            <a:pPr lvl="1" eaLnBrk="1" hangingPunct="1">
              <a:spcAft>
                <a:spcPts val="1200"/>
              </a:spcAft>
            </a:pPr>
            <a:r>
              <a:rPr lang="en-US" altLang="ko-KR" dirty="0" smtClean="0">
                <a:ea typeface="Gulim" pitchFamily="34" charset="-127"/>
              </a:rPr>
              <a:t>Involving parties based in </a:t>
            </a:r>
            <a:r>
              <a:rPr lang="en-US" altLang="ko-KR" u="sng" dirty="0" smtClean="0">
                <a:ea typeface="Gulim" pitchFamily="34" charset="-127"/>
              </a:rPr>
              <a:t>177 countries</a:t>
            </a:r>
          </a:p>
          <a:p>
            <a:pPr lvl="1" eaLnBrk="1" hangingPunct="1">
              <a:spcAft>
                <a:spcPts val="1200"/>
              </a:spcAft>
            </a:pPr>
            <a:r>
              <a:rPr lang="en-US" altLang="ko-KR" u="sng" dirty="0" smtClean="0">
                <a:ea typeface="Gulim" pitchFamily="34" charset="-127"/>
              </a:rPr>
              <a:t>Multilingual</a:t>
            </a:r>
            <a:r>
              <a:rPr lang="en-US" altLang="ko-KR" dirty="0" smtClean="0">
                <a:ea typeface="Gulim" pitchFamily="34" charset="-127"/>
              </a:rPr>
              <a:t> case administration (21 languages to date)</a:t>
            </a:r>
          </a:p>
          <a:p>
            <a:pPr lvl="1" eaLnBrk="1" hangingPunct="1">
              <a:spcAft>
                <a:spcPts val="1200"/>
              </a:spcAft>
            </a:pPr>
            <a:r>
              <a:rPr lang="en-US" altLang="ko-KR" u="sng" dirty="0" smtClean="0">
                <a:ea typeface="Gulim" pitchFamily="34" charset="-127"/>
              </a:rPr>
              <a:t>Paperless</a:t>
            </a:r>
            <a:r>
              <a:rPr lang="en-US" altLang="ko-KR" dirty="0" smtClean="0">
                <a:ea typeface="Gulim" pitchFamily="34" charset="-127"/>
              </a:rPr>
              <a:t> filing:  WIPO-initiated </a:t>
            </a:r>
            <a:r>
              <a:rPr lang="en-US" altLang="ko-KR" dirty="0" err="1" smtClean="0">
                <a:ea typeface="Gulim" pitchFamily="34" charset="-127"/>
              </a:rPr>
              <a:t>eUDRP</a:t>
            </a:r>
            <a:endParaRPr lang="en-US" altLang="ko-KR" dirty="0" smtClean="0">
              <a:ea typeface="Gulim" pitchFamily="34" charset="-127"/>
            </a:endParaRPr>
          </a:p>
          <a:p>
            <a:pPr lvl="1" eaLnBrk="1" hangingPunct="1"/>
            <a:r>
              <a:rPr lang="en-US" altLang="ko-KR" dirty="0" smtClean="0">
                <a:ea typeface="Gulim" pitchFamily="34" charset="-127"/>
              </a:rPr>
              <a:t>US first-ranked for WIPO case parties and panelists</a:t>
            </a:r>
          </a:p>
          <a:p>
            <a:pPr eaLnBrk="1" hangingPunct="1"/>
            <a:endParaRPr lang="en-US" altLang="ko-KR" sz="2000" dirty="0" smtClean="0">
              <a:ea typeface="Gulim" pitchFamily="34" charset="-127"/>
            </a:endParaRPr>
          </a:p>
          <a:p>
            <a:pPr eaLnBrk="1" hangingPunct="1"/>
            <a:endParaRPr lang="en-US" altLang="ko-KR" sz="2000" dirty="0" smtClean="0">
              <a:ea typeface="Gulim" pitchFamily="34" charset="-127"/>
            </a:endParaRPr>
          </a:p>
          <a:p>
            <a:pPr eaLnBrk="1" hangingPunct="1">
              <a:buFontTx/>
              <a:buNone/>
            </a:pPr>
            <a:endParaRPr lang="en-US" altLang="ko-KR" sz="1800" b="1" dirty="0" smtClean="0">
              <a:ea typeface="Gulim" pitchFamily="34" charset="-127"/>
            </a:endParaRPr>
          </a:p>
          <a:p>
            <a:pPr lvl="1" eaLnBrk="1" hangingPunct="1">
              <a:buFontTx/>
              <a:buNone/>
            </a:pPr>
            <a:endParaRPr lang="en-US" altLang="ko-KR" sz="2000" b="1" dirty="0" smtClean="0">
              <a:ea typeface="Gulim" pitchFamily="34" charset="-127"/>
            </a:endParaRPr>
          </a:p>
          <a:p>
            <a:pPr eaLnBrk="1" hangingPunct="1">
              <a:buFontTx/>
              <a:buNone/>
            </a:pPr>
            <a:endParaRPr lang="en-US" altLang="en-US" sz="2600" dirty="0" smtClean="0"/>
          </a:p>
        </p:txBody>
      </p:sp>
    </p:spTree>
    <p:extLst>
      <p:ext uri="{BB962C8B-B14F-4D97-AF65-F5344CB8AC3E}">
        <p14:creationId xmlns:p14="http://schemas.microsoft.com/office/powerpoint/2010/main" val="756089315"/>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274639"/>
            <a:ext cx="8229600" cy="922337"/>
          </a:xfrm>
        </p:spPr>
        <p:txBody>
          <a:bodyPr/>
          <a:lstStyle/>
          <a:p>
            <a:r>
              <a:rPr lang="en-US" altLang="en-US" smtClean="0"/>
              <a:t>WIPO UDRP Complainant Areas of Activity</a:t>
            </a:r>
          </a:p>
        </p:txBody>
      </p:sp>
      <p:sp>
        <p:nvSpPr>
          <p:cNvPr id="23555"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B3D40BA8-D3F4-4CBD-952F-3D47D836AD4E}" type="slidenum">
              <a:rPr lang="en-US" altLang="en-US" sz="1400" smtClean="0"/>
              <a:pPr eaLnBrk="1" hangingPunct="1">
                <a:spcBef>
                  <a:spcPct val="0"/>
                </a:spcBef>
                <a:buFontTx/>
                <a:buNone/>
              </a:pPr>
              <a:t>126</a:t>
            </a:fld>
            <a:endParaRPr lang="en-US" altLang="en-US" sz="1400" smtClean="0"/>
          </a:p>
        </p:txBody>
      </p:sp>
      <p:graphicFrame>
        <p:nvGraphicFramePr>
          <p:cNvPr id="6" name="Content Placeholder 5"/>
          <p:cNvGraphicFramePr>
            <a:graphicFrameLocks noGrp="1"/>
          </p:cNvGraphicFramePr>
          <p:nvPr>
            <p:ph idx="1"/>
          </p:nvPr>
        </p:nvGraphicFramePr>
        <p:xfrm>
          <a:off x="450927" y="1124744"/>
          <a:ext cx="8302342" cy="55172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929369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dirty="0" smtClean="0"/>
              <a:t>Key WIPO UDRP Resources</a:t>
            </a:r>
          </a:p>
        </p:txBody>
      </p:sp>
      <p:sp>
        <p:nvSpPr>
          <p:cNvPr id="3" name="Content Placeholder 2"/>
          <p:cNvSpPr>
            <a:spLocks noGrp="1"/>
          </p:cNvSpPr>
          <p:nvPr>
            <p:ph idx="1"/>
          </p:nvPr>
        </p:nvSpPr>
        <p:spPr>
          <a:xfrm>
            <a:off x="457200" y="1484785"/>
            <a:ext cx="8229600" cy="4641379"/>
          </a:xfrm>
        </p:spPr>
        <p:txBody>
          <a:bodyPr>
            <a:normAutofit/>
          </a:bodyPr>
          <a:lstStyle/>
          <a:p>
            <a:pPr eaLnBrk="1" hangingPunct="1">
              <a:defRPr/>
            </a:pPr>
            <a:r>
              <a:rPr lang="en-US" altLang="en-US" dirty="0" smtClean="0"/>
              <a:t>WIPO </a:t>
            </a:r>
            <a:r>
              <a:rPr lang="en-US" altLang="en-US" u="sng" dirty="0" smtClean="0"/>
              <a:t>Guide</a:t>
            </a:r>
            <a:r>
              <a:rPr lang="en-US" altLang="en-US" dirty="0" smtClean="0"/>
              <a:t> to the UDRP</a:t>
            </a:r>
          </a:p>
          <a:p>
            <a:pPr marL="0" indent="0" eaLnBrk="1" hangingPunct="1">
              <a:spcBef>
                <a:spcPts val="0"/>
              </a:spcBef>
              <a:buFontTx/>
              <a:buNone/>
              <a:defRPr/>
            </a:pPr>
            <a:r>
              <a:rPr lang="en-US" altLang="en-US" sz="2000" dirty="0" smtClean="0">
                <a:hlinkClick r:id="rId2"/>
              </a:rPr>
              <a:t>www.wipo.int/amc/en/domains/guide</a:t>
            </a:r>
            <a:r>
              <a:rPr lang="en-US" altLang="en-US" sz="2000" dirty="0" smtClean="0"/>
              <a:t> </a:t>
            </a:r>
          </a:p>
          <a:p>
            <a:pPr marL="0" indent="0" eaLnBrk="1" hangingPunct="1">
              <a:spcBef>
                <a:spcPts val="0"/>
              </a:spcBef>
              <a:buFontTx/>
              <a:buNone/>
              <a:defRPr/>
            </a:pPr>
            <a:endParaRPr lang="en-US" altLang="en-US" sz="2000" dirty="0" smtClean="0"/>
          </a:p>
          <a:p>
            <a:pPr eaLnBrk="1" hangingPunct="1">
              <a:spcBef>
                <a:spcPts val="0"/>
              </a:spcBef>
              <a:defRPr/>
            </a:pPr>
            <a:r>
              <a:rPr lang="en-US" altLang="ko-KR" dirty="0" smtClean="0">
                <a:ea typeface="Gulim" pitchFamily="34" charset="-127"/>
              </a:rPr>
              <a:t>Model </a:t>
            </a:r>
            <a:r>
              <a:rPr lang="en-US" altLang="ko-KR" u="sng" dirty="0" smtClean="0">
                <a:ea typeface="Gulim" pitchFamily="34" charset="-127"/>
              </a:rPr>
              <a:t>pleadings</a:t>
            </a:r>
            <a:r>
              <a:rPr lang="en-US" altLang="ko-KR" dirty="0" smtClean="0">
                <a:ea typeface="Gulim" pitchFamily="34" charset="-127"/>
              </a:rPr>
              <a:t> (complaint and response)</a:t>
            </a:r>
          </a:p>
          <a:p>
            <a:pPr marL="0" indent="0" eaLnBrk="1" hangingPunct="1">
              <a:buFontTx/>
              <a:buNone/>
              <a:defRPr/>
            </a:pPr>
            <a:r>
              <a:rPr lang="en-US" altLang="ko-KR" sz="2000" dirty="0" smtClean="0">
                <a:ea typeface="Gulim" pitchFamily="34" charset="-127"/>
                <a:hlinkClick r:id="rId3"/>
              </a:rPr>
              <a:t>www.wipo.int/amc/en/domains/complainant</a:t>
            </a:r>
            <a:r>
              <a:rPr lang="en-US" altLang="ko-KR" sz="2000" dirty="0" smtClean="0">
                <a:ea typeface="Gulim" pitchFamily="34" charset="-127"/>
              </a:rPr>
              <a:t> </a:t>
            </a:r>
          </a:p>
          <a:p>
            <a:pPr marL="0" indent="0" eaLnBrk="1" hangingPunct="1">
              <a:buFontTx/>
              <a:buNone/>
              <a:defRPr/>
            </a:pPr>
            <a:endParaRPr lang="en-US" altLang="ko-KR" sz="1700" dirty="0" smtClean="0">
              <a:ea typeface="Gulim" pitchFamily="34" charset="-127"/>
            </a:endParaRPr>
          </a:p>
          <a:p>
            <a:pPr eaLnBrk="1" hangingPunct="1">
              <a:lnSpc>
                <a:spcPct val="90000"/>
              </a:lnSpc>
              <a:spcBef>
                <a:spcPts val="0"/>
              </a:spcBef>
              <a:defRPr/>
            </a:pPr>
            <a:r>
              <a:rPr lang="en-US" altLang="en-US" dirty="0"/>
              <a:t>Legal </a:t>
            </a:r>
            <a:r>
              <a:rPr lang="en-US" altLang="en-US" u="sng" dirty="0"/>
              <a:t>Index</a:t>
            </a:r>
            <a:r>
              <a:rPr lang="en-US" altLang="en-US" dirty="0"/>
              <a:t> of UDRP Decisions</a:t>
            </a:r>
          </a:p>
          <a:p>
            <a:pPr marL="0" indent="0" eaLnBrk="1" hangingPunct="1">
              <a:lnSpc>
                <a:spcPct val="90000"/>
              </a:lnSpc>
              <a:buFontTx/>
              <a:buNone/>
              <a:defRPr/>
            </a:pPr>
            <a:r>
              <a:rPr lang="en-US" altLang="en-US" sz="2000" dirty="0">
                <a:hlinkClick r:id="rId4"/>
              </a:rPr>
              <a:t>www.wipo.int/amc/en/domains/search/index.html</a:t>
            </a:r>
            <a:endParaRPr lang="en-US" altLang="en-US" sz="2000" dirty="0"/>
          </a:p>
          <a:p>
            <a:pPr eaLnBrk="1" hangingPunct="1">
              <a:lnSpc>
                <a:spcPct val="90000"/>
              </a:lnSpc>
              <a:defRPr/>
            </a:pPr>
            <a:endParaRPr lang="en-US" altLang="en-US" dirty="0" smtClean="0"/>
          </a:p>
          <a:p>
            <a:pPr eaLnBrk="1" hangingPunct="1">
              <a:lnSpc>
                <a:spcPct val="90000"/>
              </a:lnSpc>
              <a:spcBef>
                <a:spcPts val="0"/>
              </a:spcBef>
              <a:defRPr/>
            </a:pPr>
            <a:r>
              <a:rPr lang="en-US" altLang="en-US" dirty="0" smtClean="0"/>
              <a:t>WIPO </a:t>
            </a:r>
            <a:r>
              <a:rPr lang="en-US" altLang="en-US" u="sng" dirty="0" smtClean="0"/>
              <a:t>Jurisprudential Overview</a:t>
            </a:r>
            <a:r>
              <a:rPr lang="en-US" altLang="en-US" dirty="0" smtClean="0"/>
              <a:t> of Selected UDRP Questions</a:t>
            </a:r>
          </a:p>
          <a:p>
            <a:pPr marL="0" indent="0" eaLnBrk="1" hangingPunct="1">
              <a:lnSpc>
                <a:spcPct val="90000"/>
              </a:lnSpc>
              <a:buFontTx/>
              <a:buNone/>
              <a:defRPr/>
            </a:pPr>
            <a:r>
              <a:rPr lang="en-US" altLang="en-US" sz="2000" dirty="0" smtClean="0">
                <a:solidFill>
                  <a:schemeClr val="accent2"/>
                </a:solidFill>
                <a:hlinkClick r:id="rId5"/>
              </a:rPr>
              <a:t>www.wipo.int/amc/en/domains/search/overview/index.html</a:t>
            </a:r>
            <a:endParaRPr lang="en-US" altLang="en-US" sz="2000" dirty="0" smtClean="0">
              <a:solidFill>
                <a:schemeClr val="accent2"/>
              </a:solidFill>
            </a:endParaRPr>
          </a:p>
          <a:p>
            <a:pPr eaLnBrk="1" hangingPunct="1">
              <a:lnSpc>
                <a:spcPct val="90000"/>
              </a:lnSpc>
              <a:defRPr/>
            </a:pPr>
            <a:endParaRPr lang="en-US" altLang="en-US" dirty="0" smtClean="0"/>
          </a:p>
          <a:p>
            <a:pPr marL="0" indent="0" eaLnBrk="1" hangingPunct="1">
              <a:lnSpc>
                <a:spcPct val="90000"/>
              </a:lnSpc>
              <a:buFontTx/>
              <a:buNone/>
              <a:defRPr/>
            </a:pPr>
            <a:endParaRPr lang="en-US" altLang="en-US" i="1" dirty="0" smtClean="0"/>
          </a:p>
          <a:p>
            <a:pPr>
              <a:defRPr/>
            </a:pPr>
            <a:endParaRPr lang="en-US" dirty="0"/>
          </a:p>
        </p:txBody>
      </p:sp>
      <p:sp>
        <p:nvSpPr>
          <p:cNvPr id="24580" name="Slide Number Placeholder 3"/>
          <p:cNvSpPr>
            <a:spLocks noGrp="1"/>
          </p:cNvSpPr>
          <p:nvPr>
            <p:ph type="sldNum" sz="quarter" idx="10"/>
          </p:nvPr>
        </p:nvSpPr>
        <p:spPr>
          <a:noFill/>
        </p:spPr>
        <p:txBody>
          <a:bodyPr/>
          <a:lstStyle>
            <a:lvl1pPr eaLnBrk="0" hangingPunct="0">
              <a:spcBef>
                <a:spcPct val="20000"/>
              </a:spcBef>
              <a:buBlip>
                <a:blip r:embed="rId6"/>
              </a:buBlip>
              <a:defRPr sz="2400">
                <a:solidFill>
                  <a:schemeClr val="tx1"/>
                </a:solidFill>
                <a:latin typeface="Arial" charset="0"/>
                <a:cs typeface="Arial" charset="0"/>
              </a:defRPr>
            </a:lvl1pPr>
            <a:lvl2pPr marL="742950" indent="-285750" eaLnBrk="0" hangingPunct="0">
              <a:spcBef>
                <a:spcPct val="20000"/>
              </a:spcBef>
              <a:buBlip>
                <a:blip r:embed="rId6"/>
              </a:buBlip>
              <a:defRPr sz="2400">
                <a:solidFill>
                  <a:schemeClr val="tx1"/>
                </a:solidFill>
                <a:latin typeface="Arial" charset="0"/>
                <a:cs typeface="Arial" charset="0"/>
              </a:defRPr>
            </a:lvl2pPr>
            <a:lvl3pPr marL="1143000" indent="-228600" eaLnBrk="0" hangingPunct="0">
              <a:spcBef>
                <a:spcPct val="20000"/>
              </a:spcBef>
              <a:buBlip>
                <a:blip r:embed="rId6"/>
              </a:buBlip>
              <a:defRPr sz="2400">
                <a:solidFill>
                  <a:schemeClr val="tx1"/>
                </a:solidFill>
                <a:latin typeface="Arial" charset="0"/>
                <a:cs typeface="Arial" charset="0"/>
              </a:defRPr>
            </a:lvl3pPr>
            <a:lvl4pPr marL="1600200" indent="-228600" eaLnBrk="0" hangingPunct="0">
              <a:spcBef>
                <a:spcPct val="20000"/>
              </a:spcBef>
              <a:buBlip>
                <a:blip r:embed="rId6"/>
              </a:buBlip>
              <a:defRPr sz="2400">
                <a:solidFill>
                  <a:schemeClr val="tx1"/>
                </a:solidFill>
                <a:latin typeface="Arial" charset="0"/>
                <a:cs typeface="Arial" charset="0"/>
              </a:defRPr>
            </a:lvl4pPr>
            <a:lvl5pPr marL="2057400" indent="-228600" eaLnBrk="0" hangingPunct="0">
              <a:spcBef>
                <a:spcPct val="20000"/>
              </a:spcBef>
              <a:buBlip>
                <a:blip r:embed="rId6"/>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6"/>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6"/>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6"/>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6"/>
              </a:buBlip>
              <a:defRPr sz="2400">
                <a:solidFill>
                  <a:schemeClr val="tx1"/>
                </a:solidFill>
                <a:latin typeface="Arial" charset="0"/>
                <a:cs typeface="Arial" charset="0"/>
              </a:defRPr>
            </a:lvl9pPr>
          </a:lstStyle>
          <a:p>
            <a:pPr eaLnBrk="1" hangingPunct="1">
              <a:spcBef>
                <a:spcPct val="0"/>
              </a:spcBef>
              <a:buFontTx/>
              <a:buNone/>
            </a:pPr>
            <a:fld id="{447B423B-332C-45B5-9D85-814617D2B4B0}" type="slidenum">
              <a:rPr lang="en-US" altLang="en-US" sz="1400" smtClean="0"/>
              <a:pPr eaLnBrk="1" hangingPunct="1">
                <a:spcBef>
                  <a:spcPct val="0"/>
                </a:spcBef>
                <a:buFontTx/>
                <a:buNone/>
              </a:pPr>
              <a:t>127</a:t>
            </a:fld>
            <a:endParaRPr lang="en-US" altLang="en-US" sz="1400" smtClean="0"/>
          </a:p>
        </p:txBody>
      </p:sp>
    </p:spTree>
    <p:extLst>
      <p:ext uri="{BB962C8B-B14F-4D97-AF65-F5344CB8AC3E}">
        <p14:creationId xmlns:p14="http://schemas.microsoft.com/office/powerpoint/2010/main" val="14048532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en-US" altLang="en-US" smtClean="0"/>
          </a:p>
        </p:txBody>
      </p:sp>
      <p:sp>
        <p:nvSpPr>
          <p:cNvPr id="25603" name="Content Placeholder 2"/>
          <p:cNvSpPr>
            <a:spLocks noGrp="1"/>
          </p:cNvSpPr>
          <p:nvPr>
            <p:ph idx="1"/>
          </p:nvPr>
        </p:nvSpPr>
        <p:spPr/>
        <p:txBody>
          <a:bodyPr/>
          <a:lstStyle/>
          <a:p>
            <a:endParaRPr lang="en-US" altLang="en-US" smtClean="0"/>
          </a:p>
        </p:txBody>
      </p:sp>
      <p:sp>
        <p:nvSpPr>
          <p:cNvPr id="2560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018D340C-5504-4453-985D-BEA7366B8542}" type="slidenum">
              <a:rPr lang="en-US" altLang="en-US" sz="1400" smtClean="0"/>
              <a:pPr eaLnBrk="1" hangingPunct="1">
                <a:spcBef>
                  <a:spcPct val="0"/>
                </a:spcBef>
                <a:buFontTx/>
                <a:buNone/>
              </a:pPr>
              <a:t>128</a:t>
            </a:fld>
            <a:endParaRPr lang="en-US" altLang="en-US" sz="1400" smtClean="0"/>
          </a:p>
        </p:txBody>
      </p:sp>
      <p:pic>
        <p:nvPicPr>
          <p:cNvPr id="25605"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15747"/>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17468D25-4E58-4086-BF14-7F3BD528A29F}" type="slidenum">
              <a:rPr lang="en-US" altLang="en-US" sz="1400" smtClean="0"/>
              <a:pPr eaLnBrk="1" hangingPunct="1">
                <a:spcBef>
                  <a:spcPct val="0"/>
                </a:spcBef>
                <a:buFontTx/>
                <a:buNone/>
              </a:pPr>
              <a:t>129</a:t>
            </a:fld>
            <a:endParaRPr lang="en-US" altLang="en-US" sz="1400" smtClean="0"/>
          </a:p>
        </p:txBody>
      </p:sp>
      <p:sp>
        <p:nvSpPr>
          <p:cNvPr id="26627" name="Rectangle 2"/>
          <p:cNvSpPr>
            <a:spLocks noGrp="1" noChangeArrowheads="1"/>
          </p:cNvSpPr>
          <p:nvPr>
            <p:ph type="title" idx="4294967295"/>
          </p:nvPr>
        </p:nvSpPr>
        <p:spPr>
          <a:xfrm>
            <a:off x="383931" y="188913"/>
            <a:ext cx="8229600" cy="908050"/>
          </a:xfrm>
        </p:spPr>
        <p:txBody>
          <a:bodyPr/>
          <a:lstStyle/>
          <a:p>
            <a:pPr eaLnBrk="1" hangingPunct="1"/>
            <a:r>
              <a:rPr lang="en-US" altLang="en-US" smtClean="0"/>
              <a:t>Further Information</a:t>
            </a:r>
          </a:p>
        </p:txBody>
      </p:sp>
      <p:sp>
        <p:nvSpPr>
          <p:cNvPr id="15364" name="Rectangle 3"/>
          <p:cNvSpPr>
            <a:spLocks noGrp="1" noChangeArrowheads="1"/>
          </p:cNvSpPr>
          <p:nvPr>
            <p:ph type="body" idx="4294967295"/>
          </p:nvPr>
        </p:nvSpPr>
        <p:spPr>
          <a:xfrm>
            <a:off x="120162" y="1268413"/>
            <a:ext cx="8714643" cy="5461000"/>
          </a:xfrm>
        </p:spPr>
        <p:txBody>
          <a:bodyPr/>
          <a:lstStyle/>
          <a:p>
            <a:pPr eaLnBrk="1" hangingPunct="1">
              <a:lnSpc>
                <a:spcPct val="80000"/>
              </a:lnSpc>
              <a:defRPr/>
            </a:pPr>
            <a:endParaRPr lang="en-US" dirty="0" smtClean="0"/>
          </a:p>
          <a:p>
            <a:pPr eaLnBrk="1" hangingPunct="1">
              <a:lnSpc>
                <a:spcPct val="80000"/>
              </a:lnSpc>
              <a:defRPr/>
            </a:pPr>
            <a:r>
              <a:rPr lang="en-US" dirty="0" smtClean="0"/>
              <a:t>WIPO Arbitration and Mediation Center Offices</a:t>
            </a:r>
            <a:endParaRPr lang="en-US" dirty="0"/>
          </a:p>
          <a:p>
            <a:pPr eaLnBrk="1" hangingPunct="1">
              <a:lnSpc>
                <a:spcPct val="80000"/>
              </a:lnSpc>
              <a:defRPr/>
            </a:pPr>
            <a:endParaRPr lang="en-US" dirty="0" smtClean="0"/>
          </a:p>
          <a:p>
            <a:pPr lvl="1" eaLnBrk="1" hangingPunct="1">
              <a:lnSpc>
                <a:spcPct val="80000"/>
              </a:lnSpc>
              <a:defRPr/>
            </a:pPr>
            <a:r>
              <a:rPr lang="en-US" dirty="0" smtClean="0"/>
              <a:t>Geneva, Switzerland</a:t>
            </a:r>
            <a:endParaRPr lang="en-US" dirty="0"/>
          </a:p>
          <a:p>
            <a:pPr lvl="1" eaLnBrk="1" hangingPunct="1">
              <a:lnSpc>
                <a:spcPct val="80000"/>
              </a:lnSpc>
              <a:defRPr/>
            </a:pPr>
            <a:r>
              <a:rPr lang="en-US" dirty="0" smtClean="0"/>
              <a:t>Singapore, Singapore</a:t>
            </a:r>
          </a:p>
          <a:p>
            <a:pPr eaLnBrk="1" hangingPunct="1">
              <a:lnSpc>
                <a:spcPct val="80000"/>
              </a:lnSpc>
              <a:buFontTx/>
              <a:buNone/>
              <a:defRPr/>
            </a:pPr>
            <a:endParaRPr lang="en-US" dirty="0" smtClean="0"/>
          </a:p>
          <a:p>
            <a:pPr eaLnBrk="1" hangingPunct="1">
              <a:lnSpc>
                <a:spcPct val="80000"/>
              </a:lnSpc>
              <a:defRPr/>
            </a:pPr>
            <a:r>
              <a:rPr lang="en-US" dirty="0" smtClean="0"/>
              <a:t>WIPO External Offices</a:t>
            </a:r>
          </a:p>
          <a:p>
            <a:pPr eaLnBrk="1" hangingPunct="1">
              <a:lnSpc>
                <a:spcPct val="80000"/>
              </a:lnSpc>
              <a:defRPr/>
            </a:pPr>
            <a:endParaRPr lang="en-US" dirty="0" smtClean="0"/>
          </a:p>
          <a:p>
            <a:pPr lvl="1" eaLnBrk="1" hangingPunct="1">
              <a:lnSpc>
                <a:spcPct val="80000"/>
              </a:lnSpc>
              <a:defRPr/>
            </a:pPr>
            <a:r>
              <a:rPr lang="en-US" dirty="0" smtClean="0"/>
              <a:t>Rio de Janeiro, Brazil</a:t>
            </a:r>
          </a:p>
          <a:p>
            <a:pPr lvl="1" eaLnBrk="1" hangingPunct="1">
              <a:lnSpc>
                <a:spcPct val="80000"/>
              </a:lnSpc>
              <a:defRPr/>
            </a:pPr>
            <a:r>
              <a:rPr lang="en-US" dirty="0" smtClean="0"/>
              <a:t>Beijing, China</a:t>
            </a:r>
          </a:p>
          <a:p>
            <a:pPr lvl="1" eaLnBrk="1" hangingPunct="1">
              <a:lnSpc>
                <a:spcPct val="80000"/>
              </a:lnSpc>
              <a:defRPr/>
            </a:pPr>
            <a:r>
              <a:rPr lang="en-US" dirty="0" smtClean="0"/>
              <a:t>Tokyo, Japan</a:t>
            </a:r>
          </a:p>
          <a:p>
            <a:pPr lvl="1" eaLnBrk="1" hangingPunct="1">
              <a:lnSpc>
                <a:spcPct val="80000"/>
              </a:lnSpc>
              <a:defRPr/>
            </a:pPr>
            <a:r>
              <a:rPr lang="en-US" dirty="0" smtClean="0"/>
              <a:t>Moscow, Russia</a:t>
            </a:r>
          </a:p>
          <a:p>
            <a:pPr lvl="1" eaLnBrk="1" hangingPunct="1">
              <a:lnSpc>
                <a:spcPct val="80000"/>
              </a:lnSpc>
              <a:defRPr/>
            </a:pPr>
            <a:r>
              <a:rPr lang="en-US" dirty="0" smtClean="0"/>
              <a:t>Singapore</a:t>
            </a:r>
            <a:r>
              <a:rPr lang="en-US" smtClean="0"/>
              <a:t>, Singapore</a:t>
            </a:r>
            <a:r>
              <a:rPr lang="en-US" dirty="0" smtClean="0"/>
              <a:t/>
            </a:r>
            <a:br>
              <a:rPr lang="en-US" dirty="0" smtClean="0"/>
            </a:br>
            <a:endParaRPr lang="en-US" dirty="0" smtClean="0"/>
          </a:p>
          <a:p>
            <a:pPr marL="0" indent="0" eaLnBrk="1" hangingPunct="1">
              <a:lnSpc>
                <a:spcPct val="80000"/>
              </a:lnSpc>
              <a:buFontTx/>
              <a:buNone/>
              <a:defRPr/>
            </a:pPr>
            <a:endParaRPr lang="en-US" sz="2000" dirty="0" smtClean="0"/>
          </a:p>
          <a:p>
            <a:pPr eaLnBrk="1" hangingPunct="1">
              <a:lnSpc>
                <a:spcPct val="80000"/>
              </a:lnSpc>
              <a:defRPr/>
            </a:pPr>
            <a:endParaRPr lang="en-US" sz="2000" dirty="0" smtClean="0"/>
          </a:p>
          <a:p>
            <a:pPr eaLnBrk="1" hangingPunct="1">
              <a:lnSpc>
                <a:spcPct val="80000"/>
              </a:lnSpc>
              <a:buFontTx/>
              <a:buNone/>
              <a:defRPr/>
            </a:pPr>
            <a:endParaRPr lang="en-US" sz="2000" dirty="0" smtClean="0"/>
          </a:p>
          <a:p>
            <a:pPr eaLnBrk="1" hangingPunct="1">
              <a:lnSpc>
                <a:spcPct val="80000"/>
              </a:lnSpc>
              <a:buFontTx/>
              <a:buNone/>
              <a:defRPr/>
            </a:pPr>
            <a:endParaRPr lang="en-US" u="sng" dirty="0" smtClean="0"/>
          </a:p>
          <a:p>
            <a:pPr eaLnBrk="1" hangingPunct="1">
              <a:lnSpc>
                <a:spcPct val="120000"/>
              </a:lnSpc>
              <a:buFontTx/>
              <a:buNone/>
              <a:defRPr/>
            </a:pPr>
            <a:endParaRPr lang="en-US" dirty="0" smtClean="0"/>
          </a:p>
          <a:p>
            <a:pPr lvl="1" eaLnBrk="1" hangingPunct="1">
              <a:lnSpc>
                <a:spcPct val="80000"/>
              </a:lnSpc>
              <a:buFontTx/>
              <a:buNone/>
              <a:defRPr/>
            </a:pPr>
            <a:endParaRPr lang="en-US" dirty="0" smtClean="0"/>
          </a:p>
        </p:txBody>
      </p:sp>
      <p:pic>
        <p:nvPicPr>
          <p:cNvPr id="26629" name="Picture 4" descr="REFLE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7226" y="1556792"/>
            <a:ext cx="1135685" cy="1769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30"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6635" y="3580139"/>
            <a:ext cx="1876866" cy="1281897"/>
          </a:xfrm>
          <a:prstGeom prst="rect">
            <a:avLst/>
          </a:prstGeom>
          <a:noFill/>
          <a:ln>
            <a:noFill/>
          </a:ln>
          <a:effectLst/>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267812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a:xfrm>
            <a:off x="251520" y="44624"/>
            <a:ext cx="8640960" cy="1008112"/>
          </a:xfrm>
        </p:spPr>
        <p:txBody>
          <a:bodyPr>
            <a:normAutofit/>
          </a:bodyPr>
          <a:lstStyle/>
          <a:p>
            <a:r>
              <a:rPr lang="fr-CH" sz="3000" dirty="0" smtClean="0">
                <a:latin typeface="+mn-lt"/>
              </a:rPr>
              <a:t>Country </a:t>
            </a:r>
            <a:r>
              <a:rPr lang="fr-FR" sz="3000" dirty="0" smtClean="0">
                <a:latin typeface="+mn-lt"/>
              </a:rPr>
              <a:t>Profile </a:t>
            </a:r>
            <a:endParaRPr lang="fr-FR" sz="3000" dirty="0">
              <a:latin typeface="+mn-lt"/>
            </a:endParaRPr>
          </a:p>
        </p:txBody>
      </p:sp>
      <p:sp>
        <p:nvSpPr>
          <p:cNvPr id="7" name="Rectangle 6"/>
          <p:cNvSpPr/>
          <p:nvPr/>
        </p:nvSpPr>
        <p:spPr>
          <a:xfrm>
            <a:off x="2511229" y="6184999"/>
            <a:ext cx="1844748" cy="461665"/>
          </a:xfrm>
          <a:prstGeom prst="rect">
            <a:avLst/>
          </a:prstGeom>
        </p:spPr>
        <p:txBody>
          <a:bodyPr wrap="square">
            <a:spAutoFit/>
          </a:bodyPr>
          <a:lstStyle/>
          <a:p>
            <a:pPr lvl="0" algn="ctr"/>
            <a:endParaRPr lang="en-US" sz="1200" dirty="0" smtClean="0">
              <a:solidFill>
                <a:srgbClr val="000000"/>
              </a:solidFill>
            </a:endParaRPr>
          </a:p>
          <a:p>
            <a:pPr lvl="0" algn="ctr"/>
            <a:endParaRPr lang="en-US" sz="1200" dirty="0">
              <a:solidFill>
                <a:srgbClr val="00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1" y="1004647"/>
            <a:ext cx="4320481" cy="288032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2924944"/>
            <a:ext cx="4572000" cy="3088486"/>
          </a:xfrm>
          <a:prstGeom prst="rect">
            <a:avLst/>
          </a:prstGeom>
        </p:spPr>
      </p:pic>
    </p:spTree>
    <p:extLst>
      <p:ext uri="{BB962C8B-B14F-4D97-AF65-F5344CB8AC3E}">
        <p14:creationId xmlns:p14="http://schemas.microsoft.com/office/powerpoint/2010/main" val="3136841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17468D25-4E58-4086-BF14-7F3BD528A29F}" type="slidenum">
              <a:rPr lang="en-US" altLang="en-US" sz="1400" smtClean="0"/>
              <a:pPr eaLnBrk="1" hangingPunct="1">
                <a:spcBef>
                  <a:spcPct val="0"/>
                </a:spcBef>
                <a:buFontTx/>
                <a:buNone/>
              </a:pPr>
              <a:t>130</a:t>
            </a:fld>
            <a:endParaRPr lang="en-US" altLang="en-US" sz="1400" smtClean="0"/>
          </a:p>
        </p:txBody>
      </p:sp>
      <p:sp>
        <p:nvSpPr>
          <p:cNvPr id="26627" name="Rectangle 2"/>
          <p:cNvSpPr>
            <a:spLocks noGrp="1" noChangeArrowheads="1"/>
          </p:cNvSpPr>
          <p:nvPr>
            <p:ph type="title" idx="4294967295"/>
          </p:nvPr>
        </p:nvSpPr>
        <p:spPr>
          <a:xfrm>
            <a:off x="383931" y="188913"/>
            <a:ext cx="8229600" cy="908050"/>
          </a:xfrm>
        </p:spPr>
        <p:txBody>
          <a:bodyPr/>
          <a:lstStyle/>
          <a:p>
            <a:pPr eaLnBrk="1" hangingPunct="1"/>
            <a:r>
              <a:rPr lang="en-US" altLang="en-US" smtClean="0"/>
              <a:t>Further Information</a:t>
            </a:r>
          </a:p>
        </p:txBody>
      </p:sp>
      <p:sp>
        <p:nvSpPr>
          <p:cNvPr id="15364" name="Rectangle 3"/>
          <p:cNvSpPr>
            <a:spLocks noGrp="1" noChangeArrowheads="1"/>
          </p:cNvSpPr>
          <p:nvPr>
            <p:ph type="body" idx="4294967295"/>
          </p:nvPr>
        </p:nvSpPr>
        <p:spPr>
          <a:xfrm>
            <a:off x="120162" y="1268413"/>
            <a:ext cx="8714643" cy="5461000"/>
          </a:xfrm>
        </p:spPr>
        <p:txBody>
          <a:bodyPr/>
          <a:lstStyle/>
          <a:p>
            <a:pPr eaLnBrk="1" hangingPunct="1">
              <a:lnSpc>
                <a:spcPct val="80000"/>
              </a:lnSpc>
              <a:defRPr/>
            </a:pPr>
            <a:endParaRPr lang="en-US" dirty="0" smtClean="0"/>
          </a:p>
          <a:p>
            <a:pPr eaLnBrk="1" hangingPunct="1">
              <a:lnSpc>
                <a:spcPct val="80000"/>
              </a:lnSpc>
              <a:defRPr/>
            </a:pPr>
            <a:r>
              <a:rPr lang="en-US" dirty="0" smtClean="0"/>
              <a:t>Queries and </a:t>
            </a:r>
            <a:r>
              <a:rPr lang="en-US" dirty="0"/>
              <a:t>case filing: </a:t>
            </a:r>
          </a:p>
          <a:p>
            <a:pPr marL="346075" indent="0" eaLnBrk="1" hangingPunct="1">
              <a:lnSpc>
                <a:spcPct val="80000"/>
              </a:lnSpc>
              <a:buFontTx/>
              <a:buNone/>
              <a:defRPr/>
            </a:pPr>
            <a:r>
              <a:rPr lang="en-US" dirty="0" smtClean="0">
                <a:hlinkClick r:id="rId4"/>
              </a:rPr>
              <a:t>arbiter.mail@wipo.int</a:t>
            </a:r>
            <a:endParaRPr lang="en-US" dirty="0"/>
          </a:p>
          <a:p>
            <a:pPr eaLnBrk="1" hangingPunct="1">
              <a:lnSpc>
                <a:spcPct val="80000"/>
              </a:lnSpc>
              <a:defRPr/>
            </a:pPr>
            <a:endParaRPr lang="en-US" dirty="0"/>
          </a:p>
          <a:p>
            <a:pPr eaLnBrk="1" hangingPunct="1">
              <a:lnSpc>
                <a:spcPct val="80000"/>
              </a:lnSpc>
              <a:defRPr/>
            </a:pPr>
            <a:r>
              <a:rPr lang="en-US" dirty="0"/>
              <a:t>M</a:t>
            </a:r>
            <a:r>
              <a:rPr lang="en-US" dirty="0" smtClean="0"/>
              <a:t>odel clauses: </a:t>
            </a:r>
          </a:p>
          <a:p>
            <a:pPr marL="0" indent="346075" eaLnBrk="1" hangingPunct="1">
              <a:lnSpc>
                <a:spcPct val="80000"/>
              </a:lnSpc>
              <a:buFontTx/>
              <a:buNone/>
              <a:defRPr/>
            </a:pPr>
            <a:r>
              <a:rPr lang="en-US" dirty="0" smtClean="0">
                <a:hlinkClick r:id="rId5"/>
              </a:rPr>
              <a:t>www.wipo.int/amc/en/clauses/</a:t>
            </a:r>
            <a:endParaRPr lang="en-US" dirty="0" smtClean="0"/>
          </a:p>
          <a:p>
            <a:pPr eaLnBrk="1" hangingPunct="1">
              <a:lnSpc>
                <a:spcPct val="80000"/>
              </a:lnSpc>
              <a:buFontTx/>
              <a:buNone/>
              <a:defRPr/>
            </a:pPr>
            <a:endParaRPr lang="en-US" dirty="0" smtClean="0"/>
          </a:p>
          <a:p>
            <a:pPr eaLnBrk="1" hangingPunct="1">
              <a:lnSpc>
                <a:spcPct val="80000"/>
              </a:lnSpc>
              <a:defRPr/>
            </a:pPr>
            <a:r>
              <a:rPr lang="en-US" dirty="0"/>
              <a:t>Info on procedures, neutrals and </a:t>
            </a:r>
          </a:p>
          <a:p>
            <a:pPr marL="346075" indent="0" eaLnBrk="1" hangingPunct="1">
              <a:lnSpc>
                <a:spcPct val="80000"/>
              </a:lnSpc>
              <a:buFontTx/>
              <a:buNone/>
              <a:defRPr/>
            </a:pPr>
            <a:r>
              <a:rPr lang="en-US" dirty="0"/>
              <a:t>case examples: </a:t>
            </a:r>
            <a:endParaRPr lang="en-US" dirty="0" smtClean="0"/>
          </a:p>
          <a:p>
            <a:pPr marL="346075" indent="0" eaLnBrk="1" hangingPunct="1">
              <a:lnSpc>
                <a:spcPct val="80000"/>
              </a:lnSpc>
              <a:buFontTx/>
              <a:buNone/>
              <a:defRPr/>
            </a:pPr>
            <a:r>
              <a:rPr lang="en-US" dirty="0" smtClean="0">
                <a:hlinkClick r:id="rId6"/>
              </a:rPr>
              <a:t>www.wipo.int/amc/</a:t>
            </a:r>
            <a:r>
              <a:rPr lang="en-US" dirty="0" smtClean="0"/>
              <a:t/>
            </a:r>
            <a:br>
              <a:rPr lang="en-US" dirty="0" smtClean="0"/>
            </a:br>
            <a:endParaRPr lang="en-US" dirty="0" smtClean="0"/>
          </a:p>
          <a:p>
            <a:pPr marL="0" indent="0" eaLnBrk="1" hangingPunct="1">
              <a:lnSpc>
                <a:spcPct val="80000"/>
              </a:lnSpc>
              <a:buFontTx/>
              <a:buNone/>
              <a:defRPr/>
            </a:pPr>
            <a:endParaRPr lang="en-US" sz="2000" dirty="0" smtClean="0"/>
          </a:p>
          <a:p>
            <a:pPr eaLnBrk="1" hangingPunct="1">
              <a:lnSpc>
                <a:spcPct val="80000"/>
              </a:lnSpc>
              <a:defRPr/>
            </a:pPr>
            <a:endParaRPr lang="en-US" sz="2000" dirty="0" smtClean="0"/>
          </a:p>
          <a:p>
            <a:pPr eaLnBrk="1" hangingPunct="1">
              <a:lnSpc>
                <a:spcPct val="80000"/>
              </a:lnSpc>
              <a:buFontTx/>
              <a:buNone/>
              <a:defRPr/>
            </a:pPr>
            <a:endParaRPr lang="en-US" sz="2000" dirty="0" smtClean="0"/>
          </a:p>
          <a:p>
            <a:pPr eaLnBrk="1" hangingPunct="1">
              <a:lnSpc>
                <a:spcPct val="80000"/>
              </a:lnSpc>
              <a:buFontTx/>
              <a:buNone/>
              <a:defRPr/>
            </a:pPr>
            <a:endParaRPr lang="en-US" u="sng" dirty="0" smtClean="0"/>
          </a:p>
          <a:p>
            <a:pPr eaLnBrk="1" hangingPunct="1">
              <a:lnSpc>
                <a:spcPct val="120000"/>
              </a:lnSpc>
              <a:buFontTx/>
              <a:buNone/>
              <a:defRPr/>
            </a:pPr>
            <a:endParaRPr lang="en-US" dirty="0" smtClean="0"/>
          </a:p>
          <a:p>
            <a:pPr lvl="1" eaLnBrk="1" hangingPunct="1">
              <a:lnSpc>
                <a:spcPct val="80000"/>
              </a:lnSpc>
              <a:buFontTx/>
              <a:buNone/>
              <a:defRPr/>
            </a:pPr>
            <a:endParaRPr lang="en-US" dirty="0" smtClean="0"/>
          </a:p>
        </p:txBody>
      </p:sp>
    </p:spTree>
    <p:extLst>
      <p:ext uri="{BB962C8B-B14F-4D97-AF65-F5344CB8AC3E}">
        <p14:creationId xmlns:p14="http://schemas.microsoft.com/office/powerpoint/2010/main" val="3938153658"/>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63840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179388" y="274638"/>
            <a:ext cx="8856662"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l-GR" altLang="en-US" dirty="0">
                <a:solidFill>
                  <a:srgbClr val="00408C"/>
                </a:solidFill>
              </a:rPr>
              <a:t>Παγκόσμιες βάσεις δεδομένων </a:t>
            </a:r>
            <a:r>
              <a:rPr lang="el-GR" altLang="en-US" dirty="0" smtClean="0">
                <a:solidFill>
                  <a:srgbClr val="00408C"/>
                </a:solidFill>
              </a:rPr>
              <a:t>Βιομηχανικής Ιδιοκτησίας (ΒΙ) Εργαλεία </a:t>
            </a:r>
            <a:r>
              <a:rPr lang="el-GR" altLang="en-US" dirty="0">
                <a:solidFill>
                  <a:srgbClr val="00408C"/>
                </a:solidFill>
              </a:rPr>
              <a:t>για την οικονομία συνδυασμένης γνώσης</a:t>
            </a:r>
            <a:endParaRPr lang="en-US" altLang="en-US" dirty="0">
              <a:solidFill>
                <a:srgbClr val="00408C"/>
              </a:solidFill>
            </a:endParaRPr>
          </a:p>
        </p:txBody>
      </p:sp>
      <p:sp>
        <p:nvSpPr>
          <p:cNvPr id="4098" name="Text Box 2"/>
          <p:cNvSpPr txBox="1">
            <a:spLocks noChangeArrowheads="1"/>
          </p:cNvSpPr>
          <p:nvPr/>
        </p:nvSpPr>
        <p:spPr bwMode="auto">
          <a:xfrm>
            <a:off x="179388" y="5084763"/>
            <a:ext cx="8964612"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9pPr>
          </a:lstStyle>
          <a:p>
            <a:r>
              <a:rPr lang="el-GR" sz="1200" dirty="0"/>
              <a:t>Ομιλητής: Αντώνιος </a:t>
            </a:r>
            <a:r>
              <a:rPr lang="el-GR" sz="1200" dirty="0" smtClean="0"/>
              <a:t>Φαρασόπουλος</a:t>
            </a:r>
            <a:endParaRPr lang="en-US" sz="1200" dirty="0"/>
          </a:p>
          <a:p>
            <a:r>
              <a:rPr lang="el-GR" sz="1200" dirty="0"/>
              <a:t>Διευθυντής, Διεύθυνση </a:t>
            </a:r>
            <a:r>
              <a:rPr lang="el-GR" sz="1200" dirty="0" smtClean="0"/>
              <a:t> Διεθνών </a:t>
            </a:r>
            <a:r>
              <a:rPr lang="el-GR" sz="1200" dirty="0"/>
              <a:t>Ταξινομήσεων και Προτύπων, Τομέας </a:t>
            </a:r>
            <a:r>
              <a:rPr lang="el-GR" sz="1200" dirty="0" smtClean="0"/>
              <a:t>Παγκόσμιων Υποδομών</a:t>
            </a:r>
            <a:endParaRPr lang="en-US" sz="12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971675"/>
            <a:ext cx="8424863" cy="1943100"/>
          </a:xfrm>
          <a:prstGeom prst="rect">
            <a:avLst/>
          </a:pr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3508520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457200" y="274638"/>
            <a:ext cx="836295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l-GR" altLang="en-US" sz="2800" dirty="0">
                <a:solidFill>
                  <a:srgbClr val="00408C"/>
                </a:solidFill>
              </a:rPr>
              <a:t>Στρατηγικοί στόχοι των </a:t>
            </a:r>
            <a:r>
              <a:rPr lang="el-GR" altLang="en-US" sz="2800" dirty="0" smtClean="0">
                <a:solidFill>
                  <a:srgbClr val="00408C"/>
                </a:solidFill>
              </a:rPr>
              <a:t>παγκοσμίων βάσεων </a:t>
            </a:r>
            <a:r>
              <a:rPr lang="el-GR" altLang="en-US" sz="2800" dirty="0">
                <a:solidFill>
                  <a:srgbClr val="00408C"/>
                </a:solidFill>
              </a:rPr>
              <a:t>δεδομένων </a:t>
            </a:r>
            <a:r>
              <a:rPr lang="el-GR" altLang="en-US" sz="2800" dirty="0" smtClean="0">
                <a:solidFill>
                  <a:srgbClr val="00408C"/>
                </a:solidFill>
              </a:rPr>
              <a:t>και των αντιστοίχων εργαλείων</a:t>
            </a:r>
            <a:endParaRPr lang="en-US" altLang="en-US" sz="2800" dirty="0">
              <a:solidFill>
                <a:srgbClr val="00408C"/>
              </a:solidFill>
            </a:endParaRPr>
          </a:p>
        </p:txBody>
      </p:sp>
      <p:sp>
        <p:nvSpPr>
          <p:cNvPr id="5122" name="Text Box 2"/>
          <p:cNvSpPr txBox="1">
            <a:spLocks noChangeArrowheads="1"/>
          </p:cNvSpPr>
          <p:nvPr/>
        </p:nvSpPr>
        <p:spPr bwMode="auto">
          <a:xfrm>
            <a:off x="252413" y="1773238"/>
            <a:ext cx="8640762"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488"/>
              </a:spcBef>
              <a:buSzPct val="111000"/>
              <a:buBlip>
                <a:blip r:embed="rId3"/>
              </a:buBlip>
            </a:pPr>
            <a:r>
              <a:rPr lang="el-GR" altLang="en-US" sz="2400" dirty="0"/>
              <a:t>2 </a:t>
            </a:r>
            <a:r>
              <a:rPr lang="el-GR" altLang="en-US" sz="2400" dirty="0" smtClean="0"/>
              <a:t>σχετικοί </a:t>
            </a:r>
            <a:r>
              <a:rPr lang="el-GR" altLang="en-US" sz="2400" dirty="0"/>
              <a:t>στόχοι</a:t>
            </a:r>
            <a:r>
              <a:rPr lang="en-US" altLang="en-US" sz="2400" dirty="0" smtClean="0"/>
              <a:t>:</a:t>
            </a:r>
            <a:endParaRPr lang="en-US" altLang="en-US" sz="2400" dirty="0"/>
          </a:p>
          <a:p>
            <a:pPr hangingPunct="1">
              <a:lnSpc>
                <a:spcPct val="100000"/>
              </a:lnSpc>
              <a:spcBef>
                <a:spcPts val="488"/>
              </a:spcBef>
              <a:buClrTx/>
              <a:buSzTx/>
              <a:buFontTx/>
              <a:buNone/>
            </a:pPr>
            <a:endParaRPr lang="en-US" altLang="en-US" sz="2400" dirty="0"/>
          </a:p>
          <a:p>
            <a:pPr lvl="1" hangingPunct="1">
              <a:lnSpc>
                <a:spcPct val="100000"/>
              </a:lnSpc>
              <a:spcBef>
                <a:spcPts val="488"/>
              </a:spcBef>
              <a:buSzPct val="75000"/>
              <a:buFont typeface="Wingdings" charset="0"/>
              <a:buChar char="Ø"/>
            </a:pPr>
            <a:r>
              <a:rPr lang="en-US" altLang="en-US" sz="2000" dirty="0" smtClean="0"/>
              <a:t>“</a:t>
            </a:r>
            <a:r>
              <a:rPr lang="el-GR" sz="2000" dirty="0"/>
              <a:t>Συντονισμός και </a:t>
            </a:r>
            <a:r>
              <a:rPr lang="el-GR" sz="2000" dirty="0" smtClean="0"/>
              <a:t>ανάπτυξη </a:t>
            </a:r>
            <a:r>
              <a:rPr lang="el-GR" sz="2000" dirty="0"/>
              <a:t>παγκόσμιας </a:t>
            </a:r>
            <a:r>
              <a:rPr lang="el-GR" sz="2000" dirty="0" smtClean="0"/>
              <a:t>υποδομής ΔΙ</a:t>
            </a:r>
            <a:r>
              <a:rPr lang="en-US" altLang="en-US" sz="2000" dirty="0" smtClean="0"/>
              <a:t>”</a:t>
            </a:r>
            <a:endParaRPr lang="en-US" altLang="en-US" sz="2000" dirty="0"/>
          </a:p>
          <a:p>
            <a:pPr hangingPunct="1">
              <a:lnSpc>
                <a:spcPct val="100000"/>
              </a:lnSpc>
              <a:spcAft>
                <a:spcPts val="1425"/>
              </a:spcAft>
              <a:buClrTx/>
              <a:buSzTx/>
              <a:buFontTx/>
              <a:buNone/>
            </a:pPr>
            <a:endParaRPr lang="en-US" altLang="en-US" sz="2000" dirty="0"/>
          </a:p>
          <a:p>
            <a:pPr lvl="1" hangingPunct="1">
              <a:lnSpc>
                <a:spcPct val="100000"/>
              </a:lnSpc>
              <a:spcBef>
                <a:spcPts val="488"/>
              </a:spcBef>
              <a:buSzPct val="75000"/>
              <a:buFont typeface="Wingdings" charset="0"/>
              <a:buChar char="Ø"/>
            </a:pPr>
            <a:r>
              <a:rPr lang="en-US" altLang="en-US" sz="2000" dirty="0" smtClean="0"/>
              <a:t>“</a:t>
            </a:r>
            <a:r>
              <a:rPr lang="el-GR" sz="2000" dirty="0"/>
              <a:t>Παγκόσμια πηγή αναφοράς για </a:t>
            </a:r>
            <a:r>
              <a:rPr lang="el-GR" sz="2000" dirty="0" smtClean="0"/>
              <a:t>πληροφορίες και ανάλυση ΔΙ</a:t>
            </a:r>
            <a:r>
              <a:rPr lang="en-US" altLang="en-US" sz="2000" dirty="0" smtClean="0"/>
              <a:t>”</a:t>
            </a:r>
            <a:endParaRPr lang="en-US" altLang="en-US" sz="2000" dirty="0"/>
          </a:p>
          <a:p>
            <a:pPr hangingPunct="1">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211827329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179388" y="274638"/>
            <a:ext cx="8785225" cy="70609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l-GR" altLang="en-US" sz="2800" dirty="0" smtClean="0">
                <a:solidFill>
                  <a:srgbClr val="00408C"/>
                </a:solidFill>
              </a:rPr>
              <a:t>Πλεονεκτήματα </a:t>
            </a:r>
            <a:r>
              <a:rPr lang="el-GR" altLang="en-US" sz="2800" dirty="0">
                <a:solidFill>
                  <a:srgbClr val="00408C"/>
                </a:solidFill>
              </a:rPr>
              <a:t>για τους ενδιαφερόμενους</a:t>
            </a:r>
            <a:endParaRPr lang="en-US" altLang="en-US" sz="2800" dirty="0">
              <a:solidFill>
                <a:srgbClr val="00408C"/>
              </a:solidFill>
            </a:endParaRPr>
          </a:p>
        </p:txBody>
      </p:sp>
      <p:sp>
        <p:nvSpPr>
          <p:cNvPr id="6146" name="Text Box 2"/>
          <p:cNvSpPr txBox="1">
            <a:spLocks noChangeArrowheads="1"/>
          </p:cNvSpPr>
          <p:nvPr/>
        </p:nvSpPr>
        <p:spPr bwMode="auto">
          <a:xfrm>
            <a:off x="323850" y="1268760"/>
            <a:ext cx="856932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buBlip>
                <a:blip r:embed="rId3"/>
              </a:buBlip>
            </a:pPr>
            <a:r>
              <a:rPr lang="el-GR" sz="2000" dirty="0"/>
              <a:t>Για </a:t>
            </a:r>
            <a:r>
              <a:rPr lang="el-GR" sz="2000" dirty="0" smtClean="0"/>
              <a:t>τις επιχειρήσεις/έρευνα</a:t>
            </a:r>
            <a:r>
              <a:rPr lang="en-US" altLang="en-US" sz="2000" dirty="0" smtClean="0"/>
              <a:t>: </a:t>
            </a:r>
            <a:endParaRPr lang="en-US" altLang="en-US" sz="2000" dirty="0"/>
          </a:p>
          <a:p>
            <a:pPr>
              <a:lnSpc>
                <a:spcPct val="100000"/>
              </a:lnSpc>
              <a:spcBef>
                <a:spcPts val="488"/>
              </a:spcBef>
              <a:buClrTx/>
              <a:buSzTx/>
              <a:buFontTx/>
              <a:buNone/>
            </a:pPr>
            <a:endParaRPr lang="en-US" altLang="en-US" sz="2000" dirty="0"/>
          </a:p>
          <a:p>
            <a:pPr lvl="1">
              <a:lnSpc>
                <a:spcPct val="100000"/>
              </a:lnSpc>
              <a:spcBef>
                <a:spcPts val="488"/>
              </a:spcBef>
              <a:buSzPct val="75000"/>
              <a:buFont typeface="Wingdings" charset="0"/>
              <a:buChar char="Ø"/>
            </a:pPr>
            <a:r>
              <a:rPr lang="el-GR" altLang="en-US" sz="2000" dirty="0" smtClean="0"/>
              <a:t>Παροχή </a:t>
            </a:r>
            <a:r>
              <a:rPr lang="el-GR" altLang="en-US" sz="2000" dirty="0"/>
              <a:t>δυνατοτήτων αναζήτησης </a:t>
            </a:r>
            <a:r>
              <a:rPr lang="el-GR" altLang="en-US" sz="2000" dirty="0" smtClean="0"/>
              <a:t>σε συλλογές ΒΙ (διπλώματα </a:t>
            </a:r>
            <a:r>
              <a:rPr lang="el-GR" altLang="en-US" sz="2000" dirty="0"/>
              <a:t>ευρεσιτεχνίας, εμπορικά σήματα, βιομηχανικά σχέδια</a:t>
            </a:r>
            <a:r>
              <a:rPr lang="el-GR" altLang="en-US" sz="2000" dirty="0" smtClean="0"/>
              <a:t>)</a:t>
            </a:r>
          </a:p>
          <a:p>
            <a:pPr lvl="1">
              <a:lnSpc>
                <a:spcPct val="100000"/>
              </a:lnSpc>
              <a:spcBef>
                <a:spcPts val="488"/>
              </a:spcBef>
              <a:buSzPct val="75000"/>
              <a:buFont typeface="Wingdings" charset="0"/>
              <a:buChar char="Ø"/>
            </a:pPr>
            <a:r>
              <a:rPr lang="el-GR" sz="2000" dirty="0"/>
              <a:t>Α</a:t>
            </a:r>
            <a:r>
              <a:rPr lang="el-GR" sz="2000" dirty="0" smtClean="0"/>
              <a:t>πλοποίηση </a:t>
            </a:r>
            <a:r>
              <a:rPr lang="el-GR" sz="2000" dirty="0"/>
              <a:t>των διαδικασιών αιτήσεων </a:t>
            </a:r>
            <a:r>
              <a:rPr lang="el-GR" sz="2000" dirty="0" smtClean="0"/>
              <a:t>σε πολλαπλές αρχές ΒΙ</a:t>
            </a:r>
            <a:endParaRPr lang="en-US" altLang="en-US" sz="2000" dirty="0" smtClean="0"/>
          </a:p>
          <a:p>
            <a:pPr lvl="1">
              <a:lnSpc>
                <a:spcPct val="100000"/>
              </a:lnSpc>
              <a:spcBef>
                <a:spcPts val="488"/>
              </a:spcBef>
              <a:buSzPct val="75000"/>
              <a:buFont typeface="Wingdings" charset="0"/>
              <a:buChar char="Ø"/>
            </a:pPr>
            <a:r>
              <a:rPr lang="el-GR" sz="2000" dirty="0"/>
              <a:t>παροχή υπηρεσιών </a:t>
            </a:r>
            <a:r>
              <a:rPr lang="el-GR" sz="2000" dirty="0" smtClean="0"/>
              <a:t>ΒΙ σχετιζόμενου </a:t>
            </a:r>
            <a:r>
              <a:rPr lang="el-GR" sz="2000" dirty="0"/>
              <a:t>συντονισμού</a:t>
            </a:r>
            <a:endParaRPr lang="en-US" altLang="en-US" sz="2000" dirty="0"/>
          </a:p>
          <a:p>
            <a:pPr>
              <a:lnSpc>
                <a:spcPct val="100000"/>
              </a:lnSpc>
              <a:spcBef>
                <a:spcPts val="488"/>
              </a:spcBef>
              <a:buClrTx/>
              <a:buSzTx/>
              <a:buFontTx/>
              <a:buNone/>
            </a:pPr>
            <a:endParaRPr lang="en-US" altLang="en-US" sz="2000" dirty="0"/>
          </a:p>
          <a:p>
            <a:pPr>
              <a:lnSpc>
                <a:spcPct val="100000"/>
              </a:lnSpc>
              <a:spcBef>
                <a:spcPts val="488"/>
              </a:spcBef>
              <a:buSzPct val="133000"/>
              <a:buFont typeface="StarSymbol" charset="0"/>
              <a:buBlip>
                <a:blip r:embed="rId3"/>
              </a:buBlip>
            </a:pPr>
            <a:r>
              <a:rPr lang="el-GR" sz="2000" dirty="0" smtClean="0"/>
              <a:t>Για τα </a:t>
            </a:r>
            <a:r>
              <a:rPr lang="el-GR" sz="2000" dirty="0"/>
              <a:t>γραφεία </a:t>
            </a:r>
            <a:r>
              <a:rPr lang="el-GR" sz="2000" dirty="0" smtClean="0"/>
              <a:t>ΒΙ</a:t>
            </a:r>
            <a:r>
              <a:rPr lang="en-US" altLang="en-US" sz="2000" dirty="0" smtClean="0"/>
              <a:t>: </a:t>
            </a:r>
            <a:endParaRPr lang="en-US" altLang="en-US" sz="2000" dirty="0"/>
          </a:p>
          <a:p>
            <a:pPr>
              <a:lnSpc>
                <a:spcPct val="100000"/>
              </a:lnSpc>
              <a:spcBef>
                <a:spcPts val="488"/>
              </a:spcBef>
              <a:buClrTx/>
              <a:buSzTx/>
              <a:buFontTx/>
              <a:buNone/>
            </a:pPr>
            <a:endParaRPr lang="en-US" altLang="en-US" sz="2000" dirty="0"/>
          </a:p>
          <a:p>
            <a:pPr lvl="1">
              <a:lnSpc>
                <a:spcPct val="100000"/>
              </a:lnSpc>
              <a:spcBef>
                <a:spcPts val="488"/>
              </a:spcBef>
              <a:buSzPct val="75000"/>
              <a:buFont typeface="Wingdings" charset="0"/>
              <a:buChar char="Ø"/>
            </a:pPr>
            <a:r>
              <a:rPr lang="el-GR" sz="2000" dirty="0"/>
              <a:t>Υ</a:t>
            </a:r>
            <a:r>
              <a:rPr lang="el-GR" sz="2000" dirty="0" smtClean="0"/>
              <a:t>ποβοήθηση </a:t>
            </a:r>
            <a:r>
              <a:rPr lang="el-GR" sz="2000" dirty="0"/>
              <a:t>του αυτοματισμού, </a:t>
            </a:r>
            <a:r>
              <a:rPr lang="el-GR" sz="2000" dirty="0" smtClean="0"/>
              <a:t>διάχυση πληροφοριών ΒΙ στο </a:t>
            </a:r>
            <a:r>
              <a:rPr lang="el-GR" sz="2000" dirty="0"/>
              <a:t>κοινό, και ανταλλαγή </a:t>
            </a:r>
            <a:r>
              <a:rPr lang="el-GR" sz="2000" dirty="0" smtClean="0"/>
              <a:t>των εγγράφων τους </a:t>
            </a:r>
            <a:r>
              <a:rPr lang="el-GR" sz="2000" dirty="0"/>
              <a:t>με άλλα γραφεία</a:t>
            </a:r>
            <a:endParaRPr lang="en-US" altLang="en-US" sz="2000" dirty="0"/>
          </a:p>
          <a:p>
            <a:pPr>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1809692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251520" y="274638"/>
            <a:ext cx="8568952"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l-GR" altLang="en-US" sz="3200" dirty="0" smtClean="0">
                <a:solidFill>
                  <a:srgbClr val="00408C"/>
                </a:solidFill>
              </a:rPr>
              <a:t>Δωρεάν παγκόσμιες </a:t>
            </a:r>
            <a:r>
              <a:rPr lang="el-GR" altLang="en-US" sz="3200" dirty="0">
                <a:solidFill>
                  <a:srgbClr val="00408C"/>
                </a:solidFill>
              </a:rPr>
              <a:t>βάσεις δεδομένων, εργαλεία, και πλατφόρμες </a:t>
            </a:r>
            <a:r>
              <a:rPr lang="el-GR" altLang="en-US" sz="3200" dirty="0" smtClean="0">
                <a:solidFill>
                  <a:srgbClr val="00408C"/>
                </a:solidFill>
              </a:rPr>
              <a:t>ΒΙ</a:t>
            </a:r>
            <a:r>
              <a:rPr lang="en-US" altLang="en-US" sz="3200" dirty="0" smtClean="0">
                <a:solidFill>
                  <a:srgbClr val="00408C"/>
                </a:solidFill>
              </a:rPr>
              <a:t> </a:t>
            </a:r>
            <a:r>
              <a:rPr lang="el-GR" altLang="en-US" sz="3200" dirty="0" smtClean="0">
                <a:solidFill>
                  <a:srgbClr val="00408C"/>
                </a:solidFill>
              </a:rPr>
              <a:t>του </a:t>
            </a:r>
            <a:r>
              <a:rPr lang="en-US" altLang="en-US" sz="3200" dirty="0" smtClean="0">
                <a:solidFill>
                  <a:srgbClr val="00408C"/>
                </a:solidFill>
              </a:rPr>
              <a:t>WIPO</a:t>
            </a:r>
            <a:endParaRPr lang="en-US" altLang="en-US" sz="3200" dirty="0">
              <a:solidFill>
                <a:srgbClr val="00408C"/>
              </a:solidFill>
            </a:endParaRPr>
          </a:p>
        </p:txBody>
      </p:sp>
      <p:sp>
        <p:nvSpPr>
          <p:cNvPr id="7170" name="Text Box 2"/>
          <p:cNvSpPr txBox="1">
            <a:spLocks noChangeArrowheads="1"/>
          </p:cNvSpPr>
          <p:nvPr/>
        </p:nvSpPr>
        <p:spPr bwMode="auto">
          <a:xfrm>
            <a:off x="1728788" y="1700808"/>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PATENTSCOPE </a:t>
            </a:r>
          </a:p>
          <a:p>
            <a:pPr>
              <a:lnSpc>
                <a:spcPct val="100000"/>
              </a:lnSpc>
              <a:spcBef>
                <a:spcPts val="488"/>
              </a:spcBef>
              <a:buSzPct val="95000"/>
              <a:buFont typeface="Times New Roman" pitchFamily="16" charset="0"/>
              <a:buBlip>
                <a:blip r:embed="rId3"/>
              </a:buBlip>
            </a:pPr>
            <a:r>
              <a:rPr lang="en-US" altLang="en-US" sz="2800" dirty="0"/>
              <a:t>Global Brand </a:t>
            </a:r>
            <a:r>
              <a:rPr lang="en-US" altLang="en-US" sz="2800" dirty="0" smtClean="0"/>
              <a:t>Database</a:t>
            </a:r>
          </a:p>
          <a:p>
            <a:pPr>
              <a:lnSpc>
                <a:spcPct val="100000"/>
              </a:lnSpc>
              <a:spcBef>
                <a:spcPts val="488"/>
              </a:spcBef>
              <a:buSzPct val="95000"/>
              <a:buFont typeface="Times New Roman" pitchFamily="16" charset="0"/>
              <a:buBlip>
                <a:blip r:embed="rId3"/>
              </a:buBlip>
            </a:pPr>
            <a:r>
              <a:rPr lang="en-US" altLang="en-US" sz="2800" dirty="0" smtClean="0"/>
              <a:t>Global Design Database</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Lex</a:t>
            </a:r>
          </a:p>
          <a:p>
            <a:pPr>
              <a:lnSpc>
                <a:spcPct val="100000"/>
              </a:lnSpc>
              <a:spcBef>
                <a:spcPts val="488"/>
              </a:spcBef>
              <a:buSzPct val="95000"/>
              <a:buBlip>
                <a:blip r:embed="rId3"/>
              </a:buBlip>
            </a:pPr>
            <a:r>
              <a:rPr lang="en-US" altLang="en-US" sz="2800" dirty="0"/>
              <a:t>WIPO </a:t>
            </a:r>
            <a:r>
              <a:rPr lang="en-US" altLang="en-US" sz="2800" dirty="0" smtClean="0"/>
              <a:t>Pearl</a:t>
            </a:r>
          </a:p>
          <a:p>
            <a:pPr>
              <a:lnSpc>
                <a:spcPct val="100000"/>
              </a:lnSpc>
              <a:spcBef>
                <a:spcPts val="488"/>
              </a:spcBef>
              <a:buSzPct val="95000"/>
              <a:buFont typeface="Times New Roman" pitchFamily="16" charset="0"/>
              <a:buBlip>
                <a:blip r:embed="rId3"/>
              </a:buBlip>
            </a:pPr>
            <a:r>
              <a:rPr lang="en-US" altLang="en-US" sz="2800" dirty="0" smtClean="0"/>
              <a:t>WIPO </a:t>
            </a:r>
            <a:r>
              <a:rPr lang="en-US" altLang="en-US" sz="2800" dirty="0"/>
              <a:t>IPAS, WIPO DAS</a:t>
            </a:r>
          </a:p>
          <a:p>
            <a:pPr>
              <a:lnSpc>
                <a:spcPct val="100000"/>
              </a:lnSpc>
              <a:spcBef>
                <a:spcPts val="488"/>
              </a:spcBef>
              <a:buSzPct val="95000"/>
              <a:buFont typeface="Times New Roman" pitchFamily="16" charset="0"/>
              <a:buBlip>
                <a:blip r:embed="rId3"/>
              </a:buBlip>
            </a:pPr>
            <a:r>
              <a:rPr lang="en-US" altLang="en-US" sz="2800" dirty="0"/>
              <a:t>WIPO CASE</a:t>
            </a:r>
          </a:p>
          <a:p>
            <a:pPr>
              <a:lnSpc>
                <a:spcPct val="100000"/>
              </a:lnSpc>
              <a:spcBef>
                <a:spcPts val="488"/>
              </a:spcBef>
              <a:buSzPct val="95000"/>
              <a:buFont typeface="Times New Roman" pitchFamily="16" charset="0"/>
              <a:buBlip>
                <a:blip r:embed="rId3"/>
              </a:buBlip>
            </a:pPr>
            <a:r>
              <a:rPr lang="en-US" altLang="en-US" sz="2800" dirty="0"/>
              <a:t>WIPO RE:SEARCH</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GREEN</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725" y="1700808"/>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3770364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idx="4294967295"/>
          </p:nvPr>
        </p:nvSpPr>
        <p:spPr>
          <a:xfrm>
            <a:off x="251520" y="274638"/>
            <a:ext cx="865118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l-GR" altLang="en-US" sz="3000" dirty="0" smtClean="0">
                <a:solidFill>
                  <a:srgbClr val="00408C"/>
                </a:solidFill>
              </a:rPr>
              <a:t>Η βάση δεδομένων διπλωμάτων ευρεσιτεχνίας του </a:t>
            </a:r>
            <a:r>
              <a:rPr lang="en-US" altLang="en-US" sz="3000" dirty="0" smtClean="0">
                <a:solidFill>
                  <a:srgbClr val="00408C"/>
                </a:solidFill>
              </a:rPr>
              <a:t>WIPO PATENTSCOPE</a:t>
            </a:r>
            <a:endParaRPr lang="en-US" altLang="en-US" sz="3000" dirty="0">
              <a:solidFill>
                <a:srgbClr val="00408C"/>
              </a:solidFill>
            </a:endParaRPr>
          </a:p>
        </p:txBody>
      </p:sp>
      <p:sp>
        <p:nvSpPr>
          <p:cNvPr id="8194" name="Text Box 2"/>
          <p:cNvSpPr txBox="1">
            <a:spLocks noChangeArrowheads="1"/>
          </p:cNvSpPr>
          <p:nvPr/>
        </p:nvSpPr>
        <p:spPr bwMode="auto">
          <a:xfrm>
            <a:off x="323528" y="1556792"/>
            <a:ext cx="8362950" cy="48240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600"/>
              </a:spcBef>
              <a:spcAft>
                <a:spcPts val="600"/>
              </a:spcAft>
              <a:buSzPct val="95000"/>
              <a:buBlip>
                <a:blip r:embed="rId3"/>
              </a:buBlip>
            </a:pPr>
            <a:r>
              <a:rPr lang="el-GR" altLang="en-US" sz="2400" dirty="0" smtClean="0"/>
              <a:t>2,7 </a:t>
            </a:r>
            <a:r>
              <a:rPr lang="el-GR" altLang="en-US" sz="2400" dirty="0"/>
              <a:t>εκατομμύρια δημοσιευμένες PCT αιτήσεις (πρώτη δημοσίευση κάθε εβδομάδα, πλήρες κείμενο υψηλής ποιότητας)</a:t>
            </a:r>
          </a:p>
          <a:p>
            <a:pPr>
              <a:lnSpc>
                <a:spcPct val="100000"/>
              </a:lnSpc>
              <a:spcBef>
                <a:spcPts val="600"/>
              </a:spcBef>
              <a:spcAft>
                <a:spcPts val="600"/>
              </a:spcAft>
              <a:buSzPct val="95000"/>
              <a:buBlip>
                <a:blip r:embed="rId3"/>
              </a:buBlip>
            </a:pPr>
            <a:r>
              <a:rPr lang="el-GR" altLang="en-US" sz="2400" dirty="0"/>
              <a:t>5</a:t>
            </a:r>
            <a:r>
              <a:rPr lang="el-GR" altLang="en-US" sz="2400" dirty="0" smtClean="0"/>
              <a:t>1 </a:t>
            </a:r>
            <a:r>
              <a:rPr lang="el-GR" altLang="en-US" sz="2400" dirty="0"/>
              <a:t>εκατομμύρια αιτήσεις διπλωμάτων ευρεσιτεχνίας από </a:t>
            </a:r>
            <a:r>
              <a:rPr lang="el-GR" altLang="en-US" sz="2400" dirty="0" smtClean="0"/>
              <a:t>41 </a:t>
            </a:r>
            <a:r>
              <a:rPr lang="el-GR" altLang="en-US" sz="2400" dirty="0"/>
              <a:t>χώρες ή περιοχές</a:t>
            </a:r>
          </a:p>
          <a:p>
            <a:pPr>
              <a:lnSpc>
                <a:spcPct val="100000"/>
              </a:lnSpc>
              <a:spcBef>
                <a:spcPts val="600"/>
              </a:spcBef>
              <a:spcAft>
                <a:spcPts val="600"/>
              </a:spcAft>
              <a:buSzPct val="95000"/>
              <a:buBlip>
                <a:blip r:embed="rId3"/>
              </a:buBlip>
            </a:pPr>
            <a:r>
              <a:rPr lang="el-GR" altLang="en-US" sz="2400" dirty="0"/>
              <a:t>Δ</a:t>
            </a:r>
            <a:r>
              <a:rPr lang="el-GR" altLang="en-US" sz="2400" dirty="0" smtClean="0"/>
              <a:t>εδομένα </a:t>
            </a:r>
            <a:r>
              <a:rPr lang="el-GR" altLang="en-US" sz="2400" dirty="0"/>
              <a:t>πλήρους κειμένου από 20 χώρες ή περιοχές</a:t>
            </a:r>
          </a:p>
          <a:p>
            <a:pPr>
              <a:lnSpc>
                <a:spcPct val="100000"/>
              </a:lnSpc>
              <a:spcBef>
                <a:spcPts val="600"/>
              </a:spcBef>
              <a:spcAft>
                <a:spcPts val="600"/>
              </a:spcAft>
              <a:buSzPct val="95000"/>
              <a:buBlip>
                <a:blip r:embed="rId3"/>
              </a:buBlip>
            </a:pPr>
            <a:r>
              <a:rPr lang="el-GR" altLang="en-US" sz="2400" dirty="0" smtClean="0"/>
              <a:t>15000 αναγνώσεις </a:t>
            </a:r>
            <a:r>
              <a:rPr lang="el-GR" altLang="en-US" sz="2400" dirty="0"/>
              <a:t>σελίδων ανά ώρα</a:t>
            </a:r>
          </a:p>
          <a:p>
            <a:pPr>
              <a:lnSpc>
                <a:spcPct val="100000"/>
              </a:lnSpc>
              <a:spcBef>
                <a:spcPts val="600"/>
              </a:spcBef>
              <a:spcAft>
                <a:spcPts val="600"/>
              </a:spcAft>
              <a:buSzPct val="95000"/>
              <a:buBlip>
                <a:blip r:embed="rId3"/>
              </a:buBlip>
            </a:pPr>
            <a:r>
              <a:rPr lang="el-GR" altLang="en-US" sz="2400" dirty="0" smtClean="0"/>
              <a:t>Αναζήτηση και </a:t>
            </a:r>
            <a:r>
              <a:rPr lang="el-GR" altLang="en-US" sz="2400" dirty="0"/>
              <a:t>ανάγνωση στη </a:t>
            </a:r>
            <a:r>
              <a:rPr lang="el-GR" altLang="en-US" sz="2400" dirty="0" smtClean="0"/>
              <a:t>προτιμώμενη γλώσσα σας</a:t>
            </a:r>
          </a:p>
          <a:p>
            <a:pPr>
              <a:lnSpc>
                <a:spcPct val="100000"/>
              </a:lnSpc>
              <a:spcBef>
                <a:spcPts val="600"/>
              </a:spcBef>
              <a:spcAft>
                <a:spcPts val="600"/>
              </a:spcAft>
              <a:buSzPct val="95000"/>
              <a:buBlip>
                <a:blip r:embed="rId3"/>
              </a:buBlip>
            </a:pPr>
            <a:r>
              <a:rPr lang="el-GR" altLang="en-US" sz="2400" dirty="0" smtClean="0"/>
              <a:t>Ανάλυση </a:t>
            </a:r>
            <a:r>
              <a:rPr lang="el-GR" altLang="en-US" sz="2400" dirty="0"/>
              <a:t>αποτελεσμάτων μέσω γραφημάτων και διαγραμμάτων</a:t>
            </a:r>
          </a:p>
          <a:p>
            <a:pPr>
              <a:lnSpc>
                <a:spcPct val="100000"/>
              </a:lnSpc>
              <a:spcBef>
                <a:spcPts val="488"/>
              </a:spcBef>
              <a:buClrTx/>
              <a:buSzTx/>
              <a:buFontTx/>
              <a:buNone/>
            </a:pPr>
            <a:endParaRPr lang="en-US" altLang="en-US" sz="2800" dirty="0"/>
          </a:p>
        </p:txBody>
      </p:sp>
    </p:spTree>
    <p:extLst>
      <p:ext uri="{BB962C8B-B14F-4D97-AF65-F5344CB8AC3E}">
        <p14:creationId xmlns:p14="http://schemas.microsoft.com/office/powerpoint/2010/main" val="29606054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2" y="1556792"/>
            <a:ext cx="8648409" cy="30963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81" y="2481557"/>
            <a:ext cx="2171700" cy="1114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テキスト ボックス 4"/>
          <p:cNvSpPr txBox="1"/>
          <p:nvPr/>
        </p:nvSpPr>
        <p:spPr>
          <a:xfrm>
            <a:off x="368381" y="4797152"/>
            <a:ext cx="7776864" cy="951030"/>
          </a:xfrm>
          <a:prstGeom prst="rect">
            <a:avLst/>
          </a:prstGeom>
          <a:noFill/>
        </p:spPr>
        <p:txBody>
          <a:bodyPr wrap="square" rtlCol="0">
            <a:spAutoFit/>
          </a:bodyPr>
          <a:lstStyle/>
          <a:p>
            <a:r>
              <a:rPr lang="el-GR" sz="2000" dirty="0"/>
              <a:t>Εάν θέλετε να κάνετε αναζήτηση προηγούμενης τεχνικής στο </a:t>
            </a:r>
            <a:r>
              <a:rPr lang="en-US" sz="2000" dirty="0"/>
              <a:t>Patentscope </a:t>
            </a:r>
            <a:r>
              <a:rPr lang="el-GR" sz="2000" dirty="0"/>
              <a:t>με λέξεις-κλειδιά σε πολλαπλές γλώσσες, πηγαίνετε στη «Διασταυρωμένη Γλωσσική Επέκταση</a:t>
            </a:r>
            <a:r>
              <a:rPr lang="el-GR" sz="2000" dirty="0" smtClean="0"/>
              <a:t>» (</a:t>
            </a:r>
            <a:r>
              <a:rPr lang="en-US" sz="2000" dirty="0" smtClean="0"/>
              <a:t>CLIR)</a:t>
            </a:r>
            <a:endParaRPr kumimoji="1" lang="ja-JP" altLang="en-US" sz="2000" dirty="0"/>
          </a:p>
        </p:txBody>
      </p:sp>
      <p:sp>
        <p:nvSpPr>
          <p:cNvPr id="2" name="Title 1"/>
          <p:cNvSpPr>
            <a:spLocks noGrp="1"/>
          </p:cNvSpPr>
          <p:nvPr>
            <p:ph type="title"/>
          </p:nvPr>
        </p:nvSpPr>
        <p:spPr>
          <a:xfrm>
            <a:off x="179512" y="274638"/>
            <a:ext cx="8856984" cy="1141412"/>
          </a:xfrm>
        </p:spPr>
        <p:txBody>
          <a:bodyPr/>
          <a:lstStyle/>
          <a:p>
            <a:r>
              <a:rPr lang="el-GR" sz="2800" dirty="0" smtClean="0">
                <a:solidFill>
                  <a:srgbClr val="00408C"/>
                </a:solidFill>
              </a:rPr>
              <a:t>Δυνατότητες αναζήτησης – αρχάριοι έως προχωρημένοι χρήστες</a:t>
            </a:r>
            <a:endParaRPr lang="fr-FR" sz="2800" dirty="0">
              <a:solidFill>
                <a:srgbClr val="00408C"/>
              </a:solidFill>
            </a:endParaRPr>
          </a:p>
        </p:txBody>
      </p:sp>
      <p:sp>
        <p:nvSpPr>
          <p:cNvPr id="11266" name="AutoShape 2"/>
          <p:cNvSpPr>
            <a:spLocks noChangeArrowheads="1"/>
          </p:cNvSpPr>
          <p:nvPr/>
        </p:nvSpPr>
        <p:spPr bwMode="auto">
          <a:xfrm>
            <a:off x="0" y="2596604"/>
            <a:ext cx="576262" cy="215900"/>
          </a:xfrm>
          <a:prstGeom prst="rightArrow">
            <a:avLst>
              <a:gd name="adj1" fmla="val 50000"/>
              <a:gd name="adj2" fmla="val 66728"/>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373644734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981075"/>
            <a:ext cx="7553325" cy="4610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0" name="AutoShape 2"/>
          <p:cNvSpPr>
            <a:spLocks noChangeArrowheads="1"/>
          </p:cNvSpPr>
          <p:nvPr/>
        </p:nvSpPr>
        <p:spPr bwMode="auto">
          <a:xfrm>
            <a:off x="539750" y="2925763"/>
            <a:ext cx="647700" cy="287337"/>
          </a:xfrm>
          <a:prstGeom prst="rightArrow">
            <a:avLst>
              <a:gd name="adj1" fmla="val 50000"/>
              <a:gd name="adj2" fmla="val 56354"/>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291" name="AutoShape 3"/>
          <p:cNvSpPr>
            <a:spLocks noChangeArrowheads="1"/>
          </p:cNvSpPr>
          <p:nvPr/>
        </p:nvSpPr>
        <p:spPr bwMode="auto">
          <a:xfrm>
            <a:off x="539750" y="3789363"/>
            <a:ext cx="647700" cy="287337"/>
          </a:xfrm>
          <a:prstGeom prst="rightArrow">
            <a:avLst>
              <a:gd name="adj1" fmla="val 50000"/>
              <a:gd name="adj2" fmla="val 56354"/>
            </a:avLst>
          </a:prstGeom>
          <a:solidFill>
            <a:srgbClr val="00B05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3790421"/>
            <a:ext cx="89535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8013" cy="706437"/>
          </a:xfrm>
        </p:spPr>
        <p:txBody>
          <a:bodyPr/>
          <a:lstStyle/>
          <a:p>
            <a:r>
              <a:rPr lang="en-US" sz="3200" dirty="0" smtClean="0">
                <a:solidFill>
                  <a:srgbClr val="00408C"/>
                </a:solidFill>
              </a:rPr>
              <a:t>A</a:t>
            </a:r>
            <a:r>
              <a:rPr lang="el-GR" sz="3200" dirty="0" smtClean="0">
                <a:solidFill>
                  <a:srgbClr val="00408C"/>
                </a:solidFill>
              </a:rPr>
              <a:t>ναζήτηση με τη βοήθεια του </a:t>
            </a:r>
            <a:r>
              <a:rPr lang="en-US" sz="3200" dirty="0" smtClean="0">
                <a:solidFill>
                  <a:srgbClr val="00408C"/>
                </a:solidFill>
              </a:rPr>
              <a:t>CLIR</a:t>
            </a:r>
            <a:endParaRPr lang="fr-FR" sz="3200" dirty="0">
              <a:solidFill>
                <a:srgbClr val="00408C"/>
              </a:solidFill>
            </a:endParaRPr>
          </a:p>
        </p:txBody>
      </p:sp>
    </p:spTree>
    <p:extLst>
      <p:ext uri="{BB962C8B-B14F-4D97-AF65-F5344CB8AC3E}">
        <p14:creationId xmlns:p14="http://schemas.microsoft.com/office/powerpoint/2010/main" val="322601162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extBox 4"/>
          <p:cNvSpPr txBox="1"/>
          <p:nvPr/>
        </p:nvSpPr>
        <p:spPr>
          <a:xfrm>
            <a:off x="1979712" y="4797152"/>
            <a:ext cx="5688632" cy="461665"/>
          </a:xfrm>
          <a:prstGeom prst="rect">
            <a:avLst/>
          </a:prstGeom>
          <a:noFill/>
        </p:spPr>
        <p:txBody>
          <a:bodyPr wrap="square" rtlCol="0">
            <a:spAutoFit/>
          </a:bodyPr>
          <a:lstStyle/>
          <a:p>
            <a:r>
              <a:rPr lang="en-US" dirty="0" smtClean="0"/>
              <a:t>TIP: Use a key term in English.  Why?</a:t>
            </a:r>
            <a:endParaRPr lang="en-US" dirty="0"/>
          </a:p>
        </p:txBody>
      </p:sp>
      <p:sp>
        <p:nvSpPr>
          <p:cNvPr id="4" name="テキスト ボックス 3"/>
          <p:cNvSpPr txBox="1"/>
          <p:nvPr/>
        </p:nvSpPr>
        <p:spPr>
          <a:xfrm>
            <a:off x="457201" y="5258817"/>
            <a:ext cx="8579296" cy="607602"/>
          </a:xfrm>
          <a:prstGeom prst="rect">
            <a:avLst/>
          </a:prstGeom>
          <a:noFill/>
        </p:spPr>
        <p:txBody>
          <a:bodyPr wrap="square" rtlCol="0">
            <a:spAutoFit/>
          </a:bodyPr>
          <a:lstStyle/>
          <a:p>
            <a:r>
              <a:rPr lang="el-GR" dirty="0" smtClean="0"/>
              <a:t>Αναζήτηση δυνατή σε 14 γλωσσες</a:t>
            </a:r>
          </a:p>
          <a:p>
            <a:r>
              <a:rPr lang="el-GR" dirty="0" smtClean="0"/>
              <a:t>Συμβουλή</a:t>
            </a:r>
            <a:r>
              <a:rPr lang="el-GR" dirty="0"/>
              <a:t>: λέξεις αναζήτησης – στα αγγλικά (καλύτερη </a:t>
            </a:r>
            <a:r>
              <a:rPr lang="el-GR" dirty="0" smtClean="0"/>
              <a:t>για αύτόματη μετάφραση)</a:t>
            </a:r>
            <a:endParaRPr kumimoji="1" lang="ja-JP"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286151"/>
            <a:ext cx="8215006" cy="4972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808496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Greece</a:t>
            </a:r>
            <a:r>
              <a:rPr lang="fr-CH" dirty="0" smtClean="0"/>
              <a:t> </a:t>
            </a:r>
            <a:r>
              <a:rPr lang="fr-CH" dirty="0"/>
              <a:t>in WIPO </a:t>
            </a:r>
            <a:r>
              <a:rPr lang="fr-CH" dirty="0" err="1"/>
              <a:t>Systems</a:t>
            </a:r>
            <a:endParaRPr lang="en-GB" dirty="0"/>
          </a:p>
        </p:txBody>
      </p:sp>
      <p:sp>
        <p:nvSpPr>
          <p:cNvPr id="4" name="Content Placeholder 2"/>
          <p:cNvSpPr>
            <a:spLocks noGrp="1"/>
          </p:cNvSpPr>
          <p:nvPr>
            <p:ph idx="1"/>
          </p:nvPr>
        </p:nvSpPr>
        <p:spPr>
          <a:xfrm>
            <a:off x="467544" y="1268760"/>
            <a:ext cx="8229600" cy="4352925"/>
          </a:xfrm>
        </p:spPr>
        <p:txBody>
          <a:bodyPr/>
          <a:lstStyle/>
          <a:p>
            <a:r>
              <a:rPr lang="fr-CH" sz="2600" dirty="0" smtClean="0"/>
              <a:t>PCT applications in 2014: </a:t>
            </a:r>
            <a:r>
              <a:rPr lang="fr-CH" sz="2600" dirty="0" err="1" smtClean="0"/>
              <a:t>Greece</a:t>
            </a:r>
            <a:r>
              <a:rPr lang="fr-CH" sz="2600" dirty="0" smtClean="0"/>
              <a:t> made </a:t>
            </a:r>
            <a:r>
              <a:rPr lang="en-GB" sz="2600" dirty="0" smtClean="0"/>
              <a:t>133 patent applications, </a:t>
            </a:r>
            <a:r>
              <a:rPr lang="fr-CH" sz="2600" dirty="0" smtClean="0"/>
              <a:t>a 18.02 % </a:t>
            </a:r>
            <a:r>
              <a:rPr lang="fr-CH" sz="2600" dirty="0" err="1" smtClean="0"/>
              <a:t>increase</a:t>
            </a:r>
            <a:r>
              <a:rPr lang="fr-CH" sz="2600" dirty="0" smtClean="0"/>
              <a:t> </a:t>
            </a:r>
            <a:r>
              <a:rPr lang="fr-CH" sz="2600" dirty="0" err="1" smtClean="0"/>
              <a:t>from</a:t>
            </a:r>
            <a:r>
              <a:rPr lang="fr-CH" sz="2600" dirty="0" smtClean="0"/>
              <a:t> 2013</a:t>
            </a:r>
          </a:p>
          <a:p>
            <a:pPr marL="0" indent="0">
              <a:buNone/>
            </a:pPr>
            <a:endParaRPr lang="fr-CH" sz="2600" dirty="0" smtClean="0"/>
          </a:p>
          <a:p>
            <a:r>
              <a:rPr lang="fr-CH" sz="2600" dirty="0" smtClean="0"/>
              <a:t>Madrid applications in 2014: </a:t>
            </a:r>
            <a:r>
              <a:rPr lang="fr-CH" sz="2600" dirty="0" err="1" smtClean="0"/>
              <a:t>Greece</a:t>
            </a:r>
            <a:r>
              <a:rPr lang="fr-CH" sz="2600" dirty="0" smtClean="0"/>
              <a:t> made 110 </a:t>
            </a:r>
            <a:r>
              <a:rPr lang="fr-CH" sz="2600" dirty="0" err="1" smtClean="0"/>
              <a:t>trademark</a:t>
            </a:r>
            <a:r>
              <a:rPr lang="fr-CH" sz="2600" dirty="0" smtClean="0"/>
              <a:t> applications, a 2.80% </a:t>
            </a:r>
            <a:r>
              <a:rPr lang="fr-CH" sz="2600" dirty="0" err="1" smtClean="0"/>
              <a:t>growth</a:t>
            </a:r>
            <a:r>
              <a:rPr lang="fr-CH" sz="2600" dirty="0" smtClean="0"/>
              <a:t> </a:t>
            </a:r>
            <a:r>
              <a:rPr lang="fr-CH" sz="2600" dirty="0" err="1" smtClean="0"/>
              <a:t>from</a:t>
            </a:r>
            <a:r>
              <a:rPr lang="fr-CH" sz="2600" dirty="0" smtClean="0"/>
              <a:t> 2013</a:t>
            </a:r>
          </a:p>
          <a:p>
            <a:pPr marL="0" indent="0">
              <a:buNone/>
            </a:pPr>
            <a:endParaRPr lang="fr-CH" sz="2600" dirty="0" smtClean="0"/>
          </a:p>
          <a:p>
            <a:r>
              <a:rPr lang="fr-CH" sz="2600" dirty="0" smtClean="0"/>
              <a:t>Hague System: in 2014; 3 </a:t>
            </a:r>
            <a:r>
              <a:rPr lang="fr-CH" sz="2600" dirty="0" err="1" smtClean="0"/>
              <a:t>Industrial</a:t>
            </a:r>
            <a:r>
              <a:rPr lang="fr-CH" sz="2600" dirty="0" smtClean="0"/>
              <a:t> Design Applications </a:t>
            </a:r>
            <a:r>
              <a:rPr lang="fr-CH" sz="2600" dirty="0" err="1" smtClean="0"/>
              <a:t>were</a:t>
            </a:r>
            <a:r>
              <a:rPr lang="fr-CH" sz="2600" dirty="0" smtClean="0"/>
              <a:t> made in </a:t>
            </a:r>
            <a:r>
              <a:rPr lang="fr-CH" sz="2600" dirty="0" err="1" smtClean="0"/>
              <a:t>Greece</a:t>
            </a:r>
            <a:r>
              <a:rPr lang="fr-CH" sz="2600" dirty="0" smtClean="0"/>
              <a:t>, a </a:t>
            </a:r>
            <a:r>
              <a:rPr lang="fr-CH" sz="2600" dirty="0" err="1" smtClean="0"/>
              <a:t>decrease</a:t>
            </a:r>
            <a:r>
              <a:rPr lang="fr-CH" sz="2600" dirty="0" smtClean="0"/>
              <a:t> of 25% </a:t>
            </a:r>
            <a:r>
              <a:rPr lang="fr-CH" sz="2600" dirty="0" err="1" smtClean="0"/>
              <a:t>from</a:t>
            </a:r>
            <a:r>
              <a:rPr lang="fr-CH" sz="2600" dirty="0" smtClean="0"/>
              <a:t> 2013 (4)</a:t>
            </a:r>
          </a:p>
        </p:txBody>
      </p:sp>
      <p:sp>
        <p:nvSpPr>
          <p:cNvPr id="5" name="TextBox 4"/>
          <p:cNvSpPr txBox="1"/>
          <p:nvPr/>
        </p:nvSpPr>
        <p:spPr>
          <a:xfrm>
            <a:off x="755576" y="6093296"/>
            <a:ext cx="5904656" cy="400110"/>
          </a:xfrm>
          <a:prstGeom prst="rect">
            <a:avLst/>
          </a:prstGeom>
          <a:noFill/>
        </p:spPr>
        <p:txBody>
          <a:bodyPr wrap="square" rtlCol="0">
            <a:spAutoFit/>
          </a:bodyPr>
          <a:lstStyle/>
          <a:p>
            <a:r>
              <a:rPr lang="en-US" sz="1000" dirty="0" smtClean="0"/>
              <a:t>* University </a:t>
            </a:r>
            <a:r>
              <a:rPr lang="en-US" sz="1000" dirty="0"/>
              <a:t>and PRO patents are not automatically identified in patent data – that keyword searches need to be applied, with potential institutions missed</a:t>
            </a:r>
            <a:endParaRPr lang="en-GB" sz="1000" dirty="0"/>
          </a:p>
        </p:txBody>
      </p:sp>
    </p:spTree>
    <p:extLst>
      <p:ext uri="{BB962C8B-B14F-4D97-AF65-F5344CB8AC3E}">
        <p14:creationId xmlns:p14="http://schemas.microsoft.com/office/powerpoint/2010/main" val="3341840563"/>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5338" y="266700"/>
            <a:ext cx="6608762" cy="6478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AutoShape 3"/>
          <p:cNvSpPr>
            <a:spLocks noChangeArrowheads="1"/>
          </p:cNvSpPr>
          <p:nvPr/>
        </p:nvSpPr>
        <p:spPr bwMode="auto">
          <a:xfrm rot="20160000">
            <a:off x="971550" y="1501038"/>
            <a:ext cx="863600" cy="431800"/>
          </a:xfrm>
          <a:prstGeom prst="rightArrow">
            <a:avLst>
              <a:gd name="adj1" fmla="val 50000"/>
              <a:gd name="adj2" fmla="val 50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6" name="Rectangle 4"/>
          <p:cNvSpPr>
            <a:spLocks noChangeArrowheads="1"/>
          </p:cNvSpPr>
          <p:nvPr/>
        </p:nvSpPr>
        <p:spPr bwMode="auto">
          <a:xfrm>
            <a:off x="47873" y="3505994"/>
            <a:ext cx="1481137" cy="35071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400" dirty="0"/>
              <a:t>Electric car  - </a:t>
            </a:r>
            <a:r>
              <a:rPr lang="el-GR" altLang="en-US" sz="1400" dirty="0" smtClean="0"/>
              <a:t>αποτελέσματα αναζήτησης μόνο στα Αγγλικά: </a:t>
            </a:r>
            <a:r>
              <a:rPr lang="fr-FR" altLang="en-US" sz="1400" dirty="0" smtClean="0"/>
              <a:t>16,000 </a:t>
            </a:r>
            <a:r>
              <a:rPr lang="el-GR" altLang="en-US" sz="1400" dirty="0" smtClean="0"/>
              <a:t>αποτελέσματα.</a:t>
            </a:r>
          </a:p>
          <a:p>
            <a:pPr hangingPunct="1">
              <a:lnSpc>
                <a:spcPct val="100000"/>
              </a:lnSpc>
              <a:spcBef>
                <a:spcPts val="900"/>
              </a:spcBef>
            </a:pPr>
            <a:r>
              <a:rPr lang="el-GR" altLang="en-US" sz="1400" dirty="0" smtClean="0"/>
              <a:t>Αναζήτηση με τη βοήθεια του </a:t>
            </a:r>
            <a:r>
              <a:rPr lang="en-US" altLang="en-US" sz="1400" dirty="0" smtClean="0"/>
              <a:t>CLIR:  </a:t>
            </a:r>
            <a:r>
              <a:rPr lang="el-GR" altLang="en-US" sz="1400" dirty="0" smtClean="0"/>
              <a:t>πάνω από</a:t>
            </a:r>
            <a:r>
              <a:rPr lang="en-US" altLang="en-US" sz="1400" dirty="0" smtClean="0"/>
              <a:t> 153.000 </a:t>
            </a:r>
            <a:r>
              <a:rPr lang="el-GR" altLang="en-US" sz="1400" dirty="0" smtClean="0"/>
              <a:t>αποτελέσματα</a:t>
            </a:r>
          </a:p>
          <a:p>
            <a:pPr hangingPunct="1">
              <a:lnSpc>
                <a:spcPct val="100000"/>
              </a:lnSpc>
              <a:spcBef>
                <a:spcPts val="900"/>
              </a:spcBef>
            </a:pPr>
            <a:endParaRPr lang="fr-FR" altLang="en-US" sz="1400" dirty="0"/>
          </a:p>
          <a:p>
            <a:pPr hangingPunct="1">
              <a:lnSpc>
                <a:spcPct val="100000"/>
              </a:lnSpc>
              <a:spcBef>
                <a:spcPts val="900"/>
              </a:spcBef>
            </a:pPr>
            <a:endParaRPr lang="fr-FR" altLang="en-US" sz="1200" dirty="0"/>
          </a:p>
          <a:p>
            <a:pPr hangingPunct="1">
              <a:lnSpc>
                <a:spcPct val="100000"/>
              </a:lnSpc>
              <a:spcBef>
                <a:spcPts val="900"/>
              </a:spcBef>
            </a:pPr>
            <a:endParaRPr lang="fr-FR" altLang="en-US" sz="1200" dirty="0"/>
          </a:p>
        </p:txBody>
      </p:sp>
      <p:sp>
        <p:nvSpPr>
          <p:cNvPr id="13317" name="AutoShape 5"/>
          <p:cNvSpPr>
            <a:spLocks/>
          </p:cNvSpPr>
          <p:nvPr/>
        </p:nvSpPr>
        <p:spPr bwMode="auto">
          <a:xfrm>
            <a:off x="1403350" y="1773238"/>
            <a:ext cx="611188" cy="3095625"/>
          </a:xfrm>
          <a:prstGeom prst="leftBrace">
            <a:avLst>
              <a:gd name="adj1" fmla="val 42208"/>
              <a:gd name="adj2" fmla="val 50000"/>
            </a:avLst>
          </a:prstGeom>
          <a:noFill/>
          <a:ln w="3816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8" name="Rectangle 6"/>
          <p:cNvSpPr>
            <a:spLocks noChangeArrowheads="1"/>
          </p:cNvSpPr>
          <p:nvPr/>
        </p:nvSpPr>
        <p:spPr bwMode="auto">
          <a:xfrm>
            <a:off x="14536" y="1716939"/>
            <a:ext cx="1547812" cy="1614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el-GR" altLang="en-US" sz="1400" dirty="0" smtClean="0"/>
              <a:t>Όροι αναζήτησης:</a:t>
            </a:r>
          </a:p>
          <a:p>
            <a:pPr hangingPunct="1">
              <a:lnSpc>
                <a:spcPct val="100000"/>
              </a:lnSpc>
              <a:spcBef>
                <a:spcPts val="900"/>
              </a:spcBef>
            </a:pPr>
            <a:r>
              <a:rPr lang="el-GR" altLang="en-US" sz="1400" dirty="0" smtClean="0"/>
              <a:t>Συνώνυμα και τεχνολογικά συναφείς όροι</a:t>
            </a:r>
            <a:endParaRPr lang="fr-FR" altLang="en-US" sz="1400" dirty="0"/>
          </a:p>
          <a:p>
            <a:pPr hangingPunct="1">
              <a:lnSpc>
                <a:spcPct val="100000"/>
              </a:lnSpc>
              <a:spcBef>
                <a:spcPts val="900"/>
              </a:spcBef>
            </a:pPr>
            <a:endParaRPr lang="fr-FR" altLang="en-US" sz="1400" dirty="0"/>
          </a:p>
        </p:txBody>
      </p:sp>
      <p:sp>
        <p:nvSpPr>
          <p:cNvPr id="13319" name="AutoShape 7"/>
          <p:cNvSpPr>
            <a:spLocks noChangeArrowheads="1"/>
          </p:cNvSpPr>
          <p:nvPr/>
        </p:nvSpPr>
        <p:spPr bwMode="auto">
          <a:xfrm>
            <a:off x="1042988" y="6281738"/>
            <a:ext cx="852487" cy="287337"/>
          </a:xfrm>
          <a:prstGeom prst="rightArrow">
            <a:avLst>
              <a:gd name="adj1" fmla="val 50000"/>
              <a:gd name="adj2" fmla="val 74171"/>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93695551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115888"/>
            <a:ext cx="6510338" cy="6669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0" name="AutoShape 4"/>
          <p:cNvSpPr>
            <a:spLocks noChangeArrowheads="1"/>
          </p:cNvSpPr>
          <p:nvPr/>
        </p:nvSpPr>
        <p:spPr bwMode="auto">
          <a:xfrm>
            <a:off x="685657" y="1412776"/>
            <a:ext cx="792162" cy="431800"/>
          </a:xfrm>
          <a:prstGeom prst="rightArrow">
            <a:avLst>
              <a:gd name="adj1" fmla="val 50000"/>
              <a:gd name="adj2" fmla="val 45864"/>
            </a:avLst>
          </a:prstGeom>
          <a:solidFill>
            <a:srgbClr val="00B05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42357264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02" y="953610"/>
            <a:ext cx="5218493" cy="5011563"/>
          </a:xfrm>
          <a:prstGeom prst="rect">
            <a:avLst/>
          </a:prstGeom>
          <a:noFill/>
          <a:ln w="19050">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536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3"/>
          <p:cNvSpPr>
            <a:spLocks noChangeArrowheads="1"/>
          </p:cNvSpPr>
          <p:nvPr/>
        </p:nvSpPr>
        <p:spPr bwMode="auto">
          <a:xfrm>
            <a:off x="2130514" y="2611904"/>
            <a:ext cx="4103687" cy="264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sz="9600" dirty="0">
                <a:solidFill>
                  <a:srgbClr val="FF0000"/>
                </a:solidFill>
              </a:rPr>
              <a:t>???</a:t>
            </a: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1340768"/>
            <a:ext cx="2170176" cy="864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792" y="2200548"/>
            <a:ext cx="6086965" cy="4628630"/>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0993" y="116632"/>
            <a:ext cx="9073007" cy="576064"/>
          </a:xfrm>
          <a:prstGeom prst="rect">
            <a:avLst/>
          </a:prstGeom>
          <a:noFill/>
          <a:ln>
            <a:noFill/>
          </a:ln>
        </p:spPr>
        <p:txBody>
          <a:bodyPr wrap="square" rtlCol="0">
            <a:noAutofit/>
          </a:bodyPr>
          <a:lstStyle/>
          <a:p>
            <a:r>
              <a:rPr lang="el-GR" sz="2400" dirty="0">
                <a:solidFill>
                  <a:srgbClr val="00408C"/>
                </a:solidFill>
                <a:latin typeface="+mj-lt"/>
                <a:ea typeface="+mj-ea"/>
                <a:cs typeface="+mj-cs"/>
              </a:rPr>
              <a:t>Εργαλεία μετάφρασης – πρόσβαση σε ξενόγλωσσες δημοσιεύσεις</a:t>
            </a:r>
            <a:endParaRPr lang="fr-FR" sz="2400" dirty="0">
              <a:solidFill>
                <a:srgbClr val="00408C"/>
              </a:solidFill>
              <a:latin typeface="+mj-lt"/>
              <a:ea typeface="+mj-ea"/>
              <a:cs typeface="+mj-cs"/>
            </a:endParaRPr>
          </a:p>
        </p:txBody>
      </p:sp>
    </p:spTree>
    <p:extLst>
      <p:ext uri="{BB962C8B-B14F-4D97-AF65-F5344CB8AC3E}">
        <p14:creationId xmlns:p14="http://schemas.microsoft.com/office/powerpoint/2010/main" val="342718844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additive="repl">
                                        <p:cTn id="6" dur="2" fill="hold">
                                          <p:stCondLst>
                                            <p:cond delay="0"/>
                                          </p:stCondLst>
                                        </p:cTn>
                                        <p:tgtEl>
                                          <p:spTgt spid="15363"/>
                                        </p:tgtEl>
                                        <p:attrNameLst>
                                          <p:attrName>style.visibility</p:attrName>
                                        </p:attrNameLst>
                                      </p:cBhvr>
                                      <p:to>
                                        <p:strVal val="visible"/>
                                      </p:to>
                                    </p:set>
                                    <p:anim calcmode="lin" valueType="num">
                                      <p:cBhvr additive="repl">
                                        <p:cTn id="7" dur="1000" fill="hold"/>
                                        <p:tgtEl>
                                          <p:spTgt spid="15363"/>
                                        </p:tgtEl>
                                        <p:attrNameLst>
                                          <p:attrName>ppt_w</p:attrName>
                                        </p:attrNameLst>
                                      </p:cBhvr>
                                      <p:tavLst>
                                        <p:tav tm="100000">
                                          <p:val>
                                            <p:strVal val="0"/>
                                          </p:val>
                                        </p:tav>
                                        <p:tav>
                                          <p:val>
                                            <p:strVal val="#ppt_w"/>
                                          </p:val>
                                        </p:tav>
                                      </p:tavLst>
                                    </p:anim>
                                    <p:anim calcmode="lin" valueType="num">
                                      <p:cBhvr additive="repl">
                                        <p:cTn id="8" dur="1000" fill="hold"/>
                                        <p:tgtEl>
                                          <p:spTgt spid="15363"/>
                                        </p:tgtEl>
                                        <p:attrNameLst>
                                          <p:attrName>ppt_h</p:attrName>
                                        </p:attrNameLst>
                                      </p:cBhvr>
                                      <p:tavLst>
                                        <p:tav tm="100000">
                                          <p:val>
                                            <p:strVal val="0"/>
                                          </p:val>
                                        </p:tav>
                                        <p:tav>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6" y="10610"/>
            <a:ext cx="9129853" cy="684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7544" y="4797152"/>
            <a:ext cx="8496944" cy="865237"/>
          </a:xfrm>
          <a:prstGeom prst="rect">
            <a:avLst/>
          </a:prstGeom>
          <a:noFill/>
        </p:spPr>
        <p:txBody>
          <a:bodyPr wrap="square" rtlCol="0">
            <a:spAutoFit/>
          </a:bodyPr>
          <a:lstStyle/>
          <a:p>
            <a:r>
              <a:rPr lang="el-GR" dirty="0"/>
              <a:t>Για περιλήψεις και τίτλους διπλωμάτων ευρεσιτεχνίας, το </a:t>
            </a:r>
            <a:r>
              <a:rPr lang="en-US" dirty="0"/>
              <a:t>WIPO TRANSLATE</a:t>
            </a:r>
            <a:r>
              <a:rPr lang="el-GR" dirty="0"/>
              <a:t> είναι ανώτερο από το </a:t>
            </a:r>
            <a:r>
              <a:rPr lang="en-US" dirty="0"/>
              <a:t>Google Translate</a:t>
            </a:r>
            <a:r>
              <a:rPr lang="el-GR" dirty="0"/>
              <a:t> και το </a:t>
            </a:r>
            <a:r>
              <a:rPr lang="en-US" dirty="0"/>
              <a:t>Microsoft Translate</a:t>
            </a:r>
            <a:r>
              <a:rPr lang="el-GR" dirty="0"/>
              <a:t>, όπως μετρήθηκε με τη βαθμολογία </a:t>
            </a:r>
            <a:r>
              <a:rPr lang="en-US" dirty="0"/>
              <a:t>BLEU</a:t>
            </a:r>
            <a:r>
              <a:rPr lang="el-GR" dirty="0"/>
              <a:t> (</a:t>
            </a:r>
            <a:r>
              <a:rPr lang="en-US" dirty="0"/>
              <a:t>Bilingual Evaluation Understudy</a:t>
            </a:r>
            <a:r>
              <a:rPr lang="el-GR" dirty="0"/>
              <a:t>)</a:t>
            </a:r>
            <a:endParaRPr lang="en-US" dirty="0"/>
          </a:p>
        </p:txBody>
      </p:sp>
    </p:spTree>
    <p:extLst>
      <p:ext uri="{BB962C8B-B14F-4D97-AF65-F5344CB8AC3E}">
        <p14:creationId xmlns:p14="http://schemas.microsoft.com/office/powerpoint/2010/main" val="3683480484"/>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5148064" y="332656"/>
            <a:ext cx="432048" cy="4320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15616" y="3861048"/>
            <a:ext cx="7467814" cy="1523494"/>
          </a:xfrm>
          <a:prstGeom prst="rect">
            <a:avLst/>
          </a:prstGeom>
          <a:noFill/>
        </p:spPr>
        <p:txBody>
          <a:bodyPr wrap="none" rtlCol="0">
            <a:spAutoFit/>
          </a:bodyPr>
          <a:lstStyle/>
          <a:p>
            <a:r>
              <a:rPr lang="en-US" sz="2000" dirty="0"/>
              <a:t>Login</a:t>
            </a:r>
            <a:r>
              <a:rPr lang="el-GR" sz="2000" dirty="0"/>
              <a:t>  (δωρεάν μέσω του </a:t>
            </a:r>
            <a:r>
              <a:rPr lang="en-US" sz="2000" dirty="0"/>
              <a:t>e</a:t>
            </a:r>
            <a:r>
              <a:rPr lang="el-GR" sz="2000" dirty="0"/>
              <a:t>-</a:t>
            </a:r>
            <a:r>
              <a:rPr lang="en-US" sz="2000" dirty="0"/>
              <a:t>mails </a:t>
            </a:r>
            <a:r>
              <a:rPr lang="el-GR" sz="2000" dirty="0"/>
              <a:t>σας) επιτρέπει στους χρήστες</a:t>
            </a:r>
            <a:r>
              <a:rPr lang="el-GR" sz="2000" dirty="0" smtClean="0"/>
              <a:t>:</a:t>
            </a:r>
          </a:p>
          <a:p>
            <a:r>
              <a:rPr lang="el-GR" sz="2000" dirty="0" smtClean="0"/>
              <a:t> </a:t>
            </a:r>
            <a:endParaRPr lang="en-US" altLang="ja-JP" sz="2000" dirty="0" smtClean="0"/>
          </a:p>
          <a:p>
            <a:pPr marL="342900" indent="-342900">
              <a:buFont typeface="Arial" panose="020B0604020202020204" pitchFamily="34" charset="0"/>
              <a:buChar char="•"/>
            </a:pPr>
            <a:r>
              <a:rPr lang="el-GR" altLang="ja-JP" sz="2000" dirty="0"/>
              <a:t>ν</a:t>
            </a:r>
            <a:r>
              <a:rPr lang="el-GR" altLang="ja-JP" sz="2000" dirty="0" smtClean="0"/>
              <a:t>α αποθηκευσουν προηγούμενες αναζητήσεις</a:t>
            </a:r>
            <a:endParaRPr lang="en-US" altLang="ja-JP" sz="2000" dirty="0" smtClean="0"/>
          </a:p>
          <a:p>
            <a:pPr marL="342900" indent="-342900">
              <a:buFont typeface="Arial" panose="020B0604020202020204" pitchFamily="34" charset="0"/>
              <a:buChar char="•"/>
            </a:pPr>
            <a:r>
              <a:rPr lang="el-GR" sz="2000" dirty="0"/>
              <a:t>να </a:t>
            </a:r>
            <a:r>
              <a:rPr lang="el-GR" sz="2000" dirty="0" smtClean="0"/>
              <a:t>εξάγουν τα </a:t>
            </a:r>
            <a:r>
              <a:rPr lang="el-GR" sz="2000" dirty="0"/>
              <a:t>αποτελέσματα αναζήτησης σε φύλλα </a:t>
            </a:r>
            <a:r>
              <a:rPr lang="el-GR" sz="2000" dirty="0" smtClean="0"/>
              <a:t/>
            </a:r>
            <a:br>
              <a:rPr lang="el-GR" sz="2000" dirty="0" smtClean="0"/>
            </a:br>
            <a:r>
              <a:rPr lang="el-GR" sz="2000" dirty="0"/>
              <a:t>Ε</a:t>
            </a:r>
            <a:r>
              <a:rPr lang="en-US" sz="2000" dirty="0" err="1" smtClean="0"/>
              <a:t>xcel</a:t>
            </a:r>
            <a:r>
              <a:rPr lang="el-GR" sz="2000" dirty="0" smtClean="0"/>
              <a:t> </a:t>
            </a:r>
            <a:r>
              <a:rPr lang="el-GR" sz="2000" dirty="0"/>
              <a:t>για </a:t>
            </a:r>
            <a:r>
              <a:rPr lang="el-GR" sz="2000" dirty="0" smtClean="0"/>
              <a:t>εκτύπωση ή για ανάλυση των αποτελεσμάτων </a:t>
            </a:r>
            <a:endParaRPr lang="en-US" sz="1600" dirty="0"/>
          </a:p>
        </p:txBody>
      </p:sp>
    </p:spTree>
    <p:extLst>
      <p:ext uri="{BB962C8B-B14F-4D97-AF65-F5344CB8AC3E}">
        <p14:creationId xmlns:p14="http://schemas.microsoft.com/office/powerpoint/2010/main" val="2772068874"/>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7" y="26622"/>
            <a:ext cx="9108504" cy="6831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6012160" y="1535924"/>
            <a:ext cx="720080" cy="36004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732240" y="1455167"/>
            <a:ext cx="2016224" cy="1008225"/>
          </a:xfrm>
          <a:prstGeom prst="rect">
            <a:avLst/>
          </a:prstGeom>
          <a:solidFill>
            <a:schemeClr val="accent2"/>
          </a:solidFill>
        </p:spPr>
        <p:txBody>
          <a:bodyPr wrap="square" rtlCol="0">
            <a:spAutoFit/>
          </a:bodyPr>
          <a:lstStyle/>
          <a:p>
            <a:r>
              <a:rPr lang="el-GR" altLang="ja-JP" sz="1600" b="1" dirty="0" smtClean="0">
                <a:solidFill>
                  <a:srgbClr val="FFFF00"/>
                </a:solidFill>
              </a:rPr>
              <a:t>κατέβασμα αποτελεσμάτων </a:t>
            </a:r>
            <a:r>
              <a:rPr lang="el-GR" altLang="ja-JP" sz="1600" b="1" dirty="0">
                <a:solidFill>
                  <a:srgbClr val="FFFF00"/>
                </a:solidFill>
              </a:rPr>
              <a:t>αναζήτησης σε φύλλα </a:t>
            </a:r>
            <a:r>
              <a:rPr lang="el-GR" altLang="ja-JP" sz="1600" b="1" dirty="0" smtClean="0">
                <a:solidFill>
                  <a:srgbClr val="FFFF00"/>
                </a:solidFill>
              </a:rPr>
              <a:t>excel </a:t>
            </a:r>
            <a:endParaRPr lang="en-US" sz="1600" b="1" dirty="0">
              <a:solidFill>
                <a:srgbClr val="FFFF00"/>
              </a:solidFill>
            </a:endParaRPr>
          </a:p>
        </p:txBody>
      </p:sp>
      <p:sp>
        <p:nvSpPr>
          <p:cNvPr id="7" name="TextBox 6"/>
          <p:cNvSpPr txBox="1"/>
          <p:nvPr/>
        </p:nvSpPr>
        <p:spPr>
          <a:xfrm>
            <a:off x="3347864" y="2394330"/>
            <a:ext cx="3024336" cy="550279"/>
          </a:xfrm>
          <a:prstGeom prst="rect">
            <a:avLst/>
          </a:prstGeom>
          <a:solidFill>
            <a:schemeClr val="accent2"/>
          </a:solidFill>
        </p:spPr>
        <p:txBody>
          <a:bodyPr wrap="square" rtlCol="0">
            <a:spAutoFit/>
          </a:bodyPr>
          <a:lstStyle/>
          <a:p>
            <a:r>
              <a:rPr lang="el-GR" sz="1600" b="1" dirty="0" smtClean="0">
                <a:solidFill>
                  <a:srgbClr val="FFFF00"/>
                </a:solidFill>
              </a:rPr>
              <a:t>αποθήκευση αποτελεσμάτων </a:t>
            </a:r>
            <a:r>
              <a:rPr lang="el-GR" sz="1600" b="1" dirty="0">
                <a:solidFill>
                  <a:srgbClr val="FFFF00"/>
                </a:solidFill>
              </a:rPr>
              <a:t>αναζήτησης </a:t>
            </a:r>
            <a:endParaRPr lang="en-US" sz="1600" b="1" dirty="0">
              <a:solidFill>
                <a:srgbClr val="FFFF00"/>
              </a:solidFill>
            </a:endParaRPr>
          </a:p>
        </p:txBody>
      </p:sp>
      <p:sp>
        <p:nvSpPr>
          <p:cNvPr id="6" name="Right Arrow 5"/>
          <p:cNvSpPr/>
          <p:nvPr/>
        </p:nvSpPr>
        <p:spPr>
          <a:xfrm rot="18567651">
            <a:off x="4916093" y="1873153"/>
            <a:ext cx="690771" cy="45291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55576" y="1196752"/>
            <a:ext cx="3024336" cy="779252"/>
          </a:xfrm>
          <a:prstGeom prst="rect">
            <a:avLst/>
          </a:prstGeom>
          <a:solidFill>
            <a:schemeClr val="accent2"/>
          </a:solidFill>
        </p:spPr>
        <p:txBody>
          <a:bodyPr wrap="square" rtlCol="0">
            <a:spAutoFit/>
          </a:bodyPr>
          <a:lstStyle/>
          <a:p>
            <a:r>
              <a:rPr lang="el-GR" altLang="ja-JP" sz="1600" b="1" dirty="0" smtClean="0">
                <a:solidFill>
                  <a:srgbClr val="FFFF00"/>
                </a:solidFill>
              </a:rPr>
              <a:t>Διάφορα γραφήματα μπορούν να δημιουργηθούν μέσω της « Ανάλυσης» </a:t>
            </a:r>
            <a:endParaRPr lang="en-US" sz="1600" b="1" dirty="0">
              <a:solidFill>
                <a:srgbClr val="FFFF00"/>
              </a:solidFill>
            </a:endParaRPr>
          </a:p>
        </p:txBody>
      </p:sp>
      <p:sp>
        <p:nvSpPr>
          <p:cNvPr id="8" name="Right Arrow 7"/>
          <p:cNvSpPr/>
          <p:nvPr/>
        </p:nvSpPr>
        <p:spPr>
          <a:xfrm rot="1852647">
            <a:off x="3635898" y="1693704"/>
            <a:ext cx="720080" cy="380908"/>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7633169"/>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9114"/>
            <a:ext cx="6956812" cy="6251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5289435"/>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179512" y="274638"/>
            <a:ext cx="8507288" cy="994122"/>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l-GR" sz="3200" kern="1200" dirty="0">
                <a:solidFill>
                  <a:srgbClr val="00408C"/>
                </a:solidFill>
              </a:rPr>
              <a:t>Μηνιαία σεμινάρια </a:t>
            </a:r>
            <a:r>
              <a:rPr lang="en-US" sz="3200" kern="1200" dirty="0">
                <a:solidFill>
                  <a:srgbClr val="00408C"/>
                </a:solidFill>
              </a:rPr>
              <a:t>PATENTSCOPE</a:t>
            </a:r>
            <a:r>
              <a:rPr lang="en-US" altLang="en-US" sz="3200" kern="1200" dirty="0">
                <a:solidFill>
                  <a:srgbClr val="00408C"/>
                </a:solidFill>
              </a:rPr>
              <a:t/>
            </a:r>
            <a:br>
              <a:rPr lang="en-US" altLang="en-US" sz="3200" kern="1200" dirty="0">
                <a:solidFill>
                  <a:srgbClr val="00408C"/>
                </a:solidFill>
              </a:rPr>
            </a:br>
            <a:r>
              <a:rPr lang="el-GR" sz="3200" kern="1200" dirty="0" smtClean="0">
                <a:solidFill>
                  <a:srgbClr val="00408C"/>
                </a:solidFill>
              </a:rPr>
              <a:t>στο δίκτυο</a:t>
            </a:r>
            <a:endParaRPr lang="en-US" altLang="en-US" sz="3200" kern="1200" dirty="0">
              <a:solidFill>
                <a:srgbClr val="00408C"/>
              </a:solidFill>
            </a:endParaRP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484313"/>
            <a:ext cx="9161463" cy="3125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8208040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180975" y="116632"/>
            <a:ext cx="91440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l-GR" altLang="en-US" sz="3000" dirty="0" smtClean="0">
                <a:solidFill>
                  <a:srgbClr val="00408C"/>
                </a:solidFill>
              </a:rPr>
              <a:t>ΔΩΡΕΑΝ ΠΑΓΚΟΣΜΙΕΣ ΒΑΣΕΙΣ ΔΕΔΟΜΕΝΩΝ, ΕΡΓΑΛΕΙΑ ΚΑΙ ΠΛΑΤΦΟΡΜΕΣ ΠΟΥ ΠΡΟΣΦΕΡΕΙ ΤΟ </a:t>
            </a:r>
            <a:r>
              <a:rPr lang="en-US" altLang="en-US" sz="3000" dirty="0" smtClean="0">
                <a:solidFill>
                  <a:srgbClr val="00408C"/>
                </a:solidFill>
              </a:rPr>
              <a:t>WIPO</a:t>
            </a:r>
            <a:endParaRPr lang="en-US" altLang="en-US" sz="3000" dirty="0">
              <a:solidFill>
                <a:srgbClr val="00408C"/>
              </a:solidFill>
            </a:endParaRPr>
          </a:p>
        </p:txBody>
      </p:sp>
      <p:sp>
        <p:nvSpPr>
          <p:cNvPr id="7170" name="Text Box 2"/>
          <p:cNvSpPr txBox="1">
            <a:spLocks noChangeArrowheads="1"/>
          </p:cNvSpPr>
          <p:nvPr/>
        </p:nvSpPr>
        <p:spPr bwMode="auto">
          <a:xfrm>
            <a:off x="1728788" y="1700808"/>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PATENTSCOPE </a:t>
            </a:r>
          </a:p>
          <a:p>
            <a:pPr>
              <a:lnSpc>
                <a:spcPct val="100000"/>
              </a:lnSpc>
              <a:spcBef>
                <a:spcPts val="488"/>
              </a:spcBef>
              <a:buSzPct val="95000"/>
              <a:buFont typeface="Times New Roman" pitchFamily="16" charset="0"/>
              <a:buBlip>
                <a:blip r:embed="rId3"/>
              </a:buBlip>
            </a:pPr>
            <a:r>
              <a:rPr lang="en-US" altLang="en-US" sz="2800" dirty="0"/>
              <a:t>Global Brand </a:t>
            </a:r>
            <a:r>
              <a:rPr lang="en-US" altLang="en-US" sz="2800" dirty="0" smtClean="0"/>
              <a:t>Database</a:t>
            </a:r>
          </a:p>
          <a:p>
            <a:pPr>
              <a:lnSpc>
                <a:spcPct val="100000"/>
              </a:lnSpc>
              <a:spcBef>
                <a:spcPts val="488"/>
              </a:spcBef>
              <a:buSzPct val="95000"/>
              <a:buFont typeface="Times New Roman" pitchFamily="16" charset="0"/>
              <a:buBlip>
                <a:blip r:embed="rId3"/>
              </a:buBlip>
            </a:pPr>
            <a:r>
              <a:rPr lang="en-US" altLang="en-US" sz="2800" dirty="0" smtClean="0"/>
              <a:t>Global Design Database</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Lex</a:t>
            </a:r>
          </a:p>
          <a:p>
            <a:pPr>
              <a:lnSpc>
                <a:spcPct val="100000"/>
              </a:lnSpc>
              <a:spcBef>
                <a:spcPts val="488"/>
              </a:spcBef>
              <a:buSzPct val="95000"/>
              <a:buBlip>
                <a:blip r:embed="rId3"/>
              </a:buBlip>
            </a:pPr>
            <a:r>
              <a:rPr lang="en-US" altLang="en-US" sz="2800" dirty="0"/>
              <a:t>WIPO </a:t>
            </a:r>
            <a:r>
              <a:rPr lang="en-US" altLang="en-US" sz="2800" dirty="0" smtClean="0"/>
              <a:t>Pearl</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IPAS, WIPO DAS</a:t>
            </a:r>
          </a:p>
          <a:p>
            <a:pPr>
              <a:lnSpc>
                <a:spcPct val="100000"/>
              </a:lnSpc>
              <a:spcBef>
                <a:spcPts val="488"/>
              </a:spcBef>
              <a:buSzPct val="95000"/>
              <a:buFont typeface="Times New Roman" pitchFamily="16" charset="0"/>
              <a:buBlip>
                <a:blip r:embed="rId3"/>
              </a:buBlip>
            </a:pPr>
            <a:r>
              <a:rPr lang="en-US" altLang="en-US" sz="2800" dirty="0"/>
              <a:t>WIPO CASE</a:t>
            </a:r>
          </a:p>
          <a:p>
            <a:pPr>
              <a:lnSpc>
                <a:spcPct val="100000"/>
              </a:lnSpc>
              <a:spcBef>
                <a:spcPts val="488"/>
              </a:spcBef>
              <a:buSzPct val="95000"/>
              <a:buFont typeface="Times New Roman" pitchFamily="16" charset="0"/>
              <a:buBlip>
                <a:blip r:embed="rId3"/>
              </a:buBlip>
            </a:pPr>
            <a:r>
              <a:rPr lang="en-US" altLang="en-US" sz="2800" dirty="0"/>
              <a:t>WIPO RE:SEARCH</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GREEN</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3" y="2188171"/>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577017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457200" y="27463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a:solidFill>
                  <a:srgbClr val="00408C"/>
                </a:solidFill>
              </a:rPr>
              <a:t>GLOBAL BRAND DATABASE </a:t>
            </a:r>
          </a:p>
        </p:txBody>
      </p:sp>
      <p:sp>
        <p:nvSpPr>
          <p:cNvPr id="31746" name="Text Box 2"/>
          <p:cNvSpPr txBox="1">
            <a:spLocks noChangeArrowheads="1"/>
          </p:cNvSpPr>
          <p:nvPr/>
        </p:nvSpPr>
        <p:spPr bwMode="auto">
          <a:xfrm>
            <a:off x="453113" y="1340768"/>
            <a:ext cx="8229600" cy="4752528"/>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just" hangingPunct="1">
              <a:lnSpc>
                <a:spcPct val="100000"/>
              </a:lnSpc>
              <a:spcBef>
                <a:spcPts val="488"/>
              </a:spcBef>
              <a:buSzPct val="111000"/>
              <a:buBlip>
                <a:blip r:embed="rId3"/>
              </a:buBlip>
            </a:pPr>
            <a:r>
              <a:rPr lang="el-GR" sz="2000" dirty="0" smtClean="0"/>
              <a:t>25 </a:t>
            </a:r>
            <a:r>
              <a:rPr lang="el-GR" sz="2000" dirty="0"/>
              <a:t>εκατομμύρια εγγραφές σχετιζόμενες με διεθνώς προστατευμένα εμπορικά σήματα κλπ</a:t>
            </a:r>
            <a:endParaRPr lang="en-US" altLang="en-US" sz="2000" dirty="0"/>
          </a:p>
          <a:p>
            <a:pPr algn="just" hangingPunct="1">
              <a:lnSpc>
                <a:spcPct val="100000"/>
              </a:lnSpc>
              <a:spcBef>
                <a:spcPts val="488"/>
              </a:spcBef>
              <a:buSzPct val="111000"/>
              <a:buBlip>
                <a:blip r:embed="rId3"/>
              </a:buBlip>
            </a:pPr>
            <a:r>
              <a:rPr lang="el-GR" sz="2000" dirty="0"/>
              <a:t>Δωρεάν ταυτόχρονες αναζητήσεις σχετιζόμενες με εμπορικό σήμα σε πολλαπλές συλλογές, μεταξύ αυτών</a:t>
            </a:r>
            <a:r>
              <a:rPr lang="en-US" altLang="en-US" sz="2000" dirty="0" smtClean="0"/>
              <a:t>:</a:t>
            </a:r>
            <a:endParaRPr lang="en-US" altLang="en-US" sz="2000" dirty="0"/>
          </a:p>
          <a:p>
            <a:pPr lvl="1" hangingPunct="1">
              <a:lnSpc>
                <a:spcPct val="100000"/>
              </a:lnSpc>
              <a:spcBef>
                <a:spcPts val="488"/>
              </a:spcBef>
              <a:buSzPct val="75000"/>
              <a:buFont typeface="Wingdings" charset="0"/>
              <a:buChar char="Ø"/>
            </a:pPr>
            <a:r>
              <a:rPr lang="el-GR" sz="2000" dirty="0" smtClean="0"/>
              <a:t>Εμπορικά </a:t>
            </a:r>
            <a:r>
              <a:rPr lang="el-GR" sz="2000" dirty="0"/>
              <a:t>σήματα καταχωρημένα στο πλαίσιο του συστήματος Μαδρίτης</a:t>
            </a:r>
            <a:endParaRPr lang="en-US" altLang="en-US" sz="2000" dirty="0"/>
          </a:p>
          <a:p>
            <a:pPr lvl="1" hangingPunct="1">
              <a:lnSpc>
                <a:spcPct val="100000"/>
              </a:lnSpc>
              <a:spcBef>
                <a:spcPts val="488"/>
              </a:spcBef>
              <a:buSzPct val="75000"/>
              <a:buFont typeface="Wingdings" charset="0"/>
              <a:buChar char="Ø"/>
            </a:pPr>
            <a:r>
              <a:rPr lang="el-GR" sz="2000" dirty="0"/>
              <a:t>Ονομασία </a:t>
            </a:r>
            <a:r>
              <a:rPr lang="el-GR" sz="2000" dirty="0" smtClean="0"/>
              <a:t>προέλευσης καταχωρημένη </a:t>
            </a:r>
            <a:r>
              <a:rPr lang="el-GR" sz="2000" dirty="0"/>
              <a:t>στο πλαίσιο του συστήματος Λισαβώνας</a:t>
            </a:r>
            <a:endParaRPr lang="en-US" altLang="en-US" sz="2000" dirty="0"/>
          </a:p>
          <a:p>
            <a:pPr lvl="1" hangingPunct="1">
              <a:lnSpc>
                <a:spcPct val="100000"/>
              </a:lnSpc>
              <a:spcBef>
                <a:spcPts val="488"/>
              </a:spcBef>
              <a:buSzPct val="75000"/>
              <a:buFont typeface="Wingdings" charset="0"/>
              <a:buChar char="Ø"/>
            </a:pPr>
            <a:r>
              <a:rPr lang="el-GR" sz="2000" dirty="0"/>
              <a:t>Εμβλήματα προστατευμένα στο πλαίσιο της σύμβασης του </a:t>
            </a:r>
            <a:r>
              <a:rPr lang="el-GR" sz="2000" dirty="0" smtClean="0"/>
              <a:t>Παρισιού </a:t>
            </a:r>
            <a:r>
              <a:rPr lang="en-US" altLang="en-US" sz="2000" dirty="0" smtClean="0"/>
              <a:t>6ter </a:t>
            </a:r>
            <a:endParaRPr lang="en-US" altLang="en-US" sz="2000" dirty="0"/>
          </a:p>
          <a:p>
            <a:pPr lvl="1" hangingPunct="1">
              <a:lnSpc>
                <a:spcPct val="100000"/>
              </a:lnSpc>
              <a:spcBef>
                <a:spcPts val="488"/>
              </a:spcBef>
              <a:buSzPct val="75000"/>
              <a:buFont typeface="Wingdings" charset="0"/>
              <a:buChar char="Ø"/>
            </a:pPr>
            <a:r>
              <a:rPr lang="el-GR" sz="2000" dirty="0" smtClean="0"/>
              <a:t>2</a:t>
            </a:r>
            <a:r>
              <a:rPr lang="en-US" sz="2000" dirty="0"/>
              <a:t>6</a:t>
            </a:r>
            <a:r>
              <a:rPr lang="el-GR" sz="2000" dirty="0" smtClean="0"/>
              <a:t> </a:t>
            </a:r>
            <a:r>
              <a:rPr lang="el-GR" sz="2000" dirty="0"/>
              <a:t>εθνικές συλλογές και αυτές αυξάνουν συνεχώς: </a:t>
            </a:r>
            <a:r>
              <a:rPr lang="el-GR" sz="2000" dirty="0" smtClean="0"/>
              <a:t> </a:t>
            </a:r>
            <a:r>
              <a:rPr lang="en-US" sz="2000" dirty="0" smtClean="0"/>
              <a:t>AE</a:t>
            </a:r>
            <a:r>
              <a:rPr lang="el-GR" sz="2000" dirty="0"/>
              <a:t>, </a:t>
            </a:r>
            <a:r>
              <a:rPr lang="en-US" sz="2000" dirty="0"/>
              <a:t>AU</a:t>
            </a:r>
            <a:r>
              <a:rPr lang="el-GR" sz="2000" dirty="0"/>
              <a:t>, </a:t>
            </a:r>
            <a:r>
              <a:rPr lang="en-US" sz="2000" dirty="0"/>
              <a:t>BN</a:t>
            </a:r>
            <a:r>
              <a:rPr lang="el-GR" sz="2000" dirty="0"/>
              <a:t>, </a:t>
            </a:r>
            <a:r>
              <a:rPr lang="en-US" sz="2000" dirty="0"/>
              <a:t>CA</a:t>
            </a:r>
            <a:r>
              <a:rPr lang="el-GR" sz="2000" dirty="0"/>
              <a:t>, </a:t>
            </a:r>
            <a:r>
              <a:rPr lang="en-US" sz="2000" dirty="0"/>
              <a:t>CH</a:t>
            </a:r>
            <a:r>
              <a:rPr lang="el-GR" sz="2000" dirty="0" smtClean="0"/>
              <a:t>,</a:t>
            </a:r>
            <a:r>
              <a:rPr lang="en-US" sz="2000" dirty="0" smtClean="0"/>
              <a:t> DE,</a:t>
            </a:r>
            <a:r>
              <a:rPr lang="el-GR" sz="2000" dirty="0" smtClean="0"/>
              <a:t> </a:t>
            </a:r>
            <a:r>
              <a:rPr lang="en-US" sz="2000" dirty="0"/>
              <a:t>DK</a:t>
            </a:r>
            <a:r>
              <a:rPr lang="el-GR" sz="2000" dirty="0"/>
              <a:t>, </a:t>
            </a:r>
            <a:r>
              <a:rPr lang="en-US" sz="2000" dirty="0"/>
              <a:t>DZ</a:t>
            </a:r>
            <a:r>
              <a:rPr lang="el-GR" sz="2000" dirty="0"/>
              <a:t>, </a:t>
            </a:r>
            <a:r>
              <a:rPr lang="en-US" sz="2000" dirty="0"/>
              <a:t>EE</a:t>
            </a:r>
            <a:r>
              <a:rPr lang="el-GR" sz="2000" dirty="0"/>
              <a:t>, </a:t>
            </a:r>
            <a:r>
              <a:rPr lang="en-US" sz="2000" dirty="0"/>
              <a:t>EG</a:t>
            </a:r>
            <a:r>
              <a:rPr lang="el-GR" sz="2000" dirty="0"/>
              <a:t>, </a:t>
            </a:r>
            <a:r>
              <a:rPr lang="en-US" sz="2000" dirty="0"/>
              <a:t>ID</a:t>
            </a:r>
            <a:r>
              <a:rPr lang="el-GR" sz="2000" dirty="0"/>
              <a:t>, </a:t>
            </a:r>
            <a:r>
              <a:rPr lang="en-US" sz="2000" dirty="0"/>
              <a:t>IL</a:t>
            </a:r>
            <a:r>
              <a:rPr lang="el-GR" sz="2000" dirty="0"/>
              <a:t>, </a:t>
            </a:r>
            <a:r>
              <a:rPr lang="en-US" sz="2000" dirty="0"/>
              <a:t>JP</a:t>
            </a:r>
            <a:r>
              <a:rPr lang="el-GR" sz="2000" dirty="0"/>
              <a:t>, </a:t>
            </a:r>
            <a:r>
              <a:rPr lang="en-US" sz="2000" dirty="0"/>
              <a:t>KH</a:t>
            </a:r>
            <a:r>
              <a:rPr lang="el-GR" sz="2000" dirty="0" smtClean="0"/>
              <a:t>,</a:t>
            </a:r>
            <a:r>
              <a:rPr lang="en-US" sz="2000" dirty="0" smtClean="0"/>
              <a:t> KR,</a:t>
            </a:r>
            <a:r>
              <a:rPr lang="el-GR" sz="2000" dirty="0" smtClean="0"/>
              <a:t> </a:t>
            </a:r>
            <a:r>
              <a:rPr lang="en-US" sz="2000" dirty="0"/>
              <a:t>LA</a:t>
            </a:r>
            <a:r>
              <a:rPr lang="el-GR" sz="2000" dirty="0"/>
              <a:t>, </a:t>
            </a:r>
            <a:r>
              <a:rPr lang="en-US" sz="2000" dirty="0"/>
              <a:t>MA</a:t>
            </a:r>
            <a:r>
              <a:rPr lang="el-GR" sz="2000" dirty="0" smtClean="0"/>
              <a:t>,</a:t>
            </a:r>
            <a:r>
              <a:rPr lang="en-US" sz="2000" dirty="0" smtClean="0"/>
              <a:t> MD,</a:t>
            </a:r>
            <a:r>
              <a:rPr lang="el-GR" sz="2000" dirty="0" smtClean="0"/>
              <a:t> </a:t>
            </a:r>
            <a:r>
              <a:rPr lang="en-US" sz="2000" dirty="0"/>
              <a:t>MX</a:t>
            </a:r>
            <a:r>
              <a:rPr lang="el-GR" sz="2000" dirty="0"/>
              <a:t>, </a:t>
            </a:r>
            <a:r>
              <a:rPr lang="en-US" sz="2000" dirty="0"/>
              <a:t>NZ</a:t>
            </a:r>
            <a:r>
              <a:rPr lang="el-GR" sz="2000" dirty="0"/>
              <a:t>, </a:t>
            </a:r>
            <a:r>
              <a:rPr lang="en-US" sz="2000" dirty="0"/>
              <a:t>OM</a:t>
            </a:r>
            <a:r>
              <a:rPr lang="el-GR" sz="2000" dirty="0"/>
              <a:t>, </a:t>
            </a:r>
            <a:r>
              <a:rPr lang="en-US" sz="2000" dirty="0"/>
              <a:t>PH</a:t>
            </a:r>
            <a:r>
              <a:rPr lang="el-GR" sz="2000" dirty="0"/>
              <a:t>, </a:t>
            </a:r>
            <a:r>
              <a:rPr lang="en-US" sz="2000" dirty="0"/>
              <a:t>SG</a:t>
            </a:r>
            <a:r>
              <a:rPr lang="el-GR" sz="2000" dirty="0"/>
              <a:t>, </a:t>
            </a:r>
            <a:r>
              <a:rPr lang="en-US" sz="2000" dirty="0"/>
              <a:t>TO </a:t>
            </a:r>
            <a:r>
              <a:rPr lang="el-GR" sz="2000" dirty="0"/>
              <a:t>και </a:t>
            </a:r>
            <a:r>
              <a:rPr lang="en-US" sz="2000" dirty="0"/>
              <a:t>US</a:t>
            </a:r>
            <a:r>
              <a:rPr lang="en-US" altLang="en-US" sz="2000" dirty="0" smtClean="0"/>
              <a:t>     </a:t>
            </a:r>
          </a:p>
          <a:p>
            <a:pPr hangingPunct="1">
              <a:lnSpc>
                <a:spcPct val="100000"/>
              </a:lnSpc>
              <a:spcBef>
                <a:spcPts val="488"/>
              </a:spcBef>
              <a:buClrTx/>
              <a:buSzTx/>
              <a:buFontTx/>
              <a:buNone/>
            </a:pPr>
            <a:endParaRPr lang="en-US" altLang="en-US" sz="2400" dirty="0"/>
          </a:p>
        </p:txBody>
      </p:sp>
      <p:sp>
        <p:nvSpPr>
          <p:cNvPr id="2" name="Rectangle 1"/>
          <p:cNvSpPr/>
          <p:nvPr/>
        </p:nvSpPr>
        <p:spPr>
          <a:xfrm>
            <a:off x="179512" y="6181073"/>
            <a:ext cx="7344816" cy="607602"/>
          </a:xfrm>
          <a:prstGeom prst="rect">
            <a:avLst/>
          </a:prstGeom>
        </p:spPr>
        <p:txBody>
          <a:bodyPr wrap="square">
            <a:spAutoFit/>
          </a:bodyPr>
          <a:lstStyle/>
          <a:p>
            <a:pPr marL="0" indent="0" eaLnBrk="1" hangingPunct="1">
              <a:buFontTx/>
              <a:buNone/>
            </a:pPr>
            <a:r>
              <a:rPr lang="en-US" altLang="en-US" dirty="0"/>
              <a:t>Video demo:</a:t>
            </a:r>
          </a:p>
          <a:p>
            <a:pPr marL="0" indent="0" eaLnBrk="1" hangingPunct="1">
              <a:buFontTx/>
              <a:buNone/>
            </a:pPr>
            <a:r>
              <a:rPr lang="en-US" altLang="en-US" dirty="0">
                <a:solidFill>
                  <a:schemeClr val="accent6">
                    <a:lumMod val="75000"/>
                  </a:schemeClr>
                </a:solidFill>
              </a:rPr>
              <a:t>http://www.wipo.int/pressroom/en/articles/2014/article_0007.html</a:t>
            </a:r>
          </a:p>
        </p:txBody>
      </p:sp>
    </p:spTree>
    <p:extLst>
      <p:ext uri="{BB962C8B-B14F-4D97-AF65-F5344CB8AC3E}">
        <p14:creationId xmlns:p14="http://schemas.microsoft.com/office/powerpoint/2010/main" val="392552302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23628" y="1052736"/>
            <a:ext cx="6696744" cy="5022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0"/>
            <a:ext cx="9144000" cy="1143000"/>
          </a:xfrm>
        </p:spPr>
        <p:txBody>
          <a:bodyPr/>
          <a:lstStyle/>
          <a:p>
            <a:r>
              <a:rPr lang="en-US" dirty="0"/>
              <a:t>International Applications via WIPO Administered Treaties</a:t>
            </a:r>
            <a:endParaRPr lang="en-GB" dirty="0"/>
          </a:p>
        </p:txBody>
      </p:sp>
    </p:spTree>
    <p:extLst>
      <p:ext uri="{BB962C8B-B14F-4D97-AF65-F5344CB8AC3E}">
        <p14:creationId xmlns:p14="http://schemas.microsoft.com/office/powerpoint/2010/main" val="3287365126"/>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0973" y="5694353"/>
            <a:ext cx="2213629" cy="1138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1631" y="5544884"/>
            <a:ext cx="2160588"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itle 1"/>
          <p:cNvSpPr>
            <a:spLocks noGrp="1"/>
          </p:cNvSpPr>
          <p:nvPr>
            <p:ph type="title"/>
          </p:nvPr>
        </p:nvSpPr>
        <p:spPr>
          <a:xfrm>
            <a:off x="273603" y="116632"/>
            <a:ext cx="8704419" cy="576064"/>
          </a:xfrm>
        </p:spPr>
        <p:txBody>
          <a:bodyPr/>
          <a:lstStyle/>
          <a:p>
            <a:pPr eaLnBrk="1" hangingPunct="1"/>
            <a:r>
              <a:rPr lang="en-US" altLang="en-US" sz="3600" dirty="0">
                <a:solidFill>
                  <a:srgbClr val="00408C"/>
                </a:solidFill>
              </a:rPr>
              <a:t>Global Brand Database – </a:t>
            </a:r>
            <a:r>
              <a:rPr lang="el-GR" sz="3600" dirty="0">
                <a:solidFill>
                  <a:srgbClr val="00408C"/>
                </a:solidFill>
              </a:rPr>
              <a:t>Χαρακτηριστικά</a:t>
            </a:r>
            <a:endParaRPr lang="en-US" altLang="en-US" sz="3600" dirty="0">
              <a:solidFill>
                <a:srgbClr val="00408C"/>
              </a:solidFill>
            </a:endParaRPr>
          </a:p>
        </p:txBody>
      </p:sp>
      <p:sp>
        <p:nvSpPr>
          <p:cNvPr id="16387" name="Content Placeholder 2"/>
          <p:cNvSpPr>
            <a:spLocks noGrp="1"/>
          </p:cNvSpPr>
          <p:nvPr>
            <p:ph idx="1"/>
          </p:nvPr>
        </p:nvSpPr>
        <p:spPr>
          <a:xfrm>
            <a:off x="312505" y="730250"/>
            <a:ext cx="8229600" cy="5113337"/>
          </a:xfrm>
        </p:spPr>
        <p:txBody>
          <a:bodyPr/>
          <a:lstStyle/>
          <a:p>
            <a:r>
              <a:rPr lang="el-GR" sz="2000" dirty="0" smtClean="0"/>
              <a:t>Απλή διεπαφή που επιτρέπει </a:t>
            </a:r>
            <a:r>
              <a:rPr lang="el-GR" sz="2000" dirty="0"/>
              <a:t>την αναζήτηση </a:t>
            </a:r>
            <a:r>
              <a:rPr lang="el-GR" sz="2000" dirty="0" smtClean="0"/>
              <a:t>2</a:t>
            </a:r>
            <a:r>
              <a:rPr lang="en-US" sz="2000" dirty="0" smtClean="0"/>
              <a:t>3</a:t>
            </a:r>
            <a:r>
              <a:rPr lang="el-GR" sz="2000" dirty="0" smtClean="0"/>
              <a:t> </a:t>
            </a:r>
            <a:r>
              <a:rPr lang="el-GR" sz="2000" dirty="0"/>
              <a:t>συλλογών δεδομένων</a:t>
            </a:r>
            <a:endParaRPr lang="en-US" sz="2000" dirty="0"/>
          </a:p>
          <a:p>
            <a:r>
              <a:rPr lang="el-GR" sz="2000" dirty="0" smtClean="0"/>
              <a:t>Μοναδική δυνατότητα αναζήτησης </a:t>
            </a:r>
            <a:r>
              <a:rPr lang="el-GR" sz="2000" dirty="0"/>
              <a:t>εικόνας μέσω παραδείγματος</a:t>
            </a:r>
            <a:endParaRPr lang="en-US" sz="2000" dirty="0"/>
          </a:p>
          <a:p>
            <a:r>
              <a:rPr lang="el-GR" sz="2000" dirty="0"/>
              <a:t>Διαδραστική και δυναμική αναζήτηση με άμεση απόκριση</a:t>
            </a:r>
            <a:endParaRPr lang="en-US" sz="2000" dirty="0"/>
          </a:p>
          <a:p>
            <a:r>
              <a:rPr lang="el-GR" sz="2000" dirty="0"/>
              <a:t>Ασαφές ταίριασμα, φωνητικό ταίριασμα και ταίριασμα ρίζας λέξης</a:t>
            </a:r>
            <a:endParaRPr lang="en-US" sz="2000" dirty="0"/>
          </a:p>
          <a:p>
            <a:r>
              <a:rPr lang="el-GR" sz="2000" dirty="0"/>
              <a:t>Αυτόματη πρόταση </a:t>
            </a:r>
            <a:r>
              <a:rPr lang="el-GR" sz="2000" dirty="0" smtClean="0"/>
              <a:t>όρου κατά την πληκτρολόγηση της αναζήτησης</a:t>
            </a:r>
            <a:endParaRPr lang="en-US" sz="2000" dirty="0"/>
          </a:p>
          <a:p>
            <a:r>
              <a:rPr lang="el-GR" sz="2000" dirty="0"/>
              <a:t>Εύκολη αναζήτηση της κατηγορίας εικόνων ΗΠΑ ή Βιέννης</a:t>
            </a:r>
            <a:endParaRPr lang="en-US" sz="2000" dirty="0"/>
          </a:p>
          <a:p>
            <a:r>
              <a:rPr lang="el-GR" sz="2000" dirty="0"/>
              <a:t>Πλήρεις επιλογές </a:t>
            </a:r>
            <a:r>
              <a:rPr lang="en-US" sz="2000" dirty="0"/>
              <a:t>Boolean</a:t>
            </a:r>
            <a:r>
              <a:rPr lang="el-GR" sz="2000" dirty="0"/>
              <a:t>, εγγύτητας και εύρους</a:t>
            </a:r>
            <a:endParaRPr lang="en-US" sz="2000" dirty="0"/>
          </a:p>
          <a:p>
            <a:r>
              <a:rPr lang="el-GR" sz="2000" dirty="0" smtClean="0"/>
              <a:t>Σώσιμο </a:t>
            </a:r>
            <a:r>
              <a:rPr lang="el-GR" sz="2000" dirty="0"/>
              <a:t>αναζητήσεων και συνόλων εγγραφών</a:t>
            </a:r>
            <a:endParaRPr lang="en-US" sz="2000" dirty="0"/>
          </a:p>
          <a:p>
            <a:r>
              <a:rPr lang="el-GR" sz="2000" dirty="0"/>
              <a:t>Στιγμιαία, γραφική ανάλυση δεδομένων</a:t>
            </a:r>
            <a:endParaRPr lang="en-US" altLang="en-US" dirty="0" smtClean="0"/>
          </a:p>
          <a:p>
            <a:pPr eaLnBrk="1" hangingPunct="1"/>
            <a:endParaRPr lang="en-US" altLang="en-US" dirty="0" smtClean="0"/>
          </a:p>
        </p:txBody>
      </p:sp>
      <p:pic>
        <p:nvPicPr>
          <p:cNvPr id="1638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528" y="5843587"/>
            <a:ext cx="2664867" cy="99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128" y="6177503"/>
            <a:ext cx="6667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471153"/>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9036496" cy="1141412"/>
          </a:xfrm>
        </p:spPr>
        <p:txBody>
          <a:bodyPr/>
          <a:lstStyle/>
          <a:p>
            <a:r>
              <a:rPr lang="el-GR" sz="3200" dirty="0" smtClean="0">
                <a:solidFill>
                  <a:srgbClr val="00408C"/>
                </a:solidFill>
              </a:rPr>
              <a:t>Αναζήτηση βάσει πολλαπλών κριτηρίων</a:t>
            </a:r>
            <a:endParaRPr lang="fr-FR" sz="3200" dirty="0">
              <a:solidFill>
                <a:srgbClr val="00408C"/>
              </a:solidFill>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659190"/>
            <a:ext cx="8496944" cy="6198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ular Callout 3"/>
          <p:cNvSpPr/>
          <p:nvPr/>
        </p:nvSpPr>
        <p:spPr bwMode="auto">
          <a:xfrm>
            <a:off x="2267744" y="1988840"/>
            <a:ext cx="1872208" cy="576064"/>
          </a:xfrm>
          <a:prstGeom prst="wedgeRectCallou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fr-FR" sz="1800" b="0" i="0" u="none" strike="noStrike" cap="none" normalizeH="0" baseline="0" smtClean="0">
              <a:ln>
                <a:noFill/>
              </a:ln>
              <a:effectLst/>
              <a:latin typeface="Arial" charset="0"/>
              <a:ea typeface="Microsoft YaHei" charset="-122"/>
            </a:endParaRPr>
          </a:p>
        </p:txBody>
      </p:sp>
      <p:sp>
        <p:nvSpPr>
          <p:cNvPr id="5" name="TextBox 4"/>
          <p:cNvSpPr txBox="1"/>
          <p:nvPr/>
        </p:nvSpPr>
        <p:spPr>
          <a:xfrm>
            <a:off x="2267744" y="1988840"/>
            <a:ext cx="1800200" cy="607602"/>
          </a:xfrm>
          <a:prstGeom prst="rect">
            <a:avLst/>
          </a:prstGeom>
          <a:noFill/>
        </p:spPr>
        <p:txBody>
          <a:bodyPr wrap="square" rtlCol="0">
            <a:spAutoFit/>
          </a:bodyPr>
          <a:lstStyle/>
          <a:p>
            <a:r>
              <a:rPr lang="el-GR" dirty="0" smtClean="0"/>
              <a:t>Όνομα</a:t>
            </a:r>
            <a:r>
              <a:rPr lang="en-US" dirty="0" smtClean="0"/>
              <a:t> (</a:t>
            </a:r>
            <a:r>
              <a:rPr lang="en-US" dirty="0" err="1" smtClean="0"/>
              <a:t>Korres</a:t>
            </a:r>
            <a:r>
              <a:rPr lang="en-US" dirty="0" smtClean="0"/>
              <a:t>)</a:t>
            </a:r>
          </a:p>
          <a:p>
            <a:r>
              <a:rPr lang="el-GR" dirty="0" smtClean="0"/>
              <a:t>Χώρα: </a:t>
            </a:r>
            <a:r>
              <a:rPr lang="en-US" dirty="0" smtClean="0"/>
              <a:t>GR</a:t>
            </a:r>
            <a:endParaRPr lang="fr-FR" dirty="0"/>
          </a:p>
        </p:txBody>
      </p:sp>
    </p:spTree>
    <p:extLst>
      <p:ext uri="{BB962C8B-B14F-4D97-AF65-F5344CB8AC3E}">
        <p14:creationId xmlns:p14="http://schemas.microsoft.com/office/powerpoint/2010/main" val="133695294"/>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228013" cy="1141412"/>
          </a:xfrm>
        </p:spPr>
        <p:txBody>
          <a:bodyPr/>
          <a:lstStyle/>
          <a:p>
            <a:r>
              <a:rPr lang="el-GR" sz="3200" dirty="0">
                <a:solidFill>
                  <a:srgbClr val="00408C"/>
                </a:solidFill>
              </a:rPr>
              <a:t>Πληροφορίες σχετικά με τη γεωγραφική διανομή των εμπορικών σημάτων </a:t>
            </a:r>
            <a:endParaRPr lang="fr-FR" sz="3200" dirty="0">
              <a:solidFill>
                <a:srgbClr val="00408C"/>
              </a:solidFill>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980728"/>
            <a:ext cx="7992888" cy="5849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bwMode="auto">
          <a:xfrm>
            <a:off x="4139952" y="5229200"/>
            <a:ext cx="792088" cy="360040"/>
          </a:xfrm>
          <a:prstGeom prst="round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fr-FR" sz="1800" b="0" i="0" u="none" strike="noStrike" cap="none" normalizeH="0" baseline="0" smtClean="0">
              <a:ln>
                <a:noFill/>
              </a:ln>
              <a:effectLst/>
              <a:latin typeface="Arial" charset="0"/>
              <a:ea typeface="Microsoft YaHei" charset="-122"/>
            </a:endParaRPr>
          </a:p>
        </p:txBody>
      </p:sp>
    </p:spTree>
    <p:extLst>
      <p:ext uri="{BB962C8B-B14F-4D97-AF65-F5344CB8AC3E}">
        <p14:creationId xmlns:p14="http://schemas.microsoft.com/office/powerpoint/2010/main" val="3330507997"/>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8013" cy="1141412"/>
          </a:xfrm>
        </p:spPr>
        <p:txBody>
          <a:bodyPr/>
          <a:lstStyle/>
          <a:p>
            <a:r>
              <a:rPr lang="el-GR" sz="3000" dirty="0" smtClean="0">
                <a:solidFill>
                  <a:srgbClr val="00408C"/>
                </a:solidFill>
              </a:rPr>
              <a:t>Αναζήτηση παρόμοιων σημάτων βάσει διαφόρων κριτηρίων (σχήμα, χρώμα, κείμενο)</a:t>
            </a:r>
            <a:endParaRPr lang="fr-FR" sz="3000" dirty="0">
              <a:solidFill>
                <a:srgbClr val="00408C"/>
              </a:solidFill>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908720"/>
            <a:ext cx="7848872" cy="5933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bwMode="auto">
          <a:xfrm>
            <a:off x="3923928" y="1916832"/>
            <a:ext cx="1224136" cy="1296144"/>
          </a:xfrm>
          <a:prstGeom prst="roundRect">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fr-FR" sz="1800" b="0" i="0" u="none" strike="noStrike" cap="none" normalizeH="0" baseline="0" smtClean="0">
              <a:ln>
                <a:noFill/>
              </a:ln>
              <a:effectLst/>
              <a:latin typeface="Arial" charset="0"/>
              <a:ea typeface="Microsoft YaHei" charset="-122"/>
            </a:endParaRPr>
          </a:p>
        </p:txBody>
      </p:sp>
    </p:spTree>
    <p:extLst>
      <p:ext uri="{BB962C8B-B14F-4D97-AF65-F5344CB8AC3E}">
        <p14:creationId xmlns:p14="http://schemas.microsoft.com/office/powerpoint/2010/main" val="2327156660"/>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8013" cy="1141412"/>
          </a:xfrm>
        </p:spPr>
        <p:txBody>
          <a:bodyPr/>
          <a:lstStyle/>
          <a:p>
            <a:r>
              <a:rPr lang="el-GR" sz="3200" dirty="0">
                <a:solidFill>
                  <a:srgbClr val="00408C"/>
                </a:solidFill>
              </a:rPr>
              <a:t>Αναζήτηση παρόμοιων σημάτων – παράδειγμα με παρόμοιο σχήμα</a:t>
            </a:r>
            <a:endParaRPr lang="fr-FR" sz="3200" dirty="0">
              <a:solidFill>
                <a:srgbClr val="00408C"/>
              </a:solidFill>
            </a:endParaRP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340768"/>
            <a:ext cx="7056784" cy="5339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1363333"/>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27463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l-GR" altLang="en-US" dirty="0">
                <a:solidFill>
                  <a:srgbClr val="00408C"/>
                </a:solidFill>
              </a:rPr>
              <a:t>ΔΩΡΕΑΝ ΠΑΓΚΟΣΜΙΕΣ ΒΑΣΕΙΣ ΔΕΔΟΜΕΝΩΝ, ΕΡΓΑΛΕΙΑ ΚΑΙ ΠΛΑΤΦΟΡΜΕΣ ΠΟΥ ΠΡΟΣΦΕΡΕΙ ΤΟ </a:t>
            </a:r>
            <a:r>
              <a:rPr lang="en-US" altLang="en-US" dirty="0">
                <a:solidFill>
                  <a:srgbClr val="00408C"/>
                </a:solidFill>
              </a:rPr>
              <a:t>WIPO</a:t>
            </a:r>
            <a:endParaRPr lang="en-US" altLang="en-US" dirty="0"/>
          </a:p>
        </p:txBody>
      </p:sp>
      <p:sp>
        <p:nvSpPr>
          <p:cNvPr id="7170" name="Text Box 2"/>
          <p:cNvSpPr txBox="1">
            <a:spLocks noChangeArrowheads="1"/>
          </p:cNvSpPr>
          <p:nvPr/>
        </p:nvSpPr>
        <p:spPr bwMode="auto">
          <a:xfrm>
            <a:off x="1728788" y="1700808"/>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PATENTSCOPE </a:t>
            </a:r>
          </a:p>
          <a:p>
            <a:pPr>
              <a:lnSpc>
                <a:spcPct val="100000"/>
              </a:lnSpc>
              <a:spcBef>
                <a:spcPts val="488"/>
              </a:spcBef>
              <a:buSzPct val="95000"/>
              <a:buFont typeface="Times New Roman" pitchFamily="16" charset="0"/>
              <a:buBlip>
                <a:blip r:embed="rId3"/>
              </a:buBlip>
            </a:pPr>
            <a:r>
              <a:rPr lang="en-US" altLang="en-US" sz="2800" dirty="0"/>
              <a:t>Global Brand </a:t>
            </a:r>
            <a:r>
              <a:rPr lang="en-US" altLang="en-US" sz="2800" dirty="0" smtClean="0"/>
              <a:t>Database</a:t>
            </a:r>
          </a:p>
          <a:p>
            <a:pPr>
              <a:lnSpc>
                <a:spcPct val="100000"/>
              </a:lnSpc>
              <a:spcBef>
                <a:spcPts val="488"/>
              </a:spcBef>
              <a:buSzPct val="95000"/>
              <a:buFont typeface="Times New Roman" pitchFamily="16" charset="0"/>
              <a:buBlip>
                <a:blip r:embed="rId3"/>
              </a:buBlip>
            </a:pPr>
            <a:r>
              <a:rPr lang="en-US" altLang="en-US" sz="2800" dirty="0" smtClean="0"/>
              <a:t>Global Design Database</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Lex</a:t>
            </a:r>
          </a:p>
          <a:p>
            <a:pPr>
              <a:lnSpc>
                <a:spcPct val="100000"/>
              </a:lnSpc>
              <a:spcBef>
                <a:spcPts val="488"/>
              </a:spcBef>
              <a:buSzPct val="95000"/>
              <a:buBlip>
                <a:blip r:embed="rId3"/>
              </a:buBlip>
            </a:pPr>
            <a:r>
              <a:rPr lang="en-US" altLang="en-US" sz="2800" dirty="0"/>
              <a:t>WIPO </a:t>
            </a:r>
            <a:r>
              <a:rPr lang="en-US" altLang="en-US" sz="2800" dirty="0" smtClean="0"/>
              <a:t>Pearl</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IPAS, WIPO DAS</a:t>
            </a:r>
          </a:p>
          <a:p>
            <a:pPr>
              <a:lnSpc>
                <a:spcPct val="100000"/>
              </a:lnSpc>
              <a:spcBef>
                <a:spcPts val="488"/>
              </a:spcBef>
              <a:buSzPct val="95000"/>
              <a:buFont typeface="Times New Roman" pitchFamily="16" charset="0"/>
              <a:buBlip>
                <a:blip r:embed="rId3"/>
              </a:buBlip>
            </a:pPr>
            <a:r>
              <a:rPr lang="en-US" altLang="en-US" sz="2800" dirty="0"/>
              <a:t>WIPO CASE</a:t>
            </a:r>
          </a:p>
          <a:p>
            <a:pPr>
              <a:lnSpc>
                <a:spcPct val="100000"/>
              </a:lnSpc>
              <a:spcBef>
                <a:spcPts val="488"/>
              </a:spcBef>
              <a:buSzPct val="95000"/>
              <a:buFont typeface="Times New Roman" pitchFamily="16" charset="0"/>
              <a:buBlip>
                <a:blip r:embed="rId3"/>
              </a:buBlip>
            </a:pPr>
            <a:r>
              <a:rPr lang="en-US" altLang="en-US" sz="2800" dirty="0"/>
              <a:t>WIPO RE:SEARCH</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GREEN</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3" y="2708920"/>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058814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457200" y="274638"/>
            <a:ext cx="8229600" cy="870879"/>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a:solidFill>
                  <a:srgbClr val="00408C"/>
                </a:solidFill>
              </a:rPr>
              <a:t>GLOBAL </a:t>
            </a:r>
            <a:r>
              <a:rPr lang="en-US" altLang="en-US" sz="3600" dirty="0" smtClean="0">
                <a:solidFill>
                  <a:srgbClr val="00408C"/>
                </a:solidFill>
              </a:rPr>
              <a:t>DESIGN </a:t>
            </a:r>
            <a:r>
              <a:rPr lang="en-US" altLang="en-US" sz="3600" dirty="0">
                <a:solidFill>
                  <a:srgbClr val="00408C"/>
                </a:solidFill>
              </a:rPr>
              <a:t>DATABASE </a:t>
            </a:r>
          </a:p>
        </p:txBody>
      </p:sp>
      <p:sp>
        <p:nvSpPr>
          <p:cNvPr id="31746" name="Text Box 2"/>
          <p:cNvSpPr txBox="1">
            <a:spLocks noChangeArrowheads="1"/>
          </p:cNvSpPr>
          <p:nvPr/>
        </p:nvSpPr>
        <p:spPr bwMode="auto">
          <a:xfrm>
            <a:off x="453113" y="1145517"/>
            <a:ext cx="8229600" cy="475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just" hangingPunct="1">
              <a:lnSpc>
                <a:spcPct val="100000"/>
              </a:lnSpc>
              <a:spcBef>
                <a:spcPts val="488"/>
              </a:spcBef>
              <a:buSzPct val="111000"/>
              <a:buBlip>
                <a:blip r:embed="rId3"/>
              </a:buBlip>
            </a:pPr>
            <a:r>
              <a:rPr lang="en-US" altLang="en-US" sz="2400" dirty="0" smtClean="0"/>
              <a:t>URL</a:t>
            </a:r>
            <a:r>
              <a:rPr lang="en-US" altLang="en-US" sz="2400" dirty="0"/>
              <a:t>: </a:t>
            </a:r>
            <a:r>
              <a:rPr lang="en-US" altLang="en-US" sz="2400" dirty="0" smtClean="0"/>
              <a:t>http</a:t>
            </a:r>
            <a:r>
              <a:rPr lang="en-US" altLang="en-US" sz="2400" dirty="0"/>
              <a:t>://</a:t>
            </a:r>
            <a:r>
              <a:rPr lang="en-US" altLang="en-US" sz="2400" dirty="0" smtClean="0"/>
              <a:t>www.wipo.int/designdb</a:t>
            </a:r>
            <a:r>
              <a:rPr lang="el-GR" altLang="en-US" sz="2400" dirty="0" smtClean="0"/>
              <a:t> </a:t>
            </a:r>
            <a:endParaRPr lang="en-US" altLang="en-US" sz="2400" dirty="0"/>
          </a:p>
          <a:p>
            <a:pPr algn="just" hangingPunct="1">
              <a:lnSpc>
                <a:spcPct val="100000"/>
              </a:lnSpc>
              <a:spcBef>
                <a:spcPts val="488"/>
              </a:spcBef>
              <a:buSzPct val="111000"/>
              <a:buBlip>
                <a:blip r:embed="rId3"/>
              </a:buBlip>
            </a:pPr>
            <a:r>
              <a:rPr lang="el-GR" sz="2400" dirty="0" smtClean="0"/>
              <a:t>Τέθηκε σε λειτουργία τον Ιανουάριο του 2015</a:t>
            </a:r>
            <a:endParaRPr lang="en-US" altLang="en-US" sz="2400" dirty="0"/>
          </a:p>
          <a:p>
            <a:pPr algn="just" hangingPunct="1">
              <a:lnSpc>
                <a:spcPct val="100000"/>
              </a:lnSpc>
              <a:spcBef>
                <a:spcPts val="488"/>
              </a:spcBef>
              <a:buClrTx/>
              <a:buSzTx/>
              <a:buFontTx/>
              <a:buNone/>
            </a:pPr>
            <a:endParaRPr lang="en-US" altLang="en-US" sz="2400" dirty="0"/>
          </a:p>
          <a:p>
            <a:pPr algn="just" hangingPunct="1">
              <a:lnSpc>
                <a:spcPct val="100000"/>
              </a:lnSpc>
              <a:spcBef>
                <a:spcPts val="488"/>
              </a:spcBef>
              <a:buSzPct val="111000"/>
              <a:buBlip>
                <a:blip r:embed="rId3"/>
              </a:buBlip>
            </a:pPr>
            <a:r>
              <a:rPr lang="el-GR" sz="2400" dirty="0"/>
              <a:t>Δωρεάν ταυτόχρονες αναζητήσεις σχετιζόμενες με σχέδια σε πολλαπλές συλλογές, μεταξύ αυτών</a:t>
            </a:r>
            <a:r>
              <a:rPr lang="en-US" altLang="en-US" sz="2400" dirty="0" smtClean="0"/>
              <a:t>:</a:t>
            </a:r>
            <a:endParaRPr lang="en-US" altLang="en-US" sz="2400" dirty="0"/>
          </a:p>
          <a:p>
            <a:pPr algn="just" hangingPunct="1">
              <a:lnSpc>
                <a:spcPct val="100000"/>
              </a:lnSpc>
              <a:spcBef>
                <a:spcPts val="488"/>
              </a:spcBef>
              <a:buClrTx/>
              <a:buSzTx/>
              <a:buFontTx/>
              <a:buNone/>
            </a:pPr>
            <a:endParaRPr lang="en-US" altLang="en-US" sz="2400" dirty="0"/>
          </a:p>
          <a:p>
            <a:pPr lvl="1" hangingPunct="1">
              <a:lnSpc>
                <a:spcPct val="100000"/>
              </a:lnSpc>
              <a:spcBef>
                <a:spcPts val="488"/>
              </a:spcBef>
              <a:buSzPct val="75000"/>
              <a:buFont typeface="Wingdings" charset="0"/>
              <a:buChar char="Ø"/>
            </a:pPr>
            <a:r>
              <a:rPr lang="el-GR" altLang="en-US" sz="2400" dirty="0"/>
              <a:t>σχέδια καταχωρημένα υπό το σύστημα της Χάγης</a:t>
            </a:r>
          </a:p>
          <a:p>
            <a:pPr lvl="1" hangingPunct="1">
              <a:lnSpc>
                <a:spcPct val="100000"/>
              </a:lnSpc>
              <a:spcBef>
                <a:spcPts val="488"/>
              </a:spcBef>
              <a:buSzPct val="75000"/>
              <a:buFont typeface="Wingdings" charset="0"/>
              <a:buChar char="Ø"/>
            </a:pPr>
            <a:r>
              <a:rPr lang="el-GR" altLang="en-US" sz="2400" dirty="0" smtClean="0"/>
              <a:t>εθνικές </a:t>
            </a:r>
            <a:r>
              <a:rPr lang="el-GR" altLang="en-US" sz="2400" dirty="0"/>
              <a:t>συλλογές </a:t>
            </a:r>
            <a:r>
              <a:rPr lang="el-GR" altLang="en-US" sz="2400" dirty="0" smtClean="0"/>
              <a:t>σχεδίων απο CA, </a:t>
            </a:r>
            <a:r>
              <a:rPr lang="en-US" altLang="en-US" sz="2400" dirty="0" smtClean="0"/>
              <a:t>ES, JP, </a:t>
            </a:r>
            <a:r>
              <a:rPr lang="el-GR" altLang="en-US" sz="2400" dirty="0" smtClean="0"/>
              <a:t>NZ</a:t>
            </a:r>
            <a:r>
              <a:rPr lang="en-US" altLang="en-US" sz="2400" dirty="0" smtClean="0"/>
              <a:t>, US</a:t>
            </a:r>
            <a:endParaRPr lang="el-GR" altLang="en-US" sz="2400" dirty="0"/>
          </a:p>
          <a:p>
            <a:pPr lvl="1" hangingPunct="1">
              <a:lnSpc>
                <a:spcPct val="100000"/>
              </a:lnSpc>
              <a:spcBef>
                <a:spcPts val="488"/>
              </a:spcBef>
              <a:buSzPct val="75000"/>
              <a:buFont typeface="Wingdings" charset="0"/>
              <a:buChar char="Ø"/>
            </a:pPr>
            <a:r>
              <a:rPr lang="el-GR" altLang="en-US" sz="2400" dirty="0" smtClean="0"/>
              <a:t>άλλες </a:t>
            </a:r>
            <a:r>
              <a:rPr lang="el-GR" altLang="en-US" sz="2400" dirty="0"/>
              <a:t>εθνικές συλλογές αναμένεται να προστεθούν στο μέλλον</a:t>
            </a:r>
          </a:p>
          <a:p>
            <a:pPr lvl="1" hangingPunct="1">
              <a:lnSpc>
                <a:spcPct val="100000"/>
              </a:lnSpc>
              <a:spcBef>
                <a:spcPts val="488"/>
              </a:spcBef>
              <a:buSzPct val="75000"/>
              <a:buFont typeface="Wingdings" charset="0"/>
              <a:buChar char="Ø"/>
            </a:pPr>
            <a:endParaRPr lang="en-US" altLang="en-US" sz="2400" dirty="0" smtClean="0"/>
          </a:p>
          <a:p>
            <a:pPr hangingPunct="1">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6978047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60648"/>
            <a:ext cx="8928992" cy="648072"/>
          </a:xfrm>
        </p:spPr>
        <p:txBody>
          <a:bodyPr/>
          <a:lstStyle/>
          <a:p>
            <a:r>
              <a:rPr lang="en-US" altLang="en-US" sz="2900" dirty="0">
                <a:solidFill>
                  <a:srgbClr val="00408C"/>
                </a:solidFill>
              </a:rPr>
              <a:t>GLOBAL DESIGN </a:t>
            </a:r>
            <a:r>
              <a:rPr lang="en-US" altLang="en-US" sz="2900" dirty="0" smtClean="0">
                <a:solidFill>
                  <a:srgbClr val="00408C"/>
                </a:solidFill>
              </a:rPr>
              <a:t>DATABASE</a:t>
            </a:r>
            <a:r>
              <a:rPr lang="el-GR" altLang="en-US" sz="2900" dirty="0" smtClean="0">
                <a:solidFill>
                  <a:srgbClr val="00408C"/>
                </a:solidFill>
              </a:rPr>
              <a:t>: κριτήρια αναζήτησης </a:t>
            </a:r>
            <a:r>
              <a:rPr lang="en-US" altLang="en-US" sz="2900" dirty="0" smtClean="0">
                <a:solidFill>
                  <a:srgbClr val="00408C"/>
                </a:solidFill>
              </a:rPr>
              <a:t> </a:t>
            </a:r>
            <a:endParaRPr lang="fr-FR" sz="2900"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5107" y="908720"/>
            <a:ext cx="8505794"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bwMode="auto">
          <a:xfrm>
            <a:off x="251520" y="3861048"/>
            <a:ext cx="8712968" cy="1368152"/>
          </a:xfrm>
          <a:prstGeom prst="roundRect">
            <a:avLst/>
          </a:prstGeom>
          <a:noFill/>
          <a:ln w="19050" cap="flat" cmpd="sng" algn="ctr">
            <a:solidFill>
              <a:schemeClr val="accent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fr-FR" sz="1800" b="0" i="0" u="none" strike="noStrike" cap="none" normalizeH="0" baseline="0" smtClean="0">
              <a:ln>
                <a:noFill/>
              </a:ln>
              <a:effectLst/>
              <a:latin typeface="Arial" charset="0"/>
              <a:ea typeface="Microsoft YaHei" charset="-122"/>
            </a:endParaRPr>
          </a:p>
        </p:txBody>
      </p:sp>
    </p:spTree>
    <p:extLst>
      <p:ext uri="{BB962C8B-B14F-4D97-AF65-F5344CB8AC3E}">
        <p14:creationId xmlns:p14="http://schemas.microsoft.com/office/powerpoint/2010/main" val="199785487"/>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27463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l-GR" altLang="en-US" sz="2800" dirty="0">
                <a:solidFill>
                  <a:srgbClr val="00408C"/>
                </a:solidFill>
              </a:rPr>
              <a:t>ΔΩΡΕΑΝ ΠΑΓΚΟΣΜΙΕΣ ΒΑΣΕΙΣ ΔΕΔΟΜΕΝΩΝ, ΕΡΓΑΛΕΙΑ ΚΑΙ ΠΛΑΤΦΟΡΜΕΣ ΠΟΥ ΠΡΟΣΦΕΡΕΙ ΤΟ </a:t>
            </a:r>
            <a:r>
              <a:rPr lang="en-US" altLang="en-US" sz="2800" dirty="0">
                <a:solidFill>
                  <a:srgbClr val="00408C"/>
                </a:solidFill>
              </a:rPr>
              <a:t>WIPO</a:t>
            </a:r>
          </a:p>
        </p:txBody>
      </p:sp>
      <p:sp>
        <p:nvSpPr>
          <p:cNvPr id="7170" name="Text Box 2"/>
          <p:cNvSpPr txBox="1">
            <a:spLocks noChangeArrowheads="1"/>
          </p:cNvSpPr>
          <p:nvPr/>
        </p:nvSpPr>
        <p:spPr bwMode="auto">
          <a:xfrm>
            <a:off x="1728788" y="1700808"/>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PATENTSCOPE </a:t>
            </a:r>
          </a:p>
          <a:p>
            <a:pPr>
              <a:lnSpc>
                <a:spcPct val="100000"/>
              </a:lnSpc>
              <a:spcBef>
                <a:spcPts val="488"/>
              </a:spcBef>
              <a:buSzPct val="95000"/>
              <a:buFont typeface="Times New Roman" pitchFamily="16" charset="0"/>
              <a:buBlip>
                <a:blip r:embed="rId3"/>
              </a:buBlip>
            </a:pPr>
            <a:r>
              <a:rPr lang="en-US" altLang="en-US" sz="2800" dirty="0"/>
              <a:t>Global Brand </a:t>
            </a:r>
            <a:r>
              <a:rPr lang="en-US" altLang="en-US" sz="2800" dirty="0" smtClean="0"/>
              <a:t>Database</a:t>
            </a:r>
          </a:p>
          <a:p>
            <a:pPr>
              <a:lnSpc>
                <a:spcPct val="100000"/>
              </a:lnSpc>
              <a:spcBef>
                <a:spcPts val="488"/>
              </a:spcBef>
              <a:buSzPct val="95000"/>
              <a:buFont typeface="Times New Roman" pitchFamily="16" charset="0"/>
              <a:buBlip>
                <a:blip r:embed="rId3"/>
              </a:buBlip>
            </a:pPr>
            <a:r>
              <a:rPr lang="en-US" altLang="en-US" sz="2800" dirty="0" smtClean="0"/>
              <a:t>Global Design Database</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Lex</a:t>
            </a:r>
          </a:p>
          <a:p>
            <a:pPr>
              <a:lnSpc>
                <a:spcPct val="100000"/>
              </a:lnSpc>
              <a:spcBef>
                <a:spcPts val="488"/>
              </a:spcBef>
              <a:buSzPct val="95000"/>
              <a:buBlip>
                <a:blip r:embed="rId3"/>
              </a:buBlip>
            </a:pPr>
            <a:r>
              <a:rPr lang="en-US" altLang="en-US" sz="2800" dirty="0"/>
              <a:t>WIPO </a:t>
            </a:r>
            <a:r>
              <a:rPr lang="en-US" altLang="en-US" sz="2800" dirty="0" smtClean="0"/>
              <a:t>Pearl</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IPAS, WIPO DAS</a:t>
            </a:r>
          </a:p>
          <a:p>
            <a:pPr>
              <a:lnSpc>
                <a:spcPct val="100000"/>
              </a:lnSpc>
              <a:spcBef>
                <a:spcPts val="488"/>
              </a:spcBef>
              <a:buSzPct val="95000"/>
              <a:buFont typeface="Times New Roman" pitchFamily="16" charset="0"/>
              <a:buBlip>
                <a:blip r:embed="rId3"/>
              </a:buBlip>
            </a:pPr>
            <a:r>
              <a:rPr lang="en-US" altLang="en-US" sz="2800" dirty="0"/>
              <a:t>WIPO CASE</a:t>
            </a:r>
          </a:p>
          <a:p>
            <a:pPr>
              <a:lnSpc>
                <a:spcPct val="100000"/>
              </a:lnSpc>
              <a:spcBef>
                <a:spcPts val="488"/>
              </a:spcBef>
              <a:buSzPct val="95000"/>
              <a:buFont typeface="Times New Roman" pitchFamily="16" charset="0"/>
              <a:buBlip>
                <a:blip r:embed="rId3"/>
              </a:buBlip>
            </a:pPr>
            <a:r>
              <a:rPr lang="en-US" altLang="en-US" sz="2800" dirty="0"/>
              <a:t>WIPO RE:SEARCH</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GREEN</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2" y="3196283"/>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3985950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00408C"/>
                </a:solidFill>
              </a:rPr>
              <a:t>WIPO LEX</a:t>
            </a:r>
            <a:endParaRPr lang="fr-FR" sz="3600" dirty="0">
              <a:solidFill>
                <a:srgbClr val="00408C"/>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764704"/>
            <a:ext cx="6796722"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 Diagonal Corner Rectangle 3"/>
          <p:cNvSpPr/>
          <p:nvPr/>
        </p:nvSpPr>
        <p:spPr bwMode="auto">
          <a:xfrm>
            <a:off x="2195736" y="4149080"/>
            <a:ext cx="5184576" cy="288032"/>
          </a:xfrm>
          <a:prstGeom prst="round2DiagRect">
            <a:avLst/>
          </a:prstGeom>
          <a:noFill/>
          <a:ln w="28575"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fr-FR" sz="1800" b="0" i="0" u="none" strike="noStrike" cap="none" normalizeH="0" baseline="0" smtClean="0">
              <a:ln>
                <a:noFill/>
              </a:ln>
              <a:effectLst/>
              <a:latin typeface="Arial" charset="0"/>
              <a:ea typeface="Microsoft YaHei" charset="-122"/>
            </a:endParaRPr>
          </a:p>
        </p:txBody>
      </p:sp>
    </p:spTree>
    <p:extLst>
      <p:ext uri="{BB962C8B-B14F-4D97-AF65-F5344CB8AC3E}">
        <p14:creationId xmlns:p14="http://schemas.microsoft.com/office/powerpoint/2010/main" val="14339199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60648"/>
            <a:ext cx="9144000" cy="553998"/>
          </a:xfrm>
          <a:prstGeom prst="rect">
            <a:avLst/>
          </a:prstGeom>
          <a:noFill/>
        </p:spPr>
        <p:txBody>
          <a:bodyPr wrap="square" rtlCol="0">
            <a:spAutoFit/>
          </a:bodyPr>
          <a:lstStyle/>
          <a:p>
            <a:r>
              <a:rPr lang="fr-CH" sz="3000" dirty="0" smtClean="0">
                <a:solidFill>
                  <a:srgbClr val="0070C0"/>
                </a:solidFill>
                <a:latin typeface="+mj-lt"/>
              </a:rPr>
              <a:t>Framework of the </a:t>
            </a:r>
            <a:r>
              <a:rPr lang="fr-FR" sz="3000" dirty="0">
                <a:solidFill>
                  <a:srgbClr val="0070C0"/>
                </a:solidFill>
              </a:rPr>
              <a:t>Global Innovation Index (</a:t>
            </a:r>
            <a:r>
              <a:rPr lang="fr-CH" sz="3000" dirty="0" smtClean="0">
                <a:solidFill>
                  <a:srgbClr val="0070C0"/>
                </a:solidFill>
                <a:latin typeface="+mj-lt"/>
              </a:rPr>
              <a:t>GII) 2015</a:t>
            </a:r>
            <a:endParaRPr lang="en-US" sz="3000" dirty="0">
              <a:solidFill>
                <a:srgbClr val="0070C0"/>
              </a:solidFill>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244" y="908719"/>
            <a:ext cx="7611535" cy="4982481"/>
          </a:xfrm>
          <a:prstGeom prst="rect">
            <a:avLst/>
          </a:prstGeom>
        </p:spPr>
      </p:pic>
      <p:sp>
        <p:nvSpPr>
          <p:cNvPr id="14" name="TextBox 13"/>
          <p:cNvSpPr txBox="1"/>
          <p:nvPr/>
        </p:nvSpPr>
        <p:spPr>
          <a:xfrm>
            <a:off x="3275856" y="2708920"/>
            <a:ext cx="288032"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97357269"/>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228013" cy="418058"/>
          </a:xfrm>
        </p:spPr>
        <p:txBody>
          <a:bodyPr/>
          <a:lstStyle/>
          <a:p>
            <a:r>
              <a:rPr lang="en-US" sz="3600" dirty="0">
                <a:solidFill>
                  <a:srgbClr val="00408C"/>
                </a:solidFill>
              </a:rPr>
              <a:t>WIPO LEX</a:t>
            </a:r>
            <a:endParaRPr lang="fr-FR" sz="36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620687"/>
            <a:ext cx="6408712" cy="6135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0232642"/>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27463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l-GR" altLang="en-US" sz="2800" dirty="0">
                <a:solidFill>
                  <a:srgbClr val="00408C"/>
                </a:solidFill>
              </a:rPr>
              <a:t>ΔΩΡΕΑΝ ΠΑΓΚΟΣΜΙΕΣ ΒΑΣΕΙΣ ΔΕΔΟΜΕΝΩΝ, ΕΡΓΑΛΕΙΑ ΚΑΙ ΠΛΑΤΦΟΡΜΕΣ ΠΟΥ ΠΡΟΣΦΕΡΕΙ ΤΟ </a:t>
            </a:r>
            <a:r>
              <a:rPr lang="en-US" altLang="en-US" sz="2800" dirty="0">
                <a:solidFill>
                  <a:srgbClr val="00408C"/>
                </a:solidFill>
              </a:rPr>
              <a:t>WIPO</a:t>
            </a:r>
          </a:p>
        </p:txBody>
      </p:sp>
      <p:sp>
        <p:nvSpPr>
          <p:cNvPr id="7170" name="Text Box 2"/>
          <p:cNvSpPr txBox="1">
            <a:spLocks noChangeArrowheads="1"/>
          </p:cNvSpPr>
          <p:nvPr/>
        </p:nvSpPr>
        <p:spPr bwMode="auto">
          <a:xfrm>
            <a:off x="1728788" y="1700808"/>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PATENTSCOPE </a:t>
            </a:r>
          </a:p>
          <a:p>
            <a:pPr>
              <a:lnSpc>
                <a:spcPct val="100000"/>
              </a:lnSpc>
              <a:spcBef>
                <a:spcPts val="488"/>
              </a:spcBef>
              <a:buSzPct val="95000"/>
              <a:buFont typeface="Times New Roman" pitchFamily="16" charset="0"/>
              <a:buBlip>
                <a:blip r:embed="rId3"/>
              </a:buBlip>
            </a:pPr>
            <a:r>
              <a:rPr lang="en-US" altLang="en-US" sz="2800" dirty="0"/>
              <a:t>Global Brand </a:t>
            </a:r>
            <a:r>
              <a:rPr lang="en-US" altLang="en-US" sz="2800" dirty="0" smtClean="0"/>
              <a:t>Database</a:t>
            </a:r>
          </a:p>
          <a:p>
            <a:pPr>
              <a:lnSpc>
                <a:spcPct val="100000"/>
              </a:lnSpc>
              <a:spcBef>
                <a:spcPts val="488"/>
              </a:spcBef>
              <a:buSzPct val="95000"/>
              <a:buFont typeface="Times New Roman" pitchFamily="16" charset="0"/>
              <a:buBlip>
                <a:blip r:embed="rId3"/>
              </a:buBlip>
            </a:pPr>
            <a:r>
              <a:rPr lang="en-US" altLang="en-US" sz="2800" dirty="0" smtClean="0"/>
              <a:t>Global Design Database</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Lex</a:t>
            </a:r>
          </a:p>
          <a:p>
            <a:pPr>
              <a:lnSpc>
                <a:spcPct val="100000"/>
              </a:lnSpc>
              <a:spcBef>
                <a:spcPts val="488"/>
              </a:spcBef>
              <a:buSzPct val="95000"/>
              <a:buBlip>
                <a:blip r:embed="rId3"/>
              </a:buBlip>
            </a:pPr>
            <a:r>
              <a:rPr lang="en-US" altLang="en-US" sz="2800" dirty="0"/>
              <a:t>WIPO </a:t>
            </a:r>
            <a:r>
              <a:rPr lang="en-US" altLang="en-US" sz="2800" dirty="0" smtClean="0"/>
              <a:t>Pearl</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IPAS, WIPO DAS</a:t>
            </a:r>
          </a:p>
          <a:p>
            <a:pPr>
              <a:lnSpc>
                <a:spcPct val="100000"/>
              </a:lnSpc>
              <a:spcBef>
                <a:spcPts val="488"/>
              </a:spcBef>
              <a:buSzPct val="95000"/>
              <a:buFont typeface="Times New Roman" pitchFamily="16" charset="0"/>
              <a:buBlip>
                <a:blip r:embed="rId3"/>
              </a:buBlip>
            </a:pPr>
            <a:r>
              <a:rPr lang="en-US" altLang="en-US" sz="2800" dirty="0"/>
              <a:t>WIPO CASE</a:t>
            </a:r>
          </a:p>
          <a:p>
            <a:pPr>
              <a:lnSpc>
                <a:spcPct val="100000"/>
              </a:lnSpc>
              <a:spcBef>
                <a:spcPts val="488"/>
              </a:spcBef>
              <a:buSzPct val="95000"/>
              <a:buFont typeface="Times New Roman" pitchFamily="16" charset="0"/>
              <a:buBlip>
                <a:blip r:embed="rId3"/>
              </a:buBlip>
            </a:pPr>
            <a:r>
              <a:rPr lang="en-US" altLang="en-US" sz="2800" dirty="0"/>
              <a:t>WIPO RE:SEARCH</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GREEN</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548" y="3683646"/>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9138758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bwMode="auto">
          <a:xfrm>
            <a:off x="441235" y="299874"/>
            <a:ext cx="6176227"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mj-lt"/>
                <a:ea typeface="+mj-ea"/>
                <a:cs typeface="+mj-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9p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kern="0" dirty="0" smtClean="0">
                <a:solidFill>
                  <a:srgbClr val="00408C"/>
                </a:solidFill>
              </a:rPr>
              <a:t>WIPO Pearl</a:t>
            </a:r>
            <a:endParaRPr lang="en-US" altLang="en-US" sz="3600" kern="0" dirty="0">
              <a:solidFill>
                <a:srgbClr val="00408C"/>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299874"/>
            <a:ext cx="2448272" cy="323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224715" y="1367956"/>
            <a:ext cx="6419056"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Blip>
                <a:blip r:embed="rId4"/>
              </a:buBlip>
            </a:pPr>
            <a:r>
              <a:rPr lang="el-GR" altLang="en-US" sz="2400" dirty="0"/>
              <a:t>Ο</a:t>
            </a:r>
            <a:r>
              <a:rPr lang="el-GR" altLang="en-US" sz="2400" dirty="0" smtClean="0"/>
              <a:t>nline </a:t>
            </a:r>
            <a:r>
              <a:rPr lang="el-GR" altLang="en-US" sz="2400" dirty="0"/>
              <a:t>βάση δεδομένων ορολογίας του WIPO</a:t>
            </a:r>
          </a:p>
          <a:p>
            <a:pPr>
              <a:lnSpc>
                <a:spcPct val="100000"/>
              </a:lnSpc>
              <a:spcBef>
                <a:spcPts val="488"/>
              </a:spcBef>
              <a:buSzPct val="95000"/>
              <a:buBlip>
                <a:blip r:embed="rId4"/>
              </a:buBlip>
            </a:pPr>
            <a:r>
              <a:rPr lang="el-GR" altLang="en-US" sz="2400" dirty="0" smtClean="0"/>
              <a:t>15.000 </a:t>
            </a:r>
            <a:r>
              <a:rPr lang="el-GR" altLang="en-US" sz="2400" dirty="0"/>
              <a:t>έννοιες, </a:t>
            </a:r>
            <a:r>
              <a:rPr lang="el-GR" altLang="en-US" sz="2400" dirty="0" smtClean="0"/>
              <a:t>90.000 </a:t>
            </a:r>
            <a:r>
              <a:rPr lang="el-GR" altLang="en-US" sz="2400" dirty="0"/>
              <a:t>όροι</a:t>
            </a:r>
          </a:p>
          <a:p>
            <a:pPr>
              <a:lnSpc>
                <a:spcPct val="100000"/>
              </a:lnSpc>
              <a:spcBef>
                <a:spcPts val="488"/>
              </a:spcBef>
              <a:buSzPct val="95000"/>
              <a:buBlip>
                <a:blip r:embed="rId4"/>
              </a:buBlip>
            </a:pPr>
            <a:r>
              <a:rPr lang="el-GR" altLang="en-US" sz="2400" dirty="0" smtClean="0"/>
              <a:t>10 γλώσσες</a:t>
            </a:r>
            <a:r>
              <a:rPr lang="en-US" altLang="en-US" sz="2400" dirty="0" smtClean="0"/>
              <a:t>: </a:t>
            </a:r>
            <a:r>
              <a:rPr lang="el-GR" sz="2400" dirty="0"/>
              <a:t>αραβικά, κινέζικα, αγγλικά, γαλλικά, γερμανικά, ιαπωνικά, κορεάτικα, πορτογαλικά, ρωσικά και ισπανικά</a:t>
            </a:r>
            <a:endParaRPr lang="el-GR" altLang="en-US" sz="2400" dirty="0"/>
          </a:p>
          <a:p>
            <a:pPr>
              <a:lnSpc>
                <a:spcPct val="100000"/>
              </a:lnSpc>
              <a:spcBef>
                <a:spcPts val="488"/>
              </a:spcBef>
              <a:buSzPct val="95000"/>
              <a:buBlip>
                <a:blip r:embed="rId4"/>
              </a:buBlip>
            </a:pPr>
            <a:r>
              <a:rPr lang="el-GR" altLang="en-US" sz="2400" dirty="0" smtClean="0"/>
              <a:t>περιεχόμενα </a:t>
            </a:r>
            <a:r>
              <a:rPr lang="el-GR" altLang="en-US" sz="2400" dirty="0"/>
              <a:t>επικυρωμένα από ειδήμονες και ορολόγους γλώσσας του </a:t>
            </a:r>
            <a:r>
              <a:rPr lang="el-GR" altLang="en-US" sz="2400" dirty="0" smtClean="0"/>
              <a:t>WIPO</a:t>
            </a:r>
            <a:endParaRPr lang="en-US" altLang="en-US" sz="2400" dirty="0" smtClean="0"/>
          </a:p>
          <a:p>
            <a:pPr>
              <a:lnSpc>
                <a:spcPct val="100000"/>
              </a:lnSpc>
              <a:spcBef>
                <a:spcPts val="488"/>
              </a:spcBef>
              <a:buSzPct val="95000"/>
              <a:buBlip>
                <a:blip r:embed="rId4"/>
              </a:buBlip>
            </a:pPr>
            <a:r>
              <a:rPr lang="el-GR" sz="2400" dirty="0"/>
              <a:t>Συνδεδεμένο με το </a:t>
            </a:r>
            <a:r>
              <a:rPr lang="el-GR" sz="2400" dirty="0" smtClean="0"/>
              <a:t>PATENTSCOPE</a:t>
            </a:r>
            <a:endParaRPr lang="en-US" altLang="en-US" sz="2400" dirty="0" smtClean="0"/>
          </a:p>
          <a:p>
            <a:pPr>
              <a:lnSpc>
                <a:spcPct val="100000"/>
              </a:lnSpc>
              <a:spcBef>
                <a:spcPts val="488"/>
              </a:spcBef>
              <a:buSzPct val="95000"/>
              <a:buBlip>
                <a:blip r:embed="rId4"/>
              </a:buBlip>
            </a:pPr>
            <a:r>
              <a:rPr lang="en-US" altLang="en-US" sz="2400" dirty="0" smtClean="0"/>
              <a:t>http</a:t>
            </a:r>
            <a:r>
              <a:rPr lang="en-US" altLang="en-US" sz="2400" dirty="0"/>
              <a:t>://</a:t>
            </a:r>
            <a:r>
              <a:rPr lang="en-US" altLang="en-US" sz="2400" dirty="0" smtClean="0"/>
              <a:t>www.wipo.int/wipopearl/search/home.html</a:t>
            </a:r>
            <a:r>
              <a:rPr lang="en-US" altLang="en-US" sz="2800" dirty="0" smtClean="0"/>
              <a:t> </a:t>
            </a:r>
          </a:p>
        </p:txBody>
      </p:sp>
    </p:spTree>
    <p:extLst>
      <p:ext uri="{BB962C8B-B14F-4D97-AF65-F5344CB8AC3E}">
        <p14:creationId xmlns:p14="http://schemas.microsoft.com/office/powerpoint/2010/main" val="1723310285"/>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729"/>
            <a:ext cx="9026648" cy="6769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4902196"/>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27463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l-GR" altLang="en-US" sz="2800" dirty="0">
                <a:solidFill>
                  <a:srgbClr val="00408C"/>
                </a:solidFill>
              </a:rPr>
              <a:t>ΔΩΡΕΑΝ ΠΑΓΚΟΣΜΙΕΣ ΒΑΣΕΙΣ ΔΕΔΟΜΕΝΩΝ, ΕΡΓΑΛΕΙΑ ΚΑΙ ΠΛΑΤΦΟΡΜΕΣ ΠΟΥ ΠΡΟΣΦΕΡΕΙ ΤΟ </a:t>
            </a:r>
            <a:r>
              <a:rPr lang="en-US" altLang="en-US" sz="2800" dirty="0">
                <a:solidFill>
                  <a:srgbClr val="00408C"/>
                </a:solidFill>
              </a:rPr>
              <a:t>WIPO</a:t>
            </a:r>
          </a:p>
        </p:txBody>
      </p:sp>
      <p:sp>
        <p:nvSpPr>
          <p:cNvPr id="7170" name="Text Box 2"/>
          <p:cNvSpPr txBox="1">
            <a:spLocks noChangeArrowheads="1"/>
          </p:cNvSpPr>
          <p:nvPr/>
        </p:nvSpPr>
        <p:spPr bwMode="auto">
          <a:xfrm>
            <a:off x="1728788" y="1700808"/>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PATENTSCOPE </a:t>
            </a:r>
          </a:p>
          <a:p>
            <a:pPr>
              <a:lnSpc>
                <a:spcPct val="100000"/>
              </a:lnSpc>
              <a:spcBef>
                <a:spcPts val="488"/>
              </a:spcBef>
              <a:buSzPct val="95000"/>
              <a:buFont typeface="Times New Roman" pitchFamily="16" charset="0"/>
              <a:buBlip>
                <a:blip r:embed="rId3"/>
              </a:buBlip>
            </a:pPr>
            <a:r>
              <a:rPr lang="en-US" altLang="en-US" sz="2800" dirty="0"/>
              <a:t>Global Brand </a:t>
            </a:r>
            <a:r>
              <a:rPr lang="en-US" altLang="en-US" sz="2800" dirty="0" smtClean="0"/>
              <a:t>Database</a:t>
            </a:r>
          </a:p>
          <a:p>
            <a:pPr>
              <a:lnSpc>
                <a:spcPct val="100000"/>
              </a:lnSpc>
              <a:spcBef>
                <a:spcPts val="488"/>
              </a:spcBef>
              <a:buSzPct val="95000"/>
              <a:buFont typeface="Times New Roman" pitchFamily="16" charset="0"/>
              <a:buBlip>
                <a:blip r:embed="rId3"/>
              </a:buBlip>
            </a:pPr>
            <a:r>
              <a:rPr lang="en-US" altLang="en-US" sz="2800" dirty="0" smtClean="0"/>
              <a:t>Global Design Database</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Lex</a:t>
            </a:r>
          </a:p>
          <a:p>
            <a:pPr>
              <a:lnSpc>
                <a:spcPct val="100000"/>
              </a:lnSpc>
              <a:spcBef>
                <a:spcPts val="488"/>
              </a:spcBef>
              <a:buSzPct val="95000"/>
              <a:buBlip>
                <a:blip r:embed="rId3"/>
              </a:buBlip>
            </a:pPr>
            <a:r>
              <a:rPr lang="en-US" altLang="en-US" sz="2800" dirty="0"/>
              <a:t>WIPO </a:t>
            </a:r>
            <a:r>
              <a:rPr lang="en-US" altLang="en-US" sz="2800" dirty="0" smtClean="0"/>
              <a:t>Pearl</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IPAS, WIPO DAS</a:t>
            </a:r>
          </a:p>
          <a:p>
            <a:pPr>
              <a:lnSpc>
                <a:spcPct val="100000"/>
              </a:lnSpc>
              <a:spcBef>
                <a:spcPts val="488"/>
              </a:spcBef>
              <a:buSzPct val="95000"/>
              <a:buFont typeface="Times New Roman" pitchFamily="16" charset="0"/>
              <a:buBlip>
                <a:blip r:embed="rId3"/>
              </a:buBlip>
            </a:pPr>
            <a:r>
              <a:rPr lang="en-US" altLang="en-US" sz="2800" dirty="0"/>
              <a:t>WIPO CASE</a:t>
            </a:r>
          </a:p>
          <a:p>
            <a:pPr>
              <a:lnSpc>
                <a:spcPct val="100000"/>
              </a:lnSpc>
              <a:spcBef>
                <a:spcPts val="488"/>
              </a:spcBef>
              <a:buSzPct val="95000"/>
              <a:buFont typeface="Times New Roman" pitchFamily="16" charset="0"/>
              <a:buBlip>
                <a:blip r:embed="rId3"/>
              </a:buBlip>
            </a:pPr>
            <a:r>
              <a:rPr lang="en-US" altLang="en-US" sz="2800" dirty="0"/>
              <a:t>WIPO RE:SEARCH</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GREEN</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3" y="4171009"/>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7520229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ChangeArrowheads="1"/>
          </p:cNvSpPr>
          <p:nvPr>
            <p:ph type="title" idx="4294967295"/>
          </p:nvPr>
        </p:nvSpPr>
        <p:spPr>
          <a:xfrm>
            <a:off x="457200" y="27463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a:solidFill>
                  <a:srgbClr val="00408C"/>
                </a:solidFill>
              </a:rPr>
              <a:t>IPAS </a:t>
            </a:r>
            <a:r>
              <a:rPr lang="el-GR" altLang="en-US" sz="3600" dirty="0" smtClean="0">
                <a:solidFill>
                  <a:srgbClr val="00408C"/>
                </a:solidFill>
              </a:rPr>
              <a:t>και </a:t>
            </a:r>
            <a:r>
              <a:rPr lang="en-US" altLang="en-US" sz="3600" dirty="0" smtClean="0">
                <a:solidFill>
                  <a:srgbClr val="00408C"/>
                </a:solidFill>
              </a:rPr>
              <a:t>DAS </a:t>
            </a:r>
            <a:endParaRPr lang="en-US" altLang="en-US" sz="3600" dirty="0">
              <a:solidFill>
                <a:srgbClr val="00408C"/>
              </a:solidFill>
            </a:endParaRPr>
          </a:p>
        </p:txBody>
      </p:sp>
      <p:sp>
        <p:nvSpPr>
          <p:cNvPr id="52226" name="Text Box 2"/>
          <p:cNvSpPr txBox="1">
            <a:spLocks noChangeArrowheads="1"/>
          </p:cNvSpPr>
          <p:nvPr/>
        </p:nvSpPr>
        <p:spPr bwMode="auto">
          <a:xfrm>
            <a:off x="457200" y="1412776"/>
            <a:ext cx="8507288" cy="49685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488"/>
              </a:spcBef>
              <a:buSzPct val="111000"/>
              <a:buBlip>
                <a:blip r:embed="rId3"/>
              </a:buBlip>
            </a:pPr>
            <a:r>
              <a:rPr lang="en-US" sz="2400" dirty="0"/>
              <a:t>IPAS (IP office Administration System) </a:t>
            </a:r>
            <a:r>
              <a:rPr lang="el-GR" sz="2400" dirty="0"/>
              <a:t>χρησιμοποιούμενο από</a:t>
            </a:r>
            <a:r>
              <a:rPr lang="en-US" sz="2400" dirty="0"/>
              <a:t> 60 </a:t>
            </a:r>
            <a:r>
              <a:rPr lang="el-GR" sz="2400" dirty="0"/>
              <a:t>γραφεία </a:t>
            </a:r>
            <a:r>
              <a:rPr lang="el-GR" sz="2400" dirty="0" smtClean="0"/>
              <a:t>ΒΙ</a:t>
            </a:r>
            <a:endParaRPr lang="en-US" altLang="en-US" sz="2400" dirty="0" smtClean="0"/>
          </a:p>
          <a:p>
            <a:pPr hangingPunct="1">
              <a:lnSpc>
                <a:spcPct val="100000"/>
              </a:lnSpc>
              <a:spcBef>
                <a:spcPts val="488"/>
              </a:spcBef>
              <a:buSzPct val="45000"/>
              <a:buFont typeface="Wingdings" charset="0"/>
              <a:buChar char="Ø"/>
            </a:pPr>
            <a:r>
              <a:rPr lang="el-GR" altLang="en-US" sz="2000" dirty="0"/>
              <a:t>Λ</a:t>
            </a:r>
            <a:r>
              <a:rPr lang="el-GR" altLang="en-US" sz="2000" dirty="0" smtClean="0"/>
              <a:t>ογισμικό </a:t>
            </a:r>
            <a:r>
              <a:rPr lang="el-GR" altLang="en-US" sz="2000" dirty="0"/>
              <a:t>του WIPO </a:t>
            </a:r>
            <a:r>
              <a:rPr lang="el-GR" altLang="en-US" sz="2000" dirty="0" smtClean="0"/>
              <a:t>που επιτρέπει </a:t>
            </a:r>
            <a:r>
              <a:rPr lang="el-GR" altLang="en-US" sz="2000" dirty="0"/>
              <a:t>σε μικρά γραφεία </a:t>
            </a:r>
            <a:r>
              <a:rPr lang="el-GR" altLang="en-US" sz="2000" dirty="0" smtClean="0"/>
              <a:t>ΒΙ </a:t>
            </a:r>
            <a:r>
              <a:rPr lang="el-GR" altLang="en-US" sz="2000" dirty="0"/>
              <a:t>να επεξεργαστούν ηλεκτρονικά αιτήσεις διπλωμάτων ευρεσιτεχνίας, εμπορικών σημάτων, σχεδίων</a:t>
            </a:r>
            <a:endParaRPr lang="en-US" altLang="en-US" sz="2000" dirty="0" smtClean="0"/>
          </a:p>
          <a:p>
            <a:pPr hangingPunct="1">
              <a:lnSpc>
                <a:spcPct val="100000"/>
              </a:lnSpc>
              <a:spcBef>
                <a:spcPts val="488"/>
              </a:spcBef>
              <a:buClrTx/>
              <a:buSzTx/>
              <a:buFontTx/>
              <a:buNone/>
            </a:pPr>
            <a:endParaRPr lang="en-US" altLang="en-US" sz="2400" dirty="0" smtClean="0"/>
          </a:p>
          <a:p>
            <a:pPr hangingPunct="1">
              <a:lnSpc>
                <a:spcPct val="100000"/>
              </a:lnSpc>
              <a:spcBef>
                <a:spcPts val="488"/>
              </a:spcBef>
              <a:buSzPct val="111000"/>
              <a:buFont typeface="Wingdings" charset="0"/>
              <a:buBlip>
                <a:blip r:embed="rId3"/>
              </a:buBlip>
            </a:pPr>
            <a:r>
              <a:rPr lang="en-US" altLang="en-US" sz="2400" dirty="0" smtClean="0"/>
              <a:t>DAS (Digital Access System) </a:t>
            </a:r>
            <a:r>
              <a:rPr lang="el-GR" sz="2400" dirty="0"/>
              <a:t>χρησιμοποιούμενο από 11 γραφεία </a:t>
            </a:r>
            <a:r>
              <a:rPr lang="el-GR" sz="2400" dirty="0" smtClean="0"/>
              <a:t>ΒΙ</a:t>
            </a:r>
            <a:endParaRPr lang="en-US" altLang="en-US" sz="2400" dirty="0" smtClean="0"/>
          </a:p>
          <a:p>
            <a:pPr hangingPunct="1">
              <a:lnSpc>
                <a:spcPct val="100000"/>
              </a:lnSpc>
              <a:spcBef>
                <a:spcPts val="488"/>
              </a:spcBef>
              <a:buSzPct val="45000"/>
              <a:buFont typeface="Wingdings" charset="0"/>
              <a:buChar char="Ø"/>
            </a:pPr>
            <a:r>
              <a:rPr lang="en-US" altLang="en-US" sz="2400" dirty="0" smtClean="0"/>
              <a:t> </a:t>
            </a:r>
            <a:r>
              <a:rPr lang="el-GR" sz="2000" dirty="0"/>
              <a:t>Σύστημα που επιτρέπει σε γραφεία </a:t>
            </a:r>
            <a:r>
              <a:rPr lang="el-GR" sz="2000" dirty="0" smtClean="0"/>
              <a:t>ΒΙ </a:t>
            </a:r>
            <a:r>
              <a:rPr lang="el-GR" sz="2000" dirty="0"/>
              <a:t>και </a:t>
            </a:r>
            <a:r>
              <a:rPr lang="el-GR" sz="2000" dirty="0" smtClean="0"/>
              <a:t>καταθετες να </a:t>
            </a:r>
            <a:r>
              <a:rPr lang="el-GR" sz="2000" dirty="0"/>
              <a:t>ανταλλάξουν ή να υποβάλλουν με ασφάλεια </a:t>
            </a:r>
            <a:r>
              <a:rPr lang="el-GR" sz="2000" dirty="0" smtClean="0"/>
              <a:t>ψηφιακά αντίγραφα </a:t>
            </a:r>
            <a:r>
              <a:rPr lang="el-GR" sz="2000" dirty="0"/>
              <a:t>εγγράφων προτεραιότητας σε πολλαπλά γραφεία </a:t>
            </a:r>
            <a:r>
              <a:rPr lang="el-GR" sz="2000" dirty="0" smtClean="0"/>
              <a:t>ΒΙ</a:t>
            </a:r>
            <a:r>
              <a:rPr lang="en-US" altLang="en-US" sz="2000" dirty="0" smtClean="0"/>
              <a:t> </a:t>
            </a:r>
          </a:p>
          <a:p>
            <a:pPr hangingPunct="1">
              <a:lnSpc>
                <a:spcPct val="100000"/>
              </a:lnSpc>
              <a:spcBef>
                <a:spcPts val="488"/>
              </a:spcBef>
              <a:buClrTx/>
              <a:buSzTx/>
              <a:buFontTx/>
              <a:buNone/>
            </a:pPr>
            <a:endParaRPr lang="en-US" altLang="en-US" sz="2000" dirty="0"/>
          </a:p>
        </p:txBody>
      </p:sp>
    </p:spTree>
    <p:extLst>
      <p:ext uri="{BB962C8B-B14F-4D97-AF65-F5344CB8AC3E}">
        <p14:creationId xmlns:p14="http://schemas.microsoft.com/office/powerpoint/2010/main" val="7648524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728788" y="1700808"/>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PATENTSCOPE </a:t>
            </a:r>
          </a:p>
          <a:p>
            <a:pPr>
              <a:lnSpc>
                <a:spcPct val="100000"/>
              </a:lnSpc>
              <a:spcBef>
                <a:spcPts val="488"/>
              </a:spcBef>
              <a:buSzPct val="95000"/>
              <a:buFont typeface="Times New Roman" pitchFamily="16" charset="0"/>
              <a:buBlip>
                <a:blip r:embed="rId3"/>
              </a:buBlip>
            </a:pPr>
            <a:r>
              <a:rPr lang="en-US" altLang="en-US" sz="2800" dirty="0"/>
              <a:t>Global Brand </a:t>
            </a:r>
            <a:r>
              <a:rPr lang="en-US" altLang="en-US" sz="2800" dirty="0" smtClean="0"/>
              <a:t>Database</a:t>
            </a:r>
          </a:p>
          <a:p>
            <a:pPr>
              <a:lnSpc>
                <a:spcPct val="100000"/>
              </a:lnSpc>
              <a:spcBef>
                <a:spcPts val="488"/>
              </a:spcBef>
              <a:buSzPct val="95000"/>
              <a:buFont typeface="Times New Roman" pitchFamily="16" charset="0"/>
              <a:buBlip>
                <a:blip r:embed="rId3"/>
              </a:buBlip>
            </a:pPr>
            <a:r>
              <a:rPr lang="en-US" altLang="en-US" sz="2800" dirty="0" smtClean="0"/>
              <a:t>Global Design Database</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Lex</a:t>
            </a:r>
          </a:p>
          <a:p>
            <a:pPr>
              <a:lnSpc>
                <a:spcPct val="100000"/>
              </a:lnSpc>
              <a:spcBef>
                <a:spcPts val="488"/>
              </a:spcBef>
              <a:buSzPct val="95000"/>
              <a:buBlip>
                <a:blip r:embed="rId3"/>
              </a:buBlip>
            </a:pPr>
            <a:r>
              <a:rPr lang="en-US" altLang="en-US" sz="2800" dirty="0"/>
              <a:t>WIPO </a:t>
            </a:r>
            <a:r>
              <a:rPr lang="en-US" altLang="en-US" sz="2800" dirty="0" smtClean="0"/>
              <a:t>Pearl</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IPAS, WIPO DAS</a:t>
            </a:r>
          </a:p>
          <a:p>
            <a:pPr>
              <a:lnSpc>
                <a:spcPct val="100000"/>
              </a:lnSpc>
              <a:spcBef>
                <a:spcPts val="488"/>
              </a:spcBef>
              <a:buSzPct val="95000"/>
              <a:buFont typeface="Times New Roman" pitchFamily="16" charset="0"/>
              <a:buBlip>
                <a:blip r:embed="rId3"/>
              </a:buBlip>
            </a:pPr>
            <a:r>
              <a:rPr lang="en-US" altLang="en-US" sz="2800" dirty="0"/>
              <a:t>WIPO CASE</a:t>
            </a:r>
          </a:p>
          <a:p>
            <a:pPr>
              <a:lnSpc>
                <a:spcPct val="100000"/>
              </a:lnSpc>
              <a:spcBef>
                <a:spcPts val="488"/>
              </a:spcBef>
              <a:buSzPct val="95000"/>
              <a:buFont typeface="Times New Roman" pitchFamily="16" charset="0"/>
              <a:buBlip>
                <a:blip r:embed="rId3"/>
              </a:buBlip>
            </a:pPr>
            <a:r>
              <a:rPr lang="en-US" altLang="en-US" sz="2800" dirty="0"/>
              <a:t>WIPO RE:SEARCH</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GREEN</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455" y="4649442"/>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p:cNvSpPr>
            <a:spLocks noGrp="1" noChangeArrowheads="1"/>
          </p:cNvSpPr>
          <p:nvPr>
            <p:ph type="title" idx="4294967295"/>
          </p:nvPr>
        </p:nvSpPr>
        <p:spPr>
          <a:xfrm>
            <a:off x="457200" y="27463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l-GR" altLang="en-US" sz="2800" dirty="0">
                <a:solidFill>
                  <a:srgbClr val="00408C"/>
                </a:solidFill>
              </a:rPr>
              <a:t>ΔΩΡΕΑΝ ΠΑΓΚΟΣΜΙΕΣ ΒΑΣΕΙΣ ΔΕΔΟΜΕΝΩΝ, ΕΡΓΑΛΕΙΑ ΚΑΙ ΠΛΑΤΦΟΡΜΕΣ ΠΟΥ ΠΡΟΣΦΕΡΕΙ ΤΟ </a:t>
            </a:r>
            <a:r>
              <a:rPr lang="en-US" altLang="en-US" sz="2800" dirty="0">
                <a:solidFill>
                  <a:srgbClr val="00408C"/>
                </a:solidFill>
              </a:rPr>
              <a:t>WIPO</a:t>
            </a:r>
          </a:p>
        </p:txBody>
      </p:sp>
    </p:spTree>
    <p:extLst>
      <p:ext uri="{BB962C8B-B14F-4D97-AF65-F5344CB8AC3E}">
        <p14:creationId xmlns:p14="http://schemas.microsoft.com/office/powerpoint/2010/main" val="365276366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title" idx="4294967295"/>
          </p:nvPr>
        </p:nvSpPr>
        <p:spPr>
          <a:xfrm>
            <a:off x="382594" y="260648"/>
            <a:ext cx="8229600" cy="792088"/>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a:solidFill>
                  <a:srgbClr val="00408C"/>
                </a:solidFill>
              </a:rPr>
              <a:t>WIPO CASE </a:t>
            </a:r>
          </a:p>
        </p:txBody>
      </p:sp>
      <p:sp>
        <p:nvSpPr>
          <p:cNvPr id="54274" name="Text Box 2"/>
          <p:cNvSpPr txBox="1">
            <a:spLocks noChangeArrowheads="1"/>
          </p:cNvSpPr>
          <p:nvPr/>
        </p:nvSpPr>
        <p:spPr bwMode="auto">
          <a:xfrm>
            <a:off x="395536" y="1280592"/>
            <a:ext cx="8445624" cy="52447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48000"/>
              <a:buFont typeface="Times New Roman" pitchFamily="16" charset="0"/>
              <a:buBlip>
                <a:blip r:embed="rId3"/>
              </a:buBlip>
            </a:pPr>
            <a:r>
              <a:rPr lang="en-US" altLang="en-US" sz="2400" dirty="0"/>
              <a:t>“Centralized Access to Search and Examination Reports”</a:t>
            </a:r>
          </a:p>
          <a:p>
            <a:pPr>
              <a:lnSpc>
                <a:spcPct val="100000"/>
              </a:lnSpc>
              <a:spcBef>
                <a:spcPts val="488"/>
              </a:spcBef>
              <a:buClrTx/>
              <a:buSzTx/>
              <a:buFontTx/>
              <a:buNone/>
            </a:pPr>
            <a:endParaRPr lang="en-US" altLang="en-US" sz="1000" dirty="0"/>
          </a:p>
          <a:p>
            <a:pPr>
              <a:lnSpc>
                <a:spcPct val="100000"/>
              </a:lnSpc>
              <a:spcBef>
                <a:spcPts val="488"/>
              </a:spcBef>
              <a:buSzPct val="148000"/>
              <a:buBlip>
                <a:blip r:embed="rId3"/>
              </a:buBlip>
            </a:pPr>
            <a:r>
              <a:rPr lang="el-GR" altLang="en-US" sz="2400" dirty="0"/>
              <a:t>Ξεκίνησε με πρωτοβουλία της Ομάδας Βανκούβερ (AU, CA, UK) </a:t>
            </a:r>
          </a:p>
          <a:p>
            <a:pPr>
              <a:lnSpc>
                <a:spcPct val="100000"/>
              </a:lnSpc>
              <a:spcBef>
                <a:spcPts val="488"/>
              </a:spcBef>
              <a:buSzPct val="148000"/>
              <a:buBlip>
                <a:blip r:embed="rId3"/>
              </a:buBlip>
            </a:pPr>
            <a:r>
              <a:rPr lang="el-GR" altLang="en-US" sz="2400" dirty="0" smtClean="0"/>
              <a:t>Πλατφόρμα </a:t>
            </a:r>
            <a:r>
              <a:rPr lang="el-GR" altLang="en-US" sz="2400" dirty="0"/>
              <a:t>καταμερισμού εργασίας </a:t>
            </a:r>
            <a:r>
              <a:rPr lang="el-GR" altLang="en-US" sz="2400" dirty="0" smtClean="0"/>
              <a:t>online </a:t>
            </a:r>
            <a:r>
              <a:rPr lang="el-GR" altLang="en-US" sz="2400" dirty="0"/>
              <a:t>για εξεταστές διπλωμάτων ευρεσιτεχνίας </a:t>
            </a:r>
            <a:r>
              <a:rPr lang="el-GR" altLang="en-US" sz="2400" dirty="0" smtClean="0"/>
              <a:t>παγκοσμίως</a:t>
            </a:r>
            <a:endParaRPr lang="el-GR" altLang="en-US" sz="2400" dirty="0"/>
          </a:p>
          <a:p>
            <a:pPr>
              <a:lnSpc>
                <a:spcPct val="100000"/>
              </a:lnSpc>
              <a:spcBef>
                <a:spcPts val="488"/>
              </a:spcBef>
              <a:buSzPct val="148000"/>
              <a:buBlip>
                <a:blip r:embed="rId3"/>
              </a:buBlip>
            </a:pPr>
            <a:r>
              <a:rPr lang="el-GR" altLang="en-US" sz="2400" dirty="0"/>
              <a:t> </a:t>
            </a:r>
            <a:r>
              <a:rPr lang="el-GR" altLang="en-US" sz="2400" dirty="0" smtClean="0"/>
              <a:t>Αναζήτηση </a:t>
            </a:r>
            <a:r>
              <a:rPr lang="el-GR" altLang="en-US" sz="2400" dirty="0"/>
              <a:t>και </a:t>
            </a:r>
            <a:r>
              <a:rPr lang="el-GR" altLang="en-US" sz="2400" dirty="0" smtClean="0"/>
              <a:t>εξέταση </a:t>
            </a:r>
            <a:r>
              <a:rPr lang="el-GR" altLang="en-US" sz="2400" dirty="0"/>
              <a:t>καταμερισμού</a:t>
            </a:r>
          </a:p>
          <a:p>
            <a:pPr>
              <a:lnSpc>
                <a:spcPct val="100000"/>
              </a:lnSpc>
              <a:spcBef>
                <a:spcPts val="488"/>
              </a:spcBef>
              <a:buSzPct val="148000"/>
              <a:buBlip>
                <a:blip r:embed="rId3"/>
              </a:buBlip>
            </a:pPr>
            <a:r>
              <a:rPr lang="el-GR" altLang="en-US" sz="2400" dirty="0"/>
              <a:t> </a:t>
            </a:r>
            <a:r>
              <a:rPr lang="el-GR" altLang="en-US" sz="2400" dirty="0" smtClean="0"/>
              <a:t>Τα </a:t>
            </a:r>
            <a:r>
              <a:rPr lang="el-GR" altLang="en-US" sz="2400" dirty="0"/>
              <a:t>γραφεία </a:t>
            </a:r>
            <a:r>
              <a:rPr lang="el-GR" altLang="en-US" sz="2400" dirty="0" smtClean="0"/>
              <a:t>ΒΙ </a:t>
            </a:r>
            <a:r>
              <a:rPr lang="el-GR" altLang="en-US" sz="2400" dirty="0"/>
              <a:t>είναι σε θέση να ενισχύσουν την ποιότητα και αποτελεσματικότητα της εξέτασης διπλωμάτων ευρεσιτεχνίας</a:t>
            </a:r>
          </a:p>
          <a:p>
            <a:pPr>
              <a:lnSpc>
                <a:spcPct val="100000"/>
              </a:lnSpc>
              <a:spcBef>
                <a:spcPts val="488"/>
              </a:spcBef>
              <a:buSzPct val="148000"/>
              <a:buBlip>
                <a:blip r:embed="rId3"/>
              </a:buBlip>
            </a:pPr>
            <a:r>
              <a:rPr lang="el-GR" altLang="en-US" sz="2400" dirty="0"/>
              <a:t>Το CASE θα συνδεθεί με το Open Portal Dossier </a:t>
            </a:r>
            <a:r>
              <a:rPr lang="el-GR" altLang="en-US" sz="2400" dirty="0" smtClean="0"/>
              <a:t>των </a:t>
            </a:r>
            <a:r>
              <a:rPr lang="el-GR" altLang="en-US" sz="2400" dirty="0"/>
              <a:t>IP5 για να καταστεί το Global Portal Dossier</a:t>
            </a:r>
          </a:p>
          <a:p>
            <a:pPr>
              <a:lnSpc>
                <a:spcPct val="100000"/>
              </a:lnSpc>
              <a:spcBef>
                <a:spcPts val="488"/>
              </a:spcBef>
              <a:buSzPct val="148000"/>
              <a:buFont typeface="Times New Roman" pitchFamily="16" charset="0"/>
              <a:buBlip>
                <a:blip r:embed="rId3"/>
              </a:buBlip>
            </a:pPr>
            <a:endParaRPr lang="en-US" altLang="en-US" sz="2400" dirty="0" smtClean="0"/>
          </a:p>
          <a:p>
            <a:pPr>
              <a:lnSpc>
                <a:spcPct val="100000"/>
              </a:lnSpc>
              <a:spcBef>
                <a:spcPts val="488"/>
              </a:spcBef>
              <a:buClrTx/>
              <a:buSzTx/>
              <a:buFontTx/>
              <a:buNone/>
            </a:pPr>
            <a:endParaRPr lang="en-US" altLang="en-US" sz="2000" dirty="0"/>
          </a:p>
        </p:txBody>
      </p:sp>
    </p:spTree>
    <p:extLst>
      <p:ext uri="{BB962C8B-B14F-4D97-AF65-F5344CB8AC3E}">
        <p14:creationId xmlns:p14="http://schemas.microsoft.com/office/powerpoint/2010/main" val="317172665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1693863"/>
            <a:ext cx="6380163" cy="2170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5"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a:solidFill>
                  <a:srgbClr val="00408C"/>
                </a:solidFill>
              </a:rPr>
              <a:t>GLOBAL DOSSIER PLATFORM (WIPO-CASE, OPD AND PATENTSCOPE) </a:t>
            </a:r>
          </a:p>
        </p:txBody>
      </p:sp>
      <p:pic>
        <p:nvPicPr>
          <p:cNvPr id="57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7463" y="1909763"/>
            <a:ext cx="1536700" cy="944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914525"/>
            <a:ext cx="796925" cy="812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8" name="Rectangle 4"/>
          <p:cNvSpPr>
            <a:spLocks noChangeArrowheads="1"/>
          </p:cNvSpPr>
          <p:nvPr/>
        </p:nvSpPr>
        <p:spPr bwMode="auto">
          <a:xfrm>
            <a:off x="6954838" y="1973263"/>
            <a:ext cx="2447925" cy="749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Lst>
              <a:defRPr>
                <a:solidFill>
                  <a:srgbClr val="000000"/>
                </a:solidFill>
                <a:latin typeface="Arial" charset="0"/>
                <a:ea typeface="Microsoft YaHei" charset="-122"/>
              </a:defRPr>
            </a:lvl1pPr>
            <a:lvl2pPr>
              <a:tabLst>
                <a:tab pos="723900" algn="l"/>
                <a:tab pos="1447800" algn="l"/>
                <a:tab pos="2171700" algn="l"/>
              </a:tabLst>
              <a:defRPr>
                <a:solidFill>
                  <a:srgbClr val="000000"/>
                </a:solidFill>
                <a:latin typeface="Arial" charset="0"/>
                <a:ea typeface="Microsoft YaHei" charset="-122"/>
              </a:defRPr>
            </a:lvl2pPr>
            <a:lvl3pPr>
              <a:tabLst>
                <a:tab pos="723900" algn="l"/>
                <a:tab pos="1447800" algn="l"/>
                <a:tab pos="2171700" algn="l"/>
              </a:tabLst>
              <a:defRPr>
                <a:solidFill>
                  <a:srgbClr val="000000"/>
                </a:solidFill>
                <a:latin typeface="Arial" charset="0"/>
                <a:ea typeface="Microsoft YaHei" charset="-122"/>
              </a:defRPr>
            </a:lvl3pPr>
            <a:lvl4pPr>
              <a:tabLst>
                <a:tab pos="723900" algn="l"/>
                <a:tab pos="1447800" algn="l"/>
                <a:tab pos="2171700" algn="l"/>
              </a:tabLst>
              <a:defRPr>
                <a:solidFill>
                  <a:srgbClr val="000000"/>
                </a:solidFill>
                <a:latin typeface="Arial" charset="0"/>
                <a:ea typeface="Microsoft YaHei" charset="-122"/>
              </a:defRPr>
            </a:lvl4pPr>
            <a:lvl5pPr>
              <a:tabLst>
                <a:tab pos="723900" algn="l"/>
                <a:tab pos="1447800" algn="l"/>
                <a:tab pos="21717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9pPr>
          </a:lstStyle>
          <a:p>
            <a:r>
              <a:rPr lang="fr-FR" altLang="en-US" dirty="0">
                <a:ea typeface="MS PGothic" charset="-128"/>
              </a:rPr>
              <a:t> </a:t>
            </a:r>
            <a:r>
              <a:rPr lang="el-GR" sz="1400" dirty="0"/>
              <a:t>Δημόσιοι χρήστες (περιλαμβάνονται και χρήστες σε γραφεία ΙΡ)</a:t>
            </a:r>
            <a:endParaRPr lang="en-US" sz="1400" dirty="0"/>
          </a:p>
        </p:txBody>
      </p:sp>
      <p:pic>
        <p:nvPicPr>
          <p:cNvPr id="573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2238375"/>
            <a:ext cx="622300" cy="165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50" name="Line 6"/>
          <p:cNvSpPr>
            <a:spLocks noChangeShapeType="1"/>
          </p:cNvSpPr>
          <p:nvPr/>
        </p:nvSpPr>
        <p:spPr bwMode="auto">
          <a:xfrm>
            <a:off x="5334000" y="2492375"/>
            <a:ext cx="533400" cy="1588"/>
          </a:xfrm>
          <a:prstGeom prst="line">
            <a:avLst/>
          </a:prstGeom>
          <a:noFill/>
          <a:ln w="19080" cap="flat">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7351" name="Rectangle 7"/>
          <p:cNvSpPr>
            <a:spLocks noChangeArrowheads="1"/>
          </p:cNvSpPr>
          <p:nvPr/>
        </p:nvSpPr>
        <p:spPr bwMode="auto">
          <a:xfrm>
            <a:off x="2339975" y="2992438"/>
            <a:ext cx="4830763" cy="460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9pPr>
          </a:lstStyle>
          <a:p>
            <a:pPr hangingPunct="1">
              <a:lnSpc>
                <a:spcPct val="100000"/>
              </a:lnSpc>
              <a:spcBef>
                <a:spcPts val="900"/>
              </a:spcBef>
            </a:pPr>
            <a:r>
              <a:rPr lang="el-GR" sz="1200" dirty="0"/>
              <a:t>Παροχή πληροφοριών του ντοσσιέ που δημοσιεύονται με σύμφωνη γνώμη του </a:t>
            </a:r>
            <a:r>
              <a:rPr lang="en-US" sz="1200" dirty="0"/>
              <a:t>OPD</a:t>
            </a:r>
            <a:r>
              <a:rPr lang="el-GR" sz="1200" dirty="0"/>
              <a:t>/</a:t>
            </a:r>
            <a:r>
              <a:rPr lang="en-US" sz="1200" dirty="0"/>
              <a:t>CASE</a:t>
            </a:r>
            <a:endParaRPr lang="fr-FR" altLang="en-US" sz="1200" dirty="0">
              <a:ea typeface="MS PGothic" charset="-128"/>
            </a:endParaRPr>
          </a:p>
        </p:txBody>
      </p:sp>
      <p:sp>
        <p:nvSpPr>
          <p:cNvPr id="57352" name="AutoShape 8"/>
          <p:cNvSpPr>
            <a:spLocks noChangeArrowheads="1"/>
          </p:cNvSpPr>
          <p:nvPr/>
        </p:nvSpPr>
        <p:spPr bwMode="auto">
          <a:xfrm>
            <a:off x="3810000" y="3860800"/>
            <a:ext cx="1524000" cy="685800"/>
          </a:xfrm>
          <a:prstGeom prst="flowChartAlternateProcess">
            <a:avLst/>
          </a:prstGeom>
          <a:solidFill>
            <a:srgbClr val="FF9999"/>
          </a:soli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sz="2000">
                <a:ea typeface="MS PGothic" charset="-128"/>
              </a:rPr>
              <a:t>WIPO CASE</a:t>
            </a:r>
          </a:p>
        </p:txBody>
      </p:sp>
      <p:pic>
        <p:nvPicPr>
          <p:cNvPr id="5735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3888" y="2601913"/>
            <a:ext cx="274637" cy="1284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55" name="Rectangle 11"/>
          <p:cNvSpPr>
            <a:spLocks noChangeArrowheads="1"/>
          </p:cNvSpPr>
          <p:nvPr/>
        </p:nvSpPr>
        <p:spPr bwMode="auto">
          <a:xfrm>
            <a:off x="5675313" y="3357563"/>
            <a:ext cx="1733550" cy="2625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r>
              <a:rPr lang="el-GR" sz="1200" dirty="0"/>
              <a:t>Ελεύθερη χρήση</a:t>
            </a:r>
            <a:endParaRPr lang="en-US" sz="1200" dirty="0"/>
          </a:p>
        </p:txBody>
      </p:sp>
      <p:sp>
        <p:nvSpPr>
          <p:cNvPr id="57356" name="Rectangle 12"/>
          <p:cNvSpPr>
            <a:spLocks noChangeArrowheads="1"/>
          </p:cNvSpPr>
          <p:nvPr/>
        </p:nvSpPr>
        <p:spPr bwMode="auto">
          <a:xfrm>
            <a:off x="5867400" y="4078288"/>
            <a:ext cx="3074988" cy="6448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Lst>
              <a:defRPr>
                <a:solidFill>
                  <a:srgbClr val="000000"/>
                </a:solidFill>
                <a:latin typeface="Arial" charset="0"/>
                <a:ea typeface="Microsoft YaHei" charset="-122"/>
              </a:defRPr>
            </a:lvl1pPr>
            <a:lvl2pPr>
              <a:tabLst>
                <a:tab pos="723900" algn="l"/>
                <a:tab pos="1447800" algn="l"/>
                <a:tab pos="2171700" algn="l"/>
                <a:tab pos="2895600" algn="l"/>
              </a:tabLst>
              <a:defRPr>
                <a:solidFill>
                  <a:srgbClr val="000000"/>
                </a:solidFill>
                <a:latin typeface="Arial" charset="0"/>
                <a:ea typeface="Microsoft YaHei" charset="-122"/>
              </a:defRPr>
            </a:lvl2pPr>
            <a:lvl3pPr>
              <a:tabLst>
                <a:tab pos="723900" algn="l"/>
                <a:tab pos="1447800" algn="l"/>
                <a:tab pos="2171700" algn="l"/>
                <a:tab pos="2895600" algn="l"/>
              </a:tabLst>
              <a:defRPr>
                <a:solidFill>
                  <a:srgbClr val="000000"/>
                </a:solidFill>
                <a:latin typeface="Arial" charset="0"/>
                <a:ea typeface="Microsoft YaHei" charset="-122"/>
              </a:defRPr>
            </a:lvl3pPr>
            <a:lvl4pPr>
              <a:tabLst>
                <a:tab pos="723900" algn="l"/>
                <a:tab pos="1447800" algn="l"/>
                <a:tab pos="2171700" algn="l"/>
                <a:tab pos="2895600" algn="l"/>
              </a:tabLst>
              <a:defRPr>
                <a:solidFill>
                  <a:srgbClr val="000000"/>
                </a:solidFill>
                <a:latin typeface="Arial" charset="0"/>
                <a:ea typeface="Microsoft YaHei" charset="-122"/>
              </a:defRPr>
            </a:lvl4pPr>
            <a:lvl5pPr>
              <a:tabLst>
                <a:tab pos="723900" algn="l"/>
                <a:tab pos="1447800" algn="l"/>
                <a:tab pos="2171700" algn="l"/>
                <a:tab pos="28956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9pPr>
          </a:lstStyle>
          <a:p>
            <a:pPr hangingPunct="1">
              <a:lnSpc>
                <a:spcPct val="100000"/>
              </a:lnSpc>
              <a:spcBef>
                <a:spcPts val="900"/>
              </a:spcBef>
            </a:pPr>
            <a:r>
              <a:rPr lang="el-GR" altLang="en-US" sz="1200" dirty="0">
                <a:ea typeface="MS PGothic" charset="-128"/>
              </a:rPr>
              <a:t>Μη προσβάσιμο για ελεύθερη χρήση και μόνο για χρήση από υπαλλήλους γραφείο ΙΡ</a:t>
            </a:r>
            <a:endParaRPr lang="fr-FR" altLang="en-US" sz="1200" dirty="0">
              <a:ea typeface="MS PGothic" charset="-128"/>
            </a:endParaRPr>
          </a:p>
        </p:txBody>
      </p:sp>
      <p:pic>
        <p:nvPicPr>
          <p:cNvPr id="57357"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4463" y="4940300"/>
            <a:ext cx="914400" cy="868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58" name="Rectangle 14"/>
          <p:cNvSpPr>
            <a:spLocks noChangeArrowheads="1"/>
          </p:cNvSpPr>
          <p:nvPr/>
        </p:nvSpPr>
        <p:spPr bwMode="auto">
          <a:xfrm>
            <a:off x="7462838" y="5389563"/>
            <a:ext cx="1708150" cy="606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r>
              <a:rPr lang="el-GR" sz="1200" dirty="0"/>
              <a:t>Εξεταστής γραφείου που συμμετέχει στο </a:t>
            </a:r>
            <a:r>
              <a:rPr lang="en-US" sz="1200" dirty="0"/>
              <a:t>CASE</a:t>
            </a:r>
          </a:p>
        </p:txBody>
      </p:sp>
      <p:sp>
        <p:nvSpPr>
          <p:cNvPr id="57359" name="Oval 15"/>
          <p:cNvSpPr>
            <a:spLocks noChangeArrowheads="1"/>
          </p:cNvSpPr>
          <p:nvPr/>
        </p:nvSpPr>
        <p:spPr bwMode="auto">
          <a:xfrm>
            <a:off x="4171950" y="5230813"/>
            <a:ext cx="1625600" cy="806450"/>
          </a:xfrm>
          <a:prstGeom prst="ellipse">
            <a:avLst/>
          </a:prstGeom>
          <a:solidFill>
            <a:srgbClr val="66CC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sz="1400">
                <a:ea typeface="MS PGothic" charset="-128"/>
              </a:rPr>
              <a:t>CASE depositary </a:t>
            </a:r>
          </a:p>
          <a:p>
            <a:pPr algn="ctr" hangingPunct="1">
              <a:lnSpc>
                <a:spcPct val="100000"/>
              </a:lnSpc>
              <a:spcBef>
                <a:spcPts val="900"/>
              </a:spcBef>
            </a:pPr>
            <a:r>
              <a:rPr lang="fr-FR" altLang="en-US" sz="1400">
                <a:ea typeface="MS PGothic" charset="-128"/>
              </a:rPr>
              <a:t>System</a:t>
            </a:r>
          </a:p>
        </p:txBody>
      </p:sp>
      <p:sp>
        <p:nvSpPr>
          <p:cNvPr id="57360" name="Oval 16"/>
          <p:cNvSpPr>
            <a:spLocks noChangeArrowheads="1"/>
          </p:cNvSpPr>
          <p:nvPr/>
        </p:nvSpPr>
        <p:spPr bwMode="auto">
          <a:xfrm>
            <a:off x="2416175" y="5291138"/>
            <a:ext cx="1371600" cy="685800"/>
          </a:xfrm>
          <a:prstGeom prst="ellipse">
            <a:avLst/>
          </a:prstGeom>
          <a:solidFill>
            <a:srgbClr val="66CC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a:ea typeface="MS PGothic" charset="-128"/>
              </a:rPr>
              <a:t>IPAS+</a:t>
            </a:r>
          </a:p>
        </p:txBody>
      </p:sp>
      <p:cxnSp>
        <p:nvCxnSpPr>
          <p:cNvPr id="57361" name="AutoShape 17"/>
          <p:cNvCxnSpPr>
            <a:cxnSpLocks noChangeShapeType="1"/>
          </p:cNvCxnSpPr>
          <p:nvPr/>
        </p:nvCxnSpPr>
        <p:spPr bwMode="auto">
          <a:xfrm flipH="1" flipV="1">
            <a:off x="5378450" y="4546600"/>
            <a:ext cx="1330325" cy="609600"/>
          </a:xfrm>
          <a:prstGeom prst="bentConnector3">
            <a:avLst>
              <a:gd name="adj1" fmla="val 50000"/>
            </a:avLst>
          </a:prstGeom>
          <a:noFill/>
          <a:ln w="1908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7362" name="AutoShape 18"/>
          <p:cNvCxnSpPr>
            <a:cxnSpLocks noChangeShapeType="1"/>
          </p:cNvCxnSpPr>
          <p:nvPr/>
        </p:nvCxnSpPr>
        <p:spPr bwMode="auto">
          <a:xfrm>
            <a:off x="5346700" y="4449763"/>
            <a:ext cx="1319213" cy="596900"/>
          </a:xfrm>
          <a:prstGeom prst="bentConnector3">
            <a:avLst>
              <a:gd name="adj1" fmla="val 50000"/>
            </a:avLst>
          </a:prstGeom>
          <a:noFill/>
          <a:ln w="1908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7363" name="Rectangle 19"/>
          <p:cNvSpPr>
            <a:spLocks noChangeArrowheads="1"/>
          </p:cNvSpPr>
          <p:nvPr/>
        </p:nvSpPr>
        <p:spPr bwMode="auto">
          <a:xfrm>
            <a:off x="4171950" y="6165850"/>
            <a:ext cx="3209925" cy="4343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Lst>
              <a:defRPr>
                <a:solidFill>
                  <a:srgbClr val="000000"/>
                </a:solidFill>
                <a:latin typeface="Arial" charset="0"/>
                <a:ea typeface="Microsoft YaHei" charset="-122"/>
              </a:defRPr>
            </a:lvl1pPr>
            <a:lvl2pPr>
              <a:tabLst>
                <a:tab pos="723900" algn="l"/>
                <a:tab pos="1447800" algn="l"/>
                <a:tab pos="2171700" algn="l"/>
                <a:tab pos="2895600" algn="l"/>
              </a:tabLst>
              <a:defRPr>
                <a:solidFill>
                  <a:srgbClr val="000000"/>
                </a:solidFill>
                <a:latin typeface="Arial" charset="0"/>
                <a:ea typeface="Microsoft YaHei" charset="-122"/>
              </a:defRPr>
            </a:lvl2pPr>
            <a:lvl3pPr>
              <a:tabLst>
                <a:tab pos="723900" algn="l"/>
                <a:tab pos="1447800" algn="l"/>
                <a:tab pos="2171700" algn="l"/>
                <a:tab pos="2895600" algn="l"/>
              </a:tabLst>
              <a:defRPr>
                <a:solidFill>
                  <a:srgbClr val="000000"/>
                </a:solidFill>
                <a:latin typeface="Arial" charset="0"/>
                <a:ea typeface="Microsoft YaHei" charset="-122"/>
              </a:defRPr>
            </a:lvl3pPr>
            <a:lvl4pPr>
              <a:tabLst>
                <a:tab pos="723900" algn="l"/>
                <a:tab pos="1447800" algn="l"/>
                <a:tab pos="2171700" algn="l"/>
                <a:tab pos="2895600" algn="l"/>
              </a:tabLst>
              <a:defRPr>
                <a:solidFill>
                  <a:srgbClr val="000000"/>
                </a:solidFill>
                <a:latin typeface="Arial" charset="0"/>
                <a:ea typeface="Microsoft YaHei" charset="-122"/>
              </a:defRPr>
            </a:lvl4pPr>
            <a:lvl5pPr>
              <a:tabLst>
                <a:tab pos="723900" algn="l"/>
                <a:tab pos="1447800" algn="l"/>
                <a:tab pos="2171700" algn="l"/>
                <a:tab pos="28956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9pPr>
          </a:lstStyle>
          <a:p>
            <a:r>
              <a:rPr lang="el-GR" sz="1200" dirty="0"/>
              <a:t>Γραφείο κατάθεσης </a:t>
            </a:r>
            <a:r>
              <a:rPr lang="en-US" sz="1200" dirty="0"/>
              <a:t>CASE</a:t>
            </a:r>
            <a:r>
              <a:rPr lang="el-GR" sz="1200" dirty="0"/>
              <a:t> που χρησιμοποιεί το δικό του </a:t>
            </a:r>
            <a:r>
              <a:rPr lang="en-US" sz="1200" dirty="0"/>
              <a:t>EDMS</a:t>
            </a:r>
            <a:r>
              <a:rPr lang="el-GR" sz="1200" dirty="0"/>
              <a:t> π.χ. Αυστραλία</a:t>
            </a:r>
            <a:endParaRPr lang="en-US" sz="1200" dirty="0"/>
          </a:p>
        </p:txBody>
      </p:sp>
      <p:sp>
        <p:nvSpPr>
          <p:cNvPr id="57364" name="Rectangle 20"/>
          <p:cNvSpPr>
            <a:spLocks noChangeArrowheads="1"/>
          </p:cNvSpPr>
          <p:nvPr/>
        </p:nvSpPr>
        <p:spPr bwMode="auto">
          <a:xfrm>
            <a:off x="2154238" y="6211888"/>
            <a:ext cx="1673225" cy="606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r>
              <a:rPr lang="el-GR" sz="1200" dirty="0"/>
              <a:t>Γραφείο κατάθεσης </a:t>
            </a:r>
            <a:r>
              <a:rPr lang="en-US" sz="1200" dirty="0"/>
              <a:t>CASE</a:t>
            </a:r>
            <a:r>
              <a:rPr lang="el-GR" sz="1200" dirty="0"/>
              <a:t> που χρησιμοποιεί το </a:t>
            </a:r>
            <a:r>
              <a:rPr lang="en-US" sz="1200" dirty="0"/>
              <a:t>IPAS</a:t>
            </a:r>
          </a:p>
        </p:txBody>
      </p:sp>
      <p:cxnSp>
        <p:nvCxnSpPr>
          <p:cNvPr id="57365" name="AutoShape 21"/>
          <p:cNvCxnSpPr>
            <a:cxnSpLocks noChangeShapeType="1"/>
          </p:cNvCxnSpPr>
          <p:nvPr/>
        </p:nvCxnSpPr>
        <p:spPr bwMode="auto">
          <a:xfrm flipH="1">
            <a:off x="3114675" y="4597400"/>
            <a:ext cx="806450" cy="671513"/>
          </a:xfrm>
          <a:prstGeom prst="bentConnector3">
            <a:avLst>
              <a:gd name="adj1" fmla="val 50000"/>
            </a:avLst>
          </a:prstGeom>
          <a:noFill/>
          <a:ln w="255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7366" name="AutoShape 22"/>
          <p:cNvCxnSpPr>
            <a:cxnSpLocks noChangeShapeType="1"/>
          </p:cNvCxnSpPr>
          <p:nvPr/>
        </p:nvCxnSpPr>
        <p:spPr bwMode="auto">
          <a:xfrm flipV="1">
            <a:off x="3419475" y="4597400"/>
            <a:ext cx="752475" cy="669925"/>
          </a:xfrm>
          <a:prstGeom prst="bentConnector3">
            <a:avLst>
              <a:gd name="adj1" fmla="val 50000"/>
            </a:avLst>
          </a:prstGeom>
          <a:noFill/>
          <a:ln w="255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7367" name="AutoShape 23"/>
          <p:cNvCxnSpPr>
            <a:cxnSpLocks noChangeShapeType="1"/>
          </p:cNvCxnSpPr>
          <p:nvPr/>
        </p:nvCxnSpPr>
        <p:spPr bwMode="auto">
          <a:xfrm>
            <a:off x="4708525" y="4597400"/>
            <a:ext cx="276225" cy="633413"/>
          </a:xfrm>
          <a:prstGeom prst="bentConnector3">
            <a:avLst>
              <a:gd name="adj1" fmla="val 50000"/>
            </a:avLst>
          </a:prstGeom>
          <a:noFill/>
          <a:ln w="284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7368" name="AutoShape 24"/>
          <p:cNvCxnSpPr>
            <a:cxnSpLocks noChangeShapeType="1"/>
          </p:cNvCxnSpPr>
          <p:nvPr/>
        </p:nvCxnSpPr>
        <p:spPr bwMode="auto">
          <a:xfrm flipH="1" flipV="1">
            <a:off x="5043488" y="4583113"/>
            <a:ext cx="290512" cy="684212"/>
          </a:xfrm>
          <a:prstGeom prst="bentConnector3">
            <a:avLst>
              <a:gd name="adj1" fmla="val 50000"/>
            </a:avLst>
          </a:prstGeom>
          <a:noFill/>
          <a:ln w="284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57369" name="Picture 2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188" y="4829175"/>
            <a:ext cx="914400" cy="868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70" name="Rectangle 26"/>
          <p:cNvSpPr>
            <a:spLocks noChangeArrowheads="1"/>
          </p:cNvSpPr>
          <p:nvPr/>
        </p:nvSpPr>
        <p:spPr bwMode="auto">
          <a:xfrm>
            <a:off x="0" y="5807075"/>
            <a:ext cx="2133600" cy="4343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r>
              <a:rPr lang="el-GR" sz="1200" dirty="0"/>
              <a:t>Εξεταστής γραφείου ΙΡ5 που συμμετέχει στο </a:t>
            </a:r>
            <a:r>
              <a:rPr lang="en-US" sz="1200" dirty="0"/>
              <a:t>WIPO</a:t>
            </a:r>
            <a:r>
              <a:rPr lang="el-GR" sz="1200" dirty="0"/>
              <a:t>/</a:t>
            </a:r>
            <a:r>
              <a:rPr lang="en-US" sz="1200" dirty="0"/>
              <a:t>CASE</a:t>
            </a:r>
          </a:p>
        </p:txBody>
      </p:sp>
      <p:pic>
        <p:nvPicPr>
          <p:cNvPr id="57371" name="Picture 2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288" y="3236913"/>
            <a:ext cx="914400" cy="868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72" name="Rectangle 28"/>
          <p:cNvSpPr>
            <a:spLocks noChangeArrowheads="1"/>
          </p:cNvSpPr>
          <p:nvPr/>
        </p:nvSpPr>
        <p:spPr bwMode="auto">
          <a:xfrm>
            <a:off x="-22225" y="2238375"/>
            <a:ext cx="1377950" cy="949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r>
              <a:rPr lang="el-GR" sz="1200" dirty="0"/>
              <a:t>Εξεταστής γραφείου ΙΡ5 που δεν συμμετέχει στο </a:t>
            </a:r>
            <a:r>
              <a:rPr lang="en-US" sz="1200" dirty="0"/>
              <a:t>WIPO</a:t>
            </a:r>
            <a:r>
              <a:rPr lang="el-GR" sz="1200" dirty="0"/>
              <a:t>/</a:t>
            </a:r>
            <a:r>
              <a:rPr lang="en-US" sz="1200" dirty="0"/>
              <a:t>CASE</a:t>
            </a:r>
          </a:p>
        </p:txBody>
      </p:sp>
      <p:sp>
        <p:nvSpPr>
          <p:cNvPr id="57373" name="Oval 29"/>
          <p:cNvSpPr>
            <a:spLocks noChangeArrowheads="1"/>
          </p:cNvSpPr>
          <p:nvPr/>
        </p:nvSpPr>
        <p:spPr bwMode="auto">
          <a:xfrm>
            <a:off x="1249363" y="2576513"/>
            <a:ext cx="982662" cy="557212"/>
          </a:xfrm>
          <a:prstGeom prst="ellipse">
            <a:avLst/>
          </a:prstGeom>
          <a:solidFill>
            <a:srgbClr val="66CC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a:ea typeface="MS PGothic" charset="-128"/>
              </a:rPr>
              <a:t>OPD</a:t>
            </a:r>
          </a:p>
        </p:txBody>
      </p:sp>
      <p:sp>
        <p:nvSpPr>
          <p:cNvPr id="57374" name="Oval 30"/>
          <p:cNvSpPr>
            <a:spLocks noChangeArrowheads="1"/>
          </p:cNvSpPr>
          <p:nvPr/>
        </p:nvSpPr>
        <p:spPr bwMode="auto">
          <a:xfrm>
            <a:off x="1457325" y="3600450"/>
            <a:ext cx="1371600" cy="685800"/>
          </a:xfrm>
          <a:prstGeom prst="ellipse">
            <a:avLst/>
          </a:prstGeom>
          <a:solidFill>
            <a:srgbClr val="66CCFF"/>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a:ea typeface="MS PGothic" charset="-128"/>
              </a:rPr>
              <a:t>OPD</a:t>
            </a:r>
          </a:p>
        </p:txBody>
      </p:sp>
      <p:cxnSp>
        <p:nvCxnSpPr>
          <p:cNvPr id="57375" name="AutoShape 31"/>
          <p:cNvCxnSpPr>
            <a:cxnSpLocks noChangeShapeType="1"/>
          </p:cNvCxnSpPr>
          <p:nvPr/>
        </p:nvCxnSpPr>
        <p:spPr bwMode="auto">
          <a:xfrm flipH="1" flipV="1">
            <a:off x="2828925" y="3943350"/>
            <a:ext cx="981075" cy="195263"/>
          </a:xfrm>
          <a:prstGeom prst="bentConnector3">
            <a:avLst>
              <a:gd name="adj1" fmla="val 50000"/>
            </a:avLst>
          </a:prstGeom>
          <a:noFill/>
          <a:ln w="255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57376" name="Picture 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8588" y="4092575"/>
            <a:ext cx="1254125" cy="446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77" name="Line 33"/>
          <p:cNvSpPr>
            <a:spLocks noChangeShapeType="1"/>
          </p:cNvSpPr>
          <p:nvPr/>
        </p:nvSpPr>
        <p:spPr bwMode="auto">
          <a:xfrm flipH="1">
            <a:off x="1066800" y="4114800"/>
            <a:ext cx="690563" cy="736600"/>
          </a:xfrm>
          <a:prstGeom prst="line">
            <a:avLst/>
          </a:prstGeom>
          <a:noFill/>
          <a:ln w="19080" cap="flat">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7378" name="Line 34"/>
          <p:cNvSpPr>
            <a:spLocks noChangeShapeType="1"/>
          </p:cNvSpPr>
          <p:nvPr/>
        </p:nvSpPr>
        <p:spPr bwMode="auto">
          <a:xfrm flipH="1">
            <a:off x="1308100" y="4316413"/>
            <a:ext cx="596900" cy="617537"/>
          </a:xfrm>
          <a:prstGeom prst="line">
            <a:avLst/>
          </a:prstGeom>
          <a:noFill/>
          <a:ln w="1908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cxnSp>
        <p:nvCxnSpPr>
          <p:cNvPr id="57379" name="AutoShape 35"/>
          <p:cNvCxnSpPr>
            <a:cxnSpLocks noChangeShapeType="1"/>
          </p:cNvCxnSpPr>
          <p:nvPr/>
        </p:nvCxnSpPr>
        <p:spPr bwMode="auto">
          <a:xfrm>
            <a:off x="1677988" y="3170238"/>
            <a:ext cx="150812" cy="485775"/>
          </a:xfrm>
          <a:prstGeom prst="bentConnector3">
            <a:avLst>
              <a:gd name="adj1" fmla="val 50000"/>
            </a:avLst>
          </a:prstGeom>
          <a:noFill/>
          <a:ln w="284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7380" name="AutoShape 36"/>
          <p:cNvCxnSpPr>
            <a:cxnSpLocks noChangeShapeType="1"/>
          </p:cNvCxnSpPr>
          <p:nvPr/>
        </p:nvCxnSpPr>
        <p:spPr bwMode="auto">
          <a:xfrm flipH="1" flipV="1">
            <a:off x="1903413" y="3124200"/>
            <a:ext cx="182562" cy="546100"/>
          </a:xfrm>
          <a:prstGeom prst="bentConnector3">
            <a:avLst>
              <a:gd name="adj1" fmla="val 50000"/>
            </a:avLst>
          </a:prstGeom>
          <a:noFill/>
          <a:ln w="2844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2924649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179512" y="274638"/>
            <a:ext cx="8784976"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l-GR" altLang="en-US" sz="2800" dirty="0">
                <a:solidFill>
                  <a:srgbClr val="00408C"/>
                </a:solidFill>
              </a:rPr>
              <a:t>ΔΩΡΕΑΝ ΠΑΓΚΟΣΜΙΕΣ ΒΑΣΕΙΣ ΔΕΔΟΜΕΝΩΝ, ΕΡΓΑΛΕΙΑ ΚΑΙ ΠΛΑΤΦΟΡΜΕΣ ΠΟΥ ΠΡΟΣΦΕΡΕΙ ΤΟ </a:t>
            </a:r>
            <a:r>
              <a:rPr lang="en-US" altLang="en-US" sz="2800" dirty="0">
                <a:solidFill>
                  <a:srgbClr val="00408C"/>
                </a:solidFill>
              </a:rPr>
              <a:t>WIPO</a:t>
            </a:r>
          </a:p>
        </p:txBody>
      </p:sp>
      <p:sp>
        <p:nvSpPr>
          <p:cNvPr id="7170" name="Text Box 2"/>
          <p:cNvSpPr txBox="1">
            <a:spLocks noChangeArrowheads="1"/>
          </p:cNvSpPr>
          <p:nvPr/>
        </p:nvSpPr>
        <p:spPr bwMode="auto">
          <a:xfrm>
            <a:off x="1728788" y="1700808"/>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PATENTSCOPE </a:t>
            </a:r>
          </a:p>
          <a:p>
            <a:pPr>
              <a:lnSpc>
                <a:spcPct val="100000"/>
              </a:lnSpc>
              <a:spcBef>
                <a:spcPts val="488"/>
              </a:spcBef>
              <a:buSzPct val="95000"/>
              <a:buFont typeface="Times New Roman" pitchFamily="16" charset="0"/>
              <a:buBlip>
                <a:blip r:embed="rId3"/>
              </a:buBlip>
            </a:pPr>
            <a:r>
              <a:rPr lang="en-US" altLang="en-US" sz="2800" dirty="0"/>
              <a:t>Global Brand </a:t>
            </a:r>
            <a:r>
              <a:rPr lang="en-US" altLang="en-US" sz="2800" dirty="0" smtClean="0"/>
              <a:t>Database</a:t>
            </a:r>
          </a:p>
          <a:p>
            <a:pPr>
              <a:lnSpc>
                <a:spcPct val="100000"/>
              </a:lnSpc>
              <a:spcBef>
                <a:spcPts val="488"/>
              </a:spcBef>
              <a:buSzPct val="95000"/>
              <a:buFont typeface="Times New Roman" pitchFamily="16" charset="0"/>
              <a:buBlip>
                <a:blip r:embed="rId3"/>
              </a:buBlip>
            </a:pPr>
            <a:r>
              <a:rPr lang="en-US" altLang="en-US" sz="2800" dirty="0" smtClean="0"/>
              <a:t>Global Design Database</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Lex</a:t>
            </a:r>
          </a:p>
          <a:p>
            <a:pPr>
              <a:lnSpc>
                <a:spcPct val="100000"/>
              </a:lnSpc>
              <a:spcBef>
                <a:spcPts val="488"/>
              </a:spcBef>
              <a:buSzPct val="95000"/>
              <a:buBlip>
                <a:blip r:embed="rId3"/>
              </a:buBlip>
            </a:pPr>
            <a:r>
              <a:rPr lang="en-US" altLang="en-US" sz="2800" dirty="0"/>
              <a:t>WIPO </a:t>
            </a:r>
            <a:r>
              <a:rPr lang="en-US" altLang="en-US" sz="2800" dirty="0" smtClean="0"/>
              <a:t>Pearl</a:t>
            </a:r>
            <a:endParaRPr lang="en-US" altLang="en-US" sz="2800" dirty="0"/>
          </a:p>
          <a:p>
            <a:pPr>
              <a:lnSpc>
                <a:spcPct val="100000"/>
              </a:lnSpc>
              <a:spcBef>
                <a:spcPts val="488"/>
              </a:spcBef>
              <a:buSzPct val="95000"/>
              <a:buFont typeface="Times New Roman" pitchFamily="16" charset="0"/>
              <a:buBlip>
                <a:blip r:embed="rId3"/>
              </a:buBlip>
            </a:pPr>
            <a:r>
              <a:rPr lang="en-US" altLang="en-US" sz="2800" dirty="0"/>
              <a:t>WIPO IPAS, WIPO DAS</a:t>
            </a:r>
          </a:p>
          <a:p>
            <a:pPr>
              <a:lnSpc>
                <a:spcPct val="100000"/>
              </a:lnSpc>
              <a:spcBef>
                <a:spcPts val="488"/>
              </a:spcBef>
              <a:buSzPct val="95000"/>
              <a:buFont typeface="Times New Roman" pitchFamily="16" charset="0"/>
              <a:buBlip>
                <a:blip r:embed="rId3"/>
              </a:buBlip>
            </a:pPr>
            <a:r>
              <a:rPr lang="en-US" altLang="en-US" sz="2800" dirty="0"/>
              <a:t>WIPO CASE</a:t>
            </a:r>
          </a:p>
          <a:p>
            <a:pPr>
              <a:lnSpc>
                <a:spcPct val="100000"/>
              </a:lnSpc>
              <a:spcBef>
                <a:spcPts val="488"/>
              </a:spcBef>
              <a:buSzPct val="95000"/>
              <a:buFont typeface="Times New Roman" pitchFamily="16" charset="0"/>
              <a:buBlip>
                <a:blip r:embed="rId3"/>
              </a:buBlip>
            </a:pPr>
            <a:r>
              <a:rPr lang="en-US" altLang="en-US" sz="2800" dirty="0"/>
              <a:t>WIPO RE:SEARCH</a:t>
            </a:r>
          </a:p>
          <a:p>
            <a:pPr>
              <a:lnSpc>
                <a:spcPct val="100000"/>
              </a:lnSpc>
              <a:spcBef>
                <a:spcPts val="488"/>
              </a:spcBef>
              <a:buSzPct val="95000"/>
              <a:buFont typeface="Times New Roman" pitchFamily="16" charset="0"/>
              <a:buBlip>
                <a:blip r:embed="rId3"/>
              </a:buBlip>
            </a:pPr>
            <a:r>
              <a:rPr lang="en-US" altLang="en-US" sz="2800" dirty="0"/>
              <a:t>WIPO </a:t>
            </a:r>
            <a:r>
              <a:rPr lang="en-US" altLang="en-US" sz="2800" dirty="0" smtClean="0"/>
              <a:t>GREEN</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3" y="5151127"/>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4229182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nvPr>
        </p:nvSpPr>
        <p:spPr>
          <a:xfrm>
            <a:off x="288032" y="188640"/>
            <a:ext cx="9144000" cy="792162"/>
          </a:xfrm>
        </p:spPr>
        <p:txBody>
          <a:bodyPr>
            <a:normAutofit/>
          </a:bodyPr>
          <a:lstStyle/>
          <a:p>
            <a:r>
              <a:rPr lang="fr-FR" sz="3000" dirty="0">
                <a:latin typeface="+mn-lt"/>
              </a:rPr>
              <a:t>The </a:t>
            </a:r>
            <a:r>
              <a:rPr lang="fr-FR" sz="3000" dirty="0" smtClean="0">
                <a:latin typeface="+mn-lt"/>
              </a:rPr>
              <a:t>GII</a:t>
            </a:r>
            <a:endParaRPr lang="fr-FR" sz="3000" dirty="0">
              <a:latin typeface="+mn-lt"/>
            </a:endParaRPr>
          </a:p>
        </p:txBody>
      </p:sp>
      <p:sp>
        <p:nvSpPr>
          <p:cNvPr id="32774" name="Espace réservé du texte 6"/>
          <p:cNvSpPr>
            <a:spLocks noGrp="1"/>
          </p:cNvSpPr>
          <p:nvPr>
            <p:ph type="body" idx="1"/>
          </p:nvPr>
        </p:nvSpPr>
        <p:spPr>
          <a:xfrm>
            <a:off x="827584" y="1080120"/>
            <a:ext cx="3600400" cy="360040"/>
          </a:xfrm>
        </p:spPr>
        <p:txBody>
          <a:bodyPr>
            <a:normAutofit fontScale="92500" lnSpcReduction="20000"/>
          </a:bodyPr>
          <a:lstStyle/>
          <a:p>
            <a:r>
              <a:rPr lang="fr-FR" dirty="0">
                <a:solidFill>
                  <a:srgbClr val="6FB7D7"/>
                </a:solidFill>
                <a:latin typeface="Times New Roman" charset="0"/>
                <a:cs typeface="Times New Roman" charset="0"/>
              </a:rPr>
              <a:t>      </a:t>
            </a:r>
            <a:r>
              <a:rPr lang="fr-FR" sz="2200" dirty="0">
                <a:solidFill>
                  <a:srgbClr val="3399FF"/>
                </a:solidFill>
                <a:latin typeface="Arial" charset="0"/>
                <a:cs typeface="Times New Roman" charset="0"/>
              </a:rPr>
              <a:t>RANKING </a:t>
            </a:r>
            <a:r>
              <a:rPr lang="fr-FR" sz="2200" dirty="0" smtClean="0">
                <a:solidFill>
                  <a:srgbClr val="3399FF"/>
                </a:solidFill>
                <a:latin typeface="Arial" charset="0"/>
                <a:cs typeface="Times New Roman" charset="0"/>
              </a:rPr>
              <a:t>2014 </a:t>
            </a:r>
            <a:endParaRPr lang="fr-FR" sz="2200" dirty="0">
              <a:solidFill>
                <a:srgbClr val="3399FF"/>
              </a:solidFill>
              <a:latin typeface="Arial" charset="0"/>
              <a:cs typeface="Times New Roman" charset="0"/>
            </a:endParaRPr>
          </a:p>
        </p:txBody>
      </p:sp>
      <p:sp>
        <p:nvSpPr>
          <p:cNvPr id="32772" name="Espace réservé du texte 4"/>
          <p:cNvSpPr>
            <a:spLocks noGrp="1"/>
          </p:cNvSpPr>
          <p:nvPr>
            <p:ph type="body" sz="quarter" idx="3"/>
          </p:nvPr>
        </p:nvSpPr>
        <p:spPr>
          <a:xfrm>
            <a:off x="4716016" y="1052736"/>
            <a:ext cx="3744416" cy="360040"/>
          </a:xfrm>
        </p:spPr>
        <p:txBody>
          <a:bodyPr>
            <a:normAutofit fontScale="92500" lnSpcReduction="20000"/>
          </a:bodyPr>
          <a:lstStyle/>
          <a:p>
            <a:r>
              <a:rPr lang="fr-FR" dirty="0">
                <a:solidFill>
                  <a:srgbClr val="6FB7D7"/>
                </a:solidFill>
                <a:latin typeface="Times New Roman" charset="0"/>
                <a:cs typeface="Times New Roman" charset="0"/>
              </a:rPr>
              <a:t>    </a:t>
            </a:r>
            <a:r>
              <a:rPr lang="fr-FR" sz="2200" dirty="0">
                <a:solidFill>
                  <a:srgbClr val="3399FF"/>
                </a:solidFill>
                <a:latin typeface="Arial" charset="0"/>
                <a:cs typeface="Times New Roman" charset="0"/>
              </a:rPr>
              <a:t>RANKING </a:t>
            </a:r>
            <a:r>
              <a:rPr lang="fr-FR" sz="2200" dirty="0" smtClean="0">
                <a:solidFill>
                  <a:srgbClr val="3399FF"/>
                </a:solidFill>
                <a:latin typeface="Arial" charset="0"/>
                <a:cs typeface="Times New Roman" charset="0"/>
              </a:rPr>
              <a:t>2015</a:t>
            </a:r>
            <a:endParaRPr lang="fr-FR" sz="2200" dirty="0">
              <a:solidFill>
                <a:srgbClr val="3399FF"/>
              </a:solidFill>
              <a:latin typeface="Arial" charset="0"/>
              <a:cs typeface="Times New Roman" charset="0"/>
            </a:endParaRPr>
          </a:p>
        </p:txBody>
      </p:sp>
      <p:sp>
        <p:nvSpPr>
          <p:cNvPr id="6" name="Espace réservé du contenu 5"/>
          <p:cNvSpPr>
            <a:spLocks noGrp="1"/>
          </p:cNvSpPr>
          <p:nvPr>
            <p:ph sz="quarter" idx="4"/>
          </p:nvPr>
        </p:nvSpPr>
        <p:spPr>
          <a:xfrm>
            <a:off x="5004048" y="1412776"/>
            <a:ext cx="3600400" cy="4896544"/>
          </a:xfrm>
        </p:spPr>
        <p:txBody>
          <a:bodyPr>
            <a:normAutofit/>
          </a:bodyPr>
          <a:lstStyle/>
          <a:p>
            <a:pPr marL="0" indent="0" algn="just">
              <a:buNone/>
              <a:defRPr/>
            </a:pPr>
            <a:r>
              <a:rPr lang="fr-FR" sz="1600" dirty="0" smtClean="0">
                <a:cs typeface="Times New Roman"/>
              </a:rPr>
              <a:t>  1. SWITZERLAND</a:t>
            </a:r>
          </a:p>
          <a:p>
            <a:pPr marL="0" indent="0" algn="just">
              <a:buNone/>
              <a:defRPr/>
            </a:pPr>
            <a:r>
              <a:rPr lang="fr-FR" sz="1600" dirty="0" smtClean="0">
                <a:cs typeface="Times New Roman"/>
              </a:rPr>
              <a:t>  2. UNITED KINGDOM</a:t>
            </a:r>
          </a:p>
          <a:p>
            <a:pPr marL="0" indent="0" algn="just">
              <a:buNone/>
              <a:defRPr/>
            </a:pPr>
            <a:r>
              <a:rPr lang="fr-FR" sz="1600" dirty="0" smtClean="0">
                <a:cs typeface="Times New Roman"/>
              </a:rPr>
              <a:t>  3. SWEDEN</a:t>
            </a:r>
            <a:endParaRPr lang="fr-FR" sz="1600" dirty="0">
              <a:cs typeface="Times New Roman"/>
            </a:endParaRPr>
          </a:p>
          <a:p>
            <a:pPr marL="0" indent="0" algn="just">
              <a:buNone/>
              <a:defRPr/>
            </a:pPr>
            <a:r>
              <a:rPr lang="fr-FR" sz="1600" dirty="0" smtClean="0">
                <a:cs typeface="Times New Roman"/>
              </a:rPr>
              <a:t>  4. NETHERLANDS</a:t>
            </a:r>
          </a:p>
          <a:p>
            <a:pPr marL="0" indent="0" algn="just">
              <a:buNone/>
              <a:defRPr/>
            </a:pPr>
            <a:r>
              <a:rPr lang="fr-FR" sz="1600" dirty="0" smtClean="0">
                <a:cs typeface="Times New Roman"/>
              </a:rPr>
              <a:t>  5. UNITED STATES OF AMERICA</a:t>
            </a:r>
          </a:p>
          <a:p>
            <a:pPr marL="0" indent="0" algn="just">
              <a:buNone/>
              <a:defRPr/>
            </a:pPr>
            <a:r>
              <a:rPr lang="fr-FR" sz="1600" b="1" dirty="0" smtClean="0">
                <a:solidFill>
                  <a:srgbClr val="3399FF"/>
                </a:solidFill>
                <a:cs typeface="Times New Roman"/>
              </a:rPr>
              <a:t>45. GREECE</a:t>
            </a:r>
            <a:endParaRPr lang="fr-FR" sz="1600" b="1" dirty="0">
              <a:solidFill>
                <a:srgbClr val="3399FF"/>
              </a:solidFill>
              <a:cs typeface="Times New Roman"/>
            </a:endParaRPr>
          </a:p>
          <a:p>
            <a:pPr marL="0" indent="0" algn="just">
              <a:buNone/>
              <a:defRPr/>
            </a:pPr>
            <a:endParaRPr lang="fr-FR" sz="1600" dirty="0">
              <a:cs typeface="Times New Roman"/>
            </a:endParaRPr>
          </a:p>
          <a:p>
            <a:pPr marL="0" indent="0" algn="just">
              <a:buNone/>
              <a:defRPr/>
            </a:pPr>
            <a:endParaRPr lang="fr-FR" sz="1600" dirty="0">
              <a:cs typeface="Times New Roman"/>
            </a:endParaRPr>
          </a:p>
        </p:txBody>
      </p:sp>
      <p:sp>
        <p:nvSpPr>
          <p:cNvPr id="8" name="Espace réservé du contenu 5"/>
          <p:cNvSpPr txBox="1">
            <a:spLocks/>
          </p:cNvSpPr>
          <p:nvPr/>
        </p:nvSpPr>
        <p:spPr bwMode="auto">
          <a:xfrm>
            <a:off x="1225108" y="1440160"/>
            <a:ext cx="360040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Blip>
                <a:blip r:embed="rId2"/>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2"/>
              </a:buBlip>
              <a:defRPr sz="2000">
                <a:solidFill>
                  <a:schemeClr val="tx1"/>
                </a:solidFill>
                <a:latin typeface="+mn-lt"/>
                <a:cs typeface="+mn-cs"/>
              </a:defRPr>
            </a:lvl2pPr>
            <a:lvl3pPr marL="1143000" indent="-228600" algn="l" rtl="0" eaLnBrk="1" fontAlgn="base" hangingPunct="1">
              <a:spcBef>
                <a:spcPct val="20000"/>
              </a:spcBef>
              <a:spcAft>
                <a:spcPct val="0"/>
              </a:spcAft>
              <a:buBlip>
                <a:blip r:embed="rId2"/>
              </a:buBlip>
              <a:defRPr sz="1800">
                <a:solidFill>
                  <a:schemeClr val="tx1"/>
                </a:solidFill>
                <a:latin typeface="+mn-lt"/>
                <a:cs typeface="+mn-cs"/>
              </a:defRPr>
            </a:lvl3pPr>
            <a:lvl4pPr marL="1600200" indent="-228600" algn="l" rtl="0" eaLnBrk="1" fontAlgn="base" hangingPunct="1">
              <a:spcBef>
                <a:spcPct val="20000"/>
              </a:spcBef>
              <a:spcAft>
                <a:spcPct val="0"/>
              </a:spcAft>
              <a:buBlip>
                <a:blip r:embed="rId2"/>
              </a:buBlip>
              <a:defRPr sz="1600">
                <a:solidFill>
                  <a:schemeClr val="tx1"/>
                </a:solidFill>
                <a:latin typeface="+mn-lt"/>
                <a:cs typeface="+mn-cs"/>
              </a:defRPr>
            </a:lvl4pPr>
            <a:lvl5pPr marL="2057400" indent="-228600" algn="l" rtl="0" eaLnBrk="1" fontAlgn="base" hangingPunct="1">
              <a:spcBef>
                <a:spcPct val="20000"/>
              </a:spcBef>
              <a:spcAft>
                <a:spcPct val="0"/>
              </a:spcAft>
              <a:buBlip>
                <a:blip r:embed="rId2"/>
              </a:buBlip>
              <a:defRPr sz="16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16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16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16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1600">
                <a:solidFill>
                  <a:schemeClr val="tx1"/>
                </a:solidFill>
                <a:latin typeface="+mn-lt"/>
                <a:cs typeface="+mn-cs"/>
              </a:defRPr>
            </a:lvl9pPr>
          </a:lstStyle>
          <a:p>
            <a:pPr marL="0" indent="0">
              <a:buNone/>
              <a:defRPr/>
            </a:pPr>
            <a:r>
              <a:rPr lang="fr-FR" sz="1600" dirty="0">
                <a:cs typeface="Times New Roman"/>
              </a:rPr>
              <a:t> </a:t>
            </a:r>
            <a:r>
              <a:rPr lang="fr-FR" sz="1600" dirty="0" smtClean="0">
                <a:cs typeface="Times New Roman"/>
              </a:rPr>
              <a:t> 1. SWITZERLAND</a:t>
            </a:r>
            <a:endParaRPr lang="fr-FR" sz="1600" dirty="0">
              <a:cs typeface="Times New Roman"/>
            </a:endParaRPr>
          </a:p>
          <a:p>
            <a:pPr marL="0" indent="0">
              <a:buNone/>
              <a:defRPr/>
            </a:pPr>
            <a:r>
              <a:rPr lang="fr-FR" sz="1600" dirty="0">
                <a:cs typeface="Times New Roman"/>
              </a:rPr>
              <a:t>  2. </a:t>
            </a:r>
            <a:r>
              <a:rPr lang="fr-FR" sz="1600" dirty="0">
                <a:cs typeface="Times New Roman" charset="0"/>
              </a:rPr>
              <a:t>UNITED KINGDOM</a:t>
            </a:r>
            <a:endParaRPr lang="fr-FR" sz="1600" dirty="0">
              <a:cs typeface="Times New Roman"/>
            </a:endParaRPr>
          </a:p>
          <a:p>
            <a:pPr marL="0" indent="0">
              <a:buNone/>
              <a:defRPr/>
            </a:pPr>
            <a:r>
              <a:rPr lang="fr-FR" sz="1600" dirty="0">
                <a:cs typeface="Times New Roman"/>
              </a:rPr>
              <a:t>  3. SWEDEN</a:t>
            </a:r>
          </a:p>
          <a:p>
            <a:pPr marL="0" indent="0">
              <a:buNone/>
              <a:defRPr/>
            </a:pPr>
            <a:r>
              <a:rPr lang="fr-FR" sz="1600" dirty="0">
                <a:cs typeface="Times New Roman"/>
              </a:rPr>
              <a:t>  4. FINLAND </a:t>
            </a:r>
          </a:p>
          <a:p>
            <a:pPr marL="0" indent="0">
              <a:buNone/>
              <a:defRPr/>
            </a:pPr>
            <a:r>
              <a:rPr lang="fr-FR" sz="1600" dirty="0">
                <a:cs typeface="Times New Roman"/>
              </a:rPr>
              <a:t>  5. NETHERLANDS</a:t>
            </a:r>
          </a:p>
          <a:p>
            <a:pPr marL="0" indent="0">
              <a:buNone/>
              <a:defRPr/>
            </a:pPr>
            <a:r>
              <a:rPr lang="fr-FR" sz="1600" b="1" kern="0" dirty="0" smtClean="0">
                <a:solidFill>
                  <a:srgbClr val="3399FF"/>
                </a:solidFill>
                <a:cs typeface="Times New Roman"/>
              </a:rPr>
              <a:t>50. GREECE</a:t>
            </a:r>
          </a:p>
        </p:txBody>
      </p:sp>
      <p:sp>
        <p:nvSpPr>
          <p:cNvPr id="12" name="Content Placeholder 7"/>
          <p:cNvSpPr>
            <a:spLocks noGrp="1"/>
          </p:cNvSpPr>
          <p:nvPr>
            <p:ph idx="1"/>
          </p:nvPr>
        </p:nvSpPr>
        <p:spPr>
          <a:xfrm>
            <a:off x="467544" y="3645024"/>
            <a:ext cx="8229600" cy="1323529"/>
          </a:xfrm>
        </p:spPr>
        <p:txBody>
          <a:bodyPr/>
          <a:lstStyle/>
          <a:p>
            <a:pPr marL="342900" indent="-342900">
              <a:buClr>
                <a:srgbClr val="0070C0"/>
              </a:buClr>
              <a:buFont typeface="Wingdings" panose="05000000000000000000" pitchFamily="2" charset="2"/>
              <a:buChar char="§"/>
            </a:pPr>
            <a:endParaRPr lang="fr-CH" sz="2000" dirty="0"/>
          </a:p>
          <a:p>
            <a:pPr marL="342900" indent="-342900">
              <a:buClr>
                <a:srgbClr val="0070C0"/>
              </a:buClr>
              <a:buFont typeface="Wingdings" panose="05000000000000000000" pitchFamily="2" charset="2"/>
              <a:buChar char="§"/>
            </a:pPr>
            <a:r>
              <a:rPr lang="fr-CH" sz="2000" b="0" dirty="0" err="1" smtClean="0"/>
              <a:t>Improved</a:t>
            </a:r>
            <a:r>
              <a:rPr lang="fr-CH" sz="2000" b="0" dirty="0" smtClean="0"/>
              <a:t> GII </a:t>
            </a:r>
            <a:r>
              <a:rPr lang="fr-CH" sz="2000" b="0" dirty="0" err="1" smtClean="0"/>
              <a:t>ranking</a:t>
            </a:r>
            <a:r>
              <a:rPr lang="fr-CH" sz="2000" b="0" dirty="0" smtClean="0"/>
              <a:t> </a:t>
            </a:r>
            <a:r>
              <a:rPr lang="fr-CH" sz="2000" b="0" dirty="0" err="1" smtClean="0"/>
              <a:t>from</a:t>
            </a:r>
            <a:r>
              <a:rPr lang="fr-CH" sz="2000" b="0" dirty="0" smtClean="0"/>
              <a:t> 2014</a:t>
            </a:r>
          </a:p>
          <a:p>
            <a:pPr marL="342900" indent="-342900">
              <a:buClr>
                <a:srgbClr val="0070C0"/>
              </a:buClr>
              <a:buFont typeface="Wingdings" panose="05000000000000000000" pitchFamily="2" charset="2"/>
              <a:buChar char="§"/>
            </a:pPr>
            <a:endParaRPr lang="fr-CH" sz="2000" b="0" dirty="0" smtClean="0"/>
          </a:p>
          <a:p>
            <a:pPr marL="342900" indent="-342900">
              <a:buClr>
                <a:srgbClr val="0070C0"/>
              </a:buClr>
              <a:buFont typeface="Wingdings" panose="05000000000000000000" pitchFamily="2" charset="2"/>
              <a:buChar char="§"/>
            </a:pPr>
            <a:r>
              <a:rPr lang="fr-CH" sz="2000" b="0" dirty="0" smtClean="0"/>
              <a:t>Gross </a:t>
            </a:r>
            <a:r>
              <a:rPr lang="fr-CH" sz="2000" b="0" dirty="0" err="1" smtClean="0"/>
              <a:t>Domestic</a:t>
            </a:r>
            <a:r>
              <a:rPr lang="fr-CH" sz="2000" b="0" dirty="0" smtClean="0"/>
              <a:t> </a:t>
            </a:r>
            <a:r>
              <a:rPr lang="fr-CH" sz="2000" b="0" dirty="0" err="1" smtClean="0"/>
              <a:t>Expenditure</a:t>
            </a:r>
            <a:r>
              <a:rPr lang="fr-CH" sz="2000" b="0" dirty="0" smtClean="0"/>
              <a:t> on R&amp;D: </a:t>
            </a:r>
            <a:r>
              <a:rPr lang="fr-CH" sz="2000" b="0" dirty="0" err="1" smtClean="0"/>
              <a:t>below</a:t>
            </a:r>
            <a:r>
              <a:rPr lang="fr-CH" sz="2000" b="0" dirty="0" smtClean="0"/>
              <a:t> </a:t>
            </a:r>
            <a:r>
              <a:rPr lang="fr-CH" sz="2000" b="0" dirty="0" err="1" smtClean="0"/>
              <a:t>crisis</a:t>
            </a:r>
            <a:r>
              <a:rPr lang="fr-CH" sz="2000" b="0" dirty="0" smtClean="0"/>
              <a:t> </a:t>
            </a:r>
            <a:r>
              <a:rPr lang="fr-CH" sz="2000" b="0" dirty="0" err="1" smtClean="0"/>
              <a:t>levels</a:t>
            </a:r>
            <a:r>
              <a:rPr lang="fr-CH" sz="2000" b="0" dirty="0" smtClean="0"/>
              <a:t> in 2013: </a:t>
            </a:r>
          </a:p>
        </p:txBody>
      </p:sp>
      <p:graphicFrame>
        <p:nvGraphicFramePr>
          <p:cNvPr id="13" name="Table 12"/>
          <p:cNvGraphicFramePr>
            <a:graphicFrameLocks noGrp="1"/>
          </p:cNvGraphicFramePr>
          <p:nvPr>
            <p:extLst>
              <p:ext uri="{D42A27DB-BD31-4B8C-83A1-F6EECF244321}">
                <p14:modId xmlns:p14="http://schemas.microsoft.com/office/powerpoint/2010/main" val="1576262120"/>
              </p:ext>
            </p:extLst>
          </p:nvPr>
        </p:nvGraphicFramePr>
        <p:xfrm>
          <a:off x="539552" y="5085184"/>
          <a:ext cx="6095999" cy="741680"/>
        </p:xfrm>
        <a:graphic>
          <a:graphicData uri="http://schemas.openxmlformats.org/drawingml/2006/table">
            <a:tbl>
              <a:tblPr firstRow="1" bandRow="1">
                <a:tableStyleId>{5C22544A-7EE6-4342-B048-85BDC9FD1C3A}</a:tableStyleId>
              </a:tblPr>
              <a:tblGrid>
                <a:gridCol w="870857"/>
                <a:gridCol w="870857"/>
                <a:gridCol w="870857"/>
                <a:gridCol w="870857"/>
                <a:gridCol w="870857"/>
                <a:gridCol w="870857"/>
                <a:gridCol w="870857"/>
              </a:tblGrid>
              <a:tr h="370840">
                <a:tc>
                  <a:txBody>
                    <a:bodyPr/>
                    <a:lstStyle/>
                    <a:p>
                      <a:endParaRPr lang="en-US" dirty="0">
                        <a:solidFill>
                          <a:srgbClr val="00408C"/>
                        </a:solidFill>
                      </a:endParaRPr>
                    </a:p>
                  </a:txBody>
                  <a:tcPr>
                    <a:solidFill>
                      <a:srgbClr val="3399FF"/>
                    </a:solidFill>
                  </a:tcPr>
                </a:tc>
                <a:tc>
                  <a:txBody>
                    <a:bodyPr/>
                    <a:lstStyle/>
                    <a:p>
                      <a:r>
                        <a:rPr lang="fr-CH" dirty="0" smtClean="0">
                          <a:solidFill>
                            <a:srgbClr val="00408C"/>
                          </a:solidFill>
                        </a:rPr>
                        <a:t>2008</a:t>
                      </a:r>
                      <a:endParaRPr lang="en-US" dirty="0">
                        <a:solidFill>
                          <a:srgbClr val="00408C"/>
                        </a:solidFill>
                      </a:endParaRPr>
                    </a:p>
                  </a:txBody>
                  <a:tcPr>
                    <a:solidFill>
                      <a:srgbClr val="3399FF"/>
                    </a:solidFill>
                  </a:tcPr>
                </a:tc>
                <a:tc>
                  <a:txBody>
                    <a:bodyPr/>
                    <a:lstStyle/>
                    <a:p>
                      <a:r>
                        <a:rPr lang="fr-CH" dirty="0" smtClean="0">
                          <a:solidFill>
                            <a:srgbClr val="00408C"/>
                          </a:solidFill>
                        </a:rPr>
                        <a:t>2009</a:t>
                      </a:r>
                      <a:endParaRPr lang="en-US" dirty="0">
                        <a:solidFill>
                          <a:srgbClr val="00408C"/>
                        </a:solidFill>
                      </a:endParaRPr>
                    </a:p>
                  </a:txBody>
                  <a:tcPr>
                    <a:solidFill>
                      <a:srgbClr val="3399FF"/>
                    </a:solidFill>
                  </a:tcPr>
                </a:tc>
                <a:tc>
                  <a:txBody>
                    <a:bodyPr/>
                    <a:lstStyle/>
                    <a:p>
                      <a:r>
                        <a:rPr lang="fr-CH" dirty="0" smtClean="0">
                          <a:solidFill>
                            <a:srgbClr val="00408C"/>
                          </a:solidFill>
                        </a:rPr>
                        <a:t>2010</a:t>
                      </a:r>
                      <a:endParaRPr lang="en-US" dirty="0">
                        <a:solidFill>
                          <a:srgbClr val="00408C"/>
                        </a:solidFill>
                      </a:endParaRPr>
                    </a:p>
                  </a:txBody>
                  <a:tcPr>
                    <a:solidFill>
                      <a:srgbClr val="3399FF"/>
                    </a:solidFill>
                  </a:tcPr>
                </a:tc>
                <a:tc>
                  <a:txBody>
                    <a:bodyPr/>
                    <a:lstStyle/>
                    <a:p>
                      <a:r>
                        <a:rPr lang="fr-CH" dirty="0" smtClean="0">
                          <a:solidFill>
                            <a:srgbClr val="00408C"/>
                          </a:solidFill>
                        </a:rPr>
                        <a:t>2011</a:t>
                      </a:r>
                      <a:endParaRPr lang="en-US" dirty="0">
                        <a:solidFill>
                          <a:srgbClr val="00408C"/>
                        </a:solidFill>
                      </a:endParaRPr>
                    </a:p>
                  </a:txBody>
                  <a:tcPr>
                    <a:solidFill>
                      <a:srgbClr val="3399FF"/>
                    </a:solidFill>
                  </a:tcPr>
                </a:tc>
                <a:tc>
                  <a:txBody>
                    <a:bodyPr/>
                    <a:lstStyle/>
                    <a:p>
                      <a:r>
                        <a:rPr lang="fr-CH" dirty="0" smtClean="0">
                          <a:solidFill>
                            <a:srgbClr val="00408C"/>
                          </a:solidFill>
                        </a:rPr>
                        <a:t>2012</a:t>
                      </a:r>
                      <a:endParaRPr lang="en-US" dirty="0">
                        <a:solidFill>
                          <a:srgbClr val="00408C"/>
                        </a:solidFill>
                      </a:endParaRPr>
                    </a:p>
                  </a:txBody>
                  <a:tcPr>
                    <a:solidFill>
                      <a:srgbClr val="3399FF"/>
                    </a:solidFill>
                  </a:tcPr>
                </a:tc>
                <a:tc>
                  <a:txBody>
                    <a:bodyPr/>
                    <a:lstStyle/>
                    <a:p>
                      <a:r>
                        <a:rPr lang="fr-CH" dirty="0" smtClean="0">
                          <a:solidFill>
                            <a:srgbClr val="00408C"/>
                          </a:solidFill>
                        </a:rPr>
                        <a:t>2013</a:t>
                      </a:r>
                      <a:endParaRPr lang="en-US" dirty="0">
                        <a:solidFill>
                          <a:srgbClr val="00408C"/>
                        </a:solidFill>
                      </a:endParaRPr>
                    </a:p>
                  </a:txBody>
                  <a:tcPr>
                    <a:solidFill>
                      <a:srgbClr val="3399FF"/>
                    </a:solidFill>
                  </a:tcPr>
                </a:tc>
              </a:tr>
              <a:tr h="370840">
                <a:tc>
                  <a:txBody>
                    <a:bodyPr/>
                    <a:lstStyle/>
                    <a:p>
                      <a:r>
                        <a:rPr lang="fr-CH" dirty="0" smtClean="0">
                          <a:solidFill>
                            <a:srgbClr val="00408C"/>
                          </a:solidFill>
                        </a:rPr>
                        <a:t>GERD</a:t>
                      </a:r>
                      <a:endParaRPr lang="en-US" dirty="0">
                        <a:solidFill>
                          <a:srgbClr val="00408C"/>
                        </a:solidFill>
                      </a:endParaRPr>
                    </a:p>
                  </a:txBody>
                  <a:tcPr>
                    <a:solidFill>
                      <a:srgbClr val="3399FF"/>
                    </a:solidFill>
                  </a:tcPr>
                </a:tc>
                <a:tc>
                  <a:txBody>
                    <a:bodyPr/>
                    <a:lstStyle/>
                    <a:p>
                      <a:r>
                        <a:rPr lang="fr-CH" dirty="0" smtClean="0">
                          <a:solidFill>
                            <a:srgbClr val="00408C"/>
                          </a:solidFill>
                        </a:rPr>
                        <a:t>100</a:t>
                      </a:r>
                      <a:endParaRPr lang="en-US" dirty="0">
                        <a:solidFill>
                          <a:srgbClr val="00408C"/>
                        </a:solidFill>
                      </a:endParaRPr>
                    </a:p>
                  </a:txBody>
                  <a:tcPr>
                    <a:solidFill>
                      <a:srgbClr val="3399FF"/>
                    </a:solidFill>
                  </a:tcPr>
                </a:tc>
                <a:tc>
                  <a:txBody>
                    <a:bodyPr/>
                    <a:lstStyle/>
                    <a:p>
                      <a:r>
                        <a:rPr lang="fr-CH" dirty="0" smtClean="0">
                          <a:solidFill>
                            <a:srgbClr val="00408C"/>
                          </a:solidFill>
                        </a:rPr>
                        <a:t>90</a:t>
                      </a:r>
                      <a:endParaRPr lang="en-US" dirty="0">
                        <a:solidFill>
                          <a:srgbClr val="00408C"/>
                        </a:solidFill>
                      </a:endParaRPr>
                    </a:p>
                  </a:txBody>
                  <a:tcPr>
                    <a:solidFill>
                      <a:srgbClr val="3399FF"/>
                    </a:solidFill>
                  </a:tcPr>
                </a:tc>
                <a:tc>
                  <a:txBody>
                    <a:bodyPr/>
                    <a:lstStyle/>
                    <a:p>
                      <a:r>
                        <a:rPr lang="fr-CH" dirty="0" smtClean="0">
                          <a:solidFill>
                            <a:srgbClr val="00408C"/>
                          </a:solidFill>
                        </a:rPr>
                        <a:t>82</a:t>
                      </a:r>
                      <a:endParaRPr lang="en-US" dirty="0">
                        <a:solidFill>
                          <a:srgbClr val="00408C"/>
                        </a:solidFill>
                      </a:endParaRPr>
                    </a:p>
                  </a:txBody>
                  <a:tcPr>
                    <a:solidFill>
                      <a:srgbClr val="3399FF"/>
                    </a:solidFill>
                  </a:tcPr>
                </a:tc>
                <a:tc>
                  <a:txBody>
                    <a:bodyPr/>
                    <a:lstStyle/>
                    <a:p>
                      <a:r>
                        <a:rPr lang="fr-CH" dirty="0" smtClean="0">
                          <a:solidFill>
                            <a:srgbClr val="00408C"/>
                          </a:solidFill>
                        </a:rPr>
                        <a:t>83</a:t>
                      </a:r>
                      <a:endParaRPr lang="en-US" dirty="0">
                        <a:solidFill>
                          <a:srgbClr val="00408C"/>
                        </a:solidFill>
                      </a:endParaRPr>
                    </a:p>
                  </a:txBody>
                  <a:tcPr>
                    <a:solidFill>
                      <a:srgbClr val="3399FF"/>
                    </a:solidFill>
                  </a:tcPr>
                </a:tc>
                <a:tc>
                  <a:txBody>
                    <a:bodyPr/>
                    <a:lstStyle/>
                    <a:p>
                      <a:r>
                        <a:rPr lang="fr-CH" dirty="0" smtClean="0">
                          <a:solidFill>
                            <a:srgbClr val="00408C"/>
                          </a:solidFill>
                        </a:rPr>
                        <a:t>80</a:t>
                      </a:r>
                      <a:endParaRPr lang="en-US" dirty="0">
                        <a:solidFill>
                          <a:srgbClr val="00408C"/>
                        </a:solidFill>
                      </a:endParaRPr>
                    </a:p>
                  </a:txBody>
                  <a:tcPr>
                    <a:solidFill>
                      <a:srgbClr val="3399FF"/>
                    </a:solidFill>
                  </a:tcPr>
                </a:tc>
                <a:tc>
                  <a:txBody>
                    <a:bodyPr/>
                    <a:lstStyle/>
                    <a:p>
                      <a:r>
                        <a:rPr lang="fr-CH" dirty="0" smtClean="0">
                          <a:solidFill>
                            <a:srgbClr val="00408C"/>
                          </a:solidFill>
                        </a:rPr>
                        <a:t>88</a:t>
                      </a:r>
                      <a:endParaRPr lang="en-US" dirty="0">
                        <a:solidFill>
                          <a:srgbClr val="00408C"/>
                        </a:solidFill>
                      </a:endParaRPr>
                    </a:p>
                  </a:txBody>
                  <a:tcPr>
                    <a:solidFill>
                      <a:srgbClr val="3399FF"/>
                    </a:solidFill>
                  </a:tcPr>
                </a:tc>
              </a:tr>
            </a:tbl>
          </a:graphicData>
        </a:graphic>
      </p:graphicFrame>
    </p:spTree>
    <p:extLst>
      <p:ext uri="{BB962C8B-B14F-4D97-AF65-F5344CB8AC3E}">
        <p14:creationId xmlns:p14="http://schemas.microsoft.com/office/powerpoint/2010/main" val="3184126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1"/>
          <p:cNvSpPr txBox="1">
            <a:spLocks noChangeArrowheads="1"/>
          </p:cNvSpPr>
          <p:nvPr/>
        </p:nvSpPr>
        <p:spPr bwMode="auto">
          <a:xfrm>
            <a:off x="457200" y="1773238"/>
            <a:ext cx="836295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marL="74295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488"/>
              </a:spcBef>
            </a:pPr>
            <a:endParaRPr lang="en-US" altLang="en-US" sz="1600" dirty="0">
              <a:ea typeface="MS PGothic" charset="-128"/>
            </a:endParaRPr>
          </a:p>
          <a:p>
            <a:pPr hangingPunct="1">
              <a:lnSpc>
                <a:spcPct val="100000"/>
              </a:lnSpc>
              <a:spcBef>
                <a:spcPts val="488"/>
              </a:spcBef>
              <a:buSzPct val="111000"/>
              <a:buBlip>
                <a:blip r:embed="rId3"/>
              </a:buBlip>
            </a:pPr>
            <a:r>
              <a:rPr lang="el-GR" altLang="en-US" sz="2400" dirty="0">
                <a:ea typeface="MS PGothic" charset="-128"/>
              </a:rPr>
              <a:t>Γενικοί στόχοι</a:t>
            </a:r>
            <a:r>
              <a:rPr lang="en-US" altLang="en-US" sz="2400" dirty="0" smtClean="0">
                <a:ea typeface="MS PGothic" charset="-128"/>
              </a:rPr>
              <a:t>:</a:t>
            </a:r>
            <a:endParaRPr lang="en-US" altLang="en-US" sz="2400" dirty="0">
              <a:ea typeface="MS PGothic" charset="-128"/>
            </a:endParaRPr>
          </a:p>
          <a:p>
            <a:pPr lvl="1" hangingPunct="1">
              <a:lnSpc>
                <a:spcPct val="100000"/>
              </a:lnSpc>
              <a:spcBef>
                <a:spcPts val="488"/>
              </a:spcBef>
              <a:buSzPct val="75000"/>
              <a:buFont typeface="StarSymbol" charset="0"/>
              <a:buChar char="-"/>
            </a:pPr>
            <a:r>
              <a:rPr lang="el-GR" altLang="en-US" sz="2000" dirty="0">
                <a:ea typeface="MS PGothic" charset="-128"/>
              </a:rPr>
              <a:t>συντονισμός για μεταφορά τεχνολογίας και συνεργασίες</a:t>
            </a:r>
          </a:p>
          <a:p>
            <a:pPr lvl="1" hangingPunct="1">
              <a:lnSpc>
                <a:spcPct val="100000"/>
              </a:lnSpc>
              <a:spcBef>
                <a:spcPts val="488"/>
              </a:spcBef>
              <a:buSzPct val="75000"/>
              <a:buFont typeface="StarSymbol" charset="0"/>
              <a:buChar char="-"/>
            </a:pPr>
            <a:r>
              <a:rPr lang="el-GR" altLang="en-US" sz="2000" dirty="0" smtClean="0">
                <a:ea typeface="MS PGothic" charset="-128"/>
              </a:rPr>
              <a:t>ελάττωση </a:t>
            </a:r>
            <a:r>
              <a:rPr lang="el-GR" altLang="en-US" sz="2000" dirty="0">
                <a:ea typeface="MS PGothic" charset="-128"/>
              </a:rPr>
              <a:t>του κόστους συναλλαγών</a:t>
            </a:r>
          </a:p>
          <a:p>
            <a:pPr lvl="1" hangingPunct="1">
              <a:lnSpc>
                <a:spcPct val="100000"/>
              </a:lnSpc>
              <a:spcBef>
                <a:spcPts val="488"/>
              </a:spcBef>
              <a:buSzPct val="75000"/>
              <a:buFont typeface="StarSymbol" charset="0"/>
              <a:buChar char="-"/>
            </a:pPr>
            <a:r>
              <a:rPr lang="el-GR" altLang="en-US" sz="2000" dirty="0" smtClean="0">
                <a:ea typeface="MS PGothic" charset="-128"/>
              </a:rPr>
              <a:t>αξιοποίηση </a:t>
            </a:r>
            <a:r>
              <a:rPr lang="el-GR" altLang="en-US" sz="2000" dirty="0">
                <a:ea typeface="MS PGothic" charset="-128"/>
              </a:rPr>
              <a:t>συγκριτικών πλεονεκτημάτων των προσεγγίσεων </a:t>
            </a:r>
            <a:r>
              <a:rPr lang="el-GR" altLang="en-US" sz="2000" dirty="0" smtClean="0">
                <a:ea typeface="MS PGothic" charset="-128"/>
              </a:rPr>
              <a:t>πολλών </a:t>
            </a:r>
            <a:r>
              <a:rPr lang="el-GR" altLang="en-US" sz="2000" dirty="0">
                <a:ea typeface="MS PGothic" charset="-128"/>
              </a:rPr>
              <a:t>ενδιαφερομένων</a:t>
            </a:r>
          </a:p>
          <a:p>
            <a:pPr lvl="1" hangingPunct="1">
              <a:lnSpc>
                <a:spcPct val="100000"/>
              </a:lnSpc>
              <a:spcBef>
                <a:spcPts val="488"/>
              </a:spcBef>
              <a:buSzPct val="75000"/>
              <a:buFont typeface="StarSymbol" charset="0"/>
              <a:buChar char="-"/>
            </a:pPr>
            <a:r>
              <a:rPr lang="el-GR" altLang="en-US" sz="2000" dirty="0" smtClean="0">
                <a:ea typeface="MS PGothic" charset="-128"/>
              </a:rPr>
              <a:t>παρουσίαση </a:t>
            </a:r>
            <a:r>
              <a:rPr lang="el-GR" altLang="en-US" sz="2000" dirty="0">
                <a:ea typeface="MS PGothic" charset="-128"/>
              </a:rPr>
              <a:t>πρακτικών μέσων για τα θέματα παγκόσμιας πολιτικής</a:t>
            </a:r>
          </a:p>
          <a:p>
            <a:pPr hangingPunct="1">
              <a:lnSpc>
                <a:spcPct val="100000"/>
              </a:lnSpc>
              <a:spcBef>
                <a:spcPts val="488"/>
              </a:spcBef>
              <a:buSzPct val="111000"/>
              <a:buFont typeface="StarSymbol" charset="0"/>
              <a:buBlip>
                <a:blip r:embed="rId3"/>
              </a:buBlip>
            </a:pPr>
            <a:r>
              <a:rPr lang="el-GR" sz="2400" dirty="0" smtClean="0"/>
              <a:t>Με </a:t>
            </a:r>
            <a:r>
              <a:rPr lang="el-GR" sz="2400" dirty="0"/>
              <a:t>βάση την αναγνώριση ότι</a:t>
            </a:r>
            <a:r>
              <a:rPr lang="en-US" altLang="en-US" sz="2400" dirty="0" smtClean="0">
                <a:ea typeface="MS PGothic" charset="-128"/>
              </a:rPr>
              <a:t>:</a:t>
            </a:r>
            <a:endParaRPr lang="en-US" altLang="en-US" sz="2400" dirty="0">
              <a:ea typeface="MS PGothic" charset="-128"/>
            </a:endParaRPr>
          </a:p>
          <a:p>
            <a:pPr lvl="2" hangingPunct="1">
              <a:lnSpc>
                <a:spcPct val="100000"/>
              </a:lnSpc>
              <a:spcBef>
                <a:spcPts val="488"/>
              </a:spcBef>
              <a:buSzPct val="45000"/>
              <a:buFont typeface="StarSymbol" charset="0"/>
              <a:buChar char="-"/>
            </a:pPr>
            <a:r>
              <a:rPr lang="el-GR" altLang="en-US" sz="2000" dirty="0">
                <a:ea typeface="MS PGothic" charset="-128"/>
              </a:rPr>
              <a:t>Οι χρήστες θέλουν πρόσβαση σε τεχνολογίες, όχι απλά σε δικαιώματα διπλωμάτων ευρεσιτεχνίας</a:t>
            </a:r>
          </a:p>
          <a:p>
            <a:pPr lvl="2" hangingPunct="1">
              <a:lnSpc>
                <a:spcPct val="100000"/>
              </a:lnSpc>
              <a:spcBef>
                <a:spcPts val="488"/>
              </a:spcBef>
              <a:buSzPct val="45000"/>
              <a:buFont typeface="StarSymbol" charset="0"/>
              <a:buChar char="-"/>
            </a:pPr>
            <a:r>
              <a:rPr lang="el-GR" altLang="en-US" sz="2000" dirty="0" smtClean="0">
                <a:ea typeface="MS PGothic" charset="-128"/>
              </a:rPr>
              <a:t>η </a:t>
            </a:r>
            <a:r>
              <a:rPr lang="el-GR" altLang="en-US" sz="2000" dirty="0">
                <a:ea typeface="MS PGothic" charset="-128"/>
              </a:rPr>
              <a:t>συνεργασία (π.χ. κατάρτιση) είναι κρίσιμη για τη μεταφορά τεχνολογίας</a:t>
            </a:r>
          </a:p>
          <a:p>
            <a:pPr lvl="2" hangingPunct="1">
              <a:lnSpc>
                <a:spcPct val="100000"/>
              </a:lnSpc>
              <a:spcBef>
                <a:spcPts val="488"/>
              </a:spcBef>
              <a:buSzPct val="45000"/>
              <a:buFont typeface="StarSymbol" charset="0"/>
              <a:buChar char="-"/>
            </a:pPr>
            <a:endParaRPr lang="en-US" altLang="en-US" sz="2000" dirty="0">
              <a:ea typeface="MS PGothic" charset="-128"/>
            </a:endParaRPr>
          </a:p>
        </p:txBody>
      </p:sp>
      <p:pic>
        <p:nvPicPr>
          <p:cNvPr id="59394" name="Picture 2"/>
          <p:cNvPicPr>
            <a:picLocks noChangeAspect="1" noChangeArrowheads="1"/>
          </p:cNvPicPr>
          <p:nvPr/>
        </p:nvPicPr>
        <p:blipFill>
          <a:blip r:embed="rId4">
            <a:extLst>
              <a:ext uri="{28A0092B-C50C-407E-A947-70E740481C1C}">
                <a14:useLocalDpi xmlns:a14="http://schemas.microsoft.com/office/drawing/2010/main" val="0"/>
              </a:ext>
            </a:extLst>
          </a:blip>
          <a:srcRect t="62743" b="22150"/>
          <a:stretch>
            <a:fillRect/>
          </a:stretch>
        </p:blipFill>
        <p:spPr bwMode="auto">
          <a:xfrm>
            <a:off x="4760913" y="1341438"/>
            <a:ext cx="4383087" cy="508000"/>
          </a:xfrm>
          <a:prstGeom prst="rect">
            <a:avLst/>
          </a:prstGeom>
          <a:noFill/>
          <a:ln>
            <a:noFill/>
          </a:ln>
          <a:effectLst/>
          <a:extLst>
            <a:ext uri="{909E8E84-426E-40dd-AFC4-6F175D3DCCD1}">
              <a14:hiddenFill xmlns:a14="http://schemas.microsoft.com/office/drawing/2010/main">
                <a:blipFill dpi="0" rotWithShape="0">
                  <a:blip/>
                  <a:srcRect t="62743" b="2215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395" name="Picture 3"/>
          <p:cNvPicPr>
            <a:picLocks noChangeAspect="1" noChangeArrowheads="1"/>
          </p:cNvPicPr>
          <p:nvPr/>
        </p:nvPicPr>
        <p:blipFill>
          <a:blip r:embed="rId5">
            <a:extLst>
              <a:ext uri="{28A0092B-C50C-407E-A947-70E740481C1C}">
                <a14:useLocalDpi xmlns:a14="http://schemas.microsoft.com/office/drawing/2010/main" val="0"/>
              </a:ext>
            </a:extLst>
          </a:blip>
          <a:srcRect t="58362" b="27592"/>
          <a:stretch>
            <a:fillRect/>
          </a:stretch>
        </p:blipFill>
        <p:spPr bwMode="auto">
          <a:xfrm>
            <a:off x="539750" y="692150"/>
            <a:ext cx="3881438" cy="457200"/>
          </a:xfrm>
          <a:prstGeom prst="rect">
            <a:avLst/>
          </a:prstGeom>
          <a:noFill/>
          <a:ln>
            <a:noFill/>
          </a:ln>
          <a:effectLst/>
          <a:extLst>
            <a:ext uri="{909E8E84-426E-40dd-AFC4-6F175D3DCCD1}">
              <a14:hiddenFill xmlns:a14="http://schemas.microsoft.com/office/drawing/2010/main">
                <a:blipFill dpi="0" rotWithShape="0">
                  <a:blip/>
                  <a:srcRect t="58362" b="275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303575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a:solidFill>
                  <a:srgbClr val="00408C"/>
                </a:solidFill>
              </a:rPr>
              <a:t>WIPO RE: SEARCH </a:t>
            </a:r>
          </a:p>
        </p:txBody>
      </p:sp>
      <p:sp>
        <p:nvSpPr>
          <p:cNvPr id="60418" name="Text Box 2"/>
          <p:cNvSpPr txBox="1">
            <a:spLocks noChangeArrowheads="1"/>
          </p:cNvSpPr>
          <p:nvPr/>
        </p:nvSpPr>
        <p:spPr bwMode="auto">
          <a:xfrm>
            <a:off x="295352" y="1916832"/>
            <a:ext cx="8669135" cy="4320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just" hangingPunct="1">
              <a:lnSpc>
                <a:spcPct val="100000"/>
              </a:lnSpc>
              <a:spcBef>
                <a:spcPts val="488"/>
              </a:spcBef>
              <a:buSzPct val="133000"/>
              <a:buBlip>
                <a:blip r:embed="rId3"/>
              </a:buBlip>
            </a:pPr>
            <a:r>
              <a:rPr lang="el-GR" altLang="en-US" sz="2000" dirty="0"/>
              <a:t>Μία παγκόσμια βάση δεδομένων και πλατφόρμα </a:t>
            </a:r>
            <a:r>
              <a:rPr lang="el-GR" altLang="en-US" sz="2000" dirty="0" smtClean="0"/>
              <a:t>που φέρνει κοντά συνεργάτες </a:t>
            </a:r>
            <a:r>
              <a:rPr lang="el-GR" altLang="en-US" sz="2000" dirty="0"/>
              <a:t>ώστε να </a:t>
            </a:r>
            <a:r>
              <a:rPr lang="el-GR" altLang="en-US" sz="2000" dirty="0" smtClean="0"/>
              <a:t>χρησιμοποιήσουν ΒΙ </a:t>
            </a:r>
            <a:r>
              <a:rPr lang="el-GR" altLang="en-US" sz="2000" dirty="0"/>
              <a:t>(περιλαμβάνεται η τεχνογνωσία και δεδομένα) που θα </a:t>
            </a:r>
            <a:r>
              <a:rPr lang="el-GR" altLang="en-US" sz="2000" dirty="0" smtClean="0"/>
              <a:t>διευκολύνει </a:t>
            </a:r>
            <a:r>
              <a:rPr lang="el-GR" altLang="en-US" sz="2000" dirty="0"/>
              <a:t>την </a:t>
            </a:r>
            <a:r>
              <a:rPr lang="el-GR" altLang="en-US" sz="2000" dirty="0" smtClean="0"/>
              <a:t>Ε&amp;Α </a:t>
            </a:r>
            <a:r>
              <a:rPr lang="el-GR" altLang="en-US" sz="2000" dirty="0"/>
              <a:t>πάνω σε παραμελημένες τροπικές ασθένειες, ελονοσία και φυματίωση</a:t>
            </a:r>
          </a:p>
          <a:p>
            <a:pPr algn="just" hangingPunct="1">
              <a:lnSpc>
                <a:spcPct val="100000"/>
              </a:lnSpc>
              <a:spcBef>
                <a:spcPts val="600"/>
              </a:spcBef>
              <a:spcAft>
                <a:spcPts val="600"/>
              </a:spcAft>
              <a:buSzPct val="133000"/>
              <a:buBlip>
                <a:blip r:embed="rId3"/>
              </a:buBlip>
            </a:pPr>
            <a:r>
              <a:rPr lang="el-GR" altLang="en-US" sz="2000" dirty="0" smtClean="0"/>
              <a:t>Δωρεάν </a:t>
            </a:r>
            <a:r>
              <a:rPr lang="el-GR" altLang="en-US" sz="2000" dirty="0"/>
              <a:t>για </a:t>
            </a:r>
            <a:r>
              <a:rPr lang="el-GR" altLang="en-US" sz="2000" dirty="0" smtClean="0"/>
              <a:t>Ε&amp;Α, </a:t>
            </a:r>
            <a:r>
              <a:rPr lang="el-GR" altLang="en-US" sz="2000" dirty="0"/>
              <a:t>παραγωγή και πώληση </a:t>
            </a:r>
            <a:r>
              <a:rPr lang="el-GR" altLang="en-US" sz="2000" dirty="0" smtClean="0"/>
              <a:t>σε λιγότερο αναπτυγμένες χώρες</a:t>
            </a:r>
            <a:endParaRPr lang="el-GR" altLang="en-US" sz="2000" dirty="0"/>
          </a:p>
          <a:p>
            <a:pPr algn="just" hangingPunct="1">
              <a:lnSpc>
                <a:spcPct val="100000"/>
              </a:lnSpc>
              <a:spcBef>
                <a:spcPts val="488"/>
              </a:spcBef>
              <a:buSzPct val="133000"/>
              <a:buBlip>
                <a:blip r:embed="rId3"/>
              </a:buBlip>
            </a:pPr>
            <a:r>
              <a:rPr lang="el-GR" altLang="en-US" sz="2000" dirty="0"/>
              <a:t>Εγκαινιάστηκε τον Οκτώβριο του 2011</a:t>
            </a:r>
          </a:p>
          <a:p>
            <a:pPr algn="just" hangingPunct="1">
              <a:lnSpc>
                <a:spcPct val="100000"/>
              </a:lnSpc>
              <a:spcBef>
                <a:spcPts val="488"/>
              </a:spcBef>
              <a:buSzPct val="133000"/>
              <a:buBlip>
                <a:blip r:embed="rId3"/>
              </a:buBlip>
            </a:pPr>
            <a:r>
              <a:rPr lang="el-GR" altLang="en-US" sz="2000" dirty="0" smtClean="0"/>
              <a:t>Συνεργασία </a:t>
            </a:r>
            <a:r>
              <a:rPr lang="en-US" altLang="en-US" sz="2000" dirty="0" smtClean="0"/>
              <a:t>WIPO </a:t>
            </a:r>
            <a:r>
              <a:rPr lang="el-GR" altLang="en-US" sz="2000" dirty="0" smtClean="0"/>
              <a:t>με BIO </a:t>
            </a:r>
            <a:r>
              <a:rPr lang="el-GR" altLang="en-US" sz="2000" dirty="0"/>
              <a:t>Ventures for Global </a:t>
            </a:r>
            <a:r>
              <a:rPr lang="el-GR" altLang="en-US" sz="2000" dirty="0" smtClean="0"/>
              <a:t>Health </a:t>
            </a:r>
            <a:r>
              <a:rPr lang="el-GR" altLang="en-US" sz="2000" dirty="0"/>
              <a:t>έχει διευκολύνει 82 ερευνητικές συνεργασίες (38 συμφωνίες) μεταξύ μελών, κυρίως για προκλινική έρευνα</a:t>
            </a:r>
          </a:p>
          <a:p>
            <a:pPr algn="just" hangingPunct="1">
              <a:lnSpc>
                <a:spcPct val="100000"/>
              </a:lnSpc>
              <a:spcBef>
                <a:spcPts val="488"/>
              </a:spcBef>
              <a:buSzPct val="133000"/>
              <a:buBlip>
                <a:blip r:embed="rId3"/>
              </a:buBlip>
            </a:pPr>
            <a:r>
              <a:rPr lang="el-GR" altLang="en-US" sz="2000" dirty="0"/>
              <a:t>Επί του παρόντος, 94 μέλη από 26 χώρες</a:t>
            </a:r>
          </a:p>
          <a:p>
            <a:pPr hangingPunct="1">
              <a:lnSpc>
                <a:spcPct val="150000"/>
              </a:lnSpc>
              <a:spcBef>
                <a:spcPts val="488"/>
              </a:spcBef>
              <a:buClrTx/>
              <a:buSzTx/>
              <a:buFontTx/>
              <a:buNone/>
            </a:pPr>
            <a:endParaRPr lang="en-US" altLang="en-US" sz="2400"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16632"/>
            <a:ext cx="8733627" cy="1656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59397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idx="4294967295"/>
          </p:nvPr>
        </p:nvSpPr>
        <p:spPr>
          <a:xfrm>
            <a:off x="457200" y="274638"/>
            <a:ext cx="3610744"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a:solidFill>
                  <a:srgbClr val="00408C"/>
                </a:solidFill>
              </a:rPr>
              <a:t>WIPO GREEN </a:t>
            </a:r>
          </a:p>
        </p:txBody>
      </p:sp>
      <p:sp>
        <p:nvSpPr>
          <p:cNvPr id="64514" name="Text Box 2"/>
          <p:cNvSpPr txBox="1">
            <a:spLocks noChangeArrowheads="1"/>
          </p:cNvSpPr>
          <p:nvPr/>
        </p:nvSpPr>
        <p:spPr bwMode="auto">
          <a:xfrm>
            <a:off x="252413" y="1457400"/>
            <a:ext cx="8640762" cy="540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just" hangingPunct="1">
              <a:lnSpc>
                <a:spcPct val="100000"/>
              </a:lnSpc>
              <a:spcBef>
                <a:spcPts val="600"/>
              </a:spcBef>
              <a:spcAft>
                <a:spcPts val="600"/>
              </a:spcAft>
              <a:buSzPct val="133000"/>
              <a:buBlip>
                <a:blip r:embed="rId3"/>
              </a:buBlip>
            </a:pPr>
            <a:r>
              <a:rPr lang="el-GR" altLang="en-US" sz="2000" dirty="0"/>
              <a:t>Παγκόσμια βάση δεδομένων που επιτρέπει σε χρήστες να καταστήσουν διαθέσιμες πράσινες τεχνολογίες για αδειοδότηση ή συνεργασία, να εισαγάγουν ανάγκες τεχνολογίας, να αναζητήσουν τεχνολογίες και ανάγκες</a:t>
            </a:r>
          </a:p>
          <a:p>
            <a:pPr algn="just" hangingPunct="1">
              <a:lnSpc>
                <a:spcPct val="100000"/>
              </a:lnSpc>
              <a:spcBef>
                <a:spcPts val="600"/>
              </a:spcBef>
              <a:spcAft>
                <a:spcPts val="600"/>
              </a:spcAft>
              <a:buSzPct val="133000"/>
              <a:buBlip>
                <a:blip r:embed="rId3"/>
              </a:buBlip>
            </a:pPr>
            <a:r>
              <a:rPr lang="el-GR" altLang="en-US" sz="2000" dirty="0" smtClean="0"/>
              <a:t>Ξεκίνησε </a:t>
            </a:r>
            <a:r>
              <a:rPr lang="el-GR" altLang="en-US" sz="2000" dirty="0"/>
              <a:t>πιλοτικά με την Japan Intellectual Property Association in </a:t>
            </a:r>
            <a:r>
              <a:rPr lang="el-GR" altLang="en-US" sz="2000" dirty="0" smtClean="0"/>
              <a:t>2011. Εγκαινιάστηκε </a:t>
            </a:r>
            <a:r>
              <a:rPr lang="el-GR" altLang="en-US" sz="2000" dirty="0"/>
              <a:t>το Νοέμβριο του 2013</a:t>
            </a:r>
          </a:p>
          <a:p>
            <a:pPr algn="just" hangingPunct="1">
              <a:lnSpc>
                <a:spcPct val="100000"/>
              </a:lnSpc>
              <a:spcBef>
                <a:spcPts val="600"/>
              </a:spcBef>
              <a:spcAft>
                <a:spcPts val="600"/>
              </a:spcAft>
              <a:buSzPct val="133000"/>
              <a:buBlip>
                <a:blip r:embed="rId3"/>
              </a:buBlip>
            </a:pPr>
            <a:r>
              <a:rPr lang="el-GR" altLang="en-US" sz="2000" dirty="0" smtClean="0"/>
              <a:t>Εμπεριέχει πάνω </a:t>
            </a:r>
            <a:r>
              <a:rPr lang="el-GR" altLang="en-US" sz="2000" dirty="0"/>
              <a:t>από </a:t>
            </a:r>
            <a:r>
              <a:rPr lang="el-GR" altLang="en-US" sz="2000" dirty="0" smtClean="0"/>
              <a:t>2000 προσφορές, 430 καταχωρημενοι χρηστες</a:t>
            </a:r>
            <a:endParaRPr lang="el-GR" altLang="en-US" sz="2000" dirty="0"/>
          </a:p>
          <a:p>
            <a:pPr algn="just" hangingPunct="1">
              <a:lnSpc>
                <a:spcPct val="100000"/>
              </a:lnSpc>
              <a:spcBef>
                <a:spcPts val="600"/>
              </a:spcBef>
              <a:spcAft>
                <a:spcPts val="600"/>
              </a:spcAft>
              <a:buSzPct val="133000"/>
              <a:buBlip>
                <a:blip r:embed="rId3"/>
              </a:buBlip>
            </a:pPr>
            <a:r>
              <a:rPr lang="el-GR" altLang="en-US" sz="2000" dirty="0" smtClean="0"/>
              <a:t>Εταιρίες </a:t>
            </a:r>
            <a:r>
              <a:rPr lang="el-GR" altLang="en-US" sz="2000" dirty="0"/>
              <a:t>παροχής πράσινης τεχνολογίας στη Γερμανία, Ιαπωνία, ΗΠΑ </a:t>
            </a:r>
            <a:r>
              <a:rPr lang="el-GR" altLang="en-US" sz="2000" dirty="0" smtClean="0"/>
              <a:t>κλπ.</a:t>
            </a:r>
          </a:p>
          <a:p>
            <a:pPr algn="just" hangingPunct="1">
              <a:lnSpc>
                <a:spcPct val="100000"/>
              </a:lnSpc>
              <a:spcBef>
                <a:spcPts val="600"/>
              </a:spcBef>
              <a:spcAft>
                <a:spcPts val="600"/>
              </a:spcAft>
              <a:buSzPct val="133000"/>
              <a:buBlip>
                <a:blip r:embed="rId3"/>
              </a:buBlip>
            </a:pPr>
            <a:r>
              <a:rPr lang="el-GR" altLang="en-US" sz="2000" dirty="0" smtClean="0"/>
              <a:t>Στους 66 εταίρους περιλαμβάνονται εταιρίες, πανεπιστήμια, υπηρεσίες Ηνωμένων Εθνών, κυβερνήσεις, γραφεία ΔΙ, ΜΚΟ, κλπ</a:t>
            </a:r>
            <a:r>
              <a:rPr lang="el-GR" altLang="en-US" dirty="0" smtClean="0"/>
              <a:t>.</a:t>
            </a:r>
          </a:p>
          <a:p>
            <a:pPr hangingPunct="1">
              <a:lnSpc>
                <a:spcPct val="150000"/>
              </a:lnSpc>
              <a:spcBef>
                <a:spcPts val="488"/>
              </a:spcBef>
              <a:buClrTx/>
              <a:buSzTx/>
              <a:buFontTx/>
              <a:buNone/>
            </a:pPr>
            <a:endParaRPr lang="en-US" altLang="en-US" sz="2400"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116632"/>
            <a:ext cx="2676525"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4698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07504" y="0"/>
            <a:ext cx="8604250" cy="832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1200"/>
              </a:spcBef>
            </a:pPr>
            <a:r>
              <a:rPr lang="el-GR" altLang="en-US" sz="2800" b="1" dirty="0" smtClean="0">
                <a:solidFill>
                  <a:srgbClr val="008000"/>
                </a:solidFill>
                <a:ea typeface="MS PGothic" charset="-128"/>
              </a:rPr>
              <a:t>Τομείς αγορών </a:t>
            </a:r>
            <a:r>
              <a:rPr lang="el-GR" altLang="en-US" sz="2800" b="1" dirty="0">
                <a:solidFill>
                  <a:srgbClr val="008000"/>
                </a:solidFill>
                <a:ea typeface="MS PGothic" charset="-128"/>
              </a:rPr>
              <a:t>πράσινης τεχνολογίας</a:t>
            </a:r>
            <a:endParaRPr lang="fr-FR" altLang="en-US" sz="2800" b="1" dirty="0">
              <a:solidFill>
                <a:srgbClr val="008000"/>
              </a:solidFill>
              <a:ea typeface="MS PGothic" charset="-128"/>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12" y="692696"/>
            <a:ext cx="7628956" cy="6096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210258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nvSpPr>
        <p:spPr bwMode="auto">
          <a:xfrm>
            <a:off x="228600" y="11113"/>
            <a:ext cx="860425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1200"/>
              </a:spcBef>
            </a:pPr>
            <a:r>
              <a:rPr lang="el-GR" altLang="en-US" sz="2800" b="1" dirty="0">
                <a:solidFill>
                  <a:srgbClr val="008000"/>
                </a:solidFill>
                <a:ea typeface="MS PGothic" charset="-128"/>
              </a:rPr>
              <a:t>Καλείστε να συμμετάσχετε</a:t>
            </a:r>
            <a:endParaRPr lang="fr-FR" altLang="en-US" sz="2800" b="1" dirty="0">
              <a:solidFill>
                <a:srgbClr val="008000"/>
              </a:solidFill>
              <a:ea typeface="MS PGothic" charset="-128"/>
            </a:endParaRPr>
          </a:p>
        </p:txBody>
      </p:sp>
      <p:sp>
        <p:nvSpPr>
          <p:cNvPr id="70658" name="Rectangle 2"/>
          <p:cNvSpPr>
            <a:spLocks noChangeArrowheads="1"/>
          </p:cNvSpPr>
          <p:nvPr/>
        </p:nvSpPr>
        <p:spPr bwMode="auto">
          <a:xfrm>
            <a:off x="684213" y="1268413"/>
            <a:ext cx="7272337" cy="201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313">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2pPr>
            <a:lvl3pPr marL="742950" indent="-341313">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Microsoft YaHei" charset="-122"/>
              </a:defRPr>
            </a:lvl9pPr>
          </a:lstStyle>
          <a:p>
            <a:pPr hangingPunct="1">
              <a:lnSpc>
                <a:spcPct val="100000"/>
              </a:lnSpc>
              <a:spcBef>
                <a:spcPts val="488"/>
              </a:spcBef>
              <a:buSzPct val="111000"/>
              <a:buBlip>
                <a:blip r:embed="rId3"/>
              </a:buBlip>
            </a:pPr>
            <a:r>
              <a:rPr lang="el-GR" sz="2400" dirty="0"/>
              <a:t>Γίνετε εταίρος και διαμορφώστε την περαιτέρω ανάπτυξη του </a:t>
            </a:r>
            <a:r>
              <a:rPr lang="fr-FR" altLang="en-US" sz="2400" dirty="0" smtClean="0"/>
              <a:t>WIPO </a:t>
            </a:r>
            <a:r>
              <a:rPr lang="fr-FR" altLang="en-US" sz="2400" dirty="0"/>
              <a:t>GREEN</a:t>
            </a:r>
            <a:br>
              <a:rPr lang="fr-FR" altLang="en-US" sz="2400" dirty="0"/>
            </a:br>
            <a:endParaRPr lang="fr-FR" altLang="en-US" sz="2400" dirty="0"/>
          </a:p>
          <a:p>
            <a:pPr hangingPunct="1">
              <a:lnSpc>
                <a:spcPct val="100000"/>
              </a:lnSpc>
              <a:spcBef>
                <a:spcPts val="488"/>
              </a:spcBef>
              <a:buSzPct val="111000"/>
              <a:buBlip>
                <a:blip r:embed="rId3"/>
              </a:buBlip>
            </a:pPr>
            <a:r>
              <a:rPr lang="el-GR" sz="2400" dirty="0"/>
              <a:t>Καταχωρηθείτε για να</a:t>
            </a:r>
            <a:r>
              <a:rPr lang="fr-FR" altLang="en-US" sz="2400" dirty="0" smtClean="0"/>
              <a:t>: </a:t>
            </a:r>
            <a:endParaRPr lang="fr-FR" altLang="en-US" sz="2400" dirty="0"/>
          </a:p>
          <a:p>
            <a:pPr lvl="2" hangingPunct="1">
              <a:lnSpc>
                <a:spcPct val="100000"/>
              </a:lnSpc>
              <a:spcBef>
                <a:spcPts val="488"/>
              </a:spcBef>
              <a:buSzPct val="133000"/>
              <a:buBlip>
                <a:blip r:embed="rId3"/>
              </a:buBlip>
            </a:pPr>
            <a:r>
              <a:rPr lang="el-GR" sz="2000" dirty="0"/>
              <a:t>επικοινωνήσετε τις ανάγκες σας για πράσινη καινοτομία και τεχνολογία</a:t>
            </a:r>
            <a:endParaRPr lang="fr-FR" altLang="en-US" sz="2000" dirty="0" smtClean="0"/>
          </a:p>
          <a:p>
            <a:pPr lvl="2" hangingPunct="1">
              <a:lnSpc>
                <a:spcPct val="100000"/>
              </a:lnSpc>
              <a:spcBef>
                <a:spcPts val="488"/>
              </a:spcBef>
              <a:buSzPct val="133000"/>
              <a:buBlip>
                <a:blip r:embed="rId3"/>
              </a:buBlip>
            </a:pPr>
            <a:r>
              <a:rPr lang="el-GR" sz="2000" dirty="0"/>
              <a:t>διαφημίσετε τις δικές σας εφευρέσεις, τεχνολογίες, προϊόντα και </a:t>
            </a:r>
            <a:r>
              <a:rPr lang="el-GR" sz="2000" dirty="0" smtClean="0"/>
              <a:t>υπηρεσίες</a:t>
            </a:r>
            <a:endParaRPr lang="fr-FR" altLang="en-US" sz="2000" dirty="0" smtClean="0"/>
          </a:p>
          <a:p>
            <a:pPr lvl="2" hangingPunct="1">
              <a:lnSpc>
                <a:spcPct val="100000"/>
              </a:lnSpc>
              <a:spcBef>
                <a:spcPts val="488"/>
              </a:spcBef>
              <a:buSzPct val="133000"/>
              <a:buBlip>
                <a:blip r:embed="rId3"/>
              </a:buBlip>
            </a:pPr>
            <a:r>
              <a:rPr lang="el-GR" sz="2000" dirty="0"/>
              <a:t>συνδεθείτε με τις κοινότητες καινοτομίας και επιχειρηματικότητας παγκοσμίως</a:t>
            </a:r>
            <a:endParaRPr lang="fr-FR" altLang="en-US" sz="2000" dirty="0"/>
          </a:p>
          <a:p>
            <a:pPr hangingPunct="1">
              <a:lnSpc>
                <a:spcPct val="100000"/>
              </a:lnSpc>
              <a:spcBef>
                <a:spcPts val="488"/>
              </a:spcBef>
              <a:buClrTx/>
              <a:buSzTx/>
              <a:buFontTx/>
              <a:buNone/>
            </a:pPr>
            <a:endParaRPr lang="fr-FR" altLang="en-US" sz="2000" dirty="0"/>
          </a:p>
          <a:p>
            <a:pPr hangingPunct="1">
              <a:lnSpc>
                <a:spcPct val="100000"/>
              </a:lnSpc>
              <a:spcBef>
                <a:spcPts val="488"/>
              </a:spcBef>
              <a:buClrTx/>
              <a:buSzTx/>
              <a:buFontTx/>
              <a:buNone/>
            </a:pPr>
            <a:endParaRPr lang="fr-FR" altLang="en-US" sz="2800" dirty="0"/>
          </a:p>
          <a:p>
            <a:pPr hangingPunct="1">
              <a:lnSpc>
                <a:spcPct val="100000"/>
              </a:lnSpc>
              <a:spcBef>
                <a:spcPts val="488"/>
              </a:spcBef>
              <a:buClrTx/>
              <a:buSzTx/>
              <a:buFontTx/>
              <a:buNone/>
            </a:pPr>
            <a:endParaRPr lang="fr-FR" altLang="en-US" sz="2800" dirty="0"/>
          </a:p>
          <a:p>
            <a:pPr hangingPunct="1">
              <a:lnSpc>
                <a:spcPct val="100000"/>
              </a:lnSpc>
              <a:spcBef>
                <a:spcPts val="488"/>
              </a:spcBef>
              <a:buClrTx/>
              <a:buSzTx/>
              <a:buFontTx/>
              <a:buNone/>
            </a:pPr>
            <a:endParaRPr lang="fr-FR" altLang="en-US" sz="2800" dirty="0"/>
          </a:p>
        </p:txBody>
      </p:sp>
    </p:spTree>
    <p:extLst>
      <p:ext uri="{BB962C8B-B14F-4D97-AF65-F5344CB8AC3E}">
        <p14:creationId xmlns:p14="http://schemas.microsoft.com/office/powerpoint/2010/main" val="39227869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9063" y="4416425"/>
            <a:ext cx="1489075" cy="10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8" name="Picture 2"/>
          <p:cNvPicPr>
            <a:picLocks noChangeAspect="1" noChangeArrowheads="1"/>
          </p:cNvPicPr>
          <p:nvPr/>
        </p:nvPicPr>
        <p:blipFill>
          <a:blip r:embed="rId4">
            <a:extLst>
              <a:ext uri="{28A0092B-C50C-407E-A947-70E740481C1C}">
                <a14:useLocalDpi xmlns:a14="http://schemas.microsoft.com/office/drawing/2010/main" val="0"/>
              </a:ext>
            </a:extLst>
          </a:blip>
          <a:srcRect r="64992"/>
          <a:stretch>
            <a:fillRect/>
          </a:stretch>
        </p:blipFill>
        <p:spPr bwMode="auto">
          <a:xfrm>
            <a:off x="6546850" y="1720850"/>
            <a:ext cx="950913" cy="887413"/>
          </a:xfrm>
          <a:prstGeom prst="rect">
            <a:avLst/>
          </a:prstGeom>
          <a:noFill/>
          <a:ln>
            <a:noFill/>
          </a:ln>
          <a:effectLst/>
          <a:extLst>
            <a:ext uri="{909E8E84-426E-40dd-AFC4-6F175D3DCCD1}">
              <a14:hiddenFill xmlns:a14="http://schemas.microsoft.com/office/drawing/2010/main">
                <a:blipFill dpi="0" rotWithShape="0">
                  <a:blip/>
                  <a:srcRect r="649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38" y="2894013"/>
            <a:ext cx="1760537" cy="822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2600" y="1560513"/>
            <a:ext cx="1816100" cy="746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1600" y="2673350"/>
            <a:ext cx="2170113" cy="723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963" y="2159000"/>
            <a:ext cx="1527175" cy="684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3813" y="3890963"/>
            <a:ext cx="2433637" cy="876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1650" y="4743450"/>
            <a:ext cx="1239838"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5"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9475" y="2413000"/>
            <a:ext cx="1989138" cy="430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6"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33500" y="1130300"/>
            <a:ext cx="800100"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7"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52688" y="1147763"/>
            <a:ext cx="1589087" cy="622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8"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338" y="3811588"/>
            <a:ext cx="1701800" cy="617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9"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2000" y="2817813"/>
            <a:ext cx="1779588" cy="434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0"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71988" y="4762500"/>
            <a:ext cx="1808162" cy="517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1" name="Picture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5125" y="4492625"/>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2" name="Picture 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4325" y="3584575"/>
            <a:ext cx="2586038" cy="261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3" name="Picture 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91075" y="3349625"/>
            <a:ext cx="1787525" cy="547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4" name="Picture 18"/>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43288" y="5946775"/>
            <a:ext cx="1498600" cy="749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5" name="Picture 1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8125" y="1084263"/>
            <a:ext cx="871538" cy="906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6" name="Picture 2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12988" y="1887538"/>
            <a:ext cx="1744662"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7" name="Picture 2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58013" y="3344863"/>
            <a:ext cx="1704975" cy="738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8" name="Picture 2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03263" y="5568950"/>
            <a:ext cx="2119312" cy="701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59" name="Picture 2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562725" y="4429125"/>
            <a:ext cx="1331913" cy="566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0" name="Picture 2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96250" y="4259263"/>
            <a:ext cx="798513" cy="79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1" name="Picture 2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178550" y="1103313"/>
            <a:ext cx="800100" cy="723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2" name="Picture 26"/>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343400" y="1084263"/>
            <a:ext cx="1487488" cy="493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3" name="Picture 27"/>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156200" y="4017963"/>
            <a:ext cx="1123950"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4" name="Picture 28"/>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845300" y="2427288"/>
            <a:ext cx="2165350" cy="900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5" name="Picture 29"/>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65125" y="6415088"/>
            <a:ext cx="2476500" cy="250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6" name="Picture 30"/>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997450" y="5461000"/>
            <a:ext cx="1282700" cy="804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5567" name="Group 31"/>
          <p:cNvGrpSpPr>
            <a:grpSpLocks/>
          </p:cNvGrpSpPr>
          <p:nvPr/>
        </p:nvGrpSpPr>
        <p:grpSpPr bwMode="auto">
          <a:xfrm>
            <a:off x="7518400" y="1130300"/>
            <a:ext cx="1374775" cy="1008063"/>
            <a:chOff x="4736" y="712"/>
            <a:chExt cx="866" cy="635"/>
          </a:xfrm>
        </p:grpSpPr>
        <p:pic>
          <p:nvPicPr>
            <p:cNvPr id="65568" name="Picture 32"/>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736" y="712"/>
              <a:ext cx="866" cy="4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69" name="Picture 3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744" y="1192"/>
              <a:ext cx="775" cy="1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65570" name="Picture 34"/>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149600" y="5376863"/>
            <a:ext cx="1806575" cy="614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71" name="Rectangle 35"/>
          <p:cNvSpPr>
            <a:spLocks noChangeArrowheads="1"/>
          </p:cNvSpPr>
          <p:nvPr/>
        </p:nvSpPr>
        <p:spPr bwMode="auto">
          <a:xfrm>
            <a:off x="7092950" y="5995988"/>
            <a:ext cx="1997075" cy="862012"/>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65572" name="Picture 36"/>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6429375" y="6396038"/>
            <a:ext cx="1820863" cy="287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73" name="Picture 37"/>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350000" y="5284788"/>
            <a:ext cx="1638300" cy="79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74" name="Picture 38"/>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8250238" y="5376863"/>
            <a:ext cx="771525" cy="852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75" name="Rectangle 39"/>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ctr" hangingPunct="1">
              <a:lnSpc>
                <a:spcPct val="100000"/>
              </a:lnSpc>
            </a:pPr>
            <a:r>
              <a:rPr lang="el-GR" altLang="en-US" sz="3600" dirty="0">
                <a:solidFill>
                  <a:srgbClr val="00408C"/>
                </a:solidFill>
              </a:rPr>
              <a:t>Εταίροι του </a:t>
            </a:r>
            <a:r>
              <a:rPr lang="fr-FR" altLang="en-US" sz="3600" dirty="0" smtClean="0">
                <a:solidFill>
                  <a:srgbClr val="00408C"/>
                </a:solidFill>
              </a:rPr>
              <a:t>WIPO </a:t>
            </a:r>
            <a:r>
              <a:rPr lang="fr-FR" altLang="en-US" sz="3600" dirty="0">
                <a:solidFill>
                  <a:srgbClr val="00408C"/>
                </a:solidFill>
              </a:rPr>
              <a:t>GREEN</a:t>
            </a:r>
          </a:p>
        </p:txBody>
      </p:sp>
    </p:spTree>
    <p:extLst>
      <p:ext uri="{BB962C8B-B14F-4D97-AF65-F5344CB8AC3E}">
        <p14:creationId xmlns:p14="http://schemas.microsoft.com/office/powerpoint/2010/main" val="139305900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Grp="1" noChangeArrowheads="1"/>
          </p:cNvSpPr>
          <p:nvPr>
            <p:ph type="title" idx="4294967295"/>
          </p:nvPr>
        </p:nvSpPr>
        <p:spPr>
          <a:xfrm>
            <a:off x="395536" y="2564904"/>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l-GR" altLang="en-US" sz="3600" dirty="0">
                <a:solidFill>
                  <a:srgbClr val="00408C"/>
                </a:solidFill>
              </a:rPr>
              <a:t>Σας ευχαριστώ για την προσοχή </a:t>
            </a:r>
            <a:r>
              <a:rPr lang="el-GR" altLang="en-US" sz="3600" dirty="0" smtClean="0">
                <a:solidFill>
                  <a:srgbClr val="00408C"/>
                </a:solidFill>
              </a:rPr>
              <a:t>σας</a:t>
            </a:r>
            <a:br>
              <a:rPr lang="el-GR" altLang="en-US" sz="3600" dirty="0" smtClean="0">
                <a:solidFill>
                  <a:srgbClr val="00408C"/>
                </a:solidFill>
              </a:rPr>
            </a:br>
            <a:r>
              <a:rPr lang="en-US" altLang="en-US" sz="3600" dirty="0" smtClean="0">
                <a:solidFill>
                  <a:srgbClr val="00B0F0"/>
                </a:solidFill>
              </a:rPr>
              <a:t>Antonios.Farassopoulos@wipo.int </a:t>
            </a:r>
            <a:endParaRPr lang="en-US" altLang="en-US" sz="3600" dirty="0">
              <a:solidFill>
                <a:srgbClr val="00B0F0"/>
              </a:solidFill>
            </a:endParaRPr>
          </a:p>
        </p:txBody>
      </p:sp>
    </p:spTree>
    <p:extLst>
      <p:ext uri="{BB962C8B-B14F-4D97-AF65-F5344CB8AC3E}">
        <p14:creationId xmlns:p14="http://schemas.microsoft.com/office/powerpoint/2010/main" val="273823762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r>
              <a:rPr lang="en-US" dirty="0" smtClean="0"/>
              <a:t>Greece</a:t>
            </a:r>
            <a:r>
              <a:rPr lang="fr-CH" dirty="0" smtClean="0"/>
              <a:t> </a:t>
            </a:r>
            <a:r>
              <a:rPr lang="fr-CH" dirty="0"/>
              <a:t>in the GII</a:t>
            </a:r>
            <a:endParaRPr lang="en-GB" dirty="0"/>
          </a:p>
        </p:txBody>
      </p:sp>
      <p:graphicFrame>
        <p:nvGraphicFramePr>
          <p:cNvPr id="19" name="Table 18"/>
          <p:cNvGraphicFramePr>
            <a:graphicFrameLocks noGrp="1"/>
          </p:cNvGraphicFramePr>
          <p:nvPr>
            <p:extLst>
              <p:ext uri="{D42A27DB-BD31-4B8C-83A1-F6EECF244321}">
                <p14:modId xmlns:p14="http://schemas.microsoft.com/office/powerpoint/2010/main" val="2051200789"/>
              </p:ext>
            </p:extLst>
          </p:nvPr>
        </p:nvGraphicFramePr>
        <p:xfrm>
          <a:off x="251520" y="1124744"/>
          <a:ext cx="8640960" cy="4896541"/>
        </p:xfrm>
        <a:graphic>
          <a:graphicData uri="http://schemas.openxmlformats.org/drawingml/2006/table">
            <a:tbl>
              <a:tblPr/>
              <a:tblGrid>
                <a:gridCol w="529939"/>
                <a:gridCol w="3385726"/>
                <a:gridCol w="529939"/>
                <a:gridCol w="4195356"/>
              </a:tblGrid>
              <a:tr h="376657">
                <a:tc gridSpan="2">
                  <a:txBody>
                    <a:bodyPr/>
                    <a:lstStyle/>
                    <a:p>
                      <a:pPr algn="ctr" fontAlgn="b"/>
                      <a:r>
                        <a:rPr lang="en-GB" sz="2000" b="1" i="0" u="none" strike="noStrike" dirty="0" smtClean="0">
                          <a:solidFill>
                            <a:schemeClr val="tx1"/>
                          </a:solidFill>
                          <a:effectLst/>
                          <a:latin typeface="Arial"/>
                        </a:rPr>
                        <a:t>Strengths</a:t>
                      </a:r>
                      <a:endParaRPr lang="en-GB" sz="2000" b="1" i="0" u="none" strike="noStrike" dirty="0">
                        <a:solidFill>
                          <a:schemeClr val="tx1"/>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00B0F0"/>
                    </a:solidFill>
                  </a:tcPr>
                </a:tc>
                <a:tc hMerge="1">
                  <a:txBody>
                    <a:bodyPr/>
                    <a:lstStyle/>
                    <a:p>
                      <a:endParaRPr lang="en-GB"/>
                    </a:p>
                  </a:txBody>
                  <a:tcPr/>
                </a:tc>
                <a:tc gridSpan="2">
                  <a:txBody>
                    <a:bodyPr/>
                    <a:lstStyle/>
                    <a:p>
                      <a:pPr algn="ctr" fontAlgn="b"/>
                      <a:r>
                        <a:rPr lang="en-GB" sz="2000" b="1" i="0" u="none" strike="noStrike" dirty="0" smtClean="0">
                          <a:solidFill>
                            <a:schemeClr val="tx1"/>
                          </a:solidFill>
                          <a:effectLst/>
                          <a:latin typeface="Arial"/>
                        </a:rPr>
                        <a:t>Weaknesses</a:t>
                      </a:r>
                      <a:endParaRPr lang="en-GB" sz="2000" b="1" i="0" u="none" strike="noStrike" dirty="0">
                        <a:solidFill>
                          <a:schemeClr val="tx1"/>
                        </a:solidFill>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00B0F0"/>
                    </a:solidFill>
                  </a:tcPr>
                </a:tc>
                <a:tc hMerge="1">
                  <a:txBody>
                    <a:bodyPr/>
                    <a:lstStyle/>
                    <a:p>
                      <a:endParaRPr lang="en-GB"/>
                    </a:p>
                  </a:txBody>
                  <a:tcPr/>
                </a:tc>
              </a:tr>
              <a:tr h="376657">
                <a:tc>
                  <a:txBody>
                    <a:bodyPr/>
                    <a:lstStyle/>
                    <a:p>
                      <a:pPr algn="l" fontAlgn="b"/>
                      <a:r>
                        <a:rPr lang="en-GB" sz="1500" b="0" i="0" u="none" strike="noStrike" dirty="0" smtClean="0">
                          <a:solidFill>
                            <a:srgbClr val="000000"/>
                          </a:solidFill>
                          <a:effectLst/>
                          <a:latin typeface="Arial"/>
                        </a:rPr>
                        <a:t>2.1.3</a:t>
                      </a:r>
                      <a:endParaRPr lang="en-GB" sz="1500" b="0" i="0" u="none" strike="noStrike" dirty="0">
                        <a:solidFill>
                          <a:srgbClr val="000000"/>
                        </a:solidFill>
                        <a:effectLst/>
                        <a:latin typeface="Arial"/>
                      </a:endParaRPr>
                    </a:p>
                  </a:txBody>
                  <a:tcPr marL="9525" marR="9525" marT="9525" marB="0" anchor="b">
                    <a:lnL>
                      <a:noFill/>
                    </a:lnL>
                    <a:lnR>
                      <a:noFill/>
                    </a:lnR>
                    <a:lnT>
                      <a:noFill/>
                    </a:lnT>
                    <a:lnB>
                      <a:noFill/>
                    </a:lnB>
                  </a:tcPr>
                </a:tc>
                <a:tc>
                  <a:txBody>
                    <a:bodyPr/>
                    <a:lstStyle/>
                    <a:p>
                      <a:pPr algn="l" fontAlgn="b"/>
                      <a:r>
                        <a:rPr lang="en-GB" sz="1500" b="0" i="0" u="none" strike="noStrike" dirty="0">
                          <a:solidFill>
                            <a:srgbClr val="000000"/>
                          </a:solidFill>
                          <a:effectLst/>
                          <a:latin typeface="Arial"/>
                        </a:rPr>
                        <a:t>School life expectancy</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500" b="0" i="0" u="none" strike="noStrike" dirty="0">
                          <a:solidFill>
                            <a:srgbClr val="000000"/>
                          </a:solidFill>
                          <a:effectLst/>
                          <a:latin typeface="Arial"/>
                        </a:rPr>
                        <a:t>3.2.3</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500" b="0" i="0" u="none" strike="noStrike" dirty="0">
                          <a:solidFill>
                            <a:srgbClr val="000000"/>
                          </a:solidFill>
                          <a:effectLst/>
                          <a:latin typeface="Arial"/>
                        </a:rPr>
                        <a:t>Gross capital formation</a:t>
                      </a:r>
                    </a:p>
                  </a:txBody>
                  <a:tcPr marL="9525" marR="9525" marT="9525" marB="0" anchor="b">
                    <a:lnL>
                      <a:noFill/>
                    </a:lnL>
                    <a:lnR>
                      <a:noFill/>
                    </a:lnR>
                    <a:lnT>
                      <a:noFill/>
                    </a:lnT>
                    <a:lnB>
                      <a:noFill/>
                    </a:lnB>
                  </a:tcPr>
                </a:tc>
              </a:tr>
              <a:tr h="376657">
                <a:tc>
                  <a:txBody>
                    <a:bodyPr/>
                    <a:lstStyle/>
                    <a:p>
                      <a:pPr algn="l" fontAlgn="b"/>
                      <a:r>
                        <a:rPr lang="en-GB" sz="1500" b="0" i="0" u="none" strike="noStrike" dirty="0">
                          <a:solidFill>
                            <a:srgbClr val="000000"/>
                          </a:solidFill>
                          <a:effectLst/>
                          <a:latin typeface="Arial"/>
                        </a:rPr>
                        <a:t>2.1.5</a:t>
                      </a:r>
                    </a:p>
                  </a:txBody>
                  <a:tcPr marL="9525" marR="9525" marT="9525" marB="0" anchor="b">
                    <a:lnL>
                      <a:noFill/>
                    </a:lnL>
                    <a:lnR>
                      <a:noFill/>
                    </a:lnR>
                    <a:lnT>
                      <a:noFill/>
                    </a:lnT>
                    <a:lnB>
                      <a:noFill/>
                    </a:lnB>
                    <a:solidFill>
                      <a:srgbClr val="D9D9D9"/>
                    </a:solidFill>
                  </a:tcPr>
                </a:tc>
                <a:tc>
                  <a:txBody>
                    <a:bodyPr/>
                    <a:lstStyle/>
                    <a:p>
                      <a:pPr algn="l" fontAlgn="b"/>
                      <a:r>
                        <a:rPr lang="en-GB" sz="1500" b="0" i="0" u="none" strike="noStrike" dirty="0">
                          <a:solidFill>
                            <a:srgbClr val="000000"/>
                          </a:solidFill>
                          <a:effectLst/>
                          <a:latin typeface="Arial"/>
                        </a:rPr>
                        <a:t>Pupil-teacher ratio, secondary</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en-GB" sz="1500" b="0" i="0" u="none" strike="noStrike" dirty="0">
                          <a:solidFill>
                            <a:srgbClr val="000000"/>
                          </a:solidFill>
                          <a:effectLst/>
                          <a:latin typeface="Arial"/>
                        </a:rPr>
                        <a:t>5.2.2</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GB" sz="1500" b="0" i="0" u="none" strike="noStrike" dirty="0">
                          <a:solidFill>
                            <a:srgbClr val="000000"/>
                          </a:solidFill>
                          <a:effectLst/>
                          <a:latin typeface="Arial"/>
                        </a:rPr>
                        <a:t>State of cluster development</a:t>
                      </a:r>
                    </a:p>
                  </a:txBody>
                  <a:tcPr marL="9525" marR="9525" marT="9525" marB="0" anchor="b">
                    <a:lnL>
                      <a:noFill/>
                    </a:lnL>
                    <a:lnR>
                      <a:noFill/>
                    </a:lnR>
                    <a:lnT>
                      <a:noFill/>
                    </a:lnT>
                    <a:lnB>
                      <a:noFill/>
                    </a:lnB>
                    <a:solidFill>
                      <a:srgbClr val="D9D9D9"/>
                    </a:solidFill>
                  </a:tcPr>
                </a:tc>
              </a:tr>
              <a:tr h="376657">
                <a:tc>
                  <a:txBody>
                    <a:bodyPr/>
                    <a:lstStyle/>
                    <a:p>
                      <a:pPr algn="l" fontAlgn="b"/>
                      <a:r>
                        <a:rPr lang="en-GB" sz="1500" b="0" i="0" u="none" strike="noStrike" dirty="0">
                          <a:solidFill>
                            <a:srgbClr val="000000"/>
                          </a:solidFill>
                          <a:effectLst/>
                          <a:latin typeface="Arial"/>
                        </a:rPr>
                        <a:t>2.2</a:t>
                      </a:r>
                    </a:p>
                  </a:txBody>
                  <a:tcPr marL="9525" marR="9525" marT="9525" marB="0" anchor="b">
                    <a:lnL>
                      <a:noFill/>
                    </a:lnL>
                    <a:lnR>
                      <a:noFill/>
                    </a:lnR>
                    <a:lnT>
                      <a:noFill/>
                    </a:lnT>
                    <a:lnB>
                      <a:noFill/>
                    </a:lnB>
                  </a:tcPr>
                </a:tc>
                <a:tc>
                  <a:txBody>
                    <a:bodyPr/>
                    <a:lstStyle/>
                    <a:p>
                      <a:pPr algn="l" fontAlgn="b"/>
                      <a:r>
                        <a:rPr lang="en-GB" sz="1500" b="0" i="0" u="none" strike="noStrike" dirty="0">
                          <a:solidFill>
                            <a:srgbClr val="000000"/>
                          </a:solidFill>
                          <a:effectLst/>
                          <a:latin typeface="Arial"/>
                        </a:rPr>
                        <a:t>Tertiary education</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500" b="0" i="0" u="none" strike="noStrike" dirty="0">
                          <a:solidFill>
                            <a:srgbClr val="000000"/>
                          </a:solidFill>
                          <a:effectLst/>
                          <a:latin typeface="Arial"/>
                        </a:rPr>
                        <a:t>5.3.4</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500" b="0" i="0" u="none" strike="noStrike" dirty="0">
                          <a:solidFill>
                            <a:srgbClr val="000000"/>
                          </a:solidFill>
                          <a:effectLst/>
                          <a:latin typeface="Arial"/>
                        </a:rPr>
                        <a:t>Foreign direct investment net inflows</a:t>
                      </a:r>
                    </a:p>
                  </a:txBody>
                  <a:tcPr marL="9525" marR="9525" marT="9525" marB="0" anchor="b">
                    <a:lnL>
                      <a:noFill/>
                    </a:lnL>
                    <a:lnR>
                      <a:noFill/>
                    </a:lnR>
                    <a:lnT>
                      <a:noFill/>
                    </a:lnT>
                    <a:lnB>
                      <a:noFill/>
                    </a:lnB>
                  </a:tcPr>
                </a:tc>
              </a:tr>
              <a:tr h="376657">
                <a:tc>
                  <a:txBody>
                    <a:bodyPr/>
                    <a:lstStyle/>
                    <a:p>
                      <a:pPr algn="l" fontAlgn="b"/>
                      <a:r>
                        <a:rPr lang="en-GB" sz="1500" b="0" i="0" u="none" strike="noStrike" dirty="0">
                          <a:solidFill>
                            <a:srgbClr val="000000"/>
                          </a:solidFill>
                          <a:effectLst/>
                          <a:latin typeface="Arial"/>
                        </a:rPr>
                        <a:t>2.2.1</a:t>
                      </a:r>
                    </a:p>
                  </a:txBody>
                  <a:tcPr marL="9525" marR="9525" marT="9525" marB="0" anchor="b">
                    <a:lnL>
                      <a:noFill/>
                    </a:lnL>
                    <a:lnR>
                      <a:noFill/>
                    </a:lnR>
                    <a:lnT>
                      <a:noFill/>
                    </a:lnT>
                    <a:lnB>
                      <a:noFill/>
                    </a:lnB>
                    <a:solidFill>
                      <a:srgbClr val="D9D9D9"/>
                    </a:solidFill>
                  </a:tcPr>
                </a:tc>
                <a:tc>
                  <a:txBody>
                    <a:bodyPr/>
                    <a:lstStyle/>
                    <a:p>
                      <a:pPr algn="l" fontAlgn="b"/>
                      <a:r>
                        <a:rPr lang="en-GB" sz="1500" b="0" i="0" u="none" strike="noStrike" dirty="0">
                          <a:solidFill>
                            <a:srgbClr val="000000"/>
                          </a:solidFill>
                          <a:effectLst/>
                          <a:latin typeface="Arial"/>
                        </a:rPr>
                        <a:t>Tertiary enrolment</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en-GB" sz="1500" b="0" i="0" u="none" strike="noStrike" dirty="0">
                          <a:solidFill>
                            <a:srgbClr val="000000"/>
                          </a:solidFill>
                          <a:effectLst/>
                          <a:latin typeface="Arial"/>
                        </a:rPr>
                        <a:t>6.1.3</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1500" b="0" i="0" u="none" strike="noStrike" dirty="0">
                          <a:solidFill>
                            <a:srgbClr val="000000"/>
                          </a:solidFill>
                          <a:effectLst/>
                          <a:latin typeface="Arial"/>
                        </a:rPr>
                        <a:t>National office resident utility model application</a:t>
                      </a:r>
                    </a:p>
                  </a:txBody>
                  <a:tcPr marL="9525" marR="9525" marT="9525" marB="0" anchor="b">
                    <a:lnL>
                      <a:noFill/>
                    </a:lnL>
                    <a:lnR>
                      <a:noFill/>
                    </a:lnR>
                    <a:lnT>
                      <a:noFill/>
                    </a:lnT>
                    <a:lnB>
                      <a:noFill/>
                    </a:lnB>
                    <a:solidFill>
                      <a:srgbClr val="D9D9D9"/>
                    </a:solidFill>
                  </a:tcPr>
                </a:tc>
              </a:tr>
              <a:tr h="376657">
                <a:tc>
                  <a:txBody>
                    <a:bodyPr/>
                    <a:lstStyle/>
                    <a:p>
                      <a:pPr algn="l" fontAlgn="b"/>
                      <a:r>
                        <a:rPr lang="en-GB" sz="1500" b="0" i="0" u="none" strike="noStrike" dirty="0">
                          <a:solidFill>
                            <a:srgbClr val="000000"/>
                          </a:solidFill>
                          <a:effectLst/>
                          <a:latin typeface="Arial"/>
                        </a:rPr>
                        <a:t>2.2.2</a:t>
                      </a:r>
                    </a:p>
                  </a:txBody>
                  <a:tcPr marL="9525" marR="9525" marT="9525" marB="0" anchor="b">
                    <a:lnL>
                      <a:noFill/>
                    </a:lnL>
                    <a:lnR>
                      <a:noFill/>
                    </a:lnR>
                    <a:lnT>
                      <a:noFill/>
                    </a:lnT>
                    <a:lnB>
                      <a:noFill/>
                    </a:lnB>
                  </a:tcPr>
                </a:tc>
                <a:tc>
                  <a:txBody>
                    <a:bodyPr/>
                    <a:lstStyle/>
                    <a:p>
                      <a:pPr algn="l" fontAlgn="b"/>
                      <a:r>
                        <a:rPr lang="en-US" sz="1500" b="0" i="0" u="none" strike="noStrike" dirty="0">
                          <a:solidFill>
                            <a:srgbClr val="000000"/>
                          </a:solidFill>
                          <a:effectLst/>
                          <a:latin typeface="Arial"/>
                        </a:rPr>
                        <a:t>Graduates in science and engineering</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500" b="0" i="0" u="none" strike="noStrike" dirty="0">
                          <a:solidFill>
                            <a:srgbClr val="000000"/>
                          </a:solidFill>
                          <a:effectLst/>
                          <a:latin typeface="Arial"/>
                        </a:rPr>
                        <a:t>6.2.1</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500" b="0" i="0" u="none" strike="noStrike" dirty="0">
                          <a:solidFill>
                            <a:srgbClr val="000000"/>
                          </a:solidFill>
                          <a:effectLst/>
                          <a:latin typeface="Arial"/>
                        </a:rPr>
                        <a:t>Growth rate of GDP per person engaged</a:t>
                      </a:r>
                    </a:p>
                  </a:txBody>
                  <a:tcPr marL="9525" marR="9525" marT="9525" marB="0" anchor="b">
                    <a:lnL>
                      <a:noFill/>
                    </a:lnL>
                    <a:lnR>
                      <a:noFill/>
                    </a:lnR>
                    <a:lnT>
                      <a:noFill/>
                    </a:lnT>
                    <a:lnB>
                      <a:noFill/>
                    </a:lnB>
                  </a:tcPr>
                </a:tc>
              </a:tr>
              <a:tr h="376657">
                <a:tc>
                  <a:txBody>
                    <a:bodyPr/>
                    <a:lstStyle/>
                    <a:p>
                      <a:pPr algn="l" fontAlgn="b"/>
                      <a:r>
                        <a:rPr lang="en-GB" sz="1500" b="0" i="0" u="none" strike="noStrike" dirty="0">
                          <a:solidFill>
                            <a:srgbClr val="000000"/>
                          </a:solidFill>
                          <a:effectLst/>
                          <a:latin typeface="Arial"/>
                        </a:rPr>
                        <a:t>3.1.4</a:t>
                      </a:r>
                    </a:p>
                  </a:txBody>
                  <a:tcPr marL="9525" marR="9525" marT="9525" marB="0" anchor="b">
                    <a:lnL>
                      <a:noFill/>
                    </a:lnL>
                    <a:lnR>
                      <a:noFill/>
                    </a:lnR>
                    <a:lnT>
                      <a:noFill/>
                    </a:lnT>
                    <a:lnB>
                      <a:noFill/>
                    </a:lnB>
                    <a:solidFill>
                      <a:srgbClr val="D9D9D9"/>
                    </a:solidFill>
                  </a:tcPr>
                </a:tc>
                <a:tc>
                  <a:txBody>
                    <a:bodyPr/>
                    <a:lstStyle/>
                    <a:p>
                      <a:pPr algn="l" fontAlgn="b"/>
                      <a:r>
                        <a:rPr lang="en-GB" sz="1500" b="0" i="0" u="none" strike="noStrike" dirty="0" smtClean="0">
                          <a:solidFill>
                            <a:srgbClr val="000000"/>
                          </a:solidFill>
                          <a:effectLst/>
                          <a:latin typeface="Arial"/>
                        </a:rPr>
                        <a:t>E-participation</a:t>
                      </a:r>
                      <a:endParaRPr lang="en-GB" sz="1500" b="0"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en-GB" sz="1500" b="0" i="0" u="none" strike="noStrike" dirty="0">
                          <a:solidFill>
                            <a:srgbClr val="000000"/>
                          </a:solidFill>
                          <a:effectLst/>
                          <a:latin typeface="Arial"/>
                        </a:rPr>
                        <a:t>6.3.4</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1500" b="0" i="0" u="none" strike="noStrike" dirty="0">
                          <a:solidFill>
                            <a:srgbClr val="000000"/>
                          </a:solidFill>
                          <a:effectLst/>
                          <a:latin typeface="Arial"/>
                        </a:rPr>
                        <a:t>Foreign direct investment net outflows</a:t>
                      </a:r>
                    </a:p>
                  </a:txBody>
                  <a:tcPr marL="9525" marR="9525" marT="9525" marB="0" anchor="b">
                    <a:lnL>
                      <a:noFill/>
                    </a:lnL>
                    <a:lnR>
                      <a:noFill/>
                    </a:lnR>
                    <a:lnT>
                      <a:noFill/>
                    </a:lnT>
                    <a:lnB>
                      <a:noFill/>
                    </a:lnB>
                    <a:solidFill>
                      <a:srgbClr val="D9D9D9"/>
                    </a:solidFill>
                  </a:tcPr>
                </a:tc>
              </a:tr>
              <a:tr h="376657">
                <a:tc>
                  <a:txBody>
                    <a:bodyPr/>
                    <a:lstStyle/>
                    <a:p>
                      <a:pPr algn="l" fontAlgn="b"/>
                      <a:r>
                        <a:rPr lang="en-GB" sz="1500" b="0" i="0" u="none" strike="noStrike" dirty="0">
                          <a:solidFill>
                            <a:srgbClr val="000000"/>
                          </a:solidFill>
                          <a:effectLst/>
                          <a:latin typeface="Arial"/>
                        </a:rPr>
                        <a:t>3.3.2</a:t>
                      </a:r>
                    </a:p>
                  </a:txBody>
                  <a:tcPr marL="9525" marR="9525" marT="9525" marB="0" anchor="b">
                    <a:lnL>
                      <a:noFill/>
                    </a:lnL>
                    <a:lnR>
                      <a:noFill/>
                    </a:lnR>
                    <a:lnT>
                      <a:noFill/>
                    </a:lnT>
                    <a:lnB>
                      <a:noFill/>
                    </a:lnB>
                  </a:tcPr>
                </a:tc>
                <a:tc>
                  <a:txBody>
                    <a:bodyPr/>
                    <a:lstStyle/>
                    <a:p>
                      <a:pPr algn="l" fontAlgn="b"/>
                      <a:r>
                        <a:rPr lang="en-GB" sz="1500" b="0" i="0" u="none" strike="noStrike" dirty="0">
                          <a:solidFill>
                            <a:srgbClr val="000000"/>
                          </a:solidFill>
                          <a:effectLst/>
                          <a:latin typeface="Arial"/>
                        </a:rPr>
                        <a:t>Environmental performance</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500" b="0" i="0" u="none" strike="noStrike" dirty="0">
                          <a:solidFill>
                            <a:srgbClr val="000000"/>
                          </a:solidFill>
                          <a:effectLst/>
                          <a:latin typeface="Arial"/>
                        </a:rPr>
                        <a:t>7.1</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500" b="0" i="0" u="none" strike="noStrike" dirty="0">
                          <a:solidFill>
                            <a:srgbClr val="000000"/>
                          </a:solidFill>
                          <a:effectLst/>
                          <a:latin typeface="Arial"/>
                        </a:rPr>
                        <a:t>Intangible assets</a:t>
                      </a:r>
                    </a:p>
                  </a:txBody>
                  <a:tcPr marL="9525" marR="9525" marT="9525" marB="0" anchor="b">
                    <a:lnL>
                      <a:noFill/>
                    </a:lnL>
                    <a:lnR>
                      <a:noFill/>
                    </a:lnR>
                    <a:lnT>
                      <a:noFill/>
                    </a:lnT>
                    <a:lnB>
                      <a:noFill/>
                    </a:lnB>
                  </a:tcPr>
                </a:tc>
              </a:tr>
              <a:tr h="376657">
                <a:tc>
                  <a:txBody>
                    <a:bodyPr/>
                    <a:lstStyle/>
                    <a:p>
                      <a:pPr algn="l" fontAlgn="b"/>
                      <a:r>
                        <a:rPr lang="en-GB" sz="1500" b="0" i="0" u="none" strike="noStrike" dirty="0">
                          <a:solidFill>
                            <a:srgbClr val="000000"/>
                          </a:solidFill>
                          <a:effectLst/>
                          <a:latin typeface="Arial"/>
                        </a:rPr>
                        <a:t>4.1.2</a:t>
                      </a:r>
                    </a:p>
                  </a:txBody>
                  <a:tcPr marL="9525" marR="9525" marT="9525" marB="0" anchor="b">
                    <a:lnL>
                      <a:noFill/>
                    </a:lnL>
                    <a:lnR>
                      <a:noFill/>
                    </a:lnR>
                    <a:lnT>
                      <a:noFill/>
                    </a:lnT>
                    <a:lnB>
                      <a:noFill/>
                    </a:lnB>
                    <a:solidFill>
                      <a:srgbClr val="D9D9D9"/>
                    </a:solidFill>
                  </a:tcPr>
                </a:tc>
                <a:tc>
                  <a:txBody>
                    <a:bodyPr/>
                    <a:lstStyle/>
                    <a:p>
                      <a:pPr algn="l" fontAlgn="b"/>
                      <a:r>
                        <a:rPr lang="en-US" sz="1500" b="0" i="0" u="none" strike="noStrike" dirty="0">
                          <a:solidFill>
                            <a:srgbClr val="000000"/>
                          </a:solidFill>
                          <a:effectLst/>
                          <a:latin typeface="Arial"/>
                        </a:rPr>
                        <a:t>Domestic credit to private sector</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en-GB" sz="1500" b="0" i="0" u="none" strike="noStrike" dirty="0">
                          <a:solidFill>
                            <a:srgbClr val="000000"/>
                          </a:solidFill>
                          <a:effectLst/>
                          <a:latin typeface="Arial"/>
                        </a:rPr>
                        <a:t>7.1.3</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1500" b="0" i="0" u="none" strike="noStrike" dirty="0">
                          <a:solidFill>
                            <a:srgbClr val="000000"/>
                          </a:solidFill>
                          <a:effectLst/>
                          <a:latin typeface="Arial"/>
                        </a:rPr>
                        <a:t>ICTs and business model creation</a:t>
                      </a:r>
                    </a:p>
                  </a:txBody>
                  <a:tcPr marL="9525" marR="9525" marT="9525" marB="0" anchor="b">
                    <a:lnL>
                      <a:noFill/>
                    </a:lnL>
                    <a:lnR>
                      <a:noFill/>
                    </a:lnR>
                    <a:lnT>
                      <a:noFill/>
                    </a:lnT>
                    <a:lnB>
                      <a:noFill/>
                    </a:lnB>
                    <a:solidFill>
                      <a:srgbClr val="D9D9D9"/>
                    </a:solidFill>
                  </a:tcPr>
                </a:tc>
              </a:tr>
              <a:tr h="376657">
                <a:tc>
                  <a:txBody>
                    <a:bodyPr/>
                    <a:lstStyle/>
                    <a:p>
                      <a:pPr algn="l" fontAlgn="b"/>
                      <a:r>
                        <a:rPr lang="en-GB" sz="1500" b="0" i="0" u="none" strike="noStrike" dirty="0">
                          <a:solidFill>
                            <a:srgbClr val="000000"/>
                          </a:solidFill>
                          <a:effectLst/>
                          <a:latin typeface="Arial"/>
                        </a:rPr>
                        <a:t>6.1.4</a:t>
                      </a:r>
                    </a:p>
                  </a:txBody>
                  <a:tcPr marL="9525" marR="9525" marT="9525" marB="0" anchor="b">
                    <a:lnL>
                      <a:noFill/>
                    </a:lnL>
                    <a:lnR>
                      <a:noFill/>
                    </a:lnR>
                    <a:lnT>
                      <a:noFill/>
                    </a:lnT>
                    <a:lnB>
                      <a:noFill/>
                    </a:lnB>
                  </a:tcPr>
                </a:tc>
                <a:tc>
                  <a:txBody>
                    <a:bodyPr/>
                    <a:lstStyle/>
                    <a:p>
                      <a:pPr algn="l" fontAlgn="b"/>
                      <a:r>
                        <a:rPr lang="en-GB" sz="1500" b="0" i="0" u="none" strike="noStrike" dirty="0">
                          <a:solidFill>
                            <a:srgbClr val="000000"/>
                          </a:solidFill>
                          <a:effectLst/>
                          <a:latin typeface="Arial"/>
                        </a:rPr>
                        <a:t>Scientific and technical publications</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500" b="0" i="0" u="none" strike="noStrike" dirty="0">
                          <a:solidFill>
                            <a:srgbClr val="000000"/>
                          </a:solidFill>
                          <a:effectLst/>
                          <a:latin typeface="Arial"/>
                        </a:rPr>
                        <a:t>7.1.4</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500" b="0" i="0" u="none" strike="noStrike" dirty="0">
                          <a:solidFill>
                            <a:srgbClr val="000000"/>
                          </a:solidFill>
                          <a:effectLst/>
                          <a:latin typeface="Arial"/>
                        </a:rPr>
                        <a:t>ICTs and organizational model creation</a:t>
                      </a:r>
                    </a:p>
                  </a:txBody>
                  <a:tcPr marL="9525" marR="9525" marT="9525" marB="0" anchor="b">
                    <a:lnL>
                      <a:noFill/>
                    </a:lnL>
                    <a:lnR>
                      <a:noFill/>
                    </a:lnR>
                    <a:lnT>
                      <a:noFill/>
                    </a:lnT>
                    <a:lnB>
                      <a:noFill/>
                    </a:lnB>
                  </a:tcPr>
                </a:tc>
              </a:tr>
              <a:tr h="376657">
                <a:tc>
                  <a:txBody>
                    <a:bodyPr/>
                    <a:lstStyle/>
                    <a:p>
                      <a:pPr algn="l" fontAlgn="b"/>
                      <a:r>
                        <a:rPr lang="en-GB" sz="1500" b="0" i="0" u="none" strike="noStrike" dirty="0">
                          <a:solidFill>
                            <a:srgbClr val="000000"/>
                          </a:solidFill>
                          <a:effectLst/>
                          <a:latin typeface="Arial"/>
                        </a:rPr>
                        <a:t>6.2.4</a:t>
                      </a:r>
                    </a:p>
                  </a:txBody>
                  <a:tcPr marL="9525" marR="9525" marT="9525" marB="0" anchor="b">
                    <a:lnL>
                      <a:noFill/>
                    </a:lnL>
                    <a:lnR>
                      <a:noFill/>
                    </a:lnR>
                    <a:lnT>
                      <a:noFill/>
                    </a:lnT>
                    <a:lnB>
                      <a:noFill/>
                    </a:lnB>
                    <a:solidFill>
                      <a:srgbClr val="D9D9D9"/>
                    </a:solidFill>
                  </a:tcPr>
                </a:tc>
                <a:tc>
                  <a:txBody>
                    <a:bodyPr/>
                    <a:lstStyle/>
                    <a:p>
                      <a:pPr algn="l" fontAlgn="b"/>
                      <a:r>
                        <a:rPr lang="en-GB" sz="1500" b="0" i="0" u="none" strike="noStrike" dirty="0">
                          <a:solidFill>
                            <a:srgbClr val="000000"/>
                          </a:solidFill>
                          <a:effectLst/>
                          <a:latin typeface="Arial"/>
                        </a:rPr>
                        <a:t>ISO 9001 quality certificates</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b"/>
                      <a:r>
                        <a:rPr lang="en-GB" sz="1500" b="0" i="0" u="none" strike="noStrike" dirty="0">
                          <a:solidFill>
                            <a:srgbClr val="000000"/>
                          </a:solidFill>
                          <a:effectLst/>
                          <a:latin typeface="Arial"/>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GB" sz="1500" b="0" i="0" u="none" strike="noStrike" dirty="0">
                          <a:solidFill>
                            <a:srgbClr val="000000"/>
                          </a:solidFill>
                          <a:effectLst/>
                          <a:latin typeface="Arial"/>
                        </a:rPr>
                        <a:t> </a:t>
                      </a:r>
                    </a:p>
                  </a:txBody>
                  <a:tcPr marL="9525" marR="9525" marT="9525" marB="0" anchor="b">
                    <a:lnL>
                      <a:noFill/>
                    </a:lnL>
                    <a:lnR>
                      <a:noFill/>
                    </a:lnR>
                    <a:lnT>
                      <a:noFill/>
                    </a:lnT>
                    <a:lnB>
                      <a:noFill/>
                    </a:lnB>
                    <a:solidFill>
                      <a:srgbClr val="D9D9D9"/>
                    </a:solidFill>
                  </a:tcPr>
                </a:tc>
              </a:tr>
              <a:tr h="376657">
                <a:tc>
                  <a:txBody>
                    <a:bodyPr/>
                    <a:lstStyle/>
                    <a:p>
                      <a:pPr algn="l" fontAlgn="b"/>
                      <a:r>
                        <a:rPr lang="en-GB" sz="1500" b="0" i="0" u="none" strike="noStrike" dirty="0">
                          <a:solidFill>
                            <a:srgbClr val="000000"/>
                          </a:solidFill>
                          <a:effectLst/>
                          <a:latin typeface="Arial"/>
                        </a:rPr>
                        <a:t>7.2</a:t>
                      </a:r>
                    </a:p>
                  </a:txBody>
                  <a:tcPr marL="9525" marR="9525" marT="9525" marB="0" anchor="b">
                    <a:lnL>
                      <a:noFill/>
                    </a:lnL>
                    <a:lnR>
                      <a:noFill/>
                    </a:lnR>
                    <a:lnT>
                      <a:noFill/>
                    </a:lnT>
                    <a:lnB>
                      <a:noFill/>
                    </a:lnB>
                  </a:tcPr>
                </a:tc>
                <a:tc>
                  <a:txBody>
                    <a:bodyPr/>
                    <a:lstStyle/>
                    <a:p>
                      <a:pPr algn="l" fontAlgn="b"/>
                      <a:r>
                        <a:rPr lang="en-GB" sz="1500" b="0" i="0" u="none" strike="noStrike" dirty="0">
                          <a:solidFill>
                            <a:srgbClr val="000000"/>
                          </a:solidFill>
                          <a:effectLst/>
                          <a:latin typeface="Arial"/>
                        </a:rPr>
                        <a:t>Creative goods and services</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500" b="0" i="0" u="none" strike="noStrike" dirty="0">
                          <a:solidFill>
                            <a:srgbClr val="000000"/>
                          </a:solidFill>
                          <a:effectLst/>
                          <a:latin typeface="Arial"/>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500" b="0" i="0" u="none" strike="noStrike" dirty="0">
                        <a:solidFill>
                          <a:srgbClr val="000000"/>
                        </a:solidFill>
                        <a:effectLst/>
                        <a:latin typeface="Arial"/>
                      </a:endParaRPr>
                    </a:p>
                  </a:txBody>
                  <a:tcPr marL="9525" marR="9525" marT="9525" marB="0" anchor="b">
                    <a:lnL>
                      <a:noFill/>
                    </a:lnL>
                    <a:lnR>
                      <a:noFill/>
                    </a:lnR>
                    <a:lnT>
                      <a:noFill/>
                    </a:lnT>
                    <a:lnB>
                      <a:noFill/>
                    </a:lnB>
                  </a:tcPr>
                </a:tc>
              </a:tr>
              <a:tr h="376657">
                <a:tc>
                  <a:txBody>
                    <a:bodyPr/>
                    <a:lstStyle/>
                    <a:p>
                      <a:pPr algn="l" fontAlgn="b"/>
                      <a:r>
                        <a:rPr lang="en-GB" sz="1500" b="0" i="0" u="none" strike="noStrike" dirty="0">
                          <a:solidFill>
                            <a:srgbClr val="000000"/>
                          </a:solidFill>
                          <a:effectLst/>
                          <a:latin typeface="Arial"/>
                        </a:rPr>
                        <a:t>7.2.4</a:t>
                      </a:r>
                    </a:p>
                  </a:txBody>
                  <a:tcPr marL="9525" marR="9525" marT="9525" marB="0" anchor="b">
                    <a:lnL>
                      <a:noFill/>
                    </a:lnL>
                    <a:lnR>
                      <a:noFill/>
                    </a:lnR>
                    <a:lnT>
                      <a:noFill/>
                    </a:lnT>
                    <a:lnB>
                      <a:noFill/>
                    </a:lnB>
                    <a:solidFill>
                      <a:srgbClr val="D9D9D9"/>
                    </a:solidFill>
                  </a:tcPr>
                </a:tc>
                <a:tc>
                  <a:txBody>
                    <a:bodyPr/>
                    <a:lstStyle/>
                    <a:p>
                      <a:pPr algn="l" fontAlgn="b"/>
                      <a:r>
                        <a:rPr lang="en-GB" sz="1500" b="0" i="0" u="none" strike="noStrike" dirty="0">
                          <a:solidFill>
                            <a:srgbClr val="000000"/>
                          </a:solidFill>
                          <a:effectLst/>
                          <a:latin typeface="Arial"/>
                        </a:rPr>
                        <a:t>Printing and publishing output</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b"/>
                      <a:r>
                        <a:rPr lang="en-GB" sz="1500" b="0" i="0" u="none" strike="noStrike" dirty="0">
                          <a:solidFill>
                            <a:srgbClr val="000000"/>
                          </a:solidFill>
                          <a:effectLst/>
                          <a:latin typeface="Arial"/>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GB" sz="1500" b="0" i="0" u="none" strike="noStrike" dirty="0">
                          <a:solidFill>
                            <a:srgbClr val="000000"/>
                          </a:solidFill>
                          <a:effectLst/>
                          <a:latin typeface="Arial"/>
                        </a:rPr>
                        <a:t> </a:t>
                      </a:r>
                    </a:p>
                  </a:txBody>
                  <a:tcPr marL="9525" marR="9525" marT="9525" marB="0" anchor="b">
                    <a:lnL>
                      <a:noFill/>
                    </a:lnL>
                    <a:lnR>
                      <a:noFill/>
                    </a:lnR>
                    <a:lnT>
                      <a:noFill/>
                    </a:lnT>
                    <a:lnB>
                      <a:noFill/>
                    </a:lnB>
                    <a:solidFill>
                      <a:srgbClr val="D9D9D9"/>
                    </a:solidFill>
                  </a:tcPr>
                </a:tc>
              </a:tr>
            </a:tbl>
          </a:graphicData>
        </a:graphic>
      </p:graphicFrame>
    </p:spTree>
    <p:extLst>
      <p:ext uri="{BB962C8B-B14F-4D97-AF65-F5344CB8AC3E}">
        <p14:creationId xmlns:p14="http://schemas.microsoft.com/office/powerpoint/2010/main" val="288309426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23850" y="1460500"/>
            <a:ext cx="6264275"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endParaRPr lang="en-US" altLang="en-US" sz="800" b="1" dirty="0"/>
          </a:p>
          <a:p>
            <a:pPr eaLnBrk="1" hangingPunct="1">
              <a:spcBef>
                <a:spcPct val="0"/>
              </a:spcBef>
              <a:spcAft>
                <a:spcPts val="1200"/>
              </a:spcAft>
              <a:buFontTx/>
              <a:buChar char="•"/>
            </a:pPr>
            <a:r>
              <a:rPr lang="en-US" altLang="en-US" dirty="0"/>
              <a:t> Twitter: </a:t>
            </a:r>
            <a:r>
              <a:rPr lang="en-US" altLang="en-US" b="1" dirty="0">
                <a:solidFill>
                  <a:srgbClr val="00B0F0"/>
                </a:solidFill>
              </a:rPr>
              <a:t>@</a:t>
            </a:r>
            <a:r>
              <a:rPr lang="en-US" altLang="en-US" b="1" dirty="0" err="1">
                <a:solidFill>
                  <a:srgbClr val="00B0F0"/>
                </a:solidFill>
              </a:rPr>
              <a:t>wipo</a:t>
            </a:r>
            <a:endParaRPr lang="en-US" altLang="en-US" b="1" dirty="0">
              <a:solidFill>
                <a:srgbClr val="00B0F0"/>
              </a:solidFill>
            </a:endParaRPr>
          </a:p>
          <a:p>
            <a:pPr eaLnBrk="1" hangingPunct="1">
              <a:spcBef>
                <a:spcPct val="0"/>
              </a:spcBef>
              <a:spcAft>
                <a:spcPts val="1200"/>
              </a:spcAft>
              <a:buFontTx/>
              <a:buChar char="•"/>
            </a:pPr>
            <a:endParaRPr lang="en-US" altLang="en-US" sz="800" b="1" dirty="0">
              <a:solidFill>
                <a:srgbClr val="00B0F0"/>
              </a:solidFill>
            </a:endParaRPr>
          </a:p>
          <a:p>
            <a:pPr eaLnBrk="1" hangingPunct="1">
              <a:spcBef>
                <a:spcPct val="0"/>
              </a:spcBef>
              <a:buFontTx/>
              <a:buChar char="•"/>
            </a:pPr>
            <a:r>
              <a:rPr lang="en-US" altLang="en-US" dirty="0">
                <a:latin typeface="Arial Unicode MS" pitchFamily="34" charset="-128"/>
                <a:ea typeface="Arial Unicode MS" pitchFamily="34" charset="-128"/>
                <a:cs typeface="Arial Unicode MS" pitchFamily="34" charset="-128"/>
              </a:rPr>
              <a:t> WIPO Magazine</a:t>
            </a:r>
          </a:p>
          <a:p>
            <a:pPr lvl="1" eaLnBrk="1" hangingPunct="1">
              <a:spcBef>
                <a:spcPct val="0"/>
              </a:spcBef>
              <a:buFontTx/>
              <a:buNone/>
            </a:pPr>
            <a:r>
              <a:rPr lang="en-US" altLang="en-US" dirty="0">
                <a:solidFill>
                  <a:srgbClr val="0070C0"/>
                </a:solidFill>
                <a:latin typeface="Arial Unicode MS" pitchFamily="34" charset="-128"/>
                <a:ea typeface="Arial Unicode MS" pitchFamily="34" charset="-128"/>
                <a:cs typeface="Arial Unicode MS" pitchFamily="34" charset="-128"/>
              </a:rPr>
              <a:t>www.wipo.int/wipo_magazine/en/</a:t>
            </a:r>
          </a:p>
          <a:p>
            <a:pPr lvl="1" eaLnBrk="1" hangingPunct="1">
              <a:spcBef>
                <a:spcPct val="0"/>
              </a:spcBef>
              <a:buFontTx/>
              <a:buNone/>
            </a:pPr>
            <a:r>
              <a:rPr lang="en-US" altLang="en-US" sz="800" dirty="0">
                <a:latin typeface="Arial Unicode MS" pitchFamily="34" charset="-128"/>
                <a:ea typeface="Arial Unicode MS" pitchFamily="34" charset="-128"/>
                <a:cs typeface="Arial Unicode MS" pitchFamily="34" charset="-128"/>
              </a:rPr>
              <a:t> 	</a:t>
            </a:r>
            <a:endParaRPr lang="en-US" altLang="en-US" sz="800" b="1" dirty="0">
              <a:solidFill>
                <a:srgbClr val="0070C0"/>
              </a:solidFill>
              <a:latin typeface="Arial Unicode MS" pitchFamily="34" charset="-128"/>
              <a:ea typeface="Arial Unicode MS" pitchFamily="34" charset="-128"/>
              <a:cs typeface="Arial Unicode MS" pitchFamily="34" charset="-128"/>
            </a:endParaRPr>
          </a:p>
          <a:p>
            <a:pPr eaLnBrk="1" hangingPunct="1">
              <a:spcBef>
                <a:spcPts val="1200"/>
              </a:spcBef>
              <a:buFontTx/>
              <a:buChar char="•"/>
            </a:pPr>
            <a:r>
              <a:rPr lang="en-US" altLang="en-US" dirty="0">
                <a:latin typeface="Arial Unicode MS" pitchFamily="34" charset="-128"/>
                <a:ea typeface="Arial Unicode MS" pitchFamily="34" charset="-128"/>
                <a:cs typeface="Arial Unicode MS" pitchFamily="34" charset="-128"/>
              </a:rPr>
              <a:t> WIPO Wire:</a:t>
            </a:r>
          </a:p>
          <a:p>
            <a:pPr lvl="1" eaLnBrk="1" hangingPunct="1">
              <a:spcBef>
                <a:spcPct val="0"/>
              </a:spcBef>
              <a:spcAft>
                <a:spcPts val="600"/>
              </a:spcAft>
              <a:buFontTx/>
              <a:buNone/>
            </a:pPr>
            <a:r>
              <a:rPr lang="en-US" altLang="en-US" dirty="0">
                <a:latin typeface="Arial Unicode MS" pitchFamily="34" charset="-128"/>
                <a:ea typeface="Arial Unicode MS" pitchFamily="34" charset="-128"/>
                <a:cs typeface="Arial Unicode MS" pitchFamily="34" charset="-128"/>
              </a:rPr>
              <a:t> </a:t>
            </a:r>
            <a:r>
              <a:rPr lang="en-US" altLang="en-US" dirty="0">
                <a:solidFill>
                  <a:srgbClr val="0070C0"/>
                </a:solidFill>
                <a:latin typeface="Arial Unicode MS" pitchFamily="34" charset="-128"/>
                <a:ea typeface="Arial Unicode MS" pitchFamily="34" charset="-128"/>
                <a:cs typeface="Arial Unicode MS" pitchFamily="34" charset="-128"/>
              </a:rPr>
              <a:t>www.wipo.int/newsletters/en</a:t>
            </a:r>
          </a:p>
          <a:p>
            <a:pPr lvl="1" eaLnBrk="1" hangingPunct="1">
              <a:spcBef>
                <a:spcPct val="0"/>
              </a:spcBef>
              <a:spcAft>
                <a:spcPts val="600"/>
              </a:spcAft>
              <a:buFontTx/>
              <a:buNone/>
            </a:pPr>
            <a:endParaRPr lang="en-US" altLang="en-US" sz="800" dirty="0">
              <a:solidFill>
                <a:srgbClr val="0070C0"/>
              </a:solidFill>
              <a:latin typeface="Arial Unicode MS" pitchFamily="34" charset="-128"/>
              <a:ea typeface="Arial Unicode MS" pitchFamily="34" charset="-128"/>
              <a:cs typeface="Arial Unicode MS" pitchFamily="34" charset="-128"/>
            </a:endParaRPr>
          </a:p>
          <a:p>
            <a:pPr eaLnBrk="1" hangingPunct="1">
              <a:spcBef>
                <a:spcPct val="0"/>
              </a:spcBef>
              <a:spcAft>
                <a:spcPts val="600"/>
              </a:spcAft>
              <a:buFontTx/>
              <a:buChar char="•"/>
            </a:pPr>
            <a:r>
              <a:rPr lang="en-US" altLang="en-US" dirty="0">
                <a:latin typeface="Arial Unicode MS" pitchFamily="34" charset="-128"/>
                <a:ea typeface="Arial Unicode MS" pitchFamily="34" charset="-128"/>
                <a:cs typeface="Arial Unicode MS" pitchFamily="34" charset="-128"/>
              </a:rPr>
              <a:t> Press releases</a:t>
            </a:r>
          </a:p>
          <a:p>
            <a:pPr lvl="1" eaLnBrk="1" hangingPunct="1">
              <a:spcBef>
                <a:spcPct val="0"/>
              </a:spcBef>
              <a:buFontTx/>
              <a:buNone/>
            </a:pPr>
            <a:r>
              <a:rPr lang="en-US" altLang="en-US" dirty="0">
                <a:solidFill>
                  <a:srgbClr val="0070C0"/>
                </a:solidFill>
                <a:latin typeface="Arial Unicode MS" pitchFamily="34" charset="-128"/>
                <a:ea typeface="Arial Unicode MS" pitchFamily="34" charset="-128"/>
                <a:cs typeface="Arial Unicode MS" pitchFamily="34" charset="-128"/>
              </a:rPr>
              <a:t>www.wipo.int/pressroom/en/ </a:t>
            </a:r>
          </a:p>
          <a:p>
            <a:pPr algn="ctr" eaLnBrk="1" hangingPunct="1">
              <a:spcBef>
                <a:spcPct val="0"/>
              </a:spcBef>
              <a:buFontTx/>
              <a:buNone/>
            </a:pPr>
            <a:endParaRPr lang="en-US" altLang="en-US" sz="1800" dirty="0"/>
          </a:p>
          <a:p>
            <a:pPr algn="ctr" eaLnBrk="1" hangingPunct="1">
              <a:spcBef>
                <a:spcPct val="50000"/>
              </a:spcBef>
              <a:buFontTx/>
              <a:buNone/>
            </a:pPr>
            <a:r>
              <a:rPr lang="en-US" altLang="en-US" sz="1200" dirty="0">
                <a:solidFill>
                  <a:srgbClr val="FF0000"/>
                </a:solidFill>
              </a:rPr>
              <a:t/>
            </a:r>
            <a:br>
              <a:rPr lang="en-US" altLang="en-US" sz="1200" dirty="0">
                <a:solidFill>
                  <a:srgbClr val="FF0000"/>
                </a:solidFill>
              </a:rPr>
            </a:br>
            <a:r>
              <a:rPr lang="en-US" altLang="en-US" sz="1200" b="1" i="1" dirty="0">
                <a:solidFill>
                  <a:schemeClr val="accent2"/>
                </a:solidFill>
                <a:latin typeface="Arial Unicode MS" pitchFamily="34" charset="-128"/>
                <a:ea typeface="Arial Unicode MS" pitchFamily="34" charset="-128"/>
                <a:cs typeface="Arial Unicode MS" pitchFamily="34" charset="-128"/>
              </a:rPr>
              <a:t/>
            </a:r>
            <a:br>
              <a:rPr lang="en-US" altLang="en-US" sz="1200" b="1" i="1" dirty="0">
                <a:solidFill>
                  <a:schemeClr val="accent2"/>
                </a:solidFill>
                <a:latin typeface="Arial Unicode MS" pitchFamily="34" charset="-128"/>
                <a:ea typeface="Arial Unicode MS" pitchFamily="34" charset="-128"/>
                <a:cs typeface="Arial Unicode MS" pitchFamily="34" charset="-128"/>
              </a:rPr>
            </a:br>
            <a:endParaRPr lang="en-US" altLang="en-US" dirty="0"/>
          </a:p>
        </p:txBody>
      </p:sp>
      <p:sp>
        <p:nvSpPr>
          <p:cNvPr id="5" name="TextBox 1"/>
          <p:cNvSpPr txBox="1">
            <a:spLocks noChangeArrowheads="1"/>
          </p:cNvSpPr>
          <p:nvPr/>
        </p:nvSpPr>
        <p:spPr bwMode="auto">
          <a:xfrm>
            <a:off x="323850" y="476250"/>
            <a:ext cx="3816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r>
              <a:rPr lang="en-US" altLang="en-US" sz="3600" b="1"/>
              <a:t>Follow us</a:t>
            </a:r>
          </a:p>
          <a:p>
            <a:pPr eaLnBrk="1" hangingPunct="1">
              <a:spcBef>
                <a:spcPct val="50000"/>
              </a:spcBef>
              <a:buFontTx/>
              <a:buNone/>
            </a:pPr>
            <a:endParaRPr lang="en-US" altLang="en-US"/>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328" t="7155" r="8110" b="4097"/>
          <a:stretch/>
        </p:blipFill>
        <p:spPr bwMode="auto">
          <a:xfrm rot="1150812">
            <a:off x="5717127" y="1022525"/>
            <a:ext cx="2883227" cy="438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203144036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263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260648"/>
            <a:ext cx="4968552" cy="6120680"/>
          </a:xfrm>
        </p:spPr>
        <p:txBody>
          <a:bodyPr/>
          <a:lstStyle/>
          <a:p>
            <a:r>
              <a:rPr lang="en-US" sz="3000" dirty="0" smtClean="0"/>
              <a:t>Thank you for your </a:t>
            </a:r>
            <a:r>
              <a:rPr lang="fr-CH" sz="3000" dirty="0" smtClean="0"/>
              <a:t>attention</a:t>
            </a:r>
            <a:r>
              <a:rPr lang="fr-CH" dirty="0" smtClean="0"/>
              <a:t/>
            </a:r>
            <a:br>
              <a:rPr lang="fr-CH" dirty="0" smtClean="0"/>
            </a:br>
            <a:r>
              <a:rPr lang="fr-CH" sz="2400" dirty="0" smtClean="0"/>
              <a:t/>
            </a:r>
            <a:br>
              <a:rPr lang="fr-CH" sz="2400" dirty="0" smtClean="0"/>
            </a:br>
            <a:r>
              <a:rPr lang="fr-CH" altLang="en-US" sz="2000" dirty="0"/>
              <a:t>E-mail:  </a:t>
            </a:r>
            <a:r>
              <a:rPr lang="fr-CH" altLang="en-US" sz="2000" dirty="0" smtClean="0"/>
              <a:t>Victor.Vazquez-Lopez@wipo.int</a:t>
            </a:r>
            <a:r>
              <a:rPr lang="en-US" altLang="en-US" sz="2000" dirty="0"/>
              <a:t/>
            </a:r>
            <a:br>
              <a:rPr lang="en-US" altLang="en-US" sz="2000" dirty="0"/>
            </a:br>
            <a:r>
              <a:rPr lang="en-US" altLang="en-US" sz="2000" dirty="0"/>
              <a:t/>
            </a:r>
            <a:br>
              <a:rPr lang="en-US" altLang="en-US" sz="2000" dirty="0"/>
            </a:br>
            <a:r>
              <a:rPr lang="fr-CH" sz="2400" dirty="0"/>
              <a:t/>
            </a:r>
            <a:br>
              <a:rPr lang="fr-CH" sz="2400" dirty="0"/>
            </a:br>
            <a:endParaRPr lang="en-US" sz="2400"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4499" y="116632"/>
            <a:ext cx="3908382" cy="571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71901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498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1149350" y="3429000"/>
            <a:ext cx="6192838" cy="1871663"/>
          </a:xfrm>
          <a:noFill/>
        </p:spPr>
        <p:txBody>
          <a:bodyPr/>
          <a:lstStyle/>
          <a:p>
            <a:pPr eaLnBrk="1" hangingPunct="1"/>
            <a:r>
              <a:rPr lang="en-US" altLang="en-US" sz="3000" b="1" dirty="0" smtClean="0">
                <a:solidFill>
                  <a:srgbClr val="00408C"/>
                </a:solidFill>
                <a:ea typeface="ヒラギノ角ゴ Pro W3"/>
                <a:cs typeface="ヒラギノ角ゴ Pro W3"/>
              </a:rPr>
              <a:t>Patent Cooperation Treaty (PCT)</a:t>
            </a:r>
          </a:p>
          <a:p>
            <a:pPr eaLnBrk="1" hangingPunct="1"/>
            <a:r>
              <a:rPr lang="en-US" altLang="en-US" sz="2600" dirty="0" smtClean="0">
                <a:solidFill>
                  <a:srgbClr val="00408C"/>
                </a:solidFill>
                <a:ea typeface="ヒラギノ角ゴ Pro W3"/>
                <a:cs typeface="ヒラギノ角ゴ Pro W3"/>
              </a:rPr>
              <a:t>Introduction and Future Developments</a:t>
            </a:r>
          </a:p>
          <a:p>
            <a:pPr eaLnBrk="1" hangingPunct="1"/>
            <a:endParaRPr lang="fr-CH" altLang="en-US" sz="2600" dirty="0" smtClean="0">
              <a:solidFill>
                <a:srgbClr val="00408C"/>
              </a:solidFill>
              <a:ea typeface="ヒラギノ角ゴ Pro W3"/>
              <a:cs typeface="ヒラギノ角ゴ Pro W3"/>
            </a:endParaRPr>
          </a:p>
          <a:p>
            <a:pPr eaLnBrk="1" hangingPunct="1"/>
            <a:endParaRPr lang="en-US" altLang="en-US" sz="2600" dirty="0" smtClean="0">
              <a:solidFill>
                <a:srgbClr val="00408C"/>
              </a:solidFill>
              <a:ea typeface="ヒラギノ角ゴ Pro W3"/>
              <a:cs typeface="ヒラギノ角ゴ Pro W3"/>
            </a:endParaRPr>
          </a:p>
        </p:txBody>
      </p:sp>
      <p:sp>
        <p:nvSpPr>
          <p:cNvPr id="3075" name="Rectangle 7"/>
          <p:cNvSpPr>
            <a:spLocks noChangeArrowheads="1"/>
          </p:cNvSpPr>
          <p:nvPr/>
        </p:nvSpPr>
        <p:spPr bwMode="auto">
          <a:xfrm>
            <a:off x="2771800" y="4653136"/>
            <a:ext cx="5256584" cy="71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buFontTx/>
              <a:buNone/>
            </a:pPr>
            <a:r>
              <a:rPr lang="en-US" altLang="en-US" sz="1800" dirty="0">
                <a:solidFill>
                  <a:srgbClr val="00408C"/>
                </a:solidFill>
                <a:ea typeface="ヒラギノ角ゴ Pro W3"/>
                <a:cs typeface="ヒラギノ角ゴ Pro W3"/>
              </a:rPr>
              <a:t>Claus Matthes</a:t>
            </a:r>
          </a:p>
          <a:p>
            <a:pPr eaLnBrk="1" hangingPunct="1">
              <a:buFontTx/>
              <a:buNone/>
            </a:pPr>
            <a:r>
              <a:rPr lang="en-US" altLang="en-US" sz="1800" dirty="0">
                <a:solidFill>
                  <a:srgbClr val="00408C"/>
                </a:solidFill>
                <a:ea typeface="ヒラギノ角ゴ Pro W3"/>
                <a:cs typeface="ヒラギノ角ゴ Pro W3"/>
              </a:rPr>
              <a:t>Director, PCT Business Development Division</a:t>
            </a:r>
          </a:p>
        </p:txBody>
      </p:sp>
      <p:pic>
        <p:nvPicPr>
          <p:cNvPr id="1026" name="Picture 2" descr="Matth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162" y="4653136"/>
            <a:ext cx="1428750" cy="18954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08304" y="6334780"/>
            <a:ext cx="1835696" cy="584775"/>
          </a:xfrm>
          <a:prstGeom prst="rect">
            <a:avLst/>
          </a:prstGeom>
          <a:noFill/>
        </p:spPr>
        <p:txBody>
          <a:bodyPr wrap="square" rtlCol="0">
            <a:spAutoFit/>
          </a:bodyPr>
          <a:lstStyle/>
          <a:p>
            <a:r>
              <a:rPr lang="en-US" sz="1600" i="1" dirty="0" smtClean="0">
                <a:solidFill>
                  <a:srgbClr val="0070C0"/>
                </a:solidFill>
              </a:rPr>
              <a:t>Athens</a:t>
            </a:r>
          </a:p>
          <a:p>
            <a:r>
              <a:rPr lang="en-US" sz="1600" i="1" dirty="0" smtClean="0">
                <a:solidFill>
                  <a:srgbClr val="0070C0"/>
                </a:solidFill>
              </a:rPr>
              <a:t>March 8, 2016</a:t>
            </a:r>
            <a:endParaRPr lang="en-GB" sz="1600" i="1" dirty="0">
              <a:solidFill>
                <a:srgbClr val="0070C0"/>
              </a:solidFill>
            </a:endParaRPr>
          </a:p>
        </p:txBody>
      </p:sp>
    </p:spTree>
    <p:extLst>
      <p:ext uri="{BB962C8B-B14F-4D97-AF65-F5344CB8AC3E}">
        <p14:creationId xmlns:p14="http://schemas.microsoft.com/office/powerpoint/2010/main" val="2525599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smtClean="0"/>
              <a:t>What is Intellectual Property?</a:t>
            </a:r>
          </a:p>
        </p:txBody>
      </p:sp>
      <p:sp>
        <p:nvSpPr>
          <p:cNvPr id="4099" name="Rectangle 3"/>
          <p:cNvSpPr>
            <a:spLocks noGrp="1" noChangeArrowheads="1"/>
          </p:cNvSpPr>
          <p:nvPr>
            <p:ph type="body" idx="1"/>
          </p:nvPr>
        </p:nvSpPr>
        <p:spPr>
          <a:xfrm>
            <a:off x="468313" y="1412875"/>
            <a:ext cx="8229600" cy="4568825"/>
          </a:xfrm>
        </p:spPr>
        <p:txBody>
          <a:bodyPr/>
          <a:lstStyle/>
          <a:p>
            <a:r>
              <a:rPr lang="en-US" altLang="en-US" smtClean="0"/>
              <a:t>Intellectual property refers to creations of the mind: inventions; literary and artistic works; and symbols, names and images used in commerce </a:t>
            </a:r>
          </a:p>
          <a:p>
            <a:r>
              <a:rPr lang="en-US" altLang="en-US" smtClean="0"/>
              <a:t>Intellectual property is divided into two categories:</a:t>
            </a:r>
          </a:p>
          <a:p>
            <a:pPr lvl="1"/>
            <a:r>
              <a:rPr lang="en-US" altLang="en-US" b="1" smtClean="0"/>
              <a:t>Industrial Property </a:t>
            </a:r>
            <a:r>
              <a:rPr lang="en-US" altLang="en-US" smtClean="0"/>
              <a:t>includes patents for inventions, trademarks, industrial designs and geographical indications.</a:t>
            </a:r>
          </a:p>
          <a:p>
            <a:pPr lvl="1"/>
            <a:r>
              <a:rPr lang="en-US" altLang="en-US" b="1" smtClean="0"/>
              <a:t>Copyright </a:t>
            </a:r>
            <a:r>
              <a:rPr lang="en-US" altLang="en-US" smtClean="0"/>
              <a:t>covers literary works (such as novels, poems and plays), films, music, artistic works (e.g., drawings, paintings, photographs and sculptures) and architectural design </a:t>
            </a:r>
          </a:p>
        </p:txBody>
      </p:sp>
      <p:sp>
        <p:nvSpPr>
          <p:cNvPr id="4100"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72607F14-24CC-4201-85F2-7B5AF4375F18}" type="slidenum">
              <a:rPr lang="en-US" altLang="en-US" sz="1400" smtClean="0"/>
              <a:pPr eaLnBrk="1" hangingPunct="1">
                <a:spcBef>
                  <a:spcPct val="0"/>
                </a:spcBef>
                <a:buFontTx/>
                <a:buNone/>
              </a:pPr>
              <a:t>23</a:t>
            </a:fld>
            <a:endParaRPr lang="en-US" altLang="en-US" sz="1400" smtClean="0"/>
          </a:p>
        </p:txBody>
      </p:sp>
    </p:spTree>
    <p:extLst>
      <p:ext uri="{BB962C8B-B14F-4D97-AF65-F5344CB8AC3E}">
        <p14:creationId xmlns:p14="http://schemas.microsoft.com/office/powerpoint/2010/main" val="2368610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smtClean="0"/>
              <a:t>What are Intellectual Property Rights?</a:t>
            </a:r>
          </a:p>
        </p:txBody>
      </p:sp>
      <p:sp>
        <p:nvSpPr>
          <p:cNvPr id="5123" name="Rectangle 3"/>
          <p:cNvSpPr>
            <a:spLocks noGrp="1" noChangeArrowheads="1"/>
          </p:cNvSpPr>
          <p:nvPr>
            <p:ph type="body" idx="1"/>
          </p:nvPr>
        </p:nvSpPr>
        <p:spPr>
          <a:xfrm>
            <a:off x="468313" y="1412875"/>
            <a:ext cx="8229600" cy="4568825"/>
          </a:xfrm>
        </p:spPr>
        <p:txBody>
          <a:bodyPr/>
          <a:lstStyle/>
          <a:p>
            <a:r>
              <a:rPr lang="en-US" altLang="en-US" smtClean="0"/>
              <a:t>Intellectual property rights are like any other property right </a:t>
            </a:r>
          </a:p>
          <a:p>
            <a:r>
              <a:rPr lang="en-US" altLang="en-US" smtClean="0"/>
              <a:t>They allow creators, or owners, of patents,  trademarks or copyrighted works to benefit from their own work or investment in a creation</a:t>
            </a:r>
          </a:p>
          <a:p>
            <a:r>
              <a:rPr lang="en-US" altLang="en-US" smtClean="0"/>
              <a:t>These rights are outlined in Article 27 of the Universal Declaration of Human Rights:</a:t>
            </a:r>
          </a:p>
          <a:p>
            <a:pPr lvl="1"/>
            <a:r>
              <a:rPr lang="en-US" altLang="en-US" smtClean="0"/>
              <a:t>the right to benefit from the protection of moral and material interests resulting from authorship of scientific, literary or artistic productions </a:t>
            </a:r>
          </a:p>
        </p:txBody>
      </p:sp>
      <p:sp>
        <p:nvSpPr>
          <p:cNvPr id="5124"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16B49D2D-A7C3-4EF2-8B2F-CAB2E19F67AE}" type="slidenum">
              <a:rPr lang="en-US" altLang="en-US" sz="1400" smtClean="0"/>
              <a:pPr eaLnBrk="1" hangingPunct="1">
                <a:spcBef>
                  <a:spcPct val="0"/>
                </a:spcBef>
                <a:buFontTx/>
                <a:buNone/>
              </a:pPr>
              <a:t>24</a:t>
            </a:fld>
            <a:endParaRPr lang="en-US" altLang="en-US" sz="1400" smtClean="0"/>
          </a:p>
        </p:txBody>
      </p:sp>
    </p:spTree>
    <p:extLst>
      <p:ext uri="{BB962C8B-B14F-4D97-AF65-F5344CB8AC3E}">
        <p14:creationId xmlns:p14="http://schemas.microsoft.com/office/powerpoint/2010/main" val="3739019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mtClean="0"/>
              <a:t>Why Promote and Protect </a:t>
            </a:r>
            <a:br>
              <a:rPr lang="en-US" altLang="en-US" smtClean="0"/>
            </a:br>
            <a:r>
              <a:rPr lang="en-US" altLang="en-US" smtClean="0"/>
              <a:t>Intellectual Property?</a:t>
            </a:r>
          </a:p>
        </p:txBody>
      </p:sp>
      <p:sp>
        <p:nvSpPr>
          <p:cNvPr id="6147" name="Rectangle 3"/>
          <p:cNvSpPr>
            <a:spLocks noGrp="1" noChangeArrowheads="1"/>
          </p:cNvSpPr>
          <p:nvPr>
            <p:ph type="body" idx="1"/>
          </p:nvPr>
        </p:nvSpPr>
        <p:spPr>
          <a:xfrm>
            <a:off x="468313" y="1916113"/>
            <a:ext cx="8229600" cy="4176712"/>
          </a:xfrm>
        </p:spPr>
        <p:txBody>
          <a:bodyPr/>
          <a:lstStyle/>
          <a:p>
            <a:r>
              <a:rPr lang="en-US" altLang="en-US" smtClean="0"/>
              <a:t>Progress and well-being of humanity rest on its capacity to create and invent new works in the areas of technology and culture</a:t>
            </a:r>
          </a:p>
          <a:p>
            <a:r>
              <a:rPr lang="en-US" altLang="en-US" smtClean="0"/>
              <a:t>Legal protection of new creations encourages the commitment of additional resources for further innovation </a:t>
            </a:r>
          </a:p>
          <a:p>
            <a:r>
              <a:rPr lang="en-US" altLang="en-US" smtClean="0"/>
              <a:t>Promotion and protection of intellectual property spurs economic growth, creates new jobs and industries, and enhances the quality and enjoyment of life</a:t>
            </a:r>
          </a:p>
        </p:txBody>
      </p:sp>
      <p:sp>
        <p:nvSpPr>
          <p:cNvPr id="6148"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29A3E6E3-9FBB-454E-B166-2C94D6A0A3CD}" type="slidenum">
              <a:rPr lang="en-US" altLang="en-US" sz="1400" smtClean="0"/>
              <a:pPr eaLnBrk="1" hangingPunct="1">
                <a:spcBef>
                  <a:spcPct val="0"/>
                </a:spcBef>
                <a:buFontTx/>
                <a:buNone/>
              </a:pPr>
              <a:t>25</a:t>
            </a:fld>
            <a:endParaRPr lang="en-US" altLang="en-US" sz="1400" smtClean="0"/>
          </a:p>
        </p:txBody>
      </p:sp>
    </p:spTree>
    <p:extLst>
      <p:ext uri="{BB962C8B-B14F-4D97-AF65-F5344CB8AC3E}">
        <p14:creationId xmlns:p14="http://schemas.microsoft.com/office/powerpoint/2010/main" val="1139688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mtClean="0"/>
              <a:t>Why Promote and Protect </a:t>
            </a:r>
            <a:br>
              <a:rPr lang="en-US" altLang="en-US" smtClean="0"/>
            </a:br>
            <a:r>
              <a:rPr lang="en-US" altLang="en-US" smtClean="0"/>
              <a:t>Intellectual Property?</a:t>
            </a:r>
          </a:p>
        </p:txBody>
      </p:sp>
      <p:sp>
        <p:nvSpPr>
          <p:cNvPr id="7171" name="Rectangle 3"/>
          <p:cNvSpPr>
            <a:spLocks noGrp="1" noChangeArrowheads="1"/>
          </p:cNvSpPr>
          <p:nvPr>
            <p:ph type="body" idx="1"/>
          </p:nvPr>
        </p:nvSpPr>
        <p:spPr>
          <a:xfrm>
            <a:off x="468313" y="1916113"/>
            <a:ext cx="8229600" cy="4176712"/>
          </a:xfrm>
        </p:spPr>
        <p:txBody>
          <a:bodyPr/>
          <a:lstStyle/>
          <a:p>
            <a:r>
              <a:rPr lang="en-US" altLang="en-US" smtClean="0"/>
              <a:t>An efficient and equitable intellectual property system can help all countries to realize intellectual property’s potential as a catalyst for economic development and social and cultural well-being</a:t>
            </a:r>
          </a:p>
          <a:p>
            <a:endParaRPr lang="en-US" altLang="en-US" smtClean="0"/>
          </a:p>
          <a:p>
            <a:r>
              <a:rPr lang="en-US" altLang="en-US" smtClean="0"/>
              <a:t>The intellectual property system helps strike a balance between the interests of innovators and the public interest, providing an environment in which creativity and invention can flourish, for the benefit of all</a:t>
            </a:r>
          </a:p>
        </p:txBody>
      </p:sp>
      <p:sp>
        <p:nvSpPr>
          <p:cNvPr id="7172"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DCE3E75B-0B81-46C9-ACF5-626DD0BFE209}" type="slidenum">
              <a:rPr lang="en-US" altLang="en-US" sz="1400" smtClean="0"/>
              <a:pPr eaLnBrk="1" hangingPunct="1">
                <a:spcBef>
                  <a:spcPct val="0"/>
                </a:spcBef>
                <a:buFontTx/>
                <a:buNone/>
              </a:pPr>
              <a:t>26</a:t>
            </a:fld>
            <a:endParaRPr lang="en-US" altLang="en-US" sz="1400" smtClean="0"/>
          </a:p>
        </p:txBody>
      </p:sp>
    </p:spTree>
    <p:extLst>
      <p:ext uri="{BB962C8B-B14F-4D97-AF65-F5344CB8AC3E}">
        <p14:creationId xmlns:p14="http://schemas.microsoft.com/office/powerpoint/2010/main" val="1644518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mtClean="0"/>
              <a:t>Why Promote and Protect </a:t>
            </a:r>
            <a:br>
              <a:rPr lang="en-US" altLang="en-US" smtClean="0"/>
            </a:br>
            <a:r>
              <a:rPr lang="en-US" altLang="en-US" smtClean="0"/>
              <a:t>Intellectual Property?</a:t>
            </a:r>
          </a:p>
        </p:txBody>
      </p:sp>
      <p:sp>
        <p:nvSpPr>
          <p:cNvPr id="8195" name="Rectangle 3"/>
          <p:cNvSpPr>
            <a:spLocks noGrp="1" noChangeArrowheads="1"/>
          </p:cNvSpPr>
          <p:nvPr>
            <p:ph type="body" idx="1"/>
          </p:nvPr>
        </p:nvSpPr>
        <p:spPr>
          <a:xfrm>
            <a:off x="468313" y="1773238"/>
            <a:ext cx="8229600" cy="4392612"/>
          </a:xfrm>
        </p:spPr>
        <p:txBody>
          <a:bodyPr/>
          <a:lstStyle/>
          <a:p>
            <a:r>
              <a:rPr lang="en-US" altLang="en-US" smtClean="0"/>
              <a:t>Intellectual property rights reward creativity and human endeavor, which fuel the progress of humankind </a:t>
            </a:r>
          </a:p>
          <a:p>
            <a:r>
              <a:rPr lang="en-US" altLang="en-US" smtClean="0"/>
              <a:t>Examples:</a:t>
            </a:r>
          </a:p>
          <a:p>
            <a:pPr lvl="1"/>
            <a:r>
              <a:rPr lang="en-US" altLang="en-US" smtClean="0"/>
              <a:t>the multibillion dollar film, recording, publishing and software industries – which bring pleasure to millions of people worldwide – would not exist without copyright protection</a:t>
            </a:r>
          </a:p>
          <a:p>
            <a:pPr lvl="1"/>
            <a:r>
              <a:rPr lang="en-US" altLang="en-US" smtClean="0"/>
              <a:t>without the rewards provided by the patent system, researchers and inventors would have little incentive to continue producing better and more efficient products for consumers</a:t>
            </a:r>
          </a:p>
        </p:txBody>
      </p:sp>
      <p:sp>
        <p:nvSpPr>
          <p:cNvPr id="8196"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CF6E3640-CD23-4C48-88B6-295323FA30C6}" type="slidenum">
              <a:rPr lang="en-US" altLang="en-US" sz="1400" smtClean="0"/>
              <a:pPr eaLnBrk="1" hangingPunct="1">
                <a:spcBef>
                  <a:spcPct val="0"/>
                </a:spcBef>
                <a:buFontTx/>
                <a:buNone/>
              </a:pPr>
              <a:t>27</a:t>
            </a:fld>
            <a:endParaRPr lang="en-US" altLang="en-US" sz="1400" smtClean="0"/>
          </a:p>
        </p:txBody>
      </p:sp>
    </p:spTree>
    <p:extLst>
      <p:ext uri="{BB962C8B-B14F-4D97-AF65-F5344CB8AC3E}">
        <p14:creationId xmlns:p14="http://schemas.microsoft.com/office/powerpoint/2010/main" val="179300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mtClean="0"/>
              <a:t>What is a Patent?</a:t>
            </a:r>
          </a:p>
        </p:txBody>
      </p:sp>
      <p:sp>
        <p:nvSpPr>
          <p:cNvPr id="9219" name="Rectangle 3"/>
          <p:cNvSpPr>
            <a:spLocks noGrp="1" noChangeArrowheads="1"/>
          </p:cNvSpPr>
          <p:nvPr>
            <p:ph type="body" idx="1"/>
          </p:nvPr>
        </p:nvSpPr>
        <p:spPr>
          <a:xfrm>
            <a:off x="457200" y="1557338"/>
            <a:ext cx="8229600" cy="4568825"/>
          </a:xfrm>
        </p:spPr>
        <p:txBody>
          <a:bodyPr/>
          <a:lstStyle/>
          <a:p>
            <a:r>
              <a:rPr lang="en-US" altLang="en-US" smtClean="0"/>
              <a:t>A patent is an exclusive territorial right granted for an invention – a product or process that provides a new way of doing something, or that offers a new technical solution to a problem</a:t>
            </a:r>
          </a:p>
          <a:p>
            <a:r>
              <a:rPr lang="en-US" altLang="en-US" smtClean="0"/>
              <a:t>A patent provides patent owners with protection for their inventions:</a:t>
            </a:r>
          </a:p>
          <a:p>
            <a:pPr lvl="1"/>
            <a:r>
              <a:rPr lang="en-US" altLang="en-US" smtClean="0"/>
              <a:t>right to prevent others from making, using, distributing, selling or importing the invention without the patent owner’s consent</a:t>
            </a:r>
          </a:p>
          <a:p>
            <a:pPr lvl="1"/>
            <a:r>
              <a:rPr lang="en-US" altLang="en-US" smtClean="0"/>
              <a:t>protection is granted for a limited period, generally</a:t>
            </a:r>
            <a:br>
              <a:rPr lang="en-US" altLang="en-US" smtClean="0"/>
            </a:br>
            <a:r>
              <a:rPr lang="en-US" altLang="en-US" smtClean="0"/>
              <a:t>20 years</a:t>
            </a:r>
          </a:p>
        </p:txBody>
      </p:sp>
      <p:sp>
        <p:nvSpPr>
          <p:cNvPr id="9220"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D70CD7BA-E3EC-4F0A-A781-63965B086C9D}" type="slidenum">
              <a:rPr lang="en-US" altLang="en-US" sz="1400" smtClean="0"/>
              <a:pPr eaLnBrk="1" hangingPunct="1">
                <a:spcBef>
                  <a:spcPct val="0"/>
                </a:spcBef>
                <a:buFontTx/>
                <a:buNone/>
              </a:pPr>
              <a:t>28</a:t>
            </a:fld>
            <a:endParaRPr lang="en-US" altLang="en-US" sz="1400" smtClean="0"/>
          </a:p>
        </p:txBody>
      </p:sp>
    </p:spTree>
    <p:extLst>
      <p:ext uri="{BB962C8B-B14F-4D97-AF65-F5344CB8AC3E}">
        <p14:creationId xmlns:p14="http://schemas.microsoft.com/office/powerpoint/2010/main" val="2720358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smtClean="0"/>
              <a:t>Why are Patents Necessary?</a:t>
            </a:r>
          </a:p>
        </p:txBody>
      </p:sp>
      <p:sp>
        <p:nvSpPr>
          <p:cNvPr id="10243" name="Rectangle 3"/>
          <p:cNvSpPr>
            <a:spLocks noGrp="1" noChangeArrowheads="1"/>
          </p:cNvSpPr>
          <p:nvPr>
            <p:ph type="body" idx="1"/>
          </p:nvPr>
        </p:nvSpPr>
        <p:spPr>
          <a:xfrm>
            <a:off x="457200" y="1557338"/>
            <a:ext cx="8229600" cy="4568825"/>
          </a:xfrm>
        </p:spPr>
        <p:txBody>
          <a:bodyPr/>
          <a:lstStyle/>
          <a:p>
            <a:r>
              <a:rPr lang="en-US" altLang="en-US" smtClean="0"/>
              <a:t>Patents provide incentives to individuals by recognizing their creativity and offering the possibility of material reward for their marketable inventions</a:t>
            </a:r>
          </a:p>
          <a:p>
            <a:r>
              <a:rPr lang="en-US" altLang="en-US" smtClean="0"/>
              <a:t>These incentives encourage innovation, which in turn enhances the quality of human life </a:t>
            </a:r>
          </a:p>
          <a:p>
            <a:r>
              <a:rPr lang="en-US" altLang="en-US" smtClean="0"/>
              <a:t>In return for patent protection, all patent owners are obliged to publicly disclose information on their inventions in order to enrich the total body of technical knowledge in the world</a:t>
            </a:r>
          </a:p>
          <a:p>
            <a:r>
              <a:rPr lang="en-US" altLang="en-US" smtClean="0"/>
              <a:t>This ever-increasing body of public knowledge promotes further creativity and innovation </a:t>
            </a:r>
          </a:p>
          <a:p>
            <a:endParaRPr lang="en-US" altLang="en-US" smtClean="0"/>
          </a:p>
          <a:p>
            <a:endParaRPr lang="en-US" altLang="en-US" smtClean="0"/>
          </a:p>
        </p:txBody>
      </p:sp>
      <p:sp>
        <p:nvSpPr>
          <p:cNvPr id="10244"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EA954E2C-A455-4B54-A837-D94F254103EC}" type="slidenum">
              <a:rPr lang="en-US" altLang="en-US" sz="1400" smtClean="0"/>
              <a:pPr eaLnBrk="1" hangingPunct="1">
                <a:spcBef>
                  <a:spcPct val="0"/>
                </a:spcBef>
                <a:buFontTx/>
                <a:buNone/>
              </a:pPr>
              <a:t>29</a:t>
            </a:fld>
            <a:endParaRPr lang="en-US" altLang="en-US" sz="1400" smtClean="0"/>
          </a:p>
        </p:txBody>
      </p:sp>
    </p:spTree>
    <p:extLst>
      <p:ext uri="{BB962C8B-B14F-4D97-AF65-F5344CB8AC3E}">
        <p14:creationId xmlns:p14="http://schemas.microsoft.com/office/powerpoint/2010/main" val="1621441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Copy of 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43162"/>
            <a:ext cx="3219784" cy="441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D:\Users\jewell\Downloads\6184690084_af33bab9c1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3563938"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D:\Users\jewell\Downloads\15472396221_a9f968d235_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3850" y="0"/>
            <a:ext cx="37465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
          <p:cNvSpPr txBox="1">
            <a:spLocks noChangeArrowheads="1"/>
          </p:cNvSpPr>
          <p:nvPr/>
        </p:nvSpPr>
        <p:spPr bwMode="auto">
          <a:xfrm>
            <a:off x="3348038" y="2793122"/>
            <a:ext cx="53276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5"/>
              </a:buBlip>
              <a:defRPr sz="2400">
                <a:solidFill>
                  <a:schemeClr val="tx1"/>
                </a:solidFill>
                <a:latin typeface="Arial" charset="0"/>
                <a:cs typeface="Arial" charset="0"/>
              </a:defRPr>
            </a:lvl1pPr>
            <a:lvl2pPr marL="742950" indent="-285750" eaLnBrk="0" hangingPunct="0">
              <a:spcBef>
                <a:spcPct val="20000"/>
              </a:spcBef>
              <a:buBlip>
                <a:blip r:embed="rId5"/>
              </a:buBlip>
              <a:defRPr sz="2400">
                <a:solidFill>
                  <a:schemeClr val="tx1"/>
                </a:solidFill>
                <a:latin typeface="Arial" charset="0"/>
                <a:cs typeface="Arial" charset="0"/>
              </a:defRPr>
            </a:lvl2pPr>
            <a:lvl3pPr marL="1143000" indent="-228600" eaLnBrk="0" hangingPunct="0">
              <a:spcBef>
                <a:spcPct val="20000"/>
              </a:spcBef>
              <a:buBlip>
                <a:blip r:embed="rId5"/>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5"/>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5"/>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5"/>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5"/>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5"/>
              </a:buBlip>
              <a:defRPr sz="2400">
                <a:solidFill>
                  <a:schemeClr val="tx1"/>
                </a:solidFill>
                <a:latin typeface="Arial" charset="0"/>
                <a:cs typeface="Arial" charset="0"/>
              </a:defRPr>
            </a:lvl9pPr>
          </a:lstStyle>
          <a:p>
            <a:pPr algn="ctr" eaLnBrk="1" hangingPunct="1">
              <a:spcBef>
                <a:spcPct val="50000"/>
              </a:spcBef>
              <a:buFontTx/>
              <a:buNone/>
            </a:pPr>
            <a:r>
              <a:rPr lang="en-US" altLang="en-US" sz="4000" b="1" dirty="0" smtClean="0">
                <a:ea typeface="ＭＳ Ｐゴシック" pitchFamily="34" charset="-128"/>
              </a:rPr>
              <a:t>WIPO</a:t>
            </a:r>
            <a:endParaRPr lang="en-US" altLang="en-US" sz="4000" b="1" dirty="0">
              <a:ea typeface="ＭＳ Ｐゴシック" pitchFamily="34" charset="-128"/>
            </a:endParaRPr>
          </a:p>
        </p:txBody>
      </p:sp>
      <p:pic>
        <p:nvPicPr>
          <p:cNvPr id="14" name="Picture 3" descr="D:\Users\jewell\Downloads\6184690084_af33bab9c1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63938"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D:\Users\jewell\Downloads\6184346291_4d48ed2f82_z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575" y="0"/>
            <a:ext cx="2200233"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4"/>
          <p:cNvSpPr txBox="1">
            <a:spLocks noChangeArrowheads="1"/>
          </p:cNvSpPr>
          <p:nvPr/>
        </p:nvSpPr>
        <p:spPr bwMode="auto">
          <a:xfrm>
            <a:off x="3203574" y="3501008"/>
            <a:ext cx="5966937" cy="2727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Blip>
                <a:blip r:embed="rId5"/>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5"/>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5"/>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5"/>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5"/>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5"/>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5"/>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5"/>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5"/>
              </a:buBlip>
              <a:defRPr sz="2400">
                <a:solidFill>
                  <a:schemeClr val="tx1"/>
                </a:solidFill>
                <a:latin typeface="+mn-lt"/>
                <a:cs typeface="+mn-cs"/>
              </a:defRPr>
            </a:lvl9pPr>
          </a:lstStyle>
          <a:p>
            <a:pPr marL="0" indent="0">
              <a:spcBef>
                <a:spcPts val="0"/>
              </a:spcBef>
              <a:buClr>
                <a:srgbClr val="3399FF"/>
              </a:buClr>
              <a:buSzPct val="100000"/>
              <a:buNone/>
            </a:pPr>
            <a:r>
              <a:rPr lang="en-US" sz="3000" kern="0" dirty="0" smtClean="0">
                <a:solidFill>
                  <a:srgbClr val="00408C"/>
                </a:solidFill>
              </a:rPr>
              <a:t>Roving Seminar on WIPO Services and Initiatives</a:t>
            </a:r>
          </a:p>
          <a:p>
            <a:pPr marL="0" indent="0">
              <a:spcBef>
                <a:spcPts val="0"/>
              </a:spcBef>
              <a:buNone/>
            </a:pPr>
            <a:endParaRPr lang="en-US" sz="3000" b="1" kern="0" dirty="0" smtClean="0">
              <a:solidFill>
                <a:srgbClr val="00408C"/>
              </a:solidFill>
            </a:endParaRPr>
          </a:p>
          <a:p>
            <a:pPr marL="0" indent="0">
              <a:buNone/>
            </a:pPr>
            <a:r>
              <a:rPr lang="en-US" sz="2000" kern="0" dirty="0" smtClean="0"/>
              <a:t>Organized by the World Intellectual Property Organization (WIPO) </a:t>
            </a:r>
          </a:p>
          <a:p>
            <a:pPr marL="0" indent="0">
              <a:buNone/>
            </a:pPr>
            <a:r>
              <a:rPr lang="en-US" sz="2000" kern="0" dirty="0" smtClean="0"/>
              <a:t>in cooperation with the Hellenic Industrial Property Organization (OBI)</a:t>
            </a:r>
          </a:p>
          <a:p>
            <a:pPr marL="0" indent="0">
              <a:spcBef>
                <a:spcPts val="0"/>
              </a:spcBef>
              <a:buNone/>
            </a:pPr>
            <a:endParaRPr lang="en-US" sz="2800" kern="0" dirty="0">
              <a:solidFill>
                <a:srgbClr val="00408C"/>
              </a:solidFill>
              <a:latin typeface="+mj-lt"/>
              <a:ea typeface="+mj-ea"/>
              <a:cs typeface="+mj-cs"/>
            </a:endParaRPr>
          </a:p>
        </p:txBody>
      </p:sp>
    </p:spTree>
    <p:extLst>
      <p:ext uri="{BB962C8B-B14F-4D97-AF65-F5344CB8AC3E}">
        <p14:creationId xmlns:p14="http://schemas.microsoft.com/office/powerpoint/2010/main" val="17351932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79388" y="1628775"/>
            <a:ext cx="8642350" cy="1143000"/>
          </a:xfrm>
        </p:spPr>
        <p:txBody>
          <a:bodyPr/>
          <a:lstStyle/>
          <a:p>
            <a:r>
              <a:rPr lang="en-US" altLang="en-US" smtClean="0"/>
              <a:t>So:  Are Many Patent Applications Filed?</a:t>
            </a:r>
          </a:p>
        </p:txBody>
      </p:sp>
      <p:sp>
        <p:nvSpPr>
          <p:cNvPr id="11267"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FFE43184-89FD-4071-B656-6CC478243918}" type="slidenum">
              <a:rPr lang="en-US" altLang="en-US" sz="1400" smtClean="0"/>
              <a:pPr eaLnBrk="1" hangingPunct="1">
                <a:spcBef>
                  <a:spcPct val="0"/>
                </a:spcBef>
                <a:buFontTx/>
                <a:buNone/>
              </a:pPr>
              <a:t>30</a:t>
            </a:fld>
            <a:endParaRPr lang="en-US" altLang="en-US" sz="1400" smtClean="0"/>
          </a:p>
        </p:txBody>
      </p:sp>
    </p:spTree>
    <p:extLst>
      <p:ext uri="{BB962C8B-B14F-4D97-AF65-F5344CB8AC3E}">
        <p14:creationId xmlns:p14="http://schemas.microsoft.com/office/powerpoint/2010/main" val="3642383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2" name="TextBox 2"/>
          <p:cNvSpPr txBox="1">
            <a:spLocks noChangeArrowheads="1"/>
          </p:cNvSpPr>
          <p:nvPr/>
        </p:nvSpPr>
        <p:spPr bwMode="auto">
          <a:xfrm>
            <a:off x="0" y="2644170"/>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fr-CH" altLang="en-US" sz="9600" b="1" dirty="0" smtClean="0">
                <a:solidFill>
                  <a:schemeClr val="bg1"/>
                </a:solidFill>
                <a:hlinkClick r:id="rId7"/>
              </a:rPr>
              <a:t>VIDEO</a:t>
            </a:r>
            <a:endParaRPr lang="fr-CH" altLang="en-US" sz="3600" b="1" dirty="0" smtClean="0">
              <a:solidFill>
                <a:schemeClr val="bg1"/>
              </a:solidFill>
            </a:endParaRPr>
          </a:p>
        </p:txBody>
      </p:sp>
    </p:spTree>
    <p:extLst>
      <p:ext uri="{BB962C8B-B14F-4D97-AF65-F5344CB8AC3E}">
        <p14:creationId xmlns:p14="http://schemas.microsoft.com/office/powerpoint/2010/main" val="3759170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How To File a Patent Application?</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endParaRPr lang="en-US" altLang="en-US" smtClean="0"/>
          </a:p>
        </p:txBody>
      </p:sp>
      <p:sp>
        <p:nvSpPr>
          <p:cNvPr id="13315" name="Rectangle 17"/>
          <p:cNvSpPr>
            <a:spLocks noGrp="1" noChangeArrowheads="1"/>
          </p:cNvSpPr>
          <p:nvPr>
            <p:ph type="body" idx="1"/>
          </p:nvPr>
        </p:nvSpPr>
        <p:spPr/>
        <p:txBody>
          <a:bodyPr/>
          <a:lstStyle/>
          <a:p>
            <a:pPr eaLnBrk="1" hangingPunct="1"/>
            <a:endParaRPr lang="en-US" altLang="en-US" smtClean="0"/>
          </a:p>
          <a:p>
            <a:pPr eaLnBrk="1" hangingPunct="1"/>
            <a:r>
              <a:rPr lang="en-US" altLang="en-US" smtClean="0"/>
              <a:t>Traditional system: Paris Convention  </a:t>
            </a:r>
          </a:p>
          <a:p>
            <a:pPr eaLnBrk="1" hangingPunct="1"/>
            <a:endParaRPr lang="en-US" altLang="en-US" smtClean="0"/>
          </a:p>
          <a:p>
            <a:pPr eaLnBrk="1" hangingPunct="1"/>
            <a:r>
              <a:rPr lang="en-US" altLang="en-US" smtClean="0"/>
              <a:t>Alternative:  Patent Cooperation Treaty (PCT)</a:t>
            </a:r>
          </a:p>
          <a:p>
            <a:pPr eaLnBrk="1" hangingPunct="1"/>
            <a:endParaRPr lang="fr-CH" altLang="en-US" smtClean="0"/>
          </a:p>
        </p:txBody>
      </p:sp>
      <p:sp>
        <p:nvSpPr>
          <p:cNvPr id="13316"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630C4D19-BC52-41C6-BA5E-9D51643F53EC}" type="slidenum">
              <a:rPr lang="en-US" altLang="en-US" sz="1400" smtClean="0"/>
              <a:pPr eaLnBrk="1" hangingPunct="1">
                <a:spcBef>
                  <a:spcPct val="0"/>
                </a:spcBef>
                <a:buFontTx/>
                <a:buNone/>
              </a:pPr>
              <a:t>32</a:t>
            </a:fld>
            <a:endParaRPr lang="en-US" altLang="en-US" sz="1400" smtClean="0"/>
          </a:p>
        </p:txBody>
      </p:sp>
    </p:spTree>
    <p:extLst>
      <p:ext uri="{BB962C8B-B14F-4D97-AF65-F5344CB8AC3E}">
        <p14:creationId xmlns:p14="http://schemas.microsoft.com/office/powerpoint/2010/main" val="3723655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mtClean="0"/>
              <a:t>Traditional Patent System</a:t>
            </a:r>
          </a:p>
        </p:txBody>
      </p:sp>
      <p:sp>
        <p:nvSpPr>
          <p:cNvPr id="14339" name="Rectangle 17"/>
          <p:cNvSpPr>
            <a:spLocks noGrp="1" noChangeArrowheads="1"/>
          </p:cNvSpPr>
          <p:nvPr>
            <p:ph type="body" idx="1"/>
          </p:nvPr>
        </p:nvSpPr>
        <p:spPr/>
        <p:txBody>
          <a:bodyPr/>
          <a:lstStyle/>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r>
              <a:rPr lang="en-US" altLang="en-US" smtClean="0"/>
              <a:t>Local patent application followed within 12 months by multiple foreign applications claiming priority under the Paris Convention</a:t>
            </a:r>
          </a:p>
          <a:p>
            <a:pPr eaLnBrk="1" hangingPunct="1"/>
            <a:r>
              <a:rPr lang="en-US" altLang="en-US" smtClean="0"/>
              <a:t>Multiple formality requirements, searches, publications, examinations, prosecutions</a:t>
            </a:r>
          </a:p>
          <a:p>
            <a:pPr eaLnBrk="1" hangingPunct="1"/>
            <a:r>
              <a:rPr lang="en-US" altLang="en-US" smtClean="0"/>
              <a:t>Translations and national fees at 12 months</a:t>
            </a:r>
          </a:p>
        </p:txBody>
      </p:sp>
      <p:sp>
        <p:nvSpPr>
          <p:cNvPr id="14340" name="Line 10"/>
          <p:cNvSpPr>
            <a:spLocks noChangeShapeType="1"/>
          </p:cNvSpPr>
          <p:nvPr/>
        </p:nvSpPr>
        <p:spPr bwMode="auto">
          <a:xfrm>
            <a:off x="4791075" y="2251075"/>
            <a:ext cx="860425" cy="39370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4341" name="Group 16"/>
          <p:cNvGrpSpPr>
            <a:grpSpLocks/>
          </p:cNvGrpSpPr>
          <p:nvPr/>
        </p:nvGrpSpPr>
        <p:grpSpPr bwMode="auto">
          <a:xfrm>
            <a:off x="2005013" y="1354138"/>
            <a:ext cx="3646487" cy="1860550"/>
            <a:chOff x="1263" y="853"/>
            <a:chExt cx="2297" cy="1172"/>
          </a:xfrm>
        </p:grpSpPr>
        <p:sp>
          <p:nvSpPr>
            <p:cNvPr id="14343" name="Line 4"/>
            <p:cNvSpPr>
              <a:spLocks noChangeShapeType="1"/>
            </p:cNvSpPr>
            <p:nvPr/>
          </p:nvSpPr>
          <p:spPr bwMode="auto">
            <a:xfrm flipV="1">
              <a:off x="3014" y="853"/>
              <a:ext cx="0" cy="623"/>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44" name="Rectangle 5"/>
            <p:cNvSpPr>
              <a:spLocks noChangeArrowheads="1"/>
            </p:cNvSpPr>
            <p:nvPr/>
          </p:nvSpPr>
          <p:spPr bwMode="auto">
            <a:xfrm>
              <a:off x="1716" y="1161"/>
              <a:ext cx="18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582613"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65225"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749425"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332038"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789238"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46438"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703638"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60838"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chemeClr val="accent2"/>
                  </a:solidFill>
                </a:rPr>
                <a:t>0</a:t>
              </a:r>
            </a:p>
          </p:txBody>
        </p:sp>
        <p:sp>
          <p:nvSpPr>
            <p:cNvPr id="14345" name="Rectangle 6"/>
            <p:cNvSpPr>
              <a:spLocks noChangeArrowheads="1"/>
            </p:cNvSpPr>
            <p:nvPr/>
          </p:nvSpPr>
          <p:spPr bwMode="auto">
            <a:xfrm>
              <a:off x="2748" y="1172"/>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582613"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65225"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749425"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332038"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789238"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46438"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703638"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60838"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chemeClr val="accent2"/>
                  </a:solidFill>
                </a:rPr>
                <a:t>12</a:t>
              </a:r>
            </a:p>
          </p:txBody>
        </p:sp>
        <p:sp>
          <p:nvSpPr>
            <p:cNvPr id="14346" name="Rectangle 7"/>
            <p:cNvSpPr>
              <a:spLocks noChangeArrowheads="1"/>
            </p:cNvSpPr>
            <p:nvPr/>
          </p:nvSpPr>
          <p:spPr bwMode="auto">
            <a:xfrm>
              <a:off x="1559" y="1447"/>
              <a:ext cx="582"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582613"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65225"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749425"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332038"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789238"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46438"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703638"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60838"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solidFill>
                    <a:schemeClr val="accent2"/>
                  </a:solidFill>
                </a:rPr>
                <a:t>File</a:t>
              </a:r>
            </a:p>
            <a:p>
              <a:pPr algn="ctr">
                <a:spcBef>
                  <a:spcPct val="0"/>
                </a:spcBef>
                <a:buFontTx/>
                <a:buNone/>
              </a:pPr>
              <a:r>
                <a:rPr lang="en-US" altLang="en-US" sz="1100" b="1">
                  <a:solidFill>
                    <a:schemeClr val="accent2"/>
                  </a:solidFill>
                </a:rPr>
                <a:t>application</a:t>
              </a:r>
            </a:p>
            <a:p>
              <a:pPr algn="ctr">
                <a:spcBef>
                  <a:spcPct val="0"/>
                </a:spcBef>
                <a:buFontTx/>
                <a:buNone/>
              </a:pPr>
              <a:r>
                <a:rPr lang="en-US" altLang="en-US" sz="1100" b="1">
                  <a:solidFill>
                    <a:schemeClr val="accent2"/>
                  </a:solidFill>
                </a:rPr>
                <a:t>locally</a:t>
              </a:r>
            </a:p>
          </p:txBody>
        </p:sp>
        <p:sp>
          <p:nvSpPr>
            <p:cNvPr id="14347" name="Line 8"/>
            <p:cNvSpPr>
              <a:spLocks noChangeShapeType="1"/>
            </p:cNvSpPr>
            <p:nvPr/>
          </p:nvSpPr>
          <p:spPr bwMode="auto">
            <a:xfrm>
              <a:off x="1816" y="1414"/>
              <a:ext cx="1194"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48" name="Line 9"/>
            <p:cNvSpPr>
              <a:spLocks noChangeShapeType="1"/>
            </p:cNvSpPr>
            <p:nvPr/>
          </p:nvSpPr>
          <p:spPr bwMode="auto">
            <a:xfrm>
              <a:off x="3014" y="1418"/>
              <a:ext cx="0" cy="607"/>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49" name="Line 11"/>
            <p:cNvSpPr>
              <a:spLocks noChangeShapeType="1"/>
            </p:cNvSpPr>
            <p:nvPr/>
          </p:nvSpPr>
          <p:spPr bwMode="auto">
            <a:xfrm flipV="1">
              <a:off x="3018" y="1153"/>
              <a:ext cx="542" cy="265"/>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50" name="Line 12"/>
            <p:cNvSpPr>
              <a:spLocks noChangeShapeType="1"/>
            </p:cNvSpPr>
            <p:nvPr/>
          </p:nvSpPr>
          <p:spPr bwMode="auto">
            <a:xfrm flipV="1">
              <a:off x="3018" y="898"/>
              <a:ext cx="342" cy="52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51" name="Line 13"/>
            <p:cNvSpPr>
              <a:spLocks noChangeShapeType="1"/>
            </p:cNvSpPr>
            <p:nvPr/>
          </p:nvSpPr>
          <p:spPr bwMode="auto">
            <a:xfrm>
              <a:off x="3018" y="1418"/>
              <a:ext cx="292" cy="504"/>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52" name="Line 14"/>
            <p:cNvSpPr>
              <a:spLocks noChangeShapeType="1"/>
            </p:cNvSpPr>
            <p:nvPr/>
          </p:nvSpPr>
          <p:spPr bwMode="auto">
            <a:xfrm>
              <a:off x="1815" y="1362"/>
              <a:ext cx="0" cy="43"/>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53" name="Rectangle 15"/>
            <p:cNvSpPr>
              <a:spLocks noChangeArrowheads="1"/>
            </p:cNvSpPr>
            <p:nvPr/>
          </p:nvSpPr>
          <p:spPr bwMode="auto">
            <a:xfrm>
              <a:off x="1263" y="1167"/>
              <a:ext cx="494"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spcBef>
                  <a:spcPct val="20000"/>
                </a:spcBef>
                <a:buBlip>
                  <a:blip r:embed="rId2"/>
                </a:buBlip>
                <a:defRPr sz="2400">
                  <a:solidFill>
                    <a:schemeClr val="tx1"/>
                  </a:solidFill>
                  <a:latin typeface="Arial" pitchFamily="34" charset="0"/>
                  <a:cs typeface="Arial" pitchFamily="34" charset="0"/>
                </a:defRPr>
              </a:lvl1pPr>
              <a:lvl2pPr marL="466725" indent="-285750" defTabSz="933450" eaLnBrk="0" hangingPunct="0">
                <a:spcBef>
                  <a:spcPct val="20000"/>
                </a:spcBef>
                <a:buBlip>
                  <a:blip r:embed="rId3"/>
                </a:buBlip>
                <a:defRPr sz="2400">
                  <a:solidFill>
                    <a:schemeClr val="tx1"/>
                  </a:solidFill>
                  <a:latin typeface="Arial" pitchFamily="34" charset="0"/>
                  <a:cs typeface="Arial" pitchFamily="34" charset="0"/>
                </a:defRPr>
              </a:lvl2pPr>
              <a:lvl3pPr marL="933450" indent="-228600" defTabSz="93345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398588" indent="-228600" defTabSz="933450" eaLnBrk="0" hangingPunct="0">
                <a:spcBef>
                  <a:spcPct val="20000"/>
                </a:spcBef>
                <a:buBlip>
                  <a:blip r:embed="rId5"/>
                </a:buBlip>
                <a:defRPr sz="2400">
                  <a:solidFill>
                    <a:schemeClr val="tx1"/>
                  </a:solidFill>
                  <a:latin typeface="Arial" pitchFamily="34" charset="0"/>
                  <a:cs typeface="Arial" pitchFamily="34" charset="0"/>
                </a:defRPr>
              </a:lvl4pPr>
              <a:lvl5pPr marL="1865313" indent="-228600" defTabSz="933450" eaLnBrk="0" hangingPunct="0">
                <a:spcBef>
                  <a:spcPct val="20000"/>
                </a:spcBef>
                <a:buBlip>
                  <a:blip r:embed="rId2"/>
                </a:buBlip>
                <a:defRPr sz="2400">
                  <a:solidFill>
                    <a:schemeClr val="tx1"/>
                  </a:solidFill>
                  <a:latin typeface="Arial" pitchFamily="34" charset="0"/>
                  <a:cs typeface="Arial" pitchFamily="34" charset="0"/>
                </a:defRPr>
              </a:lvl5pPr>
              <a:lvl6pPr marL="2322513"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779713"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236913"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694113"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100" b="1">
                  <a:solidFill>
                    <a:schemeClr val="accent2"/>
                  </a:solidFill>
                </a:rPr>
                <a:t>(months)</a:t>
              </a:r>
            </a:p>
          </p:txBody>
        </p:sp>
      </p:grpSp>
      <p:sp>
        <p:nvSpPr>
          <p:cNvPr id="14342"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6F3C5572-F7EB-433B-A54E-AFE2217E2BD3}" type="slidenum">
              <a:rPr lang="en-US" altLang="en-US" sz="1400" smtClean="0"/>
              <a:pPr eaLnBrk="1" hangingPunct="1">
                <a:spcBef>
                  <a:spcPct val="0"/>
                </a:spcBef>
                <a:buFontTx/>
                <a:buNone/>
              </a:pPr>
              <a:t>33</a:t>
            </a:fld>
            <a:endParaRPr lang="en-US" altLang="en-US" sz="1400" smtClean="0"/>
          </a:p>
        </p:txBody>
      </p:sp>
    </p:spTree>
    <p:extLst>
      <p:ext uri="{BB962C8B-B14F-4D97-AF65-F5344CB8AC3E}">
        <p14:creationId xmlns:p14="http://schemas.microsoft.com/office/powerpoint/2010/main" val="280096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mtClean="0"/>
              <a:t>What is the PCT?</a:t>
            </a:r>
          </a:p>
        </p:txBody>
      </p:sp>
      <p:sp>
        <p:nvSpPr>
          <p:cNvPr id="15363" name="Rectangle 3"/>
          <p:cNvSpPr>
            <a:spLocks noGrp="1" noChangeArrowheads="1"/>
          </p:cNvSpPr>
          <p:nvPr>
            <p:ph type="body" idx="1"/>
          </p:nvPr>
        </p:nvSpPr>
        <p:spPr>
          <a:xfrm>
            <a:off x="457200" y="1557338"/>
            <a:ext cx="8229600" cy="4568825"/>
          </a:xfrm>
        </p:spPr>
        <p:txBody>
          <a:bodyPr/>
          <a:lstStyle/>
          <a:p>
            <a:pPr eaLnBrk="1" hangingPunct="1">
              <a:spcBef>
                <a:spcPts val="600"/>
              </a:spcBef>
              <a:spcAft>
                <a:spcPts val="600"/>
              </a:spcAft>
            </a:pPr>
            <a:r>
              <a:rPr lang="en-US" altLang="en-US" smtClean="0"/>
              <a:t>An international treaty facilitating the process of seeking patents internationally</a:t>
            </a:r>
          </a:p>
          <a:p>
            <a:pPr eaLnBrk="1" hangingPunct="1">
              <a:spcBef>
                <a:spcPts val="600"/>
              </a:spcBef>
              <a:spcAft>
                <a:spcPts val="600"/>
              </a:spcAft>
            </a:pPr>
            <a:r>
              <a:rPr lang="en-US" altLang="en-US" smtClean="0"/>
              <a:t>An efficient and advantageous procedure for users of the patent system and patent Offices</a:t>
            </a:r>
          </a:p>
          <a:p>
            <a:pPr eaLnBrk="1" hangingPunct="1">
              <a:spcBef>
                <a:spcPts val="600"/>
              </a:spcBef>
              <a:spcAft>
                <a:spcPts val="600"/>
              </a:spcAft>
            </a:pPr>
            <a:r>
              <a:rPr lang="en-US" altLang="en-US" smtClean="0"/>
              <a:t>Signed in June 1970 and became operational in June 1978 with 18 Contracting States</a:t>
            </a:r>
          </a:p>
        </p:txBody>
      </p:sp>
      <p:sp>
        <p:nvSpPr>
          <p:cNvPr id="15364"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9AA5665C-DCC6-4DCA-BF9F-732666B2AEAC}" type="slidenum">
              <a:rPr lang="en-US" altLang="en-US" sz="1400" smtClean="0"/>
              <a:pPr eaLnBrk="1" hangingPunct="1">
                <a:spcBef>
                  <a:spcPct val="0"/>
                </a:spcBef>
                <a:buFontTx/>
                <a:buNone/>
              </a:pPr>
              <a:t>34</a:t>
            </a:fld>
            <a:endParaRPr lang="en-US" altLang="en-US" sz="1400" smtClean="0"/>
          </a:p>
        </p:txBody>
      </p:sp>
    </p:spTree>
    <p:extLst>
      <p:ext uri="{BB962C8B-B14F-4D97-AF65-F5344CB8AC3E}">
        <p14:creationId xmlns:p14="http://schemas.microsoft.com/office/powerpoint/2010/main" val="2628453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mtClean="0"/>
              <a:t>General Remarks on the PCT</a:t>
            </a:r>
          </a:p>
        </p:txBody>
      </p:sp>
      <p:sp>
        <p:nvSpPr>
          <p:cNvPr id="16387" name="Rectangle 3"/>
          <p:cNvSpPr>
            <a:spLocks noGrp="1" noChangeArrowheads="1"/>
          </p:cNvSpPr>
          <p:nvPr>
            <p:ph type="body" idx="1"/>
          </p:nvPr>
        </p:nvSpPr>
        <p:spPr/>
        <p:txBody>
          <a:bodyPr/>
          <a:lstStyle/>
          <a:p>
            <a:pPr eaLnBrk="1" hangingPunct="1">
              <a:spcBef>
                <a:spcPts val="1200"/>
              </a:spcBef>
              <a:spcAft>
                <a:spcPts val="600"/>
              </a:spcAft>
            </a:pPr>
            <a:r>
              <a:rPr lang="en-US" altLang="en-US" smtClean="0"/>
              <a:t>The PCT system is a patent “filing” system, not a patent  “granting” system</a:t>
            </a:r>
          </a:p>
          <a:p>
            <a:pPr eaLnBrk="1" hangingPunct="1">
              <a:spcBef>
                <a:spcPts val="1200"/>
              </a:spcBef>
              <a:spcAft>
                <a:spcPts val="600"/>
              </a:spcAft>
            </a:pPr>
            <a:r>
              <a:rPr lang="en-US" altLang="en-US" smtClean="0"/>
              <a:t>The PCT system consists of an international and national phase</a:t>
            </a:r>
          </a:p>
          <a:p>
            <a:pPr eaLnBrk="1" hangingPunct="1">
              <a:spcBef>
                <a:spcPts val="1200"/>
              </a:spcBef>
              <a:spcAft>
                <a:spcPts val="600"/>
              </a:spcAft>
            </a:pPr>
            <a:r>
              <a:rPr lang="en-US" altLang="en-US" smtClean="0"/>
              <a:t>The decision on granting patents is taken exclusively by national or regional Offices in the national phase</a:t>
            </a:r>
          </a:p>
        </p:txBody>
      </p:sp>
      <p:sp>
        <p:nvSpPr>
          <p:cNvPr id="16388"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6834C51A-E4E8-4B12-B7F4-EF1377004C53}" type="slidenum">
              <a:rPr lang="en-US" altLang="en-US" sz="1400" smtClean="0"/>
              <a:pPr eaLnBrk="1" hangingPunct="1">
                <a:spcBef>
                  <a:spcPct val="0"/>
                </a:spcBef>
                <a:buFontTx/>
                <a:buNone/>
              </a:pPr>
              <a:t>35</a:t>
            </a:fld>
            <a:endParaRPr lang="en-US" altLang="en-US" sz="1400" smtClean="0"/>
          </a:p>
        </p:txBody>
      </p:sp>
    </p:spTree>
    <p:extLst>
      <p:ext uri="{BB962C8B-B14F-4D97-AF65-F5344CB8AC3E}">
        <p14:creationId xmlns:p14="http://schemas.microsoft.com/office/powerpoint/2010/main" val="348570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C7A34C50-FF34-4DD2-80D4-19B6CFACD8E8}" type="slidenum">
              <a:rPr lang="en-US" altLang="en-US" sz="1400" smtClean="0"/>
              <a:pPr eaLnBrk="1" hangingPunct="1">
                <a:spcBef>
                  <a:spcPct val="0"/>
                </a:spcBef>
                <a:buFontTx/>
                <a:buNone/>
              </a:pPr>
              <a:t>36</a:t>
            </a:fld>
            <a:endParaRPr lang="en-US" altLang="en-US" sz="1400" smtClean="0"/>
          </a:p>
        </p:txBody>
      </p:sp>
      <p:sp>
        <p:nvSpPr>
          <p:cNvPr id="17411" name="Rectangle 2"/>
          <p:cNvSpPr>
            <a:spLocks noGrp="1" noChangeArrowheads="1"/>
          </p:cNvSpPr>
          <p:nvPr>
            <p:ph type="title"/>
          </p:nvPr>
        </p:nvSpPr>
        <p:spPr/>
        <p:txBody>
          <a:bodyPr/>
          <a:lstStyle/>
          <a:p>
            <a:pPr eaLnBrk="1" hangingPunct="1"/>
            <a:r>
              <a:rPr lang="en-US" altLang="en-US" smtClean="0">
                <a:solidFill>
                  <a:srgbClr val="0070C0"/>
                </a:solidFill>
              </a:rPr>
              <a:t>The PCT ─ 1970</a:t>
            </a:r>
          </a:p>
        </p:txBody>
      </p:sp>
      <p:sp>
        <p:nvSpPr>
          <p:cNvPr id="17412" name="Rectangle 3"/>
          <p:cNvSpPr>
            <a:spLocks noGrp="1" noChangeArrowheads="1"/>
          </p:cNvSpPr>
          <p:nvPr>
            <p:ph type="body" idx="1"/>
          </p:nvPr>
        </p:nvSpPr>
        <p:spPr>
          <a:xfrm>
            <a:off x="468313" y="1700213"/>
            <a:ext cx="8229600" cy="4465637"/>
          </a:xfrm>
        </p:spPr>
        <p:txBody>
          <a:bodyPr/>
          <a:lstStyle/>
          <a:p>
            <a:pPr eaLnBrk="1" hangingPunct="1"/>
            <a:endParaRPr lang="en-US" altLang="en-US" sz="2000" smtClean="0"/>
          </a:p>
          <a:p>
            <a:pPr eaLnBrk="1" hangingPunct="1">
              <a:spcBef>
                <a:spcPts val="600"/>
              </a:spcBef>
              <a:spcAft>
                <a:spcPts val="600"/>
              </a:spcAft>
            </a:pPr>
            <a:r>
              <a:rPr lang="en-US" altLang="en-US" sz="2000" smtClean="0"/>
              <a:t>Basic idea:  simplify the procedure for obtaining patent protection in many countries, making it more efficient and economical</a:t>
            </a:r>
          </a:p>
          <a:p>
            <a:pPr lvl="1" eaLnBrk="1" hangingPunct="1">
              <a:spcBef>
                <a:spcPts val="600"/>
              </a:spcBef>
              <a:spcAft>
                <a:spcPts val="600"/>
              </a:spcAft>
            </a:pPr>
            <a:r>
              <a:rPr lang="en-US" altLang="en-US" sz="2000" smtClean="0"/>
              <a:t>filing tool for applicants;  and </a:t>
            </a:r>
          </a:p>
          <a:p>
            <a:pPr lvl="1" eaLnBrk="1" hangingPunct="1">
              <a:spcBef>
                <a:spcPts val="600"/>
              </a:spcBef>
              <a:spcAft>
                <a:spcPts val="600"/>
              </a:spcAft>
            </a:pPr>
            <a:r>
              <a:rPr lang="en-US" altLang="en-US" sz="2000" smtClean="0"/>
              <a:t>work sharing tool for Offices</a:t>
            </a:r>
            <a:endParaRPr lang="fr-CH" altLang="en-US" sz="2000" smtClean="0"/>
          </a:p>
        </p:txBody>
      </p:sp>
    </p:spTree>
    <p:extLst>
      <p:ext uri="{BB962C8B-B14F-4D97-AF65-F5344CB8AC3E}">
        <p14:creationId xmlns:p14="http://schemas.microsoft.com/office/powerpoint/2010/main" val="1251036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10452399-3805-4E62-9009-A375FE17074F}" type="slidenum">
              <a:rPr lang="en-US" altLang="en-US" sz="1400" smtClean="0"/>
              <a:pPr eaLnBrk="1" hangingPunct="1">
                <a:spcBef>
                  <a:spcPct val="0"/>
                </a:spcBef>
                <a:buFontTx/>
                <a:buNone/>
              </a:pPr>
              <a:t>37</a:t>
            </a:fld>
            <a:endParaRPr lang="en-US" altLang="en-US" sz="1400" smtClean="0"/>
          </a:p>
        </p:txBody>
      </p:sp>
      <p:sp>
        <p:nvSpPr>
          <p:cNvPr id="18435" name="Rectangle 2"/>
          <p:cNvSpPr>
            <a:spLocks noGrp="1" noChangeArrowheads="1"/>
          </p:cNvSpPr>
          <p:nvPr>
            <p:ph type="title"/>
          </p:nvPr>
        </p:nvSpPr>
        <p:spPr>
          <a:xfrm>
            <a:off x="396875" y="549275"/>
            <a:ext cx="8388350" cy="703263"/>
          </a:xfrm>
        </p:spPr>
        <p:txBody>
          <a:bodyPr/>
          <a:lstStyle/>
          <a:p>
            <a:pPr eaLnBrk="1" hangingPunct="1"/>
            <a:r>
              <a:rPr lang="en-US" altLang="en-US" smtClean="0">
                <a:solidFill>
                  <a:srgbClr val="0070C0"/>
                </a:solidFill>
              </a:rPr>
              <a:t>PCT Basics</a:t>
            </a:r>
            <a:r>
              <a:rPr lang="en-US" altLang="en-US" sz="3200" smtClean="0">
                <a:solidFill>
                  <a:srgbClr val="0070C0"/>
                </a:solidFill>
              </a:rPr>
              <a:t> </a:t>
            </a:r>
          </a:p>
        </p:txBody>
      </p:sp>
      <p:sp>
        <p:nvSpPr>
          <p:cNvPr id="18436" name="Rectangle 3"/>
          <p:cNvSpPr>
            <a:spLocks noGrp="1" noChangeArrowheads="1"/>
          </p:cNvSpPr>
          <p:nvPr>
            <p:ph type="body" idx="1"/>
          </p:nvPr>
        </p:nvSpPr>
        <p:spPr>
          <a:xfrm>
            <a:off x="539750" y="1628775"/>
            <a:ext cx="8088313" cy="4638675"/>
          </a:xfrm>
        </p:spPr>
        <p:txBody>
          <a:bodyPr/>
          <a:lstStyle/>
          <a:p>
            <a:pPr eaLnBrk="1" hangingPunct="1">
              <a:lnSpc>
                <a:spcPct val="90000"/>
              </a:lnSpc>
              <a:spcBef>
                <a:spcPct val="25000"/>
              </a:spcBef>
              <a:spcAft>
                <a:spcPct val="35000"/>
              </a:spcAft>
            </a:pPr>
            <a:r>
              <a:rPr lang="en-US" altLang="en-US" sz="2000" b="1" smtClean="0"/>
              <a:t>Filing Tool for applicants</a:t>
            </a:r>
            <a:r>
              <a:rPr lang="en-US" altLang="en-US" sz="2000" smtClean="0"/>
              <a:t>:</a:t>
            </a:r>
          </a:p>
          <a:p>
            <a:pPr lvl="1" eaLnBrk="1" hangingPunct="1">
              <a:lnSpc>
                <a:spcPct val="90000"/>
              </a:lnSpc>
              <a:spcBef>
                <a:spcPct val="25000"/>
              </a:spcBef>
              <a:spcAft>
                <a:spcPts val="600"/>
              </a:spcAft>
            </a:pPr>
            <a:r>
              <a:rPr lang="en-US" altLang="en-US" sz="2000" smtClean="0"/>
              <a:t>one application, one language, one set of formality requirements, filed with one Office</a:t>
            </a:r>
          </a:p>
          <a:p>
            <a:pPr lvl="1" eaLnBrk="1" hangingPunct="1">
              <a:lnSpc>
                <a:spcPct val="90000"/>
              </a:lnSpc>
              <a:spcBef>
                <a:spcPct val="25000"/>
              </a:spcBef>
              <a:spcAft>
                <a:spcPts val="600"/>
              </a:spcAft>
            </a:pPr>
            <a:r>
              <a:rPr lang="en-US" altLang="en-US" sz="2000" smtClean="0"/>
              <a:t>containing, by default, the designation of all Member States, for every kind of protection available, and usual priority claim(s)</a:t>
            </a:r>
          </a:p>
          <a:p>
            <a:pPr lvl="1" eaLnBrk="1" hangingPunct="1">
              <a:lnSpc>
                <a:spcPct val="90000"/>
              </a:lnSpc>
              <a:spcBef>
                <a:spcPct val="25000"/>
              </a:spcBef>
              <a:spcAft>
                <a:spcPts val="600"/>
              </a:spcAft>
            </a:pPr>
            <a:r>
              <a:rPr lang="en-US" altLang="en-US" sz="2000" smtClean="0"/>
              <a:t>effect of a regular national filing (including establishment of a priority date) in each designated State</a:t>
            </a:r>
          </a:p>
          <a:p>
            <a:pPr lvl="1" eaLnBrk="1" hangingPunct="1">
              <a:lnSpc>
                <a:spcPct val="90000"/>
              </a:lnSpc>
              <a:spcBef>
                <a:spcPct val="25000"/>
              </a:spcBef>
              <a:spcAft>
                <a:spcPts val="600"/>
              </a:spcAft>
            </a:pPr>
            <a:r>
              <a:rPr lang="en-US" altLang="en-US" sz="2000" smtClean="0"/>
              <a:t>delays national processing until 30 months from priority date</a:t>
            </a:r>
          </a:p>
          <a:p>
            <a:pPr lvl="1" eaLnBrk="1" hangingPunct="1">
              <a:lnSpc>
                <a:spcPct val="90000"/>
              </a:lnSpc>
              <a:spcBef>
                <a:spcPct val="25000"/>
              </a:spcBef>
              <a:spcAft>
                <a:spcPts val="600"/>
              </a:spcAft>
            </a:pPr>
            <a:r>
              <a:rPr lang="en-US" altLang="en-US" sz="2000" smtClean="0"/>
              <a:t>international search and examination reports improve basis for decision making </a:t>
            </a:r>
          </a:p>
        </p:txBody>
      </p:sp>
      <p:sp>
        <p:nvSpPr>
          <p:cNvPr id="18437" name="Line 4"/>
          <p:cNvSpPr>
            <a:spLocks noChangeShapeType="1"/>
          </p:cNvSpPr>
          <p:nvPr/>
        </p:nvSpPr>
        <p:spPr bwMode="auto">
          <a:xfrm>
            <a:off x="635000" y="5997575"/>
            <a:ext cx="16732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cmpd="thickThin">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438" name="Line 5"/>
          <p:cNvSpPr>
            <a:spLocks noChangeShapeType="1"/>
          </p:cNvSpPr>
          <p:nvPr/>
        </p:nvSpPr>
        <p:spPr bwMode="auto">
          <a:xfrm>
            <a:off x="620713" y="6084888"/>
            <a:ext cx="17018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cmpd="thickThin">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2681233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148E8BA4-CD99-4AEC-99B4-AA81610FAC3B}" type="slidenum">
              <a:rPr lang="en-US" altLang="en-US" sz="1400" smtClean="0"/>
              <a:pPr eaLnBrk="1" hangingPunct="1">
                <a:spcBef>
                  <a:spcPct val="0"/>
                </a:spcBef>
                <a:buFontTx/>
                <a:buNone/>
              </a:pPr>
              <a:t>38</a:t>
            </a:fld>
            <a:endParaRPr lang="en-US" altLang="en-US" sz="1400" smtClean="0"/>
          </a:p>
        </p:txBody>
      </p:sp>
      <p:sp>
        <p:nvSpPr>
          <p:cNvPr id="19459" name="Rectangle 2"/>
          <p:cNvSpPr>
            <a:spLocks noGrp="1" noChangeArrowheads="1"/>
          </p:cNvSpPr>
          <p:nvPr>
            <p:ph type="title"/>
          </p:nvPr>
        </p:nvSpPr>
        <p:spPr>
          <a:xfrm>
            <a:off x="396875" y="549275"/>
            <a:ext cx="8388350" cy="703263"/>
          </a:xfrm>
        </p:spPr>
        <p:txBody>
          <a:bodyPr/>
          <a:lstStyle/>
          <a:p>
            <a:pPr eaLnBrk="1" hangingPunct="1"/>
            <a:r>
              <a:rPr lang="en-US" altLang="en-US" smtClean="0">
                <a:solidFill>
                  <a:srgbClr val="0070C0"/>
                </a:solidFill>
              </a:rPr>
              <a:t>PCT Basics</a:t>
            </a:r>
          </a:p>
        </p:txBody>
      </p:sp>
      <p:sp>
        <p:nvSpPr>
          <p:cNvPr id="19460" name="Rectangle 3"/>
          <p:cNvSpPr>
            <a:spLocks noGrp="1" noChangeArrowheads="1"/>
          </p:cNvSpPr>
          <p:nvPr>
            <p:ph type="body" idx="1"/>
          </p:nvPr>
        </p:nvSpPr>
        <p:spPr>
          <a:xfrm>
            <a:off x="468313" y="1773238"/>
            <a:ext cx="8088312" cy="4324350"/>
          </a:xfrm>
        </p:spPr>
        <p:txBody>
          <a:bodyPr/>
          <a:lstStyle/>
          <a:p>
            <a:pPr eaLnBrk="1" hangingPunct="1">
              <a:spcBef>
                <a:spcPct val="25000"/>
              </a:spcBef>
              <a:spcAft>
                <a:spcPct val="35000"/>
              </a:spcAft>
            </a:pPr>
            <a:r>
              <a:rPr lang="en-US" altLang="en-US" sz="2000" b="1" smtClean="0"/>
              <a:t>Work sharing tool for Offices</a:t>
            </a:r>
            <a:r>
              <a:rPr lang="en-US" altLang="en-US" sz="2000" smtClean="0"/>
              <a:t>:</a:t>
            </a:r>
          </a:p>
          <a:p>
            <a:pPr lvl="1" eaLnBrk="1" hangingPunct="1">
              <a:spcBef>
                <a:spcPct val="25000"/>
              </a:spcBef>
              <a:spcAft>
                <a:spcPct val="35000"/>
              </a:spcAft>
            </a:pPr>
            <a:r>
              <a:rPr lang="en-US" altLang="en-US" sz="2000" smtClean="0"/>
              <a:t>central formality checking</a:t>
            </a:r>
          </a:p>
          <a:p>
            <a:pPr lvl="1" eaLnBrk="1" hangingPunct="1">
              <a:spcBef>
                <a:spcPct val="25000"/>
              </a:spcBef>
              <a:spcAft>
                <a:spcPct val="35000"/>
              </a:spcAft>
            </a:pPr>
            <a:r>
              <a:rPr lang="en-US" altLang="en-US" sz="2000" smtClean="0"/>
              <a:t>central international publication</a:t>
            </a:r>
          </a:p>
          <a:p>
            <a:pPr lvl="1" eaLnBrk="1" hangingPunct="1">
              <a:spcBef>
                <a:spcPct val="25000"/>
              </a:spcBef>
              <a:spcAft>
                <a:spcPct val="35000"/>
              </a:spcAft>
            </a:pPr>
            <a:r>
              <a:rPr lang="en-US" altLang="en-US" sz="2000" smtClean="0"/>
              <a:t>international search report (ISR) </a:t>
            </a:r>
          </a:p>
          <a:p>
            <a:pPr lvl="1" eaLnBrk="1" hangingPunct="1">
              <a:spcBef>
                <a:spcPct val="25000"/>
              </a:spcBef>
              <a:spcAft>
                <a:spcPct val="35000"/>
              </a:spcAft>
            </a:pPr>
            <a:r>
              <a:rPr lang="en-US" altLang="en-US" sz="2000" smtClean="0"/>
              <a:t>international Preliminary Reports on Patentability </a:t>
            </a:r>
          </a:p>
          <a:p>
            <a:pPr lvl="2" eaLnBrk="1" hangingPunct="1">
              <a:spcBef>
                <a:spcPct val="25000"/>
              </a:spcBef>
              <a:spcAft>
                <a:spcPct val="35000"/>
              </a:spcAft>
            </a:pPr>
            <a:r>
              <a:rPr lang="en-US" altLang="en-US" sz="2000" smtClean="0"/>
              <a:t>preliminary, non-binding opinion on novelty, inventive step (non-obviousness) and industrial applicability </a:t>
            </a:r>
          </a:p>
        </p:txBody>
      </p:sp>
      <p:sp>
        <p:nvSpPr>
          <p:cNvPr id="19461" name="Line 4"/>
          <p:cNvSpPr>
            <a:spLocks noChangeShapeType="1"/>
          </p:cNvSpPr>
          <p:nvPr/>
        </p:nvSpPr>
        <p:spPr bwMode="auto">
          <a:xfrm>
            <a:off x="635000" y="5997575"/>
            <a:ext cx="16732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cmpd="thickThin">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62" name="Line 5"/>
          <p:cNvSpPr>
            <a:spLocks noChangeShapeType="1"/>
          </p:cNvSpPr>
          <p:nvPr/>
        </p:nvSpPr>
        <p:spPr bwMode="auto">
          <a:xfrm>
            <a:off x="620713" y="6084888"/>
            <a:ext cx="17018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cmpd="thickThin">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244652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61360386-8974-409B-87EA-928E2865CBC0}" type="slidenum">
              <a:rPr lang="en-US" altLang="en-US" sz="1400" smtClean="0"/>
              <a:pPr eaLnBrk="1" hangingPunct="1">
                <a:spcBef>
                  <a:spcPct val="0"/>
                </a:spcBef>
                <a:buFontTx/>
                <a:buNone/>
              </a:pPr>
              <a:t>39</a:t>
            </a:fld>
            <a:endParaRPr lang="en-US" altLang="en-US" sz="1400" smtClean="0"/>
          </a:p>
        </p:txBody>
      </p:sp>
      <p:sp>
        <p:nvSpPr>
          <p:cNvPr id="20483" name="Rectangle 2"/>
          <p:cNvSpPr>
            <a:spLocks noChangeArrowheads="1"/>
          </p:cNvSpPr>
          <p:nvPr/>
        </p:nvSpPr>
        <p:spPr bwMode="auto">
          <a:xfrm>
            <a:off x="468313" y="115888"/>
            <a:ext cx="8108950" cy="1219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nchor="ctr"/>
          <a:lstStyle>
            <a:lvl1pPr defTabSz="762000"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3600">
                <a:solidFill>
                  <a:srgbClr val="0070C0"/>
                </a:solidFill>
                <a:ea typeface="ヒラギノ角ゴ Pro W3"/>
                <a:cs typeface="ヒラギノ角ゴ Pro W3"/>
              </a:rPr>
              <a:t>Traditional Patent System</a:t>
            </a:r>
          </a:p>
          <a:p>
            <a:pPr>
              <a:spcBef>
                <a:spcPct val="0"/>
              </a:spcBef>
              <a:buFontTx/>
              <a:buNone/>
            </a:pPr>
            <a:r>
              <a:rPr lang="en-US" altLang="en-US" sz="3600">
                <a:solidFill>
                  <a:srgbClr val="0070C0"/>
                </a:solidFill>
                <a:ea typeface="ヒラギノ角ゴ Pro W3"/>
                <a:cs typeface="ヒラギノ角ゴ Pro W3"/>
              </a:rPr>
              <a:t>vs. PCT System</a:t>
            </a:r>
          </a:p>
        </p:txBody>
      </p:sp>
      <p:sp>
        <p:nvSpPr>
          <p:cNvPr id="20484" name="Rectangle 6"/>
          <p:cNvSpPr>
            <a:spLocks noChangeArrowheads="1"/>
          </p:cNvSpPr>
          <p:nvPr/>
        </p:nvSpPr>
        <p:spPr bwMode="auto">
          <a:xfrm>
            <a:off x="1404938" y="2470150"/>
            <a:ext cx="2857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0</a:t>
            </a:r>
          </a:p>
        </p:txBody>
      </p:sp>
      <p:sp>
        <p:nvSpPr>
          <p:cNvPr id="20485" name="Rectangle 7"/>
          <p:cNvSpPr>
            <a:spLocks noChangeArrowheads="1"/>
          </p:cNvSpPr>
          <p:nvPr/>
        </p:nvSpPr>
        <p:spPr bwMode="auto">
          <a:xfrm>
            <a:off x="2255838" y="2473325"/>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12</a:t>
            </a:r>
          </a:p>
        </p:txBody>
      </p:sp>
      <p:sp>
        <p:nvSpPr>
          <p:cNvPr id="20486" name="Rectangle 8"/>
          <p:cNvSpPr>
            <a:spLocks noChangeArrowheads="1"/>
          </p:cNvSpPr>
          <p:nvPr/>
        </p:nvSpPr>
        <p:spPr bwMode="auto">
          <a:xfrm>
            <a:off x="1158875" y="2924175"/>
            <a:ext cx="9239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File local </a:t>
            </a:r>
            <a:br>
              <a:rPr lang="en-US" altLang="en-US" sz="1100" b="1">
                <a:ea typeface="ヒラギノ角ゴ Pro W3"/>
                <a:cs typeface="ヒラギノ角ゴ Pro W3"/>
              </a:rPr>
            </a:br>
            <a:r>
              <a:rPr lang="en-US" altLang="en-US" sz="1100" b="1">
                <a:ea typeface="ヒラギノ角ゴ Pro W3"/>
                <a:cs typeface="ヒラギノ角ゴ Pro W3"/>
              </a:rPr>
              <a:t>application</a:t>
            </a:r>
          </a:p>
        </p:txBody>
      </p:sp>
      <p:sp>
        <p:nvSpPr>
          <p:cNvPr id="20487" name="Rectangle 9"/>
          <p:cNvSpPr>
            <a:spLocks noChangeArrowheads="1"/>
          </p:cNvSpPr>
          <p:nvPr/>
        </p:nvSpPr>
        <p:spPr bwMode="auto">
          <a:xfrm>
            <a:off x="2117725" y="1636713"/>
            <a:ext cx="2763838"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000" b="1">
                <a:ea typeface="ヒラギノ角ゴ Pro W3"/>
                <a:cs typeface="ヒラギノ角ゴ Pro W3"/>
              </a:rPr>
              <a:t>Filing of </a:t>
            </a:r>
            <a:r>
              <a:rPr lang="en-US" altLang="en-US" sz="1000" b="1">
                <a:solidFill>
                  <a:srgbClr val="FF0000"/>
                </a:solidFill>
                <a:ea typeface="ヒラギノ角ゴ Pro W3"/>
                <a:cs typeface="ヒラギノ角ゴ Pro W3"/>
              </a:rPr>
              <a:t>national applications </a:t>
            </a:r>
            <a:r>
              <a:rPr lang="en-US" altLang="en-US" sz="1000" b="1">
                <a:ea typeface="ヒラギノ角ゴ Pro W3"/>
                <a:cs typeface="ヒラギノ角ゴ Pro W3"/>
              </a:rPr>
              <a:t/>
            </a:r>
            <a:br>
              <a:rPr lang="en-US" altLang="en-US" sz="1000" b="1">
                <a:ea typeface="ヒラギノ角ゴ Pro W3"/>
                <a:cs typeface="ヒラギノ角ゴ Pro W3"/>
              </a:rPr>
            </a:br>
            <a:r>
              <a:rPr lang="en-US" altLang="en-US" sz="1000" b="1">
                <a:ea typeface="ヒラギノ角ゴ Pro W3"/>
                <a:cs typeface="ヒラギノ角ゴ Pro W3"/>
              </a:rPr>
              <a:t>&amp; processing by national Offices</a:t>
            </a:r>
          </a:p>
          <a:p>
            <a:pPr algn="ctr">
              <a:spcBef>
                <a:spcPct val="0"/>
              </a:spcBef>
              <a:buFontTx/>
              <a:buNone/>
            </a:pPr>
            <a:r>
              <a:rPr lang="en-US" altLang="en-US" sz="1000" b="1">
                <a:ea typeface="ヒラギノ角ゴ Pro W3"/>
                <a:cs typeface="ヒラギノ角ゴ Pro W3"/>
              </a:rPr>
              <a:t>Fees for translations, Offices, local agents</a:t>
            </a:r>
            <a:endParaRPr lang="en-US" altLang="en-US" sz="900" b="1">
              <a:ea typeface="ヒラギノ角ゴ Pro W3"/>
              <a:cs typeface="ヒラギノ角ゴ Pro W3"/>
            </a:endParaRPr>
          </a:p>
        </p:txBody>
      </p:sp>
      <p:sp>
        <p:nvSpPr>
          <p:cNvPr id="20488" name="Rectangle 10"/>
          <p:cNvSpPr>
            <a:spLocks noChangeArrowheads="1"/>
          </p:cNvSpPr>
          <p:nvPr/>
        </p:nvSpPr>
        <p:spPr bwMode="auto">
          <a:xfrm>
            <a:off x="1196975" y="2209800"/>
            <a:ext cx="784225"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9334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93345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93345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93345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100" b="1">
                <a:ea typeface="ヒラギノ角ゴ Pro W3"/>
                <a:cs typeface="ヒラギノ角ゴ Pro W3"/>
              </a:rPr>
              <a:t>(months)</a:t>
            </a:r>
          </a:p>
        </p:txBody>
      </p:sp>
      <p:sp>
        <p:nvSpPr>
          <p:cNvPr id="20489" name="Line 11"/>
          <p:cNvSpPr>
            <a:spLocks noChangeShapeType="1"/>
          </p:cNvSpPr>
          <p:nvPr/>
        </p:nvSpPr>
        <p:spPr bwMode="auto">
          <a:xfrm>
            <a:off x="1524000" y="27432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90" name="Line 12"/>
          <p:cNvSpPr>
            <a:spLocks noChangeShapeType="1"/>
          </p:cNvSpPr>
          <p:nvPr/>
        </p:nvSpPr>
        <p:spPr bwMode="auto">
          <a:xfrm flipH="1">
            <a:off x="1547813" y="2895600"/>
            <a:ext cx="1079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0491" name="Group 13"/>
          <p:cNvGrpSpPr>
            <a:grpSpLocks/>
          </p:cNvGrpSpPr>
          <p:nvPr/>
        </p:nvGrpSpPr>
        <p:grpSpPr bwMode="auto">
          <a:xfrm>
            <a:off x="2528888" y="2386013"/>
            <a:ext cx="606425" cy="1019175"/>
            <a:chOff x="2016" y="1519"/>
            <a:chExt cx="414" cy="641"/>
          </a:xfrm>
        </p:grpSpPr>
        <p:sp>
          <p:nvSpPr>
            <p:cNvPr id="20530" name="Line 14"/>
            <p:cNvSpPr>
              <a:spLocks noChangeShapeType="1"/>
            </p:cNvSpPr>
            <p:nvPr/>
          </p:nvSpPr>
          <p:spPr bwMode="auto">
            <a:xfrm rot="-2700000">
              <a:off x="2016" y="1724"/>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31" name="Line 15"/>
            <p:cNvSpPr>
              <a:spLocks noChangeShapeType="1"/>
            </p:cNvSpPr>
            <p:nvPr/>
          </p:nvSpPr>
          <p:spPr bwMode="auto">
            <a:xfrm rot="900000">
              <a:off x="2064" y="1882"/>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32" name="Line 16"/>
            <p:cNvSpPr>
              <a:spLocks noChangeShapeType="1"/>
            </p:cNvSpPr>
            <p:nvPr/>
          </p:nvSpPr>
          <p:spPr bwMode="auto">
            <a:xfrm rot="2700000">
              <a:off x="2036" y="1955"/>
              <a:ext cx="32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33" name="Line 17"/>
            <p:cNvSpPr>
              <a:spLocks noChangeShapeType="1"/>
            </p:cNvSpPr>
            <p:nvPr/>
          </p:nvSpPr>
          <p:spPr bwMode="auto">
            <a:xfrm rot="4500000">
              <a:off x="1954" y="1997"/>
              <a:ext cx="32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34" name="Line 18"/>
            <p:cNvSpPr>
              <a:spLocks noChangeShapeType="1"/>
            </p:cNvSpPr>
            <p:nvPr/>
          </p:nvSpPr>
          <p:spPr bwMode="auto">
            <a:xfrm rot="-900000">
              <a:off x="2064" y="1797"/>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35" name="Line 19"/>
            <p:cNvSpPr>
              <a:spLocks noChangeShapeType="1"/>
            </p:cNvSpPr>
            <p:nvPr/>
          </p:nvSpPr>
          <p:spPr bwMode="auto">
            <a:xfrm rot="-4500000">
              <a:off x="1955" y="1681"/>
              <a:ext cx="32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0492" name="Text Box 20"/>
          <p:cNvSpPr txBox="1">
            <a:spLocks noChangeArrowheads="1"/>
          </p:cNvSpPr>
          <p:nvPr/>
        </p:nvSpPr>
        <p:spPr bwMode="auto">
          <a:xfrm>
            <a:off x="141288" y="2590800"/>
            <a:ext cx="1195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400" b="1">
                <a:solidFill>
                  <a:srgbClr val="FF0000"/>
                </a:solidFill>
                <a:ea typeface="ヒラギノ角ゴ Pro W3"/>
                <a:cs typeface="ヒラギノ角ゴ Pro W3"/>
              </a:rPr>
              <a:t>Traditional</a:t>
            </a:r>
            <a:endParaRPr lang="en-US" altLang="en-US" b="1">
              <a:solidFill>
                <a:srgbClr val="FF0000"/>
              </a:solidFill>
              <a:ea typeface="ヒラギノ角ゴ Pro W3"/>
              <a:cs typeface="ヒラギノ角ゴ Pro W3"/>
            </a:endParaRPr>
          </a:p>
        </p:txBody>
      </p:sp>
      <p:sp>
        <p:nvSpPr>
          <p:cNvPr id="20493" name="Rectangle 21"/>
          <p:cNvSpPr>
            <a:spLocks noChangeArrowheads="1"/>
          </p:cNvSpPr>
          <p:nvPr/>
        </p:nvSpPr>
        <p:spPr bwMode="auto">
          <a:xfrm>
            <a:off x="3943350" y="4097338"/>
            <a:ext cx="1876425"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20494" name="Rectangle 22"/>
          <p:cNvSpPr>
            <a:spLocks noChangeArrowheads="1"/>
          </p:cNvSpPr>
          <p:nvPr/>
        </p:nvSpPr>
        <p:spPr bwMode="auto">
          <a:xfrm>
            <a:off x="3281363" y="5202238"/>
            <a:ext cx="24447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20495" name="Rectangle 23"/>
          <p:cNvSpPr>
            <a:spLocks noChangeArrowheads="1"/>
          </p:cNvSpPr>
          <p:nvPr/>
        </p:nvSpPr>
        <p:spPr bwMode="auto">
          <a:xfrm>
            <a:off x="1195388" y="3962400"/>
            <a:ext cx="7842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(months)</a:t>
            </a:r>
            <a:endParaRPr lang="en-US" altLang="en-US" sz="1100">
              <a:ea typeface="ヒラギノ角ゴ Pro W3"/>
              <a:cs typeface="ヒラギノ角ゴ Pro W3"/>
            </a:endParaRPr>
          </a:p>
          <a:p>
            <a:pPr algn="ctr">
              <a:spcBef>
                <a:spcPct val="0"/>
              </a:spcBef>
              <a:buFontTx/>
              <a:buNone/>
            </a:pPr>
            <a:endParaRPr lang="en-US" altLang="en-US" sz="1400">
              <a:ea typeface="ヒラギノ角ゴ Pro W3"/>
              <a:cs typeface="ヒラギノ角ゴ Pro W3"/>
            </a:endParaRPr>
          </a:p>
        </p:txBody>
      </p:sp>
      <p:sp>
        <p:nvSpPr>
          <p:cNvPr id="20496" name="Rectangle 24"/>
          <p:cNvSpPr>
            <a:spLocks noChangeArrowheads="1"/>
          </p:cNvSpPr>
          <p:nvPr/>
        </p:nvSpPr>
        <p:spPr bwMode="auto">
          <a:xfrm>
            <a:off x="2178050" y="4686300"/>
            <a:ext cx="9239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File PCT</a:t>
            </a:r>
          </a:p>
          <a:p>
            <a:pPr algn="ctr">
              <a:spcBef>
                <a:spcPct val="0"/>
              </a:spcBef>
              <a:buFontTx/>
              <a:buNone/>
            </a:pPr>
            <a:r>
              <a:rPr lang="en-US" altLang="en-US" sz="1100" b="1">
                <a:ea typeface="ヒラギノ角ゴ Pro W3"/>
                <a:cs typeface="ヒラギノ角ゴ Pro W3"/>
              </a:rPr>
              <a:t>application</a:t>
            </a:r>
            <a:endParaRPr lang="en-US" altLang="en-US" sz="1100">
              <a:ea typeface="ヒラギノ角ゴ Pro W3"/>
              <a:cs typeface="ヒラギノ角ゴ Pro W3"/>
            </a:endParaRPr>
          </a:p>
        </p:txBody>
      </p:sp>
      <p:sp>
        <p:nvSpPr>
          <p:cNvPr id="20497" name="Rectangle 25"/>
          <p:cNvSpPr>
            <a:spLocks noChangeArrowheads="1"/>
          </p:cNvSpPr>
          <p:nvPr/>
        </p:nvSpPr>
        <p:spPr bwMode="auto">
          <a:xfrm>
            <a:off x="2447925" y="4238625"/>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12</a:t>
            </a:r>
            <a:endParaRPr lang="en-US" altLang="en-US" sz="1400">
              <a:ea typeface="ヒラギノ角ゴ Pro W3"/>
              <a:cs typeface="ヒラギノ角ゴ Pro W3"/>
            </a:endParaRPr>
          </a:p>
        </p:txBody>
      </p:sp>
      <p:sp>
        <p:nvSpPr>
          <p:cNvPr id="20498" name="Rectangle 26"/>
          <p:cNvSpPr>
            <a:spLocks noChangeArrowheads="1"/>
          </p:cNvSpPr>
          <p:nvPr/>
        </p:nvSpPr>
        <p:spPr bwMode="auto">
          <a:xfrm>
            <a:off x="1477963" y="4343400"/>
            <a:ext cx="17303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endParaRPr lang="en-US" altLang="en-US" sz="1400">
              <a:ea typeface="ヒラギノ角ゴ Pro W3"/>
              <a:cs typeface="ヒラギノ角ゴ Pro W3"/>
            </a:endParaRPr>
          </a:p>
        </p:txBody>
      </p:sp>
      <p:sp>
        <p:nvSpPr>
          <p:cNvPr id="20499" name="Rectangle 27"/>
          <p:cNvSpPr>
            <a:spLocks noChangeArrowheads="1"/>
          </p:cNvSpPr>
          <p:nvPr/>
        </p:nvSpPr>
        <p:spPr bwMode="auto">
          <a:xfrm>
            <a:off x="6421438" y="4249738"/>
            <a:ext cx="5270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30</a:t>
            </a:r>
            <a:endParaRPr lang="en-US" altLang="en-US" sz="1400">
              <a:ea typeface="ヒラギノ角ゴ Pro W3"/>
              <a:cs typeface="ヒラギノ角ゴ Pro W3"/>
            </a:endParaRPr>
          </a:p>
        </p:txBody>
      </p:sp>
      <p:sp>
        <p:nvSpPr>
          <p:cNvPr id="20500" name="Line 28"/>
          <p:cNvSpPr>
            <a:spLocks noChangeShapeType="1"/>
          </p:cNvSpPr>
          <p:nvPr/>
        </p:nvSpPr>
        <p:spPr bwMode="auto">
          <a:xfrm>
            <a:off x="1528763" y="4645025"/>
            <a:ext cx="5275262" cy="31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01" name="Line 29"/>
          <p:cNvSpPr>
            <a:spLocks noChangeShapeType="1"/>
          </p:cNvSpPr>
          <p:nvPr/>
        </p:nvSpPr>
        <p:spPr bwMode="auto">
          <a:xfrm flipV="1">
            <a:off x="2627313" y="4495800"/>
            <a:ext cx="0" cy="1333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02" name="Rectangle 30"/>
          <p:cNvSpPr>
            <a:spLocks noChangeArrowheads="1"/>
          </p:cNvSpPr>
          <p:nvPr/>
        </p:nvSpPr>
        <p:spPr bwMode="auto">
          <a:xfrm>
            <a:off x="2974975" y="4703763"/>
            <a:ext cx="1341438"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International </a:t>
            </a:r>
          </a:p>
          <a:p>
            <a:pPr algn="ctr">
              <a:spcBef>
                <a:spcPct val="0"/>
              </a:spcBef>
              <a:buFontTx/>
              <a:buNone/>
            </a:pPr>
            <a:r>
              <a:rPr lang="en-US" altLang="en-US" sz="1100" b="1">
                <a:ea typeface="ヒラギノ角ゴ Pro W3"/>
                <a:cs typeface="ヒラギノ角ゴ Pro W3"/>
              </a:rPr>
              <a:t>search report &amp; written opinion</a:t>
            </a:r>
            <a:endParaRPr lang="en-US" altLang="en-US" sz="1100">
              <a:ea typeface="ヒラギノ角ゴ Pro W3"/>
              <a:cs typeface="ヒラギノ角ゴ Pro W3"/>
            </a:endParaRPr>
          </a:p>
        </p:txBody>
      </p:sp>
      <p:sp>
        <p:nvSpPr>
          <p:cNvPr id="20503" name="Rectangle 31"/>
          <p:cNvSpPr>
            <a:spLocks noChangeArrowheads="1"/>
          </p:cNvSpPr>
          <p:nvPr/>
        </p:nvSpPr>
        <p:spPr bwMode="auto">
          <a:xfrm>
            <a:off x="3352800" y="4238625"/>
            <a:ext cx="63341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16</a:t>
            </a:r>
            <a:endParaRPr lang="en-US" altLang="en-US" sz="1400">
              <a:ea typeface="ヒラギノ角ゴ Pro W3"/>
              <a:cs typeface="ヒラギノ角ゴ Pro W3"/>
            </a:endParaRPr>
          </a:p>
        </p:txBody>
      </p:sp>
      <p:sp>
        <p:nvSpPr>
          <p:cNvPr id="20504" name="Rectangle 32"/>
          <p:cNvSpPr>
            <a:spLocks noChangeArrowheads="1"/>
          </p:cNvSpPr>
          <p:nvPr/>
        </p:nvSpPr>
        <p:spPr bwMode="auto">
          <a:xfrm>
            <a:off x="4019550" y="4225925"/>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18</a:t>
            </a:r>
          </a:p>
        </p:txBody>
      </p:sp>
      <p:sp>
        <p:nvSpPr>
          <p:cNvPr id="20505" name="Text Box 33"/>
          <p:cNvSpPr txBox="1">
            <a:spLocks noChangeArrowheads="1"/>
          </p:cNvSpPr>
          <p:nvPr/>
        </p:nvSpPr>
        <p:spPr bwMode="auto">
          <a:xfrm>
            <a:off x="3525838" y="3862388"/>
            <a:ext cx="1455737"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International</a:t>
            </a:r>
          </a:p>
          <a:p>
            <a:pPr algn="ctr">
              <a:spcBef>
                <a:spcPct val="0"/>
              </a:spcBef>
              <a:buFontTx/>
              <a:buNone/>
            </a:pPr>
            <a:r>
              <a:rPr lang="en-US" altLang="en-US" sz="1100" b="1">
                <a:ea typeface="ヒラギノ角ゴ Pro W3"/>
                <a:cs typeface="ヒラギノ角ゴ Pro W3"/>
              </a:rPr>
              <a:t>publication</a:t>
            </a:r>
            <a:endParaRPr lang="en-US" altLang="en-US" sz="1400" b="1">
              <a:ea typeface="ヒラギノ角ゴ Pro W3"/>
              <a:cs typeface="ヒラギノ角ゴ Pro W3"/>
            </a:endParaRPr>
          </a:p>
        </p:txBody>
      </p:sp>
      <p:sp>
        <p:nvSpPr>
          <p:cNvPr id="20506" name="Line 34"/>
          <p:cNvSpPr>
            <a:spLocks noChangeShapeType="1"/>
          </p:cNvSpPr>
          <p:nvPr/>
        </p:nvSpPr>
        <p:spPr bwMode="auto">
          <a:xfrm flipV="1">
            <a:off x="3646488" y="4511675"/>
            <a:ext cx="0" cy="136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07" name="Rectangle 35"/>
          <p:cNvSpPr>
            <a:spLocks noChangeArrowheads="1"/>
          </p:cNvSpPr>
          <p:nvPr/>
        </p:nvSpPr>
        <p:spPr bwMode="auto">
          <a:xfrm>
            <a:off x="4100513" y="4697413"/>
            <a:ext cx="1550987" cy="1270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(optional)</a:t>
            </a:r>
          </a:p>
          <a:p>
            <a:pPr algn="ctr">
              <a:spcBef>
                <a:spcPct val="0"/>
              </a:spcBef>
              <a:buFontTx/>
              <a:buNone/>
            </a:pPr>
            <a:r>
              <a:rPr lang="en-US" altLang="en-US" sz="1100" b="1">
                <a:ea typeface="ヒラギノ角ゴ Pro W3"/>
                <a:cs typeface="ヒラギノ角ゴ Pro W3"/>
              </a:rPr>
              <a:t>File</a:t>
            </a:r>
            <a:br>
              <a:rPr lang="en-US" altLang="en-US" sz="1100" b="1">
                <a:ea typeface="ヒラギノ角ゴ Pro W3"/>
                <a:cs typeface="ヒラギノ角ゴ Pro W3"/>
              </a:rPr>
            </a:br>
            <a:r>
              <a:rPr lang="en-US" altLang="en-US" sz="1100" b="1">
                <a:ea typeface="ヒラギノ角ゴ Pro W3"/>
                <a:cs typeface="ヒラギノ角ゴ Pro W3"/>
              </a:rPr>
              <a:t> demand for</a:t>
            </a:r>
            <a:br>
              <a:rPr lang="en-US" altLang="en-US" sz="1100" b="1">
                <a:ea typeface="ヒラギノ角ゴ Pro W3"/>
                <a:cs typeface="ヒラギノ角ゴ Pro W3"/>
              </a:rPr>
            </a:br>
            <a:r>
              <a:rPr lang="en-US" altLang="en-US" sz="1100" b="1">
                <a:ea typeface="ヒラギノ角ゴ Pro W3"/>
                <a:cs typeface="ヒラギノ角ゴ Pro W3"/>
              </a:rPr>
              <a:t>International</a:t>
            </a:r>
          </a:p>
          <a:p>
            <a:pPr>
              <a:spcBef>
                <a:spcPct val="0"/>
              </a:spcBef>
              <a:buFontTx/>
              <a:buNone/>
            </a:pPr>
            <a:r>
              <a:rPr lang="en-US" altLang="en-US" sz="1100" b="1">
                <a:ea typeface="ヒラギノ角ゴ Pro W3"/>
                <a:cs typeface="ヒラギノ角ゴ Pro W3"/>
              </a:rPr>
              <a:t>       preliminary</a:t>
            </a:r>
          </a:p>
          <a:p>
            <a:pPr>
              <a:spcBef>
                <a:spcPct val="0"/>
              </a:spcBef>
              <a:buFontTx/>
              <a:buNone/>
            </a:pPr>
            <a:r>
              <a:rPr lang="en-US" altLang="en-US" sz="1100" b="1">
                <a:ea typeface="ヒラギノ角ゴ Pro W3"/>
                <a:cs typeface="ヒラギノ角ゴ Pro W3"/>
              </a:rPr>
              <a:t>      examination</a:t>
            </a:r>
            <a:endParaRPr lang="en-US" altLang="en-US" sz="1100">
              <a:ea typeface="ヒラギノ角ゴ Pro W3"/>
              <a:cs typeface="ヒラギノ角ゴ Pro W3"/>
            </a:endParaRPr>
          </a:p>
          <a:p>
            <a:pPr>
              <a:spcBef>
                <a:spcPct val="0"/>
              </a:spcBef>
              <a:buFontTx/>
              <a:buNone/>
            </a:pPr>
            <a:endParaRPr lang="en-US" altLang="en-US" sz="1100">
              <a:ea typeface="ヒラギノ角ゴ Pro W3"/>
              <a:cs typeface="ヒラギノ角ゴ Pro W3"/>
            </a:endParaRPr>
          </a:p>
        </p:txBody>
      </p:sp>
      <p:grpSp>
        <p:nvGrpSpPr>
          <p:cNvPr id="20508" name="Group 36"/>
          <p:cNvGrpSpPr>
            <a:grpSpLocks/>
          </p:cNvGrpSpPr>
          <p:nvPr/>
        </p:nvGrpSpPr>
        <p:grpSpPr bwMode="auto">
          <a:xfrm>
            <a:off x="6740525" y="4140200"/>
            <a:ext cx="600075" cy="989013"/>
            <a:chOff x="4047" y="342"/>
            <a:chExt cx="651" cy="1134"/>
          </a:xfrm>
        </p:grpSpPr>
        <p:sp>
          <p:nvSpPr>
            <p:cNvPr id="20524" name="Line 37"/>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25" name="Line 38"/>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26" name="Line 39"/>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27" name="Line 40"/>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28" name="Line 41"/>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29" name="Line 42"/>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0509" name="Rectangle 43"/>
          <p:cNvSpPr>
            <a:spLocks noChangeArrowheads="1"/>
          </p:cNvSpPr>
          <p:nvPr/>
        </p:nvSpPr>
        <p:spPr bwMode="auto">
          <a:xfrm>
            <a:off x="1143000" y="4708525"/>
            <a:ext cx="9683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100" b="1">
                <a:ea typeface="ヒラギノ角ゴ Pro W3"/>
                <a:cs typeface="ヒラギノ角ゴ Pro W3"/>
              </a:rPr>
              <a:t>File local</a:t>
            </a:r>
          </a:p>
          <a:p>
            <a:pPr>
              <a:spcBef>
                <a:spcPct val="0"/>
              </a:spcBef>
              <a:buFontTx/>
              <a:buNone/>
            </a:pPr>
            <a:r>
              <a:rPr lang="en-US" altLang="en-US" sz="1100" b="1">
                <a:ea typeface="ヒラギノ角ゴ Pro W3"/>
                <a:cs typeface="ヒラギノ角ゴ Pro W3"/>
              </a:rPr>
              <a:t>application</a:t>
            </a:r>
            <a:endParaRPr lang="en-US" altLang="en-US" sz="1100">
              <a:ea typeface="ヒラギノ角ゴ Pro W3"/>
              <a:cs typeface="ヒラギノ角ゴ Pro W3"/>
            </a:endParaRPr>
          </a:p>
          <a:p>
            <a:pPr>
              <a:spcBef>
                <a:spcPct val="0"/>
              </a:spcBef>
              <a:buFontTx/>
              <a:buNone/>
            </a:pPr>
            <a:endParaRPr lang="en-US" altLang="en-US" sz="1100">
              <a:ea typeface="ヒラギノ角ゴ Pro W3"/>
              <a:cs typeface="ヒラギノ角ゴ Pro W3"/>
            </a:endParaRPr>
          </a:p>
        </p:txBody>
      </p:sp>
      <p:sp>
        <p:nvSpPr>
          <p:cNvPr id="20510" name="Line 45"/>
          <p:cNvSpPr>
            <a:spLocks noChangeShapeType="1"/>
          </p:cNvSpPr>
          <p:nvPr/>
        </p:nvSpPr>
        <p:spPr bwMode="auto">
          <a:xfrm flipV="1">
            <a:off x="4211638" y="452120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11" name="Line 46"/>
          <p:cNvSpPr>
            <a:spLocks noChangeShapeType="1"/>
          </p:cNvSpPr>
          <p:nvPr/>
        </p:nvSpPr>
        <p:spPr bwMode="auto">
          <a:xfrm flipV="1">
            <a:off x="1528763" y="452120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12" name="Rectangle 47"/>
          <p:cNvSpPr>
            <a:spLocks noChangeArrowheads="1"/>
          </p:cNvSpPr>
          <p:nvPr/>
        </p:nvSpPr>
        <p:spPr bwMode="auto">
          <a:xfrm>
            <a:off x="4632325" y="4213225"/>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22</a:t>
            </a:r>
            <a:endParaRPr lang="en-US" altLang="en-US" sz="1400">
              <a:ea typeface="ヒラギノ角ゴ Pro W3"/>
              <a:cs typeface="ヒラギノ角ゴ Pro W3"/>
            </a:endParaRPr>
          </a:p>
        </p:txBody>
      </p:sp>
      <p:sp>
        <p:nvSpPr>
          <p:cNvPr id="20513" name="Line 48"/>
          <p:cNvSpPr>
            <a:spLocks noChangeShapeType="1"/>
          </p:cNvSpPr>
          <p:nvPr/>
        </p:nvSpPr>
        <p:spPr bwMode="auto">
          <a:xfrm flipV="1">
            <a:off x="4900613" y="450215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14" name="Rectangle 49"/>
          <p:cNvSpPr>
            <a:spLocks noChangeArrowheads="1"/>
          </p:cNvSpPr>
          <p:nvPr/>
        </p:nvSpPr>
        <p:spPr bwMode="auto">
          <a:xfrm>
            <a:off x="5859463" y="4249738"/>
            <a:ext cx="5619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28</a:t>
            </a:r>
            <a:endParaRPr lang="en-US" altLang="en-US" sz="1400">
              <a:ea typeface="ヒラギノ角ゴ Pro W3"/>
              <a:cs typeface="ヒラギノ角ゴ Pro W3"/>
            </a:endParaRPr>
          </a:p>
        </p:txBody>
      </p:sp>
      <p:sp>
        <p:nvSpPr>
          <p:cNvPr id="20515" name="Line 50"/>
          <p:cNvSpPr>
            <a:spLocks noChangeShapeType="1"/>
          </p:cNvSpPr>
          <p:nvPr/>
        </p:nvSpPr>
        <p:spPr bwMode="auto">
          <a:xfrm flipV="1">
            <a:off x="6161088" y="4529138"/>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16" name="Rectangle 51"/>
          <p:cNvSpPr>
            <a:spLocks noChangeArrowheads="1"/>
          </p:cNvSpPr>
          <p:nvPr/>
        </p:nvSpPr>
        <p:spPr bwMode="auto">
          <a:xfrm>
            <a:off x="5553075" y="4733925"/>
            <a:ext cx="134302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(optional)</a:t>
            </a:r>
          </a:p>
          <a:p>
            <a:pPr algn="ctr">
              <a:spcBef>
                <a:spcPct val="0"/>
              </a:spcBef>
              <a:buFontTx/>
              <a:buNone/>
            </a:pPr>
            <a:r>
              <a:rPr lang="en-US" altLang="en-US" sz="1100" b="1">
                <a:ea typeface="ヒラギノ角ゴ Pro W3"/>
                <a:cs typeface="ヒラギノ角ゴ Pro W3"/>
              </a:rPr>
              <a:t>International </a:t>
            </a:r>
          </a:p>
          <a:p>
            <a:pPr algn="ctr">
              <a:spcBef>
                <a:spcPct val="0"/>
              </a:spcBef>
              <a:buFontTx/>
              <a:buNone/>
            </a:pPr>
            <a:r>
              <a:rPr lang="en-US" altLang="en-US" sz="1100" b="1">
                <a:ea typeface="ヒラギノ角ゴ Pro W3"/>
                <a:cs typeface="ヒラギノ角ゴ Pro W3"/>
              </a:rPr>
              <a:t>preliminary report on patentability</a:t>
            </a:r>
            <a:endParaRPr lang="en-US" altLang="en-US" sz="1100">
              <a:ea typeface="ヒラギノ角ゴ Pro W3"/>
              <a:cs typeface="ヒラギノ角ゴ Pro W3"/>
            </a:endParaRPr>
          </a:p>
        </p:txBody>
      </p:sp>
      <p:sp>
        <p:nvSpPr>
          <p:cNvPr id="20517" name="Text Box 52"/>
          <p:cNvSpPr txBox="1">
            <a:spLocks noChangeArrowheads="1"/>
          </p:cNvSpPr>
          <p:nvPr/>
        </p:nvSpPr>
        <p:spPr bwMode="auto">
          <a:xfrm>
            <a:off x="141288" y="4191000"/>
            <a:ext cx="1266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400" b="1">
                <a:solidFill>
                  <a:srgbClr val="0070C0"/>
                </a:solidFill>
                <a:ea typeface="ヒラギノ角ゴ Pro W3"/>
                <a:cs typeface="ヒラギノ角ゴ Pro W3"/>
              </a:rPr>
              <a:t>PCT</a:t>
            </a:r>
            <a:endParaRPr lang="en-US" altLang="en-US" b="1">
              <a:solidFill>
                <a:srgbClr val="0070C0"/>
              </a:solidFill>
              <a:ea typeface="ヒラギノ角ゴ Pro W3"/>
              <a:cs typeface="ヒラギノ角ゴ Pro W3"/>
            </a:endParaRPr>
          </a:p>
        </p:txBody>
      </p:sp>
      <p:sp>
        <p:nvSpPr>
          <p:cNvPr id="20518" name="Rectangle 53"/>
          <p:cNvSpPr>
            <a:spLocks noChangeArrowheads="1"/>
          </p:cNvSpPr>
          <p:nvPr/>
        </p:nvSpPr>
        <p:spPr bwMode="auto">
          <a:xfrm>
            <a:off x="1416050" y="4249738"/>
            <a:ext cx="2635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0</a:t>
            </a:r>
          </a:p>
        </p:txBody>
      </p:sp>
      <p:sp>
        <p:nvSpPr>
          <p:cNvPr id="20519" name="Right Arrow 2"/>
          <p:cNvSpPr>
            <a:spLocks noChangeArrowheads="1"/>
          </p:cNvSpPr>
          <p:nvPr/>
        </p:nvSpPr>
        <p:spPr bwMode="auto">
          <a:xfrm>
            <a:off x="2640013" y="3532188"/>
            <a:ext cx="4187825" cy="354012"/>
          </a:xfrm>
          <a:prstGeom prst="rightArrow">
            <a:avLst>
              <a:gd name="adj1" fmla="val 50000"/>
              <a:gd name="adj2" fmla="val 50002"/>
            </a:avLst>
          </a:prstGeom>
          <a:solidFill>
            <a:srgbClr val="FFC000"/>
          </a:solidFill>
          <a:ln w="9525" algn="ctr">
            <a:solidFill>
              <a:srgbClr val="FFFF00"/>
            </a:solidFill>
            <a:round/>
            <a:headEnd/>
            <a:tailEnd/>
          </a:ln>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20520" name="Rectangle 3"/>
          <p:cNvSpPr>
            <a:spLocks noChangeArrowheads="1"/>
          </p:cNvSpPr>
          <p:nvPr/>
        </p:nvSpPr>
        <p:spPr bwMode="auto">
          <a:xfrm>
            <a:off x="2640013" y="3556000"/>
            <a:ext cx="416401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i="1">
                <a:solidFill>
                  <a:srgbClr val="0070C0"/>
                </a:solidFill>
              </a:rPr>
              <a:t>delay of processing by national Offices</a:t>
            </a:r>
          </a:p>
        </p:txBody>
      </p:sp>
      <p:sp>
        <p:nvSpPr>
          <p:cNvPr id="20521" name="Rectangle 4"/>
          <p:cNvSpPr>
            <a:spLocks noChangeArrowheads="1"/>
          </p:cNvSpPr>
          <p:nvPr/>
        </p:nvSpPr>
        <p:spPr bwMode="auto">
          <a:xfrm>
            <a:off x="5789613" y="2917825"/>
            <a:ext cx="27876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lang="en-US" altLang="en-US" sz="1000" b="1">
                <a:solidFill>
                  <a:srgbClr val="0070C0"/>
                </a:solidFill>
                <a:ea typeface="ヒラギノ角ゴ Pro W3"/>
                <a:cs typeface="ヒラギノ角ゴ Pro W3"/>
              </a:rPr>
              <a:t>Entering of national phase </a:t>
            </a:r>
            <a:r>
              <a:rPr lang="en-US" altLang="en-US" sz="1000" b="1">
                <a:ea typeface="ヒラギノ角ゴ Pro W3"/>
                <a:cs typeface="ヒラギノ角ゴ Pro W3"/>
              </a:rPr>
              <a:t>before </a:t>
            </a:r>
            <a:br>
              <a:rPr lang="en-US" altLang="en-US" sz="1000" b="1">
                <a:ea typeface="ヒラギノ角ゴ Pro W3"/>
                <a:cs typeface="ヒラギノ角ゴ Pro W3"/>
              </a:rPr>
            </a:br>
            <a:r>
              <a:rPr lang="en-US" altLang="en-US" sz="1000" b="1">
                <a:ea typeface="ヒラギノ角ゴ Pro W3"/>
                <a:cs typeface="ヒラギノ角ゴ Pro W3"/>
              </a:rPr>
              <a:t>&amp; processing by national Offices</a:t>
            </a:r>
          </a:p>
          <a:p>
            <a:pPr algn="ctr" eaLnBrk="1" hangingPunct="1">
              <a:spcBef>
                <a:spcPct val="0"/>
              </a:spcBef>
              <a:buFontTx/>
              <a:buNone/>
            </a:pPr>
            <a:r>
              <a:rPr lang="en-US" altLang="en-US" sz="1000" b="1">
                <a:ea typeface="ヒラギノ角ゴ Pro W3"/>
                <a:cs typeface="ヒラギノ角ゴ Pro W3"/>
              </a:rPr>
              <a:t>Fees for translations, Offices, local agents</a:t>
            </a:r>
          </a:p>
        </p:txBody>
      </p:sp>
      <p:sp>
        <p:nvSpPr>
          <p:cNvPr id="20522" name="TextBox 53"/>
          <p:cNvSpPr txBox="1">
            <a:spLocks noChangeArrowheads="1"/>
          </p:cNvSpPr>
          <p:nvPr/>
        </p:nvSpPr>
        <p:spPr bwMode="auto">
          <a:xfrm>
            <a:off x="3151188" y="2927350"/>
            <a:ext cx="1481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1600" b="1" u="sng">
                <a:solidFill>
                  <a:srgbClr val="FF0000"/>
                </a:solidFill>
              </a:rPr>
              <a:t>176 States</a:t>
            </a:r>
          </a:p>
        </p:txBody>
      </p:sp>
      <p:sp>
        <p:nvSpPr>
          <p:cNvPr id="20523" name="TextBox 54"/>
          <p:cNvSpPr txBox="1">
            <a:spLocks noChangeArrowheads="1"/>
          </p:cNvSpPr>
          <p:nvPr/>
        </p:nvSpPr>
        <p:spPr bwMode="auto">
          <a:xfrm>
            <a:off x="7169150" y="5110163"/>
            <a:ext cx="1481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1600" b="1" u="sng">
                <a:solidFill>
                  <a:srgbClr val="FF0000"/>
                </a:solidFill>
              </a:rPr>
              <a:t>148 States</a:t>
            </a:r>
          </a:p>
        </p:txBody>
      </p:sp>
    </p:spTree>
    <p:extLst>
      <p:ext uri="{BB962C8B-B14F-4D97-AF65-F5344CB8AC3E}">
        <p14:creationId xmlns:p14="http://schemas.microsoft.com/office/powerpoint/2010/main" val="79940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6851515" y="5869504"/>
            <a:ext cx="1452122" cy="72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marL="182563" indent="-182563">
              <a:buNone/>
            </a:pPr>
            <a:r>
              <a:rPr lang="fr-CH" sz="1400" dirty="0" err="1" smtClean="0">
                <a:solidFill>
                  <a:srgbClr val="3399FF"/>
                </a:solidFill>
              </a:rPr>
              <a:t>Athens</a:t>
            </a:r>
            <a:r>
              <a:rPr lang="fr-CH" sz="1400" dirty="0" smtClean="0">
                <a:solidFill>
                  <a:srgbClr val="3399FF"/>
                </a:solidFill>
              </a:rPr>
              <a:t>, </a:t>
            </a:r>
            <a:r>
              <a:rPr lang="fr-CH" sz="1400" dirty="0" err="1" smtClean="0">
                <a:solidFill>
                  <a:srgbClr val="3399FF"/>
                </a:solidFill>
              </a:rPr>
              <a:t>Greece</a:t>
            </a:r>
            <a:endParaRPr lang="fr-CH" sz="1400" dirty="0">
              <a:solidFill>
                <a:srgbClr val="3399FF"/>
              </a:solidFill>
            </a:endParaRPr>
          </a:p>
          <a:p>
            <a:pPr marL="182563" indent="-182563">
              <a:buNone/>
            </a:pPr>
            <a:r>
              <a:rPr lang="fr-CH" sz="1400" dirty="0" smtClean="0">
                <a:solidFill>
                  <a:srgbClr val="3399FF"/>
                </a:solidFill>
              </a:rPr>
              <a:t>March 8, 2016</a:t>
            </a:r>
            <a:endParaRPr lang="fr-CH" sz="1400" dirty="0">
              <a:solidFill>
                <a:srgbClr val="3399FF"/>
              </a:solidFill>
            </a:endParaRPr>
          </a:p>
        </p:txBody>
      </p:sp>
      <p:sp>
        <p:nvSpPr>
          <p:cNvPr id="3077" name="Rectangle 7"/>
          <p:cNvSpPr>
            <a:spLocks noChangeArrowheads="1"/>
          </p:cNvSpPr>
          <p:nvPr/>
        </p:nvSpPr>
        <p:spPr bwMode="auto">
          <a:xfrm>
            <a:off x="827585" y="5230102"/>
            <a:ext cx="7418840"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spcBef>
                <a:spcPct val="20000"/>
              </a:spcBef>
            </a:pPr>
            <a:endParaRPr lang="en-US" sz="1800" dirty="0">
              <a:solidFill>
                <a:srgbClr val="00408C"/>
              </a:solidFill>
              <a:ea typeface="ヒラギノ角ゴ Pro W3" pitchFamily="1" charset="-128"/>
            </a:endParaRPr>
          </a:p>
        </p:txBody>
      </p:sp>
      <p:sp>
        <p:nvSpPr>
          <p:cNvPr id="5" name="Text Box 2"/>
          <p:cNvSpPr txBox="1">
            <a:spLocks noChangeArrowheads="1"/>
          </p:cNvSpPr>
          <p:nvPr/>
        </p:nvSpPr>
        <p:spPr bwMode="auto">
          <a:xfrm>
            <a:off x="2771800" y="4187965"/>
            <a:ext cx="5688633" cy="1216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9pPr>
          </a:lstStyle>
          <a:p>
            <a:pPr marL="0" indent="0">
              <a:spcBef>
                <a:spcPct val="0"/>
              </a:spcBef>
              <a:buClr>
                <a:srgbClr val="00B0F0"/>
              </a:buClr>
              <a:buSzPct val="100000"/>
            </a:pPr>
            <a:r>
              <a:rPr lang="fr-CH" altLang="en-US" sz="2000" dirty="0" smtClean="0">
                <a:solidFill>
                  <a:srgbClr val="002060"/>
                </a:solidFill>
              </a:rPr>
              <a:t>Victor </a:t>
            </a:r>
            <a:r>
              <a:rPr lang="fr-CH" altLang="en-US" sz="2000" dirty="0" err="1">
                <a:solidFill>
                  <a:srgbClr val="002060"/>
                </a:solidFill>
              </a:rPr>
              <a:t>Vázquez</a:t>
            </a:r>
            <a:r>
              <a:rPr lang="fr-CH" altLang="en-US" sz="2000" dirty="0">
                <a:solidFill>
                  <a:srgbClr val="002060"/>
                </a:solidFill>
              </a:rPr>
              <a:t> </a:t>
            </a:r>
            <a:r>
              <a:rPr lang="fr-CH" altLang="en-US" sz="2000" dirty="0" err="1">
                <a:solidFill>
                  <a:srgbClr val="002060"/>
                </a:solidFill>
              </a:rPr>
              <a:t>López</a:t>
            </a:r>
            <a:r>
              <a:rPr lang="fr-CH" altLang="en-US" sz="2000" dirty="0">
                <a:solidFill>
                  <a:srgbClr val="002060"/>
                </a:solidFill>
              </a:rPr>
              <a:t>, </a:t>
            </a:r>
            <a:r>
              <a:rPr lang="fr-CH" altLang="en-US" sz="2000" dirty="0" smtClean="0">
                <a:solidFill>
                  <a:srgbClr val="002060"/>
                </a:solidFill>
              </a:rPr>
              <a:t>Head Section </a:t>
            </a:r>
            <a:r>
              <a:rPr lang="fr-CH" altLang="en-US" sz="2000" dirty="0">
                <a:solidFill>
                  <a:srgbClr val="002060"/>
                </a:solidFill>
              </a:rPr>
              <a:t>for Coordination of </a:t>
            </a:r>
            <a:r>
              <a:rPr lang="en-US" altLang="en-US" sz="2000" dirty="0">
                <a:solidFill>
                  <a:srgbClr val="002060"/>
                </a:solidFill>
              </a:rPr>
              <a:t>Developed</a:t>
            </a:r>
            <a:r>
              <a:rPr lang="fr-CH" altLang="en-US" sz="2000" dirty="0">
                <a:solidFill>
                  <a:srgbClr val="002060"/>
                </a:solidFill>
              </a:rPr>
              <a:t> Countries</a:t>
            </a:r>
            <a:endParaRPr lang="en-US" altLang="en-US" sz="2000" dirty="0">
              <a:solidFill>
                <a:srgbClr val="002060"/>
              </a:solidFill>
            </a:endParaRPr>
          </a:p>
          <a:p>
            <a:pPr fontAlgn="base">
              <a:spcBef>
                <a:spcPct val="0"/>
              </a:spcBef>
              <a:spcAft>
                <a:spcPct val="0"/>
              </a:spcAft>
              <a:buClr>
                <a:srgbClr val="00B0F0"/>
              </a:buClr>
            </a:pPr>
            <a:r>
              <a:rPr lang="fr-CH" altLang="en-US" sz="2000" dirty="0" smtClean="0">
                <a:solidFill>
                  <a:srgbClr val="002060"/>
                </a:solidFill>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4187965"/>
            <a:ext cx="1181055" cy="1585309"/>
          </a:xfrm>
          <a:prstGeom prst="rect">
            <a:avLst/>
          </a:prstGeom>
        </p:spPr>
      </p:pic>
      <p:sp>
        <p:nvSpPr>
          <p:cNvPr id="7" name="Rectangle 1"/>
          <p:cNvSpPr txBox="1">
            <a:spLocks noChangeArrowheads="1"/>
          </p:cNvSpPr>
          <p:nvPr/>
        </p:nvSpPr>
        <p:spPr bwMode="auto">
          <a:xfrm>
            <a:off x="1331639" y="2780928"/>
            <a:ext cx="7656773" cy="140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a:lstStyle>
          <a:p>
            <a:pPr>
              <a:buClr>
                <a:srgbClr val="3399FF"/>
              </a:buClr>
              <a:buSzPct val="100000"/>
            </a:pPr>
            <a:r>
              <a:rPr lang="en-US" sz="3000" kern="0" dirty="0" smtClean="0">
                <a:latin typeface="+mn-lt"/>
              </a:rPr>
              <a:t>Introduction to WIPO:</a:t>
            </a:r>
            <a:br>
              <a:rPr lang="en-US" sz="3000" kern="0" dirty="0" smtClean="0">
                <a:latin typeface="+mn-lt"/>
              </a:rPr>
            </a:br>
            <a:r>
              <a:rPr lang="en-GB" sz="3000" kern="0" dirty="0" smtClean="0"/>
              <a:t>Major Intellectual Property Economic Studies</a:t>
            </a:r>
            <a:r>
              <a:rPr lang="en-US" sz="3000" kern="0" dirty="0" smtClean="0"/>
              <a:t/>
            </a:r>
            <a:br>
              <a:rPr lang="en-US" sz="3000" kern="0" dirty="0" smtClean="0"/>
            </a:br>
            <a:endParaRPr lang="en-US" altLang="en-US" sz="3000" kern="0" dirty="0"/>
          </a:p>
        </p:txBody>
      </p:sp>
      <p:pic>
        <p:nvPicPr>
          <p:cNvPr id="1026" name="Picture 2" descr="https://encrypted-tbn3.gstatic.com/images?q=tbn:ANd9GcThiHo8lhVEO6FHC7GNPMmqjC1K8a2eKRihk0nBXEuXJAfji9o0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5762" y="-20243"/>
            <a:ext cx="2198238" cy="2198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9136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2C4ABEED-21C7-4BD7-9478-C17BEC93D1D7}" type="slidenum">
              <a:rPr lang="en-US" altLang="en-US" sz="1400" smtClean="0"/>
              <a:pPr eaLnBrk="1" hangingPunct="1">
                <a:spcBef>
                  <a:spcPct val="0"/>
                </a:spcBef>
                <a:buFontTx/>
                <a:buNone/>
              </a:pPr>
              <a:t>40</a:t>
            </a:fld>
            <a:endParaRPr lang="en-US" altLang="en-US" sz="1400" smtClean="0"/>
          </a:p>
        </p:txBody>
      </p:sp>
      <p:sp>
        <p:nvSpPr>
          <p:cNvPr id="21507" name="Rectangle 2"/>
          <p:cNvSpPr>
            <a:spLocks noChangeArrowheads="1"/>
          </p:cNvSpPr>
          <p:nvPr/>
        </p:nvSpPr>
        <p:spPr bwMode="auto">
          <a:xfrm>
            <a:off x="457200" y="228600"/>
            <a:ext cx="81470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3600">
                <a:solidFill>
                  <a:srgbClr val="0070C0"/>
                </a:solidFill>
                <a:ea typeface="ヒラギノ角ゴ Pro W3"/>
                <a:cs typeface="ヒラギノ角ゴ Pro W3"/>
              </a:rPr>
              <a:t>The PCT System</a:t>
            </a:r>
          </a:p>
          <a:p>
            <a:pPr>
              <a:spcBef>
                <a:spcPct val="0"/>
              </a:spcBef>
              <a:buFontTx/>
              <a:buNone/>
            </a:pPr>
            <a:endParaRPr lang="en-US" altLang="en-US" sz="3600">
              <a:solidFill>
                <a:srgbClr val="00408C"/>
              </a:solidFill>
              <a:ea typeface="ヒラギノ角ゴ Pro W3"/>
              <a:cs typeface="ヒラギノ角ゴ Pro W3"/>
            </a:endParaRPr>
          </a:p>
        </p:txBody>
      </p:sp>
      <p:sp>
        <p:nvSpPr>
          <p:cNvPr id="21508" name="Rectangle 3"/>
          <p:cNvSpPr>
            <a:spLocks noChangeArrowheads="1"/>
          </p:cNvSpPr>
          <p:nvPr/>
        </p:nvSpPr>
        <p:spPr bwMode="auto">
          <a:xfrm>
            <a:off x="3675063" y="2754313"/>
            <a:ext cx="18764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21509" name="Rectangle 4"/>
          <p:cNvSpPr>
            <a:spLocks noChangeArrowheads="1"/>
          </p:cNvSpPr>
          <p:nvPr/>
        </p:nvSpPr>
        <p:spPr bwMode="auto">
          <a:xfrm>
            <a:off x="3016250" y="4116388"/>
            <a:ext cx="242888"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21510" name="Rectangle 5"/>
          <p:cNvSpPr>
            <a:spLocks noChangeArrowheads="1"/>
          </p:cNvSpPr>
          <p:nvPr/>
        </p:nvSpPr>
        <p:spPr bwMode="auto">
          <a:xfrm>
            <a:off x="879475" y="2774950"/>
            <a:ext cx="885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(months)</a:t>
            </a:r>
          </a:p>
        </p:txBody>
      </p:sp>
      <p:sp>
        <p:nvSpPr>
          <p:cNvPr id="21511" name="Rectangle 6"/>
          <p:cNvSpPr>
            <a:spLocks noChangeArrowheads="1"/>
          </p:cNvSpPr>
          <p:nvPr/>
        </p:nvSpPr>
        <p:spPr bwMode="auto">
          <a:xfrm>
            <a:off x="2174875" y="3486150"/>
            <a:ext cx="103505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File PCT</a:t>
            </a:r>
          </a:p>
          <a:p>
            <a:pPr algn="ctr">
              <a:spcBef>
                <a:spcPct val="0"/>
              </a:spcBef>
              <a:buFontTx/>
              <a:buNone/>
            </a:pPr>
            <a:r>
              <a:rPr lang="en-US" altLang="en-US" sz="1400">
                <a:ea typeface="ヒラギノ角ゴ Pro W3"/>
                <a:cs typeface="ヒラギノ角ゴ Pro W3"/>
              </a:rPr>
              <a:t>application</a:t>
            </a:r>
          </a:p>
        </p:txBody>
      </p:sp>
      <p:sp>
        <p:nvSpPr>
          <p:cNvPr id="21512" name="Rectangle 7"/>
          <p:cNvSpPr>
            <a:spLocks noChangeArrowheads="1"/>
          </p:cNvSpPr>
          <p:nvPr/>
        </p:nvSpPr>
        <p:spPr bwMode="auto">
          <a:xfrm>
            <a:off x="2532063"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12</a:t>
            </a:r>
          </a:p>
        </p:txBody>
      </p:sp>
      <p:sp>
        <p:nvSpPr>
          <p:cNvPr id="21513" name="Rectangle 8"/>
          <p:cNvSpPr>
            <a:spLocks noChangeArrowheads="1"/>
          </p:cNvSpPr>
          <p:nvPr/>
        </p:nvSpPr>
        <p:spPr bwMode="auto">
          <a:xfrm>
            <a:off x="1139825" y="3028950"/>
            <a:ext cx="2889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0</a:t>
            </a:r>
          </a:p>
        </p:txBody>
      </p:sp>
      <p:sp>
        <p:nvSpPr>
          <p:cNvPr id="21514" name="Rectangle 9"/>
          <p:cNvSpPr>
            <a:spLocks noChangeArrowheads="1"/>
          </p:cNvSpPr>
          <p:nvPr/>
        </p:nvSpPr>
        <p:spPr bwMode="auto">
          <a:xfrm>
            <a:off x="7696200" y="3048000"/>
            <a:ext cx="3952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30</a:t>
            </a:r>
          </a:p>
        </p:txBody>
      </p:sp>
      <p:sp>
        <p:nvSpPr>
          <p:cNvPr id="21515" name="Line 10"/>
          <p:cNvSpPr>
            <a:spLocks noChangeShapeType="1"/>
          </p:cNvSpPr>
          <p:nvPr/>
        </p:nvSpPr>
        <p:spPr bwMode="auto">
          <a:xfrm>
            <a:off x="1266825" y="3429000"/>
            <a:ext cx="66817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6" name="Line 11"/>
          <p:cNvSpPr>
            <a:spLocks noChangeShapeType="1"/>
          </p:cNvSpPr>
          <p:nvPr/>
        </p:nvSpPr>
        <p:spPr bwMode="auto">
          <a:xfrm flipV="1">
            <a:off x="2743200" y="3290888"/>
            <a:ext cx="0" cy="138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7" name="Rectangle 12"/>
          <p:cNvSpPr>
            <a:spLocks noChangeArrowheads="1"/>
          </p:cNvSpPr>
          <p:nvPr/>
        </p:nvSpPr>
        <p:spPr bwMode="auto">
          <a:xfrm>
            <a:off x="3325813" y="3490913"/>
            <a:ext cx="13382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search report &amp; written opinion</a:t>
            </a:r>
          </a:p>
        </p:txBody>
      </p:sp>
      <p:sp>
        <p:nvSpPr>
          <p:cNvPr id="21518" name="Rectangle 13"/>
          <p:cNvSpPr>
            <a:spLocks noChangeArrowheads="1"/>
          </p:cNvSpPr>
          <p:nvPr/>
        </p:nvSpPr>
        <p:spPr bwMode="auto">
          <a:xfrm>
            <a:off x="3803650"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16</a:t>
            </a:r>
          </a:p>
        </p:txBody>
      </p:sp>
      <p:sp>
        <p:nvSpPr>
          <p:cNvPr id="21519" name="Rectangle 14"/>
          <p:cNvSpPr>
            <a:spLocks noChangeArrowheads="1"/>
          </p:cNvSpPr>
          <p:nvPr/>
        </p:nvSpPr>
        <p:spPr bwMode="auto">
          <a:xfrm>
            <a:off x="4529138" y="303053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18</a:t>
            </a:r>
          </a:p>
        </p:txBody>
      </p:sp>
      <p:sp>
        <p:nvSpPr>
          <p:cNvPr id="21520" name="Text Box 15"/>
          <p:cNvSpPr txBox="1">
            <a:spLocks noChangeArrowheads="1"/>
          </p:cNvSpPr>
          <p:nvPr/>
        </p:nvSpPr>
        <p:spPr bwMode="auto">
          <a:xfrm>
            <a:off x="3971925" y="2627313"/>
            <a:ext cx="1452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a:t>
            </a:r>
          </a:p>
          <a:p>
            <a:pPr algn="ctr">
              <a:spcBef>
                <a:spcPct val="0"/>
              </a:spcBef>
              <a:buFontTx/>
              <a:buNone/>
            </a:pPr>
            <a:r>
              <a:rPr lang="en-US" altLang="en-US" sz="1400">
                <a:ea typeface="ヒラギノ角ゴ Pro W3"/>
                <a:cs typeface="ヒラギノ角ゴ Pro W3"/>
              </a:rPr>
              <a:t>publication</a:t>
            </a:r>
          </a:p>
        </p:txBody>
      </p:sp>
      <p:sp>
        <p:nvSpPr>
          <p:cNvPr id="21521" name="Line 16"/>
          <p:cNvSpPr>
            <a:spLocks noChangeShapeType="1"/>
          </p:cNvSpPr>
          <p:nvPr/>
        </p:nvSpPr>
        <p:spPr bwMode="auto">
          <a:xfrm flipV="1">
            <a:off x="3986213" y="3292475"/>
            <a:ext cx="0" cy="134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22" name="Rectangle 17"/>
          <p:cNvSpPr>
            <a:spLocks noChangeArrowheads="1"/>
          </p:cNvSpPr>
          <p:nvPr/>
        </p:nvSpPr>
        <p:spPr bwMode="auto">
          <a:xfrm>
            <a:off x="4783138" y="3505200"/>
            <a:ext cx="1546225" cy="1600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i="1">
                <a:ea typeface="ヒラギノ角ゴ Pro W3"/>
                <a:cs typeface="ヒラギノ角ゴ Pro W3"/>
              </a:rPr>
              <a:t>(optional)</a:t>
            </a:r>
          </a:p>
          <a:p>
            <a:pPr algn="ctr">
              <a:spcBef>
                <a:spcPct val="0"/>
              </a:spcBef>
              <a:buFontTx/>
              <a:buNone/>
            </a:pPr>
            <a:r>
              <a:rPr lang="en-US" altLang="en-US" sz="1400" i="1">
                <a:ea typeface="ヒラギノ角ゴ Pro W3"/>
                <a:cs typeface="ヒラギノ角ゴ Pro W3"/>
              </a:rPr>
              <a:t>File</a:t>
            </a:r>
            <a:br>
              <a:rPr lang="en-US" altLang="en-US" sz="1400" i="1">
                <a:ea typeface="ヒラギノ角ゴ Pro W3"/>
                <a:cs typeface="ヒラギノ角ゴ Pro W3"/>
              </a:rPr>
            </a:br>
            <a:r>
              <a:rPr lang="en-US" altLang="en-US" sz="1400" i="1">
                <a:ea typeface="ヒラギノ角ゴ Pro W3"/>
                <a:cs typeface="ヒラギノ角ゴ Pro W3"/>
              </a:rPr>
              <a:t> demand for</a:t>
            </a:r>
            <a:br>
              <a:rPr lang="en-US" altLang="en-US" sz="1400" i="1">
                <a:ea typeface="ヒラギノ角ゴ Pro W3"/>
                <a:cs typeface="ヒラギノ角ゴ Pro W3"/>
              </a:rPr>
            </a:br>
            <a:r>
              <a:rPr lang="en-US" altLang="en-US" sz="1400" i="1">
                <a:ea typeface="ヒラギノ角ゴ Pro W3"/>
                <a:cs typeface="ヒラギノ角ゴ Pro W3"/>
              </a:rPr>
              <a:t>International</a:t>
            </a:r>
          </a:p>
          <a:p>
            <a:pPr>
              <a:spcBef>
                <a:spcPct val="0"/>
              </a:spcBef>
              <a:buFontTx/>
              <a:buNone/>
            </a:pPr>
            <a:r>
              <a:rPr lang="en-US" altLang="en-US" sz="1400" i="1">
                <a:ea typeface="ヒラギノ角ゴ Pro W3"/>
                <a:cs typeface="ヒラギノ角ゴ Pro W3"/>
              </a:rPr>
              <a:t>       preliminary</a:t>
            </a:r>
          </a:p>
          <a:p>
            <a:pPr>
              <a:spcBef>
                <a:spcPct val="0"/>
              </a:spcBef>
              <a:buFontTx/>
              <a:buNone/>
            </a:pPr>
            <a:r>
              <a:rPr lang="en-US" altLang="en-US" sz="1400" i="1">
                <a:ea typeface="ヒラギノ角ゴ Pro W3"/>
                <a:cs typeface="ヒラギノ角ゴ Pro W3"/>
              </a:rPr>
              <a:t>      examination</a:t>
            </a:r>
          </a:p>
          <a:p>
            <a:pPr>
              <a:spcBef>
                <a:spcPct val="0"/>
              </a:spcBef>
              <a:buFontTx/>
              <a:buNone/>
            </a:pPr>
            <a:endParaRPr lang="en-US" altLang="en-US" sz="1400">
              <a:ea typeface="ヒラギノ角ゴ Pro W3"/>
              <a:cs typeface="ヒラギノ角ゴ Pro W3"/>
            </a:endParaRPr>
          </a:p>
        </p:txBody>
      </p:sp>
      <p:grpSp>
        <p:nvGrpSpPr>
          <p:cNvPr id="21523" name="Group 18"/>
          <p:cNvGrpSpPr>
            <a:grpSpLocks/>
          </p:cNvGrpSpPr>
          <p:nvPr/>
        </p:nvGrpSpPr>
        <p:grpSpPr bwMode="auto">
          <a:xfrm>
            <a:off x="7877175" y="2819400"/>
            <a:ext cx="598488" cy="1219200"/>
            <a:chOff x="4047" y="342"/>
            <a:chExt cx="651" cy="1134"/>
          </a:xfrm>
        </p:grpSpPr>
        <p:sp>
          <p:nvSpPr>
            <p:cNvPr id="21547" name="Line 1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48" name="Line 2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49" name="Line 2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50" name="Line 2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51" name="Line 2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52" name="Line 2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1524" name="Rectangle 25"/>
          <p:cNvSpPr>
            <a:spLocks noChangeArrowheads="1"/>
          </p:cNvSpPr>
          <p:nvPr/>
        </p:nvSpPr>
        <p:spPr bwMode="auto">
          <a:xfrm>
            <a:off x="817563" y="3465513"/>
            <a:ext cx="10414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ea typeface="ヒラギノ角ゴ Pro W3"/>
                <a:cs typeface="ヒラギノ角ゴ Pro W3"/>
              </a:rPr>
              <a:t>File local</a:t>
            </a:r>
          </a:p>
          <a:p>
            <a:pPr>
              <a:spcBef>
                <a:spcPct val="0"/>
              </a:spcBef>
              <a:buFontTx/>
              <a:buNone/>
            </a:pPr>
            <a:r>
              <a:rPr lang="en-US" altLang="en-US" sz="1400">
                <a:ea typeface="ヒラギノ角ゴ Pro W3"/>
                <a:cs typeface="ヒラギノ角ゴ Pro W3"/>
              </a:rPr>
              <a:t>application</a:t>
            </a:r>
          </a:p>
          <a:p>
            <a:pPr>
              <a:spcBef>
                <a:spcPct val="0"/>
              </a:spcBef>
              <a:buFontTx/>
              <a:buNone/>
            </a:pPr>
            <a:endParaRPr lang="en-US" altLang="en-US" sz="1400">
              <a:solidFill>
                <a:schemeClr val="bg1"/>
              </a:solidFill>
              <a:ea typeface="ヒラギノ角ゴ Pro W3"/>
              <a:cs typeface="ヒラギノ角ゴ Pro W3"/>
            </a:endParaRPr>
          </a:p>
        </p:txBody>
      </p:sp>
      <p:sp>
        <p:nvSpPr>
          <p:cNvPr id="21525" name="Rectangle 26"/>
          <p:cNvSpPr>
            <a:spLocks noChangeArrowheads="1"/>
          </p:cNvSpPr>
          <p:nvPr/>
        </p:nvSpPr>
        <p:spPr bwMode="auto">
          <a:xfrm>
            <a:off x="7496175" y="2057400"/>
            <a:ext cx="80803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Enter</a:t>
            </a:r>
          </a:p>
          <a:p>
            <a:pPr algn="ctr">
              <a:spcBef>
                <a:spcPct val="0"/>
              </a:spcBef>
              <a:buFontTx/>
              <a:buNone/>
            </a:pPr>
            <a:r>
              <a:rPr lang="en-US" altLang="en-US" sz="1400">
                <a:ea typeface="ヒラギノ角ゴ Pro W3"/>
                <a:cs typeface="ヒラギノ角ゴ Pro W3"/>
              </a:rPr>
              <a:t>national</a:t>
            </a:r>
          </a:p>
          <a:p>
            <a:pPr algn="ctr">
              <a:spcBef>
                <a:spcPct val="0"/>
              </a:spcBef>
              <a:buFontTx/>
              <a:buNone/>
            </a:pPr>
            <a:r>
              <a:rPr lang="en-US" altLang="en-US" sz="1400">
                <a:ea typeface="ヒラギノ角ゴ Pro W3"/>
                <a:cs typeface="ヒラギノ角ゴ Pro W3"/>
              </a:rPr>
              <a:t>phase</a:t>
            </a:r>
          </a:p>
        </p:txBody>
      </p:sp>
      <p:sp>
        <p:nvSpPr>
          <p:cNvPr id="21526" name="Line 27"/>
          <p:cNvSpPr>
            <a:spLocks noChangeShapeType="1"/>
          </p:cNvSpPr>
          <p:nvPr/>
        </p:nvSpPr>
        <p:spPr bwMode="auto">
          <a:xfrm flipV="1">
            <a:off x="4713288"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27" name="Line 28"/>
          <p:cNvSpPr>
            <a:spLocks noChangeShapeType="1"/>
          </p:cNvSpPr>
          <p:nvPr/>
        </p:nvSpPr>
        <p:spPr bwMode="auto">
          <a:xfrm flipV="1">
            <a:off x="1266825"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28" name="Rectangle 29"/>
          <p:cNvSpPr>
            <a:spLocks noChangeArrowheads="1"/>
          </p:cNvSpPr>
          <p:nvPr/>
        </p:nvSpPr>
        <p:spPr bwMode="auto">
          <a:xfrm>
            <a:off x="5275263" y="30480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22</a:t>
            </a:r>
          </a:p>
        </p:txBody>
      </p:sp>
      <p:sp>
        <p:nvSpPr>
          <p:cNvPr id="21529" name="Line 30"/>
          <p:cNvSpPr>
            <a:spLocks noChangeShapeType="1"/>
          </p:cNvSpPr>
          <p:nvPr/>
        </p:nvSpPr>
        <p:spPr bwMode="auto">
          <a:xfrm flipV="1">
            <a:off x="55562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30" name="Rectangle 31"/>
          <p:cNvSpPr>
            <a:spLocks noChangeArrowheads="1"/>
          </p:cNvSpPr>
          <p:nvPr/>
        </p:nvSpPr>
        <p:spPr bwMode="auto">
          <a:xfrm>
            <a:off x="6962775" y="3048000"/>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28</a:t>
            </a:r>
          </a:p>
        </p:txBody>
      </p:sp>
      <p:sp>
        <p:nvSpPr>
          <p:cNvPr id="21531" name="Line 32"/>
          <p:cNvSpPr>
            <a:spLocks noChangeShapeType="1"/>
          </p:cNvSpPr>
          <p:nvPr/>
        </p:nvSpPr>
        <p:spPr bwMode="auto">
          <a:xfrm flipV="1">
            <a:off x="72453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32" name="Rectangle 33"/>
          <p:cNvSpPr>
            <a:spLocks noChangeArrowheads="1"/>
          </p:cNvSpPr>
          <p:nvPr/>
        </p:nvSpPr>
        <p:spPr bwMode="auto">
          <a:xfrm>
            <a:off x="6611938" y="3505200"/>
            <a:ext cx="1338262" cy="117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i="1">
                <a:ea typeface="ヒラギノ角ゴ Pro W3"/>
                <a:cs typeface="ヒラギノ角ゴ Pro W3"/>
              </a:rPr>
              <a:t>(optional)</a:t>
            </a:r>
          </a:p>
          <a:p>
            <a:pPr algn="ctr">
              <a:spcBef>
                <a:spcPct val="0"/>
              </a:spcBef>
              <a:buFontTx/>
              <a:buNone/>
            </a:pPr>
            <a:r>
              <a:rPr lang="en-US" altLang="en-US" sz="1400" i="1">
                <a:ea typeface="ヒラギノ角ゴ Pro W3"/>
                <a:cs typeface="ヒラギノ角ゴ Pro W3"/>
              </a:rPr>
              <a:t>International </a:t>
            </a:r>
          </a:p>
          <a:p>
            <a:pPr algn="ctr">
              <a:spcBef>
                <a:spcPct val="0"/>
              </a:spcBef>
              <a:buFontTx/>
              <a:buNone/>
            </a:pPr>
            <a:r>
              <a:rPr lang="en-US" altLang="en-US" sz="1400" i="1">
                <a:ea typeface="ヒラギノ角ゴ Pro W3"/>
                <a:cs typeface="ヒラギノ角ゴ Pro W3"/>
              </a:rPr>
              <a:t>preliminary report on patentability</a:t>
            </a:r>
          </a:p>
        </p:txBody>
      </p:sp>
      <p:sp>
        <p:nvSpPr>
          <p:cNvPr id="21533" name="Text Box 34"/>
          <p:cNvSpPr txBox="1">
            <a:spLocks noChangeArrowheads="1"/>
          </p:cNvSpPr>
          <p:nvPr/>
        </p:nvSpPr>
        <p:spPr bwMode="auto">
          <a:xfrm>
            <a:off x="457200" y="4800600"/>
            <a:ext cx="1676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Typically a national patent application in the home country of the applicant</a:t>
            </a:r>
            <a:endParaRPr lang="en-US" altLang="en-US" sz="1200">
              <a:solidFill>
                <a:srgbClr val="0070C0"/>
              </a:solidFill>
              <a:ea typeface="ヒラギノ角ゴ Pro W3"/>
              <a:cs typeface="ヒラギノ角ゴ Pro W3"/>
            </a:endParaRPr>
          </a:p>
        </p:txBody>
      </p:sp>
      <p:sp>
        <p:nvSpPr>
          <p:cNvPr id="21534" name="Line 35"/>
          <p:cNvSpPr>
            <a:spLocks noChangeShapeType="1"/>
          </p:cNvSpPr>
          <p:nvPr/>
        </p:nvSpPr>
        <p:spPr bwMode="auto">
          <a:xfrm>
            <a:off x="1266825" y="3962400"/>
            <a:ext cx="1588" cy="762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1535" name="Text Box 34"/>
          <p:cNvSpPr txBox="1">
            <a:spLocks noChangeArrowheads="1"/>
          </p:cNvSpPr>
          <p:nvPr/>
        </p:nvSpPr>
        <p:spPr bwMode="auto">
          <a:xfrm>
            <a:off x="1625600" y="1052513"/>
            <a:ext cx="2133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Typically filed in same national patent office--one set of fees, one language, one set of formality requirements--and legal effect in all PCT States</a:t>
            </a:r>
            <a:endParaRPr lang="en-US" altLang="en-US" sz="1200">
              <a:solidFill>
                <a:srgbClr val="0070C0"/>
              </a:solidFill>
              <a:ea typeface="ヒラギノ角ゴ Pro W3"/>
              <a:cs typeface="ヒラギノ角ゴ Pro W3"/>
            </a:endParaRPr>
          </a:p>
        </p:txBody>
      </p:sp>
      <p:sp>
        <p:nvSpPr>
          <p:cNvPr id="21536" name="Line 33"/>
          <p:cNvSpPr>
            <a:spLocks noChangeShapeType="1"/>
          </p:cNvSpPr>
          <p:nvPr/>
        </p:nvSpPr>
        <p:spPr bwMode="auto">
          <a:xfrm flipH="1" flipV="1">
            <a:off x="2720975" y="2349500"/>
            <a:ext cx="3175" cy="7334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1537" name="Text Box 33"/>
          <p:cNvSpPr txBox="1">
            <a:spLocks noChangeArrowheads="1"/>
          </p:cNvSpPr>
          <p:nvPr/>
        </p:nvSpPr>
        <p:spPr bwMode="auto">
          <a:xfrm>
            <a:off x="3200400" y="4800600"/>
            <a:ext cx="1752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Report on state of the art (prior art documents and their relevance) + initial patentability opinion</a:t>
            </a:r>
            <a:endParaRPr lang="en-US" altLang="en-US" sz="1200">
              <a:solidFill>
                <a:srgbClr val="0070C0"/>
              </a:solidFill>
              <a:ea typeface="ヒラギノ角ゴ Pro W3"/>
              <a:cs typeface="ヒラギノ角ゴ Pro W3"/>
            </a:endParaRPr>
          </a:p>
        </p:txBody>
      </p:sp>
      <p:sp>
        <p:nvSpPr>
          <p:cNvPr id="21538" name="Line 34"/>
          <p:cNvSpPr>
            <a:spLocks noChangeShapeType="1"/>
          </p:cNvSpPr>
          <p:nvPr/>
        </p:nvSpPr>
        <p:spPr bwMode="auto">
          <a:xfrm>
            <a:off x="4038600" y="4419600"/>
            <a:ext cx="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1539" name="Text Box 33"/>
          <p:cNvSpPr txBox="1">
            <a:spLocks noChangeArrowheads="1"/>
          </p:cNvSpPr>
          <p:nvPr/>
        </p:nvSpPr>
        <p:spPr bwMode="auto">
          <a:xfrm>
            <a:off x="3810000" y="1676400"/>
            <a:ext cx="1828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Disclosing to world content of application in standardized way</a:t>
            </a:r>
          </a:p>
        </p:txBody>
      </p:sp>
      <p:sp>
        <p:nvSpPr>
          <p:cNvPr id="21540" name="Line 34"/>
          <p:cNvSpPr>
            <a:spLocks noChangeShapeType="1"/>
          </p:cNvSpPr>
          <p:nvPr/>
        </p:nvSpPr>
        <p:spPr bwMode="auto">
          <a:xfrm flipH="1" flipV="1">
            <a:off x="4724400" y="2362200"/>
            <a:ext cx="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1541" name="Text Box 33"/>
          <p:cNvSpPr txBox="1">
            <a:spLocks noChangeArrowheads="1"/>
          </p:cNvSpPr>
          <p:nvPr/>
        </p:nvSpPr>
        <p:spPr bwMode="auto">
          <a:xfrm>
            <a:off x="4419600" y="5949950"/>
            <a:ext cx="2438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Request an additional patentability analysis on </a:t>
            </a:r>
            <a:br>
              <a:rPr lang="en-US" altLang="en-US" sz="1200" b="1">
                <a:solidFill>
                  <a:srgbClr val="0070C0"/>
                </a:solidFill>
                <a:ea typeface="ヒラギノ角ゴ Pro W3"/>
                <a:cs typeface="ヒラギノ角ゴ Pro W3"/>
              </a:rPr>
            </a:br>
            <a:r>
              <a:rPr lang="en-US" altLang="en-US" sz="1200" b="1">
                <a:solidFill>
                  <a:srgbClr val="0070C0"/>
                </a:solidFill>
                <a:ea typeface="ヒラギノ角ゴ Pro W3"/>
                <a:cs typeface="ヒラギノ角ゴ Pro W3"/>
              </a:rPr>
              <a:t>basis of amended application</a:t>
            </a:r>
            <a:endParaRPr lang="en-US" altLang="en-US" sz="1200">
              <a:solidFill>
                <a:srgbClr val="0070C0"/>
              </a:solidFill>
              <a:ea typeface="ヒラギノ角ゴ Pro W3"/>
              <a:cs typeface="ヒラギノ角ゴ Pro W3"/>
            </a:endParaRPr>
          </a:p>
        </p:txBody>
      </p:sp>
      <p:sp>
        <p:nvSpPr>
          <p:cNvPr id="21542" name="Line 35"/>
          <p:cNvSpPr>
            <a:spLocks noChangeShapeType="1"/>
          </p:cNvSpPr>
          <p:nvPr/>
        </p:nvSpPr>
        <p:spPr bwMode="auto">
          <a:xfrm>
            <a:off x="5638800" y="5033963"/>
            <a:ext cx="0" cy="9159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1543" name="Text Box 33"/>
          <p:cNvSpPr txBox="1">
            <a:spLocks noChangeArrowheads="1"/>
          </p:cNvSpPr>
          <p:nvPr/>
        </p:nvSpPr>
        <p:spPr bwMode="auto">
          <a:xfrm>
            <a:off x="6172200" y="5029200"/>
            <a:ext cx="2209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Additional patentability analysis, designed to assist in national phase decision-making</a:t>
            </a:r>
          </a:p>
        </p:txBody>
      </p:sp>
      <p:sp>
        <p:nvSpPr>
          <p:cNvPr id="21544" name="Line 34"/>
          <p:cNvSpPr>
            <a:spLocks noChangeShapeType="1"/>
          </p:cNvSpPr>
          <p:nvPr/>
        </p:nvSpPr>
        <p:spPr bwMode="auto">
          <a:xfrm>
            <a:off x="7281863" y="4705350"/>
            <a:ext cx="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1545" name="Text Box 33"/>
          <p:cNvSpPr txBox="1">
            <a:spLocks noChangeArrowheads="1"/>
          </p:cNvSpPr>
          <p:nvPr/>
        </p:nvSpPr>
        <p:spPr bwMode="auto">
          <a:xfrm>
            <a:off x="7162800" y="762000"/>
            <a:ext cx="1752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Express intention and take steps to pursue to grant in various states</a:t>
            </a:r>
          </a:p>
        </p:txBody>
      </p:sp>
      <p:sp>
        <p:nvSpPr>
          <p:cNvPr id="21546" name="Line 34"/>
          <p:cNvSpPr>
            <a:spLocks noChangeShapeType="1"/>
          </p:cNvSpPr>
          <p:nvPr/>
        </p:nvSpPr>
        <p:spPr bwMode="auto">
          <a:xfrm flipH="1" flipV="1">
            <a:off x="8001000" y="1600200"/>
            <a:ext cx="0" cy="457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Tree>
    <p:extLst>
      <p:ext uri="{BB962C8B-B14F-4D97-AF65-F5344CB8AC3E}">
        <p14:creationId xmlns:p14="http://schemas.microsoft.com/office/powerpoint/2010/main" val="2323488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smtClean="0"/>
              <a:t>International Searching Authorities</a:t>
            </a:r>
          </a:p>
        </p:txBody>
      </p:sp>
      <p:sp>
        <p:nvSpPr>
          <p:cNvPr id="22531" name="Rectangle 3"/>
          <p:cNvSpPr>
            <a:spLocks noGrp="1" noChangeArrowheads="1"/>
          </p:cNvSpPr>
          <p:nvPr>
            <p:ph idx="1"/>
          </p:nvPr>
        </p:nvSpPr>
        <p:spPr>
          <a:xfrm>
            <a:off x="457200" y="1409700"/>
            <a:ext cx="8229600" cy="4683125"/>
          </a:xfrm>
        </p:spPr>
        <p:txBody>
          <a:bodyPr/>
          <a:lstStyle/>
          <a:p>
            <a:pPr eaLnBrk="1" hangingPunct="1">
              <a:lnSpc>
                <a:spcPct val="90000"/>
              </a:lnSpc>
              <a:spcBef>
                <a:spcPct val="25000"/>
              </a:spcBef>
              <a:spcAft>
                <a:spcPct val="35000"/>
              </a:spcAft>
            </a:pPr>
            <a:r>
              <a:rPr lang="en-US" altLang="en-US" sz="1800" smtClean="0"/>
              <a:t>Australia</a:t>
            </a:r>
          </a:p>
          <a:p>
            <a:pPr eaLnBrk="1" hangingPunct="1">
              <a:lnSpc>
                <a:spcPct val="90000"/>
              </a:lnSpc>
              <a:spcBef>
                <a:spcPct val="25000"/>
              </a:spcBef>
              <a:spcAft>
                <a:spcPct val="35000"/>
              </a:spcAft>
            </a:pPr>
            <a:r>
              <a:rPr lang="en-US" altLang="en-US" sz="1800" smtClean="0"/>
              <a:t>Austria</a:t>
            </a:r>
          </a:p>
          <a:p>
            <a:pPr eaLnBrk="1" hangingPunct="1">
              <a:lnSpc>
                <a:spcPct val="90000"/>
              </a:lnSpc>
              <a:spcBef>
                <a:spcPct val="25000"/>
              </a:spcBef>
              <a:spcAft>
                <a:spcPct val="35000"/>
              </a:spcAft>
            </a:pPr>
            <a:r>
              <a:rPr lang="en-US" altLang="en-US" sz="1800" smtClean="0"/>
              <a:t>Brazil</a:t>
            </a:r>
          </a:p>
          <a:p>
            <a:pPr eaLnBrk="1" hangingPunct="1">
              <a:lnSpc>
                <a:spcPct val="90000"/>
              </a:lnSpc>
              <a:spcBef>
                <a:spcPct val="25000"/>
              </a:spcBef>
              <a:spcAft>
                <a:spcPct val="35000"/>
              </a:spcAft>
            </a:pPr>
            <a:r>
              <a:rPr lang="en-US" altLang="en-US" sz="1800" smtClean="0"/>
              <a:t>Canada</a:t>
            </a:r>
          </a:p>
          <a:p>
            <a:pPr eaLnBrk="1" hangingPunct="1">
              <a:lnSpc>
                <a:spcPct val="90000"/>
              </a:lnSpc>
              <a:spcBef>
                <a:spcPct val="25000"/>
              </a:spcBef>
              <a:spcAft>
                <a:spcPct val="35000"/>
              </a:spcAft>
            </a:pPr>
            <a:r>
              <a:rPr lang="en-US" altLang="en-US" sz="1800" smtClean="0"/>
              <a:t>Chile</a:t>
            </a:r>
          </a:p>
          <a:p>
            <a:pPr eaLnBrk="1" hangingPunct="1">
              <a:lnSpc>
                <a:spcPct val="90000"/>
              </a:lnSpc>
              <a:spcBef>
                <a:spcPct val="25000"/>
              </a:spcBef>
              <a:spcAft>
                <a:spcPct val="35000"/>
              </a:spcAft>
            </a:pPr>
            <a:r>
              <a:rPr lang="en-US" altLang="en-US" sz="1800" smtClean="0"/>
              <a:t>China</a:t>
            </a:r>
          </a:p>
          <a:p>
            <a:pPr eaLnBrk="1" hangingPunct="1">
              <a:lnSpc>
                <a:spcPct val="90000"/>
              </a:lnSpc>
              <a:spcBef>
                <a:spcPct val="25000"/>
              </a:spcBef>
              <a:spcAft>
                <a:spcPct val="35000"/>
              </a:spcAft>
            </a:pPr>
            <a:r>
              <a:rPr lang="en-US" altLang="en-US" sz="1800" smtClean="0"/>
              <a:t>Egypt</a:t>
            </a:r>
          </a:p>
          <a:p>
            <a:pPr eaLnBrk="1" hangingPunct="1">
              <a:lnSpc>
                <a:spcPct val="90000"/>
              </a:lnSpc>
              <a:spcBef>
                <a:spcPct val="25000"/>
              </a:spcBef>
              <a:spcAft>
                <a:spcPct val="35000"/>
              </a:spcAft>
            </a:pPr>
            <a:r>
              <a:rPr lang="en-US" altLang="en-US" sz="1800" smtClean="0"/>
              <a:t>Finland</a:t>
            </a:r>
          </a:p>
          <a:p>
            <a:pPr eaLnBrk="1" hangingPunct="1">
              <a:lnSpc>
                <a:spcPct val="90000"/>
              </a:lnSpc>
              <a:spcBef>
                <a:spcPct val="25000"/>
              </a:spcBef>
              <a:spcAft>
                <a:spcPct val="35000"/>
              </a:spcAft>
            </a:pPr>
            <a:r>
              <a:rPr lang="en-US" altLang="en-US" sz="1800" smtClean="0"/>
              <a:t>India </a:t>
            </a:r>
          </a:p>
          <a:p>
            <a:pPr eaLnBrk="1" hangingPunct="1">
              <a:lnSpc>
                <a:spcPct val="90000"/>
              </a:lnSpc>
              <a:spcBef>
                <a:spcPct val="25000"/>
              </a:spcBef>
              <a:spcAft>
                <a:spcPct val="35000"/>
              </a:spcAft>
            </a:pPr>
            <a:r>
              <a:rPr lang="en-US" altLang="en-US" sz="1800" smtClean="0"/>
              <a:t>Israel</a:t>
            </a:r>
          </a:p>
          <a:p>
            <a:pPr eaLnBrk="1" hangingPunct="1">
              <a:lnSpc>
                <a:spcPct val="90000"/>
              </a:lnSpc>
              <a:spcBef>
                <a:spcPct val="25000"/>
              </a:spcBef>
              <a:spcAft>
                <a:spcPct val="35000"/>
              </a:spcAft>
            </a:pPr>
            <a:r>
              <a:rPr lang="en-US" altLang="en-US" sz="1800" smtClean="0"/>
              <a:t>Japan</a:t>
            </a:r>
          </a:p>
          <a:p>
            <a:pPr eaLnBrk="1" hangingPunct="1">
              <a:lnSpc>
                <a:spcPct val="90000"/>
              </a:lnSpc>
              <a:spcBef>
                <a:spcPct val="25000"/>
              </a:spcBef>
              <a:spcAft>
                <a:spcPct val="35000"/>
              </a:spcAft>
            </a:pPr>
            <a:endParaRPr lang="en-US" altLang="en-US" sz="1800" smtClean="0"/>
          </a:p>
          <a:p>
            <a:pPr eaLnBrk="1" hangingPunct="1">
              <a:lnSpc>
                <a:spcPct val="90000"/>
              </a:lnSpc>
              <a:spcBef>
                <a:spcPct val="25000"/>
              </a:spcBef>
              <a:spcAft>
                <a:spcPct val="35000"/>
              </a:spcAft>
            </a:pPr>
            <a:endParaRPr lang="en-US" altLang="en-US" sz="1800" smtClean="0"/>
          </a:p>
        </p:txBody>
      </p:sp>
      <p:sp>
        <p:nvSpPr>
          <p:cNvPr id="22532" name="Rectangle 4"/>
          <p:cNvSpPr>
            <a:spLocks noGrp="1" noChangeArrowheads="1"/>
          </p:cNvSpPr>
          <p:nvPr>
            <p:ph type="body" sz="half" idx="4294967295"/>
          </p:nvPr>
        </p:nvSpPr>
        <p:spPr>
          <a:xfrm>
            <a:off x="3492500" y="1409700"/>
            <a:ext cx="5291138" cy="4683125"/>
          </a:xfrm>
        </p:spPr>
        <p:txBody>
          <a:bodyPr/>
          <a:lstStyle/>
          <a:p>
            <a:pPr>
              <a:lnSpc>
                <a:spcPct val="90000"/>
              </a:lnSpc>
              <a:spcBef>
                <a:spcPct val="25000"/>
              </a:spcBef>
              <a:spcAft>
                <a:spcPct val="35000"/>
              </a:spcAft>
              <a:buClr>
                <a:srgbClr val="00B0F0"/>
              </a:buClr>
              <a:buSzPct val="150000"/>
              <a:buFont typeface="Arial" pitchFamily="34" charset="0"/>
              <a:buChar char="■"/>
            </a:pPr>
            <a:r>
              <a:rPr lang="en-US" altLang="en-US" sz="1800" smtClean="0"/>
              <a:t>Republic of Korea</a:t>
            </a:r>
          </a:p>
          <a:p>
            <a:pPr>
              <a:lnSpc>
                <a:spcPct val="90000"/>
              </a:lnSpc>
              <a:spcBef>
                <a:spcPct val="25000"/>
              </a:spcBef>
              <a:spcAft>
                <a:spcPct val="35000"/>
              </a:spcAft>
              <a:buClr>
                <a:srgbClr val="00B0F0"/>
              </a:buClr>
              <a:buSzPct val="150000"/>
              <a:buFont typeface="Arial" pitchFamily="34" charset="0"/>
              <a:buChar char="■"/>
            </a:pPr>
            <a:r>
              <a:rPr lang="en-US" altLang="en-US" sz="1800" smtClean="0"/>
              <a:t>Russian Federation</a:t>
            </a:r>
          </a:p>
          <a:p>
            <a:pPr>
              <a:lnSpc>
                <a:spcPct val="90000"/>
              </a:lnSpc>
              <a:spcBef>
                <a:spcPct val="25000"/>
              </a:spcBef>
              <a:spcAft>
                <a:spcPct val="35000"/>
              </a:spcAft>
              <a:buClr>
                <a:srgbClr val="00B0F0"/>
              </a:buClr>
              <a:buSzPct val="150000"/>
              <a:buFont typeface="Arial" pitchFamily="34" charset="0"/>
              <a:buChar char="■"/>
            </a:pPr>
            <a:r>
              <a:rPr lang="en-US" altLang="en-US" sz="1800" smtClean="0"/>
              <a:t>Singapore </a:t>
            </a:r>
          </a:p>
          <a:p>
            <a:pPr>
              <a:lnSpc>
                <a:spcPct val="90000"/>
              </a:lnSpc>
              <a:spcBef>
                <a:spcPct val="25000"/>
              </a:spcBef>
              <a:spcAft>
                <a:spcPct val="35000"/>
              </a:spcAft>
              <a:buClr>
                <a:srgbClr val="00B0F0"/>
              </a:buClr>
              <a:buSzPct val="150000"/>
              <a:buFont typeface="Arial" pitchFamily="34" charset="0"/>
              <a:buChar char="■"/>
            </a:pPr>
            <a:r>
              <a:rPr lang="en-US" altLang="en-US" sz="1800" smtClean="0"/>
              <a:t>Spain</a:t>
            </a:r>
          </a:p>
          <a:p>
            <a:pPr>
              <a:lnSpc>
                <a:spcPct val="90000"/>
              </a:lnSpc>
              <a:spcBef>
                <a:spcPct val="25000"/>
              </a:spcBef>
              <a:spcAft>
                <a:spcPct val="35000"/>
              </a:spcAft>
              <a:buClr>
                <a:srgbClr val="00B0F0"/>
              </a:buClr>
              <a:buSzPct val="150000"/>
              <a:buFont typeface="Arial" pitchFamily="34" charset="0"/>
              <a:buChar char="■"/>
            </a:pPr>
            <a:r>
              <a:rPr lang="en-US" altLang="en-US" sz="1800" smtClean="0"/>
              <a:t>Sweden</a:t>
            </a:r>
          </a:p>
          <a:p>
            <a:pPr>
              <a:lnSpc>
                <a:spcPct val="90000"/>
              </a:lnSpc>
              <a:spcBef>
                <a:spcPct val="25000"/>
              </a:spcBef>
              <a:spcAft>
                <a:spcPct val="35000"/>
              </a:spcAft>
              <a:buClr>
                <a:srgbClr val="00B0F0"/>
              </a:buClr>
              <a:buSzPct val="150000"/>
              <a:buFont typeface="Arial" pitchFamily="34" charset="0"/>
              <a:buChar char="■"/>
            </a:pPr>
            <a:r>
              <a:rPr lang="en-US" altLang="en-US" sz="1800" smtClean="0"/>
              <a:t>Ukraine</a:t>
            </a:r>
          </a:p>
          <a:p>
            <a:pPr>
              <a:lnSpc>
                <a:spcPct val="90000"/>
              </a:lnSpc>
              <a:spcBef>
                <a:spcPct val="25000"/>
              </a:spcBef>
              <a:spcAft>
                <a:spcPct val="35000"/>
              </a:spcAft>
              <a:buClr>
                <a:srgbClr val="00B0F0"/>
              </a:buClr>
              <a:buSzPct val="150000"/>
              <a:buFont typeface="Arial" pitchFamily="34" charset="0"/>
              <a:buChar char="■"/>
            </a:pPr>
            <a:r>
              <a:rPr lang="en-US" altLang="en-US" sz="1800" smtClean="0"/>
              <a:t>United States of America</a:t>
            </a:r>
          </a:p>
          <a:p>
            <a:pPr>
              <a:lnSpc>
                <a:spcPct val="90000"/>
              </a:lnSpc>
              <a:spcBef>
                <a:spcPct val="25000"/>
              </a:spcBef>
              <a:spcAft>
                <a:spcPct val="35000"/>
              </a:spcAft>
              <a:buClr>
                <a:srgbClr val="00B0F0"/>
              </a:buClr>
              <a:buSzPct val="150000"/>
              <a:buFont typeface="Arial" pitchFamily="34" charset="0"/>
              <a:buChar char="■"/>
            </a:pPr>
            <a:r>
              <a:rPr lang="en-US" altLang="en-US" sz="1800" smtClean="0"/>
              <a:t>European Patent Office</a:t>
            </a:r>
          </a:p>
          <a:p>
            <a:pPr>
              <a:lnSpc>
                <a:spcPct val="90000"/>
              </a:lnSpc>
              <a:spcBef>
                <a:spcPct val="25000"/>
              </a:spcBef>
              <a:spcAft>
                <a:spcPct val="35000"/>
              </a:spcAft>
              <a:buClr>
                <a:srgbClr val="00B0F0"/>
              </a:buClr>
              <a:buSzPct val="150000"/>
              <a:buFont typeface="Arial" pitchFamily="34" charset="0"/>
              <a:buChar char="■"/>
            </a:pPr>
            <a:r>
              <a:rPr lang="en-US" altLang="en-US" sz="1800" smtClean="0"/>
              <a:t>Nordic Patent Institute (Denmark, Iceland, Norway)</a:t>
            </a:r>
          </a:p>
          <a:p>
            <a:pPr>
              <a:lnSpc>
                <a:spcPct val="90000"/>
              </a:lnSpc>
              <a:spcBef>
                <a:spcPct val="25000"/>
              </a:spcBef>
              <a:spcAft>
                <a:spcPct val="35000"/>
              </a:spcAft>
              <a:buClr>
                <a:srgbClr val="00B0F0"/>
              </a:buClr>
              <a:buSzPct val="150000"/>
              <a:buFont typeface="Arial" pitchFamily="34" charset="0"/>
              <a:buChar char="■"/>
            </a:pPr>
            <a:r>
              <a:rPr lang="en-US" altLang="en-US" sz="1800" i="1" smtClean="0"/>
              <a:t>Visegrad Patent Institute (not yet operating)</a:t>
            </a:r>
            <a:br>
              <a:rPr lang="en-US" altLang="en-US" sz="1800" i="1" smtClean="0"/>
            </a:br>
            <a:r>
              <a:rPr lang="en-US" altLang="en-US" sz="1800" i="1" smtClean="0"/>
              <a:t>(Czech Republic, Hungary, Poland, Slovakia) </a:t>
            </a:r>
          </a:p>
          <a:p>
            <a:pPr eaLnBrk="1" hangingPunct="1">
              <a:lnSpc>
                <a:spcPct val="90000"/>
              </a:lnSpc>
              <a:buFontTx/>
              <a:buChar char="•"/>
            </a:pPr>
            <a:endParaRPr lang="en-US" altLang="en-US" sz="2000" smtClean="0"/>
          </a:p>
        </p:txBody>
      </p:sp>
      <p:sp>
        <p:nvSpPr>
          <p:cNvPr id="22533"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F8725D78-EEB1-4843-85BE-0F9884769536}" type="slidenum">
              <a:rPr lang="en-US" altLang="en-US" sz="1400" smtClean="0"/>
              <a:pPr eaLnBrk="1" hangingPunct="1">
                <a:spcBef>
                  <a:spcPct val="0"/>
                </a:spcBef>
                <a:buFontTx/>
                <a:buNone/>
              </a:pPr>
              <a:t>41</a:t>
            </a:fld>
            <a:endParaRPr lang="en-US" altLang="en-US" sz="1400" smtClean="0"/>
          </a:p>
        </p:txBody>
      </p:sp>
    </p:spTree>
    <p:extLst>
      <p:ext uri="{BB962C8B-B14F-4D97-AF65-F5344CB8AC3E}">
        <p14:creationId xmlns:p14="http://schemas.microsoft.com/office/powerpoint/2010/main" val="1177155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0E28AB96-6D3A-457E-B269-57B2EAA4E257}" type="slidenum">
              <a:rPr lang="en-US" altLang="en-US" sz="1400" smtClean="0"/>
              <a:pPr eaLnBrk="1" hangingPunct="1">
                <a:spcBef>
                  <a:spcPct val="0"/>
                </a:spcBef>
                <a:buFontTx/>
                <a:buNone/>
              </a:pPr>
              <a:t>42</a:t>
            </a:fld>
            <a:endParaRPr lang="en-US" altLang="en-US" sz="1400" smtClean="0"/>
          </a:p>
        </p:txBody>
      </p:sp>
      <p:sp>
        <p:nvSpPr>
          <p:cNvPr id="23555" name="Rectangle 2"/>
          <p:cNvSpPr>
            <a:spLocks noGrp="1" noChangeArrowheads="1"/>
          </p:cNvSpPr>
          <p:nvPr>
            <p:ph type="title"/>
          </p:nvPr>
        </p:nvSpPr>
        <p:spPr>
          <a:xfrm>
            <a:off x="468313" y="333375"/>
            <a:ext cx="8424862" cy="1008063"/>
          </a:xfrm>
        </p:spPr>
        <p:txBody>
          <a:bodyPr/>
          <a:lstStyle/>
          <a:p>
            <a:pPr eaLnBrk="1" hangingPunct="1"/>
            <a:r>
              <a:rPr lang="en-US" altLang="en-US" smtClean="0">
                <a:solidFill>
                  <a:srgbClr val="0070C0"/>
                </a:solidFill>
              </a:rPr>
              <a:t>Prior Art for International Search</a:t>
            </a:r>
          </a:p>
        </p:txBody>
      </p:sp>
      <p:sp>
        <p:nvSpPr>
          <p:cNvPr id="23556" name="Rectangle 3"/>
          <p:cNvSpPr>
            <a:spLocks noGrp="1" noChangeArrowheads="1"/>
          </p:cNvSpPr>
          <p:nvPr>
            <p:ph type="body" idx="1"/>
          </p:nvPr>
        </p:nvSpPr>
        <p:spPr>
          <a:xfrm>
            <a:off x="611188" y="1412875"/>
            <a:ext cx="7737475" cy="5256213"/>
          </a:xfrm>
        </p:spPr>
        <p:txBody>
          <a:bodyPr/>
          <a:lstStyle/>
          <a:p>
            <a:pPr eaLnBrk="1" hangingPunct="1">
              <a:spcBef>
                <a:spcPct val="25000"/>
              </a:spcBef>
              <a:spcAft>
                <a:spcPts val="600"/>
              </a:spcAft>
              <a:buClr>
                <a:srgbClr val="3399FF"/>
              </a:buClr>
              <a:buFont typeface="Wingdings" pitchFamily="2" charset="2"/>
              <a:buChar char="n"/>
            </a:pPr>
            <a:r>
              <a:rPr lang="en-US" altLang="en-US" sz="2000" smtClean="0"/>
              <a:t>Prior art: </a:t>
            </a:r>
          </a:p>
          <a:p>
            <a:pPr marL="873125" lvl="1" indent="-415925" eaLnBrk="1" hangingPunct="1">
              <a:spcBef>
                <a:spcPct val="25000"/>
              </a:spcBef>
              <a:spcAft>
                <a:spcPts val="600"/>
              </a:spcAft>
            </a:pPr>
            <a:r>
              <a:rPr lang="en-US" altLang="en-US" sz="2000" smtClean="0"/>
              <a:t>everything which has been made available to the public,      </a:t>
            </a:r>
          </a:p>
          <a:p>
            <a:pPr marL="873125" lvl="1" indent="-415925" eaLnBrk="1" hangingPunct="1">
              <a:spcBef>
                <a:spcPct val="25000"/>
              </a:spcBef>
              <a:spcAft>
                <a:spcPts val="600"/>
              </a:spcAft>
            </a:pPr>
            <a:r>
              <a:rPr lang="en-US" altLang="en-US" sz="2000" smtClean="0"/>
              <a:t>anywhere in the world,</a:t>
            </a:r>
          </a:p>
          <a:p>
            <a:pPr marL="873125" lvl="1" indent="-415925" eaLnBrk="1" hangingPunct="1">
              <a:spcBef>
                <a:spcPct val="25000"/>
              </a:spcBef>
              <a:spcAft>
                <a:spcPts val="600"/>
              </a:spcAft>
            </a:pPr>
            <a:r>
              <a:rPr lang="en-US" altLang="en-US" sz="2000" smtClean="0"/>
              <a:t>by means of written disclosure,</a:t>
            </a:r>
          </a:p>
          <a:p>
            <a:pPr marL="873125" lvl="1" indent="-415925" eaLnBrk="1" hangingPunct="1">
              <a:spcBef>
                <a:spcPct val="25000"/>
              </a:spcBef>
              <a:spcAft>
                <a:spcPts val="600"/>
              </a:spcAft>
            </a:pPr>
            <a:r>
              <a:rPr lang="en-US" altLang="en-US" sz="2000" smtClean="0"/>
              <a:t>which is capable of being of assistance in determining that the claimed invention </a:t>
            </a:r>
            <a:r>
              <a:rPr lang="en-US" altLang="en-US" sz="2000" u="sng" smtClean="0"/>
              <a:t>is or is not new </a:t>
            </a:r>
            <a:r>
              <a:rPr lang="en-US" altLang="en-US" sz="2000" smtClean="0"/>
              <a:t>and that it </a:t>
            </a:r>
            <a:r>
              <a:rPr lang="en-US" altLang="en-US" sz="2000" u="sng" smtClean="0"/>
              <a:t>does or does not involve an inventive step</a:t>
            </a:r>
            <a:r>
              <a:rPr lang="en-US" altLang="en-US" sz="2000" smtClean="0"/>
              <a:t>,</a:t>
            </a:r>
          </a:p>
          <a:p>
            <a:pPr marL="873125" lvl="1" indent="-415925" eaLnBrk="1" hangingPunct="1">
              <a:spcBef>
                <a:spcPct val="25000"/>
              </a:spcBef>
              <a:spcAft>
                <a:spcPts val="600"/>
              </a:spcAft>
            </a:pPr>
            <a:r>
              <a:rPr lang="en-US" altLang="en-US" sz="2000" smtClean="0"/>
              <a:t>provided the making available to the  public occurred prior to the international filing date.</a:t>
            </a:r>
          </a:p>
        </p:txBody>
      </p:sp>
    </p:spTree>
    <p:extLst>
      <p:ext uri="{BB962C8B-B14F-4D97-AF65-F5344CB8AC3E}">
        <p14:creationId xmlns:p14="http://schemas.microsoft.com/office/powerpoint/2010/main" val="2627863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30044DE6-6A29-464D-9D0A-2863B1D338DD}" type="slidenum">
              <a:rPr lang="en-US" altLang="en-US" sz="1400" smtClean="0"/>
              <a:pPr eaLnBrk="1" hangingPunct="1">
                <a:spcBef>
                  <a:spcPct val="0"/>
                </a:spcBef>
                <a:buFontTx/>
                <a:buNone/>
              </a:pPr>
              <a:t>43</a:t>
            </a:fld>
            <a:endParaRPr lang="en-US" altLang="en-US" sz="1400" smtClean="0"/>
          </a:p>
        </p:txBody>
      </p:sp>
      <p:pic>
        <p:nvPicPr>
          <p:cNvPr id="2457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609600"/>
            <a:ext cx="8610600"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Oval 3"/>
          <p:cNvSpPr>
            <a:spLocks noChangeArrowheads="1"/>
          </p:cNvSpPr>
          <p:nvPr/>
        </p:nvSpPr>
        <p:spPr bwMode="auto">
          <a:xfrm>
            <a:off x="1676400" y="914400"/>
            <a:ext cx="4232275" cy="47244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24581" name="Oval 4"/>
          <p:cNvSpPr>
            <a:spLocks noChangeArrowheads="1"/>
          </p:cNvSpPr>
          <p:nvPr/>
        </p:nvSpPr>
        <p:spPr bwMode="auto">
          <a:xfrm>
            <a:off x="6753225" y="914400"/>
            <a:ext cx="1552575" cy="42672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24582" name="Oval 5"/>
          <p:cNvSpPr>
            <a:spLocks noChangeArrowheads="1"/>
          </p:cNvSpPr>
          <p:nvPr/>
        </p:nvSpPr>
        <p:spPr bwMode="auto">
          <a:xfrm>
            <a:off x="457200" y="914400"/>
            <a:ext cx="1289050" cy="47244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24583" name="Oval 6"/>
          <p:cNvSpPr>
            <a:spLocks noChangeArrowheads="1"/>
          </p:cNvSpPr>
          <p:nvPr/>
        </p:nvSpPr>
        <p:spPr bwMode="auto">
          <a:xfrm>
            <a:off x="2971800" y="5788025"/>
            <a:ext cx="2579688" cy="108267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70C0"/>
                </a:solidFill>
                <a:ea typeface="ヒラギノ角ゴ Pro W3"/>
                <a:cs typeface="ヒラギノ角ゴ Pro W3"/>
              </a:rPr>
              <a:t>Documents relevant to whether or not your invention may be patentable</a:t>
            </a:r>
          </a:p>
        </p:txBody>
      </p:sp>
      <p:sp>
        <p:nvSpPr>
          <p:cNvPr id="24584" name="Oval 7"/>
          <p:cNvSpPr>
            <a:spLocks noChangeArrowheads="1"/>
          </p:cNvSpPr>
          <p:nvPr/>
        </p:nvSpPr>
        <p:spPr bwMode="auto">
          <a:xfrm>
            <a:off x="0" y="5192713"/>
            <a:ext cx="2682875" cy="179705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70C0"/>
                </a:solidFill>
                <a:ea typeface="ヒラギノ角ゴ Pro W3"/>
                <a:cs typeface="ヒラギノ角ゴ Pro W3"/>
              </a:rPr>
              <a:t>Symbols indicating</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which aspect of patentability </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the document cited is</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 relevant to (for example, novelty, inventive step, etc.)</a:t>
            </a:r>
            <a:endParaRPr lang="en-US" altLang="en-US" sz="1200" b="1">
              <a:solidFill>
                <a:srgbClr val="0070C0"/>
              </a:solidFill>
              <a:ea typeface="ヒラギノ角ゴ Pro W3"/>
              <a:cs typeface="ヒラギノ角ゴ Pro W3"/>
            </a:endParaRPr>
          </a:p>
        </p:txBody>
      </p:sp>
      <p:sp>
        <p:nvSpPr>
          <p:cNvPr id="24585" name="Oval 8"/>
          <p:cNvSpPr>
            <a:spLocks noChangeArrowheads="1"/>
          </p:cNvSpPr>
          <p:nvPr/>
        </p:nvSpPr>
        <p:spPr bwMode="auto">
          <a:xfrm>
            <a:off x="6300788" y="5554663"/>
            <a:ext cx="2393950" cy="108267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70C0"/>
                </a:solidFill>
                <a:ea typeface="ヒラギノ角ゴ Pro W3"/>
                <a:cs typeface="ヒラギノ角ゴ Pro W3"/>
              </a:rPr>
              <a:t>The claim numbers</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in your application to</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which the document is</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relevant</a:t>
            </a:r>
          </a:p>
        </p:txBody>
      </p:sp>
      <p:sp>
        <p:nvSpPr>
          <p:cNvPr id="24586" name="Text Box 9"/>
          <p:cNvSpPr txBox="1">
            <a:spLocks noChangeArrowheads="1"/>
          </p:cNvSpPr>
          <p:nvPr/>
        </p:nvSpPr>
        <p:spPr bwMode="auto">
          <a:xfrm>
            <a:off x="827088" y="152400"/>
            <a:ext cx="7743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800" b="1">
                <a:solidFill>
                  <a:srgbClr val="0070C0"/>
                </a:solidFill>
                <a:ea typeface="ヒラギノ角ゴ Pro W3"/>
                <a:cs typeface="ヒラギノ角ゴ Pro W3"/>
              </a:rPr>
              <a:t>Example:  PCT International Search Report</a:t>
            </a:r>
          </a:p>
        </p:txBody>
      </p:sp>
    </p:spTree>
    <p:extLst>
      <p:ext uri="{BB962C8B-B14F-4D97-AF65-F5344CB8AC3E}">
        <p14:creationId xmlns:p14="http://schemas.microsoft.com/office/powerpoint/2010/main" val="1839525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701A13E1-8464-473B-AAA7-6FDE947849A1}" type="slidenum">
              <a:rPr lang="en-US" altLang="en-US" sz="1400" smtClean="0"/>
              <a:pPr eaLnBrk="1" hangingPunct="1">
                <a:spcBef>
                  <a:spcPct val="0"/>
                </a:spcBef>
                <a:buFontTx/>
                <a:buNone/>
              </a:pPr>
              <a:t>44</a:t>
            </a:fld>
            <a:endParaRPr lang="en-US" altLang="en-US" sz="1400" smtClean="0"/>
          </a:p>
        </p:txBody>
      </p:sp>
      <p:sp>
        <p:nvSpPr>
          <p:cNvPr id="25603" name="Text Box 2"/>
          <p:cNvSpPr txBox="1">
            <a:spLocks noChangeArrowheads="1"/>
          </p:cNvSpPr>
          <p:nvPr/>
        </p:nvSpPr>
        <p:spPr bwMode="auto">
          <a:xfrm>
            <a:off x="827088" y="152400"/>
            <a:ext cx="7921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800" b="1">
                <a:solidFill>
                  <a:srgbClr val="0070C0"/>
                </a:solidFill>
                <a:ea typeface="ヒラギノ角ゴ Pro W3"/>
                <a:cs typeface="ヒラギノ角ゴ Pro W3"/>
              </a:rPr>
              <a:t>Example:  PCT Written opinion of the International Searching Authority</a:t>
            </a:r>
          </a:p>
        </p:txBody>
      </p:sp>
      <p:pic>
        <p:nvPicPr>
          <p:cNvPr id="2560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609600"/>
            <a:ext cx="7948613"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Oval 4"/>
          <p:cNvSpPr>
            <a:spLocks noChangeArrowheads="1"/>
          </p:cNvSpPr>
          <p:nvPr/>
        </p:nvSpPr>
        <p:spPr bwMode="auto">
          <a:xfrm>
            <a:off x="3095625" y="1828800"/>
            <a:ext cx="2671763" cy="1981200"/>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25606" name="Oval 5"/>
          <p:cNvSpPr>
            <a:spLocks noChangeArrowheads="1"/>
          </p:cNvSpPr>
          <p:nvPr/>
        </p:nvSpPr>
        <p:spPr bwMode="auto">
          <a:xfrm>
            <a:off x="703263" y="3733800"/>
            <a:ext cx="7737475" cy="2209800"/>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25607" name="Oval 6"/>
          <p:cNvSpPr>
            <a:spLocks noChangeArrowheads="1"/>
          </p:cNvSpPr>
          <p:nvPr/>
        </p:nvSpPr>
        <p:spPr bwMode="auto">
          <a:xfrm>
            <a:off x="6611938" y="5702300"/>
            <a:ext cx="2032000" cy="84455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70C0"/>
                </a:solidFill>
                <a:ea typeface="ヒラギノ角ゴ Pro W3"/>
                <a:cs typeface="ヒラギノ角ゴ Pro W3"/>
              </a:rPr>
              <a:t>Patentability assessment</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 of claims</a:t>
            </a:r>
          </a:p>
        </p:txBody>
      </p:sp>
      <p:sp>
        <p:nvSpPr>
          <p:cNvPr id="25608" name="Oval 7"/>
          <p:cNvSpPr>
            <a:spLocks noChangeArrowheads="1"/>
          </p:cNvSpPr>
          <p:nvPr/>
        </p:nvSpPr>
        <p:spPr bwMode="auto">
          <a:xfrm>
            <a:off x="561975" y="5626100"/>
            <a:ext cx="2033588" cy="84455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70C0"/>
                </a:solidFill>
                <a:ea typeface="ヒラギノ角ゴ Pro W3"/>
                <a:cs typeface="ヒラギノ角ゴ Pro W3"/>
              </a:rPr>
              <a:t>Reasoning supporting the assessment</a:t>
            </a:r>
          </a:p>
        </p:txBody>
      </p:sp>
    </p:spTree>
    <p:extLst>
      <p:ext uri="{BB962C8B-B14F-4D97-AF65-F5344CB8AC3E}">
        <p14:creationId xmlns:p14="http://schemas.microsoft.com/office/powerpoint/2010/main" val="3648556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39D5694D-0157-4894-95BF-E447AC95E7F5}" type="slidenum">
              <a:rPr lang="en-US" altLang="en-US" sz="1400" smtClean="0"/>
              <a:pPr eaLnBrk="1" hangingPunct="1">
                <a:spcBef>
                  <a:spcPct val="0"/>
                </a:spcBef>
                <a:buFontTx/>
                <a:buNone/>
              </a:pPr>
              <a:t>45</a:t>
            </a:fld>
            <a:endParaRPr lang="en-US" altLang="en-US" sz="1400" smtClean="0"/>
          </a:p>
        </p:txBody>
      </p:sp>
      <p:sp>
        <p:nvSpPr>
          <p:cNvPr id="26627" name="Rectangle 2"/>
          <p:cNvSpPr>
            <a:spLocks noChangeArrowheads="1"/>
          </p:cNvSpPr>
          <p:nvPr/>
        </p:nvSpPr>
        <p:spPr bwMode="auto">
          <a:xfrm>
            <a:off x="457200" y="228600"/>
            <a:ext cx="790416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3600">
                <a:solidFill>
                  <a:srgbClr val="0070C0"/>
                </a:solidFill>
                <a:ea typeface="ヒラギノ角ゴ Pro W3"/>
                <a:cs typeface="ヒラギノ角ゴ Pro W3"/>
              </a:rPr>
              <a:t>The PCT System</a:t>
            </a:r>
          </a:p>
          <a:p>
            <a:pPr algn="ctr">
              <a:spcBef>
                <a:spcPct val="0"/>
              </a:spcBef>
              <a:buFontTx/>
              <a:buNone/>
            </a:pPr>
            <a:endParaRPr lang="en-US" altLang="en-US" sz="3600">
              <a:solidFill>
                <a:srgbClr val="00408C"/>
              </a:solidFill>
              <a:ea typeface="ヒラギノ角ゴ Pro W3"/>
              <a:cs typeface="ヒラギノ角ゴ Pro W3"/>
            </a:endParaRPr>
          </a:p>
        </p:txBody>
      </p:sp>
      <p:sp>
        <p:nvSpPr>
          <p:cNvPr id="26628" name="Rectangle 3"/>
          <p:cNvSpPr>
            <a:spLocks noChangeArrowheads="1"/>
          </p:cNvSpPr>
          <p:nvPr/>
        </p:nvSpPr>
        <p:spPr bwMode="auto">
          <a:xfrm>
            <a:off x="3675063" y="2754313"/>
            <a:ext cx="18764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26629" name="Rectangle 4"/>
          <p:cNvSpPr>
            <a:spLocks noChangeArrowheads="1"/>
          </p:cNvSpPr>
          <p:nvPr/>
        </p:nvSpPr>
        <p:spPr bwMode="auto">
          <a:xfrm>
            <a:off x="3016250" y="4116388"/>
            <a:ext cx="242888"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26630" name="Rectangle 5"/>
          <p:cNvSpPr>
            <a:spLocks noChangeArrowheads="1"/>
          </p:cNvSpPr>
          <p:nvPr/>
        </p:nvSpPr>
        <p:spPr bwMode="auto">
          <a:xfrm>
            <a:off x="879475" y="2774950"/>
            <a:ext cx="885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(months)</a:t>
            </a:r>
          </a:p>
        </p:txBody>
      </p:sp>
      <p:sp>
        <p:nvSpPr>
          <p:cNvPr id="26631" name="Rectangle 6"/>
          <p:cNvSpPr>
            <a:spLocks noChangeArrowheads="1"/>
          </p:cNvSpPr>
          <p:nvPr/>
        </p:nvSpPr>
        <p:spPr bwMode="auto">
          <a:xfrm>
            <a:off x="2174875" y="3486150"/>
            <a:ext cx="103505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File PCT</a:t>
            </a:r>
          </a:p>
          <a:p>
            <a:pPr algn="ctr">
              <a:spcBef>
                <a:spcPct val="0"/>
              </a:spcBef>
              <a:buFontTx/>
              <a:buNone/>
            </a:pPr>
            <a:r>
              <a:rPr lang="en-US" altLang="en-US" sz="1400">
                <a:ea typeface="ヒラギノ角ゴ Pro W3"/>
                <a:cs typeface="ヒラギノ角ゴ Pro W3"/>
              </a:rPr>
              <a:t>application</a:t>
            </a:r>
          </a:p>
        </p:txBody>
      </p:sp>
      <p:sp>
        <p:nvSpPr>
          <p:cNvPr id="26632" name="Rectangle 7"/>
          <p:cNvSpPr>
            <a:spLocks noChangeArrowheads="1"/>
          </p:cNvSpPr>
          <p:nvPr/>
        </p:nvSpPr>
        <p:spPr bwMode="auto">
          <a:xfrm>
            <a:off x="2532063"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12</a:t>
            </a:r>
          </a:p>
        </p:txBody>
      </p:sp>
      <p:sp>
        <p:nvSpPr>
          <p:cNvPr id="26633" name="Rectangle 8"/>
          <p:cNvSpPr>
            <a:spLocks noChangeArrowheads="1"/>
          </p:cNvSpPr>
          <p:nvPr/>
        </p:nvSpPr>
        <p:spPr bwMode="auto">
          <a:xfrm>
            <a:off x="1139825" y="3028950"/>
            <a:ext cx="2889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0</a:t>
            </a:r>
          </a:p>
        </p:txBody>
      </p:sp>
      <p:sp>
        <p:nvSpPr>
          <p:cNvPr id="26634" name="Rectangle 9"/>
          <p:cNvSpPr>
            <a:spLocks noChangeArrowheads="1"/>
          </p:cNvSpPr>
          <p:nvPr/>
        </p:nvSpPr>
        <p:spPr bwMode="auto">
          <a:xfrm>
            <a:off x="7696200" y="3048000"/>
            <a:ext cx="3952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30</a:t>
            </a:r>
          </a:p>
        </p:txBody>
      </p:sp>
      <p:sp>
        <p:nvSpPr>
          <p:cNvPr id="26635" name="Line 10"/>
          <p:cNvSpPr>
            <a:spLocks noChangeShapeType="1"/>
          </p:cNvSpPr>
          <p:nvPr/>
        </p:nvSpPr>
        <p:spPr bwMode="auto">
          <a:xfrm>
            <a:off x="1266825" y="3429000"/>
            <a:ext cx="66817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636" name="Line 11"/>
          <p:cNvSpPr>
            <a:spLocks noChangeShapeType="1"/>
          </p:cNvSpPr>
          <p:nvPr/>
        </p:nvSpPr>
        <p:spPr bwMode="auto">
          <a:xfrm flipV="1">
            <a:off x="2743200" y="3290888"/>
            <a:ext cx="0" cy="138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637" name="Rectangle 12"/>
          <p:cNvSpPr>
            <a:spLocks noChangeArrowheads="1"/>
          </p:cNvSpPr>
          <p:nvPr/>
        </p:nvSpPr>
        <p:spPr bwMode="auto">
          <a:xfrm>
            <a:off x="3325813" y="3490913"/>
            <a:ext cx="13382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search report &amp; written opinion</a:t>
            </a:r>
          </a:p>
        </p:txBody>
      </p:sp>
      <p:sp>
        <p:nvSpPr>
          <p:cNvPr id="26638" name="Rectangle 13"/>
          <p:cNvSpPr>
            <a:spLocks noChangeArrowheads="1"/>
          </p:cNvSpPr>
          <p:nvPr/>
        </p:nvSpPr>
        <p:spPr bwMode="auto">
          <a:xfrm>
            <a:off x="3803650"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16</a:t>
            </a:r>
          </a:p>
        </p:txBody>
      </p:sp>
      <p:sp>
        <p:nvSpPr>
          <p:cNvPr id="26639" name="Rectangle 14"/>
          <p:cNvSpPr>
            <a:spLocks noChangeArrowheads="1"/>
          </p:cNvSpPr>
          <p:nvPr/>
        </p:nvSpPr>
        <p:spPr bwMode="auto">
          <a:xfrm>
            <a:off x="4529138" y="303053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18</a:t>
            </a:r>
          </a:p>
        </p:txBody>
      </p:sp>
      <p:sp>
        <p:nvSpPr>
          <p:cNvPr id="26640" name="Text Box 15"/>
          <p:cNvSpPr txBox="1">
            <a:spLocks noChangeArrowheads="1"/>
          </p:cNvSpPr>
          <p:nvPr/>
        </p:nvSpPr>
        <p:spPr bwMode="auto">
          <a:xfrm>
            <a:off x="3971925" y="2627313"/>
            <a:ext cx="1452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a:t>
            </a:r>
          </a:p>
          <a:p>
            <a:pPr algn="ctr">
              <a:spcBef>
                <a:spcPct val="0"/>
              </a:spcBef>
              <a:buFontTx/>
              <a:buNone/>
            </a:pPr>
            <a:r>
              <a:rPr lang="en-US" altLang="en-US" sz="1400">
                <a:ea typeface="ヒラギノ角ゴ Pro W3"/>
                <a:cs typeface="ヒラギノ角ゴ Pro W3"/>
              </a:rPr>
              <a:t>publication</a:t>
            </a:r>
          </a:p>
        </p:txBody>
      </p:sp>
      <p:sp>
        <p:nvSpPr>
          <p:cNvPr id="26641" name="Line 16"/>
          <p:cNvSpPr>
            <a:spLocks noChangeShapeType="1"/>
          </p:cNvSpPr>
          <p:nvPr/>
        </p:nvSpPr>
        <p:spPr bwMode="auto">
          <a:xfrm flipV="1">
            <a:off x="3986213" y="3292475"/>
            <a:ext cx="0" cy="134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642" name="Rectangle 17"/>
          <p:cNvSpPr>
            <a:spLocks noChangeArrowheads="1"/>
          </p:cNvSpPr>
          <p:nvPr/>
        </p:nvSpPr>
        <p:spPr bwMode="auto">
          <a:xfrm>
            <a:off x="4783138" y="3505200"/>
            <a:ext cx="1546225" cy="1600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i="1">
                <a:ea typeface="ヒラギノ角ゴ Pro W3"/>
                <a:cs typeface="ヒラギノ角ゴ Pro W3"/>
              </a:rPr>
              <a:t>(optional)</a:t>
            </a:r>
          </a:p>
          <a:p>
            <a:pPr algn="ctr">
              <a:spcBef>
                <a:spcPct val="0"/>
              </a:spcBef>
              <a:buFontTx/>
              <a:buNone/>
            </a:pPr>
            <a:r>
              <a:rPr lang="en-US" altLang="en-US" sz="1400" i="1">
                <a:ea typeface="ヒラギノ角ゴ Pro W3"/>
                <a:cs typeface="ヒラギノ角ゴ Pro W3"/>
              </a:rPr>
              <a:t>File</a:t>
            </a:r>
            <a:br>
              <a:rPr lang="en-US" altLang="en-US" sz="1400" i="1">
                <a:ea typeface="ヒラギノ角ゴ Pro W3"/>
                <a:cs typeface="ヒラギノ角ゴ Pro W3"/>
              </a:rPr>
            </a:br>
            <a:r>
              <a:rPr lang="en-US" altLang="en-US" sz="1400" i="1">
                <a:ea typeface="ヒラギノ角ゴ Pro W3"/>
                <a:cs typeface="ヒラギノ角ゴ Pro W3"/>
              </a:rPr>
              <a:t> demand for</a:t>
            </a:r>
            <a:br>
              <a:rPr lang="en-US" altLang="en-US" sz="1400" i="1">
                <a:ea typeface="ヒラギノ角ゴ Pro W3"/>
                <a:cs typeface="ヒラギノ角ゴ Pro W3"/>
              </a:rPr>
            </a:br>
            <a:r>
              <a:rPr lang="en-US" altLang="en-US" sz="1400" i="1">
                <a:ea typeface="ヒラギノ角ゴ Pro W3"/>
                <a:cs typeface="ヒラギノ角ゴ Pro W3"/>
              </a:rPr>
              <a:t>International</a:t>
            </a:r>
          </a:p>
          <a:p>
            <a:pPr>
              <a:spcBef>
                <a:spcPct val="0"/>
              </a:spcBef>
              <a:buFontTx/>
              <a:buNone/>
            </a:pPr>
            <a:r>
              <a:rPr lang="en-US" altLang="en-US" sz="1400" i="1">
                <a:ea typeface="ヒラギノ角ゴ Pro W3"/>
                <a:cs typeface="ヒラギノ角ゴ Pro W3"/>
              </a:rPr>
              <a:t>       preliminary</a:t>
            </a:r>
          </a:p>
          <a:p>
            <a:pPr>
              <a:spcBef>
                <a:spcPct val="0"/>
              </a:spcBef>
              <a:buFontTx/>
              <a:buNone/>
            </a:pPr>
            <a:r>
              <a:rPr lang="en-US" altLang="en-US" sz="1400" i="1">
                <a:ea typeface="ヒラギノ角ゴ Pro W3"/>
                <a:cs typeface="ヒラギノ角ゴ Pro W3"/>
              </a:rPr>
              <a:t>      examination</a:t>
            </a:r>
          </a:p>
          <a:p>
            <a:pPr>
              <a:spcBef>
                <a:spcPct val="0"/>
              </a:spcBef>
              <a:buFontTx/>
              <a:buNone/>
            </a:pPr>
            <a:endParaRPr lang="en-US" altLang="en-US" sz="1400">
              <a:ea typeface="ヒラギノ角ゴ Pro W3"/>
              <a:cs typeface="ヒラギノ角ゴ Pro W3"/>
            </a:endParaRPr>
          </a:p>
        </p:txBody>
      </p:sp>
      <p:grpSp>
        <p:nvGrpSpPr>
          <p:cNvPr id="26643" name="Group 18"/>
          <p:cNvGrpSpPr>
            <a:grpSpLocks/>
          </p:cNvGrpSpPr>
          <p:nvPr/>
        </p:nvGrpSpPr>
        <p:grpSpPr bwMode="auto">
          <a:xfrm>
            <a:off x="7877175" y="2819400"/>
            <a:ext cx="598488" cy="1219200"/>
            <a:chOff x="4047" y="342"/>
            <a:chExt cx="651" cy="1134"/>
          </a:xfrm>
        </p:grpSpPr>
        <p:sp>
          <p:nvSpPr>
            <p:cNvPr id="26667" name="Line 1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668" name="Line 2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669" name="Line 2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670" name="Line 2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671" name="Line 2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672" name="Line 2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6644" name="Rectangle 25"/>
          <p:cNvSpPr>
            <a:spLocks noChangeArrowheads="1"/>
          </p:cNvSpPr>
          <p:nvPr/>
        </p:nvSpPr>
        <p:spPr bwMode="auto">
          <a:xfrm>
            <a:off x="817563" y="3465513"/>
            <a:ext cx="10414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ea typeface="ヒラギノ角ゴ Pro W3"/>
                <a:cs typeface="ヒラギノ角ゴ Pro W3"/>
              </a:rPr>
              <a:t>File local</a:t>
            </a:r>
          </a:p>
          <a:p>
            <a:pPr>
              <a:spcBef>
                <a:spcPct val="0"/>
              </a:spcBef>
              <a:buFontTx/>
              <a:buNone/>
            </a:pPr>
            <a:r>
              <a:rPr lang="en-US" altLang="en-US" sz="1400">
                <a:ea typeface="ヒラギノ角ゴ Pro W3"/>
                <a:cs typeface="ヒラギノ角ゴ Pro W3"/>
              </a:rPr>
              <a:t>application</a:t>
            </a:r>
          </a:p>
          <a:p>
            <a:pPr>
              <a:spcBef>
                <a:spcPct val="0"/>
              </a:spcBef>
              <a:buFontTx/>
              <a:buNone/>
            </a:pPr>
            <a:endParaRPr lang="en-US" altLang="en-US" sz="1400">
              <a:solidFill>
                <a:schemeClr val="bg1"/>
              </a:solidFill>
              <a:ea typeface="ヒラギノ角ゴ Pro W3"/>
              <a:cs typeface="ヒラギノ角ゴ Pro W3"/>
            </a:endParaRPr>
          </a:p>
        </p:txBody>
      </p:sp>
      <p:sp>
        <p:nvSpPr>
          <p:cNvPr id="26645" name="Rectangle 26"/>
          <p:cNvSpPr>
            <a:spLocks noChangeArrowheads="1"/>
          </p:cNvSpPr>
          <p:nvPr/>
        </p:nvSpPr>
        <p:spPr bwMode="auto">
          <a:xfrm>
            <a:off x="7496175" y="2057400"/>
            <a:ext cx="80803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Enter</a:t>
            </a:r>
          </a:p>
          <a:p>
            <a:pPr algn="ctr">
              <a:spcBef>
                <a:spcPct val="0"/>
              </a:spcBef>
              <a:buFontTx/>
              <a:buNone/>
            </a:pPr>
            <a:r>
              <a:rPr lang="en-US" altLang="en-US" sz="1400">
                <a:ea typeface="ヒラギノ角ゴ Pro W3"/>
                <a:cs typeface="ヒラギノ角ゴ Pro W3"/>
              </a:rPr>
              <a:t>national</a:t>
            </a:r>
          </a:p>
          <a:p>
            <a:pPr algn="ctr">
              <a:spcBef>
                <a:spcPct val="0"/>
              </a:spcBef>
              <a:buFontTx/>
              <a:buNone/>
            </a:pPr>
            <a:r>
              <a:rPr lang="en-US" altLang="en-US" sz="1400">
                <a:ea typeface="ヒラギノ角ゴ Pro W3"/>
                <a:cs typeface="ヒラギノ角ゴ Pro W3"/>
              </a:rPr>
              <a:t>phase</a:t>
            </a:r>
          </a:p>
        </p:txBody>
      </p:sp>
      <p:sp>
        <p:nvSpPr>
          <p:cNvPr id="26646" name="Line 27"/>
          <p:cNvSpPr>
            <a:spLocks noChangeShapeType="1"/>
          </p:cNvSpPr>
          <p:nvPr/>
        </p:nvSpPr>
        <p:spPr bwMode="auto">
          <a:xfrm flipV="1">
            <a:off x="4713288"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647" name="Line 28"/>
          <p:cNvSpPr>
            <a:spLocks noChangeShapeType="1"/>
          </p:cNvSpPr>
          <p:nvPr/>
        </p:nvSpPr>
        <p:spPr bwMode="auto">
          <a:xfrm flipV="1">
            <a:off x="1266825"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648" name="Rectangle 29"/>
          <p:cNvSpPr>
            <a:spLocks noChangeArrowheads="1"/>
          </p:cNvSpPr>
          <p:nvPr/>
        </p:nvSpPr>
        <p:spPr bwMode="auto">
          <a:xfrm>
            <a:off x="5275263" y="30480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22</a:t>
            </a:r>
          </a:p>
        </p:txBody>
      </p:sp>
      <p:sp>
        <p:nvSpPr>
          <p:cNvPr id="26649" name="Line 30"/>
          <p:cNvSpPr>
            <a:spLocks noChangeShapeType="1"/>
          </p:cNvSpPr>
          <p:nvPr/>
        </p:nvSpPr>
        <p:spPr bwMode="auto">
          <a:xfrm flipV="1">
            <a:off x="55562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650" name="Rectangle 31"/>
          <p:cNvSpPr>
            <a:spLocks noChangeArrowheads="1"/>
          </p:cNvSpPr>
          <p:nvPr/>
        </p:nvSpPr>
        <p:spPr bwMode="auto">
          <a:xfrm>
            <a:off x="6962775" y="3048000"/>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28</a:t>
            </a:r>
          </a:p>
        </p:txBody>
      </p:sp>
      <p:sp>
        <p:nvSpPr>
          <p:cNvPr id="26651" name="Line 32"/>
          <p:cNvSpPr>
            <a:spLocks noChangeShapeType="1"/>
          </p:cNvSpPr>
          <p:nvPr/>
        </p:nvSpPr>
        <p:spPr bwMode="auto">
          <a:xfrm flipV="1">
            <a:off x="72453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652" name="Rectangle 33"/>
          <p:cNvSpPr>
            <a:spLocks noChangeArrowheads="1"/>
          </p:cNvSpPr>
          <p:nvPr/>
        </p:nvSpPr>
        <p:spPr bwMode="auto">
          <a:xfrm>
            <a:off x="6611938" y="3505200"/>
            <a:ext cx="1338262" cy="117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i="1">
                <a:ea typeface="ヒラギノ角ゴ Pro W3"/>
                <a:cs typeface="ヒラギノ角ゴ Pro W3"/>
              </a:rPr>
              <a:t>(optional)</a:t>
            </a:r>
          </a:p>
          <a:p>
            <a:pPr algn="ctr">
              <a:spcBef>
                <a:spcPct val="0"/>
              </a:spcBef>
              <a:buFontTx/>
              <a:buNone/>
            </a:pPr>
            <a:r>
              <a:rPr lang="en-US" altLang="en-US" sz="1400" i="1">
                <a:ea typeface="ヒラギノ角ゴ Pro W3"/>
                <a:cs typeface="ヒラギノ角ゴ Pro W3"/>
              </a:rPr>
              <a:t>International </a:t>
            </a:r>
          </a:p>
          <a:p>
            <a:pPr algn="ctr">
              <a:spcBef>
                <a:spcPct val="0"/>
              </a:spcBef>
              <a:buFontTx/>
              <a:buNone/>
            </a:pPr>
            <a:r>
              <a:rPr lang="en-US" altLang="en-US" sz="1400" i="1">
                <a:ea typeface="ヒラギノ角ゴ Pro W3"/>
                <a:cs typeface="ヒラギノ角ゴ Pro W3"/>
              </a:rPr>
              <a:t>preliminary report on patentability</a:t>
            </a:r>
          </a:p>
        </p:txBody>
      </p:sp>
      <p:sp>
        <p:nvSpPr>
          <p:cNvPr id="26653" name="Text Box 34"/>
          <p:cNvSpPr txBox="1">
            <a:spLocks noChangeArrowheads="1"/>
          </p:cNvSpPr>
          <p:nvPr/>
        </p:nvSpPr>
        <p:spPr bwMode="auto">
          <a:xfrm>
            <a:off x="457200" y="4800600"/>
            <a:ext cx="1676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Typically a national patent application in the home country of the applicant</a:t>
            </a:r>
            <a:endParaRPr lang="en-US" altLang="en-US" sz="1200">
              <a:solidFill>
                <a:srgbClr val="0070C0"/>
              </a:solidFill>
              <a:ea typeface="ヒラギノ角ゴ Pro W3"/>
              <a:cs typeface="ヒラギノ角ゴ Pro W3"/>
            </a:endParaRPr>
          </a:p>
        </p:txBody>
      </p:sp>
      <p:sp>
        <p:nvSpPr>
          <p:cNvPr id="26654" name="Line 35"/>
          <p:cNvSpPr>
            <a:spLocks noChangeShapeType="1"/>
          </p:cNvSpPr>
          <p:nvPr/>
        </p:nvSpPr>
        <p:spPr bwMode="auto">
          <a:xfrm>
            <a:off x="1266825" y="3962400"/>
            <a:ext cx="1588" cy="762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6655" name="Text Box 34"/>
          <p:cNvSpPr txBox="1">
            <a:spLocks noChangeArrowheads="1"/>
          </p:cNvSpPr>
          <p:nvPr/>
        </p:nvSpPr>
        <p:spPr bwMode="auto">
          <a:xfrm>
            <a:off x="1625600" y="1052513"/>
            <a:ext cx="2133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Typically filed in same national patent office--one set of fees, one language, one set of formality requirements--and legal effect in all PCT States</a:t>
            </a:r>
            <a:endParaRPr lang="en-US" altLang="en-US" sz="1200">
              <a:solidFill>
                <a:srgbClr val="0070C0"/>
              </a:solidFill>
              <a:ea typeface="ヒラギノ角ゴ Pro W3"/>
              <a:cs typeface="ヒラギノ角ゴ Pro W3"/>
            </a:endParaRPr>
          </a:p>
        </p:txBody>
      </p:sp>
      <p:sp>
        <p:nvSpPr>
          <p:cNvPr id="26656" name="Line 33"/>
          <p:cNvSpPr>
            <a:spLocks noChangeShapeType="1"/>
          </p:cNvSpPr>
          <p:nvPr/>
        </p:nvSpPr>
        <p:spPr bwMode="auto">
          <a:xfrm flipH="1" flipV="1">
            <a:off x="2720975" y="2349500"/>
            <a:ext cx="3175" cy="7334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6657" name="Text Box 33"/>
          <p:cNvSpPr txBox="1">
            <a:spLocks noChangeArrowheads="1"/>
          </p:cNvSpPr>
          <p:nvPr/>
        </p:nvSpPr>
        <p:spPr bwMode="auto">
          <a:xfrm>
            <a:off x="3200400" y="4800600"/>
            <a:ext cx="1752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Report on state of the art (prior art documents and their relevance) + initial patentability opinion</a:t>
            </a:r>
            <a:endParaRPr lang="en-US" altLang="en-US" sz="1200">
              <a:solidFill>
                <a:srgbClr val="0070C0"/>
              </a:solidFill>
              <a:ea typeface="ヒラギノ角ゴ Pro W3"/>
              <a:cs typeface="ヒラギノ角ゴ Pro W3"/>
            </a:endParaRPr>
          </a:p>
        </p:txBody>
      </p:sp>
      <p:sp>
        <p:nvSpPr>
          <p:cNvPr id="26658" name="Line 34"/>
          <p:cNvSpPr>
            <a:spLocks noChangeShapeType="1"/>
          </p:cNvSpPr>
          <p:nvPr/>
        </p:nvSpPr>
        <p:spPr bwMode="auto">
          <a:xfrm>
            <a:off x="4038600" y="4419600"/>
            <a:ext cx="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6659" name="Text Box 33"/>
          <p:cNvSpPr txBox="1">
            <a:spLocks noChangeArrowheads="1"/>
          </p:cNvSpPr>
          <p:nvPr/>
        </p:nvSpPr>
        <p:spPr bwMode="auto">
          <a:xfrm>
            <a:off x="3810000" y="1676400"/>
            <a:ext cx="1828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Disclosing to world content of application in standardized way</a:t>
            </a:r>
          </a:p>
        </p:txBody>
      </p:sp>
      <p:sp>
        <p:nvSpPr>
          <p:cNvPr id="26660" name="Line 34"/>
          <p:cNvSpPr>
            <a:spLocks noChangeShapeType="1"/>
          </p:cNvSpPr>
          <p:nvPr/>
        </p:nvSpPr>
        <p:spPr bwMode="auto">
          <a:xfrm flipH="1" flipV="1">
            <a:off x="4724400" y="2362200"/>
            <a:ext cx="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6661" name="Text Box 33"/>
          <p:cNvSpPr txBox="1">
            <a:spLocks noChangeArrowheads="1"/>
          </p:cNvSpPr>
          <p:nvPr/>
        </p:nvSpPr>
        <p:spPr bwMode="auto">
          <a:xfrm>
            <a:off x="4419600" y="5949950"/>
            <a:ext cx="2438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Request an additional patentability analysis on </a:t>
            </a:r>
            <a:br>
              <a:rPr lang="en-US" altLang="en-US" sz="1200" b="1">
                <a:solidFill>
                  <a:srgbClr val="0070C0"/>
                </a:solidFill>
                <a:ea typeface="ヒラギノ角ゴ Pro W3"/>
                <a:cs typeface="ヒラギノ角ゴ Pro W3"/>
              </a:rPr>
            </a:br>
            <a:r>
              <a:rPr lang="en-US" altLang="en-US" sz="1200" b="1">
                <a:solidFill>
                  <a:srgbClr val="0070C0"/>
                </a:solidFill>
                <a:ea typeface="ヒラギノ角ゴ Pro W3"/>
                <a:cs typeface="ヒラギノ角ゴ Pro W3"/>
              </a:rPr>
              <a:t>basis of amended application</a:t>
            </a:r>
            <a:endParaRPr lang="en-US" altLang="en-US" sz="1200">
              <a:solidFill>
                <a:srgbClr val="0070C0"/>
              </a:solidFill>
              <a:ea typeface="ヒラギノ角ゴ Pro W3"/>
              <a:cs typeface="ヒラギノ角ゴ Pro W3"/>
            </a:endParaRPr>
          </a:p>
        </p:txBody>
      </p:sp>
      <p:sp>
        <p:nvSpPr>
          <p:cNvPr id="26662" name="Line 35"/>
          <p:cNvSpPr>
            <a:spLocks noChangeShapeType="1"/>
          </p:cNvSpPr>
          <p:nvPr/>
        </p:nvSpPr>
        <p:spPr bwMode="auto">
          <a:xfrm>
            <a:off x="5638800" y="5033963"/>
            <a:ext cx="0" cy="9159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6663" name="Text Box 33"/>
          <p:cNvSpPr txBox="1">
            <a:spLocks noChangeArrowheads="1"/>
          </p:cNvSpPr>
          <p:nvPr/>
        </p:nvSpPr>
        <p:spPr bwMode="auto">
          <a:xfrm>
            <a:off x="6172200" y="5029200"/>
            <a:ext cx="2209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Additional patentability analysis, designed to assist in national phase decision-making</a:t>
            </a:r>
          </a:p>
        </p:txBody>
      </p:sp>
      <p:sp>
        <p:nvSpPr>
          <p:cNvPr id="26664" name="Line 34"/>
          <p:cNvSpPr>
            <a:spLocks noChangeShapeType="1"/>
          </p:cNvSpPr>
          <p:nvPr/>
        </p:nvSpPr>
        <p:spPr bwMode="auto">
          <a:xfrm>
            <a:off x="7281863" y="4705350"/>
            <a:ext cx="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6665" name="Text Box 33"/>
          <p:cNvSpPr txBox="1">
            <a:spLocks noChangeArrowheads="1"/>
          </p:cNvSpPr>
          <p:nvPr/>
        </p:nvSpPr>
        <p:spPr bwMode="auto">
          <a:xfrm>
            <a:off x="7162800" y="755650"/>
            <a:ext cx="1752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Express intention and take steps to pursue to grant in various states</a:t>
            </a:r>
          </a:p>
        </p:txBody>
      </p:sp>
      <p:sp>
        <p:nvSpPr>
          <p:cNvPr id="26666" name="Line 34"/>
          <p:cNvSpPr>
            <a:spLocks noChangeShapeType="1"/>
          </p:cNvSpPr>
          <p:nvPr/>
        </p:nvSpPr>
        <p:spPr bwMode="auto">
          <a:xfrm flipH="1" flipV="1">
            <a:off x="8001000" y="1600200"/>
            <a:ext cx="0" cy="457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Tree>
    <p:extLst>
      <p:ext uri="{BB962C8B-B14F-4D97-AF65-F5344CB8AC3E}">
        <p14:creationId xmlns:p14="http://schemas.microsoft.com/office/powerpoint/2010/main" val="3666853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1BD724C8-7BF6-4B18-BA3F-CA66E3EF1DC7}" type="slidenum">
              <a:rPr lang="en-US" altLang="en-US" sz="1400" smtClean="0"/>
              <a:pPr eaLnBrk="1" hangingPunct="1">
                <a:spcBef>
                  <a:spcPct val="0"/>
                </a:spcBef>
                <a:buFontTx/>
                <a:buNone/>
              </a:pPr>
              <a:t>46</a:t>
            </a:fld>
            <a:endParaRPr lang="en-US" altLang="en-US" sz="1400" smtClean="0"/>
          </a:p>
        </p:txBody>
      </p:sp>
      <p:sp>
        <p:nvSpPr>
          <p:cNvPr id="27651" name="Rectangle 2"/>
          <p:cNvSpPr>
            <a:spLocks noGrp="1" noChangeArrowheads="1"/>
          </p:cNvSpPr>
          <p:nvPr>
            <p:ph type="title"/>
          </p:nvPr>
        </p:nvSpPr>
        <p:spPr/>
        <p:txBody>
          <a:bodyPr/>
          <a:lstStyle/>
          <a:p>
            <a:pPr eaLnBrk="1" hangingPunct="1"/>
            <a:r>
              <a:rPr lang="en-US" altLang="en-US" smtClean="0">
                <a:solidFill>
                  <a:srgbClr val="0070C0"/>
                </a:solidFill>
              </a:rPr>
              <a:t>The PCT</a:t>
            </a:r>
            <a:endParaRPr lang="en-US" altLang="en-US" sz="3200" b="1" smtClean="0">
              <a:solidFill>
                <a:srgbClr val="0070C0"/>
              </a:solidFill>
            </a:endParaRPr>
          </a:p>
        </p:txBody>
      </p:sp>
      <p:pic>
        <p:nvPicPr>
          <p:cNvPr id="27652" name="Picture 2" descr="http://ecx.images-amazon.com/images/I/617y3X5wccL._SL1500_.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3488" y="2185988"/>
            <a:ext cx="3363912"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1"/>
          <p:cNvSpPr txBox="1">
            <a:spLocks noChangeArrowheads="1"/>
          </p:cNvSpPr>
          <p:nvPr/>
        </p:nvSpPr>
        <p:spPr bwMode="auto">
          <a:xfrm>
            <a:off x="2916238" y="1268413"/>
            <a:ext cx="23034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filing tool for applicants with global reach</a:t>
            </a:r>
          </a:p>
        </p:txBody>
      </p:sp>
      <p:sp>
        <p:nvSpPr>
          <p:cNvPr id="27654" name="TextBox 8"/>
          <p:cNvSpPr txBox="1">
            <a:spLocks noChangeArrowheads="1"/>
          </p:cNvSpPr>
          <p:nvPr/>
        </p:nvSpPr>
        <p:spPr bwMode="auto">
          <a:xfrm>
            <a:off x="814388" y="2185988"/>
            <a:ext cx="18716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work-sharing tool for Offices</a:t>
            </a:r>
          </a:p>
        </p:txBody>
      </p:sp>
      <p:sp>
        <p:nvSpPr>
          <p:cNvPr id="27655" name="TextBox 2"/>
          <p:cNvSpPr txBox="1">
            <a:spLocks noChangeArrowheads="1"/>
          </p:cNvSpPr>
          <p:nvPr/>
        </p:nvSpPr>
        <p:spPr bwMode="auto">
          <a:xfrm>
            <a:off x="5608638" y="2012950"/>
            <a:ext cx="2305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harmonized formalities</a:t>
            </a:r>
          </a:p>
        </p:txBody>
      </p:sp>
      <p:sp>
        <p:nvSpPr>
          <p:cNvPr id="27656" name="TextBox 3"/>
          <p:cNvSpPr txBox="1">
            <a:spLocks noChangeArrowheads="1"/>
          </p:cNvSpPr>
          <p:nvPr/>
        </p:nvSpPr>
        <p:spPr bwMode="auto">
          <a:xfrm>
            <a:off x="5580063" y="4360863"/>
            <a:ext cx="1943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buys</a:t>
            </a:r>
            <a:r>
              <a:rPr lang="fr-CH" altLang="en-US" sz="1600"/>
              <a:t> time</a:t>
            </a:r>
            <a:endParaRPr lang="en-US" altLang="en-US" sz="1600"/>
          </a:p>
        </p:txBody>
      </p:sp>
      <p:sp>
        <p:nvSpPr>
          <p:cNvPr id="27657" name="TextBox 4"/>
          <p:cNvSpPr txBox="1">
            <a:spLocks noChangeArrowheads="1"/>
          </p:cNvSpPr>
          <p:nvPr/>
        </p:nvSpPr>
        <p:spPr bwMode="auto">
          <a:xfrm>
            <a:off x="771525" y="4868863"/>
            <a:ext cx="2098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patentability analysis</a:t>
            </a:r>
          </a:p>
        </p:txBody>
      </p:sp>
      <p:sp>
        <p:nvSpPr>
          <p:cNvPr id="27658" name="TextBox 5"/>
          <p:cNvSpPr txBox="1">
            <a:spLocks noChangeArrowheads="1"/>
          </p:cNvSpPr>
          <p:nvPr/>
        </p:nvSpPr>
        <p:spPr bwMode="auto">
          <a:xfrm>
            <a:off x="771525" y="3455988"/>
            <a:ext cx="15843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ePCT filing </a:t>
            </a:r>
            <a:br>
              <a:rPr lang="en-US" altLang="en-US" sz="1600"/>
            </a:br>
            <a:r>
              <a:rPr lang="en-US" altLang="en-US" sz="1600"/>
              <a:t>and processing</a:t>
            </a:r>
          </a:p>
        </p:txBody>
      </p:sp>
      <p:sp>
        <p:nvSpPr>
          <p:cNvPr id="27659" name="TextBox 6"/>
          <p:cNvSpPr txBox="1">
            <a:spLocks noChangeArrowheads="1"/>
          </p:cNvSpPr>
          <p:nvPr/>
        </p:nvSpPr>
        <p:spPr bwMode="auto">
          <a:xfrm>
            <a:off x="5983288" y="3116263"/>
            <a:ext cx="25098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allows for </a:t>
            </a:r>
            <a:br>
              <a:rPr lang="en-US" altLang="en-US" sz="1600"/>
            </a:br>
            <a:r>
              <a:rPr lang="en-US" altLang="en-US" sz="1600"/>
              <a:t>correction of errors</a:t>
            </a:r>
          </a:p>
        </p:txBody>
      </p:sp>
      <p:sp>
        <p:nvSpPr>
          <p:cNvPr id="27660" name="TextBox 7"/>
          <p:cNvSpPr txBox="1">
            <a:spLocks noChangeArrowheads="1"/>
          </p:cNvSpPr>
          <p:nvPr/>
        </p:nvSpPr>
        <p:spPr bwMode="auto">
          <a:xfrm>
            <a:off x="3779838" y="5380038"/>
            <a:ext cx="20875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flexibility, </a:t>
            </a:r>
            <a:br>
              <a:rPr lang="en-US" altLang="en-US" sz="1600"/>
            </a:br>
            <a:r>
              <a:rPr lang="en-US" altLang="en-US" sz="1600"/>
              <a:t>keeps options open</a:t>
            </a:r>
          </a:p>
        </p:txBody>
      </p:sp>
      <p:sp>
        <p:nvSpPr>
          <p:cNvPr id="27661" name="TextBox 1"/>
          <p:cNvSpPr txBox="1">
            <a:spLocks noChangeArrowheads="1"/>
          </p:cNvSpPr>
          <p:nvPr/>
        </p:nvSpPr>
        <p:spPr bwMode="auto">
          <a:xfrm rot="3412242">
            <a:off x="4829176" y="3148012"/>
            <a:ext cx="323850" cy="460375"/>
          </a:xfrm>
          <a:prstGeom prst="rect">
            <a:avLst/>
          </a:prstGeom>
          <a:solidFill>
            <a:srgbClr val="9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Tree>
    <p:extLst>
      <p:ext uri="{BB962C8B-B14F-4D97-AF65-F5344CB8AC3E}">
        <p14:creationId xmlns:p14="http://schemas.microsoft.com/office/powerpoint/2010/main" val="15643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2"/>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FFA81792-A328-4CFF-AC0E-7A336417DEB7}" type="slidenum">
              <a:rPr lang="en-US" altLang="en-US" sz="1400" smtClean="0"/>
              <a:pPr eaLnBrk="1" hangingPunct="1">
                <a:spcBef>
                  <a:spcPct val="0"/>
                </a:spcBef>
                <a:buFontTx/>
                <a:buNone/>
              </a:pPr>
              <a:t>47</a:t>
            </a:fld>
            <a:endParaRPr lang="en-US" altLang="en-US" sz="1400" smtClean="0"/>
          </a:p>
        </p:txBody>
      </p:sp>
      <p:sp>
        <p:nvSpPr>
          <p:cNvPr id="28675" name="Rectangle 2"/>
          <p:cNvSpPr>
            <a:spLocks noGrp="1" noChangeArrowheads="1"/>
          </p:cNvSpPr>
          <p:nvPr>
            <p:ph type="title"/>
          </p:nvPr>
        </p:nvSpPr>
        <p:spPr/>
        <p:txBody>
          <a:bodyPr/>
          <a:lstStyle/>
          <a:p>
            <a:pPr eaLnBrk="1" hangingPunct="1"/>
            <a:r>
              <a:rPr lang="en-US" altLang="en-US" smtClean="0">
                <a:solidFill>
                  <a:srgbClr val="0070C0"/>
                </a:solidFill>
              </a:rPr>
              <a:t>The PCT in 1978</a:t>
            </a:r>
          </a:p>
        </p:txBody>
      </p:sp>
      <p:pic>
        <p:nvPicPr>
          <p:cNvPr id="28676" name="Picture 3" descr="144-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25" y="1187450"/>
            <a:ext cx="905827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8458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Object 2"/>
          <p:cNvGraphicFramePr>
            <a:graphicFrameLocks noGrp="1" noChangeAspect="1"/>
          </p:cNvGraphicFramePr>
          <p:nvPr>
            <p:ph idx="1"/>
          </p:nvPr>
        </p:nvGraphicFramePr>
        <p:xfrm>
          <a:off x="0" y="0"/>
          <a:ext cx="10763250" cy="7715250"/>
        </p:xfrm>
        <a:graphic>
          <a:graphicData uri="http://schemas.openxmlformats.org/presentationml/2006/ole">
            <mc:AlternateContent xmlns:mc="http://schemas.openxmlformats.org/markup-compatibility/2006">
              <mc:Choice xmlns:v="urn:schemas-microsoft-com:vml" Requires="v">
                <p:oleObj spid="_x0000_s5141" name="Bitmap Image" r:id="rId3" imgW="0" imgH="0" progId="Paint.Picture">
                  <p:embed/>
                </p:oleObj>
              </mc:Choice>
              <mc:Fallback>
                <p:oleObj name="Bitmap Image" r:id="rId3" imgW="0" imgH="0" progId="Paint.Picture">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0763250" cy="771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699" name="Rectangle 2"/>
          <p:cNvSpPr>
            <a:spLocks noGrp="1" noChangeArrowheads="1"/>
          </p:cNvSpPr>
          <p:nvPr>
            <p:ph type="title"/>
          </p:nvPr>
        </p:nvSpPr>
        <p:spPr>
          <a:xfrm>
            <a:off x="468313" y="0"/>
            <a:ext cx="8229600" cy="1143000"/>
          </a:xfrm>
        </p:spPr>
        <p:txBody>
          <a:bodyPr/>
          <a:lstStyle/>
          <a:p>
            <a:pPr eaLnBrk="1" hangingPunct="1"/>
            <a:r>
              <a:rPr lang="en-US" altLang="en-US" smtClean="0">
                <a:solidFill>
                  <a:srgbClr val="0070C0"/>
                </a:solidFill>
              </a:rPr>
              <a:t>PCT Coverage Today </a:t>
            </a:r>
          </a:p>
        </p:txBody>
      </p:sp>
      <p:sp>
        <p:nvSpPr>
          <p:cNvPr id="29700" name="Slide Number Placeholder 1"/>
          <p:cNvSpPr>
            <a:spLocks noGrp="1"/>
          </p:cNvSpPr>
          <p:nvPr>
            <p:ph type="sldNum" sz="quarter" idx="10"/>
          </p:nvPr>
        </p:nvSpPr>
        <p:spPr>
          <a:noFill/>
        </p:spPr>
        <p:txBody>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0"/>
              </a:spcBef>
              <a:buFontTx/>
              <a:buNone/>
            </a:pPr>
            <a:fld id="{F0338214-8847-42FC-8817-9E625A8AE61D}" type="slidenum">
              <a:rPr lang="en-US" altLang="en-US" sz="1400" smtClean="0"/>
              <a:pPr eaLnBrk="1" hangingPunct="1">
                <a:spcBef>
                  <a:spcPct val="0"/>
                </a:spcBef>
                <a:buFontTx/>
                <a:buNone/>
              </a:pPr>
              <a:t>48</a:t>
            </a:fld>
            <a:endParaRPr lang="en-US" altLang="en-US" sz="1400" smtClean="0"/>
          </a:p>
        </p:txBody>
      </p:sp>
    </p:spTree>
    <p:extLst>
      <p:ext uri="{BB962C8B-B14F-4D97-AF65-F5344CB8AC3E}">
        <p14:creationId xmlns:p14="http://schemas.microsoft.com/office/powerpoint/2010/main" val="3140210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1447800" y="0"/>
          <a:ext cx="7696200" cy="4554538"/>
        </p:xfrm>
        <a:graphic>
          <a:graphicData uri="http://schemas.openxmlformats.org/presentationml/2006/ole">
            <mc:AlternateContent xmlns:mc="http://schemas.openxmlformats.org/markup-compatibility/2006">
              <mc:Choice xmlns:v="urn:schemas-microsoft-com:vml" Requires="v">
                <p:oleObj spid="_x0000_s4117" name="Bitmap Image" r:id="rId4" imgW="9752381" imgH="6990476" progId="Paint.Picture">
                  <p:embed/>
                </p:oleObj>
              </mc:Choice>
              <mc:Fallback>
                <p:oleObj name="Bitmap Image" r:id="rId4" imgW="9752381" imgH="6990476"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0"/>
                        <a:ext cx="7696200" cy="45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0723" name="Group 3"/>
          <p:cNvGrpSpPr>
            <a:grpSpLocks/>
          </p:cNvGrpSpPr>
          <p:nvPr/>
        </p:nvGrpSpPr>
        <p:grpSpPr bwMode="auto">
          <a:xfrm>
            <a:off x="228600" y="914400"/>
            <a:ext cx="1125538" cy="304800"/>
            <a:chOff x="192" y="336"/>
            <a:chExt cx="768" cy="192"/>
          </a:xfrm>
        </p:grpSpPr>
        <p:sp>
          <p:nvSpPr>
            <p:cNvPr id="30732" name="Rectangle 4"/>
            <p:cNvSpPr>
              <a:spLocks noChangeArrowheads="1"/>
            </p:cNvSpPr>
            <p:nvPr/>
          </p:nvSpPr>
          <p:spPr bwMode="auto">
            <a:xfrm>
              <a:off x="192" y="336"/>
              <a:ext cx="144" cy="180"/>
            </a:xfrm>
            <a:prstGeom prst="rect">
              <a:avLst/>
            </a:prstGeom>
            <a:solidFill>
              <a:srgbClr val="0099CC"/>
            </a:solidFill>
            <a:ln w="12700">
              <a:solidFill>
                <a:schemeClr val="tx1"/>
              </a:solidFill>
              <a:miter lim="800000"/>
              <a:headEnd/>
              <a:tailEnd/>
            </a:ln>
          </p:spPr>
          <p:txBody>
            <a:bodyPr anchor="ctr">
              <a:spAutoFit/>
            </a:bodyPr>
            <a:lstStyle>
              <a:lvl1pPr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ea typeface="ヒラギノ角ゴ Pro W3"/>
                <a:cs typeface="ヒラギノ角ゴ Pro W3"/>
              </a:endParaRPr>
            </a:p>
          </p:txBody>
        </p:sp>
        <p:sp>
          <p:nvSpPr>
            <p:cNvPr id="30733" name="Text Box 5"/>
            <p:cNvSpPr txBox="1">
              <a:spLocks noChangeArrowheads="1"/>
            </p:cNvSpPr>
            <p:nvPr/>
          </p:nvSpPr>
          <p:spPr bwMode="auto">
            <a:xfrm>
              <a:off x="288" y="336"/>
              <a:ext cx="6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1400" b="1">
                  <a:ea typeface="ヒラギノ角ゴ Pro W3"/>
                  <a:cs typeface="ヒラギノ角ゴ Pro W3"/>
                </a:rPr>
                <a:t>=PCT</a:t>
              </a:r>
            </a:p>
          </p:txBody>
        </p:sp>
      </p:grpSp>
      <p:sp>
        <p:nvSpPr>
          <p:cNvPr id="30724" name="Text Box 6"/>
          <p:cNvSpPr txBox="1">
            <a:spLocks noChangeArrowheads="1"/>
          </p:cNvSpPr>
          <p:nvPr/>
        </p:nvSpPr>
        <p:spPr bwMode="auto">
          <a:xfrm>
            <a:off x="33338" y="2924175"/>
            <a:ext cx="175260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228600" indent="-228600" defTabSz="762000"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800">
                <a:ea typeface="ヒラギノ角ゴ Pro W3"/>
                <a:cs typeface="ヒラギノ角ゴ Pro W3"/>
              </a:rPr>
              <a:t>Albania		</a:t>
            </a:r>
          </a:p>
          <a:p>
            <a:pPr eaLnBrk="1" hangingPunct="1">
              <a:spcBef>
                <a:spcPct val="0"/>
              </a:spcBef>
              <a:buFontTx/>
              <a:buNone/>
            </a:pPr>
            <a:r>
              <a:rPr lang="en-US" altLang="en-US" sz="800">
                <a:ea typeface="ヒラギノ角ゴ Pro W3"/>
                <a:cs typeface="ヒラギノ角ゴ Pro W3"/>
              </a:rPr>
              <a:t>Algeria		</a:t>
            </a:r>
          </a:p>
          <a:p>
            <a:pPr eaLnBrk="1" hangingPunct="1">
              <a:spcBef>
                <a:spcPct val="0"/>
              </a:spcBef>
              <a:buFontTx/>
              <a:buNone/>
            </a:pPr>
            <a:r>
              <a:rPr lang="en-US" altLang="en-US" sz="800">
                <a:ea typeface="ヒラギノ角ゴ Pro W3"/>
                <a:cs typeface="ヒラギノ角ゴ Pro W3"/>
              </a:rPr>
              <a:t>Angola</a:t>
            </a:r>
          </a:p>
          <a:p>
            <a:pPr eaLnBrk="1" hangingPunct="1">
              <a:spcBef>
                <a:spcPct val="0"/>
              </a:spcBef>
              <a:buFontTx/>
              <a:buNone/>
            </a:pPr>
            <a:r>
              <a:rPr lang="en-US" altLang="en-US" sz="800">
                <a:ea typeface="ヒラギノ角ゴ Pro W3"/>
                <a:cs typeface="ヒラギノ角ゴ Pro W3"/>
              </a:rPr>
              <a:t>Antigua and Barbuda	</a:t>
            </a:r>
          </a:p>
          <a:p>
            <a:pPr eaLnBrk="1" hangingPunct="1">
              <a:spcBef>
                <a:spcPct val="0"/>
              </a:spcBef>
              <a:buFontTx/>
              <a:buNone/>
            </a:pPr>
            <a:r>
              <a:rPr lang="en-US" altLang="en-US" sz="800">
                <a:ea typeface="ヒラギノ角ゴ Pro W3"/>
                <a:cs typeface="ヒラギノ角ゴ Pro W3"/>
              </a:rPr>
              <a:t>Armenia		</a:t>
            </a:r>
          </a:p>
          <a:p>
            <a:pPr eaLnBrk="1" hangingPunct="1">
              <a:spcBef>
                <a:spcPct val="0"/>
              </a:spcBef>
              <a:buFontTx/>
              <a:buNone/>
            </a:pPr>
            <a:r>
              <a:rPr lang="en-US" altLang="en-US" sz="800">
                <a:ea typeface="ヒラギノ角ゴ Pro W3"/>
                <a:cs typeface="ヒラギノ角ゴ Pro W3"/>
              </a:rPr>
              <a:t>Australia		</a:t>
            </a:r>
          </a:p>
          <a:p>
            <a:pPr eaLnBrk="1" hangingPunct="1">
              <a:spcBef>
                <a:spcPct val="0"/>
              </a:spcBef>
              <a:buFontTx/>
              <a:buNone/>
            </a:pPr>
            <a:r>
              <a:rPr lang="en-US" altLang="en-US" sz="800">
                <a:ea typeface="ヒラギノ角ゴ Pro W3"/>
                <a:cs typeface="ヒラギノ角ゴ Pro W3"/>
              </a:rPr>
              <a:t>Austria		</a:t>
            </a:r>
          </a:p>
          <a:p>
            <a:pPr eaLnBrk="1" hangingPunct="1">
              <a:spcBef>
                <a:spcPct val="0"/>
              </a:spcBef>
              <a:buFontTx/>
              <a:buNone/>
            </a:pPr>
            <a:r>
              <a:rPr lang="en-US" altLang="en-US" sz="800">
                <a:ea typeface="ヒラギノ角ゴ Pro W3"/>
                <a:cs typeface="ヒラギノ角ゴ Pro W3"/>
              </a:rPr>
              <a:t>Azerbaijan		</a:t>
            </a:r>
          </a:p>
          <a:p>
            <a:pPr eaLnBrk="1" hangingPunct="1">
              <a:spcBef>
                <a:spcPct val="0"/>
              </a:spcBef>
              <a:buFontTx/>
              <a:buNone/>
            </a:pPr>
            <a:r>
              <a:rPr lang="en-US" altLang="en-US" sz="800">
                <a:ea typeface="ヒラギノ角ゴ Pro W3"/>
                <a:cs typeface="ヒラギノ角ゴ Pro W3"/>
              </a:rPr>
              <a:t>Bahrain</a:t>
            </a:r>
            <a:r>
              <a:rPr lang="en-US" altLang="en-US" sz="800">
                <a:solidFill>
                  <a:srgbClr val="AF3737"/>
                </a:solidFill>
                <a:ea typeface="ヒラギノ角ゴ Pro W3"/>
                <a:cs typeface="ヒラギノ角ゴ Pro W3"/>
              </a:rPr>
              <a:t> </a:t>
            </a:r>
          </a:p>
          <a:p>
            <a:pPr eaLnBrk="1" hangingPunct="1">
              <a:spcBef>
                <a:spcPct val="0"/>
              </a:spcBef>
              <a:buFontTx/>
              <a:buNone/>
            </a:pPr>
            <a:r>
              <a:rPr lang="en-US" altLang="en-US" sz="800">
                <a:ea typeface="ヒラギノ角ゴ Pro W3"/>
                <a:cs typeface="ヒラギノ角ゴ Pro W3"/>
              </a:rPr>
              <a:t>Barbados		</a:t>
            </a:r>
          </a:p>
          <a:p>
            <a:pPr eaLnBrk="1" hangingPunct="1">
              <a:spcBef>
                <a:spcPct val="0"/>
              </a:spcBef>
              <a:buFontTx/>
              <a:buNone/>
            </a:pPr>
            <a:r>
              <a:rPr lang="en-US" altLang="en-US" sz="800">
                <a:ea typeface="ヒラギノ角ゴ Pro W3"/>
                <a:cs typeface="ヒラギノ角ゴ Pro W3"/>
              </a:rPr>
              <a:t>Belarus		</a:t>
            </a:r>
          </a:p>
          <a:p>
            <a:pPr eaLnBrk="1" hangingPunct="1">
              <a:spcBef>
                <a:spcPct val="0"/>
              </a:spcBef>
              <a:buFontTx/>
              <a:buNone/>
            </a:pPr>
            <a:r>
              <a:rPr lang="en-US" altLang="en-US" sz="800">
                <a:ea typeface="ヒラギノ角ゴ Pro W3"/>
                <a:cs typeface="ヒラギノ角ゴ Pro W3"/>
              </a:rPr>
              <a:t>Belgium		</a:t>
            </a:r>
          </a:p>
          <a:p>
            <a:pPr eaLnBrk="1" hangingPunct="1">
              <a:spcBef>
                <a:spcPct val="0"/>
              </a:spcBef>
              <a:buFontTx/>
              <a:buNone/>
            </a:pPr>
            <a:r>
              <a:rPr lang="en-US" altLang="en-US" sz="800">
                <a:ea typeface="ヒラギノ角ゴ Pro W3"/>
                <a:cs typeface="ヒラギノ角ゴ Pro W3"/>
              </a:rPr>
              <a:t>Belize		</a:t>
            </a:r>
          </a:p>
          <a:p>
            <a:pPr eaLnBrk="1" hangingPunct="1">
              <a:spcBef>
                <a:spcPct val="0"/>
              </a:spcBef>
              <a:buFontTx/>
              <a:buNone/>
            </a:pPr>
            <a:r>
              <a:rPr lang="en-US" altLang="en-US" sz="800">
                <a:ea typeface="ヒラギノ角ゴ Pro W3"/>
                <a:cs typeface="ヒラギノ角ゴ Pro W3"/>
              </a:rPr>
              <a:t>Benin		</a:t>
            </a:r>
          </a:p>
          <a:p>
            <a:pPr eaLnBrk="1" hangingPunct="1">
              <a:spcBef>
                <a:spcPct val="0"/>
              </a:spcBef>
              <a:buFontTx/>
              <a:buNone/>
            </a:pPr>
            <a:r>
              <a:rPr lang="en-US" altLang="en-US" sz="800">
                <a:ea typeface="ヒラギノ角ゴ Pro W3"/>
                <a:cs typeface="ヒラギノ角ゴ Pro W3"/>
              </a:rPr>
              <a:t>Bosnia and Herzegovina	</a:t>
            </a:r>
          </a:p>
          <a:p>
            <a:pPr eaLnBrk="1" hangingPunct="1">
              <a:spcBef>
                <a:spcPct val="0"/>
              </a:spcBef>
              <a:buFontTx/>
              <a:buNone/>
            </a:pPr>
            <a:r>
              <a:rPr lang="en-US" altLang="en-US" sz="800">
                <a:ea typeface="ヒラギノ角ゴ Pro W3"/>
                <a:cs typeface="ヒラギノ角ゴ Pro W3"/>
              </a:rPr>
              <a:t>Botswana </a:t>
            </a:r>
          </a:p>
          <a:p>
            <a:pPr eaLnBrk="1" hangingPunct="1">
              <a:spcBef>
                <a:spcPct val="0"/>
              </a:spcBef>
              <a:buFontTx/>
              <a:buNone/>
            </a:pPr>
            <a:r>
              <a:rPr lang="en-US" altLang="en-US" sz="800">
                <a:ea typeface="ヒラギノ角ゴ Pro W3"/>
                <a:cs typeface="ヒラギノ角ゴ Pro W3"/>
              </a:rPr>
              <a:t>Brazil		</a:t>
            </a:r>
          </a:p>
          <a:p>
            <a:pPr eaLnBrk="1" hangingPunct="1">
              <a:spcBef>
                <a:spcPct val="0"/>
              </a:spcBef>
              <a:buFontTx/>
              <a:buNone/>
            </a:pPr>
            <a:r>
              <a:rPr lang="en-US" altLang="en-US" sz="800">
                <a:ea typeface="ヒラギノ角ゴ Pro W3"/>
                <a:cs typeface="ヒラギノ角ゴ Pro W3"/>
              </a:rPr>
              <a:t>Brunei Darussalam</a:t>
            </a:r>
          </a:p>
          <a:p>
            <a:pPr eaLnBrk="1" hangingPunct="1">
              <a:spcBef>
                <a:spcPct val="0"/>
              </a:spcBef>
              <a:buFontTx/>
              <a:buNone/>
            </a:pPr>
            <a:r>
              <a:rPr lang="en-US" altLang="en-US" sz="800">
                <a:ea typeface="ヒラギノ角ゴ Pro W3"/>
                <a:cs typeface="ヒラギノ角ゴ Pro W3"/>
              </a:rPr>
              <a:t>Bulgaria		</a:t>
            </a:r>
          </a:p>
          <a:p>
            <a:pPr eaLnBrk="1" hangingPunct="1">
              <a:spcBef>
                <a:spcPct val="0"/>
              </a:spcBef>
              <a:buFontTx/>
              <a:buNone/>
            </a:pPr>
            <a:r>
              <a:rPr lang="en-US" altLang="en-US" sz="800">
                <a:ea typeface="ヒラギノ角ゴ Pro W3"/>
                <a:cs typeface="ヒラギノ角ゴ Pro W3"/>
              </a:rPr>
              <a:t>Burkina Faso		</a:t>
            </a:r>
          </a:p>
          <a:p>
            <a:pPr eaLnBrk="1" hangingPunct="1">
              <a:spcBef>
                <a:spcPct val="0"/>
              </a:spcBef>
              <a:buFontTx/>
              <a:buNone/>
            </a:pPr>
            <a:r>
              <a:rPr lang="en-US" altLang="en-US" sz="800">
                <a:ea typeface="ヒラギノ角ゴ Pro W3"/>
                <a:cs typeface="ヒラギノ角ゴ Pro W3"/>
              </a:rPr>
              <a:t>Cameroon		</a:t>
            </a:r>
          </a:p>
          <a:p>
            <a:pPr eaLnBrk="1" hangingPunct="1">
              <a:spcBef>
                <a:spcPct val="0"/>
              </a:spcBef>
              <a:buFontTx/>
              <a:buNone/>
            </a:pPr>
            <a:r>
              <a:rPr lang="en-US" altLang="en-US" sz="800">
                <a:ea typeface="ヒラギノ角ゴ Pro W3"/>
                <a:cs typeface="ヒラギノ角ゴ Pro W3"/>
              </a:rPr>
              <a:t>Canada		</a:t>
            </a:r>
          </a:p>
          <a:p>
            <a:pPr eaLnBrk="1" hangingPunct="1">
              <a:spcBef>
                <a:spcPct val="0"/>
              </a:spcBef>
              <a:buFontTx/>
              <a:buNone/>
            </a:pPr>
            <a:r>
              <a:rPr lang="en-US" altLang="en-US" sz="800">
                <a:ea typeface="ヒラギノ角ゴ Pro W3"/>
                <a:cs typeface="ヒラギノ角ゴ Pro W3"/>
              </a:rPr>
              <a:t>Central African Republic	</a:t>
            </a:r>
          </a:p>
          <a:p>
            <a:pPr eaLnBrk="1" hangingPunct="1">
              <a:spcBef>
                <a:spcPct val="0"/>
              </a:spcBef>
              <a:buFontTx/>
              <a:buNone/>
            </a:pPr>
            <a:r>
              <a:rPr lang="en-US" altLang="en-US" sz="800">
                <a:ea typeface="ヒラギノ角ゴ Pro W3"/>
                <a:cs typeface="ヒラギノ角ゴ Pro W3"/>
              </a:rPr>
              <a:t>Chad</a:t>
            </a:r>
          </a:p>
          <a:p>
            <a:pPr eaLnBrk="1" hangingPunct="1">
              <a:spcBef>
                <a:spcPct val="0"/>
              </a:spcBef>
              <a:buFontTx/>
              <a:buNone/>
            </a:pPr>
            <a:r>
              <a:rPr lang="en-GB" altLang="en-US" sz="800">
                <a:ea typeface="ヒラギノ角ゴ Pro W3"/>
                <a:cs typeface="ヒラギノ角ゴ Pro W3"/>
              </a:rPr>
              <a:t>Chile</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China </a:t>
            </a:r>
          </a:p>
          <a:p>
            <a:pPr eaLnBrk="1" hangingPunct="1">
              <a:spcBef>
                <a:spcPct val="0"/>
              </a:spcBef>
              <a:buFontTx/>
              <a:buNone/>
            </a:pPr>
            <a:r>
              <a:rPr lang="en-US" altLang="en-US" sz="800">
                <a:ea typeface="ヒラギノ角ゴ Pro W3"/>
                <a:cs typeface="ヒラギノ角ゴ Pro W3"/>
              </a:rPr>
              <a:t>Colombia </a:t>
            </a:r>
          </a:p>
          <a:p>
            <a:pPr eaLnBrk="1" hangingPunct="1">
              <a:spcBef>
                <a:spcPct val="0"/>
              </a:spcBef>
              <a:buFontTx/>
              <a:buNone/>
            </a:pPr>
            <a:r>
              <a:rPr lang="en-US" altLang="en-US" sz="800">
                <a:ea typeface="ヒラギノ角ゴ Pro W3"/>
                <a:cs typeface="ヒラギノ角ゴ Pro W3"/>
              </a:rPr>
              <a:t>Comoros </a:t>
            </a:r>
          </a:p>
          <a:p>
            <a:pPr eaLnBrk="1" hangingPunct="1">
              <a:spcBef>
                <a:spcPct val="0"/>
              </a:spcBef>
              <a:buFontTx/>
              <a:buNone/>
            </a:pPr>
            <a:r>
              <a:rPr lang="en-US" altLang="en-US" sz="800">
                <a:ea typeface="ヒラギノ角ゴ Pro W3"/>
                <a:cs typeface="ヒラギノ角ゴ Pro W3"/>
              </a:rPr>
              <a:t>Congo</a:t>
            </a:r>
          </a:p>
        </p:txBody>
      </p:sp>
      <p:sp>
        <p:nvSpPr>
          <p:cNvPr id="30725" name="Text Box 7"/>
          <p:cNvSpPr txBox="1">
            <a:spLocks noChangeArrowheads="1"/>
          </p:cNvSpPr>
          <p:nvPr/>
        </p:nvSpPr>
        <p:spPr bwMode="auto">
          <a:xfrm>
            <a:off x="1354138" y="3073400"/>
            <a:ext cx="227965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800">
                <a:ea typeface="ヒラギノ角ゴ Pro W3"/>
                <a:cs typeface="ヒラギノ角ゴ Pro W3"/>
              </a:rPr>
              <a:t>		</a:t>
            </a:r>
          </a:p>
          <a:p>
            <a:pPr eaLnBrk="1" hangingPunct="1">
              <a:spcBef>
                <a:spcPct val="0"/>
              </a:spcBef>
              <a:buFontTx/>
              <a:buNone/>
            </a:pPr>
            <a:r>
              <a:rPr lang="en-US" altLang="en-US" sz="800">
                <a:ea typeface="ヒラギノ角ゴ Pro W3"/>
                <a:cs typeface="ヒラギノ角ゴ Pro W3"/>
              </a:rPr>
              <a:t>Costa Rica		</a:t>
            </a:r>
          </a:p>
          <a:p>
            <a:pPr eaLnBrk="1" hangingPunct="1">
              <a:spcBef>
                <a:spcPct val="0"/>
              </a:spcBef>
              <a:buFontTx/>
              <a:buNone/>
            </a:pPr>
            <a:r>
              <a:rPr lang="en-US" altLang="en-US" sz="800">
                <a:ea typeface="ヒラギノ角ゴ Pro W3"/>
                <a:cs typeface="ヒラギノ角ゴ Pro W3"/>
              </a:rPr>
              <a:t>Côte d'Ivoire		</a:t>
            </a:r>
          </a:p>
          <a:p>
            <a:pPr eaLnBrk="1" hangingPunct="1">
              <a:spcBef>
                <a:spcPct val="0"/>
              </a:spcBef>
              <a:buFontTx/>
              <a:buNone/>
            </a:pPr>
            <a:r>
              <a:rPr lang="en-US" altLang="en-US" sz="800">
                <a:ea typeface="ヒラギノ角ゴ Pro W3"/>
                <a:cs typeface="ヒラギノ角ゴ Pro W3"/>
              </a:rPr>
              <a:t>Croatia		</a:t>
            </a:r>
          </a:p>
          <a:p>
            <a:pPr eaLnBrk="1" hangingPunct="1">
              <a:spcBef>
                <a:spcPct val="0"/>
              </a:spcBef>
              <a:buFontTx/>
              <a:buNone/>
            </a:pPr>
            <a:r>
              <a:rPr lang="en-US" altLang="en-US" sz="800">
                <a:ea typeface="ヒラギノ角ゴ Pro W3"/>
                <a:cs typeface="ヒラギノ角ゴ Pro W3"/>
              </a:rPr>
              <a:t>Cuba		</a:t>
            </a:r>
          </a:p>
          <a:p>
            <a:pPr eaLnBrk="1" hangingPunct="1">
              <a:spcBef>
                <a:spcPct val="0"/>
              </a:spcBef>
              <a:buFontTx/>
              <a:buNone/>
            </a:pPr>
            <a:r>
              <a:rPr lang="en-US" altLang="en-US" sz="800">
                <a:ea typeface="ヒラギノ角ゴ Pro W3"/>
                <a:cs typeface="ヒラギノ角ゴ Pro W3"/>
              </a:rPr>
              <a:t>Cyprus		</a:t>
            </a:r>
          </a:p>
          <a:p>
            <a:pPr eaLnBrk="1" hangingPunct="1">
              <a:spcBef>
                <a:spcPct val="0"/>
              </a:spcBef>
              <a:buFontTx/>
              <a:buNone/>
            </a:pPr>
            <a:r>
              <a:rPr lang="en-US" altLang="en-US" sz="800">
                <a:ea typeface="ヒラギノ角ゴ Pro W3"/>
                <a:cs typeface="ヒラギノ角ゴ Pro W3"/>
              </a:rPr>
              <a:t>Czech Republic		</a:t>
            </a:r>
          </a:p>
          <a:p>
            <a:pPr eaLnBrk="1" hangingPunct="1">
              <a:spcBef>
                <a:spcPct val="0"/>
              </a:spcBef>
              <a:buFontTx/>
              <a:buNone/>
            </a:pPr>
            <a:r>
              <a:rPr lang="en-US" altLang="en-US" sz="800">
                <a:ea typeface="ヒラギノ角ゴ Pro W3"/>
                <a:cs typeface="ヒラギノ角ゴ Pro W3"/>
              </a:rPr>
              <a:t>Democratic People's	</a:t>
            </a:r>
          </a:p>
          <a:p>
            <a:pPr eaLnBrk="1" hangingPunct="1">
              <a:spcBef>
                <a:spcPct val="0"/>
              </a:spcBef>
              <a:buFontTx/>
              <a:buNone/>
            </a:pPr>
            <a:r>
              <a:rPr lang="en-US" altLang="en-US" sz="800">
                <a:ea typeface="ヒラギノ角ゴ Pro W3"/>
                <a:cs typeface="ヒラギノ角ゴ Pro W3"/>
              </a:rPr>
              <a:t>   Republic of Korea	</a:t>
            </a:r>
          </a:p>
          <a:p>
            <a:pPr eaLnBrk="1" hangingPunct="1">
              <a:spcBef>
                <a:spcPct val="0"/>
              </a:spcBef>
              <a:buFontTx/>
              <a:buNone/>
            </a:pPr>
            <a:r>
              <a:rPr lang="en-US" altLang="en-US" sz="800">
                <a:ea typeface="ヒラギノ角ゴ Pro W3"/>
                <a:cs typeface="ヒラギノ角ゴ Pro W3"/>
              </a:rPr>
              <a:t>Denmark		</a:t>
            </a:r>
          </a:p>
          <a:p>
            <a:pPr eaLnBrk="1" hangingPunct="1">
              <a:spcBef>
                <a:spcPct val="0"/>
              </a:spcBef>
              <a:buFontTx/>
              <a:buNone/>
            </a:pPr>
            <a:r>
              <a:rPr lang="en-US" altLang="en-US" sz="800">
                <a:ea typeface="ヒラギノ角ゴ Pro W3"/>
                <a:cs typeface="ヒラギノ角ゴ Pro W3"/>
              </a:rPr>
              <a:t>Dominica</a:t>
            </a:r>
          </a:p>
          <a:p>
            <a:pPr eaLnBrk="1" hangingPunct="1">
              <a:spcBef>
                <a:spcPct val="0"/>
              </a:spcBef>
              <a:buFontTx/>
              <a:buNone/>
            </a:pPr>
            <a:r>
              <a:rPr lang="en-US" altLang="en-US" sz="800">
                <a:ea typeface="ヒラギノ角ゴ Pro W3"/>
                <a:cs typeface="ヒラギノ角ゴ Pro W3"/>
              </a:rPr>
              <a:t>Dominican Republic</a:t>
            </a:r>
            <a:r>
              <a:rPr lang="en-US" altLang="en-US" sz="800">
                <a:solidFill>
                  <a:srgbClr val="AF3737"/>
                </a:solidFill>
                <a:ea typeface="ヒラギノ角ゴ Pro W3"/>
                <a:cs typeface="ヒラギノ角ゴ Pro W3"/>
              </a:rPr>
              <a:t>	</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Ecuador</a:t>
            </a:r>
          </a:p>
          <a:p>
            <a:pPr eaLnBrk="1" hangingPunct="1">
              <a:spcBef>
                <a:spcPct val="0"/>
              </a:spcBef>
              <a:buFontTx/>
              <a:buNone/>
            </a:pPr>
            <a:r>
              <a:rPr lang="en-US" altLang="en-US" sz="800">
                <a:ea typeface="ヒラギノ角ゴ Pro W3"/>
                <a:cs typeface="ヒラギノ角ゴ Pro W3"/>
              </a:rPr>
              <a:t>Egypt</a:t>
            </a:r>
          </a:p>
          <a:p>
            <a:pPr eaLnBrk="1" hangingPunct="1">
              <a:spcBef>
                <a:spcPct val="0"/>
              </a:spcBef>
              <a:buFontTx/>
              <a:buNone/>
            </a:pPr>
            <a:r>
              <a:rPr lang="en-US" altLang="en-US" sz="800">
                <a:ea typeface="ヒラギノ角ゴ Pro W3"/>
                <a:cs typeface="ヒラギノ角ゴ Pro W3"/>
              </a:rPr>
              <a:t>El Salvador</a:t>
            </a:r>
          </a:p>
          <a:p>
            <a:pPr eaLnBrk="1" hangingPunct="1">
              <a:spcBef>
                <a:spcPct val="0"/>
              </a:spcBef>
              <a:buFontTx/>
              <a:buNone/>
            </a:pPr>
            <a:r>
              <a:rPr lang="en-US" altLang="en-US" sz="800">
                <a:ea typeface="ヒラギノ角ゴ Pro W3"/>
                <a:cs typeface="ヒラギノ角ゴ Pro W3"/>
              </a:rPr>
              <a:t>Equatorial Guinea </a:t>
            </a:r>
          </a:p>
          <a:p>
            <a:pPr eaLnBrk="1" hangingPunct="1">
              <a:spcBef>
                <a:spcPct val="0"/>
              </a:spcBef>
              <a:buFontTx/>
              <a:buNone/>
            </a:pPr>
            <a:r>
              <a:rPr lang="en-US" altLang="en-US" sz="800">
                <a:ea typeface="ヒラギノ角ゴ Pro W3"/>
                <a:cs typeface="ヒラギノ角ゴ Pro W3"/>
              </a:rPr>
              <a:t>Estonia		</a:t>
            </a:r>
          </a:p>
          <a:p>
            <a:pPr eaLnBrk="1" hangingPunct="1">
              <a:spcBef>
                <a:spcPct val="0"/>
              </a:spcBef>
              <a:buFontTx/>
              <a:buNone/>
            </a:pPr>
            <a:r>
              <a:rPr lang="en-US" altLang="en-US" sz="800">
                <a:ea typeface="ヒラギノ角ゴ Pro W3"/>
                <a:cs typeface="ヒラギノ角ゴ Pro W3"/>
              </a:rPr>
              <a:t>Finland		</a:t>
            </a:r>
          </a:p>
          <a:p>
            <a:pPr eaLnBrk="1" hangingPunct="1">
              <a:spcBef>
                <a:spcPct val="0"/>
              </a:spcBef>
              <a:buFontTx/>
              <a:buNone/>
            </a:pPr>
            <a:r>
              <a:rPr lang="en-US" altLang="en-US" sz="800">
                <a:ea typeface="ヒラギノ角ゴ Pro W3"/>
                <a:cs typeface="ヒラギノ角ゴ Pro W3"/>
              </a:rPr>
              <a:t>France</a:t>
            </a:r>
            <a:r>
              <a:rPr lang="en-US" altLang="en-US" sz="800" baseline="30000">
                <a:ea typeface="ヒラギノ角ゴ Pro W3"/>
                <a:cs typeface="ヒラギノ角ゴ Pro W3"/>
              </a:rPr>
              <a:t>,</a:t>
            </a:r>
            <a:r>
              <a:rPr lang="en-US" altLang="en-US" sz="800">
                <a:ea typeface="ヒラギノ角ゴ Pro W3"/>
                <a:cs typeface="ヒラギノ角ゴ Pro W3"/>
              </a:rPr>
              <a:t>		</a:t>
            </a:r>
          </a:p>
          <a:p>
            <a:pPr eaLnBrk="1" hangingPunct="1">
              <a:spcBef>
                <a:spcPct val="0"/>
              </a:spcBef>
              <a:buFontTx/>
              <a:buNone/>
            </a:pPr>
            <a:r>
              <a:rPr lang="en-US" altLang="en-US" sz="800">
                <a:ea typeface="ヒラギノ角ゴ Pro W3"/>
                <a:cs typeface="ヒラギノ角ゴ Pro W3"/>
              </a:rPr>
              <a:t>Gabon</a:t>
            </a:r>
          </a:p>
          <a:p>
            <a:pPr eaLnBrk="1" hangingPunct="1">
              <a:spcBef>
                <a:spcPct val="0"/>
              </a:spcBef>
              <a:buFontTx/>
              <a:buNone/>
            </a:pPr>
            <a:r>
              <a:rPr lang="en-US" altLang="en-US" sz="800">
                <a:ea typeface="ヒラギノ角ゴ Pro W3"/>
                <a:cs typeface="ヒラギノ角ゴ Pro W3"/>
              </a:rPr>
              <a:t>Gambia</a:t>
            </a:r>
          </a:p>
          <a:p>
            <a:pPr eaLnBrk="1" hangingPunct="1">
              <a:spcBef>
                <a:spcPct val="0"/>
              </a:spcBef>
              <a:buFontTx/>
              <a:buNone/>
            </a:pPr>
            <a:r>
              <a:rPr lang="en-US" altLang="en-US" sz="800">
                <a:ea typeface="ヒラギノ角ゴ Pro W3"/>
                <a:cs typeface="ヒラギノ角ゴ Pro W3"/>
              </a:rPr>
              <a:t>Georgia </a:t>
            </a:r>
          </a:p>
          <a:p>
            <a:pPr eaLnBrk="1" hangingPunct="1">
              <a:spcBef>
                <a:spcPct val="0"/>
              </a:spcBef>
              <a:buFontTx/>
              <a:buNone/>
            </a:pPr>
            <a:r>
              <a:rPr lang="en-US" altLang="en-US" sz="800">
                <a:ea typeface="ヒラギノ角ゴ Pro W3"/>
                <a:cs typeface="ヒラギノ角ゴ Pro W3"/>
              </a:rPr>
              <a:t>Germany</a:t>
            </a:r>
          </a:p>
          <a:p>
            <a:pPr eaLnBrk="1" hangingPunct="1">
              <a:spcBef>
                <a:spcPct val="0"/>
              </a:spcBef>
              <a:buFontTx/>
              <a:buNone/>
            </a:pPr>
            <a:r>
              <a:rPr lang="en-US" altLang="en-US" sz="800">
                <a:ea typeface="ヒラギノ角ゴ Pro W3"/>
                <a:cs typeface="ヒラギノ角ゴ Pro W3"/>
              </a:rPr>
              <a:t>Ghana </a:t>
            </a:r>
          </a:p>
          <a:p>
            <a:pPr eaLnBrk="1" hangingPunct="1">
              <a:spcBef>
                <a:spcPct val="0"/>
              </a:spcBef>
              <a:buFontTx/>
              <a:buNone/>
            </a:pPr>
            <a:r>
              <a:rPr lang="en-US" altLang="en-US" sz="800">
                <a:ea typeface="ヒラギノ角ゴ Pro W3"/>
                <a:cs typeface="ヒラギノ角ゴ Pro W3"/>
              </a:rPr>
              <a:t>Greece	</a:t>
            </a:r>
          </a:p>
          <a:p>
            <a:pPr eaLnBrk="1" hangingPunct="1">
              <a:spcBef>
                <a:spcPct val="0"/>
              </a:spcBef>
              <a:buFontTx/>
              <a:buNone/>
            </a:pPr>
            <a:r>
              <a:rPr lang="en-US" altLang="en-US" sz="800">
                <a:ea typeface="ヒラギノ角ゴ Pro W3"/>
                <a:cs typeface="ヒラギノ角ゴ Pro W3"/>
              </a:rPr>
              <a:t>Grenada	</a:t>
            </a:r>
          </a:p>
          <a:p>
            <a:pPr eaLnBrk="1" hangingPunct="1">
              <a:spcBef>
                <a:spcPct val="0"/>
              </a:spcBef>
              <a:buFontTx/>
              <a:buNone/>
            </a:pPr>
            <a:r>
              <a:rPr lang="en-US" altLang="en-US" sz="800">
                <a:ea typeface="ヒラギノ角ゴ Pro W3"/>
                <a:cs typeface="ヒラギノ角ゴ Pro W3"/>
              </a:rPr>
              <a:t>Guatemala</a:t>
            </a:r>
          </a:p>
          <a:p>
            <a:pPr eaLnBrk="1" hangingPunct="1">
              <a:spcBef>
                <a:spcPct val="0"/>
              </a:spcBef>
              <a:buFontTx/>
              <a:buNone/>
            </a:pPr>
            <a:r>
              <a:rPr lang="en-US" altLang="en-US" sz="800">
                <a:ea typeface="ヒラギノ角ゴ Pro W3"/>
                <a:cs typeface="ヒラギノ角ゴ Pro W3"/>
              </a:rPr>
              <a:t>Guinea	</a:t>
            </a:r>
          </a:p>
          <a:p>
            <a:pPr eaLnBrk="1" hangingPunct="1">
              <a:spcBef>
                <a:spcPct val="50000"/>
              </a:spcBef>
              <a:buFontTx/>
              <a:buNone/>
            </a:pPr>
            <a:endParaRPr lang="en-US" altLang="en-US" sz="800">
              <a:ea typeface="ヒラギノ角ゴ Pro W3"/>
              <a:cs typeface="ヒラギノ角ゴ Pro W3"/>
            </a:endParaRPr>
          </a:p>
          <a:p>
            <a:pPr eaLnBrk="1" hangingPunct="1">
              <a:spcBef>
                <a:spcPct val="50000"/>
              </a:spcBef>
              <a:buFontTx/>
              <a:buNone/>
            </a:pPr>
            <a:endParaRPr lang="en-US" altLang="en-US" sz="800">
              <a:ea typeface="ヒラギノ角ゴ Pro W3"/>
              <a:cs typeface="ヒラギノ角ゴ Pro W3"/>
            </a:endParaRPr>
          </a:p>
          <a:p>
            <a:pPr eaLnBrk="1" hangingPunct="1">
              <a:spcBef>
                <a:spcPct val="50000"/>
              </a:spcBef>
              <a:buFontTx/>
              <a:buNone/>
            </a:pPr>
            <a:endParaRPr lang="de-DE" altLang="en-US" sz="800">
              <a:ea typeface="ヒラギノ角ゴ Pro W3"/>
              <a:cs typeface="ヒラギノ角ゴ Pro W3"/>
            </a:endParaRPr>
          </a:p>
        </p:txBody>
      </p:sp>
      <p:sp>
        <p:nvSpPr>
          <p:cNvPr id="30726" name="Text Box 8"/>
          <p:cNvSpPr txBox="1">
            <a:spLocks noChangeArrowheads="1"/>
          </p:cNvSpPr>
          <p:nvPr/>
        </p:nvSpPr>
        <p:spPr bwMode="auto">
          <a:xfrm>
            <a:off x="2700338" y="3535363"/>
            <a:ext cx="1541462"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800">
                <a:ea typeface="ヒラギノ角ゴ Pro W3"/>
                <a:cs typeface="ヒラギノ角ゴ Pro W3"/>
              </a:rPr>
              <a:t>Guinea-Bissau 	</a:t>
            </a:r>
          </a:p>
          <a:p>
            <a:pPr eaLnBrk="1" hangingPunct="1">
              <a:spcBef>
                <a:spcPct val="0"/>
              </a:spcBef>
              <a:buFontTx/>
              <a:buNone/>
            </a:pPr>
            <a:r>
              <a:rPr lang="en-US" altLang="en-US" sz="800">
                <a:ea typeface="ヒラギノ角ゴ Pro W3"/>
                <a:cs typeface="ヒラギノ角ゴ Pro W3"/>
              </a:rPr>
              <a:t>Honduras</a:t>
            </a:r>
          </a:p>
          <a:p>
            <a:pPr eaLnBrk="1" hangingPunct="1">
              <a:spcBef>
                <a:spcPct val="0"/>
              </a:spcBef>
              <a:buFontTx/>
              <a:buNone/>
            </a:pPr>
            <a:r>
              <a:rPr lang="en-US" altLang="en-US" sz="800">
                <a:ea typeface="ヒラギノ角ゴ Pro W3"/>
                <a:cs typeface="ヒラギノ角ゴ Pro W3"/>
              </a:rPr>
              <a:t>Hungary	</a:t>
            </a:r>
          </a:p>
          <a:p>
            <a:pPr eaLnBrk="1" hangingPunct="1">
              <a:spcBef>
                <a:spcPct val="0"/>
              </a:spcBef>
              <a:buFontTx/>
              <a:buNone/>
            </a:pPr>
            <a:r>
              <a:rPr lang="en-US" altLang="en-US" sz="800">
                <a:ea typeface="ヒラギノ角ゴ Pro W3"/>
                <a:cs typeface="ヒラギノ角ゴ Pro W3"/>
              </a:rPr>
              <a:t>Iceland	</a:t>
            </a:r>
          </a:p>
          <a:p>
            <a:pPr eaLnBrk="1" hangingPunct="1">
              <a:spcBef>
                <a:spcPct val="0"/>
              </a:spcBef>
              <a:buFontTx/>
              <a:buNone/>
            </a:pPr>
            <a:r>
              <a:rPr lang="en-US" altLang="en-US" sz="800">
                <a:ea typeface="ヒラギノ角ゴ Pro W3"/>
                <a:cs typeface="ヒラギノ角ゴ Pro W3"/>
              </a:rPr>
              <a:t>India		</a:t>
            </a:r>
          </a:p>
          <a:p>
            <a:pPr eaLnBrk="1" hangingPunct="1">
              <a:spcBef>
                <a:spcPct val="0"/>
              </a:spcBef>
              <a:buFontTx/>
              <a:buNone/>
            </a:pPr>
            <a:r>
              <a:rPr lang="en-US" altLang="en-US" sz="800">
                <a:ea typeface="ヒラギノ角ゴ Pro W3"/>
                <a:cs typeface="ヒラギノ角ゴ Pro W3"/>
              </a:rPr>
              <a:t>Indonesia	</a:t>
            </a:r>
          </a:p>
          <a:p>
            <a:pPr eaLnBrk="1" hangingPunct="1">
              <a:spcBef>
                <a:spcPct val="0"/>
              </a:spcBef>
              <a:buFontTx/>
              <a:buNone/>
            </a:pPr>
            <a:r>
              <a:rPr lang="en-US" altLang="en-US" sz="800">
                <a:ea typeface="ヒラギノ角ゴ Pro W3"/>
                <a:cs typeface="ヒラギノ角ゴ Pro W3"/>
              </a:rPr>
              <a:t>Iran</a:t>
            </a:r>
          </a:p>
          <a:p>
            <a:pPr eaLnBrk="1" hangingPunct="1">
              <a:spcBef>
                <a:spcPct val="0"/>
              </a:spcBef>
              <a:buFontTx/>
              <a:buNone/>
            </a:pPr>
            <a:r>
              <a:rPr lang="en-US" altLang="en-US" sz="800">
                <a:ea typeface="ヒラギノ角ゴ Pro W3"/>
                <a:cs typeface="ヒラギノ角ゴ Pro W3"/>
              </a:rPr>
              <a:t>Ireland 	</a:t>
            </a:r>
          </a:p>
          <a:p>
            <a:pPr eaLnBrk="1" hangingPunct="1">
              <a:spcBef>
                <a:spcPct val="0"/>
              </a:spcBef>
              <a:buFontTx/>
              <a:buNone/>
            </a:pPr>
            <a:r>
              <a:rPr lang="en-US" altLang="en-US" sz="800">
                <a:ea typeface="ヒラギノ角ゴ Pro W3"/>
                <a:cs typeface="ヒラギノ角ゴ Pro W3"/>
              </a:rPr>
              <a:t>Israel		</a:t>
            </a:r>
          </a:p>
          <a:p>
            <a:pPr eaLnBrk="1" hangingPunct="1">
              <a:spcBef>
                <a:spcPct val="0"/>
              </a:spcBef>
              <a:buFontTx/>
              <a:buNone/>
            </a:pPr>
            <a:r>
              <a:rPr lang="en-US" altLang="en-US" sz="800">
                <a:ea typeface="ヒラギノ角ゴ Pro W3"/>
                <a:cs typeface="ヒラギノ角ゴ Pro W3"/>
              </a:rPr>
              <a:t>Italy		</a:t>
            </a:r>
          </a:p>
          <a:p>
            <a:pPr eaLnBrk="1" hangingPunct="1">
              <a:spcBef>
                <a:spcPct val="0"/>
              </a:spcBef>
              <a:buFontTx/>
              <a:buNone/>
            </a:pPr>
            <a:r>
              <a:rPr lang="en-US" altLang="en-US" sz="800">
                <a:ea typeface="ヒラギノ角ゴ Pro W3"/>
                <a:cs typeface="ヒラギノ角ゴ Pro W3"/>
              </a:rPr>
              <a:t>Japan		</a:t>
            </a:r>
          </a:p>
          <a:p>
            <a:pPr eaLnBrk="1" hangingPunct="1">
              <a:spcBef>
                <a:spcPct val="0"/>
              </a:spcBef>
              <a:buFontTx/>
              <a:buNone/>
            </a:pPr>
            <a:r>
              <a:rPr lang="en-US" altLang="en-US" sz="800">
                <a:ea typeface="ヒラギノ角ゴ Pro W3"/>
                <a:cs typeface="ヒラギノ角ゴ Pro W3"/>
              </a:rPr>
              <a:t>Kazakhstan	</a:t>
            </a:r>
          </a:p>
          <a:p>
            <a:pPr eaLnBrk="1" hangingPunct="1">
              <a:spcBef>
                <a:spcPct val="0"/>
              </a:spcBef>
              <a:buFontTx/>
              <a:buNone/>
            </a:pPr>
            <a:r>
              <a:rPr lang="en-US" altLang="en-US" sz="800">
                <a:ea typeface="ヒラギノ角ゴ Pro W3"/>
                <a:cs typeface="ヒラギノ角ゴ Pro W3"/>
              </a:rPr>
              <a:t>Kenya</a:t>
            </a:r>
          </a:p>
          <a:p>
            <a:pPr eaLnBrk="1" hangingPunct="1">
              <a:spcBef>
                <a:spcPct val="0"/>
              </a:spcBef>
              <a:buFontTx/>
              <a:buNone/>
            </a:pPr>
            <a:r>
              <a:rPr lang="en-US" altLang="en-US" sz="800">
                <a:ea typeface="ヒラギノ角ゴ Pro W3"/>
                <a:cs typeface="ヒラギノ角ゴ Pro W3"/>
              </a:rPr>
              <a:t>Kyrgyzstan</a:t>
            </a:r>
          </a:p>
          <a:p>
            <a:pPr eaLnBrk="1" hangingPunct="1">
              <a:spcBef>
                <a:spcPct val="0"/>
              </a:spcBef>
              <a:buFontTx/>
              <a:buNone/>
            </a:pPr>
            <a:r>
              <a:rPr lang="en-US" altLang="en-US" sz="800">
                <a:ea typeface="ヒラギノ角ゴ Pro W3"/>
                <a:cs typeface="ヒラギノ角ゴ Pro W3"/>
              </a:rPr>
              <a:t>Lao People’s Dem Rep.</a:t>
            </a:r>
          </a:p>
          <a:p>
            <a:pPr eaLnBrk="1" hangingPunct="1">
              <a:spcBef>
                <a:spcPct val="0"/>
              </a:spcBef>
              <a:buFontTx/>
              <a:buNone/>
            </a:pPr>
            <a:r>
              <a:rPr lang="en-US" altLang="en-US" sz="800">
                <a:ea typeface="ヒラギノ角ゴ Pro W3"/>
                <a:cs typeface="ヒラギノ角ゴ Pro W3"/>
              </a:rPr>
              <a:t>Latvia 	</a:t>
            </a:r>
          </a:p>
          <a:p>
            <a:pPr eaLnBrk="1" hangingPunct="1">
              <a:spcBef>
                <a:spcPct val="0"/>
              </a:spcBef>
              <a:buFontTx/>
              <a:buNone/>
            </a:pPr>
            <a:r>
              <a:rPr lang="en-US" altLang="en-US" sz="800">
                <a:ea typeface="ヒラギノ角ゴ Pro W3"/>
                <a:cs typeface="ヒラギノ角ゴ Pro W3"/>
              </a:rPr>
              <a:t>Lesotho </a:t>
            </a:r>
          </a:p>
          <a:p>
            <a:pPr eaLnBrk="1" hangingPunct="1">
              <a:spcBef>
                <a:spcPct val="0"/>
              </a:spcBef>
              <a:buFontTx/>
              <a:buNone/>
            </a:pPr>
            <a:r>
              <a:rPr lang="en-US" altLang="en-US" sz="800">
                <a:ea typeface="ヒラギノ角ゴ Pro W3"/>
                <a:cs typeface="ヒラギノ角ゴ Pro W3"/>
              </a:rPr>
              <a:t>Liberia	</a:t>
            </a:r>
          </a:p>
          <a:p>
            <a:pPr eaLnBrk="1" hangingPunct="1">
              <a:spcBef>
                <a:spcPct val="0"/>
              </a:spcBef>
              <a:buFontTx/>
              <a:buNone/>
            </a:pPr>
            <a:r>
              <a:rPr lang="en-US" altLang="en-US" sz="800">
                <a:ea typeface="ヒラギノ角ゴ Pro W3"/>
                <a:cs typeface="ヒラギノ角ゴ Pro W3"/>
              </a:rPr>
              <a:t>Libyan Arab Jamahiriya</a:t>
            </a:r>
          </a:p>
          <a:p>
            <a:pPr eaLnBrk="1" hangingPunct="1">
              <a:spcBef>
                <a:spcPct val="0"/>
              </a:spcBef>
              <a:buFontTx/>
              <a:buNone/>
            </a:pPr>
            <a:r>
              <a:rPr lang="en-US" altLang="en-US" sz="800">
                <a:ea typeface="ヒラギノ角ゴ Pro W3"/>
                <a:cs typeface="ヒラギノ角ゴ Pro W3"/>
              </a:rPr>
              <a:t>Liechtenstein </a:t>
            </a:r>
          </a:p>
          <a:p>
            <a:pPr eaLnBrk="1" hangingPunct="1">
              <a:spcBef>
                <a:spcPct val="0"/>
              </a:spcBef>
              <a:buFontTx/>
              <a:buNone/>
            </a:pPr>
            <a:r>
              <a:rPr lang="en-US" altLang="en-US" sz="800">
                <a:ea typeface="ヒラギノ角ゴ Pro W3"/>
                <a:cs typeface="ヒラギノ角ゴ Pro W3"/>
              </a:rPr>
              <a:t>Lithuania	</a:t>
            </a:r>
          </a:p>
          <a:p>
            <a:pPr eaLnBrk="1" hangingPunct="1">
              <a:spcBef>
                <a:spcPct val="0"/>
              </a:spcBef>
              <a:buFontTx/>
              <a:buNone/>
            </a:pPr>
            <a:r>
              <a:rPr lang="en-US" altLang="en-US" sz="800">
                <a:ea typeface="ヒラギノ角ゴ Pro W3"/>
                <a:cs typeface="ヒラギノ角ゴ Pro W3"/>
              </a:rPr>
              <a:t>Luxembourg	</a:t>
            </a:r>
          </a:p>
          <a:p>
            <a:pPr eaLnBrk="1" hangingPunct="1">
              <a:spcBef>
                <a:spcPct val="0"/>
              </a:spcBef>
              <a:buFontTx/>
              <a:buNone/>
            </a:pPr>
            <a:r>
              <a:rPr lang="en-US" altLang="en-US" sz="800">
                <a:ea typeface="ヒラギノ角ゴ Pro W3"/>
                <a:cs typeface="ヒラギノ角ゴ Pro W3"/>
              </a:rPr>
              <a:t>Madagascar</a:t>
            </a:r>
            <a:endParaRPr lang="de-DE" altLang="en-US" sz="800">
              <a:ea typeface="ヒラギノ角ゴ Pro W3"/>
              <a:cs typeface="ヒラギノ角ゴ Pro W3"/>
            </a:endParaRPr>
          </a:p>
        </p:txBody>
      </p:sp>
      <p:sp>
        <p:nvSpPr>
          <p:cNvPr id="30727" name="Text Box 9"/>
          <p:cNvSpPr txBox="1">
            <a:spLocks noChangeArrowheads="1"/>
          </p:cNvSpPr>
          <p:nvPr/>
        </p:nvSpPr>
        <p:spPr bwMode="auto">
          <a:xfrm>
            <a:off x="3995738" y="3135313"/>
            <a:ext cx="26225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800">
              <a:ea typeface="ヒラギノ角ゴ Pro W3"/>
              <a:cs typeface="ヒラギノ角ゴ Pro W3"/>
            </a:endParaRPr>
          </a:p>
          <a:p>
            <a:pPr eaLnBrk="1" hangingPunct="1">
              <a:spcBef>
                <a:spcPct val="50000"/>
              </a:spcBef>
              <a:buFontTx/>
              <a:buNone/>
            </a:pPr>
            <a:endParaRPr lang="en-US" altLang="en-US" sz="800">
              <a:ea typeface="ヒラギノ角ゴ Pro W3"/>
              <a:cs typeface="ヒラギノ角ゴ Pro W3"/>
            </a:endParaRPr>
          </a:p>
          <a:p>
            <a:pPr eaLnBrk="1" hangingPunct="1">
              <a:spcBef>
                <a:spcPct val="50000"/>
              </a:spcBef>
              <a:buFontTx/>
              <a:buNone/>
            </a:pPr>
            <a:r>
              <a:rPr lang="en-US" altLang="en-US" sz="800">
                <a:ea typeface="ヒラギノ角ゴ Pro W3"/>
                <a:cs typeface="ヒラギノ角ゴ Pro W3"/>
              </a:rPr>
              <a:t>	</a:t>
            </a:r>
          </a:p>
          <a:p>
            <a:pPr eaLnBrk="1" hangingPunct="1">
              <a:spcBef>
                <a:spcPct val="0"/>
              </a:spcBef>
              <a:buFontTx/>
              <a:buNone/>
            </a:pPr>
            <a:r>
              <a:rPr lang="en-US" altLang="en-US" sz="800">
                <a:ea typeface="ヒラギノ角ゴ Pro W3"/>
                <a:cs typeface="ヒラギノ角ゴ Pro W3"/>
              </a:rPr>
              <a:t>Malawi	</a:t>
            </a:r>
          </a:p>
          <a:p>
            <a:pPr eaLnBrk="1" hangingPunct="1">
              <a:spcBef>
                <a:spcPct val="0"/>
              </a:spcBef>
              <a:buFontTx/>
              <a:buNone/>
            </a:pPr>
            <a:r>
              <a:rPr lang="en-US" altLang="en-US" sz="800">
                <a:ea typeface="ヒラギノ角ゴ Pro W3"/>
                <a:cs typeface="ヒラギノ角ゴ Pro W3"/>
              </a:rPr>
              <a:t>Malaysia</a:t>
            </a:r>
          </a:p>
          <a:p>
            <a:pPr eaLnBrk="1" hangingPunct="1">
              <a:spcBef>
                <a:spcPct val="0"/>
              </a:spcBef>
              <a:buFontTx/>
              <a:buNone/>
            </a:pPr>
            <a:r>
              <a:rPr lang="en-US" altLang="en-US" sz="800">
                <a:ea typeface="ヒラギノ角ゴ Pro W3"/>
                <a:cs typeface="ヒラギノ角ゴ Pro W3"/>
              </a:rPr>
              <a:t>Mali		</a:t>
            </a:r>
          </a:p>
          <a:p>
            <a:pPr eaLnBrk="1" hangingPunct="1">
              <a:spcBef>
                <a:spcPct val="0"/>
              </a:spcBef>
              <a:buFontTx/>
              <a:buNone/>
            </a:pPr>
            <a:r>
              <a:rPr lang="en-US" altLang="en-US" sz="800">
                <a:ea typeface="ヒラギノ角ゴ Pro W3"/>
                <a:cs typeface="ヒラギノ角ゴ Pro W3"/>
              </a:rPr>
              <a:t>Malta</a:t>
            </a:r>
          </a:p>
          <a:p>
            <a:pPr eaLnBrk="1" hangingPunct="1">
              <a:spcBef>
                <a:spcPct val="0"/>
              </a:spcBef>
              <a:buFontTx/>
              <a:buNone/>
            </a:pPr>
            <a:r>
              <a:rPr lang="en-US" altLang="en-US" sz="800">
                <a:ea typeface="ヒラギノ角ゴ Pro W3"/>
                <a:cs typeface="ヒラギノ角ゴ Pro W3"/>
              </a:rPr>
              <a:t>Mauritania		</a:t>
            </a:r>
          </a:p>
          <a:p>
            <a:pPr eaLnBrk="1" hangingPunct="1">
              <a:spcBef>
                <a:spcPct val="0"/>
              </a:spcBef>
              <a:buFontTx/>
              <a:buNone/>
            </a:pPr>
            <a:r>
              <a:rPr lang="en-US" altLang="en-US" sz="800">
                <a:ea typeface="ヒラギノ角ゴ Pro W3"/>
                <a:cs typeface="ヒラギノ角ゴ Pro W3"/>
              </a:rPr>
              <a:t>Mexico		</a:t>
            </a:r>
          </a:p>
          <a:p>
            <a:pPr eaLnBrk="1" hangingPunct="1">
              <a:spcBef>
                <a:spcPct val="0"/>
              </a:spcBef>
              <a:buFontTx/>
              <a:buNone/>
            </a:pPr>
            <a:r>
              <a:rPr lang="en-US" altLang="en-US" sz="800">
                <a:ea typeface="ヒラギノ角ゴ Pro W3"/>
                <a:cs typeface="ヒラギノ角ゴ Pro W3"/>
              </a:rPr>
              <a:t>Monaco		</a:t>
            </a:r>
          </a:p>
          <a:p>
            <a:pPr eaLnBrk="1" hangingPunct="1">
              <a:spcBef>
                <a:spcPct val="0"/>
              </a:spcBef>
              <a:buFontTx/>
              <a:buNone/>
            </a:pPr>
            <a:r>
              <a:rPr lang="en-US" altLang="en-US" sz="800">
                <a:ea typeface="ヒラギノ角ゴ Pro W3"/>
                <a:cs typeface="ヒラギノ角ゴ Pro W3"/>
              </a:rPr>
              <a:t>Mongolia		</a:t>
            </a:r>
          </a:p>
          <a:p>
            <a:pPr eaLnBrk="1" hangingPunct="1">
              <a:spcBef>
                <a:spcPct val="0"/>
              </a:spcBef>
              <a:buFontTx/>
              <a:buNone/>
            </a:pPr>
            <a:r>
              <a:rPr lang="en-US" altLang="en-US" sz="800">
                <a:ea typeface="ヒラギノ角ゴ Pro W3"/>
                <a:cs typeface="ヒラギノ角ゴ Pro W3"/>
              </a:rPr>
              <a:t>Montenegro</a:t>
            </a:r>
          </a:p>
          <a:p>
            <a:pPr eaLnBrk="1" hangingPunct="1">
              <a:spcBef>
                <a:spcPct val="0"/>
              </a:spcBef>
              <a:buFontTx/>
              <a:buNone/>
            </a:pPr>
            <a:r>
              <a:rPr lang="en-US" altLang="en-US" sz="800">
                <a:ea typeface="ヒラギノ角ゴ Pro W3"/>
                <a:cs typeface="ヒラギノ角ゴ Pro W3"/>
              </a:rPr>
              <a:t>Morocco		</a:t>
            </a:r>
          </a:p>
          <a:p>
            <a:pPr eaLnBrk="1" hangingPunct="1">
              <a:spcBef>
                <a:spcPct val="0"/>
              </a:spcBef>
              <a:buFontTx/>
              <a:buNone/>
            </a:pPr>
            <a:r>
              <a:rPr lang="en-US" altLang="en-US" sz="800">
                <a:ea typeface="ヒラギノ角ゴ Pro W3"/>
                <a:cs typeface="ヒラギノ角ゴ Pro W3"/>
              </a:rPr>
              <a:t>Mozambique		</a:t>
            </a:r>
          </a:p>
          <a:p>
            <a:pPr eaLnBrk="1" hangingPunct="1">
              <a:spcBef>
                <a:spcPct val="0"/>
              </a:spcBef>
              <a:buFontTx/>
              <a:buNone/>
            </a:pPr>
            <a:r>
              <a:rPr lang="en-US" altLang="en-US" sz="800">
                <a:ea typeface="ヒラギノ角ゴ Pro W3"/>
                <a:cs typeface="ヒラギノ角ゴ Pro W3"/>
              </a:rPr>
              <a:t>Namibia </a:t>
            </a:r>
          </a:p>
          <a:p>
            <a:pPr eaLnBrk="1" hangingPunct="1">
              <a:spcBef>
                <a:spcPct val="0"/>
              </a:spcBef>
              <a:buFontTx/>
              <a:buNone/>
            </a:pPr>
            <a:r>
              <a:rPr lang="en-US" altLang="en-US" sz="800">
                <a:ea typeface="ヒラギノ角ゴ Pro W3"/>
                <a:cs typeface="ヒラギノ角ゴ Pro W3"/>
              </a:rPr>
              <a:t>Netherlands		</a:t>
            </a:r>
          </a:p>
          <a:p>
            <a:pPr eaLnBrk="1" hangingPunct="1">
              <a:spcBef>
                <a:spcPct val="0"/>
              </a:spcBef>
              <a:buFontTx/>
              <a:buNone/>
            </a:pPr>
            <a:r>
              <a:rPr lang="en-US" altLang="en-US" sz="800">
                <a:ea typeface="ヒラギノ角ゴ Pro W3"/>
                <a:cs typeface="ヒラギノ角ゴ Pro W3"/>
              </a:rPr>
              <a:t>New Zealand</a:t>
            </a:r>
          </a:p>
          <a:p>
            <a:pPr eaLnBrk="1" hangingPunct="1">
              <a:spcBef>
                <a:spcPct val="0"/>
              </a:spcBef>
              <a:buFontTx/>
              <a:buNone/>
            </a:pPr>
            <a:r>
              <a:rPr lang="en-US" altLang="en-US" sz="800">
                <a:ea typeface="ヒラギノ角ゴ Pro W3"/>
                <a:cs typeface="ヒラギノ角ゴ Pro W3"/>
              </a:rPr>
              <a:t>Nicaragua</a:t>
            </a:r>
          </a:p>
          <a:p>
            <a:pPr eaLnBrk="1" hangingPunct="1">
              <a:spcBef>
                <a:spcPct val="0"/>
              </a:spcBef>
              <a:buFontTx/>
              <a:buNone/>
            </a:pPr>
            <a:r>
              <a:rPr lang="en-US" altLang="en-US" sz="800">
                <a:ea typeface="ヒラギノ角ゴ Pro W3"/>
                <a:cs typeface="ヒラギノ角ゴ Pro W3"/>
              </a:rPr>
              <a:t>Niger</a:t>
            </a:r>
          </a:p>
          <a:p>
            <a:pPr eaLnBrk="1" hangingPunct="1">
              <a:spcBef>
                <a:spcPct val="0"/>
              </a:spcBef>
              <a:buFontTx/>
              <a:buNone/>
            </a:pPr>
            <a:r>
              <a:rPr lang="en-US" altLang="en-US" sz="800">
                <a:ea typeface="ヒラギノ角ゴ Pro W3"/>
                <a:cs typeface="ヒラギノ角ゴ Pro W3"/>
              </a:rPr>
              <a:t>Nigeria</a:t>
            </a:r>
          </a:p>
          <a:p>
            <a:pPr eaLnBrk="1" hangingPunct="1">
              <a:spcBef>
                <a:spcPct val="0"/>
              </a:spcBef>
              <a:buFontTx/>
              <a:buNone/>
            </a:pPr>
            <a:r>
              <a:rPr lang="en-US" altLang="en-US" sz="800">
                <a:ea typeface="ヒラギノ角ゴ Pro W3"/>
                <a:cs typeface="ヒラギノ角ゴ Pro W3"/>
              </a:rPr>
              <a:t>Norway</a:t>
            </a:r>
          </a:p>
          <a:p>
            <a:pPr eaLnBrk="1" hangingPunct="1">
              <a:spcBef>
                <a:spcPct val="0"/>
              </a:spcBef>
              <a:buFontTx/>
              <a:buNone/>
            </a:pPr>
            <a:r>
              <a:rPr lang="en-US" altLang="en-US" sz="800">
                <a:ea typeface="ヒラギノ角ゴ Pro W3"/>
                <a:cs typeface="ヒラギノ角ゴ Pro W3"/>
              </a:rPr>
              <a:t>Oman</a:t>
            </a:r>
          </a:p>
          <a:p>
            <a:pPr eaLnBrk="1" hangingPunct="1">
              <a:spcBef>
                <a:spcPct val="0"/>
              </a:spcBef>
              <a:buFontTx/>
              <a:buNone/>
            </a:pPr>
            <a:r>
              <a:rPr lang="en-US" altLang="en-US" sz="800">
                <a:ea typeface="ヒラギノ角ゴ Pro W3"/>
                <a:cs typeface="ヒラギノ角ゴ Pro W3"/>
              </a:rPr>
              <a:t>Panama</a:t>
            </a:r>
          </a:p>
          <a:p>
            <a:pPr eaLnBrk="1" hangingPunct="1">
              <a:spcBef>
                <a:spcPct val="0"/>
              </a:spcBef>
              <a:buFontTx/>
              <a:buNone/>
            </a:pPr>
            <a:r>
              <a:rPr lang="en-US" altLang="en-US" sz="800">
                <a:ea typeface="ヒラギノ角ゴ Pro W3"/>
                <a:cs typeface="ヒラギノ角ゴ Pro W3"/>
              </a:rPr>
              <a:t>Papua New Guinea</a:t>
            </a:r>
          </a:p>
          <a:p>
            <a:pPr eaLnBrk="1" hangingPunct="1">
              <a:spcBef>
                <a:spcPct val="0"/>
              </a:spcBef>
              <a:buFontTx/>
              <a:buNone/>
            </a:pPr>
            <a:r>
              <a:rPr lang="en-GB" altLang="en-US" sz="800">
                <a:ea typeface="ヒラギノ角ゴ Pro W3"/>
                <a:cs typeface="ヒラギノ角ゴ Pro W3"/>
              </a:rPr>
              <a:t>Peru</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Philippines </a:t>
            </a:r>
          </a:p>
          <a:p>
            <a:pPr eaLnBrk="1" hangingPunct="1">
              <a:spcBef>
                <a:spcPct val="50000"/>
              </a:spcBef>
              <a:buFontTx/>
              <a:buNone/>
            </a:pPr>
            <a:r>
              <a:rPr lang="en-US" altLang="en-US" sz="800">
                <a:ea typeface="ヒラギノ角ゴ Pro W3"/>
                <a:cs typeface="ヒラギノ角ゴ Pro W3"/>
              </a:rPr>
              <a:t>	</a:t>
            </a:r>
          </a:p>
          <a:p>
            <a:pPr eaLnBrk="1" hangingPunct="1">
              <a:spcBef>
                <a:spcPct val="50000"/>
              </a:spcBef>
              <a:buFontTx/>
              <a:buNone/>
            </a:pPr>
            <a:r>
              <a:rPr lang="en-US" altLang="en-US" sz="800">
                <a:ea typeface="ヒラギノ角ゴ Pro W3"/>
                <a:cs typeface="ヒラギノ角ゴ Pro W3"/>
              </a:rPr>
              <a:t>		</a:t>
            </a:r>
          </a:p>
          <a:p>
            <a:pPr eaLnBrk="1" hangingPunct="1">
              <a:spcBef>
                <a:spcPct val="50000"/>
              </a:spcBef>
              <a:buFontTx/>
              <a:buNone/>
            </a:pPr>
            <a:endParaRPr lang="en-US" altLang="en-US" sz="800">
              <a:ea typeface="ヒラギノ角ゴ Pro W3"/>
              <a:cs typeface="ヒラギノ角ゴ Pro W3"/>
            </a:endParaRPr>
          </a:p>
        </p:txBody>
      </p:sp>
      <p:sp>
        <p:nvSpPr>
          <p:cNvPr id="30728" name="Text Box 10"/>
          <p:cNvSpPr txBox="1">
            <a:spLocks noChangeArrowheads="1"/>
          </p:cNvSpPr>
          <p:nvPr/>
        </p:nvSpPr>
        <p:spPr bwMode="auto">
          <a:xfrm>
            <a:off x="4932363" y="3276600"/>
            <a:ext cx="2319337"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800">
                <a:ea typeface="ヒラギノ角ゴ Pro W3"/>
                <a:cs typeface="ヒラギノ角ゴ Pro W3"/>
              </a:rPr>
              <a:t>Poland</a:t>
            </a:r>
          </a:p>
          <a:p>
            <a:pPr eaLnBrk="1" hangingPunct="1">
              <a:spcBef>
                <a:spcPct val="0"/>
              </a:spcBef>
              <a:buFontTx/>
              <a:buNone/>
            </a:pPr>
            <a:r>
              <a:rPr lang="en-US" altLang="en-US" sz="800">
                <a:ea typeface="ヒラギノ角ゴ Pro W3"/>
                <a:cs typeface="ヒラギノ角ゴ Pro W3"/>
              </a:rPr>
              <a:t>Portugal</a:t>
            </a:r>
          </a:p>
          <a:p>
            <a:pPr eaLnBrk="1" hangingPunct="1">
              <a:spcBef>
                <a:spcPct val="0"/>
              </a:spcBef>
              <a:buFontTx/>
              <a:buNone/>
            </a:pPr>
            <a:r>
              <a:rPr lang="en-US" altLang="en-US" sz="800">
                <a:ea typeface="ヒラギノ角ゴ Pro W3"/>
                <a:cs typeface="ヒラギノ角ゴ Pro W3"/>
              </a:rPr>
              <a:t>Qatar</a:t>
            </a:r>
          </a:p>
          <a:p>
            <a:pPr eaLnBrk="1" hangingPunct="1">
              <a:spcBef>
                <a:spcPct val="0"/>
              </a:spcBef>
              <a:buFontTx/>
              <a:buNone/>
            </a:pPr>
            <a:r>
              <a:rPr lang="en-US" altLang="en-US" sz="800">
                <a:ea typeface="ヒラギノ角ゴ Pro W3"/>
                <a:cs typeface="ヒラギノ角ゴ Pro W3"/>
              </a:rPr>
              <a:t>Republic of Korea </a:t>
            </a:r>
          </a:p>
          <a:p>
            <a:pPr eaLnBrk="1" hangingPunct="1">
              <a:spcBef>
                <a:spcPct val="0"/>
              </a:spcBef>
              <a:buFontTx/>
              <a:buNone/>
            </a:pPr>
            <a:r>
              <a:rPr lang="en-US" altLang="en-US" sz="800">
                <a:ea typeface="ヒラギノ角ゴ Pro W3"/>
                <a:cs typeface="ヒラギノ角ゴ Pro W3"/>
              </a:rPr>
              <a:t>Republic of Moldova	</a:t>
            </a:r>
          </a:p>
          <a:p>
            <a:pPr eaLnBrk="1" hangingPunct="1">
              <a:spcBef>
                <a:spcPct val="0"/>
              </a:spcBef>
              <a:buFontTx/>
              <a:buNone/>
            </a:pPr>
            <a:r>
              <a:rPr lang="en-US" altLang="en-US" sz="800">
                <a:ea typeface="ヒラギノ角ゴ Pro W3"/>
                <a:cs typeface="ヒラギノ角ゴ Pro W3"/>
              </a:rPr>
              <a:t>Romania		</a:t>
            </a:r>
          </a:p>
          <a:p>
            <a:pPr eaLnBrk="1" hangingPunct="1">
              <a:spcBef>
                <a:spcPct val="0"/>
              </a:spcBef>
              <a:buFontTx/>
              <a:buNone/>
            </a:pPr>
            <a:r>
              <a:rPr lang="en-US" altLang="en-US" sz="800">
                <a:ea typeface="ヒラギノ角ゴ Pro W3"/>
                <a:cs typeface="ヒラギノ角ゴ Pro W3"/>
              </a:rPr>
              <a:t>Rwanda</a:t>
            </a:r>
          </a:p>
          <a:p>
            <a:pPr eaLnBrk="1" hangingPunct="1">
              <a:spcBef>
                <a:spcPct val="0"/>
              </a:spcBef>
              <a:buFontTx/>
              <a:buNone/>
            </a:pPr>
            <a:r>
              <a:rPr lang="en-US" altLang="en-US" sz="800">
                <a:ea typeface="ヒラギノ角ゴ Pro W3"/>
                <a:cs typeface="ヒラギノ角ゴ Pro W3"/>
              </a:rPr>
              <a:t>Russian Federation	</a:t>
            </a:r>
          </a:p>
          <a:p>
            <a:pPr eaLnBrk="1" hangingPunct="1">
              <a:spcBef>
                <a:spcPct val="0"/>
              </a:spcBef>
              <a:buFontTx/>
              <a:buNone/>
            </a:pPr>
            <a:r>
              <a:rPr lang="en-US" altLang="en-US" sz="800">
                <a:ea typeface="ヒラギノ角ゴ Pro W3"/>
                <a:cs typeface="ヒラギノ角ゴ Pro W3"/>
              </a:rPr>
              <a:t>Saint Lucia		</a:t>
            </a:r>
          </a:p>
          <a:p>
            <a:pPr eaLnBrk="1" hangingPunct="1">
              <a:spcBef>
                <a:spcPct val="0"/>
              </a:spcBef>
              <a:buFontTx/>
              <a:buNone/>
            </a:pPr>
            <a:r>
              <a:rPr lang="en-US" altLang="en-US" sz="800">
                <a:ea typeface="ヒラギノ角ゴ Pro W3"/>
                <a:cs typeface="ヒラギノ角ゴ Pro W3"/>
              </a:rPr>
              <a:t>Saint Vincent and</a:t>
            </a:r>
            <a:br>
              <a:rPr lang="en-US" altLang="en-US" sz="800">
                <a:ea typeface="ヒラギノ角ゴ Pro W3"/>
                <a:cs typeface="ヒラギノ角ゴ Pro W3"/>
              </a:rPr>
            </a:br>
            <a:r>
              <a:rPr lang="en-US" altLang="en-US" sz="800">
                <a:ea typeface="ヒラギノ角ゴ Pro W3"/>
                <a:cs typeface="ヒラギノ角ゴ Pro W3"/>
              </a:rPr>
              <a:t>      the Grenadines </a:t>
            </a:r>
          </a:p>
          <a:p>
            <a:pPr eaLnBrk="1" hangingPunct="1">
              <a:spcBef>
                <a:spcPct val="0"/>
              </a:spcBef>
              <a:buFontTx/>
              <a:buNone/>
            </a:pPr>
            <a:r>
              <a:rPr lang="en-US" altLang="en-US" sz="800">
                <a:ea typeface="ヒラギノ角ゴ Pro W3"/>
                <a:cs typeface="ヒラギノ角ゴ Pro W3"/>
              </a:rPr>
              <a:t>San Marino</a:t>
            </a:r>
          </a:p>
          <a:p>
            <a:pPr eaLnBrk="1" hangingPunct="1">
              <a:spcBef>
                <a:spcPct val="0"/>
              </a:spcBef>
              <a:buFontTx/>
              <a:buNone/>
            </a:pPr>
            <a:r>
              <a:rPr lang="en-GB" altLang="en-US" sz="800">
                <a:ea typeface="ヒラギノ角ゴ Pro W3"/>
                <a:cs typeface="ヒラギノ角ゴ Pro W3"/>
              </a:rPr>
              <a:t>Sao Tomé e Principe</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Saudi Arabia </a:t>
            </a:r>
          </a:p>
          <a:p>
            <a:pPr eaLnBrk="1" hangingPunct="1">
              <a:spcBef>
                <a:spcPct val="0"/>
              </a:spcBef>
              <a:buFontTx/>
              <a:buNone/>
            </a:pPr>
            <a:r>
              <a:rPr lang="en-US" altLang="en-US" sz="800">
                <a:ea typeface="ヒラギノ角ゴ Pro W3"/>
                <a:cs typeface="ヒラギノ角ゴ Pro W3"/>
              </a:rPr>
              <a:t>Senegal		</a:t>
            </a:r>
          </a:p>
          <a:p>
            <a:pPr eaLnBrk="1" hangingPunct="1">
              <a:spcBef>
                <a:spcPct val="0"/>
              </a:spcBef>
              <a:buFontTx/>
              <a:buNone/>
            </a:pPr>
            <a:r>
              <a:rPr lang="en-US" altLang="en-US" sz="800">
                <a:ea typeface="ヒラギノ角ゴ Pro W3"/>
                <a:cs typeface="ヒラギノ角ゴ Pro W3"/>
              </a:rPr>
              <a:t>Serbia</a:t>
            </a:r>
          </a:p>
          <a:p>
            <a:pPr eaLnBrk="1" hangingPunct="1">
              <a:spcBef>
                <a:spcPct val="0"/>
              </a:spcBef>
              <a:buFontTx/>
              <a:buNone/>
            </a:pPr>
            <a:r>
              <a:rPr lang="en-US" altLang="en-US" sz="800">
                <a:ea typeface="ヒラギノ角ゴ Pro W3"/>
                <a:cs typeface="ヒラギノ角ゴ Pro W3"/>
              </a:rPr>
              <a:t>Seychelles</a:t>
            </a:r>
          </a:p>
          <a:p>
            <a:pPr eaLnBrk="1" hangingPunct="1">
              <a:spcBef>
                <a:spcPct val="0"/>
              </a:spcBef>
              <a:buFontTx/>
              <a:buNone/>
            </a:pPr>
            <a:r>
              <a:rPr lang="en-US" altLang="en-US" sz="800">
                <a:ea typeface="ヒラギノ角ゴ Pro W3"/>
                <a:cs typeface="ヒラギノ角ゴ Pro W3"/>
              </a:rPr>
              <a:t>Sierra Leone		</a:t>
            </a:r>
          </a:p>
          <a:p>
            <a:pPr eaLnBrk="1" hangingPunct="1">
              <a:spcBef>
                <a:spcPct val="0"/>
              </a:spcBef>
              <a:buFontTx/>
              <a:buNone/>
            </a:pPr>
            <a:r>
              <a:rPr lang="en-US" altLang="en-US" sz="800">
                <a:ea typeface="ヒラギノ角ゴ Pro W3"/>
                <a:cs typeface="ヒラギノ角ゴ Pro W3"/>
              </a:rPr>
              <a:t>Singapore		</a:t>
            </a:r>
          </a:p>
          <a:p>
            <a:pPr eaLnBrk="1" hangingPunct="1">
              <a:spcBef>
                <a:spcPct val="0"/>
              </a:spcBef>
              <a:buFontTx/>
              <a:buNone/>
            </a:pPr>
            <a:r>
              <a:rPr lang="en-US" altLang="en-US" sz="800">
                <a:ea typeface="ヒラギノ角ゴ Pro W3"/>
                <a:cs typeface="ヒラギノ角ゴ Pro W3"/>
              </a:rPr>
              <a:t>Slovakia		</a:t>
            </a:r>
          </a:p>
          <a:p>
            <a:pPr eaLnBrk="1" hangingPunct="1">
              <a:spcBef>
                <a:spcPct val="0"/>
              </a:spcBef>
              <a:buFontTx/>
              <a:buNone/>
            </a:pPr>
            <a:r>
              <a:rPr lang="en-US" altLang="en-US" sz="800">
                <a:ea typeface="ヒラギノ角ゴ Pro W3"/>
                <a:cs typeface="ヒラギノ角ゴ Pro W3"/>
              </a:rPr>
              <a:t>Slovenia		</a:t>
            </a:r>
          </a:p>
          <a:p>
            <a:pPr eaLnBrk="1" hangingPunct="1">
              <a:spcBef>
                <a:spcPct val="0"/>
              </a:spcBef>
              <a:buFontTx/>
              <a:buNone/>
            </a:pPr>
            <a:r>
              <a:rPr lang="en-US" altLang="en-US" sz="800">
                <a:ea typeface="ヒラギノ角ゴ Pro W3"/>
                <a:cs typeface="ヒラギノ角ゴ Pro W3"/>
              </a:rPr>
              <a:t>South Africa		</a:t>
            </a:r>
          </a:p>
          <a:p>
            <a:pPr eaLnBrk="1" hangingPunct="1">
              <a:spcBef>
                <a:spcPct val="0"/>
              </a:spcBef>
              <a:buFontTx/>
              <a:buNone/>
            </a:pPr>
            <a:r>
              <a:rPr lang="en-US" altLang="en-US" sz="800">
                <a:ea typeface="ヒラギノ角ゴ Pro W3"/>
                <a:cs typeface="ヒラギノ角ゴ Pro W3"/>
              </a:rPr>
              <a:t>Spain		</a:t>
            </a:r>
          </a:p>
          <a:p>
            <a:pPr eaLnBrk="1" hangingPunct="1">
              <a:spcBef>
                <a:spcPct val="0"/>
              </a:spcBef>
              <a:buFontTx/>
              <a:buNone/>
            </a:pPr>
            <a:r>
              <a:rPr lang="en-US" altLang="en-US" sz="800">
                <a:ea typeface="ヒラギノ角ゴ Pro W3"/>
                <a:cs typeface="ヒラギノ角ゴ Pro W3"/>
              </a:rPr>
              <a:t>Sri Lanka		</a:t>
            </a:r>
          </a:p>
          <a:p>
            <a:pPr eaLnBrk="1" hangingPunct="1">
              <a:spcBef>
                <a:spcPct val="0"/>
              </a:spcBef>
              <a:buFontTx/>
              <a:buNone/>
            </a:pPr>
            <a:r>
              <a:rPr lang="en-US" altLang="en-US" sz="800">
                <a:ea typeface="ヒラギノ角ゴ Pro W3"/>
                <a:cs typeface="ヒラギノ角ゴ Pro W3"/>
              </a:rPr>
              <a:t>Sudan		</a:t>
            </a:r>
          </a:p>
          <a:p>
            <a:pPr eaLnBrk="1" hangingPunct="1">
              <a:spcBef>
                <a:spcPct val="0"/>
              </a:spcBef>
              <a:buFontTx/>
              <a:buNone/>
            </a:pPr>
            <a:r>
              <a:rPr lang="en-US" altLang="en-US" sz="800">
                <a:ea typeface="ヒラギノ角ゴ Pro W3"/>
                <a:cs typeface="ヒラギノ角ゴ Pro W3"/>
              </a:rPr>
              <a:t>Swaziland</a:t>
            </a:r>
          </a:p>
        </p:txBody>
      </p:sp>
      <p:sp>
        <p:nvSpPr>
          <p:cNvPr id="30729" name="Text Box 11"/>
          <p:cNvSpPr txBox="1">
            <a:spLocks noChangeArrowheads="1"/>
          </p:cNvSpPr>
          <p:nvPr/>
        </p:nvSpPr>
        <p:spPr bwMode="auto">
          <a:xfrm>
            <a:off x="6372225" y="3459163"/>
            <a:ext cx="2279650"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1pPr>
            <a:lvl2pPr marL="6350" indent="-4763" defTabSz="762000" eaLnBrk="0" hangingPunct="0">
              <a:spcBef>
                <a:spcPct val="20000"/>
              </a:spcBef>
              <a:buBlip>
                <a:blip r:embed="rId7"/>
              </a:buBlip>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eaLnBrk="1" hangingPunct="1">
              <a:spcBef>
                <a:spcPct val="0"/>
              </a:spcBef>
              <a:buFontTx/>
              <a:buNone/>
            </a:pPr>
            <a:r>
              <a:rPr lang="de-DE" altLang="en-US" sz="800">
                <a:ea typeface="ヒラギノ角ゴ Pro W3"/>
                <a:cs typeface="ヒラギノ角ゴ Pro W3"/>
              </a:rPr>
              <a:t>St. Kitts and Nevis</a:t>
            </a:r>
          </a:p>
          <a:p>
            <a:pPr eaLnBrk="1" hangingPunct="1">
              <a:spcBef>
                <a:spcPct val="0"/>
              </a:spcBef>
              <a:buFontTx/>
              <a:buNone/>
            </a:pPr>
            <a:r>
              <a:rPr lang="en-US" altLang="en-US" sz="800">
                <a:ea typeface="ヒラギノ角ゴ Pro W3"/>
                <a:cs typeface="ヒラギノ角ゴ Pro W3"/>
              </a:rPr>
              <a:t>Sweden</a:t>
            </a:r>
          </a:p>
          <a:p>
            <a:pPr eaLnBrk="1" hangingPunct="1">
              <a:spcBef>
                <a:spcPct val="0"/>
              </a:spcBef>
              <a:buFontTx/>
              <a:buNone/>
            </a:pPr>
            <a:r>
              <a:rPr lang="en-US" altLang="en-US" sz="800">
                <a:ea typeface="ヒラギノ角ゴ Pro W3"/>
                <a:cs typeface="ヒラギノ角ゴ Pro W3"/>
              </a:rPr>
              <a:t>Switzerland</a:t>
            </a:r>
          </a:p>
          <a:p>
            <a:pPr eaLnBrk="1" hangingPunct="1">
              <a:spcBef>
                <a:spcPct val="0"/>
              </a:spcBef>
              <a:buFontTx/>
              <a:buNone/>
            </a:pPr>
            <a:r>
              <a:rPr lang="en-US" altLang="en-US" sz="800">
                <a:ea typeface="ヒラギノ角ゴ Pro W3"/>
                <a:cs typeface="ヒラギノ角ゴ Pro W3"/>
              </a:rPr>
              <a:t>Syrian Arab Republic</a:t>
            </a:r>
          </a:p>
          <a:p>
            <a:pPr eaLnBrk="1" hangingPunct="1">
              <a:spcBef>
                <a:spcPct val="0"/>
              </a:spcBef>
              <a:buFontTx/>
              <a:buNone/>
            </a:pPr>
            <a:r>
              <a:rPr lang="en-US" altLang="en-US" sz="800">
                <a:ea typeface="ヒラギノ角ゴ Pro W3"/>
                <a:cs typeface="ヒラギノ角ゴ Pro W3"/>
              </a:rPr>
              <a:t>Tajikistan </a:t>
            </a:r>
          </a:p>
          <a:p>
            <a:pPr eaLnBrk="1" hangingPunct="1">
              <a:spcBef>
                <a:spcPct val="0"/>
              </a:spcBef>
              <a:buFontTx/>
              <a:buNone/>
            </a:pPr>
            <a:r>
              <a:rPr lang="en-GB" altLang="en-US" sz="800">
                <a:ea typeface="ヒラギノ角ゴ Pro W3"/>
                <a:cs typeface="ヒラギノ角ゴ Pro W3"/>
              </a:rPr>
              <a:t>Thailand</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The former Yugoslav 	</a:t>
            </a:r>
          </a:p>
          <a:p>
            <a:pPr eaLnBrk="1" hangingPunct="1">
              <a:spcBef>
                <a:spcPct val="0"/>
              </a:spcBef>
              <a:buFontTx/>
              <a:buNone/>
            </a:pPr>
            <a:r>
              <a:rPr lang="en-US" altLang="en-US" sz="800">
                <a:ea typeface="ヒラギノ角ゴ Pro W3"/>
                <a:cs typeface="ヒラギノ角ゴ Pro W3"/>
              </a:rPr>
              <a:t>     Republic of Macedonia </a:t>
            </a:r>
          </a:p>
          <a:p>
            <a:pPr eaLnBrk="1" hangingPunct="1">
              <a:spcBef>
                <a:spcPct val="0"/>
              </a:spcBef>
              <a:buFontTx/>
              <a:buNone/>
            </a:pPr>
            <a:r>
              <a:rPr lang="en-US" altLang="en-US" sz="800">
                <a:ea typeface="ヒラギノ角ゴ Pro W3"/>
                <a:cs typeface="ヒラギノ角ゴ Pro W3"/>
              </a:rPr>
              <a:t>Togo		</a:t>
            </a:r>
          </a:p>
          <a:p>
            <a:pPr eaLnBrk="1" hangingPunct="1">
              <a:spcBef>
                <a:spcPct val="0"/>
              </a:spcBef>
              <a:buFontTx/>
              <a:buNone/>
            </a:pPr>
            <a:r>
              <a:rPr lang="en-US" altLang="en-US" sz="800">
                <a:ea typeface="ヒラギノ角ゴ Pro W3"/>
                <a:cs typeface="ヒラギノ角ゴ Pro W3"/>
              </a:rPr>
              <a:t>Trinidad and Tobago </a:t>
            </a:r>
          </a:p>
          <a:p>
            <a:pPr eaLnBrk="1" hangingPunct="1">
              <a:spcBef>
                <a:spcPct val="0"/>
              </a:spcBef>
              <a:buFontTx/>
              <a:buNone/>
            </a:pPr>
            <a:r>
              <a:rPr lang="en-US" altLang="en-US" sz="800">
                <a:ea typeface="ヒラギノ角ゴ Pro W3"/>
                <a:cs typeface="ヒラギノ角ゴ Pro W3"/>
              </a:rPr>
              <a:t>Tunisia</a:t>
            </a:r>
          </a:p>
          <a:p>
            <a:pPr eaLnBrk="1" hangingPunct="1">
              <a:spcBef>
                <a:spcPct val="0"/>
              </a:spcBef>
              <a:buFontTx/>
              <a:buNone/>
            </a:pPr>
            <a:r>
              <a:rPr lang="en-US" altLang="en-US" sz="800">
                <a:ea typeface="ヒラギノ角ゴ Pro W3"/>
                <a:cs typeface="ヒラギノ角ゴ Pro W3"/>
              </a:rPr>
              <a:t>Turkey		</a:t>
            </a:r>
          </a:p>
          <a:p>
            <a:pPr eaLnBrk="1" hangingPunct="1">
              <a:spcBef>
                <a:spcPct val="0"/>
              </a:spcBef>
              <a:buFontTx/>
              <a:buNone/>
            </a:pPr>
            <a:r>
              <a:rPr lang="en-US" altLang="en-US" sz="800">
                <a:ea typeface="ヒラギノ角ゴ Pro W3"/>
                <a:cs typeface="ヒラギノ角ゴ Pro W3"/>
              </a:rPr>
              <a:t>Turkmenistan		</a:t>
            </a:r>
          </a:p>
          <a:p>
            <a:pPr eaLnBrk="1" hangingPunct="1">
              <a:spcBef>
                <a:spcPct val="0"/>
              </a:spcBef>
              <a:buFontTx/>
              <a:buNone/>
            </a:pPr>
            <a:r>
              <a:rPr lang="en-US" altLang="en-US" sz="800">
                <a:ea typeface="ヒラギノ角ゴ Pro W3"/>
                <a:cs typeface="ヒラギノ角ゴ Pro W3"/>
              </a:rPr>
              <a:t>Uganda		</a:t>
            </a:r>
          </a:p>
          <a:p>
            <a:pPr eaLnBrk="1" hangingPunct="1">
              <a:spcBef>
                <a:spcPct val="0"/>
              </a:spcBef>
              <a:buFontTx/>
              <a:buNone/>
            </a:pPr>
            <a:r>
              <a:rPr lang="en-US" altLang="en-US" sz="800">
                <a:ea typeface="ヒラギノ角ゴ Pro W3"/>
                <a:cs typeface="ヒラギノ角ゴ Pro W3"/>
              </a:rPr>
              <a:t>Ukraine		</a:t>
            </a:r>
          </a:p>
          <a:p>
            <a:pPr eaLnBrk="1" hangingPunct="1">
              <a:spcBef>
                <a:spcPct val="0"/>
              </a:spcBef>
              <a:buFontTx/>
              <a:buNone/>
            </a:pPr>
            <a:r>
              <a:rPr lang="en-US" altLang="en-US" sz="800">
                <a:ea typeface="ヒラギノ角ゴ Pro W3"/>
                <a:cs typeface="ヒラギノ角ゴ Pro W3"/>
              </a:rPr>
              <a:t>United Arab Emirates</a:t>
            </a:r>
          </a:p>
          <a:p>
            <a:pPr eaLnBrk="1" hangingPunct="1">
              <a:spcBef>
                <a:spcPct val="0"/>
              </a:spcBef>
              <a:buFontTx/>
              <a:buNone/>
            </a:pPr>
            <a:r>
              <a:rPr lang="en-US" altLang="en-US" sz="800">
                <a:ea typeface="ヒラギノ角ゴ Pro W3"/>
                <a:cs typeface="ヒラギノ角ゴ Pro W3"/>
              </a:rPr>
              <a:t>United Kingdom		</a:t>
            </a:r>
          </a:p>
          <a:p>
            <a:pPr lvl="1" eaLnBrk="1" hangingPunct="1">
              <a:spcBef>
                <a:spcPct val="0"/>
              </a:spcBef>
              <a:buFontTx/>
              <a:buNone/>
            </a:pPr>
            <a:r>
              <a:rPr lang="en-US" altLang="en-US" sz="800">
                <a:ea typeface="ヒラギノ角ゴ Pro W3"/>
                <a:cs typeface="ヒラギノ角ゴ Pro W3"/>
              </a:rPr>
              <a:t>United Republic of Tanzania	</a:t>
            </a:r>
          </a:p>
          <a:p>
            <a:pPr lvl="1" eaLnBrk="1" hangingPunct="1">
              <a:spcBef>
                <a:spcPct val="0"/>
              </a:spcBef>
              <a:buFontTx/>
              <a:buNone/>
            </a:pPr>
            <a:r>
              <a:rPr lang="en-US" altLang="en-US" sz="800">
                <a:ea typeface="ヒラギノ角ゴ Pro W3"/>
                <a:cs typeface="ヒラギノ角ゴ Pro W3"/>
              </a:rPr>
              <a:t>United States of America	</a:t>
            </a:r>
          </a:p>
          <a:p>
            <a:pPr eaLnBrk="1" hangingPunct="1">
              <a:spcBef>
                <a:spcPct val="0"/>
              </a:spcBef>
              <a:buFontTx/>
              <a:buNone/>
            </a:pPr>
            <a:r>
              <a:rPr lang="en-US" altLang="en-US" sz="800">
                <a:ea typeface="ヒラギノ角ゴ Pro W3"/>
                <a:cs typeface="ヒラギノ角ゴ Pro W3"/>
              </a:rPr>
              <a:t>Uzbekistan		</a:t>
            </a:r>
          </a:p>
          <a:p>
            <a:pPr eaLnBrk="1" hangingPunct="1">
              <a:spcBef>
                <a:spcPct val="0"/>
              </a:spcBef>
              <a:buFontTx/>
              <a:buNone/>
            </a:pPr>
            <a:r>
              <a:rPr lang="en-US" altLang="en-US" sz="800">
                <a:ea typeface="ヒラギノ角ゴ Pro W3"/>
                <a:cs typeface="ヒラギノ角ゴ Pro W3"/>
              </a:rPr>
              <a:t>Viet Nam		</a:t>
            </a:r>
          </a:p>
          <a:p>
            <a:pPr eaLnBrk="1" hangingPunct="1">
              <a:spcBef>
                <a:spcPct val="0"/>
              </a:spcBef>
              <a:buFontTx/>
              <a:buNone/>
            </a:pPr>
            <a:r>
              <a:rPr lang="en-US" altLang="en-US" sz="800">
                <a:ea typeface="ヒラギノ角ゴ Pro W3"/>
                <a:cs typeface="ヒラギノ角ゴ Pro W3"/>
              </a:rPr>
              <a:t>Zambia</a:t>
            </a:r>
          </a:p>
          <a:p>
            <a:pPr eaLnBrk="1" hangingPunct="1">
              <a:spcBef>
                <a:spcPct val="0"/>
              </a:spcBef>
              <a:buFontTx/>
              <a:buNone/>
            </a:pPr>
            <a:r>
              <a:rPr lang="en-US" altLang="en-US" sz="800">
                <a:ea typeface="ヒラギノ角ゴ Pro W3"/>
                <a:cs typeface="ヒラギノ角ゴ Pro W3"/>
              </a:rPr>
              <a:t>Zimbabwe</a:t>
            </a:r>
            <a:endParaRPr lang="de-DE" altLang="en-US" sz="800">
              <a:ea typeface="ヒラギノ角ゴ Pro W3"/>
              <a:cs typeface="ヒラギノ角ゴ Pro W3"/>
            </a:endParaRPr>
          </a:p>
        </p:txBody>
      </p:sp>
      <p:sp>
        <p:nvSpPr>
          <p:cNvPr id="30730" name="Rectangle 12"/>
          <p:cNvSpPr>
            <a:spLocks noChangeArrowheads="1"/>
          </p:cNvSpPr>
          <p:nvPr/>
        </p:nvSpPr>
        <p:spPr bwMode="auto">
          <a:xfrm>
            <a:off x="439738" y="188913"/>
            <a:ext cx="8020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3600">
                <a:solidFill>
                  <a:srgbClr val="0070C0"/>
                </a:solidFill>
                <a:ea typeface="ヒラギノ角ゴ Pro W3"/>
                <a:cs typeface="ヒラギノ角ゴ Pro W3"/>
              </a:rPr>
              <a:t>148 PCT States</a:t>
            </a:r>
          </a:p>
        </p:txBody>
      </p:sp>
      <p:sp>
        <p:nvSpPr>
          <p:cNvPr id="30731" name="Slide Number Placeholder 1"/>
          <p:cNvSpPr>
            <a:spLocks noGrp="1"/>
          </p:cNvSpPr>
          <p:nvPr>
            <p:ph type="sldNum" sz="quarter" idx="10"/>
          </p:nvPr>
        </p:nvSpPr>
        <p:spPr>
          <a:noFill/>
        </p:spPr>
        <p:txBody>
          <a:bodyPr/>
          <a:lstStyle>
            <a:lvl1pPr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0"/>
              </a:spcBef>
              <a:buFontTx/>
              <a:buNone/>
            </a:pPr>
            <a:fld id="{3B4C288B-EB70-4E61-91F5-8D287A629A67}" type="slidenum">
              <a:rPr lang="en-US" altLang="en-US" sz="1400" smtClean="0"/>
              <a:pPr eaLnBrk="1" hangingPunct="1">
                <a:spcBef>
                  <a:spcPct val="0"/>
                </a:spcBef>
                <a:buFontTx/>
                <a:buNone/>
              </a:pPr>
              <a:t>49</a:t>
            </a:fld>
            <a:endParaRPr lang="en-US" altLang="en-US" sz="1400" smtClean="0"/>
          </a:p>
        </p:txBody>
      </p:sp>
    </p:spTree>
    <p:extLst>
      <p:ext uri="{BB962C8B-B14F-4D97-AF65-F5344CB8AC3E}">
        <p14:creationId xmlns:p14="http://schemas.microsoft.com/office/powerpoint/2010/main" val="2154484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narmandakh\Downloads\WIPO20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59" y="-30832"/>
            <a:ext cx="4572000" cy="6988224"/>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79512" y="0"/>
            <a:ext cx="8301614" cy="792088"/>
          </a:xfrm>
        </p:spPr>
        <p:txBody>
          <a:bodyPr/>
          <a:lstStyle/>
          <a:p>
            <a:pPr eaLnBrk="1" hangingPunct="1"/>
            <a:r>
              <a:rPr lang="en-US" sz="4400" dirty="0" smtClean="0">
                <a:solidFill>
                  <a:schemeClr val="bg1"/>
                </a:solidFill>
              </a:rPr>
              <a:t>WIPO</a:t>
            </a:r>
            <a:endParaRPr lang="en-US" sz="4400" dirty="0">
              <a:solidFill>
                <a:schemeClr val="bg1"/>
              </a:solidFill>
            </a:endParaRPr>
          </a:p>
        </p:txBody>
      </p:sp>
      <p:sp>
        <p:nvSpPr>
          <p:cNvPr id="4099" name="Rectangle 3"/>
          <p:cNvSpPr>
            <a:spLocks noGrp="1" noChangeArrowheads="1"/>
          </p:cNvSpPr>
          <p:nvPr>
            <p:ph idx="1"/>
          </p:nvPr>
        </p:nvSpPr>
        <p:spPr>
          <a:xfrm>
            <a:off x="4499992" y="0"/>
            <a:ext cx="4186808" cy="6021289"/>
          </a:xfrm>
        </p:spPr>
        <p:txBody>
          <a:bodyPr/>
          <a:lstStyle/>
          <a:p>
            <a:pPr marL="0" indent="0">
              <a:lnSpc>
                <a:spcPct val="120000"/>
              </a:lnSpc>
              <a:buNone/>
            </a:pPr>
            <a:r>
              <a:rPr lang="en-US" sz="2000" i="1" dirty="0" smtClean="0">
                <a:solidFill>
                  <a:srgbClr val="00408C"/>
                </a:solidFill>
                <a:latin typeface="Arial" panose="020B0604020202020204" pitchFamily="34" charset="0"/>
                <a:cs typeface="Arial" panose="020B0604020202020204" pitchFamily="34" charset="0"/>
              </a:rPr>
              <a:t>MISSION</a:t>
            </a:r>
            <a:r>
              <a:rPr lang="en-US" sz="2000" i="1" dirty="0">
                <a:solidFill>
                  <a:srgbClr val="00408C"/>
                </a:solidFill>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T</a:t>
            </a:r>
            <a:r>
              <a:rPr lang="en-US" sz="2000" i="1" dirty="0" smtClean="0">
                <a:latin typeface="Arial" panose="020B0604020202020204" pitchFamily="34" charset="0"/>
                <a:cs typeface="Arial" panose="020B0604020202020204" pitchFamily="34" charset="0"/>
              </a:rPr>
              <a:t>o lead the development of a balanced and effective international intellectual property (IP) system that enables innovation and creativity for the benefit of all.</a:t>
            </a:r>
          </a:p>
          <a:p>
            <a:pPr marL="0" indent="0">
              <a:lnSpc>
                <a:spcPct val="120000"/>
              </a:lnSpc>
              <a:buNone/>
            </a:pPr>
            <a:endParaRPr lang="en-US" sz="2000" i="1" dirty="0" smtClean="0">
              <a:latin typeface="Arial" panose="020B0604020202020204" pitchFamily="34" charset="0"/>
              <a:cs typeface="Arial" panose="020B0604020202020204" pitchFamily="34" charset="0"/>
            </a:endParaRPr>
          </a:p>
          <a:p>
            <a:r>
              <a:rPr lang="en-US" sz="2000" dirty="0" smtClean="0">
                <a:solidFill>
                  <a:srgbClr val="00408C"/>
                </a:solidFill>
                <a:latin typeface="Arial" panose="020B0604020202020204" pitchFamily="34" charset="0"/>
                <a:cs typeface="Arial" panose="020B0604020202020204" pitchFamily="34" charset="0"/>
              </a:rPr>
              <a:t>MEMBER </a:t>
            </a:r>
            <a:r>
              <a:rPr lang="en-US" sz="2000" dirty="0">
                <a:solidFill>
                  <a:srgbClr val="00408C"/>
                </a:solidFill>
                <a:latin typeface="Arial" panose="020B0604020202020204" pitchFamily="34" charset="0"/>
                <a:cs typeface="Arial" panose="020B0604020202020204" pitchFamily="34" charset="0"/>
              </a:rPr>
              <a:t>STATES: </a:t>
            </a:r>
            <a:r>
              <a:rPr lang="en-US" sz="2000" dirty="0">
                <a:latin typeface="Arial" panose="020B0604020202020204" pitchFamily="34" charset="0"/>
                <a:cs typeface="Arial" panose="020B0604020202020204" pitchFamily="34" charset="0"/>
              </a:rPr>
              <a:t>188</a:t>
            </a:r>
          </a:p>
          <a:p>
            <a:r>
              <a:rPr lang="en-US" sz="2000" dirty="0" smtClean="0">
                <a:solidFill>
                  <a:srgbClr val="00408C"/>
                </a:solidFill>
                <a:latin typeface="Arial" panose="020B0604020202020204" pitchFamily="34" charset="0"/>
                <a:cs typeface="Arial" panose="020B0604020202020204" pitchFamily="34" charset="0"/>
              </a:rPr>
              <a:t>OBSERVERS</a:t>
            </a:r>
            <a:r>
              <a:rPr lang="en-US" sz="2000" dirty="0">
                <a:solidFill>
                  <a:srgbClr val="00408C"/>
                </a:solidFill>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more than 390 (NGOs, IGOs, industry groups, etc.)</a:t>
            </a:r>
          </a:p>
          <a:p>
            <a:r>
              <a:rPr lang="en-US" sz="2000" dirty="0" smtClean="0">
                <a:solidFill>
                  <a:srgbClr val="00408C"/>
                </a:solidFill>
                <a:latin typeface="Arial" panose="020B0604020202020204" pitchFamily="34" charset="0"/>
                <a:cs typeface="Arial" panose="020B0604020202020204" pitchFamily="34" charset="0"/>
              </a:rPr>
              <a:t>STAFF</a:t>
            </a:r>
            <a:r>
              <a:rPr lang="en-US" sz="2000" dirty="0">
                <a:solidFill>
                  <a:srgbClr val="00408C"/>
                </a:solidFill>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more than 1. 200 </a:t>
            </a:r>
            <a:endParaRPr lang="en-US" sz="2000" dirty="0">
              <a:latin typeface="Arial" panose="020B0604020202020204" pitchFamily="34" charset="0"/>
              <a:cs typeface="Arial" panose="020B0604020202020204" pitchFamily="34" charset="0"/>
            </a:endParaRPr>
          </a:p>
          <a:p>
            <a:r>
              <a:rPr lang="en-US" sz="2000" dirty="0" smtClean="0">
                <a:solidFill>
                  <a:srgbClr val="00408C"/>
                </a:solidFill>
                <a:latin typeface="Arial" panose="020B0604020202020204" pitchFamily="34" charset="0"/>
                <a:cs typeface="Arial" panose="020B0604020202020204" pitchFamily="34" charset="0"/>
              </a:rPr>
              <a:t>ADMINISTERED </a:t>
            </a:r>
            <a:r>
              <a:rPr lang="en-US" sz="2000" dirty="0">
                <a:solidFill>
                  <a:srgbClr val="00408C"/>
                </a:solidFill>
                <a:latin typeface="Arial" panose="020B0604020202020204" pitchFamily="34" charset="0"/>
                <a:cs typeface="Arial" panose="020B0604020202020204" pitchFamily="34" charset="0"/>
              </a:rPr>
              <a:t>TREATIES: </a:t>
            </a:r>
            <a:r>
              <a:rPr lang="en-US" sz="2000" dirty="0">
                <a:latin typeface="Arial" panose="020B0604020202020204" pitchFamily="34" charset="0"/>
                <a:cs typeface="Arial" panose="020B0604020202020204" pitchFamily="34" charset="0"/>
              </a:rPr>
              <a:t>26 </a:t>
            </a:r>
            <a:endParaRPr lang="en-US" sz="2000" dirty="0" smtClean="0">
              <a:latin typeface="Arial" panose="020B0604020202020204" pitchFamily="34" charset="0"/>
              <a:cs typeface="Arial" panose="020B0604020202020204" pitchFamily="34" charset="0"/>
            </a:endParaRPr>
          </a:p>
          <a:p>
            <a:r>
              <a:rPr lang="en-US" sz="2000" dirty="0" smtClean="0">
                <a:solidFill>
                  <a:srgbClr val="00408C"/>
                </a:solidFill>
                <a:latin typeface="Arial" panose="020B0604020202020204" pitchFamily="34" charset="0"/>
                <a:cs typeface="Arial" panose="020B0604020202020204" pitchFamily="34" charset="0"/>
              </a:rPr>
              <a:t>MAIN </a:t>
            </a:r>
            <a:r>
              <a:rPr lang="en-US" sz="2000" dirty="0">
                <a:solidFill>
                  <a:srgbClr val="00408C"/>
                </a:solidFill>
                <a:latin typeface="Arial" panose="020B0604020202020204" pitchFamily="34" charset="0"/>
                <a:cs typeface="Arial" panose="020B0604020202020204" pitchFamily="34" charset="0"/>
              </a:rPr>
              <a:t>BODIES: </a:t>
            </a:r>
            <a:r>
              <a:rPr lang="en-US" sz="2000" dirty="0" smtClean="0">
                <a:latin typeface="Arial" panose="020B0604020202020204" pitchFamily="34" charset="0"/>
                <a:cs typeface="Arial" panose="020B0604020202020204" pitchFamily="34" charset="0"/>
              </a:rPr>
              <a:t>General Assembly, </a:t>
            </a:r>
            <a:r>
              <a:rPr lang="en-US" sz="2000" dirty="0">
                <a:latin typeface="Arial" panose="020B0604020202020204" pitchFamily="34" charset="0"/>
                <a:cs typeface="Arial" panose="020B0604020202020204" pitchFamily="34" charset="0"/>
              </a:rPr>
              <a:t>CC, WIPO CONFERENCE</a:t>
            </a:r>
          </a:p>
          <a:p>
            <a:endParaRPr lang="en-US" dirty="0"/>
          </a:p>
          <a:p>
            <a:pPr eaLnBrk="1" hangingPunct="1"/>
            <a:endParaRPr lang="en-US" dirty="0" smtClean="0"/>
          </a:p>
        </p:txBody>
      </p:sp>
    </p:spTree>
    <p:extLst>
      <p:ext uri="{BB962C8B-B14F-4D97-AF65-F5344CB8AC3E}">
        <p14:creationId xmlns:p14="http://schemas.microsoft.com/office/powerpoint/2010/main" val="418288436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533400" y="0"/>
            <a:ext cx="7772400" cy="641350"/>
          </a:xfrm>
        </p:spPr>
        <p:txBody>
          <a:bodyPr>
            <a:spAutoFit/>
          </a:bodyPr>
          <a:lstStyle/>
          <a:p>
            <a:pPr eaLnBrk="1" hangingPunct="1"/>
            <a:r>
              <a:rPr lang="en-GB" altLang="en-US" smtClean="0">
                <a:solidFill>
                  <a:srgbClr val="0070C0"/>
                </a:solidFill>
              </a:rPr>
              <a:t>Countries not yet in PCT</a:t>
            </a:r>
          </a:p>
        </p:txBody>
      </p:sp>
      <p:sp>
        <p:nvSpPr>
          <p:cNvPr id="31747" name="Rectangle 3"/>
          <p:cNvSpPr>
            <a:spLocks noChangeArrowheads="1"/>
          </p:cNvSpPr>
          <p:nvPr/>
        </p:nvSpPr>
        <p:spPr bwMode="auto">
          <a:xfrm>
            <a:off x="250825" y="692150"/>
            <a:ext cx="324008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65100"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GB" altLang="en-US" sz="2000">
                <a:ea typeface="ヒラギノ角ゴ Pro W3"/>
                <a:cs typeface="ヒラギノ角ゴ Pro W3"/>
              </a:rPr>
              <a:t>Afghanistan</a:t>
            </a:r>
          </a:p>
          <a:p>
            <a:pPr eaLnBrk="1" hangingPunct="1">
              <a:spcBef>
                <a:spcPct val="0"/>
              </a:spcBef>
              <a:buFontTx/>
              <a:buNone/>
            </a:pPr>
            <a:r>
              <a:rPr lang="en-GB" altLang="en-US" sz="2000">
                <a:ea typeface="ヒラギノ角ゴ Pro W3"/>
                <a:cs typeface="ヒラギノ角ゴ Pro W3"/>
              </a:rPr>
              <a:t>Andorra</a:t>
            </a:r>
          </a:p>
          <a:p>
            <a:pPr eaLnBrk="1" hangingPunct="1">
              <a:spcBef>
                <a:spcPct val="0"/>
              </a:spcBef>
              <a:buFontTx/>
              <a:buNone/>
            </a:pPr>
            <a:r>
              <a:rPr lang="en-GB" altLang="en-US" sz="2000">
                <a:ea typeface="ヒラギノ角ゴ Pro W3"/>
                <a:cs typeface="ヒラギノ角ゴ Pro W3"/>
              </a:rPr>
              <a:t>Argentina</a:t>
            </a:r>
          </a:p>
          <a:p>
            <a:pPr eaLnBrk="1" hangingPunct="1">
              <a:spcBef>
                <a:spcPct val="0"/>
              </a:spcBef>
              <a:buFontTx/>
              <a:buNone/>
            </a:pPr>
            <a:r>
              <a:rPr lang="en-GB" altLang="en-US" sz="2000">
                <a:ea typeface="ヒラギノ角ゴ Pro W3"/>
                <a:cs typeface="ヒラギノ角ゴ Pro W3"/>
              </a:rPr>
              <a:t>Bahamas</a:t>
            </a:r>
          </a:p>
          <a:p>
            <a:pPr eaLnBrk="1" hangingPunct="1">
              <a:spcBef>
                <a:spcPct val="0"/>
              </a:spcBef>
              <a:buFontTx/>
              <a:buNone/>
            </a:pPr>
            <a:r>
              <a:rPr lang="en-GB" altLang="en-US" sz="2000">
                <a:ea typeface="ヒラギノ角ゴ Pro W3"/>
                <a:cs typeface="ヒラギノ角ゴ Pro W3"/>
              </a:rPr>
              <a:t>Bangladesh</a:t>
            </a:r>
          </a:p>
          <a:p>
            <a:pPr eaLnBrk="1" hangingPunct="1">
              <a:spcBef>
                <a:spcPct val="0"/>
              </a:spcBef>
              <a:buFontTx/>
              <a:buNone/>
            </a:pPr>
            <a:r>
              <a:rPr lang="en-GB" altLang="en-US" sz="2000">
                <a:ea typeface="ヒラギノ角ゴ Pro W3"/>
                <a:cs typeface="ヒラギノ角ゴ Pro W3"/>
              </a:rPr>
              <a:t>Bhutan</a:t>
            </a:r>
          </a:p>
          <a:p>
            <a:pPr eaLnBrk="1" hangingPunct="1">
              <a:spcBef>
                <a:spcPct val="0"/>
              </a:spcBef>
              <a:buFontTx/>
              <a:buNone/>
            </a:pPr>
            <a:r>
              <a:rPr lang="en-GB" altLang="en-US" sz="2000">
                <a:ea typeface="ヒラギノ角ゴ Pro W3"/>
                <a:cs typeface="ヒラギノ角ゴ Pro W3"/>
              </a:rPr>
              <a:t>Bolivia</a:t>
            </a:r>
          </a:p>
          <a:p>
            <a:pPr eaLnBrk="1" hangingPunct="1">
              <a:spcBef>
                <a:spcPct val="0"/>
              </a:spcBef>
              <a:buFontTx/>
              <a:buNone/>
            </a:pPr>
            <a:r>
              <a:rPr lang="en-GB" altLang="en-US" sz="2000">
                <a:ea typeface="ヒラギノ角ゴ Pro W3"/>
                <a:cs typeface="ヒラギノ角ゴ Pro W3"/>
              </a:rPr>
              <a:t>Burundi</a:t>
            </a:r>
          </a:p>
          <a:p>
            <a:pPr eaLnBrk="1" hangingPunct="1">
              <a:spcBef>
                <a:spcPct val="0"/>
              </a:spcBef>
              <a:buFontTx/>
              <a:buNone/>
            </a:pPr>
            <a:r>
              <a:rPr lang="en-GB" altLang="en-US" sz="2000">
                <a:ea typeface="ヒラギノ角ゴ Pro W3"/>
                <a:cs typeface="ヒラギノ角ゴ Pro W3"/>
              </a:rPr>
              <a:t>Cambodia</a:t>
            </a:r>
          </a:p>
          <a:p>
            <a:pPr eaLnBrk="1" hangingPunct="1">
              <a:spcBef>
                <a:spcPct val="0"/>
              </a:spcBef>
              <a:buFontTx/>
              <a:buNone/>
            </a:pPr>
            <a:r>
              <a:rPr lang="en-GB" altLang="en-US" sz="2000">
                <a:ea typeface="ヒラギノ角ゴ Pro W3"/>
                <a:cs typeface="ヒラギノ角ゴ Pro W3"/>
              </a:rPr>
              <a:t>Cape Verde</a:t>
            </a:r>
          </a:p>
          <a:p>
            <a:pPr eaLnBrk="1" hangingPunct="1">
              <a:spcBef>
                <a:spcPct val="0"/>
              </a:spcBef>
              <a:buFontTx/>
              <a:buNone/>
            </a:pPr>
            <a:r>
              <a:rPr lang="en-GB" altLang="en-US" sz="2000">
                <a:ea typeface="ヒラギノ角ゴ Pro W3"/>
                <a:cs typeface="ヒラギノ角ゴ Pro W3"/>
              </a:rPr>
              <a:t>Democratic Republic of Congo</a:t>
            </a:r>
          </a:p>
          <a:p>
            <a:pPr eaLnBrk="1" hangingPunct="1">
              <a:spcBef>
                <a:spcPct val="0"/>
              </a:spcBef>
              <a:buFontTx/>
              <a:buNone/>
            </a:pPr>
            <a:r>
              <a:rPr lang="en-GB" altLang="en-US" sz="2000">
                <a:ea typeface="ヒラギノ角ゴ Pro W3"/>
                <a:cs typeface="ヒラギノ角ゴ Pro W3"/>
              </a:rPr>
              <a:t>Djibouti</a:t>
            </a:r>
          </a:p>
          <a:p>
            <a:pPr eaLnBrk="1" hangingPunct="1">
              <a:spcBef>
                <a:spcPct val="0"/>
              </a:spcBef>
              <a:buFontTx/>
              <a:buNone/>
            </a:pPr>
            <a:r>
              <a:rPr lang="en-GB" altLang="en-US" sz="2000">
                <a:ea typeface="ヒラギノ角ゴ Pro W3"/>
                <a:cs typeface="ヒラギノ角ゴ Pro W3"/>
              </a:rPr>
              <a:t>Eritrea</a:t>
            </a:r>
          </a:p>
          <a:p>
            <a:pPr eaLnBrk="1" hangingPunct="1">
              <a:spcBef>
                <a:spcPct val="0"/>
              </a:spcBef>
              <a:buFontTx/>
              <a:buNone/>
            </a:pPr>
            <a:r>
              <a:rPr lang="en-GB" altLang="en-US" sz="2000">
                <a:ea typeface="ヒラギノ角ゴ Pro W3"/>
                <a:cs typeface="ヒラギノ角ゴ Pro W3"/>
              </a:rPr>
              <a:t>Ethiopia</a:t>
            </a:r>
          </a:p>
          <a:p>
            <a:pPr eaLnBrk="1" hangingPunct="1">
              <a:spcBef>
                <a:spcPct val="0"/>
              </a:spcBef>
              <a:buFontTx/>
              <a:buNone/>
            </a:pPr>
            <a:r>
              <a:rPr lang="en-GB" altLang="en-US" sz="2000">
                <a:ea typeface="ヒラギノ角ゴ Pro W3"/>
                <a:cs typeface="ヒラギノ角ゴ Pro W3"/>
              </a:rPr>
              <a:t>Fiji</a:t>
            </a:r>
          </a:p>
          <a:p>
            <a:pPr eaLnBrk="1" hangingPunct="1">
              <a:spcBef>
                <a:spcPct val="0"/>
              </a:spcBef>
              <a:buFontTx/>
              <a:buNone/>
            </a:pPr>
            <a:r>
              <a:rPr lang="en-GB" altLang="en-US" sz="2000">
                <a:ea typeface="ヒラギノ角ゴ Pro W3"/>
                <a:cs typeface="ヒラギノ角ゴ Pro W3"/>
              </a:rPr>
              <a:t>Guyana</a:t>
            </a:r>
          </a:p>
          <a:p>
            <a:pPr eaLnBrk="1" hangingPunct="1">
              <a:spcBef>
                <a:spcPct val="0"/>
              </a:spcBef>
              <a:buFontTx/>
              <a:buNone/>
            </a:pPr>
            <a:r>
              <a:rPr lang="en-GB" altLang="en-US" sz="2000">
                <a:ea typeface="ヒラギノ角ゴ Pro W3"/>
                <a:cs typeface="ヒラギノ角ゴ Pro W3"/>
              </a:rPr>
              <a:t>Haiti</a:t>
            </a:r>
          </a:p>
        </p:txBody>
      </p:sp>
      <p:sp>
        <p:nvSpPr>
          <p:cNvPr id="31748" name="Text Box 4"/>
          <p:cNvSpPr txBox="1">
            <a:spLocks noChangeArrowheads="1"/>
          </p:cNvSpPr>
          <p:nvPr/>
        </p:nvSpPr>
        <p:spPr bwMode="auto">
          <a:xfrm>
            <a:off x="3635375" y="692150"/>
            <a:ext cx="252095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2000"/>
              <a:t>Iraq</a:t>
            </a:r>
          </a:p>
          <a:p>
            <a:pPr eaLnBrk="1" hangingPunct="1">
              <a:spcBef>
                <a:spcPct val="0"/>
              </a:spcBef>
              <a:buFontTx/>
              <a:buNone/>
            </a:pPr>
            <a:r>
              <a:rPr lang="en-US" altLang="en-US" sz="2000"/>
              <a:t>Jamaica</a:t>
            </a:r>
          </a:p>
          <a:p>
            <a:pPr eaLnBrk="1" hangingPunct="1">
              <a:spcBef>
                <a:spcPct val="0"/>
              </a:spcBef>
              <a:buFontTx/>
              <a:buNone/>
            </a:pPr>
            <a:r>
              <a:rPr lang="en-US" altLang="en-US" sz="2000"/>
              <a:t>Jordan</a:t>
            </a:r>
          </a:p>
          <a:p>
            <a:pPr eaLnBrk="1" hangingPunct="1">
              <a:spcBef>
                <a:spcPct val="0"/>
              </a:spcBef>
              <a:buFontTx/>
              <a:buNone/>
            </a:pPr>
            <a:r>
              <a:rPr lang="en-US" altLang="en-US" sz="2000"/>
              <a:t>Kiribati</a:t>
            </a:r>
          </a:p>
          <a:p>
            <a:pPr eaLnBrk="1" hangingPunct="1">
              <a:spcBef>
                <a:spcPct val="0"/>
              </a:spcBef>
              <a:buFontTx/>
              <a:buNone/>
            </a:pPr>
            <a:r>
              <a:rPr lang="en-US" altLang="en-US" sz="2000"/>
              <a:t>Kuwait</a:t>
            </a:r>
          </a:p>
          <a:p>
            <a:pPr eaLnBrk="1" hangingPunct="1">
              <a:spcBef>
                <a:spcPct val="0"/>
              </a:spcBef>
              <a:buFontTx/>
              <a:buNone/>
            </a:pPr>
            <a:r>
              <a:rPr lang="en-US" altLang="en-US" sz="2000"/>
              <a:t>Lebanon</a:t>
            </a:r>
          </a:p>
          <a:p>
            <a:pPr eaLnBrk="1" hangingPunct="1">
              <a:spcBef>
                <a:spcPct val="0"/>
              </a:spcBef>
              <a:buFontTx/>
              <a:buNone/>
            </a:pPr>
            <a:r>
              <a:rPr lang="en-US" altLang="en-US" sz="2000"/>
              <a:t>Maldives</a:t>
            </a:r>
          </a:p>
          <a:p>
            <a:pPr eaLnBrk="1" hangingPunct="1">
              <a:spcBef>
                <a:spcPct val="0"/>
              </a:spcBef>
              <a:buFontTx/>
              <a:buNone/>
            </a:pPr>
            <a:r>
              <a:rPr lang="en-US" altLang="en-US" sz="2000"/>
              <a:t>Marshall Islands</a:t>
            </a:r>
          </a:p>
          <a:p>
            <a:pPr eaLnBrk="1" hangingPunct="1">
              <a:spcBef>
                <a:spcPct val="0"/>
              </a:spcBef>
              <a:buFontTx/>
              <a:buNone/>
            </a:pPr>
            <a:r>
              <a:rPr lang="en-US" altLang="en-US" sz="2000"/>
              <a:t>Mauritius</a:t>
            </a:r>
          </a:p>
          <a:p>
            <a:pPr eaLnBrk="1" hangingPunct="1">
              <a:spcBef>
                <a:spcPct val="0"/>
              </a:spcBef>
              <a:buFontTx/>
              <a:buNone/>
            </a:pPr>
            <a:r>
              <a:rPr lang="en-US" altLang="en-US" sz="2000"/>
              <a:t>Micronesia</a:t>
            </a:r>
          </a:p>
          <a:p>
            <a:pPr eaLnBrk="1" hangingPunct="1">
              <a:spcBef>
                <a:spcPct val="0"/>
              </a:spcBef>
              <a:buFontTx/>
              <a:buNone/>
            </a:pPr>
            <a:r>
              <a:rPr lang="en-US" altLang="en-US" sz="2000"/>
              <a:t>Myanmar</a:t>
            </a:r>
          </a:p>
          <a:p>
            <a:pPr eaLnBrk="1" hangingPunct="1">
              <a:spcBef>
                <a:spcPct val="0"/>
              </a:spcBef>
              <a:buFontTx/>
              <a:buNone/>
            </a:pPr>
            <a:r>
              <a:rPr lang="en-US" altLang="en-US" sz="2000"/>
              <a:t>Nauru</a:t>
            </a:r>
          </a:p>
          <a:p>
            <a:pPr eaLnBrk="1" hangingPunct="1">
              <a:spcBef>
                <a:spcPct val="0"/>
              </a:spcBef>
              <a:buFontTx/>
              <a:buNone/>
            </a:pPr>
            <a:r>
              <a:rPr lang="en-US" altLang="en-US" sz="2000"/>
              <a:t>Nepal</a:t>
            </a:r>
          </a:p>
          <a:p>
            <a:pPr eaLnBrk="1" hangingPunct="1">
              <a:spcBef>
                <a:spcPct val="0"/>
              </a:spcBef>
              <a:buFontTx/>
              <a:buNone/>
            </a:pPr>
            <a:r>
              <a:rPr lang="en-US" altLang="en-US" sz="2000"/>
              <a:t>Pakistan</a:t>
            </a:r>
          </a:p>
          <a:p>
            <a:pPr eaLnBrk="1" hangingPunct="1">
              <a:spcBef>
                <a:spcPct val="0"/>
              </a:spcBef>
              <a:buFontTx/>
              <a:buNone/>
            </a:pPr>
            <a:r>
              <a:rPr lang="en-US" altLang="en-US" sz="2000"/>
              <a:t>Palau</a:t>
            </a:r>
          </a:p>
          <a:p>
            <a:pPr eaLnBrk="1" hangingPunct="1">
              <a:spcBef>
                <a:spcPct val="0"/>
              </a:spcBef>
              <a:buFontTx/>
              <a:buNone/>
            </a:pPr>
            <a:r>
              <a:rPr lang="en-US" altLang="en-US" sz="2000"/>
              <a:t>Paraguay</a:t>
            </a:r>
          </a:p>
          <a:p>
            <a:pPr eaLnBrk="1" hangingPunct="1">
              <a:spcBef>
                <a:spcPct val="0"/>
              </a:spcBef>
              <a:buFontTx/>
              <a:buNone/>
            </a:pPr>
            <a:r>
              <a:rPr lang="en-US" altLang="en-US" sz="2000"/>
              <a:t>Samoa</a:t>
            </a:r>
          </a:p>
          <a:p>
            <a:pPr eaLnBrk="1" hangingPunct="1">
              <a:spcBef>
                <a:spcPct val="0"/>
              </a:spcBef>
              <a:buFontTx/>
              <a:buNone/>
            </a:pPr>
            <a:r>
              <a:rPr lang="en-US" altLang="en-US" sz="2000"/>
              <a:t>Solomon Islands</a:t>
            </a:r>
          </a:p>
        </p:txBody>
      </p:sp>
      <p:sp>
        <p:nvSpPr>
          <p:cNvPr id="31749" name="Text Box 5"/>
          <p:cNvSpPr txBox="1">
            <a:spLocks noChangeArrowheads="1"/>
          </p:cNvSpPr>
          <p:nvPr/>
        </p:nvSpPr>
        <p:spPr bwMode="auto">
          <a:xfrm>
            <a:off x="6300788" y="692150"/>
            <a:ext cx="2447925"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2000"/>
              <a:t>Somalia</a:t>
            </a:r>
          </a:p>
          <a:p>
            <a:pPr eaLnBrk="1" hangingPunct="1">
              <a:spcBef>
                <a:spcPct val="0"/>
              </a:spcBef>
              <a:buFontTx/>
              <a:buNone/>
            </a:pPr>
            <a:r>
              <a:rPr lang="en-US" altLang="en-US" sz="2000"/>
              <a:t>South Sudan</a:t>
            </a:r>
          </a:p>
          <a:p>
            <a:pPr eaLnBrk="1" hangingPunct="1">
              <a:spcBef>
                <a:spcPct val="0"/>
              </a:spcBef>
              <a:buFontTx/>
              <a:buNone/>
            </a:pPr>
            <a:r>
              <a:rPr lang="en-US" altLang="en-US" sz="2000"/>
              <a:t>Suriname</a:t>
            </a:r>
          </a:p>
          <a:p>
            <a:pPr eaLnBrk="1" hangingPunct="1">
              <a:spcBef>
                <a:spcPct val="0"/>
              </a:spcBef>
              <a:buFontTx/>
              <a:buNone/>
            </a:pPr>
            <a:r>
              <a:rPr lang="en-US" altLang="en-US" sz="2000"/>
              <a:t>Timor-Leste</a:t>
            </a:r>
          </a:p>
          <a:p>
            <a:pPr eaLnBrk="1" hangingPunct="1">
              <a:spcBef>
                <a:spcPct val="0"/>
              </a:spcBef>
              <a:buFontTx/>
              <a:buNone/>
            </a:pPr>
            <a:r>
              <a:rPr lang="en-US" altLang="en-US" sz="2000"/>
              <a:t>Tonga</a:t>
            </a:r>
          </a:p>
          <a:p>
            <a:pPr eaLnBrk="1" hangingPunct="1">
              <a:spcBef>
                <a:spcPct val="0"/>
              </a:spcBef>
              <a:buFontTx/>
              <a:buNone/>
            </a:pPr>
            <a:r>
              <a:rPr lang="en-US" altLang="en-US" sz="2000"/>
              <a:t>Tuvalu</a:t>
            </a:r>
          </a:p>
          <a:p>
            <a:pPr eaLnBrk="1" hangingPunct="1">
              <a:spcBef>
                <a:spcPct val="0"/>
              </a:spcBef>
              <a:buFontTx/>
              <a:buNone/>
            </a:pPr>
            <a:r>
              <a:rPr lang="en-US" altLang="en-US" sz="2000"/>
              <a:t>Uruguay</a:t>
            </a:r>
          </a:p>
          <a:p>
            <a:pPr eaLnBrk="1" hangingPunct="1">
              <a:spcBef>
                <a:spcPct val="0"/>
              </a:spcBef>
              <a:buFontTx/>
              <a:buNone/>
            </a:pPr>
            <a:r>
              <a:rPr lang="en-US" altLang="en-US" sz="2000"/>
              <a:t>Vanuatu</a:t>
            </a:r>
          </a:p>
          <a:p>
            <a:pPr eaLnBrk="1" hangingPunct="1">
              <a:spcBef>
                <a:spcPct val="0"/>
              </a:spcBef>
              <a:buFontTx/>
              <a:buNone/>
            </a:pPr>
            <a:r>
              <a:rPr lang="en-US" altLang="en-US" sz="2000"/>
              <a:t>Venezuela</a:t>
            </a:r>
          </a:p>
          <a:p>
            <a:pPr eaLnBrk="1" hangingPunct="1">
              <a:spcBef>
                <a:spcPct val="0"/>
              </a:spcBef>
              <a:buFontTx/>
              <a:buNone/>
            </a:pPr>
            <a:r>
              <a:rPr lang="en-US" altLang="en-US" sz="2000"/>
              <a:t>Yemen</a:t>
            </a:r>
          </a:p>
          <a:p>
            <a:pPr eaLnBrk="1" hangingPunct="1">
              <a:spcBef>
                <a:spcPct val="50000"/>
              </a:spcBef>
              <a:buFontTx/>
              <a:buNone/>
            </a:pPr>
            <a:endParaRPr lang="en-US" altLang="en-US" sz="2000"/>
          </a:p>
          <a:p>
            <a:pPr eaLnBrk="1" hangingPunct="1">
              <a:spcBef>
                <a:spcPct val="50000"/>
              </a:spcBef>
              <a:buFontTx/>
              <a:buNone/>
            </a:pPr>
            <a:r>
              <a:rPr lang="en-US" altLang="en-US" sz="2000"/>
              <a:t>(45)</a:t>
            </a:r>
          </a:p>
        </p:txBody>
      </p:sp>
      <p:sp>
        <p:nvSpPr>
          <p:cNvPr id="31750"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A18D66D3-15FA-4E61-919E-BEB44E6199A3}" type="slidenum">
              <a:rPr lang="en-US" altLang="en-US" sz="1400" smtClean="0"/>
              <a:pPr eaLnBrk="1" hangingPunct="1">
                <a:spcBef>
                  <a:spcPct val="0"/>
                </a:spcBef>
                <a:buFontTx/>
                <a:buNone/>
              </a:pPr>
              <a:t>50</a:t>
            </a:fld>
            <a:endParaRPr lang="en-US" altLang="en-US" sz="1400" smtClean="0"/>
          </a:p>
        </p:txBody>
      </p:sp>
    </p:spTree>
    <p:extLst>
      <p:ext uri="{BB962C8B-B14F-4D97-AF65-F5344CB8AC3E}">
        <p14:creationId xmlns:p14="http://schemas.microsoft.com/office/powerpoint/2010/main" val="2339483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B5E9BB8C-358A-4A25-B277-120B33AD39E0}" type="slidenum">
              <a:rPr lang="en-US" altLang="en-US" sz="1400" smtClean="0"/>
              <a:pPr eaLnBrk="1" hangingPunct="1">
                <a:spcBef>
                  <a:spcPct val="0"/>
                </a:spcBef>
                <a:buFontTx/>
                <a:buNone/>
              </a:pPr>
              <a:t>51</a:t>
            </a:fld>
            <a:endParaRPr lang="en-US" altLang="en-US" sz="1400" smtClean="0"/>
          </a:p>
        </p:txBody>
      </p:sp>
      <p:pic>
        <p:nvPicPr>
          <p:cNvPr id="3277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3900" y="-6350"/>
            <a:ext cx="4838700" cy="684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2621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23850" y="0"/>
            <a:ext cx="8229600" cy="908050"/>
          </a:xfrm>
        </p:spPr>
        <p:txBody>
          <a:bodyPr/>
          <a:lstStyle/>
          <a:p>
            <a:pPr algn="ctr"/>
            <a:r>
              <a:rPr lang="en-US" altLang="en-US" smtClean="0">
                <a:solidFill>
                  <a:srgbClr val="0070C0"/>
                </a:solidFill>
              </a:rPr>
              <a:t>PCT Applications</a:t>
            </a:r>
          </a:p>
        </p:txBody>
      </p:sp>
      <p:graphicFrame>
        <p:nvGraphicFramePr>
          <p:cNvPr id="33795" name="Object 3"/>
          <p:cNvGraphicFramePr>
            <a:graphicFrameLocks noGrp="1" noChangeAspect="1"/>
          </p:cNvGraphicFramePr>
          <p:nvPr>
            <p:ph idx="1"/>
          </p:nvPr>
        </p:nvGraphicFramePr>
        <p:xfrm>
          <a:off x="107950" y="0"/>
          <a:ext cx="8686800" cy="6146800"/>
        </p:xfrm>
        <a:graphic>
          <a:graphicData uri="http://schemas.openxmlformats.org/presentationml/2006/ole">
            <mc:AlternateContent xmlns:mc="http://schemas.openxmlformats.org/markup-compatibility/2006">
              <mc:Choice xmlns:v="urn:schemas-microsoft-com:vml" Requires="v">
                <p:oleObj spid="_x0000_s3093" name="Chart" r:id="rId3" imgW="6143743" imgH="4352916" progId="MSGraph.Chart.8">
                  <p:embed followColorScheme="full"/>
                </p:oleObj>
              </mc:Choice>
              <mc:Fallback>
                <p:oleObj name="Chart" r:id="rId3" imgW="6143743" imgH="4352916" progId="MSGraph.Chart.8">
                  <p:embed followColorScheme="full"/>
                  <p:pic>
                    <p:nvPicPr>
                      <p:cNvPr id="0" name=""/>
                      <p:cNvPicPr>
                        <a:picLocks noGrp="1" noChangeAspect="1" noChangeArrowheads="1"/>
                      </p:cNvPicPr>
                      <p:nvPr/>
                    </p:nvPicPr>
                    <p:blipFill>
                      <a:blip r:embed="rId4"/>
                      <a:srcRect/>
                      <a:stretch>
                        <a:fillRect/>
                      </a:stretch>
                    </p:blipFill>
                    <p:spPr bwMode="auto">
                      <a:xfrm>
                        <a:off x="107950" y="0"/>
                        <a:ext cx="8686800" cy="614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6" name="Text Box 4"/>
          <p:cNvSpPr txBox="1">
            <a:spLocks noChangeArrowheads="1"/>
          </p:cNvSpPr>
          <p:nvPr/>
        </p:nvSpPr>
        <p:spPr bwMode="auto">
          <a:xfrm>
            <a:off x="2268538" y="2319338"/>
            <a:ext cx="33829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60000"/>
              </a:spcBef>
              <a:buFontTx/>
              <a:buNone/>
            </a:pPr>
            <a:r>
              <a:rPr lang="en-US" altLang="en-US" sz="1800" b="1">
                <a:ea typeface="ヒラギノ角ゴ Pro W3"/>
                <a:cs typeface="ヒラギノ角ゴ Pro W3"/>
              </a:rPr>
              <a:t>+4.5% for 2014</a:t>
            </a:r>
            <a:endParaRPr lang="en-US" altLang="en-US" sz="1800" b="1" i="1">
              <a:ea typeface="ヒラギノ角ゴ Pro W3"/>
              <a:cs typeface="ヒラギノ角ゴ Pro W3"/>
            </a:endParaRPr>
          </a:p>
        </p:txBody>
      </p:sp>
      <p:sp>
        <p:nvSpPr>
          <p:cNvPr id="33797" name="Slide Number Placeholder 1"/>
          <p:cNvSpPr>
            <a:spLocks noGrp="1"/>
          </p:cNvSpPr>
          <p:nvPr>
            <p:ph type="sldNum" sz="quarter" idx="10"/>
          </p:nvPr>
        </p:nvSpPr>
        <p:spPr>
          <a:noFill/>
        </p:spPr>
        <p:txBody>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0"/>
              </a:spcBef>
              <a:buFontTx/>
              <a:buNone/>
            </a:pPr>
            <a:fld id="{0AB2FA2F-391A-47C1-805F-9B1B03D0C479}" type="slidenum">
              <a:rPr lang="en-US" altLang="en-US" sz="1400" smtClean="0"/>
              <a:pPr eaLnBrk="1" hangingPunct="1">
                <a:spcBef>
                  <a:spcPct val="0"/>
                </a:spcBef>
                <a:buFontTx/>
                <a:buNone/>
              </a:pPr>
              <a:t>52</a:t>
            </a:fld>
            <a:endParaRPr lang="en-US" altLang="en-US" sz="1400" smtClean="0"/>
          </a:p>
        </p:txBody>
      </p:sp>
    </p:spTree>
    <p:extLst>
      <p:ext uri="{BB962C8B-B14F-4D97-AF65-F5344CB8AC3E}">
        <p14:creationId xmlns:p14="http://schemas.microsoft.com/office/powerpoint/2010/main" val="237160895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2"/>
          <p:cNvGraphicFramePr>
            <a:graphicFrameLocks noChangeAspect="1"/>
          </p:cNvGraphicFramePr>
          <p:nvPr/>
        </p:nvGraphicFramePr>
        <p:xfrm>
          <a:off x="179388" y="1052513"/>
          <a:ext cx="8964612" cy="5114925"/>
        </p:xfrm>
        <a:graphic>
          <a:graphicData uri="http://schemas.openxmlformats.org/presentationml/2006/ole">
            <mc:AlternateContent xmlns:mc="http://schemas.openxmlformats.org/markup-compatibility/2006">
              <mc:Choice xmlns:v="urn:schemas-microsoft-com:vml" Requires="v">
                <p:oleObj spid="_x0000_s2069" name="Chart" r:id="rId3" imgW="6096000" imgH="4076789" progId="MSGraph.Chart.8">
                  <p:embed followColorScheme="full"/>
                </p:oleObj>
              </mc:Choice>
              <mc:Fallback>
                <p:oleObj name="Chart" r:id="rId3" imgW="6096000" imgH="4076789" progId="MSGraph.Chart.8">
                  <p:embed followColorScheme="full"/>
                  <p:pic>
                    <p:nvPicPr>
                      <p:cNvPr id="0" name=""/>
                      <p:cNvPicPr>
                        <a:picLocks noChangeAspect="1" noChangeArrowheads="1"/>
                      </p:cNvPicPr>
                      <p:nvPr/>
                    </p:nvPicPr>
                    <p:blipFill>
                      <a:blip r:embed="rId4"/>
                      <a:srcRect/>
                      <a:stretch>
                        <a:fillRect/>
                      </a:stretch>
                    </p:blipFill>
                    <p:spPr bwMode="auto">
                      <a:xfrm>
                        <a:off x="179388" y="1052513"/>
                        <a:ext cx="8964612" cy="51149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19" name="Rectangle 3"/>
          <p:cNvSpPr>
            <a:spLocks noChangeArrowheads="1"/>
          </p:cNvSpPr>
          <p:nvPr/>
        </p:nvSpPr>
        <p:spPr bwMode="auto">
          <a:xfrm>
            <a:off x="179388" y="-171450"/>
            <a:ext cx="878522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lnSpc>
                <a:spcPct val="90000"/>
              </a:lnSpc>
              <a:spcBef>
                <a:spcPct val="0"/>
              </a:spcBef>
              <a:buFontTx/>
              <a:buNone/>
            </a:pPr>
            <a:r>
              <a:rPr lang="en-US" altLang="en-US" sz="3600">
                <a:solidFill>
                  <a:srgbClr val="0070C0"/>
                </a:solidFill>
              </a:rPr>
              <a:t>International applications received in 2014 by country of origin </a:t>
            </a:r>
          </a:p>
        </p:txBody>
      </p:sp>
      <p:sp>
        <p:nvSpPr>
          <p:cNvPr id="34820" name="Oval 5"/>
          <p:cNvSpPr>
            <a:spLocks noChangeArrowheads="1"/>
          </p:cNvSpPr>
          <p:nvPr/>
        </p:nvSpPr>
        <p:spPr bwMode="auto">
          <a:xfrm>
            <a:off x="7740650" y="5013325"/>
            <a:ext cx="503238" cy="11525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0"/>
              </a:spcBef>
              <a:buFontTx/>
              <a:buChar char="•"/>
            </a:pPr>
            <a:endParaRPr lang="en-US" altLang="en-US" sz="1800"/>
          </a:p>
        </p:txBody>
      </p:sp>
      <p:sp>
        <p:nvSpPr>
          <p:cNvPr id="34821" name="Oval 6"/>
          <p:cNvSpPr>
            <a:spLocks noChangeArrowheads="1"/>
          </p:cNvSpPr>
          <p:nvPr/>
        </p:nvSpPr>
        <p:spPr bwMode="auto">
          <a:xfrm>
            <a:off x="7524750" y="4868863"/>
            <a:ext cx="431800" cy="15843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0"/>
              </a:spcBef>
              <a:buFontTx/>
              <a:buChar char="•"/>
            </a:pPr>
            <a:endParaRPr lang="en-US" altLang="en-US" sz="1800"/>
          </a:p>
        </p:txBody>
      </p:sp>
      <p:sp>
        <p:nvSpPr>
          <p:cNvPr id="34822" name="Text Box 8"/>
          <p:cNvSpPr txBox="1">
            <a:spLocks noChangeArrowheads="1"/>
          </p:cNvSpPr>
          <p:nvPr/>
        </p:nvSpPr>
        <p:spPr bwMode="auto">
          <a:xfrm>
            <a:off x="4859338" y="1628775"/>
            <a:ext cx="3529012" cy="119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1800"/>
              <a:t>CN: +18.7%</a:t>
            </a:r>
          </a:p>
          <a:p>
            <a:pPr eaLnBrk="1" hangingPunct="1">
              <a:spcBef>
                <a:spcPct val="50000"/>
              </a:spcBef>
              <a:buFontTx/>
              <a:buNone/>
            </a:pPr>
            <a:r>
              <a:rPr lang="en-US" altLang="en-US" sz="1800"/>
              <a:t>GB: +9%</a:t>
            </a:r>
          </a:p>
          <a:p>
            <a:pPr eaLnBrk="1" hangingPunct="1">
              <a:spcBef>
                <a:spcPct val="50000"/>
              </a:spcBef>
              <a:buFontTx/>
              <a:buNone/>
            </a:pPr>
            <a:r>
              <a:rPr lang="en-US" altLang="en-US" sz="1800"/>
              <a:t>US: +7.8%</a:t>
            </a:r>
          </a:p>
        </p:txBody>
      </p:sp>
      <p:sp>
        <p:nvSpPr>
          <p:cNvPr id="7" name="Rectangle 3"/>
          <p:cNvSpPr txBox="1">
            <a:spLocks noChangeArrowheads="1"/>
          </p:cNvSpPr>
          <p:nvPr/>
        </p:nvSpPr>
        <p:spPr bwMode="auto">
          <a:xfrm>
            <a:off x="179388" y="5978525"/>
            <a:ext cx="7345362"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Blip>
                <a:blip r:embed="rId9"/>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q"/>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Ø"/>
              <a:defRPr>
                <a:solidFill>
                  <a:schemeClr val="tx1"/>
                </a:solidFill>
                <a:latin typeface="+mn-lt"/>
                <a:ea typeface="+mn-ea"/>
                <a:cs typeface="+mn-cs"/>
              </a:defRPr>
            </a:lvl3pPr>
            <a:lvl4pPr marL="1600200" indent="-228600" algn="l" rtl="0" eaLnBrk="0" fontAlgn="base" hangingPunct="0">
              <a:spcBef>
                <a:spcPct val="20000"/>
              </a:spcBef>
              <a:spcAft>
                <a:spcPct val="0"/>
              </a:spcAft>
              <a:buBlip>
                <a:blip r:embed="rId9"/>
              </a:buBlip>
              <a:defRPr sz="24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9"/>
              </a:buBlip>
              <a:defRPr sz="2400">
                <a:solidFill>
                  <a:schemeClr val="tx1"/>
                </a:solidFill>
                <a:latin typeface="+mn-lt"/>
                <a:ea typeface="+mn-ea"/>
                <a:cs typeface="+mn-cs"/>
              </a:defRPr>
            </a:lvl5pPr>
            <a:lvl6pPr marL="2514600" indent="-228600" algn="l" rtl="0" fontAlgn="base">
              <a:spcBef>
                <a:spcPct val="20000"/>
              </a:spcBef>
              <a:spcAft>
                <a:spcPct val="0"/>
              </a:spcAft>
              <a:buBlip>
                <a:blip r:embed="rId9"/>
              </a:buBlip>
              <a:defRPr sz="2400">
                <a:solidFill>
                  <a:schemeClr val="tx1"/>
                </a:solidFill>
                <a:latin typeface="+mn-lt"/>
                <a:ea typeface="+mn-ea"/>
                <a:cs typeface="+mn-cs"/>
              </a:defRPr>
            </a:lvl6pPr>
            <a:lvl7pPr marL="2971800" indent="-228600" algn="l" rtl="0" fontAlgn="base">
              <a:spcBef>
                <a:spcPct val="20000"/>
              </a:spcBef>
              <a:spcAft>
                <a:spcPct val="0"/>
              </a:spcAft>
              <a:buBlip>
                <a:blip r:embed="rId9"/>
              </a:buBlip>
              <a:defRPr sz="2400">
                <a:solidFill>
                  <a:schemeClr val="tx1"/>
                </a:solidFill>
                <a:latin typeface="+mn-lt"/>
                <a:ea typeface="+mn-ea"/>
                <a:cs typeface="+mn-cs"/>
              </a:defRPr>
            </a:lvl7pPr>
            <a:lvl8pPr marL="3429000" indent="-228600" algn="l" rtl="0" fontAlgn="base">
              <a:spcBef>
                <a:spcPct val="20000"/>
              </a:spcBef>
              <a:spcAft>
                <a:spcPct val="0"/>
              </a:spcAft>
              <a:buBlip>
                <a:blip r:embed="rId9"/>
              </a:buBlip>
              <a:defRPr sz="2400">
                <a:solidFill>
                  <a:schemeClr val="tx1"/>
                </a:solidFill>
                <a:latin typeface="+mn-lt"/>
                <a:ea typeface="+mn-ea"/>
                <a:cs typeface="+mn-cs"/>
              </a:defRPr>
            </a:lvl8pPr>
            <a:lvl9pPr marL="3886200" indent="-228600" algn="l" rtl="0" fontAlgn="base">
              <a:spcBef>
                <a:spcPct val="20000"/>
              </a:spcBef>
              <a:spcAft>
                <a:spcPct val="0"/>
              </a:spcAft>
              <a:buBlip>
                <a:blip r:embed="rId9"/>
              </a:buBlip>
              <a:defRPr sz="2400">
                <a:solidFill>
                  <a:schemeClr val="tx1"/>
                </a:solidFill>
                <a:latin typeface="+mn-lt"/>
                <a:ea typeface="+mn-ea"/>
                <a:cs typeface="+mn-cs"/>
              </a:defRPr>
            </a:lvl9pPr>
          </a:lstStyle>
          <a:p>
            <a:pPr marL="165100" indent="-165100">
              <a:lnSpc>
                <a:spcPct val="80000"/>
              </a:lnSpc>
              <a:buFontTx/>
              <a:buChar char="•"/>
              <a:defRPr/>
            </a:pPr>
            <a:r>
              <a:rPr lang="en-US" altLang="en-US" sz="1600" kern="0" dirty="0" smtClean="0"/>
              <a:t>These 15 Offices received almost 92% of all applications filed in 2014</a:t>
            </a:r>
          </a:p>
          <a:p>
            <a:pPr marL="165100" indent="-165100">
              <a:lnSpc>
                <a:spcPct val="80000"/>
              </a:lnSpc>
              <a:buFontTx/>
              <a:buChar char="•"/>
              <a:defRPr/>
            </a:pPr>
            <a:endParaRPr lang="en-US" altLang="en-US" sz="800" kern="0" dirty="0" smtClean="0"/>
          </a:p>
          <a:p>
            <a:pPr marL="165100" indent="-165100">
              <a:lnSpc>
                <a:spcPct val="80000"/>
              </a:lnSpc>
              <a:buFontTx/>
              <a:buChar char="•"/>
              <a:defRPr/>
            </a:pPr>
            <a:r>
              <a:rPr lang="en-US" altLang="en-US" sz="1600" kern="0" dirty="0" smtClean="0"/>
              <a:t>PCT fees=78% of WIPO’s revenue in 2014</a:t>
            </a:r>
          </a:p>
        </p:txBody>
      </p:sp>
      <p:sp>
        <p:nvSpPr>
          <p:cNvPr id="34824" name="Slide Number Placeholder 1"/>
          <p:cNvSpPr>
            <a:spLocks noGrp="1"/>
          </p:cNvSpPr>
          <p:nvPr>
            <p:ph type="sldNum" sz="quarter" idx="10"/>
          </p:nvPr>
        </p:nvSpPr>
        <p:spPr>
          <a:noFill/>
        </p:spPr>
        <p:txBody>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0"/>
              </a:spcBef>
              <a:buFontTx/>
              <a:buNone/>
            </a:pPr>
            <a:fld id="{C3C16708-7B49-4950-A11C-D983834C0D10}" type="slidenum">
              <a:rPr lang="en-US" altLang="en-US" sz="1400" smtClean="0"/>
              <a:pPr eaLnBrk="1" hangingPunct="1">
                <a:spcBef>
                  <a:spcPct val="0"/>
                </a:spcBef>
                <a:buFontTx/>
                <a:buNone/>
              </a:pPr>
              <a:t>53</a:t>
            </a:fld>
            <a:endParaRPr lang="en-US" altLang="en-US" sz="1400" smtClean="0"/>
          </a:p>
        </p:txBody>
      </p:sp>
    </p:spTree>
    <p:extLst>
      <p:ext uri="{BB962C8B-B14F-4D97-AF65-F5344CB8AC3E}">
        <p14:creationId xmlns:p14="http://schemas.microsoft.com/office/powerpoint/2010/main" val="3844274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50825" y="150813"/>
            <a:ext cx="8569325" cy="646112"/>
          </a:xfrm>
        </p:spPr>
        <p:txBody>
          <a:bodyPr>
            <a:spAutoFit/>
          </a:bodyPr>
          <a:lstStyle/>
          <a:p>
            <a:pPr algn="ctr" defTabSz="912813" eaLnBrk="1" hangingPunct="1"/>
            <a:r>
              <a:rPr lang="en-US" altLang="en-US" b="1" smtClean="0">
                <a:solidFill>
                  <a:srgbClr val="0070C0"/>
                </a:solidFill>
                <a:latin typeface="Calibri" pitchFamily="34" charset="0"/>
              </a:rPr>
              <a:t>Trend in PCT national phase entries </a:t>
            </a:r>
          </a:p>
        </p:txBody>
      </p:sp>
      <p:sp>
        <p:nvSpPr>
          <p:cNvPr id="35843" name="Oval 7"/>
          <p:cNvSpPr>
            <a:spLocks noChangeArrowheads="1"/>
          </p:cNvSpPr>
          <p:nvPr/>
        </p:nvSpPr>
        <p:spPr bwMode="auto">
          <a:xfrm>
            <a:off x="7812088" y="2708275"/>
            <a:ext cx="647700" cy="136842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2000">
              <a:latin typeface="Book Antiqua" pitchFamily="18" charset="0"/>
            </a:endParaRPr>
          </a:p>
        </p:txBody>
      </p:sp>
      <p:pic>
        <p:nvPicPr>
          <p:cNvPr id="35844"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225" y="1989138"/>
            <a:ext cx="86963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9BC18C92-D082-4313-9194-1E3687D315AA}" type="slidenum">
              <a:rPr lang="en-US" altLang="en-US" sz="1400" smtClean="0"/>
              <a:pPr eaLnBrk="1" hangingPunct="1">
                <a:spcBef>
                  <a:spcPct val="0"/>
                </a:spcBef>
                <a:buFontTx/>
                <a:buNone/>
              </a:pPr>
              <a:t>54</a:t>
            </a:fld>
            <a:endParaRPr lang="en-US" altLang="en-US" sz="1400" smtClean="0"/>
          </a:p>
        </p:txBody>
      </p:sp>
    </p:spTree>
    <p:extLst>
      <p:ext uri="{BB962C8B-B14F-4D97-AF65-F5344CB8AC3E}">
        <p14:creationId xmlns:p14="http://schemas.microsoft.com/office/powerpoint/2010/main" val="693156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95288" y="393700"/>
            <a:ext cx="8245475" cy="646113"/>
          </a:xfrm>
        </p:spPr>
        <p:txBody>
          <a:bodyPr>
            <a:spAutoFit/>
          </a:bodyPr>
          <a:lstStyle/>
          <a:p>
            <a:pPr algn="ctr" defTabSz="912813" eaLnBrk="1" hangingPunct="1"/>
            <a:r>
              <a:rPr lang="en-US" altLang="en-US" b="1" smtClean="0">
                <a:solidFill>
                  <a:srgbClr val="0070C0"/>
                </a:solidFill>
                <a:latin typeface="Calibri" pitchFamily="34" charset="0"/>
              </a:rPr>
              <a:t>PCT national phase entries by office – 1-10</a:t>
            </a:r>
          </a:p>
        </p:txBody>
      </p:sp>
      <p:pic>
        <p:nvPicPr>
          <p:cNvPr id="3686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5713" y="1125538"/>
            <a:ext cx="6484937"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EFFCBF74-EEA7-47C4-B524-57AFF34B6FC1}" type="slidenum">
              <a:rPr lang="en-US" altLang="en-US" sz="1400" smtClean="0"/>
              <a:pPr eaLnBrk="1" hangingPunct="1">
                <a:spcBef>
                  <a:spcPct val="0"/>
                </a:spcBef>
                <a:buFontTx/>
                <a:buNone/>
              </a:pPr>
              <a:t>55</a:t>
            </a:fld>
            <a:endParaRPr lang="en-US" altLang="en-US" sz="1400" smtClean="0"/>
          </a:p>
        </p:txBody>
      </p:sp>
    </p:spTree>
    <p:extLst>
      <p:ext uri="{BB962C8B-B14F-4D97-AF65-F5344CB8AC3E}">
        <p14:creationId xmlns:p14="http://schemas.microsoft.com/office/powerpoint/2010/main" val="1865041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79388" y="195263"/>
            <a:ext cx="8856662" cy="646112"/>
          </a:xfrm>
        </p:spPr>
        <p:txBody>
          <a:bodyPr>
            <a:spAutoFit/>
          </a:bodyPr>
          <a:lstStyle/>
          <a:p>
            <a:pPr defTabSz="912813" eaLnBrk="1" hangingPunct="1"/>
            <a:r>
              <a:rPr lang="en-US" altLang="en-US" b="1" smtClean="0">
                <a:solidFill>
                  <a:srgbClr val="0070C0"/>
                </a:solidFill>
                <a:latin typeface="Calibri" pitchFamily="34" charset="0"/>
              </a:rPr>
              <a:t>PCT national phase entries by office – 11-20</a:t>
            </a:r>
          </a:p>
        </p:txBody>
      </p:sp>
      <p:pic>
        <p:nvPicPr>
          <p:cNvPr id="37891"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836613"/>
            <a:ext cx="6705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06C81BB3-4E16-4925-8E70-33807C87008C}" type="slidenum">
              <a:rPr lang="en-US" altLang="en-US" sz="1400" smtClean="0"/>
              <a:pPr eaLnBrk="1" hangingPunct="1">
                <a:spcBef>
                  <a:spcPct val="0"/>
                </a:spcBef>
                <a:buFontTx/>
                <a:buNone/>
              </a:pPr>
              <a:t>56</a:t>
            </a:fld>
            <a:endParaRPr lang="en-US" altLang="en-US" sz="1400" smtClean="0"/>
          </a:p>
        </p:txBody>
      </p:sp>
    </p:spTree>
    <p:extLst>
      <p:ext uri="{BB962C8B-B14F-4D97-AF65-F5344CB8AC3E}">
        <p14:creationId xmlns:p14="http://schemas.microsoft.com/office/powerpoint/2010/main" val="440572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33400" y="0"/>
            <a:ext cx="7772400" cy="641350"/>
          </a:xfrm>
        </p:spPr>
        <p:txBody>
          <a:bodyPr>
            <a:spAutoFit/>
          </a:bodyPr>
          <a:lstStyle/>
          <a:p>
            <a:pPr algn="ctr"/>
            <a:r>
              <a:rPr lang="en-GB" altLang="en-US" smtClean="0">
                <a:solidFill>
                  <a:srgbClr val="0070C0"/>
                </a:solidFill>
              </a:rPr>
              <a:t>Top PCT Applicants 2014</a:t>
            </a:r>
          </a:p>
        </p:txBody>
      </p:sp>
      <p:sp>
        <p:nvSpPr>
          <p:cNvPr id="38915" name="Rectangle 3"/>
          <p:cNvSpPr>
            <a:spLocks noChangeArrowheads="1"/>
          </p:cNvSpPr>
          <p:nvPr/>
        </p:nvSpPr>
        <p:spPr bwMode="auto">
          <a:xfrm>
            <a:off x="2195513" y="669925"/>
            <a:ext cx="6624637"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Blip>
                <a:blip r:embed="rId2"/>
              </a:buBlip>
              <a:defRPr sz="2400">
                <a:solidFill>
                  <a:schemeClr val="tx1"/>
                </a:solidFill>
                <a:latin typeface="Arial" pitchFamily="34" charset="0"/>
                <a:cs typeface="Arial" pitchFamily="34" charset="0"/>
              </a:defRPr>
            </a:lvl1pPr>
            <a:lvl2pPr marL="838200" indent="-381000" eaLnBrk="0" hangingPunct="0">
              <a:spcBef>
                <a:spcPct val="20000"/>
              </a:spcBef>
              <a:buBlip>
                <a:blip r:embed="rId3"/>
              </a:buBlip>
              <a:defRPr sz="2400">
                <a:solidFill>
                  <a:schemeClr val="tx1"/>
                </a:solidFill>
                <a:latin typeface="Arial" pitchFamily="34" charset="0"/>
                <a:cs typeface="Arial" pitchFamily="34" charset="0"/>
              </a:defRPr>
            </a:lvl2pPr>
            <a:lvl3pPr marL="1257300" indent="-3429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828800" indent="-457200" eaLnBrk="0" hangingPunct="0">
              <a:spcBef>
                <a:spcPct val="20000"/>
              </a:spcBef>
              <a:buBlip>
                <a:blip r:embed="rId5"/>
              </a:buBlip>
              <a:defRPr sz="2400">
                <a:solidFill>
                  <a:schemeClr val="tx1"/>
                </a:solidFill>
                <a:latin typeface="Arial" pitchFamily="34" charset="0"/>
                <a:cs typeface="Arial" pitchFamily="34" charset="0"/>
              </a:defRPr>
            </a:lvl4pPr>
            <a:lvl5pPr marL="2286000" indent="-457200" eaLnBrk="0" hangingPunct="0">
              <a:spcBef>
                <a:spcPct val="20000"/>
              </a:spcBef>
              <a:buBlip>
                <a:blip r:embed="rId2"/>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AutoNum type="arabicPeriod"/>
            </a:pPr>
            <a:r>
              <a:rPr lang="en-GB" altLang="en-US" sz="2000">
                <a:ea typeface="ヒラギノ角ゴ Pro W3"/>
                <a:cs typeface="ヒラギノ角ゴ Pro W3"/>
              </a:rPr>
              <a:t>Huawei Technologies—CN (3,442)</a:t>
            </a:r>
          </a:p>
          <a:p>
            <a:pPr eaLnBrk="1" hangingPunct="1">
              <a:spcBef>
                <a:spcPct val="0"/>
              </a:spcBef>
              <a:buFontTx/>
              <a:buAutoNum type="arabicPeriod"/>
            </a:pPr>
            <a:r>
              <a:rPr lang="en-GB" altLang="en-US" sz="2000">
                <a:ea typeface="ヒラギノ角ゴ Pro W3"/>
                <a:cs typeface="ヒラギノ角ゴ Pro W3"/>
              </a:rPr>
              <a:t>Qualcomm—US (2,409)</a:t>
            </a:r>
          </a:p>
          <a:p>
            <a:pPr eaLnBrk="1" hangingPunct="1">
              <a:spcBef>
                <a:spcPct val="0"/>
              </a:spcBef>
              <a:buFontTx/>
              <a:buAutoNum type="arabicPeriod"/>
            </a:pPr>
            <a:r>
              <a:rPr lang="en-GB" altLang="en-US" sz="2000">
                <a:ea typeface="ヒラギノ角ゴ Pro W3"/>
                <a:cs typeface="ヒラギノ角ゴ Pro W3"/>
              </a:rPr>
              <a:t>ZTE—CN (2,179)</a:t>
            </a:r>
          </a:p>
          <a:p>
            <a:pPr eaLnBrk="1" hangingPunct="1">
              <a:spcBef>
                <a:spcPct val="0"/>
              </a:spcBef>
              <a:buFontTx/>
              <a:buAutoNum type="arabicPeriod"/>
            </a:pPr>
            <a:r>
              <a:rPr lang="en-GB" altLang="en-US" sz="2000">
                <a:ea typeface="ヒラギノ角ゴ Pro W3"/>
                <a:cs typeface="ヒラギノ角ゴ Pro W3"/>
              </a:rPr>
              <a:t>Panasonic—JP (2,881)</a:t>
            </a:r>
          </a:p>
          <a:p>
            <a:pPr eaLnBrk="1" hangingPunct="1">
              <a:spcBef>
                <a:spcPct val="0"/>
              </a:spcBef>
              <a:buFontTx/>
              <a:buAutoNum type="arabicPeriod"/>
            </a:pPr>
            <a:r>
              <a:rPr lang="en-GB" altLang="en-US" sz="2000">
                <a:ea typeface="ヒラギノ角ゴ Pro W3"/>
                <a:cs typeface="ヒラギノ角ゴ Pro W3"/>
              </a:rPr>
              <a:t>Mitsubishi Electric—JP (1,593)</a:t>
            </a:r>
          </a:p>
          <a:p>
            <a:pPr eaLnBrk="1" hangingPunct="1">
              <a:spcBef>
                <a:spcPct val="0"/>
              </a:spcBef>
              <a:buFontTx/>
              <a:buAutoNum type="arabicPeriod"/>
            </a:pPr>
            <a:r>
              <a:rPr lang="en-GB" altLang="en-US" sz="2000">
                <a:ea typeface="ヒラギノ角ゴ Pro W3"/>
                <a:cs typeface="ヒラギノ角ゴ Pro W3"/>
              </a:rPr>
              <a:t>Intel—US (1,852)</a:t>
            </a:r>
            <a:endParaRPr lang="en-GB" altLang="en-US" sz="2000"/>
          </a:p>
          <a:p>
            <a:pPr eaLnBrk="1" hangingPunct="1">
              <a:spcBef>
                <a:spcPct val="0"/>
              </a:spcBef>
              <a:buFontTx/>
              <a:buAutoNum type="arabicPeriod"/>
            </a:pPr>
            <a:r>
              <a:rPr lang="en-GB" altLang="en-US" sz="2000"/>
              <a:t>Ericsson—SE (1,467)</a:t>
            </a:r>
          </a:p>
          <a:p>
            <a:pPr eaLnBrk="1" hangingPunct="1">
              <a:spcBef>
                <a:spcPct val="0"/>
              </a:spcBef>
              <a:buFontTx/>
              <a:buAutoNum type="arabicPeriod"/>
            </a:pPr>
            <a:r>
              <a:rPr lang="en-GB" altLang="en-US" sz="2000"/>
              <a:t>Microsoft—US (1,460)</a:t>
            </a:r>
            <a:endParaRPr lang="en-GB" altLang="en-US" sz="2000">
              <a:ea typeface="ヒラギノ角ゴ Pro W3"/>
              <a:cs typeface="ヒラギノ角ゴ Pro W3"/>
            </a:endParaRPr>
          </a:p>
          <a:p>
            <a:pPr eaLnBrk="1" hangingPunct="1">
              <a:spcBef>
                <a:spcPct val="0"/>
              </a:spcBef>
              <a:buFontTx/>
              <a:buAutoNum type="arabicPeriod"/>
            </a:pPr>
            <a:r>
              <a:rPr lang="en-GB" altLang="en-US" sz="2000">
                <a:ea typeface="ヒラギノ角ゴ Pro W3"/>
                <a:cs typeface="ヒラギノ角ゴ Pro W3"/>
              </a:rPr>
              <a:t>Siemens—DE (1,399) </a:t>
            </a:r>
          </a:p>
          <a:p>
            <a:pPr eaLnBrk="1" hangingPunct="1">
              <a:spcBef>
                <a:spcPct val="0"/>
              </a:spcBef>
              <a:buFontTx/>
              <a:buAutoNum type="arabicPeriod"/>
            </a:pPr>
            <a:r>
              <a:rPr lang="en-GB" altLang="en-US" sz="2000"/>
              <a:t>Philips</a:t>
            </a:r>
            <a:r>
              <a:rPr lang="en-GB" altLang="en-US" sz="2000">
                <a:ea typeface="ヒラギノ角ゴ Pro W3"/>
                <a:cs typeface="ヒラギノ角ゴ Pro W3"/>
              </a:rPr>
              <a:t>—</a:t>
            </a:r>
            <a:r>
              <a:rPr lang="en-GB" altLang="en-US" sz="2000"/>
              <a:t>NL (1,391)</a:t>
            </a:r>
          </a:p>
          <a:p>
            <a:pPr eaLnBrk="1" hangingPunct="1">
              <a:spcBef>
                <a:spcPct val="0"/>
              </a:spcBef>
              <a:buFontTx/>
              <a:buAutoNum type="arabicPeriod"/>
            </a:pPr>
            <a:r>
              <a:rPr lang="en-GB" altLang="en-US" sz="2000">
                <a:ea typeface="ヒラギノ角ゴ Pro W3"/>
                <a:cs typeface="ヒラギノ角ゴ Pro W3"/>
              </a:rPr>
              <a:t>Samsung—KR (1,381)</a:t>
            </a:r>
          </a:p>
          <a:p>
            <a:pPr eaLnBrk="1" hangingPunct="1">
              <a:spcBef>
                <a:spcPct val="0"/>
              </a:spcBef>
              <a:buFontTx/>
              <a:buAutoNum type="arabicPeriod"/>
            </a:pPr>
            <a:r>
              <a:rPr lang="en-GB" altLang="en-US" sz="2000">
                <a:ea typeface="ヒラギノ角ゴ Pro W3"/>
                <a:cs typeface="ヒラギノ角ゴ Pro W3"/>
              </a:rPr>
              <a:t>Toyota—JP(1,378)</a:t>
            </a:r>
          </a:p>
          <a:p>
            <a:pPr eaLnBrk="1" hangingPunct="1">
              <a:spcBef>
                <a:spcPct val="0"/>
              </a:spcBef>
              <a:buFontTx/>
              <a:buAutoNum type="arabicPeriod"/>
            </a:pPr>
            <a:r>
              <a:rPr lang="en-GB" altLang="en-US" sz="2000">
                <a:ea typeface="ヒラギノ角ゴ Pro W3"/>
                <a:cs typeface="ヒラギノ角ゴ Pro W3"/>
              </a:rPr>
              <a:t>Bosch—DE (1,371)</a:t>
            </a:r>
          </a:p>
          <a:p>
            <a:pPr eaLnBrk="1" hangingPunct="1">
              <a:spcBef>
                <a:spcPct val="0"/>
              </a:spcBef>
              <a:buFontTx/>
              <a:buAutoNum type="arabicPeriod"/>
            </a:pPr>
            <a:r>
              <a:rPr lang="en-GB" altLang="en-US" sz="2000">
                <a:ea typeface="ヒラギノ角ゴ Pro W3"/>
                <a:cs typeface="ヒラギノ角ゴ Pro W3"/>
              </a:rPr>
              <a:t>Sharp—JP (1,227)</a:t>
            </a:r>
          </a:p>
          <a:p>
            <a:pPr eaLnBrk="1" hangingPunct="1">
              <a:spcBef>
                <a:spcPct val="0"/>
              </a:spcBef>
              <a:buFontTx/>
              <a:buAutoNum type="arabicPeriod"/>
            </a:pPr>
            <a:r>
              <a:rPr lang="en-GB" altLang="en-US" sz="2000">
                <a:ea typeface="ヒラギノ角ゴ Pro W3"/>
                <a:cs typeface="ヒラギノ角ゴ Pro W3"/>
              </a:rPr>
              <a:t>NEC—JP (1,215)</a:t>
            </a:r>
          </a:p>
          <a:p>
            <a:pPr eaLnBrk="1" hangingPunct="1">
              <a:spcBef>
                <a:spcPct val="0"/>
              </a:spcBef>
              <a:buFontTx/>
              <a:buAutoNum type="arabicPeriod"/>
            </a:pPr>
            <a:r>
              <a:rPr lang="en-GB" altLang="en-US" sz="2000">
                <a:ea typeface="ヒラギノ角ゴ Pro W3"/>
                <a:cs typeface="ヒラギノ角ゴ Pro W3"/>
              </a:rPr>
              <a:t>LG Electronics—KR (1,138)</a:t>
            </a:r>
          </a:p>
          <a:p>
            <a:pPr eaLnBrk="1" hangingPunct="1">
              <a:spcBef>
                <a:spcPct val="0"/>
              </a:spcBef>
              <a:buFontTx/>
              <a:buAutoNum type="arabicPeriod"/>
            </a:pPr>
            <a:r>
              <a:rPr lang="en-GB" altLang="en-US" sz="2000">
                <a:ea typeface="ヒラギノ角ゴ Pro W3"/>
                <a:cs typeface="ヒラギノ角ゴ Pro W3"/>
              </a:rPr>
              <a:t>Tencent—CN (1,086)</a:t>
            </a:r>
          </a:p>
          <a:p>
            <a:pPr eaLnBrk="1" hangingPunct="1">
              <a:spcBef>
                <a:spcPct val="0"/>
              </a:spcBef>
              <a:buFontTx/>
              <a:buAutoNum type="arabicPeriod"/>
            </a:pPr>
            <a:r>
              <a:rPr lang="en-GB" altLang="en-US" sz="2000">
                <a:ea typeface="ヒラギノ角ゴ Pro W3"/>
                <a:cs typeface="ヒラギノ角ゴ Pro W3"/>
              </a:rPr>
              <a:t>Fujifilm—JP (1,072)</a:t>
            </a:r>
          </a:p>
          <a:p>
            <a:pPr eaLnBrk="1" hangingPunct="1">
              <a:spcBef>
                <a:spcPct val="0"/>
              </a:spcBef>
              <a:buFontTx/>
              <a:buAutoNum type="arabicPeriod"/>
            </a:pPr>
            <a:r>
              <a:rPr lang="en-GB" altLang="en-US" sz="2000">
                <a:ea typeface="ヒラギノ角ゴ Pro W3"/>
                <a:cs typeface="ヒラギノ角ゴ Pro W3"/>
              </a:rPr>
              <a:t>United Technologies—US (1,013)</a:t>
            </a:r>
          </a:p>
          <a:p>
            <a:pPr eaLnBrk="1" hangingPunct="1">
              <a:spcBef>
                <a:spcPct val="0"/>
              </a:spcBef>
              <a:buFontTx/>
              <a:buAutoNum type="arabicPeriod"/>
            </a:pPr>
            <a:r>
              <a:rPr lang="en-GB" altLang="en-US" sz="2000">
                <a:ea typeface="ヒラギノ角ゴ Pro W3"/>
                <a:cs typeface="ヒラギノ角ゴ Pro W3"/>
              </a:rPr>
              <a:t>Hitachi—JP (996)</a:t>
            </a:r>
          </a:p>
        </p:txBody>
      </p:sp>
      <p:sp>
        <p:nvSpPr>
          <p:cNvPr id="38916" name="Text Box 4"/>
          <p:cNvSpPr txBox="1">
            <a:spLocks noChangeArrowheads="1"/>
          </p:cNvSpPr>
          <p:nvPr/>
        </p:nvSpPr>
        <p:spPr bwMode="auto">
          <a:xfrm>
            <a:off x="179388" y="5516563"/>
            <a:ext cx="191135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800"/>
              <a:t>() of published</a:t>
            </a:r>
          </a:p>
          <a:p>
            <a:pPr eaLnBrk="1" hangingPunct="1">
              <a:spcBef>
                <a:spcPct val="0"/>
              </a:spcBef>
              <a:buFontTx/>
              <a:buNone/>
            </a:pPr>
            <a:r>
              <a:rPr lang="en-US" altLang="en-US" sz="1800"/>
              <a:t>PCT applications</a:t>
            </a:r>
          </a:p>
        </p:txBody>
      </p:sp>
      <p:sp>
        <p:nvSpPr>
          <p:cNvPr id="38917"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EC3B50F2-62E4-403E-9A01-E37402BD8B5B}" type="slidenum">
              <a:rPr lang="en-US" altLang="en-US" sz="1400" smtClean="0"/>
              <a:pPr eaLnBrk="1" hangingPunct="1">
                <a:spcBef>
                  <a:spcPct val="0"/>
                </a:spcBef>
                <a:buFontTx/>
                <a:buNone/>
              </a:pPr>
              <a:t>57</a:t>
            </a:fld>
            <a:endParaRPr lang="en-US" altLang="en-US" sz="1400" smtClean="0"/>
          </a:p>
        </p:txBody>
      </p:sp>
    </p:spTree>
    <p:extLst>
      <p:ext uri="{BB962C8B-B14F-4D97-AF65-F5344CB8AC3E}">
        <p14:creationId xmlns:p14="http://schemas.microsoft.com/office/powerpoint/2010/main" val="422352509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50825" y="0"/>
            <a:ext cx="8497888" cy="641350"/>
          </a:xfrm>
        </p:spPr>
        <p:txBody>
          <a:bodyPr>
            <a:spAutoFit/>
          </a:bodyPr>
          <a:lstStyle/>
          <a:p>
            <a:pPr algn="ctr"/>
            <a:r>
              <a:rPr lang="en-GB" altLang="en-US" smtClean="0">
                <a:solidFill>
                  <a:srgbClr val="0070C0"/>
                </a:solidFill>
              </a:rPr>
              <a:t>Top University PCT Applicants 2014</a:t>
            </a:r>
          </a:p>
        </p:txBody>
      </p:sp>
      <p:sp>
        <p:nvSpPr>
          <p:cNvPr id="39939" name="Rectangle 3"/>
          <p:cNvSpPr>
            <a:spLocks noChangeArrowheads="1"/>
          </p:cNvSpPr>
          <p:nvPr/>
        </p:nvSpPr>
        <p:spPr bwMode="auto">
          <a:xfrm>
            <a:off x="1835150" y="669925"/>
            <a:ext cx="8353425"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Blip>
                <a:blip r:embed="rId2"/>
              </a:buBlip>
              <a:defRPr sz="2400">
                <a:solidFill>
                  <a:schemeClr val="tx1"/>
                </a:solidFill>
                <a:latin typeface="Arial" pitchFamily="34" charset="0"/>
                <a:cs typeface="Arial" pitchFamily="34" charset="0"/>
              </a:defRPr>
            </a:lvl1pPr>
            <a:lvl2pPr marL="838200" indent="-381000" eaLnBrk="0" hangingPunct="0">
              <a:spcBef>
                <a:spcPct val="20000"/>
              </a:spcBef>
              <a:buBlip>
                <a:blip r:embed="rId3"/>
              </a:buBlip>
              <a:defRPr sz="2400">
                <a:solidFill>
                  <a:schemeClr val="tx1"/>
                </a:solidFill>
                <a:latin typeface="Arial" pitchFamily="34" charset="0"/>
                <a:cs typeface="Arial" pitchFamily="34" charset="0"/>
              </a:defRPr>
            </a:lvl2pPr>
            <a:lvl3pPr marL="1257300" indent="-3429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828800" indent="-457200" eaLnBrk="0" hangingPunct="0">
              <a:spcBef>
                <a:spcPct val="20000"/>
              </a:spcBef>
              <a:buBlip>
                <a:blip r:embed="rId5"/>
              </a:buBlip>
              <a:defRPr sz="2400">
                <a:solidFill>
                  <a:schemeClr val="tx1"/>
                </a:solidFill>
                <a:latin typeface="Arial" pitchFamily="34" charset="0"/>
                <a:cs typeface="Arial" pitchFamily="34" charset="0"/>
              </a:defRPr>
            </a:lvl4pPr>
            <a:lvl5pPr marL="2286000" indent="-457200" eaLnBrk="0" hangingPunct="0">
              <a:spcBef>
                <a:spcPct val="20000"/>
              </a:spcBef>
              <a:buBlip>
                <a:blip r:embed="rId2"/>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AutoNum type="arabicPeriod"/>
            </a:pPr>
            <a:r>
              <a:rPr lang="en-GB" altLang="en-US" sz="2000">
                <a:ea typeface="ヒラギノ角ゴ Pro W3"/>
                <a:cs typeface="ヒラギノ角ゴ Pro W3"/>
              </a:rPr>
              <a:t>University of California (US)</a:t>
            </a:r>
          </a:p>
          <a:p>
            <a:pPr eaLnBrk="1" hangingPunct="1">
              <a:spcBef>
                <a:spcPct val="0"/>
              </a:spcBef>
              <a:buFontTx/>
              <a:buAutoNum type="arabicPeriod"/>
            </a:pPr>
            <a:r>
              <a:rPr lang="en-GB" altLang="en-US" sz="2000">
                <a:ea typeface="ヒラギノ角ゴ Pro W3"/>
                <a:cs typeface="ヒラギノ角ゴ Pro W3"/>
              </a:rPr>
              <a:t>MIT </a:t>
            </a:r>
            <a:r>
              <a:rPr lang="en-GB" altLang="en-US" sz="2000"/>
              <a:t>(US)</a:t>
            </a:r>
            <a:endParaRPr lang="en-GB" altLang="en-US" sz="2000">
              <a:ea typeface="ヒラギノ角ゴ Pro W3"/>
              <a:cs typeface="ヒラギノ角ゴ Pro W3"/>
            </a:endParaRPr>
          </a:p>
          <a:p>
            <a:pPr eaLnBrk="1" hangingPunct="1">
              <a:spcBef>
                <a:spcPct val="0"/>
              </a:spcBef>
              <a:buFontTx/>
              <a:buAutoNum type="arabicPeriod"/>
            </a:pPr>
            <a:r>
              <a:rPr lang="en-GB" altLang="en-US" sz="2000">
                <a:ea typeface="ヒラギノ角ゴ Pro W3"/>
                <a:cs typeface="ヒラギノ角ゴ Pro W3"/>
              </a:rPr>
              <a:t>University of Texas </a:t>
            </a:r>
            <a:r>
              <a:rPr lang="en-GB" altLang="en-US" sz="2000"/>
              <a:t>(US)</a:t>
            </a:r>
          </a:p>
          <a:p>
            <a:pPr eaLnBrk="1" hangingPunct="1">
              <a:spcBef>
                <a:spcPct val="0"/>
              </a:spcBef>
              <a:buFontTx/>
              <a:buAutoNum type="arabicPeriod"/>
            </a:pPr>
            <a:r>
              <a:rPr lang="en-GB" altLang="en-US" sz="2000"/>
              <a:t>Harvard University (US)</a:t>
            </a:r>
          </a:p>
          <a:p>
            <a:pPr eaLnBrk="1" hangingPunct="1">
              <a:spcBef>
                <a:spcPct val="0"/>
              </a:spcBef>
              <a:buFontTx/>
              <a:buAutoNum type="arabicPeriod"/>
            </a:pPr>
            <a:r>
              <a:rPr lang="en-GB" altLang="en-US" sz="2000"/>
              <a:t>Johns Hopkins (US)</a:t>
            </a:r>
          </a:p>
          <a:p>
            <a:pPr eaLnBrk="1" hangingPunct="1">
              <a:spcBef>
                <a:spcPct val="0"/>
              </a:spcBef>
              <a:buFontTx/>
              <a:buAutoNum type="arabicPeriod"/>
            </a:pPr>
            <a:r>
              <a:rPr lang="en-GB" altLang="en-US" sz="2000"/>
              <a:t>Leland Stanford University (US)</a:t>
            </a:r>
          </a:p>
          <a:p>
            <a:pPr eaLnBrk="1" hangingPunct="1">
              <a:spcBef>
                <a:spcPct val="0"/>
              </a:spcBef>
              <a:buFontTx/>
              <a:buAutoNum type="arabicPeriod"/>
            </a:pPr>
            <a:r>
              <a:rPr lang="en-GB" altLang="en-US" sz="2000"/>
              <a:t>Columbia University (US)</a:t>
            </a:r>
          </a:p>
          <a:p>
            <a:pPr eaLnBrk="1" hangingPunct="1">
              <a:spcBef>
                <a:spcPct val="0"/>
              </a:spcBef>
              <a:buFontTx/>
              <a:buAutoNum type="arabicPeriod"/>
            </a:pPr>
            <a:r>
              <a:rPr lang="en-GB" altLang="en-US" sz="2000"/>
              <a:t>Cal Tech (US)</a:t>
            </a:r>
          </a:p>
          <a:p>
            <a:pPr eaLnBrk="1" hangingPunct="1">
              <a:spcBef>
                <a:spcPct val="0"/>
              </a:spcBef>
              <a:buFontTx/>
              <a:buAutoNum type="arabicPeriod"/>
            </a:pPr>
            <a:r>
              <a:rPr lang="en-GB" altLang="en-US" sz="2000">
                <a:ea typeface="ヒラギノ角ゴ Pro W3"/>
                <a:cs typeface="ヒラギノ角ゴ Pro W3"/>
              </a:rPr>
              <a:t>University of Pennsylvania (US)</a:t>
            </a:r>
          </a:p>
          <a:p>
            <a:pPr eaLnBrk="1" hangingPunct="1">
              <a:spcBef>
                <a:spcPct val="0"/>
              </a:spcBef>
              <a:buFontTx/>
              <a:buAutoNum type="arabicPeriod"/>
            </a:pPr>
            <a:r>
              <a:rPr lang="en-GB" altLang="en-US" sz="2000"/>
              <a:t>Seoul National University (KR)</a:t>
            </a:r>
          </a:p>
          <a:p>
            <a:pPr eaLnBrk="1" hangingPunct="1">
              <a:spcBef>
                <a:spcPct val="0"/>
              </a:spcBef>
              <a:buFontTx/>
              <a:buAutoNum type="arabicPeriod"/>
            </a:pPr>
            <a:r>
              <a:rPr lang="en-US" altLang="en-US" sz="2000"/>
              <a:t>Cornell University (US)</a:t>
            </a:r>
          </a:p>
          <a:p>
            <a:pPr eaLnBrk="1" hangingPunct="1">
              <a:spcBef>
                <a:spcPct val="0"/>
              </a:spcBef>
              <a:buFontTx/>
              <a:buAutoNum type="arabicPeriod"/>
            </a:pPr>
            <a:r>
              <a:rPr lang="en-US" altLang="en-US" sz="2000"/>
              <a:t>Nanyang Technological University (SG)</a:t>
            </a:r>
          </a:p>
          <a:p>
            <a:pPr eaLnBrk="1" hangingPunct="1">
              <a:spcBef>
                <a:spcPct val="0"/>
              </a:spcBef>
              <a:buFontTx/>
              <a:buAutoNum type="arabicPeriod"/>
            </a:pPr>
            <a:r>
              <a:rPr lang="en-US" altLang="en-US" sz="2000"/>
              <a:t>University of Florida (US)</a:t>
            </a:r>
          </a:p>
          <a:p>
            <a:pPr eaLnBrk="1" hangingPunct="1">
              <a:spcBef>
                <a:spcPct val="0"/>
              </a:spcBef>
              <a:buFontTx/>
              <a:buAutoNum type="arabicPeriod"/>
            </a:pPr>
            <a:r>
              <a:rPr lang="en-US" altLang="en-US" sz="2000">
                <a:ea typeface="ヒラギノ角ゴ Pro W3"/>
                <a:cs typeface="ヒラギノ角ゴ Pro W3"/>
              </a:rPr>
              <a:t>Kyoto University (JP)</a:t>
            </a:r>
          </a:p>
          <a:p>
            <a:pPr eaLnBrk="1" hangingPunct="1">
              <a:spcBef>
                <a:spcPct val="0"/>
              </a:spcBef>
              <a:buFontTx/>
              <a:buAutoNum type="arabicPeriod"/>
            </a:pPr>
            <a:r>
              <a:rPr lang="en-US" altLang="en-US" sz="2000">
                <a:ea typeface="ヒラギノ角ゴ Pro W3"/>
                <a:cs typeface="ヒラギノ角ゴ Pro W3"/>
              </a:rPr>
              <a:t>Danemarks Tekniske Universitet (DK)</a:t>
            </a:r>
          </a:p>
          <a:p>
            <a:pPr eaLnBrk="1" hangingPunct="1">
              <a:spcBef>
                <a:spcPct val="0"/>
              </a:spcBef>
              <a:buFontTx/>
              <a:buAutoNum type="arabicPeriod"/>
            </a:pPr>
            <a:r>
              <a:rPr lang="en-US" altLang="en-US" sz="2000">
                <a:ea typeface="ヒラギノ角ゴ Pro W3"/>
                <a:cs typeface="ヒラギノ角ゴ Pro W3"/>
              </a:rPr>
              <a:t>University of Tokyo (JP)</a:t>
            </a:r>
          </a:p>
          <a:p>
            <a:pPr eaLnBrk="1" hangingPunct="1">
              <a:spcBef>
                <a:spcPct val="0"/>
              </a:spcBef>
              <a:buFontTx/>
              <a:buAutoNum type="arabicPeriod"/>
            </a:pPr>
            <a:r>
              <a:rPr lang="en-US" altLang="en-US" sz="2000">
                <a:ea typeface="ヒラギノ角ゴ Pro W3"/>
                <a:cs typeface="ヒラギノ角ゴ Pro W3"/>
              </a:rPr>
              <a:t>University of Michigan </a:t>
            </a:r>
            <a:r>
              <a:rPr lang="en-US" altLang="en-US" sz="2000"/>
              <a:t>(US)</a:t>
            </a:r>
            <a:endParaRPr lang="en-US" altLang="en-US" sz="2000">
              <a:ea typeface="ヒラギノ角ゴ Pro W3"/>
              <a:cs typeface="ヒラギノ角ゴ Pro W3"/>
            </a:endParaRPr>
          </a:p>
          <a:p>
            <a:pPr eaLnBrk="1" hangingPunct="1">
              <a:spcBef>
                <a:spcPct val="0"/>
              </a:spcBef>
              <a:buFontTx/>
              <a:buAutoNum type="arabicPeriod"/>
            </a:pPr>
            <a:r>
              <a:rPr lang="en-US" altLang="en-US" sz="2000">
                <a:ea typeface="ヒラギノ角ゴ Pro W3"/>
                <a:cs typeface="ヒラギノ角ゴ Pro W3"/>
              </a:rPr>
              <a:t>Korea University (KR)</a:t>
            </a:r>
          </a:p>
          <a:p>
            <a:pPr eaLnBrk="1" hangingPunct="1">
              <a:spcBef>
                <a:spcPct val="0"/>
              </a:spcBef>
              <a:buFontTx/>
              <a:buAutoNum type="arabicPeriod"/>
            </a:pPr>
            <a:r>
              <a:rPr lang="en-US" altLang="en-US" sz="2000">
                <a:ea typeface="ヒラギノ角ゴ Pro W3"/>
                <a:cs typeface="ヒラギノ角ゴ Pro W3"/>
              </a:rPr>
              <a:t>Peking University (CN)</a:t>
            </a:r>
          </a:p>
          <a:p>
            <a:pPr eaLnBrk="1" hangingPunct="1">
              <a:spcBef>
                <a:spcPct val="0"/>
              </a:spcBef>
              <a:buFontTx/>
              <a:buAutoNum type="arabicPeriod"/>
            </a:pPr>
            <a:r>
              <a:rPr lang="en-US" altLang="en-US" sz="2000"/>
              <a:t>University of Washington (US)</a:t>
            </a:r>
            <a:endParaRPr lang="en-US" altLang="en-US" sz="2000">
              <a:ea typeface="ヒラギノ角ゴ Pro W3"/>
              <a:cs typeface="ヒラギノ角ゴ Pro W3"/>
            </a:endParaRPr>
          </a:p>
        </p:txBody>
      </p:sp>
      <p:sp>
        <p:nvSpPr>
          <p:cNvPr id="39940"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F48B12B0-6AD2-42AA-A103-0CCCF01DD569}" type="slidenum">
              <a:rPr lang="en-US" altLang="en-US" sz="1400" smtClean="0"/>
              <a:pPr eaLnBrk="1" hangingPunct="1">
                <a:spcBef>
                  <a:spcPct val="0"/>
                </a:spcBef>
                <a:buFontTx/>
                <a:buNone/>
              </a:pPr>
              <a:t>58</a:t>
            </a:fld>
            <a:endParaRPr lang="en-US" altLang="en-US" sz="1400" smtClean="0"/>
          </a:p>
        </p:txBody>
      </p:sp>
    </p:spTree>
    <p:extLst>
      <p:ext uri="{BB962C8B-B14F-4D97-AF65-F5344CB8AC3E}">
        <p14:creationId xmlns:p14="http://schemas.microsoft.com/office/powerpoint/2010/main" val="213349430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23850" y="0"/>
            <a:ext cx="8229600" cy="908050"/>
          </a:xfrm>
        </p:spPr>
        <p:txBody>
          <a:bodyPr/>
          <a:lstStyle/>
          <a:p>
            <a:pPr algn="ctr"/>
            <a:r>
              <a:rPr lang="en-US" altLang="en-US" smtClean="0">
                <a:solidFill>
                  <a:srgbClr val="0070C0"/>
                </a:solidFill>
              </a:rPr>
              <a:t>PCT Applications</a:t>
            </a:r>
          </a:p>
        </p:txBody>
      </p:sp>
      <p:sp>
        <p:nvSpPr>
          <p:cNvPr id="6" name="Rectangle 3"/>
          <p:cNvSpPr txBox="1">
            <a:spLocks noChangeArrowheads="1"/>
          </p:cNvSpPr>
          <p:nvPr/>
        </p:nvSpPr>
        <p:spPr bwMode="auto">
          <a:xfrm>
            <a:off x="468313" y="1196975"/>
            <a:ext cx="8229600"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Blip>
                <a:blip r:embed="rId3"/>
              </a:buBlip>
              <a:defRPr sz="2400">
                <a:solidFill>
                  <a:schemeClr val="tx1"/>
                </a:solidFill>
                <a:latin typeface="+mn-lt"/>
                <a:cs typeface="+mn-cs"/>
              </a:defRPr>
            </a:lvl2pPr>
            <a:lvl3pPr marL="1143000" indent="-228600" algn="l" rtl="0" eaLnBrk="0" fontAlgn="base" hangingPunct="0">
              <a:spcBef>
                <a:spcPct val="20000"/>
              </a:spcBef>
              <a:spcAft>
                <a:spcPct val="0"/>
              </a:spcAft>
              <a:buFont typeface="Wingdings" pitchFamily="2" charset="2"/>
              <a:buBlip>
                <a:blip r:embed="rId4"/>
              </a:buBlip>
              <a:defRPr sz="2400">
                <a:solidFill>
                  <a:schemeClr val="tx1"/>
                </a:solidFill>
                <a:latin typeface="+mn-lt"/>
                <a:cs typeface="+mn-cs"/>
              </a:defRPr>
            </a:lvl3pPr>
            <a:lvl4pPr marL="1600200" indent="-228600" algn="l" rtl="0" eaLnBrk="0" fontAlgn="base" hangingPunct="0">
              <a:spcBef>
                <a:spcPct val="20000"/>
              </a:spcBef>
              <a:spcAft>
                <a:spcPct val="0"/>
              </a:spcAft>
              <a:buBlip>
                <a:blip r:embed="rId5"/>
              </a:buBlip>
              <a:defRPr sz="2400">
                <a:solidFill>
                  <a:schemeClr val="tx1"/>
                </a:solidFill>
                <a:latin typeface="+mn-lt"/>
                <a:cs typeface="+mn-cs"/>
              </a:defRPr>
            </a:lvl4pPr>
            <a:lvl5pPr marL="2057400" indent="-228600" algn="l" rtl="0" eaLnBrk="0" fontAlgn="base" hangingPunct="0">
              <a:spcBef>
                <a:spcPct val="20000"/>
              </a:spcBef>
              <a:spcAft>
                <a:spcPct val="0"/>
              </a:spcAft>
              <a:buBlip>
                <a:blip r:embed="rId2"/>
              </a:buBlip>
              <a:defRPr sz="2400">
                <a:solidFill>
                  <a:schemeClr val="tx1"/>
                </a:solidFill>
                <a:latin typeface="+mn-lt"/>
                <a:cs typeface="+mn-cs"/>
              </a:defRPr>
            </a:lvl5pPr>
            <a:lvl6pPr marL="2514600" indent="-228600" algn="l" rtl="0" fontAlgn="base">
              <a:spcBef>
                <a:spcPct val="20000"/>
              </a:spcBef>
              <a:spcAft>
                <a:spcPct val="0"/>
              </a:spcAft>
              <a:buBlip>
                <a:blip r:embed="rId2"/>
              </a:buBlip>
              <a:defRPr sz="2400">
                <a:solidFill>
                  <a:schemeClr val="tx1"/>
                </a:solidFill>
                <a:latin typeface="+mn-lt"/>
                <a:cs typeface="+mn-cs"/>
              </a:defRPr>
            </a:lvl6pPr>
            <a:lvl7pPr marL="2971800" indent="-228600" algn="l" rtl="0" fontAlgn="base">
              <a:spcBef>
                <a:spcPct val="20000"/>
              </a:spcBef>
              <a:spcAft>
                <a:spcPct val="0"/>
              </a:spcAft>
              <a:buBlip>
                <a:blip r:embed="rId2"/>
              </a:buBlip>
              <a:defRPr sz="2400">
                <a:solidFill>
                  <a:schemeClr val="tx1"/>
                </a:solidFill>
                <a:latin typeface="+mn-lt"/>
                <a:cs typeface="+mn-cs"/>
              </a:defRPr>
            </a:lvl7pPr>
            <a:lvl8pPr marL="3429000" indent="-228600" algn="l" rtl="0" fontAlgn="base">
              <a:spcBef>
                <a:spcPct val="20000"/>
              </a:spcBef>
              <a:spcAft>
                <a:spcPct val="0"/>
              </a:spcAft>
              <a:buBlip>
                <a:blip r:embed="rId2"/>
              </a:buBlip>
              <a:defRPr sz="2400">
                <a:solidFill>
                  <a:schemeClr val="tx1"/>
                </a:solidFill>
                <a:latin typeface="+mn-lt"/>
                <a:cs typeface="+mn-cs"/>
              </a:defRPr>
            </a:lvl8pPr>
            <a:lvl9pPr marL="3886200" indent="-228600" algn="l" rtl="0" fontAlgn="base">
              <a:spcBef>
                <a:spcPct val="20000"/>
              </a:spcBef>
              <a:spcAft>
                <a:spcPct val="0"/>
              </a:spcAft>
              <a:buBlip>
                <a:blip r:embed="rId2"/>
              </a:buBlip>
              <a:defRPr sz="2400">
                <a:solidFill>
                  <a:schemeClr val="tx1"/>
                </a:solidFill>
                <a:latin typeface="+mn-lt"/>
                <a:cs typeface="+mn-cs"/>
              </a:defRPr>
            </a:lvl9pPr>
          </a:lstStyle>
          <a:p>
            <a:pPr eaLnBrk="1" hangingPunct="1">
              <a:spcBef>
                <a:spcPts val="600"/>
              </a:spcBef>
              <a:spcAft>
                <a:spcPts val="600"/>
              </a:spcAft>
              <a:defRPr/>
            </a:pPr>
            <a:r>
              <a:rPr lang="en-US" altLang="en-US" sz="2000" u="sng" kern="0" dirty="0" smtClean="0"/>
              <a:t>Greece</a:t>
            </a:r>
            <a:r>
              <a:rPr lang="en-US" altLang="en-US" sz="2000" kern="0" dirty="0" smtClean="0"/>
              <a:t>:  Joined PCT in 1990</a:t>
            </a:r>
          </a:p>
          <a:p>
            <a:pPr lvl="1" eaLnBrk="1" hangingPunct="1">
              <a:spcBef>
                <a:spcPts val="600"/>
              </a:spcBef>
              <a:spcAft>
                <a:spcPts val="600"/>
              </a:spcAft>
              <a:defRPr/>
            </a:pPr>
            <a:r>
              <a:rPr lang="en-US" altLang="en-US" sz="2000" kern="0" dirty="0" smtClean="0"/>
              <a:t>international application received in 2014 (RO/GR): 68</a:t>
            </a:r>
          </a:p>
          <a:p>
            <a:pPr lvl="1" eaLnBrk="1" hangingPunct="1">
              <a:spcBef>
                <a:spcPts val="600"/>
              </a:spcBef>
              <a:spcAft>
                <a:spcPts val="600"/>
              </a:spcAft>
              <a:defRPr/>
            </a:pPr>
            <a:r>
              <a:rPr lang="en-US" altLang="en-US" sz="2000" kern="0" dirty="0" smtClean="0"/>
              <a:t>international application filed by Greek applicants in 2014:  166</a:t>
            </a:r>
          </a:p>
          <a:p>
            <a:pPr lvl="1" eaLnBrk="1" hangingPunct="1">
              <a:spcBef>
                <a:spcPts val="600"/>
              </a:spcBef>
              <a:spcAft>
                <a:spcPts val="600"/>
              </a:spcAft>
              <a:defRPr/>
            </a:pPr>
            <a:r>
              <a:rPr lang="en-US" altLang="en-US" sz="2000" kern="0" dirty="0" smtClean="0"/>
              <a:t>top Greek applicants (2014):</a:t>
            </a:r>
          </a:p>
          <a:p>
            <a:pPr lvl="1" eaLnBrk="1" hangingPunct="1">
              <a:spcBef>
                <a:spcPts val="600"/>
              </a:spcBef>
              <a:spcAft>
                <a:spcPts val="600"/>
              </a:spcAft>
              <a:defRPr/>
            </a:pPr>
            <a:endParaRPr lang="en-US" altLang="en-US" sz="2000" kern="0" dirty="0" smtClean="0"/>
          </a:p>
          <a:p>
            <a:pPr lvl="2" eaLnBrk="1" hangingPunct="1">
              <a:spcBef>
                <a:spcPts val="600"/>
              </a:spcBef>
              <a:spcAft>
                <a:spcPts val="600"/>
              </a:spcAft>
              <a:defRPr/>
            </a:pPr>
            <a:endParaRPr lang="fr-CH" altLang="en-US" sz="2000" kern="0" dirty="0" smtClean="0"/>
          </a:p>
        </p:txBody>
      </p:sp>
      <p:graphicFrame>
        <p:nvGraphicFramePr>
          <p:cNvPr id="3" name="Table 2"/>
          <p:cNvGraphicFramePr>
            <a:graphicFrameLocks noGrp="1"/>
          </p:cNvGraphicFramePr>
          <p:nvPr/>
        </p:nvGraphicFramePr>
        <p:xfrm>
          <a:off x="1331913" y="3500438"/>
          <a:ext cx="5461000" cy="1781175"/>
        </p:xfrm>
        <a:graphic>
          <a:graphicData uri="http://schemas.openxmlformats.org/drawingml/2006/table">
            <a:tbl>
              <a:tblPr>
                <a:tableStyleId>{5C22544A-7EE6-4342-B048-85BDC9FD1C3A}</a:tableStyleId>
              </a:tblPr>
              <a:tblGrid>
                <a:gridCol w="4176464"/>
                <a:gridCol w="792088"/>
                <a:gridCol w="492448"/>
              </a:tblGrid>
              <a:tr h="161925">
                <a:tc>
                  <a:txBody>
                    <a:bodyPr/>
                    <a:lstStyle/>
                    <a:p>
                      <a:pPr algn="l" fontAlgn="b"/>
                      <a:r>
                        <a:rPr lang="en-US" sz="1000" b="1" u="none" strike="noStrike" dirty="0">
                          <a:effectLst/>
                        </a:rPr>
                        <a:t>Applicant</a:t>
                      </a:r>
                      <a:endParaRPr lang="en-US" sz="1000" b="1" i="0" u="none" strike="noStrike" dirty="0">
                        <a:solidFill>
                          <a:srgbClr val="000000"/>
                        </a:solidFill>
                        <a:effectLst/>
                        <a:latin typeface="Arial"/>
                      </a:endParaRPr>
                    </a:p>
                  </a:txBody>
                  <a:tcPr marL="9525" marR="9525" marT="9525" marB="0" anchor="b"/>
                </a:tc>
                <a:tc>
                  <a:txBody>
                    <a:bodyPr/>
                    <a:lstStyle/>
                    <a:p>
                      <a:pPr algn="ctr" fontAlgn="b"/>
                      <a:r>
                        <a:rPr lang="en-US" sz="1000" b="1" u="none" strike="noStrike" dirty="0">
                          <a:effectLst/>
                        </a:rPr>
                        <a:t>Publication</a:t>
                      </a:r>
                      <a:endParaRPr lang="en-US" sz="1000" b="1" i="0" u="none" strike="noStrike" dirty="0">
                        <a:solidFill>
                          <a:srgbClr val="000000"/>
                        </a:solidFill>
                        <a:effectLst/>
                        <a:latin typeface="Arial"/>
                      </a:endParaRPr>
                    </a:p>
                  </a:txBody>
                  <a:tcPr marL="9525" marR="9525" marT="9525" marB="0" anchor="b"/>
                </a:tc>
                <a:tc>
                  <a:txBody>
                    <a:bodyPr/>
                    <a:lstStyle/>
                    <a:p>
                      <a:pPr algn="ctr" fontAlgn="b"/>
                      <a:r>
                        <a:rPr lang="en-US" sz="1000" b="1" u="none" strike="noStrike" dirty="0">
                          <a:effectLst/>
                        </a:rPr>
                        <a:t>Rank</a:t>
                      </a:r>
                      <a:endParaRPr lang="en-US" sz="1000" b="1" i="0" u="none" strike="noStrike" dirty="0">
                        <a:solidFill>
                          <a:srgbClr val="000000"/>
                        </a:solidFill>
                        <a:effectLst/>
                        <a:latin typeface="Arial"/>
                      </a:endParaRPr>
                    </a:p>
                  </a:txBody>
                  <a:tcPr marL="9525" marR="9525" marT="9525" marB="0" anchor="b"/>
                </a:tc>
              </a:tr>
              <a:tr h="161925">
                <a:tc>
                  <a:txBody>
                    <a:bodyPr/>
                    <a:lstStyle/>
                    <a:p>
                      <a:pPr algn="l" fontAlgn="b"/>
                      <a:r>
                        <a:rPr lang="en-US" sz="900" u="none" strike="noStrike" dirty="0">
                          <a:effectLst/>
                        </a:rPr>
                        <a:t>PHARMATHEN S.A.</a:t>
                      </a:r>
                      <a:endParaRPr lang="en-US" sz="900" b="0" i="0" u="none" strike="noStrike" dirty="0">
                        <a:solidFill>
                          <a:srgbClr val="000000"/>
                        </a:solidFill>
                        <a:effectLst/>
                        <a:latin typeface="Arial"/>
                      </a:endParaRPr>
                    </a:p>
                  </a:txBody>
                  <a:tcPr marL="9525" marR="9525" marT="9525" marB="0" anchor="b"/>
                </a:tc>
                <a:tc>
                  <a:txBody>
                    <a:bodyPr/>
                    <a:lstStyle/>
                    <a:p>
                      <a:pPr algn="ctr" fontAlgn="b"/>
                      <a:r>
                        <a:rPr lang="en-US" sz="1000" u="none" strike="noStrike">
                          <a:effectLst/>
                        </a:rPr>
                        <a:t>11</a:t>
                      </a:r>
                      <a:endParaRPr lang="en-US" sz="10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1926</a:t>
                      </a:r>
                      <a:endParaRPr lang="en-US" sz="1000" b="0" i="0" u="none" strike="noStrike">
                        <a:solidFill>
                          <a:srgbClr val="000000"/>
                        </a:solidFill>
                        <a:effectLst/>
                        <a:latin typeface="Arial"/>
                      </a:endParaRPr>
                    </a:p>
                  </a:txBody>
                  <a:tcPr marL="9525" marR="9525" marT="9525" marB="0" anchor="b"/>
                </a:tc>
              </a:tr>
              <a:tr h="161925">
                <a:tc>
                  <a:txBody>
                    <a:bodyPr/>
                    <a:lstStyle/>
                    <a:p>
                      <a:pPr algn="l" fontAlgn="b"/>
                      <a:r>
                        <a:rPr lang="en-US" sz="900" u="none" strike="noStrike" dirty="0">
                          <a:effectLst/>
                        </a:rPr>
                        <a:t>BIC-VIOLEX SA</a:t>
                      </a:r>
                      <a:endParaRPr lang="en-US" sz="900" b="0" i="0" u="none" strike="noStrike" dirty="0">
                        <a:solidFill>
                          <a:srgbClr val="000000"/>
                        </a:solidFill>
                        <a:effectLst/>
                        <a:latin typeface="Arial"/>
                      </a:endParaRPr>
                    </a:p>
                  </a:txBody>
                  <a:tcPr marL="9525" marR="9525" marT="9525" marB="0" anchor="b"/>
                </a:tc>
                <a:tc>
                  <a:txBody>
                    <a:bodyPr/>
                    <a:lstStyle/>
                    <a:p>
                      <a:pPr algn="ctr" fontAlgn="b"/>
                      <a:r>
                        <a:rPr lang="en-US" sz="1000" u="none" strike="noStrike">
                          <a:effectLst/>
                        </a:rPr>
                        <a:t>8</a:t>
                      </a:r>
                      <a:endParaRPr lang="en-US" sz="10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2491</a:t>
                      </a:r>
                      <a:endParaRPr lang="en-US" sz="1000" b="0" i="0" u="none" strike="noStrike">
                        <a:solidFill>
                          <a:srgbClr val="000000"/>
                        </a:solidFill>
                        <a:effectLst/>
                        <a:latin typeface="Arial"/>
                      </a:endParaRPr>
                    </a:p>
                  </a:txBody>
                  <a:tcPr marL="9525" marR="9525" marT="9525" marB="0" anchor="b"/>
                </a:tc>
              </a:tr>
              <a:tr h="161925">
                <a:tc>
                  <a:txBody>
                    <a:bodyPr/>
                    <a:lstStyle/>
                    <a:p>
                      <a:pPr algn="l" fontAlgn="b"/>
                      <a:r>
                        <a:rPr lang="en-US" sz="900" u="none" strike="noStrike" dirty="0">
                          <a:effectLst/>
                        </a:rPr>
                        <a:t>ICR IOANNOU ABEE</a:t>
                      </a:r>
                      <a:endParaRPr lang="en-US" sz="900" b="0" i="0" u="none" strike="noStrike" dirty="0">
                        <a:solidFill>
                          <a:srgbClr val="000000"/>
                        </a:solidFill>
                        <a:effectLst/>
                        <a:latin typeface="Arial"/>
                      </a:endParaRPr>
                    </a:p>
                  </a:txBody>
                  <a:tcPr marL="9525" marR="9525" marT="9525" marB="0" anchor="b"/>
                </a:tc>
                <a:tc>
                  <a:txBody>
                    <a:bodyPr/>
                    <a:lstStyle/>
                    <a:p>
                      <a:pPr algn="ctr" fontAlgn="b"/>
                      <a:r>
                        <a:rPr lang="en-US" sz="1000" u="none" strike="noStrike">
                          <a:effectLst/>
                        </a:rPr>
                        <a:t>2</a:t>
                      </a:r>
                      <a:endParaRPr lang="en-US" sz="10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8263</a:t>
                      </a:r>
                      <a:endParaRPr lang="en-US" sz="1000" b="0" i="0" u="none" strike="noStrike">
                        <a:solidFill>
                          <a:srgbClr val="000000"/>
                        </a:solidFill>
                        <a:effectLst/>
                        <a:latin typeface="Arial"/>
                      </a:endParaRPr>
                    </a:p>
                  </a:txBody>
                  <a:tcPr marL="9525" marR="9525" marT="9525" marB="0" anchor="b"/>
                </a:tc>
              </a:tr>
              <a:tr h="161925">
                <a:tc>
                  <a:txBody>
                    <a:bodyPr/>
                    <a:lstStyle/>
                    <a:p>
                      <a:pPr algn="l" fontAlgn="b"/>
                      <a:r>
                        <a:rPr lang="en-US" sz="900" u="none" strike="noStrike">
                          <a:effectLst/>
                        </a:rPr>
                        <a:t>INTRACOM S.A. TELECOM SOLUTIONS</a:t>
                      </a:r>
                      <a:endParaRPr lang="en-US" sz="9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2</a:t>
                      </a:r>
                      <a:endParaRPr lang="en-US" sz="10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8263</a:t>
                      </a:r>
                      <a:endParaRPr lang="en-US" sz="1000" b="0" i="0" u="none" strike="noStrike">
                        <a:solidFill>
                          <a:srgbClr val="000000"/>
                        </a:solidFill>
                        <a:effectLst/>
                        <a:latin typeface="Arial"/>
                      </a:endParaRPr>
                    </a:p>
                  </a:txBody>
                  <a:tcPr marL="9525" marR="9525" marT="9525" marB="0" anchor="b"/>
                </a:tc>
              </a:tr>
              <a:tr h="161925">
                <a:tc>
                  <a:txBody>
                    <a:bodyPr/>
                    <a:lstStyle/>
                    <a:p>
                      <a:pPr algn="l" fontAlgn="b"/>
                      <a:r>
                        <a:rPr lang="en-US" sz="900" u="none" strike="noStrike">
                          <a:effectLst/>
                        </a:rPr>
                        <a:t>ATLANTIC - P. PECHLIVANIDES, IKE</a:t>
                      </a:r>
                      <a:endParaRPr lang="en-US" sz="9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1</a:t>
                      </a:r>
                      <a:endParaRPr lang="en-US" sz="10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13744</a:t>
                      </a:r>
                      <a:endParaRPr lang="en-US" sz="1000" b="0" i="0" u="none" strike="noStrike">
                        <a:solidFill>
                          <a:srgbClr val="000000"/>
                        </a:solidFill>
                        <a:effectLst/>
                        <a:latin typeface="Arial"/>
                      </a:endParaRPr>
                    </a:p>
                  </a:txBody>
                  <a:tcPr marL="9525" marR="9525" marT="9525" marB="0" anchor="b"/>
                </a:tc>
              </a:tr>
              <a:tr h="161925">
                <a:tc>
                  <a:txBody>
                    <a:bodyPr/>
                    <a:lstStyle/>
                    <a:p>
                      <a:pPr algn="l" fontAlgn="b"/>
                      <a:r>
                        <a:rPr lang="en-US" sz="900" u="none" strike="noStrike">
                          <a:effectLst/>
                        </a:rPr>
                        <a:t>BIOMEDICAL RESEARCH FOUNDATION OF THE ACADEMY OF ATHENS</a:t>
                      </a:r>
                      <a:endParaRPr lang="en-US" sz="9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1</a:t>
                      </a:r>
                      <a:endParaRPr lang="en-US" sz="10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13744</a:t>
                      </a:r>
                      <a:endParaRPr lang="en-US" sz="1000" b="0" i="0" u="none" strike="noStrike">
                        <a:solidFill>
                          <a:srgbClr val="000000"/>
                        </a:solidFill>
                        <a:effectLst/>
                        <a:latin typeface="Arial"/>
                      </a:endParaRPr>
                    </a:p>
                  </a:txBody>
                  <a:tcPr marL="9525" marR="9525" marT="9525" marB="0" anchor="b"/>
                </a:tc>
              </a:tr>
              <a:tr h="161925">
                <a:tc>
                  <a:txBody>
                    <a:bodyPr/>
                    <a:lstStyle/>
                    <a:p>
                      <a:pPr algn="l" fontAlgn="b"/>
                      <a:r>
                        <a:rPr lang="en-US" sz="900" u="none" strike="noStrike">
                          <a:effectLst/>
                        </a:rPr>
                        <a:t>BOUTSINIS I - BAFALOUKAS I. G.P. - VIOMETALOUMIN</a:t>
                      </a:r>
                      <a:endParaRPr lang="en-US" sz="9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1</a:t>
                      </a:r>
                      <a:endParaRPr lang="en-US" sz="10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13744</a:t>
                      </a:r>
                      <a:endParaRPr lang="en-US" sz="1000" b="0" i="0" u="none" strike="noStrike">
                        <a:solidFill>
                          <a:srgbClr val="000000"/>
                        </a:solidFill>
                        <a:effectLst/>
                        <a:latin typeface="Arial"/>
                      </a:endParaRPr>
                    </a:p>
                  </a:txBody>
                  <a:tcPr marL="9525" marR="9525" marT="9525" marB="0" anchor="b"/>
                </a:tc>
              </a:tr>
              <a:tr h="161925">
                <a:tc>
                  <a:txBody>
                    <a:bodyPr/>
                    <a:lstStyle/>
                    <a:p>
                      <a:pPr algn="l" fontAlgn="b"/>
                      <a:r>
                        <a:rPr lang="en-US" sz="900" u="none" strike="noStrike">
                          <a:effectLst/>
                        </a:rPr>
                        <a:t>CHEMICAL &amp; BIOPHARMACEUTICAL LABORATORIES OF PATRAS S.A.</a:t>
                      </a:r>
                      <a:endParaRPr lang="en-US" sz="9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1</a:t>
                      </a:r>
                      <a:endParaRPr lang="en-US" sz="10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13744</a:t>
                      </a:r>
                      <a:endParaRPr lang="en-US" sz="1000" b="0" i="0" u="none" strike="noStrike">
                        <a:solidFill>
                          <a:srgbClr val="000000"/>
                        </a:solidFill>
                        <a:effectLst/>
                        <a:latin typeface="Arial"/>
                      </a:endParaRPr>
                    </a:p>
                  </a:txBody>
                  <a:tcPr marL="9525" marR="9525" marT="9525" marB="0" anchor="b"/>
                </a:tc>
              </a:tr>
              <a:tr h="161925">
                <a:tc>
                  <a:txBody>
                    <a:bodyPr/>
                    <a:lstStyle/>
                    <a:p>
                      <a:pPr algn="l" fontAlgn="b"/>
                      <a:r>
                        <a:rPr lang="en-US" sz="900" u="none" strike="noStrike" dirty="0">
                          <a:effectLst/>
                        </a:rPr>
                        <a:t>CHIPITA INDUSTRIAL AND COMMERCIAL COMPANY S.A.</a:t>
                      </a:r>
                      <a:endParaRPr lang="en-US" sz="900" b="0" i="0" u="none" strike="noStrike" dirty="0">
                        <a:solidFill>
                          <a:srgbClr val="000000"/>
                        </a:solidFill>
                        <a:effectLst/>
                        <a:latin typeface="Arial"/>
                      </a:endParaRPr>
                    </a:p>
                  </a:txBody>
                  <a:tcPr marL="9525" marR="9525" marT="9525" marB="0" anchor="b"/>
                </a:tc>
                <a:tc>
                  <a:txBody>
                    <a:bodyPr/>
                    <a:lstStyle/>
                    <a:p>
                      <a:pPr algn="ctr" fontAlgn="b"/>
                      <a:r>
                        <a:rPr lang="en-US" sz="1000" u="none" strike="noStrike">
                          <a:effectLst/>
                        </a:rPr>
                        <a:t>1</a:t>
                      </a:r>
                      <a:endParaRPr lang="en-US" sz="10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13744</a:t>
                      </a:r>
                      <a:endParaRPr lang="en-US" sz="1000" b="0" i="0" u="none" strike="noStrike">
                        <a:solidFill>
                          <a:srgbClr val="000000"/>
                        </a:solidFill>
                        <a:effectLst/>
                        <a:latin typeface="Arial"/>
                      </a:endParaRPr>
                    </a:p>
                  </a:txBody>
                  <a:tcPr marL="9525" marR="9525" marT="9525" marB="0" anchor="b"/>
                </a:tc>
              </a:tr>
              <a:tr h="161925">
                <a:tc>
                  <a:txBody>
                    <a:bodyPr/>
                    <a:lstStyle/>
                    <a:p>
                      <a:pPr algn="l" fontAlgn="b"/>
                      <a:r>
                        <a:rPr lang="en-US" sz="900" u="none" strike="noStrike" dirty="0">
                          <a:effectLst/>
                        </a:rPr>
                        <a:t>DIGITAL VERIFICATION SERVICES LTD</a:t>
                      </a:r>
                      <a:endParaRPr lang="en-US" sz="900" b="0" i="0" u="none" strike="noStrike" dirty="0">
                        <a:solidFill>
                          <a:srgbClr val="000000"/>
                        </a:solidFill>
                        <a:effectLst/>
                        <a:latin typeface="Arial"/>
                      </a:endParaRPr>
                    </a:p>
                  </a:txBody>
                  <a:tcPr marL="9525" marR="9525" marT="9525" marB="0" anchor="b"/>
                </a:tc>
                <a:tc>
                  <a:txBody>
                    <a:bodyPr/>
                    <a:lstStyle/>
                    <a:p>
                      <a:pPr algn="ctr" fontAlgn="b"/>
                      <a:r>
                        <a:rPr lang="en-US" sz="1000" u="none" strike="noStrike" dirty="0">
                          <a:effectLst/>
                        </a:rPr>
                        <a:t>1</a:t>
                      </a:r>
                      <a:endParaRPr lang="en-US" sz="1000" b="0" i="0" u="none" strike="noStrike" dirty="0">
                        <a:solidFill>
                          <a:srgbClr val="000000"/>
                        </a:solidFill>
                        <a:effectLst/>
                        <a:latin typeface="Arial"/>
                      </a:endParaRPr>
                    </a:p>
                  </a:txBody>
                  <a:tcPr marL="9525" marR="9525" marT="9525" marB="0" anchor="b"/>
                </a:tc>
                <a:tc>
                  <a:txBody>
                    <a:bodyPr/>
                    <a:lstStyle/>
                    <a:p>
                      <a:pPr algn="ctr" fontAlgn="b"/>
                      <a:r>
                        <a:rPr lang="en-US" sz="1000" u="none" strike="noStrike" dirty="0">
                          <a:effectLst/>
                        </a:rPr>
                        <a:t>13744</a:t>
                      </a:r>
                      <a:endParaRPr lang="en-US" sz="1000" b="0" i="0" u="none" strike="noStrike" dirty="0">
                        <a:solidFill>
                          <a:srgbClr val="000000"/>
                        </a:solidFill>
                        <a:effectLst/>
                        <a:latin typeface="Arial"/>
                      </a:endParaRPr>
                    </a:p>
                  </a:txBody>
                  <a:tcPr marL="9525" marR="9525" marT="9525" marB="0" anchor="b"/>
                </a:tc>
              </a:tr>
            </a:tbl>
          </a:graphicData>
        </a:graphic>
      </p:graphicFrame>
      <p:sp>
        <p:nvSpPr>
          <p:cNvPr id="41014"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55BD308D-E4BC-4D4C-8F3D-300ADE84AD8C}" type="slidenum">
              <a:rPr lang="en-US" altLang="en-US" sz="1400" smtClean="0"/>
              <a:pPr eaLnBrk="1" hangingPunct="1">
                <a:spcBef>
                  <a:spcPct val="0"/>
                </a:spcBef>
                <a:buFontTx/>
                <a:buNone/>
              </a:pPr>
              <a:t>59</a:t>
            </a:fld>
            <a:endParaRPr lang="en-US" altLang="en-US" sz="1400" smtClean="0"/>
          </a:p>
        </p:txBody>
      </p:sp>
    </p:spTree>
    <p:extLst>
      <p:ext uri="{BB962C8B-B14F-4D97-AF65-F5344CB8AC3E}">
        <p14:creationId xmlns:p14="http://schemas.microsoft.com/office/powerpoint/2010/main" val="23389479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18" y="0"/>
            <a:ext cx="9178318" cy="908720"/>
          </a:xfrm>
        </p:spPr>
        <p:txBody>
          <a:bodyPr/>
          <a:lstStyle/>
          <a:p>
            <a:pPr lvl="0"/>
            <a:r>
              <a:rPr lang="fr-CH" i="1" dirty="0">
                <a:solidFill>
                  <a:srgbClr val="0070C0"/>
                </a:solidFill>
              </a:rPr>
              <a:t>WIPO </a:t>
            </a:r>
            <a:r>
              <a:rPr lang="fr-CH" i="1" dirty="0" err="1" smtClean="0">
                <a:solidFill>
                  <a:srgbClr val="0070C0"/>
                </a:solidFill>
              </a:rPr>
              <a:t>is</a:t>
            </a:r>
            <a:r>
              <a:rPr lang="fr-CH" i="1" dirty="0" smtClean="0">
                <a:solidFill>
                  <a:srgbClr val="0070C0"/>
                </a:solidFill>
              </a:rPr>
              <a:t> </a:t>
            </a:r>
            <a:r>
              <a:rPr lang="fr-CH" i="1" dirty="0">
                <a:solidFill>
                  <a:srgbClr val="0070C0"/>
                </a:solidFill>
              </a:rPr>
              <a:t>Service and </a:t>
            </a:r>
            <a:r>
              <a:rPr lang="fr-CH" i="1" dirty="0" err="1">
                <a:solidFill>
                  <a:srgbClr val="0070C0"/>
                </a:solidFill>
              </a:rPr>
              <a:t>Development</a:t>
            </a:r>
            <a:r>
              <a:rPr lang="fr-CH" i="1" dirty="0">
                <a:solidFill>
                  <a:srgbClr val="0070C0"/>
                </a:solidFill>
              </a:rPr>
              <a:t> </a:t>
            </a:r>
            <a:r>
              <a:rPr lang="fr-CH" i="1" dirty="0" err="1" smtClean="0">
                <a:solidFill>
                  <a:srgbClr val="0070C0"/>
                </a:solidFill>
              </a:rPr>
              <a:t>oriented</a:t>
            </a:r>
            <a:endParaRPr lang="en-GB" dirty="0"/>
          </a:p>
        </p:txBody>
      </p:sp>
      <p:grpSp>
        <p:nvGrpSpPr>
          <p:cNvPr id="22" name="Group 21"/>
          <p:cNvGrpSpPr/>
          <p:nvPr/>
        </p:nvGrpSpPr>
        <p:grpSpPr>
          <a:xfrm>
            <a:off x="517876" y="806242"/>
            <a:ext cx="7945796" cy="5250592"/>
            <a:chOff x="517876" y="806242"/>
            <a:chExt cx="7945796" cy="5250592"/>
          </a:xfrm>
        </p:grpSpPr>
        <p:sp>
          <p:nvSpPr>
            <p:cNvPr id="4" name="Rectangle 3"/>
            <p:cNvSpPr/>
            <p:nvPr/>
          </p:nvSpPr>
          <p:spPr bwMode="auto">
            <a:xfrm>
              <a:off x="1353193" y="3270002"/>
              <a:ext cx="1898553" cy="1981740"/>
            </a:xfrm>
            <a:prstGeom prst="rect">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5" name="Rectangle 4"/>
            <p:cNvSpPr/>
            <p:nvPr/>
          </p:nvSpPr>
          <p:spPr bwMode="auto">
            <a:xfrm>
              <a:off x="5783151" y="3270002"/>
              <a:ext cx="1898553" cy="1981740"/>
            </a:xfrm>
            <a:prstGeom prst="rect">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6" name="Rectangle 5"/>
            <p:cNvSpPr/>
            <p:nvPr/>
          </p:nvSpPr>
          <p:spPr bwMode="auto">
            <a:xfrm>
              <a:off x="3568172" y="3270002"/>
              <a:ext cx="1898553" cy="1981740"/>
            </a:xfrm>
            <a:prstGeom prst="rect">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8" name="Rectangle 7"/>
            <p:cNvSpPr/>
            <p:nvPr/>
          </p:nvSpPr>
          <p:spPr bwMode="auto">
            <a:xfrm>
              <a:off x="931292" y="2947393"/>
              <a:ext cx="7101995" cy="230435"/>
            </a:xfrm>
            <a:prstGeom prst="rect">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9" name="Rectangle 8"/>
            <p:cNvSpPr/>
            <p:nvPr/>
          </p:nvSpPr>
          <p:spPr bwMode="auto">
            <a:xfrm>
              <a:off x="948262" y="5324977"/>
              <a:ext cx="7101995" cy="230435"/>
            </a:xfrm>
            <a:prstGeom prst="rect">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11" name="Rectangle 10"/>
            <p:cNvSpPr/>
            <p:nvPr/>
          </p:nvSpPr>
          <p:spPr bwMode="auto">
            <a:xfrm>
              <a:off x="517876" y="5635233"/>
              <a:ext cx="7945796" cy="421601"/>
            </a:xfrm>
            <a:prstGeom prst="rect">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13" name="Isosceles Triangle 12"/>
            <p:cNvSpPr/>
            <p:nvPr/>
          </p:nvSpPr>
          <p:spPr bwMode="auto">
            <a:xfrm>
              <a:off x="640216" y="806242"/>
              <a:ext cx="7701116" cy="1954964"/>
            </a:xfrm>
            <a:prstGeom prst="triangle">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16" name="TextBox 15"/>
            <p:cNvSpPr txBox="1"/>
            <p:nvPr/>
          </p:nvSpPr>
          <p:spPr>
            <a:xfrm>
              <a:off x="2555776" y="1884145"/>
              <a:ext cx="3672408" cy="461665"/>
            </a:xfrm>
            <a:prstGeom prst="rect">
              <a:avLst/>
            </a:prstGeom>
            <a:noFill/>
          </p:spPr>
          <p:txBody>
            <a:bodyPr wrap="square" rtlCol="0">
              <a:spAutoFit/>
            </a:bodyPr>
            <a:lstStyle/>
            <a:p>
              <a:pPr lvl="0" algn="ctr"/>
              <a:r>
                <a:rPr lang="en-US" sz="2400" dirty="0"/>
                <a:t>Economic Development </a:t>
              </a:r>
              <a:endParaRPr lang="en-GB" sz="2400" dirty="0"/>
            </a:p>
          </p:txBody>
        </p:sp>
        <p:sp>
          <p:nvSpPr>
            <p:cNvPr id="18" name="TextBox 17"/>
            <p:cNvSpPr txBox="1"/>
            <p:nvPr/>
          </p:nvSpPr>
          <p:spPr>
            <a:xfrm>
              <a:off x="1361055" y="3501008"/>
              <a:ext cx="1789123" cy="830997"/>
            </a:xfrm>
            <a:prstGeom prst="rect">
              <a:avLst/>
            </a:prstGeom>
            <a:noFill/>
          </p:spPr>
          <p:txBody>
            <a:bodyPr wrap="square" rtlCol="0">
              <a:spAutoFit/>
            </a:bodyPr>
            <a:lstStyle/>
            <a:p>
              <a:pPr algn="ctr"/>
              <a:r>
                <a:rPr lang="en-US" sz="2400" dirty="0" smtClean="0"/>
                <a:t>Norm Setting</a:t>
              </a:r>
              <a:endParaRPr lang="en-GB" sz="2400" dirty="0"/>
            </a:p>
          </p:txBody>
        </p:sp>
        <p:sp>
          <p:nvSpPr>
            <p:cNvPr id="19" name="TextBox 18"/>
            <p:cNvSpPr txBox="1"/>
            <p:nvPr/>
          </p:nvSpPr>
          <p:spPr>
            <a:xfrm>
              <a:off x="3556566" y="3501008"/>
              <a:ext cx="1789123" cy="830997"/>
            </a:xfrm>
            <a:prstGeom prst="rect">
              <a:avLst/>
            </a:prstGeom>
            <a:noFill/>
          </p:spPr>
          <p:txBody>
            <a:bodyPr wrap="square" rtlCol="0">
              <a:spAutoFit/>
            </a:bodyPr>
            <a:lstStyle/>
            <a:p>
              <a:pPr algn="ctr"/>
              <a:r>
                <a:rPr lang="en-US" sz="2400" dirty="0" smtClean="0"/>
                <a:t>Services to Industry</a:t>
              </a:r>
              <a:endParaRPr lang="en-GB" sz="2400" dirty="0"/>
            </a:p>
          </p:txBody>
        </p:sp>
        <p:sp>
          <p:nvSpPr>
            <p:cNvPr id="20" name="TextBox 19"/>
            <p:cNvSpPr txBox="1"/>
            <p:nvPr/>
          </p:nvSpPr>
          <p:spPr>
            <a:xfrm>
              <a:off x="5703767" y="3493272"/>
              <a:ext cx="2024288" cy="830997"/>
            </a:xfrm>
            <a:prstGeom prst="rect">
              <a:avLst/>
            </a:prstGeom>
            <a:noFill/>
          </p:spPr>
          <p:txBody>
            <a:bodyPr wrap="square" rtlCol="0">
              <a:spAutoFit/>
            </a:bodyPr>
            <a:lstStyle/>
            <a:p>
              <a:pPr algn="ctr"/>
              <a:r>
                <a:rPr lang="en-US" sz="2400" dirty="0" smtClean="0"/>
                <a:t>Global Infrastructure</a:t>
              </a:r>
              <a:endParaRPr lang="en-GB" sz="2400" dirty="0"/>
            </a:p>
          </p:txBody>
        </p:sp>
      </p:grpSp>
    </p:spTree>
    <p:extLst>
      <p:ext uri="{BB962C8B-B14F-4D97-AF65-F5344CB8AC3E}">
        <p14:creationId xmlns:p14="http://schemas.microsoft.com/office/powerpoint/2010/main" val="405157416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4"/>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DE769BB7-450D-4D4E-A940-33C1B612E8E7}" type="slidenum">
              <a:rPr lang="en-US" altLang="en-US" sz="1400" smtClean="0"/>
              <a:pPr eaLnBrk="1" hangingPunct="1">
                <a:spcBef>
                  <a:spcPct val="0"/>
                </a:spcBef>
                <a:buFontTx/>
                <a:buNone/>
              </a:pPr>
              <a:t>60</a:t>
            </a:fld>
            <a:endParaRPr lang="en-US" altLang="en-US" sz="1400" smtClean="0"/>
          </a:p>
        </p:txBody>
      </p:sp>
      <p:sp>
        <p:nvSpPr>
          <p:cNvPr id="41987" name="Rectangle 2"/>
          <p:cNvSpPr>
            <a:spLocks noGrp="1" noChangeArrowheads="1"/>
          </p:cNvSpPr>
          <p:nvPr>
            <p:ph type="title"/>
          </p:nvPr>
        </p:nvSpPr>
        <p:spPr>
          <a:xfrm>
            <a:off x="827088" y="0"/>
            <a:ext cx="7416800" cy="836613"/>
          </a:xfrm>
        </p:spPr>
        <p:txBody>
          <a:bodyPr/>
          <a:lstStyle/>
          <a:p>
            <a:pPr eaLnBrk="1" hangingPunct="1"/>
            <a:r>
              <a:rPr lang="en-US" altLang="en-US" smtClean="0">
                <a:solidFill>
                  <a:srgbClr val="0070C0"/>
                </a:solidFill>
              </a:rPr>
              <a:t>The PCT “Market Share”</a:t>
            </a:r>
          </a:p>
        </p:txBody>
      </p:sp>
      <p:sp>
        <p:nvSpPr>
          <p:cNvPr id="41988" name="Rectangle 1"/>
          <p:cNvSpPr>
            <a:spLocks noChangeArrowheads="1"/>
          </p:cNvSpPr>
          <p:nvPr/>
        </p:nvSpPr>
        <p:spPr bwMode="auto">
          <a:xfrm>
            <a:off x="4419600" y="3198813"/>
            <a:ext cx="304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a:t>*</a:t>
            </a:r>
          </a:p>
        </p:txBody>
      </p:sp>
      <p:pic>
        <p:nvPicPr>
          <p:cNvPr id="4198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750" y="946150"/>
            <a:ext cx="7251700" cy="505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8885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9D8A5BB3-79C2-48E3-8B0D-43AB67954211}" type="slidenum">
              <a:rPr lang="en-US" altLang="en-US" sz="1400" smtClean="0"/>
              <a:pPr eaLnBrk="1" hangingPunct="1">
                <a:spcBef>
                  <a:spcPct val="0"/>
                </a:spcBef>
                <a:buFontTx/>
                <a:buNone/>
              </a:pPr>
              <a:t>61</a:t>
            </a:fld>
            <a:endParaRPr lang="en-US" altLang="en-US" sz="1400" smtClean="0"/>
          </a:p>
        </p:txBody>
      </p:sp>
      <p:sp>
        <p:nvSpPr>
          <p:cNvPr id="43011" name="Text Box 2"/>
          <p:cNvSpPr txBox="1">
            <a:spLocks noChangeArrowheads="1"/>
          </p:cNvSpPr>
          <p:nvPr/>
        </p:nvSpPr>
        <p:spPr bwMode="auto">
          <a:xfrm>
            <a:off x="220663" y="1257300"/>
            <a:ext cx="8672512" cy="4094163"/>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eaLnBrk="0" hangingPunct="0">
              <a:spcBef>
                <a:spcPct val="20000"/>
              </a:spcBef>
              <a:buBlip>
                <a:blip r:embed="rId2"/>
              </a:buBlip>
              <a:defRPr sz="2400">
                <a:solidFill>
                  <a:schemeClr val="tx1"/>
                </a:solidFill>
                <a:latin typeface="Arial" pitchFamily="34" charset="0"/>
                <a:cs typeface="Arial" pitchFamily="34" charset="0"/>
              </a:defRPr>
            </a:lvl1pPr>
            <a:lvl2pPr marL="5651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pPr>
            <a:r>
              <a:rPr lang="en-GB" altLang="en-US" sz="2000"/>
              <a:t>Postpones</a:t>
            </a:r>
            <a:r>
              <a:rPr lang="en-US" altLang="en-US" sz="2000">
                <a:ea typeface="ヒラギノ角ゴ Pro W3"/>
                <a:cs typeface="ヒラギノ角ゴ Pro W3"/>
              </a:rPr>
              <a:t> major costs of internationalizing a patent application</a:t>
            </a:r>
          </a:p>
          <a:p>
            <a:pPr eaLnBrk="1" hangingPunct="1">
              <a:spcBef>
                <a:spcPct val="0"/>
              </a:spcBef>
            </a:pPr>
            <a:endParaRPr lang="fr-CH" altLang="en-US" sz="2000"/>
          </a:p>
          <a:p>
            <a:pPr eaLnBrk="1" hangingPunct="1">
              <a:spcBef>
                <a:spcPct val="0"/>
              </a:spcBef>
            </a:pPr>
            <a:r>
              <a:rPr lang="en-US" altLang="en-US" sz="2000">
                <a:ea typeface="ヒラギノ角ゴ Pro W3"/>
                <a:cs typeface="ヒラギノ角ゴ Pro W3"/>
              </a:rPr>
              <a:t>Provides a strong basis for patenting decisions</a:t>
            </a:r>
          </a:p>
          <a:p>
            <a:pPr eaLnBrk="1" hangingPunct="1">
              <a:spcBef>
                <a:spcPct val="0"/>
              </a:spcBef>
            </a:pPr>
            <a:endParaRPr lang="fr-CH" altLang="en-US" sz="2000">
              <a:ea typeface="ヒラギノ角ゴ Pro W3"/>
              <a:cs typeface="ヒラギノ角ゴ Pro W3"/>
            </a:endParaRPr>
          </a:p>
          <a:p>
            <a:pPr eaLnBrk="1" hangingPunct="1">
              <a:spcBef>
                <a:spcPct val="0"/>
              </a:spcBef>
            </a:pPr>
            <a:r>
              <a:rPr lang="en-US" altLang="en-US" sz="2000">
                <a:ea typeface="ヒラギノ角ゴ Pro W3"/>
                <a:cs typeface="ヒラギノ角ゴ Pro W3"/>
              </a:rPr>
              <a:t>Harmonizes formal requirements</a:t>
            </a:r>
          </a:p>
          <a:p>
            <a:pPr eaLnBrk="1" hangingPunct="1">
              <a:spcBef>
                <a:spcPct val="0"/>
              </a:spcBef>
            </a:pPr>
            <a:endParaRPr lang="fr-CH" altLang="en-US" sz="2000">
              <a:ea typeface="ヒラギノ角ゴ Pro W3"/>
              <a:cs typeface="ヒラギノ角ゴ Pro W3"/>
            </a:endParaRPr>
          </a:p>
          <a:p>
            <a:pPr eaLnBrk="1" hangingPunct="1">
              <a:spcBef>
                <a:spcPct val="0"/>
              </a:spcBef>
            </a:pPr>
            <a:r>
              <a:rPr lang="en-GB" altLang="en-US" sz="2000">
                <a:ea typeface="ヒラギノ角ゴ Pro W3"/>
                <a:cs typeface="ヒラギノ角ゴ Pro W3"/>
              </a:rPr>
              <a:t>Helps applicants to correct errors</a:t>
            </a:r>
          </a:p>
          <a:p>
            <a:pPr eaLnBrk="1" hangingPunct="1">
              <a:spcBef>
                <a:spcPct val="0"/>
              </a:spcBef>
            </a:pPr>
            <a:endParaRPr lang="en-GB" altLang="en-US" sz="2000">
              <a:ea typeface="ヒラギノ角ゴ Pro W3"/>
              <a:cs typeface="ヒラギノ角ゴ Pro W3"/>
            </a:endParaRPr>
          </a:p>
          <a:p>
            <a:pPr eaLnBrk="1" hangingPunct="1">
              <a:spcBef>
                <a:spcPct val="0"/>
              </a:spcBef>
            </a:pPr>
            <a:r>
              <a:rPr lang="en-GB" altLang="en-US" sz="2000">
                <a:ea typeface="ヒラギノ角ゴ Pro W3"/>
                <a:cs typeface="ヒラギノ角ゴ Pro W3"/>
              </a:rPr>
              <a:t>Evolves to meet user needs</a:t>
            </a:r>
          </a:p>
          <a:p>
            <a:pPr eaLnBrk="1" hangingPunct="1">
              <a:spcBef>
                <a:spcPct val="0"/>
              </a:spcBef>
            </a:pPr>
            <a:endParaRPr lang="en-GB" altLang="en-US" sz="2000">
              <a:ea typeface="ヒラギノ角ゴ Pro W3"/>
              <a:cs typeface="ヒラギノ角ゴ Pro W3"/>
            </a:endParaRPr>
          </a:p>
          <a:p>
            <a:pPr eaLnBrk="1" hangingPunct="1">
              <a:spcBef>
                <a:spcPct val="0"/>
              </a:spcBef>
            </a:pPr>
            <a:endParaRPr lang="en-GB" altLang="en-US" sz="2000">
              <a:ea typeface="ヒラギノ角ゴ Pro W3"/>
              <a:cs typeface="ヒラギノ角ゴ Pro W3"/>
            </a:endParaRPr>
          </a:p>
          <a:p>
            <a:pPr eaLnBrk="1" hangingPunct="1">
              <a:spcBef>
                <a:spcPct val="0"/>
              </a:spcBef>
            </a:pPr>
            <a:endParaRPr lang="en-GB" altLang="en-US" sz="2000">
              <a:ea typeface="ヒラギノ角ゴ Pro W3"/>
              <a:cs typeface="ヒラギノ角ゴ Pro W3"/>
            </a:endParaRPr>
          </a:p>
          <a:p>
            <a:pPr eaLnBrk="1" hangingPunct="1">
              <a:spcBef>
                <a:spcPct val="0"/>
              </a:spcBef>
            </a:pPr>
            <a:endParaRPr lang="en-GB" altLang="en-US" sz="2000">
              <a:ea typeface="ヒラギノ角ゴ Pro W3"/>
              <a:cs typeface="ヒラギノ角ゴ Pro W3"/>
            </a:endParaRPr>
          </a:p>
        </p:txBody>
      </p:sp>
      <p:sp>
        <p:nvSpPr>
          <p:cNvPr id="43012" name="Rectangle 4"/>
          <p:cNvSpPr>
            <a:spLocks noChangeArrowheads="1"/>
          </p:cNvSpPr>
          <p:nvPr/>
        </p:nvSpPr>
        <p:spPr bwMode="auto">
          <a:xfrm>
            <a:off x="2365375" y="266700"/>
            <a:ext cx="45624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600">
                <a:solidFill>
                  <a:srgbClr val="0070C0"/>
                </a:solidFill>
                <a:ea typeface="ヒラギノ角ゴ Pro W3"/>
                <a:cs typeface="ヒラギノ角ゴ Pro W3"/>
              </a:rPr>
              <a:t>PCT Key Advantages</a:t>
            </a:r>
          </a:p>
        </p:txBody>
      </p:sp>
    </p:spTree>
    <p:extLst>
      <p:ext uri="{BB962C8B-B14F-4D97-AF65-F5344CB8AC3E}">
        <p14:creationId xmlns:p14="http://schemas.microsoft.com/office/powerpoint/2010/main" val="1121684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4F50B2FA-6428-45F0-9198-34E487774935}" type="slidenum">
              <a:rPr lang="en-US" altLang="en-US" sz="1400" smtClean="0"/>
              <a:pPr eaLnBrk="1" hangingPunct="1">
                <a:spcBef>
                  <a:spcPct val="0"/>
                </a:spcBef>
                <a:buFontTx/>
                <a:buNone/>
              </a:pPr>
              <a:t>62</a:t>
            </a:fld>
            <a:endParaRPr lang="en-US" altLang="en-US" sz="1400" smtClean="0"/>
          </a:p>
        </p:txBody>
      </p:sp>
      <p:sp>
        <p:nvSpPr>
          <p:cNvPr id="44035" name="Rectangle 4"/>
          <p:cNvSpPr>
            <a:spLocks noChangeArrowheads="1"/>
          </p:cNvSpPr>
          <p:nvPr/>
        </p:nvSpPr>
        <p:spPr bwMode="auto">
          <a:xfrm>
            <a:off x="2365375" y="266700"/>
            <a:ext cx="45624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600">
                <a:solidFill>
                  <a:srgbClr val="0070C0"/>
                </a:solidFill>
                <a:ea typeface="ヒラギノ角ゴ Pro W3"/>
                <a:cs typeface="ヒラギノ角ゴ Pro W3"/>
              </a:rPr>
              <a:t>PCT Key Advantages</a:t>
            </a:r>
          </a:p>
        </p:txBody>
      </p:sp>
      <p:pic>
        <p:nvPicPr>
          <p:cNvPr id="44036" name="Picture 2" descr="http://www.wipo.int/export/sites/www/wipo_magazine/images/2016_01_art_5_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20875" y="3532188"/>
            <a:ext cx="2233613"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4" descr="http://www.wipo.int/export/sites/www/wipo_magazine/images/2016_01_art_5_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7900" y="3246438"/>
            <a:ext cx="28797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Box 1"/>
          <p:cNvSpPr txBox="1">
            <a:spLocks noChangeArrowheads="1"/>
          </p:cNvSpPr>
          <p:nvPr/>
        </p:nvSpPr>
        <p:spPr bwMode="auto">
          <a:xfrm>
            <a:off x="779463" y="5661025"/>
            <a:ext cx="61483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just" eaLnBrk="1" hangingPunct="1">
              <a:spcBef>
                <a:spcPct val="50000"/>
              </a:spcBef>
              <a:buFontTx/>
              <a:buNone/>
            </a:pPr>
            <a:r>
              <a:rPr lang="en-US" altLang="en-US" sz="900"/>
              <a:t>Launched in October 2015, Nokero’s patented N233 lamp (above) can produce 700 lumen-hours per watt. The industry standard is 300 lumen-hours per watt. Intellectual property plays a critical role in Nokero’s business strategy enabling it to protect its inventions and its brand as well as the interests of investors and distributors.</a:t>
            </a:r>
          </a:p>
        </p:txBody>
      </p:sp>
      <p:sp>
        <p:nvSpPr>
          <p:cNvPr id="44039" name="TextBox 2"/>
          <p:cNvSpPr txBox="1">
            <a:spLocks noChangeArrowheads="1"/>
          </p:cNvSpPr>
          <p:nvPr/>
        </p:nvSpPr>
        <p:spPr bwMode="auto">
          <a:xfrm>
            <a:off x="606425" y="981075"/>
            <a:ext cx="7710488"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1200" b="1"/>
              <a:t>Nokero</a:t>
            </a:r>
            <a:r>
              <a:rPr lang="en-US" altLang="en-US" sz="1200"/>
              <a:t> stands for "No Kerosene".  Its solar-powered lights replace kerosene lamps and candles. It is the only solar company to win the United States Patent and Trademark Office's Patents for Humanity Award. It has so far distributed over 1.4 million lights in 120 countries. The idea for the light came from a US patent agent.</a:t>
            </a:r>
          </a:p>
          <a:p>
            <a:pPr lvl="1" eaLnBrk="1" hangingPunct="1">
              <a:spcBef>
                <a:spcPct val="50000"/>
              </a:spcBef>
              <a:buFontTx/>
              <a:buNone/>
            </a:pPr>
            <a:r>
              <a:rPr lang="en-US" altLang="en-US" sz="1200"/>
              <a:t>“When it comes to patenting, because we operate in so many different markets, we use WIPO’s Patent Cooperation Treaty (PCT). Every start-up has limited funds and the PCT is a great mechanism for delaying patent filing costs, allowing time to test the market and overcome any unforeseen technical problems. Without the PCT, protecting an invention in international markets would be a high-risk strategy with huge upfront costs.</a:t>
            </a:r>
          </a:p>
          <a:p>
            <a:pPr lvl="1" eaLnBrk="1" hangingPunct="1">
              <a:spcBef>
                <a:spcPct val="50000"/>
              </a:spcBef>
              <a:buFontTx/>
              <a:buNone/>
            </a:pPr>
            <a:r>
              <a:rPr lang="en-US" altLang="en-US" sz="1200"/>
              <a:t>“In 2013, we even won the </a:t>
            </a:r>
            <a:r>
              <a:rPr lang="en-US" altLang="en-US" sz="1200" i="1"/>
              <a:t>Patents for Humanity</a:t>
            </a:r>
            <a:r>
              <a:rPr lang="en-US" altLang="en-US" sz="1200"/>
              <a:t> award from the United States Patent and Trademark Office (USPTO). We hold around 20 patents and have successfully sued a number of infringing companies. Our patent and trademark rights enable us to protect our inventions and our brand as well as the interests of our investors and the efforts of our distributors.”*</a:t>
            </a:r>
          </a:p>
          <a:p>
            <a:pPr eaLnBrk="1" hangingPunct="1">
              <a:spcBef>
                <a:spcPct val="50000"/>
              </a:spcBef>
              <a:buFontTx/>
              <a:buNone/>
            </a:pPr>
            <a:endParaRPr lang="en-US" altLang="en-US"/>
          </a:p>
        </p:txBody>
      </p:sp>
      <p:sp>
        <p:nvSpPr>
          <p:cNvPr id="44040" name="TextBox 3"/>
          <p:cNvSpPr txBox="1">
            <a:spLocks noChangeArrowheads="1"/>
          </p:cNvSpPr>
          <p:nvPr/>
        </p:nvSpPr>
        <p:spPr bwMode="auto">
          <a:xfrm>
            <a:off x="1403350" y="5119688"/>
            <a:ext cx="14668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800"/>
              <a:t>photo: Nokero Intl. Ltd.</a:t>
            </a:r>
          </a:p>
        </p:txBody>
      </p:sp>
      <p:sp>
        <p:nvSpPr>
          <p:cNvPr id="44041" name="TextBox 4"/>
          <p:cNvSpPr txBox="1">
            <a:spLocks noChangeArrowheads="1"/>
          </p:cNvSpPr>
          <p:nvPr/>
        </p:nvSpPr>
        <p:spPr bwMode="auto">
          <a:xfrm>
            <a:off x="779463" y="6340475"/>
            <a:ext cx="22844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900"/>
              <a:t>Source: WIPO Magazine, February 2016</a:t>
            </a:r>
          </a:p>
        </p:txBody>
      </p:sp>
    </p:spTree>
    <p:extLst>
      <p:ext uri="{BB962C8B-B14F-4D97-AF65-F5344CB8AC3E}">
        <p14:creationId xmlns:p14="http://schemas.microsoft.com/office/powerpoint/2010/main" val="4237098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0"/>
          </p:nvPr>
        </p:nvSpPr>
        <p:spPr>
          <a:noFill/>
        </p:spPr>
        <p:txBody>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eaLnBrk="1" hangingPunct="1">
              <a:spcBef>
                <a:spcPct val="0"/>
              </a:spcBef>
              <a:buFontTx/>
              <a:buNone/>
            </a:pPr>
            <a:fld id="{1E601F3B-6A71-410C-90C0-A60850F4F382}" type="slidenum">
              <a:rPr lang="en-US" altLang="en-US" sz="1400" smtClean="0"/>
              <a:pPr eaLnBrk="1" hangingPunct="1">
                <a:spcBef>
                  <a:spcPct val="0"/>
                </a:spcBef>
                <a:buFontTx/>
                <a:buNone/>
              </a:pPr>
              <a:t>63</a:t>
            </a:fld>
            <a:endParaRPr lang="en-US" altLang="en-US" sz="1400" smtClean="0"/>
          </a:p>
        </p:txBody>
      </p:sp>
      <p:pic>
        <p:nvPicPr>
          <p:cNvPr id="2" name="Qualcomm_short.mpg">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8592"/>
            <a:ext cx="9144000" cy="923330"/>
          </a:xfrm>
          <a:prstGeom prst="rect">
            <a:avLst/>
          </a:prstGeom>
          <a:noFill/>
        </p:spPr>
        <p:txBody>
          <a:bodyPr wrap="square" rtlCol="0">
            <a:spAutoFit/>
          </a:bodyPr>
          <a:lstStyle/>
          <a:p>
            <a:pPr algn="ctr"/>
            <a:r>
              <a:rPr lang="en-US" sz="5400" dirty="0" smtClean="0">
                <a:solidFill>
                  <a:schemeClr val="bg1"/>
                </a:solidFill>
                <a:hlinkClick r:id="rId9"/>
              </a:rPr>
              <a:t>VIDEO QUALCOMM</a:t>
            </a:r>
            <a:endParaRPr lang="en-GB" sz="5400" dirty="0">
              <a:solidFill>
                <a:schemeClr val="bg1"/>
              </a:solidFill>
            </a:endParaRPr>
          </a:p>
        </p:txBody>
      </p:sp>
    </p:spTree>
    <p:extLst>
      <p:ext uri="{BB962C8B-B14F-4D97-AF65-F5344CB8AC3E}">
        <p14:creationId xmlns:p14="http://schemas.microsoft.com/office/powerpoint/2010/main" val="3495236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6040B29A-9B8D-4515-8053-DFC5FFB36CFD}" type="slidenum">
              <a:rPr lang="en-US" altLang="en-US" sz="1400" smtClean="0"/>
              <a:pPr eaLnBrk="1" hangingPunct="1">
                <a:spcBef>
                  <a:spcPct val="0"/>
                </a:spcBef>
                <a:buFontTx/>
                <a:buNone/>
              </a:pPr>
              <a:t>64</a:t>
            </a:fld>
            <a:endParaRPr lang="en-US" altLang="en-US" sz="1400" smtClean="0"/>
          </a:p>
        </p:txBody>
      </p:sp>
      <p:sp>
        <p:nvSpPr>
          <p:cNvPr id="46083" name="Rectangle 2"/>
          <p:cNvSpPr>
            <a:spLocks noGrp="1" noChangeArrowheads="1"/>
          </p:cNvSpPr>
          <p:nvPr>
            <p:ph type="title"/>
          </p:nvPr>
        </p:nvSpPr>
        <p:spPr/>
        <p:txBody>
          <a:bodyPr/>
          <a:lstStyle/>
          <a:p>
            <a:pPr eaLnBrk="1" hangingPunct="1"/>
            <a:r>
              <a:rPr lang="en-US" altLang="en-US" smtClean="0">
                <a:solidFill>
                  <a:srgbClr val="0070C0"/>
                </a:solidFill>
              </a:rPr>
              <a:t>The PCT ─ 1970 to Today</a:t>
            </a:r>
          </a:p>
        </p:txBody>
      </p:sp>
      <p:sp>
        <p:nvSpPr>
          <p:cNvPr id="46084" name="Rectangle 3"/>
          <p:cNvSpPr>
            <a:spLocks noGrp="1" noChangeArrowheads="1"/>
          </p:cNvSpPr>
          <p:nvPr>
            <p:ph type="body" idx="1"/>
          </p:nvPr>
        </p:nvSpPr>
        <p:spPr>
          <a:xfrm>
            <a:off x="468313" y="1484313"/>
            <a:ext cx="8229600" cy="2665412"/>
          </a:xfrm>
        </p:spPr>
        <p:txBody>
          <a:bodyPr/>
          <a:lstStyle/>
          <a:p>
            <a:pPr eaLnBrk="1" hangingPunct="1">
              <a:spcBef>
                <a:spcPts val="600"/>
              </a:spcBef>
              <a:spcAft>
                <a:spcPts val="600"/>
              </a:spcAft>
            </a:pPr>
            <a:r>
              <a:rPr lang="en-US" altLang="en-US" sz="2000" u="sng" smtClean="0"/>
              <a:t>As filing tool</a:t>
            </a:r>
            <a:r>
              <a:rPr lang="en-US" altLang="en-US" sz="2000" smtClean="0"/>
              <a:t>:  PCT extremely successful</a:t>
            </a:r>
          </a:p>
          <a:p>
            <a:pPr lvl="1" eaLnBrk="1" hangingPunct="1">
              <a:spcBef>
                <a:spcPts val="600"/>
              </a:spcBef>
              <a:spcAft>
                <a:spcPts val="600"/>
              </a:spcAft>
            </a:pPr>
            <a:r>
              <a:rPr lang="en-US" altLang="en-US" sz="2000" smtClean="0"/>
              <a:t>preferred route for international patenting (&gt; 200,000 applications in in 2013, &gt; 54% “market share”)</a:t>
            </a:r>
          </a:p>
          <a:p>
            <a:pPr lvl="1" eaLnBrk="1" hangingPunct="1">
              <a:spcBef>
                <a:spcPts val="600"/>
              </a:spcBef>
              <a:spcAft>
                <a:spcPts val="600"/>
              </a:spcAft>
            </a:pPr>
            <a:r>
              <a:rPr lang="en-US" altLang="en-US" sz="2000" smtClean="0"/>
              <a:t>harmonization of formal and procedural requirements, beyond PCT (national laws; Patent Law Treaty (PLT))</a:t>
            </a:r>
          </a:p>
          <a:p>
            <a:pPr lvl="2" eaLnBrk="1" hangingPunct="1">
              <a:spcBef>
                <a:spcPts val="600"/>
              </a:spcBef>
              <a:spcAft>
                <a:spcPts val="600"/>
              </a:spcAft>
            </a:pPr>
            <a:endParaRPr lang="fr-CH" altLang="en-US" sz="2000" smtClean="0"/>
          </a:p>
        </p:txBody>
      </p:sp>
    </p:spTree>
    <p:extLst>
      <p:ext uri="{BB962C8B-B14F-4D97-AF65-F5344CB8AC3E}">
        <p14:creationId xmlns:p14="http://schemas.microsoft.com/office/powerpoint/2010/main" val="1949171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CD4048AE-9188-43E4-A380-DDD815664FFF}" type="slidenum">
              <a:rPr lang="en-US" altLang="en-US" sz="1400" smtClean="0"/>
              <a:pPr eaLnBrk="1" hangingPunct="1">
                <a:spcBef>
                  <a:spcPct val="0"/>
                </a:spcBef>
                <a:buFontTx/>
                <a:buNone/>
              </a:pPr>
              <a:t>65</a:t>
            </a:fld>
            <a:endParaRPr lang="en-US" altLang="en-US" sz="1400" smtClean="0"/>
          </a:p>
        </p:txBody>
      </p:sp>
      <p:sp>
        <p:nvSpPr>
          <p:cNvPr id="47107" name="Rectangle 2"/>
          <p:cNvSpPr>
            <a:spLocks noGrp="1" noChangeArrowheads="1"/>
          </p:cNvSpPr>
          <p:nvPr>
            <p:ph type="title"/>
          </p:nvPr>
        </p:nvSpPr>
        <p:spPr/>
        <p:txBody>
          <a:bodyPr/>
          <a:lstStyle/>
          <a:p>
            <a:pPr eaLnBrk="1" hangingPunct="1"/>
            <a:r>
              <a:rPr lang="en-US" altLang="en-US" smtClean="0">
                <a:solidFill>
                  <a:srgbClr val="0070C0"/>
                </a:solidFill>
              </a:rPr>
              <a:t>The PCT ─ 1970 to Today</a:t>
            </a:r>
          </a:p>
        </p:txBody>
      </p:sp>
      <p:sp>
        <p:nvSpPr>
          <p:cNvPr id="47108" name="Rectangle 3"/>
          <p:cNvSpPr>
            <a:spLocks noGrp="1" noChangeArrowheads="1"/>
          </p:cNvSpPr>
          <p:nvPr>
            <p:ph type="body" idx="1"/>
          </p:nvPr>
        </p:nvSpPr>
        <p:spPr>
          <a:xfrm>
            <a:off x="323850" y="1628775"/>
            <a:ext cx="8424863" cy="4537075"/>
          </a:xfrm>
        </p:spPr>
        <p:txBody>
          <a:bodyPr/>
          <a:lstStyle/>
          <a:p>
            <a:pPr eaLnBrk="1" hangingPunct="1">
              <a:spcBef>
                <a:spcPts val="600"/>
              </a:spcBef>
              <a:spcAft>
                <a:spcPts val="600"/>
              </a:spcAft>
            </a:pPr>
            <a:r>
              <a:rPr lang="en-US" altLang="en-US" sz="2000" smtClean="0"/>
              <a:t>However:  as </a:t>
            </a:r>
            <a:r>
              <a:rPr lang="en-US" altLang="en-US" sz="2000" u="sng" smtClean="0"/>
              <a:t>work sharing tool</a:t>
            </a:r>
            <a:r>
              <a:rPr lang="en-US" altLang="en-US" sz="2000" smtClean="0"/>
              <a:t> not as effective in practice for addressing national quality of examination and (for some Offices) backlogs </a:t>
            </a:r>
          </a:p>
          <a:p>
            <a:pPr lvl="1" eaLnBrk="1" hangingPunct="1">
              <a:spcBef>
                <a:spcPts val="600"/>
              </a:spcBef>
              <a:spcAft>
                <a:spcPts val="600"/>
              </a:spcAft>
            </a:pPr>
            <a:r>
              <a:rPr lang="en-US" altLang="en-US" sz="2000" smtClean="0"/>
              <a:t>expectation was: “flying start” for offices; completing, checking</a:t>
            </a:r>
            <a:br>
              <a:rPr lang="en-US" altLang="en-US" sz="2000" smtClean="0"/>
            </a:br>
            <a:r>
              <a:rPr lang="en-US" altLang="en-US" sz="2000" smtClean="0"/>
              <a:t>and criticizing …</a:t>
            </a:r>
          </a:p>
          <a:p>
            <a:pPr lvl="1" eaLnBrk="1" hangingPunct="1">
              <a:spcBef>
                <a:spcPts val="600"/>
              </a:spcBef>
              <a:spcAft>
                <a:spcPts val="600"/>
              </a:spcAft>
            </a:pPr>
            <a:r>
              <a:rPr lang="en-US" altLang="en-US" sz="2000" smtClean="0"/>
              <a:t>reality is: many Offices start “from scratch”, perhaps not in complete isolation, but …</a:t>
            </a:r>
          </a:p>
          <a:p>
            <a:pPr eaLnBrk="1" hangingPunct="1">
              <a:spcBef>
                <a:spcPts val="600"/>
              </a:spcBef>
              <a:spcAft>
                <a:spcPts val="600"/>
              </a:spcAft>
            </a:pPr>
            <a:r>
              <a:rPr lang="en-US" altLang="en-US" sz="2000" smtClean="0"/>
              <a:t>What is needed:  building trust between patent offices, so that duplicative international phase and national phase processing can</a:t>
            </a:r>
            <a:br>
              <a:rPr lang="en-US" altLang="en-US" sz="2000" smtClean="0"/>
            </a:br>
            <a:r>
              <a:rPr lang="en-US" altLang="en-US" sz="2000" smtClean="0"/>
              <a:t>be reduced</a:t>
            </a:r>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2025643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6F38CA57-61EE-4BFB-BBF8-15B2A54B7707}" type="slidenum">
              <a:rPr lang="en-US" altLang="en-US" sz="1400" smtClean="0"/>
              <a:pPr eaLnBrk="1" hangingPunct="1">
                <a:spcBef>
                  <a:spcPct val="0"/>
                </a:spcBef>
                <a:buFontTx/>
                <a:buNone/>
              </a:pPr>
              <a:t>66</a:t>
            </a:fld>
            <a:endParaRPr lang="en-US" altLang="en-US" sz="1400" smtClean="0"/>
          </a:p>
        </p:txBody>
      </p:sp>
      <p:sp>
        <p:nvSpPr>
          <p:cNvPr id="48131" name="Rectangle 2"/>
          <p:cNvSpPr>
            <a:spLocks noGrp="1" noChangeArrowheads="1"/>
          </p:cNvSpPr>
          <p:nvPr>
            <p:ph type="title"/>
          </p:nvPr>
        </p:nvSpPr>
        <p:spPr>
          <a:xfrm>
            <a:off x="611188" y="260350"/>
            <a:ext cx="7772400" cy="835025"/>
          </a:xfrm>
        </p:spPr>
        <p:txBody>
          <a:bodyPr/>
          <a:lstStyle/>
          <a:p>
            <a:pPr eaLnBrk="1" hangingPunct="1"/>
            <a:r>
              <a:rPr lang="en-US" altLang="en-US" smtClean="0">
                <a:solidFill>
                  <a:srgbClr val="0070C0"/>
                </a:solidFill>
              </a:rPr>
              <a:t>PCT Areas of Work</a:t>
            </a:r>
            <a:endParaRPr lang="en-US" altLang="en-US" sz="2000" smtClean="0">
              <a:solidFill>
                <a:srgbClr val="0070C0"/>
              </a:solidFill>
            </a:endParaRPr>
          </a:p>
        </p:txBody>
      </p:sp>
      <p:sp>
        <p:nvSpPr>
          <p:cNvPr id="48132" name="Rectangle 3"/>
          <p:cNvSpPr>
            <a:spLocks noGrp="1" noChangeArrowheads="1"/>
          </p:cNvSpPr>
          <p:nvPr>
            <p:ph type="body" idx="1"/>
          </p:nvPr>
        </p:nvSpPr>
        <p:spPr>
          <a:xfrm>
            <a:off x="461963" y="1196975"/>
            <a:ext cx="8213725" cy="4608513"/>
          </a:xfrm>
        </p:spPr>
        <p:txBody>
          <a:bodyPr/>
          <a:lstStyle/>
          <a:p>
            <a:pPr eaLnBrk="1" hangingPunct="1">
              <a:spcBef>
                <a:spcPts val="600"/>
              </a:spcBef>
              <a:spcAft>
                <a:spcPts val="600"/>
              </a:spcAft>
            </a:pPr>
            <a:r>
              <a:rPr lang="en-US" altLang="en-US" sz="2000" smtClean="0"/>
              <a:t>Improve the quality and consistency of PCT international phase</a:t>
            </a:r>
            <a:br>
              <a:rPr lang="en-US" altLang="en-US" sz="2000" smtClean="0"/>
            </a:br>
            <a:r>
              <a:rPr lang="en-US" altLang="en-US" sz="2000" smtClean="0"/>
              <a:t>work products</a:t>
            </a:r>
          </a:p>
          <a:p>
            <a:pPr eaLnBrk="1" hangingPunct="1">
              <a:spcBef>
                <a:spcPts val="600"/>
              </a:spcBef>
              <a:spcAft>
                <a:spcPts val="600"/>
              </a:spcAft>
            </a:pPr>
            <a:r>
              <a:rPr lang="en-US" altLang="en-US" sz="2000" smtClean="0"/>
              <a:t>Develop quality metrics for measuring usefulness of work products and identifying areas of further work</a:t>
            </a:r>
          </a:p>
          <a:p>
            <a:pPr eaLnBrk="1" hangingPunct="1">
              <a:spcBef>
                <a:spcPts val="600"/>
              </a:spcBef>
              <a:spcAft>
                <a:spcPts val="600"/>
              </a:spcAft>
            </a:pPr>
            <a:r>
              <a:rPr lang="en-US" altLang="en-US" sz="2000" smtClean="0"/>
              <a:t>Develop quality feedback system for offices</a:t>
            </a:r>
          </a:p>
          <a:p>
            <a:pPr eaLnBrk="1" hangingPunct="1">
              <a:spcBef>
                <a:spcPts val="600"/>
              </a:spcBef>
              <a:spcAft>
                <a:spcPts val="600"/>
              </a:spcAft>
            </a:pPr>
            <a:r>
              <a:rPr lang="en-US" altLang="en-US" sz="2000" smtClean="0"/>
              <a:t>Help designated Offices to better understand reports </a:t>
            </a:r>
          </a:p>
          <a:p>
            <a:pPr lvl="1" eaLnBrk="1" hangingPunct="1">
              <a:spcBef>
                <a:spcPts val="600"/>
              </a:spcBef>
              <a:spcAft>
                <a:spcPts val="600"/>
              </a:spcAft>
            </a:pPr>
            <a:r>
              <a:rPr lang="en-US" altLang="en-US" sz="2000" smtClean="0"/>
              <a:t>search strategies, standardized clauses, explanations of relevance of cited documents, …</a:t>
            </a:r>
          </a:p>
          <a:p>
            <a:pPr eaLnBrk="1" hangingPunct="1">
              <a:lnSpc>
                <a:spcPct val="90000"/>
              </a:lnSpc>
              <a:spcBef>
                <a:spcPts val="600"/>
              </a:spcBef>
              <a:spcAft>
                <a:spcPts val="600"/>
              </a:spcAft>
            </a:pPr>
            <a:r>
              <a:rPr lang="en-US" altLang="en-US" sz="2000" smtClean="0"/>
              <a:t>Explore collaborative search and examination</a:t>
            </a:r>
          </a:p>
          <a:p>
            <a:pPr eaLnBrk="1" hangingPunct="1">
              <a:lnSpc>
                <a:spcPct val="90000"/>
              </a:lnSpc>
              <a:spcBef>
                <a:spcPts val="600"/>
              </a:spcBef>
              <a:spcAft>
                <a:spcPts val="600"/>
              </a:spcAft>
            </a:pPr>
            <a:r>
              <a:rPr lang="en-US" altLang="en-US" sz="2000" smtClean="0"/>
              <a:t>Third party observations system </a:t>
            </a:r>
          </a:p>
          <a:p>
            <a:pPr lvl="1" eaLnBrk="1" hangingPunct="1">
              <a:lnSpc>
                <a:spcPct val="90000"/>
              </a:lnSpc>
              <a:spcBef>
                <a:spcPts val="600"/>
              </a:spcBef>
              <a:spcAft>
                <a:spcPts val="600"/>
              </a:spcAft>
            </a:pPr>
            <a:endParaRPr lang="en-US" altLang="en-US" sz="2000" smtClean="0"/>
          </a:p>
          <a:p>
            <a:pPr lvl="2" eaLnBrk="1" hangingPunct="1">
              <a:spcBef>
                <a:spcPts val="600"/>
              </a:spcBef>
              <a:spcAft>
                <a:spcPts val="600"/>
              </a:spcAft>
            </a:pPr>
            <a:endParaRPr lang="en-US" altLang="en-US" sz="2000" smtClean="0"/>
          </a:p>
          <a:p>
            <a:pPr lvl="1" eaLnBrk="1" hangingPunct="1">
              <a:spcBef>
                <a:spcPts val="600"/>
              </a:spcBef>
              <a:spcAft>
                <a:spcPts val="600"/>
              </a:spcAft>
            </a:pPr>
            <a:endParaRPr lang="en-GB" altLang="en-US" sz="2000" smtClean="0"/>
          </a:p>
        </p:txBody>
      </p:sp>
    </p:spTree>
    <p:extLst>
      <p:ext uri="{BB962C8B-B14F-4D97-AF65-F5344CB8AC3E}">
        <p14:creationId xmlns:p14="http://schemas.microsoft.com/office/powerpoint/2010/main" val="2037761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D40F3759-5CB9-4625-97D8-65699FA07067}" type="slidenum">
              <a:rPr lang="en-US" altLang="en-US" sz="1400" smtClean="0"/>
              <a:pPr eaLnBrk="1" hangingPunct="1">
                <a:spcBef>
                  <a:spcPct val="0"/>
                </a:spcBef>
                <a:buFontTx/>
                <a:buNone/>
              </a:pPr>
              <a:t>67</a:t>
            </a:fld>
            <a:endParaRPr lang="en-US" altLang="en-US" sz="1400" smtClean="0"/>
          </a:p>
        </p:txBody>
      </p:sp>
      <p:sp>
        <p:nvSpPr>
          <p:cNvPr id="49155" name="Content Placeholder 2"/>
          <p:cNvSpPr>
            <a:spLocks noGrp="1"/>
          </p:cNvSpPr>
          <p:nvPr>
            <p:ph idx="4294967295"/>
          </p:nvPr>
        </p:nvSpPr>
        <p:spPr>
          <a:xfrm>
            <a:off x="382588" y="1412875"/>
            <a:ext cx="8229600" cy="4321175"/>
          </a:xfrm>
        </p:spPr>
        <p:txBody>
          <a:bodyPr/>
          <a:lstStyle/>
          <a:p>
            <a:pPr eaLnBrk="1" hangingPunct="1">
              <a:spcBef>
                <a:spcPts val="600"/>
              </a:spcBef>
              <a:spcAft>
                <a:spcPts val="600"/>
              </a:spcAft>
            </a:pPr>
            <a:r>
              <a:rPr lang="en-US" altLang="en-US" sz="2000" smtClean="0"/>
              <a:t>Improve timeliness of actions in international phase</a:t>
            </a:r>
          </a:p>
          <a:p>
            <a:pPr eaLnBrk="1" hangingPunct="1">
              <a:spcBef>
                <a:spcPts val="600"/>
              </a:spcBef>
              <a:spcAft>
                <a:spcPts val="600"/>
              </a:spcAft>
            </a:pPr>
            <a:r>
              <a:rPr lang="en-US" altLang="en-US" sz="2000" smtClean="0"/>
              <a:t>Develop metrics for entire PCT system</a:t>
            </a:r>
          </a:p>
          <a:p>
            <a:pPr eaLnBrk="1" hangingPunct="1">
              <a:spcBef>
                <a:spcPts val="600"/>
              </a:spcBef>
              <a:spcAft>
                <a:spcPts val="600"/>
              </a:spcAft>
            </a:pPr>
            <a:r>
              <a:rPr lang="en-US" altLang="en-US" sz="2000" smtClean="0"/>
              <a:t>Create incentives for applicants to use system efficiently</a:t>
            </a:r>
          </a:p>
          <a:p>
            <a:pPr lvl="1" eaLnBrk="1" hangingPunct="1">
              <a:spcBef>
                <a:spcPts val="600"/>
              </a:spcBef>
              <a:spcAft>
                <a:spcPts val="600"/>
              </a:spcAft>
            </a:pPr>
            <a:r>
              <a:rPr lang="en-US" altLang="en-US" sz="2000" smtClean="0"/>
              <a:t>encourage high quality applications and early correction of defects and filing of amendments</a:t>
            </a:r>
          </a:p>
          <a:p>
            <a:pPr lvl="1" eaLnBrk="1" hangingPunct="1">
              <a:spcBef>
                <a:spcPts val="600"/>
              </a:spcBef>
              <a:spcAft>
                <a:spcPts val="600"/>
              </a:spcAft>
            </a:pPr>
            <a:r>
              <a:rPr lang="en-US" altLang="en-US" sz="2000" smtClean="0"/>
              <a:t>PCT/PPH</a:t>
            </a:r>
          </a:p>
          <a:p>
            <a:pPr eaLnBrk="1" hangingPunct="1">
              <a:spcBef>
                <a:spcPts val="600"/>
              </a:spcBef>
              <a:spcAft>
                <a:spcPts val="600"/>
              </a:spcAft>
            </a:pPr>
            <a:r>
              <a:rPr lang="en-US" altLang="en-US" sz="2000" smtClean="0"/>
              <a:t>Improve access to national search and examination reports</a:t>
            </a:r>
          </a:p>
          <a:p>
            <a:pPr lvl="1" eaLnBrk="1" hangingPunct="1">
              <a:spcBef>
                <a:spcPts val="600"/>
              </a:spcBef>
              <a:spcAft>
                <a:spcPts val="600"/>
              </a:spcAft>
            </a:pPr>
            <a:r>
              <a:rPr lang="en-US" altLang="en-US" sz="2000" smtClean="0"/>
              <a:t>Patentscope, CASE, Global Dossier</a:t>
            </a:r>
          </a:p>
          <a:p>
            <a:pPr lvl="1" eaLnBrk="1" hangingPunct="1">
              <a:spcBef>
                <a:spcPts val="600"/>
              </a:spcBef>
              <a:spcAft>
                <a:spcPts val="600"/>
              </a:spcAft>
            </a:pPr>
            <a:endParaRPr lang="en-GB" altLang="en-US" sz="2000" smtClean="0"/>
          </a:p>
          <a:p>
            <a:pPr eaLnBrk="1" hangingPunct="1">
              <a:spcBef>
                <a:spcPts val="600"/>
              </a:spcBef>
              <a:spcAft>
                <a:spcPts val="600"/>
              </a:spcAft>
            </a:pPr>
            <a:endParaRPr lang="en-US" altLang="en-US" sz="2000" smtClean="0"/>
          </a:p>
          <a:p>
            <a:pPr lvl="1" eaLnBrk="1" hangingPunct="1"/>
            <a:endParaRPr lang="en-US" altLang="en-US" b="1" smtClean="0"/>
          </a:p>
        </p:txBody>
      </p:sp>
      <p:sp>
        <p:nvSpPr>
          <p:cNvPr id="7" name="Rectangle 2"/>
          <p:cNvSpPr txBox="1">
            <a:spLocks noChangeArrowheads="1"/>
          </p:cNvSpPr>
          <p:nvPr/>
        </p:nvSpPr>
        <p:spPr>
          <a:xfrm>
            <a:off x="619125" y="333375"/>
            <a:ext cx="7772400" cy="833438"/>
          </a:xfrm>
          <a:prstGeom prst="rect">
            <a:avLst/>
          </a:prstGeom>
        </p:spPr>
        <p:txBody>
          <a:bodyPr/>
          <a:lstStyle>
            <a:lvl1pPr algn="l" rtl="0" eaLnBrk="0" fontAlgn="base" hangingPunct="0">
              <a:spcBef>
                <a:spcPct val="0"/>
              </a:spcBef>
              <a:spcAft>
                <a:spcPct val="0"/>
              </a:spcAft>
              <a:defRPr sz="3600">
                <a:solidFill>
                  <a:srgbClr val="00408C"/>
                </a:solidFill>
                <a:latin typeface="+mj-lt"/>
                <a:ea typeface="+mj-ea"/>
                <a:cs typeface="+mj-cs"/>
              </a:defRPr>
            </a:lvl1pPr>
            <a:lvl2pPr algn="l" rtl="0" eaLnBrk="0" fontAlgn="base" hangingPunct="0">
              <a:spcBef>
                <a:spcPct val="0"/>
              </a:spcBef>
              <a:spcAft>
                <a:spcPct val="0"/>
              </a:spcAft>
              <a:defRPr sz="3600">
                <a:solidFill>
                  <a:srgbClr val="00408C"/>
                </a:solidFill>
                <a:latin typeface="Arial" pitchFamily="34" charset="0"/>
                <a:cs typeface="Arial" pitchFamily="34" charset="0"/>
              </a:defRPr>
            </a:lvl2pPr>
            <a:lvl3pPr algn="l" rtl="0" eaLnBrk="0" fontAlgn="base" hangingPunct="0">
              <a:spcBef>
                <a:spcPct val="0"/>
              </a:spcBef>
              <a:spcAft>
                <a:spcPct val="0"/>
              </a:spcAft>
              <a:defRPr sz="3600">
                <a:solidFill>
                  <a:srgbClr val="00408C"/>
                </a:solidFill>
                <a:latin typeface="Arial" pitchFamily="34" charset="0"/>
                <a:cs typeface="Arial" pitchFamily="34" charset="0"/>
              </a:defRPr>
            </a:lvl3pPr>
            <a:lvl4pPr algn="l" rtl="0" eaLnBrk="0" fontAlgn="base" hangingPunct="0">
              <a:spcBef>
                <a:spcPct val="0"/>
              </a:spcBef>
              <a:spcAft>
                <a:spcPct val="0"/>
              </a:spcAft>
              <a:defRPr sz="3600">
                <a:solidFill>
                  <a:srgbClr val="00408C"/>
                </a:solidFill>
                <a:latin typeface="Arial" pitchFamily="34" charset="0"/>
                <a:cs typeface="Arial" pitchFamily="34" charset="0"/>
              </a:defRPr>
            </a:lvl4pPr>
            <a:lvl5pPr algn="l" rtl="0" eaLnBrk="0" fontAlgn="base" hangingPunct="0">
              <a:spcBef>
                <a:spcPct val="0"/>
              </a:spcBef>
              <a:spcAft>
                <a:spcPct val="0"/>
              </a:spcAft>
              <a:defRPr sz="3600">
                <a:solidFill>
                  <a:srgbClr val="00408C"/>
                </a:solidFill>
                <a:latin typeface="Arial" pitchFamily="34" charset="0"/>
                <a:cs typeface="Arial" pitchFamily="34" charset="0"/>
              </a:defRPr>
            </a:lvl5pPr>
            <a:lvl6pPr marL="457200" algn="l" rtl="0" fontAlgn="base">
              <a:spcBef>
                <a:spcPct val="0"/>
              </a:spcBef>
              <a:spcAft>
                <a:spcPct val="0"/>
              </a:spcAft>
              <a:defRPr sz="3600">
                <a:solidFill>
                  <a:srgbClr val="00408C"/>
                </a:solidFill>
                <a:latin typeface="Arial" pitchFamily="34" charset="0"/>
                <a:cs typeface="Arial" pitchFamily="34" charset="0"/>
              </a:defRPr>
            </a:lvl6pPr>
            <a:lvl7pPr marL="914400" algn="l" rtl="0" fontAlgn="base">
              <a:spcBef>
                <a:spcPct val="0"/>
              </a:spcBef>
              <a:spcAft>
                <a:spcPct val="0"/>
              </a:spcAft>
              <a:defRPr sz="3600">
                <a:solidFill>
                  <a:srgbClr val="00408C"/>
                </a:solidFill>
                <a:latin typeface="Arial" pitchFamily="34" charset="0"/>
                <a:cs typeface="Arial" pitchFamily="34" charset="0"/>
              </a:defRPr>
            </a:lvl7pPr>
            <a:lvl8pPr marL="1371600" algn="l" rtl="0" fontAlgn="base">
              <a:spcBef>
                <a:spcPct val="0"/>
              </a:spcBef>
              <a:spcAft>
                <a:spcPct val="0"/>
              </a:spcAft>
              <a:defRPr sz="3600">
                <a:solidFill>
                  <a:srgbClr val="00408C"/>
                </a:solidFill>
                <a:latin typeface="Arial" pitchFamily="34" charset="0"/>
                <a:cs typeface="Arial" pitchFamily="34" charset="0"/>
              </a:defRPr>
            </a:lvl8pPr>
            <a:lvl9pPr marL="1828800" algn="l" rtl="0" fontAlgn="base">
              <a:spcBef>
                <a:spcPct val="0"/>
              </a:spcBef>
              <a:spcAft>
                <a:spcPct val="0"/>
              </a:spcAft>
              <a:defRPr sz="3600">
                <a:solidFill>
                  <a:srgbClr val="00408C"/>
                </a:solidFill>
                <a:latin typeface="Arial" pitchFamily="34" charset="0"/>
                <a:cs typeface="Arial" pitchFamily="34" charset="0"/>
              </a:defRPr>
            </a:lvl9pPr>
          </a:lstStyle>
          <a:p>
            <a:pPr eaLnBrk="1" hangingPunct="1">
              <a:defRPr/>
            </a:pPr>
            <a:r>
              <a:rPr lang="en-US" altLang="en-US" dirty="0">
                <a:solidFill>
                  <a:srgbClr val="0070C0"/>
                </a:solidFill>
              </a:rPr>
              <a:t>PCT Areas of Work</a:t>
            </a:r>
            <a:endParaRPr lang="en-US" altLang="en-US" sz="2000" kern="0" dirty="0" smtClean="0">
              <a:solidFill>
                <a:srgbClr val="0070C0"/>
              </a:solidFill>
            </a:endParaRPr>
          </a:p>
        </p:txBody>
      </p:sp>
    </p:spTree>
    <p:extLst>
      <p:ext uri="{BB962C8B-B14F-4D97-AF65-F5344CB8AC3E}">
        <p14:creationId xmlns:p14="http://schemas.microsoft.com/office/powerpoint/2010/main" val="2290296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9FE8928D-8946-42D3-9C3C-B2C335275D87}" type="slidenum">
              <a:rPr lang="en-US" altLang="en-US" sz="1400" smtClean="0"/>
              <a:pPr eaLnBrk="1" hangingPunct="1">
                <a:spcBef>
                  <a:spcPct val="0"/>
                </a:spcBef>
                <a:buFontTx/>
                <a:buNone/>
              </a:pPr>
              <a:t>68</a:t>
            </a:fld>
            <a:endParaRPr lang="en-US" altLang="en-US" sz="1400" smtClean="0"/>
          </a:p>
        </p:txBody>
      </p:sp>
      <p:sp>
        <p:nvSpPr>
          <p:cNvPr id="50179" name="Rectangle 3"/>
          <p:cNvSpPr>
            <a:spLocks noGrp="1" noChangeArrowheads="1"/>
          </p:cNvSpPr>
          <p:nvPr>
            <p:ph type="body" idx="1"/>
          </p:nvPr>
        </p:nvSpPr>
        <p:spPr>
          <a:xfrm>
            <a:off x="323850" y="1527175"/>
            <a:ext cx="8686800" cy="3917950"/>
          </a:xfrm>
        </p:spPr>
        <p:txBody>
          <a:bodyPr/>
          <a:lstStyle/>
          <a:p>
            <a:pPr eaLnBrk="1" hangingPunct="1">
              <a:spcBef>
                <a:spcPts val="600"/>
              </a:spcBef>
              <a:spcAft>
                <a:spcPts val="600"/>
              </a:spcAft>
            </a:pPr>
            <a:r>
              <a:rPr lang="en-GB" altLang="en-US" sz="2000" smtClean="0"/>
              <a:t>Helping developing countries benefit from the PCT</a:t>
            </a:r>
          </a:p>
          <a:p>
            <a:pPr lvl="1" eaLnBrk="1" hangingPunct="1">
              <a:spcBef>
                <a:spcPts val="600"/>
              </a:spcBef>
              <a:spcAft>
                <a:spcPts val="600"/>
              </a:spcAft>
            </a:pPr>
            <a:r>
              <a:rPr lang="en-GB" altLang="en-US" sz="2000" smtClean="0"/>
              <a:t>top 10 countries responsible for 87% of IAs published in 2013;  </a:t>
            </a:r>
            <a:br>
              <a:rPr lang="en-GB" altLang="en-US" sz="2000" smtClean="0"/>
            </a:br>
            <a:r>
              <a:rPr lang="en-GB" altLang="en-US" sz="2000" smtClean="0"/>
              <a:t>top 15 countries = 92%;  top 20 countries = 96%</a:t>
            </a:r>
          </a:p>
          <a:p>
            <a:pPr lvl="1" eaLnBrk="1" hangingPunct="1">
              <a:spcBef>
                <a:spcPts val="600"/>
              </a:spcBef>
              <a:spcAft>
                <a:spcPts val="600"/>
              </a:spcAft>
            </a:pPr>
            <a:r>
              <a:rPr lang="en-US" altLang="en-US" sz="2000" smtClean="0"/>
              <a:t>improve training for examiners, better coordinate training already offered</a:t>
            </a:r>
          </a:p>
          <a:p>
            <a:pPr lvl="1" eaLnBrk="1" hangingPunct="1">
              <a:spcBef>
                <a:spcPts val="600"/>
              </a:spcBef>
              <a:spcAft>
                <a:spcPts val="600"/>
              </a:spcAft>
            </a:pPr>
            <a:r>
              <a:rPr lang="en-US" altLang="en-US" sz="2000" smtClean="0"/>
              <a:t>improve access to affordable online search systems</a:t>
            </a:r>
          </a:p>
          <a:p>
            <a:pPr eaLnBrk="1" hangingPunct="1">
              <a:spcBef>
                <a:spcPts val="600"/>
              </a:spcBef>
              <a:spcAft>
                <a:spcPts val="600"/>
              </a:spcAft>
            </a:pPr>
            <a:r>
              <a:rPr lang="en-GB" altLang="en-US" sz="2000" smtClean="0"/>
              <a:t>Making PCT accessible to applicants of all types from all Contracting States </a:t>
            </a:r>
          </a:p>
          <a:p>
            <a:pPr lvl="1" eaLnBrk="1" hangingPunct="1">
              <a:spcBef>
                <a:spcPts val="600"/>
              </a:spcBef>
              <a:spcAft>
                <a:spcPts val="600"/>
              </a:spcAft>
            </a:pPr>
            <a:r>
              <a:rPr lang="en-GB" altLang="en-US" sz="2000" smtClean="0"/>
              <a:t>fee reductions (SMEs, universities, research institutes, individual applicants)</a:t>
            </a:r>
          </a:p>
        </p:txBody>
      </p:sp>
      <p:sp>
        <p:nvSpPr>
          <p:cNvPr id="50180" name="Rectangle 2"/>
          <p:cNvSpPr>
            <a:spLocks noGrp="1" noChangeArrowheads="1"/>
          </p:cNvSpPr>
          <p:nvPr>
            <p:ph type="title"/>
          </p:nvPr>
        </p:nvSpPr>
        <p:spPr>
          <a:xfrm>
            <a:off x="468313" y="260350"/>
            <a:ext cx="8229600" cy="865188"/>
          </a:xfrm>
        </p:spPr>
        <p:txBody>
          <a:bodyPr/>
          <a:lstStyle/>
          <a:p>
            <a:pPr eaLnBrk="1" hangingPunct="1"/>
            <a:r>
              <a:rPr lang="en-US" altLang="en-US" smtClean="0">
                <a:solidFill>
                  <a:srgbClr val="0070C0"/>
                </a:solidFill>
              </a:rPr>
              <a:t>PCT Areas of Work</a:t>
            </a:r>
            <a:endParaRPr lang="en-US" altLang="en-US" sz="2000" smtClean="0">
              <a:solidFill>
                <a:srgbClr val="0070C0"/>
              </a:solidFill>
            </a:endParaRPr>
          </a:p>
        </p:txBody>
      </p:sp>
    </p:spTree>
    <p:extLst>
      <p:ext uri="{BB962C8B-B14F-4D97-AF65-F5344CB8AC3E}">
        <p14:creationId xmlns:p14="http://schemas.microsoft.com/office/powerpoint/2010/main" val="2068733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B90526DA-2F43-4AD1-BC90-9B795A0A621C}" type="slidenum">
              <a:rPr lang="en-US" altLang="en-US" sz="1400" smtClean="0"/>
              <a:pPr eaLnBrk="1" hangingPunct="1">
                <a:spcBef>
                  <a:spcPct val="0"/>
                </a:spcBef>
                <a:buFontTx/>
                <a:buNone/>
              </a:pPr>
              <a:t>69</a:t>
            </a:fld>
            <a:endParaRPr lang="en-US" altLang="en-US" sz="1400" smtClean="0"/>
          </a:p>
        </p:txBody>
      </p:sp>
      <p:sp>
        <p:nvSpPr>
          <p:cNvPr id="51203" name="Rectangle 3"/>
          <p:cNvSpPr>
            <a:spLocks noGrp="1" noChangeArrowheads="1"/>
          </p:cNvSpPr>
          <p:nvPr>
            <p:ph type="body" idx="1"/>
          </p:nvPr>
        </p:nvSpPr>
        <p:spPr>
          <a:xfrm>
            <a:off x="323850" y="1527175"/>
            <a:ext cx="8686800" cy="3917950"/>
          </a:xfrm>
        </p:spPr>
        <p:txBody>
          <a:bodyPr/>
          <a:lstStyle/>
          <a:p>
            <a:pPr eaLnBrk="1" hangingPunct="1">
              <a:spcBef>
                <a:spcPts val="600"/>
              </a:spcBef>
              <a:spcAft>
                <a:spcPts val="600"/>
              </a:spcAft>
            </a:pPr>
            <a:r>
              <a:rPr lang="en-GB" altLang="en-US" sz="2000" smtClean="0"/>
              <a:t>ePCT:  </a:t>
            </a:r>
            <a:r>
              <a:rPr lang="en-US" altLang="en-US" sz="2000" smtClean="0"/>
              <a:t>Seeks to provide electronic interface to entire PCT international phase process (RO, ISA, IPEA, IB):</a:t>
            </a:r>
          </a:p>
          <a:p>
            <a:pPr lvl="1">
              <a:spcBef>
                <a:spcPts val="600"/>
              </a:spcBef>
              <a:spcAft>
                <a:spcPts val="600"/>
              </a:spcAft>
            </a:pPr>
            <a:r>
              <a:rPr lang="en-US" altLang="en-US" sz="2000" smtClean="0"/>
              <a:t>real time access to IB files and bibliographic data</a:t>
            </a:r>
          </a:p>
          <a:p>
            <a:pPr lvl="1">
              <a:spcBef>
                <a:spcPts val="600"/>
              </a:spcBef>
              <a:spcAft>
                <a:spcPts val="600"/>
              </a:spcAft>
            </a:pPr>
            <a:r>
              <a:rPr lang="en-US" altLang="en-US" sz="2000" smtClean="0"/>
              <a:t>flexible applicant-controlled access rights system</a:t>
            </a:r>
          </a:p>
          <a:p>
            <a:pPr lvl="1">
              <a:spcBef>
                <a:spcPts val="600"/>
              </a:spcBef>
              <a:spcAft>
                <a:spcPts val="600"/>
              </a:spcAft>
            </a:pPr>
            <a:r>
              <a:rPr lang="en-US" altLang="en-US" sz="2000" smtClean="0"/>
              <a:t>increasing access to RO, ISA, IPEA documents not traditionally held by IB</a:t>
            </a:r>
          </a:p>
          <a:p>
            <a:pPr lvl="1">
              <a:spcBef>
                <a:spcPts val="600"/>
              </a:spcBef>
              <a:spcAft>
                <a:spcPts val="600"/>
              </a:spcAft>
            </a:pPr>
            <a:r>
              <a:rPr lang="en-US" altLang="en-US" sz="2000" smtClean="0"/>
              <a:t>increasing transmission of documents to RO, ISA, IPEA</a:t>
            </a:r>
          </a:p>
          <a:p>
            <a:pPr lvl="1">
              <a:spcBef>
                <a:spcPts val="600"/>
              </a:spcBef>
              <a:spcAft>
                <a:spcPts val="600"/>
              </a:spcAft>
            </a:pPr>
            <a:r>
              <a:rPr lang="en-US" altLang="en-US" sz="2000" smtClean="0"/>
              <a:t>where possible, replace letters with directly usable information</a:t>
            </a:r>
          </a:p>
          <a:p>
            <a:pPr lvl="1">
              <a:spcBef>
                <a:spcPts val="600"/>
              </a:spcBef>
              <a:spcAft>
                <a:spcPts val="600"/>
              </a:spcAft>
            </a:pPr>
            <a:r>
              <a:rPr lang="en-US" altLang="en-US" sz="2000" smtClean="0"/>
              <a:t>notifications of significant events and approaching deadlines</a:t>
            </a:r>
          </a:p>
        </p:txBody>
      </p:sp>
      <p:sp>
        <p:nvSpPr>
          <p:cNvPr id="51204" name="Rectangle 2"/>
          <p:cNvSpPr>
            <a:spLocks noGrp="1" noChangeArrowheads="1"/>
          </p:cNvSpPr>
          <p:nvPr>
            <p:ph type="title"/>
          </p:nvPr>
        </p:nvSpPr>
        <p:spPr>
          <a:xfrm>
            <a:off x="468313" y="260350"/>
            <a:ext cx="8229600" cy="865188"/>
          </a:xfrm>
        </p:spPr>
        <p:txBody>
          <a:bodyPr/>
          <a:lstStyle/>
          <a:p>
            <a:pPr eaLnBrk="1" hangingPunct="1"/>
            <a:r>
              <a:rPr lang="en-US" altLang="en-US" smtClean="0">
                <a:solidFill>
                  <a:srgbClr val="0070C0"/>
                </a:solidFill>
              </a:rPr>
              <a:t>PCT Areas of Work</a:t>
            </a:r>
            <a:endParaRPr lang="en-US" altLang="en-US" sz="2000" smtClean="0">
              <a:solidFill>
                <a:srgbClr val="0070C0"/>
              </a:solidFill>
            </a:endParaRPr>
          </a:p>
        </p:txBody>
      </p:sp>
    </p:spTree>
    <p:extLst>
      <p:ext uri="{BB962C8B-B14F-4D97-AF65-F5344CB8AC3E}">
        <p14:creationId xmlns:p14="http://schemas.microsoft.com/office/powerpoint/2010/main" val="1300526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19256" cy="864096"/>
          </a:xfrm>
        </p:spPr>
        <p:txBody>
          <a:bodyPr/>
          <a:lstStyle/>
          <a:p>
            <a:pPr>
              <a:lnSpc>
                <a:spcPct val="150000"/>
              </a:lnSpc>
            </a:pPr>
            <a:r>
              <a:rPr lang="en-US" sz="3000" dirty="0" smtClean="0">
                <a:latin typeface="+mn-lt"/>
              </a:rPr>
              <a:t>A dynamic norm- setting approach</a:t>
            </a:r>
            <a:r>
              <a:rPr lang="en-US" sz="2600" b="1" dirty="0" smtClean="0">
                <a:effectLst>
                  <a:outerShdw blurRad="38100" dist="38100" dir="2700000" algn="tl">
                    <a:srgbClr val="000000">
                      <a:alpha val="43137"/>
                    </a:srgbClr>
                  </a:outerShdw>
                </a:effectLst>
                <a:latin typeface="+mn-lt"/>
              </a:rPr>
              <a:t/>
            </a:r>
            <a:br>
              <a:rPr lang="en-US" sz="2600" b="1" dirty="0" smtClean="0">
                <a:effectLst>
                  <a:outerShdw blurRad="38100" dist="38100" dir="2700000" algn="tl">
                    <a:srgbClr val="000000">
                      <a:alpha val="43137"/>
                    </a:srgbClr>
                  </a:outerShdw>
                </a:effectLst>
                <a:latin typeface="+mn-lt"/>
              </a:rPr>
            </a:br>
            <a:endParaRPr lang="en-US" sz="2400" i="1"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1355" y="1700809"/>
            <a:ext cx="1925241" cy="2892380"/>
          </a:xfrm>
          <a:prstGeom prst="rect">
            <a:avLst/>
          </a:prstGeom>
        </p:spPr>
      </p:pic>
      <p:sp>
        <p:nvSpPr>
          <p:cNvPr id="3" name="TextBox 2"/>
          <p:cNvSpPr txBox="1"/>
          <p:nvPr/>
        </p:nvSpPr>
        <p:spPr>
          <a:xfrm>
            <a:off x="6588224" y="4571848"/>
            <a:ext cx="2347654" cy="646331"/>
          </a:xfrm>
          <a:prstGeom prst="rect">
            <a:avLst/>
          </a:prstGeom>
          <a:noFill/>
        </p:spPr>
        <p:txBody>
          <a:bodyPr wrap="square" rtlCol="0">
            <a:spAutoFit/>
          </a:bodyPr>
          <a:lstStyle/>
          <a:p>
            <a:r>
              <a:rPr lang="fr-CH" sz="1200" dirty="0" smtClean="0"/>
              <a:t>WIPO </a:t>
            </a:r>
            <a:r>
              <a:rPr lang="fr-CH" sz="1200" dirty="0" err="1" smtClean="0"/>
              <a:t>Director</a:t>
            </a:r>
            <a:r>
              <a:rPr lang="fr-CH" sz="1200" dirty="0" smtClean="0"/>
              <a:t> General </a:t>
            </a:r>
          </a:p>
          <a:p>
            <a:r>
              <a:rPr lang="fr-CH" sz="1200" dirty="0" smtClean="0"/>
              <a:t>Dr. Francis </a:t>
            </a:r>
            <a:r>
              <a:rPr lang="fr-CH" sz="1200" dirty="0" err="1" smtClean="0"/>
              <a:t>Gurry</a:t>
            </a:r>
            <a:r>
              <a:rPr lang="fr-CH" sz="1200" dirty="0" smtClean="0"/>
              <a:t> and </a:t>
            </a:r>
          </a:p>
          <a:p>
            <a:r>
              <a:rPr lang="fr-CH" sz="1200" dirty="0" smtClean="0"/>
              <a:t>Mr. Stevie Wonder </a:t>
            </a:r>
            <a:endParaRPr lang="en-US" sz="1200" dirty="0"/>
          </a:p>
        </p:txBody>
      </p:sp>
      <p:graphicFrame>
        <p:nvGraphicFramePr>
          <p:cNvPr id="6" name="Diagram 5"/>
          <p:cNvGraphicFramePr/>
          <p:nvPr>
            <p:extLst>
              <p:ext uri="{D42A27DB-BD31-4B8C-83A1-F6EECF244321}">
                <p14:modId xmlns:p14="http://schemas.microsoft.com/office/powerpoint/2010/main" val="3599887517"/>
              </p:ext>
            </p:extLst>
          </p:nvPr>
        </p:nvGraphicFramePr>
        <p:xfrm>
          <a:off x="0" y="1233627"/>
          <a:ext cx="6516216" cy="4390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368765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4213" y="333375"/>
            <a:ext cx="7737475" cy="581025"/>
          </a:xfrm>
        </p:spPr>
        <p:txBody>
          <a:bodyPr/>
          <a:lstStyle/>
          <a:p>
            <a:pPr algn="ctr"/>
            <a:r>
              <a:rPr lang="en-US" altLang="en-US" smtClean="0">
                <a:solidFill>
                  <a:srgbClr val="0070C0"/>
                </a:solidFill>
              </a:rPr>
              <a:t>PCT Training Options</a:t>
            </a:r>
          </a:p>
        </p:txBody>
      </p:sp>
      <p:sp>
        <p:nvSpPr>
          <p:cNvPr id="52227" name="Rectangle 3"/>
          <p:cNvSpPr>
            <a:spLocks noGrp="1" noChangeArrowheads="1"/>
          </p:cNvSpPr>
          <p:nvPr>
            <p:ph type="body" idx="1"/>
          </p:nvPr>
        </p:nvSpPr>
        <p:spPr>
          <a:xfrm>
            <a:off x="323850" y="1268413"/>
            <a:ext cx="8640763" cy="4465637"/>
          </a:xfrm>
        </p:spPr>
        <p:txBody>
          <a:bodyPr/>
          <a:lstStyle/>
          <a:p>
            <a:pPr>
              <a:spcBef>
                <a:spcPts val="600"/>
              </a:spcBef>
              <a:spcAft>
                <a:spcPts val="600"/>
              </a:spcAft>
            </a:pPr>
            <a:r>
              <a:rPr lang="en-US" altLang="en-US" sz="2000" smtClean="0"/>
              <a:t>29 video segments on WIPO’s Youtube channel and WIPO’s PCT page about individual PCT topics</a:t>
            </a:r>
          </a:p>
          <a:p>
            <a:pPr>
              <a:spcBef>
                <a:spcPts val="600"/>
              </a:spcBef>
              <a:spcAft>
                <a:spcPts val="600"/>
              </a:spcAft>
            </a:pPr>
            <a:r>
              <a:rPr lang="en-US" altLang="en-US" sz="2000" smtClean="0"/>
              <a:t>PCT Distance learning course content available in the 10 PCT publication languages</a:t>
            </a:r>
          </a:p>
          <a:p>
            <a:pPr>
              <a:spcBef>
                <a:spcPts val="600"/>
              </a:spcBef>
              <a:spcAft>
                <a:spcPts val="600"/>
              </a:spcAft>
            </a:pPr>
            <a:r>
              <a:rPr lang="en-US" altLang="en-US" sz="2000" smtClean="0"/>
              <a:t>PCT Webinars </a:t>
            </a:r>
          </a:p>
          <a:p>
            <a:pPr marL="868363" lvl="1" indent="-411163">
              <a:spcBef>
                <a:spcPts val="600"/>
              </a:spcBef>
              <a:spcAft>
                <a:spcPts val="600"/>
              </a:spcAft>
            </a:pPr>
            <a:r>
              <a:rPr lang="en-US" altLang="en-US" sz="2000" smtClean="0"/>
              <a:t>free updates on developments in PCT procedures and PCT strategies</a:t>
            </a:r>
          </a:p>
          <a:p>
            <a:pPr marL="868363" lvl="1" indent="-411163">
              <a:spcBef>
                <a:spcPts val="600"/>
              </a:spcBef>
              <a:spcAft>
                <a:spcPts val="600"/>
              </a:spcAft>
            </a:pPr>
            <a:r>
              <a:rPr lang="en-US" altLang="en-US" sz="2000" smtClean="0"/>
              <a:t>also for companies or law firms</a:t>
            </a:r>
          </a:p>
          <a:p>
            <a:pPr>
              <a:spcBef>
                <a:spcPts val="600"/>
              </a:spcBef>
              <a:spcAft>
                <a:spcPts val="600"/>
              </a:spcAft>
            </a:pPr>
            <a:r>
              <a:rPr lang="en-US" altLang="en-US" sz="2000" smtClean="0"/>
              <a:t>In-person PCT Seminars and training sessions </a:t>
            </a:r>
          </a:p>
          <a:p>
            <a:pPr marL="868363" lvl="1" indent="-411163">
              <a:lnSpc>
                <a:spcPct val="95000"/>
              </a:lnSpc>
              <a:spcBef>
                <a:spcPct val="25000"/>
              </a:spcBef>
              <a:spcAft>
                <a:spcPct val="25000"/>
              </a:spcAft>
            </a:pPr>
            <a:endParaRPr lang="en-US" altLang="en-US" smtClean="0"/>
          </a:p>
        </p:txBody>
      </p:sp>
      <p:sp>
        <p:nvSpPr>
          <p:cNvPr id="52228"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417CCCA0-1B9C-4211-AB02-400B4BD4A50A}" type="slidenum">
              <a:rPr lang="en-US" altLang="en-US" sz="1400" smtClean="0"/>
              <a:pPr eaLnBrk="1" hangingPunct="1">
                <a:spcBef>
                  <a:spcPct val="0"/>
                </a:spcBef>
                <a:buFontTx/>
                <a:buNone/>
              </a:pPr>
              <a:t>70</a:t>
            </a:fld>
            <a:endParaRPr lang="en-US" altLang="en-US" sz="1400" smtClean="0"/>
          </a:p>
        </p:txBody>
      </p:sp>
    </p:spTree>
    <p:extLst>
      <p:ext uri="{BB962C8B-B14F-4D97-AF65-F5344CB8AC3E}">
        <p14:creationId xmlns:p14="http://schemas.microsoft.com/office/powerpoint/2010/main" val="3184673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539750" y="1484313"/>
            <a:ext cx="8353425" cy="446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9525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ts val="600"/>
              </a:spcBef>
              <a:spcAft>
                <a:spcPts val="600"/>
              </a:spcAft>
              <a:buClr>
                <a:schemeClr val="tx1"/>
              </a:buClr>
              <a:buFontTx/>
              <a:buNone/>
            </a:pPr>
            <a:r>
              <a:rPr lang="en-US" altLang="en-US" sz="2000">
                <a:ea typeface="ヒラギノ角ゴ Pro W3"/>
                <a:cs typeface="ヒラギノ角ゴ Pro W3"/>
              </a:rPr>
              <a:t>For further information about the PCT, see</a:t>
            </a:r>
          </a:p>
          <a:p>
            <a:pPr eaLnBrk="1" hangingPunct="1">
              <a:spcBef>
                <a:spcPts val="600"/>
              </a:spcBef>
              <a:spcAft>
                <a:spcPts val="600"/>
              </a:spcAft>
              <a:buFontTx/>
              <a:buNone/>
            </a:pPr>
            <a:r>
              <a:rPr lang="en-US" altLang="en-US" sz="2000" b="1">
                <a:solidFill>
                  <a:srgbClr val="004072"/>
                </a:solidFill>
                <a:ea typeface="ヒラギノ角ゴ Pro W3"/>
                <a:cs typeface="ヒラギノ角ゴ Pro W3"/>
              </a:rPr>
              <a:t>            </a:t>
            </a:r>
            <a:r>
              <a:rPr lang="en-US" altLang="en-US" sz="2000">
                <a:solidFill>
                  <a:srgbClr val="004072"/>
                </a:solidFill>
                <a:ea typeface="ヒラギノ角ゴ Pro W3"/>
                <a:cs typeface="ヒラギノ角ゴ Pro W3"/>
              </a:rPr>
              <a:t>http://www.wipo.int/pct/en/</a:t>
            </a:r>
            <a:endParaRPr lang="en-US" altLang="en-US" sz="2000" b="1">
              <a:solidFill>
                <a:srgbClr val="004072"/>
              </a:solidFill>
              <a:ea typeface="ヒラギノ角ゴ Pro W3"/>
              <a:cs typeface="ヒラギノ角ゴ Pro W3"/>
            </a:endParaRPr>
          </a:p>
          <a:p>
            <a:pPr eaLnBrk="1" hangingPunct="1">
              <a:spcBef>
                <a:spcPts val="600"/>
              </a:spcBef>
              <a:spcAft>
                <a:spcPts val="600"/>
              </a:spcAft>
              <a:buFontTx/>
              <a:buNone/>
            </a:pPr>
            <a:r>
              <a:rPr lang="en-US" altLang="en-US" sz="2000">
                <a:ea typeface="ヒラギノ角ゴ Pro W3"/>
                <a:cs typeface="ヒラギノ角ゴ Pro W3"/>
              </a:rPr>
              <a:t>For general questions about the PCT, contact the PCT Information Service at:</a:t>
            </a:r>
          </a:p>
          <a:p>
            <a:pPr lvl="3" eaLnBrk="1" hangingPunct="1">
              <a:spcBef>
                <a:spcPts val="600"/>
              </a:spcBef>
              <a:spcAft>
                <a:spcPts val="600"/>
              </a:spcAft>
              <a:buFont typeface="Symbol" pitchFamily="18" charset="2"/>
              <a:buNone/>
            </a:pPr>
            <a:r>
              <a:rPr lang="en-US" altLang="en-US" sz="2000">
                <a:solidFill>
                  <a:srgbClr val="004072"/>
                </a:solidFill>
                <a:ea typeface="ヒラギノ角ゴ Pro W3"/>
                <a:cs typeface="ヒラギノ角ゴ Pro W3"/>
              </a:rPr>
              <a:t>Telephone: (+41-22) 338 83 38 </a:t>
            </a:r>
          </a:p>
          <a:p>
            <a:pPr lvl="3" eaLnBrk="1" hangingPunct="1">
              <a:spcBef>
                <a:spcPts val="600"/>
              </a:spcBef>
              <a:spcAft>
                <a:spcPts val="600"/>
              </a:spcAft>
              <a:buFont typeface="Symbol" pitchFamily="18" charset="2"/>
              <a:buNone/>
            </a:pPr>
            <a:r>
              <a:rPr lang="en-US" altLang="en-US" sz="2000">
                <a:solidFill>
                  <a:srgbClr val="004072"/>
                </a:solidFill>
                <a:ea typeface="ヒラギノ角ゴ Pro W3"/>
                <a:cs typeface="ヒラギノ角ゴ Pro W3"/>
              </a:rPr>
              <a:t>Facsimile: (+41-22) 338 83 39 </a:t>
            </a:r>
          </a:p>
          <a:p>
            <a:pPr lvl="3" eaLnBrk="1" hangingPunct="1">
              <a:spcBef>
                <a:spcPts val="600"/>
              </a:spcBef>
              <a:spcAft>
                <a:spcPts val="600"/>
              </a:spcAft>
              <a:buFont typeface="Symbol" pitchFamily="18" charset="2"/>
              <a:buNone/>
            </a:pPr>
            <a:r>
              <a:rPr lang="en-US" altLang="en-US" sz="2000">
                <a:solidFill>
                  <a:srgbClr val="004072"/>
                </a:solidFill>
                <a:ea typeface="ヒラギノ角ゴ Pro W3"/>
                <a:cs typeface="ヒラギノ角ゴ Pro W3"/>
              </a:rPr>
              <a:t>E-mail: pct.infoline@wipo.int </a:t>
            </a:r>
          </a:p>
          <a:p>
            <a:pPr lvl="3" eaLnBrk="1" hangingPunct="1">
              <a:spcBef>
                <a:spcPts val="500"/>
              </a:spcBef>
              <a:spcAft>
                <a:spcPts val="500"/>
              </a:spcAft>
              <a:buFont typeface="Symbol" pitchFamily="18" charset="2"/>
              <a:buNone/>
            </a:pPr>
            <a:endParaRPr lang="en-US" altLang="en-US" sz="2200">
              <a:solidFill>
                <a:srgbClr val="004072"/>
              </a:solidFill>
              <a:ea typeface="ヒラギノ角ゴ Pro W3"/>
              <a:cs typeface="ヒラギノ角ゴ Pro W3"/>
            </a:endParaRPr>
          </a:p>
          <a:p>
            <a:pPr eaLnBrk="1" hangingPunct="1">
              <a:spcBef>
                <a:spcPts val="500"/>
              </a:spcBef>
              <a:spcAft>
                <a:spcPts val="500"/>
              </a:spcAft>
              <a:buFont typeface="Symbol" pitchFamily="18" charset="2"/>
              <a:buNone/>
            </a:pPr>
            <a:r>
              <a:rPr lang="en-US" altLang="en-US" sz="2200">
                <a:solidFill>
                  <a:srgbClr val="004072"/>
                </a:solidFill>
                <a:ea typeface="ヒラギノ角ゴ Pro W3"/>
                <a:cs typeface="ヒラギノ角ゴ Pro W3"/>
              </a:rPr>
              <a:t> </a:t>
            </a:r>
          </a:p>
          <a:p>
            <a:pPr eaLnBrk="1" hangingPunct="1">
              <a:spcBef>
                <a:spcPts val="500"/>
              </a:spcBef>
              <a:spcAft>
                <a:spcPts val="500"/>
              </a:spcAft>
              <a:buFontTx/>
              <a:buNone/>
            </a:pPr>
            <a:r>
              <a:rPr lang="en-GB" altLang="en-US">
                <a:solidFill>
                  <a:srgbClr val="CCCC00"/>
                </a:solidFill>
                <a:ea typeface="ヒラギノ角ゴ Pro W3"/>
                <a:cs typeface="ヒラギノ角ゴ Pro W3"/>
              </a:rPr>
              <a:t> </a:t>
            </a:r>
          </a:p>
        </p:txBody>
      </p:sp>
      <p:sp>
        <p:nvSpPr>
          <p:cNvPr id="53251" name="Rectangle 3"/>
          <p:cNvSpPr>
            <a:spLocks noChangeArrowheads="1"/>
          </p:cNvSpPr>
          <p:nvPr/>
        </p:nvSpPr>
        <p:spPr bwMode="auto">
          <a:xfrm>
            <a:off x="1066800" y="476250"/>
            <a:ext cx="64801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lang="en-US" altLang="ja-JP" sz="3600">
                <a:solidFill>
                  <a:srgbClr val="0070C0"/>
                </a:solidFill>
                <a:ea typeface="MS PGothic" pitchFamily="34" charset="-128"/>
              </a:rPr>
              <a:t>PCT Resources/Information</a:t>
            </a:r>
            <a:endParaRPr lang="en-US" altLang="en-US" sz="3600">
              <a:solidFill>
                <a:srgbClr val="0070C0"/>
              </a:solidFill>
              <a:ea typeface="ヒラギノ角ゴ Pro W3"/>
              <a:cs typeface="ヒラギノ角ゴ Pro W3"/>
            </a:endParaRPr>
          </a:p>
        </p:txBody>
      </p:sp>
      <p:sp>
        <p:nvSpPr>
          <p:cNvPr id="53252"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D1A36F08-D9C8-4D04-8374-46186FD765E8}" type="slidenum">
              <a:rPr lang="en-US" altLang="en-US" sz="1400" smtClean="0"/>
              <a:pPr eaLnBrk="1" hangingPunct="1">
                <a:spcBef>
                  <a:spcPct val="0"/>
                </a:spcBef>
                <a:buFontTx/>
                <a:buNone/>
              </a:pPr>
              <a:t>71</a:t>
            </a:fld>
            <a:endParaRPr lang="en-US" altLang="en-US" sz="1400" smtClean="0"/>
          </a:p>
        </p:txBody>
      </p:sp>
    </p:spTree>
    <p:extLst>
      <p:ext uri="{BB962C8B-B14F-4D97-AF65-F5344CB8AC3E}">
        <p14:creationId xmlns:p14="http://schemas.microsoft.com/office/powerpoint/2010/main" val="2034202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subTitle" idx="1"/>
          </p:nvPr>
        </p:nvSpPr>
        <p:spPr>
          <a:xfrm>
            <a:off x="1187450" y="2636838"/>
            <a:ext cx="6264275" cy="2592387"/>
          </a:xfrm>
          <a:noFill/>
        </p:spPr>
        <p:txBody>
          <a:bodyPr/>
          <a:lstStyle/>
          <a:p>
            <a:pPr algn="ctr" eaLnBrk="1" hangingPunct="1">
              <a:lnSpc>
                <a:spcPct val="80000"/>
              </a:lnSpc>
            </a:pPr>
            <a:r>
              <a:rPr lang="en-US" altLang="en-US" sz="3600" smtClean="0">
                <a:solidFill>
                  <a:srgbClr val="0070C0"/>
                </a:solidFill>
                <a:ea typeface="ヒラギノ角ゴ Pro W3"/>
                <a:cs typeface="ヒラギノ角ゴ Pro W3"/>
              </a:rPr>
              <a:t>Thank You</a:t>
            </a:r>
            <a:r>
              <a:rPr lang="fr-CH" altLang="en-US" sz="3600" smtClean="0">
                <a:solidFill>
                  <a:srgbClr val="0070C0"/>
                </a:solidFill>
                <a:ea typeface="ヒラギノ角ゴ Pro W3"/>
                <a:cs typeface="ヒラギノ角ゴ Pro W3"/>
              </a:rPr>
              <a:t>!</a:t>
            </a:r>
          </a:p>
          <a:p>
            <a:pPr algn="ctr" eaLnBrk="1" hangingPunct="1">
              <a:lnSpc>
                <a:spcPct val="80000"/>
              </a:lnSpc>
            </a:pPr>
            <a:endParaRPr lang="fr-CH" altLang="en-US" sz="1700" smtClean="0">
              <a:solidFill>
                <a:srgbClr val="00408C"/>
              </a:solidFill>
              <a:ea typeface="ヒラギノ角ゴ Pro W3"/>
              <a:cs typeface="ヒラギノ角ゴ Pro W3"/>
            </a:endParaRPr>
          </a:p>
          <a:p>
            <a:pPr algn="ctr" eaLnBrk="1" hangingPunct="1">
              <a:lnSpc>
                <a:spcPct val="80000"/>
              </a:lnSpc>
            </a:pPr>
            <a:endParaRPr lang="fr-CH" altLang="en-US" sz="1700" smtClean="0">
              <a:solidFill>
                <a:srgbClr val="00408C"/>
              </a:solidFill>
              <a:ea typeface="ヒラギノ角ゴ Pro W3"/>
              <a:cs typeface="ヒラギノ角ゴ Pro W3"/>
            </a:endParaRPr>
          </a:p>
          <a:p>
            <a:pPr algn="ctr" eaLnBrk="1" hangingPunct="1">
              <a:lnSpc>
                <a:spcPct val="80000"/>
              </a:lnSpc>
            </a:pPr>
            <a:endParaRPr lang="fr-CH" altLang="en-US" sz="1700" smtClean="0">
              <a:solidFill>
                <a:srgbClr val="00408C"/>
              </a:solidFill>
              <a:ea typeface="ヒラギノ角ゴ Pro W3"/>
              <a:cs typeface="ヒラギノ角ゴ Pro W3"/>
            </a:endParaRPr>
          </a:p>
          <a:p>
            <a:pPr algn="ctr" eaLnBrk="1" hangingPunct="1">
              <a:lnSpc>
                <a:spcPct val="80000"/>
              </a:lnSpc>
            </a:pPr>
            <a:r>
              <a:rPr lang="en-US" altLang="ja-JP" sz="1400" smtClean="0">
                <a:ea typeface="MS PGothic" pitchFamily="34" charset="-128"/>
              </a:rPr>
              <a:t>Claus Matthes</a:t>
            </a:r>
          </a:p>
          <a:p>
            <a:pPr algn="ctr" eaLnBrk="1" hangingPunct="1">
              <a:lnSpc>
                <a:spcPct val="80000"/>
              </a:lnSpc>
            </a:pPr>
            <a:r>
              <a:rPr lang="en-US" altLang="ja-JP" sz="1400" smtClean="0">
                <a:ea typeface="MS PGothic" pitchFamily="34" charset="-128"/>
              </a:rPr>
              <a:t>Director, Patent Cooperation Treaty (PCT) Business Development Division</a:t>
            </a:r>
          </a:p>
          <a:p>
            <a:pPr algn="ctr" eaLnBrk="1" hangingPunct="1">
              <a:lnSpc>
                <a:spcPct val="80000"/>
              </a:lnSpc>
            </a:pPr>
            <a:r>
              <a:rPr lang="en-US" altLang="ja-JP" sz="1400" smtClean="0">
                <a:ea typeface="MS PGothic" pitchFamily="34" charset="-128"/>
              </a:rPr>
              <a:t>World Intellectual Property Organization (WIPO)</a:t>
            </a:r>
          </a:p>
          <a:p>
            <a:pPr algn="ctr" eaLnBrk="1" hangingPunct="1">
              <a:lnSpc>
                <a:spcPct val="80000"/>
              </a:lnSpc>
            </a:pPr>
            <a:r>
              <a:rPr lang="en-US" altLang="ja-JP" sz="1400" smtClean="0">
                <a:ea typeface="MS PGothic" pitchFamily="34" charset="-128"/>
              </a:rPr>
              <a:t>34 chemin des Colombettes, 1211 Geneva 20, Switzerland</a:t>
            </a:r>
            <a:br>
              <a:rPr lang="en-US" altLang="ja-JP" sz="1400" smtClean="0">
                <a:ea typeface="MS PGothic" pitchFamily="34" charset="-128"/>
              </a:rPr>
            </a:br>
            <a:r>
              <a:rPr lang="en-US" altLang="ja-JP" sz="1400" smtClean="0">
                <a:ea typeface="MS PGothic" pitchFamily="34" charset="-128"/>
              </a:rPr>
              <a:t>T + 41 22 338 98 09;  </a:t>
            </a:r>
            <a:r>
              <a:rPr lang="en-US" altLang="ja-JP" sz="1400" smtClean="0">
                <a:ea typeface="MS PGothic" pitchFamily="34" charset="-128"/>
                <a:hlinkClick r:id="rId2"/>
              </a:rPr>
              <a:t>claus.matthes@wipo.int</a:t>
            </a:r>
            <a:r>
              <a:rPr lang="en-US" altLang="ja-JP" sz="1400" smtClean="0">
                <a:ea typeface="MS PGothic" pitchFamily="34" charset="-128"/>
              </a:rPr>
              <a:t>;  </a:t>
            </a:r>
            <a:r>
              <a:rPr lang="en-US" altLang="ja-JP" sz="1400" smtClean="0">
                <a:ea typeface="MS PGothic" pitchFamily="34" charset="-128"/>
                <a:hlinkClick r:id="rId3" tooltip="http://www.wipo.int/"/>
              </a:rPr>
              <a:t>www.wipo.int</a:t>
            </a:r>
            <a:r>
              <a:rPr lang="en-US" altLang="ja-JP" sz="1400" smtClean="0">
                <a:ea typeface="MS PGothic" pitchFamily="34" charset="-128"/>
              </a:rPr>
              <a:t> </a:t>
            </a:r>
            <a:endParaRPr lang="fr-CH" altLang="en-US" sz="1400" smtClean="0">
              <a:solidFill>
                <a:srgbClr val="00408C"/>
              </a:solidFill>
              <a:ea typeface="ヒラギノ角ゴ Pro W3"/>
              <a:cs typeface="ヒラギノ角ゴ Pro W3"/>
            </a:endParaRPr>
          </a:p>
          <a:p>
            <a:pPr algn="ctr" eaLnBrk="1" hangingPunct="1">
              <a:lnSpc>
                <a:spcPct val="80000"/>
              </a:lnSpc>
            </a:pPr>
            <a:endParaRPr lang="en-US" altLang="en-US" sz="1400" smtClean="0">
              <a:solidFill>
                <a:srgbClr val="00408C"/>
              </a:solidFill>
              <a:ea typeface="ヒラギノ角ゴ Pro W3"/>
              <a:cs typeface="ヒラギノ角ゴ Pro W3"/>
            </a:endParaRPr>
          </a:p>
          <a:p>
            <a:pPr algn="ctr" eaLnBrk="1" hangingPunct="1">
              <a:lnSpc>
                <a:spcPct val="80000"/>
              </a:lnSpc>
            </a:pPr>
            <a:endParaRPr lang="en-US" altLang="en-US" sz="1700" smtClean="0">
              <a:solidFill>
                <a:srgbClr val="00408C"/>
              </a:solidFill>
              <a:ea typeface="ヒラギノ角ゴ Pro W3"/>
              <a:cs typeface="ヒラギノ角ゴ Pro W3"/>
            </a:endParaRPr>
          </a:p>
        </p:txBody>
      </p:sp>
      <p:sp>
        <p:nvSpPr>
          <p:cNvPr id="54275" name="Rectangle 3"/>
          <p:cNvSpPr>
            <a:spLocks noChangeArrowheads="1"/>
          </p:cNvSpPr>
          <p:nvPr/>
        </p:nvSpPr>
        <p:spPr bwMode="auto">
          <a:xfrm>
            <a:off x="1230313" y="5805488"/>
            <a:ext cx="6934200" cy="71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eaLnBrk="1" hangingPunct="1">
              <a:buFontTx/>
              <a:buNone/>
            </a:pPr>
            <a:endParaRPr lang="en-US" altLang="en-US" sz="1800">
              <a:solidFill>
                <a:srgbClr val="00408C"/>
              </a:solidFill>
              <a:ea typeface="ヒラギノ角ゴ Pro W3"/>
              <a:cs typeface="ヒラギノ角ゴ Pro W3"/>
            </a:endParaRPr>
          </a:p>
        </p:txBody>
      </p:sp>
    </p:spTree>
    <p:extLst>
      <p:ext uri="{BB962C8B-B14F-4D97-AF65-F5344CB8AC3E}">
        <p14:creationId xmlns:p14="http://schemas.microsoft.com/office/powerpoint/2010/main" val="1483864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5006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8"/>
          <p:cNvSpPr>
            <a:spLocks noGrp="1" noChangeArrowheads="1"/>
          </p:cNvSpPr>
          <p:nvPr>
            <p:ph type="ctrTitle"/>
          </p:nvPr>
        </p:nvSpPr>
        <p:spPr>
          <a:xfrm>
            <a:off x="827584" y="2636912"/>
            <a:ext cx="6477000" cy="1512888"/>
          </a:xfrm>
          <a:noFill/>
        </p:spPr>
        <p:txBody>
          <a:bodyPr/>
          <a:lstStyle/>
          <a:p>
            <a:r>
              <a:rPr lang="en-US" altLang="en-US" sz="3000" b="1" dirty="0" smtClean="0"/>
              <a:t>Overview </a:t>
            </a:r>
            <a:r>
              <a:rPr lang="en-US" altLang="en-US" sz="3000" b="1" dirty="0"/>
              <a:t>of </a:t>
            </a:r>
            <a:r>
              <a:rPr lang="en-US" altLang="en-US" sz="3000" b="1" dirty="0" smtClean="0"/>
              <a:t>the Madrid System </a:t>
            </a:r>
            <a:r>
              <a:rPr lang="en-US" altLang="en-US" sz="3000" b="1" dirty="0"/>
              <a:t/>
            </a:r>
            <a:br>
              <a:rPr lang="en-US" altLang="en-US" sz="3000" b="1" dirty="0"/>
            </a:br>
            <a:r>
              <a:rPr lang="en-US" altLang="en-US" sz="3000" b="1" dirty="0" smtClean="0"/>
              <a:t>and the Hague System </a:t>
            </a:r>
            <a:br>
              <a:rPr lang="en-US" altLang="en-US" sz="3000" b="1" dirty="0" smtClean="0"/>
            </a:br>
            <a:endParaRPr lang="en-US" altLang="en-US" sz="2600" dirty="0" smtClean="0"/>
          </a:p>
        </p:txBody>
      </p:sp>
      <p:sp>
        <p:nvSpPr>
          <p:cNvPr id="3075" name="Rectangle 9"/>
          <p:cNvSpPr>
            <a:spLocks noGrp="1" noChangeArrowheads="1"/>
          </p:cNvSpPr>
          <p:nvPr>
            <p:ph type="subTitle" idx="1"/>
          </p:nvPr>
        </p:nvSpPr>
        <p:spPr>
          <a:xfrm>
            <a:off x="7264079" y="6151562"/>
            <a:ext cx="1909762" cy="706438"/>
          </a:xfrm>
          <a:noFill/>
        </p:spPr>
        <p:txBody>
          <a:bodyPr/>
          <a:lstStyle/>
          <a:p>
            <a:pPr eaLnBrk="1" hangingPunct="1"/>
            <a:r>
              <a:rPr lang="en-US" altLang="en-US" sz="1300" dirty="0" smtClean="0">
                <a:solidFill>
                  <a:srgbClr val="990033"/>
                </a:solidFill>
                <a:latin typeface="Arial Black" pitchFamily="34" charset="0"/>
              </a:rPr>
              <a:t>Athens</a:t>
            </a:r>
            <a:endParaRPr lang="en-US" altLang="en-US" sz="1300" dirty="0">
              <a:solidFill>
                <a:srgbClr val="990033"/>
              </a:solidFill>
              <a:latin typeface="Arial Black" pitchFamily="34" charset="0"/>
            </a:endParaRPr>
          </a:p>
          <a:p>
            <a:pPr eaLnBrk="1" hangingPunct="1"/>
            <a:r>
              <a:rPr lang="en-US" altLang="en-US" sz="1300" dirty="0" smtClean="0">
                <a:solidFill>
                  <a:srgbClr val="990033"/>
                </a:solidFill>
                <a:latin typeface="Arial Black" pitchFamily="34" charset="0"/>
              </a:rPr>
              <a:t>8</a:t>
            </a:r>
            <a:r>
              <a:rPr lang="en-US" altLang="en-US" sz="1300" baseline="30000" dirty="0" smtClean="0">
                <a:solidFill>
                  <a:srgbClr val="990033"/>
                </a:solidFill>
                <a:latin typeface="Arial Black" pitchFamily="34" charset="0"/>
              </a:rPr>
              <a:t>th</a:t>
            </a:r>
            <a:r>
              <a:rPr lang="en-US" altLang="en-US" sz="1300" dirty="0" smtClean="0">
                <a:solidFill>
                  <a:srgbClr val="990033"/>
                </a:solidFill>
                <a:latin typeface="Arial Black" pitchFamily="34" charset="0"/>
              </a:rPr>
              <a:t> of March 2016</a:t>
            </a:r>
          </a:p>
        </p:txBody>
      </p:sp>
      <p:sp>
        <p:nvSpPr>
          <p:cNvPr id="3077" name="Text Box 11"/>
          <p:cNvSpPr txBox="1">
            <a:spLocks noChangeArrowheads="1"/>
          </p:cNvSpPr>
          <p:nvPr/>
        </p:nvSpPr>
        <p:spPr bwMode="auto">
          <a:xfrm>
            <a:off x="2282263" y="4036558"/>
            <a:ext cx="4869046"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algn="ctr" eaLnBrk="0" fontAlgn="base" hangingPunct="0">
              <a:spcBef>
                <a:spcPct val="50000"/>
              </a:spcBef>
              <a:spcAft>
                <a:spcPct val="0"/>
              </a:spcAft>
              <a:defRPr sz="1600">
                <a:solidFill>
                  <a:schemeClr val="tx1"/>
                </a:solidFill>
                <a:latin typeface="Arial" charset="0"/>
                <a:cs typeface="Arial" charset="0"/>
              </a:defRPr>
            </a:lvl6pPr>
            <a:lvl7pPr marL="2971800" indent="-228600" algn="ctr" eaLnBrk="0" fontAlgn="base" hangingPunct="0">
              <a:spcBef>
                <a:spcPct val="50000"/>
              </a:spcBef>
              <a:spcAft>
                <a:spcPct val="0"/>
              </a:spcAft>
              <a:defRPr sz="1600">
                <a:solidFill>
                  <a:schemeClr val="tx1"/>
                </a:solidFill>
                <a:latin typeface="Arial" charset="0"/>
                <a:cs typeface="Arial" charset="0"/>
              </a:defRPr>
            </a:lvl7pPr>
            <a:lvl8pPr marL="3429000" indent="-228600" algn="ctr" eaLnBrk="0" fontAlgn="base" hangingPunct="0">
              <a:spcBef>
                <a:spcPct val="50000"/>
              </a:spcBef>
              <a:spcAft>
                <a:spcPct val="0"/>
              </a:spcAft>
              <a:defRPr sz="1600">
                <a:solidFill>
                  <a:schemeClr val="tx1"/>
                </a:solidFill>
                <a:latin typeface="Arial" charset="0"/>
                <a:cs typeface="Arial" charset="0"/>
              </a:defRPr>
            </a:lvl8pPr>
            <a:lvl9pPr marL="3886200" indent="-228600" algn="ctr" eaLnBrk="0" fontAlgn="base" hangingPunct="0">
              <a:spcBef>
                <a:spcPct val="50000"/>
              </a:spcBef>
              <a:spcAft>
                <a:spcPct val="0"/>
              </a:spcAft>
              <a:defRPr sz="1600">
                <a:solidFill>
                  <a:schemeClr val="tx1"/>
                </a:solidFill>
                <a:latin typeface="Arial" charset="0"/>
                <a:cs typeface="Arial" charset="0"/>
              </a:defRPr>
            </a:lvl9pPr>
          </a:lstStyle>
          <a:p>
            <a:pPr algn="l" eaLnBrk="1" hangingPunct="1"/>
            <a:r>
              <a:rPr lang="en-US" altLang="en-US" sz="1800" dirty="0" smtClean="0">
                <a:solidFill>
                  <a:srgbClr val="70899B"/>
                </a:solidFill>
              </a:rPr>
              <a:t>Diego Carrasco </a:t>
            </a:r>
            <a:r>
              <a:rPr lang="en-US" altLang="en-US" sz="1800" dirty="0" err="1" smtClean="0">
                <a:solidFill>
                  <a:srgbClr val="70899B"/>
                </a:solidFill>
              </a:rPr>
              <a:t>Pradas</a:t>
            </a:r>
            <a:endParaRPr lang="en-US" altLang="en-US" sz="1800" dirty="0">
              <a:solidFill>
                <a:srgbClr val="70899B"/>
              </a:solidFill>
            </a:endParaRPr>
          </a:p>
          <a:p>
            <a:pPr algn="l" eaLnBrk="1" hangingPunct="1"/>
            <a:r>
              <a:rPr lang="en-US" altLang="en-US" sz="1800" dirty="0" smtClean="0">
                <a:solidFill>
                  <a:srgbClr val="70899B"/>
                </a:solidFill>
              </a:rPr>
              <a:t>Deputy Director, Madrid Operations Division</a:t>
            </a:r>
            <a:endParaRPr lang="en-US" altLang="en-US" sz="1800" dirty="0">
              <a:solidFill>
                <a:srgbClr val="70899B"/>
              </a:solidFill>
            </a:endParaRPr>
          </a:p>
        </p:txBody>
      </p:sp>
      <p:pic>
        <p:nvPicPr>
          <p:cNvPr id="1026" name="Picture 2" descr="Carras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036558"/>
            <a:ext cx="1326530" cy="1768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01702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23850" y="333375"/>
            <a:ext cx="8229600" cy="1439863"/>
          </a:xfrm>
        </p:spPr>
        <p:txBody>
          <a:bodyPr/>
          <a:lstStyle/>
          <a:p>
            <a:pPr eaLnBrk="1" hangingPunct="1"/>
            <a:r>
              <a:rPr lang="en-US" altLang="en-US" dirty="0" smtClean="0"/>
              <a:t>It begins with a trademark and a plan to export…</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6316" t="17370" r="5826" b="14345"/>
          <a:stretch/>
        </p:blipFill>
        <p:spPr>
          <a:xfrm>
            <a:off x="5136468" y="1708156"/>
            <a:ext cx="1978533" cy="153775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6374" y="2833580"/>
            <a:ext cx="2828968" cy="691664"/>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9568" t="29564" r="9959" b="28772"/>
          <a:stretch/>
        </p:blipFill>
        <p:spPr>
          <a:xfrm>
            <a:off x="644525" y="5171197"/>
            <a:ext cx="2483805" cy="51584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0" y="4011631"/>
            <a:ext cx="2701109" cy="94538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2376" y="4166032"/>
            <a:ext cx="1935409" cy="1495198"/>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29294" y="3245906"/>
            <a:ext cx="2266311" cy="728662"/>
          </a:xfrm>
          <a:prstGeom prst="rect">
            <a:avLst/>
          </a:prstGeom>
        </p:spPr>
      </p:pic>
      <p:pic>
        <p:nvPicPr>
          <p:cNvPr id="1032" name="Picture 8" descr="Nestlé"/>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076" y="1864961"/>
            <a:ext cx="1447800" cy="13144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daimler.com/Projects/c2c/cda/images/channel5/header_daimler.gif"/>
          <p:cNvPicPr>
            <a:picLocks noChangeAspect="1" noChangeArrowheads="1"/>
          </p:cNvPicPr>
          <p:nvPr/>
        </p:nvPicPr>
        <p:blipFill rotWithShape="1">
          <a:blip r:embed="rId10">
            <a:extLst>
              <a:ext uri="{28A0092B-C50C-407E-A947-70E740481C1C}">
                <a14:useLocalDpi xmlns:a14="http://schemas.microsoft.com/office/drawing/2010/main" val="0"/>
              </a:ext>
            </a:extLst>
          </a:blip>
          <a:srcRect t="20756" r="77265"/>
          <a:stretch/>
        </p:blipFill>
        <p:spPr bwMode="auto">
          <a:xfrm>
            <a:off x="2667000" y="1787517"/>
            <a:ext cx="2416917" cy="734669"/>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Résultat de recherche d'images pour &quot;microsoft&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6" descr="Résultat de recherche d'images pour &quot;microsoft&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8" descr="Résultat de recherche d'images pour &quot;microsoft&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10" descr="Résultat de recherche d'images pour &quot;microsoft&quo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12" descr="Résultat de recherche d'images pour &quot;microsoft&quo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61"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0858" y="5069045"/>
            <a:ext cx="3107299" cy="720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AutoShape 18" descr="Résultat de recherche d'images pour &quot;ingelec&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69" name="Picture 21"/>
          <p:cNvPicPr>
            <a:picLocks noChangeAspect="1" noChangeArrowheads="1"/>
          </p:cNvPicPr>
          <p:nvPr/>
        </p:nvPicPr>
        <p:blipFill rotWithShape="1">
          <a:blip r:embed="rId12">
            <a:extLst>
              <a:ext uri="{28A0092B-C50C-407E-A947-70E740481C1C}">
                <a14:useLocalDpi xmlns:a14="http://schemas.microsoft.com/office/drawing/2010/main" val="0"/>
              </a:ext>
            </a:extLst>
          </a:blip>
          <a:srcRect b="34526"/>
          <a:stretch/>
        </p:blipFill>
        <p:spPr bwMode="auto">
          <a:xfrm>
            <a:off x="644525" y="4235299"/>
            <a:ext cx="2282324" cy="721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AutoShape 23" descr="Résultat de recherche d'images pour &quot;eti gida&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74" name="Picture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88364" y="1447800"/>
            <a:ext cx="1569921" cy="978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0A3C2FA9-2A6C-4130-8C17-5C1E97E26736}" type="slidenum">
              <a:rPr lang="en-US" altLang="en-US" smtClean="0"/>
              <a:pPr>
                <a:defRPr/>
              </a:pPr>
              <a:t>75</a:t>
            </a:fld>
            <a:endParaRPr lang="en-US" altLang="en-US" dirty="0"/>
          </a:p>
        </p:txBody>
      </p:sp>
      <p:pic>
        <p:nvPicPr>
          <p:cNvPr id="6"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43409" y="3753408"/>
            <a:ext cx="2247182" cy="247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872155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altLang="en-US" dirty="0" smtClean="0"/>
              <a:t>Protection Options</a:t>
            </a:r>
          </a:p>
        </p:txBody>
      </p:sp>
      <p:sp>
        <p:nvSpPr>
          <p:cNvPr id="3" name="Content Placeholder 2"/>
          <p:cNvSpPr>
            <a:spLocks noGrp="1"/>
          </p:cNvSpPr>
          <p:nvPr>
            <p:ph idx="1"/>
          </p:nvPr>
        </p:nvSpPr>
        <p:spPr>
          <a:xfrm>
            <a:off x="457200" y="1341438"/>
            <a:ext cx="8229600" cy="4784725"/>
          </a:xfrm>
        </p:spPr>
        <p:txBody>
          <a:bodyPr/>
          <a:lstStyle/>
          <a:p>
            <a:pPr marL="0" indent="0" eaLnBrk="1" hangingPunct="1">
              <a:buFontTx/>
              <a:buNone/>
              <a:defRPr/>
            </a:pPr>
            <a:r>
              <a:rPr lang="en-US" sz="2800" dirty="0" smtClean="0"/>
              <a:t>…Then a choice must be made regarding the best way to protect your trademark/s abroad:</a:t>
            </a:r>
          </a:p>
          <a:p>
            <a:pPr marL="342900" lvl="1" indent="-342900" eaLnBrk="1" hangingPunct="1">
              <a:defRPr/>
            </a:pPr>
            <a:r>
              <a:rPr lang="en-US" dirty="0" smtClean="0">
                <a:ea typeface="+mn-ea"/>
              </a:rPr>
              <a:t>The national route - file trademark application/s with the IP Office of each country in which you want protection</a:t>
            </a:r>
          </a:p>
          <a:p>
            <a:pPr marL="342900" lvl="1" indent="-342900" eaLnBrk="1" hangingPunct="1">
              <a:defRPr/>
            </a:pPr>
            <a:endParaRPr lang="en-US" dirty="0" smtClean="0">
              <a:ea typeface="+mn-ea"/>
            </a:endParaRPr>
          </a:p>
          <a:p>
            <a:pPr marL="342900" lvl="1" indent="-342900">
              <a:defRPr/>
            </a:pPr>
            <a:r>
              <a:rPr lang="en-US" dirty="0" smtClean="0">
                <a:ea typeface="+mn-ea"/>
              </a:rPr>
              <a:t>The regional route - </a:t>
            </a:r>
            <a:r>
              <a:rPr lang="en-US" dirty="0">
                <a:ea typeface="+mn-ea"/>
              </a:rPr>
              <a:t>apply through a regional trademark registration system with effect in all member states (ARIPO, Benelux Office for IP, OHIM and OAPI)</a:t>
            </a:r>
          </a:p>
          <a:p>
            <a:pPr marL="342900" lvl="1" indent="-342900" eaLnBrk="1" hangingPunct="1">
              <a:defRPr/>
            </a:pPr>
            <a:endParaRPr lang="en-US" dirty="0" smtClean="0">
              <a:ea typeface="+mn-ea"/>
            </a:endParaRPr>
          </a:p>
          <a:p>
            <a:pPr marL="342900" lvl="1" indent="-342900" eaLnBrk="1" hangingPunct="1">
              <a:defRPr/>
            </a:pPr>
            <a:r>
              <a:rPr lang="en-US" dirty="0" smtClean="0">
                <a:ea typeface="+mn-ea"/>
              </a:rPr>
              <a:t>The international route - file through the Madrid System</a:t>
            </a:r>
          </a:p>
          <a:p>
            <a:pPr eaLnBrk="1" hangingPunct="1">
              <a:defRPr/>
            </a:pPr>
            <a:endParaRPr lang="en-US" dirty="0" smtClean="0"/>
          </a:p>
          <a:p>
            <a:pPr eaLnBrk="1" hangingPunct="1">
              <a:defRPr/>
            </a:pPr>
            <a:endParaRPr lang="en-US" dirty="0" smtClean="0"/>
          </a:p>
        </p:txBody>
      </p:sp>
      <p:sp>
        <p:nvSpPr>
          <p:cNvPr id="2" name="Slide Number Placeholder 1"/>
          <p:cNvSpPr>
            <a:spLocks noGrp="1"/>
          </p:cNvSpPr>
          <p:nvPr>
            <p:ph type="sldNum" sz="quarter" idx="10"/>
          </p:nvPr>
        </p:nvSpPr>
        <p:spPr/>
        <p:txBody>
          <a:bodyPr/>
          <a:lstStyle/>
          <a:p>
            <a:pPr>
              <a:defRPr/>
            </a:pPr>
            <a:fld id="{0A3C2FA9-2A6C-4130-8C17-5C1E97E26736}" type="slidenum">
              <a:rPr lang="en-US" altLang="en-US" smtClean="0"/>
              <a:pPr>
                <a:defRPr/>
              </a:pPr>
              <a:t>76</a:t>
            </a:fld>
            <a:endParaRPr lang="en-US" altLang="en-US" dirty="0"/>
          </a:p>
        </p:txBody>
      </p:sp>
    </p:spTree>
    <p:extLst>
      <p:ext uri="{BB962C8B-B14F-4D97-AF65-F5344CB8AC3E}">
        <p14:creationId xmlns:p14="http://schemas.microsoft.com/office/powerpoint/2010/main" val="3427733840"/>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dirty="0" smtClean="0"/>
              <a:t>The Madrid System  </a:t>
            </a:r>
            <a:r>
              <a:rPr lang="en-US" altLang="en-US" i="1" dirty="0" smtClean="0">
                <a:solidFill>
                  <a:srgbClr val="990134"/>
                </a:solidFill>
              </a:rPr>
              <a:t>Convenient</a:t>
            </a:r>
          </a:p>
        </p:txBody>
      </p:sp>
      <p:sp>
        <p:nvSpPr>
          <p:cNvPr id="7171" name="Content Placeholder 2"/>
          <p:cNvSpPr>
            <a:spLocks noGrp="1"/>
          </p:cNvSpPr>
          <p:nvPr>
            <p:ph idx="1"/>
          </p:nvPr>
        </p:nvSpPr>
        <p:spPr/>
        <p:txBody>
          <a:bodyPr/>
          <a:lstStyle/>
          <a:p>
            <a:pPr eaLnBrk="1" hangingPunct="1"/>
            <a:r>
              <a:rPr lang="en-US" altLang="en-US" dirty="0" smtClean="0"/>
              <a:t>Access a centralized filing and management procedure</a:t>
            </a:r>
          </a:p>
          <a:p>
            <a:pPr eaLnBrk="1" hangingPunct="1"/>
            <a:endParaRPr lang="en-US" altLang="en-US" dirty="0" smtClean="0"/>
          </a:p>
          <a:p>
            <a:pPr eaLnBrk="1" hangingPunct="1"/>
            <a:r>
              <a:rPr lang="en-US" altLang="en-US" dirty="0" smtClean="0"/>
              <a:t>File one application, in one language and pay one set of fees for protection in multiple markets</a:t>
            </a:r>
          </a:p>
          <a:p>
            <a:pPr eaLnBrk="1" hangingPunct="1"/>
            <a:endParaRPr lang="en-US" altLang="en-US" dirty="0" smtClean="0"/>
          </a:p>
          <a:p>
            <a:pPr eaLnBrk="1" hangingPunct="1"/>
            <a:r>
              <a:rPr lang="en-US" altLang="en-US" dirty="0" smtClean="0"/>
              <a:t>Expand protection to new markets as your business strategy evolves</a:t>
            </a:r>
          </a:p>
          <a:p>
            <a:pPr eaLnBrk="1" hangingPunct="1"/>
            <a:endParaRPr lang="en-US" altLang="en-US" dirty="0" smtClean="0"/>
          </a:p>
        </p:txBody>
      </p:sp>
      <p:sp>
        <p:nvSpPr>
          <p:cNvPr id="2" name="Slide Number Placeholder 1"/>
          <p:cNvSpPr>
            <a:spLocks noGrp="1"/>
          </p:cNvSpPr>
          <p:nvPr>
            <p:ph type="sldNum" sz="quarter" idx="10"/>
          </p:nvPr>
        </p:nvSpPr>
        <p:spPr/>
        <p:txBody>
          <a:bodyPr/>
          <a:lstStyle/>
          <a:p>
            <a:pPr>
              <a:defRPr/>
            </a:pPr>
            <a:fld id="{0A3C2FA9-2A6C-4130-8C17-5C1E97E26736}" type="slidenum">
              <a:rPr lang="en-US" altLang="en-US" smtClean="0"/>
              <a:pPr>
                <a:defRPr/>
              </a:pPr>
              <a:t>77</a:t>
            </a:fld>
            <a:endParaRPr lang="en-US" altLang="en-US"/>
          </a:p>
        </p:txBody>
      </p:sp>
    </p:spTree>
    <p:extLst>
      <p:ext uri="{BB962C8B-B14F-4D97-AF65-F5344CB8AC3E}">
        <p14:creationId xmlns:p14="http://schemas.microsoft.com/office/powerpoint/2010/main" val="1059977728"/>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altLang="en-US" dirty="0" smtClean="0"/>
              <a:t>The Madrid System  </a:t>
            </a:r>
            <a:r>
              <a:rPr lang="en-US" altLang="en-US" i="1" dirty="0" smtClean="0">
                <a:solidFill>
                  <a:srgbClr val="990134"/>
                </a:solidFill>
              </a:rPr>
              <a:t>Cost-effective</a:t>
            </a:r>
          </a:p>
        </p:txBody>
      </p:sp>
      <p:sp>
        <p:nvSpPr>
          <p:cNvPr id="8195" name="Content Placeholder 2"/>
          <p:cNvSpPr>
            <a:spLocks noGrp="1"/>
          </p:cNvSpPr>
          <p:nvPr>
            <p:ph idx="1"/>
          </p:nvPr>
        </p:nvSpPr>
        <p:spPr/>
        <p:txBody>
          <a:bodyPr/>
          <a:lstStyle/>
          <a:p>
            <a:pPr eaLnBrk="1" hangingPunct="1"/>
            <a:r>
              <a:rPr lang="en-US" altLang="en-US" dirty="0" smtClean="0"/>
              <a:t>File an international application, which is the equivalent of a bundle of national applications, effectively saving time and money</a:t>
            </a:r>
          </a:p>
          <a:p>
            <a:pPr eaLnBrk="1" hangingPunct="1"/>
            <a:endParaRPr lang="en-US" altLang="en-US" dirty="0" smtClean="0"/>
          </a:p>
          <a:p>
            <a:pPr eaLnBrk="1" hangingPunct="1"/>
            <a:r>
              <a:rPr lang="en-US" altLang="en-US" dirty="0" smtClean="0"/>
              <a:t>Avoid paying for translations into multiple languages or working through the administrative procedures of multiple IP Offices</a:t>
            </a:r>
          </a:p>
        </p:txBody>
      </p:sp>
      <p:sp>
        <p:nvSpPr>
          <p:cNvPr id="2" name="Slide Number Placeholder 1"/>
          <p:cNvSpPr>
            <a:spLocks noGrp="1"/>
          </p:cNvSpPr>
          <p:nvPr>
            <p:ph type="sldNum" sz="quarter" idx="10"/>
          </p:nvPr>
        </p:nvSpPr>
        <p:spPr/>
        <p:txBody>
          <a:bodyPr/>
          <a:lstStyle/>
          <a:p>
            <a:pPr>
              <a:defRPr/>
            </a:pPr>
            <a:fld id="{0A3C2FA9-2A6C-4130-8C17-5C1E97E26736}" type="slidenum">
              <a:rPr lang="en-US" altLang="en-US" smtClean="0"/>
              <a:pPr>
                <a:defRPr/>
              </a:pPr>
              <a:t>78</a:t>
            </a:fld>
            <a:endParaRPr lang="en-US" altLang="en-US"/>
          </a:p>
        </p:txBody>
      </p:sp>
    </p:spTree>
    <p:extLst>
      <p:ext uri="{BB962C8B-B14F-4D97-AF65-F5344CB8AC3E}">
        <p14:creationId xmlns:p14="http://schemas.microsoft.com/office/powerpoint/2010/main" val="272335741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sz="half" idx="2"/>
          </p:nvPr>
        </p:nvSpPr>
        <p:spPr>
          <a:xfrm>
            <a:off x="2427288" y="5508625"/>
            <a:ext cx="5473700" cy="11525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57200" lvl="1" indent="0" eaLnBrk="1" hangingPunct="1">
              <a:spcBef>
                <a:spcPts val="0"/>
              </a:spcBef>
              <a:spcAft>
                <a:spcPts val="0"/>
              </a:spcAft>
              <a:buFontTx/>
              <a:buNone/>
              <a:defRPr/>
            </a:pPr>
            <a:endParaRPr lang="en-US" altLang="en-US" sz="1400" b="1" dirty="0" smtClean="0">
              <a:solidFill>
                <a:srgbClr val="628093"/>
              </a:solidFill>
              <a:latin typeface="Arial Bold" charset="0"/>
              <a:ea typeface="ＭＳ Ｐゴシック" pitchFamily="34" charset="-128"/>
            </a:endParaRPr>
          </a:p>
          <a:p>
            <a:pPr marL="457200" lvl="1" indent="0" eaLnBrk="1" hangingPunct="1">
              <a:spcBef>
                <a:spcPts val="0"/>
              </a:spcBef>
              <a:spcAft>
                <a:spcPts val="0"/>
              </a:spcAft>
              <a:buFontTx/>
              <a:buNone/>
              <a:defRPr/>
            </a:pPr>
            <a:r>
              <a:rPr lang="en-US" altLang="en-US" sz="1800" b="1" dirty="0" smtClean="0">
                <a:solidFill>
                  <a:srgbClr val="628093"/>
                </a:solidFill>
                <a:latin typeface="Arial Bold" charset="0"/>
                <a:ea typeface="ＭＳ Ｐゴシック" pitchFamily="34" charset="-128"/>
              </a:rPr>
              <a:t>42	Protocol only (including EU and OAPI)</a:t>
            </a:r>
          </a:p>
          <a:p>
            <a:pPr marL="457200" lvl="1" indent="0" eaLnBrk="1" hangingPunct="1">
              <a:spcBef>
                <a:spcPts val="0"/>
              </a:spcBef>
              <a:spcAft>
                <a:spcPts val="0"/>
              </a:spcAft>
              <a:buFontTx/>
              <a:buNone/>
              <a:defRPr/>
            </a:pPr>
            <a:r>
              <a:rPr lang="en-US" altLang="en-US" sz="1800" b="1" dirty="0" smtClean="0">
                <a:solidFill>
                  <a:srgbClr val="990134"/>
                </a:solidFill>
                <a:latin typeface="Arial Bold" charset="0"/>
                <a:ea typeface="ＭＳ Ｐゴシック" pitchFamily="34" charset="-128"/>
              </a:rPr>
              <a:t>55	Agreement and Protocol</a:t>
            </a:r>
          </a:p>
          <a:p>
            <a:pPr marL="457200" lvl="1" indent="0" eaLnBrk="1" hangingPunct="1">
              <a:spcBef>
                <a:spcPts val="0"/>
              </a:spcBef>
              <a:spcAft>
                <a:spcPts val="0"/>
              </a:spcAft>
              <a:buFontTx/>
              <a:buNone/>
              <a:defRPr/>
            </a:pPr>
            <a:r>
              <a:rPr lang="en-US" altLang="en-US" sz="1800" b="1" dirty="0" smtClean="0">
                <a:solidFill>
                  <a:srgbClr val="000000"/>
                </a:solidFill>
                <a:latin typeface="Arial Bold" panose="020B0704020202020204" pitchFamily="34" charset="0"/>
                <a:ea typeface="ＭＳ Ｐゴシック" pitchFamily="34" charset="-128"/>
                <a:cs typeface="Arial Bold" panose="020B0704020202020204" pitchFamily="34" charset="0"/>
              </a:rPr>
              <a:t>97</a:t>
            </a:r>
            <a:r>
              <a:rPr lang="en-US" altLang="en-US" sz="1800" b="1" dirty="0" smtClean="0">
                <a:solidFill>
                  <a:srgbClr val="000000"/>
                </a:solidFill>
                <a:latin typeface="Times New Roman" pitchFamily="18" charset="0"/>
                <a:ea typeface="ＭＳ Ｐゴシック" pitchFamily="34" charset="-128"/>
              </a:rPr>
              <a:t>	</a:t>
            </a:r>
            <a:r>
              <a:rPr lang="en-US" altLang="en-US" sz="1800" b="1" dirty="0" smtClean="0">
                <a:solidFill>
                  <a:srgbClr val="000000"/>
                </a:solidFill>
                <a:latin typeface="Arial Bold" panose="020B0704020202020204" pitchFamily="34" charset="0"/>
                <a:ea typeface="ＭＳ Ｐゴシック" pitchFamily="34" charset="-128"/>
                <a:cs typeface="Arial Bold" panose="020B0704020202020204" pitchFamily="34" charset="0"/>
              </a:rPr>
              <a:t>Members covering 113 countries</a:t>
            </a:r>
            <a:endParaRPr lang="en-US" altLang="en-US" sz="5400" dirty="0" smtClean="0">
              <a:latin typeface="Arial Bold" panose="020B0704020202020204" pitchFamily="34" charset="0"/>
              <a:ea typeface="ＭＳ Ｐゴシック" pitchFamily="34" charset="-128"/>
              <a:cs typeface="Arial Bold" panose="020B0704020202020204" pitchFamily="34" charset="0"/>
            </a:endParaRPr>
          </a:p>
        </p:txBody>
      </p:sp>
      <p:grpSp>
        <p:nvGrpSpPr>
          <p:cNvPr id="18436" name="Group 2"/>
          <p:cNvGrpSpPr>
            <a:grpSpLocks noChangeAspect="1"/>
          </p:cNvGrpSpPr>
          <p:nvPr/>
        </p:nvGrpSpPr>
        <p:grpSpPr bwMode="auto">
          <a:xfrm>
            <a:off x="95250" y="1130300"/>
            <a:ext cx="9026525" cy="4889500"/>
            <a:chOff x="90" y="805"/>
            <a:chExt cx="5602" cy="3033"/>
          </a:xfrm>
        </p:grpSpPr>
        <p:sp>
          <p:nvSpPr>
            <p:cNvPr id="18437" name="Freeform 3"/>
            <p:cNvSpPr>
              <a:spLocks noChangeAspect="1"/>
            </p:cNvSpPr>
            <p:nvPr/>
          </p:nvSpPr>
          <p:spPr bwMode="auto">
            <a:xfrm>
              <a:off x="1449" y="3784"/>
              <a:ext cx="54" cy="54"/>
            </a:xfrm>
            <a:custGeom>
              <a:avLst/>
              <a:gdLst>
                <a:gd name="T0" fmla="*/ 36 w 54"/>
                <a:gd name="T1" fmla="*/ 14 h 48"/>
                <a:gd name="T2" fmla="*/ 42 w 54"/>
                <a:gd name="T3" fmla="*/ 54 h 48"/>
                <a:gd name="T4" fmla="*/ 54 w 54"/>
                <a:gd name="T5" fmla="*/ 111 h 48"/>
                <a:gd name="T6" fmla="*/ 48 w 54"/>
                <a:gd name="T7" fmla="*/ 98 h 48"/>
                <a:gd name="T8" fmla="*/ 42 w 54"/>
                <a:gd name="T9" fmla="*/ 111 h 48"/>
                <a:gd name="T10" fmla="*/ 24 w 54"/>
                <a:gd name="T11" fmla="*/ 98 h 48"/>
                <a:gd name="T12" fmla="*/ 18 w 54"/>
                <a:gd name="T13" fmla="*/ 98 h 48"/>
                <a:gd name="T14" fmla="*/ 0 w 54"/>
                <a:gd name="T15" fmla="*/ 98 h 48"/>
                <a:gd name="T16" fmla="*/ 6 w 54"/>
                <a:gd name="T17" fmla="*/ 83 h 48"/>
                <a:gd name="T18" fmla="*/ 12 w 54"/>
                <a:gd name="T19" fmla="*/ 83 h 48"/>
                <a:gd name="T20" fmla="*/ 18 w 54"/>
                <a:gd name="T21" fmla="*/ 83 h 48"/>
                <a:gd name="T22" fmla="*/ 24 w 54"/>
                <a:gd name="T23" fmla="*/ 83 h 48"/>
                <a:gd name="T24" fmla="*/ 12 w 54"/>
                <a:gd name="T25" fmla="*/ 83 h 48"/>
                <a:gd name="T26" fmla="*/ 24 w 54"/>
                <a:gd name="T27" fmla="*/ 83 h 48"/>
                <a:gd name="T28" fmla="*/ 30 w 54"/>
                <a:gd name="T29" fmla="*/ 83 h 48"/>
                <a:gd name="T30" fmla="*/ 42 w 54"/>
                <a:gd name="T31" fmla="*/ 98 h 48"/>
                <a:gd name="T32" fmla="*/ 42 w 54"/>
                <a:gd name="T33" fmla="*/ 98 h 48"/>
                <a:gd name="T34" fmla="*/ 24 w 54"/>
                <a:gd name="T35" fmla="*/ 69 h 48"/>
                <a:gd name="T36" fmla="*/ 30 w 54"/>
                <a:gd name="T37" fmla="*/ 42 h 48"/>
                <a:gd name="T38" fmla="*/ 18 w 54"/>
                <a:gd name="T39" fmla="*/ 42 h 48"/>
                <a:gd name="T40" fmla="*/ 12 w 54"/>
                <a:gd name="T41" fmla="*/ 14 h 48"/>
                <a:gd name="T42" fmla="*/ 18 w 54"/>
                <a:gd name="T43" fmla="*/ 0 h 48"/>
                <a:gd name="T44" fmla="*/ 36 w 54"/>
                <a:gd name="T45" fmla="*/ 14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4" h="48">
                  <a:moveTo>
                    <a:pt x="36" y="6"/>
                  </a:moveTo>
                  <a:lnTo>
                    <a:pt x="42" y="24"/>
                  </a:lnTo>
                  <a:lnTo>
                    <a:pt x="54" y="48"/>
                  </a:lnTo>
                  <a:lnTo>
                    <a:pt x="48" y="42"/>
                  </a:lnTo>
                  <a:lnTo>
                    <a:pt x="42" y="48"/>
                  </a:lnTo>
                  <a:lnTo>
                    <a:pt x="24" y="42"/>
                  </a:lnTo>
                  <a:lnTo>
                    <a:pt x="18" y="42"/>
                  </a:lnTo>
                  <a:lnTo>
                    <a:pt x="0" y="42"/>
                  </a:lnTo>
                  <a:lnTo>
                    <a:pt x="6" y="36"/>
                  </a:lnTo>
                  <a:lnTo>
                    <a:pt x="12" y="36"/>
                  </a:lnTo>
                  <a:lnTo>
                    <a:pt x="18" y="36"/>
                  </a:lnTo>
                  <a:lnTo>
                    <a:pt x="24" y="36"/>
                  </a:lnTo>
                  <a:lnTo>
                    <a:pt x="12" y="36"/>
                  </a:lnTo>
                  <a:lnTo>
                    <a:pt x="24" y="36"/>
                  </a:lnTo>
                  <a:lnTo>
                    <a:pt x="30" y="36"/>
                  </a:lnTo>
                  <a:lnTo>
                    <a:pt x="42" y="42"/>
                  </a:lnTo>
                  <a:lnTo>
                    <a:pt x="24" y="30"/>
                  </a:lnTo>
                  <a:lnTo>
                    <a:pt x="30" y="18"/>
                  </a:lnTo>
                  <a:lnTo>
                    <a:pt x="18" y="18"/>
                  </a:lnTo>
                  <a:lnTo>
                    <a:pt x="12" y="6"/>
                  </a:lnTo>
                  <a:lnTo>
                    <a:pt x="18" y="0"/>
                  </a:lnTo>
                  <a:lnTo>
                    <a:pt x="36" y="6"/>
                  </a:lnTo>
                  <a:close/>
                </a:path>
              </a:pathLst>
            </a:custGeom>
            <a:solidFill>
              <a:srgbClr val="E1E1E1"/>
            </a:solidFill>
            <a:ln w="9525">
              <a:solidFill>
                <a:srgbClr val="000000"/>
              </a:solidFill>
              <a:prstDash val="solid"/>
              <a:round/>
              <a:headEnd/>
              <a:tailEnd/>
            </a:ln>
          </p:spPr>
          <p:txBody>
            <a:bodyPr/>
            <a:lstStyle/>
            <a:p>
              <a:endParaRPr lang="en-US"/>
            </a:p>
          </p:txBody>
        </p:sp>
        <p:sp>
          <p:nvSpPr>
            <p:cNvPr id="18438" name="Freeform 4"/>
            <p:cNvSpPr>
              <a:spLocks noChangeAspect="1"/>
            </p:cNvSpPr>
            <p:nvPr/>
          </p:nvSpPr>
          <p:spPr bwMode="auto">
            <a:xfrm>
              <a:off x="91" y="1062"/>
              <a:ext cx="618" cy="330"/>
            </a:xfrm>
            <a:custGeom>
              <a:avLst/>
              <a:gdLst>
                <a:gd name="T0" fmla="*/ 539 w 610"/>
                <a:gd name="T1" fmla="*/ 589 h 293"/>
                <a:gd name="T2" fmla="*/ 504 w 610"/>
                <a:gd name="T3" fmla="*/ 494 h 293"/>
                <a:gd name="T4" fmla="*/ 497 w 610"/>
                <a:gd name="T5" fmla="*/ 439 h 293"/>
                <a:gd name="T6" fmla="*/ 539 w 610"/>
                <a:gd name="T7" fmla="*/ 303 h 293"/>
                <a:gd name="T8" fmla="*/ 642 w 610"/>
                <a:gd name="T9" fmla="*/ 112 h 293"/>
                <a:gd name="T10" fmla="*/ 576 w 610"/>
                <a:gd name="T11" fmla="*/ 42 h 293"/>
                <a:gd name="T12" fmla="*/ 511 w 610"/>
                <a:gd name="T13" fmla="*/ 14 h 293"/>
                <a:gd name="T14" fmla="*/ 491 w 610"/>
                <a:gd name="T15" fmla="*/ 0 h 293"/>
                <a:gd name="T16" fmla="*/ 432 w 610"/>
                <a:gd name="T17" fmla="*/ 29 h 293"/>
                <a:gd name="T18" fmla="*/ 360 w 610"/>
                <a:gd name="T19" fmla="*/ 69 h 293"/>
                <a:gd name="T20" fmla="*/ 297 w 610"/>
                <a:gd name="T21" fmla="*/ 150 h 293"/>
                <a:gd name="T22" fmla="*/ 321 w 610"/>
                <a:gd name="T23" fmla="*/ 194 h 293"/>
                <a:gd name="T24" fmla="*/ 303 w 610"/>
                <a:gd name="T25" fmla="*/ 205 h 293"/>
                <a:gd name="T26" fmla="*/ 237 w 610"/>
                <a:gd name="T27" fmla="*/ 205 h 293"/>
                <a:gd name="T28" fmla="*/ 182 w 610"/>
                <a:gd name="T29" fmla="*/ 259 h 293"/>
                <a:gd name="T30" fmla="*/ 261 w 610"/>
                <a:gd name="T31" fmla="*/ 259 h 293"/>
                <a:gd name="T32" fmla="*/ 182 w 610"/>
                <a:gd name="T33" fmla="*/ 329 h 293"/>
                <a:gd name="T34" fmla="*/ 164 w 610"/>
                <a:gd name="T35" fmla="*/ 342 h 293"/>
                <a:gd name="T36" fmla="*/ 115 w 610"/>
                <a:gd name="T37" fmla="*/ 384 h 293"/>
                <a:gd name="T38" fmla="*/ 115 w 610"/>
                <a:gd name="T39" fmla="*/ 412 h 293"/>
                <a:gd name="T40" fmla="*/ 134 w 610"/>
                <a:gd name="T41" fmla="*/ 425 h 293"/>
                <a:gd name="T42" fmla="*/ 103 w 610"/>
                <a:gd name="T43" fmla="*/ 469 h 293"/>
                <a:gd name="T44" fmla="*/ 127 w 610"/>
                <a:gd name="T45" fmla="*/ 480 h 293"/>
                <a:gd name="T46" fmla="*/ 140 w 610"/>
                <a:gd name="T47" fmla="*/ 494 h 293"/>
                <a:gd name="T48" fmla="*/ 170 w 610"/>
                <a:gd name="T49" fmla="*/ 494 h 293"/>
                <a:gd name="T50" fmla="*/ 164 w 610"/>
                <a:gd name="T51" fmla="*/ 534 h 293"/>
                <a:gd name="T52" fmla="*/ 146 w 610"/>
                <a:gd name="T53" fmla="*/ 563 h 293"/>
                <a:gd name="T54" fmla="*/ 67 w 610"/>
                <a:gd name="T55" fmla="*/ 633 h 293"/>
                <a:gd name="T56" fmla="*/ 0 w 610"/>
                <a:gd name="T57" fmla="*/ 675 h 293"/>
                <a:gd name="T58" fmla="*/ 18 w 610"/>
                <a:gd name="T59" fmla="*/ 660 h 293"/>
                <a:gd name="T60" fmla="*/ 67 w 610"/>
                <a:gd name="T61" fmla="*/ 633 h 293"/>
                <a:gd name="T62" fmla="*/ 103 w 610"/>
                <a:gd name="T63" fmla="*/ 617 h 293"/>
                <a:gd name="T64" fmla="*/ 243 w 610"/>
                <a:gd name="T65" fmla="*/ 508 h 293"/>
                <a:gd name="T66" fmla="*/ 281 w 610"/>
                <a:gd name="T67" fmla="*/ 439 h 293"/>
                <a:gd name="T68" fmla="*/ 345 w 610"/>
                <a:gd name="T69" fmla="*/ 399 h 293"/>
                <a:gd name="T70" fmla="*/ 289 w 610"/>
                <a:gd name="T71" fmla="*/ 469 h 293"/>
                <a:gd name="T72" fmla="*/ 315 w 610"/>
                <a:gd name="T73" fmla="*/ 469 h 293"/>
                <a:gd name="T74" fmla="*/ 321 w 610"/>
                <a:gd name="T75" fmla="*/ 454 h 293"/>
                <a:gd name="T76" fmla="*/ 360 w 610"/>
                <a:gd name="T77" fmla="*/ 439 h 293"/>
                <a:gd name="T78" fmla="*/ 367 w 610"/>
                <a:gd name="T79" fmla="*/ 412 h 293"/>
                <a:gd name="T80" fmla="*/ 382 w 610"/>
                <a:gd name="T81" fmla="*/ 412 h 293"/>
                <a:gd name="T82" fmla="*/ 394 w 610"/>
                <a:gd name="T83" fmla="*/ 425 h 293"/>
                <a:gd name="T84" fmla="*/ 400 w 610"/>
                <a:gd name="T85" fmla="*/ 439 h 293"/>
                <a:gd name="T86" fmla="*/ 432 w 610"/>
                <a:gd name="T87" fmla="*/ 454 h 293"/>
                <a:gd name="T88" fmla="*/ 485 w 610"/>
                <a:gd name="T89" fmla="*/ 469 h 293"/>
                <a:gd name="T90" fmla="*/ 485 w 610"/>
                <a:gd name="T91" fmla="*/ 494 h 293"/>
                <a:gd name="T92" fmla="*/ 504 w 610"/>
                <a:gd name="T93" fmla="*/ 508 h 293"/>
                <a:gd name="T94" fmla="*/ 511 w 610"/>
                <a:gd name="T95" fmla="*/ 521 h 293"/>
                <a:gd name="T96" fmla="*/ 532 w 610"/>
                <a:gd name="T97" fmla="*/ 534 h 293"/>
                <a:gd name="T98" fmla="*/ 546 w 610"/>
                <a:gd name="T99" fmla="*/ 548 h 293"/>
                <a:gd name="T100" fmla="*/ 532 w 610"/>
                <a:gd name="T101" fmla="*/ 563 h 293"/>
                <a:gd name="T102" fmla="*/ 539 w 610"/>
                <a:gd name="T103" fmla="*/ 617 h 293"/>
                <a:gd name="T104" fmla="*/ 546 w 610"/>
                <a:gd name="T105" fmla="*/ 617 h 293"/>
                <a:gd name="T106" fmla="*/ 532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prstDash val="solid"/>
              <a:round/>
              <a:headEnd/>
              <a:tailEnd/>
            </a:ln>
          </p:spPr>
          <p:txBody>
            <a:bodyPr/>
            <a:lstStyle/>
            <a:p>
              <a:endParaRPr lang="en-US"/>
            </a:p>
          </p:txBody>
        </p:sp>
        <p:grpSp>
          <p:nvGrpSpPr>
            <p:cNvPr id="18439" name="Group 5"/>
            <p:cNvGrpSpPr>
              <a:grpSpLocks noChangeAspect="1"/>
            </p:cNvGrpSpPr>
            <p:nvPr/>
          </p:nvGrpSpPr>
          <p:grpSpPr bwMode="auto">
            <a:xfrm>
              <a:off x="91" y="1061"/>
              <a:ext cx="1365" cy="983"/>
              <a:chOff x="851" y="1207"/>
              <a:chExt cx="1313" cy="983"/>
            </a:xfrm>
          </p:grpSpPr>
          <p:sp>
            <p:nvSpPr>
              <p:cNvPr id="18938" name="Freeform 6"/>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8939" name="Freeform 7"/>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8440" name="Group 8"/>
            <p:cNvGrpSpPr>
              <a:grpSpLocks noChangeAspect="1"/>
            </p:cNvGrpSpPr>
            <p:nvPr/>
          </p:nvGrpSpPr>
          <p:grpSpPr bwMode="auto">
            <a:xfrm>
              <a:off x="90" y="1060"/>
              <a:ext cx="1365" cy="983"/>
              <a:chOff x="851" y="1207"/>
              <a:chExt cx="1313" cy="983"/>
            </a:xfrm>
          </p:grpSpPr>
          <p:sp>
            <p:nvSpPr>
              <p:cNvPr id="18936" name="Freeform 9"/>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8937" name="Freeform 10"/>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8441" name="Group 11"/>
            <p:cNvGrpSpPr>
              <a:grpSpLocks noChangeAspect="1"/>
            </p:cNvGrpSpPr>
            <p:nvPr/>
          </p:nvGrpSpPr>
          <p:grpSpPr bwMode="auto">
            <a:xfrm>
              <a:off x="90" y="1060"/>
              <a:ext cx="1365" cy="983"/>
              <a:chOff x="851" y="1207"/>
              <a:chExt cx="1313" cy="983"/>
            </a:xfrm>
          </p:grpSpPr>
          <p:sp>
            <p:nvSpPr>
              <p:cNvPr id="18934" name="Freeform 12"/>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8935" name="Freeform 13"/>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8442" name="Group 14"/>
            <p:cNvGrpSpPr>
              <a:grpSpLocks noChangeAspect="1"/>
            </p:cNvGrpSpPr>
            <p:nvPr/>
          </p:nvGrpSpPr>
          <p:grpSpPr bwMode="auto">
            <a:xfrm>
              <a:off x="90" y="1060"/>
              <a:ext cx="1365" cy="983"/>
              <a:chOff x="851" y="1207"/>
              <a:chExt cx="1313" cy="983"/>
            </a:xfrm>
          </p:grpSpPr>
          <p:sp>
            <p:nvSpPr>
              <p:cNvPr id="18932" name="Freeform 15"/>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8933" name="Freeform 16"/>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8443" name="Group 17"/>
            <p:cNvGrpSpPr>
              <a:grpSpLocks noChangeAspect="1"/>
            </p:cNvGrpSpPr>
            <p:nvPr/>
          </p:nvGrpSpPr>
          <p:grpSpPr bwMode="auto">
            <a:xfrm>
              <a:off x="90" y="1060"/>
              <a:ext cx="1365" cy="983"/>
              <a:chOff x="851" y="1207"/>
              <a:chExt cx="1313" cy="983"/>
            </a:xfrm>
          </p:grpSpPr>
          <p:sp>
            <p:nvSpPr>
              <p:cNvPr id="18930" name="Freeform 18"/>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8931" name="Freeform 19"/>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8444" name="Group 20"/>
            <p:cNvGrpSpPr>
              <a:grpSpLocks noChangeAspect="1"/>
            </p:cNvGrpSpPr>
            <p:nvPr/>
          </p:nvGrpSpPr>
          <p:grpSpPr bwMode="auto">
            <a:xfrm>
              <a:off x="90" y="1060"/>
              <a:ext cx="1365" cy="983"/>
              <a:chOff x="851" y="1207"/>
              <a:chExt cx="1313" cy="983"/>
            </a:xfrm>
          </p:grpSpPr>
          <p:sp>
            <p:nvSpPr>
              <p:cNvPr id="18928" name="Freeform 21"/>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8929" name="Freeform 22"/>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8445" name="Group 23"/>
            <p:cNvGrpSpPr>
              <a:grpSpLocks noChangeAspect="1"/>
            </p:cNvGrpSpPr>
            <p:nvPr/>
          </p:nvGrpSpPr>
          <p:grpSpPr bwMode="auto">
            <a:xfrm>
              <a:off x="90" y="1060"/>
              <a:ext cx="1365" cy="983"/>
              <a:chOff x="851" y="1207"/>
              <a:chExt cx="1313" cy="983"/>
            </a:xfrm>
          </p:grpSpPr>
          <p:sp>
            <p:nvSpPr>
              <p:cNvPr id="18926" name="Freeform 24"/>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8927" name="Freeform 25"/>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8446" name="Group 26"/>
            <p:cNvGrpSpPr>
              <a:grpSpLocks noChangeAspect="1"/>
            </p:cNvGrpSpPr>
            <p:nvPr/>
          </p:nvGrpSpPr>
          <p:grpSpPr bwMode="auto">
            <a:xfrm>
              <a:off x="90" y="1060"/>
              <a:ext cx="1365" cy="983"/>
              <a:chOff x="851" y="1207"/>
              <a:chExt cx="1313" cy="983"/>
            </a:xfrm>
          </p:grpSpPr>
          <p:sp>
            <p:nvSpPr>
              <p:cNvPr id="18924" name="Freeform 27"/>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8925" name="Freeform 28"/>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8447" name="Group 29"/>
            <p:cNvGrpSpPr>
              <a:grpSpLocks noChangeAspect="1"/>
            </p:cNvGrpSpPr>
            <p:nvPr/>
          </p:nvGrpSpPr>
          <p:grpSpPr bwMode="auto">
            <a:xfrm>
              <a:off x="90" y="1060"/>
              <a:ext cx="1365" cy="983"/>
              <a:chOff x="851" y="1207"/>
              <a:chExt cx="1313" cy="983"/>
            </a:xfrm>
          </p:grpSpPr>
          <p:sp>
            <p:nvSpPr>
              <p:cNvPr id="18922" name="Freeform 30"/>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8923" name="Freeform 31"/>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8448" name="Group 32"/>
            <p:cNvGrpSpPr>
              <a:grpSpLocks noChangeAspect="1"/>
            </p:cNvGrpSpPr>
            <p:nvPr/>
          </p:nvGrpSpPr>
          <p:grpSpPr bwMode="auto">
            <a:xfrm>
              <a:off x="90" y="1060"/>
              <a:ext cx="1365" cy="983"/>
              <a:chOff x="851" y="1207"/>
              <a:chExt cx="1313" cy="983"/>
            </a:xfrm>
          </p:grpSpPr>
          <p:sp>
            <p:nvSpPr>
              <p:cNvPr id="18920" name="Freeform 33"/>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8921" name="Freeform 34"/>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415A6B"/>
              </a:solidFill>
              <a:ln w="9525">
                <a:solidFill>
                  <a:srgbClr val="000000"/>
                </a:solidFill>
                <a:prstDash val="solid"/>
                <a:round/>
                <a:headEnd/>
                <a:tailEnd/>
              </a:ln>
            </p:spPr>
            <p:txBody>
              <a:bodyPr/>
              <a:lstStyle/>
              <a:p>
                <a:endParaRPr lang="en-US"/>
              </a:p>
            </p:txBody>
          </p:sp>
        </p:grpSp>
        <p:sp>
          <p:nvSpPr>
            <p:cNvPr id="18449" name="Rectangle 35"/>
            <p:cNvSpPr>
              <a:spLocks noChangeAspect="1" noChangeArrowheads="1"/>
            </p:cNvSpPr>
            <p:nvPr/>
          </p:nvSpPr>
          <p:spPr bwMode="auto">
            <a:xfrm>
              <a:off x="4371" y="2584"/>
              <a:ext cx="5" cy="0"/>
            </a:xfrm>
            <a:prstGeom prst="rect">
              <a:avLst/>
            </a:prstGeom>
            <a:solidFill>
              <a:srgbClr val="800000"/>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450" name="Freeform 36"/>
            <p:cNvSpPr>
              <a:spLocks noChangeAspect="1"/>
            </p:cNvSpPr>
            <p:nvPr/>
          </p:nvSpPr>
          <p:spPr bwMode="auto">
            <a:xfrm>
              <a:off x="4468" y="2516"/>
              <a:ext cx="176" cy="189"/>
            </a:xfrm>
            <a:custGeom>
              <a:avLst/>
              <a:gdLst>
                <a:gd name="T0" fmla="*/ 194 w 173"/>
                <a:gd name="T1" fmla="*/ 150 h 168"/>
                <a:gd name="T2" fmla="*/ 182 w 173"/>
                <a:gd name="T3" fmla="*/ 150 h 168"/>
                <a:gd name="T4" fmla="*/ 182 w 173"/>
                <a:gd name="T5" fmla="*/ 150 h 168"/>
                <a:gd name="T6" fmla="*/ 170 w 173"/>
                <a:gd name="T7" fmla="*/ 205 h 168"/>
                <a:gd name="T8" fmla="*/ 176 w 173"/>
                <a:gd name="T9" fmla="*/ 219 h 168"/>
                <a:gd name="T10" fmla="*/ 170 w 173"/>
                <a:gd name="T11" fmla="*/ 232 h 168"/>
                <a:gd name="T12" fmla="*/ 154 w 173"/>
                <a:gd name="T13" fmla="*/ 246 h 168"/>
                <a:gd name="T14" fmla="*/ 145 w 173"/>
                <a:gd name="T15" fmla="*/ 273 h 168"/>
                <a:gd name="T16" fmla="*/ 145 w 173"/>
                <a:gd name="T17" fmla="*/ 304 h 168"/>
                <a:gd name="T18" fmla="*/ 145 w 173"/>
                <a:gd name="T19" fmla="*/ 304 h 168"/>
                <a:gd name="T20" fmla="*/ 145 w 173"/>
                <a:gd name="T21" fmla="*/ 315 h 168"/>
                <a:gd name="T22" fmla="*/ 139 w 173"/>
                <a:gd name="T23" fmla="*/ 330 h 168"/>
                <a:gd name="T24" fmla="*/ 134 w 173"/>
                <a:gd name="T25" fmla="*/ 357 h 168"/>
                <a:gd name="T26" fmla="*/ 110 w 173"/>
                <a:gd name="T27" fmla="*/ 385 h 168"/>
                <a:gd name="T28" fmla="*/ 110 w 173"/>
                <a:gd name="T29" fmla="*/ 357 h 168"/>
                <a:gd name="T30" fmla="*/ 104 w 173"/>
                <a:gd name="T31" fmla="*/ 343 h 168"/>
                <a:gd name="T32" fmla="*/ 95 w 173"/>
                <a:gd name="T33" fmla="*/ 343 h 168"/>
                <a:gd name="T34" fmla="*/ 79 w 173"/>
                <a:gd name="T35" fmla="*/ 330 h 168"/>
                <a:gd name="T36" fmla="*/ 67 w 173"/>
                <a:gd name="T37" fmla="*/ 343 h 168"/>
                <a:gd name="T38" fmla="*/ 55 w 173"/>
                <a:gd name="T39" fmla="*/ 357 h 168"/>
                <a:gd name="T40" fmla="*/ 55 w 173"/>
                <a:gd name="T41" fmla="*/ 330 h 168"/>
                <a:gd name="T42" fmla="*/ 37 w 173"/>
                <a:gd name="T43" fmla="*/ 330 h 168"/>
                <a:gd name="T44" fmla="*/ 43 w 173"/>
                <a:gd name="T45" fmla="*/ 330 h 168"/>
                <a:gd name="T46" fmla="*/ 37 w 173"/>
                <a:gd name="T47" fmla="*/ 330 h 168"/>
                <a:gd name="T48" fmla="*/ 18 w 173"/>
                <a:gd name="T49" fmla="*/ 330 h 168"/>
                <a:gd name="T50" fmla="*/ 18 w 173"/>
                <a:gd name="T51" fmla="*/ 273 h 168"/>
                <a:gd name="T52" fmla="*/ 18 w 173"/>
                <a:gd name="T53" fmla="*/ 246 h 168"/>
                <a:gd name="T54" fmla="*/ 6 w 173"/>
                <a:gd name="T55" fmla="*/ 232 h 168"/>
                <a:gd name="T56" fmla="*/ 6 w 173"/>
                <a:gd name="T57" fmla="*/ 219 h 168"/>
                <a:gd name="T58" fmla="*/ 6 w 173"/>
                <a:gd name="T59" fmla="*/ 205 h 168"/>
                <a:gd name="T60" fmla="*/ 6 w 173"/>
                <a:gd name="T61" fmla="*/ 192 h 168"/>
                <a:gd name="T62" fmla="*/ 0 w 173"/>
                <a:gd name="T63" fmla="*/ 150 h 168"/>
                <a:gd name="T64" fmla="*/ 6 w 173"/>
                <a:gd name="T65" fmla="*/ 140 h 168"/>
                <a:gd name="T66" fmla="*/ 0 w 173"/>
                <a:gd name="T67" fmla="*/ 140 h 168"/>
                <a:gd name="T68" fmla="*/ 12 w 173"/>
                <a:gd name="T69" fmla="*/ 98 h 168"/>
                <a:gd name="T70" fmla="*/ 18 w 173"/>
                <a:gd name="T71" fmla="*/ 140 h 168"/>
                <a:gd name="T72" fmla="*/ 37 w 173"/>
                <a:gd name="T73" fmla="*/ 150 h 168"/>
                <a:gd name="T74" fmla="*/ 61 w 173"/>
                <a:gd name="T75" fmla="*/ 140 h 168"/>
                <a:gd name="T76" fmla="*/ 67 w 173"/>
                <a:gd name="T77" fmla="*/ 125 h 168"/>
                <a:gd name="T78" fmla="*/ 95 w 173"/>
                <a:gd name="T79" fmla="*/ 140 h 168"/>
                <a:gd name="T80" fmla="*/ 116 w 173"/>
                <a:gd name="T81" fmla="*/ 125 h 168"/>
                <a:gd name="T82" fmla="*/ 122 w 173"/>
                <a:gd name="T83" fmla="*/ 83 h 168"/>
                <a:gd name="T84" fmla="*/ 128 w 173"/>
                <a:gd name="T85" fmla="*/ 54 h 168"/>
                <a:gd name="T86" fmla="*/ 128 w 173"/>
                <a:gd name="T87" fmla="*/ 29 h 168"/>
                <a:gd name="T88" fmla="*/ 134 w 173"/>
                <a:gd name="T89" fmla="*/ 0 h 168"/>
                <a:gd name="T90" fmla="*/ 154 w 173"/>
                <a:gd name="T91" fmla="*/ 0 h 168"/>
                <a:gd name="T92" fmla="*/ 170 w 173"/>
                <a:gd name="T93" fmla="*/ 0 h 168"/>
                <a:gd name="T94" fmla="*/ 170 w 173"/>
                <a:gd name="T95" fmla="*/ 14 h 168"/>
                <a:gd name="T96" fmla="*/ 170 w 173"/>
                <a:gd name="T97" fmla="*/ 14 h 168"/>
                <a:gd name="T98" fmla="*/ 176 w 173"/>
                <a:gd name="T99" fmla="*/ 29 h 168"/>
                <a:gd name="T100" fmla="*/ 170 w 173"/>
                <a:gd name="T101" fmla="*/ 29 h 168"/>
                <a:gd name="T102" fmla="*/ 163 w 173"/>
                <a:gd name="T103" fmla="*/ 29 h 168"/>
                <a:gd name="T104" fmla="*/ 170 w 173"/>
                <a:gd name="T105" fmla="*/ 42 h 168"/>
                <a:gd name="T106" fmla="*/ 182 w 173"/>
                <a:gd name="T107" fmla="*/ 98 h 168"/>
                <a:gd name="T108" fmla="*/ 176 w 173"/>
                <a:gd name="T109" fmla="*/ 111 h 168"/>
                <a:gd name="T110" fmla="*/ 188 w 173"/>
                <a:gd name="T111" fmla="*/ 140 h 168"/>
                <a:gd name="T112" fmla="*/ 194 w 173"/>
                <a:gd name="T113" fmla="*/ 150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E1E1E1"/>
            </a:solidFill>
            <a:ln w="9525">
              <a:solidFill>
                <a:srgbClr val="000000"/>
              </a:solidFill>
              <a:prstDash val="solid"/>
              <a:round/>
              <a:headEnd/>
              <a:tailEnd/>
            </a:ln>
          </p:spPr>
          <p:txBody>
            <a:bodyPr/>
            <a:lstStyle/>
            <a:p>
              <a:endParaRPr lang="en-US"/>
            </a:p>
          </p:txBody>
        </p:sp>
        <p:sp>
          <p:nvSpPr>
            <p:cNvPr id="18451" name="Freeform 37"/>
            <p:cNvSpPr>
              <a:spLocks noChangeAspect="1"/>
            </p:cNvSpPr>
            <p:nvPr/>
          </p:nvSpPr>
          <p:spPr bwMode="auto">
            <a:xfrm>
              <a:off x="4219" y="2489"/>
              <a:ext cx="195" cy="257"/>
            </a:xfrm>
            <a:custGeom>
              <a:avLst/>
              <a:gdLst>
                <a:gd name="T0" fmla="*/ 220 w 191"/>
                <a:gd name="T1" fmla="*/ 402 h 228"/>
                <a:gd name="T2" fmla="*/ 220 w 191"/>
                <a:gd name="T3" fmla="*/ 402 h 228"/>
                <a:gd name="T4" fmla="*/ 220 w 191"/>
                <a:gd name="T5" fmla="*/ 458 h 228"/>
                <a:gd name="T6" fmla="*/ 213 w 191"/>
                <a:gd name="T7" fmla="*/ 529 h 228"/>
                <a:gd name="T8" fmla="*/ 207 w 191"/>
                <a:gd name="T9" fmla="*/ 498 h 228"/>
                <a:gd name="T10" fmla="*/ 201 w 191"/>
                <a:gd name="T11" fmla="*/ 513 h 228"/>
                <a:gd name="T12" fmla="*/ 194 w 191"/>
                <a:gd name="T13" fmla="*/ 513 h 228"/>
                <a:gd name="T14" fmla="*/ 194 w 191"/>
                <a:gd name="T15" fmla="*/ 529 h 228"/>
                <a:gd name="T16" fmla="*/ 170 w 191"/>
                <a:gd name="T17" fmla="*/ 486 h 228"/>
                <a:gd name="T18" fmla="*/ 164 w 191"/>
                <a:gd name="T19" fmla="*/ 458 h 228"/>
                <a:gd name="T20" fmla="*/ 152 w 191"/>
                <a:gd name="T21" fmla="*/ 442 h 228"/>
                <a:gd name="T22" fmla="*/ 139 w 191"/>
                <a:gd name="T23" fmla="*/ 417 h 228"/>
                <a:gd name="T24" fmla="*/ 130 w 191"/>
                <a:gd name="T25" fmla="*/ 388 h 228"/>
                <a:gd name="T26" fmla="*/ 121 w 191"/>
                <a:gd name="T27" fmla="*/ 360 h 228"/>
                <a:gd name="T28" fmla="*/ 109 w 191"/>
                <a:gd name="T29" fmla="*/ 319 h 228"/>
                <a:gd name="T30" fmla="*/ 109 w 191"/>
                <a:gd name="T31" fmla="*/ 305 h 228"/>
                <a:gd name="T32" fmla="*/ 97 w 191"/>
                <a:gd name="T33" fmla="*/ 277 h 228"/>
                <a:gd name="T34" fmla="*/ 91 w 191"/>
                <a:gd name="T35" fmla="*/ 251 h 228"/>
                <a:gd name="T36" fmla="*/ 84 w 191"/>
                <a:gd name="T37" fmla="*/ 207 h 228"/>
                <a:gd name="T38" fmla="*/ 72 w 191"/>
                <a:gd name="T39" fmla="*/ 180 h 228"/>
                <a:gd name="T40" fmla="*/ 60 w 191"/>
                <a:gd name="T41" fmla="*/ 151 h 228"/>
                <a:gd name="T42" fmla="*/ 49 w 191"/>
                <a:gd name="T43" fmla="*/ 112 h 228"/>
                <a:gd name="T44" fmla="*/ 31 w 191"/>
                <a:gd name="T45" fmla="*/ 86 h 228"/>
                <a:gd name="T46" fmla="*/ 12 w 191"/>
                <a:gd name="T47" fmla="*/ 54 h 228"/>
                <a:gd name="T48" fmla="*/ 0 w 191"/>
                <a:gd name="T49" fmla="*/ 0 h 228"/>
                <a:gd name="T50" fmla="*/ 12 w 191"/>
                <a:gd name="T51" fmla="*/ 0 h 228"/>
                <a:gd name="T52" fmla="*/ 31 w 191"/>
                <a:gd name="T53" fmla="*/ 0 h 228"/>
                <a:gd name="T54" fmla="*/ 49 w 191"/>
                <a:gd name="T55" fmla="*/ 14 h 228"/>
                <a:gd name="T56" fmla="*/ 60 w 191"/>
                <a:gd name="T57" fmla="*/ 54 h 228"/>
                <a:gd name="T58" fmla="*/ 66 w 191"/>
                <a:gd name="T59" fmla="*/ 69 h 228"/>
                <a:gd name="T60" fmla="*/ 103 w 191"/>
                <a:gd name="T61" fmla="*/ 126 h 228"/>
                <a:gd name="T62" fmla="*/ 115 w 191"/>
                <a:gd name="T63" fmla="*/ 167 h 228"/>
                <a:gd name="T64" fmla="*/ 115 w 191"/>
                <a:gd name="T65" fmla="*/ 151 h 228"/>
                <a:gd name="T66" fmla="*/ 139 w 191"/>
                <a:gd name="T67" fmla="*/ 180 h 228"/>
                <a:gd name="T68" fmla="*/ 146 w 191"/>
                <a:gd name="T69" fmla="*/ 207 h 228"/>
                <a:gd name="T70" fmla="*/ 164 w 191"/>
                <a:gd name="T71" fmla="*/ 238 h 228"/>
                <a:gd name="T72" fmla="*/ 164 w 191"/>
                <a:gd name="T73" fmla="*/ 238 h 228"/>
                <a:gd name="T74" fmla="*/ 178 w 191"/>
                <a:gd name="T75" fmla="*/ 251 h 228"/>
                <a:gd name="T76" fmla="*/ 170 w 191"/>
                <a:gd name="T77" fmla="*/ 263 h 228"/>
                <a:gd name="T78" fmla="*/ 170 w 191"/>
                <a:gd name="T79" fmla="*/ 277 h 228"/>
                <a:gd name="T80" fmla="*/ 170 w 191"/>
                <a:gd name="T81" fmla="*/ 277 h 228"/>
                <a:gd name="T82" fmla="*/ 170 w 191"/>
                <a:gd name="T83" fmla="*/ 291 h 228"/>
                <a:gd name="T84" fmla="*/ 186 w 191"/>
                <a:gd name="T85" fmla="*/ 305 h 228"/>
                <a:gd name="T86" fmla="*/ 194 w 191"/>
                <a:gd name="T87" fmla="*/ 333 h 228"/>
                <a:gd name="T88" fmla="*/ 201 w 191"/>
                <a:gd name="T89" fmla="*/ 346 h 228"/>
                <a:gd name="T90" fmla="*/ 201 w 191"/>
                <a:gd name="T91" fmla="*/ 360 h 228"/>
                <a:gd name="T92" fmla="*/ 213 w 191"/>
                <a:gd name="T93" fmla="*/ 360 h 228"/>
                <a:gd name="T94" fmla="*/ 220 w 191"/>
                <a:gd name="T95" fmla="*/ 402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E1E1E1"/>
            </a:solidFill>
            <a:ln w="9525">
              <a:solidFill>
                <a:srgbClr val="000000"/>
              </a:solidFill>
              <a:prstDash val="solid"/>
              <a:round/>
              <a:headEnd/>
              <a:tailEnd/>
            </a:ln>
          </p:spPr>
          <p:txBody>
            <a:bodyPr/>
            <a:lstStyle/>
            <a:p>
              <a:endParaRPr lang="en-US"/>
            </a:p>
          </p:txBody>
        </p:sp>
        <p:sp>
          <p:nvSpPr>
            <p:cNvPr id="18452" name="Freeform 38"/>
            <p:cNvSpPr>
              <a:spLocks noChangeAspect="1"/>
            </p:cNvSpPr>
            <p:nvPr/>
          </p:nvSpPr>
          <p:spPr bwMode="auto">
            <a:xfrm>
              <a:off x="4861" y="2624"/>
              <a:ext cx="176" cy="195"/>
            </a:xfrm>
            <a:custGeom>
              <a:avLst/>
              <a:gdLst>
                <a:gd name="T0" fmla="*/ 145 w 173"/>
                <a:gd name="T1" fmla="*/ 333 h 173"/>
                <a:gd name="T2" fmla="*/ 145 w 173"/>
                <a:gd name="T3" fmla="*/ 333 h 173"/>
                <a:gd name="T4" fmla="*/ 145 w 173"/>
                <a:gd name="T5" fmla="*/ 358 h 173"/>
                <a:gd name="T6" fmla="*/ 154 w 173"/>
                <a:gd name="T7" fmla="*/ 344 h 173"/>
                <a:gd name="T8" fmla="*/ 170 w 173"/>
                <a:gd name="T9" fmla="*/ 344 h 173"/>
                <a:gd name="T10" fmla="*/ 176 w 173"/>
                <a:gd name="T11" fmla="*/ 371 h 173"/>
                <a:gd name="T12" fmla="*/ 188 w 173"/>
                <a:gd name="T13" fmla="*/ 401 h 173"/>
                <a:gd name="T14" fmla="*/ 188 w 173"/>
                <a:gd name="T15" fmla="*/ 358 h 173"/>
                <a:gd name="T16" fmla="*/ 188 w 173"/>
                <a:gd name="T17" fmla="*/ 319 h 173"/>
                <a:gd name="T18" fmla="*/ 188 w 173"/>
                <a:gd name="T19" fmla="*/ 291 h 173"/>
                <a:gd name="T20" fmla="*/ 194 w 173"/>
                <a:gd name="T21" fmla="*/ 251 h 173"/>
                <a:gd name="T22" fmla="*/ 194 w 173"/>
                <a:gd name="T23" fmla="*/ 206 h 173"/>
                <a:gd name="T24" fmla="*/ 194 w 173"/>
                <a:gd name="T25" fmla="*/ 140 h 173"/>
                <a:gd name="T26" fmla="*/ 194 w 173"/>
                <a:gd name="T27" fmla="*/ 98 h 173"/>
                <a:gd name="T28" fmla="*/ 182 w 173"/>
                <a:gd name="T29" fmla="*/ 86 h 173"/>
                <a:gd name="T30" fmla="*/ 163 w 173"/>
                <a:gd name="T31" fmla="*/ 69 h 173"/>
                <a:gd name="T32" fmla="*/ 133 w 173"/>
                <a:gd name="T33" fmla="*/ 42 h 173"/>
                <a:gd name="T34" fmla="*/ 121 w 173"/>
                <a:gd name="T35" fmla="*/ 69 h 173"/>
                <a:gd name="T36" fmla="*/ 103 w 173"/>
                <a:gd name="T37" fmla="*/ 86 h 173"/>
                <a:gd name="T38" fmla="*/ 78 w 173"/>
                <a:gd name="T39" fmla="*/ 140 h 173"/>
                <a:gd name="T40" fmla="*/ 72 w 173"/>
                <a:gd name="T41" fmla="*/ 112 h 173"/>
                <a:gd name="T42" fmla="*/ 66 w 173"/>
                <a:gd name="T43" fmla="*/ 98 h 173"/>
                <a:gd name="T44" fmla="*/ 66 w 173"/>
                <a:gd name="T45" fmla="*/ 98 h 173"/>
                <a:gd name="T46" fmla="*/ 61 w 173"/>
                <a:gd name="T47" fmla="*/ 54 h 173"/>
                <a:gd name="T48" fmla="*/ 61 w 173"/>
                <a:gd name="T49" fmla="*/ 29 h 173"/>
                <a:gd name="T50" fmla="*/ 61 w 173"/>
                <a:gd name="T51" fmla="*/ 14 h 173"/>
                <a:gd name="T52" fmla="*/ 18 w 173"/>
                <a:gd name="T53" fmla="*/ 0 h 173"/>
                <a:gd name="T54" fmla="*/ 6 w 173"/>
                <a:gd name="T55" fmla="*/ 14 h 173"/>
                <a:gd name="T56" fmla="*/ 0 w 173"/>
                <a:gd name="T57" fmla="*/ 42 h 173"/>
                <a:gd name="T58" fmla="*/ 12 w 173"/>
                <a:gd name="T59" fmla="*/ 54 h 173"/>
                <a:gd name="T60" fmla="*/ 24 w 173"/>
                <a:gd name="T61" fmla="*/ 86 h 173"/>
                <a:gd name="T62" fmla="*/ 43 w 173"/>
                <a:gd name="T63" fmla="*/ 86 h 173"/>
                <a:gd name="T64" fmla="*/ 55 w 173"/>
                <a:gd name="T65" fmla="*/ 86 h 173"/>
                <a:gd name="T66" fmla="*/ 55 w 173"/>
                <a:gd name="T67" fmla="*/ 86 h 173"/>
                <a:gd name="T68" fmla="*/ 55 w 173"/>
                <a:gd name="T69" fmla="*/ 98 h 173"/>
                <a:gd name="T70" fmla="*/ 49 w 173"/>
                <a:gd name="T71" fmla="*/ 98 h 173"/>
                <a:gd name="T72" fmla="*/ 49 w 173"/>
                <a:gd name="T73" fmla="*/ 98 h 173"/>
                <a:gd name="T74" fmla="*/ 24 w 173"/>
                <a:gd name="T75" fmla="*/ 98 h 173"/>
                <a:gd name="T76" fmla="*/ 18 w 173"/>
                <a:gd name="T77" fmla="*/ 112 h 173"/>
                <a:gd name="T78" fmla="*/ 37 w 173"/>
                <a:gd name="T79" fmla="*/ 140 h 173"/>
                <a:gd name="T80" fmla="*/ 37 w 173"/>
                <a:gd name="T81" fmla="*/ 151 h 173"/>
                <a:gd name="T82" fmla="*/ 43 w 173"/>
                <a:gd name="T83" fmla="*/ 167 h 173"/>
                <a:gd name="T84" fmla="*/ 55 w 173"/>
                <a:gd name="T85" fmla="*/ 112 h 173"/>
                <a:gd name="T86" fmla="*/ 55 w 173"/>
                <a:gd name="T87" fmla="*/ 140 h 173"/>
                <a:gd name="T88" fmla="*/ 66 w 173"/>
                <a:gd name="T89" fmla="*/ 151 h 173"/>
                <a:gd name="T90" fmla="*/ 72 w 173"/>
                <a:gd name="T91" fmla="*/ 151 h 173"/>
                <a:gd name="T92" fmla="*/ 72 w 173"/>
                <a:gd name="T93" fmla="*/ 167 h 173"/>
                <a:gd name="T94" fmla="*/ 103 w 173"/>
                <a:gd name="T95" fmla="*/ 194 h 173"/>
                <a:gd name="T96" fmla="*/ 115 w 173"/>
                <a:gd name="T97" fmla="*/ 206 h 173"/>
                <a:gd name="T98" fmla="*/ 127 w 173"/>
                <a:gd name="T99" fmla="*/ 223 h 173"/>
                <a:gd name="T100" fmla="*/ 133 w 173"/>
                <a:gd name="T101" fmla="*/ 238 h 173"/>
                <a:gd name="T102" fmla="*/ 145 w 173"/>
                <a:gd name="T103" fmla="*/ 291 h 173"/>
                <a:gd name="T104" fmla="*/ 154 w 173"/>
                <a:gd name="T105" fmla="*/ 291 h 173"/>
                <a:gd name="T106" fmla="*/ 139 w 173"/>
                <a:gd name="T107" fmla="*/ 305 h 173"/>
                <a:gd name="T108" fmla="*/ 154 w 173"/>
                <a:gd name="T109" fmla="*/ 305 h 173"/>
                <a:gd name="T110" fmla="*/ 145 w 173"/>
                <a:gd name="T111" fmla="*/ 305 h 173"/>
                <a:gd name="T112" fmla="*/ 145 w 173"/>
                <a:gd name="T113" fmla="*/ 319 h 173"/>
                <a:gd name="T114" fmla="*/ 133 w 173"/>
                <a:gd name="T115" fmla="*/ 319 h 173"/>
                <a:gd name="T116" fmla="*/ 121 w 173"/>
                <a:gd name="T117" fmla="*/ 358 h 173"/>
                <a:gd name="T118" fmla="*/ 139 w 173"/>
                <a:gd name="T119" fmla="*/ 358 h 173"/>
                <a:gd name="T120" fmla="*/ 145 w 173"/>
                <a:gd name="T121" fmla="*/ 333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E1E1E1"/>
            </a:solidFill>
            <a:ln w="9525">
              <a:solidFill>
                <a:srgbClr val="000000"/>
              </a:solidFill>
              <a:prstDash val="solid"/>
              <a:round/>
              <a:headEnd/>
              <a:tailEnd/>
            </a:ln>
          </p:spPr>
          <p:txBody>
            <a:bodyPr/>
            <a:lstStyle/>
            <a:p>
              <a:endParaRPr lang="en-US"/>
            </a:p>
          </p:txBody>
        </p:sp>
        <p:sp>
          <p:nvSpPr>
            <p:cNvPr id="18453" name="Freeform 39"/>
            <p:cNvSpPr>
              <a:spLocks noChangeAspect="1"/>
            </p:cNvSpPr>
            <p:nvPr/>
          </p:nvSpPr>
          <p:spPr bwMode="auto">
            <a:xfrm>
              <a:off x="4644" y="2577"/>
              <a:ext cx="115" cy="162"/>
            </a:xfrm>
            <a:custGeom>
              <a:avLst/>
              <a:gdLst>
                <a:gd name="T0" fmla="*/ 121 w 114"/>
                <a:gd name="T1" fmla="*/ 0 h 144"/>
                <a:gd name="T2" fmla="*/ 115 w 114"/>
                <a:gd name="T3" fmla="*/ 0 h 144"/>
                <a:gd name="T4" fmla="*/ 97 w 114"/>
                <a:gd name="T5" fmla="*/ 29 h 144"/>
                <a:gd name="T6" fmla="*/ 48 w 114"/>
                <a:gd name="T7" fmla="*/ 14 h 144"/>
                <a:gd name="T8" fmla="*/ 36 w 114"/>
                <a:gd name="T9" fmla="*/ 14 h 144"/>
                <a:gd name="T10" fmla="*/ 30 w 114"/>
                <a:gd name="T11" fmla="*/ 42 h 144"/>
                <a:gd name="T12" fmla="*/ 24 w 114"/>
                <a:gd name="T13" fmla="*/ 29 h 144"/>
                <a:gd name="T14" fmla="*/ 18 w 114"/>
                <a:gd name="T15" fmla="*/ 69 h 144"/>
                <a:gd name="T16" fmla="*/ 18 w 114"/>
                <a:gd name="T17" fmla="*/ 111 h 144"/>
                <a:gd name="T18" fmla="*/ 18 w 114"/>
                <a:gd name="T19" fmla="*/ 111 h 144"/>
                <a:gd name="T20" fmla="*/ 6 w 114"/>
                <a:gd name="T21" fmla="*/ 150 h 144"/>
                <a:gd name="T22" fmla="*/ 0 w 114"/>
                <a:gd name="T23" fmla="*/ 192 h 144"/>
                <a:gd name="T24" fmla="*/ 0 w 114"/>
                <a:gd name="T25" fmla="*/ 232 h 144"/>
                <a:gd name="T26" fmla="*/ 12 w 114"/>
                <a:gd name="T27" fmla="*/ 232 h 144"/>
                <a:gd name="T28" fmla="*/ 12 w 114"/>
                <a:gd name="T29" fmla="*/ 273 h 144"/>
                <a:gd name="T30" fmla="*/ 6 w 114"/>
                <a:gd name="T31" fmla="*/ 304 h 144"/>
                <a:gd name="T32" fmla="*/ 12 w 114"/>
                <a:gd name="T33" fmla="*/ 330 h 144"/>
                <a:gd name="T34" fmla="*/ 24 w 114"/>
                <a:gd name="T35" fmla="*/ 330 h 144"/>
                <a:gd name="T36" fmla="*/ 24 w 114"/>
                <a:gd name="T37" fmla="*/ 273 h 144"/>
                <a:gd name="T38" fmla="*/ 24 w 114"/>
                <a:gd name="T39" fmla="*/ 205 h 144"/>
                <a:gd name="T40" fmla="*/ 36 w 114"/>
                <a:gd name="T41" fmla="*/ 192 h 144"/>
                <a:gd name="T42" fmla="*/ 36 w 114"/>
                <a:gd name="T43" fmla="*/ 219 h 144"/>
                <a:gd name="T44" fmla="*/ 36 w 114"/>
                <a:gd name="T45" fmla="*/ 246 h 144"/>
                <a:gd name="T46" fmla="*/ 48 w 114"/>
                <a:gd name="T47" fmla="*/ 260 h 144"/>
                <a:gd name="T48" fmla="*/ 48 w 114"/>
                <a:gd name="T49" fmla="*/ 289 h 144"/>
                <a:gd name="T50" fmla="*/ 54 w 114"/>
                <a:gd name="T51" fmla="*/ 289 h 144"/>
                <a:gd name="T52" fmla="*/ 73 w 114"/>
                <a:gd name="T53" fmla="*/ 273 h 144"/>
                <a:gd name="T54" fmla="*/ 79 w 114"/>
                <a:gd name="T55" fmla="*/ 260 h 144"/>
                <a:gd name="T56" fmla="*/ 67 w 114"/>
                <a:gd name="T57" fmla="*/ 232 h 144"/>
                <a:gd name="T58" fmla="*/ 67 w 114"/>
                <a:gd name="T59" fmla="*/ 219 h 144"/>
                <a:gd name="T60" fmla="*/ 42 w 114"/>
                <a:gd name="T61" fmla="*/ 150 h 144"/>
                <a:gd name="T62" fmla="*/ 54 w 114"/>
                <a:gd name="T63" fmla="*/ 150 h 144"/>
                <a:gd name="T64" fmla="*/ 73 w 114"/>
                <a:gd name="T65" fmla="*/ 140 h 144"/>
                <a:gd name="T66" fmla="*/ 85 w 114"/>
                <a:gd name="T67" fmla="*/ 111 h 144"/>
                <a:gd name="T68" fmla="*/ 85 w 114"/>
                <a:gd name="T69" fmla="*/ 111 h 144"/>
                <a:gd name="T70" fmla="*/ 85 w 114"/>
                <a:gd name="T71" fmla="*/ 98 h 144"/>
                <a:gd name="T72" fmla="*/ 79 w 114"/>
                <a:gd name="T73" fmla="*/ 111 h 144"/>
                <a:gd name="T74" fmla="*/ 48 w 114"/>
                <a:gd name="T75" fmla="*/ 111 h 144"/>
                <a:gd name="T76" fmla="*/ 36 w 114"/>
                <a:gd name="T77" fmla="*/ 140 h 144"/>
                <a:gd name="T78" fmla="*/ 24 w 114"/>
                <a:gd name="T79" fmla="*/ 98 h 144"/>
                <a:gd name="T80" fmla="*/ 30 w 114"/>
                <a:gd name="T81" fmla="*/ 54 h 144"/>
                <a:gd name="T82" fmla="*/ 54 w 114"/>
                <a:gd name="T83" fmla="*/ 54 h 144"/>
                <a:gd name="T84" fmla="*/ 85 w 114"/>
                <a:gd name="T85" fmla="*/ 54 h 144"/>
                <a:gd name="T86" fmla="*/ 109 w 114"/>
                <a:gd name="T87" fmla="*/ 42 h 144"/>
                <a:gd name="T88" fmla="*/ 121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E1E1E1"/>
            </a:solidFill>
            <a:ln w="9525">
              <a:solidFill>
                <a:srgbClr val="000000"/>
              </a:solidFill>
              <a:prstDash val="solid"/>
              <a:round/>
              <a:headEnd/>
              <a:tailEnd/>
            </a:ln>
          </p:spPr>
          <p:txBody>
            <a:bodyPr/>
            <a:lstStyle/>
            <a:p>
              <a:endParaRPr lang="en-US"/>
            </a:p>
          </p:txBody>
        </p:sp>
        <p:sp>
          <p:nvSpPr>
            <p:cNvPr id="18454" name="Freeform 40"/>
            <p:cNvSpPr>
              <a:spLocks noChangeAspect="1"/>
            </p:cNvSpPr>
            <p:nvPr/>
          </p:nvSpPr>
          <p:spPr bwMode="auto">
            <a:xfrm>
              <a:off x="4402" y="2746"/>
              <a:ext cx="157" cy="60"/>
            </a:xfrm>
            <a:custGeom>
              <a:avLst/>
              <a:gdLst>
                <a:gd name="T0" fmla="*/ 163 w 156"/>
                <a:gd name="T1" fmla="*/ 126 h 53"/>
                <a:gd name="T2" fmla="*/ 163 w 156"/>
                <a:gd name="T3" fmla="*/ 126 h 53"/>
                <a:gd name="T4" fmla="*/ 163 w 156"/>
                <a:gd name="T5" fmla="*/ 86 h 53"/>
                <a:gd name="T6" fmla="*/ 151 w 156"/>
                <a:gd name="T7" fmla="*/ 86 h 53"/>
                <a:gd name="T8" fmla="*/ 139 w 156"/>
                <a:gd name="T9" fmla="*/ 86 h 53"/>
                <a:gd name="T10" fmla="*/ 133 w 156"/>
                <a:gd name="T11" fmla="*/ 58 h 53"/>
                <a:gd name="T12" fmla="*/ 115 w 156"/>
                <a:gd name="T13" fmla="*/ 42 h 53"/>
                <a:gd name="T14" fmla="*/ 103 w 156"/>
                <a:gd name="T15" fmla="*/ 29 h 53"/>
                <a:gd name="T16" fmla="*/ 97 w 156"/>
                <a:gd name="T17" fmla="*/ 42 h 53"/>
                <a:gd name="T18" fmla="*/ 60 w 156"/>
                <a:gd name="T19" fmla="*/ 42 h 53"/>
                <a:gd name="T20" fmla="*/ 54 w 156"/>
                <a:gd name="T21" fmla="*/ 29 h 53"/>
                <a:gd name="T22" fmla="*/ 36 w 156"/>
                <a:gd name="T23" fmla="*/ 0 h 53"/>
                <a:gd name="T24" fmla="*/ 12 w 156"/>
                <a:gd name="T25" fmla="*/ 0 h 53"/>
                <a:gd name="T26" fmla="*/ 6 w 156"/>
                <a:gd name="T27" fmla="*/ 29 h 53"/>
                <a:gd name="T28" fmla="*/ 0 w 156"/>
                <a:gd name="T29" fmla="*/ 42 h 53"/>
                <a:gd name="T30" fmla="*/ 18 w 156"/>
                <a:gd name="T31" fmla="*/ 58 h 53"/>
                <a:gd name="T32" fmla="*/ 18 w 156"/>
                <a:gd name="T33" fmla="*/ 58 h 53"/>
                <a:gd name="T34" fmla="*/ 36 w 156"/>
                <a:gd name="T35" fmla="*/ 70 h 53"/>
                <a:gd name="T36" fmla="*/ 54 w 156"/>
                <a:gd name="T37" fmla="*/ 86 h 53"/>
                <a:gd name="T38" fmla="*/ 66 w 156"/>
                <a:gd name="T39" fmla="*/ 97 h 53"/>
                <a:gd name="T40" fmla="*/ 91 w 156"/>
                <a:gd name="T41" fmla="*/ 97 h 53"/>
                <a:gd name="T42" fmla="*/ 115 w 156"/>
                <a:gd name="T43" fmla="*/ 111 h 53"/>
                <a:gd name="T44" fmla="*/ 139 w 156"/>
                <a:gd name="T45" fmla="*/ 111 h 53"/>
                <a:gd name="T46" fmla="*/ 151 w 156"/>
                <a:gd name="T47" fmla="*/ 126 h 53"/>
                <a:gd name="T48" fmla="*/ 163 w 156"/>
                <a:gd name="T49" fmla="*/ 126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E1E1E1"/>
            </a:solidFill>
            <a:ln w="9525">
              <a:solidFill>
                <a:srgbClr val="000000"/>
              </a:solidFill>
              <a:prstDash val="solid"/>
              <a:round/>
              <a:headEnd/>
              <a:tailEnd/>
            </a:ln>
          </p:spPr>
          <p:txBody>
            <a:bodyPr/>
            <a:lstStyle/>
            <a:p>
              <a:endParaRPr lang="en-US"/>
            </a:p>
          </p:txBody>
        </p:sp>
        <p:sp>
          <p:nvSpPr>
            <p:cNvPr id="18455" name="Freeform 41"/>
            <p:cNvSpPr>
              <a:spLocks noChangeAspect="1"/>
            </p:cNvSpPr>
            <p:nvPr/>
          </p:nvSpPr>
          <p:spPr bwMode="auto">
            <a:xfrm>
              <a:off x="4716" y="2799"/>
              <a:ext cx="73" cy="47"/>
            </a:xfrm>
            <a:custGeom>
              <a:avLst/>
              <a:gdLst>
                <a:gd name="T0" fmla="*/ 79 w 72"/>
                <a:gd name="T1" fmla="*/ 0 h 42"/>
                <a:gd name="T2" fmla="*/ 49 w 72"/>
                <a:gd name="T3" fmla="*/ 13 h 42"/>
                <a:gd name="T4" fmla="*/ 12 w 72"/>
                <a:gd name="T5" fmla="*/ 39 h 42"/>
                <a:gd name="T6" fmla="*/ 0 w 72"/>
                <a:gd name="T7" fmla="*/ 79 h 42"/>
                <a:gd name="T8" fmla="*/ 0 w 72"/>
                <a:gd name="T9" fmla="*/ 79 h 42"/>
                <a:gd name="T10" fmla="*/ 6 w 72"/>
                <a:gd name="T11" fmla="*/ 93 h 42"/>
                <a:gd name="T12" fmla="*/ 24 w 72"/>
                <a:gd name="T13" fmla="*/ 67 h 42"/>
                <a:gd name="T14" fmla="*/ 55 w 72"/>
                <a:gd name="T15" fmla="*/ 27 h 42"/>
                <a:gd name="T16" fmla="*/ 79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42">
                  <a:moveTo>
                    <a:pt x="72" y="0"/>
                  </a:moveTo>
                  <a:lnTo>
                    <a:pt x="42" y="6"/>
                  </a:lnTo>
                  <a:lnTo>
                    <a:pt x="12" y="18"/>
                  </a:lnTo>
                  <a:lnTo>
                    <a:pt x="0" y="36"/>
                  </a:lnTo>
                  <a:lnTo>
                    <a:pt x="6" y="42"/>
                  </a:lnTo>
                  <a:lnTo>
                    <a:pt x="24" y="30"/>
                  </a:lnTo>
                  <a:lnTo>
                    <a:pt x="48" y="12"/>
                  </a:lnTo>
                  <a:lnTo>
                    <a:pt x="72" y="0"/>
                  </a:lnTo>
                  <a:close/>
                </a:path>
              </a:pathLst>
            </a:custGeom>
            <a:solidFill>
              <a:srgbClr val="E1E1E1"/>
            </a:solidFill>
            <a:ln w="9525">
              <a:solidFill>
                <a:srgbClr val="000000"/>
              </a:solidFill>
              <a:prstDash val="solid"/>
              <a:round/>
              <a:headEnd/>
              <a:tailEnd/>
            </a:ln>
          </p:spPr>
          <p:txBody>
            <a:bodyPr/>
            <a:lstStyle/>
            <a:p>
              <a:endParaRPr lang="en-US"/>
            </a:p>
          </p:txBody>
        </p:sp>
        <p:sp>
          <p:nvSpPr>
            <p:cNvPr id="18456" name="Freeform 42"/>
            <p:cNvSpPr>
              <a:spLocks noChangeAspect="1"/>
            </p:cNvSpPr>
            <p:nvPr/>
          </p:nvSpPr>
          <p:spPr bwMode="auto">
            <a:xfrm>
              <a:off x="4801" y="2564"/>
              <a:ext cx="24" cy="67"/>
            </a:xfrm>
            <a:custGeom>
              <a:avLst/>
              <a:gdLst>
                <a:gd name="T0" fmla="*/ 24 w 24"/>
                <a:gd name="T1" fmla="*/ 92 h 60"/>
                <a:gd name="T2" fmla="*/ 12 w 24"/>
                <a:gd name="T3" fmla="*/ 52 h 60"/>
                <a:gd name="T4" fmla="*/ 18 w 24"/>
                <a:gd name="T5" fmla="*/ 39 h 60"/>
                <a:gd name="T6" fmla="*/ 12 w 24"/>
                <a:gd name="T7" fmla="*/ 26 h 60"/>
                <a:gd name="T8" fmla="*/ 6 w 24"/>
                <a:gd name="T9" fmla="*/ 39 h 60"/>
                <a:gd name="T10" fmla="*/ 0 w 24"/>
                <a:gd name="T11" fmla="*/ 65 h 60"/>
                <a:gd name="T12" fmla="*/ 0 w 24"/>
                <a:gd name="T13" fmla="*/ 52 h 60"/>
                <a:gd name="T14" fmla="*/ 6 w 24"/>
                <a:gd name="T15" fmla="*/ 13 h 60"/>
                <a:gd name="T16" fmla="*/ 6 w 24"/>
                <a:gd name="T17" fmla="*/ 0 h 60"/>
                <a:gd name="T18" fmla="*/ 0 w 24"/>
                <a:gd name="T19" fmla="*/ 26 h 60"/>
                <a:gd name="T20" fmla="*/ 0 w 24"/>
                <a:gd name="T21" fmla="*/ 65 h 60"/>
                <a:gd name="T22" fmla="*/ 0 w 24"/>
                <a:gd name="T23" fmla="*/ 92 h 60"/>
                <a:gd name="T24" fmla="*/ 12 w 24"/>
                <a:gd name="T25" fmla="*/ 131 h 60"/>
                <a:gd name="T26" fmla="*/ 6 w 24"/>
                <a:gd name="T27" fmla="*/ 78 h 60"/>
                <a:gd name="T28" fmla="*/ 24 w 24"/>
                <a:gd name="T29" fmla="*/ 92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E1E1E1"/>
            </a:solidFill>
            <a:ln w="9525">
              <a:solidFill>
                <a:srgbClr val="000000"/>
              </a:solidFill>
              <a:prstDash val="solid"/>
              <a:round/>
              <a:headEnd/>
              <a:tailEnd/>
            </a:ln>
          </p:spPr>
          <p:txBody>
            <a:bodyPr/>
            <a:lstStyle/>
            <a:p>
              <a:endParaRPr lang="en-US"/>
            </a:p>
          </p:txBody>
        </p:sp>
        <p:sp>
          <p:nvSpPr>
            <p:cNvPr id="18457" name="Freeform 43"/>
            <p:cNvSpPr>
              <a:spLocks noChangeAspect="1"/>
            </p:cNvSpPr>
            <p:nvPr/>
          </p:nvSpPr>
          <p:spPr bwMode="auto">
            <a:xfrm>
              <a:off x="4807" y="2678"/>
              <a:ext cx="49" cy="21"/>
            </a:xfrm>
            <a:custGeom>
              <a:avLst/>
              <a:gdLst>
                <a:gd name="T0" fmla="*/ 55 w 48"/>
                <a:gd name="T1" fmla="*/ 35 h 18"/>
                <a:gd name="T2" fmla="*/ 55 w 48"/>
                <a:gd name="T3" fmla="*/ 55 h 18"/>
                <a:gd name="T4" fmla="*/ 31 w 48"/>
                <a:gd name="T5" fmla="*/ 18 h 18"/>
                <a:gd name="T6" fmla="*/ 12 w 48"/>
                <a:gd name="T7" fmla="*/ 35 h 18"/>
                <a:gd name="T8" fmla="*/ 0 w 48"/>
                <a:gd name="T9" fmla="*/ 18 h 18"/>
                <a:gd name="T10" fmla="*/ 0 w 48"/>
                <a:gd name="T11" fmla="*/ 35 h 18"/>
                <a:gd name="T12" fmla="*/ 0 w 48"/>
                <a:gd name="T13" fmla="*/ 0 h 18"/>
                <a:gd name="T14" fmla="*/ 12 w 48"/>
                <a:gd name="T15" fmla="*/ 0 h 18"/>
                <a:gd name="T16" fmla="*/ 49 w 48"/>
                <a:gd name="T17" fmla="*/ 0 h 18"/>
                <a:gd name="T18" fmla="*/ 55 w 48"/>
                <a:gd name="T19" fmla="*/ 35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E1E1E1"/>
            </a:solidFill>
            <a:ln w="9525">
              <a:solidFill>
                <a:srgbClr val="000000"/>
              </a:solidFill>
              <a:prstDash val="solid"/>
              <a:round/>
              <a:headEnd/>
              <a:tailEnd/>
            </a:ln>
          </p:spPr>
          <p:txBody>
            <a:bodyPr/>
            <a:lstStyle/>
            <a:p>
              <a:endParaRPr lang="en-US"/>
            </a:p>
          </p:txBody>
        </p:sp>
        <p:sp>
          <p:nvSpPr>
            <p:cNvPr id="18458" name="Freeform 44"/>
            <p:cNvSpPr>
              <a:spLocks noChangeAspect="1"/>
            </p:cNvSpPr>
            <p:nvPr/>
          </p:nvSpPr>
          <p:spPr bwMode="auto">
            <a:xfrm>
              <a:off x="4656" y="2799"/>
              <a:ext cx="54" cy="13"/>
            </a:xfrm>
            <a:custGeom>
              <a:avLst/>
              <a:gdLst>
                <a:gd name="T0" fmla="*/ 54 w 54"/>
                <a:gd name="T1" fmla="*/ 0 h 12"/>
                <a:gd name="T2" fmla="*/ 54 w 54"/>
                <a:gd name="T3" fmla="*/ 0 h 12"/>
                <a:gd name="T4" fmla="*/ 54 w 54"/>
                <a:gd name="T5" fmla="*/ 0 h 12"/>
                <a:gd name="T6" fmla="*/ 48 w 54"/>
                <a:gd name="T7" fmla="*/ 13 h 12"/>
                <a:gd name="T8" fmla="*/ 36 w 54"/>
                <a:gd name="T9" fmla="*/ 13 h 12"/>
                <a:gd name="T10" fmla="*/ 24 w 54"/>
                <a:gd name="T11" fmla="*/ 0 h 12"/>
                <a:gd name="T12" fmla="*/ 6 w 54"/>
                <a:gd name="T13" fmla="*/ 0 h 12"/>
                <a:gd name="T14" fmla="*/ 0 w 54"/>
                <a:gd name="T15" fmla="*/ 13 h 12"/>
                <a:gd name="T16" fmla="*/ 6 w 54"/>
                <a:gd name="T17" fmla="*/ 20 h 12"/>
                <a:gd name="T18" fmla="*/ 24 w 54"/>
                <a:gd name="T19" fmla="*/ 20 h 12"/>
                <a:gd name="T20" fmla="*/ 42 w 54"/>
                <a:gd name="T21" fmla="*/ 13 h 12"/>
                <a:gd name="T22" fmla="*/ 54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E1E1E1"/>
            </a:solidFill>
            <a:ln w="9525">
              <a:solidFill>
                <a:srgbClr val="000000"/>
              </a:solidFill>
              <a:prstDash val="solid"/>
              <a:round/>
              <a:headEnd/>
              <a:tailEnd/>
            </a:ln>
          </p:spPr>
          <p:txBody>
            <a:bodyPr/>
            <a:lstStyle/>
            <a:p>
              <a:endParaRPr lang="en-US"/>
            </a:p>
          </p:txBody>
        </p:sp>
        <p:sp>
          <p:nvSpPr>
            <p:cNvPr id="18459" name="Freeform 45"/>
            <p:cNvSpPr>
              <a:spLocks noChangeAspect="1"/>
            </p:cNvSpPr>
            <p:nvPr/>
          </p:nvSpPr>
          <p:spPr bwMode="auto">
            <a:xfrm>
              <a:off x="4402" y="2645"/>
              <a:ext cx="29" cy="33"/>
            </a:xfrm>
            <a:custGeom>
              <a:avLst/>
              <a:gdLst>
                <a:gd name="T0" fmla="*/ 23 w 30"/>
                <a:gd name="T1" fmla="*/ 47 h 30"/>
                <a:gd name="T2" fmla="*/ 17 w 30"/>
                <a:gd name="T3" fmla="*/ 58 h 30"/>
                <a:gd name="T4" fmla="*/ 12 w 30"/>
                <a:gd name="T5" fmla="*/ 47 h 30"/>
                <a:gd name="T6" fmla="*/ 6 w 30"/>
                <a:gd name="T7" fmla="*/ 23 h 30"/>
                <a:gd name="T8" fmla="*/ 0 w 30"/>
                <a:gd name="T9" fmla="*/ 23 h 30"/>
                <a:gd name="T10" fmla="*/ 6 w 30"/>
                <a:gd name="T11" fmla="*/ 13 h 30"/>
                <a:gd name="T12" fmla="*/ 12 w 30"/>
                <a:gd name="T13" fmla="*/ 0 h 30"/>
                <a:gd name="T14" fmla="*/ 15 w 30"/>
                <a:gd name="T15" fmla="*/ 35 h 30"/>
                <a:gd name="T16" fmla="*/ 23 w 30"/>
                <a:gd name="T17" fmla="*/ 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18460" name="Freeform 46"/>
            <p:cNvSpPr>
              <a:spLocks noChangeAspect="1"/>
            </p:cNvSpPr>
            <p:nvPr/>
          </p:nvSpPr>
          <p:spPr bwMode="auto">
            <a:xfrm>
              <a:off x="4601" y="2792"/>
              <a:ext cx="43" cy="20"/>
            </a:xfrm>
            <a:custGeom>
              <a:avLst/>
              <a:gdLst>
                <a:gd name="T0" fmla="*/ 49 w 42"/>
                <a:gd name="T1" fmla="*/ 24 h 18"/>
                <a:gd name="T2" fmla="*/ 43 w 42"/>
                <a:gd name="T3" fmla="*/ 13 h 18"/>
                <a:gd name="T4" fmla="*/ 37 w 42"/>
                <a:gd name="T5" fmla="*/ 13 h 18"/>
                <a:gd name="T6" fmla="*/ 18 w 42"/>
                <a:gd name="T7" fmla="*/ 0 h 18"/>
                <a:gd name="T8" fmla="*/ 31 w 42"/>
                <a:gd name="T9" fmla="*/ 24 h 18"/>
                <a:gd name="T10" fmla="*/ 18 w 42"/>
                <a:gd name="T11" fmla="*/ 24 h 18"/>
                <a:gd name="T12" fmla="*/ 0 w 42"/>
                <a:gd name="T13" fmla="*/ 24 h 18"/>
                <a:gd name="T14" fmla="*/ 0 w 42"/>
                <a:gd name="T15" fmla="*/ 37 h 18"/>
                <a:gd name="T16" fmla="*/ 12 w 42"/>
                <a:gd name="T17" fmla="*/ 37 h 18"/>
                <a:gd name="T18" fmla="*/ 37 w 42"/>
                <a:gd name="T19" fmla="*/ 24 h 18"/>
                <a:gd name="T20" fmla="*/ 43 w 42"/>
                <a:gd name="T21" fmla="*/ 37 h 18"/>
                <a:gd name="T22" fmla="*/ 43 w 42"/>
                <a:gd name="T23" fmla="*/ 24 h 18"/>
                <a:gd name="T24" fmla="*/ 49 w 42"/>
                <a:gd name="T25" fmla="*/ 24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E1E1E1"/>
            </a:solidFill>
            <a:ln w="9525">
              <a:solidFill>
                <a:srgbClr val="000000"/>
              </a:solidFill>
              <a:prstDash val="solid"/>
              <a:round/>
              <a:headEnd/>
              <a:tailEnd/>
            </a:ln>
          </p:spPr>
          <p:txBody>
            <a:bodyPr/>
            <a:lstStyle/>
            <a:p>
              <a:endParaRPr lang="en-US"/>
            </a:p>
          </p:txBody>
        </p:sp>
        <p:sp>
          <p:nvSpPr>
            <p:cNvPr id="18461" name="Freeform 47"/>
            <p:cNvSpPr>
              <a:spLocks noChangeAspect="1"/>
            </p:cNvSpPr>
            <p:nvPr/>
          </p:nvSpPr>
          <p:spPr bwMode="auto">
            <a:xfrm>
              <a:off x="4637" y="2826"/>
              <a:ext cx="30" cy="13"/>
            </a:xfrm>
            <a:custGeom>
              <a:avLst/>
              <a:gdLst>
                <a:gd name="T0" fmla="*/ 30 w 30"/>
                <a:gd name="T1" fmla="*/ 20 h 12"/>
                <a:gd name="T2" fmla="*/ 18 w 30"/>
                <a:gd name="T3" fmla="*/ 20 h 12"/>
                <a:gd name="T4" fmla="*/ 6 w 30"/>
                <a:gd name="T5" fmla="*/ 13 h 12"/>
                <a:gd name="T6" fmla="*/ 0 w 30"/>
                <a:gd name="T7" fmla="*/ 0 h 12"/>
                <a:gd name="T8" fmla="*/ 18 w 30"/>
                <a:gd name="T9" fmla="*/ 0 h 12"/>
                <a:gd name="T10" fmla="*/ 30 w 30"/>
                <a:gd name="T11" fmla="*/ 2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18462" name="Freeform 48"/>
            <p:cNvSpPr>
              <a:spLocks noChangeAspect="1"/>
            </p:cNvSpPr>
            <p:nvPr/>
          </p:nvSpPr>
          <p:spPr bwMode="auto">
            <a:xfrm>
              <a:off x="4771" y="2678"/>
              <a:ext cx="24" cy="21"/>
            </a:xfrm>
            <a:custGeom>
              <a:avLst/>
              <a:gdLst>
                <a:gd name="T0" fmla="*/ 24 w 24"/>
                <a:gd name="T1" fmla="*/ 35 h 18"/>
                <a:gd name="T2" fmla="*/ 12 w 24"/>
                <a:gd name="T3" fmla="*/ 55 h 18"/>
                <a:gd name="T4" fmla="*/ 0 w 24"/>
                <a:gd name="T5" fmla="*/ 18 h 18"/>
                <a:gd name="T6" fmla="*/ 6 w 24"/>
                <a:gd name="T7" fmla="*/ 0 h 18"/>
                <a:gd name="T8" fmla="*/ 24 w 24"/>
                <a:gd name="T9" fmla="*/ 35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24" y="12"/>
                  </a:moveTo>
                  <a:lnTo>
                    <a:pt x="12" y="18"/>
                  </a:lnTo>
                  <a:lnTo>
                    <a:pt x="0" y="6"/>
                  </a:lnTo>
                  <a:lnTo>
                    <a:pt x="6"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8463" name="Freeform 49"/>
            <p:cNvSpPr>
              <a:spLocks noChangeAspect="1"/>
            </p:cNvSpPr>
            <p:nvPr/>
          </p:nvSpPr>
          <p:spPr bwMode="auto">
            <a:xfrm>
              <a:off x="4559" y="2792"/>
              <a:ext cx="24" cy="14"/>
            </a:xfrm>
            <a:custGeom>
              <a:avLst/>
              <a:gdLst>
                <a:gd name="T0" fmla="*/ 24 w 24"/>
                <a:gd name="T1" fmla="*/ 18 h 12"/>
                <a:gd name="T2" fmla="*/ 18 w 24"/>
                <a:gd name="T3" fmla="*/ 18 h 12"/>
                <a:gd name="T4" fmla="*/ 0 w 24"/>
                <a:gd name="T5" fmla="*/ 0 h 12"/>
                <a:gd name="T6" fmla="*/ 12 w 24"/>
                <a:gd name="T7" fmla="*/ 35 h 12"/>
                <a:gd name="T8" fmla="*/ 24 w 24"/>
                <a:gd name="T9" fmla="*/ 1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24" y="6"/>
                  </a:moveTo>
                  <a:lnTo>
                    <a:pt x="18" y="6"/>
                  </a:lnTo>
                  <a:lnTo>
                    <a:pt x="0" y="0"/>
                  </a:lnTo>
                  <a:lnTo>
                    <a:pt x="12" y="12"/>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18464" name="Freeform 50"/>
            <p:cNvSpPr>
              <a:spLocks noChangeAspect="1"/>
            </p:cNvSpPr>
            <p:nvPr/>
          </p:nvSpPr>
          <p:spPr bwMode="auto">
            <a:xfrm>
              <a:off x="4255" y="2577"/>
              <a:ext cx="18" cy="20"/>
            </a:xfrm>
            <a:custGeom>
              <a:avLst/>
              <a:gdLst>
                <a:gd name="T0" fmla="*/ 24 w 17"/>
                <a:gd name="T1" fmla="*/ 24 h 18"/>
                <a:gd name="T2" fmla="*/ 18 w 17"/>
                <a:gd name="T3" fmla="*/ 37 h 18"/>
                <a:gd name="T4" fmla="*/ 0 w 17"/>
                <a:gd name="T5" fmla="*/ 13 h 18"/>
                <a:gd name="T6" fmla="*/ 6 w 17"/>
                <a:gd name="T7" fmla="*/ 0 h 18"/>
                <a:gd name="T8" fmla="*/ 24 w 17"/>
                <a:gd name="T9" fmla="*/ 24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17" y="12"/>
                  </a:moveTo>
                  <a:lnTo>
                    <a:pt x="11" y="18"/>
                  </a:lnTo>
                  <a:lnTo>
                    <a:pt x="0" y="6"/>
                  </a:lnTo>
                  <a:lnTo>
                    <a:pt x="6" y="0"/>
                  </a:lnTo>
                  <a:lnTo>
                    <a:pt x="17" y="12"/>
                  </a:lnTo>
                  <a:close/>
                </a:path>
              </a:pathLst>
            </a:custGeom>
            <a:solidFill>
              <a:srgbClr val="E1E1E1"/>
            </a:solidFill>
            <a:ln w="9525">
              <a:solidFill>
                <a:srgbClr val="000000"/>
              </a:solidFill>
              <a:prstDash val="solid"/>
              <a:round/>
              <a:headEnd/>
              <a:tailEnd/>
            </a:ln>
          </p:spPr>
          <p:txBody>
            <a:bodyPr/>
            <a:lstStyle/>
            <a:p>
              <a:endParaRPr lang="en-US"/>
            </a:p>
          </p:txBody>
        </p:sp>
        <p:sp>
          <p:nvSpPr>
            <p:cNvPr id="18465" name="Freeform 51"/>
            <p:cNvSpPr>
              <a:spLocks noChangeAspect="1"/>
            </p:cNvSpPr>
            <p:nvPr/>
          </p:nvSpPr>
          <p:spPr bwMode="auto">
            <a:xfrm>
              <a:off x="4590" y="2799"/>
              <a:ext cx="11" cy="13"/>
            </a:xfrm>
            <a:custGeom>
              <a:avLst/>
              <a:gdLst>
                <a:gd name="T0" fmla="*/ 11 w 11"/>
                <a:gd name="T1" fmla="*/ 0 h 12"/>
                <a:gd name="T2" fmla="*/ 5 w 11"/>
                <a:gd name="T3" fmla="*/ 0 h 12"/>
                <a:gd name="T4" fmla="*/ 0 w 11"/>
                <a:gd name="T5" fmla="*/ 13 h 12"/>
                <a:gd name="T6" fmla="*/ 5 w 11"/>
                <a:gd name="T7" fmla="*/ 20 h 12"/>
                <a:gd name="T8" fmla="*/ 11 w 1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0"/>
                  </a:moveTo>
                  <a:lnTo>
                    <a:pt x="5" y="0"/>
                  </a:lnTo>
                  <a:lnTo>
                    <a:pt x="0" y="6"/>
                  </a:lnTo>
                  <a:lnTo>
                    <a:pt x="5" y="12"/>
                  </a:lnTo>
                  <a:lnTo>
                    <a:pt x="11" y="0"/>
                  </a:lnTo>
                  <a:close/>
                </a:path>
              </a:pathLst>
            </a:custGeom>
            <a:solidFill>
              <a:srgbClr val="E1E1E1"/>
            </a:solidFill>
            <a:ln w="9525">
              <a:solidFill>
                <a:srgbClr val="000000"/>
              </a:solidFill>
              <a:prstDash val="solid"/>
              <a:round/>
              <a:headEnd/>
              <a:tailEnd/>
            </a:ln>
          </p:spPr>
          <p:txBody>
            <a:bodyPr/>
            <a:lstStyle/>
            <a:p>
              <a:endParaRPr lang="en-US"/>
            </a:p>
          </p:txBody>
        </p:sp>
        <p:sp>
          <p:nvSpPr>
            <p:cNvPr id="18466" name="Freeform 52"/>
            <p:cNvSpPr>
              <a:spLocks noChangeAspect="1"/>
            </p:cNvSpPr>
            <p:nvPr/>
          </p:nvSpPr>
          <p:spPr bwMode="auto">
            <a:xfrm>
              <a:off x="4443" y="2672"/>
              <a:ext cx="13" cy="13"/>
            </a:xfrm>
            <a:custGeom>
              <a:avLst/>
              <a:gdLst>
                <a:gd name="T0" fmla="*/ 20 w 12"/>
                <a:gd name="T1" fmla="*/ 13 h 12"/>
                <a:gd name="T2" fmla="*/ 13 w 12"/>
                <a:gd name="T3" fmla="*/ 20 h 12"/>
                <a:gd name="T4" fmla="*/ 0 w 12"/>
                <a:gd name="T5" fmla="*/ 20 h 12"/>
                <a:gd name="T6" fmla="*/ 0 w 12"/>
                <a:gd name="T7" fmla="*/ 0 h 12"/>
                <a:gd name="T8" fmla="*/ 20 w 12"/>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12"/>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8467" name="Freeform 53"/>
            <p:cNvSpPr>
              <a:spLocks noChangeAspect="1"/>
            </p:cNvSpPr>
            <p:nvPr/>
          </p:nvSpPr>
          <p:spPr bwMode="auto">
            <a:xfrm>
              <a:off x="4710" y="2712"/>
              <a:ext cx="6" cy="27"/>
            </a:xfrm>
            <a:custGeom>
              <a:avLst/>
              <a:gdLst>
                <a:gd name="T0" fmla="*/ 6 w 6"/>
                <a:gd name="T1" fmla="*/ 42 h 24"/>
                <a:gd name="T2" fmla="*/ 6 w 6"/>
                <a:gd name="T3" fmla="*/ 42 h 24"/>
                <a:gd name="T4" fmla="*/ 6 w 6"/>
                <a:gd name="T5" fmla="*/ 14 h 24"/>
                <a:gd name="T6" fmla="*/ 6 w 6"/>
                <a:gd name="T7" fmla="*/ 0 h 24"/>
                <a:gd name="T8" fmla="*/ 0 w 6"/>
                <a:gd name="T9" fmla="*/ 54 h 24"/>
                <a:gd name="T10" fmla="*/ 6 w 6"/>
                <a:gd name="T11" fmla="*/ 42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8468" name="Rectangle 54"/>
            <p:cNvSpPr>
              <a:spLocks noChangeAspect="1" noChangeArrowheads="1"/>
            </p:cNvSpPr>
            <p:nvPr/>
          </p:nvSpPr>
          <p:spPr bwMode="auto">
            <a:xfrm>
              <a:off x="4916" y="2739"/>
              <a:ext cx="6" cy="14"/>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469" name="Freeform 55"/>
            <p:cNvSpPr>
              <a:spLocks noChangeAspect="1"/>
            </p:cNvSpPr>
            <p:nvPr/>
          </p:nvSpPr>
          <p:spPr bwMode="auto">
            <a:xfrm>
              <a:off x="4286" y="2631"/>
              <a:ext cx="11" cy="20"/>
            </a:xfrm>
            <a:custGeom>
              <a:avLst/>
              <a:gdLst>
                <a:gd name="T0" fmla="*/ 6 w 12"/>
                <a:gd name="T1" fmla="*/ 37 h 18"/>
                <a:gd name="T2" fmla="*/ 0 w 12"/>
                <a:gd name="T3" fmla="*/ 37 h 18"/>
                <a:gd name="T4" fmla="*/ 0 w 12"/>
                <a:gd name="T5" fmla="*/ 0 h 18"/>
                <a:gd name="T6" fmla="*/ 6 w 12"/>
                <a:gd name="T7" fmla="*/ 3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12" y="18"/>
                  </a:moveTo>
                  <a:lnTo>
                    <a:pt x="0" y="18"/>
                  </a:lnTo>
                  <a:lnTo>
                    <a:pt x="0" y="0"/>
                  </a:lnTo>
                  <a:lnTo>
                    <a:pt x="12" y="18"/>
                  </a:lnTo>
                  <a:close/>
                </a:path>
              </a:pathLst>
            </a:custGeom>
            <a:solidFill>
              <a:srgbClr val="E1E1E1"/>
            </a:solidFill>
            <a:ln w="9525">
              <a:solidFill>
                <a:srgbClr val="000000"/>
              </a:solidFill>
              <a:prstDash val="solid"/>
              <a:round/>
              <a:headEnd/>
              <a:tailEnd/>
            </a:ln>
          </p:spPr>
          <p:txBody>
            <a:bodyPr/>
            <a:lstStyle/>
            <a:p>
              <a:endParaRPr lang="en-US"/>
            </a:p>
          </p:txBody>
        </p:sp>
        <p:sp>
          <p:nvSpPr>
            <p:cNvPr id="18470" name="Freeform 56"/>
            <p:cNvSpPr>
              <a:spLocks noChangeAspect="1"/>
            </p:cNvSpPr>
            <p:nvPr/>
          </p:nvSpPr>
          <p:spPr bwMode="auto">
            <a:xfrm>
              <a:off x="4703" y="2719"/>
              <a:ext cx="7" cy="13"/>
            </a:xfrm>
            <a:custGeom>
              <a:avLst/>
              <a:gdLst>
                <a:gd name="T0" fmla="*/ 18 w 6"/>
                <a:gd name="T1" fmla="*/ 13 h 12"/>
                <a:gd name="T2" fmla="*/ 18 w 6"/>
                <a:gd name="T3" fmla="*/ 0 h 12"/>
                <a:gd name="T4" fmla="*/ 18 w 6"/>
                <a:gd name="T5" fmla="*/ 0 h 12"/>
                <a:gd name="T6" fmla="*/ 0 w 6"/>
                <a:gd name="T7" fmla="*/ 20 h 12"/>
                <a:gd name="T8" fmla="*/ 18 w 6"/>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6"/>
                  </a:moveTo>
                  <a:lnTo>
                    <a:pt x="6" y="0"/>
                  </a:lnTo>
                  <a:lnTo>
                    <a:pt x="0" y="12"/>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8471" name="Freeform 57"/>
            <p:cNvSpPr>
              <a:spLocks noChangeAspect="1"/>
            </p:cNvSpPr>
            <p:nvPr/>
          </p:nvSpPr>
          <p:spPr bwMode="auto">
            <a:xfrm>
              <a:off x="4741" y="2651"/>
              <a:ext cx="18" cy="7"/>
            </a:xfrm>
            <a:custGeom>
              <a:avLst/>
              <a:gdLst>
                <a:gd name="T0" fmla="*/ 18 w 18"/>
                <a:gd name="T1" fmla="*/ 18 h 6"/>
                <a:gd name="T2" fmla="*/ 6 w 18"/>
                <a:gd name="T3" fmla="*/ 0 h 6"/>
                <a:gd name="T4" fmla="*/ 0 w 18"/>
                <a:gd name="T5" fmla="*/ 18 h 6"/>
                <a:gd name="T6" fmla="*/ 18 w 18"/>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6" y="0"/>
                  </a:lnTo>
                  <a:lnTo>
                    <a:pt x="0" y="6"/>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18472" name="Freeform 58"/>
            <p:cNvSpPr>
              <a:spLocks noChangeAspect="1"/>
            </p:cNvSpPr>
            <p:nvPr/>
          </p:nvSpPr>
          <p:spPr bwMode="auto">
            <a:xfrm>
              <a:off x="4911" y="2753"/>
              <a:ext cx="5" cy="13"/>
            </a:xfrm>
            <a:custGeom>
              <a:avLst/>
              <a:gdLst>
                <a:gd name="T0" fmla="*/ 3 w 6"/>
                <a:gd name="T1" fmla="*/ 13 h 12"/>
                <a:gd name="T2" fmla="*/ 0 w 6"/>
                <a:gd name="T3" fmla="*/ 20 h 12"/>
                <a:gd name="T4" fmla="*/ 0 w 6"/>
                <a:gd name="T5" fmla="*/ 0 h 12"/>
                <a:gd name="T6" fmla="*/ 3 w 6"/>
                <a:gd name="T7" fmla="*/ 13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6"/>
                  </a:moveTo>
                  <a:lnTo>
                    <a:pt x="0" y="12"/>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8473" name="Freeform 59"/>
            <p:cNvSpPr>
              <a:spLocks noChangeAspect="1"/>
            </p:cNvSpPr>
            <p:nvPr/>
          </p:nvSpPr>
          <p:spPr bwMode="auto">
            <a:xfrm>
              <a:off x="4529" y="2766"/>
              <a:ext cx="23" cy="7"/>
            </a:xfrm>
            <a:custGeom>
              <a:avLst/>
              <a:gdLst>
                <a:gd name="T0" fmla="*/ 17 w 24"/>
                <a:gd name="T1" fmla="*/ 0 h 6"/>
                <a:gd name="T2" fmla="*/ 6 w 24"/>
                <a:gd name="T3" fmla="*/ 18 h 6"/>
                <a:gd name="T4" fmla="*/ 0 w 24"/>
                <a:gd name="T5" fmla="*/ 18 h 6"/>
                <a:gd name="T6" fmla="*/ 17 w 2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6">
                  <a:moveTo>
                    <a:pt x="24" y="0"/>
                  </a:moveTo>
                  <a:lnTo>
                    <a:pt x="6" y="6"/>
                  </a:lnTo>
                  <a:lnTo>
                    <a:pt x="0" y="6"/>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18474" name="Freeform 60"/>
            <p:cNvSpPr>
              <a:spLocks noChangeAspect="1"/>
            </p:cNvSpPr>
            <p:nvPr/>
          </p:nvSpPr>
          <p:spPr bwMode="auto">
            <a:xfrm>
              <a:off x="4559" y="2503"/>
              <a:ext cx="13" cy="20"/>
            </a:xfrm>
            <a:custGeom>
              <a:avLst/>
              <a:gdLst>
                <a:gd name="T0" fmla="*/ 13 w 12"/>
                <a:gd name="T1" fmla="*/ 37 h 18"/>
                <a:gd name="T2" fmla="*/ 0 w 12"/>
                <a:gd name="T3" fmla="*/ 13 h 18"/>
                <a:gd name="T4" fmla="*/ 20 w 12"/>
                <a:gd name="T5" fmla="*/ 0 h 18"/>
                <a:gd name="T6" fmla="*/ 20 w 12"/>
                <a:gd name="T7" fmla="*/ 0 h 18"/>
                <a:gd name="T8" fmla="*/ 20 w 12"/>
                <a:gd name="T9" fmla="*/ 24 h 18"/>
                <a:gd name="T10" fmla="*/ 13 w 12"/>
                <a:gd name="T11" fmla="*/ 3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6" y="18"/>
                  </a:moveTo>
                  <a:lnTo>
                    <a:pt x="0" y="6"/>
                  </a:lnTo>
                  <a:lnTo>
                    <a:pt x="12" y="0"/>
                  </a:lnTo>
                  <a:lnTo>
                    <a:pt x="12"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8475" name="Freeform 61"/>
            <p:cNvSpPr>
              <a:spLocks noChangeAspect="1"/>
            </p:cNvSpPr>
            <p:nvPr/>
          </p:nvSpPr>
          <p:spPr bwMode="auto">
            <a:xfrm>
              <a:off x="5341" y="2455"/>
              <a:ext cx="1" cy="7"/>
            </a:xfrm>
            <a:custGeom>
              <a:avLst/>
              <a:gdLst>
                <a:gd name="T0" fmla="*/ 0 w 1"/>
                <a:gd name="T1" fmla="*/ 0 h 6"/>
                <a:gd name="T2" fmla="*/ 0 w 1"/>
                <a:gd name="T3" fmla="*/ 0 h 6"/>
                <a:gd name="T4" fmla="*/ 0 w 1"/>
                <a:gd name="T5" fmla="*/ 0 h 6"/>
                <a:gd name="T6" fmla="*/ 0 w 1"/>
                <a:gd name="T7" fmla="*/ 18 h 6"/>
                <a:gd name="T8" fmla="*/ 0 w 1"/>
                <a:gd name="T9" fmla="*/ 18 h 6"/>
                <a:gd name="T10" fmla="*/ 0 w 1"/>
                <a:gd name="T11" fmla="*/ 18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476" name="Freeform 62"/>
            <p:cNvSpPr>
              <a:spLocks noChangeAspect="1"/>
            </p:cNvSpPr>
            <p:nvPr/>
          </p:nvSpPr>
          <p:spPr bwMode="auto">
            <a:xfrm>
              <a:off x="5426" y="2489"/>
              <a:ext cx="1" cy="7"/>
            </a:xfrm>
            <a:custGeom>
              <a:avLst/>
              <a:gdLst>
                <a:gd name="T0" fmla="*/ 0 w 1"/>
                <a:gd name="T1" fmla="*/ 18 h 6"/>
                <a:gd name="T2" fmla="*/ 0 w 1"/>
                <a:gd name="T3" fmla="*/ 18 h 6"/>
                <a:gd name="T4" fmla="*/ 0 w 1"/>
                <a:gd name="T5" fmla="*/ 18 h 6"/>
                <a:gd name="T6" fmla="*/ 0 w 1"/>
                <a:gd name="T7" fmla="*/ 0 h 6"/>
                <a:gd name="T8" fmla="*/ 0 w 1"/>
                <a:gd name="T9" fmla="*/ 18 h 6"/>
                <a:gd name="T10" fmla="*/ 0 w 1"/>
                <a:gd name="T11" fmla="*/ 1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8477" name="Freeform 63"/>
            <p:cNvSpPr>
              <a:spLocks noChangeAspect="1"/>
            </p:cNvSpPr>
            <p:nvPr/>
          </p:nvSpPr>
          <p:spPr bwMode="auto">
            <a:xfrm>
              <a:off x="4977" y="2395"/>
              <a:ext cx="1" cy="6"/>
            </a:xfrm>
            <a:custGeom>
              <a:avLst/>
              <a:gdLst>
                <a:gd name="T0" fmla="*/ 0 w 1"/>
                <a:gd name="T1" fmla="*/ 6 h 6"/>
                <a:gd name="T2" fmla="*/ 0 w 1"/>
                <a:gd name="T3" fmla="*/ 6 h 6"/>
                <a:gd name="T4" fmla="*/ 0 w 1"/>
                <a:gd name="T5" fmla="*/ 6 h 6"/>
                <a:gd name="T6" fmla="*/ 0 w 1"/>
                <a:gd name="T7" fmla="*/ 0 h 6"/>
                <a:gd name="T8" fmla="*/ 0 w 1"/>
                <a:gd name="T9" fmla="*/ 0 h 6"/>
                <a:gd name="T10" fmla="*/ 0 w 1"/>
                <a:gd name="T11" fmla="*/ 0 h 6"/>
                <a:gd name="T12" fmla="*/ 0 w 1"/>
                <a:gd name="T13" fmla="*/ 6 h 6"/>
                <a:gd name="T14" fmla="*/ 0 w 1"/>
                <a:gd name="T15" fmla="*/ 6 h 6"/>
                <a:gd name="T16" fmla="*/ 0 w 1"/>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8478" name="Freeform 64"/>
            <p:cNvSpPr>
              <a:spLocks noChangeAspect="1"/>
            </p:cNvSpPr>
            <p:nvPr/>
          </p:nvSpPr>
          <p:spPr bwMode="auto">
            <a:xfrm>
              <a:off x="5220"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479" name="Freeform 65"/>
            <p:cNvSpPr>
              <a:spLocks noChangeAspect="1"/>
            </p:cNvSpPr>
            <p:nvPr/>
          </p:nvSpPr>
          <p:spPr bwMode="auto">
            <a:xfrm>
              <a:off x="5226" y="2442"/>
              <a:ext cx="1" cy="7"/>
            </a:xfrm>
            <a:custGeom>
              <a:avLst/>
              <a:gdLst>
                <a:gd name="T0" fmla="*/ 0 w 1"/>
                <a:gd name="T1" fmla="*/ 0 h 6"/>
                <a:gd name="T2" fmla="*/ 0 w 1"/>
                <a:gd name="T3" fmla="*/ 0 h 6"/>
                <a:gd name="T4" fmla="*/ 0 w 1"/>
                <a:gd name="T5" fmla="*/ 18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480" name="Freeform 66"/>
            <p:cNvSpPr>
              <a:spLocks noChangeAspect="1"/>
            </p:cNvSpPr>
            <p:nvPr/>
          </p:nvSpPr>
          <p:spPr bwMode="auto">
            <a:xfrm>
              <a:off x="4480" y="2455"/>
              <a:ext cx="169" cy="136"/>
            </a:xfrm>
            <a:custGeom>
              <a:avLst/>
              <a:gdLst>
                <a:gd name="T0" fmla="*/ 138 w 167"/>
                <a:gd name="T1" fmla="*/ 0 h 120"/>
                <a:gd name="T2" fmla="*/ 151 w 167"/>
                <a:gd name="T3" fmla="*/ 29 h 120"/>
                <a:gd name="T4" fmla="*/ 151 w 167"/>
                <a:gd name="T5" fmla="*/ 58 h 120"/>
                <a:gd name="T6" fmla="*/ 157 w 167"/>
                <a:gd name="T7" fmla="*/ 42 h 120"/>
                <a:gd name="T8" fmla="*/ 157 w 167"/>
                <a:gd name="T9" fmla="*/ 58 h 120"/>
                <a:gd name="T10" fmla="*/ 163 w 167"/>
                <a:gd name="T11" fmla="*/ 58 h 120"/>
                <a:gd name="T12" fmla="*/ 181 w 167"/>
                <a:gd name="T13" fmla="*/ 86 h 120"/>
                <a:gd name="T14" fmla="*/ 163 w 167"/>
                <a:gd name="T15" fmla="*/ 100 h 120"/>
                <a:gd name="T16" fmla="*/ 169 w 167"/>
                <a:gd name="T17" fmla="*/ 113 h 120"/>
                <a:gd name="T18" fmla="*/ 157 w 167"/>
                <a:gd name="T19" fmla="*/ 128 h 120"/>
                <a:gd name="T20" fmla="*/ 151 w 167"/>
                <a:gd name="T21" fmla="*/ 128 h 120"/>
                <a:gd name="T22" fmla="*/ 138 w 167"/>
                <a:gd name="T23" fmla="*/ 128 h 120"/>
                <a:gd name="T24" fmla="*/ 115 w 167"/>
                <a:gd name="T25" fmla="*/ 128 h 120"/>
                <a:gd name="T26" fmla="*/ 109 w 167"/>
                <a:gd name="T27" fmla="*/ 160 h 120"/>
                <a:gd name="T28" fmla="*/ 109 w 167"/>
                <a:gd name="T29" fmla="*/ 186 h 120"/>
                <a:gd name="T30" fmla="*/ 103 w 167"/>
                <a:gd name="T31" fmla="*/ 215 h 120"/>
                <a:gd name="T32" fmla="*/ 97 w 167"/>
                <a:gd name="T33" fmla="*/ 258 h 120"/>
                <a:gd name="T34" fmla="*/ 79 w 167"/>
                <a:gd name="T35" fmla="*/ 272 h 120"/>
                <a:gd name="T36" fmla="*/ 55 w 167"/>
                <a:gd name="T37" fmla="*/ 258 h 120"/>
                <a:gd name="T38" fmla="*/ 49 w 167"/>
                <a:gd name="T39" fmla="*/ 272 h 120"/>
                <a:gd name="T40" fmla="*/ 18 w 167"/>
                <a:gd name="T41" fmla="*/ 288 h 120"/>
                <a:gd name="T42" fmla="*/ 6 w 167"/>
                <a:gd name="T43" fmla="*/ 272 h 120"/>
                <a:gd name="T44" fmla="*/ 0 w 167"/>
                <a:gd name="T45" fmla="*/ 232 h 120"/>
                <a:gd name="T46" fmla="*/ 0 w 167"/>
                <a:gd name="T47" fmla="*/ 244 h 120"/>
                <a:gd name="T48" fmla="*/ 12 w 167"/>
                <a:gd name="T49" fmla="*/ 258 h 120"/>
                <a:gd name="T50" fmla="*/ 30 w 167"/>
                <a:gd name="T51" fmla="*/ 272 h 120"/>
                <a:gd name="T52" fmla="*/ 24 w 167"/>
                <a:gd name="T53" fmla="*/ 258 h 120"/>
                <a:gd name="T54" fmla="*/ 30 w 167"/>
                <a:gd name="T55" fmla="*/ 258 h 120"/>
                <a:gd name="T56" fmla="*/ 30 w 167"/>
                <a:gd name="T57" fmla="*/ 232 h 120"/>
                <a:gd name="T58" fmla="*/ 30 w 167"/>
                <a:gd name="T59" fmla="*/ 215 h 120"/>
                <a:gd name="T60" fmla="*/ 30 w 167"/>
                <a:gd name="T61" fmla="*/ 201 h 120"/>
                <a:gd name="T62" fmla="*/ 49 w 167"/>
                <a:gd name="T63" fmla="*/ 201 h 120"/>
                <a:gd name="T64" fmla="*/ 61 w 167"/>
                <a:gd name="T65" fmla="*/ 186 h 120"/>
                <a:gd name="T66" fmla="*/ 73 w 167"/>
                <a:gd name="T67" fmla="*/ 144 h 120"/>
                <a:gd name="T68" fmla="*/ 85 w 167"/>
                <a:gd name="T69" fmla="*/ 113 h 120"/>
                <a:gd name="T70" fmla="*/ 91 w 167"/>
                <a:gd name="T71" fmla="*/ 144 h 120"/>
                <a:gd name="T72" fmla="*/ 97 w 167"/>
                <a:gd name="T73" fmla="*/ 128 h 120"/>
                <a:gd name="T74" fmla="*/ 97 w 167"/>
                <a:gd name="T75" fmla="*/ 100 h 120"/>
                <a:gd name="T76" fmla="*/ 103 w 167"/>
                <a:gd name="T77" fmla="*/ 128 h 120"/>
                <a:gd name="T78" fmla="*/ 103 w 167"/>
                <a:gd name="T79" fmla="*/ 100 h 120"/>
                <a:gd name="T80" fmla="*/ 109 w 167"/>
                <a:gd name="T81" fmla="*/ 100 h 120"/>
                <a:gd name="T82" fmla="*/ 109 w 167"/>
                <a:gd name="T83" fmla="*/ 86 h 120"/>
                <a:gd name="T84" fmla="*/ 109 w 167"/>
                <a:gd name="T85" fmla="*/ 74 h 120"/>
                <a:gd name="T86" fmla="*/ 126 w 167"/>
                <a:gd name="T87" fmla="*/ 0 h 120"/>
                <a:gd name="T88" fmla="*/ 126 w 167"/>
                <a:gd name="T89" fmla="*/ 14 h 120"/>
                <a:gd name="T90" fmla="*/ 138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E1E1E1"/>
            </a:solidFill>
            <a:ln w="9525">
              <a:solidFill>
                <a:srgbClr val="000000"/>
              </a:solidFill>
              <a:prstDash val="solid"/>
              <a:round/>
              <a:headEnd/>
              <a:tailEnd/>
            </a:ln>
          </p:spPr>
          <p:txBody>
            <a:bodyPr/>
            <a:lstStyle/>
            <a:p>
              <a:endParaRPr lang="en-US"/>
            </a:p>
          </p:txBody>
        </p:sp>
        <p:sp>
          <p:nvSpPr>
            <p:cNvPr id="18481" name="Freeform 67"/>
            <p:cNvSpPr>
              <a:spLocks noChangeAspect="1"/>
            </p:cNvSpPr>
            <p:nvPr/>
          </p:nvSpPr>
          <p:spPr bwMode="auto">
            <a:xfrm>
              <a:off x="4304" y="2462"/>
              <a:ext cx="78" cy="122"/>
            </a:xfrm>
            <a:custGeom>
              <a:avLst/>
              <a:gdLst>
                <a:gd name="T0" fmla="*/ 66 w 78"/>
                <a:gd name="T1" fmla="*/ 254 h 108"/>
                <a:gd name="T2" fmla="*/ 48 w 78"/>
                <a:gd name="T3" fmla="*/ 212 h 108"/>
                <a:gd name="T4" fmla="*/ 24 w 78"/>
                <a:gd name="T5" fmla="*/ 183 h 108"/>
                <a:gd name="T6" fmla="*/ 18 w 78"/>
                <a:gd name="T7" fmla="*/ 127 h 108"/>
                <a:gd name="T8" fmla="*/ 12 w 78"/>
                <a:gd name="T9" fmla="*/ 70 h 108"/>
                <a:gd name="T10" fmla="*/ 0 w 78"/>
                <a:gd name="T11" fmla="*/ 14 h 108"/>
                <a:gd name="T12" fmla="*/ 6 w 78"/>
                <a:gd name="T13" fmla="*/ 0 h 108"/>
                <a:gd name="T14" fmla="*/ 18 w 78"/>
                <a:gd name="T15" fmla="*/ 29 h 108"/>
                <a:gd name="T16" fmla="*/ 18 w 78"/>
                <a:gd name="T17" fmla="*/ 42 h 108"/>
                <a:gd name="T18" fmla="*/ 30 w 78"/>
                <a:gd name="T19" fmla="*/ 42 h 108"/>
                <a:gd name="T20" fmla="*/ 36 w 78"/>
                <a:gd name="T21" fmla="*/ 29 h 108"/>
                <a:gd name="T22" fmla="*/ 48 w 78"/>
                <a:gd name="T23" fmla="*/ 42 h 108"/>
                <a:gd name="T24" fmla="*/ 60 w 78"/>
                <a:gd name="T25" fmla="*/ 70 h 108"/>
                <a:gd name="T26" fmla="*/ 60 w 78"/>
                <a:gd name="T27" fmla="*/ 127 h 108"/>
                <a:gd name="T28" fmla="*/ 66 w 78"/>
                <a:gd name="T29" fmla="*/ 167 h 108"/>
                <a:gd name="T30" fmla="*/ 72 w 78"/>
                <a:gd name="T31" fmla="*/ 212 h 108"/>
                <a:gd name="T32" fmla="*/ 78 w 78"/>
                <a:gd name="T33" fmla="*/ 239 h 108"/>
                <a:gd name="T34" fmla="*/ 72 w 78"/>
                <a:gd name="T35" fmla="*/ 239 h 108"/>
                <a:gd name="T36" fmla="*/ 66 w 78"/>
                <a:gd name="T37" fmla="*/ 254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08">
                  <a:moveTo>
                    <a:pt x="66" y="108"/>
                  </a:moveTo>
                  <a:lnTo>
                    <a:pt x="48" y="90"/>
                  </a:lnTo>
                  <a:lnTo>
                    <a:pt x="24" y="78"/>
                  </a:lnTo>
                  <a:lnTo>
                    <a:pt x="18" y="54"/>
                  </a:lnTo>
                  <a:lnTo>
                    <a:pt x="12" y="30"/>
                  </a:lnTo>
                  <a:lnTo>
                    <a:pt x="0" y="6"/>
                  </a:lnTo>
                  <a:lnTo>
                    <a:pt x="6" y="0"/>
                  </a:lnTo>
                  <a:lnTo>
                    <a:pt x="18" y="12"/>
                  </a:lnTo>
                  <a:lnTo>
                    <a:pt x="18" y="18"/>
                  </a:lnTo>
                  <a:lnTo>
                    <a:pt x="30" y="18"/>
                  </a:lnTo>
                  <a:lnTo>
                    <a:pt x="36" y="12"/>
                  </a:lnTo>
                  <a:lnTo>
                    <a:pt x="48" y="18"/>
                  </a:lnTo>
                  <a:lnTo>
                    <a:pt x="60" y="30"/>
                  </a:lnTo>
                  <a:lnTo>
                    <a:pt x="60" y="54"/>
                  </a:lnTo>
                  <a:lnTo>
                    <a:pt x="66" y="72"/>
                  </a:lnTo>
                  <a:lnTo>
                    <a:pt x="72" y="90"/>
                  </a:lnTo>
                  <a:lnTo>
                    <a:pt x="78" y="102"/>
                  </a:lnTo>
                  <a:lnTo>
                    <a:pt x="72" y="102"/>
                  </a:lnTo>
                  <a:lnTo>
                    <a:pt x="66" y="108"/>
                  </a:lnTo>
                  <a:close/>
                </a:path>
              </a:pathLst>
            </a:custGeom>
            <a:solidFill>
              <a:srgbClr val="E1E1E1"/>
            </a:solidFill>
            <a:ln w="9525">
              <a:solidFill>
                <a:srgbClr val="000000"/>
              </a:solidFill>
              <a:prstDash val="solid"/>
              <a:round/>
              <a:headEnd/>
              <a:tailEnd/>
            </a:ln>
          </p:spPr>
          <p:txBody>
            <a:bodyPr/>
            <a:lstStyle/>
            <a:p>
              <a:endParaRPr lang="en-US"/>
            </a:p>
          </p:txBody>
        </p:sp>
        <p:sp>
          <p:nvSpPr>
            <p:cNvPr id="18482" name="Freeform 68"/>
            <p:cNvSpPr>
              <a:spLocks noChangeAspect="1"/>
            </p:cNvSpPr>
            <p:nvPr/>
          </p:nvSpPr>
          <p:spPr bwMode="auto">
            <a:xfrm>
              <a:off x="5523" y="2449"/>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8483" name="Rectangle 69"/>
            <p:cNvSpPr>
              <a:spLocks noChangeAspect="1" noChangeArrowheads="1"/>
            </p:cNvSpPr>
            <p:nvPr/>
          </p:nvSpPr>
          <p:spPr bwMode="auto">
            <a:xfrm>
              <a:off x="5583" y="245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484" name="Rectangle 70"/>
            <p:cNvSpPr>
              <a:spLocks noChangeAspect="1" noChangeArrowheads="1"/>
            </p:cNvSpPr>
            <p:nvPr/>
          </p:nvSpPr>
          <p:spPr bwMode="auto">
            <a:xfrm>
              <a:off x="5516" y="2489"/>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485" name="Rectangle 71"/>
            <p:cNvSpPr>
              <a:spLocks noChangeAspect="1" noChangeArrowheads="1"/>
            </p:cNvSpPr>
            <p:nvPr/>
          </p:nvSpPr>
          <p:spPr bwMode="auto">
            <a:xfrm>
              <a:off x="5529" y="2442"/>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486" name="Rectangle 72"/>
            <p:cNvSpPr>
              <a:spLocks noChangeAspect="1" noChangeArrowheads="1"/>
            </p:cNvSpPr>
            <p:nvPr/>
          </p:nvSpPr>
          <p:spPr bwMode="auto">
            <a:xfrm>
              <a:off x="5505" y="2624"/>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487" name="Oval 73"/>
            <p:cNvSpPr>
              <a:spLocks noChangeAspect="1" noChangeArrowheads="1"/>
            </p:cNvSpPr>
            <p:nvPr/>
          </p:nvSpPr>
          <p:spPr bwMode="auto">
            <a:xfrm>
              <a:off x="4916" y="2442"/>
              <a:ext cx="0" cy="7"/>
            </a:xfrm>
            <a:prstGeom prst="ellipse">
              <a:avLst/>
            </a:prstGeom>
            <a:solidFill>
              <a:srgbClr val="E1E1E1"/>
            </a:solidFill>
            <a:ln w="9525">
              <a:solidFill>
                <a:srgbClr val="000000"/>
              </a:solidFill>
              <a:round/>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488" name="Freeform 74"/>
            <p:cNvSpPr>
              <a:spLocks noChangeAspect="1"/>
            </p:cNvSpPr>
            <p:nvPr/>
          </p:nvSpPr>
          <p:spPr bwMode="auto">
            <a:xfrm>
              <a:off x="4916"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489" name="Rectangle 75"/>
            <p:cNvSpPr>
              <a:spLocks noChangeAspect="1" noChangeArrowheads="1"/>
            </p:cNvSpPr>
            <p:nvPr/>
          </p:nvSpPr>
          <p:spPr bwMode="auto">
            <a:xfrm>
              <a:off x="4916" y="2449"/>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490" name="Rectangle 76"/>
            <p:cNvSpPr>
              <a:spLocks noChangeAspect="1"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491" name="Rectangle 77"/>
            <p:cNvSpPr>
              <a:spLocks noChangeAspect="1"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492" name="Freeform 78"/>
            <p:cNvSpPr>
              <a:spLocks noChangeAspect="1"/>
            </p:cNvSpPr>
            <p:nvPr/>
          </p:nvSpPr>
          <p:spPr bwMode="auto">
            <a:xfrm>
              <a:off x="5031" y="2672"/>
              <a:ext cx="170" cy="181"/>
            </a:xfrm>
            <a:custGeom>
              <a:avLst/>
              <a:gdLst>
                <a:gd name="T0" fmla="*/ 182 w 168"/>
                <a:gd name="T1" fmla="*/ 338 h 161"/>
                <a:gd name="T2" fmla="*/ 176 w 168"/>
                <a:gd name="T3" fmla="*/ 352 h 161"/>
                <a:gd name="T4" fmla="*/ 176 w 168"/>
                <a:gd name="T5" fmla="*/ 364 h 161"/>
                <a:gd name="T6" fmla="*/ 170 w 168"/>
                <a:gd name="T7" fmla="*/ 352 h 161"/>
                <a:gd name="T8" fmla="*/ 152 w 168"/>
                <a:gd name="T9" fmla="*/ 352 h 161"/>
                <a:gd name="T10" fmla="*/ 128 w 168"/>
                <a:gd name="T11" fmla="*/ 338 h 161"/>
                <a:gd name="T12" fmla="*/ 109 w 168"/>
                <a:gd name="T13" fmla="*/ 296 h 161"/>
                <a:gd name="T14" fmla="*/ 97 w 168"/>
                <a:gd name="T15" fmla="*/ 272 h 161"/>
                <a:gd name="T16" fmla="*/ 91 w 168"/>
                <a:gd name="T17" fmla="*/ 243 h 161"/>
                <a:gd name="T18" fmla="*/ 67 w 168"/>
                <a:gd name="T19" fmla="*/ 217 h 161"/>
                <a:gd name="T20" fmla="*/ 67 w 168"/>
                <a:gd name="T21" fmla="*/ 232 h 161"/>
                <a:gd name="T22" fmla="*/ 55 w 168"/>
                <a:gd name="T23" fmla="*/ 217 h 161"/>
                <a:gd name="T24" fmla="*/ 55 w 168"/>
                <a:gd name="T25" fmla="*/ 243 h 161"/>
                <a:gd name="T26" fmla="*/ 49 w 168"/>
                <a:gd name="T27" fmla="*/ 243 h 161"/>
                <a:gd name="T28" fmla="*/ 55 w 168"/>
                <a:gd name="T29" fmla="*/ 256 h 161"/>
                <a:gd name="T30" fmla="*/ 24 w 168"/>
                <a:gd name="T31" fmla="*/ 256 h 161"/>
                <a:gd name="T32" fmla="*/ 49 w 168"/>
                <a:gd name="T33" fmla="*/ 272 h 161"/>
                <a:gd name="T34" fmla="*/ 30 w 168"/>
                <a:gd name="T35" fmla="*/ 296 h 161"/>
                <a:gd name="T36" fmla="*/ 18 w 168"/>
                <a:gd name="T37" fmla="*/ 296 h 161"/>
                <a:gd name="T38" fmla="*/ 0 w 168"/>
                <a:gd name="T39" fmla="*/ 296 h 161"/>
                <a:gd name="T40" fmla="*/ 0 w 168"/>
                <a:gd name="T41" fmla="*/ 256 h 161"/>
                <a:gd name="T42" fmla="*/ 0 w 168"/>
                <a:gd name="T43" fmla="*/ 217 h 161"/>
                <a:gd name="T44" fmla="*/ 0 w 168"/>
                <a:gd name="T45" fmla="*/ 191 h 161"/>
                <a:gd name="T46" fmla="*/ 6 w 168"/>
                <a:gd name="T47" fmla="*/ 150 h 161"/>
                <a:gd name="T48" fmla="*/ 6 w 168"/>
                <a:gd name="T49" fmla="*/ 111 h 161"/>
                <a:gd name="T50" fmla="*/ 6 w 168"/>
                <a:gd name="T51" fmla="*/ 39 h 161"/>
                <a:gd name="T52" fmla="*/ 6 w 168"/>
                <a:gd name="T53" fmla="*/ 0 h 161"/>
                <a:gd name="T54" fmla="*/ 24 w 168"/>
                <a:gd name="T55" fmla="*/ 13 h 161"/>
                <a:gd name="T56" fmla="*/ 49 w 168"/>
                <a:gd name="T57" fmla="*/ 27 h 161"/>
                <a:gd name="T58" fmla="*/ 79 w 168"/>
                <a:gd name="T59" fmla="*/ 69 h 161"/>
                <a:gd name="T60" fmla="*/ 97 w 168"/>
                <a:gd name="T61" fmla="*/ 111 h 161"/>
                <a:gd name="T62" fmla="*/ 97 w 168"/>
                <a:gd name="T63" fmla="*/ 134 h 161"/>
                <a:gd name="T64" fmla="*/ 115 w 168"/>
                <a:gd name="T65" fmla="*/ 150 h 161"/>
                <a:gd name="T66" fmla="*/ 128 w 168"/>
                <a:gd name="T67" fmla="*/ 163 h 161"/>
                <a:gd name="T68" fmla="*/ 128 w 168"/>
                <a:gd name="T69" fmla="*/ 191 h 161"/>
                <a:gd name="T70" fmla="*/ 115 w 168"/>
                <a:gd name="T71" fmla="*/ 191 h 161"/>
                <a:gd name="T72" fmla="*/ 121 w 168"/>
                <a:gd name="T73" fmla="*/ 232 h 161"/>
                <a:gd name="T74" fmla="*/ 140 w 168"/>
                <a:gd name="T75" fmla="*/ 256 h 161"/>
                <a:gd name="T76" fmla="*/ 146 w 168"/>
                <a:gd name="T77" fmla="*/ 296 h 161"/>
                <a:gd name="T78" fmla="*/ 158 w 168"/>
                <a:gd name="T79" fmla="*/ 296 h 161"/>
                <a:gd name="T80" fmla="*/ 158 w 168"/>
                <a:gd name="T81" fmla="*/ 309 h 161"/>
                <a:gd name="T82" fmla="*/ 170 w 168"/>
                <a:gd name="T83" fmla="*/ 324 h 161"/>
                <a:gd name="T84" fmla="*/ 164 w 168"/>
                <a:gd name="T85" fmla="*/ 324 h 161"/>
                <a:gd name="T86" fmla="*/ 182 w 168"/>
                <a:gd name="T87" fmla="*/ 338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E1E1E1"/>
            </a:solidFill>
            <a:ln w="9525">
              <a:solidFill>
                <a:srgbClr val="000000"/>
              </a:solidFill>
              <a:prstDash val="solid"/>
              <a:round/>
              <a:headEnd/>
              <a:tailEnd/>
            </a:ln>
          </p:spPr>
          <p:txBody>
            <a:bodyPr/>
            <a:lstStyle/>
            <a:p>
              <a:endParaRPr lang="en-US"/>
            </a:p>
          </p:txBody>
        </p:sp>
        <p:sp>
          <p:nvSpPr>
            <p:cNvPr id="18493" name="Freeform 79"/>
            <p:cNvSpPr>
              <a:spLocks noChangeAspect="1"/>
            </p:cNvSpPr>
            <p:nvPr/>
          </p:nvSpPr>
          <p:spPr bwMode="auto">
            <a:xfrm>
              <a:off x="5165" y="2705"/>
              <a:ext cx="73" cy="48"/>
            </a:xfrm>
            <a:custGeom>
              <a:avLst/>
              <a:gdLst>
                <a:gd name="T0" fmla="*/ 79 w 72"/>
                <a:gd name="T1" fmla="*/ 15 h 42"/>
                <a:gd name="T2" fmla="*/ 79 w 72"/>
                <a:gd name="T3" fmla="*/ 46 h 42"/>
                <a:gd name="T4" fmla="*/ 73 w 72"/>
                <a:gd name="T5" fmla="*/ 46 h 42"/>
                <a:gd name="T6" fmla="*/ 73 w 72"/>
                <a:gd name="T7" fmla="*/ 75 h 42"/>
                <a:gd name="T8" fmla="*/ 61 w 72"/>
                <a:gd name="T9" fmla="*/ 75 h 42"/>
                <a:gd name="T10" fmla="*/ 30 w 72"/>
                <a:gd name="T11" fmla="*/ 107 h 42"/>
                <a:gd name="T12" fmla="*/ 18 w 72"/>
                <a:gd name="T13" fmla="*/ 107 h 42"/>
                <a:gd name="T14" fmla="*/ 6 w 72"/>
                <a:gd name="T15" fmla="*/ 93 h 42"/>
                <a:gd name="T16" fmla="*/ 0 w 72"/>
                <a:gd name="T17" fmla="*/ 75 h 42"/>
                <a:gd name="T18" fmla="*/ 24 w 72"/>
                <a:gd name="T19" fmla="*/ 75 h 42"/>
                <a:gd name="T20" fmla="*/ 30 w 72"/>
                <a:gd name="T21" fmla="*/ 46 h 42"/>
                <a:gd name="T22" fmla="*/ 30 w 72"/>
                <a:gd name="T23" fmla="*/ 61 h 42"/>
                <a:gd name="T24" fmla="*/ 49 w 72"/>
                <a:gd name="T25" fmla="*/ 75 h 42"/>
                <a:gd name="T26" fmla="*/ 67 w 72"/>
                <a:gd name="T27" fmla="*/ 46 h 42"/>
                <a:gd name="T28" fmla="*/ 67 w 72"/>
                <a:gd name="T29" fmla="*/ 15 h 42"/>
                <a:gd name="T30" fmla="*/ 73 w 72"/>
                <a:gd name="T31" fmla="*/ 0 h 42"/>
                <a:gd name="T32" fmla="*/ 79 w 72"/>
                <a:gd name="T33" fmla="*/ 15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E1E1E1"/>
            </a:solidFill>
            <a:ln w="9525">
              <a:solidFill>
                <a:srgbClr val="000000"/>
              </a:solidFill>
              <a:prstDash val="solid"/>
              <a:round/>
              <a:headEnd/>
              <a:tailEnd/>
            </a:ln>
          </p:spPr>
          <p:txBody>
            <a:bodyPr/>
            <a:lstStyle/>
            <a:p>
              <a:endParaRPr lang="en-US"/>
            </a:p>
          </p:txBody>
        </p:sp>
        <p:sp>
          <p:nvSpPr>
            <p:cNvPr id="18494" name="Freeform 80"/>
            <p:cNvSpPr>
              <a:spLocks noChangeAspect="1"/>
            </p:cNvSpPr>
            <p:nvPr/>
          </p:nvSpPr>
          <p:spPr bwMode="auto">
            <a:xfrm>
              <a:off x="5280" y="2732"/>
              <a:ext cx="18" cy="34"/>
            </a:xfrm>
            <a:custGeom>
              <a:avLst/>
              <a:gdLst>
                <a:gd name="T0" fmla="*/ 18 w 18"/>
                <a:gd name="T1" fmla="*/ 74 h 30"/>
                <a:gd name="T2" fmla="*/ 12 w 18"/>
                <a:gd name="T3" fmla="*/ 74 h 30"/>
                <a:gd name="T4" fmla="*/ 6 w 18"/>
                <a:gd name="T5" fmla="*/ 42 h 30"/>
                <a:gd name="T6" fmla="*/ 0 w 18"/>
                <a:gd name="T7" fmla="*/ 0 h 30"/>
                <a:gd name="T8" fmla="*/ 12 w 18"/>
                <a:gd name="T9" fmla="*/ 29 h 30"/>
                <a:gd name="T10" fmla="*/ 18 w 18"/>
                <a:gd name="T11" fmla="*/ 74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prstDash val="solid"/>
              <a:round/>
              <a:headEnd/>
              <a:tailEnd/>
            </a:ln>
          </p:spPr>
          <p:txBody>
            <a:bodyPr/>
            <a:lstStyle/>
            <a:p>
              <a:endParaRPr lang="en-US"/>
            </a:p>
          </p:txBody>
        </p:sp>
        <p:sp>
          <p:nvSpPr>
            <p:cNvPr id="18495" name="Freeform 81"/>
            <p:cNvSpPr>
              <a:spLocks noChangeAspect="1"/>
            </p:cNvSpPr>
            <p:nvPr/>
          </p:nvSpPr>
          <p:spPr bwMode="auto">
            <a:xfrm>
              <a:off x="5213" y="2672"/>
              <a:ext cx="42" cy="47"/>
            </a:xfrm>
            <a:custGeom>
              <a:avLst/>
              <a:gdLst>
                <a:gd name="T0" fmla="*/ 48 w 41"/>
                <a:gd name="T1" fmla="*/ 79 h 42"/>
                <a:gd name="T2" fmla="*/ 42 w 41"/>
                <a:gd name="T3" fmla="*/ 93 h 42"/>
                <a:gd name="T4" fmla="*/ 31 w 41"/>
                <a:gd name="T5" fmla="*/ 39 h 42"/>
                <a:gd name="T6" fmla="*/ 12 w 41"/>
                <a:gd name="T7" fmla="*/ 27 h 42"/>
                <a:gd name="T8" fmla="*/ 0 w 41"/>
                <a:gd name="T9" fmla="*/ 0 h 42"/>
                <a:gd name="T10" fmla="*/ 0 w 41"/>
                <a:gd name="T11" fmla="*/ 0 h 42"/>
                <a:gd name="T12" fmla="*/ 18 w 41"/>
                <a:gd name="T13" fmla="*/ 27 h 42"/>
                <a:gd name="T14" fmla="*/ 37 w 41"/>
                <a:gd name="T15" fmla="*/ 54 h 42"/>
                <a:gd name="T16" fmla="*/ 48 w 41"/>
                <a:gd name="T17" fmla="*/ 79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prstDash val="solid"/>
              <a:round/>
              <a:headEnd/>
              <a:tailEnd/>
            </a:ln>
          </p:spPr>
          <p:txBody>
            <a:bodyPr/>
            <a:lstStyle/>
            <a:p>
              <a:endParaRPr lang="en-US"/>
            </a:p>
          </p:txBody>
        </p:sp>
        <p:sp>
          <p:nvSpPr>
            <p:cNvPr id="18496" name="Freeform 82"/>
            <p:cNvSpPr>
              <a:spLocks noChangeAspect="1"/>
            </p:cNvSpPr>
            <p:nvPr/>
          </p:nvSpPr>
          <p:spPr bwMode="auto">
            <a:xfrm>
              <a:off x="5208" y="2833"/>
              <a:ext cx="5" cy="6"/>
            </a:xfrm>
            <a:custGeom>
              <a:avLst/>
              <a:gdLst>
                <a:gd name="T0" fmla="*/ 3 w 6"/>
                <a:gd name="T1" fmla="*/ 0 h 6"/>
                <a:gd name="T2" fmla="*/ 0 w 6"/>
                <a:gd name="T3" fmla="*/ 6 h 6"/>
                <a:gd name="T4" fmla="*/ 0 w 6"/>
                <a:gd name="T5" fmla="*/ 0 h 6"/>
                <a:gd name="T6" fmla="*/ 3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8497" name="Freeform 83"/>
            <p:cNvSpPr>
              <a:spLocks noChangeAspect="1"/>
            </p:cNvSpPr>
            <p:nvPr/>
          </p:nvSpPr>
          <p:spPr bwMode="auto">
            <a:xfrm>
              <a:off x="5099" y="2267"/>
              <a:ext cx="1" cy="7"/>
            </a:xfrm>
            <a:custGeom>
              <a:avLst/>
              <a:gdLst>
                <a:gd name="T0" fmla="*/ 0 w 1"/>
                <a:gd name="T1" fmla="*/ 0 h 6"/>
                <a:gd name="T2" fmla="*/ 0 w 1"/>
                <a:gd name="T3" fmla="*/ 18 h 6"/>
                <a:gd name="T4" fmla="*/ 0 w 1"/>
                <a:gd name="T5" fmla="*/ 18 h 6"/>
                <a:gd name="T6" fmla="*/ 0 w 1"/>
                <a:gd name="T7" fmla="*/ 18 h 6"/>
                <a:gd name="T8" fmla="*/ 0 w 1"/>
                <a:gd name="T9" fmla="*/ 18 h 6"/>
                <a:gd name="T10" fmla="*/ 0 w 1"/>
                <a:gd name="T11" fmla="*/ 18 h 6"/>
                <a:gd name="T12" fmla="*/ 0 w 1"/>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498" name="Freeform 84"/>
            <p:cNvSpPr>
              <a:spLocks noChangeAspect="1"/>
            </p:cNvSpPr>
            <p:nvPr/>
          </p:nvSpPr>
          <p:spPr bwMode="auto">
            <a:xfrm>
              <a:off x="5099" y="2274"/>
              <a:ext cx="1" cy="7"/>
            </a:xfrm>
            <a:custGeom>
              <a:avLst/>
              <a:gdLst>
                <a:gd name="T0" fmla="*/ 0 w 1"/>
                <a:gd name="T1" fmla="*/ 0 h 6"/>
                <a:gd name="T2" fmla="*/ 0 w 1"/>
                <a:gd name="T3" fmla="*/ 0 h 6"/>
                <a:gd name="T4" fmla="*/ 0 w 1"/>
                <a:gd name="T5" fmla="*/ 0 h 6"/>
                <a:gd name="T6" fmla="*/ 0 w 1"/>
                <a:gd name="T7" fmla="*/ 18 h 6"/>
                <a:gd name="T8" fmla="*/ 0 w 1"/>
                <a:gd name="T9" fmla="*/ 0 h 6"/>
                <a:gd name="T10" fmla="*/ 0 w 1"/>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499" name="Freeform 85"/>
            <p:cNvSpPr>
              <a:spLocks noChangeAspect="1"/>
            </p:cNvSpPr>
            <p:nvPr/>
          </p:nvSpPr>
          <p:spPr bwMode="auto">
            <a:xfrm>
              <a:off x="5092" y="229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500" name="Freeform 86"/>
            <p:cNvSpPr>
              <a:spLocks noChangeAspect="1"/>
            </p:cNvSpPr>
            <p:nvPr/>
          </p:nvSpPr>
          <p:spPr bwMode="auto">
            <a:xfrm>
              <a:off x="5086" y="2206"/>
              <a:ext cx="1" cy="2"/>
            </a:xfrm>
            <a:custGeom>
              <a:avLst/>
              <a:gdLst>
                <a:gd name="T0" fmla="*/ 0 w 1"/>
                <a:gd name="T1" fmla="*/ 0 h 2"/>
                <a:gd name="T2" fmla="*/ 0 w 1"/>
                <a:gd name="T3" fmla="*/ 0 h 2"/>
                <a:gd name="T4" fmla="*/ 0 w 1"/>
                <a:gd name="T5" fmla="*/ 0 h 2"/>
                <a:gd name="T6" fmla="*/ 0 w 1"/>
                <a:gd name="T7" fmla="*/ 0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501" name="Rectangle 87"/>
            <p:cNvSpPr>
              <a:spLocks noChangeAspect="1" noChangeArrowheads="1"/>
            </p:cNvSpPr>
            <p:nvPr/>
          </p:nvSpPr>
          <p:spPr bwMode="auto">
            <a:xfrm>
              <a:off x="5079" y="2193"/>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02" name="Rectangle 88"/>
            <p:cNvSpPr>
              <a:spLocks noChangeAspect="1" noChangeArrowheads="1"/>
            </p:cNvSpPr>
            <p:nvPr/>
          </p:nvSpPr>
          <p:spPr bwMode="auto">
            <a:xfrm>
              <a:off x="5092" y="2247"/>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03" name="Freeform 89"/>
            <p:cNvSpPr>
              <a:spLocks noChangeAspect="1"/>
            </p:cNvSpPr>
            <p:nvPr/>
          </p:nvSpPr>
          <p:spPr bwMode="auto">
            <a:xfrm>
              <a:off x="4055" y="2018"/>
              <a:ext cx="85" cy="128"/>
            </a:xfrm>
            <a:custGeom>
              <a:avLst/>
              <a:gdLst>
                <a:gd name="T0" fmla="*/ 30 w 84"/>
                <a:gd name="T1" fmla="*/ 217 h 114"/>
                <a:gd name="T2" fmla="*/ 30 w 84"/>
                <a:gd name="T3" fmla="*/ 217 h 114"/>
                <a:gd name="T4" fmla="*/ 24 w 84"/>
                <a:gd name="T5" fmla="*/ 203 h 114"/>
                <a:gd name="T6" fmla="*/ 24 w 84"/>
                <a:gd name="T7" fmla="*/ 203 h 114"/>
                <a:gd name="T8" fmla="*/ 18 w 84"/>
                <a:gd name="T9" fmla="*/ 176 h 114"/>
                <a:gd name="T10" fmla="*/ 12 w 84"/>
                <a:gd name="T11" fmla="*/ 134 h 114"/>
                <a:gd name="T12" fmla="*/ 12 w 84"/>
                <a:gd name="T13" fmla="*/ 107 h 114"/>
                <a:gd name="T14" fmla="*/ 0 w 84"/>
                <a:gd name="T15" fmla="*/ 81 h 114"/>
                <a:gd name="T16" fmla="*/ 6 w 84"/>
                <a:gd name="T17" fmla="*/ 68 h 114"/>
                <a:gd name="T18" fmla="*/ 12 w 84"/>
                <a:gd name="T19" fmla="*/ 54 h 114"/>
                <a:gd name="T20" fmla="*/ 0 w 84"/>
                <a:gd name="T21" fmla="*/ 27 h 114"/>
                <a:gd name="T22" fmla="*/ 0 w 84"/>
                <a:gd name="T23" fmla="*/ 0 h 114"/>
                <a:gd name="T24" fmla="*/ 6 w 84"/>
                <a:gd name="T25" fmla="*/ 13 h 114"/>
                <a:gd name="T26" fmla="*/ 12 w 84"/>
                <a:gd name="T27" fmla="*/ 27 h 114"/>
                <a:gd name="T28" fmla="*/ 18 w 84"/>
                <a:gd name="T29" fmla="*/ 13 h 114"/>
                <a:gd name="T30" fmla="*/ 24 w 84"/>
                <a:gd name="T31" fmla="*/ 54 h 114"/>
                <a:gd name="T32" fmla="*/ 49 w 84"/>
                <a:gd name="T33" fmla="*/ 54 h 114"/>
                <a:gd name="T34" fmla="*/ 73 w 84"/>
                <a:gd name="T35" fmla="*/ 54 h 114"/>
                <a:gd name="T36" fmla="*/ 79 w 84"/>
                <a:gd name="T37" fmla="*/ 68 h 114"/>
                <a:gd name="T38" fmla="*/ 79 w 84"/>
                <a:gd name="T39" fmla="*/ 94 h 114"/>
                <a:gd name="T40" fmla="*/ 61 w 84"/>
                <a:gd name="T41" fmla="*/ 107 h 114"/>
                <a:gd name="T42" fmla="*/ 67 w 84"/>
                <a:gd name="T43" fmla="*/ 147 h 114"/>
                <a:gd name="T44" fmla="*/ 73 w 84"/>
                <a:gd name="T45" fmla="*/ 163 h 114"/>
                <a:gd name="T46" fmla="*/ 79 w 84"/>
                <a:gd name="T47" fmla="*/ 120 h 114"/>
                <a:gd name="T48" fmla="*/ 85 w 84"/>
                <a:gd name="T49" fmla="*/ 163 h 114"/>
                <a:gd name="T50" fmla="*/ 91 w 84"/>
                <a:gd name="T51" fmla="*/ 203 h 114"/>
                <a:gd name="T52" fmla="*/ 91 w 84"/>
                <a:gd name="T53" fmla="*/ 230 h 114"/>
                <a:gd name="T54" fmla="*/ 85 w 84"/>
                <a:gd name="T55" fmla="*/ 244 h 114"/>
                <a:gd name="T56" fmla="*/ 91 w 84"/>
                <a:gd name="T57" fmla="*/ 257 h 114"/>
                <a:gd name="T58" fmla="*/ 79 w 84"/>
                <a:gd name="T59" fmla="*/ 217 h 114"/>
                <a:gd name="T60" fmla="*/ 67 w 84"/>
                <a:gd name="T61" fmla="*/ 163 h 114"/>
                <a:gd name="T62" fmla="*/ 61 w 84"/>
                <a:gd name="T63" fmla="*/ 163 h 114"/>
                <a:gd name="T64" fmla="*/ 55 w 84"/>
                <a:gd name="T65" fmla="*/ 134 h 114"/>
                <a:gd name="T66" fmla="*/ 30 w 84"/>
                <a:gd name="T67" fmla="*/ 107 h 114"/>
                <a:gd name="T68" fmla="*/ 24 w 84"/>
                <a:gd name="T69" fmla="*/ 120 h 114"/>
                <a:gd name="T70" fmla="*/ 49 w 84"/>
                <a:gd name="T71" fmla="*/ 134 h 114"/>
                <a:gd name="T72" fmla="*/ 55 w 84"/>
                <a:gd name="T73" fmla="*/ 163 h 114"/>
                <a:gd name="T74" fmla="*/ 55 w 84"/>
                <a:gd name="T75" fmla="*/ 176 h 114"/>
                <a:gd name="T76" fmla="*/ 49 w 84"/>
                <a:gd name="T77" fmla="*/ 217 h 114"/>
                <a:gd name="T78" fmla="*/ 49 w 84"/>
                <a:gd name="T79" fmla="*/ 203 h 114"/>
                <a:gd name="T80" fmla="*/ 36 w 84"/>
                <a:gd name="T81" fmla="*/ 203 h 114"/>
                <a:gd name="T82" fmla="*/ 36 w 84"/>
                <a:gd name="T83" fmla="*/ 217 h 114"/>
                <a:gd name="T84" fmla="*/ 30 w 84"/>
                <a:gd name="T85" fmla="*/ 217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prstDash val="solid"/>
              <a:round/>
              <a:headEnd/>
              <a:tailEnd/>
            </a:ln>
          </p:spPr>
          <p:txBody>
            <a:bodyPr/>
            <a:lstStyle/>
            <a:p>
              <a:endParaRPr lang="en-US"/>
            </a:p>
          </p:txBody>
        </p:sp>
        <p:sp>
          <p:nvSpPr>
            <p:cNvPr id="18504" name="Freeform 90"/>
            <p:cNvSpPr>
              <a:spLocks noChangeAspect="1"/>
            </p:cNvSpPr>
            <p:nvPr/>
          </p:nvSpPr>
          <p:spPr bwMode="auto">
            <a:xfrm>
              <a:off x="4055" y="1979"/>
              <a:ext cx="62" cy="32"/>
            </a:xfrm>
            <a:custGeom>
              <a:avLst/>
              <a:gdLst>
                <a:gd name="T0" fmla="*/ 43 w 60"/>
                <a:gd name="T1" fmla="*/ 13 h 29"/>
                <a:gd name="T2" fmla="*/ 12 w 60"/>
                <a:gd name="T3" fmla="*/ 0 h 29"/>
                <a:gd name="T4" fmla="*/ 0 w 60"/>
                <a:gd name="T5" fmla="*/ 34 h 29"/>
                <a:gd name="T6" fmla="*/ 6 w 60"/>
                <a:gd name="T7" fmla="*/ 57 h 29"/>
                <a:gd name="T8" fmla="*/ 31 w 60"/>
                <a:gd name="T9" fmla="*/ 57 h 29"/>
                <a:gd name="T10" fmla="*/ 53 w 60"/>
                <a:gd name="T11" fmla="*/ 57 h 29"/>
                <a:gd name="T12" fmla="*/ 74 w 60"/>
                <a:gd name="T13" fmla="*/ 57 h 29"/>
                <a:gd name="T14" fmla="*/ 68 w 60"/>
                <a:gd name="T15" fmla="*/ 34 h 29"/>
                <a:gd name="T16" fmla="*/ 62 w 60"/>
                <a:gd name="T17" fmla="*/ 21 h 29"/>
                <a:gd name="T18" fmla="*/ 43 w 60"/>
                <a:gd name="T19" fmla="*/ 13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990033"/>
            </a:solidFill>
            <a:ln w="9525">
              <a:solidFill>
                <a:srgbClr val="000000"/>
              </a:solidFill>
              <a:prstDash val="solid"/>
              <a:round/>
              <a:headEnd/>
              <a:tailEnd/>
            </a:ln>
          </p:spPr>
          <p:txBody>
            <a:bodyPr/>
            <a:lstStyle/>
            <a:p>
              <a:endParaRPr lang="en-US"/>
            </a:p>
          </p:txBody>
        </p:sp>
        <p:sp>
          <p:nvSpPr>
            <p:cNvPr id="18505" name="Freeform 91"/>
            <p:cNvSpPr>
              <a:spLocks noChangeAspect="1"/>
            </p:cNvSpPr>
            <p:nvPr/>
          </p:nvSpPr>
          <p:spPr bwMode="auto">
            <a:xfrm>
              <a:off x="4334" y="2281"/>
              <a:ext cx="91" cy="101"/>
            </a:xfrm>
            <a:custGeom>
              <a:avLst/>
              <a:gdLst>
                <a:gd name="T0" fmla="*/ 73 w 90"/>
                <a:gd name="T1" fmla="*/ 147 h 90"/>
                <a:gd name="T2" fmla="*/ 79 w 90"/>
                <a:gd name="T3" fmla="*/ 176 h 90"/>
                <a:gd name="T4" fmla="*/ 67 w 90"/>
                <a:gd name="T5" fmla="*/ 176 h 90"/>
                <a:gd name="T6" fmla="*/ 61 w 90"/>
                <a:gd name="T7" fmla="*/ 176 h 90"/>
                <a:gd name="T8" fmla="*/ 42 w 90"/>
                <a:gd name="T9" fmla="*/ 202 h 90"/>
                <a:gd name="T10" fmla="*/ 30 w 90"/>
                <a:gd name="T11" fmla="*/ 186 h 90"/>
                <a:gd name="T12" fmla="*/ 30 w 90"/>
                <a:gd name="T13" fmla="*/ 186 h 90"/>
                <a:gd name="T14" fmla="*/ 24 w 90"/>
                <a:gd name="T15" fmla="*/ 162 h 90"/>
                <a:gd name="T16" fmla="*/ 18 w 90"/>
                <a:gd name="T17" fmla="*/ 176 h 90"/>
                <a:gd name="T18" fmla="*/ 18 w 90"/>
                <a:gd name="T19" fmla="*/ 147 h 90"/>
                <a:gd name="T20" fmla="*/ 12 w 90"/>
                <a:gd name="T21" fmla="*/ 147 h 90"/>
                <a:gd name="T22" fmla="*/ 6 w 90"/>
                <a:gd name="T23" fmla="*/ 107 h 90"/>
                <a:gd name="T24" fmla="*/ 0 w 90"/>
                <a:gd name="T25" fmla="*/ 68 h 90"/>
                <a:gd name="T26" fmla="*/ 12 w 90"/>
                <a:gd name="T27" fmla="*/ 27 h 90"/>
                <a:gd name="T28" fmla="*/ 55 w 90"/>
                <a:gd name="T29" fmla="*/ 27 h 90"/>
                <a:gd name="T30" fmla="*/ 73 w 90"/>
                <a:gd name="T31" fmla="*/ 39 h 90"/>
                <a:gd name="T32" fmla="*/ 73 w 90"/>
                <a:gd name="T33" fmla="*/ 27 h 90"/>
                <a:gd name="T34" fmla="*/ 79 w 90"/>
                <a:gd name="T35" fmla="*/ 13 h 90"/>
                <a:gd name="T36" fmla="*/ 85 w 90"/>
                <a:gd name="T37" fmla="*/ 27 h 90"/>
                <a:gd name="T38" fmla="*/ 97 w 90"/>
                <a:gd name="T39" fmla="*/ 0 h 90"/>
                <a:gd name="T40" fmla="*/ 97 w 90"/>
                <a:gd name="T41" fmla="*/ 39 h 90"/>
                <a:gd name="T42" fmla="*/ 97 w 90"/>
                <a:gd name="T43" fmla="*/ 81 h 90"/>
                <a:gd name="T44" fmla="*/ 97 w 90"/>
                <a:gd name="T45" fmla="*/ 107 h 90"/>
                <a:gd name="T46" fmla="*/ 85 w 90"/>
                <a:gd name="T47" fmla="*/ 132 h 90"/>
                <a:gd name="T48" fmla="*/ 73 w 90"/>
                <a:gd name="T49" fmla="*/ 147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415A6B"/>
            </a:solidFill>
            <a:ln w="9525">
              <a:solidFill>
                <a:srgbClr val="000000"/>
              </a:solidFill>
              <a:prstDash val="solid"/>
              <a:round/>
              <a:headEnd/>
              <a:tailEnd/>
            </a:ln>
          </p:spPr>
          <p:txBody>
            <a:bodyPr/>
            <a:lstStyle/>
            <a:p>
              <a:endParaRPr lang="en-US"/>
            </a:p>
          </p:txBody>
        </p:sp>
        <p:sp>
          <p:nvSpPr>
            <p:cNvPr id="18506" name="Rectangle 92"/>
            <p:cNvSpPr>
              <a:spLocks noChangeAspect="1" noChangeArrowheads="1"/>
            </p:cNvSpPr>
            <p:nvPr/>
          </p:nvSpPr>
          <p:spPr bwMode="auto">
            <a:xfrm>
              <a:off x="5086" y="2308"/>
              <a:ext cx="0" cy="7"/>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07" name="Rectangle 93"/>
            <p:cNvSpPr>
              <a:spLocks noChangeAspect="1" noChangeArrowheads="1"/>
            </p:cNvSpPr>
            <p:nvPr/>
          </p:nvSpPr>
          <p:spPr bwMode="auto">
            <a:xfrm>
              <a:off x="4511" y="2112"/>
              <a:ext cx="5"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08" name="Freeform 94"/>
            <p:cNvSpPr>
              <a:spLocks noChangeAspect="1"/>
            </p:cNvSpPr>
            <p:nvPr/>
          </p:nvSpPr>
          <p:spPr bwMode="auto">
            <a:xfrm>
              <a:off x="4280" y="2112"/>
              <a:ext cx="145" cy="189"/>
            </a:xfrm>
            <a:custGeom>
              <a:avLst/>
              <a:gdLst>
                <a:gd name="T0" fmla="*/ 85 w 144"/>
                <a:gd name="T1" fmla="*/ 98 h 168"/>
                <a:gd name="T2" fmla="*/ 79 w 144"/>
                <a:gd name="T3" fmla="*/ 83 h 168"/>
                <a:gd name="T4" fmla="*/ 66 w 144"/>
                <a:gd name="T5" fmla="*/ 54 h 168"/>
                <a:gd name="T6" fmla="*/ 54 w 144"/>
                <a:gd name="T7" fmla="*/ 69 h 168"/>
                <a:gd name="T8" fmla="*/ 42 w 144"/>
                <a:gd name="T9" fmla="*/ 42 h 168"/>
                <a:gd name="T10" fmla="*/ 42 w 144"/>
                <a:gd name="T11" fmla="*/ 29 h 168"/>
                <a:gd name="T12" fmla="*/ 24 w 144"/>
                <a:gd name="T13" fmla="*/ 0 h 168"/>
                <a:gd name="T14" fmla="*/ 18 w 144"/>
                <a:gd name="T15" fmla="*/ 0 h 168"/>
                <a:gd name="T16" fmla="*/ 24 w 144"/>
                <a:gd name="T17" fmla="*/ 54 h 168"/>
                <a:gd name="T18" fmla="*/ 12 w 144"/>
                <a:gd name="T19" fmla="*/ 42 h 168"/>
                <a:gd name="T20" fmla="*/ 12 w 144"/>
                <a:gd name="T21" fmla="*/ 29 h 168"/>
                <a:gd name="T22" fmla="*/ 6 w 144"/>
                <a:gd name="T23" fmla="*/ 69 h 168"/>
                <a:gd name="T24" fmla="*/ 0 w 144"/>
                <a:gd name="T25" fmla="*/ 83 h 168"/>
                <a:gd name="T26" fmla="*/ 6 w 144"/>
                <a:gd name="T27" fmla="*/ 98 h 168"/>
                <a:gd name="T28" fmla="*/ 6 w 144"/>
                <a:gd name="T29" fmla="*/ 125 h 168"/>
                <a:gd name="T30" fmla="*/ 18 w 144"/>
                <a:gd name="T31" fmla="*/ 125 h 168"/>
                <a:gd name="T32" fmla="*/ 24 w 144"/>
                <a:gd name="T33" fmla="*/ 219 h 168"/>
                <a:gd name="T34" fmla="*/ 36 w 144"/>
                <a:gd name="T35" fmla="*/ 192 h 168"/>
                <a:gd name="T36" fmla="*/ 48 w 144"/>
                <a:gd name="T37" fmla="*/ 205 h 168"/>
                <a:gd name="T38" fmla="*/ 54 w 144"/>
                <a:gd name="T39" fmla="*/ 192 h 168"/>
                <a:gd name="T40" fmla="*/ 66 w 144"/>
                <a:gd name="T41" fmla="*/ 179 h 168"/>
                <a:gd name="T42" fmla="*/ 91 w 144"/>
                <a:gd name="T43" fmla="*/ 219 h 168"/>
                <a:gd name="T44" fmla="*/ 97 w 144"/>
                <a:gd name="T45" fmla="*/ 246 h 168"/>
                <a:gd name="T46" fmla="*/ 109 w 144"/>
                <a:gd name="T47" fmla="*/ 304 h 168"/>
                <a:gd name="T48" fmla="*/ 115 w 144"/>
                <a:gd name="T49" fmla="*/ 343 h 168"/>
                <a:gd name="T50" fmla="*/ 109 w 144"/>
                <a:gd name="T51" fmla="*/ 371 h 168"/>
                <a:gd name="T52" fmla="*/ 127 w 144"/>
                <a:gd name="T53" fmla="*/ 385 h 168"/>
                <a:gd name="T54" fmla="*/ 127 w 144"/>
                <a:gd name="T55" fmla="*/ 371 h 168"/>
                <a:gd name="T56" fmla="*/ 133 w 144"/>
                <a:gd name="T57" fmla="*/ 357 h 168"/>
                <a:gd name="T58" fmla="*/ 139 w 144"/>
                <a:gd name="T59" fmla="*/ 371 h 168"/>
                <a:gd name="T60" fmla="*/ 151 w 144"/>
                <a:gd name="T61" fmla="*/ 343 h 168"/>
                <a:gd name="T62" fmla="*/ 145 w 144"/>
                <a:gd name="T63" fmla="*/ 315 h 168"/>
                <a:gd name="T64" fmla="*/ 145 w 144"/>
                <a:gd name="T65" fmla="*/ 289 h 168"/>
                <a:gd name="T66" fmla="*/ 145 w 144"/>
                <a:gd name="T67" fmla="*/ 289 h 168"/>
                <a:gd name="T68" fmla="*/ 127 w 144"/>
                <a:gd name="T69" fmla="*/ 260 h 168"/>
                <a:gd name="T70" fmla="*/ 121 w 144"/>
                <a:gd name="T71" fmla="*/ 232 h 168"/>
                <a:gd name="T72" fmla="*/ 109 w 144"/>
                <a:gd name="T73" fmla="*/ 205 h 168"/>
                <a:gd name="T74" fmla="*/ 97 w 144"/>
                <a:gd name="T75" fmla="*/ 163 h 168"/>
                <a:gd name="T76" fmla="*/ 66 w 144"/>
                <a:gd name="T77" fmla="*/ 140 h 168"/>
                <a:gd name="T78" fmla="*/ 79 w 144"/>
                <a:gd name="T79" fmla="*/ 125 h 168"/>
                <a:gd name="T80" fmla="*/ 91 w 144"/>
                <a:gd name="T81" fmla="*/ 111 h 168"/>
                <a:gd name="T82" fmla="*/ 85 w 144"/>
                <a:gd name="T83" fmla="*/ 98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415A6B"/>
            </a:solidFill>
            <a:ln w="9525">
              <a:solidFill>
                <a:srgbClr val="000000"/>
              </a:solidFill>
              <a:prstDash val="solid"/>
              <a:round/>
              <a:headEnd/>
              <a:tailEnd/>
            </a:ln>
          </p:spPr>
          <p:txBody>
            <a:bodyPr/>
            <a:lstStyle/>
            <a:p>
              <a:endParaRPr lang="en-US"/>
            </a:p>
          </p:txBody>
        </p:sp>
        <p:sp>
          <p:nvSpPr>
            <p:cNvPr id="18509" name="Freeform 95"/>
            <p:cNvSpPr>
              <a:spLocks noChangeAspect="1"/>
            </p:cNvSpPr>
            <p:nvPr/>
          </p:nvSpPr>
          <p:spPr bwMode="auto">
            <a:xfrm>
              <a:off x="4134" y="1972"/>
              <a:ext cx="158" cy="410"/>
            </a:xfrm>
            <a:custGeom>
              <a:avLst/>
              <a:gdLst>
                <a:gd name="T0" fmla="*/ 98 w 155"/>
                <a:gd name="T1" fmla="*/ 202 h 365"/>
                <a:gd name="T2" fmla="*/ 98 w 155"/>
                <a:gd name="T3" fmla="*/ 173 h 365"/>
                <a:gd name="T4" fmla="*/ 110 w 155"/>
                <a:gd name="T5" fmla="*/ 119 h 365"/>
                <a:gd name="T6" fmla="*/ 104 w 155"/>
                <a:gd name="T7" fmla="*/ 38 h 365"/>
                <a:gd name="T8" fmla="*/ 73 w 155"/>
                <a:gd name="T9" fmla="*/ 0 h 365"/>
                <a:gd name="T10" fmla="*/ 67 w 155"/>
                <a:gd name="T11" fmla="*/ 38 h 365"/>
                <a:gd name="T12" fmla="*/ 73 w 155"/>
                <a:gd name="T13" fmla="*/ 67 h 365"/>
                <a:gd name="T14" fmla="*/ 43 w 155"/>
                <a:gd name="T15" fmla="*/ 92 h 365"/>
                <a:gd name="T16" fmla="*/ 43 w 155"/>
                <a:gd name="T17" fmla="*/ 161 h 365"/>
                <a:gd name="T18" fmla="*/ 12 w 155"/>
                <a:gd name="T19" fmla="*/ 216 h 365"/>
                <a:gd name="T20" fmla="*/ 12 w 155"/>
                <a:gd name="T21" fmla="*/ 295 h 365"/>
                <a:gd name="T22" fmla="*/ 6 w 155"/>
                <a:gd name="T23" fmla="*/ 295 h 365"/>
                <a:gd name="T24" fmla="*/ 0 w 155"/>
                <a:gd name="T25" fmla="*/ 336 h 365"/>
                <a:gd name="T26" fmla="*/ 12 w 155"/>
                <a:gd name="T27" fmla="*/ 377 h 365"/>
                <a:gd name="T28" fmla="*/ 24 w 155"/>
                <a:gd name="T29" fmla="*/ 390 h 365"/>
                <a:gd name="T30" fmla="*/ 37 w 155"/>
                <a:gd name="T31" fmla="*/ 390 h 365"/>
                <a:gd name="T32" fmla="*/ 37 w 155"/>
                <a:gd name="T33" fmla="*/ 418 h 365"/>
                <a:gd name="T34" fmla="*/ 49 w 155"/>
                <a:gd name="T35" fmla="*/ 418 h 365"/>
                <a:gd name="T36" fmla="*/ 61 w 155"/>
                <a:gd name="T37" fmla="*/ 488 h 365"/>
                <a:gd name="T38" fmla="*/ 55 w 155"/>
                <a:gd name="T39" fmla="*/ 566 h 365"/>
                <a:gd name="T40" fmla="*/ 67 w 155"/>
                <a:gd name="T41" fmla="*/ 566 h 365"/>
                <a:gd name="T42" fmla="*/ 73 w 155"/>
                <a:gd name="T43" fmla="*/ 566 h 365"/>
                <a:gd name="T44" fmla="*/ 80 w 155"/>
                <a:gd name="T45" fmla="*/ 566 h 365"/>
                <a:gd name="T46" fmla="*/ 98 w 155"/>
                <a:gd name="T47" fmla="*/ 539 h 365"/>
                <a:gd name="T48" fmla="*/ 110 w 155"/>
                <a:gd name="T49" fmla="*/ 512 h 365"/>
                <a:gd name="T50" fmla="*/ 122 w 155"/>
                <a:gd name="T51" fmla="*/ 539 h 365"/>
                <a:gd name="T52" fmla="*/ 145 w 155"/>
                <a:gd name="T53" fmla="*/ 674 h 365"/>
                <a:gd name="T54" fmla="*/ 152 w 155"/>
                <a:gd name="T55" fmla="*/ 687 h 365"/>
                <a:gd name="T56" fmla="*/ 158 w 155"/>
                <a:gd name="T57" fmla="*/ 755 h 365"/>
                <a:gd name="T58" fmla="*/ 158 w 155"/>
                <a:gd name="T59" fmla="*/ 826 h 365"/>
                <a:gd name="T60" fmla="*/ 176 w 155"/>
                <a:gd name="T61" fmla="*/ 769 h 365"/>
                <a:gd name="T62" fmla="*/ 164 w 155"/>
                <a:gd name="T63" fmla="*/ 674 h 365"/>
                <a:gd name="T64" fmla="*/ 145 w 155"/>
                <a:gd name="T65" fmla="*/ 621 h 365"/>
                <a:gd name="T66" fmla="*/ 145 w 155"/>
                <a:gd name="T67" fmla="*/ 582 h 365"/>
                <a:gd name="T68" fmla="*/ 145 w 155"/>
                <a:gd name="T69" fmla="*/ 553 h 365"/>
                <a:gd name="T70" fmla="*/ 116 w 155"/>
                <a:gd name="T71" fmla="*/ 444 h 365"/>
                <a:gd name="T72" fmla="*/ 122 w 155"/>
                <a:gd name="T73" fmla="*/ 403 h 365"/>
                <a:gd name="T74" fmla="*/ 152 w 155"/>
                <a:gd name="T75" fmla="*/ 377 h 365"/>
                <a:gd name="T76" fmla="*/ 170 w 155"/>
                <a:gd name="T77" fmla="*/ 348 h 365"/>
                <a:gd name="T78" fmla="*/ 170 w 155"/>
                <a:gd name="T79" fmla="*/ 309 h 365"/>
                <a:gd name="T80" fmla="*/ 152 w 155"/>
                <a:gd name="T81" fmla="*/ 295 h 365"/>
                <a:gd name="T82" fmla="*/ 136 w 155"/>
                <a:gd name="T83" fmla="*/ 243 h 365"/>
                <a:gd name="T84" fmla="*/ 122 w 155"/>
                <a:gd name="T85" fmla="*/ 202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prstDash val="solid"/>
              <a:round/>
              <a:headEnd/>
              <a:tailEnd/>
            </a:ln>
          </p:spPr>
          <p:txBody>
            <a:bodyPr/>
            <a:lstStyle/>
            <a:p>
              <a:endParaRPr lang="en-US"/>
            </a:p>
          </p:txBody>
        </p:sp>
        <p:sp>
          <p:nvSpPr>
            <p:cNvPr id="18510" name="Freeform 96"/>
            <p:cNvSpPr>
              <a:spLocks noChangeAspect="1"/>
            </p:cNvSpPr>
            <p:nvPr/>
          </p:nvSpPr>
          <p:spPr bwMode="auto">
            <a:xfrm>
              <a:off x="4637" y="2193"/>
              <a:ext cx="85" cy="135"/>
            </a:xfrm>
            <a:custGeom>
              <a:avLst/>
              <a:gdLst>
                <a:gd name="T0" fmla="*/ 18 w 84"/>
                <a:gd name="T1" fmla="*/ 179 h 120"/>
                <a:gd name="T2" fmla="*/ 18 w 84"/>
                <a:gd name="T3" fmla="*/ 192 h 120"/>
                <a:gd name="T4" fmla="*/ 6 w 84"/>
                <a:gd name="T5" fmla="*/ 150 h 120"/>
                <a:gd name="T6" fmla="*/ 0 w 84"/>
                <a:gd name="T7" fmla="*/ 111 h 120"/>
                <a:gd name="T8" fmla="*/ 12 w 84"/>
                <a:gd name="T9" fmla="*/ 125 h 120"/>
                <a:gd name="T10" fmla="*/ 6 w 84"/>
                <a:gd name="T11" fmla="*/ 69 h 120"/>
                <a:gd name="T12" fmla="*/ 6 w 84"/>
                <a:gd name="T13" fmla="*/ 29 h 120"/>
                <a:gd name="T14" fmla="*/ 6 w 84"/>
                <a:gd name="T15" fmla="*/ 0 h 120"/>
                <a:gd name="T16" fmla="*/ 30 w 84"/>
                <a:gd name="T17" fmla="*/ 14 h 120"/>
                <a:gd name="T18" fmla="*/ 36 w 84"/>
                <a:gd name="T19" fmla="*/ 29 h 120"/>
                <a:gd name="T20" fmla="*/ 49 w 84"/>
                <a:gd name="T21" fmla="*/ 54 h 120"/>
                <a:gd name="T22" fmla="*/ 49 w 84"/>
                <a:gd name="T23" fmla="*/ 83 h 120"/>
                <a:gd name="T24" fmla="*/ 36 w 84"/>
                <a:gd name="T25" fmla="*/ 125 h 120"/>
                <a:gd name="T26" fmla="*/ 30 w 84"/>
                <a:gd name="T27" fmla="*/ 140 h 120"/>
                <a:gd name="T28" fmla="*/ 30 w 84"/>
                <a:gd name="T29" fmla="*/ 163 h 120"/>
                <a:gd name="T30" fmla="*/ 49 w 84"/>
                <a:gd name="T31" fmla="*/ 219 h 120"/>
                <a:gd name="T32" fmla="*/ 55 w 84"/>
                <a:gd name="T33" fmla="*/ 219 h 120"/>
                <a:gd name="T34" fmla="*/ 55 w 84"/>
                <a:gd name="T35" fmla="*/ 205 h 120"/>
                <a:gd name="T36" fmla="*/ 67 w 84"/>
                <a:gd name="T37" fmla="*/ 205 h 120"/>
                <a:gd name="T38" fmla="*/ 73 w 84"/>
                <a:gd name="T39" fmla="*/ 219 h 120"/>
                <a:gd name="T40" fmla="*/ 73 w 84"/>
                <a:gd name="T41" fmla="*/ 219 h 120"/>
                <a:gd name="T42" fmla="*/ 85 w 84"/>
                <a:gd name="T43" fmla="*/ 232 h 120"/>
                <a:gd name="T44" fmla="*/ 79 w 84"/>
                <a:gd name="T45" fmla="*/ 232 h 120"/>
                <a:gd name="T46" fmla="*/ 85 w 84"/>
                <a:gd name="T47" fmla="*/ 260 h 120"/>
                <a:gd name="T48" fmla="*/ 91 w 84"/>
                <a:gd name="T49" fmla="*/ 260 h 120"/>
                <a:gd name="T50" fmla="*/ 85 w 84"/>
                <a:gd name="T51" fmla="*/ 273 h 120"/>
                <a:gd name="T52" fmla="*/ 85 w 84"/>
                <a:gd name="T53" fmla="*/ 260 h 120"/>
                <a:gd name="T54" fmla="*/ 73 w 84"/>
                <a:gd name="T55" fmla="*/ 246 h 120"/>
                <a:gd name="T56" fmla="*/ 67 w 84"/>
                <a:gd name="T57" fmla="*/ 232 h 120"/>
                <a:gd name="T58" fmla="*/ 61 w 84"/>
                <a:gd name="T59" fmla="*/ 219 h 120"/>
                <a:gd name="T60" fmla="*/ 61 w 84"/>
                <a:gd name="T61" fmla="*/ 246 h 120"/>
                <a:gd name="T62" fmla="*/ 36 w 84"/>
                <a:gd name="T63" fmla="*/ 219 h 120"/>
                <a:gd name="T64" fmla="*/ 30 w 84"/>
                <a:gd name="T65" fmla="*/ 232 h 120"/>
                <a:gd name="T66" fmla="*/ 18 w 84"/>
                <a:gd name="T67" fmla="*/ 219 h 120"/>
                <a:gd name="T68" fmla="*/ 18 w 84"/>
                <a:gd name="T69" fmla="*/ 205 h 120"/>
                <a:gd name="T70" fmla="*/ 24 w 84"/>
                <a:gd name="T71" fmla="*/ 179 h 120"/>
                <a:gd name="T72" fmla="*/ 18 w 84"/>
                <a:gd name="T73" fmla="*/ 179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rgbClr val="415A6B"/>
            </a:solidFill>
            <a:ln w="9525">
              <a:solidFill>
                <a:srgbClr val="000000"/>
              </a:solidFill>
              <a:prstDash val="solid"/>
              <a:round/>
              <a:headEnd/>
              <a:tailEnd/>
            </a:ln>
          </p:spPr>
          <p:txBody>
            <a:bodyPr/>
            <a:lstStyle/>
            <a:p>
              <a:endParaRPr lang="en-US"/>
            </a:p>
          </p:txBody>
        </p:sp>
        <p:sp>
          <p:nvSpPr>
            <p:cNvPr id="18511" name="Freeform 97"/>
            <p:cNvSpPr>
              <a:spLocks noChangeAspect="1"/>
            </p:cNvSpPr>
            <p:nvPr/>
          </p:nvSpPr>
          <p:spPr bwMode="auto">
            <a:xfrm>
              <a:off x="4692" y="2395"/>
              <a:ext cx="86" cy="94"/>
            </a:xfrm>
            <a:custGeom>
              <a:avLst/>
              <a:gdLst>
                <a:gd name="T0" fmla="*/ 80 w 84"/>
                <a:gd name="T1" fmla="*/ 186 h 84"/>
                <a:gd name="T2" fmla="*/ 71 w 84"/>
                <a:gd name="T3" fmla="*/ 160 h 84"/>
                <a:gd name="T4" fmla="*/ 71 w 84"/>
                <a:gd name="T5" fmla="*/ 171 h 84"/>
                <a:gd name="T6" fmla="*/ 49 w 84"/>
                <a:gd name="T7" fmla="*/ 145 h 84"/>
                <a:gd name="T8" fmla="*/ 49 w 84"/>
                <a:gd name="T9" fmla="*/ 105 h 84"/>
                <a:gd name="T10" fmla="*/ 37 w 84"/>
                <a:gd name="T11" fmla="*/ 79 h 84"/>
                <a:gd name="T12" fmla="*/ 31 w 84"/>
                <a:gd name="T13" fmla="*/ 93 h 84"/>
                <a:gd name="T14" fmla="*/ 31 w 84"/>
                <a:gd name="T15" fmla="*/ 93 h 84"/>
                <a:gd name="T16" fmla="*/ 18 w 84"/>
                <a:gd name="T17" fmla="*/ 93 h 84"/>
                <a:gd name="T18" fmla="*/ 12 w 84"/>
                <a:gd name="T19" fmla="*/ 79 h 84"/>
                <a:gd name="T20" fmla="*/ 6 w 84"/>
                <a:gd name="T21" fmla="*/ 105 h 84"/>
                <a:gd name="T22" fmla="*/ 0 w 84"/>
                <a:gd name="T23" fmla="*/ 118 h 84"/>
                <a:gd name="T24" fmla="*/ 6 w 84"/>
                <a:gd name="T25" fmla="*/ 93 h 84"/>
                <a:gd name="T26" fmla="*/ 18 w 84"/>
                <a:gd name="T27" fmla="*/ 67 h 84"/>
                <a:gd name="T28" fmla="*/ 37 w 84"/>
                <a:gd name="T29" fmla="*/ 39 h 84"/>
                <a:gd name="T30" fmla="*/ 37 w 84"/>
                <a:gd name="T31" fmla="*/ 67 h 84"/>
                <a:gd name="T32" fmla="*/ 49 w 84"/>
                <a:gd name="T33" fmla="*/ 67 h 84"/>
                <a:gd name="T34" fmla="*/ 55 w 84"/>
                <a:gd name="T35" fmla="*/ 54 h 84"/>
                <a:gd name="T36" fmla="*/ 55 w 84"/>
                <a:gd name="T37" fmla="*/ 27 h 84"/>
                <a:gd name="T38" fmla="*/ 61 w 84"/>
                <a:gd name="T39" fmla="*/ 27 h 84"/>
                <a:gd name="T40" fmla="*/ 71 w 84"/>
                <a:gd name="T41" fmla="*/ 27 h 84"/>
                <a:gd name="T42" fmla="*/ 71 w 84"/>
                <a:gd name="T43" fmla="*/ 0 h 84"/>
                <a:gd name="T44" fmla="*/ 86 w 84"/>
                <a:gd name="T45" fmla="*/ 13 h 84"/>
                <a:gd name="T46" fmla="*/ 92 w 84"/>
                <a:gd name="T47" fmla="*/ 54 h 84"/>
                <a:gd name="T48" fmla="*/ 98 w 84"/>
                <a:gd name="T49" fmla="*/ 105 h 84"/>
                <a:gd name="T50" fmla="*/ 92 w 84"/>
                <a:gd name="T51" fmla="*/ 132 h 84"/>
                <a:gd name="T52" fmla="*/ 92 w 84"/>
                <a:gd name="T53" fmla="*/ 145 h 84"/>
                <a:gd name="T54" fmla="*/ 86 w 84"/>
                <a:gd name="T55" fmla="*/ 105 h 84"/>
                <a:gd name="T56" fmla="*/ 80 w 84"/>
                <a:gd name="T57" fmla="*/ 118 h 84"/>
                <a:gd name="T58" fmla="*/ 80 w 84"/>
                <a:gd name="T59" fmla="*/ 145 h 84"/>
                <a:gd name="T60" fmla="*/ 80 w 84"/>
                <a:gd name="T61" fmla="*/ 186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rgbClr val="415A6B"/>
            </a:solidFill>
            <a:ln w="9525">
              <a:solidFill>
                <a:srgbClr val="000000"/>
              </a:solidFill>
              <a:prstDash val="solid"/>
              <a:round/>
              <a:headEnd/>
              <a:tailEnd/>
            </a:ln>
          </p:spPr>
          <p:txBody>
            <a:bodyPr/>
            <a:lstStyle/>
            <a:p>
              <a:endParaRPr lang="en-US"/>
            </a:p>
          </p:txBody>
        </p:sp>
        <p:sp>
          <p:nvSpPr>
            <p:cNvPr id="18512" name="Freeform 98"/>
            <p:cNvSpPr>
              <a:spLocks noChangeAspect="1"/>
            </p:cNvSpPr>
            <p:nvPr/>
          </p:nvSpPr>
          <p:spPr bwMode="auto">
            <a:xfrm>
              <a:off x="4699" y="2369"/>
              <a:ext cx="17" cy="39"/>
            </a:xfrm>
            <a:custGeom>
              <a:avLst/>
              <a:gdLst>
                <a:gd name="T0" fmla="*/ 11 w 18"/>
                <a:gd name="T1" fmla="*/ 0 h 35"/>
                <a:gd name="T2" fmla="*/ 9 w 18"/>
                <a:gd name="T3" fmla="*/ 62 h 35"/>
                <a:gd name="T4" fmla="*/ 9 w 18"/>
                <a:gd name="T5" fmla="*/ 74 h 35"/>
                <a:gd name="T6" fmla="*/ 0 w 18"/>
                <a:gd name="T7" fmla="*/ 50 h 35"/>
                <a:gd name="T8" fmla="*/ 6 w 18"/>
                <a:gd name="T9" fmla="*/ 36 h 35"/>
                <a:gd name="T10" fmla="*/ 6 w 18"/>
                <a:gd name="T11" fmla="*/ 0 h 35"/>
                <a:gd name="T12" fmla="*/ 11 w 18"/>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5">
                  <a:moveTo>
                    <a:pt x="18" y="0"/>
                  </a:moveTo>
                  <a:lnTo>
                    <a:pt x="12" y="29"/>
                  </a:lnTo>
                  <a:lnTo>
                    <a:pt x="12" y="35"/>
                  </a:lnTo>
                  <a:lnTo>
                    <a:pt x="0" y="23"/>
                  </a:lnTo>
                  <a:lnTo>
                    <a:pt x="6" y="17"/>
                  </a:lnTo>
                  <a:lnTo>
                    <a:pt x="6" y="0"/>
                  </a:lnTo>
                  <a:lnTo>
                    <a:pt x="18" y="0"/>
                  </a:lnTo>
                  <a:close/>
                </a:path>
              </a:pathLst>
            </a:custGeom>
            <a:solidFill>
              <a:srgbClr val="415A6B"/>
            </a:solidFill>
            <a:ln w="9525">
              <a:solidFill>
                <a:srgbClr val="000000"/>
              </a:solidFill>
              <a:prstDash val="solid"/>
              <a:round/>
              <a:headEnd/>
              <a:tailEnd/>
            </a:ln>
          </p:spPr>
          <p:txBody>
            <a:bodyPr/>
            <a:lstStyle/>
            <a:p>
              <a:endParaRPr lang="en-US"/>
            </a:p>
          </p:txBody>
        </p:sp>
        <p:sp>
          <p:nvSpPr>
            <p:cNvPr id="18513" name="Freeform 99"/>
            <p:cNvSpPr>
              <a:spLocks noChangeAspect="1"/>
            </p:cNvSpPr>
            <p:nvPr/>
          </p:nvSpPr>
          <p:spPr bwMode="auto">
            <a:xfrm>
              <a:off x="4728" y="2328"/>
              <a:ext cx="25" cy="34"/>
            </a:xfrm>
            <a:custGeom>
              <a:avLst/>
              <a:gdLst>
                <a:gd name="T0" fmla="*/ 25 w 24"/>
                <a:gd name="T1" fmla="*/ 74 h 30"/>
                <a:gd name="T2" fmla="*/ 19 w 24"/>
                <a:gd name="T3" fmla="*/ 58 h 30"/>
                <a:gd name="T4" fmla="*/ 0 w 24"/>
                <a:gd name="T5" fmla="*/ 14 h 30"/>
                <a:gd name="T6" fmla="*/ 19 w 24"/>
                <a:gd name="T7" fmla="*/ 0 h 30"/>
                <a:gd name="T8" fmla="*/ 25 w 24"/>
                <a:gd name="T9" fmla="*/ 29 h 30"/>
                <a:gd name="T10" fmla="*/ 31 w 24"/>
                <a:gd name="T11" fmla="*/ 74 h 30"/>
                <a:gd name="T12" fmla="*/ 25 w 24"/>
                <a:gd name="T13" fmla="*/ 74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0">
                  <a:moveTo>
                    <a:pt x="18" y="30"/>
                  </a:moveTo>
                  <a:lnTo>
                    <a:pt x="12" y="24"/>
                  </a:lnTo>
                  <a:lnTo>
                    <a:pt x="0" y="6"/>
                  </a:lnTo>
                  <a:lnTo>
                    <a:pt x="12" y="0"/>
                  </a:lnTo>
                  <a:lnTo>
                    <a:pt x="18" y="12"/>
                  </a:lnTo>
                  <a:lnTo>
                    <a:pt x="24" y="30"/>
                  </a:lnTo>
                  <a:lnTo>
                    <a:pt x="18" y="30"/>
                  </a:lnTo>
                  <a:close/>
                </a:path>
              </a:pathLst>
            </a:custGeom>
            <a:solidFill>
              <a:srgbClr val="415A6B"/>
            </a:solidFill>
            <a:ln w="9525">
              <a:solidFill>
                <a:srgbClr val="000000"/>
              </a:solidFill>
              <a:prstDash val="solid"/>
              <a:round/>
              <a:headEnd/>
              <a:tailEnd/>
            </a:ln>
          </p:spPr>
          <p:txBody>
            <a:bodyPr/>
            <a:lstStyle/>
            <a:p>
              <a:endParaRPr lang="en-US"/>
            </a:p>
          </p:txBody>
        </p:sp>
        <p:sp>
          <p:nvSpPr>
            <p:cNvPr id="18514" name="Freeform 100"/>
            <p:cNvSpPr>
              <a:spLocks noChangeAspect="1"/>
            </p:cNvSpPr>
            <p:nvPr/>
          </p:nvSpPr>
          <p:spPr bwMode="auto">
            <a:xfrm>
              <a:off x="4686" y="2348"/>
              <a:ext cx="24" cy="27"/>
            </a:xfrm>
            <a:custGeom>
              <a:avLst/>
              <a:gdLst>
                <a:gd name="T0" fmla="*/ 18 w 24"/>
                <a:gd name="T1" fmla="*/ 14 h 24"/>
                <a:gd name="T2" fmla="*/ 0 w 24"/>
                <a:gd name="T3" fmla="*/ 0 h 24"/>
                <a:gd name="T4" fmla="*/ 0 w 24"/>
                <a:gd name="T5" fmla="*/ 0 h 24"/>
                <a:gd name="T6" fmla="*/ 6 w 24"/>
                <a:gd name="T7" fmla="*/ 54 h 24"/>
                <a:gd name="T8" fmla="*/ 24 w 24"/>
                <a:gd name="T9" fmla="*/ 29 h 24"/>
                <a:gd name="T10" fmla="*/ 24 w 24"/>
                <a:gd name="T11" fmla="*/ 14 h 24"/>
                <a:gd name="T12" fmla="*/ 18 w 24"/>
                <a:gd name="T13" fmla="*/ 14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18" y="6"/>
                  </a:moveTo>
                  <a:lnTo>
                    <a:pt x="0" y="0"/>
                  </a:lnTo>
                  <a:lnTo>
                    <a:pt x="6" y="24"/>
                  </a:lnTo>
                  <a:lnTo>
                    <a:pt x="24" y="12"/>
                  </a:lnTo>
                  <a:lnTo>
                    <a:pt x="24" y="6"/>
                  </a:lnTo>
                  <a:lnTo>
                    <a:pt x="18" y="6"/>
                  </a:lnTo>
                  <a:close/>
                </a:path>
              </a:pathLst>
            </a:custGeom>
            <a:solidFill>
              <a:srgbClr val="415A6B"/>
            </a:solidFill>
            <a:ln w="9525">
              <a:solidFill>
                <a:srgbClr val="000000"/>
              </a:solidFill>
              <a:prstDash val="solid"/>
              <a:round/>
              <a:headEnd/>
              <a:tailEnd/>
            </a:ln>
          </p:spPr>
          <p:txBody>
            <a:bodyPr/>
            <a:lstStyle/>
            <a:p>
              <a:endParaRPr lang="en-US"/>
            </a:p>
          </p:txBody>
        </p:sp>
        <p:sp>
          <p:nvSpPr>
            <p:cNvPr id="18515" name="Freeform 101"/>
            <p:cNvSpPr>
              <a:spLocks noChangeAspect="1"/>
            </p:cNvSpPr>
            <p:nvPr/>
          </p:nvSpPr>
          <p:spPr bwMode="auto">
            <a:xfrm>
              <a:off x="4607" y="2362"/>
              <a:ext cx="42" cy="60"/>
            </a:xfrm>
            <a:custGeom>
              <a:avLst/>
              <a:gdLst>
                <a:gd name="T0" fmla="*/ 42 w 42"/>
                <a:gd name="T1" fmla="*/ 29 h 53"/>
                <a:gd name="T2" fmla="*/ 12 w 42"/>
                <a:gd name="T3" fmla="*/ 97 h 53"/>
                <a:gd name="T4" fmla="*/ 0 w 42"/>
                <a:gd name="T5" fmla="*/ 126 h 53"/>
                <a:gd name="T6" fmla="*/ 0 w 42"/>
                <a:gd name="T7" fmla="*/ 111 h 53"/>
                <a:gd name="T8" fmla="*/ 12 w 42"/>
                <a:gd name="T9" fmla="*/ 85 h 53"/>
                <a:gd name="T10" fmla="*/ 30 w 42"/>
                <a:gd name="T11" fmla="*/ 42 h 53"/>
                <a:gd name="T12" fmla="*/ 30 w 42"/>
                <a:gd name="T13" fmla="*/ 14 h 53"/>
                <a:gd name="T14" fmla="*/ 36 w 42"/>
                <a:gd name="T15" fmla="*/ 14 h 53"/>
                <a:gd name="T16" fmla="*/ 36 w 42"/>
                <a:gd name="T17" fmla="*/ 0 h 53"/>
                <a:gd name="T18" fmla="*/ 42 w 42"/>
                <a:gd name="T19" fmla="*/ 29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rgbClr val="239FB1"/>
            </a:solidFill>
            <a:ln w="9525">
              <a:solidFill>
                <a:srgbClr val="000000"/>
              </a:solidFill>
              <a:prstDash val="solid"/>
              <a:round/>
              <a:headEnd/>
              <a:tailEnd/>
            </a:ln>
          </p:spPr>
          <p:txBody>
            <a:bodyPr/>
            <a:lstStyle/>
            <a:p>
              <a:endParaRPr lang="en-US"/>
            </a:p>
          </p:txBody>
        </p:sp>
        <p:sp>
          <p:nvSpPr>
            <p:cNvPr id="18516" name="Freeform 102"/>
            <p:cNvSpPr>
              <a:spLocks noChangeAspect="1"/>
            </p:cNvSpPr>
            <p:nvPr/>
          </p:nvSpPr>
          <p:spPr bwMode="auto">
            <a:xfrm>
              <a:off x="4649" y="2315"/>
              <a:ext cx="24" cy="20"/>
            </a:xfrm>
            <a:custGeom>
              <a:avLst/>
              <a:gdLst>
                <a:gd name="T0" fmla="*/ 24 w 24"/>
                <a:gd name="T1" fmla="*/ 24 h 18"/>
                <a:gd name="T2" fmla="*/ 24 w 24"/>
                <a:gd name="T3" fmla="*/ 37 h 18"/>
                <a:gd name="T4" fmla="*/ 12 w 24"/>
                <a:gd name="T5" fmla="*/ 13 h 18"/>
                <a:gd name="T6" fmla="*/ 0 w 24"/>
                <a:gd name="T7" fmla="*/ 0 h 18"/>
                <a:gd name="T8" fmla="*/ 24 w 24"/>
                <a:gd name="T9" fmla="*/ 0 h 18"/>
                <a:gd name="T10" fmla="*/ 24 w 24"/>
                <a:gd name="T11" fmla="*/ 2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24" y="18"/>
                  </a:lnTo>
                  <a:lnTo>
                    <a:pt x="12" y="6"/>
                  </a:lnTo>
                  <a:lnTo>
                    <a:pt x="0" y="0"/>
                  </a:lnTo>
                  <a:lnTo>
                    <a:pt x="24" y="0"/>
                  </a:lnTo>
                  <a:lnTo>
                    <a:pt x="24" y="12"/>
                  </a:lnTo>
                  <a:close/>
                </a:path>
              </a:pathLst>
            </a:custGeom>
            <a:solidFill>
              <a:srgbClr val="239FB1"/>
            </a:solidFill>
            <a:ln w="9525">
              <a:solidFill>
                <a:srgbClr val="000000"/>
              </a:solidFill>
              <a:prstDash val="solid"/>
              <a:round/>
              <a:headEnd/>
              <a:tailEnd/>
            </a:ln>
          </p:spPr>
          <p:txBody>
            <a:bodyPr/>
            <a:lstStyle/>
            <a:p>
              <a:endParaRPr lang="en-US"/>
            </a:p>
          </p:txBody>
        </p:sp>
        <p:sp>
          <p:nvSpPr>
            <p:cNvPr id="18517" name="Freeform 103"/>
            <p:cNvSpPr>
              <a:spLocks noChangeAspect="1"/>
            </p:cNvSpPr>
            <p:nvPr/>
          </p:nvSpPr>
          <p:spPr bwMode="auto">
            <a:xfrm>
              <a:off x="4728" y="2355"/>
              <a:ext cx="18" cy="33"/>
            </a:xfrm>
            <a:custGeom>
              <a:avLst/>
              <a:gdLst>
                <a:gd name="T0" fmla="*/ 12 w 18"/>
                <a:gd name="T1" fmla="*/ 15 h 29"/>
                <a:gd name="T2" fmla="*/ 18 w 18"/>
                <a:gd name="T3" fmla="*/ 59 h 29"/>
                <a:gd name="T4" fmla="*/ 18 w 18"/>
                <a:gd name="T5" fmla="*/ 59 h 29"/>
                <a:gd name="T6" fmla="*/ 12 w 18"/>
                <a:gd name="T7" fmla="*/ 73 h 29"/>
                <a:gd name="T8" fmla="*/ 6 w 18"/>
                <a:gd name="T9" fmla="*/ 30 h 29"/>
                <a:gd name="T10" fmla="*/ 0 w 18"/>
                <a:gd name="T11" fmla="*/ 0 h 29"/>
                <a:gd name="T12" fmla="*/ 12 w 18"/>
                <a:gd name="T13" fmla="*/ 15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9">
                  <a:moveTo>
                    <a:pt x="12" y="6"/>
                  </a:moveTo>
                  <a:lnTo>
                    <a:pt x="18" y="24"/>
                  </a:lnTo>
                  <a:lnTo>
                    <a:pt x="12" y="29"/>
                  </a:lnTo>
                  <a:lnTo>
                    <a:pt x="6" y="12"/>
                  </a:lnTo>
                  <a:lnTo>
                    <a:pt x="0" y="0"/>
                  </a:lnTo>
                  <a:lnTo>
                    <a:pt x="12" y="6"/>
                  </a:lnTo>
                  <a:close/>
                </a:path>
              </a:pathLst>
            </a:custGeom>
            <a:solidFill>
              <a:srgbClr val="415A6B"/>
            </a:solidFill>
            <a:ln w="9525">
              <a:solidFill>
                <a:srgbClr val="000000"/>
              </a:solidFill>
              <a:prstDash val="solid"/>
              <a:round/>
              <a:headEnd/>
              <a:tailEnd/>
            </a:ln>
          </p:spPr>
          <p:txBody>
            <a:bodyPr/>
            <a:lstStyle/>
            <a:p>
              <a:endParaRPr lang="en-US"/>
            </a:p>
          </p:txBody>
        </p:sp>
        <p:sp>
          <p:nvSpPr>
            <p:cNvPr id="18518" name="Freeform 104"/>
            <p:cNvSpPr>
              <a:spLocks noChangeAspect="1"/>
            </p:cNvSpPr>
            <p:nvPr/>
          </p:nvSpPr>
          <p:spPr bwMode="auto">
            <a:xfrm>
              <a:off x="4710" y="2335"/>
              <a:ext cx="12" cy="13"/>
            </a:xfrm>
            <a:custGeom>
              <a:avLst/>
              <a:gdLst>
                <a:gd name="T0" fmla="*/ 12 w 12"/>
                <a:gd name="T1" fmla="*/ 20 h 12"/>
                <a:gd name="T2" fmla="*/ 0 w 12"/>
                <a:gd name="T3" fmla="*/ 13 h 12"/>
                <a:gd name="T4" fmla="*/ 0 w 12"/>
                <a:gd name="T5" fmla="*/ 13 h 12"/>
                <a:gd name="T6" fmla="*/ 0 w 12"/>
                <a:gd name="T7" fmla="*/ 0 h 12"/>
                <a:gd name="T8" fmla="*/ 12 w 12"/>
                <a:gd name="T9" fmla="*/ 20 h 12"/>
                <a:gd name="T10" fmla="*/ 12 w 12"/>
                <a:gd name="T11" fmla="*/ 2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12"/>
                  </a:moveTo>
                  <a:lnTo>
                    <a:pt x="0" y="6"/>
                  </a:lnTo>
                  <a:lnTo>
                    <a:pt x="0" y="0"/>
                  </a:lnTo>
                  <a:lnTo>
                    <a:pt x="12" y="12"/>
                  </a:lnTo>
                  <a:close/>
                </a:path>
              </a:pathLst>
            </a:custGeom>
            <a:solidFill>
              <a:srgbClr val="239FB1"/>
            </a:solidFill>
            <a:ln w="9525">
              <a:solidFill>
                <a:srgbClr val="000000"/>
              </a:solidFill>
              <a:prstDash val="solid"/>
              <a:round/>
              <a:headEnd/>
              <a:tailEnd/>
            </a:ln>
          </p:spPr>
          <p:txBody>
            <a:bodyPr/>
            <a:lstStyle/>
            <a:p>
              <a:endParaRPr lang="en-US"/>
            </a:p>
          </p:txBody>
        </p:sp>
        <p:sp>
          <p:nvSpPr>
            <p:cNvPr id="18519" name="Freeform 105"/>
            <p:cNvSpPr>
              <a:spLocks noChangeAspect="1"/>
            </p:cNvSpPr>
            <p:nvPr/>
          </p:nvSpPr>
          <p:spPr bwMode="auto">
            <a:xfrm>
              <a:off x="4722" y="2388"/>
              <a:ext cx="19" cy="7"/>
            </a:xfrm>
            <a:custGeom>
              <a:avLst/>
              <a:gdLst>
                <a:gd name="T0" fmla="*/ 25 w 18"/>
                <a:gd name="T1" fmla="*/ 18 h 6"/>
                <a:gd name="T2" fmla="*/ 19 w 18"/>
                <a:gd name="T3" fmla="*/ 0 h 6"/>
                <a:gd name="T4" fmla="*/ 0 w 18"/>
                <a:gd name="T5" fmla="*/ 18 h 6"/>
                <a:gd name="T6" fmla="*/ 25 w 18"/>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12" y="0"/>
                  </a:lnTo>
                  <a:lnTo>
                    <a:pt x="0" y="6"/>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18520" name="Freeform 106"/>
            <p:cNvSpPr>
              <a:spLocks noChangeAspect="1"/>
            </p:cNvSpPr>
            <p:nvPr/>
          </p:nvSpPr>
          <p:spPr bwMode="auto">
            <a:xfrm>
              <a:off x="4716" y="2362"/>
              <a:ext cx="6" cy="39"/>
            </a:xfrm>
            <a:custGeom>
              <a:avLst/>
              <a:gdLst>
                <a:gd name="T0" fmla="*/ 6 w 6"/>
                <a:gd name="T1" fmla="*/ 0 h 35"/>
                <a:gd name="T2" fmla="*/ 6 w 6"/>
                <a:gd name="T3" fmla="*/ 13 h 35"/>
                <a:gd name="T4" fmla="*/ 6 w 6"/>
                <a:gd name="T5" fmla="*/ 50 h 35"/>
                <a:gd name="T6" fmla="*/ 0 w 6"/>
                <a:gd name="T7" fmla="*/ 74 h 35"/>
                <a:gd name="T8" fmla="*/ 6 w 6"/>
                <a:gd name="T9" fmla="*/ 39 h 35"/>
                <a:gd name="T10" fmla="*/ 6 w 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5">
                  <a:moveTo>
                    <a:pt x="6" y="0"/>
                  </a:moveTo>
                  <a:lnTo>
                    <a:pt x="6" y="6"/>
                  </a:lnTo>
                  <a:lnTo>
                    <a:pt x="6" y="23"/>
                  </a:lnTo>
                  <a:lnTo>
                    <a:pt x="0" y="35"/>
                  </a:lnTo>
                  <a:lnTo>
                    <a:pt x="6" y="18"/>
                  </a:lnTo>
                  <a:lnTo>
                    <a:pt x="6" y="0"/>
                  </a:lnTo>
                  <a:close/>
                </a:path>
              </a:pathLst>
            </a:custGeom>
            <a:solidFill>
              <a:srgbClr val="239FB1"/>
            </a:solidFill>
            <a:ln w="9525">
              <a:solidFill>
                <a:srgbClr val="000000"/>
              </a:solidFill>
              <a:prstDash val="solid"/>
              <a:round/>
              <a:headEnd/>
              <a:tailEnd/>
            </a:ln>
          </p:spPr>
          <p:txBody>
            <a:bodyPr/>
            <a:lstStyle/>
            <a:p>
              <a:endParaRPr lang="en-US"/>
            </a:p>
          </p:txBody>
        </p:sp>
        <p:sp>
          <p:nvSpPr>
            <p:cNvPr id="18521" name="Freeform 107"/>
            <p:cNvSpPr>
              <a:spLocks noChangeAspect="1"/>
            </p:cNvSpPr>
            <p:nvPr/>
          </p:nvSpPr>
          <p:spPr bwMode="auto">
            <a:xfrm>
              <a:off x="4238" y="2152"/>
              <a:ext cx="151" cy="330"/>
            </a:xfrm>
            <a:custGeom>
              <a:avLst/>
              <a:gdLst>
                <a:gd name="T0" fmla="*/ 60 w 149"/>
                <a:gd name="T1" fmla="*/ 521 h 293"/>
                <a:gd name="T2" fmla="*/ 54 w 149"/>
                <a:gd name="T3" fmla="*/ 480 h 293"/>
                <a:gd name="T4" fmla="*/ 60 w 149"/>
                <a:gd name="T5" fmla="*/ 442 h 293"/>
                <a:gd name="T6" fmla="*/ 60 w 149"/>
                <a:gd name="T7" fmla="*/ 400 h 293"/>
                <a:gd name="T8" fmla="*/ 60 w 149"/>
                <a:gd name="T9" fmla="*/ 330 h 293"/>
                <a:gd name="T10" fmla="*/ 78 w 149"/>
                <a:gd name="T11" fmla="*/ 318 h 293"/>
                <a:gd name="T12" fmla="*/ 78 w 149"/>
                <a:gd name="T13" fmla="*/ 359 h 293"/>
                <a:gd name="T14" fmla="*/ 90 w 149"/>
                <a:gd name="T15" fmla="*/ 359 h 293"/>
                <a:gd name="T16" fmla="*/ 108 w 149"/>
                <a:gd name="T17" fmla="*/ 385 h 293"/>
                <a:gd name="T18" fmla="*/ 116 w 149"/>
                <a:gd name="T19" fmla="*/ 416 h 293"/>
                <a:gd name="T20" fmla="*/ 108 w 149"/>
                <a:gd name="T21" fmla="*/ 372 h 293"/>
                <a:gd name="T22" fmla="*/ 102 w 149"/>
                <a:gd name="T23" fmla="*/ 330 h 293"/>
                <a:gd name="T24" fmla="*/ 116 w 149"/>
                <a:gd name="T25" fmla="*/ 291 h 293"/>
                <a:gd name="T26" fmla="*/ 157 w 149"/>
                <a:gd name="T27" fmla="*/ 291 h 293"/>
                <a:gd name="T28" fmla="*/ 163 w 149"/>
                <a:gd name="T29" fmla="*/ 260 h 293"/>
                <a:gd name="T30" fmla="*/ 157 w 149"/>
                <a:gd name="T31" fmla="*/ 220 h 293"/>
                <a:gd name="T32" fmla="*/ 145 w 149"/>
                <a:gd name="T33" fmla="*/ 164 h 293"/>
                <a:gd name="T34" fmla="*/ 139 w 149"/>
                <a:gd name="T35" fmla="*/ 140 h 293"/>
                <a:gd name="T36" fmla="*/ 116 w 149"/>
                <a:gd name="T37" fmla="*/ 98 h 293"/>
                <a:gd name="T38" fmla="*/ 102 w 149"/>
                <a:gd name="T39" fmla="*/ 112 h 293"/>
                <a:gd name="T40" fmla="*/ 96 w 149"/>
                <a:gd name="T41" fmla="*/ 126 h 293"/>
                <a:gd name="T42" fmla="*/ 84 w 149"/>
                <a:gd name="T43" fmla="*/ 112 h 293"/>
                <a:gd name="T44" fmla="*/ 72 w 149"/>
                <a:gd name="T45" fmla="*/ 140 h 293"/>
                <a:gd name="T46" fmla="*/ 66 w 149"/>
                <a:gd name="T47" fmla="*/ 42 h 293"/>
                <a:gd name="T48" fmla="*/ 54 w 149"/>
                <a:gd name="T49" fmla="*/ 42 h 293"/>
                <a:gd name="T50" fmla="*/ 54 w 149"/>
                <a:gd name="T51" fmla="*/ 14 h 293"/>
                <a:gd name="T52" fmla="*/ 48 w 149"/>
                <a:gd name="T53" fmla="*/ 0 h 293"/>
                <a:gd name="T54" fmla="*/ 29 w 149"/>
                <a:gd name="T55" fmla="*/ 14 h 293"/>
                <a:gd name="T56" fmla="*/ 24 w 149"/>
                <a:gd name="T57" fmla="*/ 29 h 293"/>
                <a:gd name="T58" fmla="*/ 6 w 149"/>
                <a:gd name="T59" fmla="*/ 42 h 293"/>
                <a:gd name="T60" fmla="*/ 0 w 149"/>
                <a:gd name="T61" fmla="*/ 98 h 293"/>
                <a:gd name="T62" fmla="*/ 0 w 149"/>
                <a:gd name="T63" fmla="*/ 83 h 293"/>
                <a:gd name="T64" fmla="*/ 12 w 149"/>
                <a:gd name="T65" fmla="*/ 140 h 293"/>
                <a:gd name="T66" fmla="*/ 24 w 149"/>
                <a:gd name="T67" fmla="*/ 194 h 293"/>
                <a:gd name="T68" fmla="*/ 29 w 149"/>
                <a:gd name="T69" fmla="*/ 194 h 293"/>
                <a:gd name="T70" fmla="*/ 24 w 149"/>
                <a:gd name="T71" fmla="*/ 220 h 293"/>
                <a:gd name="T72" fmla="*/ 24 w 149"/>
                <a:gd name="T73" fmla="*/ 234 h 293"/>
                <a:gd name="T74" fmla="*/ 24 w 149"/>
                <a:gd name="T75" fmla="*/ 260 h 293"/>
                <a:gd name="T76" fmla="*/ 35 w 149"/>
                <a:gd name="T77" fmla="*/ 291 h 293"/>
                <a:gd name="T78" fmla="*/ 48 w 149"/>
                <a:gd name="T79" fmla="*/ 318 h 293"/>
                <a:gd name="T80" fmla="*/ 54 w 149"/>
                <a:gd name="T81" fmla="*/ 359 h 293"/>
                <a:gd name="T82" fmla="*/ 60 w 149"/>
                <a:gd name="T83" fmla="*/ 416 h 293"/>
                <a:gd name="T84" fmla="*/ 48 w 149"/>
                <a:gd name="T85" fmla="*/ 471 h 293"/>
                <a:gd name="T86" fmla="*/ 48 w 149"/>
                <a:gd name="T87" fmla="*/ 471 h 293"/>
                <a:gd name="T88" fmla="*/ 35 w 149"/>
                <a:gd name="T89" fmla="*/ 521 h 293"/>
                <a:gd name="T90" fmla="*/ 35 w 149"/>
                <a:gd name="T91" fmla="*/ 563 h 293"/>
                <a:gd name="T92" fmla="*/ 35 w 149"/>
                <a:gd name="T93" fmla="*/ 563 h 293"/>
                <a:gd name="T94" fmla="*/ 54 w 149"/>
                <a:gd name="T95" fmla="*/ 577 h 293"/>
                <a:gd name="T96" fmla="*/ 60 w 149"/>
                <a:gd name="T97" fmla="*/ 603 h 293"/>
                <a:gd name="T98" fmla="*/ 66 w 149"/>
                <a:gd name="T99" fmla="*/ 617 h 293"/>
                <a:gd name="T100" fmla="*/ 72 w 149"/>
                <a:gd name="T101" fmla="*/ 645 h 293"/>
                <a:gd name="T102" fmla="*/ 78 w 149"/>
                <a:gd name="T103" fmla="*/ 633 h 293"/>
                <a:gd name="T104" fmla="*/ 90 w 149"/>
                <a:gd name="T105" fmla="*/ 660 h 293"/>
                <a:gd name="T106" fmla="*/ 90 w 149"/>
                <a:gd name="T107" fmla="*/ 675 h 293"/>
                <a:gd name="T108" fmla="*/ 102 w 149"/>
                <a:gd name="T109" fmla="*/ 675 h 293"/>
                <a:gd name="T110" fmla="*/ 108 w 149"/>
                <a:gd name="T111" fmla="*/ 660 h 293"/>
                <a:gd name="T112" fmla="*/ 102 w 149"/>
                <a:gd name="T113" fmla="*/ 617 h 293"/>
                <a:gd name="T114" fmla="*/ 84 w 149"/>
                <a:gd name="T115" fmla="*/ 617 h 293"/>
                <a:gd name="T116" fmla="*/ 78 w 149"/>
                <a:gd name="T117" fmla="*/ 589 h 293"/>
                <a:gd name="T118" fmla="*/ 72 w 149"/>
                <a:gd name="T119" fmla="*/ 563 h 293"/>
                <a:gd name="T120" fmla="*/ 66 w 149"/>
                <a:gd name="T121" fmla="*/ 521 h 293"/>
                <a:gd name="T122" fmla="*/ 60 w 149"/>
                <a:gd name="T123" fmla="*/ 521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E1E1E1"/>
            </a:solidFill>
            <a:ln w="9525">
              <a:solidFill>
                <a:srgbClr val="000000"/>
              </a:solidFill>
              <a:prstDash val="solid"/>
              <a:round/>
              <a:headEnd/>
              <a:tailEnd/>
            </a:ln>
          </p:spPr>
          <p:txBody>
            <a:bodyPr/>
            <a:lstStyle/>
            <a:p>
              <a:endParaRPr lang="en-US"/>
            </a:p>
          </p:txBody>
        </p:sp>
        <p:sp>
          <p:nvSpPr>
            <p:cNvPr id="18522" name="Freeform 108"/>
            <p:cNvSpPr>
              <a:spLocks noChangeAspect="1"/>
            </p:cNvSpPr>
            <p:nvPr/>
          </p:nvSpPr>
          <p:spPr bwMode="auto">
            <a:xfrm>
              <a:off x="4304" y="2093"/>
              <a:ext cx="157" cy="322"/>
            </a:xfrm>
            <a:custGeom>
              <a:avLst/>
              <a:gdLst>
                <a:gd name="T0" fmla="*/ 48 w 156"/>
                <a:gd name="T1" fmla="*/ 120 h 287"/>
                <a:gd name="T2" fmla="*/ 30 w 156"/>
                <a:gd name="T3" fmla="*/ 107 h 287"/>
                <a:gd name="T4" fmla="*/ 18 w 156"/>
                <a:gd name="T5" fmla="*/ 68 h 287"/>
                <a:gd name="T6" fmla="*/ 6 w 156"/>
                <a:gd name="T7" fmla="*/ 27 h 287"/>
                <a:gd name="T8" fmla="*/ 18 w 156"/>
                <a:gd name="T9" fmla="*/ 27 h 287"/>
                <a:gd name="T10" fmla="*/ 30 w 156"/>
                <a:gd name="T11" fmla="*/ 27 h 287"/>
                <a:gd name="T12" fmla="*/ 42 w 156"/>
                <a:gd name="T13" fmla="*/ 27 h 287"/>
                <a:gd name="T14" fmla="*/ 60 w 156"/>
                <a:gd name="T15" fmla="*/ 0 h 287"/>
                <a:gd name="T16" fmla="*/ 91 w 156"/>
                <a:gd name="T17" fmla="*/ 39 h 287"/>
                <a:gd name="T18" fmla="*/ 115 w 156"/>
                <a:gd name="T19" fmla="*/ 80 h 287"/>
                <a:gd name="T20" fmla="*/ 97 w 156"/>
                <a:gd name="T21" fmla="*/ 107 h 287"/>
                <a:gd name="T22" fmla="*/ 85 w 156"/>
                <a:gd name="T23" fmla="*/ 147 h 287"/>
                <a:gd name="T24" fmla="*/ 91 w 156"/>
                <a:gd name="T25" fmla="*/ 229 h 287"/>
                <a:gd name="T26" fmla="*/ 121 w 156"/>
                <a:gd name="T27" fmla="*/ 295 h 287"/>
                <a:gd name="T28" fmla="*/ 145 w 156"/>
                <a:gd name="T29" fmla="*/ 349 h 287"/>
                <a:gd name="T30" fmla="*/ 163 w 156"/>
                <a:gd name="T31" fmla="*/ 471 h 287"/>
                <a:gd name="T32" fmla="*/ 163 w 156"/>
                <a:gd name="T33" fmla="*/ 496 h 287"/>
                <a:gd name="T34" fmla="*/ 145 w 156"/>
                <a:gd name="T35" fmla="*/ 536 h 287"/>
                <a:gd name="T36" fmla="*/ 121 w 156"/>
                <a:gd name="T37" fmla="*/ 567 h 287"/>
                <a:gd name="T38" fmla="*/ 121 w 156"/>
                <a:gd name="T39" fmla="*/ 588 h 287"/>
                <a:gd name="T40" fmla="*/ 121 w 156"/>
                <a:gd name="T41" fmla="*/ 601 h 287"/>
                <a:gd name="T42" fmla="*/ 97 w 156"/>
                <a:gd name="T43" fmla="*/ 641 h 287"/>
                <a:gd name="T44" fmla="*/ 91 w 156"/>
                <a:gd name="T45" fmla="*/ 588 h 287"/>
                <a:gd name="T46" fmla="*/ 91 w 156"/>
                <a:gd name="T47" fmla="*/ 551 h 287"/>
                <a:gd name="T48" fmla="*/ 109 w 156"/>
                <a:gd name="T49" fmla="*/ 551 h 287"/>
                <a:gd name="T50" fmla="*/ 115 w 156"/>
                <a:gd name="T51" fmla="*/ 509 h 287"/>
                <a:gd name="T52" fmla="*/ 127 w 156"/>
                <a:gd name="T53" fmla="*/ 456 h 287"/>
                <a:gd name="T54" fmla="*/ 127 w 156"/>
                <a:gd name="T55" fmla="*/ 375 h 287"/>
                <a:gd name="T56" fmla="*/ 121 w 156"/>
                <a:gd name="T57" fmla="*/ 323 h 287"/>
                <a:gd name="T58" fmla="*/ 103 w 156"/>
                <a:gd name="T59" fmla="*/ 295 h 287"/>
                <a:gd name="T60" fmla="*/ 85 w 156"/>
                <a:gd name="T61" fmla="*/ 243 h 287"/>
                <a:gd name="T62" fmla="*/ 42 w 156"/>
                <a:gd name="T63" fmla="*/ 176 h 287"/>
                <a:gd name="T64" fmla="*/ 60 w 156"/>
                <a:gd name="T65" fmla="*/ 147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990033"/>
            </a:solidFill>
            <a:ln w="9525">
              <a:solidFill>
                <a:srgbClr val="000000"/>
              </a:solidFill>
              <a:prstDash val="solid"/>
              <a:round/>
              <a:headEnd/>
              <a:tailEnd/>
            </a:ln>
          </p:spPr>
          <p:txBody>
            <a:bodyPr/>
            <a:lstStyle/>
            <a:p>
              <a:endParaRPr lang="en-US"/>
            </a:p>
          </p:txBody>
        </p:sp>
        <p:sp>
          <p:nvSpPr>
            <p:cNvPr id="18523" name="Freeform 109"/>
            <p:cNvSpPr>
              <a:spLocks noChangeAspect="1"/>
            </p:cNvSpPr>
            <p:nvPr/>
          </p:nvSpPr>
          <p:spPr bwMode="auto">
            <a:xfrm>
              <a:off x="3406" y="2025"/>
              <a:ext cx="13" cy="34"/>
            </a:xfrm>
            <a:custGeom>
              <a:avLst/>
              <a:gdLst>
                <a:gd name="T0" fmla="*/ 13 w 12"/>
                <a:gd name="T1" fmla="*/ 74 h 30"/>
                <a:gd name="T2" fmla="*/ 13 w 12"/>
                <a:gd name="T3" fmla="*/ 74 h 30"/>
                <a:gd name="T4" fmla="*/ 0 w 12"/>
                <a:gd name="T5" fmla="*/ 74 h 30"/>
                <a:gd name="T6" fmla="*/ 0 w 12"/>
                <a:gd name="T7" fmla="*/ 29 h 30"/>
                <a:gd name="T8" fmla="*/ 13 w 12"/>
                <a:gd name="T9" fmla="*/ 0 h 30"/>
                <a:gd name="T10" fmla="*/ 20 w 12"/>
                <a:gd name="T11" fmla="*/ 42 h 30"/>
                <a:gd name="T12" fmla="*/ 13 w 12"/>
                <a:gd name="T13" fmla="*/ 74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6" y="30"/>
                  </a:moveTo>
                  <a:lnTo>
                    <a:pt x="6" y="30"/>
                  </a:lnTo>
                  <a:lnTo>
                    <a:pt x="0" y="30"/>
                  </a:lnTo>
                  <a:lnTo>
                    <a:pt x="0" y="12"/>
                  </a:lnTo>
                  <a:lnTo>
                    <a:pt x="6" y="0"/>
                  </a:lnTo>
                  <a:lnTo>
                    <a:pt x="12" y="18"/>
                  </a:lnTo>
                  <a:lnTo>
                    <a:pt x="6" y="30"/>
                  </a:lnTo>
                  <a:close/>
                </a:path>
              </a:pathLst>
            </a:custGeom>
            <a:solidFill>
              <a:srgbClr val="E1E1E1"/>
            </a:solidFill>
            <a:ln w="9525">
              <a:solidFill>
                <a:srgbClr val="000000"/>
              </a:solidFill>
              <a:prstDash val="solid"/>
              <a:round/>
              <a:headEnd/>
              <a:tailEnd/>
            </a:ln>
          </p:spPr>
          <p:txBody>
            <a:bodyPr/>
            <a:lstStyle/>
            <a:p>
              <a:endParaRPr lang="en-US"/>
            </a:p>
          </p:txBody>
        </p:sp>
        <p:sp>
          <p:nvSpPr>
            <p:cNvPr id="18524" name="Freeform 110"/>
            <p:cNvSpPr>
              <a:spLocks noChangeAspect="1"/>
            </p:cNvSpPr>
            <p:nvPr/>
          </p:nvSpPr>
          <p:spPr bwMode="auto">
            <a:xfrm>
              <a:off x="3255" y="1722"/>
              <a:ext cx="364" cy="323"/>
            </a:xfrm>
            <a:custGeom>
              <a:avLst/>
              <a:gdLst>
                <a:gd name="T0" fmla="*/ 42 w 358"/>
                <a:gd name="T1" fmla="*/ 273 h 287"/>
                <a:gd name="T2" fmla="*/ 48 w 358"/>
                <a:gd name="T3" fmla="*/ 205 h 287"/>
                <a:gd name="T4" fmla="*/ 29 w 358"/>
                <a:gd name="T5" fmla="*/ 163 h 287"/>
                <a:gd name="T6" fmla="*/ 6 w 358"/>
                <a:gd name="T7" fmla="*/ 83 h 287"/>
                <a:gd name="T8" fmla="*/ 0 w 358"/>
                <a:gd name="T9" fmla="*/ 14 h 287"/>
                <a:gd name="T10" fmla="*/ 6 w 358"/>
                <a:gd name="T11" fmla="*/ 0 h 287"/>
                <a:gd name="T12" fmla="*/ 29 w 358"/>
                <a:gd name="T13" fmla="*/ 42 h 287"/>
                <a:gd name="T14" fmla="*/ 66 w 358"/>
                <a:gd name="T15" fmla="*/ 0 h 287"/>
                <a:gd name="T16" fmla="*/ 66 w 358"/>
                <a:gd name="T17" fmla="*/ 42 h 287"/>
                <a:gd name="T18" fmla="*/ 102 w 358"/>
                <a:gd name="T19" fmla="*/ 98 h 287"/>
                <a:gd name="T20" fmla="*/ 151 w 358"/>
                <a:gd name="T21" fmla="*/ 140 h 287"/>
                <a:gd name="T22" fmla="*/ 182 w 358"/>
                <a:gd name="T23" fmla="*/ 140 h 287"/>
                <a:gd name="T24" fmla="*/ 182 w 358"/>
                <a:gd name="T25" fmla="*/ 111 h 287"/>
                <a:gd name="T26" fmla="*/ 200 w 358"/>
                <a:gd name="T27" fmla="*/ 83 h 287"/>
                <a:gd name="T28" fmla="*/ 243 w 358"/>
                <a:gd name="T29" fmla="*/ 69 h 287"/>
                <a:gd name="T30" fmla="*/ 289 w 358"/>
                <a:gd name="T31" fmla="*/ 111 h 287"/>
                <a:gd name="T32" fmla="*/ 322 w 358"/>
                <a:gd name="T33" fmla="*/ 140 h 287"/>
                <a:gd name="T34" fmla="*/ 322 w 358"/>
                <a:gd name="T35" fmla="*/ 232 h 287"/>
                <a:gd name="T36" fmla="*/ 322 w 358"/>
                <a:gd name="T37" fmla="*/ 273 h 287"/>
                <a:gd name="T38" fmla="*/ 328 w 358"/>
                <a:gd name="T39" fmla="*/ 289 h 287"/>
                <a:gd name="T40" fmla="*/ 335 w 358"/>
                <a:gd name="T41" fmla="*/ 371 h 287"/>
                <a:gd name="T42" fmla="*/ 363 w 358"/>
                <a:gd name="T43" fmla="*/ 400 h 287"/>
                <a:gd name="T44" fmla="*/ 377 w 358"/>
                <a:gd name="T45" fmla="*/ 508 h 287"/>
                <a:gd name="T46" fmla="*/ 395 w 358"/>
                <a:gd name="T47" fmla="*/ 573 h 287"/>
                <a:gd name="T48" fmla="*/ 402 w 358"/>
                <a:gd name="T49" fmla="*/ 602 h 287"/>
                <a:gd name="T50" fmla="*/ 377 w 358"/>
                <a:gd name="T51" fmla="*/ 628 h 287"/>
                <a:gd name="T52" fmla="*/ 356 w 358"/>
                <a:gd name="T53" fmla="*/ 657 h 287"/>
                <a:gd name="T54" fmla="*/ 310 w 358"/>
                <a:gd name="T55" fmla="*/ 644 h 287"/>
                <a:gd name="T56" fmla="*/ 274 w 358"/>
                <a:gd name="T57" fmla="*/ 573 h 287"/>
                <a:gd name="T58" fmla="*/ 213 w 358"/>
                <a:gd name="T59" fmla="*/ 587 h 287"/>
                <a:gd name="T60" fmla="*/ 182 w 358"/>
                <a:gd name="T61" fmla="*/ 547 h 287"/>
                <a:gd name="T62" fmla="*/ 151 w 358"/>
                <a:gd name="T63" fmla="*/ 481 h 287"/>
                <a:gd name="T64" fmla="*/ 127 w 358"/>
                <a:gd name="T65" fmla="*/ 438 h 287"/>
                <a:gd name="T66" fmla="*/ 121 w 358"/>
                <a:gd name="T67" fmla="*/ 423 h 287"/>
                <a:gd name="T68" fmla="*/ 115 w 358"/>
                <a:gd name="T69" fmla="*/ 438 h 287"/>
                <a:gd name="T70" fmla="*/ 102 w 358"/>
                <a:gd name="T71" fmla="*/ 400 h 287"/>
                <a:gd name="T72" fmla="*/ 90 w 358"/>
                <a:gd name="T73" fmla="*/ 357 h 287"/>
                <a:gd name="T74" fmla="*/ 66 w 358"/>
                <a:gd name="T75" fmla="*/ 315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990033"/>
            </a:solidFill>
            <a:ln w="9525">
              <a:solidFill>
                <a:srgbClr val="000000"/>
              </a:solidFill>
              <a:prstDash val="solid"/>
              <a:round/>
              <a:headEnd/>
              <a:tailEnd/>
            </a:ln>
          </p:spPr>
          <p:txBody>
            <a:bodyPr/>
            <a:lstStyle/>
            <a:p>
              <a:endParaRPr lang="en-US"/>
            </a:p>
          </p:txBody>
        </p:sp>
        <p:sp>
          <p:nvSpPr>
            <p:cNvPr id="18525" name="Freeform 111"/>
            <p:cNvSpPr>
              <a:spLocks noChangeAspect="1"/>
            </p:cNvSpPr>
            <p:nvPr/>
          </p:nvSpPr>
          <p:spPr bwMode="auto">
            <a:xfrm>
              <a:off x="3183" y="1776"/>
              <a:ext cx="175" cy="183"/>
            </a:xfrm>
            <a:custGeom>
              <a:avLst/>
              <a:gdLst>
                <a:gd name="T0" fmla="*/ 114 w 173"/>
                <a:gd name="T1" fmla="*/ 167 h 162"/>
                <a:gd name="T2" fmla="*/ 114 w 173"/>
                <a:gd name="T3" fmla="*/ 141 h 162"/>
                <a:gd name="T4" fmla="*/ 120 w 173"/>
                <a:gd name="T5" fmla="*/ 98 h 162"/>
                <a:gd name="T6" fmla="*/ 120 w 173"/>
                <a:gd name="T7" fmla="*/ 70 h 162"/>
                <a:gd name="T8" fmla="*/ 108 w 173"/>
                <a:gd name="T9" fmla="*/ 55 h 162"/>
                <a:gd name="T10" fmla="*/ 97 w 173"/>
                <a:gd name="T11" fmla="*/ 14 h 162"/>
                <a:gd name="T12" fmla="*/ 85 w 173"/>
                <a:gd name="T13" fmla="*/ 14 h 162"/>
                <a:gd name="T14" fmla="*/ 79 w 173"/>
                <a:gd name="T15" fmla="*/ 0 h 162"/>
                <a:gd name="T16" fmla="*/ 61 w 173"/>
                <a:gd name="T17" fmla="*/ 0 h 162"/>
                <a:gd name="T18" fmla="*/ 55 w 173"/>
                <a:gd name="T19" fmla="*/ 14 h 162"/>
                <a:gd name="T20" fmla="*/ 30 w 173"/>
                <a:gd name="T21" fmla="*/ 42 h 162"/>
                <a:gd name="T22" fmla="*/ 30 w 173"/>
                <a:gd name="T23" fmla="*/ 141 h 162"/>
                <a:gd name="T24" fmla="*/ 18 w 173"/>
                <a:gd name="T25" fmla="*/ 156 h 162"/>
                <a:gd name="T26" fmla="*/ 0 w 173"/>
                <a:gd name="T27" fmla="*/ 183 h 162"/>
                <a:gd name="T28" fmla="*/ 12 w 173"/>
                <a:gd name="T29" fmla="*/ 239 h 162"/>
                <a:gd name="T30" fmla="*/ 24 w 173"/>
                <a:gd name="T31" fmla="*/ 254 h 162"/>
                <a:gd name="T32" fmla="*/ 42 w 173"/>
                <a:gd name="T33" fmla="*/ 268 h 162"/>
                <a:gd name="T34" fmla="*/ 67 w 173"/>
                <a:gd name="T35" fmla="*/ 294 h 162"/>
                <a:gd name="T36" fmla="*/ 85 w 173"/>
                <a:gd name="T37" fmla="*/ 311 h 162"/>
                <a:gd name="T38" fmla="*/ 97 w 173"/>
                <a:gd name="T39" fmla="*/ 338 h 162"/>
                <a:gd name="T40" fmla="*/ 114 w 173"/>
                <a:gd name="T41" fmla="*/ 381 h 162"/>
                <a:gd name="T42" fmla="*/ 151 w 173"/>
                <a:gd name="T43" fmla="*/ 381 h 162"/>
                <a:gd name="T44" fmla="*/ 163 w 173"/>
                <a:gd name="T45" fmla="*/ 352 h 162"/>
                <a:gd name="T46" fmla="*/ 175 w 173"/>
                <a:gd name="T47" fmla="*/ 338 h 162"/>
                <a:gd name="T48" fmla="*/ 187 w 173"/>
                <a:gd name="T49" fmla="*/ 338 h 162"/>
                <a:gd name="T50" fmla="*/ 181 w 173"/>
                <a:gd name="T51" fmla="*/ 324 h 162"/>
                <a:gd name="T52" fmla="*/ 175 w 173"/>
                <a:gd name="T53" fmla="*/ 294 h 162"/>
                <a:gd name="T54" fmla="*/ 169 w 173"/>
                <a:gd name="T55" fmla="*/ 294 h 162"/>
                <a:gd name="T56" fmla="*/ 169 w 173"/>
                <a:gd name="T57" fmla="*/ 254 h 162"/>
                <a:gd name="T58" fmla="*/ 163 w 173"/>
                <a:gd name="T59" fmla="*/ 239 h 162"/>
                <a:gd name="T60" fmla="*/ 145 w 173"/>
                <a:gd name="T61" fmla="*/ 212 h 162"/>
                <a:gd name="T62" fmla="*/ 126 w 173"/>
                <a:gd name="T63" fmla="*/ 198 h 162"/>
                <a:gd name="T64" fmla="*/ 114 w 173"/>
                <a:gd name="T65" fmla="*/ 16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prstDash val="solid"/>
              <a:round/>
              <a:headEnd/>
              <a:tailEnd/>
            </a:ln>
          </p:spPr>
          <p:txBody>
            <a:bodyPr/>
            <a:lstStyle/>
            <a:p>
              <a:endParaRPr lang="en-US"/>
            </a:p>
          </p:txBody>
        </p:sp>
        <p:sp>
          <p:nvSpPr>
            <p:cNvPr id="18526" name="Freeform 112"/>
            <p:cNvSpPr>
              <a:spLocks noChangeAspect="1"/>
            </p:cNvSpPr>
            <p:nvPr/>
          </p:nvSpPr>
          <p:spPr bwMode="auto">
            <a:xfrm>
              <a:off x="3322" y="1938"/>
              <a:ext cx="36" cy="34"/>
            </a:xfrm>
            <a:custGeom>
              <a:avLst/>
              <a:gdLst>
                <a:gd name="T0" fmla="*/ 30 w 36"/>
                <a:gd name="T1" fmla="*/ 29 h 30"/>
                <a:gd name="T2" fmla="*/ 24 w 36"/>
                <a:gd name="T3" fmla="*/ 29 h 30"/>
                <a:gd name="T4" fmla="*/ 24 w 36"/>
                <a:gd name="T5" fmla="*/ 42 h 30"/>
                <a:gd name="T6" fmla="*/ 36 w 36"/>
                <a:gd name="T7" fmla="*/ 74 h 30"/>
                <a:gd name="T8" fmla="*/ 18 w 36"/>
                <a:gd name="T9" fmla="*/ 74 h 30"/>
                <a:gd name="T10" fmla="*/ 18 w 36"/>
                <a:gd name="T11" fmla="*/ 58 h 30"/>
                <a:gd name="T12" fmla="*/ 0 w 36"/>
                <a:gd name="T13" fmla="*/ 42 h 30"/>
                <a:gd name="T14" fmla="*/ 12 w 36"/>
                <a:gd name="T15" fmla="*/ 14 h 30"/>
                <a:gd name="T16" fmla="*/ 24 w 36"/>
                <a:gd name="T17" fmla="*/ 0 h 30"/>
                <a:gd name="T18" fmla="*/ 30 w 36"/>
                <a:gd name="T19" fmla="*/ 29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18527" name="Freeform 113"/>
            <p:cNvSpPr>
              <a:spLocks noChangeAspect="1"/>
            </p:cNvSpPr>
            <p:nvPr/>
          </p:nvSpPr>
          <p:spPr bwMode="auto">
            <a:xfrm>
              <a:off x="3904" y="1932"/>
              <a:ext cx="145" cy="86"/>
            </a:xfrm>
            <a:custGeom>
              <a:avLst/>
              <a:gdLst>
                <a:gd name="T0" fmla="*/ 84 w 143"/>
                <a:gd name="T1" fmla="*/ 130 h 77"/>
                <a:gd name="T2" fmla="*/ 66 w 143"/>
                <a:gd name="T3" fmla="*/ 130 h 77"/>
                <a:gd name="T4" fmla="*/ 48 w 143"/>
                <a:gd name="T5" fmla="*/ 116 h 77"/>
                <a:gd name="T6" fmla="*/ 18 w 143"/>
                <a:gd name="T7" fmla="*/ 92 h 77"/>
                <a:gd name="T8" fmla="*/ 0 w 143"/>
                <a:gd name="T9" fmla="*/ 65 h 77"/>
                <a:gd name="T10" fmla="*/ 0 w 143"/>
                <a:gd name="T11" fmla="*/ 39 h 77"/>
                <a:gd name="T12" fmla="*/ 6 w 143"/>
                <a:gd name="T13" fmla="*/ 13 h 77"/>
                <a:gd name="T14" fmla="*/ 6 w 143"/>
                <a:gd name="T15" fmla="*/ 13 h 77"/>
                <a:gd name="T16" fmla="*/ 18 w 143"/>
                <a:gd name="T17" fmla="*/ 0 h 77"/>
                <a:gd name="T18" fmla="*/ 30 w 143"/>
                <a:gd name="T19" fmla="*/ 13 h 77"/>
                <a:gd name="T20" fmla="*/ 60 w 143"/>
                <a:gd name="T21" fmla="*/ 52 h 77"/>
                <a:gd name="T22" fmla="*/ 66 w 143"/>
                <a:gd name="T23" fmla="*/ 52 h 77"/>
                <a:gd name="T24" fmla="*/ 72 w 143"/>
                <a:gd name="T25" fmla="*/ 65 h 77"/>
                <a:gd name="T26" fmla="*/ 84 w 143"/>
                <a:gd name="T27" fmla="*/ 78 h 77"/>
                <a:gd name="T28" fmla="*/ 90 w 143"/>
                <a:gd name="T29" fmla="*/ 92 h 77"/>
                <a:gd name="T30" fmla="*/ 108 w 143"/>
                <a:gd name="T31" fmla="*/ 105 h 77"/>
                <a:gd name="T32" fmla="*/ 127 w 143"/>
                <a:gd name="T33" fmla="*/ 105 h 77"/>
                <a:gd name="T34" fmla="*/ 151 w 143"/>
                <a:gd name="T35" fmla="*/ 105 h 77"/>
                <a:gd name="T36" fmla="*/ 157 w 143"/>
                <a:gd name="T37" fmla="*/ 168 h 77"/>
                <a:gd name="T38" fmla="*/ 139 w 143"/>
                <a:gd name="T39" fmla="*/ 168 h 77"/>
                <a:gd name="T40" fmla="*/ 108 w 143"/>
                <a:gd name="T41" fmla="*/ 152 h 77"/>
                <a:gd name="T42" fmla="*/ 96 w 143"/>
                <a:gd name="T43" fmla="*/ 152 h 77"/>
                <a:gd name="T44" fmla="*/ 84 w 143"/>
                <a:gd name="T45" fmla="*/ 130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prstDash val="solid"/>
              <a:round/>
              <a:headEnd/>
              <a:tailEnd/>
            </a:ln>
          </p:spPr>
          <p:txBody>
            <a:bodyPr/>
            <a:lstStyle/>
            <a:p>
              <a:endParaRPr lang="en-US"/>
            </a:p>
          </p:txBody>
        </p:sp>
        <p:sp>
          <p:nvSpPr>
            <p:cNvPr id="18528" name="Freeform 114"/>
            <p:cNvSpPr>
              <a:spLocks noChangeAspect="1"/>
            </p:cNvSpPr>
            <p:nvPr/>
          </p:nvSpPr>
          <p:spPr bwMode="auto">
            <a:xfrm>
              <a:off x="3565" y="1783"/>
              <a:ext cx="267" cy="296"/>
            </a:xfrm>
            <a:custGeom>
              <a:avLst/>
              <a:gdLst>
                <a:gd name="T0" fmla="*/ 127 w 263"/>
                <a:gd name="T1" fmla="*/ 547 h 263"/>
                <a:gd name="T2" fmla="*/ 145 w 263"/>
                <a:gd name="T3" fmla="*/ 587 h 263"/>
                <a:gd name="T4" fmla="*/ 171 w 263"/>
                <a:gd name="T5" fmla="*/ 587 h 263"/>
                <a:gd name="T6" fmla="*/ 188 w 263"/>
                <a:gd name="T7" fmla="*/ 573 h 263"/>
                <a:gd name="T8" fmla="*/ 212 w 263"/>
                <a:gd name="T9" fmla="*/ 573 h 263"/>
                <a:gd name="T10" fmla="*/ 194 w 263"/>
                <a:gd name="T11" fmla="*/ 519 h 263"/>
                <a:gd name="T12" fmla="*/ 180 w 263"/>
                <a:gd name="T13" fmla="*/ 464 h 263"/>
                <a:gd name="T14" fmla="*/ 194 w 263"/>
                <a:gd name="T15" fmla="*/ 412 h 263"/>
                <a:gd name="T16" fmla="*/ 224 w 263"/>
                <a:gd name="T17" fmla="*/ 385 h 263"/>
                <a:gd name="T18" fmla="*/ 245 w 263"/>
                <a:gd name="T19" fmla="*/ 304 h 263"/>
                <a:gd name="T20" fmla="*/ 253 w 263"/>
                <a:gd name="T21" fmla="*/ 246 h 263"/>
                <a:gd name="T22" fmla="*/ 253 w 263"/>
                <a:gd name="T23" fmla="*/ 205 h 263"/>
                <a:gd name="T24" fmla="*/ 237 w 263"/>
                <a:gd name="T25" fmla="*/ 179 h 263"/>
                <a:gd name="T26" fmla="*/ 230 w 263"/>
                <a:gd name="T27" fmla="*/ 140 h 263"/>
                <a:gd name="T28" fmla="*/ 224 w 263"/>
                <a:gd name="T29" fmla="*/ 111 h 263"/>
                <a:gd name="T30" fmla="*/ 273 w 263"/>
                <a:gd name="T31" fmla="*/ 98 h 263"/>
                <a:gd name="T32" fmla="*/ 267 w 263"/>
                <a:gd name="T33" fmla="*/ 54 h 263"/>
                <a:gd name="T34" fmla="*/ 245 w 263"/>
                <a:gd name="T35" fmla="*/ 14 h 263"/>
                <a:gd name="T36" fmla="*/ 180 w 263"/>
                <a:gd name="T37" fmla="*/ 14 h 263"/>
                <a:gd name="T38" fmla="*/ 180 w 263"/>
                <a:gd name="T39" fmla="*/ 83 h 263"/>
                <a:gd name="T40" fmla="*/ 171 w 263"/>
                <a:gd name="T41" fmla="*/ 140 h 263"/>
                <a:gd name="T42" fmla="*/ 163 w 263"/>
                <a:gd name="T43" fmla="*/ 163 h 263"/>
                <a:gd name="T44" fmla="*/ 145 w 263"/>
                <a:gd name="T45" fmla="*/ 246 h 263"/>
                <a:gd name="T46" fmla="*/ 127 w 263"/>
                <a:gd name="T47" fmla="*/ 260 h 263"/>
                <a:gd name="T48" fmla="*/ 105 w 263"/>
                <a:gd name="T49" fmla="*/ 304 h 263"/>
                <a:gd name="T50" fmla="*/ 84 w 263"/>
                <a:gd name="T51" fmla="*/ 343 h 263"/>
                <a:gd name="T52" fmla="*/ 30 w 263"/>
                <a:gd name="T53" fmla="*/ 343 h 263"/>
                <a:gd name="T54" fmla="*/ 0 w 263"/>
                <a:gd name="T55" fmla="*/ 330 h 263"/>
                <a:gd name="T56" fmla="*/ 49 w 263"/>
                <a:gd name="T57" fmla="*/ 400 h 263"/>
                <a:gd name="T58" fmla="*/ 60 w 263"/>
                <a:gd name="T59" fmla="*/ 451 h 263"/>
                <a:gd name="T60" fmla="*/ 43 w 263"/>
                <a:gd name="T61" fmla="*/ 491 h 263"/>
                <a:gd name="T62" fmla="*/ 30 w 263"/>
                <a:gd name="T63" fmla="*/ 533 h 263"/>
                <a:gd name="T64" fmla="*/ 66 w 263"/>
                <a:gd name="T65" fmla="*/ 533 h 263"/>
                <a:gd name="T66" fmla="*/ 96 w 263"/>
                <a:gd name="T67" fmla="*/ 533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3" h="263">
                  <a:moveTo>
                    <a:pt x="107" y="233"/>
                  </a:moveTo>
                  <a:lnTo>
                    <a:pt x="113" y="239"/>
                  </a:lnTo>
                  <a:lnTo>
                    <a:pt x="119" y="245"/>
                  </a:lnTo>
                  <a:lnTo>
                    <a:pt x="131" y="257"/>
                  </a:lnTo>
                  <a:lnTo>
                    <a:pt x="143" y="263"/>
                  </a:lnTo>
                  <a:lnTo>
                    <a:pt x="155" y="257"/>
                  </a:lnTo>
                  <a:lnTo>
                    <a:pt x="155" y="251"/>
                  </a:lnTo>
                  <a:lnTo>
                    <a:pt x="167" y="251"/>
                  </a:lnTo>
                  <a:lnTo>
                    <a:pt x="185" y="251"/>
                  </a:lnTo>
                  <a:lnTo>
                    <a:pt x="191" y="251"/>
                  </a:lnTo>
                  <a:lnTo>
                    <a:pt x="179" y="227"/>
                  </a:lnTo>
                  <a:lnTo>
                    <a:pt x="173" y="227"/>
                  </a:lnTo>
                  <a:lnTo>
                    <a:pt x="173" y="209"/>
                  </a:lnTo>
                  <a:lnTo>
                    <a:pt x="161" y="203"/>
                  </a:lnTo>
                  <a:lnTo>
                    <a:pt x="167" y="180"/>
                  </a:lnTo>
                  <a:lnTo>
                    <a:pt x="173" y="180"/>
                  </a:lnTo>
                  <a:lnTo>
                    <a:pt x="191" y="180"/>
                  </a:lnTo>
                  <a:lnTo>
                    <a:pt x="203" y="168"/>
                  </a:lnTo>
                  <a:lnTo>
                    <a:pt x="215" y="150"/>
                  </a:lnTo>
                  <a:lnTo>
                    <a:pt x="221" y="132"/>
                  </a:lnTo>
                  <a:lnTo>
                    <a:pt x="227" y="120"/>
                  </a:lnTo>
                  <a:lnTo>
                    <a:pt x="227" y="108"/>
                  </a:lnTo>
                  <a:lnTo>
                    <a:pt x="239" y="96"/>
                  </a:lnTo>
                  <a:lnTo>
                    <a:pt x="227" y="90"/>
                  </a:lnTo>
                  <a:lnTo>
                    <a:pt x="221" y="84"/>
                  </a:lnTo>
                  <a:lnTo>
                    <a:pt x="215" y="78"/>
                  </a:lnTo>
                  <a:lnTo>
                    <a:pt x="209" y="66"/>
                  </a:lnTo>
                  <a:lnTo>
                    <a:pt x="209" y="60"/>
                  </a:lnTo>
                  <a:lnTo>
                    <a:pt x="203" y="54"/>
                  </a:lnTo>
                  <a:lnTo>
                    <a:pt x="203" y="48"/>
                  </a:lnTo>
                  <a:lnTo>
                    <a:pt x="227" y="48"/>
                  </a:lnTo>
                  <a:lnTo>
                    <a:pt x="245" y="42"/>
                  </a:lnTo>
                  <a:lnTo>
                    <a:pt x="263" y="30"/>
                  </a:lnTo>
                  <a:lnTo>
                    <a:pt x="239" y="24"/>
                  </a:lnTo>
                  <a:lnTo>
                    <a:pt x="227" y="18"/>
                  </a:lnTo>
                  <a:lnTo>
                    <a:pt x="221" y="6"/>
                  </a:lnTo>
                  <a:lnTo>
                    <a:pt x="197" y="0"/>
                  </a:lnTo>
                  <a:lnTo>
                    <a:pt x="161" y="6"/>
                  </a:lnTo>
                  <a:lnTo>
                    <a:pt x="149" y="24"/>
                  </a:lnTo>
                  <a:lnTo>
                    <a:pt x="161" y="36"/>
                  </a:lnTo>
                  <a:lnTo>
                    <a:pt x="155" y="54"/>
                  </a:lnTo>
                  <a:lnTo>
                    <a:pt x="155" y="60"/>
                  </a:lnTo>
                  <a:lnTo>
                    <a:pt x="137" y="60"/>
                  </a:lnTo>
                  <a:lnTo>
                    <a:pt x="149" y="72"/>
                  </a:lnTo>
                  <a:lnTo>
                    <a:pt x="137" y="84"/>
                  </a:lnTo>
                  <a:lnTo>
                    <a:pt x="131" y="108"/>
                  </a:lnTo>
                  <a:lnTo>
                    <a:pt x="119" y="108"/>
                  </a:lnTo>
                  <a:lnTo>
                    <a:pt x="113" y="114"/>
                  </a:lnTo>
                  <a:lnTo>
                    <a:pt x="95" y="120"/>
                  </a:lnTo>
                  <a:lnTo>
                    <a:pt x="95" y="132"/>
                  </a:lnTo>
                  <a:lnTo>
                    <a:pt x="95" y="144"/>
                  </a:lnTo>
                  <a:lnTo>
                    <a:pt x="77" y="150"/>
                  </a:lnTo>
                  <a:lnTo>
                    <a:pt x="59" y="150"/>
                  </a:lnTo>
                  <a:lnTo>
                    <a:pt x="30" y="150"/>
                  </a:lnTo>
                  <a:lnTo>
                    <a:pt x="18" y="150"/>
                  </a:lnTo>
                  <a:lnTo>
                    <a:pt x="0" y="144"/>
                  </a:lnTo>
                  <a:lnTo>
                    <a:pt x="30" y="168"/>
                  </a:lnTo>
                  <a:lnTo>
                    <a:pt x="42" y="174"/>
                  </a:lnTo>
                  <a:lnTo>
                    <a:pt x="47" y="197"/>
                  </a:lnTo>
                  <a:lnTo>
                    <a:pt x="53" y="197"/>
                  </a:lnTo>
                  <a:lnTo>
                    <a:pt x="53" y="209"/>
                  </a:lnTo>
                  <a:lnTo>
                    <a:pt x="36" y="215"/>
                  </a:lnTo>
                  <a:lnTo>
                    <a:pt x="30" y="221"/>
                  </a:lnTo>
                  <a:lnTo>
                    <a:pt x="30" y="233"/>
                  </a:lnTo>
                  <a:lnTo>
                    <a:pt x="42" y="233"/>
                  </a:lnTo>
                  <a:lnTo>
                    <a:pt x="59" y="233"/>
                  </a:lnTo>
                  <a:lnTo>
                    <a:pt x="71" y="233"/>
                  </a:lnTo>
                  <a:lnTo>
                    <a:pt x="89" y="233"/>
                  </a:lnTo>
                  <a:lnTo>
                    <a:pt x="107" y="233"/>
                  </a:lnTo>
                  <a:close/>
                </a:path>
              </a:pathLst>
            </a:custGeom>
            <a:solidFill>
              <a:srgbClr val="E1E1E1"/>
            </a:solidFill>
            <a:ln w="9525">
              <a:solidFill>
                <a:srgbClr val="000000"/>
              </a:solidFill>
              <a:prstDash val="solid"/>
              <a:round/>
              <a:headEnd/>
              <a:tailEnd/>
            </a:ln>
          </p:spPr>
          <p:txBody>
            <a:bodyPr/>
            <a:lstStyle/>
            <a:p>
              <a:endParaRPr lang="en-US"/>
            </a:p>
          </p:txBody>
        </p:sp>
        <p:sp>
          <p:nvSpPr>
            <p:cNvPr id="18529" name="Freeform 115"/>
            <p:cNvSpPr>
              <a:spLocks noChangeAspect="1"/>
            </p:cNvSpPr>
            <p:nvPr/>
          </p:nvSpPr>
          <p:spPr bwMode="auto">
            <a:xfrm>
              <a:off x="2952" y="1904"/>
              <a:ext cx="194" cy="221"/>
            </a:xfrm>
            <a:custGeom>
              <a:avLst/>
              <a:gdLst>
                <a:gd name="T0" fmla="*/ 164 w 191"/>
                <a:gd name="T1" fmla="*/ 162 h 197"/>
                <a:gd name="T2" fmla="*/ 157 w 191"/>
                <a:gd name="T3" fmla="*/ 120 h 197"/>
                <a:gd name="T4" fmla="*/ 145 w 191"/>
                <a:gd name="T5" fmla="*/ 80 h 197"/>
                <a:gd name="T6" fmla="*/ 139 w 191"/>
                <a:gd name="T7" fmla="*/ 80 h 197"/>
                <a:gd name="T8" fmla="*/ 145 w 191"/>
                <a:gd name="T9" fmla="*/ 120 h 197"/>
                <a:gd name="T10" fmla="*/ 157 w 191"/>
                <a:gd name="T11" fmla="*/ 147 h 197"/>
                <a:gd name="T12" fmla="*/ 173 w 191"/>
                <a:gd name="T13" fmla="*/ 213 h 197"/>
                <a:gd name="T14" fmla="*/ 182 w 191"/>
                <a:gd name="T15" fmla="*/ 239 h 197"/>
                <a:gd name="T16" fmla="*/ 194 w 191"/>
                <a:gd name="T17" fmla="*/ 278 h 197"/>
                <a:gd name="T18" fmla="*/ 200 w 191"/>
                <a:gd name="T19" fmla="*/ 309 h 197"/>
                <a:gd name="T20" fmla="*/ 212 w 191"/>
                <a:gd name="T21" fmla="*/ 333 h 197"/>
                <a:gd name="T22" fmla="*/ 212 w 191"/>
                <a:gd name="T23" fmla="*/ 348 h 197"/>
                <a:gd name="T24" fmla="*/ 212 w 191"/>
                <a:gd name="T25" fmla="*/ 374 h 197"/>
                <a:gd name="T26" fmla="*/ 206 w 191"/>
                <a:gd name="T27" fmla="*/ 389 h 197"/>
                <a:gd name="T28" fmla="*/ 200 w 191"/>
                <a:gd name="T29" fmla="*/ 389 h 197"/>
                <a:gd name="T30" fmla="*/ 194 w 191"/>
                <a:gd name="T31" fmla="*/ 414 h 197"/>
                <a:gd name="T32" fmla="*/ 188 w 191"/>
                <a:gd name="T33" fmla="*/ 414 h 197"/>
                <a:gd name="T34" fmla="*/ 182 w 191"/>
                <a:gd name="T35" fmla="*/ 441 h 197"/>
                <a:gd name="T36" fmla="*/ 157 w 191"/>
                <a:gd name="T37" fmla="*/ 426 h 197"/>
                <a:gd name="T38" fmla="*/ 133 w 191"/>
                <a:gd name="T39" fmla="*/ 426 h 197"/>
                <a:gd name="T40" fmla="*/ 133 w 191"/>
                <a:gd name="T41" fmla="*/ 414 h 197"/>
                <a:gd name="T42" fmla="*/ 133 w 191"/>
                <a:gd name="T43" fmla="*/ 426 h 197"/>
                <a:gd name="T44" fmla="*/ 5 w 191"/>
                <a:gd name="T45" fmla="*/ 426 h 197"/>
                <a:gd name="T46" fmla="*/ 5 w 191"/>
                <a:gd name="T47" fmla="*/ 265 h 197"/>
                <a:gd name="T48" fmla="*/ 0 w 191"/>
                <a:gd name="T49" fmla="*/ 172 h 197"/>
                <a:gd name="T50" fmla="*/ 0 w 191"/>
                <a:gd name="T51" fmla="*/ 132 h 197"/>
                <a:gd name="T52" fmla="*/ 0 w 191"/>
                <a:gd name="T53" fmla="*/ 93 h 197"/>
                <a:gd name="T54" fmla="*/ 0 w 191"/>
                <a:gd name="T55" fmla="*/ 54 h 197"/>
                <a:gd name="T56" fmla="*/ 0 w 191"/>
                <a:gd name="T57" fmla="*/ 27 h 197"/>
                <a:gd name="T58" fmla="*/ 0 w 191"/>
                <a:gd name="T59" fmla="*/ 0 h 197"/>
                <a:gd name="T60" fmla="*/ 11 w 191"/>
                <a:gd name="T61" fmla="*/ 0 h 197"/>
                <a:gd name="T62" fmla="*/ 42 w 191"/>
                <a:gd name="T63" fmla="*/ 13 h 197"/>
                <a:gd name="T64" fmla="*/ 72 w 191"/>
                <a:gd name="T65" fmla="*/ 27 h 197"/>
                <a:gd name="T66" fmla="*/ 96 w 191"/>
                <a:gd name="T67" fmla="*/ 13 h 197"/>
                <a:gd name="T68" fmla="*/ 108 w 191"/>
                <a:gd name="T69" fmla="*/ 0 h 197"/>
                <a:gd name="T70" fmla="*/ 108 w 191"/>
                <a:gd name="T71" fmla="*/ 13 h 197"/>
                <a:gd name="T72" fmla="*/ 115 w 191"/>
                <a:gd name="T73" fmla="*/ 0 h 197"/>
                <a:gd name="T74" fmla="*/ 133 w 191"/>
                <a:gd name="T75" fmla="*/ 13 h 197"/>
                <a:gd name="T76" fmla="*/ 133 w 191"/>
                <a:gd name="T77" fmla="*/ 27 h 197"/>
                <a:gd name="T78" fmla="*/ 145 w 191"/>
                <a:gd name="T79" fmla="*/ 27 h 197"/>
                <a:gd name="T80" fmla="*/ 173 w 191"/>
                <a:gd name="T81" fmla="*/ 13 h 197"/>
                <a:gd name="T82" fmla="*/ 188 w 191"/>
                <a:gd name="T83" fmla="*/ 93 h 197"/>
                <a:gd name="T84" fmla="*/ 188 w 191"/>
                <a:gd name="T85" fmla="*/ 132 h 197"/>
                <a:gd name="T86" fmla="*/ 182 w 191"/>
                <a:gd name="T87" fmla="*/ 172 h 197"/>
                <a:gd name="T88" fmla="*/ 164 w 191"/>
                <a:gd name="T89" fmla="*/ 162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197">
                  <a:moveTo>
                    <a:pt x="149" y="72"/>
                  </a:moveTo>
                  <a:lnTo>
                    <a:pt x="143" y="54"/>
                  </a:lnTo>
                  <a:lnTo>
                    <a:pt x="131" y="36"/>
                  </a:lnTo>
                  <a:lnTo>
                    <a:pt x="125" y="36"/>
                  </a:lnTo>
                  <a:lnTo>
                    <a:pt x="131" y="54"/>
                  </a:lnTo>
                  <a:lnTo>
                    <a:pt x="143" y="66"/>
                  </a:lnTo>
                  <a:lnTo>
                    <a:pt x="155" y="95"/>
                  </a:lnTo>
                  <a:lnTo>
                    <a:pt x="161" y="107"/>
                  </a:lnTo>
                  <a:lnTo>
                    <a:pt x="173" y="125"/>
                  </a:lnTo>
                  <a:lnTo>
                    <a:pt x="179" y="137"/>
                  </a:lnTo>
                  <a:lnTo>
                    <a:pt x="191" y="149"/>
                  </a:lnTo>
                  <a:lnTo>
                    <a:pt x="191" y="155"/>
                  </a:lnTo>
                  <a:lnTo>
                    <a:pt x="191" y="167"/>
                  </a:lnTo>
                  <a:lnTo>
                    <a:pt x="185" y="173"/>
                  </a:lnTo>
                  <a:lnTo>
                    <a:pt x="179" y="173"/>
                  </a:lnTo>
                  <a:lnTo>
                    <a:pt x="173" y="185"/>
                  </a:lnTo>
                  <a:lnTo>
                    <a:pt x="167" y="185"/>
                  </a:lnTo>
                  <a:lnTo>
                    <a:pt x="161" y="197"/>
                  </a:lnTo>
                  <a:lnTo>
                    <a:pt x="143" y="191"/>
                  </a:lnTo>
                  <a:lnTo>
                    <a:pt x="119" y="191"/>
                  </a:lnTo>
                  <a:lnTo>
                    <a:pt x="119" y="185"/>
                  </a:lnTo>
                  <a:lnTo>
                    <a:pt x="119" y="191"/>
                  </a:lnTo>
                  <a:lnTo>
                    <a:pt x="5" y="191"/>
                  </a:lnTo>
                  <a:lnTo>
                    <a:pt x="5" y="119"/>
                  </a:lnTo>
                  <a:lnTo>
                    <a:pt x="0" y="77"/>
                  </a:lnTo>
                  <a:lnTo>
                    <a:pt x="0" y="60"/>
                  </a:lnTo>
                  <a:lnTo>
                    <a:pt x="0" y="42"/>
                  </a:lnTo>
                  <a:lnTo>
                    <a:pt x="0" y="24"/>
                  </a:lnTo>
                  <a:lnTo>
                    <a:pt x="0" y="12"/>
                  </a:lnTo>
                  <a:lnTo>
                    <a:pt x="0" y="0"/>
                  </a:lnTo>
                  <a:lnTo>
                    <a:pt x="11" y="0"/>
                  </a:lnTo>
                  <a:lnTo>
                    <a:pt x="35" y="6"/>
                  </a:lnTo>
                  <a:lnTo>
                    <a:pt x="65" y="12"/>
                  </a:lnTo>
                  <a:lnTo>
                    <a:pt x="89" y="6"/>
                  </a:lnTo>
                  <a:lnTo>
                    <a:pt x="95" y="0"/>
                  </a:lnTo>
                  <a:lnTo>
                    <a:pt x="95" y="6"/>
                  </a:lnTo>
                  <a:lnTo>
                    <a:pt x="101" y="0"/>
                  </a:lnTo>
                  <a:lnTo>
                    <a:pt x="119" y="6"/>
                  </a:lnTo>
                  <a:lnTo>
                    <a:pt x="119" y="12"/>
                  </a:lnTo>
                  <a:lnTo>
                    <a:pt x="131" y="12"/>
                  </a:lnTo>
                  <a:lnTo>
                    <a:pt x="155" y="6"/>
                  </a:lnTo>
                  <a:lnTo>
                    <a:pt x="167" y="42"/>
                  </a:lnTo>
                  <a:lnTo>
                    <a:pt x="167" y="60"/>
                  </a:lnTo>
                  <a:lnTo>
                    <a:pt x="161" y="77"/>
                  </a:lnTo>
                  <a:lnTo>
                    <a:pt x="149" y="72"/>
                  </a:lnTo>
                  <a:close/>
                </a:path>
              </a:pathLst>
            </a:custGeom>
            <a:solidFill>
              <a:srgbClr val="990033"/>
            </a:solidFill>
            <a:ln w="9525">
              <a:solidFill>
                <a:srgbClr val="000000"/>
              </a:solidFill>
              <a:prstDash val="solid"/>
              <a:round/>
              <a:headEnd/>
              <a:tailEnd/>
            </a:ln>
          </p:spPr>
          <p:txBody>
            <a:bodyPr/>
            <a:lstStyle/>
            <a:p>
              <a:endParaRPr lang="en-US"/>
            </a:p>
          </p:txBody>
        </p:sp>
        <p:sp>
          <p:nvSpPr>
            <p:cNvPr id="18530" name="Freeform 116"/>
            <p:cNvSpPr>
              <a:spLocks noChangeAspect="1"/>
            </p:cNvSpPr>
            <p:nvPr/>
          </p:nvSpPr>
          <p:spPr bwMode="auto">
            <a:xfrm>
              <a:off x="3710" y="1817"/>
              <a:ext cx="491" cy="611"/>
            </a:xfrm>
            <a:custGeom>
              <a:avLst/>
              <a:gdLst>
                <a:gd name="T0" fmla="*/ 91 w 485"/>
                <a:gd name="T1" fmla="*/ 39 h 544"/>
                <a:gd name="T2" fmla="*/ 73 w 485"/>
                <a:gd name="T3" fmla="*/ 69 h 544"/>
                <a:gd name="T4" fmla="*/ 85 w 485"/>
                <a:gd name="T5" fmla="*/ 122 h 544"/>
                <a:gd name="T6" fmla="*/ 91 w 485"/>
                <a:gd name="T7" fmla="*/ 176 h 544"/>
                <a:gd name="T8" fmla="*/ 79 w 485"/>
                <a:gd name="T9" fmla="*/ 273 h 544"/>
                <a:gd name="T10" fmla="*/ 30 w 485"/>
                <a:gd name="T11" fmla="*/ 337 h 544"/>
                <a:gd name="T12" fmla="*/ 30 w 485"/>
                <a:gd name="T13" fmla="*/ 403 h 544"/>
                <a:gd name="T14" fmla="*/ 55 w 485"/>
                <a:gd name="T15" fmla="*/ 499 h 544"/>
                <a:gd name="T16" fmla="*/ 12 w 485"/>
                <a:gd name="T17" fmla="*/ 499 h 544"/>
                <a:gd name="T18" fmla="*/ 0 w 485"/>
                <a:gd name="T19" fmla="*/ 526 h 544"/>
                <a:gd name="T20" fmla="*/ 18 w 485"/>
                <a:gd name="T21" fmla="*/ 566 h 544"/>
                <a:gd name="T22" fmla="*/ 30 w 485"/>
                <a:gd name="T23" fmla="*/ 592 h 544"/>
                <a:gd name="T24" fmla="*/ 55 w 485"/>
                <a:gd name="T25" fmla="*/ 663 h 544"/>
                <a:gd name="T26" fmla="*/ 85 w 485"/>
                <a:gd name="T27" fmla="*/ 592 h 544"/>
                <a:gd name="T28" fmla="*/ 85 w 485"/>
                <a:gd name="T29" fmla="*/ 621 h 544"/>
                <a:gd name="T30" fmla="*/ 91 w 485"/>
                <a:gd name="T31" fmla="*/ 647 h 544"/>
                <a:gd name="T32" fmla="*/ 103 w 485"/>
                <a:gd name="T33" fmla="*/ 745 h 544"/>
                <a:gd name="T34" fmla="*/ 115 w 485"/>
                <a:gd name="T35" fmla="*/ 850 h 544"/>
                <a:gd name="T36" fmla="*/ 140 w 485"/>
                <a:gd name="T37" fmla="*/ 957 h 544"/>
                <a:gd name="T38" fmla="*/ 182 w 485"/>
                <a:gd name="T39" fmla="*/ 1147 h 544"/>
                <a:gd name="T40" fmla="*/ 207 w 485"/>
                <a:gd name="T41" fmla="*/ 1226 h 544"/>
                <a:gd name="T42" fmla="*/ 243 w 485"/>
                <a:gd name="T43" fmla="*/ 1174 h 544"/>
                <a:gd name="T44" fmla="*/ 248 w 485"/>
                <a:gd name="T45" fmla="*/ 1136 h 544"/>
                <a:gd name="T46" fmla="*/ 248 w 485"/>
                <a:gd name="T47" fmla="*/ 1025 h 544"/>
                <a:gd name="T48" fmla="*/ 248 w 485"/>
                <a:gd name="T49" fmla="*/ 902 h 544"/>
                <a:gd name="T50" fmla="*/ 260 w 485"/>
                <a:gd name="T51" fmla="*/ 877 h 544"/>
                <a:gd name="T52" fmla="*/ 284 w 485"/>
                <a:gd name="T53" fmla="*/ 823 h 544"/>
                <a:gd name="T54" fmla="*/ 339 w 485"/>
                <a:gd name="T55" fmla="*/ 714 h 544"/>
                <a:gd name="T56" fmla="*/ 357 w 485"/>
                <a:gd name="T57" fmla="*/ 635 h 544"/>
                <a:gd name="T58" fmla="*/ 392 w 485"/>
                <a:gd name="T59" fmla="*/ 621 h 544"/>
                <a:gd name="T60" fmla="*/ 400 w 485"/>
                <a:gd name="T61" fmla="*/ 607 h 544"/>
                <a:gd name="T62" fmla="*/ 385 w 485"/>
                <a:gd name="T63" fmla="*/ 511 h 544"/>
                <a:gd name="T64" fmla="*/ 385 w 485"/>
                <a:gd name="T65" fmla="*/ 458 h 544"/>
                <a:gd name="T66" fmla="*/ 377 w 485"/>
                <a:gd name="T67" fmla="*/ 418 h 544"/>
                <a:gd name="T68" fmla="*/ 400 w 485"/>
                <a:gd name="T69" fmla="*/ 458 h 544"/>
                <a:gd name="T70" fmla="*/ 448 w 485"/>
                <a:gd name="T71" fmla="*/ 473 h 544"/>
                <a:gd name="T72" fmla="*/ 436 w 485"/>
                <a:gd name="T73" fmla="*/ 553 h 544"/>
                <a:gd name="T74" fmla="*/ 455 w 485"/>
                <a:gd name="T75" fmla="*/ 566 h 544"/>
                <a:gd name="T76" fmla="*/ 470 w 485"/>
                <a:gd name="T77" fmla="*/ 607 h 544"/>
                <a:gd name="T78" fmla="*/ 484 w 485"/>
                <a:gd name="T79" fmla="*/ 526 h 544"/>
                <a:gd name="T80" fmla="*/ 497 w 485"/>
                <a:gd name="T81" fmla="*/ 403 h 544"/>
                <a:gd name="T82" fmla="*/ 521 w 485"/>
                <a:gd name="T83" fmla="*/ 363 h 544"/>
                <a:gd name="T84" fmla="*/ 509 w 485"/>
                <a:gd name="T85" fmla="*/ 310 h 544"/>
                <a:gd name="T86" fmla="*/ 503 w 485"/>
                <a:gd name="T87" fmla="*/ 285 h 544"/>
                <a:gd name="T88" fmla="*/ 470 w 485"/>
                <a:gd name="T89" fmla="*/ 285 h 544"/>
                <a:gd name="T90" fmla="*/ 424 w 485"/>
                <a:gd name="T91" fmla="*/ 348 h 544"/>
                <a:gd name="T92" fmla="*/ 436 w 485"/>
                <a:gd name="T93" fmla="*/ 390 h 544"/>
                <a:gd name="T94" fmla="*/ 377 w 485"/>
                <a:gd name="T95" fmla="*/ 390 h 544"/>
                <a:gd name="T96" fmla="*/ 357 w 485"/>
                <a:gd name="T97" fmla="*/ 337 h 544"/>
                <a:gd name="T98" fmla="*/ 321 w 485"/>
                <a:gd name="T99" fmla="*/ 390 h 544"/>
                <a:gd name="T100" fmla="*/ 272 w 485"/>
                <a:gd name="T101" fmla="*/ 363 h 544"/>
                <a:gd name="T102" fmla="*/ 207 w 485"/>
                <a:gd name="T103" fmla="*/ 297 h 544"/>
                <a:gd name="T104" fmla="*/ 194 w 485"/>
                <a:gd name="T105" fmla="*/ 217 h 544"/>
                <a:gd name="T106" fmla="*/ 158 w 485"/>
                <a:gd name="T107" fmla="*/ 134 h 544"/>
                <a:gd name="T108" fmla="*/ 164 w 485"/>
                <a:gd name="T109" fmla="*/ 81 h 544"/>
                <a:gd name="T110" fmla="*/ 158 w 485"/>
                <a:gd name="T111" fmla="*/ 54 h 544"/>
                <a:gd name="T112" fmla="*/ 152 w 485"/>
                <a:gd name="T113" fmla="*/ 27 h 544"/>
                <a:gd name="T114" fmla="*/ 140 w 485"/>
                <a:gd name="T115" fmla="*/ 0 h 5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5" h="544">
                  <a:moveTo>
                    <a:pt x="120" y="0"/>
                  </a:moveTo>
                  <a:lnTo>
                    <a:pt x="102" y="12"/>
                  </a:lnTo>
                  <a:lnTo>
                    <a:pt x="84" y="18"/>
                  </a:lnTo>
                  <a:lnTo>
                    <a:pt x="60" y="18"/>
                  </a:lnTo>
                  <a:lnTo>
                    <a:pt x="60" y="24"/>
                  </a:lnTo>
                  <a:lnTo>
                    <a:pt x="66" y="30"/>
                  </a:lnTo>
                  <a:lnTo>
                    <a:pt x="66" y="36"/>
                  </a:lnTo>
                  <a:lnTo>
                    <a:pt x="72" y="48"/>
                  </a:lnTo>
                  <a:lnTo>
                    <a:pt x="78" y="54"/>
                  </a:lnTo>
                  <a:lnTo>
                    <a:pt x="84" y="60"/>
                  </a:lnTo>
                  <a:lnTo>
                    <a:pt x="96" y="66"/>
                  </a:lnTo>
                  <a:lnTo>
                    <a:pt x="84" y="78"/>
                  </a:lnTo>
                  <a:lnTo>
                    <a:pt x="84" y="90"/>
                  </a:lnTo>
                  <a:lnTo>
                    <a:pt x="78" y="102"/>
                  </a:lnTo>
                  <a:lnTo>
                    <a:pt x="72" y="120"/>
                  </a:lnTo>
                  <a:lnTo>
                    <a:pt x="60" y="138"/>
                  </a:lnTo>
                  <a:lnTo>
                    <a:pt x="48" y="150"/>
                  </a:lnTo>
                  <a:lnTo>
                    <a:pt x="30" y="150"/>
                  </a:lnTo>
                  <a:lnTo>
                    <a:pt x="24" y="150"/>
                  </a:lnTo>
                  <a:lnTo>
                    <a:pt x="18" y="173"/>
                  </a:lnTo>
                  <a:lnTo>
                    <a:pt x="30" y="179"/>
                  </a:lnTo>
                  <a:lnTo>
                    <a:pt x="30" y="197"/>
                  </a:lnTo>
                  <a:lnTo>
                    <a:pt x="36" y="197"/>
                  </a:lnTo>
                  <a:lnTo>
                    <a:pt x="48" y="221"/>
                  </a:lnTo>
                  <a:lnTo>
                    <a:pt x="42" y="221"/>
                  </a:lnTo>
                  <a:lnTo>
                    <a:pt x="24" y="221"/>
                  </a:lnTo>
                  <a:lnTo>
                    <a:pt x="12" y="221"/>
                  </a:lnTo>
                  <a:lnTo>
                    <a:pt x="12" y="227"/>
                  </a:lnTo>
                  <a:lnTo>
                    <a:pt x="0" y="233"/>
                  </a:lnTo>
                  <a:lnTo>
                    <a:pt x="6" y="233"/>
                  </a:lnTo>
                  <a:lnTo>
                    <a:pt x="6" y="239"/>
                  </a:lnTo>
                  <a:lnTo>
                    <a:pt x="18" y="251"/>
                  </a:lnTo>
                  <a:lnTo>
                    <a:pt x="42" y="251"/>
                  </a:lnTo>
                  <a:lnTo>
                    <a:pt x="30" y="263"/>
                  </a:lnTo>
                  <a:lnTo>
                    <a:pt x="18" y="257"/>
                  </a:lnTo>
                  <a:lnTo>
                    <a:pt x="36" y="275"/>
                  </a:lnTo>
                  <a:lnTo>
                    <a:pt x="48" y="293"/>
                  </a:lnTo>
                  <a:lnTo>
                    <a:pt x="72" y="287"/>
                  </a:lnTo>
                  <a:lnTo>
                    <a:pt x="72" y="275"/>
                  </a:lnTo>
                  <a:lnTo>
                    <a:pt x="78" y="263"/>
                  </a:lnTo>
                  <a:lnTo>
                    <a:pt x="84" y="263"/>
                  </a:lnTo>
                  <a:lnTo>
                    <a:pt x="84" y="269"/>
                  </a:lnTo>
                  <a:lnTo>
                    <a:pt x="78" y="275"/>
                  </a:lnTo>
                  <a:lnTo>
                    <a:pt x="90" y="275"/>
                  </a:lnTo>
                  <a:lnTo>
                    <a:pt x="84" y="281"/>
                  </a:lnTo>
                  <a:lnTo>
                    <a:pt x="84" y="287"/>
                  </a:lnTo>
                  <a:lnTo>
                    <a:pt x="90" y="305"/>
                  </a:lnTo>
                  <a:lnTo>
                    <a:pt x="90" y="323"/>
                  </a:lnTo>
                  <a:lnTo>
                    <a:pt x="96" y="329"/>
                  </a:lnTo>
                  <a:lnTo>
                    <a:pt x="96" y="335"/>
                  </a:lnTo>
                  <a:lnTo>
                    <a:pt x="102" y="359"/>
                  </a:lnTo>
                  <a:lnTo>
                    <a:pt x="108" y="377"/>
                  </a:lnTo>
                  <a:lnTo>
                    <a:pt x="114" y="395"/>
                  </a:lnTo>
                  <a:lnTo>
                    <a:pt x="120" y="401"/>
                  </a:lnTo>
                  <a:lnTo>
                    <a:pt x="126" y="425"/>
                  </a:lnTo>
                  <a:lnTo>
                    <a:pt x="138" y="449"/>
                  </a:lnTo>
                  <a:lnTo>
                    <a:pt x="162" y="497"/>
                  </a:lnTo>
                  <a:lnTo>
                    <a:pt x="168" y="508"/>
                  </a:lnTo>
                  <a:lnTo>
                    <a:pt x="174" y="526"/>
                  </a:lnTo>
                  <a:lnTo>
                    <a:pt x="180" y="538"/>
                  </a:lnTo>
                  <a:lnTo>
                    <a:pt x="192" y="544"/>
                  </a:lnTo>
                  <a:lnTo>
                    <a:pt x="198" y="532"/>
                  </a:lnTo>
                  <a:lnTo>
                    <a:pt x="210" y="526"/>
                  </a:lnTo>
                  <a:lnTo>
                    <a:pt x="222" y="520"/>
                  </a:lnTo>
                  <a:lnTo>
                    <a:pt x="216" y="514"/>
                  </a:lnTo>
                  <a:lnTo>
                    <a:pt x="222" y="503"/>
                  </a:lnTo>
                  <a:lnTo>
                    <a:pt x="227" y="503"/>
                  </a:lnTo>
                  <a:lnTo>
                    <a:pt x="227" y="485"/>
                  </a:lnTo>
                  <a:lnTo>
                    <a:pt x="227" y="473"/>
                  </a:lnTo>
                  <a:lnTo>
                    <a:pt x="227" y="455"/>
                  </a:lnTo>
                  <a:lnTo>
                    <a:pt x="233" y="437"/>
                  </a:lnTo>
                  <a:lnTo>
                    <a:pt x="227" y="425"/>
                  </a:lnTo>
                  <a:lnTo>
                    <a:pt x="227" y="401"/>
                  </a:lnTo>
                  <a:lnTo>
                    <a:pt x="239" y="395"/>
                  </a:lnTo>
                  <a:lnTo>
                    <a:pt x="239" y="389"/>
                  </a:lnTo>
                  <a:lnTo>
                    <a:pt x="245" y="383"/>
                  </a:lnTo>
                  <a:lnTo>
                    <a:pt x="263" y="377"/>
                  </a:lnTo>
                  <a:lnTo>
                    <a:pt x="263" y="365"/>
                  </a:lnTo>
                  <a:lnTo>
                    <a:pt x="281" y="347"/>
                  </a:lnTo>
                  <a:lnTo>
                    <a:pt x="299" y="329"/>
                  </a:lnTo>
                  <a:lnTo>
                    <a:pt x="311" y="317"/>
                  </a:lnTo>
                  <a:lnTo>
                    <a:pt x="323" y="311"/>
                  </a:lnTo>
                  <a:lnTo>
                    <a:pt x="329" y="293"/>
                  </a:lnTo>
                  <a:lnTo>
                    <a:pt x="329" y="281"/>
                  </a:lnTo>
                  <a:lnTo>
                    <a:pt x="347" y="269"/>
                  </a:lnTo>
                  <a:lnTo>
                    <a:pt x="353" y="275"/>
                  </a:lnTo>
                  <a:lnTo>
                    <a:pt x="359" y="275"/>
                  </a:lnTo>
                  <a:lnTo>
                    <a:pt x="365" y="275"/>
                  </a:lnTo>
                  <a:lnTo>
                    <a:pt x="365" y="269"/>
                  </a:lnTo>
                  <a:lnTo>
                    <a:pt x="359" y="257"/>
                  </a:lnTo>
                  <a:lnTo>
                    <a:pt x="353" y="239"/>
                  </a:lnTo>
                  <a:lnTo>
                    <a:pt x="353" y="227"/>
                  </a:lnTo>
                  <a:lnTo>
                    <a:pt x="341" y="215"/>
                  </a:lnTo>
                  <a:lnTo>
                    <a:pt x="347" y="209"/>
                  </a:lnTo>
                  <a:lnTo>
                    <a:pt x="353" y="203"/>
                  </a:lnTo>
                  <a:lnTo>
                    <a:pt x="341" y="191"/>
                  </a:lnTo>
                  <a:lnTo>
                    <a:pt x="341" y="179"/>
                  </a:lnTo>
                  <a:lnTo>
                    <a:pt x="347" y="185"/>
                  </a:lnTo>
                  <a:lnTo>
                    <a:pt x="353" y="191"/>
                  </a:lnTo>
                  <a:lnTo>
                    <a:pt x="359" y="185"/>
                  </a:lnTo>
                  <a:lnTo>
                    <a:pt x="365" y="203"/>
                  </a:lnTo>
                  <a:lnTo>
                    <a:pt x="383" y="203"/>
                  </a:lnTo>
                  <a:lnTo>
                    <a:pt x="407" y="203"/>
                  </a:lnTo>
                  <a:lnTo>
                    <a:pt x="413" y="209"/>
                  </a:lnTo>
                  <a:lnTo>
                    <a:pt x="413" y="221"/>
                  </a:lnTo>
                  <a:lnTo>
                    <a:pt x="395" y="227"/>
                  </a:lnTo>
                  <a:lnTo>
                    <a:pt x="401" y="245"/>
                  </a:lnTo>
                  <a:lnTo>
                    <a:pt x="407" y="251"/>
                  </a:lnTo>
                  <a:lnTo>
                    <a:pt x="413" y="233"/>
                  </a:lnTo>
                  <a:lnTo>
                    <a:pt x="419" y="251"/>
                  </a:lnTo>
                  <a:lnTo>
                    <a:pt x="425" y="269"/>
                  </a:lnTo>
                  <a:lnTo>
                    <a:pt x="431" y="269"/>
                  </a:lnTo>
                  <a:lnTo>
                    <a:pt x="431" y="245"/>
                  </a:lnTo>
                  <a:lnTo>
                    <a:pt x="431" y="233"/>
                  </a:lnTo>
                  <a:lnTo>
                    <a:pt x="443" y="233"/>
                  </a:lnTo>
                  <a:lnTo>
                    <a:pt x="455" y="209"/>
                  </a:lnTo>
                  <a:lnTo>
                    <a:pt x="455" y="197"/>
                  </a:lnTo>
                  <a:lnTo>
                    <a:pt x="455" y="179"/>
                  </a:lnTo>
                  <a:lnTo>
                    <a:pt x="467" y="161"/>
                  </a:lnTo>
                  <a:lnTo>
                    <a:pt x="485" y="167"/>
                  </a:lnTo>
                  <a:lnTo>
                    <a:pt x="479" y="161"/>
                  </a:lnTo>
                  <a:lnTo>
                    <a:pt x="479" y="155"/>
                  </a:lnTo>
                  <a:lnTo>
                    <a:pt x="485" y="144"/>
                  </a:lnTo>
                  <a:lnTo>
                    <a:pt x="467" y="138"/>
                  </a:lnTo>
                  <a:lnTo>
                    <a:pt x="467" y="132"/>
                  </a:lnTo>
                  <a:lnTo>
                    <a:pt x="461" y="126"/>
                  </a:lnTo>
                  <a:lnTo>
                    <a:pt x="455" y="120"/>
                  </a:lnTo>
                  <a:lnTo>
                    <a:pt x="443" y="126"/>
                  </a:lnTo>
                  <a:lnTo>
                    <a:pt x="431" y="126"/>
                  </a:lnTo>
                  <a:lnTo>
                    <a:pt x="419" y="138"/>
                  </a:lnTo>
                  <a:lnTo>
                    <a:pt x="407" y="150"/>
                  </a:lnTo>
                  <a:lnTo>
                    <a:pt x="389" y="155"/>
                  </a:lnTo>
                  <a:lnTo>
                    <a:pt x="395" y="161"/>
                  </a:lnTo>
                  <a:lnTo>
                    <a:pt x="401" y="173"/>
                  </a:lnTo>
                  <a:lnTo>
                    <a:pt x="383" y="173"/>
                  </a:lnTo>
                  <a:lnTo>
                    <a:pt x="365" y="173"/>
                  </a:lnTo>
                  <a:lnTo>
                    <a:pt x="347" y="173"/>
                  </a:lnTo>
                  <a:lnTo>
                    <a:pt x="341" y="161"/>
                  </a:lnTo>
                  <a:lnTo>
                    <a:pt x="335" y="150"/>
                  </a:lnTo>
                  <a:lnTo>
                    <a:pt x="329" y="150"/>
                  </a:lnTo>
                  <a:lnTo>
                    <a:pt x="335" y="179"/>
                  </a:lnTo>
                  <a:lnTo>
                    <a:pt x="317" y="179"/>
                  </a:lnTo>
                  <a:lnTo>
                    <a:pt x="293" y="173"/>
                  </a:lnTo>
                  <a:lnTo>
                    <a:pt x="281" y="173"/>
                  </a:lnTo>
                  <a:lnTo>
                    <a:pt x="269" y="161"/>
                  </a:lnTo>
                  <a:lnTo>
                    <a:pt x="251" y="161"/>
                  </a:lnTo>
                  <a:lnTo>
                    <a:pt x="233" y="155"/>
                  </a:lnTo>
                  <a:lnTo>
                    <a:pt x="210" y="144"/>
                  </a:lnTo>
                  <a:lnTo>
                    <a:pt x="192" y="132"/>
                  </a:lnTo>
                  <a:lnTo>
                    <a:pt x="192" y="120"/>
                  </a:lnTo>
                  <a:lnTo>
                    <a:pt x="198" y="108"/>
                  </a:lnTo>
                  <a:lnTo>
                    <a:pt x="180" y="96"/>
                  </a:lnTo>
                  <a:lnTo>
                    <a:pt x="162" y="84"/>
                  </a:lnTo>
                  <a:lnTo>
                    <a:pt x="156" y="78"/>
                  </a:lnTo>
                  <a:lnTo>
                    <a:pt x="144" y="60"/>
                  </a:lnTo>
                  <a:lnTo>
                    <a:pt x="156" y="60"/>
                  </a:lnTo>
                  <a:lnTo>
                    <a:pt x="162" y="54"/>
                  </a:lnTo>
                  <a:lnTo>
                    <a:pt x="150" y="36"/>
                  </a:lnTo>
                  <a:lnTo>
                    <a:pt x="150" y="30"/>
                  </a:lnTo>
                  <a:lnTo>
                    <a:pt x="144" y="24"/>
                  </a:lnTo>
                  <a:lnTo>
                    <a:pt x="138" y="18"/>
                  </a:lnTo>
                  <a:lnTo>
                    <a:pt x="138" y="12"/>
                  </a:lnTo>
                  <a:lnTo>
                    <a:pt x="138" y="6"/>
                  </a:lnTo>
                  <a:lnTo>
                    <a:pt x="132" y="6"/>
                  </a:lnTo>
                  <a:lnTo>
                    <a:pt x="126" y="0"/>
                  </a:lnTo>
                  <a:lnTo>
                    <a:pt x="120" y="0"/>
                  </a:lnTo>
                  <a:close/>
                </a:path>
              </a:pathLst>
            </a:custGeom>
            <a:solidFill>
              <a:srgbClr val="415A6B"/>
            </a:solidFill>
            <a:ln w="9525">
              <a:solidFill>
                <a:srgbClr val="000000"/>
              </a:solidFill>
              <a:prstDash val="solid"/>
              <a:round/>
              <a:headEnd/>
              <a:tailEnd/>
            </a:ln>
          </p:spPr>
          <p:txBody>
            <a:bodyPr/>
            <a:lstStyle/>
            <a:p>
              <a:endParaRPr lang="en-US"/>
            </a:p>
          </p:txBody>
        </p:sp>
        <p:sp>
          <p:nvSpPr>
            <p:cNvPr id="18531" name="Freeform 117"/>
            <p:cNvSpPr>
              <a:spLocks noChangeAspect="1"/>
            </p:cNvSpPr>
            <p:nvPr/>
          </p:nvSpPr>
          <p:spPr bwMode="auto">
            <a:xfrm>
              <a:off x="3110" y="1871"/>
              <a:ext cx="18" cy="81"/>
            </a:xfrm>
            <a:custGeom>
              <a:avLst/>
              <a:gdLst>
                <a:gd name="T0" fmla="*/ 12 w 18"/>
                <a:gd name="T1" fmla="*/ 163 h 72"/>
                <a:gd name="T2" fmla="*/ 0 w 18"/>
                <a:gd name="T3" fmla="*/ 83 h 72"/>
                <a:gd name="T4" fmla="*/ 12 w 18"/>
                <a:gd name="T5" fmla="*/ 0 h 72"/>
                <a:gd name="T6" fmla="*/ 18 w 18"/>
                <a:gd name="T7" fmla="*/ 0 h 72"/>
                <a:gd name="T8" fmla="*/ 18 w 18"/>
                <a:gd name="T9" fmla="*/ 14 h 72"/>
                <a:gd name="T10" fmla="*/ 18 w 18"/>
                <a:gd name="T11" fmla="*/ 54 h 72"/>
                <a:gd name="T12" fmla="*/ 18 w 18"/>
                <a:gd name="T13" fmla="*/ 98 h 72"/>
                <a:gd name="T14" fmla="*/ 18 w 18"/>
                <a:gd name="T15" fmla="*/ 125 h 72"/>
                <a:gd name="T16" fmla="*/ 12 w 18"/>
                <a:gd name="T17" fmla="*/ 163 h 72"/>
                <a:gd name="T18" fmla="*/ 12 w 18"/>
                <a:gd name="T19" fmla="*/ 163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rgbClr val="415A6B"/>
            </a:solidFill>
            <a:ln w="9525">
              <a:solidFill>
                <a:srgbClr val="000000"/>
              </a:solidFill>
              <a:prstDash val="solid"/>
              <a:round/>
              <a:headEnd/>
              <a:tailEnd/>
            </a:ln>
          </p:spPr>
          <p:txBody>
            <a:bodyPr/>
            <a:lstStyle/>
            <a:p>
              <a:endParaRPr lang="en-US"/>
            </a:p>
          </p:txBody>
        </p:sp>
        <p:sp>
          <p:nvSpPr>
            <p:cNvPr id="18532" name="Freeform 118"/>
            <p:cNvSpPr>
              <a:spLocks noChangeAspect="1"/>
            </p:cNvSpPr>
            <p:nvPr/>
          </p:nvSpPr>
          <p:spPr bwMode="auto">
            <a:xfrm>
              <a:off x="3121" y="1864"/>
              <a:ext cx="73" cy="95"/>
            </a:xfrm>
            <a:custGeom>
              <a:avLst/>
              <a:gdLst>
                <a:gd name="T0" fmla="*/ 30 w 72"/>
                <a:gd name="T1" fmla="*/ 58 h 84"/>
                <a:gd name="T2" fmla="*/ 6 w 72"/>
                <a:gd name="T3" fmla="*/ 29 h 84"/>
                <a:gd name="T4" fmla="*/ 6 w 72"/>
                <a:gd name="T5" fmla="*/ 70 h 84"/>
                <a:gd name="T6" fmla="*/ 6 w 72"/>
                <a:gd name="T7" fmla="*/ 113 h 84"/>
                <a:gd name="T8" fmla="*/ 6 w 72"/>
                <a:gd name="T9" fmla="*/ 143 h 84"/>
                <a:gd name="T10" fmla="*/ 0 w 72"/>
                <a:gd name="T11" fmla="*/ 185 h 84"/>
                <a:gd name="T12" fmla="*/ 0 w 72"/>
                <a:gd name="T13" fmla="*/ 185 h 84"/>
                <a:gd name="T14" fmla="*/ 24 w 72"/>
                <a:gd name="T15" fmla="*/ 198 h 84"/>
                <a:gd name="T16" fmla="*/ 30 w 72"/>
                <a:gd name="T17" fmla="*/ 170 h 84"/>
                <a:gd name="T18" fmla="*/ 49 w 72"/>
                <a:gd name="T19" fmla="*/ 157 h 84"/>
                <a:gd name="T20" fmla="*/ 61 w 72"/>
                <a:gd name="T21" fmla="*/ 143 h 84"/>
                <a:gd name="T22" fmla="*/ 30 w 72"/>
                <a:gd name="T23" fmla="*/ 86 h 84"/>
                <a:gd name="T24" fmla="*/ 55 w 72"/>
                <a:gd name="T25" fmla="*/ 70 h 84"/>
                <a:gd name="T26" fmla="*/ 79 w 72"/>
                <a:gd name="T27" fmla="*/ 58 h 84"/>
                <a:gd name="T28" fmla="*/ 67 w 72"/>
                <a:gd name="T29" fmla="*/ 0 h 84"/>
                <a:gd name="T30" fmla="*/ 30 w 72"/>
                <a:gd name="T31" fmla="*/ 58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18533" name="Freeform 119"/>
            <p:cNvSpPr>
              <a:spLocks noChangeAspect="1"/>
            </p:cNvSpPr>
            <p:nvPr/>
          </p:nvSpPr>
          <p:spPr bwMode="auto">
            <a:xfrm>
              <a:off x="3438" y="2052"/>
              <a:ext cx="133" cy="188"/>
            </a:xfrm>
            <a:custGeom>
              <a:avLst/>
              <a:gdLst>
                <a:gd name="T0" fmla="*/ 139 w 132"/>
                <a:gd name="T1" fmla="*/ 118 h 168"/>
                <a:gd name="T2" fmla="*/ 121 w 132"/>
                <a:gd name="T3" fmla="*/ 93 h 168"/>
                <a:gd name="T4" fmla="*/ 109 w 132"/>
                <a:gd name="T5" fmla="*/ 67 h 168"/>
                <a:gd name="T6" fmla="*/ 97 w 132"/>
                <a:gd name="T7" fmla="*/ 54 h 168"/>
                <a:gd name="T8" fmla="*/ 79 w 132"/>
                <a:gd name="T9" fmla="*/ 39 h 168"/>
                <a:gd name="T10" fmla="*/ 73 w 132"/>
                <a:gd name="T11" fmla="*/ 0 h 168"/>
                <a:gd name="T12" fmla="*/ 60 w 132"/>
                <a:gd name="T13" fmla="*/ 13 h 168"/>
                <a:gd name="T14" fmla="*/ 60 w 132"/>
                <a:gd name="T15" fmla="*/ 0 h 168"/>
                <a:gd name="T16" fmla="*/ 60 w 132"/>
                <a:gd name="T17" fmla="*/ 39 h 168"/>
                <a:gd name="T18" fmla="*/ 54 w 132"/>
                <a:gd name="T19" fmla="*/ 54 h 168"/>
                <a:gd name="T20" fmla="*/ 48 w 132"/>
                <a:gd name="T21" fmla="*/ 105 h 168"/>
                <a:gd name="T22" fmla="*/ 60 w 132"/>
                <a:gd name="T23" fmla="*/ 132 h 168"/>
                <a:gd name="T24" fmla="*/ 54 w 132"/>
                <a:gd name="T25" fmla="*/ 171 h 168"/>
                <a:gd name="T26" fmla="*/ 48 w 132"/>
                <a:gd name="T27" fmla="*/ 224 h 168"/>
                <a:gd name="T28" fmla="*/ 36 w 132"/>
                <a:gd name="T29" fmla="*/ 237 h 168"/>
                <a:gd name="T30" fmla="*/ 24 w 132"/>
                <a:gd name="T31" fmla="*/ 237 h 168"/>
                <a:gd name="T32" fmla="*/ 0 w 132"/>
                <a:gd name="T33" fmla="*/ 263 h 168"/>
                <a:gd name="T34" fmla="*/ 0 w 132"/>
                <a:gd name="T35" fmla="*/ 278 h 168"/>
                <a:gd name="T36" fmla="*/ 12 w 132"/>
                <a:gd name="T37" fmla="*/ 329 h 168"/>
                <a:gd name="T38" fmla="*/ 24 w 132"/>
                <a:gd name="T39" fmla="*/ 368 h 168"/>
                <a:gd name="T40" fmla="*/ 36 w 132"/>
                <a:gd name="T41" fmla="*/ 356 h 168"/>
                <a:gd name="T42" fmla="*/ 48 w 132"/>
                <a:gd name="T43" fmla="*/ 356 h 168"/>
                <a:gd name="T44" fmla="*/ 60 w 132"/>
                <a:gd name="T45" fmla="*/ 329 h 168"/>
                <a:gd name="T46" fmla="*/ 73 w 132"/>
                <a:gd name="T47" fmla="*/ 316 h 168"/>
                <a:gd name="T48" fmla="*/ 85 w 132"/>
                <a:gd name="T49" fmla="*/ 302 h 168"/>
                <a:gd name="T50" fmla="*/ 97 w 132"/>
                <a:gd name="T51" fmla="*/ 263 h 168"/>
                <a:gd name="T52" fmla="*/ 109 w 132"/>
                <a:gd name="T53" fmla="*/ 251 h 168"/>
                <a:gd name="T54" fmla="*/ 109 w 132"/>
                <a:gd name="T55" fmla="*/ 210 h 168"/>
                <a:gd name="T56" fmla="*/ 115 w 132"/>
                <a:gd name="T57" fmla="*/ 198 h 168"/>
                <a:gd name="T58" fmla="*/ 115 w 132"/>
                <a:gd name="T59" fmla="*/ 198 h 168"/>
                <a:gd name="T60" fmla="*/ 127 w 132"/>
                <a:gd name="T61" fmla="*/ 160 h 168"/>
                <a:gd name="T62" fmla="*/ 139 w 132"/>
                <a:gd name="T63" fmla="*/ 118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415A6B"/>
            </a:solidFill>
            <a:ln w="9525">
              <a:solidFill>
                <a:srgbClr val="000000"/>
              </a:solidFill>
              <a:prstDash val="solid"/>
              <a:round/>
              <a:headEnd/>
              <a:tailEnd/>
            </a:ln>
          </p:spPr>
          <p:txBody>
            <a:bodyPr/>
            <a:lstStyle/>
            <a:p>
              <a:endParaRPr lang="en-US"/>
            </a:p>
          </p:txBody>
        </p:sp>
        <p:sp>
          <p:nvSpPr>
            <p:cNvPr id="18534" name="Freeform 120"/>
            <p:cNvSpPr>
              <a:spLocks noChangeAspect="1"/>
            </p:cNvSpPr>
            <p:nvPr/>
          </p:nvSpPr>
          <p:spPr bwMode="auto">
            <a:xfrm>
              <a:off x="3497" y="2025"/>
              <a:ext cx="1" cy="14"/>
            </a:xfrm>
            <a:custGeom>
              <a:avLst/>
              <a:gdLst>
                <a:gd name="T0" fmla="*/ 0 w 1"/>
                <a:gd name="T1" fmla="*/ 0 h 12"/>
                <a:gd name="T2" fmla="*/ 0 w 1"/>
                <a:gd name="T3" fmla="*/ 18 h 12"/>
                <a:gd name="T4" fmla="*/ 0 w 1"/>
                <a:gd name="T5" fmla="*/ 35 h 12"/>
                <a:gd name="T6" fmla="*/ 0 w 1"/>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2">
                  <a:moveTo>
                    <a:pt x="0" y="0"/>
                  </a:moveTo>
                  <a:lnTo>
                    <a:pt x="0" y="6"/>
                  </a:lnTo>
                  <a:lnTo>
                    <a:pt x="0" y="12"/>
                  </a:lnTo>
                  <a:lnTo>
                    <a:pt x="0" y="0"/>
                  </a:lnTo>
                  <a:close/>
                </a:path>
              </a:pathLst>
            </a:custGeom>
            <a:solidFill>
              <a:srgbClr val="C0C0C0"/>
            </a:solidFill>
            <a:ln w="9525">
              <a:solidFill>
                <a:srgbClr val="000000"/>
              </a:solidFill>
              <a:prstDash val="solid"/>
              <a:round/>
              <a:headEnd/>
              <a:tailEnd/>
            </a:ln>
          </p:spPr>
          <p:txBody>
            <a:bodyPr/>
            <a:lstStyle/>
            <a:p>
              <a:endParaRPr lang="en-US"/>
            </a:p>
          </p:txBody>
        </p:sp>
        <p:sp>
          <p:nvSpPr>
            <p:cNvPr id="18535" name="Freeform 121"/>
            <p:cNvSpPr>
              <a:spLocks noChangeAspect="1"/>
            </p:cNvSpPr>
            <p:nvPr/>
          </p:nvSpPr>
          <p:spPr bwMode="auto">
            <a:xfrm>
              <a:off x="3121" y="1891"/>
              <a:ext cx="376" cy="370"/>
            </a:xfrm>
            <a:custGeom>
              <a:avLst/>
              <a:gdLst>
                <a:gd name="T0" fmla="*/ 91 w 371"/>
                <a:gd name="T1" fmla="*/ 449 h 329"/>
                <a:gd name="T2" fmla="*/ 67 w 371"/>
                <a:gd name="T3" fmla="*/ 352 h 329"/>
                <a:gd name="T4" fmla="*/ 36 w 371"/>
                <a:gd name="T5" fmla="*/ 286 h 329"/>
                <a:gd name="T6" fmla="*/ 0 w 371"/>
                <a:gd name="T7" fmla="*/ 191 h 329"/>
                <a:gd name="T8" fmla="*/ 24 w 371"/>
                <a:gd name="T9" fmla="*/ 134 h 329"/>
                <a:gd name="T10" fmla="*/ 49 w 371"/>
                <a:gd name="T11" fmla="*/ 94 h 329"/>
                <a:gd name="T12" fmla="*/ 30 w 371"/>
                <a:gd name="T13" fmla="*/ 27 h 329"/>
                <a:gd name="T14" fmla="*/ 79 w 371"/>
                <a:gd name="T15" fmla="*/ 0 h 329"/>
                <a:gd name="T16" fmla="*/ 109 w 371"/>
                <a:gd name="T17" fmla="*/ 27 h 329"/>
                <a:gd name="T18" fmla="*/ 152 w 371"/>
                <a:gd name="T19" fmla="*/ 69 h 329"/>
                <a:gd name="T20" fmla="*/ 181 w 371"/>
                <a:gd name="T21" fmla="*/ 134 h 329"/>
                <a:gd name="T22" fmla="*/ 236 w 371"/>
                <a:gd name="T23" fmla="*/ 150 h 329"/>
                <a:gd name="T24" fmla="*/ 254 w 371"/>
                <a:gd name="T25" fmla="*/ 163 h 329"/>
                <a:gd name="T26" fmla="*/ 276 w 371"/>
                <a:gd name="T27" fmla="*/ 216 h 329"/>
                <a:gd name="T28" fmla="*/ 297 w 371"/>
                <a:gd name="T29" fmla="*/ 272 h 329"/>
                <a:gd name="T30" fmla="*/ 309 w 371"/>
                <a:gd name="T31" fmla="*/ 342 h 329"/>
                <a:gd name="T32" fmla="*/ 315 w 371"/>
                <a:gd name="T33" fmla="*/ 342 h 329"/>
                <a:gd name="T34" fmla="*/ 321 w 371"/>
                <a:gd name="T35" fmla="*/ 352 h 329"/>
                <a:gd name="T36" fmla="*/ 321 w 371"/>
                <a:gd name="T37" fmla="*/ 367 h 329"/>
                <a:gd name="T38" fmla="*/ 333 w 371"/>
                <a:gd name="T39" fmla="*/ 421 h 329"/>
                <a:gd name="T40" fmla="*/ 394 w 371"/>
                <a:gd name="T41" fmla="*/ 435 h 329"/>
                <a:gd name="T42" fmla="*/ 406 w 371"/>
                <a:gd name="T43" fmla="*/ 460 h 329"/>
                <a:gd name="T44" fmla="*/ 394 w 371"/>
                <a:gd name="T45" fmla="*/ 558 h 329"/>
                <a:gd name="T46" fmla="*/ 370 w 371"/>
                <a:gd name="T47" fmla="*/ 570 h 329"/>
                <a:gd name="T48" fmla="*/ 327 w 371"/>
                <a:gd name="T49" fmla="*/ 613 h 329"/>
                <a:gd name="T50" fmla="*/ 284 w 371"/>
                <a:gd name="T51" fmla="*/ 626 h 329"/>
                <a:gd name="T52" fmla="*/ 260 w 371"/>
                <a:gd name="T53" fmla="*/ 694 h 329"/>
                <a:gd name="T54" fmla="*/ 236 w 371"/>
                <a:gd name="T55" fmla="*/ 749 h 329"/>
                <a:gd name="T56" fmla="*/ 218 w 371"/>
                <a:gd name="T57" fmla="*/ 694 h 329"/>
                <a:gd name="T58" fmla="*/ 175 w 371"/>
                <a:gd name="T59" fmla="*/ 667 h 329"/>
                <a:gd name="T60" fmla="*/ 170 w 371"/>
                <a:gd name="T61" fmla="*/ 721 h 329"/>
                <a:gd name="T62" fmla="*/ 152 w 371"/>
                <a:gd name="T63" fmla="*/ 652 h 329"/>
                <a:gd name="T64" fmla="*/ 118 w 371"/>
                <a:gd name="T65" fmla="*/ 545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E1E1E1"/>
            </a:solidFill>
            <a:ln w="9525">
              <a:solidFill>
                <a:srgbClr val="000000"/>
              </a:solidFill>
              <a:prstDash val="solid"/>
              <a:round/>
              <a:headEnd/>
              <a:tailEnd/>
            </a:ln>
          </p:spPr>
          <p:txBody>
            <a:bodyPr/>
            <a:lstStyle/>
            <a:p>
              <a:endParaRPr lang="en-US"/>
            </a:p>
          </p:txBody>
        </p:sp>
        <p:sp>
          <p:nvSpPr>
            <p:cNvPr id="18536" name="Freeform 122"/>
            <p:cNvSpPr>
              <a:spLocks noChangeAspect="1"/>
            </p:cNvSpPr>
            <p:nvPr/>
          </p:nvSpPr>
          <p:spPr bwMode="auto">
            <a:xfrm>
              <a:off x="3419" y="2032"/>
              <a:ext cx="85" cy="74"/>
            </a:xfrm>
            <a:custGeom>
              <a:avLst/>
              <a:gdLst>
                <a:gd name="T0" fmla="*/ 0 w 84"/>
                <a:gd name="T1" fmla="*/ 80 h 66"/>
                <a:gd name="T2" fmla="*/ 6 w 84"/>
                <a:gd name="T3" fmla="*/ 93 h 66"/>
                <a:gd name="T4" fmla="*/ 12 w 84"/>
                <a:gd name="T5" fmla="*/ 132 h 66"/>
                <a:gd name="T6" fmla="*/ 36 w 84"/>
                <a:gd name="T7" fmla="*/ 132 h 66"/>
                <a:gd name="T8" fmla="*/ 73 w 84"/>
                <a:gd name="T9" fmla="*/ 147 h 66"/>
                <a:gd name="T10" fmla="*/ 73 w 84"/>
                <a:gd name="T11" fmla="*/ 147 h 66"/>
                <a:gd name="T12" fmla="*/ 79 w 84"/>
                <a:gd name="T13" fmla="*/ 93 h 66"/>
                <a:gd name="T14" fmla="*/ 85 w 84"/>
                <a:gd name="T15" fmla="*/ 80 h 66"/>
                <a:gd name="T16" fmla="*/ 85 w 84"/>
                <a:gd name="T17" fmla="*/ 39 h 66"/>
                <a:gd name="T18" fmla="*/ 85 w 84"/>
                <a:gd name="T19" fmla="*/ 54 h 66"/>
                <a:gd name="T20" fmla="*/ 91 w 84"/>
                <a:gd name="T21" fmla="*/ 39 h 66"/>
                <a:gd name="T22" fmla="*/ 85 w 84"/>
                <a:gd name="T23" fmla="*/ 13 h 66"/>
                <a:gd name="T24" fmla="*/ 85 w 84"/>
                <a:gd name="T25" fmla="*/ 0 h 66"/>
                <a:gd name="T26" fmla="*/ 67 w 84"/>
                <a:gd name="T27" fmla="*/ 39 h 66"/>
                <a:gd name="T28" fmla="*/ 49 w 84"/>
                <a:gd name="T29" fmla="*/ 80 h 66"/>
                <a:gd name="T30" fmla="*/ 18 w 84"/>
                <a:gd name="T31" fmla="*/ 80 h 66"/>
                <a:gd name="T32" fmla="*/ 6 w 84"/>
                <a:gd name="T33" fmla="*/ 80 h 66"/>
                <a:gd name="T34" fmla="*/ 0 w 84"/>
                <a:gd name="T35" fmla="*/ 68 h 66"/>
                <a:gd name="T36" fmla="*/ 0 w 84"/>
                <a:gd name="T37" fmla="*/ 80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18537" name="Freeform 123"/>
            <p:cNvSpPr>
              <a:spLocks noChangeAspect="1"/>
            </p:cNvSpPr>
            <p:nvPr/>
          </p:nvSpPr>
          <p:spPr bwMode="auto">
            <a:xfrm>
              <a:off x="3280" y="2186"/>
              <a:ext cx="181" cy="142"/>
            </a:xfrm>
            <a:custGeom>
              <a:avLst/>
              <a:gdLst>
                <a:gd name="T0" fmla="*/ 5 w 179"/>
                <a:gd name="T1" fmla="*/ 112 h 126"/>
                <a:gd name="T2" fmla="*/ 0 w 179"/>
                <a:gd name="T3" fmla="*/ 126 h 126"/>
                <a:gd name="T4" fmla="*/ 0 w 179"/>
                <a:gd name="T5" fmla="*/ 180 h 126"/>
                <a:gd name="T6" fmla="*/ 5 w 179"/>
                <a:gd name="T7" fmla="*/ 238 h 126"/>
                <a:gd name="T8" fmla="*/ 11 w 179"/>
                <a:gd name="T9" fmla="*/ 291 h 126"/>
                <a:gd name="T10" fmla="*/ 35 w 179"/>
                <a:gd name="T11" fmla="*/ 291 h 126"/>
                <a:gd name="T12" fmla="*/ 66 w 179"/>
                <a:gd name="T13" fmla="*/ 261 h 126"/>
                <a:gd name="T14" fmla="*/ 102 w 179"/>
                <a:gd name="T15" fmla="*/ 238 h 126"/>
                <a:gd name="T16" fmla="*/ 114 w 179"/>
                <a:gd name="T17" fmla="*/ 221 h 126"/>
                <a:gd name="T18" fmla="*/ 126 w 179"/>
                <a:gd name="T19" fmla="*/ 206 h 126"/>
                <a:gd name="T20" fmla="*/ 151 w 179"/>
                <a:gd name="T21" fmla="*/ 180 h 126"/>
                <a:gd name="T22" fmla="*/ 163 w 179"/>
                <a:gd name="T23" fmla="*/ 167 h 126"/>
                <a:gd name="T24" fmla="*/ 175 w 179"/>
                <a:gd name="T25" fmla="*/ 151 h 126"/>
                <a:gd name="T26" fmla="*/ 175 w 179"/>
                <a:gd name="T27" fmla="*/ 140 h 126"/>
                <a:gd name="T28" fmla="*/ 193 w 179"/>
                <a:gd name="T29" fmla="*/ 112 h 126"/>
                <a:gd name="T30" fmla="*/ 181 w 179"/>
                <a:gd name="T31" fmla="*/ 69 h 126"/>
                <a:gd name="T32" fmla="*/ 169 w 179"/>
                <a:gd name="T33" fmla="*/ 14 h 126"/>
                <a:gd name="T34" fmla="*/ 169 w 179"/>
                <a:gd name="T35" fmla="*/ 0 h 126"/>
                <a:gd name="T36" fmla="*/ 157 w 179"/>
                <a:gd name="T37" fmla="*/ 14 h 126"/>
                <a:gd name="T38" fmla="*/ 132 w 179"/>
                <a:gd name="T39" fmla="*/ 14 h 126"/>
                <a:gd name="T40" fmla="*/ 108 w 179"/>
                <a:gd name="T41" fmla="*/ 29 h 126"/>
                <a:gd name="T42" fmla="*/ 96 w 179"/>
                <a:gd name="T43" fmla="*/ 69 h 126"/>
                <a:gd name="T44" fmla="*/ 90 w 179"/>
                <a:gd name="T45" fmla="*/ 98 h 126"/>
                <a:gd name="T46" fmla="*/ 78 w 179"/>
                <a:gd name="T47" fmla="*/ 126 h 126"/>
                <a:gd name="T48" fmla="*/ 66 w 179"/>
                <a:gd name="T49" fmla="*/ 151 h 126"/>
                <a:gd name="T50" fmla="*/ 66 w 179"/>
                <a:gd name="T51" fmla="*/ 112 h 126"/>
                <a:gd name="T52" fmla="*/ 41 w 179"/>
                <a:gd name="T53" fmla="*/ 98 h 126"/>
                <a:gd name="T54" fmla="*/ 29 w 179"/>
                <a:gd name="T55" fmla="*/ 69 h 126"/>
                <a:gd name="T56" fmla="*/ 5 w 179"/>
                <a:gd name="T57" fmla="*/ 69 h 126"/>
                <a:gd name="T58" fmla="*/ 5 w 179"/>
                <a:gd name="T59" fmla="*/ 112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prstDash val="solid"/>
              <a:round/>
              <a:headEnd/>
              <a:tailEnd/>
            </a:ln>
          </p:spPr>
          <p:txBody>
            <a:bodyPr/>
            <a:lstStyle/>
            <a:p>
              <a:endParaRPr lang="en-US"/>
            </a:p>
          </p:txBody>
        </p:sp>
        <p:sp>
          <p:nvSpPr>
            <p:cNvPr id="18538" name="Freeform 124"/>
            <p:cNvSpPr>
              <a:spLocks noChangeAspect="1"/>
            </p:cNvSpPr>
            <p:nvPr/>
          </p:nvSpPr>
          <p:spPr bwMode="auto">
            <a:xfrm>
              <a:off x="3940" y="2395"/>
              <a:ext cx="43" cy="81"/>
            </a:xfrm>
            <a:custGeom>
              <a:avLst/>
              <a:gdLst>
                <a:gd name="T0" fmla="*/ 12 w 42"/>
                <a:gd name="T1" fmla="*/ 0 h 72"/>
                <a:gd name="T2" fmla="*/ 18 w 42"/>
                <a:gd name="T3" fmla="*/ 29 h 72"/>
                <a:gd name="T4" fmla="*/ 31 w 42"/>
                <a:gd name="T5" fmla="*/ 54 h 72"/>
                <a:gd name="T6" fmla="*/ 43 w 42"/>
                <a:gd name="T7" fmla="*/ 83 h 72"/>
                <a:gd name="T8" fmla="*/ 49 w 42"/>
                <a:gd name="T9" fmla="*/ 125 h 72"/>
                <a:gd name="T10" fmla="*/ 37 w 42"/>
                <a:gd name="T11" fmla="*/ 163 h 72"/>
                <a:gd name="T12" fmla="*/ 12 w 42"/>
                <a:gd name="T13" fmla="*/ 163 h 72"/>
                <a:gd name="T14" fmla="*/ 6 w 42"/>
                <a:gd name="T15" fmla="*/ 111 h 72"/>
                <a:gd name="T16" fmla="*/ 0 w 42"/>
                <a:gd name="T17" fmla="*/ 69 h 72"/>
                <a:gd name="T18" fmla="*/ 6 w 42"/>
                <a:gd name="T19" fmla="*/ 69 h 72"/>
                <a:gd name="T20" fmla="*/ 6 w 42"/>
                <a:gd name="T21" fmla="*/ 42 h 72"/>
                <a:gd name="T22" fmla="*/ 6 w 42"/>
                <a:gd name="T23" fmla="*/ 0 h 72"/>
                <a:gd name="T24" fmla="*/ 12 w 42"/>
                <a:gd name="T25" fmla="*/ 0 h 72"/>
                <a:gd name="T26" fmla="*/ 6 w 42"/>
                <a:gd name="T27" fmla="*/ 0 h 72"/>
                <a:gd name="T28" fmla="*/ 12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8539" name="Freeform 125"/>
            <p:cNvSpPr>
              <a:spLocks noChangeAspect="1"/>
            </p:cNvSpPr>
            <p:nvPr/>
          </p:nvSpPr>
          <p:spPr bwMode="auto">
            <a:xfrm>
              <a:off x="3042" y="2638"/>
              <a:ext cx="31" cy="34"/>
            </a:xfrm>
            <a:custGeom>
              <a:avLst/>
              <a:gdLst>
                <a:gd name="T0" fmla="*/ 12 w 30"/>
                <a:gd name="T1" fmla="*/ 14 h 30"/>
                <a:gd name="T2" fmla="*/ 0 w 30"/>
                <a:gd name="T3" fmla="*/ 42 h 30"/>
                <a:gd name="T4" fmla="*/ 0 w 30"/>
                <a:gd name="T5" fmla="*/ 74 h 30"/>
                <a:gd name="T6" fmla="*/ 0 w 30"/>
                <a:gd name="T7" fmla="*/ 74 h 30"/>
                <a:gd name="T8" fmla="*/ 12 w 30"/>
                <a:gd name="T9" fmla="*/ 74 h 30"/>
                <a:gd name="T10" fmla="*/ 25 w 30"/>
                <a:gd name="T11" fmla="*/ 58 h 30"/>
                <a:gd name="T12" fmla="*/ 31 w 30"/>
                <a:gd name="T13" fmla="*/ 58 h 30"/>
                <a:gd name="T14" fmla="*/ 37 w 30"/>
                <a:gd name="T15" fmla="*/ 58 h 30"/>
                <a:gd name="T16" fmla="*/ 31 w 30"/>
                <a:gd name="T17" fmla="*/ 0 h 30"/>
                <a:gd name="T18" fmla="*/ 12 w 30"/>
                <a:gd name="T19" fmla="*/ 14 h 30"/>
                <a:gd name="T20" fmla="*/ 12 w 30"/>
                <a:gd name="T21" fmla="*/ 14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A50021"/>
            </a:solidFill>
            <a:ln w="9525">
              <a:solidFill>
                <a:srgbClr val="000000"/>
              </a:solidFill>
              <a:prstDash val="solid"/>
              <a:round/>
              <a:headEnd/>
              <a:tailEnd/>
            </a:ln>
          </p:spPr>
          <p:txBody>
            <a:bodyPr/>
            <a:lstStyle/>
            <a:p>
              <a:endParaRPr lang="en-US"/>
            </a:p>
          </p:txBody>
        </p:sp>
        <p:sp>
          <p:nvSpPr>
            <p:cNvPr id="18540" name="Rectangle 126"/>
            <p:cNvSpPr>
              <a:spLocks noChangeAspect="1" noChangeArrowheads="1"/>
            </p:cNvSpPr>
            <p:nvPr/>
          </p:nvSpPr>
          <p:spPr bwMode="auto">
            <a:xfrm>
              <a:off x="3837" y="2570"/>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41" name="Rectangle 127"/>
            <p:cNvSpPr>
              <a:spLocks noChangeAspect="1" noChangeArrowheads="1"/>
            </p:cNvSpPr>
            <p:nvPr/>
          </p:nvSpPr>
          <p:spPr bwMode="auto">
            <a:xfrm>
              <a:off x="3844" y="2618"/>
              <a:ext cx="0" cy="6"/>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42" name="Rectangle 128"/>
            <p:cNvSpPr>
              <a:spLocks noChangeAspect="1" noChangeArrowheads="1"/>
            </p:cNvSpPr>
            <p:nvPr/>
          </p:nvSpPr>
          <p:spPr bwMode="auto">
            <a:xfrm>
              <a:off x="3837" y="2611"/>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43" name="Freeform 129"/>
            <p:cNvSpPr>
              <a:spLocks noChangeAspect="1"/>
            </p:cNvSpPr>
            <p:nvPr/>
          </p:nvSpPr>
          <p:spPr bwMode="auto">
            <a:xfrm>
              <a:off x="3832" y="2624"/>
              <a:ext cx="1" cy="7"/>
            </a:xfrm>
            <a:custGeom>
              <a:avLst/>
              <a:gdLst>
                <a:gd name="T0" fmla="*/ 0 w 1"/>
                <a:gd name="T1" fmla="*/ 0 h 6"/>
                <a:gd name="T2" fmla="*/ 0 w 1"/>
                <a:gd name="T3" fmla="*/ 18 h 6"/>
                <a:gd name="T4" fmla="*/ 0 w 1"/>
                <a:gd name="T5" fmla="*/ 0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544" name="Rectangle 130"/>
            <p:cNvSpPr>
              <a:spLocks noChangeAspect="1" noChangeArrowheads="1"/>
            </p:cNvSpPr>
            <p:nvPr/>
          </p:nvSpPr>
          <p:spPr bwMode="auto">
            <a:xfrm>
              <a:off x="3832" y="2631"/>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45" name="Freeform 131"/>
            <p:cNvSpPr>
              <a:spLocks noChangeAspect="1"/>
            </p:cNvSpPr>
            <p:nvPr/>
          </p:nvSpPr>
          <p:spPr bwMode="auto">
            <a:xfrm>
              <a:off x="3832" y="2482"/>
              <a:ext cx="1" cy="7"/>
            </a:xfrm>
            <a:custGeom>
              <a:avLst/>
              <a:gdLst>
                <a:gd name="T0" fmla="*/ 0 w 1"/>
                <a:gd name="T1" fmla="*/ 18 h 6"/>
                <a:gd name="T2" fmla="*/ 0 w 1"/>
                <a:gd name="T3" fmla="*/ 0 h 6"/>
                <a:gd name="T4" fmla="*/ 0 w 1"/>
                <a:gd name="T5" fmla="*/ 18 h 6"/>
                <a:gd name="T6" fmla="*/ 0 w 1"/>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8546" name="Rectangle 132"/>
            <p:cNvSpPr>
              <a:spLocks noChangeAspect="1" noChangeArrowheads="1"/>
            </p:cNvSpPr>
            <p:nvPr/>
          </p:nvSpPr>
          <p:spPr bwMode="auto">
            <a:xfrm>
              <a:off x="3837" y="2624"/>
              <a:ext cx="0" cy="7"/>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47" name="Rectangle 133"/>
            <p:cNvSpPr>
              <a:spLocks noChangeAspect="1" noChangeArrowheads="1"/>
            </p:cNvSpPr>
            <p:nvPr/>
          </p:nvSpPr>
          <p:spPr bwMode="auto">
            <a:xfrm>
              <a:off x="3844" y="2564"/>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48" name="Rectangle 134"/>
            <p:cNvSpPr>
              <a:spLocks noChangeAspect="1" noChangeArrowheads="1"/>
            </p:cNvSpPr>
            <p:nvPr/>
          </p:nvSpPr>
          <p:spPr bwMode="auto">
            <a:xfrm>
              <a:off x="3825" y="2455"/>
              <a:ext cx="7"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49" name="Freeform 135"/>
            <p:cNvSpPr>
              <a:spLocks noChangeAspect="1"/>
            </p:cNvSpPr>
            <p:nvPr/>
          </p:nvSpPr>
          <p:spPr bwMode="auto">
            <a:xfrm>
              <a:off x="3832" y="2570"/>
              <a:ext cx="5" cy="7"/>
            </a:xfrm>
            <a:custGeom>
              <a:avLst/>
              <a:gdLst>
                <a:gd name="T0" fmla="*/ 3 w 6"/>
                <a:gd name="T1" fmla="*/ 0 h 6"/>
                <a:gd name="T2" fmla="*/ 3 w 6"/>
                <a:gd name="T3" fmla="*/ 0 h 6"/>
                <a:gd name="T4" fmla="*/ 0 w 6"/>
                <a:gd name="T5" fmla="*/ 18 h 6"/>
                <a:gd name="T6" fmla="*/ 3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8550" name="Freeform 136"/>
            <p:cNvSpPr>
              <a:spLocks noChangeAspect="1"/>
            </p:cNvSpPr>
            <p:nvPr/>
          </p:nvSpPr>
          <p:spPr bwMode="auto">
            <a:xfrm>
              <a:off x="3837" y="2557"/>
              <a:ext cx="2" cy="7"/>
            </a:xfrm>
            <a:custGeom>
              <a:avLst/>
              <a:gdLst>
                <a:gd name="T0" fmla="*/ 0 w 2"/>
                <a:gd name="T1" fmla="*/ 18 h 6"/>
                <a:gd name="T2" fmla="*/ 0 w 2"/>
                <a:gd name="T3" fmla="*/ 0 h 6"/>
                <a:gd name="T4" fmla="*/ 0 w 2"/>
                <a:gd name="T5" fmla="*/ 18 h 6"/>
                <a:gd name="T6" fmla="*/ 0 w 2"/>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8551" name="Freeform 137"/>
            <p:cNvSpPr>
              <a:spLocks noChangeAspect="1"/>
            </p:cNvSpPr>
            <p:nvPr/>
          </p:nvSpPr>
          <p:spPr bwMode="auto">
            <a:xfrm>
              <a:off x="3837" y="2482"/>
              <a:ext cx="2" cy="7"/>
            </a:xfrm>
            <a:custGeom>
              <a:avLst/>
              <a:gdLst>
                <a:gd name="T0" fmla="*/ 0 w 2"/>
                <a:gd name="T1" fmla="*/ 0 h 6"/>
                <a:gd name="T2" fmla="*/ 0 w 2"/>
                <a:gd name="T3" fmla="*/ 0 h 6"/>
                <a:gd name="T4" fmla="*/ 0 w 2"/>
                <a:gd name="T5" fmla="*/ 18 h 6"/>
                <a:gd name="T6" fmla="*/ 0 w 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552" name="Freeform 138"/>
            <p:cNvSpPr>
              <a:spLocks noChangeAspect="1"/>
            </p:cNvSpPr>
            <p:nvPr/>
          </p:nvSpPr>
          <p:spPr bwMode="auto">
            <a:xfrm>
              <a:off x="3825" y="2462"/>
              <a:ext cx="7" cy="1"/>
            </a:xfrm>
            <a:custGeom>
              <a:avLst/>
              <a:gdLst>
                <a:gd name="T0" fmla="*/ 18 w 6"/>
                <a:gd name="T1" fmla="*/ 0 h 1"/>
                <a:gd name="T2" fmla="*/ 18 w 6"/>
                <a:gd name="T3" fmla="*/ 0 h 1"/>
                <a:gd name="T4" fmla="*/ 0 w 6"/>
                <a:gd name="T5" fmla="*/ 0 h 1"/>
                <a:gd name="T6" fmla="*/ 18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8553" name="Rectangle 139"/>
            <p:cNvSpPr>
              <a:spLocks noChangeAspect="1" noChangeArrowheads="1"/>
            </p:cNvSpPr>
            <p:nvPr/>
          </p:nvSpPr>
          <p:spPr bwMode="auto">
            <a:xfrm>
              <a:off x="3825" y="2550"/>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54" name="Rectangle 140"/>
            <p:cNvSpPr>
              <a:spLocks noChangeAspect="1"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55" name="Rectangle 141"/>
            <p:cNvSpPr>
              <a:spLocks noChangeAspect="1" noChangeArrowheads="1"/>
            </p:cNvSpPr>
            <p:nvPr/>
          </p:nvSpPr>
          <p:spPr bwMode="auto">
            <a:xfrm>
              <a:off x="3837" y="2543"/>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56" name="Rectangle 142"/>
            <p:cNvSpPr>
              <a:spLocks noChangeAspect="1" noChangeArrowheads="1"/>
            </p:cNvSpPr>
            <p:nvPr/>
          </p:nvSpPr>
          <p:spPr bwMode="auto">
            <a:xfrm>
              <a:off x="3837" y="2597"/>
              <a:ext cx="0" cy="7"/>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57" name="Rectangle 143"/>
            <p:cNvSpPr>
              <a:spLocks noChangeAspect="1"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58" name="Rectangle 144"/>
            <p:cNvSpPr>
              <a:spLocks noChangeAspect="1" noChangeArrowheads="1"/>
            </p:cNvSpPr>
            <p:nvPr/>
          </p:nvSpPr>
          <p:spPr bwMode="auto">
            <a:xfrm>
              <a:off x="3837" y="2557"/>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59" name="Rectangle 145"/>
            <p:cNvSpPr>
              <a:spLocks noChangeAspect="1" noChangeArrowheads="1"/>
            </p:cNvSpPr>
            <p:nvPr/>
          </p:nvSpPr>
          <p:spPr bwMode="auto">
            <a:xfrm>
              <a:off x="3837" y="2509"/>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60" name="Rectangle 146"/>
            <p:cNvSpPr>
              <a:spLocks noChangeAspect="1" noChangeArrowheads="1"/>
            </p:cNvSpPr>
            <p:nvPr/>
          </p:nvSpPr>
          <p:spPr bwMode="auto">
            <a:xfrm>
              <a:off x="3511" y="2719"/>
              <a:ext cx="6"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61" name="Freeform 147"/>
            <p:cNvSpPr>
              <a:spLocks noChangeAspect="1"/>
            </p:cNvSpPr>
            <p:nvPr/>
          </p:nvSpPr>
          <p:spPr bwMode="auto">
            <a:xfrm>
              <a:off x="3346" y="2819"/>
              <a:ext cx="6" cy="7"/>
            </a:xfrm>
            <a:custGeom>
              <a:avLst/>
              <a:gdLst>
                <a:gd name="T0" fmla="*/ 6 w 6"/>
                <a:gd name="T1" fmla="*/ 18 h 6"/>
                <a:gd name="T2" fmla="*/ 6 w 6"/>
                <a:gd name="T3" fmla="*/ 0 h 6"/>
                <a:gd name="T4" fmla="*/ 0 w 6"/>
                <a:gd name="T5" fmla="*/ 18 h 6"/>
                <a:gd name="T6" fmla="*/ 6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8562" name="Rectangle 148"/>
            <p:cNvSpPr>
              <a:spLocks noChangeAspect="1" noChangeArrowheads="1"/>
            </p:cNvSpPr>
            <p:nvPr/>
          </p:nvSpPr>
          <p:spPr bwMode="auto">
            <a:xfrm>
              <a:off x="3401" y="2025"/>
              <a:ext cx="0" cy="7"/>
            </a:xfrm>
            <a:prstGeom prst="rect">
              <a:avLst/>
            </a:prstGeom>
            <a:solidFill>
              <a:srgbClr val="21ACBF"/>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63" name="Freeform 149"/>
            <p:cNvSpPr>
              <a:spLocks noChangeAspect="1"/>
            </p:cNvSpPr>
            <p:nvPr/>
          </p:nvSpPr>
          <p:spPr bwMode="auto">
            <a:xfrm>
              <a:off x="2764" y="2086"/>
              <a:ext cx="183" cy="356"/>
            </a:xfrm>
            <a:custGeom>
              <a:avLst/>
              <a:gdLst>
                <a:gd name="T0" fmla="*/ 201 w 180"/>
                <a:gd name="T1" fmla="*/ 176 h 317"/>
                <a:gd name="T2" fmla="*/ 183 w 180"/>
                <a:gd name="T3" fmla="*/ 163 h 317"/>
                <a:gd name="T4" fmla="*/ 140 w 180"/>
                <a:gd name="T5" fmla="*/ 109 h 317"/>
                <a:gd name="T6" fmla="*/ 122 w 180"/>
                <a:gd name="T7" fmla="*/ 94 h 317"/>
                <a:gd name="T8" fmla="*/ 104 w 180"/>
                <a:gd name="T9" fmla="*/ 69 h 317"/>
                <a:gd name="T10" fmla="*/ 61 w 180"/>
                <a:gd name="T11" fmla="*/ 27 h 317"/>
                <a:gd name="T12" fmla="*/ 43 w 180"/>
                <a:gd name="T13" fmla="*/ 0 h 317"/>
                <a:gd name="T14" fmla="*/ 24 w 180"/>
                <a:gd name="T15" fmla="*/ 27 h 317"/>
                <a:gd name="T16" fmla="*/ 24 w 180"/>
                <a:gd name="T17" fmla="*/ 54 h 317"/>
                <a:gd name="T18" fmla="*/ 24 w 180"/>
                <a:gd name="T19" fmla="*/ 94 h 317"/>
                <a:gd name="T20" fmla="*/ 49 w 180"/>
                <a:gd name="T21" fmla="*/ 134 h 317"/>
                <a:gd name="T22" fmla="*/ 43 w 180"/>
                <a:gd name="T23" fmla="*/ 163 h 317"/>
                <a:gd name="T24" fmla="*/ 43 w 180"/>
                <a:gd name="T25" fmla="*/ 189 h 317"/>
                <a:gd name="T26" fmla="*/ 43 w 180"/>
                <a:gd name="T27" fmla="*/ 231 h 317"/>
                <a:gd name="T28" fmla="*/ 37 w 180"/>
                <a:gd name="T29" fmla="*/ 296 h 317"/>
                <a:gd name="T30" fmla="*/ 24 w 180"/>
                <a:gd name="T31" fmla="*/ 325 h 317"/>
                <a:gd name="T32" fmla="*/ 18 w 180"/>
                <a:gd name="T33" fmla="*/ 352 h 317"/>
                <a:gd name="T34" fmla="*/ 6 w 180"/>
                <a:gd name="T35" fmla="*/ 378 h 317"/>
                <a:gd name="T36" fmla="*/ 0 w 180"/>
                <a:gd name="T37" fmla="*/ 404 h 317"/>
                <a:gd name="T38" fmla="*/ 0 w 180"/>
                <a:gd name="T39" fmla="*/ 445 h 317"/>
                <a:gd name="T40" fmla="*/ 12 w 180"/>
                <a:gd name="T41" fmla="*/ 474 h 317"/>
                <a:gd name="T42" fmla="*/ 18 w 180"/>
                <a:gd name="T43" fmla="*/ 474 h 317"/>
                <a:gd name="T44" fmla="*/ 24 w 180"/>
                <a:gd name="T45" fmla="*/ 513 h 317"/>
                <a:gd name="T46" fmla="*/ 24 w 180"/>
                <a:gd name="T47" fmla="*/ 567 h 317"/>
                <a:gd name="T48" fmla="*/ 43 w 180"/>
                <a:gd name="T49" fmla="*/ 606 h 317"/>
                <a:gd name="T50" fmla="*/ 18 w 180"/>
                <a:gd name="T51" fmla="*/ 606 h 317"/>
                <a:gd name="T52" fmla="*/ 12 w 180"/>
                <a:gd name="T53" fmla="*/ 621 h 317"/>
                <a:gd name="T54" fmla="*/ 24 w 180"/>
                <a:gd name="T55" fmla="*/ 658 h 317"/>
                <a:gd name="T56" fmla="*/ 43 w 180"/>
                <a:gd name="T57" fmla="*/ 714 h 317"/>
                <a:gd name="T58" fmla="*/ 61 w 180"/>
                <a:gd name="T59" fmla="*/ 700 h 317"/>
                <a:gd name="T60" fmla="*/ 61 w 180"/>
                <a:gd name="T61" fmla="*/ 714 h 317"/>
                <a:gd name="T62" fmla="*/ 73 w 180"/>
                <a:gd name="T63" fmla="*/ 700 h 317"/>
                <a:gd name="T64" fmla="*/ 104 w 180"/>
                <a:gd name="T65" fmla="*/ 700 h 317"/>
                <a:gd name="T66" fmla="*/ 110 w 180"/>
                <a:gd name="T67" fmla="*/ 673 h 317"/>
                <a:gd name="T68" fmla="*/ 110 w 180"/>
                <a:gd name="T69" fmla="*/ 658 h 317"/>
                <a:gd name="T70" fmla="*/ 134 w 180"/>
                <a:gd name="T71" fmla="*/ 647 h 317"/>
                <a:gd name="T72" fmla="*/ 171 w 180"/>
                <a:gd name="T73" fmla="*/ 583 h 317"/>
                <a:gd name="T74" fmla="*/ 183 w 180"/>
                <a:gd name="T75" fmla="*/ 567 h 317"/>
                <a:gd name="T76" fmla="*/ 183 w 180"/>
                <a:gd name="T77" fmla="*/ 541 h 317"/>
                <a:gd name="T78" fmla="*/ 183 w 180"/>
                <a:gd name="T79" fmla="*/ 513 h 317"/>
                <a:gd name="T80" fmla="*/ 171 w 180"/>
                <a:gd name="T81" fmla="*/ 489 h 317"/>
                <a:gd name="T82" fmla="*/ 162 w 180"/>
                <a:gd name="T83" fmla="*/ 489 h 317"/>
                <a:gd name="T84" fmla="*/ 171 w 180"/>
                <a:gd name="T85" fmla="*/ 445 h 317"/>
                <a:gd name="T86" fmla="*/ 177 w 180"/>
                <a:gd name="T87" fmla="*/ 435 h 317"/>
                <a:gd name="T88" fmla="*/ 177 w 180"/>
                <a:gd name="T89" fmla="*/ 419 h 317"/>
                <a:gd name="T90" fmla="*/ 177 w 180"/>
                <a:gd name="T91" fmla="*/ 391 h 317"/>
                <a:gd name="T92" fmla="*/ 183 w 180"/>
                <a:gd name="T93" fmla="*/ 365 h 317"/>
                <a:gd name="T94" fmla="*/ 189 w 180"/>
                <a:gd name="T95" fmla="*/ 352 h 317"/>
                <a:gd name="T96" fmla="*/ 201 w 180"/>
                <a:gd name="T97" fmla="*/ 352 h 317"/>
                <a:gd name="T98" fmla="*/ 201 w 180"/>
                <a:gd name="T99" fmla="*/ 310 h 317"/>
                <a:gd name="T100" fmla="*/ 201 w 180"/>
                <a:gd name="T101" fmla="*/ 273 h 317"/>
                <a:gd name="T102" fmla="*/ 201 w 180"/>
                <a:gd name="T103" fmla="*/ 217 h 317"/>
                <a:gd name="T104" fmla="*/ 201 w 180"/>
                <a:gd name="T105" fmla="*/ 176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415A6B"/>
            </a:solidFill>
            <a:ln w="9525">
              <a:solidFill>
                <a:srgbClr val="000000"/>
              </a:solidFill>
              <a:prstDash val="solid"/>
              <a:round/>
              <a:headEnd/>
              <a:tailEnd/>
            </a:ln>
          </p:spPr>
          <p:txBody>
            <a:bodyPr/>
            <a:lstStyle/>
            <a:p>
              <a:endParaRPr lang="en-US"/>
            </a:p>
          </p:txBody>
        </p:sp>
        <p:sp>
          <p:nvSpPr>
            <p:cNvPr id="18564" name="Freeform 150"/>
            <p:cNvSpPr>
              <a:spLocks noChangeAspect="1"/>
            </p:cNvSpPr>
            <p:nvPr/>
          </p:nvSpPr>
          <p:spPr bwMode="auto">
            <a:xfrm>
              <a:off x="3268" y="2328"/>
              <a:ext cx="23" cy="41"/>
            </a:xfrm>
            <a:custGeom>
              <a:avLst/>
              <a:gdLst>
                <a:gd name="T0" fmla="*/ 0 w 23"/>
                <a:gd name="T1" fmla="*/ 74 h 36"/>
                <a:gd name="T2" fmla="*/ 17 w 23"/>
                <a:gd name="T3" fmla="*/ 92 h 36"/>
                <a:gd name="T4" fmla="*/ 23 w 23"/>
                <a:gd name="T5" fmla="*/ 59 h 36"/>
                <a:gd name="T6" fmla="*/ 17 w 23"/>
                <a:gd name="T7" fmla="*/ 0 h 36"/>
                <a:gd name="T8" fmla="*/ 12 w 23"/>
                <a:gd name="T9" fmla="*/ 15 h 36"/>
                <a:gd name="T10" fmla="*/ 0 w 23"/>
                <a:gd name="T11" fmla="*/ 74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6">
                  <a:moveTo>
                    <a:pt x="0" y="30"/>
                  </a:moveTo>
                  <a:lnTo>
                    <a:pt x="17" y="36"/>
                  </a:lnTo>
                  <a:lnTo>
                    <a:pt x="23" y="24"/>
                  </a:lnTo>
                  <a:lnTo>
                    <a:pt x="17" y="0"/>
                  </a:lnTo>
                  <a:lnTo>
                    <a:pt x="12" y="6"/>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18565" name="Freeform 151"/>
            <p:cNvSpPr>
              <a:spLocks noChangeAspect="1"/>
            </p:cNvSpPr>
            <p:nvPr/>
          </p:nvSpPr>
          <p:spPr bwMode="auto">
            <a:xfrm>
              <a:off x="3164" y="2206"/>
              <a:ext cx="121" cy="129"/>
            </a:xfrm>
            <a:custGeom>
              <a:avLst/>
              <a:gdLst>
                <a:gd name="T0" fmla="*/ 0 w 119"/>
                <a:gd name="T1" fmla="*/ 213 h 114"/>
                <a:gd name="T2" fmla="*/ 6 w 119"/>
                <a:gd name="T3" fmla="*/ 172 h 114"/>
                <a:gd name="T4" fmla="*/ 6 w 119"/>
                <a:gd name="T5" fmla="*/ 113 h 114"/>
                <a:gd name="T6" fmla="*/ 12 w 119"/>
                <a:gd name="T7" fmla="*/ 58 h 114"/>
                <a:gd name="T8" fmla="*/ 24 w 119"/>
                <a:gd name="T9" fmla="*/ 29 h 114"/>
                <a:gd name="T10" fmla="*/ 43 w 119"/>
                <a:gd name="T11" fmla="*/ 14 h 114"/>
                <a:gd name="T12" fmla="*/ 43 w 119"/>
                <a:gd name="T13" fmla="*/ 0 h 114"/>
                <a:gd name="T14" fmla="*/ 61 w 119"/>
                <a:gd name="T15" fmla="*/ 100 h 114"/>
                <a:gd name="T16" fmla="*/ 67 w 119"/>
                <a:gd name="T17" fmla="*/ 143 h 114"/>
                <a:gd name="T18" fmla="*/ 67 w 119"/>
                <a:gd name="T19" fmla="*/ 128 h 114"/>
                <a:gd name="T20" fmla="*/ 73 w 119"/>
                <a:gd name="T21" fmla="*/ 143 h 114"/>
                <a:gd name="T22" fmla="*/ 85 w 119"/>
                <a:gd name="T23" fmla="*/ 157 h 114"/>
                <a:gd name="T24" fmla="*/ 133 w 119"/>
                <a:gd name="T25" fmla="*/ 256 h 114"/>
                <a:gd name="T26" fmla="*/ 133 w 119"/>
                <a:gd name="T27" fmla="*/ 256 h 114"/>
                <a:gd name="T28" fmla="*/ 133 w 119"/>
                <a:gd name="T29" fmla="*/ 256 h 114"/>
                <a:gd name="T30" fmla="*/ 128 w 119"/>
                <a:gd name="T31" fmla="*/ 272 h 114"/>
                <a:gd name="T32" fmla="*/ 116 w 119"/>
                <a:gd name="T33" fmla="*/ 272 h 114"/>
                <a:gd name="T34" fmla="*/ 116 w 119"/>
                <a:gd name="T35" fmla="*/ 272 h 114"/>
                <a:gd name="T36" fmla="*/ 92 w 119"/>
                <a:gd name="T37" fmla="*/ 256 h 114"/>
                <a:gd name="T38" fmla="*/ 85 w 119"/>
                <a:gd name="T39" fmla="*/ 227 h 114"/>
                <a:gd name="T40" fmla="*/ 79 w 119"/>
                <a:gd name="T41" fmla="*/ 213 h 114"/>
                <a:gd name="T42" fmla="*/ 67 w 119"/>
                <a:gd name="T43" fmla="*/ 200 h 114"/>
                <a:gd name="T44" fmla="*/ 55 w 119"/>
                <a:gd name="T45" fmla="*/ 186 h 114"/>
                <a:gd name="T46" fmla="*/ 49 w 119"/>
                <a:gd name="T47" fmla="*/ 200 h 114"/>
                <a:gd name="T48" fmla="*/ 37 w 119"/>
                <a:gd name="T49" fmla="*/ 172 h 114"/>
                <a:gd name="T50" fmla="*/ 37 w 119"/>
                <a:gd name="T51" fmla="*/ 213 h 114"/>
                <a:gd name="T52" fmla="*/ 18 w 119"/>
                <a:gd name="T53" fmla="*/ 200 h 114"/>
                <a:gd name="T54" fmla="*/ 12 w 119"/>
                <a:gd name="T55" fmla="*/ 213 h 114"/>
                <a:gd name="T56" fmla="*/ 0 w 119"/>
                <a:gd name="T57" fmla="*/ 213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prstDash val="solid"/>
              <a:round/>
              <a:headEnd/>
              <a:tailEnd/>
            </a:ln>
          </p:spPr>
          <p:txBody>
            <a:bodyPr/>
            <a:lstStyle/>
            <a:p>
              <a:endParaRPr lang="en-US"/>
            </a:p>
          </p:txBody>
        </p:sp>
        <p:sp>
          <p:nvSpPr>
            <p:cNvPr id="18566" name="Freeform 152"/>
            <p:cNvSpPr>
              <a:spLocks noChangeAspect="1"/>
            </p:cNvSpPr>
            <p:nvPr/>
          </p:nvSpPr>
          <p:spPr bwMode="auto">
            <a:xfrm>
              <a:off x="3110" y="2288"/>
              <a:ext cx="266" cy="248"/>
            </a:xfrm>
            <a:custGeom>
              <a:avLst/>
              <a:gdLst>
                <a:gd name="T0" fmla="*/ 97 w 263"/>
                <a:gd name="T1" fmla="*/ 481 h 221"/>
                <a:gd name="T2" fmla="*/ 79 w 263"/>
                <a:gd name="T3" fmla="*/ 441 h 221"/>
                <a:gd name="T4" fmla="*/ 61 w 263"/>
                <a:gd name="T5" fmla="*/ 441 h 221"/>
                <a:gd name="T6" fmla="*/ 55 w 263"/>
                <a:gd name="T7" fmla="*/ 403 h 221"/>
                <a:gd name="T8" fmla="*/ 42 w 263"/>
                <a:gd name="T9" fmla="*/ 403 h 221"/>
                <a:gd name="T10" fmla="*/ 30 w 263"/>
                <a:gd name="T11" fmla="*/ 361 h 221"/>
                <a:gd name="T12" fmla="*/ 24 w 263"/>
                <a:gd name="T13" fmla="*/ 333 h 221"/>
                <a:gd name="T14" fmla="*/ 6 w 263"/>
                <a:gd name="T15" fmla="*/ 309 h 221"/>
                <a:gd name="T16" fmla="*/ 0 w 263"/>
                <a:gd name="T17" fmla="*/ 293 h 221"/>
                <a:gd name="T18" fmla="*/ 6 w 263"/>
                <a:gd name="T19" fmla="*/ 267 h 221"/>
                <a:gd name="T20" fmla="*/ 18 w 263"/>
                <a:gd name="T21" fmla="*/ 267 h 221"/>
                <a:gd name="T22" fmla="*/ 24 w 263"/>
                <a:gd name="T23" fmla="*/ 213 h 221"/>
                <a:gd name="T24" fmla="*/ 24 w 263"/>
                <a:gd name="T25" fmla="*/ 162 h 221"/>
                <a:gd name="T26" fmla="*/ 36 w 263"/>
                <a:gd name="T27" fmla="*/ 162 h 221"/>
                <a:gd name="T28" fmla="*/ 42 w 263"/>
                <a:gd name="T29" fmla="*/ 107 h 221"/>
                <a:gd name="T30" fmla="*/ 61 w 263"/>
                <a:gd name="T31" fmla="*/ 39 h 221"/>
                <a:gd name="T32" fmla="*/ 73 w 263"/>
                <a:gd name="T33" fmla="*/ 39 h 221"/>
                <a:gd name="T34" fmla="*/ 79 w 263"/>
                <a:gd name="T35" fmla="*/ 27 h 221"/>
                <a:gd name="T36" fmla="*/ 91 w 263"/>
                <a:gd name="T37" fmla="*/ 39 h 221"/>
                <a:gd name="T38" fmla="*/ 91 w 263"/>
                <a:gd name="T39" fmla="*/ 0 h 221"/>
                <a:gd name="T40" fmla="*/ 103 w 263"/>
                <a:gd name="T41" fmla="*/ 27 h 221"/>
                <a:gd name="T42" fmla="*/ 109 w 263"/>
                <a:gd name="T43" fmla="*/ 13 h 221"/>
                <a:gd name="T44" fmla="*/ 121 w 263"/>
                <a:gd name="T45" fmla="*/ 27 h 221"/>
                <a:gd name="T46" fmla="*/ 134 w 263"/>
                <a:gd name="T47" fmla="*/ 39 h 221"/>
                <a:gd name="T48" fmla="*/ 146 w 263"/>
                <a:gd name="T49" fmla="*/ 54 h 221"/>
                <a:gd name="T50" fmla="*/ 152 w 263"/>
                <a:gd name="T51" fmla="*/ 80 h 221"/>
                <a:gd name="T52" fmla="*/ 170 w 263"/>
                <a:gd name="T53" fmla="*/ 93 h 221"/>
                <a:gd name="T54" fmla="*/ 170 w 263"/>
                <a:gd name="T55" fmla="*/ 93 h 221"/>
                <a:gd name="T56" fmla="*/ 182 w 263"/>
                <a:gd name="T57" fmla="*/ 93 h 221"/>
                <a:gd name="T58" fmla="*/ 170 w 263"/>
                <a:gd name="T59" fmla="*/ 147 h 221"/>
                <a:gd name="T60" fmla="*/ 187 w 263"/>
                <a:gd name="T61" fmla="*/ 162 h 221"/>
                <a:gd name="T62" fmla="*/ 187 w 263"/>
                <a:gd name="T63" fmla="*/ 186 h 221"/>
                <a:gd name="T64" fmla="*/ 199 w 263"/>
                <a:gd name="T65" fmla="*/ 213 h 221"/>
                <a:gd name="T66" fmla="*/ 211 w 263"/>
                <a:gd name="T67" fmla="*/ 239 h 221"/>
                <a:gd name="T68" fmla="*/ 224 w 263"/>
                <a:gd name="T69" fmla="*/ 255 h 221"/>
                <a:gd name="T70" fmla="*/ 242 w 263"/>
                <a:gd name="T71" fmla="*/ 267 h 221"/>
                <a:gd name="T72" fmla="*/ 266 w 263"/>
                <a:gd name="T73" fmla="*/ 293 h 221"/>
                <a:gd name="T74" fmla="*/ 284 w 263"/>
                <a:gd name="T75" fmla="*/ 293 h 221"/>
                <a:gd name="T76" fmla="*/ 272 w 263"/>
                <a:gd name="T77" fmla="*/ 321 h 221"/>
                <a:gd name="T78" fmla="*/ 260 w 263"/>
                <a:gd name="T79" fmla="*/ 361 h 221"/>
                <a:gd name="T80" fmla="*/ 248 w 263"/>
                <a:gd name="T81" fmla="*/ 389 h 221"/>
                <a:gd name="T82" fmla="*/ 233 w 263"/>
                <a:gd name="T83" fmla="*/ 426 h 221"/>
                <a:gd name="T84" fmla="*/ 199 w 263"/>
                <a:gd name="T85" fmla="*/ 426 h 221"/>
                <a:gd name="T86" fmla="*/ 182 w 263"/>
                <a:gd name="T87" fmla="*/ 454 h 221"/>
                <a:gd name="T88" fmla="*/ 176 w 263"/>
                <a:gd name="T89" fmla="*/ 470 h 221"/>
                <a:gd name="T90" fmla="*/ 158 w 263"/>
                <a:gd name="T91" fmla="*/ 454 h 221"/>
                <a:gd name="T92" fmla="*/ 134 w 263"/>
                <a:gd name="T93" fmla="*/ 470 h 221"/>
                <a:gd name="T94" fmla="*/ 121 w 263"/>
                <a:gd name="T95" fmla="*/ 495 h 221"/>
                <a:gd name="T96" fmla="*/ 97 w 263"/>
                <a:gd name="T97" fmla="*/ 48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prstDash val="solid"/>
              <a:round/>
              <a:headEnd/>
              <a:tailEnd/>
            </a:ln>
          </p:spPr>
          <p:txBody>
            <a:bodyPr/>
            <a:lstStyle/>
            <a:p>
              <a:endParaRPr lang="en-US"/>
            </a:p>
          </p:txBody>
        </p:sp>
        <p:sp>
          <p:nvSpPr>
            <p:cNvPr id="18567" name="Freeform 153"/>
            <p:cNvSpPr>
              <a:spLocks noChangeAspect="1"/>
            </p:cNvSpPr>
            <p:nvPr/>
          </p:nvSpPr>
          <p:spPr bwMode="auto">
            <a:xfrm>
              <a:off x="3255" y="2348"/>
              <a:ext cx="183" cy="303"/>
            </a:xfrm>
            <a:custGeom>
              <a:avLst/>
              <a:gdLst>
                <a:gd name="T0" fmla="*/ 201 w 179"/>
                <a:gd name="T1" fmla="*/ 80 h 269"/>
                <a:gd name="T2" fmla="*/ 195 w 179"/>
                <a:gd name="T3" fmla="*/ 124 h 269"/>
                <a:gd name="T4" fmla="*/ 182 w 179"/>
                <a:gd name="T5" fmla="*/ 178 h 269"/>
                <a:gd name="T6" fmla="*/ 166 w 179"/>
                <a:gd name="T7" fmla="*/ 231 h 269"/>
                <a:gd name="T8" fmla="*/ 152 w 179"/>
                <a:gd name="T9" fmla="*/ 289 h 269"/>
                <a:gd name="T10" fmla="*/ 140 w 179"/>
                <a:gd name="T11" fmla="*/ 342 h 269"/>
                <a:gd name="T12" fmla="*/ 125 w 179"/>
                <a:gd name="T13" fmla="*/ 371 h 269"/>
                <a:gd name="T14" fmla="*/ 109 w 179"/>
                <a:gd name="T15" fmla="*/ 399 h 269"/>
                <a:gd name="T16" fmla="*/ 97 w 179"/>
                <a:gd name="T17" fmla="*/ 425 h 269"/>
                <a:gd name="T18" fmla="*/ 91 w 179"/>
                <a:gd name="T19" fmla="*/ 454 h 269"/>
                <a:gd name="T20" fmla="*/ 76 w 179"/>
                <a:gd name="T21" fmla="*/ 480 h 269"/>
                <a:gd name="T22" fmla="*/ 60 w 179"/>
                <a:gd name="T23" fmla="*/ 508 h 269"/>
                <a:gd name="T24" fmla="*/ 42 w 179"/>
                <a:gd name="T25" fmla="*/ 534 h 269"/>
                <a:gd name="T26" fmla="*/ 31 w 179"/>
                <a:gd name="T27" fmla="*/ 563 h 269"/>
                <a:gd name="T28" fmla="*/ 18 w 179"/>
                <a:gd name="T29" fmla="*/ 590 h 269"/>
                <a:gd name="T30" fmla="*/ 12 w 179"/>
                <a:gd name="T31" fmla="*/ 620 h 269"/>
                <a:gd name="T32" fmla="*/ 0 w 179"/>
                <a:gd name="T33" fmla="*/ 578 h 269"/>
                <a:gd name="T34" fmla="*/ 0 w 179"/>
                <a:gd name="T35" fmla="*/ 496 h 269"/>
                <a:gd name="T36" fmla="*/ 0 w 179"/>
                <a:gd name="T37" fmla="*/ 454 h 269"/>
                <a:gd name="T38" fmla="*/ 0 w 179"/>
                <a:gd name="T39" fmla="*/ 413 h 269"/>
                <a:gd name="T40" fmla="*/ 6 w 179"/>
                <a:gd name="T41" fmla="*/ 384 h 269"/>
                <a:gd name="T42" fmla="*/ 18 w 179"/>
                <a:gd name="T43" fmla="*/ 358 h 269"/>
                <a:gd name="T44" fmla="*/ 31 w 179"/>
                <a:gd name="T45" fmla="*/ 342 h 269"/>
                <a:gd name="T46" fmla="*/ 48 w 179"/>
                <a:gd name="T47" fmla="*/ 314 h 269"/>
                <a:gd name="T48" fmla="*/ 85 w 179"/>
                <a:gd name="T49" fmla="*/ 314 h 269"/>
                <a:gd name="T50" fmla="*/ 97 w 179"/>
                <a:gd name="T51" fmla="*/ 273 h 269"/>
                <a:gd name="T52" fmla="*/ 109 w 179"/>
                <a:gd name="T53" fmla="*/ 247 h 269"/>
                <a:gd name="T54" fmla="*/ 125 w 179"/>
                <a:gd name="T55" fmla="*/ 204 h 269"/>
                <a:gd name="T56" fmla="*/ 140 w 179"/>
                <a:gd name="T57" fmla="*/ 178 h 269"/>
                <a:gd name="T58" fmla="*/ 116 w 179"/>
                <a:gd name="T59" fmla="*/ 178 h 269"/>
                <a:gd name="T60" fmla="*/ 91 w 179"/>
                <a:gd name="T61" fmla="*/ 149 h 269"/>
                <a:gd name="T62" fmla="*/ 76 w 179"/>
                <a:gd name="T63" fmla="*/ 133 h 269"/>
                <a:gd name="T64" fmla="*/ 60 w 179"/>
                <a:gd name="T65" fmla="*/ 124 h 269"/>
                <a:gd name="T66" fmla="*/ 48 w 179"/>
                <a:gd name="T67" fmla="*/ 93 h 269"/>
                <a:gd name="T68" fmla="*/ 36 w 179"/>
                <a:gd name="T69" fmla="*/ 69 h 269"/>
                <a:gd name="T70" fmla="*/ 36 w 179"/>
                <a:gd name="T71" fmla="*/ 42 h 269"/>
                <a:gd name="T72" fmla="*/ 42 w 179"/>
                <a:gd name="T73" fmla="*/ 14 h 269"/>
                <a:gd name="T74" fmla="*/ 54 w 179"/>
                <a:gd name="T75" fmla="*/ 42 h 269"/>
                <a:gd name="T76" fmla="*/ 66 w 179"/>
                <a:gd name="T77" fmla="*/ 69 h 269"/>
                <a:gd name="T78" fmla="*/ 91 w 179"/>
                <a:gd name="T79" fmla="*/ 42 h 269"/>
                <a:gd name="T80" fmla="*/ 109 w 179"/>
                <a:gd name="T81" fmla="*/ 42 h 269"/>
                <a:gd name="T82" fmla="*/ 134 w 179"/>
                <a:gd name="T83" fmla="*/ 29 h 269"/>
                <a:gd name="T84" fmla="*/ 158 w 179"/>
                <a:gd name="T85" fmla="*/ 14 h 269"/>
                <a:gd name="T86" fmla="*/ 189 w 179"/>
                <a:gd name="T87" fmla="*/ 0 h 269"/>
                <a:gd name="T88" fmla="*/ 195 w 179"/>
                <a:gd name="T89" fmla="*/ 0 h 269"/>
                <a:gd name="T90" fmla="*/ 201 w 179"/>
                <a:gd name="T91" fmla="*/ 0 h 269"/>
                <a:gd name="T92" fmla="*/ 201 w 179"/>
                <a:gd name="T93" fmla="*/ 69 h 269"/>
                <a:gd name="T94" fmla="*/ 208 w 179"/>
                <a:gd name="T95" fmla="*/ 69 h 269"/>
                <a:gd name="T96" fmla="*/ 201 w 179"/>
                <a:gd name="T97" fmla="*/ 80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prstDash val="solid"/>
              <a:round/>
              <a:headEnd/>
              <a:tailEnd/>
            </a:ln>
          </p:spPr>
          <p:txBody>
            <a:bodyPr/>
            <a:lstStyle/>
            <a:p>
              <a:endParaRPr lang="en-US"/>
            </a:p>
          </p:txBody>
        </p:sp>
        <p:sp>
          <p:nvSpPr>
            <p:cNvPr id="18568" name="Freeform 154"/>
            <p:cNvSpPr>
              <a:spLocks noChangeAspect="1"/>
            </p:cNvSpPr>
            <p:nvPr/>
          </p:nvSpPr>
          <p:spPr bwMode="auto">
            <a:xfrm>
              <a:off x="3042" y="2665"/>
              <a:ext cx="31" cy="47"/>
            </a:xfrm>
            <a:custGeom>
              <a:avLst/>
              <a:gdLst>
                <a:gd name="T0" fmla="*/ 31 w 30"/>
                <a:gd name="T1" fmla="*/ 27 h 42"/>
                <a:gd name="T2" fmla="*/ 31 w 30"/>
                <a:gd name="T3" fmla="*/ 0 h 42"/>
                <a:gd name="T4" fmla="*/ 25 w 30"/>
                <a:gd name="T5" fmla="*/ 0 h 42"/>
                <a:gd name="T6" fmla="*/ 12 w 30"/>
                <a:gd name="T7" fmla="*/ 13 h 42"/>
                <a:gd name="T8" fmla="*/ 0 w 30"/>
                <a:gd name="T9" fmla="*/ 13 h 42"/>
                <a:gd name="T10" fmla="*/ 0 w 30"/>
                <a:gd name="T11" fmla="*/ 13 h 42"/>
                <a:gd name="T12" fmla="*/ 0 w 30"/>
                <a:gd name="T13" fmla="*/ 27 h 42"/>
                <a:gd name="T14" fmla="*/ 0 w 30"/>
                <a:gd name="T15" fmla="*/ 54 h 42"/>
                <a:gd name="T16" fmla="*/ 6 w 30"/>
                <a:gd name="T17" fmla="*/ 93 h 42"/>
                <a:gd name="T18" fmla="*/ 12 w 30"/>
                <a:gd name="T19" fmla="*/ 93 h 42"/>
                <a:gd name="T20" fmla="*/ 25 w 30"/>
                <a:gd name="T21" fmla="*/ 67 h 42"/>
                <a:gd name="T22" fmla="*/ 37 w 30"/>
                <a:gd name="T23" fmla="*/ 39 h 42"/>
                <a:gd name="T24" fmla="*/ 31 w 30"/>
                <a:gd name="T25" fmla="*/ 27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8569" name="Freeform 155"/>
            <p:cNvSpPr>
              <a:spLocks noChangeAspect="1"/>
            </p:cNvSpPr>
            <p:nvPr/>
          </p:nvSpPr>
          <p:spPr bwMode="auto">
            <a:xfrm>
              <a:off x="2722" y="2530"/>
              <a:ext cx="134" cy="196"/>
            </a:xfrm>
            <a:custGeom>
              <a:avLst/>
              <a:gdLst>
                <a:gd name="T0" fmla="*/ 24 w 132"/>
                <a:gd name="T1" fmla="*/ 275 h 174"/>
                <a:gd name="T2" fmla="*/ 12 w 132"/>
                <a:gd name="T3" fmla="*/ 291 h 174"/>
                <a:gd name="T4" fmla="*/ 12 w 132"/>
                <a:gd name="T5" fmla="*/ 304 h 174"/>
                <a:gd name="T6" fmla="*/ 12 w 132"/>
                <a:gd name="T7" fmla="*/ 304 h 174"/>
                <a:gd name="T8" fmla="*/ 18 w 132"/>
                <a:gd name="T9" fmla="*/ 330 h 174"/>
                <a:gd name="T10" fmla="*/ 12 w 132"/>
                <a:gd name="T11" fmla="*/ 330 h 174"/>
                <a:gd name="T12" fmla="*/ 6 w 132"/>
                <a:gd name="T13" fmla="*/ 330 h 174"/>
                <a:gd name="T14" fmla="*/ 0 w 132"/>
                <a:gd name="T15" fmla="*/ 344 h 174"/>
                <a:gd name="T16" fmla="*/ 18 w 132"/>
                <a:gd name="T17" fmla="*/ 400 h 174"/>
                <a:gd name="T18" fmla="*/ 30 w 132"/>
                <a:gd name="T19" fmla="*/ 372 h 174"/>
                <a:gd name="T20" fmla="*/ 43 w 132"/>
                <a:gd name="T21" fmla="*/ 385 h 174"/>
                <a:gd name="T22" fmla="*/ 49 w 132"/>
                <a:gd name="T23" fmla="*/ 385 h 174"/>
                <a:gd name="T24" fmla="*/ 55 w 132"/>
                <a:gd name="T25" fmla="*/ 372 h 174"/>
                <a:gd name="T26" fmla="*/ 67 w 132"/>
                <a:gd name="T27" fmla="*/ 372 h 174"/>
                <a:gd name="T28" fmla="*/ 67 w 132"/>
                <a:gd name="T29" fmla="*/ 385 h 174"/>
                <a:gd name="T30" fmla="*/ 85 w 132"/>
                <a:gd name="T31" fmla="*/ 359 h 174"/>
                <a:gd name="T32" fmla="*/ 97 w 132"/>
                <a:gd name="T33" fmla="*/ 330 h 174"/>
                <a:gd name="T34" fmla="*/ 107 w 132"/>
                <a:gd name="T35" fmla="*/ 260 h 174"/>
                <a:gd name="T36" fmla="*/ 134 w 132"/>
                <a:gd name="T37" fmla="*/ 194 h 174"/>
                <a:gd name="T38" fmla="*/ 134 w 132"/>
                <a:gd name="T39" fmla="*/ 150 h 174"/>
                <a:gd name="T40" fmla="*/ 140 w 132"/>
                <a:gd name="T41" fmla="*/ 126 h 174"/>
                <a:gd name="T42" fmla="*/ 140 w 132"/>
                <a:gd name="T43" fmla="*/ 83 h 174"/>
                <a:gd name="T44" fmla="*/ 140 w 132"/>
                <a:gd name="T45" fmla="*/ 54 h 174"/>
                <a:gd name="T46" fmla="*/ 146 w 132"/>
                <a:gd name="T47" fmla="*/ 14 h 174"/>
                <a:gd name="T48" fmla="*/ 122 w 132"/>
                <a:gd name="T49" fmla="*/ 0 h 174"/>
                <a:gd name="T50" fmla="*/ 107 w 132"/>
                <a:gd name="T51" fmla="*/ 14 h 174"/>
                <a:gd name="T52" fmla="*/ 97 w 132"/>
                <a:gd name="T53" fmla="*/ 69 h 174"/>
                <a:gd name="T54" fmla="*/ 97 w 132"/>
                <a:gd name="T55" fmla="*/ 83 h 174"/>
                <a:gd name="T56" fmla="*/ 79 w 132"/>
                <a:gd name="T57" fmla="*/ 83 h 174"/>
                <a:gd name="T58" fmla="*/ 61 w 132"/>
                <a:gd name="T59" fmla="*/ 69 h 174"/>
                <a:gd name="T60" fmla="*/ 49 w 132"/>
                <a:gd name="T61" fmla="*/ 69 h 174"/>
                <a:gd name="T62" fmla="*/ 43 w 132"/>
                <a:gd name="T63" fmla="*/ 112 h 174"/>
                <a:gd name="T64" fmla="*/ 67 w 132"/>
                <a:gd name="T65" fmla="*/ 112 h 174"/>
                <a:gd name="T66" fmla="*/ 67 w 132"/>
                <a:gd name="T67" fmla="*/ 140 h 174"/>
                <a:gd name="T68" fmla="*/ 55 w 132"/>
                <a:gd name="T69" fmla="*/ 167 h 174"/>
                <a:gd name="T70" fmla="*/ 67 w 132"/>
                <a:gd name="T71" fmla="*/ 205 h 174"/>
                <a:gd name="T72" fmla="*/ 61 w 132"/>
                <a:gd name="T73" fmla="*/ 275 h 174"/>
                <a:gd name="T74" fmla="*/ 55 w 132"/>
                <a:gd name="T75" fmla="*/ 275 h 174"/>
                <a:gd name="T76" fmla="*/ 55 w 132"/>
                <a:gd name="T77" fmla="*/ 275 h 174"/>
                <a:gd name="T78" fmla="*/ 43 w 132"/>
                <a:gd name="T79" fmla="*/ 275 h 174"/>
                <a:gd name="T80" fmla="*/ 24 w 132"/>
                <a:gd name="T81" fmla="*/ 248 h 174"/>
                <a:gd name="T82" fmla="*/ 24 w 132"/>
                <a:gd name="T83" fmla="*/ 275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415A6B"/>
            </a:solidFill>
            <a:ln w="9525">
              <a:solidFill>
                <a:srgbClr val="000000"/>
              </a:solidFill>
              <a:prstDash val="solid"/>
              <a:round/>
              <a:headEnd/>
              <a:tailEnd/>
            </a:ln>
          </p:spPr>
          <p:txBody>
            <a:bodyPr/>
            <a:lstStyle/>
            <a:p>
              <a:endParaRPr lang="en-US"/>
            </a:p>
          </p:txBody>
        </p:sp>
        <p:sp>
          <p:nvSpPr>
            <p:cNvPr id="18570" name="Freeform 156"/>
            <p:cNvSpPr>
              <a:spLocks noChangeAspect="1"/>
            </p:cNvSpPr>
            <p:nvPr/>
          </p:nvSpPr>
          <p:spPr bwMode="auto">
            <a:xfrm>
              <a:off x="3128" y="2509"/>
              <a:ext cx="146" cy="210"/>
            </a:xfrm>
            <a:custGeom>
              <a:avLst/>
              <a:gdLst>
                <a:gd name="T0" fmla="*/ 73 w 144"/>
                <a:gd name="T1" fmla="*/ 350 h 186"/>
                <a:gd name="T2" fmla="*/ 55 w 144"/>
                <a:gd name="T3" fmla="*/ 338 h 186"/>
                <a:gd name="T4" fmla="*/ 43 w 144"/>
                <a:gd name="T5" fmla="*/ 309 h 186"/>
                <a:gd name="T6" fmla="*/ 0 w 144"/>
                <a:gd name="T7" fmla="*/ 268 h 186"/>
                <a:gd name="T8" fmla="*/ 0 w 144"/>
                <a:gd name="T9" fmla="*/ 211 h 186"/>
                <a:gd name="T10" fmla="*/ 12 w 144"/>
                <a:gd name="T11" fmla="*/ 167 h 186"/>
                <a:gd name="T12" fmla="*/ 18 w 144"/>
                <a:gd name="T13" fmla="*/ 126 h 186"/>
                <a:gd name="T14" fmla="*/ 18 w 144"/>
                <a:gd name="T15" fmla="*/ 86 h 186"/>
                <a:gd name="T16" fmla="*/ 12 w 144"/>
                <a:gd name="T17" fmla="*/ 55 h 186"/>
                <a:gd name="T18" fmla="*/ 0 w 144"/>
                <a:gd name="T19" fmla="*/ 14 h 186"/>
                <a:gd name="T20" fmla="*/ 6 w 144"/>
                <a:gd name="T21" fmla="*/ 0 h 186"/>
                <a:gd name="T22" fmla="*/ 43 w 144"/>
                <a:gd name="T23" fmla="*/ 0 h 186"/>
                <a:gd name="T24" fmla="*/ 61 w 144"/>
                <a:gd name="T25" fmla="*/ 0 h 186"/>
                <a:gd name="T26" fmla="*/ 79 w 144"/>
                <a:gd name="T27" fmla="*/ 42 h 186"/>
                <a:gd name="T28" fmla="*/ 103 w 144"/>
                <a:gd name="T29" fmla="*/ 55 h 186"/>
                <a:gd name="T30" fmla="*/ 122 w 144"/>
                <a:gd name="T31" fmla="*/ 29 h 186"/>
                <a:gd name="T32" fmla="*/ 140 w 144"/>
                <a:gd name="T33" fmla="*/ 14 h 186"/>
                <a:gd name="T34" fmla="*/ 158 w 144"/>
                <a:gd name="T35" fmla="*/ 29 h 186"/>
                <a:gd name="T36" fmla="*/ 146 w 144"/>
                <a:gd name="T37" fmla="*/ 55 h 186"/>
                <a:gd name="T38" fmla="*/ 140 w 144"/>
                <a:gd name="T39" fmla="*/ 86 h 186"/>
                <a:gd name="T40" fmla="*/ 140 w 144"/>
                <a:gd name="T41" fmla="*/ 126 h 186"/>
                <a:gd name="T42" fmla="*/ 140 w 144"/>
                <a:gd name="T43" fmla="*/ 167 h 186"/>
                <a:gd name="T44" fmla="*/ 140 w 144"/>
                <a:gd name="T45" fmla="*/ 254 h 186"/>
                <a:gd name="T46" fmla="*/ 152 w 144"/>
                <a:gd name="T47" fmla="*/ 294 h 186"/>
                <a:gd name="T48" fmla="*/ 140 w 144"/>
                <a:gd name="T49" fmla="*/ 309 h 186"/>
                <a:gd name="T50" fmla="*/ 134 w 144"/>
                <a:gd name="T51" fmla="*/ 338 h 186"/>
                <a:gd name="T52" fmla="*/ 128 w 144"/>
                <a:gd name="T53" fmla="*/ 350 h 186"/>
                <a:gd name="T54" fmla="*/ 110 w 144"/>
                <a:gd name="T55" fmla="*/ 394 h 186"/>
                <a:gd name="T56" fmla="*/ 103 w 144"/>
                <a:gd name="T57" fmla="*/ 436 h 186"/>
                <a:gd name="T58" fmla="*/ 103 w 144"/>
                <a:gd name="T59" fmla="*/ 436 h 186"/>
                <a:gd name="T60" fmla="*/ 73 w 144"/>
                <a:gd name="T61" fmla="*/ 366 h 186"/>
                <a:gd name="T62" fmla="*/ 73 w 144"/>
                <a:gd name="T63" fmla="*/ 350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990033"/>
            </a:solidFill>
            <a:ln w="9525">
              <a:solidFill>
                <a:srgbClr val="000000"/>
              </a:solidFill>
              <a:prstDash val="solid"/>
              <a:round/>
              <a:headEnd/>
              <a:tailEnd/>
            </a:ln>
          </p:spPr>
          <p:txBody>
            <a:bodyPr/>
            <a:lstStyle/>
            <a:p>
              <a:endParaRPr lang="en-US"/>
            </a:p>
          </p:txBody>
        </p:sp>
        <p:sp>
          <p:nvSpPr>
            <p:cNvPr id="18571" name="Rectangle 157"/>
            <p:cNvSpPr>
              <a:spLocks noChangeAspect="1" noChangeArrowheads="1"/>
            </p:cNvSpPr>
            <p:nvPr/>
          </p:nvSpPr>
          <p:spPr bwMode="auto">
            <a:xfrm>
              <a:off x="5601" y="2543"/>
              <a:ext cx="5"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72" name="Freeform 158"/>
            <p:cNvSpPr>
              <a:spLocks noChangeAspect="1"/>
            </p:cNvSpPr>
            <p:nvPr/>
          </p:nvSpPr>
          <p:spPr bwMode="auto">
            <a:xfrm>
              <a:off x="5606" y="2570"/>
              <a:ext cx="2" cy="7"/>
            </a:xfrm>
            <a:custGeom>
              <a:avLst/>
              <a:gdLst>
                <a:gd name="T0" fmla="*/ 0 w 2"/>
                <a:gd name="T1" fmla="*/ 18 h 6"/>
                <a:gd name="T2" fmla="*/ 0 w 2"/>
                <a:gd name="T3" fmla="*/ 18 h 6"/>
                <a:gd name="T4" fmla="*/ 0 w 2"/>
                <a:gd name="T5" fmla="*/ 18 h 6"/>
                <a:gd name="T6" fmla="*/ 0 w 2"/>
                <a:gd name="T7" fmla="*/ 0 h 6"/>
                <a:gd name="T8" fmla="*/ 0 w 2"/>
                <a:gd name="T9" fmla="*/ 0 h 6"/>
                <a:gd name="T10" fmla="*/ 0 w 2"/>
                <a:gd name="T11" fmla="*/ 0 h 6"/>
                <a:gd name="T12" fmla="*/ 0 w 2"/>
                <a:gd name="T13" fmla="*/ 0 h 6"/>
                <a:gd name="T14" fmla="*/ 0 w 2"/>
                <a:gd name="T15" fmla="*/ 1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8573" name="Freeform 159"/>
            <p:cNvSpPr>
              <a:spLocks noChangeAspect="1"/>
            </p:cNvSpPr>
            <p:nvPr/>
          </p:nvSpPr>
          <p:spPr bwMode="auto">
            <a:xfrm>
              <a:off x="5613" y="2584"/>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574" name="Rectangle 160"/>
            <p:cNvSpPr>
              <a:spLocks noChangeAspect="1" noChangeArrowheads="1"/>
            </p:cNvSpPr>
            <p:nvPr/>
          </p:nvSpPr>
          <p:spPr bwMode="auto">
            <a:xfrm>
              <a:off x="5613" y="2570"/>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75" name="Freeform 161"/>
            <p:cNvSpPr>
              <a:spLocks noChangeAspect="1"/>
            </p:cNvSpPr>
            <p:nvPr/>
          </p:nvSpPr>
          <p:spPr bwMode="auto">
            <a:xfrm>
              <a:off x="5606" y="2577"/>
              <a:ext cx="2" cy="1"/>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576" name="Freeform 162"/>
            <p:cNvSpPr>
              <a:spLocks noChangeAspect="1"/>
            </p:cNvSpPr>
            <p:nvPr/>
          </p:nvSpPr>
          <p:spPr bwMode="auto">
            <a:xfrm>
              <a:off x="2571" y="2301"/>
              <a:ext cx="211" cy="215"/>
            </a:xfrm>
            <a:custGeom>
              <a:avLst/>
              <a:gdLst>
                <a:gd name="T0" fmla="*/ 144 w 209"/>
                <a:gd name="T1" fmla="*/ 314 h 191"/>
                <a:gd name="T2" fmla="*/ 132 w 209"/>
                <a:gd name="T3" fmla="*/ 329 h 191"/>
                <a:gd name="T4" fmla="*/ 126 w 209"/>
                <a:gd name="T5" fmla="*/ 355 h 191"/>
                <a:gd name="T6" fmla="*/ 120 w 209"/>
                <a:gd name="T7" fmla="*/ 384 h 191"/>
                <a:gd name="T8" fmla="*/ 114 w 209"/>
                <a:gd name="T9" fmla="*/ 407 h 191"/>
                <a:gd name="T10" fmla="*/ 108 w 209"/>
                <a:gd name="T11" fmla="*/ 407 h 191"/>
                <a:gd name="T12" fmla="*/ 108 w 209"/>
                <a:gd name="T13" fmla="*/ 422 h 191"/>
                <a:gd name="T14" fmla="*/ 90 w 209"/>
                <a:gd name="T15" fmla="*/ 422 h 191"/>
                <a:gd name="T16" fmla="*/ 90 w 209"/>
                <a:gd name="T17" fmla="*/ 422 h 191"/>
                <a:gd name="T18" fmla="*/ 84 w 209"/>
                <a:gd name="T19" fmla="*/ 422 h 191"/>
                <a:gd name="T20" fmla="*/ 84 w 209"/>
                <a:gd name="T21" fmla="*/ 422 h 191"/>
                <a:gd name="T22" fmla="*/ 78 w 209"/>
                <a:gd name="T23" fmla="*/ 407 h 191"/>
                <a:gd name="T24" fmla="*/ 78 w 209"/>
                <a:gd name="T25" fmla="*/ 436 h 191"/>
                <a:gd name="T26" fmla="*/ 78 w 209"/>
                <a:gd name="T27" fmla="*/ 422 h 191"/>
                <a:gd name="T28" fmla="*/ 78 w 209"/>
                <a:gd name="T29" fmla="*/ 422 h 191"/>
                <a:gd name="T30" fmla="*/ 72 w 209"/>
                <a:gd name="T31" fmla="*/ 422 h 191"/>
                <a:gd name="T32" fmla="*/ 66 w 209"/>
                <a:gd name="T33" fmla="*/ 436 h 191"/>
                <a:gd name="T34" fmla="*/ 48 w 209"/>
                <a:gd name="T35" fmla="*/ 384 h 191"/>
                <a:gd name="T36" fmla="*/ 61 w 209"/>
                <a:gd name="T37" fmla="*/ 384 h 191"/>
                <a:gd name="T38" fmla="*/ 48 w 209"/>
                <a:gd name="T39" fmla="*/ 384 h 191"/>
                <a:gd name="T40" fmla="*/ 48 w 209"/>
                <a:gd name="T41" fmla="*/ 384 h 191"/>
                <a:gd name="T42" fmla="*/ 48 w 209"/>
                <a:gd name="T43" fmla="*/ 370 h 191"/>
                <a:gd name="T44" fmla="*/ 24 w 209"/>
                <a:gd name="T45" fmla="*/ 342 h 191"/>
                <a:gd name="T46" fmla="*/ 18 w 209"/>
                <a:gd name="T47" fmla="*/ 342 h 191"/>
                <a:gd name="T48" fmla="*/ 18 w 209"/>
                <a:gd name="T49" fmla="*/ 329 h 191"/>
                <a:gd name="T50" fmla="*/ 0 w 209"/>
                <a:gd name="T51" fmla="*/ 342 h 191"/>
                <a:gd name="T52" fmla="*/ 6 w 209"/>
                <a:gd name="T53" fmla="*/ 216 h 191"/>
                <a:gd name="T54" fmla="*/ 18 w 209"/>
                <a:gd name="T55" fmla="*/ 163 h 191"/>
                <a:gd name="T56" fmla="*/ 18 w 209"/>
                <a:gd name="T57" fmla="*/ 125 h 191"/>
                <a:gd name="T58" fmla="*/ 18 w 209"/>
                <a:gd name="T59" fmla="*/ 98 h 191"/>
                <a:gd name="T60" fmla="*/ 18 w 209"/>
                <a:gd name="T61" fmla="*/ 98 h 191"/>
                <a:gd name="T62" fmla="*/ 18 w 209"/>
                <a:gd name="T63" fmla="*/ 83 h 191"/>
                <a:gd name="T64" fmla="*/ 24 w 209"/>
                <a:gd name="T65" fmla="*/ 54 h 191"/>
                <a:gd name="T66" fmla="*/ 30 w 209"/>
                <a:gd name="T67" fmla="*/ 14 h 191"/>
                <a:gd name="T68" fmla="*/ 42 w 209"/>
                <a:gd name="T69" fmla="*/ 0 h 191"/>
                <a:gd name="T70" fmla="*/ 66 w 209"/>
                <a:gd name="T71" fmla="*/ 14 h 191"/>
                <a:gd name="T72" fmla="*/ 78 w 209"/>
                <a:gd name="T73" fmla="*/ 42 h 191"/>
                <a:gd name="T74" fmla="*/ 96 w 209"/>
                <a:gd name="T75" fmla="*/ 29 h 191"/>
                <a:gd name="T76" fmla="*/ 108 w 209"/>
                <a:gd name="T77" fmla="*/ 42 h 191"/>
                <a:gd name="T78" fmla="*/ 126 w 209"/>
                <a:gd name="T79" fmla="*/ 54 h 191"/>
                <a:gd name="T80" fmla="*/ 144 w 209"/>
                <a:gd name="T81" fmla="*/ 29 h 191"/>
                <a:gd name="T82" fmla="*/ 167 w 209"/>
                <a:gd name="T83" fmla="*/ 29 h 191"/>
                <a:gd name="T84" fmla="*/ 187 w 209"/>
                <a:gd name="T85" fmla="*/ 42 h 191"/>
                <a:gd name="T86" fmla="*/ 205 w 209"/>
                <a:gd name="T87" fmla="*/ 14 h 191"/>
                <a:gd name="T88" fmla="*/ 217 w 209"/>
                <a:gd name="T89" fmla="*/ 42 h 191"/>
                <a:gd name="T90" fmla="*/ 217 w 209"/>
                <a:gd name="T91" fmla="*/ 69 h 191"/>
                <a:gd name="T92" fmla="*/ 223 w 209"/>
                <a:gd name="T93" fmla="*/ 83 h 191"/>
                <a:gd name="T94" fmla="*/ 223 w 209"/>
                <a:gd name="T95" fmla="*/ 111 h 191"/>
                <a:gd name="T96" fmla="*/ 211 w 209"/>
                <a:gd name="T97" fmla="*/ 140 h 191"/>
                <a:gd name="T98" fmla="*/ 205 w 209"/>
                <a:gd name="T99" fmla="*/ 178 h 191"/>
                <a:gd name="T100" fmla="*/ 193 w 209"/>
                <a:gd name="T101" fmla="*/ 204 h 191"/>
                <a:gd name="T102" fmla="*/ 187 w 209"/>
                <a:gd name="T103" fmla="*/ 243 h 191"/>
                <a:gd name="T104" fmla="*/ 181 w 209"/>
                <a:gd name="T105" fmla="*/ 259 h 191"/>
                <a:gd name="T106" fmla="*/ 175 w 209"/>
                <a:gd name="T107" fmla="*/ 298 h 191"/>
                <a:gd name="T108" fmla="*/ 156 w 209"/>
                <a:gd name="T109" fmla="*/ 342 h 191"/>
                <a:gd name="T110" fmla="*/ 144 w 209"/>
                <a:gd name="T111" fmla="*/ 314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E1E1E1"/>
            </a:solidFill>
            <a:ln w="9525">
              <a:solidFill>
                <a:srgbClr val="000000"/>
              </a:solidFill>
              <a:prstDash val="solid"/>
              <a:round/>
              <a:headEnd/>
              <a:tailEnd/>
            </a:ln>
          </p:spPr>
          <p:txBody>
            <a:bodyPr/>
            <a:lstStyle/>
            <a:p>
              <a:endParaRPr lang="en-US"/>
            </a:p>
          </p:txBody>
        </p:sp>
        <p:sp>
          <p:nvSpPr>
            <p:cNvPr id="18577" name="Freeform 163"/>
            <p:cNvSpPr>
              <a:spLocks noChangeAspect="1"/>
            </p:cNvSpPr>
            <p:nvPr/>
          </p:nvSpPr>
          <p:spPr bwMode="auto">
            <a:xfrm>
              <a:off x="2540" y="2335"/>
              <a:ext cx="49" cy="141"/>
            </a:xfrm>
            <a:custGeom>
              <a:avLst/>
              <a:gdLst>
                <a:gd name="T0" fmla="*/ 0 w 48"/>
                <a:gd name="T1" fmla="*/ 70 h 125"/>
                <a:gd name="T2" fmla="*/ 0 w 48"/>
                <a:gd name="T3" fmla="*/ 70 h 125"/>
                <a:gd name="T4" fmla="*/ 0 w 48"/>
                <a:gd name="T5" fmla="*/ 86 h 125"/>
                <a:gd name="T6" fmla="*/ 6 w 48"/>
                <a:gd name="T7" fmla="*/ 111 h 125"/>
                <a:gd name="T8" fmla="*/ 12 w 48"/>
                <a:gd name="T9" fmla="*/ 149 h 125"/>
                <a:gd name="T10" fmla="*/ 12 w 48"/>
                <a:gd name="T11" fmla="*/ 179 h 125"/>
                <a:gd name="T12" fmla="*/ 12 w 48"/>
                <a:gd name="T13" fmla="*/ 220 h 125"/>
                <a:gd name="T14" fmla="*/ 12 w 48"/>
                <a:gd name="T15" fmla="*/ 290 h 125"/>
                <a:gd name="T16" fmla="*/ 37 w 48"/>
                <a:gd name="T17" fmla="*/ 276 h 125"/>
                <a:gd name="T18" fmla="*/ 43 w 48"/>
                <a:gd name="T19" fmla="*/ 149 h 125"/>
                <a:gd name="T20" fmla="*/ 55 w 48"/>
                <a:gd name="T21" fmla="*/ 98 h 125"/>
                <a:gd name="T22" fmla="*/ 55 w 48"/>
                <a:gd name="T23" fmla="*/ 55 h 125"/>
                <a:gd name="T24" fmla="*/ 55 w 48"/>
                <a:gd name="T25" fmla="*/ 29 h 125"/>
                <a:gd name="T26" fmla="*/ 55 w 48"/>
                <a:gd name="T27" fmla="*/ 29 h 125"/>
                <a:gd name="T28" fmla="*/ 37 w 48"/>
                <a:gd name="T29" fmla="*/ 0 h 125"/>
                <a:gd name="T30" fmla="*/ 37 w 48"/>
                <a:gd name="T31" fmla="*/ 14 h 125"/>
                <a:gd name="T32" fmla="*/ 37 w 48"/>
                <a:gd name="T33" fmla="*/ 29 h 125"/>
                <a:gd name="T34" fmla="*/ 37 w 48"/>
                <a:gd name="T35" fmla="*/ 29 h 125"/>
                <a:gd name="T36" fmla="*/ 31 w 48"/>
                <a:gd name="T37" fmla="*/ 29 h 125"/>
                <a:gd name="T38" fmla="*/ 12 w 48"/>
                <a:gd name="T39" fmla="*/ 42 h 125"/>
                <a:gd name="T40" fmla="*/ 0 w 48"/>
                <a:gd name="T41" fmla="*/ 70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415A6B"/>
            </a:solidFill>
            <a:ln w="9525">
              <a:solidFill>
                <a:srgbClr val="000000"/>
              </a:solidFill>
              <a:prstDash val="solid"/>
              <a:round/>
              <a:headEnd/>
              <a:tailEnd/>
            </a:ln>
          </p:spPr>
          <p:txBody>
            <a:bodyPr/>
            <a:lstStyle/>
            <a:p>
              <a:endParaRPr lang="en-US"/>
            </a:p>
          </p:txBody>
        </p:sp>
        <p:sp>
          <p:nvSpPr>
            <p:cNvPr id="18578" name="Freeform 164"/>
            <p:cNvSpPr>
              <a:spLocks noChangeAspect="1"/>
            </p:cNvSpPr>
            <p:nvPr/>
          </p:nvSpPr>
          <p:spPr bwMode="auto">
            <a:xfrm>
              <a:off x="2424" y="2274"/>
              <a:ext cx="147" cy="127"/>
            </a:xfrm>
            <a:custGeom>
              <a:avLst/>
              <a:gdLst>
                <a:gd name="T0" fmla="*/ 131 w 144"/>
                <a:gd name="T1" fmla="*/ 191 h 113"/>
                <a:gd name="T2" fmla="*/ 122 w 144"/>
                <a:gd name="T3" fmla="*/ 191 h 113"/>
                <a:gd name="T4" fmla="*/ 110 w 144"/>
                <a:gd name="T5" fmla="*/ 176 h 113"/>
                <a:gd name="T6" fmla="*/ 104 w 144"/>
                <a:gd name="T7" fmla="*/ 176 h 113"/>
                <a:gd name="T8" fmla="*/ 86 w 144"/>
                <a:gd name="T9" fmla="*/ 176 h 113"/>
                <a:gd name="T10" fmla="*/ 55 w 144"/>
                <a:gd name="T11" fmla="*/ 191 h 113"/>
                <a:gd name="T12" fmla="*/ 61 w 144"/>
                <a:gd name="T13" fmla="*/ 256 h 113"/>
                <a:gd name="T14" fmla="*/ 43 w 144"/>
                <a:gd name="T15" fmla="*/ 230 h 113"/>
                <a:gd name="T16" fmla="*/ 18 w 144"/>
                <a:gd name="T17" fmla="*/ 243 h 113"/>
                <a:gd name="T18" fmla="*/ 12 w 144"/>
                <a:gd name="T19" fmla="*/ 217 h 113"/>
                <a:gd name="T20" fmla="*/ 0 w 144"/>
                <a:gd name="T21" fmla="*/ 217 h 113"/>
                <a:gd name="T22" fmla="*/ 6 w 144"/>
                <a:gd name="T23" fmla="*/ 149 h 113"/>
                <a:gd name="T24" fmla="*/ 12 w 144"/>
                <a:gd name="T25" fmla="*/ 134 h 113"/>
                <a:gd name="T26" fmla="*/ 31 w 144"/>
                <a:gd name="T27" fmla="*/ 125 h 113"/>
                <a:gd name="T28" fmla="*/ 31 w 144"/>
                <a:gd name="T29" fmla="*/ 94 h 113"/>
                <a:gd name="T30" fmla="*/ 37 w 144"/>
                <a:gd name="T31" fmla="*/ 81 h 113"/>
                <a:gd name="T32" fmla="*/ 43 w 144"/>
                <a:gd name="T33" fmla="*/ 81 h 113"/>
                <a:gd name="T34" fmla="*/ 49 w 144"/>
                <a:gd name="T35" fmla="*/ 69 h 113"/>
                <a:gd name="T36" fmla="*/ 55 w 144"/>
                <a:gd name="T37" fmla="*/ 69 h 113"/>
                <a:gd name="T38" fmla="*/ 61 w 144"/>
                <a:gd name="T39" fmla="*/ 39 h 113"/>
                <a:gd name="T40" fmla="*/ 67 w 144"/>
                <a:gd name="T41" fmla="*/ 39 h 113"/>
                <a:gd name="T42" fmla="*/ 74 w 144"/>
                <a:gd name="T43" fmla="*/ 27 h 113"/>
                <a:gd name="T44" fmla="*/ 98 w 144"/>
                <a:gd name="T45" fmla="*/ 0 h 113"/>
                <a:gd name="T46" fmla="*/ 116 w 144"/>
                <a:gd name="T47" fmla="*/ 0 h 113"/>
                <a:gd name="T48" fmla="*/ 122 w 144"/>
                <a:gd name="T49" fmla="*/ 39 h 113"/>
                <a:gd name="T50" fmla="*/ 140 w 144"/>
                <a:gd name="T51" fmla="*/ 81 h 113"/>
                <a:gd name="T52" fmla="*/ 131 w 144"/>
                <a:gd name="T53" fmla="*/ 81 h 113"/>
                <a:gd name="T54" fmla="*/ 131 w 144"/>
                <a:gd name="T55" fmla="*/ 94 h 113"/>
                <a:gd name="T56" fmla="*/ 147 w 144"/>
                <a:gd name="T57" fmla="*/ 111 h 113"/>
                <a:gd name="T58" fmla="*/ 153 w 144"/>
                <a:gd name="T59" fmla="*/ 111 h 113"/>
                <a:gd name="T60" fmla="*/ 159 w 144"/>
                <a:gd name="T61" fmla="*/ 125 h 113"/>
                <a:gd name="T62" fmla="*/ 165 w 144"/>
                <a:gd name="T63" fmla="*/ 149 h 113"/>
                <a:gd name="T64" fmla="*/ 165 w 144"/>
                <a:gd name="T65" fmla="*/ 149 h 113"/>
                <a:gd name="T66" fmla="*/ 159 w 144"/>
                <a:gd name="T67" fmla="*/ 149 h 113"/>
                <a:gd name="T68" fmla="*/ 147 w 144"/>
                <a:gd name="T69" fmla="*/ 163 h 113"/>
                <a:gd name="T70" fmla="*/ 131 w 144"/>
                <a:gd name="T71" fmla="*/ 191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415A6B"/>
            </a:solidFill>
            <a:ln w="9525">
              <a:solidFill>
                <a:srgbClr val="000000"/>
              </a:solidFill>
              <a:prstDash val="solid"/>
              <a:round/>
              <a:headEnd/>
              <a:tailEnd/>
            </a:ln>
          </p:spPr>
          <p:txBody>
            <a:bodyPr/>
            <a:lstStyle/>
            <a:p>
              <a:endParaRPr lang="en-US"/>
            </a:p>
          </p:txBody>
        </p:sp>
        <p:sp>
          <p:nvSpPr>
            <p:cNvPr id="18579" name="Freeform 165"/>
            <p:cNvSpPr>
              <a:spLocks noChangeAspect="1"/>
            </p:cNvSpPr>
            <p:nvPr/>
          </p:nvSpPr>
          <p:spPr bwMode="auto">
            <a:xfrm>
              <a:off x="2673" y="2321"/>
              <a:ext cx="140" cy="249"/>
            </a:xfrm>
            <a:custGeom>
              <a:avLst/>
              <a:gdLst>
                <a:gd name="T0" fmla="*/ 140 w 138"/>
                <a:gd name="T1" fmla="*/ 134 h 221"/>
                <a:gd name="T2" fmla="*/ 122 w 138"/>
                <a:gd name="T3" fmla="*/ 134 h 221"/>
                <a:gd name="T4" fmla="*/ 114 w 138"/>
                <a:gd name="T5" fmla="*/ 149 h 221"/>
                <a:gd name="T6" fmla="*/ 128 w 138"/>
                <a:gd name="T7" fmla="*/ 192 h 221"/>
                <a:gd name="T8" fmla="*/ 140 w 138"/>
                <a:gd name="T9" fmla="*/ 247 h 221"/>
                <a:gd name="T10" fmla="*/ 128 w 138"/>
                <a:gd name="T11" fmla="*/ 290 h 221"/>
                <a:gd name="T12" fmla="*/ 122 w 138"/>
                <a:gd name="T13" fmla="*/ 329 h 221"/>
                <a:gd name="T14" fmla="*/ 128 w 138"/>
                <a:gd name="T15" fmla="*/ 384 h 221"/>
                <a:gd name="T16" fmla="*/ 146 w 138"/>
                <a:gd name="T17" fmla="*/ 454 h 221"/>
                <a:gd name="T18" fmla="*/ 152 w 138"/>
                <a:gd name="T19" fmla="*/ 497 h 221"/>
                <a:gd name="T20" fmla="*/ 152 w 138"/>
                <a:gd name="T21" fmla="*/ 510 h 221"/>
                <a:gd name="T22" fmla="*/ 134 w 138"/>
                <a:gd name="T23" fmla="*/ 510 h 221"/>
                <a:gd name="T24" fmla="*/ 114 w 138"/>
                <a:gd name="T25" fmla="*/ 497 h 221"/>
                <a:gd name="T26" fmla="*/ 97 w 138"/>
                <a:gd name="T27" fmla="*/ 497 h 221"/>
                <a:gd name="T28" fmla="*/ 61 w 138"/>
                <a:gd name="T29" fmla="*/ 497 h 221"/>
                <a:gd name="T30" fmla="*/ 49 w 138"/>
                <a:gd name="T31" fmla="*/ 497 h 221"/>
                <a:gd name="T32" fmla="*/ 24 w 138"/>
                <a:gd name="T33" fmla="*/ 482 h 221"/>
                <a:gd name="T34" fmla="*/ 24 w 138"/>
                <a:gd name="T35" fmla="*/ 441 h 221"/>
                <a:gd name="T36" fmla="*/ 24 w 138"/>
                <a:gd name="T37" fmla="*/ 415 h 221"/>
                <a:gd name="T38" fmla="*/ 24 w 138"/>
                <a:gd name="T39" fmla="*/ 415 h 221"/>
                <a:gd name="T40" fmla="*/ 12 w 138"/>
                <a:gd name="T41" fmla="*/ 415 h 221"/>
                <a:gd name="T42" fmla="*/ 6 w 138"/>
                <a:gd name="T43" fmla="*/ 384 h 221"/>
                <a:gd name="T44" fmla="*/ 0 w 138"/>
                <a:gd name="T45" fmla="*/ 384 h 221"/>
                <a:gd name="T46" fmla="*/ 6 w 138"/>
                <a:gd name="T47" fmla="*/ 371 h 221"/>
                <a:gd name="T48" fmla="*/ 12 w 138"/>
                <a:gd name="T49" fmla="*/ 343 h 221"/>
                <a:gd name="T50" fmla="*/ 18 w 138"/>
                <a:gd name="T51" fmla="*/ 317 h 221"/>
                <a:gd name="T52" fmla="*/ 24 w 138"/>
                <a:gd name="T53" fmla="*/ 290 h 221"/>
                <a:gd name="T54" fmla="*/ 43 w 138"/>
                <a:gd name="T55" fmla="*/ 274 h 221"/>
                <a:gd name="T56" fmla="*/ 55 w 138"/>
                <a:gd name="T57" fmla="*/ 303 h 221"/>
                <a:gd name="T58" fmla="*/ 67 w 138"/>
                <a:gd name="T59" fmla="*/ 259 h 221"/>
                <a:gd name="T60" fmla="*/ 73 w 138"/>
                <a:gd name="T61" fmla="*/ 219 h 221"/>
                <a:gd name="T62" fmla="*/ 79 w 138"/>
                <a:gd name="T63" fmla="*/ 204 h 221"/>
                <a:gd name="T64" fmla="*/ 85 w 138"/>
                <a:gd name="T65" fmla="*/ 162 h 221"/>
                <a:gd name="T66" fmla="*/ 97 w 138"/>
                <a:gd name="T67" fmla="*/ 134 h 221"/>
                <a:gd name="T68" fmla="*/ 103 w 138"/>
                <a:gd name="T69" fmla="*/ 98 h 221"/>
                <a:gd name="T70" fmla="*/ 122 w 138"/>
                <a:gd name="T71" fmla="*/ 69 h 221"/>
                <a:gd name="T72" fmla="*/ 122 w 138"/>
                <a:gd name="T73" fmla="*/ 42 h 221"/>
                <a:gd name="T74" fmla="*/ 114 w 138"/>
                <a:gd name="T75" fmla="*/ 29 h 221"/>
                <a:gd name="T76" fmla="*/ 114 w 138"/>
                <a:gd name="T77" fmla="*/ 0 h 221"/>
                <a:gd name="T78" fmla="*/ 122 w 138"/>
                <a:gd name="T79" fmla="*/ 0 h 221"/>
                <a:gd name="T80" fmla="*/ 128 w 138"/>
                <a:gd name="T81" fmla="*/ 42 h 221"/>
                <a:gd name="T82" fmla="*/ 128 w 138"/>
                <a:gd name="T83" fmla="*/ 98 h 221"/>
                <a:gd name="T84" fmla="*/ 140 w 138"/>
                <a:gd name="T85" fmla="*/ 134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415A6B"/>
            </a:solidFill>
            <a:ln w="9525">
              <a:solidFill>
                <a:srgbClr val="000000"/>
              </a:solidFill>
              <a:prstDash val="solid"/>
              <a:round/>
              <a:headEnd/>
              <a:tailEnd/>
            </a:ln>
          </p:spPr>
          <p:txBody>
            <a:bodyPr/>
            <a:lstStyle/>
            <a:p>
              <a:endParaRPr lang="en-US"/>
            </a:p>
          </p:txBody>
        </p:sp>
        <p:sp>
          <p:nvSpPr>
            <p:cNvPr id="18580" name="Freeform 166"/>
            <p:cNvSpPr>
              <a:spLocks noChangeAspect="1"/>
            </p:cNvSpPr>
            <p:nvPr/>
          </p:nvSpPr>
          <p:spPr bwMode="auto">
            <a:xfrm>
              <a:off x="2782" y="2369"/>
              <a:ext cx="230" cy="195"/>
            </a:xfrm>
            <a:custGeom>
              <a:avLst/>
              <a:gdLst>
                <a:gd name="T0" fmla="*/ 85 w 227"/>
                <a:gd name="T1" fmla="*/ 110 h 173"/>
                <a:gd name="T2" fmla="*/ 85 w 227"/>
                <a:gd name="T3" fmla="*/ 97 h 173"/>
                <a:gd name="T4" fmla="*/ 109 w 227"/>
                <a:gd name="T5" fmla="*/ 80 h 173"/>
                <a:gd name="T6" fmla="*/ 146 w 227"/>
                <a:gd name="T7" fmla="*/ 14 h 173"/>
                <a:gd name="T8" fmla="*/ 158 w 227"/>
                <a:gd name="T9" fmla="*/ 0 h 173"/>
                <a:gd name="T10" fmla="*/ 170 w 227"/>
                <a:gd name="T11" fmla="*/ 29 h 173"/>
                <a:gd name="T12" fmla="*/ 176 w 227"/>
                <a:gd name="T13" fmla="*/ 53 h 173"/>
                <a:gd name="T14" fmla="*/ 170 w 227"/>
                <a:gd name="T15" fmla="*/ 97 h 173"/>
                <a:gd name="T16" fmla="*/ 187 w 227"/>
                <a:gd name="T17" fmla="*/ 110 h 173"/>
                <a:gd name="T18" fmla="*/ 187 w 227"/>
                <a:gd name="T19" fmla="*/ 124 h 173"/>
                <a:gd name="T20" fmla="*/ 212 w 227"/>
                <a:gd name="T21" fmla="*/ 149 h 173"/>
                <a:gd name="T22" fmla="*/ 212 w 227"/>
                <a:gd name="T23" fmla="*/ 162 h 173"/>
                <a:gd name="T24" fmla="*/ 230 w 227"/>
                <a:gd name="T25" fmla="*/ 204 h 173"/>
                <a:gd name="T26" fmla="*/ 236 w 227"/>
                <a:gd name="T27" fmla="*/ 219 h 173"/>
                <a:gd name="T28" fmla="*/ 248 w 227"/>
                <a:gd name="T29" fmla="*/ 247 h 173"/>
                <a:gd name="T30" fmla="*/ 248 w 227"/>
                <a:gd name="T31" fmla="*/ 274 h 173"/>
                <a:gd name="T32" fmla="*/ 242 w 227"/>
                <a:gd name="T33" fmla="*/ 259 h 173"/>
                <a:gd name="T34" fmla="*/ 224 w 227"/>
                <a:gd name="T35" fmla="*/ 259 h 173"/>
                <a:gd name="T36" fmla="*/ 212 w 227"/>
                <a:gd name="T37" fmla="*/ 259 h 173"/>
                <a:gd name="T38" fmla="*/ 203 w 227"/>
                <a:gd name="T39" fmla="*/ 274 h 173"/>
                <a:gd name="T40" fmla="*/ 187 w 227"/>
                <a:gd name="T41" fmla="*/ 274 h 173"/>
                <a:gd name="T42" fmla="*/ 170 w 227"/>
                <a:gd name="T43" fmla="*/ 290 h 173"/>
                <a:gd name="T44" fmla="*/ 158 w 227"/>
                <a:gd name="T45" fmla="*/ 290 h 173"/>
                <a:gd name="T46" fmla="*/ 152 w 227"/>
                <a:gd name="T47" fmla="*/ 317 h 173"/>
                <a:gd name="T48" fmla="*/ 134 w 227"/>
                <a:gd name="T49" fmla="*/ 303 h 173"/>
                <a:gd name="T50" fmla="*/ 116 w 227"/>
                <a:gd name="T51" fmla="*/ 290 h 173"/>
                <a:gd name="T52" fmla="*/ 91 w 227"/>
                <a:gd name="T53" fmla="*/ 259 h 173"/>
                <a:gd name="T54" fmla="*/ 79 w 227"/>
                <a:gd name="T55" fmla="*/ 303 h 173"/>
                <a:gd name="T56" fmla="*/ 79 w 227"/>
                <a:gd name="T57" fmla="*/ 344 h 173"/>
                <a:gd name="T58" fmla="*/ 55 w 227"/>
                <a:gd name="T59" fmla="*/ 329 h 173"/>
                <a:gd name="T60" fmla="*/ 36 w 227"/>
                <a:gd name="T61" fmla="*/ 344 h 173"/>
                <a:gd name="T62" fmla="*/ 30 w 227"/>
                <a:gd name="T63" fmla="*/ 401 h 173"/>
                <a:gd name="T64" fmla="*/ 24 w 227"/>
                <a:gd name="T65" fmla="*/ 358 h 173"/>
                <a:gd name="T66" fmla="*/ 6 w 227"/>
                <a:gd name="T67" fmla="*/ 290 h 173"/>
                <a:gd name="T68" fmla="*/ 0 w 227"/>
                <a:gd name="T69" fmla="*/ 232 h 173"/>
                <a:gd name="T70" fmla="*/ 6 w 227"/>
                <a:gd name="T71" fmla="*/ 192 h 173"/>
                <a:gd name="T72" fmla="*/ 18 w 227"/>
                <a:gd name="T73" fmla="*/ 149 h 173"/>
                <a:gd name="T74" fmla="*/ 36 w 227"/>
                <a:gd name="T75" fmla="*/ 139 h 173"/>
                <a:gd name="T76" fmla="*/ 36 w 227"/>
                <a:gd name="T77" fmla="*/ 149 h 173"/>
                <a:gd name="T78" fmla="*/ 55 w 227"/>
                <a:gd name="T79" fmla="*/ 139 h 173"/>
                <a:gd name="T80" fmla="*/ 79 w 227"/>
                <a:gd name="T81" fmla="*/ 139 h 173"/>
                <a:gd name="T82" fmla="*/ 85 w 227"/>
                <a:gd name="T83" fmla="*/ 110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415A6B"/>
            </a:solidFill>
            <a:ln w="9525">
              <a:solidFill>
                <a:srgbClr val="000000"/>
              </a:solidFill>
              <a:prstDash val="solid"/>
              <a:round/>
              <a:headEnd/>
              <a:tailEnd/>
            </a:ln>
          </p:spPr>
          <p:txBody>
            <a:bodyPr/>
            <a:lstStyle/>
            <a:p>
              <a:endParaRPr lang="en-US"/>
            </a:p>
          </p:txBody>
        </p:sp>
        <p:sp>
          <p:nvSpPr>
            <p:cNvPr id="18581" name="Freeform 167"/>
            <p:cNvSpPr>
              <a:spLocks noChangeAspect="1"/>
            </p:cNvSpPr>
            <p:nvPr/>
          </p:nvSpPr>
          <p:spPr bwMode="auto">
            <a:xfrm>
              <a:off x="2231" y="2301"/>
              <a:ext cx="49" cy="20"/>
            </a:xfrm>
            <a:custGeom>
              <a:avLst/>
              <a:gdLst>
                <a:gd name="T0" fmla="*/ 0 w 48"/>
                <a:gd name="T1" fmla="*/ 13 h 18"/>
                <a:gd name="T2" fmla="*/ 0 w 48"/>
                <a:gd name="T3" fmla="*/ 37 h 18"/>
                <a:gd name="T4" fmla="*/ 12 w 48"/>
                <a:gd name="T5" fmla="*/ 24 h 18"/>
                <a:gd name="T6" fmla="*/ 31 w 48"/>
                <a:gd name="T7" fmla="*/ 13 h 18"/>
                <a:gd name="T8" fmla="*/ 55 w 48"/>
                <a:gd name="T9" fmla="*/ 24 h 18"/>
                <a:gd name="T10" fmla="*/ 49 w 48"/>
                <a:gd name="T11" fmla="*/ 13 h 18"/>
                <a:gd name="T12" fmla="*/ 31 w 48"/>
                <a:gd name="T13" fmla="*/ 0 h 18"/>
                <a:gd name="T14" fmla="*/ 18 w 48"/>
                <a:gd name="T15" fmla="*/ 13 h 18"/>
                <a:gd name="T16" fmla="*/ 0 w 48"/>
                <a:gd name="T17" fmla="*/ 13 h 18"/>
                <a:gd name="T18" fmla="*/ 0 w 48"/>
                <a:gd name="T19" fmla="*/ 13 h 18"/>
                <a:gd name="T20" fmla="*/ 18 w 48"/>
                <a:gd name="T21" fmla="*/ 13 h 18"/>
                <a:gd name="T22" fmla="*/ 6 w 48"/>
                <a:gd name="T23" fmla="*/ 24 h 18"/>
                <a:gd name="T24" fmla="*/ 0 w 48"/>
                <a:gd name="T25" fmla="*/ 13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990033"/>
            </a:solidFill>
            <a:ln w="9525">
              <a:solidFill>
                <a:srgbClr val="000000"/>
              </a:solidFill>
              <a:prstDash val="solid"/>
              <a:round/>
              <a:headEnd/>
              <a:tailEnd/>
            </a:ln>
          </p:spPr>
          <p:txBody>
            <a:bodyPr/>
            <a:lstStyle/>
            <a:p>
              <a:endParaRPr lang="en-US"/>
            </a:p>
          </p:txBody>
        </p:sp>
        <p:sp>
          <p:nvSpPr>
            <p:cNvPr id="18582" name="Freeform 168"/>
            <p:cNvSpPr>
              <a:spLocks noChangeAspect="1"/>
            </p:cNvSpPr>
            <p:nvPr/>
          </p:nvSpPr>
          <p:spPr bwMode="auto">
            <a:xfrm>
              <a:off x="2467" y="2362"/>
              <a:ext cx="79" cy="141"/>
            </a:xfrm>
            <a:custGeom>
              <a:avLst/>
              <a:gdLst>
                <a:gd name="T0" fmla="*/ 73 w 78"/>
                <a:gd name="T1" fmla="*/ 248 h 125"/>
                <a:gd name="T2" fmla="*/ 61 w 78"/>
                <a:gd name="T3" fmla="*/ 261 h 125"/>
                <a:gd name="T4" fmla="*/ 49 w 78"/>
                <a:gd name="T5" fmla="*/ 276 h 125"/>
                <a:gd name="T6" fmla="*/ 18 w 78"/>
                <a:gd name="T7" fmla="*/ 290 h 125"/>
                <a:gd name="T8" fmla="*/ 0 w 78"/>
                <a:gd name="T9" fmla="*/ 276 h 125"/>
                <a:gd name="T10" fmla="*/ 6 w 78"/>
                <a:gd name="T11" fmla="*/ 276 h 125"/>
                <a:gd name="T12" fmla="*/ 6 w 78"/>
                <a:gd name="T13" fmla="*/ 237 h 125"/>
                <a:gd name="T14" fmla="*/ 0 w 78"/>
                <a:gd name="T15" fmla="*/ 205 h 125"/>
                <a:gd name="T16" fmla="*/ 6 w 78"/>
                <a:gd name="T17" fmla="*/ 166 h 125"/>
                <a:gd name="T18" fmla="*/ 12 w 78"/>
                <a:gd name="T19" fmla="*/ 139 h 125"/>
                <a:gd name="T20" fmla="*/ 12 w 78"/>
                <a:gd name="T21" fmla="*/ 80 h 125"/>
                <a:gd name="T22" fmla="*/ 6 w 78"/>
                <a:gd name="T23" fmla="*/ 14 h 125"/>
                <a:gd name="T24" fmla="*/ 30 w 78"/>
                <a:gd name="T25" fmla="*/ 0 h 125"/>
                <a:gd name="T26" fmla="*/ 55 w 78"/>
                <a:gd name="T27" fmla="*/ 0 h 125"/>
                <a:gd name="T28" fmla="*/ 61 w 78"/>
                <a:gd name="T29" fmla="*/ 0 h 125"/>
                <a:gd name="T30" fmla="*/ 61 w 78"/>
                <a:gd name="T31" fmla="*/ 14 h 125"/>
                <a:gd name="T32" fmla="*/ 73 w 78"/>
                <a:gd name="T33" fmla="*/ 53 h 125"/>
                <a:gd name="T34" fmla="*/ 73 w 78"/>
                <a:gd name="T35" fmla="*/ 80 h 125"/>
                <a:gd name="T36" fmla="*/ 73 w 78"/>
                <a:gd name="T37" fmla="*/ 111 h 125"/>
                <a:gd name="T38" fmla="*/ 73 w 78"/>
                <a:gd name="T39" fmla="*/ 139 h 125"/>
                <a:gd name="T40" fmla="*/ 73 w 78"/>
                <a:gd name="T41" fmla="*/ 179 h 125"/>
                <a:gd name="T42" fmla="*/ 73 w 78"/>
                <a:gd name="T43" fmla="*/ 205 h 125"/>
                <a:gd name="T44" fmla="*/ 85 w 78"/>
                <a:gd name="T45" fmla="*/ 237 h 125"/>
                <a:gd name="T46" fmla="*/ 79 w 78"/>
                <a:gd name="T47" fmla="*/ 248 h 125"/>
                <a:gd name="T48" fmla="*/ 67 w 78"/>
                <a:gd name="T49" fmla="*/ 237 h 125"/>
                <a:gd name="T50" fmla="*/ 73 w 78"/>
                <a:gd name="T51" fmla="*/ 248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415A6B"/>
            </a:solidFill>
            <a:ln w="9525">
              <a:solidFill>
                <a:srgbClr val="000000"/>
              </a:solidFill>
              <a:prstDash val="solid"/>
              <a:round/>
              <a:headEnd/>
              <a:tailEnd/>
            </a:ln>
          </p:spPr>
          <p:txBody>
            <a:bodyPr/>
            <a:lstStyle/>
            <a:p>
              <a:endParaRPr lang="en-US"/>
            </a:p>
          </p:txBody>
        </p:sp>
        <p:sp>
          <p:nvSpPr>
            <p:cNvPr id="18583" name="Freeform 169"/>
            <p:cNvSpPr>
              <a:spLocks noChangeAspect="1"/>
            </p:cNvSpPr>
            <p:nvPr/>
          </p:nvSpPr>
          <p:spPr bwMode="auto">
            <a:xfrm>
              <a:off x="2261" y="2328"/>
              <a:ext cx="127" cy="121"/>
            </a:xfrm>
            <a:custGeom>
              <a:avLst/>
              <a:gdLst>
                <a:gd name="T0" fmla="*/ 127 w 125"/>
                <a:gd name="T1" fmla="*/ 58 h 107"/>
                <a:gd name="T2" fmla="*/ 121 w 125"/>
                <a:gd name="T3" fmla="*/ 70 h 107"/>
                <a:gd name="T4" fmla="*/ 127 w 125"/>
                <a:gd name="T5" fmla="*/ 70 h 107"/>
                <a:gd name="T6" fmla="*/ 133 w 125"/>
                <a:gd name="T7" fmla="*/ 113 h 107"/>
                <a:gd name="T8" fmla="*/ 133 w 125"/>
                <a:gd name="T9" fmla="*/ 155 h 107"/>
                <a:gd name="T10" fmla="*/ 133 w 125"/>
                <a:gd name="T11" fmla="*/ 166 h 107"/>
                <a:gd name="T12" fmla="*/ 133 w 125"/>
                <a:gd name="T13" fmla="*/ 166 h 107"/>
                <a:gd name="T14" fmla="*/ 139 w 125"/>
                <a:gd name="T15" fmla="*/ 182 h 107"/>
                <a:gd name="T16" fmla="*/ 139 w 125"/>
                <a:gd name="T17" fmla="*/ 197 h 107"/>
                <a:gd name="T18" fmla="*/ 127 w 125"/>
                <a:gd name="T19" fmla="*/ 197 h 107"/>
                <a:gd name="T20" fmla="*/ 133 w 125"/>
                <a:gd name="T21" fmla="*/ 224 h 107"/>
                <a:gd name="T22" fmla="*/ 127 w 125"/>
                <a:gd name="T23" fmla="*/ 239 h 107"/>
                <a:gd name="T24" fmla="*/ 127 w 125"/>
                <a:gd name="T25" fmla="*/ 239 h 107"/>
                <a:gd name="T26" fmla="*/ 121 w 125"/>
                <a:gd name="T27" fmla="*/ 239 h 107"/>
                <a:gd name="T28" fmla="*/ 115 w 125"/>
                <a:gd name="T29" fmla="*/ 253 h 107"/>
                <a:gd name="T30" fmla="*/ 109 w 125"/>
                <a:gd name="T31" fmla="*/ 239 h 107"/>
                <a:gd name="T32" fmla="*/ 98 w 125"/>
                <a:gd name="T33" fmla="*/ 197 h 107"/>
                <a:gd name="T34" fmla="*/ 84 w 125"/>
                <a:gd name="T35" fmla="*/ 197 h 107"/>
                <a:gd name="T36" fmla="*/ 78 w 125"/>
                <a:gd name="T37" fmla="*/ 197 h 107"/>
                <a:gd name="T38" fmla="*/ 84 w 125"/>
                <a:gd name="T39" fmla="*/ 166 h 107"/>
                <a:gd name="T40" fmla="*/ 72 w 125"/>
                <a:gd name="T41" fmla="*/ 126 h 107"/>
                <a:gd name="T42" fmla="*/ 48 w 125"/>
                <a:gd name="T43" fmla="*/ 140 h 107"/>
                <a:gd name="T44" fmla="*/ 24 w 125"/>
                <a:gd name="T45" fmla="*/ 166 h 107"/>
                <a:gd name="T46" fmla="*/ 24 w 125"/>
                <a:gd name="T47" fmla="*/ 155 h 107"/>
                <a:gd name="T48" fmla="*/ 24 w 125"/>
                <a:gd name="T49" fmla="*/ 140 h 107"/>
                <a:gd name="T50" fmla="*/ 18 w 125"/>
                <a:gd name="T51" fmla="*/ 126 h 107"/>
                <a:gd name="T52" fmla="*/ 12 w 125"/>
                <a:gd name="T53" fmla="*/ 126 h 107"/>
                <a:gd name="T54" fmla="*/ 6 w 125"/>
                <a:gd name="T55" fmla="*/ 98 h 107"/>
                <a:gd name="T56" fmla="*/ 6 w 125"/>
                <a:gd name="T57" fmla="*/ 86 h 107"/>
                <a:gd name="T58" fmla="*/ 0 w 125"/>
                <a:gd name="T59" fmla="*/ 86 h 107"/>
                <a:gd name="T60" fmla="*/ 0 w 125"/>
                <a:gd name="T61" fmla="*/ 86 h 107"/>
                <a:gd name="T62" fmla="*/ 0 w 125"/>
                <a:gd name="T63" fmla="*/ 86 h 107"/>
                <a:gd name="T64" fmla="*/ 0 w 125"/>
                <a:gd name="T65" fmla="*/ 86 h 107"/>
                <a:gd name="T66" fmla="*/ 0 w 125"/>
                <a:gd name="T67" fmla="*/ 58 h 107"/>
                <a:gd name="T68" fmla="*/ 18 w 125"/>
                <a:gd name="T69" fmla="*/ 42 h 107"/>
                <a:gd name="T70" fmla="*/ 18 w 125"/>
                <a:gd name="T71" fmla="*/ 14 h 107"/>
                <a:gd name="T72" fmla="*/ 18 w 125"/>
                <a:gd name="T73" fmla="*/ 0 h 107"/>
                <a:gd name="T74" fmla="*/ 43 w 125"/>
                <a:gd name="T75" fmla="*/ 14 h 107"/>
                <a:gd name="T76" fmla="*/ 66 w 125"/>
                <a:gd name="T77" fmla="*/ 14 h 107"/>
                <a:gd name="T78" fmla="*/ 66 w 125"/>
                <a:gd name="T79" fmla="*/ 29 h 107"/>
                <a:gd name="T80" fmla="*/ 78 w 125"/>
                <a:gd name="T81" fmla="*/ 29 h 107"/>
                <a:gd name="T82" fmla="*/ 84 w 125"/>
                <a:gd name="T83" fmla="*/ 29 h 107"/>
                <a:gd name="T84" fmla="*/ 90 w 125"/>
                <a:gd name="T85" fmla="*/ 29 h 107"/>
                <a:gd name="T86" fmla="*/ 109 w 125"/>
                <a:gd name="T87" fmla="*/ 14 h 107"/>
                <a:gd name="T88" fmla="*/ 115 w 125"/>
                <a:gd name="T89" fmla="*/ 14 h 107"/>
                <a:gd name="T90" fmla="*/ 121 w 125"/>
                <a:gd name="T91" fmla="*/ 42 h 107"/>
                <a:gd name="T92" fmla="*/ 127 w 125"/>
                <a:gd name="T93" fmla="*/ 58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415A6B"/>
            </a:solidFill>
            <a:ln w="9525">
              <a:solidFill>
                <a:srgbClr val="000000"/>
              </a:solidFill>
              <a:prstDash val="solid"/>
              <a:round/>
              <a:headEnd/>
              <a:tailEnd/>
            </a:ln>
          </p:spPr>
          <p:txBody>
            <a:bodyPr/>
            <a:lstStyle/>
            <a:p>
              <a:endParaRPr lang="en-US"/>
            </a:p>
          </p:txBody>
        </p:sp>
        <p:sp>
          <p:nvSpPr>
            <p:cNvPr id="18584" name="Freeform 170"/>
            <p:cNvSpPr>
              <a:spLocks noChangeAspect="1"/>
            </p:cNvSpPr>
            <p:nvPr/>
          </p:nvSpPr>
          <p:spPr bwMode="auto">
            <a:xfrm>
              <a:off x="2231" y="2328"/>
              <a:ext cx="49" cy="41"/>
            </a:xfrm>
            <a:custGeom>
              <a:avLst/>
              <a:gdLst>
                <a:gd name="T0" fmla="*/ 31 w 48"/>
                <a:gd name="T1" fmla="*/ 59 h 36"/>
                <a:gd name="T2" fmla="*/ 31 w 48"/>
                <a:gd name="T3" fmla="*/ 59 h 36"/>
                <a:gd name="T4" fmla="*/ 31 w 48"/>
                <a:gd name="T5" fmla="*/ 74 h 36"/>
                <a:gd name="T6" fmla="*/ 37 w 48"/>
                <a:gd name="T7" fmla="*/ 92 h 36"/>
                <a:gd name="T8" fmla="*/ 37 w 48"/>
                <a:gd name="T9" fmla="*/ 59 h 36"/>
                <a:gd name="T10" fmla="*/ 55 w 48"/>
                <a:gd name="T11" fmla="*/ 46 h 36"/>
                <a:gd name="T12" fmla="*/ 55 w 48"/>
                <a:gd name="T13" fmla="*/ 15 h 36"/>
                <a:gd name="T14" fmla="*/ 55 w 48"/>
                <a:gd name="T15" fmla="*/ 0 h 36"/>
                <a:gd name="T16" fmla="*/ 31 w 48"/>
                <a:gd name="T17" fmla="*/ 0 h 36"/>
                <a:gd name="T18" fmla="*/ 0 w 48"/>
                <a:gd name="T19" fmla="*/ 15 h 36"/>
                <a:gd name="T20" fmla="*/ 6 w 48"/>
                <a:gd name="T21" fmla="*/ 15 h 36"/>
                <a:gd name="T22" fmla="*/ 6 w 48"/>
                <a:gd name="T23" fmla="*/ 31 h 36"/>
                <a:gd name="T24" fmla="*/ 12 w 48"/>
                <a:gd name="T25" fmla="*/ 31 h 36"/>
                <a:gd name="T26" fmla="*/ 12 w 48"/>
                <a:gd name="T27" fmla="*/ 46 h 36"/>
                <a:gd name="T28" fmla="*/ 31 w 48"/>
                <a:gd name="T29" fmla="*/ 46 h 36"/>
                <a:gd name="T30" fmla="*/ 37 w 48"/>
                <a:gd name="T31" fmla="*/ 46 h 36"/>
                <a:gd name="T32" fmla="*/ 18 w 48"/>
                <a:gd name="T33" fmla="*/ 46 h 36"/>
                <a:gd name="T34" fmla="*/ 31 w 48"/>
                <a:gd name="T35" fmla="*/ 59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415A6B"/>
            </a:solidFill>
            <a:ln w="9525">
              <a:solidFill>
                <a:srgbClr val="000000"/>
              </a:solidFill>
              <a:prstDash val="solid"/>
              <a:round/>
              <a:headEnd/>
              <a:tailEnd/>
            </a:ln>
          </p:spPr>
          <p:txBody>
            <a:bodyPr/>
            <a:lstStyle/>
            <a:p>
              <a:endParaRPr lang="en-US"/>
            </a:p>
          </p:txBody>
        </p:sp>
        <p:sp>
          <p:nvSpPr>
            <p:cNvPr id="18585" name="Freeform 171"/>
            <p:cNvSpPr>
              <a:spLocks noChangeAspect="1"/>
            </p:cNvSpPr>
            <p:nvPr/>
          </p:nvSpPr>
          <p:spPr bwMode="auto">
            <a:xfrm>
              <a:off x="2377" y="2375"/>
              <a:ext cx="102" cy="141"/>
            </a:xfrm>
            <a:custGeom>
              <a:avLst/>
              <a:gdLst>
                <a:gd name="T0" fmla="*/ 60 w 102"/>
                <a:gd name="T1" fmla="*/ 14 h 125"/>
                <a:gd name="T2" fmla="*/ 48 w 102"/>
                <a:gd name="T3" fmla="*/ 14 h 125"/>
                <a:gd name="T4" fmla="*/ 36 w 102"/>
                <a:gd name="T5" fmla="*/ 14 h 125"/>
                <a:gd name="T6" fmla="*/ 36 w 102"/>
                <a:gd name="T7" fmla="*/ 0 h 125"/>
                <a:gd name="T8" fmla="*/ 30 w 102"/>
                <a:gd name="T9" fmla="*/ 0 h 125"/>
                <a:gd name="T10" fmla="*/ 24 w 102"/>
                <a:gd name="T11" fmla="*/ 14 h 125"/>
                <a:gd name="T12" fmla="*/ 12 w 102"/>
                <a:gd name="T13" fmla="*/ 14 h 125"/>
                <a:gd name="T14" fmla="*/ 6 w 102"/>
                <a:gd name="T15" fmla="*/ 14 h 125"/>
                <a:gd name="T16" fmla="*/ 6 w 102"/>
                <a:gd name="T17" fmla="*/ 53 h 125"/>
                <a:gd name="T18" fmla="*/ 6 w 102"/>
                <a:gd name="T19" fmla="*/ 68 h 125"/>
                <a:gd name="T20" fmla="*/ 6 w 102"/>
                <a:gd name="T21" fmla="*/ 68 h 125"/>
                <a:gd name="T22" fmla="*/ 12 w 102"/>
                <a:gd name="T23" fmla="*/ 80 h 125"/>
                <a:gd name="T24" fmla="*/ 12 w 102"/>
                <a:gd name="T25" fmla="*/ 97 h 125"/>
                <a:gd name="T26" fmla="*/ 0 w 102"/>
                <a:gd name="T27" fmla="*/ 97 h 125"/>
                <a:gd name="T28" fmla="*/ 6 w 102"/>
                <a:gd name="T29" fmla="*/ 125 h 125"/>
                <a:gd name="T30" fmla="*/ 0 w 102"/>
                <a:gd name="T31" fmla="*/ 139 h 125"/>
                <a:gd name="T32" fmla="*/ 0 w 102"/>
                <a:gd name="T33" fmla="*/ 139 h 125"/>
                <a:gd name="T34" fmla="*/ 0 w 102"/>
                <a:gd name="T35" fmla="*/ 179 h 125"/>
                <a:gd name="T36" fmla="*/ 0 w 102"/>
                <a:gd name="T37" fmla="*/ 193 h 125"/>
                <a:gd name="T38" fmla="*/ 12 w 102"/>
                <a:gd name="T39" fmla="*/ 205 h 125"/>
                <a:gd name="T40" fmla="*/ 18 w 102"/>
                <a:gd name="T41" fmla="*/ 237 h 125"/>
                <a:gd name="T42" fmla="*/ 12 w 102"/>
                <a:gd name="T43" fmla="*/ 290 h 125"/>
                <a:gd name="T44" fmla="*/ 36 w 102"/>
                <a:gd name="T45" fmla="*/ 261 h 125"/>
                <a:gd name="T46" fmla="*/ 60 w 102"/>
                <a:gd name="T47" fmla="*/ 248 h 125"/>
                <a:gd name="T48" fmla="*/ 54 w 102"/>
                <a:gd name="T49" fmla="*/ 248 h 125"/>
                <a:gd name="T50" fmla="*/ 78 w 102"/>
                <a:gd name="T51" fmla="*/ 248 h 125"/>
                <a:gd name="T52" fmla="*/ 66 w 102"/>
                <a:gd name="T53" fmla="*/ 248 h 125"/>
                <a:gd name="T54" fmla="*/ 78 w 102"/>
                <a:gd name="T55" fmla="*/ 248 h 125"/>
                <a:gd name="T56" fmla="*/ 90 w 102"/>
                <a:gd name="T57" fmla="*/ 248 h 125"/>
                <a:gd name="T58" fmla="*/ 90 w 102"/>
                <a:gd name="T59" fmla="*/ 248 h 125"/>
                <a:gd name="T60" fmla="*/ 96 w 102"/>
                <a:gd name="T61" fmla="*/ 248 h 125"/>
                <a:gd name="T62" fmla="*/ 96 w 102"/>
                <a:gd name="T63" fmla="*/ 205 h 125"/>
                <a:gd name="T64" fmla="*/ 90 w 102"/>
                <a:gd name="T65" fmla="*/ 179 h 125"/>
                <a:gd name="T66" fmla="*/ 96 w 102"/>
                <a:gd name="T67" fmla="*/ 139 h 125"/>
                <a:gd name="T68" fmla="*/ 102 w 102"/>
                <a:gd name="T69" fmla="*/ 111 h 125"/>
                <a:gd name="T70" fmla="*/ 102 w 102"/>
                <a:gd name="T71" fmla="*/ 53 h 125"/>
                <a:gd name="T72" fmla="*/ 84 w 102"/>
                <a:gd name="T73" fmla="*/ 26 h 125"/>
                <a:gd name="T74" fmla="*/ 66 w 102"/>
                <a:gd name="T75" fmla="*/ 38 h 125"/>
                <a:gd name="T76" fmla="*/ 60 w 102"/>
                <a:gd name="T77" fmla="*/ 14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415A6B"/>
            </a:solidFill>
            <a:ln w="9525">
              <a:solidFill>
                <a:srgbClr val="000000"/>
              </a:solidFill>
              <a:prstDash val="solid"/>
              <a:round/>
              <a:headEnd/>
              <a:tailEnd/>
            </a:ln>
          </p:spPr>
          <p:txBody>
            <a:bodyPr/>
            <a:lstStyle/>
            <a:p>
              <a:endParaRPr lang="en-US"/>
            </a:p>
          </p:txBody>
        </p:sp>
        <p:sp>
          <p:nvSpPr>
            <p:cNvPr id="18586" name="Freeform 172"/>
            <p:cNvSpPr>
              <a:spLocks noChangeAspect="1"/>
            </p:cNvSpPr>
            <p:nvPr/>
          </p:nvSpPr>
          <p:spPr bwMode="auto">
            <a:xfrm>
              <a:off x="2286" y="2388"/>
              <a:ext cx="54" cy="67"/>
            </a:xfrm>
            <a:custGeom>
              <a:avLst/>
              <a:gdLst>
                <a:gd name="T0" fmla="*/ 60 w 53"/>
                <a:gd name="T1" fmla="*/ 65 h 60"/>
                <a:gd name="T2" fmla="*/ 54 w 53"/>
                <a:gd name="T3" fmla="*/ 92 h 60"/>
                <a:gd name="T4" fmla="*/ 48 w 53"/>
                <a:gd name="T5" fmla="*/ 117 h 60"/>
                <a:gd name="T6" fmla="*/ 42 w 53"/>
                <a:gd name="T7" fmla="*/ 131 h 60"/>
                <a:gd name="T8" fmla="*/ 17 w 53"/>
                <a:gd name="T9" fmla="*/ 117 h 60"/>
                <a:gd name="T10" fmla="*/ 17 w 53"/>
                <a:gd name="T11" fmla="*/ 105 h 60"/>
                <a:gd name="T12" fmla="*/ 17 w 53"/>
                <a:gd name="T13" fmla="*/ 105 h 60"/>
                <a:gd name="T14" fmla="*/ 6 w 53"/>
                <a:gd name="T15" fmla="*/ 65 h 60"/>
                <a:gd name="T16" fmla="*/ 12 w 53"/>
                <a:gd name="T17" fmla="*/ 65 h 60"/>
                <a:gd name="T18" fmla="*/ 6 w 53"/>
                <a:gd name="T19" fmla="*/ 52 h 60"/>
                <a:gd name="T20" fmla="*/ 6 w 53"/>
                <a:gd name="T21" fmla="*/ 52 h 60"/>
                <a:gd name="T22" fmla="*/ 0 w 53"/>
                <a:gd name="T23" fmla="*/ 39 h 60"/>
                <a:gd name="T24" fmla="*/ 17 w 53"/>
                <a:gd name="T25" fmla="*/ 13 h 60"/>
                <a:gd name="T26" fmla="*/ 48 w 53"/>
                <a:gd name="T27" fmla="*/ 0 h 60"/>
                <a:gd name="T28" fmla="*/ 60 w 53"/>
                <a:gd name="T29" fmla="*/ 39 h 60"/>
                <a:gd name="T30" fmla="*/ 54 w 53"/>
                <a:gd name="T31" fmla="*/ 65 h 60"/>
                <a:gd name="T32" fmla="*/ 60 w 53"/>
                <a:gd name="T33" fmla="*/ 65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990033"/>
            </a:solidFill>
            <a:ln w="9525">
              <a:solidFill>
                <a:srgbClr val="000000"/>
              </a:solidFill>
              <a:prstDash val="solid"/>
              <a:round/>
              <a:headEnd/>
              <a:tailEnd/>
            </a:ln>
          </p:spPr>
          <p:txBody>
            <a:bodyPr/>
            <a:lstStyle/>
            <a:p>
              <a:endParaRPr lang="en-US"/>
            </a:p>
          </p:txBody>
        </p:sp>
        <p:sp>
          <p:nvSpPr>
            <p:cNvPr id="18587" name="Freeform 173"/>
            <p:cNvSpPr>
              <a:spLocks noChangeAspect="1"/>
            </p:cNvSpPr>
            <p:nvPr/>
          </p:nvSpPr>
          <p:spPr bwMode="auto">
            <a:xfrm>
              <a:off x="2522" y="2362"/>
              <a:ext cx="31" cy="114"/>
            </a:xfrm>
            <a:custGeom>
              <a:avLst/>
              <a:gdLst>
                <a:gd name="T0" fmla="*/ 12 w 30"/>
                <a:gd name="T1" fmla="*/ 14 h 101"/>
                <a:gd name="T2" fmla="*/ 0 w 30"/>
                <a:gd name="T3" fmla="*/ 0 h 101"/>
                <a:gd name="T4" fmla="*/ 0 w 30"/>
                <a:gd name="T5" fmla="*/ 14 h 101"/>
                <a:gd name="T6" fmla="*/ 12 w 30"/>
                <a:gd name="T7" fmla="*/ 53 h 101"/>
                <a:gd name="T8" fmla="*/ 12 w 30"/>
                <a:gd name="T9" fmla="*/ 82 h 101"/>
                <a:gd name="T10" fmla="*/ 12 w 30"/>
                <a:gd name="T11" fmla="*/ 111 h 101"/>
                <a:gd name="T12" fmla="*/ 12 w 30"/>
                <a:gd name="T13" fmla="*/ 139 h 101"/>
                <a:gd name="T14" fmla="*/ 12 w 30"/>
                <a:gd name="T15" fmla="*/ 179 h 101"/>
                <a:gd name="T16" fmla="*/ 12 w 30"/>
                <a:gd name="T17" fmla="*/ 208 h 101"/>
                <a:gd name="T18" fmla="*/ 31 w 30"/>
                <a:gd name="T19" fmla="*/ 237 h 101"/>
                <a:gd name="T20" fmla="*/ 37 w 30"/>
                <a:gd name="T21" fmla="*/ 237 h 101"/>
                <a:gd name="T22" fmla="*/ 37 w 30"/>
                <a:gd name="T23" fmla="*/ 166 h 101"/>
                <a:gd name="T24" fmla="*/ 37 w 30"/>
                <a:gd name="T25" fmla="*/ 125 h 101"/>
                <a:gd name="T26" fmla="*/ 37 w 30"/>
                <a:gd name="T27" fmla="*/ 97 h 101"/>
                <a:gd name="T28" fmla="*/ 31 w 30"/>
                <a:gd name="T29" fmla="*/ 53 h 101"/>
                <a:gd name="T30" fmla="*/ 25 w 30"/>
                <a:gd name="T31" fmla="*/ 29 h 101"/>
                <a:gd name="T32" fmla="*/ 25 w 30"/>
                <a:gd name="T33" fmla="*/ 14 h 101"/>
                <a:gd name="T34" fmla="*/ 12 w 30"/>
                <a:gd name="T35" fmla="*/ 14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415A6B"/>
            </a:solidFill>
            <a:ln w="9525">
              <a:solidFill>
                <a:srgbClr val="000000"/>
              </a:solidFill>
              <a:prstDash val="solid"/>
              <a:round/>
              <a:headEnd/>
              <a:tailEnd/>
            </a:ln>
          </p:spPr>
          <p:txBody>
            <a:bodyPr/>
            <a:lstStyle/>
            <a:p>
              <a:endParaRPr lang="en-US"/>
            </a:p>
          </p:txBody>
        </p:sp>
        <p:sp>
          <p:nvSpPr>
            <p:cNvPr id="18588" name="Freeform 174"/>
            <p:cNvSpPr>
              <a:spLocks noChangeAspect="1"/>
            </p:cNvSpPr>
            <p:nvPr/>
          </p:nvSpPr>
          <p:spPr bwMode="auto">
            <a:xfrm>
              <a:off x="2377" y="1783"/>
              <a:ext cx="357" cy="396"/>
            </a:xfrm>
            <a:custGeom>
              <a:avLst/>
              <a:gdLst>
                <a:gd name="T0" fmla="*/ 6 w 353"/>
                <a:gd name="T1" fmla="*/ 362 h 353"/>
                <a:gd name="T2" fmla="*/ 0 w 353"/>
                <a:gd name="T3" fmla="*/ 414 h 353"/>
                <a:gd name="T4" fmla="*/ 0 w 353"/>
                <a:gd name="T5" fmla="*/ 426 h 353"/>
                <a:gd name="T6" fmla="*/ 18 w 353"/>
                <a:gd name="T7" fmla="*/ 454 h 353"/>
                <a:gd name="T8" fmla="*/ 30 w 353"/>
                <a:gd name="T9" fmla="*/ 479 h 353"/>
                <a:gd name="T10" fmla="*/ 55 w 353"/>
                <a:gd name="T11" fmla="*/ 508 h 353"/>
                <a:gd name="T12" fmla="*/ 73 w 353"/>
                <a:gd name="T13" fmla="*/ 535 h 353"/>
                <a:gd name="T14" fmla="*/ 85 w 353"/>
                <a:gd name="T15" fmla="*/ 560 h 353"/>
                <a:gd name="T16" fmla="*/ 97 w 353"/>
                <a:gd name="T17" fmla="*/ 572 h 353"/>
                <a:gd name="T18" fmla="*/ 109 w 353"/>
                <a:gd name="T19" fmla="*/ 601 h 353"/>
                <a:gd name="T20" fmla="*/ 121 w 353"/>
                <a:gd name="T21" fmla="*/ 614 h 353"/>
                <a:gd name="T22" fmla="*/ 133 w 353"/>
                <a:gd name="T23" fmla="*/ 641 h 353"/>
                <a:gd name="T24" fmla="*/ 158 w 353"/>
                <a:gd name="T25" fmla="*/ 669 h 353"/>
                <a:gd name="T26" fmla="*/ 182 w 353"/>
                <a:gd name="T27" fmla="*/ 710 h 353"/>
                <a:gd name="T28" fmla="*/ 182 w 353"/>
                <a:gd name="T29" fmla="*/ 720 h 353"/>
                <a:gd name="T30" fmla="*/ 188 w 353"/>
                <a:gd name="T31" fmla="*/ 735 h 353"/>
                <a:gd name="T32" fmla="*/ 212 w 353"/>
                <a:gd name="T33" fmla="*/ 764 h 353"/>
                <a:gd name="T34" fmla="*/ 218 w 353"/>
                <a:gd name="T35" fmla="*/ 789 h 353"/>
                <a:gd name="T36" fmla="*/ 243 w 353"/>
                <a:gd name="T37" fmla="*/ 789 h 353"/>
                <a:gd name="T38" fmla="*/ 267 w 353"/>
                <a:gd name="T39" fmla="*/ 775 h 353"/>
                <a:gd name="T40" fmla="*/ 284 w 353"/>
                <a:gd name="T41" fmla="*/ 750 h 353"/>
                <a:gd name="T42" fmla="*/ 296 w 353"/>
                <a:gd name="T43" fmla="*/ 720 h 353"/>
                <a:gd name="T44" fmla="*/ 315 w 353"/>
                <a:gd name="T45" fmla="*/ 697 h 353"/>
                <a:gd name="T46" fmla="*/ 339 w 353"/>
                <a:gd name="T47" fmla="*/ 655 h 353"/>
                <a:gd name="T48" fmla="*/ 363 w 353"/>
                <a:gd name="T49" fmla="*/ 627 h 353"/>
                <a:gd name="T50" fmla="*/ 381 w 353"/>
                <a:gd name="T51" fmla="*/ 601 h 353"/>
                <a:gd name="T52" fmla="*/ 375 w 353"/>
                <a:gd name="T53" fmla="*/ 560 h 353"/>
                <a:gd name="T54" fmla="*/ 351 w 353"/>
                <a:gd name="T55" fmla="*/ 560 h 353"/>
                <a:gd name="T56" fmla="*/ 345 w 353"/>
                <a:gd name="T57" fmla="*/ 521 h 353"/>
                <a:gd name="T58" fmla="*/ 331 w 353"/>
                <a:gd name="T59" fmla="*/ 479 h 353"/>
                <a:gd name="T60" fmla="*/ 345 w 353"/>
                <a:gd name="T61" fmla="*/ 467 h 353"/>
                <a:gd name="T62" fmla="*/ 339 w 353"/>
                <a:gd name="T63" fmla="*/ 362 h 353"/>
                <a:gd name="T64" fmla="*/ 331 w 353"/>
                <a:gd name="T65" fmla="*/ 310 h 353"/>
                <a:gd name="T66" fmla="*/ 331 w 353"/>
                <a:gd name="T67" fmla="*/ 310 h 353"/>
                <a:gd name="T68" fmla="*/ 323 w 353"/>
                <a:gd name="T69" fmla="*/ 217 h 353"/>
                <a:gd name="T70" fmla="*/ 308 w 353"/>
                <a:gd name="T71" fmla="*/ 186 h 353"/>
                <a:gd name="T72" fmla="*/ 290 w 353"/>
                <a:gd name="T73" fmla="*/ 147 h 353"/>
                <a:gd name="T74" fmla="*/ 302 w 353"/>
                <a:gd name="T75" fmla="*/ 107 h 353"/>
                <a:gd name="T76" fmla="*/ 308 w 353"/>
                <a:gd name="T77" fmla="*/ 80 h 353"/>
                <a:gd name="T78" fmla="*/ 308 w 353"/>
                <a:gd name="T79" fmla="*/ 13 h 353"/>
                <a:gd name="T80" fmla="*/ 308 w 353"/>
                <a:gd name="T81" fmla="*/ 0 h 353"/>
                <a:gd name="T82" fmla="*/ 272 w 353"/>
                <a:gd name="T83" fmla="*/ 0 h 353"/>
                <a:gd name="T84" fmla="*/ 255 w 353"/>
                <a:gd name="T85" fmla="*/ 13 h 353"/>
                <a:gd name="T86" fmla="*/ 225 w 353"/>
                <a:gd name="T87" fmla="*/ 13 h 353"/>
                <a:gd name="T88" fmla="*/ 206 w 353"/>
                <a:gd name="T89" fmla="*/ 13 h 353"/>
                <a:gd name="T90" fmla="*/ 188 w 353"/>
                <a:gd name="T91" fmla="*/ 27 h 353"/>
                <a:gd name="T92" fmla="*/ 164 w 353"/>
                <a:gd name="T93" fmla="*/ 39 h 353"/>
                <a:gd name="T94" fmla="*/ 158 w 353"/>
                <a:gd name="T95" fmla="*/ 54 h 353"/>
                <a:gd name="T96" fmla="*/ 133 w 353"/>
                <a:gd name="T97" fmla="*/ 68 h 353"/>
                <a:gd name="T98" fmla="*/ 115 w 353"/>
                <a:gd name="T99" fmla="*/ 80 h 353"/>
                <a:gd name="T100" fmla="*/ 121 w 353"/>
                <a:gd name="T101" fmla="*/ 93 h 353"/>
                <a:gd name="T102" fmla="*/ 121 w 353"/>
                <a:gd name="T103" fmla="*/ 132 h 353"/>
                <a:gd name="T104" fmla="*/ 127 w 353"/>
                <a:gd name="T105" fmla="*/ 162 h 353"/>
                <a:gd name="T106" fmla="*/ 145 w 353"/>
                <a:gd name="T107" fmla="*/ 200 h 353"/>
                <a:gd name="T108" fmla="*/ 133 w 353"/>
                <a:gd name="T109" fmla="*/ 217 h 353"/>
                <a:gd name="T110" fmla="*/ 115 w 353"/>
                <a:gd name="T111" fmla="*/ 217 h 353"/>
                <a:gd name="T112" fmla="*/ 91 w 353"/>
                <a:gd name="T113" fmla="*/ 243 h 353"/>
                <a:gd name="T114" fmla="*/ 91 w 353"/>
                <a:gd name="T115" fmla="*/ 268 h 353"/>
                <a:gd name="T116" fmla="*/ 67 w 353"/>
                <a:gd name="T117" fmla="*/ 295 h 353"/>
                <a:gd name="T118" fmla="*/ 55 w 353"/>
                <a:gd name="T119" fmla="*/ 323 h 353"/>
                <a:gd name="T120" fmla="*/ 30 w 353"/>
                <a:gd name="T121" fmla="*/ 334 h 353"/>
                <a:gd name="T122" fmla="*/ 18 w 353"/>
                <a:gd name="T123" fmla="*/ 349 h 353"/>
                <a:gd name="T124" fmla="*/ 6 w 353"/>
                <a:gd name="T125" fmla="*/ 362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990033"/>
            </a:solidFill>
            <a:ln w="9525">
              <a:solidFill>
                <a:srgbClr val="000000"/>
              </a:solidFill>
              <a:prstDash val="solid"/>
              <a:round/>
              <a:headEnd/>
              <a:tailEnd/>
            </a:ln>
          </p:spPr>
          <p:txBody>
            <a:bodyPr/>
            <a:lstStyle/>
            <a:p>
              <a:endParaRPr lang="en-US"/>
            </a:p>
          </p:txBody>
        </p:sp>
        <p:sp>
          <p:nvSpPr>
            <p:cNvPr id="18589" name="Freeform 175"/>
            <p:cNvSpPr>
              <a:spLocks noChangeAspect="1"/>
            </p:cNvSpPr>
            <p:nvPr/>
          </p:nvSpPr>
          <p:spPr bwMode="auto">
            <a:xfrm>
              <a:off x="2280" y="1965"/>
              <a:ext cx="13" cy="14"/>
            </a:xfrm>
            <a:custGeom>
              <a:avLst/>
              <a:gdLst>
                <a:gd name="T0" fmla="*/ 20 w 12"/>
                <a:gd name="T1" fmla="*/ 0 h 12"/>
                <a:gd name="T2" fmla="*/ 13 w 12"/>
                <a:gd name="T3" fmla="*/ 18 h 12"/>
                <a:gd name="T4" fmla="*/ 0 w 12"/>
                <a:gd name="T5" fmla="*/ 35 h 12"/>
                <a:gd name="T6" fmla="*/ 20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6"/>
                  </a:lnTo>
                  <a:lnTo>
                    <a:pt x="0" y="12"/>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8590" name="Freeform 176"/>
            <p:cNvSpPr>
              <a:spLocks noChangeAspect="1"/>
            </p:cNvSpPr>
            <p:nvPr/>
          </p:nvSpPr>
          <p:spPr bwMode="auto">
            <a:xfrm>
              <a:off x="2237" y="1972"/>
              <a:ext cx="6" cy="14"/>
            </a:xfrm>
            <a:custGeom>
              <a:avLst/>
              <a:gdLst>
                <a:gd name="T0" fmla="*/ 6 w 6"/>
                <a:gd name="T1" fmla="*/ 0 h 12"/>
                <a:gd name="T2" fmla="*/ 0 w 6"/>
                <a:gd name="T3" fmla="*/ 35 h 12"/>
                <a:gd name="T4" fmla="*/ 0 w 6"/>
                <a:gd name="T5" fmla="*/ 18 h 12"/>
                <a:gd name="T6" fmla="*/ 6 w 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0"/>
                  </a:moveTo>
                  <a:lnTo>
                    <a:pt x="0" y="12"/>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8591" name="Freeform 177"/>
            <p:cNvSpPr>
              <a:spLocks noChangeAspect="1"/>
            </p:cNvSpPr>
            <p:nvPr/>
          </p:nvSpPr>
          <p:spPr bwMode="auto">
            <a:xfrm>
              <a:off x="2255" y="1986"/>
              <a:ext cx="6" cy="5"/>
            </a:xfrm>
            <a:custGeom>
              <a:avLst/>
              <a:gdLst>
                <a:gd name="T0" fmla="*/ 6 w 6"/>
                <a:gd name="T1" fmla="*/ 0 h 5"/>
                <a:gd name="T2" fmla="*/ 6 w 6"/>
                <a:gd name="T3" fmla="*/ 5 h 5"/>
                <a:gd name="T4" fmla="*/ 0 w 6"/>
                <a:gd name="T5" fmla="*/ 0 h 5"/>
                <a:gd name="T6" fmla="*/ 6 w 6"/>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0"/>
                  </a:moveTo>
                  <a:lnTo>
                    <a:pt x="6" y="5"/>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8592" name="Freeform 178"/>
            <p:cNvSpPr>
              <a:spLocks noChangeAspect="1"/>
            </p:cNvSpPr>
            <p:nvPr/>
          </p:nvSpPr>
          <p:spPr bwMode="auto">
            <a:xfrm>
              <a:off x="2293" y="1959"/>
              <a:ext cx="5" cy="1"/>
            </a:xfrm>
            <a:custGeom>
              <a:avLst/>
              <a:gdLst>
                <a:gd name="T0" fmla="*/ 3 w 6"/>
                <a:gd name="T1" fmla="*/ 0 h 1"/>
                <a:gd name="T2" fmla="*/ 3 w 6"/>
                <a:gd name="T3" fmla="*/ 0 h 1"/>
                <a:gd name="T4" fmla="*/ 0 w 6"/>
                <a:gd name="T5" fmla="*/ 0 h 1"/>
                <a:gd name="T6" fmla="*/ 3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8593" name="Rectangle 179"/>
            <p:cNvSpPr>
              <a:spLocks noChangeAspect="1" noChangeArrowheads="1"/>
            </p:cNvSpPr>
            <p:nvPr/>
          </p:nvSpPr>
          <p:spPr bwMode="auto">
            <a:xfrm>
              <a:off x="2097" y="2240"/>
              <a:ext cx="6"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94" name="Rectangle 180"/>
            <p:cNvSpPr>
              <a:spLocks noChangeAspect="1" noChangeArrowheads="1"/>
            </p:cNvSpPr>
            <p:nvPr/>
          </p:nvSpPr>
          <p:spPr bwMode="auto">
            <a:xfrm>
              <a:off x="2437" y="1803"/>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95" name="Freeform 181"/>
            <p:cNvSpPr>
              <a:spLocks noChangeAspect="1"/>
            </p:cNvSpPr>
            <p:nvPr/>
          </p:nvSpPr>
          <p:spPr bwMode="auto">
            <a:xfrm>
              <a:off x="2685" y="1871"/>
              <a:ext cx="279" cy="302"/>
            </a:xfrm>
            <a:custGeom>
              <a:avLst/>
              <a:gdLst>
                <a:gd name="T0" fmla="*/ 286 w 275"/>
                <a:gd name="T1" fmla="*/ 606 h 269"/>
                <a:gd name="T2" fmla="*/ 286 w 275"/>
                <a:gd name="T3" fmla="*/ 592 h 269"/>
                <a:gd name="T4" fmla="*/ 303 w 275"/>
                <a:gd name="T5" fmla="*/ 592 h 269"/>
                <a:gd name="T6" fmla="*/ 303 w 275"/>
                <a:gd name="T7" fmla="*/ 536 h 269"/>
                <a:gd name="T8" fmla="*/ 297 w 275"/>
                <a:gd name="T9" fmla="*/ 495 h 269"/>
                <a:gd name="T10" fmla="*/ 297 w 275"/>
                <a:gd name="T11" fmla="*/ 335 h 269"/>
                <a:gd name="T12" fmla="*/ 292 w 275"/>
                <a:gd name="T13" fmla="*/ 242 h 269"/>
                <a:gd name="T14" fmla="*/ 292 w 275"/>
                <a:gd name="T15" fmla="*/ 203 h 269"/>
                <a:gd name="T16" fmla="*/ 292 w 275"/>
                <a:gd name="T17" fmla="*/ 163 h 269"/>
                <a:gd name="T18" fmla="*/ 292 w 275"/>
                <a:gd name="T19" fmla="*/ 120 h 269"/>
                <a:gd name="T20" fmla="*/ 292 w 275"/>
                <a:gd name="T21" fmla="*/ 94 h 269"/>
                <a:gd name="T22" fmla="*/ 292 w 275"/>
                <a:gd name="T23" fmla="*/ 68 h 269"/>
                <a:gd name="T24" fmla="*/ 280 w 275"/>
                <a:gd name="T25" fmla="*/ 54 h 269"/>
                <a:gd name="T26" fmla="*/ 251 w 275"/>
                <a:gd name="T27" fmla="*/ 39 h 269"/>
                <a:gd name="T28" fmla="*/ 251 w 275"/>
                <a:gd name="T29" fmla="*/ 13 h 269"/>
                <a:gd name="T30" fmla="*/ 225 w 275"/>
                <a:gd name="T31" fmla="*/ 13 h 269"/>
                <a:gd name="T32" fmla="*/ 213 w 275"/>
                <a:gd name="T33" fmla="*/ 27 h 269"/>
                <a:gd name="T34" fmla="*/ 201 w 275"/>
                <a:gd name="T35" fmla="*/ 39 h 269"/>
                <a:gd name="T36" fmla="*/ 201 w 275"/>
                <a:gd name="T37" fmla="*/ 107 h 269"/>
                <a:gd name="T38" fmla="*/ 178 w 275"/>
                <a:gd name="T39" fmla="*/ 120 h 269"/>
                <a:gd name="T40" fmla="*/ 158 w 275"/>
                <a:gd name="T41" fmla="*/ 107 h 269"/>
                <a:gd name="T42" fmla="*/ 140 w 275"/>
                <a:gd name="T43" fmla="*/ 81 h 269"/>
                <a:gd name="T44" fmla="*/ 114 w 275"/>
                <a:gd name="T45" fmla="*/ 68 h 269"/>
                <a:gd name="T46" fmla="*/ 103 w 275"/>
                <a:gd name="T47" fmla="*/ 27 h 269"/>
                <a:gd name="T48" fmla="*/ 85 w 275"/>
                <a:gd name="T49" fmla="*/ 27 h 269"/>
                <a:gd name="T50" fmla="*/ 67 w 275"/>
                <a:gd name="T51" fmla="*/ 13 h 269"/>
                <a:gd name="T52" fmla="*/ 43 w 275"/>
                <a:gd name="T53" fmla="*/ 0 h 269"/>
                <a:gd name="T54" fmla="*/ 43 w 275"/>
                <a:gd name="T55" fmla="*/ 27 h 269"/>
                <a:gd name="T56" fmla="*/ 24 w 275"/>
                <a:gd name="T57" fmla="*/ 54 h 269"/>
                <a:gd name="T58" fmla="*/ 12 w 275"/>
                <a:gd name="T59" fmla="*/ 81 h 269"/>
                <a:gd name="T60" fmla="*/ 12 w 275"/>
                <a:gd name="T61" fmla="*/ 107 h 269"/>
                <a:gd name="T62" fmla="*/ 0 w 275"/>
                <a:gd name="T63" fmla="*/ 134 h 269"/>
                <a:gd name="T64" fmla="*/ 0 w 275"/>
                <a:gd name="T65" fmla="*/ 134 h 269"/>
                <a:gd name="T66" fmla="*/ 6 w 275"/>
                <a:gd name="T67" fmla="*/ 189 h 269"/>
                <a:gd name="T68" fmla="*/ 12 w 275"/>
                <a:gd name="T69" fmla="*/ 295 h 269"/>
                <a:gd name="T70" fmla="*/ 0 w 275"/>
                <a:gd name="T71" fmla="*/ 309 h 269"/>
                <a:gd name="T72" fmla="*/ 12 w 275"/>
                <a:gd name="T73" fmla="*/ 348 h 269"/>
                <a:gd name="T74" fmla="*/ 18 w 275"/>
                <a:gd name="T75" fmla="*/ 390 h 269"/>
                <a:gd name="T76" fmla="*/ 49 w 275"/>
                <a:gd name="T77" fmla="*/ 390 h 269"/>
                <a:gd name="T78" fmla="*/ 55 w 275"/>
                <a:gd name="T79" fmla="*/ 428 h 269"/>
                <a:gd name="T80" fmla="*/ 79 w 275"/>
                <a:gd name="T81" fmla="*/ 441 h 269"/>
                <a:gd name="T82" fmla="*/ 91 w 275"/>
                <a:gd name="T83" fmla="*/ 470 h 269"/>
                <a:gd name="T84" fmla="*/ 103 w 275"/>
                <a:gd name="T85" fmla="*/ 456 h 269"/>
                <a:gd name="T86" fmla="*/ 128 w 275"/>
                <a:gd name="T87" fmla="*/ 428 h 269"/>
                <a:gd name="T88" fmla="*/ 146 w 275"/>
                <a:gd name="T89" fmla="*/ 456 h 269"/>
                <a:gd name="T90" fmla="*/ 187 w 275"/>
                <a:gd name="T91" fmla="*/ 495 h 269"/>
                <a:gd name="T92" fmla="*/ 207 w 275"/>
                <a:gd name="T93" fmla="*/ 523 h 269"/>
                <a:gd name="T94" fmla="*/ 225 w 275"/>
                <a:gd name="T95" fmla="*/ 536 h 269"/>
                <a:gd name="T96" fmla="*/ 267 w 275"/>
                <a:gd name="T97" fmla="*/ 592 h 269"/>
                <a:gd name="T98" fmla="*/ 286 w 275"/>
                <a:gd name="T99" fmla="*/ 606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E1E1E1"/>
            </a:solidFill>
            <a:ln w="9525">
              <a:solidFill>
                <a:srgbClr val="000000"/>
              </a:solidFill>
              <a:prstDash val="solid"/>
              <a:round/>
              <a:headEnd/>
              <a:tailEnd/>
            </a:ln>
          </p:spPr>
          <p:txBody>
            <a:bodyPr/>
            <a:lstStyle/>
            <a:p>
              <a:endParaRPr lang="en-US"/>
            </a:p>
          </p:txBody>
        </p:sp>
        <p:sp>
          <p:nvSpPr>
            <p:cNvPr id="18596" name="Freeform 182"/>
            <p:cNvSpPr>
              <a:spLocks noChangeAspect="1"/>
            </p:cNvSpPr>
            <p:nvPr/>
          </p:nvSpPr>
          <p:spPr bwMode="auto">
            <a:xfrm>
              <a:off x="2309" y="2052"/>
              <a:ext cx="292" cy="330"/>
            </a:xfrm>
            <a:custGeom>
              <a:avLst/>
              <a:gdLst>
                <a:gd name="T0" fmla="*/ 67 w 288"/>
                <a:gd name="T1" fmla="*/ 621 h 294"/>
                <a:gd name="T2" fmla="*/ 79 w 288"/>
                <a:gd name="T3" fmla="*/ 659 h 294"/>
                <a:gd name="T4" fmla="*/ 97 w 288"/>
                <a:gd name="T5" fmla="*/ 659 h 294"/>
                <a:gd name="T6" fmla="*/ 110 w 288"/>
                <a:gd name="T7" fmla="*/ 647 h 294"/>
                <a:gd name="T8" fmla="*/ 128 w 288"/>
                <a:gd name="T9" fmla="*/ 659 h 294"/>
                <a:gd name="T10" fmla="*/ 140 w 288"/>
                <a:gd name="T11" fmla="*/ 580 h 294"/>
                <a:gd name="T12" fmla="*/ 152 w 288"/>
                <a:gd name="T13" fmla="*/ 539 h 294"/>
                <a:gd name="T14" fmla="*/ 164 w 288"/>
                <a:gd name="T15" fmla="*/ 526 h 294"/>
                <a:gd name="T16" fmla="*/ 176 w 288"/>
                <a:gd name="T17" fmla="*/ 511 h 294"/>
                <a:gd name="T18" fmla="*/ 192 w 288"/>
                <a:gd name="T19" fmla="*/ 484 h 294"/>
                <a:gd name="T20" fmla="*/ 219 w 288"/>
                <a:gd name="T21" fmla="*/ 442 h 294"/>
                <a:gd name="T22" fmla="*/ 243 w 288"/>
                <a:gd name="T23" fmla="*/ 442 h 294"/>
                <a:gd name="T24" fmla="*/ 286 w 288"/>
                <a:gd name="T25" fmla="*/ 431 h 294"/>
                <a:gd name="T26" fmla="*/ 310 w 288"/>
                <a:gd name="T27" fmla="*/ 391 h 294"/>
                <a:gd name="T28" fmla="*/ 310 w 288"/>
                <a:gd name="T29" fmla="*/ 323 h 294"/>
                <a:gd name="T30" fmla="*/ 316 w 288"/>
                <a:gd name="T31" fmla="*/ 257 h 294"/>
                <a:gd name="T32" fmla="*/ 292 w 288"/>
                <a:gd name="T33" fmla="*/ 229 h 294"/>
                <a:gd name="T34" fmla="*/ 256 w 288"/>
                <a:gd name="T35" fmla="*/ 189 h 294"/>
                <a:gd name="T36" fmla="*/ 231 w 288"/>
                <a:gd name="T37" fmla="*/ 134 h 294"/>
                <a:gd name="T38" fmla="*/ 201 w 288"/>
                <a:gd name="T39" fmla="*/ 81 h 294"/>
                <a:gd name="T40" fmla="*/ 170 w 288"/>
                <a:gd name="T41" fmla="*/ 39 h 294"/>
                <a:gd name="T42" fmla="*/ 146 w 288"/>
                <a:gd name="T43" fmla="*/ 0 h 294"/>
                <a:gd name="T44" fmla="*/ 122 w 288"/>
                <a:gd name="T45" fmla="*/ 147 h 294"/>
                <a:gd name="T46" fmla="*/ 128 w 288"/>
                <a:gd name="T47" fmla="*/ 378 h 294"/>
                <a:gd name="T48" fmla="*/ 128 w 288"/>
                <a:gd name="T49" fmla="*/ 431 h 294"/>
                <a:gd name="T50" fmla="*/ 55 w 288"/>
                <a:gd name="T51" fmla="*/ 419 h 294"/>
                <a:gd name="T52" fmla="*/ 18 w 288"/>
                <a:gd name="T53" fmla="*/ 431 h 294"/>
                <a:gd name="T54" fmla="*/ 0 w 288"/>
                <a:gd name="T55" fmla="*/ 457 h 294"/>
                <a:gd name="T56" fmla="*/ 6 w 288"/>
                <a:gd name="T57" fmla="*/ 496 h 294"/>
                <a:gd name="T58" fmla="*/ 12 w 288"/>
                <a:gd name="T59" fmla="*/ 567 h 294"/>
                <a:gd name="T60" fmla="*/ 24 w 288"/>
                <a:gd name="T61" fmla="*/ 580 h 294"/>
                <a:gd name="T62" fmla="*/ 43 w 288"/>
                <a:gd name="T63" fmla="*/ 580 h 294"/>
                <a:gd name="T64" fmla="*/ 61 w 288"/>
                <a:gd name="T65" fmla="*/ 567 h 294"/>
                <a:gd name="T66" fmla="*/ 73 w 288"/>
                <a:gd name="T67" fmla="*/ 607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415A6B"/>
            </a:solidFill>
            <a:ln w="9525">
              <a:solidFill>
                <a:srgbClr val="000000"/>
              </a:solidFill>
              <a:prstDash val="solid"/>
              <a:round/>
              <a:headEnd/>
              <a:tailEnd/>
            </a:ln>
          </p:spPr>
          <p:txBody>
            <a:bodyPr/>
            <a:lstStyle/>
            <a:p>
              <a:endParaRPr lang="en-US"/>
            </a:p>
          </p:txBody>
        </p:sp>
        <p:sp>
          <p:nvSpPr>
            <p:cNvPr id="18597" name="Rectangle 183"/>
            <p:cNvSpPr>
              <a:spLocks noChangeAspect="1" noChangeArrowheads="1"/>
            </p:cNvSpPr>
            <p:nvPr/>
          </p:nvSpPr>
          <p:spPr bwMode="auto">
            <a:xfrm>
              <a:off x="2764" y="1810"/>
              <a:ext cx="6"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598" name="Freeform 184"/>
            <p:cNvSpPr>
              <a:spLocks noChangeAspect="1"/>
            </p:cNvSpPr>
            <p:nvPr/>
          </p:nvSpPr>
          <p:spPr bwMode="auto">
            <a:xfrm>
              <a:off x="2225" y="1998"/>
              <a:ext cx="218" cy="283"/>
            </a:xfrm>
            <a:custGeom>
              <a:avLst/>
              <a:gdLst>
                <a:gd name="T0" fmla="*/ 12 w 215"/>
                <a:gd name="T1" fmla="*/ 489 h 252"/>
                <a:gd name="T2" fmla="*/ 6 w 215"/>
                <a:gd name="T3" fmla="*/ 513 h 252"/>
                <a:gd name="T4" fmla="*/ 12 w 215"/>
                <a:gd name="T5" fmla="*/ 460 h 252"/>
                <a:gd name="T6" fmla="*/ 18 w 215"/>
                <a:gd name="T7" fmla="*/ 404 h 252"/>
                <a:gd name="T8" fmla="*/ 12 w 215"/>
                <a:gd name="T9" fmla="*/ 365 h 252"/>
                <a:gd name="T10" fmla="*/ 12 w 215"/>
                <a:gd name="T11" fmla="*/ 310 h 252"/>
                <a:gd name="T12" fmla="*/ 0 w 215"/>
                <a:gd name="T13" fmla="*/ 285 h 252"/>
                <a:gd name="T14" fmla="*/ 0 w 215"/>
                <a:gd name="T15" fmla="*/ 296 h 252"/>
                <a:gd name="T16" fmla="*/ 6 w 215"/>
                <a:gd name="T17" fmla="*/ 273 h 252"/>
                <a:gd name="T18" fmla="*/ 79 w 215"/>
                <a:gd name="T19" fmla="*/ 273 h 252"/>
                <a:gd name="T20" fmla="*/ 79 w 215"/>
                <a:gd name="T21" fmla="*/ 231 h 252"/>
                <a:gd name="T22" fmla="*/ 79 w 215"/>
                <a:gd name="T23" fmla="*/ 203 h 252"/>
                <a:gd name="T24" fmla="*/ 96 w 215"/>
                <a:gd name="T25" fmla="*/ 176 h 252"/>
                <a:gd name="T26" fmla="*/ 96 w 215"/>
                <a:gd name="T27" fmla="*/ 122 h 252"/>
                <a:gd name="T28" fmla="*/ 96 w 215"/>
                <a:gd name="T29" fmla="*/ 69 h 252"/>
                <a:gd name="T30" fmla="*/ 163 w 215"/>
                <a:gd name="T31" fmla="*/ 69 h 252"/>
                <a:gd name="T32" fmla="*/ 163 w 215"/>
                <a:gd name="T33" fmla="*/ 0 h 252"/>
                <a:gd name="T34" fmla="*/ 181 w 215"/>
                <a:gd name="T35" fmla="*/ 27 h 252"/>
                <a:gd name="T36" fmla="*/ 199 w 215"/>
                <a:gd name="T37" fmla="*/ 54 h 252"/>
                <a:gd name="T38" fmla="*/ 218 w 215"/>
                <a:gd name="T39" fmla="*/ 81 h 252"/>
                <a:gd name="T40" fmla="*/ 236 w 215"/>
                <a:gd name="T41" fmla="*/ 109 h 252"/>
                <a:gd name="T42" fmla="*/ 206 w 215"/>
                <a:gd name="T43" fmla="*/ 109 h 252"/>
                <a:gd name="T44" fmla="*/ 212 w 215"/>
                <a:gd name="T45" fmla="*/ 257 h 252"/>
                <a:gd name="T46" fmla="*/ 212 w 215"/>
                <a:gd name="T47" fmla="*/ 296 h 252"/>
                <a:gd name="T48" fmla="*/ 218 w 215"/>
                <a:gd name="T49" fmla="*/ 489 h 252"/>
                <a:gd name="T50" fmla="*/ 224 w 215"/>
                <a:gd name="T51" fmla="*/ 500 h 252"/>
                <a:gd name="T52" fmla="*/ 218 w 215"/>
                <a:gd name="T53" fmla="*/ 541 h 252"/>
                <a:gd name="T54" fmla="*/ 145 w 215"/>
                <a:gd name="T55" fmla="*/ 541 h 252"/>
                <a:gd name="T56" fmla="*/ 145 w 215"/>
                <a:gd name="T57" fmla="*/ 527 h 252"/>
                <a:gd name="T58" fmla="*/ 120 w 215"/>
                <a:gd name="T59" fmla="*/ 541 h 252"/>
                <a:gd name="T60" fmla="*/ 108 w 215"/>
                <a:gd name="T61" fmla="*/ 541 h 252"/>
                <a:gd name="T62" fmla="*/ 102 w 215"/>
                <a:gd name="T63" fmla="*/ 527 h 252"/>
                <a:gd name="T64" fmla="*/ 90 w 215"/>
                <a:gd name="T65" fmla="*/ 567 h 252"/>
                <a:gd name="T66" fmla="*/ 90 w 215"/>
                <a:gd name="T67" fmla="*/ 567 h 252"/>
                <a:gd name="T68" fmla="*/ 79 w 215"/>
                <a:gd name="T69" fmla="*/ 541 h 252"/>
                <a:gd name="T70" fmla="*/ 61 w 215"/>
                <a:gd name="T71" fmla="*/ 513 h 252"/>
                <a:gd name="T72" fmla="*/ 49 w 215"/>
                <a:gd name="T73" fmla="*/ 489 h 252"/>
                <a:gd name="T74" fmla="*/ 24 w 215"/>
                <a:gd name="T75" fmla="*/ 489 h 252"/>
                <a:gd name="T76" fmla="*/ 12 w 215"/>
                <a:gd name="T77" fmla="*/ 489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415A6B"/>
            </a:solidFill>
            <a:ln w="9525">
              <a:solidFill>
                <a:srgbClr val="000000"/>
              </a:solidFill>
              <a:prstDash val="solid"/>
              <a:round/>
              <a:headEnd/>
              <a:tailEnd/>
            </a:ln>
          </p:spPr>
          <p:txBody>
            <a:bodyPr/>
            <a:lstStyle/>
            <a:p>
              <a:endParaRPr lang="en-US"/>
            </a:p>
          </p:txBody>
        </p:sp>
        <p:sp>
          <p:nvSpPr>
            <p:cNvPr id="18599" name="Freeform 185"/>
            <p:cNvSpPr>
              <a:spLocks noChangeAspect="1"/>
            </p:cNvSpPr>
            <p:nvPr/>
          </p:nvSpPr>
          <p:spPr bwMode="auto">
            <a:xfrm>
              <a:off x="2298" y="1810"/>
              <a:ext cx="212" cy="181"/>
            </a:xfrm>
            <a:custGeom>
              <a:avLst/>
              <a:gdLst>
                <a:gd name="T0" fmla="*/ 121 w 209"/>
                <a:gd name="T1" fmla="*/ 94 h 161"/>
                <a:gd name="T2" fmla="*/ 96 w 209"/>
                <a:gd name="T3" fmla="*/ 111 h 161"/>
                <a:gd name="T4" fmla="*/ 84 w 209"/>
                <a:gd name="T5" fmla="*/ 134 h 161"/>
                <a:gd name="T6" fmla="*/ 72 w 209"/>
                <a:gd name="T7" fmla="*/ 163 h 161"/>
                <a:gd name="T8" fmla="*/ 66 w 209"/>
                <a:gd name="T9" fmla="*/ 205 h 161"/>
                <a:gd name="T10" fmla="*/ 66 w 209"/>
                <a:gd name="T11" fmla="*/ 244 h 161"/>
                <a:gd name="T12" fmla="*/ 60 w 209"/>
                <a:gd name="T13" fmla="*/ 273 h 161"/>
                <a:gd name="T14" fmla="*/ 54 w 209"/>
                <a:gd name="T15" fmla="*/ 313 h 161"/>
                <a:gd name="T16" fmla="*/ 29 w 209"/>
                <a:gd name="T17" fmla="*/ 327 h 161"/>
                <a:gd name="T18" fmla="*/ 17 w 209"/>
                <a:gd name="T19" fmla="*/ 353 h 161"/>
                <a:gd name="T20" fmla="*/ 0 w 209"/>
                <a:gd name="T21" fmla="*/ 364 h 161"/>
                <a:gd name="T22" fmla="*/ 84 w 209"/>
                <a:gd name="T23" fmla="*/ 364 h 161"/>
                <a:gd name="T24" fmla="*/ 90 w 209"/>
                <a:gd name="T25" fmla="*/ 313 h 161"/>
                <a:gd name="T26" fmla="*/ 102 w 209"/>
                <a:gd name="T27" fmla="*/ 298 h 161"/>
                <a:gd name="T28" fmla="*/ 121 w 209"/>
                <a:gd name="T29" fmla="*/ 287 h 161"/>
                <a:gd name="T30" fmla="*/ 139 w 209"/>
                <a:gd name="T31" fmla="*/ 273 h 161"/>
                <a:gd name="T32" fmla="*/ 151 w 209"/>
                <a:gd name="T33" fmla="*/ 244 h 161"/>
                <a:gd name="T34" fmla="*/ 175 w 209"/>
                <a:gd name="T35" fmla="*/ 217 h 161"/>
                <a:gd name="T36" fmla="*/ 175 w 209"/>
                <a:gd name="T37" fmla="*/ 191 h 161"/>
                <a:gd name="T38" fmla="*/ 206 w 209"/>
                <a:gd name="T39" fmla="*/ 163 h 161"/>
                <a:gd name="T40" fmla="*/ 224 w 209"/>
                <a:gd name="T41" fmla="*/ 163 h 161"/>
                <a:gd name="T42" fmla="*/ 230 w 209"/>
                <a:gd name="T43" fmla="*/ 150 h 161"/>
                <a:gd name="T44" fmla="*/ 218 w 209"/>
                <a:gd name="T45" fmla="*/ 111 h 161"/>
                <a:gd name="T46" fmla="*/ 212 w 209"/>
                <a:gd name="T47" fmla="*/ 81 h 161"/>
                <a:gd name="T48" fmla="*/ 212 w 209"/>
                <a:gd name="T49" fmla="*/ 39 h 161"/>
                <a:gd name="T50" fmla="*/ 206 w 209"/>
                <a:gd name="T51" fmla="*/ 27 h 161"/>
                <a:gd name="T52" fmla="*/ 193 w 209"/>
                <a:gd name="T53" fmla="*/ 27 h 161"/>
                <a:gd name="T54" fmla="*/ 193 w 209"/>
                <a:gd name="T55" fmla="*/ 27 h 161"/>
                <a:gd name="T56" fmla="*/ 157 w 209"/>
                <a:gd name="T57" fmla="*/ 27 h 161"/>
                <a:gd name="T58" fmla="*/ 145 w 209"/>
                <a:gd name="T59" fmla="*/ 0 h 161"/>
                <a:gd name="T60" fmla="*/ 139 w 209"/>
                <a:gd name="T61" fmla="*/ 13 h 161"/>
                <a:gd name="T62" fmla="*/ 121 w 209"/>
                <a:gd name="T63" fmla="*/ 94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990033"/>
            </a:solidFill>
            <a:ln w="9525">
              <a:solidFill>
                <a:srgbClr val="000000"/>
              </a:solidFill>
              <a:prstDash val="solid"/>
              <a:round/>
              <a:headEnd/>
              <a:tailEnd/>
            </a:ln>
          </p:spPr>
          <p:txBody>
            <a:bodyPr/>
            <a:lstStyle/>
            <a:p>
              <a:endParaRPr lang="en-US"/>
            </a:p>
          </p:txBody>
        </p:sp>
        <p:sp>
          <p:nvSpPr>
            <p:cNvPr id="18600" name="Freeform 186"/>
            <p:cNvSpPr>
              <a:spLocks noChangeAspect="1"/>
            </p:cNvSpPr>
            <p:nvPr/>
          </p:nvSpPr>
          <p:spPr bwMode="auto">
            <a:xfrm>
              <a:off x="2528" y="2086"/>
              <a:ext cx="279" cy="262"/>
            </a:xfrm>
            <a:custGeom>
              <a:avLst/>
              <a:gdLst>
                <a:gd name="T0" fmla="*/ 30 w 275"/>
                <a:gd name="T1" fmla="*/ 476 h 234"/>
                <a:gd name="T2" fmla="*/ 24 w 275"/>
                <a:gd name="T3" fmla="*/ 476 h 234"/>
                <a:gd name="T4" fmla="*/ 12 w 275"/>
                <a:gd name="T5" fmla="*/ 461 h 234"/>
                <a:gd name="T6" fmla="*/ 12 w 275"/>
                <a:gd name="T7" fmla="*/ 449 h 234"/>
                <a:gd name="T8" fmla="*/ 18 w 275"/>
                <a:gd name="T9" fmla="*/ 449 h 234"/>
                <a:gd name="T10" fmla="*/ 6 w 275"/>
                <a:gd name="T11" fmla="*/ 410 h 234"/>
                <a:gd name="T12" fmla="*/ 0 w 275"/>
                <a:gd name="T13" fmla="*/ 368 h 234"/>
                <a:gd name="T14" fmla="*/ 6 w 275"/>
                <a:gd name="T15" fmla="*/ 368 h 234"/>
                <a:gd name="T16" fmla="*/ 18 w 275"/>
                <a:gd name="T17" fmla="*/ 356 h 234"/>
                <a:gd name="T18" fmla="*/ 49 w 275"/>
                <a:gd name="T19" fmla="*/ 356 h 234"/>
                <a:gd name="T20" fmla="*/ 67 w 275"/>
                <a:gd name="T21" fmla="*/ 356 h 234"/>
                <a:gd name="T22" fmla="*/ 73 w 275"/>
                <a:gd name="T23" fmla="*/ 317 h 234"/>
                <a:gd name="T24" fmla="*/ 73 w 275"/>
                <a:gd name="T25" fmla="*/ 292 h 234"/>
                <a:gd name="T26" fmla="*/ 73 w 275"/>
                <a:gd name="T27" fmla="*/ 251 h 234"/>
                <a:gd name="T28" fmla="*/ 79 w 275"/>
                <a:gd name="T29" fmla="*/ 224 h 234"/>
                <a:gd name="T30" fmla="*/ 79 w 275"/>
                <a:gd name="T31" fmla="*/ 186 h 234"/>
                <a:gd name="T32" fmla="*/ 103 w 275"/>
                <a:gd name="T33" fmla="*/ 171 h 234"/>
                <a:gd name="T34" fmla="*/ 127 w 275"/>
                <a:gd name="T35" fmla="*/ 146 h 234"/>
                <a:gd name="T36" fmla="*/ 139 w 275"/>
                <a:gd name="T37" fmla="*/ 118 h 234"/>
                <a:gd name="T38" fmla="*/ 157 w 275"/>
                <a:gd name="T39" fmla="*/ 93 h 234"/>
                <a:gd name="T40" fmla="*/ 176 w 275"/>
                <a:gd name="T41" fmla="*/ 54 h 234"/>
                <a:gd name="T42" fmla="*/ 206 w 275"/>
                <a:gd name="T43" fmla="*/ 27 h 234"/>
                <a:gd name="T44" fmla="*/ 224 w 275"/>
                <a:gd name="T45" fmla="*/ 0 h 234"/>
                <a:gd name="T46" fmla="*/ 250 w 275"/>
                <a:gd name="T47" fmla="*/ 13 h 234"/>
                <a:gd name="T48" fmla="*/ 266 w 275"/>
                <a:gd name="T49" fmla="*/ 39 h 234"/>
                <a:gd name="T50" fmla="*/ 279 w 275"/>
                <a:gd name="T51" fmla="*/ 27 h 234"/>
                <a:gd name="T52" fmla="*/ 285 w 275"/>
                <a:gd name="T53" fmla="*/ 27 h 234"/>
                <a:gd name="T54" fmla="*/ 285 w 275"/>
                <a:gd name="T55" fmla="*/ 54 h 234"/>
                <a:gd name="T56" fmla="*/ 285 w 275"/>
                <a:gd name="T57" fmla="*/ 93 h 234"/>
                <a:gd name="T58" fmla="*/ 303 w 275"/>
                <a:gd name="T59" fmla="*/ 132 h 234"/>
                <a:gd name="T60" fmla="*/ 297 w 275"/>
                <a:gd name="T61" fmla="*/ 160 h 234"/>
                <a:gd name="T62" fmla="*/ 297 w 275"/>
                <a:gd name="T63" fmla="*/ 186 h 234"/>
                <a:gd name="T64" fmla="*/ 297 w 275"/>
                <a:gd name="T65" fmla="*/ 224 h 234"/>
                <a:gd name="T66" fmla="*/ 291 w 275"/>
                <a:gd name="T67" fmla="*/ 292 h 234"/>
                <a:gd name="T68" fmla="*/ 285 w 275"/>
                <a:gd name="T69" fmla="*/ 317 h 234"/>
                <a:gd name="T70" fmla="*/ 279 w 275"/>
                <a:gd name="T71" fmla="*/ 344 h 234"/>
                <a:gd name="T72" fmla="*/ 266 w 275"/>
                <a:gd name="T73" fmla="*/ 368 h 234"/>
                <a:gd name="T74" fmla="*/ 258 w 275"/>
                <a:gd name="T75" fmla="*/ 397 h 234"/>
                <a:gd name="T76" fmla="*/ 258 w 275"/>
                <a:gd name="T77" fmla="*/ 438 h 234"/>
                <a:gd name="T78" fmla="*/ 236 w 275"/>
                <a:gd name="T79" fmla="*/ 461 h 234"/>
                <a:gd name="T80" fmla="*/ 218 w 275"/>
                <a:gd name="T81" fmla="*/ 449 h 234"/>
                <a:gd name="T82" fmla="*/ 200 w 275"/>
                <a:gd name="T83" fmla="*/ 449 h 234"/>
                <a:gd name="T84" fmla="*/ 176 w 275"/>
                <a:gd name="T85" fmla="*/ 476 h 234"/>
                <a:gd name="T86" fmla="*/ 157 w 275"/>
                <a:gd name="T87" fmla="*/ 461 h 234"/>
                <a:gd name="T88" fmla="*/ 145 w 275"/>
                <a:gd name="T89" fmla="*/ 449 h 234"/>
                <a:gd name="T90" fmla="*/ 127 w 275"/>
                <a:gd name="T91" fmla="*/ 461 h 234"/>
                <a:gd name="T92" fmla="*/ 112 w 275"/>
                <a:gd name="T93" fmla="*/ 438 h 234"/>
                <a:gd name="T94" fmla="*/ 91 w 275"/>
                <a:gd name="T95" fmla="*/ 423 h 234"/>
                <a:gd name="T96" fmla="*/ 79 w 275"/>
                <a:gd name="T97" fmla="*/ 438 h 234"/>
                <a:gd name="T98" fmla="*/ 73 w 275"/>
                <a:gd name="T99" fmla="*/ 476 h 234"/>
                <a:gd name="T100" fmla="*/ 67 w 275"/>
                <a:gd name="T101" fmla="*/ 503 h 234"/>
                <a:gd name="T102" fmla="*/ 67 w 275"/>
                <a:gd name="T103" fmla="*/ 515 h 234"/>
                <a:gd name="T104" fmla="*/ 49 w 275"/>
                <a:gd name="T105" fmla="*/ 490 h 234"/>
                <a:gd name="T106" fmla="*/ 49 w 275"/>
                <a:gd name="T107" fmla="*/ 503 h 234"/>
                <a:gd name="T108" fmla="*/ 49 w 275"/>
                <a:gd name="T109" fmla="*/ 515 h 234"/>
                <a:gd name="T110" fmla="*/ 49 w 275"/>
                <a:gd name="T111" fmla="*/ 515 h 234"/>
                <a:gd name="T112" fmla="*/ 43 w 275"/>
                <a:gd name="T113" fmla="*/ 490 h 234"/>
                <a:gd name="T114" fmla="*/ 30 w 275"/>
                <a:gd name="T115" fmla="*/ 476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415A6B"/>
            </a:solidFill>
            <a:ln w="9525">
              <a:solidFill>
                <a:srgbClr val="000000"/>
              </a:solidFill>
              <a:prstDash val="solid"/>
              <a:round/>
              <a:headEnd/>
              <a:tailEnd/>
            </a:ln>
          </p:spPr>
          <p:txBody>
            <a:bodyPr/>
            <a:lstStyle/>
            <a:p>
              <a:endParaRPr lang="en-US"/>
            </a:p>
          </p:txBody>
        </p:sp>
        <p:sp>
          <p:nvSpPr>
            <p:cNvPr id="18601" name="Freeform 187"/>
            <p:cNvSpPr>
              <a:spLocks noChangeAspect="1"/>
            </p:cNvSpPr>
            <p:nvPr/>
          </p:nvSpPr>
          <p:spPr bwMode="auto">
            <a:xfrm>
              <a:off x="2218" y="2240"/>
              <a:ext cx="104" cy="95"/>
            </a:xfrm>
            <a:custGeom>
              <a:avLst/>
              <a:gdLst>
                <a:gd name="T0" fmla="*/ 25 w 101"/>
                <a:gd name="T1" fmla="*/ 0 h 84"/>
                <a:gd name="T2" fmla="*/ 12 w 101"/>
                <a:gd name="T3" fmla="*/ 29 h 84"/>
                <a:gd name="T4" fmla="*/ 0 w 101"/>
                <a:gd name="T5" fmla="*/ 86 h 84"/>
                <a:gd name="T6" fmla="*/ 12 w 101"/>
                <a:gd name="T7" fmla="*/ 128 h 84"/>
                <a:gd name="T8" fmla="*/ 12 w 101"/>
                <a:gd name="T9" fmla="*/ 113 h 84"/>
                <a:gd name="T10" fmla="*/ 12 w 101"/>
                <a:gd name="T11" fmla="*/ 128 h 84"/>
                <a:gd name="T12" fmla="*/ 12 w 101"/>
                <a:gd name="T13" fmla="*/ 128 h 84"/>
                <a:gd name="T14" fmla="*/ 12 w 101"/>
                <a:gd name="T15" fmla="*/ 143 h 84"/>
                <a:gd name="T16" fmla="*/ 37 w 101"/>
                <a:gd name="T17" fmla="*/ 143 h 84"/>
                <a:gd name="T18" fmla="*/ 43 w 101"/>
                <a:gd name="T19" fmla="*/ 128 h 84"/>
                <a:gd name="T20" fmla="*/ 68 w 101"/>
                <a:gd name="T21" fmla="*/ 143 h 84"/>
                <a:gd name="T22" fmla="*/ 74 w 101"/>
                <a:gd name="T23" fmla="*/ 157 h 84"/>
                <a:gd name="T24" fmla="*/ 43 w 101"/>
                <a:gd name="T25" fmla="*/ 143 h 84"/>
                <a:gd name="T26" fmla="*/ 31 w 101"/>
                <a:gd name="T27" fmla="*/ 157 h 84"/>
                <a:gd name="T28" fmla="*/ 12 w 101"/>
                <a:gd name="T29" fmla="*/ 170 h 84"/>
                <a:gd name="T30" fmla="*/ 12 w 101"/>
                <a:gd name="T31" fmla="*/ 185 h 84"/>
                <a:gd name="T32" fmla="*/ 31 w 101"/>
                <a:gd name="T33" fmla="*/ 185 h 84"/>
                <a:gd name="T34" fmla="*/ 37 w 101"/>
                <a:gd name="T35" fmla="*/ 185 h 84"/>
                <a:gd name="T36" fmla="*/ 37 w 101"/>
                <a:gd name="T37" fmla="*/ 185 h 84"/>
                <a:gd name="T38" fmla="*/ 12 w 101"/>
                <a:gd name="T39" fmla="*/ 185 h 84"/>
                <a:gd name="T40" fmla="*/ 12 w 101"/>
                <a:gd name="T41" fmla="*/ 198 h 84"/>
                <a:gd name="T42" fmla="*/ 43 w 101"/>
                <a:gd name="T43" fmla="*/ 185 h 84"/>
                <a:gd name="T44" fmla="*/ 74 w 101"/>
                <a:gd name="T45" fmla="*/ 185 h 84"/>
                <a:gd name="T46" fmla="*/ 95 w 101"/>
                <a:gd name="T47" fmla="*/ 198 h 84"/>
                <a:gd name="T48" fmla="*/ 123 w 101"/>
                <a:gd name="T49" fmla="*/ 198 h 84"/>
                <a:gd name="T50" fmla="*/ 116 w 101"/>
                <a:gd name="T51" fmla="*/ 157 h 84"/>
                <a:gd name="T52" fmla="*/ 116 w 101"/>
                <a:gd name="T53" fmla="*/ 128 h 84"/>
                <a:gd name="T54" fmla="*/ 110 w 101"/>
                <a:gd name="T55" fmla="*/ 86 h 84"/>
                <a:gd name="T56" fmla="*/ 95 w 101"/>
                <a:gd name="T57" fmla="*/ 58 h 84"/>
                <a:gd name="T58" fmla="*/ 74 w 101"/>
                <a:gd name="T59" fmla="*/ 29 h 84"/>
                <a:gd name="T60" fmla="*/ 59 w 101"/>
                <a:gd name="T61" fmla="*/ 0 h 84"/>
                <a:gd name="T62" fmla="*/ 37 w 101"/>
                <a:gd name="T63" fmla="*/ 0 h 84"/>
                <a:gd name="T64" fmla="*/ 25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415A6B"/>
            </a:solidFill>
            <a:ln w="9525">
              <a:solidFill>
                <a:srgbClr val="000000"/>
              </a:solidFill>
              <a:prstDash val="solid"/>
              <a:round/>
              <a:headEnd/>
              <a:tailEnd/>
            </a:ln>
          </p:spPr>
          <p:txBody>
            <a:bodyPr/>
            <a:lstStyle/>
            <a:p>
              <a:endParaRPr lang="en-US"/>
            </a:p>
          </p:txBody>
        </p:sp>
        <p:sp>
          <p:nvSpPr>
            <p:cNvPr id="18602" name="Freeform 188"/>
            <p:cNvSpPr>
              <a:spLocks noChangeAspect="1"/>
            </p:cNvSpPr>
            <p:nvPr/>
          </p:nvSpPr>
          <p:spPr bwMode="auto">
            <a:xfrm>
              <a:off x="2648" y="1776"/>
              <a:ext cx="74" cy="162"/>
            </a:xfrm>
            <a:custGeom>
              <a:avLst/>
              <a:gdLst>
                <a:gd name="T0" fmla="*/ 55 w 72"/>
                <a:gd name="T1" fmla="*/ 304 h 144"/>
                <a:gd name="T2" fmla="*/ 43 w 72"/>
                <a:gd name="T3" fmla="*/ 330 h 144"/>
                <a:gd name="T4" fmla="*/ 37 w 72"/>
                <a:gd name="T5" fmla="*/ 232 h 144"/>
                <a:gd name="T6" fmla="*/ 25 w 72"/>
                <a:gd name="T7" fmla="*/ 205 h 144"/>
                <a:gd name="T8" fmla="*/ 0 w 72"/>
                <a:gd name="T9" fmla="*/ 163 h 144"/>
                <a:gd name="T10" fmla="*/ 12 w 72"/>
                <a:gd name="T11" fmla="*/ 125 h 144"/>
                <a:gd name="T12" fmla="*/ 25 w 72"/>
                <a:gd name="T13" fmla="*/ 98 h 144"/>
                <a:gd name="T14" fmla="*/ 25 w 72"/>
                <a:gd name="T15" fmla="*/ 29 h 144"/>
                <a:gd name="T16" fmla="*/ 25 w 72"/>
                <a:gd name="T17" fmla="*/ 14 h 144"/>
                <a:gd name="T18" fmla="*/ 43 w 72"/>
                <a:gd name="T19" fmla="*/ 0 h 144"/>
                <a:gd name="T20" fmla="*/ 49 w 72"/>
                <a:gd name="T21" fmla="*/ 14 h 144"/>
                <a:gd name="T22" fmla="*/ 55 w 72"/>
                <a:gd name="T23" fmla="*/ 29 h 144"/>
                <a:gd name="T24" fmla="*/ 74 w 72"/>
                <a:gd name="T25" fmla="*/ 14 h 144"/>
                <a:gd name="T26" fmla="*/ 67 w 72"/>
                <a:gd name="T27" fmla="*/ 69 h 144"/>
                <a:gd name="T28" fmla="*/ 74 w 72"/>
                <a:gd name="T29" fmla="*/ 98 h 144"/>
                <a:gd name="T30" fmla="*/ 67 w 72"/>
                <a:gd name="T31" fmla="*/ 125 h 144"/>
                <a:gd name="T32" fmla="*/ 49 w 72"/>
                <a:gd name="T33" fmla="*/ 150 h 144"/>
                <a:gd name="T34" fmla="*/ 74 w 72"/>
                <a:gd name="T35" fmla="*/ 179 h 144"/>
                <a:gd name="T36" fmla="*/ 86 w 72"/>
                <a:gd name="T37" fmla="*/ 192 h 144"/>
                <a:gd name="T38" fmla="*/ 86 w 72"/>
                <a:gd name="T39" fmla="*/ 219 h 144"/>
                <a:gd name="T40" fmla="*/ 74 w 72"/>
                <a:gd name="T41" fmla="*/ 246 h 144"/>
                <a:gd name="T42" fmla="*/ 55 w 72"/>
                <a:gd name="T43" fmla="*/ 273 h 144"/>
                <a:gd name="T44" fmla="*/ 55 w 72"/>
                <a:gd name="T45" fmla="*/ 304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415A6B"/>
            </a:solidFill>
            <a:ln w="9525">
              <a:solidFill>
                <a:srgbClr val="000000"/>
              </a:solidFill>
              <a:prstDash val="solid"/>
              <a:round/>
              <a:headEnd/>
              <a:tailEnd/>
            </a:ln>
          </p:spPr>
          <p:txBody>
            <a:bodyPr/>
            <a:lstStyle/>
            <a:p>
              <a:endParaRPr lang="en-US"/>
            </a:p>
          </p:txBody>
        </p:sp>
        <p:sp>
          <p:nvSpPr>
            <p:cNvPr id="18603" name="Freeform 189"/>
            <p:cNvSpPr>
              <a:spLocks noChangeAspect="1"/>
            </p:cNvSpPr>
            <p:nvPr/>
          </p:nvSpPr>
          <p:spPr bwMode="auto">
            <a:xfrm>
              <a:off x="2322" y="2422"/>
              <a:ext cx="72" cy="94"/>
            </a:xfrm>
            <a:custGeom>
              <a:avLst/>
              <a:gdLst>
                <a:gd name="T0" fmla="*/ 66 w 72"/>
                <a:gd name="T1" fmla="*/ 186 h 84"/>
                <a:gd name="T2" fmla="*/ 48 w 72"/>
                <a:gd name="T3" fmla="*/ 160 h 84"/>
                <a:gd name="T4" fmla="*/ 30 w 72"/>
                <a:gd name="T5" fmla="*/ 132 h 84"/>
                <a:gd name="T6" fmla="*/ 18 w 72"/>
                <a:gd name="T7" fmla="*/ 105 h 84"/>
                <a:gd name="T8" fmla="*/ 0 w 72"/>
                <a:gd name="T9" fmla="*/ 67 h 84"/>
                <a:gd name="T10" fmla="*/ 6 w 72"/>
                <a:gd name="T11" fmla="*/ 54 h 84"/>
                <a:gd name="T12" fmla="*/ 12 w 72"/>
                <a:gd name="T13" fmla="*/ 27 h 84"/>
                <a:gd name="T14" fmla="*/ 18 w 72"/>
                <a:gd name="T15" fmla="*/ 0 h 84"/>
                <a:gd name="T16" fmla="*/ 30 w 72"/>
                <a:gd name="T17" fmla="*/ 0 h 84"/>
                <a:gd name="T18" fmla="*/ 36 w 72"/>
                <a:gd name="T19" fmla="*/ 39 h 84"/>
                <a:gd name="T20" fmla="*/ 42 w 72"/>
                <a:gd name="T21" fmla="*/ 54 h 84"/>
                <a:gd name="T22" fmla="*/ 48 w 72"/>
                <a:gd name="T23" fmla="*/ 39 h 84"/>
                <a:gd name="T24" fmla="*/ 54 w 72"/>
                <a:gd name="T25" fmla="*/ 39 h 84"/>
                <a:gd name="T26" fmla="*/ 54 w 72"/>
                <a:gd name="T27" fmla="*/ 79 h 84"/>
                <a:gd name="T28" fmla="*/ 54 w 72"/>
                <a:gd name="T29" fmla="*/ 93 h 84"/>
                <a:gd name="T30" fmla="*/ 66 w 72"/>
                <a:gd name="T31" fmla="*/ 105 h 84"/>
                <a:gd name="T32" fmla="*/ 72 w 72"/>
                <a:gd name="T33" fmla="*/ 132 h 84"/>
                <a:gd name="T34" fmla="*/ 66 w 72"/>
                <a:gd name="T35" fmla="*/ 186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990033"/>
            </a:solidFill>
            <a:ln w="9525">
              <a:solidFill>
                <a:srgbClr val="000000"/>
              </a:solidFill>
              <a:prstDash val="solid"/>
              <a:round/>
              <a:headEnd/>
              <a:tailEnd/>
            </a:ln>
          </p:spPr>
          <p:txBody>
            <a:bodyPr/>
            <a:lstStyle/>
            <a:p>
              <a:endParaRPr lang="en-US"/>
            </a:p>
          </p:txBody>
        </p:sp>
        <p:sp>
          <p:nvSpPr>
            <p:cNvPr id="18604" name="Freeform 190"/>
            <p:cNvSpPr>
              <a:spLocks noChangeAspect="1"/>
            </p:cNvSpPr>
            <p:nvPr/>
          </p:nvSpPr>
          <p:spPr bwMode="auto">
            <a:xfrm>
              <a:off x="1048" y="2395"/>
              <a:ext cx="61" cy="54"/>
            </a:xfrm>
            <a:custGeom>
              <a:avLst/>
              <a:gdLst>
                <a:gd name="T0" fmla="*/ 0 w 60"/>
                <a:gd name="T1" fmla="*/ 83 h 48"/>
                <a:gd name="T2" fmla="*/ 6 w 60"/>
                <a:gd name="T3" fmla="*/ 42 h 48"/>
                <a:gd name="T4" fmla="*/ 6 w 60"/>
                <a:gd name="T5" fmla="*/ 14 h 48"/>
                <a:gd name="T6" fmla="*/ 12 w 60"/>
                <a:gd name="T7" fmla="*/ 0 h 48"/>
                <a:gd name="T8" fmla="*/ 12 w 60"/>
                <a:gd name="T9" fmla="*/ 29 h 48"/>
                <a:gd name="T10" fmla="*/ 24 w 60"/>
                <a:gd name="T11" fmla="*/ 29 h 48"/>
                <a:gd name="T12" fmla="*/ 37 w 60"/>
                <a:gd name="T13" fmla="*/ 42 h 48"/>
                <a:gd name="T14" fmla="*/ 61 w 60"/>
                <a:gd name="T15" fmla="*/ 29 h 48"/>
                <a:gd name="T16" fmla="*/ 61 w 60"/>
                <a:gd name="T17" fmla="*/ 29 h 48"/>
                <a:gd name="T18" fmla="*/ 67 w 60"/>
                <a:gd name="T19" fmla="*/ 42 h 48"/>
                <a:gd name="T20" fmla="*/ 55 w 60"/>
                <a:gd name="T21" fmla="*/ 69 h 48"/>
                <a:gd name="T22" fmla="*/ 61 w 60"/>
                <a:gd name="T23" fmla="*/ 98 h 48"/>
                <a:gd name="T24" fmla="*/ 43 w 60"/>
                <a:gd name="T25" fmla="*/ 111 h 48"/>
                <a:gd name="T26" fmla="*/ 43 w 60"/>
                <a:gd name="T27" fmla="*/ 83 h 48"/>
                <a:gd name="T28" fmla="*/ 37 w 60"/>
                <a:gd name="T29" fmla="*/ 98 h 48"/>
                <a:gd name="T30" fmla="*/ 24 w 60"/>
                <a:gd name="T31" fmla="*/ 69 h 48"/>
                <a:gd name="T32" fmla="*/ 6 w 60"/>
                <a:gd name="T33" fmla="*/ 69 h 48"/>
                <a:gd name="T34" fmla="*/ 0 w 60"/>
                <a:gd name="T35" fmla="*/ 83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18605" name="Freeform 191"/>
            <p:cNvSpPr>
              <a:spLocks noChangeAspect="1"/>
            </p:cNvSpPr>
            <p:nvPr/>
          </p:nvSpPr>
          <p:spPr bwMode="auto">
            <a:xfrm>
              <a:off x="1109" y="2401"/>
              <a:ext cx="43" cy="48"/>
            </a:xfrm>
            <a:custGeom>
              <a:avLst/>
              <a:gdLst>
                <a:gd name="T0" fmla="*/ 31 w 42"/>
                <a:gd name="T1" fmla="*/ 61 h 42"/>
                <a:gd name="T2" fmla="*/ 37 w 42"/>
                <a:gd name="T3" fmla="*/ 61 h 42"/>
                <a:gd name="T4" fmla="*/ 37 w 42"/>
                <a:gd name="T5" fmla="*/ 46 h 42"/>
                <a:gd name="T6" fmla="*/ 31 w 42"/>
                <a:gd name="T7" fmla="*/ 46 h 42"/>
                <a:gd name="T8" fmla="*/ 18 w 42"/>
                <a:gd name="T9" fmla="*/ 31 h 42"/>
                <a:gd name="T10" fmla="*/ 6 w 42"/>
                <a:gd name="T11" fmla="*/ 15 h 42"/>
                <a:gd name="T12" fmla="*/ 0 w 42"/>
                <a:gd name="T13" fmla="*/ 15 h 42"/>
                <a:gd name="T14" fmla="*/ 0 w 42"/>
                <a:gd name="T15" fmla="*/ 0 h 42"/>
                <a:gd name="T16" fmla="*/ 18 w 42"/>
                <a:gd name="T17" fmla="*/ 0 h 42"/>
                <a:gd name="T18" fmla="*/ 37 w 42"/>
                <a:gd name="T19" fmla="*/ 15 h 42"/>
                <a:gd name="T20" fmla="*/ 49 w 42"/>
                <a:gd name="T21" fmla="*/ 31 h 42"/>
                <a:gd name="T22" fmla="*/ 49 w 42"/>
                <a:gd name="T23" fmla="*/ 75 h 42"/>
                <a:gd name="T24" fmla="*/ 43 w 42"/>
                <a:gd name="T25" fmla="*/ 93 h 42"/>
                <a:gd name="T26" fmla="*/ 37 w 42"/>
                <a:gd name="T27" fmla="*/ 107 h 42"/>
                <a:gd name="T28" fmla="*/ 31 w 42"/>
                <a:gd name="T29" fmla="*/ 93 h 42"/>
                <a:gd name="T30" fmla="*/ 31 w 42"/>
                <a:gd name="T31" fmla="*/ 61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E1E1E1"/>
            </a:solidFill>
            <a:ln w="9525">
              <a:solidFill>
                <a:srgbClr val="000000"/>
              </a:solidFill>
              <a:prstDash val="solid"/>
              <a:round/>
              <a:headEnd/>
              <a:tailEnd/>
            </a:ln>
          </p:spPr>
          <p:txBody>
            <a:bodyPr/>
            <a:lstStyle/>
            <a:p>
              <a:endParaRPr lang="en-US"/>
            </a:p>
          </p:txBody>
        </p:sp>
        <p:sp>
          <p:nvSpPr>
            <p:cNvPr id="18606" name="Freeform 192"/>
            <p:cNvSpPr>
              <a:spLocks noChangeAspect="1"/>
            </p:cNvSpPr>
            <p:nvPr/>
          </p:nvSpPr>
          <p:spPr bwMode="auto">
            <a:xfrm>
              <a:off x="1553" y="2482"/>
              <a:ext cx="54" cy="82"/>
            </a:xfrm>
            <a:custGeom>
              <a:avLst/>
              <a:gdLst>
                <a:gd name="T0" fmla="*/ 42 w 54"/>
                <a:gd name="T1" fmla="*/ 46 h 72"/>
                <a:gd name="T2" fmla="*/ 24 w 54"/>
                <a:gd name="T3" fmla="*/ 15 h 72"/>
                <a:gd name="T4" fmla="*/ 12 w 54"/>
                <a:gd name="T5" fmla="*/ 0 h 72"/>
                <a:gd name="T6" fmla="*/ 6 w 54"/>
                <a:gd name="T7" fmla="*/ 15 h 72"/>
                <a:gd name="T8" fmla="*/ 0 w 54"/>
                <a:gd name="T9" fmla="*/ 59 h 72"/>
                <a:gd name="T10" fmla="*/ 12 w 54"/>
                <a:gd name="T11" fmla="*/ 121 h 72"/>
                <a:gd name="T12" fmla="*/ 0 w 54"/>
                <a:gd name="T13" fmla="*/ 179 h 72"/>
                <a:gd name="T14" fmla="*/ 12 w 54"/>
                <a:gd name="T15" fmla="*/ 179 h 72"/>
                <a:gd name="T16" fmla="*/ 30 w 54"/>
                <a:gd name="T17" fmla="*/ 179 h 72"/>
                <a:gd name="T18" fmla="*/ 42 w 54"/>
                <a:gd name="T19" fmla="*/ 137 h 72"/>
                <a:gd name="T20" fmla="*/ 54 w 54"/>
                <a:gd name="T21" fmla="*/ 92 h 72"/>
                <a:gd name="T22" fmla="*/ 48 w 54"/>
                <a:gd name="T23" fmla="*/ 59 h 72"/>
                <a:gd name="T24" fmla="*/ 48 w 54"/>
                <a:gd name="T25" fmla="*/ 74 h 72"/>
                <a:gd name="T26" fmla="*/ 42 w 54"/>
                <a:gd name="T27" fmla="*/ 46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990033"/>
            </a:solidFill>
            <a:ln w="9525">
              <a:solidFill>
                <a:srgbClr val="000000"/>
              </a:solidFill>
              <a:prstDash val="solid"/>
              <a:round/>
              <a:headEnd/>
              <a:tailEnd/>
            </a:ln>
          </p:spPr>
          <p:txBody>
            <a:bodyPr/>
            <a:lstStyle/>
            <a:p>
              <a:endParaRPr lang="en-US"/>
            </a:p>
          </p:txBody>
        </p:sp>
        <p:sp>
          <p:nvSpPr>
            <p:cNvPr id="18607" name="Freeform 193"/>
            <p:cNvSpPr>
              <a:spLocks noChangeAspect="1"/>
            </p:cNvSpPr>
            <p:nvPr/>
          </p:nvSpPr>
          <p:spPr bwMode="auto">
            <a:xfrm>
              <a:off x="1116" y="2335"/>
              <a:ext cx="217" cy="370"/>
            </a:xfrm>
            <a:custGeom>
              <a:avLst/>
              <a:gdLst>
                <a:gd name="T0" fmla="*/ 91 w 215"/>
                <a:gd name="T1" fmla="*/ 69 h 329"/>
                <a:gd name="T2" fmla="*/ 85 w 215"/>
                <a:gd name="T3" fmla="*/ 69 h 329"/>
                <a:gd name="T4" fmla="*/ 67 w 215"/>
                <a:gd name="T5" fmla="*/ 133 h 329"/>
                <a:gd name="T6" fmla="*/ 42 w 215"/>
                <a:gd name="T7" fmla="*/ 202 h 329"/>
                <a:gd name="T8" fmla="*/ 36 w 215"/>
                <a:gd name="T9" fmla="*/ 162 h 329"/>
                <a:gd name="T10" fmla="*/ 30 w 215"/>
                <a:gd name="T11" fmla="*/ 216 h 329"/>
                <a:gd name="T12" fmla="*/ 30 w 215"/>
                <a:gd name="T13" fmla="*/ 258 h 329"/>
                <a:gd name="T14" fmla="*/ 30 w 215"/>
                <a:gd name="T15" fmla="*/ 312 h 329"/>
                <a:gd name="T16" fmla="*/ 30 w 215"/>
                <a:gd name="T17" fmla="*/ 379 h 329"/>
                <a:gd name="T18" fmla="*/ 24 w 215"/>
                <a:gd name="T19" fmla="*/ 435 h 329"/>
                <a:gd name="T20" fmla="*/ 6 w 215"/>
                <a:gd name="T21" fmla="*/ 476 h 329"/>
                <a:gd name="T22" fmla="*/ 6 w 215"/>
                <a:gd name="T23" fmla="*/ 489 h 329"/>
                <a:gd name="T24" fmla="*/ 30 w 215"/>
                <a:gd name="T25" fmla="*/ 545 h 329"/>
                <a:gd name="T26" fmla="*/ 73 w 215"/>
                <a:gd name="T27" fmla="*/ 570 h 329"/>
                <a:gd name="T28" fmla="*/ 91 w 215"/>
                <a:gd name="T29" fmla="*/ 613 h 329"/>
                <a:gd name="T30" fmla="*/ 109 w 215"/>
                <a:gd name="T31" fmla="*/ 667 h 329"/>
                <a:gd name="T32" fmla="*/ 145 w 215"/>
                <a:gd name="T33" fmla="*/ 667 h 329"/>
                <a:gd name="T34" fmla="*/ 157 w 215"/>
                <a:gd name="T35" fmla="*/ 733 h 329"/>
                <a:gd name="T36" fmla="*/ 182 w 215"/>
                <a:gd name="T37" fmla="*/ 626 h 329"/>
                <a:gd name="T38" fmla="*/ 164 w 215"/>
                <a:gd name="T39" fmla="*/ 530 h 329"/>
                <a:gd name="T40" fmla="*/ 188 w 215"/>
                <a:gd name="T41" fmla="*/ 516 h 329"/>
                <a:gd name="T42" fmla="*/ 176 w 215"/>
                <a:gd name="T43" fmla="*/ 489 h 329"/>
                <a:gd name="T44" fmla="*/ 206 w 215"/>
                <a:gd name="T45" fmla="*/ 476 h 329"/>
                <a:gd name="T46" fmla="*/ 217 w 215"/>
                <a:gd name="T47" fmla="*/ 460 h 329"/>
                <a:gd name="T48" fmla="*/ 229 w 215"/>
                <a:gd name="T49" fmla="*/ 504 h 329"/>
                <a:gd name="T50" fmla="*/ 212 w 215"/>
                <a:gd name="T51" fmla="*/ 435 h 329"/>
                <a:gd name="T52" fmla="*/ 212 w 215"/>
                <a:gd name="T53" fmla="*/ 352 h 329"/>
                <a:gd name="T54" fmla="*/ 217 w 215"/>
                <a:gd name="T55" fmla="*/ 286 h 329"/>
                <a:gd name="T56" fmla="*/ 176 w 215"/>
                <a:gd name="T57" fmla="*/ 243 h 329"/>
                <a:gd name="T58" fmla="*/ 127 w 215"/>
                <a:gd name="T59" fmla="*/ 231 h 329"/>
                <a:gd name="T60" fmla="*/ 121 w 215"/>
                <a:gd name="T61" fmla="*/ 146 h 329"/>
                <a:gd name="T62" fmla="*/ 121 w 215"/>
                <a:gd name="T63" fmla="*/ 106 h 329"/>
                <a:gd name="T64" fmla="*/ 139 w 215"/>
                <a:gd name="T65" fmla="*/ 27 h 329"/>
                <a:gd name="T66" fmla="*/ 151 w 215"/>
                <a:gd name="T67" fmla="*/ 0 h 329"/>
                <a:gd name="T68" fmla="*/ 109 w 215"/>
                <a:gd name="T69" fmla="*/ 54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rgbClr val="415A6B"/>
            </a:solidFill>
            <a:ln w="9525">
              <a:solidFill>
                <a:srgbClr val="000000"/>
              </a:solidFill>
              <a:prstDash val="solid"/>
              <a:round/>
              <a:headEnd/>
              <a:tailEnd/>
            </a:ln>
          </p:spPr>
          <p:txBody>
            <a:bodyPr/>
            <a:lstStyle/>
            <a:p>
              <a:endParaRPr lang="en-US"/>
            </a:p>
          </p:txBody>
        </p:sp>
        <p:sp>
          <p:nvSpPr>
            <p:cNvPr id="18608" name="Freeform 194"/>
            <p:cNvSpPr>
              <a:spLocks noChangeAspect="1"/>
            </p:cNvSpPr>
            <p:nvPr/>
          </p:nvSpPr>
          <p:spPr bwMode="auto">
            <a:xfrm>
              <a:off x="1431" y="2422"/>
              <a:ext cx="85" cy="162"/>
            </a:xfrm>
            <a:custGeom>
              <a:avLst/>
              <a:gdLst>
                <a:gd name="T0" fmla="*/ 79 w 84"/>
                <a:gd name="T1" fmla="*/ 232 h 144"/>
                <a:gd name="T2" fmla="*/ 67 w 84"/>
                <a:gd name="T3" fmla="*/ 205 h 144"/>
                <a:gd name="T4" fmla="*/ 67 w 84"/>
                <a:gd name="T5" fmla="*/ 163 h 144"/>
                <a:gd name="T6" fmla="*/ 79 w 84"/>
                <a:gd name="T7" fmla="*/ 163 h 144"/>
                <a:gd name="T8" fmla="*/ 79 w 84"/>
                <a:gd name="T9" fmla="*/ 140 h 144"/>
                <a:gd name="T10" fmla="*/ 79 w 84"/>
                <a:gd name="T11" fmla="*/ 98 h 144"/>
                <a:gd name="T12" fmla="*/ 61 w 84"/>
                <a:gd name="T13" fmla="*/ 69 h 144"/>
                <a:gd name="T14" fmla="*/ 55 w 84"/>
                <a:gd name="T15" fmla="*/ 98 h 144"/>
                <a:gd name="T16" fmla="*/ 61 w 84"/>
                <a:gd name="T17" fmla="*/ 42 h 144"/>
                <a:gd name="T18" fmla="*/ 49 w 84"/>
                <a:gd name="T19" fmla="*/ 29 h 144"/>
                <a:gd name="T20" fmla="*/ 30 w 84"/>
                <a:gd name="T21" fmla="*/ 0 h 144"/>
                <a:gd name="T22" fmla="*/ 36 w 84"/>
                <a:gd name="T23" fmla="*/ 14 h 144"/>
                <a:gd name="T24" fmla="*/ 30 w 84"/>
                <a:gd name="T25" fmla="*/ 0 h 144"/>
                <a:gd name="T26" fmla="*/ 30 w 84"/>
                <a:gd name="T27" fmla="*/ 14 h 144"/>
                <a:gd name="T28" fmla="*/ 12 w 84"/>
                <a:gd name="T29" fmla="*/ 42 h 144"/>
                <a:gd name="T30" fmla="*/ 24 w 84"/>
                <a:gd name="T31" fmla="*/ 69 h 144"/>
                <a:gd name="T32" fmla="*/ 6 w 84"/>
                <a:gd name="T33" fmla="*/ 83 h 144"/>
                <a:gd name="T34" fmla="*/ 0 w 84"/>
                <a:gd name="T35" fmla="*/ 111 h 144"/>
                <a:gd name="T36" fmla="*/ 12 w 84"/>
                <a:gd name="T37" fmla="*/ 150 h 144"/>
                <a:gd name="T38" fmla="*/ 24 w 84"/>
                <a:gd name="T39" fmla="*/ 150 h 144"/>
                <a:gd name="T40" fmla="*/ 24 w 84"/>
                <a:gd name="T41" fmla="*/ 179 h 144"/>
                <a:gd name="T42" fmla="*/ 30 w 84"/>
                <a:gd name="T43" fmla="*/ 192 h 144"/>
                <a:gd name="T44" fmla="*/ 24 w 84"/>
                <a:gd name="T45" fmla="*/ 232 h 144"/>
                <a:gd name="T46" fmla="*/ 30 w 84"/>
                <a:gd name="T47" fmla="*/ 289 h 144"/>
                <a:gd name="T48" fmla="*/ 49 w 84"/>
                <a:gd name="T49" fmla="*/ 330 h 144"/>
                <a:gd name="T50" fmla="*/ 61 w 84"/>
                <a:gd name="T51" fmla="*/ 330 h 144"/>
                <a:gd name="T52" fmla="*/ 73 w 84"/>
                <a:gd name="T53" fmla="*/ 304 h 144"/>
                <a:gd name="T54" fmla="*/ 91 w 84"/>
                <a:gd name="T55" fmla="*/ 304 h 144"/>
                <a:gd name="T56" fmla="*/ 85 w 84"/>
                <a:gd name="T57" fmla="*/ 260 h 144"/>
                <a:gd name="T58" fmla="*/ 79 w 84"/>
                <a:gd name="T59" fmla="*/ 232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prstDash val="solid"/>
              <a:round/>
              <a:headEnd/>
              <a:tailEnd/>
            </a:ln>
          </p:spPr>
          <p:txBody>
            <a:bodyPr/>
            <a:lstStyle/>
            <a:p>
              <a:endParaRPr lang="en-US"/>
            </a:p>
          </p:txBody>
        </p:sp>
        <p:sp>
          <p:nvSpPr>
            <p:cNvPr id="18609" name="Freeform 195"/>
            <p:cNvSpPr>
              <a:spLocks noChangeAspect="1"/>
            </p:cNvSpPr>
            <p:nvPr/>
          </p:nvSpPr>
          <p:spPr bwMode="auto">
            <a:xfrm>
              <a:off x="1491" y="2482"/>
              <a:ext cx="74" cy="88"/>
            </a:xfrm>
            <a:custGeom>
              <a:avLst/>
              <a:gdLst>
                <a:gd name="T0" fmla="*/ 12 w 72"/>
                <a:gd name="T1" fmla="*/ 112 h 78"/>
                <a:gd name="T2" fmla="*/ 0 w 72"/>
                <a:gd name="T3" fmla="*/ 86 h 78"/>
                <a:gd name="T4" fmla="*/ 0 w 72"/>
                <a:gd name="T5" fmla="*/ 42 h 78"/>
                <a:gd name="T6" fmla="*/ 12 w 72"/>
                <a:gd name="T7" fmla="*/ 42 h 78"/>
                <a:gd name="T8" fmla="*/ 12 w 72"/>
                <a:gd name="T9" fmla="*/ 14 h 78"/>
                <a:gd name="T10" fmla="*/ 25 w 72"/>
                <a:gd name="T11" fmla="*/ 0 h 78"/>
                <a:gd name="T12" fmla="*/ 43 w 72"/>
                <a:gd name="T13" fmla="*/ 0 h 78"/>
                <a:gd name="T14" fmla="*/ 67 w 72"/>
                <a:gd name="T15" fmla="*/ 0 h 78"/>
                <a:gd name="T16" fmla="*/ 67 w 72"/>
                <a:gd name="T17" fmla="*/ 0 h 78"/>
                <a:gd name="T18" fmla="*/ 86 w 72"/>
                <a:gd name="T19" fmla="*/ 0 h 78"/>
                <a:gd name="T20" fmla="*/ 80 w 72"/>
                <a:gd name="T21" fmla="*/ 14 h 78"/>
                <a:gd name="T22" fmla="*/ 74 w 72"/>
                <a:gd name="T23" fmla="*/ 55 h 78"/>
                <a:gd name="T24" fmla="*/ 86 w 72"/>
                <a:gd name="T25" fmla="*/ 112 h 78"/>
                <a:gd name="T26" fmla="*/ 74 w 72"/>
                <a:gd name="T27" fmla="*/ 167 h 78"/>
                <a:gd name="T28" fmla="*/ 55 w 72"/>
                <a:gd name="T29" fmla="*/ 152 h 78"/>
                <a:gd name="T30" fmla="*/ 43 w 72"/>
                <a:gd name="T31" fmla="*/ 152 h 78"/>
                <a:gd name="T32" fmla="*/ 43 w 72"/>
                <a:gd name="T33" fmla="*/ 181 h 78"/>
                <a:gd name="T34" fmla="*/ 31 w 72"/>
                <a:gd name="T35" fmla="*/ 181 h 78"/>
                <a:gd name="T36" fmla="*/ 25 w 72"/>
                <a:gd name="T37" fmla="*/ 141 h 78"/>
                <a:gd name="T38" fmla="*/ 12 w 72"/>
                <a:gd name="T39" fmla="*/ 112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E1E1E1"/>
            </a:solidFill>
            <a:ln w="9525">
              <a:solidFill>
                <a:srgbClr val="000000"/>
              </a:solidFill>
              <a:prstDash val="solid"/>
              <a:round/>
              <a:headEnd/>
              <a:tailEnd/>
            </a:ln>
          </p:spPr>
          <p:txBody>
            <a:bodyPr/>
            <a:lstStyle/>
            <a:p>
              <a:endParaRPr lang="en-US"/>
            </a:p>
          </p:txBody>
        </p:sp>
        <p:sp>
          <p:nvSpPr>
            <p:cNvPr id="18610" name="Freeform 196"/>
            <p:cNvSpPr>
              <a:spLocks noChangeAspect="1"/>
            </p:cNvSpPr>
            <p:nvPr/>
          </p:nvSpPr>
          <p:spPr bwMode="auto">
            <a:xfrm>
              <a:off x="1424" y="2369"/>
              <a:ext cx="19" cy="19"/>
            </a:xfrm>
            <a:custGeom>
              <a:avLst/>
              <a:gdLst>
                <a:gd name="T0" fmla="*/ 6 w 18"/>
                <a:gd name="T1" fmla="*/ 0 h 17"/>
                <a:gd name="T2" fmla="*/ 25 w 18"/>
                <a:gd name="T3" fmla="*/ 0 h 17"/>
                <a:gd name="T4" fmla="*/ 19 w 18"/>
                <a:gd name="T5" fmla="*/ 36 h 17"/>
                <a:gd name="T6" fmla="*/ 0 w 18"/>
                <a:gd name="T7" fmla="*/ 36 h 17"/>
                <a:gd name="T8" fmla="*/ 19 w 18"/>
                <a:gd name="T9" fmla="*/ 13 h 17"/>
                <a:gd name="T10" fmla="*/ 6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6" y="0"/>
                  </a:moveTo>
                  <a:lnTo>
                    <a:pt x="18" y="0"/>
                  </a:lnTo>
                  <a:lnTo>
                    <a:pt x="12" y="17"/>
                  </a:lnTo>
                  <a:lnTo>
                    <a:pt x="0" y="17"/>
                  </a:lnTo>
                  <a:lnTo>
                    <a:pt x="12"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8611" name="Freeform 197"/>
            <p:cNvSpPr>
              <a:spLocks noChangeAspect="1"/>
            </p:cNvSpPr>
            <p:nvPr/>
          </p:nvSpPr>
          <p:spPr bwMode="auto">
            <a:xfrm>
              <a:off x="1218" y="2342"/>
              <a:ext cx="242" cy="255"/>
            </a:xfrm>
            <a:custGeom>
              <a:avLst/>
              <a:gdLst>
                <a:gd name="T0" fmla="*/ 216 w 239"/>
                <a:gd name="T1" fmla="*/ 92 h 227"/>
                <a:gd name="T2" fmla="*/ 199 w 239"/>
                <a:gd name="T3" fmla="*/ 92 h 227"/>
                <a:gd name="T4" fmla="*/ 199 w 239"/>
                <a:gd name="T5" fmla="*/ 81 h 227"/>
                <a:gd name="T6" fmla="*/ 199 w 239"/>
                <a:gd name="T7" fmla="*/ 69 h 227"/>
                <a:gd name="T8" fmla="*/ 187 w 239"/>
                <a:gd name="T9" fmla="*/ 69 h 227"/>
                <a:gd name="T10" fmla="*/ 145 w 239"/>
                <a:gd name="T11" fmla="*/ 69 h 227"/>
                <a:gd name="T12" fmla="*/ 97 w 239"/>
                <a:gd name="T13" fmla="*/ 39 h 227"/>
                <a:gd name="T14" fmla="*/ 73 w 239"/>
                <a:gd name="T15" fmla="*/ 0 h 227"/>
                <a:gd name="T16" fmla="*/ 79 w 239"/>
                <a:gd name="T17" fmla="*/ 27 h 227"/>
                <a:gd name="T18" fmla="*/ 49 w 239"/>
                <a:gd name="T19" fmla="*/ 54 h 227"/>
                <a:gd name="T20" fmla="*/ 49 w 239"/>
                <a:gd name="T21" fmla="*/ 119 h 227"/>
                <a:gd name="T22" fmla="*/ 24 w 239"/>
                <a:gd name="T23" fmla="*/ 106 h 227"/>
                <a:gd name="T24" fmla="*/ 30 w 239"/>
                <a:gd name="T25" fmla="*/ 27 h 227"/>
                <a:gd name="T26" fmla="*/ 30 w 239"/>
                <a:gd name="T27" fmla="*/ 13 h 227"/>
                <a:gd name="T28" fmla="*/ 12 w 239"/>
                <a:gd name="T29" fmla="*/ 92 h 227"/>
                <a:gd name="T30" fmla="*/ 12 w 239"/>
                <a:gd name="T31" fmla="*/ 131 h 227"/>
                <a:gd name="T32" fmla="*/ 18 w 239"/>
                <a:gd name="T33" fmla="*/ 216 h 227"/>
                <a:gd name="T34" fmla="*/ 67 w 239"/>
                <a:gd name="T35" fmla="*/ 228 h 227"/>
                <a:gd name="T36" fmla="*/ 108 w 239"/>
                <a:gd name="T37" fmla="*/ 272 h 227"/>
                <a:gd name="T38" fmla="*/ 103 w 239"/>
                <a:gd name="T39" fmla="*/ 336 h 227"/>
                <a:gd name="T40" fmla="*/ 103 w 239"/>
                <a:gd name="T41" fmla="*/ 418 h 227"/>
                <a:gd name="T42" fmla="*/ 120 w 239"/>
                <a:gd name="T43" fmla="*/ 488 h 227"/>
                <a:gd name="T44" fmla="*/ 151 w 239"/>
                <a:gd name="T45" fmla="*/ 499 h 227"/>
                <a:gd name="T46" fmla="*/ 169 w 239"/>
                <a:gd name="T47" fmla="*/ 473 h 227"/>
                <a:gd name="T48" fmla="*/ 187 w 239"/>
                <a:gd name="T49" fmla="*/ 434 h 227"/>
                <a:gd name="T50" fmla="*/ 169 w 239"/>
                <a:gd name="T51" fmla="*/ 377 h 227"/>
                <a:gd name="T52" fmla="*/ 181 w 239"/>
                <a:gd name="T53" fmla="*/ 364 h 227"/>
                <a:gd name="T54" fmla="*/ 207 w 239"/>
                <a:gd name="T55" fmla="*/ 364 h 227"/>
                <a:gd name="T56" fmla="*/ 236 w 239"/>
                <a:gd name="T57" fmla="*/ 336 h 227"/>
                <a:gd name="T58" fmla="*/ 242 w 239"/>
                <a:gd name="T59" fmla="*/ 309 h 227"/>
                <a:gd name="T60" fmla="*/ 236 w 239"/>
                <a:gd name="T61" fmla="*/ 243 h 227"/>
                <a:gd name="T62" fmla="*/ 242 w 239"/>
                <a:gd name="T63" fmla="*/ 202 h 227"/>
                <a:gd name="T64" fmla="*/ 260 w 239"/>
                <a:gd name="T65" fmla="*/ 161 h 227"/>
                <a:gd name="T66" fmla="*/ 230 w 239"/>
                <a:gd name="T67" fmla="*/ 161 h 227"/>
                <a:gd name="T68" fmla="*/ 242 w 239"/>
                <a:gd name="T69" fmla="*/ 131 h 227"/>
                <a:gd name="T70" fmla="*/ 230 w 239"/>
                <a:gd name="T71" fmla="*/ 106 h 227"/>
                <a:gd name="T72" fmla="*/ 216 w 239"/>
                <a:gd name="T73" fmla="*/ 92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E1E1E1"/>
            </a:solidFill>
            <a:ln w="9525">
              <a:solidFill>
                <a:srgbClr val="000000"/>
              </a:solidFill>
              <a:prstDash val="solid"/>
              <a:round/>
              <a:headEnd/>
              <a:tailEnd/>
            </a:ln>
          </p:spPr>
          <p:txBody>
            <a:bodyPr/>
            <a:lstStyle/>
            <a:p>
              <a:endParaRPr lang="en-US"/>
            </a:p>
          </p:txBody>
        </p:sp>
        <p:sp>
          <p:nvSpPr>
            <p:cNvPr id="18612" name="Freeform 198"/>
            <p:cNvSpPr>
              <a:spLocks noChangeAspect="1"/>
            </p:cNvSpPr>
            <p:nvPr/>
          </p:nvSpPr>
          <p:spPr bwMode="auto">
            <a:xfrm>
              <a:off x="1382" y="2362"/>
              <a:ext cx="12" cy="7"/>
            </a:xfrm>
            <a:custGeom>
              <a:avLst/>
              <a:gdLst>
                <a:gd name="T0" fmla="*/ 12 w 12"/>
                <a:gd name="T1" fmla="*/ 18 h 6"/>
                <a:gd name="T2" fmla="*/ 12 w 12"/>
                <a:gd name="T3" fmla="*/ 18 h 6"/>
                <a:gd name="T4" fmla="*/ 0 w 12"/>
                <a:gd name="T5" fmla="*/ 0 h 6"/>
                <a:gd name="T6" fmla="*/ 12 w 12"/>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12" y="6"/>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8613" name="Freeform 199"/>
            <p:cNvSpPr>
              <a:spLocks noChangeAspect="1"/>
            </p:cNvSpPr>
            <p:nvPr/>
          </p:nvSpPr>
          <p:spPr bwMode="auto">
            <a:xfrm>
              <a:off x="1041" y="2093"/>
              <a:ext cx="184" cy="73"/>
            </a:xfrm>
            <a:custGeom>
              <a:avLst/>
              <a:gdLst>
                <a:gd name="T0" fmla="*/ 147 w 180"/>
                <a:gd name="T1" fmla="*/ 61 h 66"/>
                <a:gd name="T2" fmla="*/ 147 w 180"/>
                <a:gd name="T3" fmla="*/ 61 h 66"/>
                <a:gd name="T4" fmla="*/ 126 w 180"/>
                <a:gd name="T5" fmla="*/ 37 h 66"/>
                <a:gd name="T6" fmla="*/ 110 w 180"/>
                <a:gd name="T7" fmla="*/ 23 h 66"/>
                <a:gd name="T8" fmla="*/ 92 w 180"/>
                <a:gd name="T9" fmla="*/ 13 h 66"/>
                <a:gd name="T10" fmla="*/ 78 w 180"/>
                <a:gd name="T11" fmla="*/ 0 h 66"/>
                <a:gd name="T12" fmla="*/ 67 w 180"/>
                <a:gd name="T13" fmla="*/ 0 h 66"/>
                <a:gd name="T14" fmla="*/ 49 w 180"/>
                <a:gd name="T15" fmla="*/ 13 h 66"/>
                <a:gd name="T16" fmla="*/ 18 w 180"/>
                <a:gd name="T17" fmla="*/ 23 h 66"/>
                <a:gd name="T18" fmla="*/ 12 w 180"/>
                <a:gd name="T19" fmla="*/ 50 h 66"/>
                <a:gd name="T20" fmla="*/ 0 w 180"/>
                <a:gd name="T21" fmla="*/ 61 h 66"/>
                <a:gd name="T22" fmla="*/ 6 w 180"/>
                <a:gd name="T23" fmla="*/ 50 h 66"/>
                <a:gd name="T24" fmla="*/ 31 w 180"/>
                <a:gd name="T25" fmla="*/ 37 h 66"/>
                <a:gd name="T26" fmla="*/ 43 w 180"/>
                <a:gd name="T27" fmla="*/ 23 h 66"/>
                <a:gd name="T28" fmla="*/ 67 w 180"/>
                <a:gd name="T29" fmla="*/ 23 h 66"/>
                <a:gd name="T30" fmla="*/ 55 w 180"/>
                <a:gd name="T31" fmla="*/ 37 h 66"/>
                <a:gd name="T32" fmla="*/ 78 w 180"/>
                <a:gd name="T33" fmla="*/ 37 h 66"/>
                <a:gd name="T34" fmla="*/ 86 w 180"/>
                <a:gd name="T35" fmla="*/ 50 h 66"/>
                <a:gd name="T36" fmla="*/ 92 w 180"/>
                <a:gd name="T37" fmla="*/ 50 h 66"/>
                <a:gd name="T38" fmla="*/ 117 w 180"/>
                <a:gd name="T39" fmla="*/ 61 h 66"/>
                <a:gd name="T40" fmla="*/ 126 w 180"/>
                <a:gd name="T41" fmla="*/ 84 h 66"/>
                <a:gd name="T42" fmla="*/ 153 w 180"/>
                <a:gd name="T43" fmla="*/ 111 h 66"/>
                <a:gd name="T44" fmla="*/ 141 w 180"/>
                <a:gd name="T45" fmla="*/ 136 h 66"/>
                <a:gd name="T46" fmla="*/ 159 w 180"/>
                <a:gd name="T47" fmla="*/ 136 h 66"/>
                <a:gd name="T48" fmla="*/ 183 w 180"/>
                <a:gd name="T49" fmla="*/ 136 h 66"/>
                <a:gd name="T50" fmla="*/ 196 w 180"/>
                <a:gd name="T51" fmla="*/ 123 h 66"/>
                <a:gd name="T52" fmla="*/ 209 w 180"/>
                <a:gd name="T53" fmla="*/ 123 h 66"/>
                <a:gd name="T54" fmla="*/ 196 w 180"/>
                <a:gd name="T55" fmla="*/ 111 h 66"/>
                <a:gd name="T56" fmla="*/ 183 w 180"/>
                <a:gd name="T57" fmla="*/ 97 h 66"/>
                <a:gd name="T58" fmla="*/ 183 w 180"/>
                <a:gd name="T59" fmla="*/ 84 h 66"/>
                <a:gd name="T60" fmla="*/ 167 w 180"/>
                <a:gd name="T61" fmla="*/ 73 h 66"/>
                <a:gd name="T62" fmla="*/ 153 w 180"/>
                <a:gd name="T63" fmla="*/ 61 h 66"/>
                <a:gd name="T64" fmla="*/ 147 w 180"/>
                <a:gd name="T65" fmla="*/ 61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rgbClr val="990033"/>
            </a:solidFill>
            <a:ln w="9525">
              <a:solidFill>
                <a:srgbClr val="000000"/>
              </a:solidFill>
              <a:prstDash val="solid"/>
              <a:round/>
              <a:headEnd/>
              <a:tailEnd/>
            </a:ln>
          </p:spPr>
          <p:txBody>
            <a:bodyPr/>
            <a:lstStyle/>
            <a:p>
              <a:endParaRPr lang="en-US"/>
            </a:p>
          </p:txBody>
        </p:sp>
        <p:sp>
          <p:nvSpPr>
            <p:cNvPr id="18614" name="Freeform 200"/>
            <p:cNvSpPr>
              <a:spLocks noChangeAspect="1"/>
            </p:cNvSpPr>
            <p:nvPr/>
          </p:nvSpPr>
          <p:spPr bwMode="auto">
            <a:xfrm>
              <a:off x="1073" y="2119"/>
              <a:ext cx="11" cy="13"/>
            </a:xfrm>
            <a:custGeom>
              <a:avLst/>
              <a:gdLst>
                <a:gd name="T0" fmla="*/ 0 w 12"/>
                <a:gd name="T1" fmla="*/ 20 h 12"/>
                <a:gd name="T2" fmla="*/ 6 w 12"/>
                <a:gd name="T3" fmla="*/ 13 h 12"/>
                <a:gd name="T4" fmla="*/ 6 w 12"/>
                <a:gd name="T5" fmla="*/ 0 h 12"/>
                <a:gd name="T6" fmla="*/ 0 w 12"/>
                <a:gd name="T7" fmla="*/ 2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0" y="12"/>
                  </a:moveTo>
                  <a:lnTo>
                    <a:pt x="12" y="6"/>
                  </a:lnTo>
                  <a:lnTo>
                    <a:pt x="6" y="0"/>
                  </a:lnTo>
                  <a:lnTo>
                    <a:pt x="0" y="12"/>
                  </a:lnTo>
                  <a:close/>
                </a:path>
              </a:pathLst>
            </a:custGeom>
            <a:solidFill>
              <a:srgbClr val="6F73BF"/>
            </a:solidFill>
            <a:ln w="9525">
              <a:solidFill>
                <a:srgbClr val="000000"/>
              </a:solidFill>
              <a:prstDash val="solid"/>
              <a:round/>
              <a:headEnd/>
              <a:tailEnd/>
            </a:ln>
          </p:spPr>
          <p:txBody>
            <a:bodyPr/>
            <a:lstStyle/>
            <a:p>
              <a:endParaRPr lang="en-US"/>
            </a:p>
          </p:txBody>
        </p:sp>
        <p:sp>
          <p:nvSpPr>
            <p:cNvPr id="18615" name="Freeform 201"/>
            <p:cNvSpPr>
              <a:spLocks noChangeAspect="1"/>
            </p:cNvSpPr>
            <p:nvPr/>
          </p:nvSpPr>
          <p:spPr bwMode="auto">
            <a:xfrm>
              <a:off x="1097" y="2179"/>
              <a:ext cx="6" cy="2"/>
            </a:xfrm>
            <a:custGeom>
              <a:avLst/>
              <a:gdLst>
                <a:gd name="T0" fmla="*/ 6 w 6"/>
                <a:gd name="T1" fmla="*/ 0 h 2"/>
                <a:gd name="T2" fmla="*/ 6 w 6"/>
                <a:gd name="T3" fmla="*/ 0 h 2"/>
                <a:gd name="T4" fmla="*/ 6 w 6"/>
                <a:gd name="T5" fmla="*/ 0 h 2"/>
                <a:gd name="T6" fmla="*/ 6 w 6"/>
                <a:gd name="T7" fmla="*/ 0 h 2"/>
                <a:gd name="T8" fmla="*/ 6 w 6"/>
                <a:gd name="T9" fmla="*/ 0 h 2"/>
                <a:gd name="T10" fmla="*/ 6 w 6"/>
                <a:gd name="T11" fmla="*/ 0 h 2"/>
                <a:gd name="T12" fmla="*/ 0 w 6"/>
                <a:gd name="T13" fmla="*/ 0 h 2"/>
                <a:gd name="T14" fmla="*/ 0 w 6"/>
                <a:gd name="T15" fmla="*/ 0 h 2"/>
                <a:gd name="T16" fmla="*/ 0 w 6"/>
                <a:gd name="T17" fmla="*/ 0 h 2"/>
                <a:gd name="T18" fmla="*/ 0 w 6"/>
                <a:gd name="T19" fmla="*/ 0 h 2"/>
                <a:gd name="T20" fmla="*/ 0 w 6"/>
                <a:gd name="T21" fmla="*/ 0 h 2"/>
                <a:gd name="T22" fmla="*/ 0 w 6"/>
                <a:gd name="T23" fmla="*/ 0 h 2"/>
                <a:gd name="T24" fmla="*/ 0 w 6"/>
                <a:gd name="T25" fmla="*/ 0 h 2"/>
                <a:gd name="T26" fmla="*/ 0 w 6"/>
                <a:gd name="T27" fmla="*/ 0 h 2"/>
                <a:gd name="T28" fmla="*/ 0 w 6"/>
                <a:gd name="T29" fmla="*/ 0 h 2"/>
                <a:gd name="T30" fmla="*/ 0 w 6"/>
                <a:gd name="T31" fmla="*/ 0 h 2"/>
                <a:gd name="T32" fmla="*/ 0 w 6"/>
                <a:gd name="T33" fmla="*/ 0 h 2"/>
                <a:gd name="T34" fmla="*/ 0 w 6"/>
                <a:gd name="T35" fmla="*/ 0 h 2"/>
                <a:gd name="T36" fmla="*/ 0 w 6"/>
                <a:gd name="T37" fmla="*/ 0 h 2"/>
                <a:gd name="T38" fmla="*/ 0 w 6"/>
                <a:gd name="T39" fmla="*/ 0 h 2"/>
                <a:gd name="T40" fmla="*/ 0 w 6"/>
                <a:gd name="T41" fmla="*/ 0 h 2"/>
                <a:gd name="T42" fmla="*/ 0 w 6"/>
                <a:gd name="T43" fmla="*/ 0 h 2"/>
                <a:gd name="T44" fmla="*/ 0 w 6"/>
                <a:gd name="T45" fmla="*/ 0 h 2"/>
                <a:gd name="T46" fmla="*/ 0 w 6"/>
                <a:gd name="T47" fmla="*/ 0 h 2"/>
                <a:gd name="T48" fmla="*/ 0 w 6"/>
                <a:gd name="T49" fmla="*/ 0 h 2"/>
                <a:gd name="T50" fmla="*/ 0 w 6"/>
                <a:gd name="T51" fmla="*/ 0 h 2"/>
                <a:gd name="T52" fmla="*/ 6 w 6"/>
                <a:gd name="T53" fmla="*/ 0 h 2"/>
                <a:gd name="T54" fmla="*/ 6 w 6"/>
                <a:gd name="T55" fmla="*/ 0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8616" name="Freeform 202"/>
            <p:cNvSpPr>
              <a:spLocks noChangeAspect="1"/>
            </p:cNvSpPr>
            <p:nvPr/>
          </p:nvSpPr>
          <p:spPr bwMode="auto">
            <a:xfrm>
              <a:off x="1120" y="2166"/>
              <a:ext cx="7" cy="7"/>
            </a:xfrm>
            <a:custGeom>
              <a:avLst/>
              <a:gdLst>
                <a:gd name="T0" fmla="*/ 18 w 6"/>
                <a:gd name="T1" fmla="*/ 18 h 6"/>
                <a:gd name="T2" fmla="*/ 18 w 6"/>
                <a:gd name="T3" fmla="*/ 0 h 6"/>
                <a:gd name="T4" fmla="*/ 18 w 6"/>
                <a:gd name="T5" fmla="*/ 0 h 6"/>
                <a:gd name="T6" fmla="*/ 18 w 6"/>
                <a:gd name="T7" fmla="*/ 18 h 6"/>
                <a:gd name="T8" fmla="*/ 18 w 6"/>
                <a:gd name="T9" fmla="*/ 18 h 6"/>
                <a:gd name="T10" fmla="*/ 18 w 6"/>
                <a:gd name="T11" fmla="*/ 18 h 6"/>
                <a:gd name="T12" fmla="*/ 0 w 6"/>
                <a:gd name="T13" fmla="*/ 18 h 6"/>
                <a:gd name="T14" fmla="*/ 0 w 6"/>
                <a:gd name="T15" fmla="*/ 18 h 6"/>
                <a:gd name="T16" fmla="*/ 18 w 6"/>
                <a:gd name="T17" fmla="*/ 18 h 6"/>
                <a:gd name="T18" fmla="*/ 18 w 6"/>
                <a:gd name="T19" fmla="*/ 18 h 6"/>
                <a:gd name="T20" fmla="*/ 18 w 6"/>
                <a:gd name="T21" fmla="*/ 18 h 6"/>
                <a:gd name="T22" fmla="*/ 18 w 6"/>
                <a:gd name="T23" fmla="*/ 18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6" y="6"/>
                  </a:moveTo>
                  <a:lnTo>
                    <a:pt x="6" y="0"/>
                  </a:lnTo>
                  <a:lnTo>
                    <a:pt x="6" y="6"/>
                  </a:lnTo>
                  <a:lnTo>
                    <a:pt x="0" y="6"/>
                  </a:lnTo>
                  <a:lnTo>
                    <a:pt x="6" y="6"/>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18617" name="Freeform 203"/>
            <p:cNvSpPr>
              <a:spLocks noChangeAspect="1"/>
            </p:cNvSpPr>
            <p:nvPr/>
          </p:nvSpPr>
          <p:spPr bwMode="auto">
            <a:xfrm>
              <a:off x="1120" y="217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618" name="Freeform 204"/>
            <p:cNvSpPr>
              <a:spLocks noChangeAspect="1"/>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619" name="Freeform 205"/>
            <p:cNvSpPr>
              <a:spLocks noChangeAspect="1"/>
            </p:cNvSpPr>
            <p:nvPr/>
          </p:nvSpPr>
          <p:spPr bwMode="auto">
            <a:xfrm>
              <a:off x="1394" y="219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620" name="Oval 206"/>
            <p:cNvSpPr>
              <a:spLocks noChangeAspect="1" noChangeArrowheads="1"/>
            </p:cNvSpPr>
            <p:nvPr/>
          </p:nvSpPr>
          <p:spPr bwMode="auto">
            <a:xfrm>
              <a:off x="1394" y="2200"/>
              <a:ext cx="0" cy="0"/>
            </a:xfrm>
            <a:prstGeom prst="ellipse">
              <a:avLst/>
            </a:prstGeom>
            <a:solidFill>
              <a:srgbClr val="E1E1E1"/>
            </a:solidFill>
            <a:ln w="9525">
              <a:solidFill>
                <a:srgbClr val="000000"/>
              </a:solidFill>
              <a:round/>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621" name="Freeform 207"/>
            <p:cNvSpPr>
              <a:spLocks noChangeAspect="1"/>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622" name="Freeform 208"/>
            <p:cNvSpPr>
              <a:spLocks noChangeAspect="1"/>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623" name="Freeform 209"/>
            <p:cNvSpPr>
              <a:spLocks noChangeAspect="1"/>
            </p:cNvSpPr>
            <p:nvPr/>
          </p:nvSpPr>
          <p:spPr bwMode="auto">
            <a:xfrm>
              <a:off x="1388" y="2200"/>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624" name="Freeform 210"/>
            <p:cNvSpPr>
              <a:spLocks noChangeAspect="1"/>
            </p:cNvSpPr>
            <p:nvPr/>
          </p:nvSpPr>
          <p:spPr bwMode="auto">
            <a:xfrm>
              <a:off x="1261" y="2166"/>
              <a:ext cx="65" cy="54"/>
            </a:xfrm>
            <a:custGeom>
              <a:avLst/>
              <a:gdLst>
                <a:gd name="T0" fmla="*/ 6 w 65"/>
                <a:gd name="T1" fmla="*/ 14 h 48"/>
                <a:gd name="T2" fmla="*/ 6 w 65"/>
                <a:gd name="T3" fmla="*/ 42 h 48"/>
                <a:gd name="T4" fmla="*/ 0 w 65"/>
                <a:gd name="T5" fmla="*/ 54 h 48"/>
                <a:gd name="T6" fmla="*/ 0 w 65"/>
                <a:gd name="T7" fmla="*/ 83 h 48"/>
                <a:gd name="T8" fmla="*/ 6 w 65"/>
                <a:gd name="T9" fmla="*/ 111 h 48"/>
                <a:gd name="T10" fmla="*/ 12 w 65"/>
                <a:gd name="T11" fmla="*/ 83 h 48"/>
                <a:gd name="T12" fmla="*/ 24 w 65"/>
                <a:gd name="T13" fmla="*/ 69 h 48"/>
                <a:gd name="T14" fmla="*/ 30 w 65"/>
                <a:gd name="T15" fmla="*/ 69 h 48"/>
                <a:gd name="T16" fmla="*/ 54 w 65"/>
                <a:gd name="T17" fmla="*/ 69 h 48"/>
                <a:gd name="T18" fmla="*/ 65 w 65"/>
                <a:gd name="T19" fmla="*/ 54 h 48"/>
                <a:gd name="T20" fmla="*/ 42 w 65"/>
                <a:gd name="T21" fmla="*/ 42 h 48"/>
                <a:gd name="T22" fmla="*/ 48 w 65"/>
                <a:gd name="T23" fmla="*/ 29 h 48"/>
                <a:gd name="T24" fmla="*/ 36 w 65"/>
                <a:gd name="T25" fmla="*/ 14 h 48"/>
                <a:gd name="T26" fmla="*/ 12 w 65"/>
                <a:gd name="T27" fmla="*/ 0 h 48"/>
                <a:gd name="T28" fmla="*/ 6 w 65"/>
                <a:gd name="T29" fmla="*/ 14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8625" name="Freeform 211"/>
            <p:cNvSpPr>
              <a:spLocks noChangeAspect="1"/>
            </p:cNvSpPr>
            <p:nvPr/>
          </p:nvSpPr>
          <p:spPr bwMode="auto">
            <a:xfrm>
              <a:off x="1218" y="2166"/>
              <a:ext cx="50" cy="40"/>
            </a:xfrm>
            <a:custGeom>
              <a:avLst/>
              <a:gdLst>
                <a:gd name="T0" fmla="*/ 63 w 48"/>
                <a:gd name="T1" fmla="*/ 13 h 36"/>
                <a:gd name="T2" fmla="*/ 63 w 48"/>
                <a:gd name="T3" fmla="*/ 37 h 36"/>
                <a:gd name="T4" fmla="*/ 56 w 48"/>
                <a:gd name="T5" fmla="*/ 51 h 36"/>
                <a:gd name="T6" fmla="*/ 56 w 48"/>
                <a:gd name="T7" fmla="*/ 74 h 36"/>
                <a:gd name="T8" fmla="*/ 6 w 48"/>
                <a:gd name="T9" fmla="*/ 74 h 36"/>
                <a:gd name="T10" fmla="*/ 0 w 48"/>
                <a:gd name="T11" fmla="*/ 63 h 36"/>
                <a:gd name="T12" fmla="*/ 6 w 48"/>
                <a:gd name="T13" fmla="*/ 51 h 36"/>
                <a:gd name="T14" fmla="*/ 31 w 48"/>
                <a:gd name="T15" fmla="*/ 51 h 36"/>
                <a:gd name="T16" fmla="*/ 50 w 48"/>
                <a:gd name="T17" fmla="*/ 63 h 36"/>
                <a:gd name="T18" fmla="*/ 38 w 48"/>
                <a:gd name="T19" fmla="*/ 24 h 36"/>
                <a:gd name="T20" fmla="*/ 31 w 48"/>
                <a:gd name="T21" fmla="*/ 13 h 36"/>
                <a:gd name="T22" fmla="*/ 25 w 48"/>
                <a:gd name="T23" fmla="*/ 0 h 36"/>
                <a:gd name="T24" fmla="*/ 50 w 48"/>
                <a:gd name="T25" fmla="*/ 13 h 36"/>
                <a:gd name="T26" fmla="*/ 63 w 48"/>
                <a:gd name="T27" fmla="*/ 13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prstDash val="solid"/>
              <a:round/>
              <a:headEnd/>
              <a:tailEnd/>
            </a:ln>
          </p:spPr>
          <p:txBody>
            <a:bodyPr/>
            <a:lstStyle/>
            <a:p>
              <a:endParaRPr lang="en-US"/>
            </a:p>
          </p:txBody>
        </p:sp>
        <p:sp>
          <p:nvSpPr>
            <p:cNvPr id="18626" name="Freeform 212"/>
            <p:cNvSpPr>
              <a:spLocks noChangeAspect="1"/>
            </p:cNvSpPr>
            <p:nvPr/>
          </p:nvSpPr>
          <p:spPr bwMode="auto">
            <a:xfrm>
              <a:off x="1261" y="2119"/>
              <a:ext cx="7" cy="6"/>
            </a:xfrm>
            <a:custGeom>
              <a:avLst/>
              <a:gdLst>
                <a:gd name="T0" fmla="*/ 18 w 6"/>
                <a:gd name="T1" fmla="*/ 6 h 6"/>
                <a:gd name="T2" fmla="*/ 0 w 6"/>
                <a:gd name="T3" fmla="*/ 6 h 6"/>
                <a:gd name="T4" fmla="*/ 0 w 6"/>
                <a:gd name="T5" fmla="*/ 0 h 6"/>
                <a:gd name="T6" fmla="*/ 18 w 6"/>
                <a:gd name="T7" fmla="*/ 6 h 6"/>
                <a:gd name="T8" fmla="*/ 18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8627" name="Rectangle 213"/>
            <p:cNvSpPr>
              <a:spLocks noChangeAspect="1" noChangeArrowheads="1"/>
            </p:cNvSpPr>
            <p:nvPr/>
          </p:nvSpPr>
          <p:spPr bwMode="auto">
            <a:xfrm>
              <a:off x="1273" y="2125"/>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628" name="Freeform 214"/>
            <p:cNvSpPr>
              <a:spLocks noChangeAspect="1"/>
            </p:cNvSpPr>
            <p:nvPr/>
          </p:nvSpPr>
          <p:spPr bwMode="auto">
            <a:xfrm>
              <a:off x="1443" y="2294"/>
              <a:ext cx="5" cy="14"/>
            </a:xfrm>
            <a:custGeom>
              <a:avLst/>
              <a:gdLst>
                <a:gd name="T0" fmla="*/ 3 w 6"/>
                <a:gd name="T1" fmla="*/ 35 h 12"/>
                <a:gd name="T2" fmla="*/ 0 w 6"/>
                <a:gd name="T3" fmla="*/ 18 h 12"/>
                <a:gd name="T4" fmla="*/ 3 w 6"/>
                <a:gd name="T5" fmla="*/ 0 h 12"/>
                <a:gd name="T6" fmla="*/ 3 w 6"/>
                <a:gd name="T7" fmla="*/ 3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6"/>
                  </a:lnTo>
                  <a:lnTo>
                    <a:pt x="6"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8629" name="Freeform 215"/>
            <p:cNvSpPr>
              <a:spLocks noChangeAspect="1"/>
            </p:cNvSpPr>
            <p:nvPr/>
          </p:nvSpPr>
          <p:spPr bwMode="auto">
            <a:xfrm>
              <a:off x="1000" y="2362"/>
              <a:ext cx="61" cy="73"/>
            </a:xfrm>
            <a:custGeom>
              <a:avLst/>
              <a:gdLst>
                <a:gd name="T0" fmla="*/ 12 w 60"/>
                <a:gd name="T1" fmla="*/ 67 h 65"/>
                <a:gd name="T2" fmla="*/ 0 w 60"/>
                <a:gd name="T3" fmla="*/ 39 h 65"/>
                <a:gd name="T4" fmla="*/ 0 w 60"/>
                <a:gd name="T5" fmla="*/ 13 h 65"/>
                <a:gd name="T6" fmla="*/ 0 w 60"/>
                <a:gd name="T7" fmla="*/ 13 h 65"/>
                <a:gd name="T8" fmla="*/ 6 w 60"/>
                <a:gd name="T9" fmla="*/ 0 h 65"/>
                <a:gd name="T10" fmla="*/ 37 w 60"/>
                <a:gd name="T11" fmla="*/ 13 h 65"/>
                <a:gd name="T12" fmla="*/ 49 w 60"/>
                <a:gd name="T13" fmla="*/ 13 h 65"/>
                <a:gd name="T14" fmla="*/ 55 w 60"/>
                <a:gd name="T15" fmla="*/ 39 h 65"/>
                <a:gd name="T16" fmla="*/ 67 w 60"/>
                <a:gd name="T17" fmla="*/ 67 h 65"/>
                <a:gd name="T18" fmla="*/ 61 w 60"/>
                <a:gd name="T19" fmla="*/ 79 h 65"/>
                <a:gd name="T20" fmla="*/ 61 w 60"/>
                <a:gd name="T21" fmla="*/ 106 h 65"/>
                <a:gd name="T22" fmla="*/ 55 w 60"/>
                <a:gd name="T23" fmla="*/ 146 h 65"/>
                <a:gd name="T24" fmla="*/ 49 w 60"/>
                <a:gd name="T25" fmla="*/ 106 h 65"/>
                <a:gd name="T26" fmla="*/ 49 w 60"/>
                <a:gd name="T27" fmla="*/ 119 h 65"/>
                <a:gd name="T28" fmla="*/ 43 w 60"/>
                <a:gd name="T29" fmla="*/ 106 h 65"/>
                <a:gd name="T30" fmla="*/ 43 w 60"/>
                <a:gd name="T31" fmla="*/ 79 h 65"/>
                <a:gd name="T32" fmla="*/ 24 w 60"/>
                <a:gd name="T33" fmla="*/ 67 h 65"/>
                <a:gd name="T34" fmla="*/ 12 w 60"/>
                <a:gd name="T35" fmla="*/ 39 h 65"/>
                <a:gd name="T36" fmla="*/ 18 w 60"/>
                <a:gd name="T37" fmla="*/ 67 h 65"/>
                <a:gd name="T38" fmla="*/ 12 w 60"/>
                <a:gd name="T39" fmla="*/ 67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E1E1E1"/>
            </a:solidFill>
            <a:ln w="9525">
              <a:solidFill>
                <a:srgbClr val="000000"/>
              </a:solidFill>
              <a:prstDash val="solid"/>
              <a:round/>
              <a:headEnd/>
              <a:tailEnd/>
            </a:ln>
          </p:spPr>
          <p:txBody>
            <a:bodyPr/>
            <a:lstStyle/>
            <a:p>
              <a:endParaRPr lang="en-US"/>
            </a:p>
          </p:txBody>
        </p:sp>
        <p:sp>
          <p:nvSpPr>
            <p:cNvPr id="18630" name="Freeform 216"/>
            <p:cNvSpPr>
              <a:spLocks noChangeAspect="1"/>
            </p:cNvSpPr>
            <p:nvPr/>
          </p:nvSpPr>
          <p:spPr bwMode="auto">
            <a:xfrm>
              <a:off x="1285" y="2328"/>
              <a:ext cx="1" cy="7"/>
            </a:xfrm>
            <a:custGeom>
              <a:avLst/>
              <a:gdLst>
                <a:gd name="T0" fmla="*/ 0 w 1"/>
                <a:gd name="T1" fmla="*/ 0 h 6"/>
                <a:gd name="T2" fmla="*/ 0 w 1"/>
                <a:gd name="T3" fmla="*/ 0 h 6"/>
                <a:gd name="T4" fmla="*/ 0 w 1"/>
                <a:gd name="T5" fmla="*/ 18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0"/>
                  </a:lnTo>
                  <a:lnTo>
                    <a:pt x="0" y="6"/>
                  </a:lnTo>
                  <a:lnTo>
                    <a:pt x="0"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18631" name="Freeform 217"/>
            <p:cNvSpPr>
              <a:spLocks noChangeAspect="1"/>
            </p:cNvSpPr>
            <p:nvPr/>
          </p:nvSpPr>
          <p:spPr bwMode="auto">
            <a:xfrm>
              <a:off x="1467" y="2315"/>
              <a:ext cx="6" cy="6"/>
            </a:xfrm>
            <a:custGeom>
              <a:avLst/>
              <a:gdLst>
                <a:gd name="T0" fmla="*/ 6 w 6"/>
                <a:gd name="T1" fmla="*/ 6 h 6"/>
                <a:gd name="T2" fmla="*/ 6 w 6"/>
                <a:gd name="T3" fmla="*/ 6 h 6"/>
                <a:gd name="T4" fmla="*/ 0 w 6"/>
                <a:gd name="T5" fmla="*/ 0 h 6"/>
                <a:gd name="T6" fmla="*/ 6 w 6"/>
                <a:gd name="T7" fmla="*/ 0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6"/>
                  </a:lnTo>
                  <a:lnTo>
                    <a:pt x="0" y="0"/>
                  </a:lnTo>
                  <a:lnTo>
                    <a:pt x="6"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8632" name="Freeform 218"/>
            <p:cNvSpPr>
              <a:spLocks noChangeAspect="1"/>
            </p:cNvSpPr>
            <p:nvPr/>
          </p:nvSpPr>
          <p:spPr bwMode="auto">
            <a:xfrm>
              <a:off x="1443" y="2261"/>
              <a:ext cx="2" cy="13"/>
            </a:xfrm>
            <a:custGeom>
              <a:avLst/>
              <a:gdLst>
                <a:gd name="T0" fmla="*/ 0 w 2"/>
                <a:gd name="T1" fmla="*/ 13 h 12"/>
                <a:gd name="T2" fmla="*/ 0 w 2"/>
                <a:gd name="T3" fmla="*/ 20 h 12"/>
                <a:gd name="T4" fmla="*/ 0 w 2"/>
                <a:gd name="T5" fmla="*/ 0 h 12"/>
                <a:gd name="T6" fmla="*/ 0 w 2"/>
                <a:gd name="T7" fmla="*/ 0 h 12"/>
                <a:gd name="T8" fmla="*/ 0 w 2"/>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2">
                  <a:moveTo>
                    <a:pt x="0" y="6"/>
                  </a:moveTo>
                  <a:lnTo>
                    <a:pt x="0" y="12"/>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8633" name="Freeform 219"/>
            <p:cNvSpPr>
              <a:spLocks noChangeAspect="1"/>
            </p:cNvSpPr>
            <p:nvPr/>
          </p:nvSpPr>
          <p:spPr bwMode="auto">
            <a:xfrm>
              <a:off x="933" y="2288"/>
              <a:ext cx="38" cy="27"/>
            </a:xfrm>
            <a:custGeom>
              <a:avLst/>
              <a:gdLst>
                <a:gd name="T0" fmla="*/ 52 w 36"/>
                <a:gd name="T1" fmla="*/ 54 h 24"/>
                <a:gd name="T2" fmla="*/ 44 w 36"/>
                <a:gd name="T3" fmla="*/ 54 h 24"/>
                <a:gd name="T4" fmla="*/ 35 w 36"/>
                <a:gd name="T5" fmla="*/ 54 h 24"/>
                <a:gd name="T6" fmla="*/ 19 w 36"/>
                <a:gd name="T7" fmla="*/ 42 h 24"/>
                <a:gd name="T8" fmla="*/ 0 w 36"/>
                <a:gd name="T9" fmla="*/ 29 h 24"/>
                <a:gd name="T10" fmla="*/ 19 w 36"/>
                <a:gd name="T11" fmla="*/ 0 h 24"/>
                <a:gd name="T12" fmla="*/ 35 w 36"/>
                <a:gd name="T13" fmla="*/ 29 h 24"/>
                <a:gd name="T14" fmla="*/ 52 w 36"/>
                <a:gd name="T15" fmla="*/ 29 h 24"/>
                <a:gd name="T16" fmla="*/ 52 w 36"/>
                <a:gd name="T17" fmla="*/ 54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E1E1E1"/>
            </a:solidFill>
            <a:ln w="9525">
              <a:solidFill>
                <a:srgbClr val="000000"/>
              </a:solidFill>
              <a:prstDash val="solid"/>
              <a:round/>
              <a:headEnd/>
              <a:tailEnd/>
            </a:ln>
          </p:spPr>
          <p:txBody>
            <a:bodyPr/>
            <a:lstStyle/>
            <a:p>
              <a:endParaRPr lang="en-US"/>
            </a:p>
          </p:txBody>
        </p:sp>
        <p:sp>
          <p:nvSpPr>
            <p:cNvPr id="18634" name="Freeform 220"/>
            <p:cNvSpPr>
              <a:spLocks noChangeAspect="1"/>
            </p:cNvSpPr>
            <p:nvPr/>
          </p:nvSpPr>
          <p:spPr bwMode="auto">
            <a:xfrm>
              <a:off x="1431" y="2342"/>
              <a:ext cx="0" cy="1"/>
            </a:xfrm>
            <a:custGeom>
              <a:avLst/>
              <a:gdLst>
                <a:gd name="T0" fmla="*/ 0 h 1"/>
                <a:gd name="T1" fmla="*/ 0 h 1"/>
                <a:gd name="T2" fmla="*/ 0 h 1"/>
                <a:gd name="T3" fmla="*/ 0 h 1"/>
                <a:gd name="T4" fmla="*/ 0 h 1"/>
                <a:gd name="T5" fmla="*/ 0 h 1"/>
                <a:gd name="T6" fmla="*/ 0 h 1"/>
                <a:gd name="T7" fmla="*/ 0 h 1"/>
                <a:gd name="T8" fmla="*/ 0 h 1"/>
                <a:gd name="T9" fmla="*/ 0 h 1"/>
                <a:gd name="T10" fmla="*/ 0 h 1"/>
                <a:gd name="T11" fmla="*/ 0 h 1"/>
                <a:gd name="T12" fmla="*/ 0 h 1"/>
                <a:gd name="T13" fmla="*/ 0 h 1"/>
                <a:gd name="T14" fmla="*/ 0 h 1"/>
                <a:gd name="T15" fmla="*/ 0 h 1"/>
                <a:gd name="T16" fmla="*/ 0 h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635" name="Freeform 221"/>
            <p:cNvSpPr>
              <a:spLocks noChangeAspect="1"/>
            </p:cNvSpPr>
            <p:nvPr/>
          </p:nvSpPr>
          <p:spPr bwMode="auto">
            <a:xfrm>
              <a:off x="1431" y="2335"/>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8636" name="Freeform 222"/>
            <p:cNvSpPr>
              <a:spLocks noChangeAspect="1"/>
            </p:cNvSpPr>
            <p:nvPr/>
          </p:nvSpPr>
          <p:spPr bwMode="auto">
            <a:xfrm>
              <a:off x="946" y="2254"/>
              <a:ext cx="108" cy="67"/>
            </a:xfrm>
            <a:custGeom>
              <a:avLst/>
              <a:gdLst>
                <a:gd name="T0" fmla="*/ 66 w 107"/>
                <a:gd name="T1" fmla="*/ 92 h 60"/>
                <a:gd name="T2" fmla="*/ 53 w 107"/>
                <a:gd name="T3" fmla="*/ 92 h 60"/>
                <a:gd name="T4" fmla="*/ 42 w 107"/>
                <a:gd name="T5" fmla="*/ 105 h 60"/>
                <a:gd name="T6" fmla="*/ 36 w 107"/>
                <a:gd name="T7" fmla="*/ 131 h 60"/>
                <a:gd name="T8" fmla="*/ 36 w 107"/>
                <a:gd name="T9" fmla="*/ 131 h 60"/>
                <a:gd name="T10" fmla="*/ 30 w 107"/>
                <a:gd name="T11" fmla="*/ 117 h 60"/>
                <a:gd name="T12" fmla="*/ 24 w 107"/>
                <a:gd name="T13" fmla="*/ 117 h 60"/>
                <a:gd name="T14" fmla="*/ 24 w 107"/>
                <a:gd name="T15" fmla="*/ 92 h 60"/>
                <a:gd name="T16" fmla="*/ 12 w 107"/>
                <a:gd name="T17" fmla="*/ 92 h 60"/>
                <a:gd name="T18" fmla="*/ 0 w 107"/>
                <a:gd name="T19" fmla="*/ 65 h 60"/>
                <a:gd name="T20" fmla="*/ 12 w 107"/>
                <a:gd name="T21" fmla="*/ 26 h 60"/>
                <a:gd name="T22" fmla="*/ 24 w 107"/>
                <a:gd name="T23" fmla="*/ 13 h 60"/>
                <a:gd name="T24" fmla="*/ 24 w 107"/>
                <a:gd name="T25" fmla="*/ 13 h 60"/>
                <a:gd name="T26" fmla="*/ 66 w 107"/>
                <a:gd name="T27" fmla="*/ 0 h 60"/>
                <a:gd name="T28" fmla="*/ 78 w 107"/>
                <a:gd name="T29" fmla="*/ 0 h 60"/>
                <a:gd name="T30" fmla="*/ 90 w 107"/>
                <a:gd name="T31" fmla="*/ 0 h 60"/>
                <a:gd name="T32" fmla="*/ 102 w 107"/>
                <a:gd name="T33" fmla="*/ 26 h 60"/>
                <a:gd name="T34" fmla="*/ 102 w 107"/>
                <a:gd name="T35" fmla="*/ 26 h 60"/>
                <a:gd name="T36" fmla="*/ 102 w 107"/>
                <a:gd name="T37" fmla="*/ 26 h 60"/>
                <a:gd name="T38" fmla="*/ 108 w 107"/>
                <a:gd name="T39" fmla="*/ 26 h 60"/>
                <a:gd name="T40" fmla="*/ 114 w 107"/>
                <a:gd name="T41" fmla="*/ 39 h 60"/>
                <a:gd name="T42" fmla="*/ 90 w 107"/>
                <a:gd name="T43" fmla="*/ 52 h 60"/>
                <a:gd name="T44" fmla="*/ 66 w 107"/>
                <a:gd name="T45" fmla="*/ 92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E1E1E1"/>
            </a:solidFill>
            <a:ln w="9525">
              <a:solidFill>
                <a:srgbClr val="000000"/>
              </a:solidFill>
              <a:prstDash val="solid"/>
              <a:round/>
              <a:headEnd/>
              <a:tailEnd/>
            </a:ln>
          </p:spPr>
          <p:txBody>
            <a:bodyPr/>
            <a:lstStyle/>
            <a:p>
              <a:endParaRPr lang="en-US"/>
            </a:p>
          </p:txBody>
        </p:sp>
        <p:sp>
          <p:nvSpPr>
            <p:cNvPr id="18637" name="Freeform 223"/>
            <p:cNvSpPr>
              <a:spLocks noChangeAspect="1"/>
            </p:cNvSpPr>
            <p:nvPr/>
          </p:nvSpPr>
          <p:spPr bwMode="auto">
            <a:xfrm>
              <a:off x="1443" y="2281"/>
              <a:ext cx="5" cy="7"/>
            </a:xfrm>
            <a:custGeom>
              <a:avLst/>
              <a:gdLst>
                <a:gd name="T0" fmla="*/ 3 w 6"/>
                <a:gd name="T1" fmla="*/ 18 h 6"/>
                <a:gd name="T2" fmla="*/ 0 w 6"/>
                <a:gd name="T3" fmla="*/ 0 h 6"/>
                <a:gd name="T4" fmla="*/ 3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8638" name="Freeform 224"/>
            <p:cNvSpPr>
              <a:spLocks noChangeAspect="1"/>
            </p:cNvSpPr>
            <p:nvPr/>
          </p:nvSpPr>
          <p:spPr bwMode="auto">
            <a:xfrm>
              <a:off x="976" y="2274"/>
              <a:ext cx="78" cy="95"/>
            </a:xfrm>
            <a:custGeom>
              <a:avLst/>
              <a:gdLst>
                <a:gd name="T0" fmla="*/ 29 w 77"/>
                <a:gd name="T1" fmla="*/ 58 h 84"/>
                <a:gd name="T2" fmla="*/ 23 w 77"/>
                <a:gd name="T3" fmla="*/ 58 h 84"/>
                <a:gd name="T4" fmla="*/ 12 w 77"/>
                <a:gd name="T5" fmla="*/ 70 h 84"/>
                <a:gd name="T6" fmla="*/ 6 w 77"/>
                <a:gd name="T7" fmla="*/ 100 h 84"/>
                <a:gd name="T8" fmla="*/ 6 w 77"/>
                <a:gd name="T9" fmla="*/ 100 h 84"/>
                <a:gd name="T10" fmla="*/ 0 w 77"/>
                <a:gd name="T11" fmla="*/ 100 h 84"/>
                <a:gd name="T12" fmla="*/ 12 w 77"/>
                <a:gd name="T13" fmla="*/ 143 h 84"/>
                <a:gd name="T14" fmla="*/ 29 w 77"/>
                <a:gd name="T15" fmla="*/ 185 h 84"/>
                <a:gd name="T16" fmla="*/ 60 w 77"/>
                <a:gd name="T17" fmla="*/ 198 h 84"/>
                <a:gd name="T18" fmla="*/ 72 w 77"/>
                <a:gd name="T19" fmla="*/ 198 h 84"/>
                <a:gd name="T20" fmla="*/ 72 w 77"/>
                <a:gd name="T21" fmla="*/ 170 h 84"/>
                <a:gd name="T22" fmla="*/ 72 w 77"/>
                <a:gd name="T23" fmla="*/ 143 h 84"/>
                <a:gd name="T24" fmla="*/ 72 w 77"/>
                <a:gd name="T25" fmla="*/ 113 h 84"/>
                <a:gd name="T26" fmla="*/ 78 w 77"/>
                <a:gd name="T27" fmla="*/ 128 h 84"/>
                <a:gd name="T28" fmla="*/ 78 w 77"/>
                <a:gd name="T29" fmla="*/ 86 h 84"/>
                <a:gd name="T30" fmla="*/ 84 w 77"/>
                <a:gd name="T31" fmla="*/ 42 h 84"/>
                <a:gd name="T32" fmla="*/ 84 w 77"/>
                <a:gd name="T33" fmla="*/ 14 h 84"/>
                <a:gd name="T34" fmla="*/ 84 w 77"/>
                <a:gd name="T35" fmla="*/ 0 h 84"/>
                <a:gd name="T36" fmla="*/ 60 w 77"/>
                <a:gd name="T37" fmla="*/ 14 h 84"/>
                <a:gd name="T38" fmla="*/ 29 w 77"/>
                <a:gd name="T39" fmla="*/ 58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E1E1E1"/>
            </a:solidFill>
            <a:ln w="9525">
              <a:solidFill>
                <a:srgbClr val="000000"/>
              </a:solidFill>
              <a:prstDash val="solid"/>
              <a:round/>
              <a:headEnd/>
              <a:tailEnd/>
            </a:ln>
          </p:spPr>
          <p:txBody>
            <a:bodyPr/>
            <a:lstStyle/>
            <a:p>
              <a:endParaRPr lang="en-US"/>
            </a:p>
          </p:txBody>
        </p:sp>
        <p:sp>
          <p:nvSpPr>
            <p:cNvPr id="18639" name="Rectangle 225"/>
            <p:cNvSpPr>
              <a:spLocks noChangeAspect="1" noChangeArrowheads="1"/>
            </p:cNvSpPr>
            <p:nvPr/>
          </p:nvSpPr>
          <p:spPr bwMode="auto">
            <a:xfrm>
              <a:off x="1443" y="231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640" name="Rectangle 226"/>
            <p:cNvSpPr>
              <a:spLocks noChangeAspect="1" noChangeArrowheads="1"/>
            </p:cNvSpPr>
            <p:nvPr/>
          </p:nvSpPr>
          <p:spPr bwMode="auto">
            <a:xfrm>
              <a:off x="1424" y="2227"/>
              <a:ext cx="0" cy="0"/>
            </a:xfrm>
            <a:prstGeom prst="rect">
              <a:avLst/>
            </a:prstGeom>
            <a:blipFill dpi="0" rotWithShape="0">
              <a:blip r:embed="rId4"/>
              <a:srcRect/>
              <a:tile tx="0" ty="0" sx="100000" sy="100000" flip="none" algn="tl"/>
            </a:blip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641" name="Freeform 227"/>
            <p:cNvSpPr>
              <a:spLocks noChangeAspect="1"/>
            </p:cNvSpPr>
            <p:nvPr/>
          </p:nvSpPr>
          <p:spPr bwMode="auto">
            <a:xfrm>
              <a:off x="1418" y="2220"/>
              <a:ext cx="6" cy="7"/>
            </a:xfrm>
            <a:custGeom>
              <a:avLst/>
              <a:gdLst>
                <a:gd name="T0" fmla="*/ 6 w 6"/>
                <a:gd name="T1" fmla="*/ 18 h 6"/>
                <a:gd name="T2" fmla="*/ 0 w 6"/>
                <a:gd name="T3" fmla="*/ 0 h 6"/>
                <a:gd name="T4" fmla="*/ 6 w 6"/>
                <a:gd name="T5" fmla="*/ 18 h 6"/>
                <a:gd name="T6" fmla="*/ 6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18642" name="Freeform 228"/>
            <p:cNvSpPr>
              <a:spLocks noChangeAspect="1"/>
            </p:cNvSpPr>
            <p:nvPr/>
          </p:nvSpPr>
          <p:spPr bwMode="auto">
            <a:xfrm>
              <a:off x="1437" y="2247"/>
              <a:ext cx="6" cy="7"/>
            </a:xfrm>
            <a:custGeom>
              <a:avLst/>
              <a:gdLst>
                <a:gd name="T0" fmla="*/ 0 w 6"/>
                <a:gd name="T1" fmla="*/ 0 h 6"/>
                <a:gd name="T2" fmla="*/ 6 w 6"/>
                <a:gd name="T3" fmla="*/ 0 h 6"/>
                <a:gd name="T4" fmla="*/ 0 w 6"/>
                <a:gd name="T5" fmla="*/ 18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0"/>
                  </a:lnTo>
                  <a:lnTo>
                    <a:pt x="0" y="6"/>
                  </a:lnTo>
                  <a:lnTo>
                    <a:pt x="0"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18643" name="Freeform 229"/>
            <p:cNvSpPr>
              <a:spLocks noChangeAspect="1"/>
            </p:cNvSpPr>
            <p:nvPr/>
          </p:nvSpPr>
          <p:spPr bwMode="auto">
            <a:xfrm>
              <a:off x="1412" y="2200"/>
              <a:ext cx="6" cy="6"/>
            </a:xfrm>
            <a:custGeom>
              <a:avLst/>
              <a:gdLst>
                <a:gd name="T0" fmla="*/ 6 w 6"/>
                <a:gd name="T1" fmla="*/ 0 h 6"/>
                <a:gd name="T2" fmla="*/ 6 w 6"/>
                <a:gd name="T3" fmla="*/ 0 h 6"/>
                <a:gd name="T4" fmla="*/ 6 w 6"/>
                <a:gd name="T5" fmla="*/ 6 h 6"/>
                <a:gd name="T6" fmla="*/ 6 w 6"/>
                <a:gd name="T7" fmla="*/ 6 h 6"/>
                <a:gd name="T8" fmla="*/ 6 w 6"/>
                <a:gd name="T9" fmla="*/ 6 h 6"/>
                <a:gd name="T10" fmla="*/ 0 w 6"/>
                <a:gd name="T11" fmla="*/ 6 h 6"/>
                <a:gd name="T12" fmla="*/ 0 w 6"/>
                <a:gd name="T13" fmla="*/ 6 h 6"/>
                <a:gd name="T14" fmla="*/ 0 w 6"/>
                <a:gd name="T15" fmla="*/ 6 h 6"/>
                <a:gd name="T16" fmla="*/ 6 w 6"/>
                <a:gd name="T17" fmla="*/ 6 h 6"/>
                <a:gd name="T18" fmla="*/ 6 w 6"/>
                <a:gd name="T19" fmla="*/ 6 h 6"/>
                <a:gd name="T20" fmla="*/ 6 w 6"/>
                <a:gd name="T21" fmla="*/ 6 h 6"/>
                <a:gd name="T22" fmla="*/ 6 w 6"/>
                <a:gd name="T23" fmla="*/ 6 h 6"/>
                <a:gd name="T24" fmla="*/ 6 w 6"/>
                <a:gd name="T25" fmla="*/ 6 h 6"/>
                <a:gd name="T26" fmla="*/ 6 w 6"/>
                <a:gd name="T27" fmla="*/ 6 h 6"/>
                <a:gd name="T28" fmla="*/ 6 w 6"/>
                <a:gd name="T29" fmla="*/ 6 h 6"/>
                <a:gd name="T30" fmla="*/ 6 w 6"/>
                <a:gd name="T31" fmla="*/ 6 h 6"/>
                <a:gd name="T32" fmla="*/ 6 w 6"/>
                <a:gd name="T33" fmla="*/ 6 h 6"/>
                <a:gd name="T34" fmla="*/ 6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6" y="0"/>
                  </a:moveTo>
                  <a:lnTo>
                    <a:pt x="6" y="0"/>
                  </a:lnTo>
                  <a:lnTo>
                    <a:pt x="6" y="6"/>
                  </a:lnTo>
                  <a:lnTo>
                    <a:pt x="0" y="6"/>
                  </a:lnTo>
                  <a:lnTo>
                    <a:pt x="6" y="6"/>
                  </a:lnTo>
                  <a:lnTo>
                    <a:pt x="6"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18644" name="Freeform 230"/>
            <p:cNvSpPr>
              <a:spLocks noChangeAspect="1"/>
            </p:cNvSpPr>
            <p:nvPr/>
          </p:nvSpPr>
          <p:spPr bwMode="auto">
            <a:xfrm>
              <a:off x="1437" y="2227"/>
              <a:ext cx="1" cy="6"/>
            </a:xfrm>
            <a:custGeom>
              <a:avLst/>
              <a:gdLst>
                <a:gd name="T0" fmla="*/ 0 w 1"/>
                <a:gd name="T1" fmla="*/ 0 h 6"/>
                <a:gd name="T2" fmla="*/ 0 w 1"/>
                <a:gd name="T3" fmla="*/ 0 h 6"/>
                <a:gd name="T4" fmla="*/ 0 w 1"/>
                <a:gd name="T5" fmla="*/ 6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800000"/>
            </a:solidFill>
            <a:ln w="9525">
              <a:solidFill>
                <a:srgbClr val="000000"/>
              </a:solidFill>
              <a:prstDash val="solid"/>
              <a:round/>
              <a:headEnd/>
              <a:tailEnd/>
            </a:ln>
          </p:spPr>
          <p:txBody>
            <a:bodyPr/>
            <a:lstStyle/>
            <a:p>
              <a:endParaRPr lang="en-US"/>
            </a:p>
          </p:txBody>
        </p:sp>
        <p:sp>
          <p:nvSpPr>
            <p:cNvPr id="18645" name="Freeform 231"/>
            <p:cNvSpPr>
              <a:spLocks noChangeAspect="1"/>
            </p:cNvSpPr>
            <p:nvPr/>
          </p:nvSpPr>
          <p:spPr bwMode="auto">
            <a:xfrm>
              <a:off x="1437" y="2213"/>
              <a:ext cx="1" cy="7"/>
            </a:xfrm>
            <a:custGeom>
              <a:avLst/>
              <a:gdLst>
                <a:gd name="T0" fmla="*/ 0 w 1"/>
                <a:gd name="T1" fmla="*/ 18 h 6"/>
                <a:gd name="T2" fmla="*/ 0 w 1"/>
                <a:gd name="T3" fmla="*/ 18 h 6"/>
                <a:gd name="T4" fmla="*/ 0 w 1"/>
                <a:gd name="T5" fmla="*/ 0 h 6"/>
                <a:gd name="T6" fmla="*/ 0 w 1"/>
                <a:gd name="T7" fmla="*/ 0 h 6"/>
                <a:gd name="T8" fmla="*/ 0 w 1"/>
                <a:gd name="T9" fmla="*/ 0 h 6"/>
                <a:gd name="T10" fmla="*/ 0 w 1"/>
                <a:gd name="T11" fmla="*/ 18 h 6"/>
                <a:gd name="T12" fmla="*/ 0 w 1"/>
                <a:gd name="T13" fmla="*/ 18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6"/>
                  </a:moveTo>
                  <a:lnTo>
                    <a:pt x="0" y="6"/>
                  </a:lnTo>
                  <a:lnTo>
                    <a:pt x="0" y="0"/>
                  </a:lnTo>
                  <a:lnTo>
                    <a:pt x="0" y="6"/>
                  </a:lnTo>
                  <a:close/>
                </a:path>
              </a:pathLst>
            </a:custGeom>
            <a:solidFill>
              <a:srgbClr val="800000"/>
            </a:solidFill>
            <a:ln w="9525">
              <a:solidFill>
                <a:srgbClr val="000000"/>
              </a:solidFill>
              <a:prstDash val="solid"/>
              <a:round/>
              <a:headEnd/>
              <a:tailEnd/>
            </a:ln>
          </p:spPr>
          <p:txBody>
            <a:bodyPr/>
            <a:lstStyle/>
            <a:p>
              <a:endParaRPr lang="en-US"/>
            </a:p>
          </p:txBody>
        </p:sp>
        <p:sp>
          <p:nvSpPr>
            <p:cNvPr id="18646" name="Freeform 232"/>
            <p:cNvSpPr>
              <a:spLocks noChangeAspect="1"/>
            </p:cNvSpPr>
            <p:nvPr/>
          </p:nvSpPr>
          <p:spPr bwMode="auto">
            <a:xfrm>
              <a:off x="953" y="2200"/>
              <a:ext cx="23" cy="54"/>
            </a:xfrm>
            <a:custGeom>
              <a:avLst/>
              <a:gdLst>
                <a:gd name="T0" fmla="*/ 12 w 24"/>
                <a:gd name="T1" fmla="*/ 98 h 48"/>
                <a:gd name="T2" fmla="*/ 6 w 24"/>
                <a:gd name="T3" fmla="*/ 111 h 48"/>
                <a:gd name="T4" fmla="*/ 0 w 24"/>
                <a:gd name="T5" fmla="*/ 111 h 48"/>
                <a:gd name="T6" fmla="*/ 0 w 24"/>
                <a:gd name="T7" fmla="*/ 69 h 48"/>
                <a:gd name="T8" fmla="*/ 6 w 24"/>
                <a:gd name="T9" fmla="*/ 29 h 48"/>
                <a:gd name="T10" fmla="*/ 17 w 24"/>
                <a:gd name="T11" fmla="*/ 0 h 48"/>
                <a:gd name="T12" fmla="*/ 17 w 24"/>
                <a:gd name="T13" fmla="*/ 0 h 48"/>
                <a:gd name="T14" fmla="*/ 12 w 24"/>
                <a:gd name="T15" fmla="*/ 42 h 48"/>
                <a:gd name="T16" fmla="*/ 12 w 24"/>
                <a:gd name="T17" fmla="*/ 98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48"/>
                  </a:lnTo>
                  <a:lnTo>
                    <a:pt x="0" y="30"/>
                  </a:lnTo>
                  <a:lnTo>
                    <a:pt x="6" y="12"/>
                  </a:lnTo>
                  <a:lnTo>
                    <a:pt x="24" y="0"/>
                  </a:lnTo>
                  <a:lnTo>
                    <a:pt x="18" y="18"/>
                  </a:lnTo>
                  <a:lnTo>
                    <a:pt x="12" y="42"/>
                  </a:lnTo>
                  <a:close/>
                </a:path>
              </a:pathLst>
            </a:custGeom>
            <a:solidFill>
              <a:srgbClr val="E1E1E1"/>
            </a:solidFill>
            <a:ln w="9525">
              <a:solidFill>
                <a:srgbClr val="000000"/>
              </a:solidFill>
              <a:prstDash val="solid"/>
              <a:round/>
              <a:headEnd/>
              <a:tailEnd/>
            </a:ln>
          </p:spPr>
          <p:txBody>
            <a:bodyPr/>
            <a:lstStyle/>
            <a:p>
              <a:endParaRPr lang="en-US"/>
            </a:p>
          </p:txBody>
        </p:sp>
        <p:sp>
          <p:nvSpPr>
            <p:cNvPr id="18647" name="Freeform 233"/>
            <p:cNvSpPr>
              <a:spLocks noChangeAspect="1"/>
            </p:cNvSpPr>
            <p:nvPr/>
          </p:nvSpPr>
          <p:spPr bwMode="auto">
            <a:xfrm>
              <a:off x="897" y="2213"/>
              <a:ext cx="74" cy="88"/>
            </a:xfrm>
            <a:custGeom>
              <a:avLst/>
              <a:gdLst>
                <a:gd name="T0" fmla="*/ 6 w 72"/>
                <a:gd name="T1" fmla="*/ 167 h 78"/>
                <a:gd name="T2" fmla="*/ 0 w 72"/>
                <a:gd name="T3" fmla="*/ 152 h 78"/>
                <a:gd name="T4" fmla="*/ 0 w 72"/>
                <a:gd name="T5" fmla="*/ 112 h 78"/>
                <a:gd name="T6" fmla="*/ 12 w 72"/>
                <a:gd name="T7" fmla="*/ 86 h 78"/>
                <a:gd name="T8" fmla="*/ 43 w 72"/>
                <a:gd name="T9" fmla="*/ 70 h 78"/>
                <a:gd name="T10" fmla="*/ 25 w 72"/>
                <a:gd name="T11" fmla="*/ 29 h 78"/>
                <a:gd name="T12" fmla="*/ 31 w 72"/>
                <a:gd name="T13" fmla="*/ 29 h 78"/>
                <a:gd name="T14" fmla="*/ 37 w 72"/>
                <a:gd name="T15" fmla="*/ 0 h 78"/>
                <a:gd name="T16" fmla="*/ 74 w 72"/>
                <a:gd name="T17" fmla="*/ 0 h 78"/>
                <a:gd name="T18" fmla="*/ 67 w 72"/>
                <a:gd name="T19" fmla="*/ 42 h 78"/>
                <a:gd name="T20" fmla="*/ 67 w 72"/>
                <a:gd name="T21" fmla="*/ 86 h 78"/>
                <a:gd name="T22" fmla="*/ 74 w 72"/>
                <a:gd name="T23" fmla="*/ 86 h 78"/>
                <a:gd name="T24" fmla="*/ 80 w 72"/>
                <a:gd name="T25" fmla="*/ 86 h 78"/>
                <a:gd name="T26" fmla="*/ 86 w 72"/>
                <a:gd name="T27" fmla="*/ 98 h 78"/>
                <a:gd name="T28" fmla="*/ 74 w 72"/>
                <a:gd name="T29" fmla="*/ 112 h 78"/>
                <a:gd name="T30" fmla="*/ 55 w 72"/>
                <a:gd name="T31" fmla="*/ 152 h 78"/>
                <a:gd name="T32" fmla="*/ 43 w 72"/>
                <a:gd name="T33" fmla="*/ 181 h 78"/>
                <a:gd name="T34" fmla="*/ 6 w 72"/>
                <a:gd name="T35" fmla="*/ 167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E1E1E1"/>
            </a:solidFill>
            <a:ln w="9525">
              <a:solidFill>
                <a:srgbClr val="000000"/>
              </a:solidFill>
              <a:prstDash val="solid"/>
              <a:round/>
              <a:headEnd/>
              <a:tailEnd/>
            </a:ln>
          </p:spPr>
          <p:txBody>
            <a:bodyPr/>
            <a:lstStyle/>
            <a:p>
              <a:endParaRPr lang="en-US"/>
            </a:p>
          </p:txBody>
        </p:sp>
        <p:sp>
          <p:nvSpPr>
            <p:cNvPr id="18648" name="Freeform 234"/>
            <p:cNvSpPr>
              <a:spLocks noChangeAspect="1"/>
            </p:cNvSpPr>
            <p:nvPr/>
          </p:nvSpPr>
          <p:spPr bwMode="auto">
            <a:xfrm>
              <a:off x="1146" y="2200"/>
              <a:ext cx="42" cy="14"/>
            </a:xfrm>
            <a:custGeom>
              <a:avLst/>
              <a:gdLst>
                <a:gd name="T0" fmla="*/ 18 w 42"/>
                <a:gd name="T1" fmla="*/ 0 h 12"/>
                <a:gd name="T2" fmla="*/ 0 w 42"/>
                <a:gd name="T3" fmla="*/ 18 h 12"/>
                <a:gd name="T4" fmla="*/ 24 w 42"/>
                <a:gd name="T5" fmla="*/ 35 h 12"/>
                <a:gd name="T6" fmla="*/ 42 w 42"/>
                <a:gd name="T7" fmla="*/ 35 h 12"/>
                <a:gd name="T8" fmla="*/ 18 w 4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2">
                  <a:moveTo>
                    <a:pt x="18" y="0"/>
                  </a:moveTo>
                  <a:lnTo>
                    <a:pt x="0" y="6"/>
                  </a:lnTo>
                  <a:lnTo>
                    <a:pt x="24" y="12"/>
                  </a:lnTo>
                  <a:lnTo>
                    <a:pt x="42" y="12"/>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18649" name="Freeform 235"/>
            <p:cNvSpPr>
              <a:spLocks noChangeAspect="1"/>
            </p:cNvSpPr>
            <p:nvPr/>
          </p:nvSpPr>
          <p:spPr bwMode="auto">
            <a:xfrm>
              <a:off x="1346" y="2200"/>
              <a:ext cx="24" cy="7"/>
            </a:xfrm>
            <a:custGeom>
              <a:avLst/>
              <a:gdLst>
                <a:gd name="T0" fmla="*/ 24 w 24"/>
                <a:gd name="T1" fmla="*/ 18 h 6"/>
                <a:gd name="T2" fmla="*/ 24 w 24"/>
                <a:gd name="T3" fmla="*/ 18 h 6"/>
                <a:gd name="T4" fmla="*/ 6 w 24"/>
                <a:gd name="T5" fmla="*/ 18 h 6"/>
                <a:gd name="T6" fmla="*/ 0 w 24"/>
                <a:gd name="T7" fmla="*/ 18 h 6"/>
                <a:gd name="T8" fmla="*/ 0 w 24"/>
                <a:gd name="T9" fmla="*/ 0 h 6"/>
                <a:gd name="T10" fmla="*/ 24 w 24"/>
                <a:gd name="T11" fmla="*/ 1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18650" name="Freeform 236"/>
            <p:cNvSpPr>
              <a:spLocks noChangeAspect="1"/>
            </p:cNvSpPr>
            <p:nvPr/>
          </p:nvSpPr>
          <p:spPr bwMode="auto">
            <a:xfrm>
              <a:off x="1382" y="2214"/>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8651" name="Freeform 237"/>
            <p:cNvSpPr>
              <a:spLocks noChangeAspect="1"/>
            </p:cNvSpPr>
            <p:nvPr/>
          </p:nvSpPr>
          <p:spPr bwMode="auto">
            <a:xfrm>
              <a:off x="540" y="1885"/>
              <a:ext cx="467" cy="403"/>
            </a:xfrm>
            <a:custGeom>
              <a:avLst/>
              <a:gdLst>
                <a:gd name="T0" fmla="*/ 73 w 460"/>
                <a:gd name="T1" fmla="*/ 428 h 359"/>
                <a:gd name="T2" fmla="*/ 49 w 460"/>
                <a:gd name="T3" fmla="*/ 348 h 359"/>
                <a:gd name="T4" fmla="*/ 43 w 460"/>
                <a:gd name="T5" fmla="*/ 280 h 359"/>
                <a:gd name="T6" fmla="*/ 18 w 460"/>
                <a:gd name="T7" fmla="*/ 256 h 359"/>
                <a:gd name="T8" fmla="*/ 18 w 460"/>
                <a:gd name="T9" fmla="*/ 216 h 359"/>
                <a:gd name="T10" fmla="*/ 12 w 460"/>
                <a:gd name="T11" fmla="*/ 134 h 359"/>
                <a:gd name="T12" fmla="*/ 0 w 460"/>
                <a:gd name="T13" fmla="*/ 0 h 359"/>
                <a:gd name="T14" fmla="*/ 61 w 460"/>
                <a:gd name="T15" fmla="*/ 13 h 359"/>
                <a:gd name="T16" fmla="*/ 97 w 460"/>
                <a:gd name="T17" fmla="*/ 54 h 359"/>
                <a:gd name="T18" fmla="*/ 157 w 460"/>
                <a:gd name="T19" fmla="*/ 27 h 359"/>
                <a:gd name="T20" fmla="*/ 206 w 460"/>
                <a:gd name="T21" fmla="*/ 81 h 359"/>
                <a:gd name="T22" fmla="*/ 224 w 460"/>
                <a:gd name="T23" fmla="*/ 134 h 359"/>
                <a:gd name="T24" fmla="*/ 246 w 460"/>
                <a:gd name="T25" fmla="*/ 120 h 359"/>
                <a:gd name="T26" fmla="*/ 279 w 460"/>
                <a:gd name="T27" fmla="*/ 176 h 359"/>
                <a:gd name="T28" fmla="*/ 297 w 460"/>
                <a:gd name="T29" fmla="*/ 267 h 359"/>
                <a:gd name="T30" fmla="*/ 334 w 460"/>
                <a:gd name="T31" fmla="*/ 294 h 359"/>
                <a:gd name="T32" fmla="*/ 312 w 460"/>
                <a:gd name="T33" fmla="*/ 415 h 359"/>
                <a:gd name="T34" fmla="*/ 312 w 460"/>
                <a:gd name="T35" fmla="*/ 510 h 359"/>
                <a:gd name="T36" fmla="*/ 327 w 460"/>
                <a:gd name="T37" fmla="*/ 576 h 359"/>
                <a:gd name="T38" fmla="*/ 334 w 460"/>
                <a:gd name="T39" fmla="*/ 620 h 359"/>
                <a:gd name="T40" fmla="*/ 371 w 460"/>
                <a:gd name="T41" fmla="*/ 631 h 359"/>
                <a:gd name="T42" fmla="*/ 407 w 460"/>
                <a:gd name="T43" fmla="*/ 620 h 359"/>
                <a:gd name="T44" fmla="*/ 419 w 460"/>
                <a:gd name="T45" fmla="*/ 620 h 359"/>
                <a:gd name="T46" fmla="*/ 431 w 460"/>
                <a:gd name="T47" fmla="*/ 576 h 359"/>
                <a:gd name="T48" fmla="*/ 466 w 460"/>
                <a:gd name="T49" fmla="*/ 495 h 359"/>
                <a:gd name="T50" fmla="*/ 504 w 460"/>
                <a:gd name="T51" fmla="*/ 495 h 359"/>
                <a:gd name="T52" fmla="*/ 511 w 460"/>
                <a:gd name="T53" fmla="*/ 510 h 359"/>
                <a:gd name="T54" fmla="*/ 492 w 460"/>
                <a:gd name="T55" fmla="*/ 576 h 359"/>
                <a:gd name="T56" fmla="*/ 492 w 460"/>
                <a:gd name="T57" fmla="*/ 590 h 359"/>
                <a:gd name="T58" fmla="*/ 480 w 460"/>
                <a:gd name="T59" fmla="*/ 620 h 359"/>
                <a:gd name="T60" fmla="*/ 459 w 460"/>
                <a:gd name="T61" fmla="*/ 658 h 359"/>
                <a:gd name="T62" fmla="*/ 419 w 460"/>
                <a:gd name="T63" fmla="*/ 685 h 359"/>
                <a:gd name="T64" fmla="*/ 431 w 460"/>
                <a:gd name="T65" fmla="*/ 726 h 359"/>
                <a:gd name="T66" fmla="*/ 393 w 460"/>
                <a:gd name="T67" fmla="*/ 767 h 359"/>
                <a:gd name="T68" fmla="*/ 371 w 460"/>
                <a:gd name="T69" fmla="*/ 767 h 359"/>
                <a:gd name="T70" fmla="*/ 358 w 460"/>
                <a:gd name="T71" fmla="*/ 739 h 359"/>
                <a:gd name="T72" fmla="*/ 340 w 460"/>
                <a:gd name="T73" fmla="*/ 726 h 359"/>
                <a:gd name="T74" fmla="*/ 327 w 460"/>
                <a:gd name="T75" fmla="*/ 739 h 359"/>
                <a:gd name="T76" fmla="*/ 267 w 460"/>
                <a:gd name="T77" fmla="*/ 713 h 359"/>
                <a:gd name="T78" fmla="*/ 218 w 460"/>
                <a:gd name="T79" fmla="*/ 671 h 359"/>
                <a:gd name="T80" fmla="*/ 180 w 460"/>
                <a:gd name="T81" fmla="*/ 620 h 359"/>
                <a:gd name="T82" fmla="*/ 151 w 460"/>
                <a:gd name="T83" fmla="*/ 566 h 359"/>
                <a:gd name="T84" fmla="*/ 157 w 460"/>
                <a:gd name="T85" fmla="*/ 523 h 359"/>
                <a:gd name="T86" fmla="*/ 157 w 460"/>
                <a:gd name="T87" fmla="*/ 495 h 359"/>
                <a:gd name="T88" fmla="*/ 145 w 460"/>
                <a:gd name="T89" fmla="*/ 415 h 359"/>
                <a:gd name="T90" fmla="*/ 128 w 460"/>
                <a:gd name="T91" fmla="*/ 361 h 359"/>
                <a:gd name="T92" fmla="*/ 122 w 460"/>
                <a:gd name="T93" fmla="*/ 333 h 359"/>
                <a:gd name="T94" fmla="*/ 122 w 460"/>
                <a:gd name="T95" fmla="*/ 333 h 359"/>
                <a:gd name="T96" fmla="*/ 107 w 460"/>
                <a:gd name="T97" fmla="*/ 309 h 359"/>
                <a:gd name="T98" fmla="*/ 107 w 460"/>
                <a:gd name="T99" fmla="*/ 280 h 359"/>
                <a:gd name="T100" fmla="*/ 85 w 460"/>
                <a:gd name="T101" fmla="*/ 216 h 359"/>
                <a:gd name="T102" fmla="*/ 73 w 460"/>
                <a:gd name="T103" fmla="*/ 189 h 359"/>
                <a:gd name="T104" fmla="*/ 61 w 460"/>
                <a:gd name="T105" fmla="*/ 54 h 359"/>
                <a:gd name="T106" fmla="*/ 30 w 460"/>
                <a:gd name="T107" fmla="*/ 27 h 359"/>
                <a:gd name="T108" fmla="*/ 24 w 460"/>
                <a:gd name="T109" fmla="*/ 120 h 359"/>
                <a:gd name="T110" fmla="*/ 55 w 460"/>
                <a:gd name="T111" fmla="*/ 228 h 359"/>
                <a:gd name="T112" fmla="*/ 61 w 460"/>
                <a:gd name="T113" fmla="*/ 256 h 359"/>
                <a:gd name="T114" fmla="*/ 67 w 460"/>
                <a:gd name="T115" fmla="*/ 361 h 359"/>
                <a:gd name="T116" fmla="*/ 85 w 460"/>
                <a:gd name="T117" fmla="*/ 390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rgbClr val="415A6B"/>
            </a:solidFill>
            <a:ln w="9525">
              <a:solidFill>
                <a:srgbClr val="000000"/>
              </a:solidFill>
              <a:prstDash val="solid"/>
              <a:round/>
              <a:headEnd/>
              <a:tailEnd/>
            </a:ln>
          </p:spPr>
          <p:txBody>
            <a:bodyPr/>
            <a:lstStyle/>
            <a:p>
              <a:endParaRPr lang="en-US"/>
            </a:p>
          </p:txBody>
        </p:sp>
        <p:sp>
          <p:nvSpPr>
            <p:cNvPr id="18652" name="Freeform 238"/>
            <p:cNvSpPr>
              <a:spLocks noChangeAspect="1"/>
            </p:cNvSpPr>
            <p:nvPr/>
          </p:nvSpPr>
          <p:spPr bwMode="auto">
            <a:xfrm>
              <a:off x="1164" y="2046"/>
              <a:ext cx="11" cy="20"/>
            </a:xfrm>
            <a:custGeom>
              <a:avLst/>
              <a:gdLst>
                <a:gd name="T0" fmla="*/ 6 w 12"/>
                <a:gd name="T1" fmla="*/ 37 h 18"/>
                <a:gd name="T2" fmla="*/ 6 w 12"/>
                <a:gd name="T3" fmla="*/ 0 h 18"/>
                <a:gd name="T4" fmla="*/ 0 w 12"/>
                <a:gd name="T5" fmla="*/ 24 h 18"/>
                <a:gd name="T6" fmla="*/ 6 w 12"/>
                <a:gd name="T7" fmla="*/ 37 h 18"/>
                <a:gd name="T8" fmla="*/ 6 w 12"/>
                <a:gd name="T9" fmla="*/ 3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12" y="18"/>
                  </a:moveTo>
                  <a:lnTo>
                    <a:pt x="6" y="0"/>
                  </a:lnTo>
                  <a:lnTo>
                    <a:pt x="0" y="12"/>
                  </a:lnTo>
                  <a:lnTo>
                    <a:pt x="6" y="18"/>
                  </a:lnTo>
                  <a:lnTo>
                    <a:pt x="12" y="18"/>
                  </a:lnTo>
                  <a:close/>
                </a:path>
              </a:pathLst>
            </a:custGeom>
            <a:solidFill>
              <a:srgbClr val="C0C0C0"/>
            </a:solidFill>
            <a:ln w="9525">
              <a:solidFill>
                <a:srgbClr val="000000"/>
              </a:solidFill>
              <a:prstDash val="solid"/>
              <a:round/>
              <a:headEnd/>
              <a:tailEnd/>
            </a:ln>
          </p:spPr>
          <p:txBody>
            <a:bodyPr/>
            <a:lstStyle/>
            <a:p>
              <a:endParaRPr lang="en-US"/>
            </a:p>
          </p:txBody>
        </p:sp>
        <p:sp>
          <p:nvSpPr>
            <p:cNvPr id="18653" name="Freeform 239"/>
            <p:cNvSpPr>
              <a:spLocks noChangeAspect="1"/>
            </p:cNvSpPr>
            <p:nvPr/>
          </p:nvSpPr>
          <p:spPr bwMode="auto">
            <a:xfrm>
              <a:off x="1182" y="2012"/>
              <a:ext cx="13" cy="20"/>
            </a:xfrm>
            <a:custGeom>
              <a:avLst/>
              <a:gdLst>
                <a:gd name="T0" fmla="*/ 13 w 12"/>
                <a:gd name="T1" fmla="*/ 37 h 18"/>
                <a:gd name="T2" fmla="*/ 13 w 12"/>
                <a:gd name="T3" fmla="*/ 13 h 18"/>
                <a:gd name="T4" fmla="*/ 0 w 12"/>
                <a:gd name="T5" fmla="*/ 0 h 18"/>
                <a:gd name="T6" fmla="*/ 20 w 12"/>
                <a:gd name="T7" fmla="*/ 24 h 18"/>
                <a:gd name="T8" fmla="*/ 13 w 12"/>
                <a:gd name="T9" fmla="*/ 3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6" y="18"/>
                  </a:moveTo>
                  <a:lnTo>
                    <a:pt x="6" y="6"/>
                  </a:lnTo>
                  <a:lnTo>
                    <a:pt x="0" y="0"/>
                  </a:lnTo>
                  <a:lnTo>
                    <a:pt x="12" y="12"/>
                  </a:lnTo>
                  <a:lnTo>
                    <a:pt x="6" y="18"/>
                  </a:lnTo>
                  <a:close/>
                </a:path>
              </a:pathLst>
            </a:custGeom>
            <a:solidFill>
              <a:srgbClr val="C0C0C0"/>
            </a:solidFill>
            <a:ln w="9525">
              <a:solidFill>
                <a:srgbClr val="000000"/>
              </a:solidFill>
              <a:prstDash val="solid"/>
              <a:round/>
              <a:headEnd/>
              <a:tailEnd/>
            </a:ln>
          </p:spPr>
          <p:txBody>
            <a:bodyPr/>
            <a:lstStyle/>
            <a:p>
              <a:endParaRPr lang="en-US"/>
            </a:p>
          </p:txBody>
        </p:sp>
        <p:sp>
          <p:nvSpPr>
            <p:cNvPr id="18654" name="Freeform 240"/>
            <p:cNvSpPr>
              <a:spLocks noChangeAspect="1"/>
            </p:cNvSpPr>
            <p:nvPr/>
          </p:nvSpPr>
          <p:spPr bwMode="auto">
            <a:xfrm>
              <a:off x="1195" y="2039"/>
              <a:ext cx="12" cy="20"/>
            </a:xfrm>
            <a:custGeom>
              <a:avLst/>
              <a:gdLst>
                <a:gd name="T0" fmla="*/ 6 w 12"/>
                <a:gd name="T1" fmla="*/ 37 h 18"/>
                <a:gd name="T2" fmla="*/ 12 w 12"/>
                <a:gd name="T3" fmla="*/ 24 h 18"/>
                <a:gd name="T4" fmla="*/ 0 w 12"/>
                <a:gd name="T5" fmla="*/ 0 h 18"/>
                <a:gd name="T6" fmla="*/ 0 w 12"/>
                <a:gd name="T7" fmla="*/ 13 h 18"/>
                <a:gd name="T8" fmla="*/ 6 w 12"/>
                <a:gd name="T9" fmla="*/ 13 h 18"/>
                <a:gd name="T10" fmla="*/ 6 w 12"/>
                <a:gd name="T11" fmla="*/ 24 h 18"/>
                <a:gd name="T12" fmla="*/ 6 w 12"/>
                <a:gd name="T13" fmla="*/ 37 h 18"/>
                <a:gd name="T14" fmla="*/ 6 w 12"/>
                <a:gd name="T15" fmla="*/ 37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8">
                  <a:moveTo>
                    <a:pt x="6" y="18"/>
                  </a:moveTo>
                  <a:lnTo>
                    <a:pt x="12" y="12"/>
                  </a:lnTo>
                  <a:lnTo>
                    <a:pt x="0" y="0"/>
                  </a:lnTo>
                  <a:lnTo>
                    <a:pt x="0" y="6"/>
                  </a:lnTo>
                  <a:lnTo>
                    <a:pt x="6" y="6"/>
                  </a:lnTo>
                  <a:lnTo>
                    <a:pt x="6" y="12"/>
                  </a:lnTo>
                  <a:lnTo>
                    <a:pt x="6" y="18"/>
                  </a:lnTo>
                  <a:close/>
                </a:path>
              </a:pathLst>
            </a:custGeom>
            <a:solidFill>
              <a:srgbClr val="C0C0C0"/>
            </a:solidFill>
            <a:ln w="9525">
              <a:solidFill>
                <a:srgbClr val="000000"/>
              </a:solidFill>
              <a:prstDash val="solid"/>
              <a:round/>
              <a:headEnd/>
              <a:tailEnd/>
            </a:ln>
          </p:spPr>
          <p:txBody>
            <a:bodyPr/>
            <a:lstStyle/>
            <a:p>
              <a:endParaRPr lang="en-US"/>
            </a:p>
          </p:txBody>
        </p:sp>
        <p:sp>
          <p:nvSpPr>
            <p:cNvPr id="18655" name="Freeform 241"/>
            <p:cNvSpPr>
              <a:spLocks noChangeAspect="1"/>
            </p:cNvSpPr>
            <p:nvPr/>
          </p:nvSpPr>
          <p:spPr bwMode="auto">
            <a:xfrm>
              <a:off x="1237" y="2133"/>
              <a:ext cx="13" cy="6"/>
            </a:xfrm>
            <a:custGeom>
              <a:avLst/>
              <a:gdLst>
                <a:gd name="T0" fmla="*/ 20 w 12"/>
                <a:gd name="T1" fmla="*/ 0 h 6"/>
                <a:gd name="T2" fmla="*/ 20 w 12"/>
                <a:gd name="T3" fmla="*/ 6 h 6"/>
                <a:gd name="T4" fmla="*/ 0 w 12"/>
                <a:gd name="T5" fmla="*/ 6 h 6"/>
                <a:gd name="T6" fmla="*/ 20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8656" name="Freeform 242"/>
            <p:cNvSpPr>
              <a:spLocks noChangeAspect="1"/>
            </p:cNvSpPr>
            <p:nvPr/>
          </p:nvSpPr>
          <p:spPr bwMode="auto">
            <a:xfrm>
              <a:off x="1231" y="2106"/>
              <a:ext cx="6" cy="6"/>
            </a:xfrm>
            <a:custGeom>
              <a:avLst/>
              <a:gdLst>
                <a:gd name="T0" fmla="*/ 6 w 6"/>
                <a:gd name="T1" fmla="*/ 0 h 6"/>
                <a:gd name="T2" fmla="*/ 6 w 6"/>
                <a:gd name="T3" fmla="*/ 0 h 6"/>
                <a:gd name="T4" fmla="*/ 0 w 6"/>
                <a:gd name="T5" fmla="*/ 6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8657" name="Freeform 243"/>
            <p:cNvSpPr>
              <a:spLocks noChangeAspect="1"/>
            </p:cNvSpPr>
            <p:nvPr/>
          </p:nvSpPr>
          <p:spPr bwMode="auto">
            <a:xfrm>
              <a:off x="1159" y="2012"/>
              <a:ext cx="16" cy="7"/>
            </a:xfrm>
            <a:custGeom>
              <a:avLst/>
              <a:gdLst>
                <a:gd name="T0" fmla="*/ 4 w 18"/>
                <a:gd name="T1" fmla="*/ 0 h 6"/>
                <a:gd name="T2" fmla="*/ 8 w 18"/>
                <a:gd name="T3" fmla="*/ 0 h 6"/>
                <a:gd name="T4" fmla="*/ 5 w 18"/>
                <a:gd name="T5" fmla="*/ 18 h 6"/>
                <a:gd name="T6" fmla="*/ 0 w 18"/>
                <a:gd name="T7" fmla="*/ 0 h 6"/>
                <a:gd name="T8" fmla="*/ 4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6" y="0"/>
                  </a:moveTo>
                  <a:lnTo>
                    <a:pt x="18" y="0"/>
                  </a:lnTo>
                  <a:lnTo>
                    <a:pt x="12" y="6"/>
                  </a:lnTo>
                  <a:lnTo>
                    <a:pt x="0" y="0"/>
                  </a:lnTo>
                  <a:lnTo>
                    <a:pt x="6" y="0"/>
                  </a:lnTo>
                  <a:close/>
                </a:path>
              </a:pathLst>
            </a:custGeom>
            <a:solidFill>
              <a:srgbClr val="C0C0C0"/>
            </a:solidFill>
            <a:ln w="9525">
              <a:solidFill>
                <a:srgbClr val="000000"/>
              </a:solidFill>
              <a:prstDash val="solid"/>
              <a:round/>
              <a:headEnd/>
              <a:tailEnd/>
            </a:ln>
          </p:spPr>
          <p:txBody>
            <a:bodyPr/>
            <a:lstStyle/>
            <a:p>
              <a:endParaRPr lang="en-US"/>
            </a:p>
          </p:txBody>
        </p:sp>
        <p:sp>
          <p:nvSpPr>
            <p:cNvPr id="18658" name="Freeform 244"/>
            <p:cNvSpPr>
              <a:spLocks noChangeAspect="1"/>
            </p:cNvSpPr>
            <p:nvPr/>
          </p:nvSpPr>
          <p:spPr bwMode="auto">
            <a:xfrm>
              <a:off x="1171" y="2073"/>
              <a:ext cx="4" cy="6"/>
            </a:xfrm>
            <a:custGeom>
              <a:avLst/>
              <a:gdLst>
                <a:gd name="T0" fmla="*/ 1 w 6"/>
                <a:gd name="T1" fmla="*/ 6 h 6"/>
                <a:gd name="T2" fmla="*/ 1 w 6"/>
                <a:gd name="T3" fmla="*/ 0 h 6"/>
                <a:gd name="T4" fmla="*/ 0 w 6"/>
                <a:gd name="T5" fmla="*/ 0 h 6"/>
                <a:gd name="T6" fmla="*/ 1 w 6"/>
                <a:gd name="T7" fmla="*/ 6 h 6"/>
                <a:gd name="T8" fmla="*/ 1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0"/>
                  </a:lnTo>
                  <a:lnTo>
                    <a:pt x="0" y="0"/>
                  </a:lnTo>
                  <a:lnTo>
                    <a:pt x="6" y="6"/>
                  </a:lnTo>
                  <a:close/>
                </a:path>
              </a:pathLst>
            </a:custGeom>
            <a:solidFill>
              <a:srgbClr val="C0C0C0"/>
            </a:solidFill>
            <a:ln w="9525">
              <a:solidFill>
                <a:srgbClr val="000000"/>
              </a:solidFill>
              <a:prstDash val="solid"/>
              <a:round/>
              <a:headEnd/>
              <a:tailEnd/>
            </a:ln>
          </p:spPr>
          <p:txBody>
            <a:bodyPr/>
            <a:lstStyle/>
            <a:p>
              <a:endParaRPr lang="en-US"/>
            </a:p>
          </p:txBody>
        </p:sp>
        <p:sp>
          <p:nvSpPr>
            <p:cNvPr id="18659" name="Freeform 245"/>
            <p:cNvSpPr>
              <a:spLocks noChangeAspect="1"/>
            </p:cNvSpPr>
            <p:nvPr/>
          </p:nvSpPr>
          <p:spPr bwMode="auto">
            <a:xfrm>
              <a:off x="3528" y="3063"/>
              <a:ext cx="7" cy="7"/>
            </a:xfrm>
            <a:custGeom>
              <a:avLst/>
              <a:gdLst>
                <a:gd name="T0" fmla="*/ 18 w 6"/>
                <a:gd name="T1" fmla="*/ 0 h 6"/>
                <a:gd name="T2" fmla="*/ 0 w 6"/>
                <a:gd name="T3" fmla="*/ 18 h 6"/>
                <a:gd name="T4" fmla="*/ 18 w 6"/>
                <a:gd name="T5" fmla="*/ 18 h 6"/>
                <a:gd name="T6" fmla="*/ 1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6"/>
                  </a:lnTo>
                  <a:lnTo>
                    <a:pt x="6"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18660" name="Freeform 246"/>
            <p:cNvSpPr>
              <a:spLocks noChangeAspect="1"/>
            </p:cNvSpPr>
            <p:nvPr/>
          </p:nvSpPr>
          <p:spPr bwMode="auto">
            <a:xfrm>
              <a:off x="4468" y="2853"/>
              <a:ext cx="709" cy="635"/>
            </a:xfrm>
            <a:custGeom>
              <a:avLst/>
              <a:gdLst>
                <a:gd name="T0" fmla="*/ 430 w 700"/>
                <a:gd name="T1" fmla="*/ 29 h 563"/>
                <a:gd name="T2" fmla="*/ 437 w 700"/>
                <a:gd name="T3" fmla="*/ 69 h 563"/>
                <a:gd name="T4" fmla="*/ 400 w 700"/>
                <a:gd name="T5" fmla="*/ 86 h 563"/>
                <a:gd name="T6" fmla="*/ 388 w 700"/>
                <a:gd name="T7" fmla="*/ 126 h 563"/>
                <a:gd name="T8" fmla="*/ 381 w 700"/>
                <a:gd name="T9" fmla="*/ 180 h 563"/>
                <a:gd name="T10" fmla="*/ 366 w 700"/>
                <a:gd name="T11" fmla="*/ 195 h 563"/>
                <a:gd name="T12" fmla="*/ 339 w 700"/>
                <a:gd name="T13" fmla="*/ 224 h 563"/>
                <a:gd name="T14" fmla="*/ 321 w 700"/>
                <a:gd name="T15" fmla="*/ 152 h 563"/>
                <a:gd name="T16" fmla="*/ 309 w 700"/>
                <a:gd name="T17" fmla="*/ 152 h 563"/>
                <a:gd name="T18" fmla="*/ 287 w 700"/>
                <a:gd name="T19" fmla="*/ 211 h 563"/>
                <a:gd name="T20" fmla="*/ 272 w 700"/>
                <a:gd name="T21" fmla="*/ 238 h 563"/>
                <a:gd name="T22" fmla="*/ 266 w 700"/>
                <a:gd name="T23" fmla="*/ 266 h 563"/>
                <a:gd name="T24" fmla="*/ 254 w 700"/>
                <a:gd name="T25" fmla="*/ 253 h 563"/>
                <a:gd name="T26" fmla="*/ 248 w 700"/>
                <a:gd name="T27" fmla="*/ 334 h 563"/>
                <a:gd name="T28" fmla="*/ 224 w 700"/>
                <a:gd name="T29" fmla="*/ 321 h 563"/>
                <a:gd name="T30" fmla="*/ 151 w 700"/>
                <a:gd name="T31" fmla="*/ 431 h 563"/>
                <a:gd name="T32" fmla="*/ 61 w 700"/>
                <a:gd name="T33" fmla="*/ 529 h 563"/>
                <a:gd name="T34" fmla="*/ 30 w 700"/>
                <a:gd name="T35" fmla="*/ 614 h 563"/>
                <a:gd name="T36" fmla="*/ 24 w 700"/>
                <a:gd name="T37" fmla="*/ 708 h 563"/>
                <a:gd name="T38" fmla="*/ 18 w 700"/>
                <a:gd name="T39" fmla="*/ 708 h 563"/>
                <a:gd name="T40" fmla="*/ 24 w 700"/>
                <a:gd name="T41" fmla="*/ 874 h 563"/>
                <a:gd name="T42" fmla="*/ 18 w 700"/>
                <a:gd name="T43" fmla="*/ 1014 h 563"/>
                <a:gd name="T44" fmla="*/ 12 w 700"/>
                <a:gd name="T45" fmla="*/ 1112 h 563"/>
                <a:gd name="T46" fmla="*/ 73 w 700"/>
                <a:gd name="T47" fmla="*/ 1097 h 563"/>
                <a:gd name="T48" fmla="*/ 169 w 700"/>
                <a:gd name="T49" fmla="*/ 1042 h 563"/>
                <a:gd name="T50" fmla="*/ 287 w 700"/>
                <a:gd name="T51" fmla="*/ 973 h 563"/>
                <a:gd name="T52" fmla="*/ 351 w 700"/>
                <a:gd name="T53" fmla="*/ 1000 h 563"/>
                <a:gd name="T54" fmla="*/ 366 w 700"/>
                <a:gd name="T55" fmla="*/ 1097 h 563"/>
                <a:gd name="T56" fmla="*/ 394 w 700"/>
                <a:gd name="T57" fmla="*/ 1073 h 563"/>
                <a:gd name="T58" fmla="*/ 406 w 700"/>
                <a:gd name="T59" fmla="*/ 1085 h 563"/>
                <a:gd name="T60" fmla="*/ 412 w 700"/>
                <a:gd name="T61" fmla="*/ 1085 h 563"/>
                <a:gd name="T62" fmla="*/ 418 w 700"/>
                <a:gd name="T63" fmla="*/ 1155 h 563"/>
                <a:gd name="T64" fmla="*/ 430 w 700"/>
                <a:gd name="T65" fmla="*/ 1279 h 563"/>
                <a:gd name="T66" fmla="*/ 496 w 700"/>
                <a:gd name="T67" fmla="*/ 1267 h 563"/>
                <a:gd name="T68" fmla="*/ 502 w 700"/>
                <a:gd name="T69" fmla="*/ 1307 h 563"/>
                <a:gd name="T70" fmla="*/ 569 w 700"/>
                <a:gd name="T71" fmla="*/ 1253 h 563"/>
                <a:gd name="T72" fmla="*/ 642 w 700"/>
                <a:gd name="T73" fmla="*/ 1126 h 563"/>
                <a:gd name="T74" fmla="*/ 693 w 700"/>
                <a:gd name="T75" fmla="*/ 1000 h 563"/>
                <a:gd name="T76" fmla="*/ 752 w 700"/>
                <a:gd name="T77" fmla="*/ 834 h 563"/>
                <a:gd name="T78" fmla="*/ 765 w 700"/>
                <a:gd name="T79" fmla="*/ 695 h 563"/>
                <a:gd name="T80" fmla="*/ 733 w 700"/>
                <a:gd name="T81" fmla="*/ 598 h 563"/>
                <a:gd name="T82" fmla="*/ 727 w 700"/>
                <a:gd name="T83" fmla="*/ 544 h 563"/>
                <a:gd name="T84" fmla="*/ 713 w 700"/>
                <a:gd name="T85" fmla="*/ 447 h 563"/>
                <a:gd name="T86" fmla="*/ 673 w 700"/>
                <a:gd name="T87" fmla="*/ 334 h 563"/>
                <a:gd name="T88" fmla="*/ 666 w 700"/>
                <a:gd name="T89" fmla="*/ 195 h 563"/>
                <a:gd name="T90" fmla="*/ 642 w 700"/>
                <a:gd name="T91" fmla="*/ 69 h 563"/>
                <a:gd name="T92" fmla="*/ 621 w 700"/>
                <a:gd name="T93" fmla="*/ 42 h 563"/>
                <a:gd name="T94" fmla="*/ 614 w 700"/>
                <a:gd name="T95" fmla="*/ 98 h 563"/>
                <a:gd name="T96" fmla="*/ 601 w 700"/>
                <a:gd name="T97" fmla="*/ 211 h 563"/>
                <a:gd name="T98" fmla="*/ 522 w 700"/>
                <a:gd name="T99" fmla="*/ 266 h 563"/>
                <a:gd name="T100" fmla="*/ 496 w 700"/>
                <a:gd name="T101" fmla="*/ 141 h 563"/>
                <a:gd name="T102" fmla="*/ 515 w 700"/>
                <a:gd name="T103" fmla="*/ 69 h 563"/>
                <a:gd name="T104" fmla="*/ 496 w 700"/>
                <a:gd name="T105" fmla="*/ 69 h 563"/>
                <a:gd name="T106" fmla="*/ 459 w 700"/>
                <a:gd name="T107" fmla="*/ 54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rgbClr val="415A6B"/>
            </a:solidFill>
            <a:ln w="9525">
              <a:solidFill>
                <a:srgbClr val="000000"/>
              </a:solidFill>
              <a:prstDash val="solid"/>
              <a:round/>
              <a:headEnd/>
              <a:tailEnd/>
            </a:ln>
          </p:spPr>
          <p:txBody>
            <a:bodyPr/>
            <a:lstStyle/>
            <a:p>
              <a:endParaRPr lang="en-US"/>
            </a:p>
          </p:txBody>
        </p:sp>
        <p:sp>
          <p:nvSpPr>
            <p:cNvPr id="18661" name="Freeform 247"/>
            <p:cNvSpPr>
              <a:spLocks noChangeAspect="1"/>
            </p:cNvSpPr>
            <p:nvPr/>
          </p:nvSpPr>
          <p:spPr bwMode="auto">
            <a:xfrm>
              <a:off x="4880" y="3528"/>
              <a:ext cx="72" cy="60"/>
            </a:xfrm>
            <a:custGeom>
              <a:avLst/>
              <a:gdLst>
                <a:gd name="T0" fmla="*/ 30 w 71"/>
                <a:gd name="T1" fmla="*/ 100 h 53"/>
                <a:gd name="T2" fmla="*/ 12 w 71"/>
                <a:gd name="T3" fmla="*/ 126 h 53"/>
                <a:gd name="T4" fmla="*/ 0 w 71"/>
                <a:gd name="T5" fmla="*/ 113 h 53"/>
                <a:gd name="T6" fmla="*/ 0 w 71"/>
                <a:gd name="T7" fmla="*/ 113 h 53"/>
                <a:gd name="T8" fmla="*/ 0 w 71"/>
                <a:gd name="T9" fmla="*/ 70 h 53"/>
                <a:gd name="T10" fmla="*/ 6 w 71"/>
                <a:gd name="T11" fmla="*/ 70 h 53"/>
                <a:gd name="T12" fmla="*/ 6 w 71"/>
                <a:gd name="T13" fmla="*/ 70 h 53"/>
                <a:gd name="T14" fmla="*/ 12 w 71"/>
                <a:gd name="T15" fmla="*/ 14 h 53"/>
                <a:gd name="T16" fmla="*/ 18 w 71"/>
                <a:gd name="T17" fmla="*/ 0 h 53"/>
                <a:gd name="T18" fmla="*/ 30 w 71"/>
                <a:gd name="T19" fmla="*/ 14 h 53"/>
                <a:gd name="T20" fmla="*/ 48 w 71"/>
                <a:gd name="T21" fmla="*/ 29 h 53"/>
                <a:gd name="T22" fmla="*/ 54 w 71"/>
                <a:gd name="T23" fmla="*/ 14 h 53"/>
                <a:gd name="T24" fmla="*/ 78 w 71"/>
                <a:gd name="T25" fmla="*/ 0 h 53"/>
                <a:gd name="T26" fmla="*/ 60 w 71"/>
                <a:gd name="T27" fmla="*/ 70 h 53"/>
                <a:gd name="T28" fmla="*/ 54 w 71"/>
                <a:gd name="T29" fmla="*/ 58 h 53"/>
                <a:gd name="T30" fmla="*/ 30 w 71"/>
                <a:gd name="T31" fmla="*/ 113 h 53"/>
                <a:gd name="T32" fmla="*/ 43 w 71"/>
                <a:gd name="T33" fmla="*/ 100 h 53"/>
                <a:gd name="T34" fmla="*/ 30 w 71"/>
                <a:gd name="T35" fmla="*/ 100 h 53"/>
                <a:gd name="T36" fmla="*/ 30 w 71"/>
                <a:gd name="T37" fmla="*/ 100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rgbClr val="415A6B"/>
            </a:solidFill>
            <a:ln w="9525">
              <a:solidFill>
                <a:srgbClr val="000000"/>
              </a:solidFill>
              <a:prstDash val="solid"/>
              <a:round/>
              <a:headEnd/>
              <a:tailEnd/>
            </a:ln>
          </p:spPr>
          <p:txBody>
            <a:bodyPr/>
            <a:lstStyle/>
            <a:p>
              <a:endParaRPr lang="en-US"/>
            </a:p>
          </p:txBody>
        </p:sp>
        <p:sp>
          <p:nvSpPr>
            <p:cNvPr id="18662" name="Freeform 248"/>
            <p:cNvSpPr>
              <a:spLocks noChangeAspect="1"/>
            </p:cNvSpPr>
            <p:nvPr/>
          </p:nvSpPr>
          <p:spPr bwMode="auto">
            <a:xfrm>
              <a:off x="5644" y="3002"/>
              <a:ext cx="24" cy="20"/>
            </a:xfrm>
            <a:custGeom>
              <a:avLst/>
              <a:gdLst>
                <a:gd name="T0" fmla="*/ 24 w 24"/>
                <a:gd name="T1" fmla="*/ 24 h 18"/>
                <a:gd name="T2" fmla="*/ 0 w 24"/>
                <a:gd name="T3" fmla="*/ 37 h 18"/>
                <a:gd name="T4" fmla="*/ 0 w 24"/>
                <a:gd name="T5" fmla="*/ 13 h 18"/>
                <a:gd name="T6" fmla="*/ 18 w 24"/>
                <a:gd name="T7" fmla="*/ 0 h 18"/>
                <a:gd name="T8" fmla="*/ 24 w 24"/>
                <a:gd name="T9" fmla="*/ 24 h 18"/>
                <a:gd name="T10" fmla="*/ 24 w 24"/>
                <a:gd name="T11" fmla="*/ 2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0" y="18"/>
                  </a:lnTo>
                  <a:lnTo>
                    <a:pt x="0" y="6"/>
                  </a:lnTo>
                  <a:lnTo>
                    <a:pt x="18"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8663" name="Freeform 249"/>
            <p:cNvSpPr>
              <a:spLocks noChangeAspect="1"/>
            </p:cNvSpPr>
            <p:nvPr/>
          </p:nvSpPr>
          <p:spPr bwMode="auto">
            <a:xfrm>
              <a:off x="5668" y="2975"/>
              <a:ext cx="24" cy="20"/>
            </a:xfrm>
            <a:custGeom>
              <a:avLst/>
              <a:gdLst>
                <a:gd name="T0" fmla="*/ 18 w 24"/>
                <a:gd name="T1" fmla="*/ 24 h 18"/>
                <a:gd name="T2" fmla="*/ 24 w 24"/>
                <a:gd name="T3" fmla="*/ 0 h 18"/>
                <a:gd name="T4" fmla="*/ 6 w 24"/>
                <a:gd name="T5" fmla="*/ 24 h 18"/>
                <a:gd name="T6" fmla="*/ 0 w 24"/>
                <a:gd name="T7" fmla="*/ 37 h 18"/>
                <a:gd name="T8" fmla="*/ 18 w 24"/>
                <a:gd name="T9" fmla="*/ 24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18" y="12"/>
                  </a:moveTo>
                  <a:lnTo>
                    <a:pt x="24" y="0"/>
                  </a:lnTo>
                  <a:lnTo>
                    <a:pt x="6" y="12"/>
                  </a:lnTo>
                  <a:lnTo>
                    <a:pt x="0" y="18"/>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18664" name="Freeform 250"/>
            <p:cNvSpPr>
              <a:spLocks noChangeAspect="1"/>
            </p:cNvSpPr>
            <p:nvPr/>
          </p:nvSpPr>
          <p:spPr bwMode="auto">
            <a:xfrm>
              <a:off x="5401" y="3063"/>
              <a:ext cx="37" cy="47"/>
            </a:xfrm>
            <a:custGeom>
              <a:avLst/>
              <a:gdLst>
                <a:gd name="T0" fmla="*/ 43 w 36"/>
                <a:gd name="T1" fmla="*/ 93 h 42"/>
                <a:gd name="T2" fmla="*/ 31 w 36"/>
                <a:gd name="T3" fmla="*/ 93 h 42"/>
                <a:gd name="T4" fmla="*/ 12 w 36"/>
                <a:gd name="T5" fmla="*/ 67 h 42"/>
                <a:gd name="T6" fmla="*/ 0 w 36"/>
                <a:gd name="T7" fmla="*/ 27 h 42"/>
                <a:gd name="T8" fmla="*/ 0 w 36"/>
                <a:gd name="T9" fmla="*/ 0 h 42"/>
                <a:gd name="T10" fmla="*/ 6 w 36"/>
                <a:gd name="T11" fmla="*/ 27 h 42"/>
                <a:gd name="T12" fmla="*/ 25 w 36"/>
                <a:gd name="T13" fmla="*/ 54 h 42"/>
                <a:gd name="T14" fmla="*/ 37 w 36"/>
                <a:gd name="T15" fmla="*/ 79 h 42"/>
                <a:gd name="T16" fmla="*/ 43 w 36"/>
                <a:gd name="T17" fmla="*/ 93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6F73BF"/>
            </a:solidFill>
            <a:ln w="9525">
              <a:solidFill>
                <a:srgbClr val="000000"/>
              </a:solidFill>
              <a:prstDash val="solid"/>
              <a:round/>
              <a:headEnd/>
              <a:tailEnd/>
            </a:ln>
          </p:spPr>
          <p:txBody>
            <a:bodyPr/>
            <a:lstStyle/>
            <a:p>
              <a:endParaRPr lang="en-US"/>
            </a:p>
          </p:txBody>
        </p:sp>
        <p:sp>
          <p:nvSpPr>
            <p:cNvPr id="18665" name="Freeform 251"/>
            <p:cNvSpPr>
              <a:spLocks noChangeAspect="1"/>
            </p:cNvSpPr>
            <p:nvPr/>
          </p:nvSpPr>
          <p:spPr bwMode="auto">
            <a:xfrm>
              <a:off x="5172" y="3521"/>
              <a:ext cx="199" cy="135"/>
            </a:xfrm>
            <a:custGeom>
              <a:avLst/>
              <a:gdLst>
                <a:gd name="T0" fmla="*/ 132 w 197"/>
                <a:gd name="T1" fmla="*/ 159 h 119"/>
                <a:gd name="T2" fmla="*/ 126 w 197"/>
                <a:gd name="T3" fmla="*/ 128 h 119"/>
                <a:gd name="T4" fmla="*/ 126 w 197"/>
                <a:gd name="T5" fmla="*/ 128 h 119"/>
                <a:gd name="T6" fmla="*/ 120 w 197"/>
                <a:gd name="T7" fmla="*/ 128 h 119"/>
                <a:gd name="T8" fmla="*/ 126 w 197"/>
                <a:gd name="T9" fmla="*/ 159 h 119"/>
                <a:gd name="T10" fmla="*/ 114 w 197"/>
                <a:gd name="T11" fmla="*/ 172 h 119"/>
                <a:gd name="T12" fmla="*/ 108 w 197"/>
                <a:gd name="T13" fmla="*/ 172 h 119"/>
                <a:gd name="T14" fmla="*/ 102 w 197"/>
                <a:gd name="T15" fmla="*/ 185 h 119"/>
                <a:gd name="T16" fmla="*/ 96 w 197"/>
                <a:gd name="T17" fmla="*/ 214 h 119"/>
                <a:gd name="T18" fmla="*/ 96 w 197"/>
                <a:gd name="T19" fmla="*/ 214 h 119"/>
                <a:gd name="T20" fmla="*/ 73 w 197"/>
                <a:gd name="T21" fmla="*/ 258 h 119"/>
                <a:gd name="T22" fmla="*/ 30 w 197"/>
                <a:gd name="T23" fmla="*/ 287 h 119"/>
                <a:gd name="T24" fmla="*/ 18 w 197"/>
                <a:gd name="T25" fmla="*/ 287 h 119"/>
                <a:gd name="T26" fmla="*/ 6 w 197"/>
                <a:gd name="T27" fmla="*/ 271 h 119"/>
                <a:gd name="T28" fmla="*/ 0 w 197"/>
                <a:gd name="T29" fmla="*/ 258 h 119"/>
                <a:gd name="T30" fmla="*/ 0 w 197"/>
                <a:gd name="T31" fmla="*/ 258 h 119"/>
                <a:gd name="T32" fmla="*/ 0 w 197"/>
                <a:gd name="T33" fmla="*/ 258 h 119"/>
                <a:gd name="T34" fmla="*/ 6 w 197"/>
                <a:gd name="T35" fmla="*/ 243 h 119"/>
                <a:gd name="T36" fmla="*/ 12 w 197"/>
                <a:gd name="T37" fmla="*/ 243 h 119"/>
                <a:gd name="T38" fmla="*/ 18 w 197"/>
                <a:gd name="T39" fmla="*/ 231 h 119"/>
                <a:gd name="T40" fmla="*/ 18 w 197"/>
                <a:gd name="T41" fmla="*/ 231 h 119"/>
                <a:gd name="T42" fmla="*/ 24 w 197"/>
                <a:gd name="T43" fmla="*/ 214 h 119"/>
                <a:gd name="T44" fmla="*/ 30 w 197"/>
                <a:gd name="T45" fmla="*/ 200 h 119"/>
                <a:gd name="T46" fmla="*/ 42 w 197"/>
                <a:gd name="T47" fmla="*/ 200 h 119"/>
                <a:gd name="T48" fmla="*/ 73 w 197"/>
                <a:gd name="T49" fmla="*/ 172 h 119"/>
                <a:gd name="T50" fmla="*/ 79 w 197"/>
                <a:gd name="T51" fmla="*/ 159 h 119"/>
                <a:gd name="T52" fmla="*/ 114 w 197"/>
                <a:gd name="T53" fmla="*/ 128 h 119"/>
                <a:gd name="T54" fmla="*/ 126 w 197"/>
                <a:gd name="T55" fmla="*/ 113 h 119"/>
                <a:gd name="T56" fmla="*/ 144 w 197"/>
                <a:gd name="T57" fmla="*/ 87 h 119"/>
                <a:gd name="T58" fmla="*/ 138 w 197"/>
                <a:gd name="T59" fmla="*/ 87 h 119"/>
                <a:gd name="T60" fmla="*/ 152 w 197"/>
                <a:gd name="T61" fmla="*/ 58 h 119"/>
                <a:gd name="T62" fmla="*/ 193 w 197"/>
                <a:gd name="T63" fmla="*/ 0 h 119"/>
                <a:gd name="T64" fmla="*/ 199 w 197"/>
                <a:gd name="T65" fmla="*/ 0 h 119"/>
                <a:gd name="T66" fmla="*/ 193 w 197"/>
                <a:gd name="T67" fmla="*/ 14 h 119"/>
                <a:gd name="T68" fmla="*/ 193 w 197"/>
                <a:gd name="T69" fmla="*/ 29 h 119"/>
                <a:gd name="T70" fmla="*/ 205 w 197"/>
                <a:gd name="T71" fmla="*/ 29 h 119"/>
                <a:gd name="T72" fmla="*/ 205 w 197"/>
                <a:gd name="T73" fmla="*/ 29 h 119"/>
                <a:gd name="T74" fmla="*/ 205 w 197"/>
                <a:gd name="T75" fmla="*/ 29 h 119"/>
                <a:gd name="T76" fmla="*/ 205 w 197"/>
                <a:gd name="T77" fmla="*/ 29 h 119"/>
                <a:gd name="T78" fmla="*/ 211 w 197"/>
                <a:gd name="T79" fmla="*/ 29 h 119"/>
                <a:gd name="T80" fmla="*/ 205 w 197"/>
                <a:gd name="T81" fmla="*/ 58 h 119"/>
                <a:gd name="T82" fmla="*/ 181 w 197"/>
                <a:gd name="T83" fmla="*/ 87 h 119"/>
                <a:gd name="T84" fmla="*/ 152 w 197"/>
                <a:gd name="T85" fmla="*/ 128 h 119"/>
                <a:gd name="T86" fmla="*/ 144 w 197"/>
                <a:gd name="T87" fmla="*/ 128 h 119"/>
                <a:gd name="T88" fmla="*/ 144 w 197"/>
                <a:gd name="T89" fmla="*/ 143 h 119"/>
                <a:gd name="T90" fmla="*/ 132 w 197"/>
                <a:gd name="T91" fmla="*/ 143 h 119"/>
                <a:gd name="T92" fmla="*/ 144 w 197"/>
                <a:gd name="T93" fmla="*/ 143 h 119"/>
                <a:gd name="T94" fmla="*/ 144 w 197"/>
                <a:gd name="T95" fmla="*/ 159 h 119"/>
                <a:gd name="T96" fmla="*/ 132 w 197"/>
                <a:gd name="T97" fmla="*/ 159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rgbClr val="415A6B"/>
            </a:solidFill>
            <a:ln w="9525">
              <a:solidFill>
                <a:srgbClr val="000000"/>
              </a:solidFill>
              <a:prstDash val="solid"/>
              <a:round/>
              <a:headEnd/>
              <a:tailEnd/>
            </a:ln>
          </p:spPr>
          <p:txBody>
            <a:bodyPr/>
            <a:lstStyle/>
            <a:p>
              <a:endParaRPr lang="en-US"/>
            </a:p>
          </p:txBody>
        </p:sp>
        <p:sp>
          <p:nvSpPr>
            <p:cNvPr id="18666" name="Freeform 252"/>
            <p:cNvSpPr>
              <a:spLocks noChangeAspect="1"/>
            </p:cNvSpPr>
            <p:nvPr/>
          </p:nvSpPr>
          <p:spPr bwMode="auto">
            <a:xfrm>
              <a:off x="5377" y="3386"/>
              <a:ext cx="116" cy="162"/>
            </a:xfrm>
            <a:custGeom>
              <a:avLst/>
              <a:gdLst>
                <a:gd name="T0" fmla="*/ 12 w 114"/>
                <a:gd name="T1" fmla="*/ 219 h 144"/>
                <a:gd name="T2" fmla="*/ 24 w 114"/>
                <a:gd name="T3" fmla="*/ 260 h 144"/>
                <a:gd name="T4" fmla="*/ 0 w 114"/>
                <a:gd name="T5" fmla="*/ 315 h 144"/>
                <a:gd name="T6" fmla="*/ 6 w 114"/>
                <a:gd name="T7" fmla="*/ 330 h 144"/>
                <a:gd name="T8" fmla="*/ 37 w 114"/>
                <a:gd name="T9" fmla="*/ 289 h 144"/>
                <a:gd name="T10" fmla="*/ 61 w 114"/>
                <a:gd name="T11" fmla="*/ 260 h 144"/>
                <a:gd name="T12" fmla="*/ 73 w 114"/>
                <a:gd name="T13" fmla="*/ 219 h 144"/>
                <a:gd name="T14" fmla="*/ 96 w 114"/>
                <a:gd name="T15" fmla="*/ 219 h 144"/>
                <a:gd name="T16" fmla="*/ 104 w 114"/>
                <a:gd name="T17" fmla="*/ 192 h 144"/>
                <a:gd name="T18" fmla="*/ 128 w 114"/>
                <a:gd name="T19" fmla="*/ 150 h 144"/>
                <a:gd name="T20" fmla="*/ 122 w 114"/>
                <a:gd name="T21" fmla="*/ 140 h 144"/>
                <a:gd name="T22" fmla="*/ 104 w 114"/>
                <a:gd name="T23" fmla="*/ 163 h 144"/>
                <a:gd name="T24" fmla="*/ 79 w 114"/>
                <a:gd name="T25" fmla="*/ 140 h 144"/>
                <a:gd name="T26" fmla="*/ 85 w 114"/>
                <a:gd name="T27" fmla="*/ 98 h 144"/>
                <a:gd name="T28" fmla="*/ 79 w 114"/>
                <a:gd name="T29" fmla="*/ 125 h 144"/>
                <a:gd name="T30" fmla="*/ 67 w 114"/>
                <a:gd name="T31" fmla="*/ 111 h 144"/>
                <a:gd name="T32" fmla="*/ 73 w 114"/>
                <a:gd name="T33" fmla="*/ 98 h 144"/>
                <a:gd name="T34" fmla="*/ 79 w 114"/>
                <a:gd name="T35" fmla="*/ 54 h 144"/>
                <a:gd name="T36" fmla="*/ 79 w 114"/>
                <a:gd name="T37" fmla="*/ 42 h 144"/>
                <a:gd name="T38" fmla="*/ 79 w 114"/>
                <a:gd name="T39" fmla="*/ 42 h 144"/>
                <a:gd name="T40" fmla="*/ 73 w 114"/>
                <a:gd name="T41" fmla="*/ 14 h 144"/>
                <a:gd name="T42" fmla="*/ 67 w 114"/>
                <a:gd name="T43" fmla="*/ 0 h 144"/>
                <a:gd name="T44" fmla="*/ 67 w 114"/>
                <a:gd name="T45" fmla="*/ 0 h 144"/>
                <a:gd name="T46" fmla="*/ 67 w 114"/>
                <a:gd name="T47" fmla="*/ 29 h 144"/>
                <a:gd name="T48" fmla="*/ 67 w 114"/>
                <a:gd name="T49" fmla="*/ 42 h 144"/>
                <a:gd name="T50" fmla="*/ 61 w 114"/>
                <a:gd name="T51" fmla="*/ 83 h 144"/>
                <a:gd name="T52" fmla="*/ 67 w 114"/>
                <a:gd name="T53" fmla="*/ 69 h 144"/>
                <a:gd name="T54" fmla="*/ 67 w 114"/>
                <a:gd name="T55" fmla="*/ 83 h 144"/>
                <a:gd name="T56" fmla="*/ 67 w 114"/>
                <a:gd name="T57" fmla="*/ 83 h 144"/>
                <a:gd name="T58" fmla="*/ 67 w 114"/>
                <a:gd name="T59" fmla="*/ 98 h 144"/>
                <a:gd name="T60" fmla="*/ 61 w 114"/>
                <a:gd name="T61" fmla="*/ 125 h 144"/>
                <a:gd name="T62" fmla="*/ 67 w 114"/>
                <a:gd name="T63" fmla="*/ 111 h 144"/>
                <a:gd name="T64" fmla="*/ 61 w 114"/>
                <a:gd name="T65" fmla="*/ 125 h 144"/>
                <a:gd name="T66" fmla="*/ 61 w 114"/>
                <a:gd name="T67" fmla="*/ 150 h 144"/>
                <a:gd name="T68" fmla="*/ 43 w 114"/>
                <a:gd name="T69" fmla="*/ 192 h 144"/>
                <a:gd name="T70" fmla="*/ 12 w 114"/>
                <a:gd name="T71" fmla="*/ 219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rgbClr val="415A6B"/>
            </a:solidFill>
            <a:ln w="9525">
              <a:solidFill>
                <a:srgbClr val="000000"/>
              </a:solidFill>
              <a:prstDash val="solid"/>
              <a:round/>
              <a:headEnd/>
              <a:tailEnd/>
            </a:ln>
          </p:spPr>
          <p:txBody>
            <a:bodyPr/>
            <a:lstStyle/>
            <a:p>
              <a:endParaRPr lang="en-US"/>
            </a:p>
          </p:txBody>
        </p:sp>
        <p:sp>
          <p:nvSpPr>
            <p:cNvPr id="18667" name="Freeform 253"/>
            <p:cNvSpPr>
              <a:spLocks noChangeAspect="1"/>
            </p:cNvSpPr>
            <p:nvPr/>
          </p:nvSpPr>
          <p:spPr bwMode="auto">
            <a:xfrm>
              <a:off x="5172" y="3662"/>
              <a:ext cx="12" cy="7"/>
            </a:xfrm>
            <a:custGeom>
              <a:avLst/>
              <a:gdLst>
                <a:gd name="T0" fmla="*/ 12 w 12"/>
                <a:gd name="T1" fmla="*/ 0 h 6"/>
                <a:gd name="T2" fmla="*/ 12 w 12"/>
                <a:gd name="T3" fmla="*/ 0 h 6"/>
                <a:gd name="T4" fmla="*/ 6 w 12"/>
                <a:gd name="T5" fmla="*/ 0 h 6"/>
                <a:gd name="T6" fmla="*/ 0 w 12"/>
                <a:gd name="T7" fmla="*/ 18 h 6"/>
                <a:gd name="T8" fmla="*/ 12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12" y="0"/>
                  </a:moveTo>
                  <a:lnTo>
                    <a:pt x="12" y="0"/>
                  </a:ln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8668" name="Freeform 254"/>
            <p:cNvSpPr>
              <a:spLocks noChangeAspect="1"/>
            </p:cNvSpPr>
            <p:nvPr/>
          </p:nvSpPr>
          <p:spPr bwMode="auto">
            <a:xfrm>
              <a:off x="3492" y="3083"/>
              <a:ext cx="12" cy="7"/>
            </a:xfrm>
            <a:custGeom>
              <a:avLst/>
              <a:gdLst>
                <a:gd name="T0" fmla="*/ 6 w 12"/>
                <a:gd name="T1" fmla="*/ 0 h 6"/>
                <a:gd name="T2" fmla="*/ 0 w 12"/>
                <a:gd name="T3" fmla="*/ 18 h 6"/>
                <a:gd name="T4" fmla="*/ 12 w 12"/>
                <a:gd name="T5" fmla="*/ 18 h 6"/>
                <a:gd name="T6" fmla="*/ 6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6" y="0"/>
                  </a:moveTo>
                  <a:lnTo>
                    <a:pt x="0" y="6"/>
                  </a:lnTo>
                  <a:lnTo>
                    <a:pt x="12"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8669" name="Freeform 255"/>
            <p:cNvSpPr>
              <a:spLocks noChangeAspect="1"/>
            </p:cNvSpPr>
            <p:nvPr/>
          </p:nvSpPr>
          <p:spPr bwMode="auto">
            <a:xfrm>
              <a:off x="5359" y="2820"/>
              <a:ext cx="24" cy="13"/>
            </a:xfrm>
            <a:custGeom>
              <a:avLst/>
              <a:gdLst>
                <a:gd name="T0" fmla="*/ 18 w 24"/>
                <a:gd name="T1" fmla="*/ 20 h 12"/>
                <a:gd name="T2" fmla="*/ 24 w 24"/>
                <a:gd name="T3" fmla="*/ 20 h 12"/>
                <a:gd name="T4" fmla="*/ 6 w 24"/>
                <a:gd name="T5" fmla="*/ 0 h 12"/>
                <a:gd name="T6" fmla="*/ 0 w 24"/>
                <a:gd name="T7" fmla="*/ 13 h 12"/>
                <a:gd name="T8" fmla="*/ 18 w 24"/>
                <a:gd name="T9" fmla="*/ 2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18" y="12"/>
                  </a:moveTo>
                  <a:lnTo>
                    <a:pt x="24" y="12"/>
                  </a:lnTo>
                  <a:lnTo>
                    <a:pt x="6" y="0"/>
                  </a:lnTo>
                  <a:lnTo>
                    <a:pt x="0" y="6"/>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18670" name="Freeform 256"/>
            <p:cNvSpPr>
              <a:spLocks noChangeAspect="1"/>
            </p:cNvSpPr>
            <p:nvPr/>
          </p:nvSpPr>
          <p:spPr bwMode="auto">
            <a:xfrm>
              <a:off x="5309" y="2760"/>
              <a:ext cx="19" cy="20"/>
            </a:xfrm>
            <a:custGeom>
              <a:avLst/>
              <a:gdLst>
                <a:gd name="T0" fmla="*/ 0 w 18"/>
                <a:gd name="T1" fmla="*/ 0 h 18"/>
                <a:gd name="T2" fmla="*/ 25 w 18"/>
                <a:gd name="T3" fmla="*/ 37 h 18"/>
                <a:gd name="T4" fmla="*/ 6 w 18"/>
                <a:gd name="T5" fmla="*/ 24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a:moveTo>
                    <a:pt x="0" y="0"/>
                  </a:moveTo>
                  <a:lnTo>
                    <a:pt x="18" y="18"/>
                  </a:lnTo>
                  <a:lnTo>
                    <a:pt x="6" y="12"/>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671" name="Freeform 257"/>
            <p:cNvSpPr>
              <a:spLocks noChangeAspect="1"/>
            </p:cNvSpPr>
            <p:nvPr/>
          </p:nvSpPr>
          <p:spPr bwMode="auto">
            <a:xfrm>
              <a:off x="5388" y="2840"/>
              <a:ext cx="13" cy="13"/>
            </a:xfrm>
            <a:custGeom>
              <a:avLst/>
              <a:gdLst>
                <a:gd name="T0" fmla="*/ 20 w 12"/>
                <a:gd name="T1" fmla="*/ 20 h 12"/>
                <a:gd name="T2" fmla="*/ 0 w 12"/>
                <a:gd name="T3" fmla="*/ 13 h 12"/>
                <a:gd name="T4" fmla="*/ 0 w 12"/>
                <a:gd name="T5" fmla="*/ 0 h 12"/>
                <a:gd name="T6" fmla="*/ 20 w 12"/>
                <a:gd name="T7" fmla="*/ 20 h 12"/>
                <a:gd name="T8" fmla="*/ 20 w 12"/>
                <a:gd name="T9" fmla="*/ 2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8672" name="Freeform 258"/>
            <p:cNvSpPr>
              <a:spLocks noChangeAspect="1"/>
            </p:cNvSpPr>
            <p:nvPr/>
          </p:nvSpPr>
          <p:spPr bwMode="auto">
            <a:xfrm>
              <a:off x="5322" y="2793"/>
              <a:ext cx="6" cy="13"/>
            </a:xfrm>
            <a:custGeom>
              <a:avLst/>
              <a:gdLst>
                <a:gd name="T0" fmla="*/ 6 w 6"/>
                <a:gd name="T1" fmla="*/ 20 h 12"/>
                <a:gd name="T2" fmla="*/ 6 w 6"/>
                <a:gd name="T3" fmla="*/ 0 h 12"/>
                <a:gd name="T4" fmla="*/ 0 w 6"/>
                <a:gd name="T5" fmla="*/ 13 h 12"/>
                <a:gd name="T6" fmla="*/ 0 w 6"/>
                <a:gd name="T7" fmla="*/ 13 h 12"/>
                <a:gd name="T8" fmla="*/ 6 w 6"/>
                <a:gd name="T9" fmla="*/ 2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12"/>
                  </a:moveTo>
                  <a:lnTo>
                    <a:pt x="6" y="0"/>
                  </a:lnTo>
                  <a:lnTo>
                    <a:pt x="0" y="6"/>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8673" name="Freeform 259"/>
            <p:cNvSpPr>
              <a:spLocks noChangeAspect="1"/>
            </p:cNvSpPr>
            <p:nvPr/>
          </p:nvSpPr>
          <p:spPr bwMode="auto">
            <a:xfrm>
              <a:off x="5383" y="2799"/>
              <a:ext cx="5" cy="27"/>
            </a:xfrm>
            <a:custGeom>
              <a:avLst/>
              <a:gdLst>
                <a:gd name="T0" fmla="*/ 0 w 6"/>
                <a:gd name="T1" fmla="*/ 0 h 24"/>
                <a:gd name="T2" fmla="*/ 3 w 6"/>
                <a:gd name="T3" fmla="*/ 54 h 24"/>
                <a:gd name="T4" fmla="*/ 0 w 6"/>
                <a:gd name="T5" fmla="*/ 14 h 24"/>
                <a:gd name="T6" fmla="*/ 0 w 6"/>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0"/>
                  </a:moveTo>
                  <a:lnTo>
                    <a:pt x="6" y="24"/>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674" name="Freeform 260"/>
            <p:cNvSpPr>
              <a:spLocks noChangeAspect="1"/>
            </p:cNvSpPr>
            <p:nvPr/>
          </p:nvSpPr>
          <p:spPr bwMode="auto">
            <a:xfrm>
              <a:off x="5347" y="2787"/>
              <a:ext cx="17" cy="19"/>
            </a:xfrm>
            <a:custGeom>
              <a:avLst/>
              <a:gdLst>
                <a:gd name="T0" fmla="*/ 11 w 18"/>
                <a:gd name="T1" fmla="*/ 36 h 17"/>
                <a:gd name="T2" fmla="*/ 11 w 18"/>
                <a:gd name="T3" fmla="*/ 36 h 17"/>
                <a:gd name="T4" fmla="*/ 9 w 18"/>
                <a:gd name="T5" fmla="*/ 12 h 17"/>
                <a:gd name="T6" fmla="*/ 0 w 18"/>
                <a:gd name="T7" fmla="*/ 0 h 17"/>
                <a:gd name="T8" fmla="*/ 6 w 18"/>
                <a:gd name="T9" fmla="*/ 12 h 17"/>
                <a:gd name="T10" fmla="*/ 11 w 18"/>
                <a:gd name="T11" fmla="*/ 3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prstDash val="solid"/>
              <a:round/>
              <a:headEnd/>
              <a:tailEnd/>
            </a:ln>
          </p:spPr>
          <p:txBody>
            <a:bodyPr/>
            <a:lstStyle/>
            <a:p>
              <a:endParaRPr lang="en-US"/>
            </a:p>
          </p:txBody>
        </p:sp>
        <p:sp>
          <p:nvSpPr>
            <p:cNvPr id="18675" name="Freeform 261"/>
            <p:cNvSpPr>
              <a:spLocks noChangeAspect="1"/>
            </p:cNvSpPr>
            <p:nvPr/>
          </p:nvSpPr>
          <p:spPr bwMode="auto">
            <a:xfrm>
              <a:off x="5656" y="2894"/>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8676" name="Freeform 262"/>
            <p:cNvSpPr>
              <a:spLocks noChangeAspect="1"/>
            </p:cNvSpPr>
            <p:nvPr/>
          </p:nvSpPr>
          <p:spPr bwMode="auto">
            <a:xfrm>
              <a:off x="5469" y="2941"/>
              <a:ext cx="5" cy="21"/>
            </a:xfrm>
            <a:custGeom>
              <a:avLst/>
              <a:gdLst>
                <a:gd name="T0" fmla="*/ 3 w 6"/>
                <a:gd name="T1" fmla="*/ 55 h 18"/>
                <a:gd name="T2" fmla="*/ 3 w 6"/>
                <a:gd name="T3" fmla="*/ 18 h 18"/>
                <a:gd name="T4" fmla="*/ 3 w 6"/>
                <a:gd name="T5" fmla="*/ 18 h 18"/>
                <a:gd name="T6" fmla="*/ 0 w 6"/>
                <a:gd name="T7" fmla="*/ 0 h 18"/>
                <a:gd name="T8" fmla="*/ 0 w 6"/>
                <a:gd name="T9" fmla="*/ 55 h 18"/>
                <a:gd name="T10" fmla="*/ 3 w 6"/>
                <a:gd name="T11" fmla="*/ 55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8">
                  <a:moveTo>
                    <a:pt x="6" y="18"/>
                  </a:moveTo>
                  <a:lnTo>
                    <a:pt x="6" y="6"/>
                  </a:lnTo>
                  <a:lnTo>
                    <a:pt x="0" y="0"/>
                  </a:lnTo>
                  <a:lnTo>
                    <a:pt x="0" y="18"/>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8677" name="Freeform 263"/>
            <p:cNvSpPr>
              <a:spLocks noChangeAspect="1"/>
            </p:cNvSpPr>
            <p:nvPr/>
          </p:nvSpPr>
          <p:spPr bwMode="auto">
            <a:xfrm>
              <a:off x="5474" y="2968"/>
              <a:ext cx="6" cy="14"/>
            </a:xfrm>
            <a:custGeom>
              <a:avLst/>
              <a:gdLst>
                <a:gd name="T0" fmla="*/ 6 w 6"/>
                <a:gd name="T1" fmla="*/ 35 h 12"/>
                <a:gd name="T2" fmla="*/ 0 w 6"/>
                <a:gd name="T3" fmla="*/ 35 h 12"/>
                <a:gd name="T4" fmla="*/ 0 w 6"/>
                <a:gd name="T5" fmla="*/ 0 h 12"/>
                <a:gd name="T6" fmla="*/ 6 w 6"/>
                <a:gd name="T7" fmla="*/ 3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8678" name="Freeform 264"/>
            <p:cNvSpPr>
              <a:spLocks noChangeAspect="1"/>
            </p:cNvSpPr>
            <p:nvPr/>
          </p:nvSpPr>
          <p:spPr bwMode="auto">
            <a:xfrm>
              <a:off x="5486" y="2975"/>
              <a:ext cx="7" cy="7"/>
            </a:xfrm>
            <a:custGeom>
              <a:avLst/>
              <a:gdLst>
                <a:gd name="T0" fmla="*/ 18 w 6"/>
                <a:gd name="T1" fmla="*/ 0 h 6"/>
                <a:gd name="T2" fmla="*/ 0 w 6"/>
                <a:gd name="T3" fmla="*/ 18 h 6"/>
                <a:gd name="T4" fmla="*/ 0 w 6"/>
                <a:gd name="T5" fmla="*/ 18 h 6"/>
                <a:gd name="T6" fmla="*/ 1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8679" name="Freeform 265"/>
            <p:cNvSpPr>
              <a:spLocks noChangeAspect="1"/>
            </p:cNvSpPr>
            <p:nvPr/>
          </p:nvSpPr>
          <p:spPr bwMode="auto">
            <a:xfrm>
              <a:off x="5493" y="3029"/>
              <a:ext cx="5" cy="7"/>
            </a:xfrm>
            <a:custGeom>
              <a:avLst/>
              <a:gdLst>
                <a:gd name="T0" fmla="*/ 3 w 6"/>
                <a:gd name="T1" fmla="*/ 18 h 6"/>
                <a:gd name="T2" fmla="*/ 0 w 6"/>
                <a:gd name="T3" fmla="*/ 0 h 6"/>
                <a:gd name="T4" fmla="*/ 0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8680" name="Freeform 266"/>
            <p:cNvSpPr>
              <a:spLocks noChangeAspect="1"/>
            </p:cNvSpPr>
            <p:nvPr/>
          </p:nvSpPr>
          <p:spPr bwMode="auto">
            <a:xfrm>
              <a:off x="1619" y="3757"/>
              <a:ext cx="25" cy="20"/>
            </a:xfrm>
            <a:custGeom>
              <a:avLst/>
              <a:gdLst>
                <a:gd name="T0" fmla="*/ 31 w 24"/>
                <a:gd name="T1" fmla="*/ 24 h 18"/>
                <a:gd name="T2" fmla="*/ 25 w 24"/>
                <a:gd name="T3" fmla="*/ 13 h 18"/>
                <a:gd name="T4" fmla="*/ 19 w 24"/>
                <a:gd name="T5" fmla="*/ 13 h 18"/>
                <a:gd name="T6" fmla="*/ 19 w 24"/>
                <a:gd name="T7" fmla="*/ 13 h 18"/>
                <a:gd name="T8" fmla="*/ 6 w 24"/>
                <a:gd name="T9" fmla="*/ 0 h 18"/>
                <a:gd name="T10" fmla="*/ 0 w 24"/>
                <a:gd name="T11" fmla="*/ 13 h 18"/>
                <a:gd name="T12" fmla="*/ 0 w 24"/>
                <a:gd name="T13" fmla="*/ 24 h 18"/>
                <a:gd name="T14" fmla="*/ 0 w 24"/>
                <a:gd name="T15" fmla="*/ 37 h 18"/>
                <a:gd name="T16" fmla="*/ 6 w 24"/>
                <a:gd name="T17" fmla="*/ 37 h 18"/>
                <a:gd name="T18" fmla="*/ 19 w 24"/>
                <a:gd name="T19" fmla="*/ 37 h 18"/>
                <a:gd name="T20" fmla="*/ 6 w 24"/>
                <a:gd name="T21" fmla="*/ 24 h 18"/>
                <a:gd name="T22" fmla="*/ 31 w 24"/>
                <a:gd name="T23" fmla="*/ 24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8681" name="Freeform 267"/>
            <p:cNvSpPr>
              <a:spLocks noChangeAspect="1"/>
            </p:cNvSpPr>
            <p:nvPr/>
          </p:nvSpPr>
          <p:spPr bwMode="auto">
            <a:xfrm>
              <a:off x="1601" y="3764"/>
              <a:ext cx="18" cy="13"/>
            </a:xfrm>
            <a:custGeom>
              <a:avLst/>
              <a:gdLst>
                <a:gd name="T0" fmla="*/ 6 w 18"/>
                <a:gd name="T1" fmla="*/ 0 h 12"/>
                <a:gd name="T2" fmla="*/ 0 w 18"/>
                <a:gd name="T3" fmla="*/ 0 h 12"/>
                <a:gd name="T4" fmla="*/ 18 w 18"/>
                <a:gd name="T5" fmla="*/ 0 h 12"/>
                <a:gd name="T6" fmla="*/ 6 w 18"/>
                <a:gd name="T7" fmla="*/ 13 h 12"/>
                <a:gd name="T8" fmla="*/ 0 w 18"/>
                <a:gd name="T9" fmla="*/ 20 h 12"/>
                <a:gd name="T10" fmla="*/ 6 w 18"/>
                <a:gd name="T11" fmla="*/ 13 h 12"/>
                <a:gd name="T12" fmla="*/ 0 w 18"/>
                <a:gd name="T13" fmla="*/ 13 h 12"/>
                <a:gd name="T14" fmla="*/ 6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2">
                  <a:moveTo>
                    <a:pt x="6" y="0"/>
                  </a:moveTo>
                  <a:lnTo>
                    <a:pt x="0" y="0"/>
                  </a:lnTo>
                  <a:lnTo>
                    <a:pt x="18" y="0"/>
                  </a:lnTo>
                  <a:lnTo>
                    <a:pt x="6" y="6"/>
                  </a:lnTo>
                  <a:lnTo>
                    <a:pt x="0" y="12"/>
                  </a:lnTo>
                  <a:lnTo>
                    <a:pt x="6" y="6"/>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8682" name="Freeform 268"/>
            <p:cNvSpPr>
              <a:spLocks noChangeAspect="1"/>
            </p:cNvSpPr>
            <p:nvPr/>
          </p:nvSpPr>
          <p:spPr bwMode="auto">
            <a:xfrm>
              <a:off x="2734" y="2995"/>
              <a:ext cx="236" cy="263"/>
            </a:xfrm>
            <a:custGeom>
              <a:avLst/>
              <a:gdLst>
                <a:gd name="T0" fmla="*/ 152 w 233"/>
                <a:gd name="T1" fmla="*/ 366 h 233"/>
                <a:gd name="T2" fmla="*/ 152 w 233"/>
                <a:gd name="T3" fmla="*/ 293 h 233"/>
                <a:gd name="T4" fmla="*/ 152 w 233"/>
                <a:gd name="T5" fmla="*/ 238 h 233"/>
                <a:gd name="T6" fmla="*/ 170 w 233"/>
                <a:gd name="T7" fmla="*/ 238 h 233"/>
                <a:gd name="T8" fmla="*/ 170 w 233"/>
                <a:gd name="T9" fmla="*/ 181 h 233"/>
                <a:gd name="T10" fmla="*/ 170 w 233"/>
                <a:gd name="T11" fmla="*/ 98 h 233"/>
                <a:gd name="T12" fmla="*/ 170 w 233"/>
                <a:gd name="T13" fmla="*/ 55 h 233"/>
                <a:gd name="T14" fmla="*/ 194 w 233"/>
                <a:gd name="T15" fmla="*/ 55 h 233"/>
                <a:gd name="T16" fmla="*/ 219 w 233"/>
                <a:gd name="T17" fmla="*/ 42 h 233"/>
                <a:gd name="T18" fmla="*/ 225 w 233"/>
                <a:gd name="T19" fmla="*/ 70 h 233"/>
                <a:gd name="T20" fmla="*/ 242 w 233"/>
                <a:gd name="T21" fmla="*/ 42 h 233"/>
                <a:gd name="T22" fmla="*/ 254 w 233"/>
                <a:gd name="T23" fmla="*/ 42 h 233"/>
                <a:gd name="T24" fmla="*/ 237 w 233"/>
                <a:gd name="T25" fmla="*/ 29 h 233"/>
                <a:gd name="T26" fmla="*/ 225 w 233"/>
                <a:gd name="T27" fmla="*/ 29 h 233"/>
                <a:gd name="T28" fmla="*/ 164 w 233"/>
                <a:gd name="T29" fmla="*/ 42 h 233"/>
                <a:gd name="T30" fmla="*/ 146 w 233"/>
                <a:gd name="T31" fmla="*/ 29 h 233"/>
                <a:gd name="T32" fmla="*/ 125 w 233"/>
                <a:gd name="T33" fmla="*/ 29 h 233"/>
                <a:gd name="T34" fmla="*/ 125 w 233"/>
                <a:gd name="T35" fmla="*/ 14 h 233"/>
                <a:gd name="T36" fmla="*/ 97 w 233"/>
                <a:gd name="T37" fmla="*/ 14 h 233"/>
                <a:gd name="T38" fmla="*/ 79 w 233"/>
                <a:gd name="T39" fmla="*/ 14 h 233"/>
                <a:gd name="T40" fmla="*/ 30 w 233"/>
                <a:gd name="T41" fmla="*/ 14 h 233"/>
                <a:gd name="T42" fmla="*/ 18 w 233"/>
                <a:gd name="T43" fmla="*/ 0 h 233"/>
                <a:gd name="T44" fmla="*/ 0 w 233"/>
                <a:gd name="T45" fmla="*/ 14 h 233"/>
                <a:gd name="T46" fmla="*/ 0 w 233"/>
                <a:gd name="T47" fmla="*/ 42 h 233"/>
                <a:gd name="T48" fmla="*/ 49 w 233"/>
                <a:gd name="T49" fmla="*/ 268 h 233"/>
                <a:gd name="T50" fmla="*/ 55 w 233"/>
                <a:gd name="T51" fmla="*/ 279 h 233"/>
                <a:gd name="T52" fmla="*/ 49 w 233"/>
                <a:gd name="T53" fmla="*/ 279 h 233"/>
                <a:gd name="T54" fmla="*/ 55 w 233"/>
                <a:gd name="T55" fmla="*/ 417 h 233"/>
                <a:gd name="T56" fmla="*/ 61 w 233"/>
                <a:gd name="T57" fmla="*/ 472 h 233"/>
                <a:gd name="T58" fmla="*/ 73 w 233"/>
                <a:gd name="T59" fmla="*/ 502 h 233"/>
                <a:gd name="T60" fmla="*/ 79 w 233"/>
                <a:gd name="T61" fmla="*/ 528 h 233"/>
                <a:gd name="T62" fmla="*/ 91 w 233"/>
                <a:gd name="T63" fmla="*/ 515 h 233"/>
                <a:gd name="T64" fmla="*/ 97 w 233"/>
                <a:gd name="T65" fmla="*/ 544 h 233"/>
                <a:gd name="T66" fmla="*/ 125 w 233"/>
                <a:gd name="T67" fmla="*/ 544 h 233"/>
                <a:gd name="T68" fmla="*/ 146 w 233"/>
                <a:gd name="T69" fmla="*/ 528 h 233"/>
                <a:gd name="T70" fmla="*/ 146 w 233"/>
                <a:gd name="T71" fmla="*/ 488 h 233"/>
                <a:gd name="T72" fmla="*/ 146 w 233"/>
                <a:gd name="T73" fmla="*/ 446 h 233"/>
                <a:gd name="T74" fmla="*/ 146 w 233"/>
                <a:gd name="T75" fmla="*/ 403 h 233"/>
                <a:gd name="T76" fmla="*/ 152 w 233"/>
                <a:gd name="T77" fmla="*/ 366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990033"/>
            </a:solidFill>
            <a:ln w="9525">
              <a:solidFill>
                <a:srgbClr val="000000"/>
              </a:solidFill>
              <a:prstDash val="solid"/>
              <a:round/>
              <a:headEnd/>
              <a:tailEnd/>
            </a:ln>
          </p:spPr>
          <p:txBody>
            <a:bodyPr/>
            <a:lstStyle/>
            <a:p>
              <a:endParaRPr lang="en-US"/>
            </a:p>
          </p:txBody>
        </p:sp>
        <p:sp>
          <p:nvSpPr>
            <p:cNvPr id="18683" name="Freeform 269"/>
            <p:cNvSpPr>
              <a:spLocks noChangeAspect="1"/>
            </p:cNvSpPr>
            <p:nvPr/>
          </p:nvSpPr>
          <p:spPr bwMode="auto">
            <a:xfrm>
              <a:off x="1293" y="2833"/>
              <a:ext cx="223" cy="291"/>
            </a:xfrm>
            <a:custGeom>
              <a:avLst/>
              <a:gdLst>
                <a:gd name="T0" fmla="*/ 156 w 221"/>
                <a:gd name="T1" fmla="*/ 471 h 258"/>
                <a:gd name="T2" fmla="*/ 150 w 221"/>
                <a:gd name="T3" fmla="*/ 529 h 258"/>
                <a:gd name="T4" fmla="*/ 144 w 221"/>
                <a:gd name="T5" fmla="*/ 570 h 258"/>
                <a:gd name="T6" fmla="*/ 144 w 221"/>
                <a:gd name="T7" fmla="*/ 570 h 258"/>
                <a:gd name="T8" fmla="*/ 120 w 221"/>
                <a:gd name="T9" fmla="*/ 570 h 258"/>
                <a:gd name="T10" fmla="*/ 114 w 221"/>
                <a:gd name="T11" fmla="*/ 598 h 258"/>
                <a:gd name="T12" fmla="*/ 108 w 221"/>
                <a:gd name="T13" fmla="*/ 570 h 258"/>
                <a:gd name="T14" fmla="*/ 84 w 221"/>
                <a:gd name="T15" fmla="*/ 558 h 258"/>
                <a:gd name="T16" fmla="*/ 84 w 221"/>
                <a:gd name="T17" fmla="*/ 558 h 258"/>
                <a:gd name="T18" fmla="*/ 66 w 221"/>
                <a:gd name="T19" fmla="*/ 598 h 258"/>
                <a:gd name="T20" fmla="*/ 47 w 221"/>
                <a:gd name="T21" fmla="*/ 598 h 258"/>
                <a:gd name="T22" fmla="*/ 41 w 221"/>
                <a:gd name="T23" fmla="*/ 558 h 258"/>
                <a:gd name="T24" fmla="*/ 35 w 221"/>
                <a:gd name="T25" fmla="*/ 515 h 258"/>
                <a:gd name="T26" fmla="*/ 29 w 221"/>
                <a:gd name="T27" fmla="*/ 471 h 258"/>
                <a:gd name="T28" fmla="*/ 29 w 221"/>
                <a:gd name="T29" fmla="*/ 447 h 258"/>
                <a:gd name="T30" fmla="*/ 24 w 221"/>
                <a:gd name="T31" fmla="*/ 404 h 258"/>
                <a:gd name="T32" fmla="*/ 18 w 221"/>
                <a:gd name="T33" fmla="*/ 377 h 258"/>
                <a:gd name="T34" fmla="*/ 12 w 221"/>
                <a:gd name="T35" fmla="*/ 362 h 258"/>
                <a:gd name="T36" fmla="*/ 12 w 221"/>
                <a:gd name="T37" fmla="*/ 334 h 258"/>
                <a:gd name="T38" fmla="*/ 18 w 221"/>
                <a:gd name="T39" fmla="*/ 291 h 258"/>
                <a:gd name="T40" fmla="*/ 12 w 221"/>
                <a:gd name="T41" fmla="*/ 291 h 258"/>
                <a:gd name="T42" fmla="*/ 12 w 221"/>
                <a:gd name="T43" fmla="*/ 253 h 258"/>
                <a:gd name="T44" fmla="*/ 12 w 221"/>
                <a:gd name="T45" fmla="*/ 224 h 258"/>
                <a:gd name="T46" fmla="*/ 12 w 221"/>
                <a:gd name="T47" fmla="*/ 195 h 258"/>
                <a:gd name="T48" fmla="*/ 12 w 221"/>
                <a:gd name="T49" fmla="*/ 141 h 258"/>
                <a:gd name="T50" fmla="*/ 18 w 221"/>
                <a:gd name="T51" fmla="*/ 126 h 258"/>
                <a:gd name="T52" fmla="*/ 6 w 221"/>
                <a:gd name="T53" fmla="*/ 86 h 258"/>
                <a:gd name="T54" fmla="*/ 0 w 221"/>
                <a:gd name="T55" fmla="*/ 55 h 258"/>
                <a:gd name="T56" fmla="*/ 24 w 221"/>
                <a:gd name="T57" fmla="*/ 55 h 258"/>
                <a:gd name="T58" fmla="*/ 29 w 221"/>
                <a:gd name="T59" fmla="*/ 42 h 258"/>
                <a:gd name="T60" fmla="*/ 41 w 221"/>
                <a:gd name="T61" fmla="*/ 14 h 258"/>
                <a:gd name="T62" fmla="*/ 66 w 221"/>
                <a:gd name="T63" fmla="*/ 0 h 258"/>
                <a:gd name="T64" fmla="*/ 78 w 221"/>
                <a:gd name="T65" fmla="*/ 0 h 258"/>
                <a:gd name="T66" fmla="*/ 84 w 221"/>
                <a:gd name="T67" fmla="*/ 86 h 258"/>
                <a:gd name="T68" fmla="*/ 96 w 221"/>
                <a:gd name="T69" fmla="*/ 112 h 258"/>
                <a:gd name="T70" fmla="*/ 108 w 221"/>
                <a:gd name="T71" fmla="*/ 126 h 258"/>
                <a:gd name="T72" fmla="*/ 126 w 221"/>
                <a:gd name="T73" fmla="*/ 141 h 258"/>
                <a:gd name="T74" fmla="*/ 144 w 221"/>
                <a:gd name="T75" fmla="*/ 167 h 258"/>
                <a:gd name="T76" fmla="*/ 162 w 221"/>
                <a:gd name="T77" fmla="*/ 180 h 258"/>
                <a:gd name="T78" fmla="*/ 170 w 221"/>
                <a:gd name="T79" fmla="*/ 195 h 258"/>
                <a:gd name="T80" fmla="*/ 181 w 221"/>
                <a:gd name="T81" fmla="*/ 253 h 258"/>
                <a:gd name="T82" fmla="*/ 170 w 221"/>
                <a:gd name="T83" fmla="*/ 253 h 258"/>
                <a:gd name="T84" fmla="*/ 181 w 221"/>
                <a:gd name="T85" fmla="*/ 267 h 258"/>
                <a:gd name="T86" fmla="*/ 187 w 221"/>
                <a:gd name="T87" fmla="*/ 291 h 258"/>
                <a:gd name="T88" fmla="*/ 199 w 221"/>
                <a:gd name="T89" fmla="*/ 306 h 258"/>
                <a:gd name="T90" fmla="*/ 217 w 221"/>
                <a:gd name="T91" fmla="*/ 306 h 258"/>
                <a:gd name="T92" fmla="*/ 217 w 221"/>
                <a:gd name="T93" fmla="*/ 349 h 258"/>
                <a:gd name="T94" fmla="*/ 229 w 221"/>
                <a:gd name="T95" fmla="*/ 377 h 258"/>
                <a:gd name="T96" fmla="*/ 235 w 221"/>
                <a:gd name="T97" fmla="*/ 389 h 258"/>
                <a:gd name="T98" fmla="*/ 229 w 221"/>
                <a:gd name="T99" fmla="*/ 417 h 258"/>
                <a:gd name="T100" fmla="*/ 223 w 221"/>
                <a:gd name="T101" fmla="*/ 459 h 258"/>
                <a:gd name="T102" fmla="*/ 229 w 221"/>
                <a:gd name="T103" fmla="*/ 471 h 258"/>
                <a:gd name="T104" fmla="*/ 223 w 221"/>
                <a:gd name="T105" fmla="*/ 471 h 258"/>
                <a:gd name="T106" fmla="*/ 223 w 221"/>
                <a:gd name="T107" fmla="*/ 471 h 258"/>
                <a:gd name="T108" fmla="*/ 211 w 221"/>
                <a:gd name="T109" fmla="*/ 447 h 258"/>
                <a:gd name="T110" fmla="*/ 156 w 221"/>
                <a:gd name="T111" fmla="*/ 459 h 258"/>
                <a:gd name="T112" fmla="*/ 156 w 221"/>
                <a:gd name="T113" fmla="*/ 471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prstDash val="solid"/>
              <a:round/>
              <a:headEnd/>
              <a:tailEnd/>
            </a:ln>
          </p:spPr>
          <p:txBody>
            <a:bodyPr/>
            <a:lstStyle/>
            <a:p>
              <a:endParaRPr lang="en-US"/>
            </a:p>
          </p:txBody>
        </p:sp>
        <p:sp>
          <p:nvSpPr>
            <p:cNvPr id="18684" name="Freeform 270"/>
            <p:cNvSpPr>
              <a:spLocks noChangeAspect="1"/>
            </p:cNvSpPr>
            <p:nvPr/>
          </p:nvSpPr>
          <p:spPr bwMode="auto">
            <a:xfrm>
              <a:off x="2875" y="3016"/>
              <a:ext cx="163" cy="201"/>
            </a:xfrm>
            <a:custGeom>
              <a:avLst/>
              <a:gdLst>
                <a:gd name="T0" fmla="*/ 0 w 161"/>
                <a:gd name="T1" fmla="*/ 310 h 179"/>
                <a:gd name="T2" fmla="*/ 0 w 161"/>
                <a:gd name="T3" fmla="*/ 244 h 179"/>
                <a:gd name="T4" fmla="*/ 0 w 161"/>
                <a:gd name="T5" fmla="*/ 189 h 179"/>
                <a:gd name="T6" fmla="*/ 18 w 161"/>
                <a:gd name="T7" fmla="*/ 189 h 179"/>
                <a:gd name="T8" fmla="*/ 18 w 161"/>
                <a:gd name="T9" fmla="*/ 134 h 179"/>
                <a:gd name="T10" fmla="*/ 18 w 161"/>
                <a:gd name="T11" fmla="*/ 54 h 179"/>
                <a:gd name="T12" fmla="*/ 18 w 161"/>
                <a:gd name="T13" fmla="*/ 13 h 179"/>
                <a:gd name="T14" fmla="*/ 49 w 161"/>
                <a:gd name="T15" fmla="*/ 13 h 179"/>
                <a:gd name="T16" fmla="*/ 67 w 161"/>
                <a:gd name="T17" fmla="*/ 0 h 179"/>
                <a:gd name="T18" fmla="*/ 73 w 161"/>
                <a:gd name="T19" fmla="*/ 27 h 179"/>
                <a:gd name="T20" fmla="*/ 90 w 161"/>
                <a:gd name="T21" fmla="*/ 0 h 179"/>
                <a:gd name="T22" fmla="*/ 102 w 161"/>
                <a:gd name="T23" fmla="*/ 0 h 179"/>
                <a:gd name="T24" fmla="*/ 108 w 161"/>
                <a:gd name="T25" fmla="*/ 39 h 179"/>
                <a:gd name="T26" fmla="*/ 120 w 161"/>
                <a:gd name="T27" fmla="*/ 81 h 179"/>
                <a:gd name="T28" fmla="*/ 139 w 161"/>
                <a:gd name="T29" fmla="*/ 107 h 179"/>
                <a:gd name="T30" fmla="*/ 145 w 161"/>
                <a:gd name="T31" fmla="*/ 107 h 179"/>
                <a:gd name="T32" fmla="*/ 151 w 161"/>
                <a:gd name="T33" fmla="*/ 120 h 179"/>
                <a:gd name="T34" fmla="*/ 157 w 161"/>
                <a:gd name="T35" fmla="*/ 163 h 179"/>
                <a:gd name="T36" fmla="*/ 169 w 161"/>
                <a:gd name="T37" fmla="*/ 176 h 179"/>
                <a:gd name="T38" fmla="*/ 175 w 161"/>
                <a:gd name="T39" fmla="*/ 189 h 179"/>
                <a:gd name="T40" fmla="*/ 175 w 161"/>
                <a:gd name="T41" fmla="*/ 189 h 179"/>
                <a:gd name="T42" fmla="*/ 151 w 161"/>
                <a:gd name="T43" fmla="*/ 230 h 179"/>
                <a:gd name="T44" fmla="*/ 131 w 161"/>
                <a:gd name="T45" fmla="*/ 257 h 179"/>
                <a:gd name="T46" fmla="*/ 114 w 161"/>
                <a:gd name="T47" fmla="*/ 296 h 179"/>
                <a:gd name="T48" fmla="*/ 108 w 161"/>
                <a:gd name="T49" fmla="*/ 310 h 179"/>
                <a:gd name="T50" fmla="*/ 96 w 161"/>
                <a:gd name="T51" fmla="*/ 348 h 179"/>
                <a:gd name="T52" fmla="*/ 73 w 161"/>
                <a:gd name="T53" fmla="*/ 337 h 179"/>
                <a:gd name="T54" fmla="*/ 55 w 161"/>
                <a:gd name="T55" fmla="*/ 337 h 179"/>
                <a:gd name="T56" fmla="*/ 49 w 161"/>
                <a:gd name="T57" fmla="*/ 362 h 179"/>
                <a:gd name="T58" fmla="*/ 30 w 161"/>
                <a:gd name="T59" fmla="*/ 390 h 179"/>
                <a:gd name="T60" fmla="*/ 12 w 161"/>
                <a:gd name="T61" fmla="*/ 403 h 179"/>
                <a:gd name="T62" fmla="*/ 6 w 161"/>
                <a:gd name="T63" fmla="*/ 390 h 179"/>
                <a:gd name="T64" fmla="*/ 12 w 161"/>
                <a:gd name="T65" fmla="*/ 348 h 179"/>
                <a:gd name="T66" fmla="*/ 0 w 161"/>
                <a:gd name="T67" fmla="*/ 310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415A6B"/>
            </a:solidFill>
            <a:ln w="9525">
              <a:solidFill>
                <a:srgbClr val="000000"/>
              </a:solidFill>
              <a:prstDash val="solid"/>
              <a:round/>
              <a:headEnd/>
              <a:tailEnd/>
            </a:ln>
          </p:spPr>
          <p:txBody>
            <a:bodyPr/>
            <a:lstStyle/>
            <a:p>
              <a:endParaRPr lang="en-US"/>
            </a:p>
          </p:txBody>
        </p:sp>
        <p:sp>
          <p:nvSpPr>
            <p:cNvPr id="18685" name="Freeform 271"/>
            <p:cNvSpPr>
              <a:spLocks noChangeAspect="1"/>
            </p:cNvSpPr>
            <p:nvPr/>
          </p:nvSpPr>
          <p:spPr bwMode="auto">
            <a:xfrm>
              <a:off x="3291" y="2867"/>
              <a:ext cx="6" cy="13"/>
            </a:xfrm>
            <a:custGeom>
              <a:avLst/>
              <a:gdLst>
                <a:gd name="T0" fmla="*/ 6 w 6"/>
                <a:gd name="T1" fmla="*/ 20 h 12"/>
                <a:gd name="T2" fmla="*/ 0 w 6"/>
                <a:gd name="T3" fmla="*/ 20 h 12"/>
                <a:gd name="T4" fmla="*/ 0 w 6"/>
                <a:gd name="T5" fmla="*/ 0 h 12"/>
                <a:gd name="T6" fmla="*/ 6 w 6"/>
                <a:gd name="T7" fmla="*/ 2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415A6B"/>
            </a:solidFill>
            <a:ln w="9525">
              <a:solidFill>
                <a:srgbClr val="000000"/>
              </a:solidFill>
              <a:prstDash val="solid"/>
              <a:round/>
              <a:headEnd/>
              <a:tailEnd/>
            </a:ln>
          </p:spPr>
          <p:txBody>
            <a:bodyPr/>
            <a:lstStyle/>
            <a:p>
              <a:endParaRPr lang="en-US"/>
            </a:p>
          </p:txBody>
        </p:sp>
        <p:sp>
          <p:nvSpPr>
            <p:cNvPr id="18686" name="Freeform 272"/>
            <p:cNvSpPr>
              <a:spLocks noChangeAspect="1"/>
            </p:cNvSpPr>
            <p:nvPr/>
          </p:nvSpPr>
          <p:spPr bwMode="auto">
            <a:xfrm>
              <a:off x="2988" y="3258"/>
              <a:ext cx="43" cy="40"/>
            </a:xfrm>
            <a:custGeom>
              <a:avLst/>
              <a:gdLst>
                <a:gd name="T0" fmla="*/ 18 w 42"/>
                <a:gd name="T1" fmla="*/ 0 h 36"/>
                <a:gd name="T2" fmla="*/ 0 w 42"/>
                <a:gd name="T3" fmla="*/ 37 h 36"/>
                <a:gd name="T4" fmla="*/ 12 w 42"/>
                <a:gd name="T5" fmla="*/ 74 h 36"/>
                <a:gd name="T6" fmla="*/ 18 w 42"/>
                <a:gd name="T7" fmla="*/ 63 h 36"/>
                <a:gd name="T8" fmla="*/ 43 w 42"/>
                <a:gd name="T9" fmla="*/ 37 h 36"/>
                <a:gd name="T10" fmla="*/ 49 w 42"/>
                <a:gd name="T11" fmla="*/ 13 h 36"/>
                <a:gd name="T12" fmla="*/ 31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close/>
                </a:path>
              </a:pathLst>
            </a:custGeom>
            <a:solidFill>
              <a:srgbClr val="990033"/>
            </a:solidFill>
            <a:ln w="9525">
              <a:solidFill>
                <a:srgbClr val="000000"/>
              </a:solidFill>
              <a:prstDash val="solid"/>
              <a:round/>
              <a:headEnd/>
              <a:tailEnd/>
            </a:ln>
          </p:spPr>
          <p:txBody>
            <a:bodyPr/>
            <a:lstStyle/>
            <a:p>
              <a:endParaRPr lang="en-US"/>
            </a:p>
          </p:txBody>
        </p:sp>
        <p:sp>
          <p:nvSpPr>
            <p:cNvPr id="18687" name="Freeform 273"/>
            <p:cNvSpPr>
              <a:spLocks noChangeAspect="1"/>
            </p:cNvSpPr>
            <p:nvPr/>
          </p:nvSpPr>
          <p:spPr bwMode="auto">
            <a:xfrm>
              <a:off x="3281" y="2887"/>
              <a:ext cx="138" cy="298"/>
            </a:xfrm>
            <a:custGeom>
              <a:avLst/>
              <a:gdLst>
                <a:gd name="T0" fmla="*/ 47 w 137"/>
                <a:gd name="T1" fmla="*/ 167 h 264"/>
                <a:gd name="T2" fmla="*/ 41 w 137"/>
                <a:gd name="T3" fmla="*/ 167 h 264"/>
                <a:gd name="T4" fmla="*/ 29 w 137"/>
                <a:gd name="T5" fmla="*/ 198 h 264"/>
                <a:gd name="T6" fmla="*/ 23 w 137"/>
                <a:gd name="T7" fmla="*/ 225 h 264"/>
                <a:gd name="T8" fmla="*/ 17 w 137"/>
                <a:gd name="T9" fmla="*/ 268 h 264"/>
                <a:gd name="T10" fmla="*/ 23 w 137"/>
                <a:gd name="T11" fmla="*/ 308 h 264"/>
                <a:gd name="T12" fmla="*/ 23 w 137"/>
                <a:gd name="T13" fmla="*/ 366 h 264"/>
                <a:gd name="T14" fmla="*/ 11 w 137"/>
                <a:gd name="T15" fmla="*/ 393 h 264"/>
                <a:gd name="T16" fmla="*/ 5 w 137"/>
                <a:gd name="T17" fmla="*/ 418 h 264"/>
                <a:gd name="T18" fmla="*/ 0 w 137"/>
                <a:gd name="T19" fmla="*/ 492 h 264"/>
                <a:gd name="T20" fmla="*/ 5 w 137"/>
                <a:gd name="T21" fmla="*/ 532 h 264"/>
                <a:gd name="T22" fmla="*/ 11 w 137"/>
                <a:gd name="T23" fmla="*/ 602 h 264"/>
                <a:gd name="T24" fmla="*/ 35 w 137"/>
                <a:gd name="T25" fmla="*/ 615 h 264"/>
                <a:gd name="T26" fmla="*/ 47 w 137"/>
                <a:gd name="T27" fmla="*/ 602 h 264"/>
                <a:gd name="T28" fmla="*/ 65 w 137"/>
                <a:gd name="T29" fmla="*/ 589 h 264"/>
                <a:gd name="T30" fmla="*/ 78 w 137"/>
                <a:gd name="T31" fmla="*/ 545 h 264"/>
                <a:gd name="T32" fmla="*/ 84 w 137"/>
                <a:gd name="T33" fmla="*/ 503 h 264"/>
                <a:gd name="T34" fmla="*/ 90 w 137"/>
                <a:gd name="T35" fmla="*/ 465 h 264"/>
                <a:gd name="T36" fmla="*/ 96 w 137"/>
                <a:gd name="T37" fmla="*/ 418 h 264"/>
                <a:gd name="T38" fmla="*/ 102 w 137"/>
                <a:gd name="T39" fmla="*/ 379 h 264"/>
                <a:gd name="T40" fmla="*/ 108 w 137"/>
                <a:gd name="T41" fmla="*/ 338 h 264"/>
                <a:gd name="T42" fmla="*/ 114 w 137"/>
                <a:gd name="T43" fmla="*/ 293 h 264"/>
                <a:gd name="T44" fmla="*/ 120 w 137"/>
                <a:gd name="T45" fmla="*/ 254 h 264"/>
                <a:gd name="T46" fmla="*/ 126 w 137"/>
                <a:gd name="T47" fmla="*/ 211 h 264"/>
                <a:gd name="T48" fmla="*/ 126 w 137"/>
                <a:gd name="T49" fmla="*/ 156 h 264"/>
                <a:gd name="T50" fmla="*/ 138 w 137"/>
                <a:gd name="T51" fmla="*/ 167 h 264"/>
                <a:gd name="T52" fmla="*/ 144 w 137"/>
                <a:gd name="T53" fmla="*/ 141 h 264"/>
                <a:gd name="T54" fmla="*/ 138 w 137"/>
                <a:gd name="T55" fmla="*/ 86 h 264"/>
                <a:gd name="T56" fmla="*/ 132 w 137"/>
                <a:gd name="T57" fmla="*/ 29 h 264"/>
                <a:gd name="T58" fmla="*/ 126 w 137"/>
                <a:gd name="T59" fmla="*/ 0 h 264"/>
                <a:gd name="T60" fmla="*/ 120 w 137"/>
                <a:gd name="T61" fmla="*/ 0 h 264"/>
                <a:gd name="T62" fmla="*/ 114 w 137"/>
                <a:gd name="T63" fmla="*/ 14 h 264"/>
                <a:gd name="T64" fmla="*/ 114 w 137"/>
                <a:gd name="T65" fmla="*/ 55 h 264"/>
                <a:gd name="T66" fmla="*/ 108 w 137"/>
                <a:gd name="T67" fmla="*/ 70 h 264"/>
                <a:gd name="T68" fmla="*/ 102 w 137"/>
                <a:gd name="T69" fmla="*/ 70 h 264"/>
                <a:gd name="T70" fmla="*/ 96 w 137"/>
                <a:gd name="T71" fmla="*/ 70 h 264"/>
                <a:gd name="T72" fmla="*/ 96 w 137"/>
                <a:gd name="T73" fmla="*/ 86 h 264"/>
                <a:gd name="T74" fmla="*/ 96 w 137"/>
                <a:gd name="T75" fmla="*/ 112 h 264"/>
                <a:gd name="T76" fmla="*/ 96 w 137"/>
                <a:gd name="T77" fmla="*/ 112 h 264"/>
                <a:gd name="T78" fmla="*/ 90 w 137"/>
                <a:gd name="T79" fmla="*/ 126 h 264"/>
                <a:gd name="T80" fmla="*/ 90 w 137"/>
                <a:gd name="T81" fmla="*/ 112 h 264"/>
                <a:gd name="T82" fmla="*/ 84 w 137"/>
                <a:gd name="T83" fmla="*/ 141 h 264"/>
                <a:gd name="T84" fmla="*/ 78 w 137"/>
                <a:gd name="T85" fmla="*/ 156 h 264"/>
                <a:gd name="T86" fmla="*/ 78 w 137"/>
                <a:gd name="T87" fmla="*/ 141 h 264"/>
                <a:gd name="T88" fmla="*/ 65 w 137"/>
                <a:gd name="T89" fmla="*/ 167 h 264"/>
                <a:gd name="T90" fmla="*/ 47 w 137"/>
                <a:gd name="T91" fmla="*/ 167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rgbClr val="415A6B"/>
            </a:solidFill>
            <a:ln w="9525">
              <a:solidFill>
                <a:srgbClr val="000000"/>
              </a:solidFill>
              <a:prstDash val="solid"/>
              <a:round/>
              <a:headEnd/>
              <a:tailEnd/>
            </a:ln>
          </p:spPr>
          <p:txBody>
            <a:bodyPr/>
            <a:lstStyle/>
            <a:p>
              <a:endParaRPr lang="en-US"/>
            </a:p>
          </p:txBody>
        </p:sp>
        <p:sp>
          <p:nvSpPr>
            <p:cNvPr id="18688" name="Freeform 274"/>
            <p:cNvSpPr>
              <a:spLocks noChangeAspect="1"/>
            </p:cNvSpPr>
            <p:nvPr/>
          </p:nvSpPr>
          <p:spPr bwMode="auto">
            <a:xfrm>
              <a:off x="3104" y="2826"/>
              <a:ext cx="56" cy="169"/>
            </a:xfrm>
            <a:custGeom>
              <a:avLst/>
              <a:gdLst>
                <a:gd name="T0" fmla="*/ 37 w 54"/>
                <a:gd name="T1" fmla="*/ 249 h 150"/>
                <a:gd name="T2" fmla="*/ 31 w 54"/>
                <a:gd name="T3" fmla="*/ 291 h 150"/>
                <a:gd name="T4" fmla="*/ 45 w 54"/>
                <a:gd name="T5" fmla="*/ 318 h 150"/>
                <a:gd name="T6" fmla="*/ 56 w 54"/>
                <a:gd name="T7" fmla="*/ 345 h 150"/>
                <a:gd name="T8" fmla="*/ 56 w 54"/>
                <a:gd name="T9" fmla="*/ 318 h 150"/>
                <a:gd name="T10" fmla="*/ 62 w 54"/>
                <a:gd name="T11" fmla="*/ 304 h 150"/>
                <a:gd name="T12" fmla="*/ 68 w 54"/>
                <a:gd name="T13" fmla="*/ 234 h 150"/>
                <a:gd name="T14" fmla="*/ 56 w 54"/>
                <a:gd name="T15" fmla="*/ 206 h 150"/>
                <a:gd name="T16" fmla="*/ 45 w 54"/>
                <a:gd name="T17" fmla="*/ 180 h 150"/>
                <a:gd name="T18" fmla="*/ 37 w 54"/>
                <a:gd name="T19" fmla="*/ 140 h 150"/>
                <a:gd name="T20" fmla="*/ 45 w 54"/>
                <a:gd name="T21" fmla="*/ 98 h 150"/>
                <a:gd name="T22" fmla="*/ 56 w 54"/>
                <a:gd name="T23" fmla="*/ 98 h 150"/>
                <a:gd name="T24" fmla="*/ 56 w 54"/>
                <a:gd name="T25" fmla="*/ 98 h 150"/>
                <a:gd name="T26" fmla="*/ 45 w 54"/>
                <a:gd name="T27" fmla="*/ 54 h 150"/>
                <a:gd name="T28" fmla="*/ 37 w 54"/>
                <a:gd name="T29" fmla="*/ 14 h 150"/>
                <a:gd name="T30" fmla="*/ 31 w 54"/>
                <a:gd name="T31" fmla="*/ 0 h 150"/>
                <a:gd name="T32" fmla="*/ 6 w 54"/>
                <a:gd name="T33" fmla="*/ 0 h 150"/>
                <a:gd name="T34" fmla="*/ 6 w 54"/>
                <a:gd name="T35" fmla="*/ 0 h 150"/>
                <a:gd name="T36" fmla="*/ 25 w 54"/>
                <a:gd name="T37" fmla="*/ 42 h 150"/>
                <a:gd name="T38" fmla="*/ 12 w 54"/>
                <a:gd name="T39" fmla="*/ 54 h 150"/>
                <a:gd name="T40" fmla="*/ 12 w 54"/>
                <a:gd name="T41" fmla="*/ 98 h 150"/>
                <a:gd name="T42" fmla="*/ 12 w 54"/>
                <a:gd name="T43" fmla="*/ 126 h 150"/>
                <a:gd name="T44" fmla="*/ 12 w 54"/>
                <a:gd name="T45" fmla="*/ 140 h 150"/>
                <a:gd name="T46" fmla="*/ 0 w 54"/>
                <a:gd name="T47" fmla="*/ 180 h 150"/>
                <a:gd name="T48" fmla="*/ 6 w 54"/>
                <a:gd name="T49" fmla="*/ 206 h 150"/>
                <a:gd name="T50" fmla="*/ 12 w 54"/>
                <a:gd name="T51" fmla="*/ 221 h 150"/>
                <a:gd name="T52" fmla="*/ 31 w 54"/>
                <a:gd name="T53" fmla="*/ 221 h 150"/>
                <a:gd name="T54" fmla="*/ 37 w 54"/>
                <a:gd name="T55" fmla="*/ 249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E1E1E1"/>
            </a:solidFill>
            <a:ln w="9525">
              <a:solidFill>
                <a:srgbClr val="000000"/>
              </a:solidFill>
              <a:prstDash val="solid"/>
              <a:round/>
              <a:headEnd/>
              <a:tailEnd/>
            </a:ln>
          </p:spPr>
          <p:txBody>
            <a:bodyPr/>
            <a:lstStyle/>
            <a:p>
              <a:endParaRPr lang="en-US"/>
            </a:p>
          </p:txBody>
        </p:sp>
        <p:sp>
          <p:nvSpPr>
            <p:cNvPr id="18689" name="Freeform 275"/>
            <p:cNvSpPr>
              <a:spLocks noChangeAspect="1"/>
            </p:cNvSpPr>
            <p:nvPr/>
          </p:nvSpPr>
          <p:spPr bwMode="auto">
            <a:xfrm>
              <a:off x="3055" y="2847"/>
              <a:ext cx="188" cy="370"/>
            </a:xfrm>
            <a:custGeom>
              <a:avLst/>
              <a:gdLst>
                <a:gd name="T0" fmla="*/ 85 w 186"/>
                <a:gd name="T1" fmla="*/ 436 h 329"/>
                <a:gd name="T2" fmla="*/ 91 w 186"/>
                <a:gd name="T3" fmla="*/ 423 h 329"/>
                <a:gd name="T4" fmla="*/ 121 w 186"/>
                <a:gd name="T5" fmla="*/ 343 h 329"/>
                <a:gd name="T6" fmla="*/ 164 w 186"/>
                <a:gd name="T7" fmla="*/ 298 h 329"/>
                <a:gd name="T8" fmla="*/ 200 w 186"/>
                <a:gd name="T9" fmla="*/ 217 h 329"/>
                <a:gd name="T10" fmla="*/ 200 w 186"/>
                <a:gd name="T11" fmla="*/ 179 h 329"/>
                <a:gd name="T12" fmla="*/ 200 w 186"/>
                <a:gd name="T13" fmla="*/ 94 h 329"/>
                <a:gd name="T14" fmla="*/ 200 w 186"/>
                <a:gd name="T15" fmla="*/ 0 h 329"/>
                <a:gd name="T16" fmla="*/ 182 w 186"/>
                <a:gd name="T17" fmla="*/ 27 h 329"/>
                <a:gd name="T18" fmla="*/ 150 w 186"/>
                <a:gd name="T19" fmla="*/ 39 h 329"/>
                <a:gd name="T20" fmla="*/ 115 w 186"/>
                <a:gd name="T21" fmla="*/ 54 h 329"/>
                <a:gd name="T22" fmla="*/ 97 w 186"/>
                <a:gd name="T23" fmla="*/ 54 h 329"/>
                <a:gd name="T24" fmla="*/ 85 w 186"/>
                <a:gd name="T25" fmla="*/ 94 h 329"/>
                <a:gd name="T26" fmla="*/ 97 w 186"/>
                <a:gd name="T27" fmla="*/ 163 h 329"/>
                <a:gd name="T28" fmla="*/ 103 w 186"/>
                <a:gd name="T29" fmla="*/ 260 h 329"/>
                <a:gd name="T30" fmla="*/ 97 w 186"/>
                <a:gd name="T31" fmla="*/ 298 h 329"/>
                <a:gd name="T32" fmla="*/ 79 w 186"/>
                <a:gd name="T33" fmla="*/ 244 h 329"/>
                <a:gd name="T34" fmla="*/ 79 w 186"/>
                <a:gd name="T35" fmla="*/ 179 h 329"/>
                <a:gd name="T36" fmla="*/ 61 w 186"/>
                <a:gd name="T37" fmla="*/ 163 h 329"/>
                <a:gd name="T38" fmla="*/ 30 w 186"/>
                <a:gd name="T39" fmla="*/ 191 h 329"/>
                <a:gd name="T40" fmla="*/ 0 w 186"/>
                <a:gd name="T41" fmla="*/ 217 h 329"/>
                <a:gd name="T42" fmla="*/ 6 w 186"/>
                <a:gd name="T43" fmla="*/ 260 h 329"/>
                <a:gd name="T44" fmla="*/ 30 w 186"/>
                <a:gd name="T45" fmla="*/ 273 h 329"/>
                <a:gd name="T46" fmla="*/ 55 w 186"/>
                <a:gd name="T47" fmla="*/ 343 h 329"/>
                <a:gd name="T48" fmla="*/ 55 w 186"/>
                <a:gd name="T49" fmla="*/ 423 h 329"/>
                <a:gd name="T50" fmla="*/ 36 w 186"/>
                <a:gd name="T51" fmla="*/ 490 h 329"/>
                <a:gd name="T52" fmla="*/ 18 w 186"/>
                <a:gd name="T53" fmla="*/ 548 h 329"/>
                <a:gd name="T54" fmla="*/ 24 w 186"/>
                <a:gd name="T55" fmla="*/ 616 h 329"/>
                <a:gd name="T56" fmla="*/ 24 w 186"/>
                <a:gd name="T57" fmla="*/ 709 h 329"/>
                <a:gd name="T58" fmla="*/ 36 w 186"/>
                <a:gd name="T59" fmla="*/ 749 h 329"/>
                <a:gd name="T60" fmla="*/ 36 w 186"/>
                <a:gd name="T61" fmla="*/ 709 h 329"/>
                <a:gd name="T62" fmla="*/ 91 w 186"/>
                <a:gd name="T63" fmla="*/ 628 h 329"/>
                <a:gd name="T64" fmla="*/ 91 w 186"/>
                <a:gd name="T65" fmla="*/ 572 h 329"/>
                <a:gd name="T66" fmla="*/ 91 w 186"/>
                <a:gd name="T67" fmla="*/ 548 h 329"/>
                <a:gd name="T68" fmla="*/ 85 w 186"/>
                <a:gd name="T69" fmla="*/ 464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990134"/>
            </a:solidFill>
            <a:ln w="9525">
              <a:solidFill>
                <a:srgbClr val="000000"/>
              </a:solidFill>
              <a:prstDash val="solid"/>
              <a:round/>
              <a:headEnd/>
              <a:tailEnd/>
            </a:ln>
          </p:spPr>
          <p:txBody>
            <a:bodyPr/>
            <a:lstStyle/>
            <a:p>
              <a:endParaRPr lang="en-US"/>
            </a:p>
          </p:txBody>
        </p:sp>
        <p:sp>
          <p:nvSpPr>
            <p:cNvPr id="18690" name="Freeform 276"/>
            <p:cNvSpPr>
              <a:spLocks noChangeAspect="1"/>
            </p:cNvSpPr>
            <p:nvPr/>
          </p:nvSpPr>
          <p:spPr bwMode="auto">
            <a:xfrm>
              <a:off x="2807" y="3110"/>
              <a:ext cx="285" cy="283"/>
            </a:xfrm>
            <a:custGeom>
              <a:avLst/>
              <a:gdLst>
                <a:gd name="T0" fmla="*/ 67 w 281"/>
                <a:gd name="T1" fmla="*/ 163 h 251"/>
                <a:gd name="T2" fmla="*/ 67 w 281"/>
                <a:gd name="T3" fmla="*/ 248 h 251"/>
                <a:gd name="T4" fmla="*/ 49 w 281"/>
                <a:gd name="T5" fmla="*/ 303 h 251"/>
                <a:gd name="T6" fmla="*/ 12 w 281"/>
                <a:gd name="T7" fmla="*/ 275 h 251"/>
                <a:gd name="T8" fmla="*/ 6 w 281"/>
                <a:gd name="T9" fmla="*/ 345 h 251"/>
                <a:gd name="T10" fmla="*/ 24 w 281"/>
                <a:gd name="T11" fmla="*/ 430 h 251"/>
                <a:gd name="T12" fmla="*/ 24 w 281"/>
                <a:gd name="T13" fmla="*/ 485 h 251"/>
                <a:gd name="T14" fmla="*/ 30 w 281"/>
                <a:gd name="T15" fmla="*/ 552 h 251"/>
                <a:gd name="T16" fmla="*/ 49 w 281"/>
                <a:gd name="T17" fmla="*/ 567 h 251"/>
                <a:gd name="T18" fmla="*/ 79 w 281"/>
                <a:gd name="T19" fmla="*/ 567 h 251"/>
                <a:gd name="T20" fmla="*/ 122 w 281"/>
                <a:gd name="T21" fmla="*/ 552 h 251"/>
                <a:gd name="T22" fmla="*/ 163 w 281"/>
                <a:gd name="T23" fmla="*/ 541 h 251"/>
                <a:gd name="T24" fmla="*/ 200 w 281"/>
                <a:gd name="T25" fmla="*/ 512 h 251"/>
                <a:gd name="T26" fmla="*/ 230 w 281"/>
                <a:gd name="T27" fmla="*/ 457 h 251"/>
                <a:gd name="T28" fmla="*/ 264 w 281"/>
                <a:gd name="T29" fmla="*/ 372 h 251"/>
                <a:gd name="T30" fmla="*/ 291 w 281"/>
                <a:gd name="T31" fmla="*/ 303 h 251"/>
                <a:gd name="T32" fmla="*/ 309 w 281"/>
                <a:gd name="T33" fmla="*/ 220 h 251"/>
                <a:gd name="T34" fmla="*/ 297 w 281"/>
                <a:gd name="T35" fmla="*/ 233 h 251"/>
                <a:gd name="T36" fmla="*/ 279 w 281"/>
                <a:gd name="T37" fmla="*/ 193 h 251"/>
                <a:gd name="T38" fmla="*/ 297 w 281"/>
                <a:gd name="T39" fmla="*/ 178 h 251"/>
                <a:gd name="T40" fmla="*/ 297 w 281"/>
                <a:gd name="T41" fmla="*/ 86 h 251"/>
                <a:gd name="T42" fmla="*/ 291 w 281"/>
                <a:gd name="T43" fmla="*/ 14 h 251"/>
                <a:gd name="T44" fmla="*/ 248 w 281"/>
                <a:gd name="T45" fmla="*/ 0 h 251"/>
                <a:gd name="T46" fmla="*/ 224 w 281"/>
                <a:gd name="T47" fmla="*/ 42 h 251"/>
                <a:gd name="T48" fmla="*/ 192 w 281"/>
                <a:gd name="T49" fmla="*/ 112 h 251"/>
                <a:gd name="T50" fmla="*/ 169 w 281"/>
                <a:gd name="T51" fmla="*/ 163 h 251"/>
                <a:gd name="T52" fmla="*/ 128 w 281"/>
                <a:gd name="T53" fmla="*/ 152 h 251"/>
                <a:gd name="T54" fmla="*/ 103 w 281"/>
                <a:gd name="T55" fmla="*/ 205 h 251"/>
                <a:gd name="T56" fmla="*/ 79 w 281"/>
                <a:gd name="T57" fmla="*/ 205 h 251"/>
                <a:gd name="T58" fmla="*/ 73 w 281"/>
                <a:gd name="T59" fmla="*/ 126 h 251"/>
                <a:gd name="T60" fmla="*/ 200 w 281"/>
                <a:gd name="T61" fmla="*/ 345 h 251"/>
                <a:gd name="T62" fmla="*/ 218 w 281"/>
                <a:gd name="T63" fmla="*/ 372 h 251"/>
                <a:gd name="T64" fmla="*/ 242 w 281"/>
                <a:gd name="T65" fmla="*/ 317 h 251"/>
                <a:gd name="T66" fmla="*/ 218 w 281"/>
                <a:gd name="T67" fmla="*/ 303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91" name="Freeform 277"/>
            <p:cNvSpPr>
              <a:spLocks noChangeAspect="1"/>
            </p:cNvSpPr>
            <p:nvPr/>
          </p:nvSpPr>
          <p:spPr bwMode="auto">
            <a:xfrm>
              <a:off x="2807" y="3110"/>
              <a:ext cx="285" cy="283"/>
            </a:xfrm>
            <a:custGeom>
              <a:avLst/>
              <a:gdLst>
                <a:gd name="T0" fmla="*/ 73 w 281"/>
                <a:gd name="T1" fmla="*/ 126 h 251"/>
                <a:gd name="T2" fmla="*/ 67 w 281"/>
                <a:gd name="T3" fmla="*/ 163 h 251"/>
                <a:gd name="T4" fmla="*/ 67 w 281"/>
                <a:gd name="T5" fmla="*/ 205 h 251"/>
                <a:gd name="T6" fmla="*/ 67 w 281"/>
                <a:gd name="T7" fmla="*/ 248 h 251"/>
                <a:gd name="T8" fmla="*/ 67 w 281"/>
                <a:gd name="T9" fmla="*/ 290 h 251"/>
                <a:gd name="T10" fmla="*/ 49 w 281"/>
                <a:gd name="T11" fmla="*/ 303 h 251"/>
                <a:gd name="T12" fmla="*/ 18 w 281"/>
                <a:gd name="T13" fmla="*/ 303 h 251"/>
                <a:gd name="T14" fmla="*/ 12 w 281"/>
                <a:gd name="T15" fmla="*/ 275 h 251"/>
                <a:gd name="T16" fmla="*/ 0 w 281"/>
                <a:gd name="T17" fmla="*/ 290 h 251"/>
                <a:gd name="T18" fmla="*/ 6 w 281"/>
                <a:gd name="T19" fmla="*/ 345 h 251"/>
                <a:gd name="T20" fmla="*/ 18 w 281"/>
                <a:gd name="T21" fmla="*/ 386 h 251"/>
                <a:gd name="T22" fmla="*/ 24 w 281"/>
                <a:gd name="T23" fmla="*/ 430 h 251"/>
                <a:gd name="T24" fmla="*/ 30 w 281"/>
                <a:gd name="T25" fmla="*/ 470 h 251"/>
                <a:gd name="T26" fmla="*/ 24 w 281"/>
                <a:gd name="T27" fmla="*/ 485 h 251"/>
                <a:gd name="T28" fmla="*/ 24 w 281"/>
                <a:gd name="T29" fmla="*/ 512 h 251"/>
                <a:gd name="T30" fmla="*/ 30 w 281"/>
                <a:gd name="T31" fmla="*/ 552 h 251"/>
                <a:gd name="T32" fmla="*/ 43 w 281"/>
                <a:gd name="T33" fmla="*/ 552 h 251"/>
                <a:gd name="T34" fmla="*/ 49 w 281"/>
                <a:gd name="T35" fmla="*/ 567 h 251"/>
                <a:gd name="T36" fmla="*/ 61 w 281"/>
                <a:gd name="T37" fmla="*/ 582 h 251"/>
                <a:gd name="T38" fmla="*/ 79 w 281"/>
                <a:gd name="T39" fmla="*/ 567 h 251"/>
                <a:gd name="T40" fmla="*/ 97 w 281"/>
                <a:gd name="T41" fmla="*/ 552 h 251"/>
                <a:gd name="T42" fmla="*/ 122 w 281"/>
                <a:gd name="T43" fmla="*/ 552 h 251"/>
                <a:gd name="T44" fmla="*/ 140 w 281"/>
                <a:gd name="T45" fmla="*/ 552 h 251"/>
                <a:gd name="T46" fmla="*/ 163 w 281"/>
                <a:gd name="T47" fmla="*/ 541 h 251"/>
                <a:gd name="T48" fmla="*/ 175 w 281"/>
                <a:gd name="T49" fmla="*/ 541 h 251"/>
                <a:gd name="T50" fmla="*/ 200 w 281"/>
                <a:gd name="T51" fmla="*/ 512 h 251"/>
                <a:gd name="T52" fmla="*/ 218 w 281"/>
                <a:gd name="T53" fmla="*/ 485 h 251"/>
                <a:gd name="T54" fmla="*/ 230 w 281"/>
                <a:gd name="T55" fmla="*/ 457 h 251"/>
                <a:gd name="T56" fmla="*/ 242 w 281"/>
                <a:gd name="T57" fmla="*/ 430 h 251"/>
                <a:gd name="T58" fmla="*/ 264 w 281"/>
                <a:gd name="T59" fmla="*/ 372 h 251"/>
                <a:gd name="T60" fmla="*/ 279 w 281"/>
                <a:gd name="T61" fmla="*/ 345 h 251"/>
                <a:gd name="T62" fmla="*/ 291 w 281"/>
                <a:gd name="T63" fmla="*/ 303 h 251"/>
                <a:gd name="T64" fmla="*/ 303 w 281"/>
                <a:gd name="T65" fmla="*/ 260 h 251"/>
                <a:gd name="T66" fmla="*/ 309 w 281"/>
                <a:gd name="T67" fmla="*/ 220 h 251"/>
                <a:gd name="T68" fmla="*/ 297 w 281"/>
                <a:gd name="T69" fmla="*/ 220 h 251"/>
                <a:gd name="T70" fmla="*/ 297 w 281"/>
                <a:gd name="T71" fmla="*/ 233 h 251"/>
                <a:gd name="T72" fmla="*/ 279 w 281"/>
                <a:gd name="T73" fmla="*/ 220 h 251"/>
                <a:gd name="T74" fmla="*/ 279 w 281"/>
                <a:gd name="T75" fmla="*/ 193 h 251"/>
                <a:gd name="T76" fmla="*/ 285 w 281"/>
                <a:gd name="T77" fmla="*/ 163 h 251"/>
                <a:gd name="T78" fmla="*/ 297 w 281"/>
                <a:gd name="T79" fmla="*/ 178 h 251"/>
                <a:gd name="T80" fmla="*/ 297 w 281"/>
                <a:gd name="T81" fmla="*/ 126 h 251"/>
                <a:gd name="T82" fmla="*/ 297 w 281"/>
                <a:gd name="T83" fmla="*/ 86 h 251"/>
                <a:gd name="T84" fmla="*/ 291 w 281"/>
                <a:gd name="T85" fmla="*/ 42 h 251"/>
                <a:gd name="T86" fmla="*/ 291 w 281"/>
                <a:gd name="T87" fmla="*/ 14 h 251"/>
                <a:gd name="T88" fmla="*/ 272 w 281"/>
                <a:gd name="T89" fmla="*/ 14 h 251"/>
                <a:gd name="T90" fmla="*/ 248 w 281"/>
                <a:gd name="T91" fmla="*/ 0 h 251"/>
                <a:gd name="T92" fmla="*/ 248 w 281"/>
                <a:gd name="T93" fmla="*/ 0 h 251"/>
                <a:gd name="T94" fmla="*/ 224 w 281"/>
                <a:gd name="T95" fmla="*/ 42 h 251"/>
                <a:gd name="T96" fmla="*/ 206 w 281"/>
                <a:gd name="T97" fmla="*/ 69 h 251"/>
                <a:gd name="T98" fmla="*/ 192 w 281"/>
                <a:gd name="T99" fmla="*/ 112 h 251"/>
                <a:gd name="T100" fmla="*/ 183 w 281"/>
                <a:gd name="T101" fmla="*/ 126 h 251"/>
                <a:gd name="T102" fmla="*/ 169 w 281"/>
                <a:gd name="T103" fmla="*/ 163 h 251"/>
                <a:gd name="T104" fmla="*/ 146 w 281"/>
                <a:gd name="T105" fmla="*/ 152 h 251"/>
                <a:gd name="T106" fmla="*/ 128 w 281"/>
                <a:gd name="T107" fmla="*/ 152 h 251"/>
                <a:gd name="T108" fmla="*/ 122 w 281"/>
                <a:gd name="T109" fmla="*/ 178 h 251"/>
                <a:gd name="T110" fmla="*/ 103 w 281"/>
                <a:gd name="T111" fmla="*/ 205 h 251"/>
                <a:gd name="T112" fmla="*/ 85 w 281"/>
                <a:gd name="T113" fmla="*/ 220 h 251"/>
                <a:gd name="T114" fmla="*/ 79 w 281"/>
                <a:gd name="T115" fmla="*/ 205 h 251"/>
                <a:gd name="T116" fmla="*/ 85 w 281"/>
                <a:gd name="T117" fmla="*/ 163 h 251"/>
                <a:gd name="T118" fmla="*/ 73 w 281"/>
                <a:gd name="T119" fmla="*/ 126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692" name="Freeform 278"/>
            <p:cNvSpPr>
              <a:spLocks noChangeAspect="1"/>
            </p:cNvSpPr>
            <p:nvPr/>
          </p:nvSpPr>
          <p:spPr bwMode="auto">
            <a:xfrm>
              <a:off x="2988" y="3258"/>
              <a:ext cx="43" cy="40"/>
            </a:xfrm>
            <a:custGeom>
              <a:avLst/>
              <a:gdLst>
                <a:gd name="T0" fmla="*/ 18 w 42"/>
                <a:gd name="T1" fmla="*/ 0 h 36"/>
                <a:gd name="T2" fmla="*/ 0 w 42"/>
                <a:gd name="T3" fmla="*/ 37 h 36"/>
                <a:gd name="T4" fmla="*/ 12 w 42"/>
                <a:gd name="T5" fmla="*/ 74 h 36"/>
                <a:gd name="T6" fmla="*/ 18 w 42"/>
                <a:gd name="T7" fmla="*/ 63 h 36"/>
                <a:gd name="T8" fmla="*/ 43 w 42"/>
                <a:gd name="T9" fmla="*/ 37 h 36"/>
                <a:gd name="T10" fmla="*/ 49 w 42"/>
                <a:gd name="T11" fmla="*/ 13 h 36"/>
                <a:gd name="T12" fmla="*/ 31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693" name="Freeform 279"/>
            <p:cNvSpPr>
              <a:spLocks noChangeAspect="1"/>
            </p:cNvSpPr>
            <p:nvPr/>
          </p:nvSpPr>
          <p:spPr bwMode="auto">
            <a:xfrm>
              <a:off x="2777" y="3124"/>
              <a:ext cx="5" cy="7"/>
            </a:xfrm>
            <a:custGeom>
              <a:avLst/>
              <a:gdLst>
                <a:gd name="T0" fmla="*/ 3 w 6"/>
                <a:gd name="T1" fmla="*/ 18 h 6"/>
                <a:gd name="T2" fmla="*/ 0 w 6"/>
                <a:gd name="T3" fmla="*/ 18 h 6"/>
                <a:gd name="T4" fmla="*/ 0 w 6"/>
                <a:gd name="T5" fmla="*/ 0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6"/>
                  </a:lnTo>
                  <a:lnTo>
                    <a:pt x="0" y="0"/>
                  </a:lnTo>
                  <a:lnTo>
                    <a:pt x="6" y="6"/>
                  </a:lnTo>
                  <a:close/>
                </a:path>
              </a:pathLst>
            </a:custGeom>
            <a:solidFill>
              <a:srgbClr val="C0C0C0"/>
            </a:solidFill>
            <a:ln w="9525">
              <a:solidFill>
                <a:srgbClr val="000000"/>
              </a:solidFill>
              <a:prstDash val="solid"/>
              <a:round/>
              <a:headEnd/>
              <a:tailEnd/>
            </a:ln>
          </p:spPr>
          <p:txBody>
            <a:bodyPr/>
            <a:lstStyle/>
            <a:p>
              <a:endParaRPr lang="en-US"/>
            </a:p>
          </p:txBody>
        </p:sp>
        <p:sp>
          <p:nvSpPr>
            <p:cNvPr id="18694" name="Freeform 280"/>
            <p:cNvSpPr>
              <a:spLocks noChangeAspect="1"/>
            </p:cNvSpPr>
            <p:nvPr/>
          </p:nvSpPr>
          <p:spPr bwMode="auto">
            <a:xfrm>
              <a:off x="3062" y="3190"/>
              <a:ext cx="16" cy="34"/>
            </a:xfrm>
            <a:custGeom>
              <a:avLst/>
              <a:gdLst>
                <a:gd name="T0" fmla="*/ 4 w 18"/>
                <a:gd name="T1" fmla="*/ 0 h 30"/>
                <a:gd name="T2" fmla="*/ 0 w 18"/>
                <a:gd name="T3" fmla="*/ 29 h 30"/>
                <a:gd name="T4" fmla="*/ 0 w 18"/>
                <a:gd name="T5" fmla="*/ 58 h 30"/>
                <a:gd name="T6" fmla="*/ 8 w 18"/>
                <a:gd name="T7" fmla="*/ 74 h 30"/>
                <a:gd name="T8" fmla="*/ 8 w 18"/>
                <a:gd name="T9" fmla="*/ 58 h 30"/>
                <a:gd name="T10" fmla="*/ 8 w 18"/>
                <a:gd name="T11" fmla="*/ 14 h 30"/>
                <a:gd name="T12" fmla="*/ 4 w 1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6" y="0"/>
                  </a:moveTo>
                  <a:lnTo>
                    <a:pt x="0" y="12"/>
                  </a:lnTo>
                  <a:lnTo>
                    <a:pt x="0" y="24"/>
                  </a:lnTo>
                  <a:lnTo>
                    <a:pt x="18" y="30"/>
                  </a:lnTo>
                  <a:lnTo>
                    <a:pt x="18" y="24"/>
                  </a:lnTo>
                  <a:lnTo>
                    <a:pt x="18" y="6"/>
                  </a:lnTo>
                  <a:lnTo>
                    <a:pt x="6" y="0"/>
                  </a:lnTo>
                  <a:close/>
                </a:path>
              </a:pathLst>
            </a:custGeom>
            <a:solidFill>
              <a:srgbClr val="990033"/>
            </a:solidFill>
            <a:ln w="9525">
              <a:solidFill>
                <a:srgbClr val="000000"/>
              </a:solidFill>
              <a:prstDash val="solid"/>
              <a:round/>
              <a:headEnd/>
              <a:tailEnd/>
            </a:ln>
          </p:spPr>
          <p:txBody>
            <a:bodyPr/>
            <a:lstStyle/>
            <a:p>
              <a:endParaRPr lang="en-US"/>
            </a:p>
          </p:txBody>
        </p:sp>
        <p:sp>
          <p:nvSpPr>
            <p:cNvPr id="18695" name="Freeform 281"/>
            <p:cNvSpPr>
              <a:spLocks noChangeAspect="1"/>
            </p:cNvSpPr>
            <p:nvPr/>
          </p:nvSpPr>
          <p:spPr bwMode="auto">
            <a:xfrm>
              <a:off x="2734" y="2746"/>
              <a:ext cx="219" cy="270"/>
            </a:xfrm>
            <a:custGeom>
              <a:avLst/>
              <a:gdLst>
                <a:gd name="T0" fmla="*/ 237 w 216"/>
                <a:gd name="T1" fmla="*/ 323 h 239"/>
                <a:gd name="T2" fmla="*/ 219 w 216"/>
                <a:gd name="T3" fmla="*/ 323 h 239"/>
                <a:gd name="T4" fmla="*/ 201 w 216"/>
                <a:gd name="T5" fmla="*/ 337 h 239"/>
                <a:gd name="T6" fmla="*/ 201 w 216"/>
                <a:gd name="T7" fmla="*/ 365 h 239"/>
                <a:gd name="T8" fmla="*/ 201 w 216"/>
                <a:gd name="T9" fmla="*/ 435 h 239"/>
                <a:gd name="T10" fmla="*/ 192 w 216"/>
                <a:gd name="T11" fmla="*/ 478 h 239"/>
                <a:gd name="T12" fmla="*/ 225 w 216"/>
                <a:gd name="T13" fmla="*/ 548 h 239"/>
                <a:gd name="T14" fmla="*/ 164 w 216"/>
                <a:gd name="T15" fmla="*/ 563 h 239"/>
                <a:gd name="T16" fmla="*/ 146 w 216"/>
                <a:gd name="T17" fmla="*/ 548 h 239"/>
                <a:gd name="T18" fmla="*/ 128 w 216"/>
                <a:gd name="T19" fmla="*/ 548 h 239"/>
                <a:gd name="T20" fmla="*/ 128 w 216"/>
                <a:gd name="T21" fmla="*/ 531 h 239"/>
                <a:gd name="T22" fmla="*/ 97 w 216"/>
                <a:gd name="T23" fmla="*/ 531 h 239"/>
                <a:gd name="T24" fmla="*/ 79 w 216"/>
                <a:gd name="T25" fmla="*/ 531 h 239"/>
                <a:gd name="T26" fmla="*/ 30 w 216"/>
                <a:gd name="T27" fmla="*/ 531 h 239"/>
                <a:gd name="T28" fmla="*/ 18 w 216"/>
                <a:gd name="T29" fmla="*/ 520 h 239"/>
                <a:gd name="T30" fmla="*/ 0 w 216"/>
                <a:gd name="T31" fmla="*/ 531 h 239"/>
                <a:gd name="T32" fmla="*/ 0 w 216"/>
                <a:gd name="T33" fmla="*/ 491 h 239"/>
                <a:gd name="T34" fmla="*/ 0 w 216"/>
                <a:gd name="T35" fmla="*/ 450 h 239"/>
                <a:gd name="T36" fmla="*/ 18 w 216"/>
                <a:gd name="T37" fmla="*/ 337 h 239"/>
                <a:gd name="T38" fmla="*/ 24 w 216"/>
                <a:gd name="T39" fmla="*/ 308 h 239"/>
                <a:gd name="T40" fmla="*/ 43 w 216"/>
                <a:gd name="T41" fmla="*/ 278 h 239"/>
                <a:gd name="T42" fmla="*/ 30 w 216"/>
                <a:gd name="T43" fmla="*/ 210 h 239"/>
                <a:gd name="T44" fmla="*/ 30 w 216"/>
                <a:gd name="T45" fmla="*/ 180 h 239"/>
                <a:gd name="T46" fmla="*/ 24 w 216"/>
                <a:gd name="T47" fmla="*/ 140 h 239"/>
                <a:gd name="T48" fmla="*/ 30 w 216"/>
                <a:gd name="T49" fmla="*/ 111 h 239"/>
                <a:gd name="T50" fmla="*/ 18 w 216"/>
                <a:gd name="T51" fmla="*/ 58 h 239"/>
                <a:gd name="T52" fmla="*/ 12 w 216"/>
                <a:gd name="T53" fmla="*/ 14 h 239"/>
                <a:gd name="T54" fmla="*/ 24 w 216"/>
                <a:gd name="T55" fmla="*/ 0 h 239"/>
                <a:gd name="T56" fmla="*/ 49 w 216"/>
                <a:gd name="T57" fmla="*/ 0 h 239"/>
                <a:gd name="T58" fmla="*/ 61 w 216"/>
                <a:gd name="T59" fmla="*/ 0 h 239"/>
                <a:gd name="T60" fmla="*/ 79 w 216"/>
                <a:gd name="T61" fmla="*/ 0 h 239"/>
                <a:gd name="T62" fmla="*/ 91 w 216"/>
                <a:gd name="T63" fmla="*/ 0 h 239"/>
                <a:gd name="T64" fmla="*/ 110 w 216"/>
                <a:gd name="T65" fmla="*/ 86 h 239"/>
                <a:gd name="T66" fmla="*/ 128 w 216"/>
                <a:gd name="T67" fmla="*/ 97 h 239"/>
                <a:gd name="T68" fmla="*/ 146 w 216"/>
                <a:gd name="T69" fmla="*/ 97 h 239"/>
                <a:gd name="T70" fmla="*/ 152 w 216"/>
                <a:gd name="T71" fmla="*/ 58 h 239"/>
                <a:gd name="T72" fmla="*/ 170 w 216"/>
                <a:gd name="T73" fmla="*/ 58 h 239"/>
                <a:gd name="T74" fmla="*/ 170 w 216"/>
                <a:gd name="T75" fmla="*/ 58 h 239"/>
                <a:gd name="T76" fmla="*/ 201 w 216"/>
                <a:gd name="T77" fmla="*/ 70 h 239"/>
                <a:gd name="T78" fmla="*/ 201 w 216"/>
                <a:gd name="T79" fmla="*/ 180 h 239"/>
                <a:gd name="T80" fmla="*/ 207 w 216"/>
                <a:gd name="T81" fmla="*/ 224 h 239"/>
                <a:gd name="T82" fmla="*/ 207 w 216"/>
                <a:gd name="T83" fmla="*/ 237 h 239"/>
                <a:gd name="T84" fmla="*/ 237 w 216"/>
                <a:gd name="T85" fmla="*/ 224 h 239"/>
                <a:gd name="T86" fmla="*/ 237 w 216"/>
                <a:gd name="T87" fmla="*/ 278 h 239"/>
                <a:gd name="T88" fmla="*/ 237 w 216"/>
                <a:gd name="T89" fmla="*/ 323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E1E1E1"/>
            </a:solidFill>
            <a:ln w="9525">
              <a:solidFill>
                <a:srgbClr val="000000"/>
              </a:solidFill>
              <a:prstDash val="solid"/>
              <a:round/>
              <a:headEnd/>
              <a:tailEnd/>
            </a:ln>
          </p:spPr>
          <p:txBody>
            <a:bodyPr/>
            <a:lstStyle/>
            <a:p>
              <a:endParaRPr lang="en-US"/>
            </a:p>
          </p:txBody>
        </p:sp>
        <p:sp>
          <p:nvSpPr>
            <p:cNvPr id="18696" name="Freeform 282"/>
            <p:cNvSpPr>
              <a:spLocks noChangeAspect="1"/>
            </p:cNvSpPr>
            <p:nvPr/>
          </p:nvSpPr>
          <p:spPr bwMode="auto">
            <a:xfrm>
              <a:off x="2741" y="2713"/>
              <a:ext cx="17" cy="33"/>
            </a:xfrm>
            <a:custGeom>
              <a:avLst/>
              <a:gdLst>
                <a:gd name="T0" fmla="*/ 0 w 18"/>
                <a:gd name="T1" fmla="*/ 58 h 30"/>
                <a:gd name="T2" fmla="*/ 0 w 18"/>
                <a:gd name="T3" fmla="*/ 23 h 30"/>
                <a:gd name="T4" fmla="*/ 9 w 18"/>
                <a:gd name="T5" fmla="*/ 0 h 30"/>
                <a:gd name="T6" fmla="*/ 11 w 18"/>
                <a:gd name="T7" fmla="*/ 13 h 30"/>
                <a:gd name="T8" fmla="*/ 9 w 18"/>
                <a:gd name="T9" fmla="*/ 23 h 30"/>
                <a:gd name="T10" fmla="*/ 6 w 18"/>
                <a:gd name="T11" fmla="*/ 47 h 30"/>
                <a:gd name="T12" fmla="*/ 0 w 18"/>
                <a:gd name="T13" fmla="*/ 58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0" y="30"/>
                  </a:moveTo>
                  <a:lnTo>
                    <a:pt x="0" y="12"/>
                  </a:lnTo>
                  <a:lnTo>
                    <a:pt x="12" y="0"/>
                  </a:lnTo>
                  <a:lnTo>
                    <a:pt x="18" y="6"/>
                  </a:lnTo>
                  <a:lnTo>
                    <a:pt x="12" y="12"/>
                  </a:lnTo>
                  <a:lnTo>
                    <a:pt x="6" y="24"/>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18697" name="Freeform 283"/>
            <p:cNvSpPr>
              <a:spLocks noChangeAspect="1"/>
            </p:cNvSpPr>
            <p:nvPr/>
          </p:nvSpPr>
          <p:spPr bwMode="auto">
            <a:xfrm>
              <a:off x="1214" y="2496"/>
              <a:ext cx="690" cy="877"/>
            </a:xfrm>
            <a:custGeom>
              <a:avLst/>
              <a:gdLst>
                <a:gd name="T0" fmla="*/ 556 w 682"/>
                <a:gd name="T1" fmla="*/ 347 h 778"/>
                <a:gd name="T2" fmla="*/ 544 w 682"/>
                <a:gd name="T3" fmla="*/ 305 h 778"/>
                <a:gd name="T4" fmla="*/ 520 w 682"/>
                <a:gd name="T5" fmla="*/ 291 h 778"/>
                <a:gd name="T6" fmla="*/ 500 w 682"/>
                <a:gd name="T7" fmla="*/ 277 h 778"/>
                <a:gd name="T8" fmla="*/ 471 w 682"/>
                <a:gd name="T9" fmla="*/ 319 h 778"/>
                <a:gd name="T10" fmla="*/ 448 w 682"/>
                <a:gd name="T11" fmla="*/ 333 h 778"/>
                <a:gd name="T12" fmla="*/ 410 w 682"/>
                <a:gd name="T13" fmla="*/ 319 h 778"/>
                <a:gd name="T14" fmla="*/ 442 w 682"/>
                <a:gd name="T15" fmla="*/ 207 h 778"/>
                <a:gd name="T16" fmla="*/ 430 w 682"/>
                <a:gd name="T17" fmla="*/ 54 h 778"/>
                <a:gd name="T18" fmla="*/ 424 w 682"/>
                <a:gd name="T19" fmla="*/ 54 h 778"/>
                <a:gd name="T20" fmla="*/ 375 w 682"/>
                <a:gd name="T21" fmla="*/ 140 h 778"/>
                <a:gd name="T22" fmla="*/ 339 w 682"/>
                <a:gd name="T23" fmla="*/ 151 h 778"/>
                <a:gd name="T24" fmla="*/ 278 w 682"/>
                <a:gd name="T25" fmla="*/ 180 h 778"/>
                <a:gd name="T26" fmla="*/ 260 w 682"/>
                <a:gd name="T27" fmla="*/ 29 h 778"/>
                <a:gd name="T28" fmla="*/ 242 w 682"/>
                <a:gd name="T29" fmla="*/ 29 h 778"/>
                <a:gd name="T30" fmla="*/ 187 w 682"/>
                <a:gd name="T31" fmla="*/ 54 h 778"/>
                <a:gd name="T32" fmla="*/ 193 w 682"/>
                <a:gd name="T33" fmla="*/ 126 h 778"/>
                <a:gd name="T34" fmla="*/ 157 w 682"/>
                <a:gd name="T35" fmla="*/ 194 h 778"/>
                <a:gd name="T36" fmla="*/ 114 w 682"/>
                <a:gd name="T37" fmla="*/ 140 h 778"/>
                <a:gd name="T38" fmla="*/ 73 w 682"/>
                <a:gd name="T39" fmla="*/ 167 h 778"/>
                <a:gd name="T40" fmla="*/ 67 w 682"/>
                <a:gd name="T41" fmla="*/ 207 h 778"/>
                <a:gd name="T42" fmla="*/ 67 w 682"/>
                <a:gd name="T43" fmla="*/ 431 h 778"/>
                <a:gd name="T44" fmla="*/ 12 w 682"/>
                <a:gd name="T45" fmla="*/ 513 h 778"/>
                <a:gd name="T46" fmla="*/ 12 w 682"/>
                <a:gd name="T47" fmla="*/ 649 h 778"/>
                <a:gd name="T48" fmla="*/ 42 w 682"/>
                <a:gd name="T49" fmla="*/ 707 h 778"/>
                <a:gd name="T50" fmla="*/ 85 w 682"/>
                <a:gd name="T51" fmla="*/ 746 h 778"/>
                <a:gd name="T52" fmla="*/ 151 w 682"/>
                <a:gd name="T53" fmla="*/ 690 h 778"/>
                <a:gd name="T54" fmla="*/ 193 w 682"/>
                <a:gd name="T55" fmla="*/ 817 h 778"/>
                <a:gd name="T56" fmla="*/ 260 w 682"/>
                <a:gd name="T57" fmla="*/ 887 h 778"/>
                <a:gd name="T58" fmla="*/ 272 w 682"/>
                <a:gd name="T59" fmla="*/ 982 h 778"/>
                <a:gd name="T60" fmla="*/ 319 w 682"/>
                <a:gd name="T61" fmla="*/ 1068 h 778"/>
                <a:gd name="T62" fmla="*/ 319 w 682"/>
                <a:gd name="T63" fmla="*/ 1162 h 778"/>
                <a:gd name="T64" fmla="*/ 351 w 682"/>
                <a:gd name="T65" fmla="*/ 1259 h 778"/>
                <a:gd name="T66" fmla="*/ 381 w 682"/>
                <a:gd name="T67" fmla="*/ 1344 h 778"/>
                <a:gd name="T68" fmla="*/ 402 w 682"/>
                <a:gd name="T69" fmla="*/ 1424 h 778"/>
                <a:gd name="T70" fmla="*/ 351 w 682"/>
                <a:gd name="T71" fmla="*/ 1633 h 778"/>
                <a:gd name="T72" fmla="*/ 387 w 682"/>
                <a:gd name="T73" fmla="*/ 1659 h 778"/>
                <a:gd name="T74" fmla="*/ 436 w 682"/>
                <a:gd name="T75" fmla="*/ 1759 h 778"/>
                <a:gd name="T76" fmla="*/ 454 w 682"/>
                <a:gd name="T77" fmla="*/ 1703 h 778"/>
                <a:gd name="T78" fmla="*/ 465 w 682"/>
                <a:gd name="T79" fmla="*/ 1633 h 778"/>
                <a:gd name="T80" fmla="*/ 460 w 682"/>
                <a:gd name="T81" fmla="*/ 1715 h 778"/>
                <a:gd name="T82" fmla="*/ 493 w 682"/>
                <a:gd name="T83" fmla="*/ 1605 h 778"/>
                <a:gd name="T84" fmla="*/ 507 w 682"/>
                <a:gd name="T85" fmla="*/ 1468 h 778"/>
                <a:gd name="T86" fmla="*/ 500 w 682"/>
                <a:gd name="T87" fmla="*/ 1415 h 778"/>
                <a:gd name="T88" fmla="*/ 570 w 682"/>
                <a:gd name="T89" fmla="*/ 1317 h 778"/>
                <a:gd name="T90" fmla="*/ 598 w 682"/>
                <a:gd name="T91" fmla="*/ 1290 h 778"/>
                <a:gd name="T92" fmla="*/ 635 w 682"/>
                <a:gd name="T93" fmla="*/ 1247 h 778"/>
                <a:gd name="T94" fmla="*/ 661 w 682"/>
                <a:gd name="T95" fmla="*/ 1068 h 778"/>
                <a:gd name="T96" fmla="*/ 668 w 682"/>
                <a:gd name="T97" fmla="*/ 887 h 778"/>
                <a:gd name="T98" fmla="*/ 675 w 682"/>
                <a:gd name="T99" fmla="*/ 842 h 778"/>
                <a:gd name="T100" fmla="*/ 702 w 682"/>
                <a:gd name="T101" fmla="*/ 746 h 778"/>
                <a:gd name="T102" fmla="*/ 739 w 682"/>
                <a:gd name="T103" fmla="*/ 569 h 778"/>
                <a:gd name="T104" fmla="*/ 696 w 682"/>
                <a:gd name="T105" fmla="*/ 458 h 778"/>
                <a:gd name="T106" fmla="*/ 611 w 682"/>
                <a:gd name="T107" fmla="*/ 375 h 778"/>
                <a:gd name="T108" fmla="*/ 563 w 682"/>
                <a:gd name="T109" fmla="*/ 347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E1E1E1"/>
            </a:solidFill>
            <a:ln w="9525">
              <a:solidFill>
                <a:srgbClr val="000000"/>
              </a:solidFill>
              <a:prstDash val="solid"/>
              <a:round/>
              <a:headEnd/>
              <a:tailEnd/>
            </a:ln>
          </p:spPr>
          <p:txBody>
            <a:bodyPr/>
            <a:lstStyle/>
            <a:p>
              <a:endParaRPr lang="en-US"/>
            </a:p>
          </p:txBody>
        </p:sp>
        <p:sp>
          <p:nvSpPr>
            <p:cNvPr id="18698" name="Freeform 284"/>
            <p:cNvSpPr>
              <a:spLocks noChangeAspect="1"/>
            </p:cNvSpPr>
            <p:nvPr/>
          </p:nvSpPr>
          <p:spPr bwMode="auto">
            <a:xfrm>
              <a:off x="1619" y="2618"/>
              <a:ext cx="42" cy="34"/>
            </a:xfrm>
            <a:custGeom>
              <a:avLst/>
              <a:gdLst>
                <a:gd name="T0" fmla="*/ 31 w 41"/>
                <a:gd name="T1" fmla="*/ 74 h 30"/>
                <a:gd name="T2" fmla="*/ 18 w 41"/>
                <a:gd name="T3" fmla="*/ 74 h 30"/>
                <a:gd name="T4" fmla="*/ 12 w 41"/>
                <a:gd name="T5" fmla="*/ 74 h 30"/>
                <a:gd name="T6" fmla="*/ 6 w 41"/>
                <a:gd name="T7" fmla="*/ 74 h 30"/>
                <a:gd name="T8" fmla="*/ 0 w 41"/>
                <a:gd name="T9" fmla="*/ 42 h 30"/>
                <a:gd name="T10" fmla="*/ 6 w 41"/>
                <a:gd name="T11" fmla="*/ 42 h 30"/>
                <a:gd name="T12" fmla="*/ 0 w 41"/>
                <a:gd name="T13" fmla="*/ 14 h 30"/>
                <a:gd name="T14" fmla="*/ 6 w 41"/>
                <a:gd name="T15" fmla="*/ 0 h 30"/>
                <a:gd name="T16" fmla="*/ 48 w 41"/>
                <a:gd name="T17" fmla="*/ 0 h 30"/>
                <a:gd name="T18" fmla="*/ 42 w 41"/>
                <a:gd name="T19" fmla="*/ 42 h 30"/>
                <a:gd name="T20" fmla="*/ 42 w 41"/>
                <a:gd name="T21" fmla="*/ 58 h 30"/>
                <a:gd name="T22" fmla="*/ 36 w 41"/>
                <a:gd name="T23" fmla="*/ 58 h 30"/>
                <a:gd name="T24" fmla="*/ 36 w 41"/>
                <a:gd name="T25" fmla="*/ 58 h 30"/>
                <a:gd name="T26" fmla="*/ 31 w 41"/>
                <a:gd name="T27" fmla="*/ 74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E1E1E1"/>
            </a:solidFill>
            <a:ln w="9525">
              <a:solidFill>
                <a:srgbClr val="000000"/>
              </a:solidFill>
              <a:prstDash val="solid"/>
              <a:round/>
              <a:headEnd/>
              <a:tailEnd/>
            </a:ln>
          </p:spPr>
          <p:txBody>
            <a:bodyPr/>
            <a:lstStyle/>
            <a:p>
              <a:endParaRPr lang="en-US"/>
            </a:p>
          </p:txBody>
        </p:sp>
        <p:sp>
          <p:nvSpPr>
            <p:cNvPr id="18699" name="Freeform 285"/>
            <p:cNvSpPr>
              <a:spLocks noChangeAspect="1"/>
            </p:cNvSpPr>
            <p:nvPr/>
          </p:nvSpPr>
          <p:spPr bwMode="auto">
            <a:xfrm>
              <a:off x="2691" y="2557"/>
              <a:ext cx="37" cy="34"/>
            </a:xfrm>
            <a:custGeom>
              <a:avLst/>
              <a:gdLst>
                <a:gd name="T0" fmla="*/ 6 w 36"/>
                <a:gd name="T1" fmla="*/ 74 h 30"/>
                <a:gd name="T2" fmla="*/ 0 w 36"/>
                <a:gd name="T3" fmla="*/ 58 h 30"/>
                <a:gd name="T4" fmla="*/ 6 w 36"/>
                <a:gd name="T5" fmla="*/ 42 h 30"/>
                <a:gd name="T6" fmla="*/ 6 w 36"/>
                <a:gd name="T7" fmla="*/ 0 h 30"/>
                <a:gd name="T8" fmla="*/ 31 w 36"/>
                <a:gd name="T9" fmla="*/ 14 h 30"/>
                <a:gd name="T10" fmla="*/ 43 w 36"/>
                <a:gd name="T11" fmla="*/ 14 h 30"/>
                <a:gd name="T12" fmla="*/ 43 w 36"/>
                <a:gd name="T13" fmla="*/ 74 h 30"/>
                <a:gd name="T14" fmla="*/ 6 w 36"/>
                <a:gd name="T15" fmla="*/ 74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0">
                  <a:moveTo>
                    <a:pt x="6" y="30"/>
                  </a:moveTo>
                  <a:lnTo>
                    <a:pt x="0" y="24"/>
                  </a:lnTo>
                  <a:lnTo>
                    <a:pt x="6" y="18"/>
                  </a:lnTo>
                  <a:lnTo>
                    <a:pt x="6" y="0"/>
                  </a:lnTo>
                  <a:lnTo>
                    <a:pt x="24" y="6"/>
                  </a:lnTo>
                  <a:lnTo>
                    <a:pt x="36" y="6"/>
                  </a:lnTo>
                  <a:lnTo>
                    <a:pt x="36" y="30"/>
                  </a:lnTo>
                  <a:lnTo>
                    <a:pt x="6" y="30"/>
                  </a:lnTo>
                  <a:close/>
                </a:path>
              </a:pathLst>
            </a:custGeom>
            <a:solidFill>
              <a:srgbClr val="415A6B"/>
            </a:solidFill>
            <a:ln w="9525">
              <a:solidFill>
                <a:srgbClr val="000000"/>
              </a:solidFill>
              <a:prstDash val="solid"/>
              <a:round/>
              <a:headEnd/>
              <a:tailEnd/>
            </a:ln>
          </p:spPr>
          <p:txBody>
            <a:bodyPr/>
            <a:lstStyle/>
            <a:p>
              <a:endParaRPr lang="en-US"/>
            </a:p>
          </p:txBody>
        </p:sp>
        <p:sp>
          <p:nvSpPr>
            <p:cNvPr id="18700" name="Freeform 286"/>
            <p:cNvSpPr>
              <a:spLocks noChangeAspect="1"/>
            </p:cNvSpPr>
            <p:nvPr/>
          </p:nvSpPr>
          <p:spPr bwMode="auto">
            <a:xfrm>
              <a:off x="2673" y="2530"/>
              <a:ext cx="12" cy="7"/>
            </a:xfrm>
            <a:custGeom>
              <a:avLst/>
              <a:gdLst>
                <a:gd name="T0" fmla="*/ 12 w 12"/>
                <a:gd name="T1" fmla="*/ 0 h 6"/>
                <a:gd name="T2" fmla="*/ 6 w 12"/>
                <a:gd name="T3" fmla="*/ 0 h 6"/>
                <a:gd name="T4" fmla="*/ 0 w 12"/>
                <a:gd name="T5" fmla="*/ 18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8701" name="Freeform 287"/>
            <p:cNvSpPr>
              <a:spLocks noChangeAspect="1"/>
            </p:cNvSpPr>
            <p:nvPr/>
          </p:nvSpPr>
          <p:spPr bwMode="auto">
            <a:xfrm>
              <a:off x="2679" y="2564"/>
              <a:ext cx="103" cy="135"/>
            </a:xfrm>
            <a:custGeom>
              <a:avLst/>
              <a:gdLst>
                <a:gd name="T0" fmla="*/ 18 w 102"/>
                <a:gd name="T1" fmla="*/ 54 h 120"/>
                <a:gd name="T2" fmla="*/ 18 w 102"/>
                <a:gd name="T3" fmla="*/ 69 h 120"/>
                <a:gd name="T4" fmla="*/ 12 w 102"/>
                <a:gd name="T5" fmla="*/ 69 h 120"/>
                <a:gd name="T6" fmla="*/ 24 w 102"/>
                <a:gd name="T7" fmla="*/ 98 h 120"/>
                <a:gd name="T8" fmla="*/ 12 w 102"/>
                <a:gd name="T9" fmla="*/ 98 h 120"/>
                <a:gd name="T10" fmla="*/ 6 w 102"/>
                <a:gd name="T11" fmla="*/ 140 h 120"/>
                <a:gd name="T12" fmla="*/ 0 w 102"/>
                <a:gd name="T13" fmla="*/ 140 h 120"/>
                <a:gd name="T14" fmla="*/ 12 w 102"/>
                <a:gd name="T15" fmla="*/ 163 h 120"/>
                <a:gd name="T16" fmla="*/ 12 w 102"/>
                <a:gd name="T17" fmla="*/ 179 h 120"/>
                <a:gd name="T18" fmla="*/ 6 w 102"/>
                <a:gd name="T19" fmla="*/ 163 h 120"/>
                <a:gd name="T20" fmla="*/ 12 w 102"/>
                <a:gd name="T21" fmla="*/ 192 h 120"/>
                <a:gd name="T22" fmla="*/ 12 w 102"/>
                <a:gd name="T23" fmla="*/ 192 h 120"/>
                <a:gd name="T24" fmla="*/ 24 w 102"/>
                <a:gd name="T25" fmla="*/ 219 h 120"/>
                <a:gd name="T26" fmla="*/ 18 w 102"/>
                <a:gd name="T27" fmla="*/ 219 h 120"/>
                <a:gd name="T28" fmla="*/ 30 w 102"/>
                <a:gd name="T29" fmla="*/ 246 h 120"/>
                <a:gd name="T30" fmla="*/ 42 w 102"/>
                <a:gd name="T31" fmla="*/ 273 h 120"/>
                <a:gd name="T32" fmla="*/ 48 w 102"/>
                <a:gd name="T33" fmla="*/ 260 h 120"/>
                <a:gd name="T34" fmla="*/ 61 w 102"/>
                <a:gd name="T35" fmla="*/ 260 h 120"/>
                <a:gd name="T36" fmla="*/ 67 w 102"/>
                <a:gd name="T37" fmla="*/ 260 h 120"/>
                <a:gd name="T38" fmla="*/ 61 w 102"/>
                <a:gd name="T39" fmla="*/ 232 h 120"/>
                <a:gd name="T40" fmla="*/ 61 w 102"/>
                <a:gd name="T41" fmla="*/ 232 h 120"/>
                <a:gd name="T42" fmla="*/ 61 w 102"/>
                <a:gd name="T43" fmla="*/ 219 h 120"/>
                <a:gd name="T44" fmla="*/ 73 w 102"/>
                <a:gd name="T45" fmla="*/ 205 h 120"/>
                <a:gd name="T46" fmla="*/ 73 w 102"/>
                <a:gd name="T47" fmla="*/ 179 h 120"/>
                <a:gd name="T48" fmla="*/ 85 w 102"/>
                <a:gd name="T49" fmla="*/ 205 h 120"/>
                <a:gd name="T50" fmla="*/ 97 w 102"/>
                <a:gd name="T51" fmla="*/ 205 h 120"/>
                <a:gd name="T52" fmla="*/ 97 w 102"/>
                <a:gd name="T53" fmla="*/ 205 h 120"/>
                <a:gd name="T54" fmla="*/ 103 w 102"/>
                <a:gd name="T55" fmla="*/ 205 h 120"/>
                <a:gd name="T56" fmla="*/ 109 w 102"/>
                <a:gd name="T57" fmla="*/ 140 h 120"/>
                <a:gd name="T58" fmla="*/ 97 w 102"/>
                <a:gd name="T59" fmla="*/ 98 h 120"/>
                <a:gd name="T60" fmla="*/ 109 w 102"/>
                <a:gd name="T61" fmla="*/ 69 h 120"/>
                <a:gd name="T62" fmla="*/ 109 w 102"/>
                <a:gd name="T63" fmla="*/ 42 h 120"/>
                <a:gd name="T64" fmla="*/ 85 w 102"/>
                <a:gd name="T65" fmla="*/ 42 h 120"/>
                <a:gd name="T66" fmla="*/ 91 w 102"/>
                <a:gd name="T67" fmla="*/ 0 h 120"/>
                <a:gd name="T68" fmla="*/ 48 w 102"/>
                <a:gd name="T69" fmla="*/ 0 h 120"/>
                <a:gd name="T70" fmla="*/ 48 w 102"/>
                <a:gd name="T71" fmla="*/ 54 h 120"/>
                <a:gd name="T72" fmla="*/ 18 w 102"/>
                <a:gd name="T73" fmla="*/ 54 h 120"/>
                <a:gd name="T74" fmla="*/ 18 w 102"/>
                <a:gd name="T75" fmla="*/ 54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415A6B"/>
            </a:solidFill>
            <a:ln w="9525">
              <a:solidFill>
                <a:srgbClr val="000000"/>
              </a:solidFill>
              <a:prstDash val="solid"/>
              <a:round/>
              <a:headEnd/>
              <a:tailEnd/>
            </a:ln>
          </p:spPr>
          <p:txBody>
            <a:bodyPr/>
            <a:lstStyle/>
            <a:p>
              <a:endParaRPr lang="en-US"/>
            </a:p>
          </p:txBody>
        </p:sp>
        <p:sp>
          <p:nvSpPr>
            <p:cNvPr id="18702" name="Freeform 288"/>
            <p:cNvSpPr>
              <a:spLocks noChangeAspect="1"/>
            </p:cNvSpPr>
            <p:nvPr/>
          </p:nvSpPr>
          <p:spPr bwMode="auto">
            <a:xfrm>
              <a:off x="1431" y="3049"/>
              <a:ext cx="151" cy="182"/>
            </a:xfrm>
            <a:custGeom>
              <a:avLst/>
              <a:gdLst>
                <a:gd name="T0" fmla="*/ 12 w 150"/>
                <a:gd name="T1" fmla="*/ 29 h 161"/>
                <a:gd name="T2" fmla="*/ 6 w 150"/>
                <a:gd name="T3" fmla="*/ 86 h 161"/>
                <a:gd name="T4" fmla="*/ 0 w 150"/>
                <a:gd name="T5" fmla="*/ 127 h 161"/>
                <a:gd name="T6" fmla="*/ 18 w 150"/>
                <a:gd name="T7" fmla="*/ 170 h 161"/>
                <a:gd name="T8" fmla="*/ 36 w 150"/>
                <a:gd name="T9" fmla="*/ 213 h 161"/>
                <a:gd name="T10" fmla="*/ 48 w 150"/>
                <a:gd name="T11" fmla="*/ 226 h 161"/>
                <a:gd name="T12" fmla="*/ 66 w 150"/>
                <a:gd name="T13" fmla="*/ 241 h 161"/>
                <a:gd name="T14" fmla="*/ 85 w 150"/>
                <a:gd name="T15" fmla="*/ 254 h 161"/>
                <a:gd name="T16" fmla="*/ 103 w 150"/>
                <a:gd name="T17" fmla="*/ 285 h 161"/>
                <a:gd name="T18" fmla="*/ 97 w 150"/>
                <a:gd name="T19" fmla="*/ 323 h 161"/>
                <a:gd name="T20" fmla="*/ 91 w 150"/>
                <a:gd name="T21" fmla="*/ 365 h 161"/>
                <a:gd name="T22" fmla="*/ 109 w 150"/>
                <a:gd name="T23" fmla="*/ 380 h 161"/>
                <a:gd name="T24" fmla="*/ 127 w 150"/>
                <a:gd name="T25" fmla="*/ 380 h 161"/>
                <a:gd name="T26" fmla="*/ 139 w 150"/>
                <a:gd name="T27" fmla="*/ 365 h 161"/>
                <a:gd name="T28" fmla="*/ 157 w 150"/>
                <a:gd name="T29" fmla="*/ 323 h 161"/>
                <a:gd name="T30" fmla="*/ 151 w 150"/>
                <a:gd name="T31" fmla="*/ 285 h 161"/>
                <a:gd name="T32" fmla="*/ 151 w 150"/>
                <a:gd name="T33" fmla="*/ 254 h 161"/>
                <a:gd name="T34" fmla="*/ 157 w 150"/>
                <a:gd name="T35" fmla="*/ 213 h 161"/>
                <a:gd name="T36" fmla="*/ 145 w 150"/>
                <a:gd name="T37" fmla="*/ 213 h 161"/>
                <a:gd name="T38" fmla="*/ 139 w 150"/>
                <a:gd name="T39" fmla="*/ 213 h 161"/>
                <a:gd name="T40" fmla="*/ 133 w 150"/>
                <a:gd name="T41" fmla="*/ 170 h 161"/>
                <a:gd name="T42" fmla="*/ 127 w 150"/>
                <a:gd name="T43" fmla="*/ 127 h 161"/>
                <a:gd name="T44" fmla="*/ 115 w 150"/>
                <a:gd name="T45" fmla="*/ 127 h 161"/>
                <a:gd name="T46" fmla="*/ 85 w 150"/>
                <a:gd name="T47" fmla="*/ 127 h 161"/>
                <a:gd name="T48" fmla="*/ 85 w 150"/>
                <a:gd name="T49" fmla="*/ 58 h 161"/>
                <a:gd name="T50" fmla="*/ 72 w 150"/>
                <a:gd name="T51" fmla="*/ 29 h 161"/>
                <a:gd name="T52" fmla="*/ 72 w 150"/>
                <a:gd name="T53" fmla="*/ 29 h 161"/>
                <a:gd name="T54" fmla="*/ 60 w 150"/>
                <a:gd name="T55" fmla="*/ 0 h 161"/>
                <a:gd name="T56" fmla="*/ 12 w 150"/>
                <a:gd name="T57" fmla="*/ 14 h 161"/>
                <a:gd name="T58" fmla="*/ 12 w 150"/>
                <a:gd name="T59" fmla="*/ 29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8703" name="Rectangle 289"/>
            <p:cNvSpPr>
              <a:spLocks noChangeAspect="1" noChangeArrowheads="1"/>
            </p:cNvSpPr>
            <p:nvPr/>
          </p:nvSpPr>
          <p:spPr bwMode="auto">
            <a:xfrm>
              <a:off x="2643" y="2604"/>
              <a:ext cx="0" cy="7"/>
            </a:xfrm>
            <a:prstGeom prst="rect">
              <a:avLst/>
            </a:prstGeom>
            <a:solidFill>
              <a:srgbClr val="239FB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704" name="Rectangle 290"/>
            <p:cNvSpPr>
              <a:spLocks noChangeAspect="1" noChangeArrowheads="1"/>
            </p:cNvSpPr>
            <p:nvPr/>
          </p:nvSpPr>
          <p:spPr bwMode="auto">
            <a:xfrm>
              <a:off x="2655" y="2577"/>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705" name="Freeform 291"/>
            <p:cNvSpPr>
              <a:spLocks noChangeAspect="1"/>
            </p:cNvSpPr>
            <p:nvPr/>
          </p:nvSpPr>
          <p:spPr bwMode="auto">
            <a:xfrm>
              <a:off x="3049" y="2638"/>
              <a:ext cx="194" cy="236"/>
            </a:xfrm>
            <a:custGeom>
              <a:avLst/>
              <a:gdLst>
                <a:gd name="T0" fmla="*/ 158 w 192"/>
                <a:gd name="T1" fmla="*/ 98 h 209"/>
                <a:gd name="T2" fmla="*/ 158 w 192"/>
                <a:gd name="T3" fmla="*/ 86 h 209"/>
                <a:gd name="T4" fmla="*/ 133 w 192"/>
                <a:gd name="T5" fmla="*/ 70 h 209"/>
                <a:gd name="T6" fmla="*/ 121 w 192"/>
                <a:gd name="T7" fmla="*/ 42 h 209"/>
                <a:gd name="T8" fmla="*/ 85 w 192"/>
                <a:gd name="T9" fmla="*/ 0 h 209"/>
                <a:gd name="T10" fmla="*/ 73 w 192"/>
                <a:gd name="T11" fmla="*/ 0 h 209"/>
                <a:gd name="T12" fmla="*/ 55 w 192"/>
                <a:gd name="T13" fmla="*/ 0 h 209"/>
                <a:gd name="T14" fmla="*/ 36 w 192"/>
                <a:gd name="T15" fmla="*/ 0 h 209"/>
                <a:gd name="T16" fmla="*/ 18 w 192"/>
                <a:gd name="T17" fmla="*/ 0 h 209"/>
                <a:gd name="T18" fmla="*/ 24 w 192"/>
                <a:gd name="T19" fmla="*/ 55 h 209"/>
                <a:gd name="T20" fmla="*/ 18 w 192"/>
                <a:gd name="T21" fmla="*/ 55 h 209"/>
                <a:gd name="T22" fmla="*/ 18 w 192"/>
                <a:gd name="T23" fmla="*/ 86 h 209"/>
                <a:gd name="T24" fmla="*/ 24 w 192"/>
                <a:gd name="T25" fmla="*/ 98 h 209"/>
                <a:gd name="T26" fmla="*/ 12 w 192"/>
                <a:gd name="T27" fmla="*/ 126 h 209"/>
                <a:gd name="T28" fmla="*/ 6 w 192"/>
                <a:gd name="T29" fmla="*/ 156 h 209"/>
                <a:gd name="T30" fmla="*/ 0 w 192"/>
                <a:gd name="T31" fmla="*/ 156 h 209"/>
                <a:gd name="T32" fmla="*/ 0 w 192"/>
                <a:gd name="T33" fmla="*/ 225 h 209"/>
                <a:gd name="T34" fmla="*/ 6 w 192"/>
                <a:gd name="T35" fmla="*/ 268 h 209"/>
                <a:gd name="T36" fmla="*/ 12 w 192"/>
                <a:gd name="T37" fmla="*/ 294 h 209"/>
                <a:gd name="T38" fmla="*/ 24 w 192"/>
                <a:gd name="T39" fmla="*/ 335 h 209"/>
                <a:gd name="T40" fmla="*/ 24 w 192"/>
                <a:gd name="T41" fmla="*/ 335 h 209"/>
                <a:gd name="T42" fmla="*/ 42 w 192"/>
                <a:gd name="T43" fmla="*/ 365 h 209"/>
                <a:gd name="T44" fmla="*/ 67 w 192"/>
                <a:gd name="T45" fmla="*/ 392 h 209"/>
                <a:gd name="T46" fmla="*/ 85 w 192"/>
                <a:gd name="T47" fmla="*/ 392 h 209"/>
                <a:gd name="T48" fmla="*/ 91 w 192"/>
                <a:gd name="T49" fmla="*/ 403 h 209"/>
                <a:gd name="T50" fmla="*/ 97 w 192"/>
                <a:gd name="T51" fmla="*/ 448 h 209"/>
                <a:gd name="T52" fmla="*/ 103 w 192"/>
                <a:gd name="T53" fmla="*/ 488 h 209"/>
                <a:gd name="T54" fmla="*/ 109 w 192"/>
                <a:gd name="T55" fmla="*/ 488 h 209"/>
                <a:gd name="T56" fmla="*/ 121 w 192"/>
                <a:gd name="T57" fmla="*/ 488 h 209"/>
                <a:gd name="T58" fmla="*/ 139 w 192"/>
                <a:gd name="T59" fmla="*/ 488 h 209"/>
                <a:gd name="T60" fmla="*/ 158 w 192"/>
                <a:gd name="T61" fmla="*/ 475 h 209"/>
                <a:gd name="T62" fmla="*/ 170 w 192"/>
                <a:gd name="T63" fmla="*/ 475 h 209"/>
                <a:gd name="T64" fmla="*/ 188 w 192"/>
                <a:gd name="T65" fmla="*/ 461 h 209"/>
                <a:gd name="T66" fmla="*/ 206 w 192"/>
                <a:gd name="T67" fmla="*/ 432 h 209"/>
                <a:gd name="T68" fmla="*/ 194 w 192"/>
                <a:gd name="T69" fmla="*/ 403 h 209"/>
                <a:gd name="T70" fmla="*/ 188 w 192"/>
                <a:gd name="T71" fmla="*/ 365 h 209"/>
                <a:gd name="T72" fmla="*/ 188 w 192"/>
                <a:gd name="T73" fmla="*/ 323 h 209"/>
                <a:gd name="T74" fmla="*/ 188 w 192"/>
                <a:gd name="T75" fmla="*/ 309 h 209"/>
                <a:gd name="T76" fmla="*/ 188 w 192"/>
                <a:gd name="T77" fmla="*/ 268 h 209"/>
                <a:gd name="T78" fmla="*/ 176 w 192"/>
                <a:gd name="T79" fmla="*/ 225 h 209"/>
                <a:gd name="T80" fmla="*/ 188 w 192"/>
                <a:gd name="T81" fmla="*/ 167 h 209"/>
                <a:gd name="T82" fmla="*/ 158 w 192"/>
                <a:gd name="T83" fmla="*/ 98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E1E1E1"/>
            </a:solidFill>
            <a:ln w="9525">
              <a:solidFill>
                <a:srgbClr val="000000"/>
              </a:solidFill>
              <a:prstDash val="solid"/>
              <a:round/>
              <a:headEnd/>
              <a:tailEnd/>
            </a:ln>
          </p:spPr>
          <p:txBody>
            <a:bodyPr/>
            <a:lstStyle/>
            <a:p>
              <a:endParaRPr lang="en-US"/>
            </a:p>
          </p:txBody>
        </p:sp>
        <p:sp>
          <p:nvSpPr>
            <p:cNvPr id="18706" name="Freeform 292"/>
            <p:cNvSpPr>
              <a:spLocks noChangeAspect="1"/>
            </p:cNvSpPr>
            <p:nvPr/>
          </p:nvSpPr>
          <p:spPr bwMode="auto">
            <a:xfrm>
              <a:off x="3226" y="2746"/>
              <a:ext cx="6" cy="14"/>
            </a:xfrm>
            <a:custGeom>
              <a:avLst/>
              <a:gdLst>
                <a:gd name="T0" fmla="*/ 6 w 6"/>
                <a:gd name="T1" fmla="*/ 35 h 12"/>
                <a:gd name="T2" fmla="*/ 0 w 6"/>
                <a:gd name="T3" fmla="*/ 0 h 12"/>
                <a:gd name="T4" fmla="*/ 0 w 6"/>
                <a:gd name="T5" fmla="*/ 0 h 12"/>
                <a:gd name="T6" fmla="*/ 6 w 6"/>
                <a:gd name="T7" fmla="*/ 3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8707" name="Freeform 293"/>
            <p:cNvSpPr>
              <a:spLocks noChangeAspect="1"/>
            </p:cNvSpPr>
            <p:nvPr/>
          </p:nvSpPr>
          <p:spPr bwMode="auto">
            <a:xfrm>
              <a:off x="3055" y="2517"/>
              <a:ext cx="91" cy="128"/>
            </a:xfrm>
            <a:custGeom>
              <a:avLst/>
              <a:gdLst>
                <a:gd name="T0" fmla="*/ 91 w 90"/>
                <a:gd name="T1" fmla="*/ 39 h 114"/>
                <a:gd name="T2" fmla="*/ 79 w 90"/>
                <a:gd name="T3" fmla="*/ 0 h 114"/>
                <a:gd name="T4" fmla="*/ 73 w 90"/>
                <a:gd name="T5" fmla="*/ 27 h 114"/>
                <a:gd name="T6" fmla="*/ 55 w 90"/>
                <a:gd name="T7" fmla="*/ 27 h 114"/>
                <a:gd name="T8" fmla="*/ 36 w 90"/>
                <a:gd name="T9" fmla="*/ 27 h 114"/>
                <a:gd name="T10" fmla="*/ 36 w 90"/>
                <a:gd name="T11" fmla="*/ 27 h 114"/>
                <a:gd name="T12" fmla="*/ 24 w 90"/>
                <a:gd name="T13" fmla="*/ 27 h 114"/>
                <a:gd name="T14" fmla="*/ 18 w 90"/>
                <a:gd name="T15" fmla="*/ 39 h 114"/>
                <a:gd name="T16" fmla="*/ 18 w 90"/>
                <a:gd name="T17" fmla="*/ 81 h 114"/>
                <a:gd name="T18" fmla="*/ 30 w 90"/>
                <a:gd name="T19" fmla="*/ 94 h 114"/>
                <a:gd name="T20" fmla="*/ 18 w 90"/>
                <a:gd name="T21" fmla="*/ 120 h 114"/>
                <a:gd name="T22" fmla="*/ 6 w 90"/>
                <a:gd name="T23" fmla="*/ 147 h 114"/>
                <a:gd name="T24" fmla="*/ 0 w 90"/>
                <a:gd name="T25" fmla="*/ 257 h 114"/>
                <a:gd name="T26" fmla="*/ 0 w 90"/>
                <a:gd name="T27" fmla="*/ 257 h 114"/>
                <a:gd name="T28" fmla="*/ 12 w 90"/>
                <a:gd name="T29" fmla="*/ 244 h 114"/>
                <a:gd name="T30" fmla="*/ 30 w 90"/>
                <a:gd name="T31" fmla="*/ 244 h 114"/>
                <a:gd name="T32" fmla="*/ 42 w 90"/>
                <a:gd name="T33" fmla="*/ 244 h 114"/>
                <a:gd name="T34" fmla="*/ 67 w 90"/>
                <a:gd name="T35" fmla="*/ 244 h 114"/>
                <a:gd name="T36" fmla="*/ 79 w 90"/>
                <a:gd name="T37" fmla="*/ 244 h 114"/>
                <a:gd name="T38" fmla="*/ 79 w 90"/>
                <a:gd name="T39" fmla="*/ 189 h 114"/>
                <a:gd name="T40" fmla="*/ 91 w 90"/>
                <a:gd name="T41" fmla="*/ 147 h 114"/>
                <a:gd name="T42" fmla="*/ 97 w 90"/>
                <a:gd name="T43" fmla="*/ 107 h 114"/>
                <a:gd name="T44" fmla="*/ 97 w 90"/>
                <a:gd name="T45" fmla="*/ 68 h 114"/>
                <a:gd name="T46" fmla="*/ 91 w 90"/>
                <a:gd name="T47" fmla="*/ 39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E1E1E1"/>
            </a:solidFill>
            <a:ln w="9525">
              <a:solidFill>
                <a:srgbClr val="000000"/>
              </a:solidFill>
              <a:prstDash val="solid"/>
              <a:round/>
              <a:headEnd/>
              <a:tailEnd/>
            </a:ln>
          </p:spPr>
          <p:txBody>
            <a:bodyPr/>
            <a:lstStyle/>
            <a:p>
              <a:endParaRPr lang="en-US"/>
            </a:p>
          </p:txBody>
        </p:sp>
        <p:sp>
          <p:nvSpPr>
            <p:cNvPr id="18708" name="Freeform 294"/>
            <p:cNvSpPr>
              <a:spLocks noChangeAspect="1"/>
            </p:cNvSpPr>
            <p:nvPr/>
          </p:nvSpPr>
          <p:spPr bwMode="auto">
            <a:xfrm>
              <a:off x="2741" y="2496"/>
              <a:ext cx="344" cy="418"/>
            </a:xfrm>
            <a:custGeom>
              <a:avLst/>
              <a:gdLst>
                <a:gd name="T0" fmla="*/ 320 w 341"/>
                <a:gd name="T1" fmla="*/ 331 h 371"/>
                <a:gd name="T2" fmla="*/ 320 w 341"/>
                <a:gd name="T3" fmla="*/ 359 h 371"/>
                <a:gd name="T4" fmla="*/ 320 w 341"/>
                <a:gd name="T5" fmla="*/ 373 h 371"/>
                <a:gd name="T6" fmla="*/ 326 w 341"/>
                <a:gd name="T7" fmla="*/ 442 h 371"/>
                <a:gd name="T8" fmla="*/ 332 w 341"/>
                <a:gd name="T9" fmla="*/ 552 h 371"/>
                <a:gd name="T10" fmla="*/ 350 w 341"/>
                <a:gd name="T11" fmla="*/ 620 h 371"/>
                <a:gd name="T12" fmla="*/ 308 w 341"/>
                <a:gd name="T13" fmla="*/ 661 h 371"/>
                <a:gd name="T14" fmla="*/ 308 w 341"/>
                <a:gd name="T15" fmla="*/ 788 h 371"/>
                <a:gd name="T16" fmla="*/ 332 w 341"/>
                <a:gd name="T17" fmla="*/ 801 h 371"/>
                <a:gd name="T18" fmla="*/ 320 w 341"/>
                <a:gd name="T19" fmla="*/ 855 h 371"/>
                <a:gd name="T20" fmla="*/ 300 w 341"/>
                <a:gd name="T21" fmla="*/ 801 h 371"/>
                <a:gd name="T22" fmla="*/ 277 w 341"/>
                <a:gd name="T23" fmla="*/ 772 h 371"/>
                <a:gd name="T24" fmla="*/ 241 w 341"/>
                <a:gd name="T25" fmla="*/ 772 h 371"/>
                <a:gd name="T26" fmla="*/ 229 w 341"/>
                <a:gd name="T27" fmla="*/ 759 h 371"/>
                <a:gd name="T28" fmla="*/ 194 w 341"/>
                <a:gd name="T29" fmla="*/ 745 h 371"/>
                <a:gd name="T30" fmla="*/ 188 w 341"/>
                <a:gd name="T31" fmla="*/ 690 h 371"/>
                <a:gd name="T32" fmla="*/ 157 w 341"/>
                <a:gd name="T33" fmla="*/ 568 h 371"/>
                <a:gd name="T34" fmla="*/ 139 w 341"/>
                <a:gd name="T35" fmla="*/ 568 h 371"/>
                <a:gd name="T36" fmla="*/ 115 w 341"/>
                <a:gd name="T37" fmla="*/ 605 h 371"/>
                <a:gd name="T38" fmla="*/ 85 w 341"/>
                <a:gd name="T39" fmla="*/ 512 h 371"/>
                <a:gd name="T40" fmla="*/ 48 w 341"/>
                <a:gd name="T41" fmla="*/ 512 h 371"/>
                <a:gd name="T42" fmla="*/ 18 w 341"/>
                <a:gd name="T43" fmla="*/ 512 h 371"/>
                <a:gd name="T44" fmla="*/ 0 w 341"/>
                <a:gd name="T45" fmla="*/ 512 h 371"/>
                <a:gd name="T46" fmla="*/ 12 w 341"/>
                <a:gd name="T47" fmla="*/ 471 h 371"/>
                <a:gd name="T48" fmla="*/ 24 w 341"/>
                <a:gd name="T49" fmla="*/ 455 h 371"/>
                <a:gd name="T50" fmla="*/ 42 w 341"/>
                <a:gd name="T51" fmla="*/ 442 h 371"/>
                <a:gd name="T52" fmla="*/ 67 w 341"/>
                <a:gd name="T53" fmla="*/ 430 h 371"/>
                <a:gd name="T54" fmla="*/ 85 w 341"/>
                <a:gd name="T55" fmla="*/ 331 h 371"/>
                <a:gd name="T56" fmla="*/ 109 w 341"/>
                <a:gd name="T57" fmla="*/ 221 h 371"/>
                <a:gd name="T58" fmla="*/ 115 w 341"/>
                <a:gd name="T59" fmla="*/ 151 h 371"/>
                <a:gd name="T60" fmla="*/ 121 w 341"/>
                <a:gd name="T61" fmla="*/ 83 h 371"/>
                <a:gd name="T62" fmla="*/ 133 w 341"/>
                <a:gd name="T63" fmla="*/ 0 h 371"/>
                <a:gd name="T64" fmla="*/ 169 w 341"/>
                <a:gd name="T65" fmla="*/ 42 h 371"/>
                <a:gd name="T66" fmla="*/ 200 w 341"/>
                <a:gd name="T67" fmla="*/ 29 h 371"/>
                <a:gd name="T68" fmla="*/ 229 w 341"/>
                <a:gd name="T69" fmla="*/ 14 h 371"/>
                <a:gd name="T70" fmla="*/ 247 w 341"/>
                <a:gd name="T71" fmla="*/ 0 h 371"/>
                <a:gd name="T72" fmla="*/ 277 w 341"/>
                <a:gd name="T73" fmla="*/ 0 h 371"/>
                <a:gd name="T74" fmla="*/ 291 w 341"/>
                <a:gd name="T75" fmla="*/ 14 h 371"/>
                <a:gd name="T76" fmla="*/ 320 w 341"/>
                <a:gd name="T77" fmla="*/ 42 h 371"/>
                <a:gd name="T78" fmla="*/ 338 w 341"/>
                <a:gd name="T79" fmla="*/ 54 h 371"/>
                <a:gd name="T80" fmla="*/ 350 w 341"/>
                <a:gd name="T81" fmla="*/ 126 h 371"/>
                <a:gd name="T82" fmla="*/ 350 w 341"/>
                <a:gd name="T83" fmla="*/ 167 h 371"/>
                <a:gd name="T84" fmla="*/ 332 w 341"/>
                <a:gd name="T85" fmla="*/ 304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prstDash val="solid"/>
              <a:round/>
              <a:headEnd/>
              <a:tailEnd/>
            </a:ln>
          </p:spPr>
          <p:txBody>
            <a:bodyPr/>
            <a:lstStyle/>
            <a:p>
              <a:endParaRPr lang="en-US"/>
            </a:p>
          </p:txBody>
        </p:sp>
        <p:sp>
          <p:nvSpPr>
            <p:cNvPr id="18709" name="Freeform 295"/>
            <p:cNvSpPr>
              <a:spLocks noChangeAspect="1"/>
            </p:cNvSpPr>
            <p:nvPr/>
          </p:nvSpPr>
          <p:spPr bwMode="auto">
            <a:xfrm>
              <a:off x="2911" y="2799"/>
              <a:ext cx="210" cy="217"/>
            </a:xfrm>
            <a:custGeom>
              <a:avLst/>
              <a:gdLst>
                <a:gd name="T0" fmla="*/ 42 w 209"/>
                <a:gd name="T1" fmla="*/ 212 h 192"/>
                <a:gd name="T2" fmla="*/ 24 w 209"/>
                <a:gd name="T3" fmla="*/ 212 h 192"/>
                <a:gd name="T4" fmla="*/ 6 w 209"/>
                <a:gd name="T5" fmla="*/ 226 h 192"/>
                <a:gd name="T6" fmla="*/ 6 w 209"/>
                <a:gd name="T7" fmla="*/ 254 h 192"/>
                <a:gd name="T8" fmla="*/ 6 w 209"/>
                <a:gd name="T9" fmla="*/ 324 h 192"/>
                <a:gd name="T10" fmla="*/ 0 w 209"/>
                <a:gd name="T11" fmla="*/ 366 h 192"/>
                <a:gd name="T12" fmla="*/ 30 w 209"/>
                <a:gd name="T13" fmla="*/ 437 h 192"/>
                <a:gd name="T14" fmla="*/ 42 w 209"/>
                <a:gd name="T15" fmla="*/ 437 h 192"/>
                <a:gd name="T16" fmla="*/ 59 w 209"/>
                <a:gd name="T17" fmla="*/ 452 h 192"/>
                <a:gd name="T18" fmla="*/ 83 w 209"/>
                <a:gd name="T19" fmla="*/ 452 h 192"/>
                <a:gd name="T20" fmla="*/ 101 w 209"/>
                <a:gd name="T21" fmla="*/ 423 h 192"/>
                <a:gd name="T22" fmla="*/ 126 w 209"/>
                <a:gd name="T23" fmla="*/ 381 h 192"/>
                <a:gd name="T24" fmla="*/ 132 w 209"/>
                <a:gd name="T25" fmla="*/ 354 h 192"/>
                <a:gd name="T26" fmla="*/ 144 w 209"/>
                <a:gd name="T27" fmla="*/ 354 h 192"/>
                <a:gd name="T28" fmla="*/ 156 w 209"/>
                <a:gd name="T29" fmla="*/ 340 h 192"/>
                <a:gd name="T30" fmla="*/ 150 w 209"/>
                <a:gd name="T31" fmla="*/ 324 h 192"/>
                <a:gd name="T32" fmla="*/ 168 w 209"/>
                <a:gd name="T33" fmla="*/ 311 h 192"/>
                <a:gd name="T34" fmla="*/ 180 w 209"/>
                <a:gd name="T35" fmla="*/ 296 h 192"/>
                <a:gd name="T36" fmla="*/ 192 w 209"/>
                <a:gd name="T37" fmla="*/ 285 h 192"/>
                <a:gd name="T38" fmla="*/ 204 w 209"/>
                <a:gd name="T39" fmla="*/ 268 h 192"/>
                <a:gd name="T40" fmla="*/ 198 w 209"/>
                <a:gd name="T41" fmla="*/ 240 h 192"/>
                <a:gd name="T42" fmla="*/ 210 w 209"/>
                <a:gd name="T43" fmla="*/ 198 h 192"/>
                <a:gd name="T44" fmla="*/ 210 w 209"/>
                <a:gd name="T45" fmla="*/ 184 h 192"/>
                <a:gd name="T46" fmla="*/ 210 w 209"/>
                <a:gd name="T47" fmla="*/ 157 h 192"/>
                <a:gd name="T48" fmla="*/ 210 w 209"/>
                <a:gd name="T49" fmla="*/ 112 h 192"/>
                <a:gd name="T50" fmla="*/ 216 w 209"/>
                <a:gd name="T51" fmla="*/ 98 h 192"/>
                <a:gd name="T52" fmla="*/ 204 w 209"/>
                <a:gd name="T53" fmla="*/ 58 h 192"/>
                <a:gd name="T54" fmla="*/ 204 w 209"/>
                <a:gd name="T55" fmla="*/ 58 h 192"/>
                <a:gd name="T56" fmla="*/ 186 w 209"/>
                <a:gd name="T57" fmla="*/ 29 h 192"/>
                <a:gd name="T58" fmla="*/ 168 w 209"/>
                <a:gd name="T59" fmla="*/ 0 h 192"/>
                <a:gd name="T60" fmla="*/ 168 w 209"/>
                <a:gd name="T61" fmla="*/ 0 h 192"/>
                <a:gd name="T62" fmla="*/ 132 w 209"/>
                <a:gd name="T63" fmla="*/ 14 h 192"/>
                <a:gd name="T64" fmla="*/ 126 w 209"/>
                <a:gd name="T65" fmla="*/ 42 h 192"/>
                <a:gd name="T66" fmla="*/ 126 w 209"/>
                <a:gd name="T67" fmla="*/ 86 h 192"/>
                <a:gd name="T68" fmla="*/ 126 w 209"/>
                <a:gd name="T69" fmla="*/ 170 h 192"/>
                <a:gd name="T70" fmla="*/ 144 w 209"/>
                <a:gd name="T71" fmla="*/ 198 h 192"/>
                <a:gd name="T72" fmla="*/ 150 w 209"/>
                <a:gd name="T73" fmla="*/ 184 h 192"/>
                <a:gd name="T74" fmla="*/ 144 w 209"/>
                <a:gd name="T75" fmla="*/ 240 h 192"/>
                <a:gd name="T76" fmla="*/ 138 w 209"/>
                <a:gd name="T77" fmla="*/ 240 h 192"/>
                <a:gd name="T78" fmla="*/ 132 w 209"/>
                <a:gd name="T79" fmla="*/ 240 h 192"/>
                <a:gd name="T80" fmla="*/ 120 w 209"/>
                <a:gd name="T81" fmla="*/ 184 h 192"/>
                <a:gd name="T82" fmla="*/ 101 w 209"/>
                <a:gd name="T83" fmla="*/ 170 h 192"/>
                <a:gd name="T84" fmla="*/ 95 w 209"/>
                <a:gd name="T85" fmla="*/ 157 h 192"/>
                <a:gd name="T86" fmla="*/ 83 w 209"/>
                <a:gd name="T87" fmla="*/ 170 h 192"/>
                <a:gd name="T88" fmla="*/ 59 w 209"/>
                <a:gd name="T89" fmla="*/ 157 h 192"/>
                <a:gd name="T90" fmla="*/ 59 w 209"/>
                <a:gd name="T91" fmla="*/ 141 h 192"/>
                <a:gd name="T92" fmla="*/ 47 w 209"/>
                <a:gd name="T93" fmla="*/ 141 h 192"/>
                <a:gd name="T94" fmla="*/ 42 w 209"/>
                <a:gd name="T95" fmla="*/ 112 h 192"/>
                <a:gd name="T96" fmla="*/ 42 w 209"/>
                <a:gd name="T97" fmla="*/ 170 h 192"/>
                <a:gd name="T98" fmla="*/ 42 w 209"/>
                <a:gd name="T99" fmla="*/ 212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rgbClr val="415A6B"/>
            </a:solidFill>
            <a:ln w="9525">
              <a:solidFill>
                <a:srgbClr val="000000"/>
              </a:solidFill>
              <a:prstDash val="solid"/>
              <a:round/>
              <a:headEnd/>
              <a:tailEnd/>
            </a:ln>
          </p:spPr>
          <p:txBody>
            <a:bodyPr/>
            <a:lstStyle/>
            <a:p>
              <a:endParaRPr lang="en-US"/>
            </a:p>
          </p:txBody>
        </p:sp>
        <p:sp>
          <p:nvSpPr>
            <p:cNvPr id="18710" name="Freeform 296"/>
            <p:cNvSpPr>
              <a:spLocks noChangeAspect="1"/>
            </p:cNvSpPr>
            <p:nvPr/>
          </p:nvSpPr>
          <p:spPr bwMode="auto">
            <a:xfrm>
              <a:off x="2970" y="2962"/>
              <a:ext cx="134" cy="155"/>
            </a:xfrm>
            <a:custGeom>
              <a:avLst/>
              <a:gdLst>
                <a:gd name="T0" fmla="*/ 73 w 132"/>
                <a:gd name="T1" fmla="*/ 297 h 138"/>
                <a:gd name="T2" fmla="*/ 67 w 132"/>
                <a:gd name="T3" fmla="*/ 285 h 138"/>
                <a:gd name="T4" fmla="*/ 55 w 132"/>
                <a:gd name="T5" fmla="*/ 273 h 138"/>
                <a:gd name="T6" fmla="*/ 49 w 132"/>
                <a:gd name="T7" fmla="*/ 231 h 138"/>
                <a:gd name="T8" fmla="*/ 43 w 132"/>
                <a:gd name="T9" fmla="*/ 217 h 138"/>
                <a:gd name="T10" fmla="*/ 30 w 132"/>
                <a:gd name="T11" fmla="*/ 217 h 138"/>
                <a:gd name="T12" fmla="*/ 18 w 132"/>
                <a:gd name="T13" fmla="*/ 191 h 138"/>
                <a:gd name="T14" fmla="*/ 6 w 132"/>
                <a:gd name="T15" fmla="*/ 147 h 138"/>
                <a:gd name="T16" fmla="*/ 0 w 132"/>
                <a:gd name="T17" fmla="*/ 111 h 138"/>
                <a:gd name="T18" fmla="*/ 24 w 132"/>
                <a:gd name="T19" fmla="*/ 111 h 138"/>
                <a:gd name="T20" fmla="*/ 49 w 132"/>
                <a:gd name="T21" fmla="*/ 81 h 138"/>
                <a:gd name="T22" fmla="*/ 67 w 132"/>
                <a:gd name="T23" fmla="*/ 39 h 138"/>
                <a:gd name="T24" fmla="*/ 73 w 132"/>
                <a:gd name="T25" fmla="*/ 13 h 138"/>
                <a:gd name="T26" fmla="*/ 85 w 132"/>
                <a:gd name="T27" fmla="*/ 13 h 138"/>
                <a:gd name="T28" fmla="*/ 97 w 132"/>
                <a:gd name="T29" fmla="*/ 0 h 138"/>
                <a:gd name="T30" fmla="*/ 97 w 132"/>
                <a:gd name="T31" fmla="*/ 27 h 138"/>
                <a:gd name="T32" fmla="*/ 107 w 132"/>
                <a:gd name="T33" fmla="*/ 27 h 138"/>
                <a:gd name="T34" fmla="*/ 128 w 132"/>
                <a:gd name="T35" fmla="*/ 39 h 138"/>
                <a:gd name="T36" fmla="*/ 146 w 132"/>
                <a:gd name="T37" fmla="*/ 54 h 138"/>
                <a:gd name="T38" fmla="*/ 146 w 132"/>
                <a:gd name="T39" fmla="*/ 111 h 138"/>
                <a:gd name="T40" fmla="*/ 140 w 132"/>
                <a:gd name="T41" fmla="*/ 147 h 138"/>
                <a:gd name="T42" fmla="*/ 146 w 132"/>
                <a:gd name="T43" fmla="*/ 191 h 138"/>
                <a:gd name="T44" fmla="*/ 140 w 132"/>
                <a:gd name="T45" fmla="*/ 231 h 138"/>
                <a:gd name="T46" fmla="*/ 134 w 132"/>
                <a:gd name="T47" fmla="*/ 257 h 138"/>
                <a:gd name="T48" fmla="*/ 122 w 132"/>
                <a:gd name="T49" fmla="*/ 285 h 138"/>
                <a:gd name="T50" fmla="*/ 116 w 132"/>
                <a:gd name="T51" fmla="*/ 310 h 138"/>
                <a:gd name="T52" fmla="*/ 91 w 132"/>
                <a:gd name="T53" fmla="*/ 310 h 138"/>
                <a:gd name="T54" fmla="*/ 73 w 132"/>
                <a:gd name="T55" fmla="*/ 297 h 138"/>
                <a:gd name="T56" fmla="*/ 73 w 132"/>
                <a:gd name="T57" fmla="*/ 297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415A6B"/>
            </a:solidFill>
            <a:ln w="9525">
              <a:solidFill>
                <a:srgbClr val="000000"/>
              </a:solidFill>
              <a:prstDash val="solid"/>
              <a:round/>
              <a:headEnd/>
              <a:tailEnd/>
            </a:ln>
          </p:spPr>
          <p:txBody>
            <a:bodyPr/>
            <a:lstStyle/>
            <a:p>
              <a:endParaRPr lang="en-US"/>
            </a:p>
          </p:txBody>
        </p:sp>
        <p:sp>
          <p:nvSpPr>
            <p:cNvPr id="18711" name="Freeform 297"/>
            <p:cNvSpPr>
              <a:spLocks noChangeAspect="1"/>
            </p:cNvSpPr>
            <p:nvPr/>
          </p:nvSpPr>
          <p:spPr bwMode="auto">
            <a:xfrm>
              <a:off x="1535" y="3292"/>
              <a:ext cx="90" cy="101"/>
            </a:xfrm>
            <a:custGeom>
              <a:avLst/>
              <a:gdLst>
                <a:gd name="T0" fmla="*/ 84 w 90"/>
                <a:gd name="T1" fmla="*/ 107 h 90"/>
                <a:gd name="T2" fmla="*/ 66 w 90"/>
                <a:gd name="T3" fmla="*/ 81 h 90"/>
                <a:gd name="T4" fmla="*/ 48 w 90"/>
                <a:gd name="T5" fmla="*/ 39 h 90"/>
                <a:gd name="T6" fmla="*/ 42 w 90"/>
                <a:gd name="T7" fmla="*/ 27 h 90"/>
                <a:gd name="T8" fmla="*/ 36 w 90"/>
                <a:gd name="T9" fmla="*/ 27 h 90"/>
                <a:gd name="T10" fmla="*/ 12 w 90"/>
                <a:gd name="T11" fmla="*/ 0 h 90"/>
                <a:gd name="T12" fmla="*/ 6 w 90"/>
                <a:gd name="T13" fmla="*/ 0 h 90"/>
                <a:gd name="T14" fmla="*/ 6 w 90"/>
                <a:gd name="T15" fmla="*/ 0 h 90"/>
                <a:gd name="T16" fmla="*/ 6 w 90"/>
                <a:gd name="T17" fmla="*/ 54 h 90"/>
                <a:gd name="T18" fmla="*/ 6 w 90"/>
                <a:gd name="T19" fmla="*/ 93 h 90"/>
                <a:gd name="T20" fmla="*/ 6 w 90"/>
                <a:gd name="T21" fmla="*/ 107 h 90"/>
                <a:gd name="T22" fmla="*/ 0 w 90"/>
                <a:gd name="T23" fmla="*/ 147 h 90"/>
                <a:gd name="T24" fmla="*/ 12 w 90"/>
                <a:gd name="T25" fmla="*/ 176 h 90"/>
                <a:gd name="T26" fmla="*/ 36 w 90"/>
                <a:gd name="T27" fmla="*/ 202 h 90"/>
                <a:gd name="T28" fmla="*/ 60 w 90"/>
                <a:gd name="T29" fmla="*/ 202 h 90"/>
                <a:gd name="T30" fmla="*/ 78 w 90"/>
                <a:gd name="T31" fmla="*/ 186 h 90"/>
                <a:gd name="T32" fmla="*/ 90 w 90"/>
                <a:gd name="T33" fmla="*/ 162 h 90"/>
                <a:gd name="T34" fmla="*/ 84 w 90"/>
                <a:gd name="T35" fmla="*/ 120 h 90"/>
                <a:gd name="T36" fmla="*/ 84 w 90"/>
                <a:gd name="T37" fmla="*/ 10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prstDash val="solid"/>
              <a:round/>
              <a:headEnd/>
              <a:tailEnd/>
            </a:ln>
          </p:spPr>
          <p:txBody>
            <a:bodyPr/>
            <a:lstStyle/>
            <a:p>
              <a:endParaRPr lang="en-US"/>
            </a:p>
          </p:txBody>
        </p:sp>
        <p:sp>
          <p:nvSpPr>
            <p:cNvPr id="18712" name="Freeform 298"/>
            <p:cNvSpPr>
              <a:spLocks noChangeAspect="1"/>
            </p:cNvSpPr>
            <p:nvPr/>
          </p:nvSpPr>
          <p:spPr bwMode="auto">
            <a:xfrm>
              <a:off x="1322" y="3104"/>
              <a:ext cx="279" cy="680"/>
            </a:xfrm>
            <a:custGeom>
              <a:avLst/>
              <a:gdLst>
                <a:gd name="T0" fmla="*/ 164 w 276"/>
                <a:gd name="T1" fmla="*/ 877 h 604"/>
                <a:gd name="T2" fmla="*/ 164 w 276"/>
                <a:gd name="T3" fmla="*/ 933 h 604"/>
                <a:gd name="T4" fmla="*/ 176 w 276"/>
                <a:gd name="T5" fmla="*/ 933 h 604"/>
                <a:gd name="T6" fmla="*/ 182 w 276"/>
                <a:gd name="T7" fmla="*/ 960 h 604"/>
                <a:gd name="T8" fmla="*/ 164 w 276"/>
                <a:gd name="T9" fmla="*/ 948 h 604"/>
                <a:gd name="T10" fmla="*/ 164 w 276"/>
                <a:gd name="T11" fmla="*/ 1000 h 604"/>
                <a:gd name="T12" fmla="*/ 164 w 276"/>
                <a:gd name="T13" fmla="*/ 1055 h 604"/>
                <a:gd name="T14" fmla="*/ 140 w 276"/>
                <a:gd name="T15" fmla="*/ 1122 h 604"/>
                <a:gd name="T16" fmla="*/ 182 w 276"/>
                <a:gd name="T17" fmla="*/ 1165 h 604"/>
                <a:gd name="T18" fmla="*/ 182 w 276"/>
                <a:gd name="T19" fmla="*/ 1191 h 604"/>
                <a:gd name="T20" fmla="*/ 164 w 276"/>
                <a:gd name="T21" fmla="*/ 1276 h 604"/>
                <a:gd name="T22" fmla="*/ 152 w 276"/>
                <a:gd name="T23" fmla="*/ 1276 h 604"/>
                <a:gd name="T24" fmla="*/ 152 w 276"/>
                <a:gd name="T25" fmla="*/ 1300 h 604"/>
                <a:gd name="T26" fmla="*/ 158 w 276"/>
                <a:gd name="T27" fmla="*/ 1342 h 604"/>
                <a:gd name="T28" fmla="*/ 164 w 276"/>
                <a:gd name="T29" fmla="*/ 1357 h 604"/>
                <a:gd name="T30" fmla="*/ 140 w 276"/>
                <a:gd name="T31" fmla="*/ 1357 h 604"/>
                <a:gd name="T32" fmla="*/ 103 w 276"/>
                <a:gd name="T33" fmla="*/ 1342 h 604"/>
                <a:gd name="T34" fmla="*/ 85 w 276"/>
                <a:gd name="T35" fmla="*/ 1300 h 604"/>
                <a:gd name="T36" fmla="*/ 79 w 276"/>
                <a:gd name="T37" fmla="*/ 1220 h 604"/>
                <a:gd name="T38" fmla="*/ 73 w 276"/>
                <a:gd name="T39" fmla="*/ 1110 h 604"/>
                <a:gd name="T40" fmla="*/ 67 w 276"/>
                <a:gd name="T41" fmla="*/ 1055 h 604"/>
                <a:gd name="T42" fmla="*/ 67 w 276"/>
                <a:gd name="T43" fmla="*/ 1025 h 604"/>
                <a:gd name="T44" fmla="*/ 42 w 276"/>
                <a:gd name="T45" fmla="*/ 974 h 604"/>
                <a:gd name="T46" fmla="*/ 36 w 276"/>
                <a:gd name="T47" fmla="*/ 906 h 604"/>
                <a:gd name="T48" fmla="*/ 24 w 276"/>
                <a:gd name="T49" fmla="*/ 795 h 604"/>
                <a:gd name="T50" fmla="*/ 24 w 276"/>
                <a:gd name="T51" fmla="*/ 742 h 604"/>
                <a:gd name="T52" fmla="*/ 24 w 276"/>
                <a:gd name="T53" fmla="*/ 644 h 604"/>
                <a:gd name="T54" fmla="*/ 24 w 276"/>
                <a:gd name="T55" fmla="*/ 547 h 604"/>
                <a:gd name="T56" fmla="*/ 12 w 276"/>
                <a:gd name="T57" fmla="*/ 477 h 604"/>
                <a:gd name="T58" fmla="*/ 6 w 276"/>
                <a:gd name="T59" fmla="*/ 422 h 604"/>
                <a:gd name="T60" fmla="*/ 6 w 276"/>
                <a:gd name="T61" fmla="*/ 356 h 604"/>
                <a:gd name="T62" fmla="*/ 12 w 276"/>
                <a:gd name="T63" fmla="*/ 288 h 604"/>
                <a:gd name="T64" fmla="*/ 24 w 276"/>
                <a:gd name="T65" fmla="*/ 231 h 604"/>
                <a:gd name="T66" fmla="*/ 12 w 276"/>
                <a:gd name="T67" fmla="*/ 140 h 604"/>
                <a:gd name="T68" fmla="*/ 30 w 276"/>
                <a:gd name="T69" fmla="*/ 98 h 604"/>
                <a:gd name="T70" fmla="*/ 30 w 276"/>
                <a:gd name="T71" fmla="*/ 42 h 604"/>
                <a:gd name="T72" fmla="*/ 55 w 276"/>
                <a:gd name="T73" fmla="*/ 0 h 604"/>
                <a:gd name="T74" fmla="*/ 85 w 276"/>
                <a:gd name="T75" fmla="*/ 42 h 604"/>
                <a:gd name="T76" fmla="*/ 115 w 276"/>
                <a:gd name="T77" fmla="*/ 14 h 604"/>
                <a:gd name="T78" fmla="*/ 133 w 276"/>
                <a:gd name="T79" fmla="*/ 54 h 604"/>
                <a:gd name="T80" fmla="*/ 170 w 276"/>
                <a:gd name="T81" fmla="*/ 111 h 604"/>
                <a:gd name="T82" fmla="*/ 200 w 276"/>
                <a:gd name="T83" fmla="*/ 140 h 604"/>
                <a:gd name="T84" fmla="*/ 212 w 276"/>
                <a:gd name="T85" fmla="*/ 204 h 604"/>
                <a:gd name="T86" fmla="*/ 224 w 276"/>
                <a:gd name="T87" fmla="*/ 259 h 604"/>
                <a:gd name="T88" fmla="*/ 261 w 276"/>
                <a:gd name="T89" fmla="*/ 244 h 604"/>
                <a:gd name="T90" fmla="*/ 273 w 276"/>
                <a:gd name="T91" fmla="*/ 163 h 604"/>
                <a:gd name="T92" fmla="*/ 297 w 276"/>
                <a:gd name="T93" fmla="*/ 231 h 604"/>
                <a:gd name="T94" fmla="*/ 273 w 276"/>
                <a:gd name="T95" fmla="*/ 272 h 604"/>
                <a:gd name="T96" fmla="*/ 230 w 276"/>
                <a:gd name="T97" fmla="*/ 384 h 604"/>
                <a:gd name="T98" fmla="*/ 230 w 276"/>
                <a:gd name="T99" fmla="*/ 477 h 604"/>
                <a:gd name="T100" fmla="*/ 224 w 276"/>
                <a:gd name="T101" fmla="*/ 534 h 604"/>
                <a:gd name="T102" fmla="*/ 261 w 276"/>
                <a:gd name="T103" fmla="*/ 616 h 604"/>
                <a:gd name="T104" fmla="*/ 273 w 276"/>
                <a:gd name="T105" fmla="*/ 673 h 604"/>
                <a:gd name="T106" fmla="*/ 224 w 276"/>
                <a:gd name="T107" fmla="*/ 767 h 604"/>
                <a:gd name="T108" fmla="*/ 200 w 276"/>
                <a:gd name="T109" fmla="*/ 781 h 604"/>
                <a:gd name="T110" fmla="*/ 188 w 276"/>
                <a:gd name="T111" fmla="*/ 795 h 604"/>
                <a:gd name="T112" fmla="*/ 188 w 276"/>
                <a:gd name="T113" fmla="*/ 877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prstDash val="solid"/>
              <a:round/>
              <a:headEnd/>
              <a:tailEnd/>
            </a:ln>
          </p:spPr>
          <p:txBody>
            <a:bodyPr/>
            <a:lstStyle/>
            <a:p>
              <a:endParaRPr lang="en-US"/>
            </a:p>
          </p:txBody>
        </p:sp>
        <p:sp>
          <p:nvSpPr>
            <p:cNvPr id="18713" name="Freeform 299"/>
            <p:cNvSpPr>
              <a:spLocks noChangeAspect="1"/>
            </p:cNvSpPr>
            <p:nvPr/>
          </p:nvSpPr>
          <p:spPr bwMode="auto">
            <a:xfrm>
              <a:off x="1485" y="3791"/>
              <a:ext cx="68" cy="47"/>
            </a:xfrm>
            <a:custGeom>
              <a:avLst/>
              <a:gdLst>
                <a:gd name="T0" fmla="*/ 6 w 66"/>
                <a:gd name="T1" fmla="*/ 13 h 42"/>
                <a:gd name="T2" fmla="*/ 0 w 66"/>
                <a:gd name="T3" fmla="*/ 0 h 42"/>
                <a:gd name="T4" fmla="*/ 6 w 66"/>
                <a:gd name="T5" fmla="*/ 39 h 42"/>
                <a:gd name="T6" fmla="*/ 25 w 66"/>
                <a:gd name="T7" fmla="*/ 93 h 42"/>
                <a:gd name="T8" fmla="*/ 49 w 66"/>
                <a:gd name="T9" fmla="*/ 93 h 42"/>
                <a:gd name="T10" fmla="*/ 80 w 66"/>
                <a:gd name="T11" fmla="*/ 93 h 42"/>
                <a:gd name="T12" fmla="*/ 74 w 66"/>
                <a:gd name="T13" fmla="*/ 79 h 42"/>
                <a:gd name="T14" fmla="*/ 37 w 66"/>
                <a:gd name="T15" fmla="*/ 54 h 42"/>
                <a:gd name="T16" fmla="*/ 6 w 66"/>
                <a:gd name="T17" fmla="*/ 13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42">
                  <a:moveTo>
                    <a:pt x="6" y="6"/>
                  </a:moveTo>
                  <a:lnTo>
                    <a:pt x="0" y="0"/>
                  </a:lnTo>
                  <a:lnTo>
                    <a:pt x="6" y="18"/>
                  </a:lnTo>
                  <a:lnTo>
                    <a:pt x="18" y="42"/>
                  </a:lnTo>
                  <a:lnTo>
                    <a:pt x="42" y="42"/>
                  </a:lnTo>
                  <a:lnTo>
                    <a:pt x="66" y="42"/>
                  </a:lnTo>
                  <a:lnTo>
                    <a:pt x="60" y="36"/>
                  </a:lnTo>
                  <a:lnTo>
                    <a:pt x="30" y="24"/>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8714" name="Freeform 300"/>
            <p:cNvSpPr>
              <a:spLocks noChangeAspect="1"/>
            </p:cNvSpPr>
            <p:nvPr/>
          </p:nvSpPr>
          <p:spPr bwMode="auto">
            <a:xfrm>
              <a:off x="1293" y="3009"/>
              <a:ext cx="192" cy="802"/>
            </a:xfrm>
            <a:custGeom>
              <a:avLst/>
              <a:gdLst>
                <a:gd name="T0" fmla="*/ 18 w 191"/>
                <a:gd name="T1" fmla="*/ 647 h 712"/>
                <a:gd name="T2" fmla="*/ 12 w 191"/>
                <a:gd name="T3" fmla="*/ 840 h 712"/>
                <a:gd name="T4" fmla="*/ 18 w 191"/>
                <a:gd name="T5" fmla="*/ 935 h 712"/>
                <a:gd name="T6" fmla="*/ 24 w 191"/>
                <a:gd name="T7" fmla="*/ 1061 h 712"/>
                <a:gd name="T8" fmla="*/ 41 w 191"/>
                <a:gd name="T9" fmla="*/ 1104 h 712"/>
                <a:gd name="T10" fmla="*/ 53 w 191"/>
                <a:gd name="T11" fmla="*/ 1116 h 712"/>
                <a:gd name="T12" fmla="*/ 53 w 191"/>
                <a:gd name="T13" fmla="*/ 1144 h 712"/>
                <a:gd name="T14" fmla="*/ 59 w 191"/>
                <a:gd name="T15" fmla="*/ 1209 h 712"/>
                <a:gd name="T16" fmla="*/ 65 w 191"/>
                <a:gd name="T17" fmla="*/ 1265 h 712"/>
                <a:gd name="T18" fmla="*/ 65 w 191"/>
                <a:gd name="T19" fmla="*/ 1277 h 712"/>
                <a:gd name="T20" fmla="*/ 59 w 191"/>
                <a:gd name="T21" fmla="*/ 1322 h 712"/>
                <a:gd name="T22" fmla="*/ 53 w 191"/>
                <a:gd name="T23" fmla="*/ 1293 h 712"/>
                <a:gd name="T24" fmla="*/ 35 w 191"/>
                <a:gd name="T25" fmla="*/ 1335 h 712"/>
                <a:gd name="T26" fmla="*/ 53 w 191"/>
                <a:gd name="T27" fmla="*/ 1335 h 712"/>
                <a:gd name="T28" fmla="*/ 65 w 191"/>
                <a:gd name="T29" fmla="*/ 1362 h 712"/>
                <a:gd name="T30" fmla="*/ 77 w 191"/>
                <a:gd name="T31" fmla="*/ 1362 h 712"/>
                <a:gd name="T32" fmla="*/ 71 w 191"/>
                <a:gd name="T33" fmla="*/ 1389 h 712"/>
                <a:gd name="T34" fmla="*/ 77 w 191"/>
                <a:gd name="T35" fmla="*/ 1444 h 712"/>
                <a:gd name="T36" fmla="*/ 77 w 191"/>
                <a:gd name="T37" fmla="*/ 1488 h 712"/>
                <a:gd name="T38" fmla="*/ 95 w 191"/>
                <a:gd name="T39" fmla="*/ 1529 h 712"/>
                <a:gd name="T40" fmla="*/ 108 w 191"/>
                <a:gd name="T41" fmla="*/ 1540 h 712"/>
                <a:gd name="T42" fmla="*/ 126 w 191"/>
                <a:gd name="T43" fmla="*/ 1583 h 712"/>
                <a:gd name="T44" fmla="*/ 138 w 191"/>
                <a:gd name="T45" fmla="*/ 1609 h 712"/>
                <a:gd name="T46" fmla="*/ 168 w 191"/>
                <a:gd name="T47" fmla="*/ 1638 h 712"/>
                <a:gd name="T48" fmla="*/ 198 w 191"/>
                <a:gd name="T49" fmla="*/ 1583 h 712"/>
                <a:gd name="T50" fmla="*/ 132 w 191"/>
                <a:gd name="T51" fmla="*/ 1540 h 712"/>
                <a:gd name="T52" fmla="*/ 89 w 191"/>
                <a:gd name="T53" fmla="*/ 1444 h 712"/>
                <a:gd name="T54" fmla="*/ 95 w 191"/>
                <a:gd name="T55" fmla="*/ 1308 h 712"/>
                <a:gd name="T56" fmla="*/ 83 w 191"/>
                <a:gd name="T57" fmla="*/ 1237 h 712"/>
                <a:gd name="T58" fmla="*/ 71 w 191"/>
                <a:gd name="T59" fmla="*/ 1171 h 712"/>
                <a:gd name="T60" fmla="*/ 53 w 191"/>
                <a:gd name="T61" fmla="*/ 1048 h 712"/>
                <a:gd name="T62" fmla="*/ 53 w 191"/>
                <a:gd name="T63" fmla="*/ 935 h 712"/>
                <a:gd name="T64" fmla="*/ 47 w 191"/>
                <a:gd name="T65" fmla="*/ 800 h 712"/>
                <a:gd name="T66" fmla="*/ 41 w 191"/>
                <a:gd name="T67" fmla="*/ 675 h 712"/>
                <a:gd name="T68" fmla="*/ 35 w 191"/>
                <a:gd name="T69" fmla="*/ 578 h 712"/>
                <a:gd name="T70" fmla="*/ 41 w 191"/>
                <a:gd name="T71" fmla="*/ 480 h 712"/>
                <a:gd name="T72" fmla="*/ 47 w 191"/>
                <a:gd name="T73" fmla="*/ 399 h 712"/>
                <a:gd name="T74" fmla="*/ 59 w 191"/>
                <a:gd name="T75" fmla="*/ 291 h 712"/>
                <a:gd name="T76" fmla="*/ 47 w 191"/>
                <a:gd name="T77" fmla="*/ 234 h 712"/>
                <a:gd name="T78" fmla="*/ 29 w 191"/>
                <a:gd name="T79" fmla="*/ 112 h 712"/>
                <a:gd name="T80" fmla="*/ 18 w 191"/>
                <a:gd name="T81" fmla="*/ 14 h 712"/>
                <a:gd name="T82" fmla="*/ 0 w 191"/>
                <a:gd name="T83" fmla="*/ 29 h 712"/>
                <a:gd name="T84" fmla="*/ 6 w 191"/>
                <a:gd name="T85" fmla="*/ 150 h 712"/>
                <a:gd name="T86" fmla="*/ 6 w 191"/>
                <a:gd name="T87" fmla="*/ 275 h 712"/>
                <a:gd name="T88" fmla="*/ 6 w 191"/>
                <a:gd name="T89" fmla="*/ 508 h 7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712">
                  <a:moveTo>
                    <a:pt x="12" y="251"/>
                  </a:moveTo>
                  <a:lnTo>
                    <a:pt x="12" y="269"/>
                  </a:lnTo>
                  <a:lnTo>
                    <a:pt x="18" y="281"/>
                  </a:lnTo>
                  <a:lnTo>
                    <a:pt x="18" y="311"/>
                  </a:lnTo>
                  <a:lnTo>
                    <a:pt x="18" y="347"/>
                  </a:lnTo>
                  <a:lnTo>
                    <a:pt x="12" y="365"/>
                  </a:lnTo>
                  <a:lnTo>
                    <a:pt x="12" y="383"/>
                  </a:lnTo>
                  <a:lnTo>
                    <a:pt x="12" y="389"/>
                  </a:lnTo>
                  <a:lnTo>
                    <a:pt x="18" y="407"/>
                  </a:lnTo>
                  <a:lnTo>
                    <a:pt x="18" y="425"/>
                  </a:lnTo>
                  <a:lnTo>
                    <a:pt x="24" y="443"/>
                  </a:lnTo>
                  <a:lnTo>
                    <a:pt x="24" y="461"/>
                  </a:lnTo>
                  <a:lnTo>
                    <a:pt x="35" y="479"/>
                  </a:lnTo>
                  <a:lnTo>
                    <a:pt x="41" y="479"/>
                  </a:lnTo>
                  <a:lnTo>
                    <a:pt x="47" y="479"/>
                  </a:lnTo>
                  <a:lnTo>
                    <a:pt x="53" y="473"/>
                  </a:lnTo>
                  <a:lnTo>
                    <a:pt x="53" y="485"/>
                  </a:lnTo>
                  <a:lnTo>
                    <a:pt x="53" y="491"/>
                  </a:lnTo>
                  <a:lnTo>
                    <a:pt x="53" y="497"/>
                  </a:lnTo>
                  <a:lnTo>
                    <a:pt x="53" y="509"/>
                  </a:lnTo>
                  <a:lnTo>
                    <a:pt x="59" y="520"/>
                  </a:lnTo>
                  <a:lnTo>
                    <a:pt x="59" y="526"/>
                  </a:lnTo>
                  <a:lnTo>
                    <a:pt x="65" y="532"/>
                  </a:lnTo>
                  <a:lnTo>
                    <a:pt x="59" y="544"/>
                  </a:lnTo>
                  <a:lnTo>
                    <a:pt x="65" y="550"/>
                  </a:lnTo>
                  <a:lnTo>
                    <a:pt x="65" y="556"/>
                  </a:lnTo>
                  <a:lnTo>
                    <a:pt x="65" y="568"/>
                  </a:lnTo>
                  <a:lnTo>
                    <a:pt x="59" y="574"/>
                  </a:lnTo>
                  <a:lnTo>
                    <a:pt x="59" y="568"/>
                  </a:lnTo>
                  <a:lnTo>
                    <a:pt x="53" y="568"/>
                  </a:lnTo>
                  <a:lnTo>
                    <a:pt x="53" y="562"/>
                  </a:lnTo>
                  <a:lnTo>
                    <a:pt x="47" y="562"/>
                  </a:lnTo>
                  <a:lnTo>
                    <a:pt x="35" y="580"/>
                  </a:lnTo>
                  <a:lnTo>
                    <a:pt x="41" y="580"/>
                  </a:lnTo>
                  <a:lnTo>
                    <a:pt x="47" y="574"/>
                  </a:lnTo>
                  <a:lnTo>
                    <a:pt x="53" y="580"/>
                  </a:lnTo>
                  <a:lnTo>
                    <a:pt x="65" y="586"/>
                  </a:lnTo>
                  <a:lnTo>
                    <a:pt x="59" y="592"/>
                  </a:lnTo>
                  <a:lnTo>
                    <a:pt x="65" y="592"/>
                  </a:lnTo>
                  <a:lnTo>
                    <a:pt x="59" y="598"/>
                  </a:lnTo>
                  <a:lnTo>
                    <a:pt x="71" y="598"/>
                  </a:lnTo>
                  <a:lnTo>
                    <a:pt x="77" y="592"/>
                  </a:lnTo>
                  <a:lnTo>
                    <a:pt x="83" y="604"/>
                  </a:lnTo>
                  <a:lnTo>
                    <a:pt x="71" y="604"/>
                  </a:lnTo>
                  <a:lnTo>
                    <a:pt x="65" y="604"/>
                  </a:lnTo>
                  <a:lnTo>
                    <a:pt x="71" y="616"/>
                  </a:lnTo>
                  <a:lnTo>
                    <a:pt x="77" y="628"/>
                  </a:lnTo>
                  <a:lnTo>
                    <a:pt x="77" y="634"/>
                  </a:lnTo>
                  <a:lnTo>
                    <a:pt x="83" y="640"/>
                  </a:lnTo>
                  <a:lnTo>
                    <a:pt x="77" y="646"/>
                  </a:lnTo>
                  <a:lnTo>
                    <a:pt x="89" y="652"/>
                  </a:lnTo>
                  <a:lnTo>
                    <a:pt x="95" y="658"/>
                  </a:lnTo>
                  <a:lnTo>
                    <a:pt x="95" y="664"/>
                  </a:lnTo>
                  <a:lnTo>
                    <a:pt x="101" y="664"/>
                  </a:lnTo>
                  <a:lnTo>
                    <a:pt x="107" y="670"/>
                  </a:lnTo>
                  <a:lnTo>
                    <a:pt x="101" y="670"/>
                  </a:lnTo>
                  <a:lnTo>
                    <a:pt x="107" y="676"/>
                  </a:lnTo>
                  <a:lnTo>
                    <a:pt x="113" y="682"/>
                  </a:lnTo>
                  <a:lnTo>
                    <a:pt x="119" y="688"/>
                  </a:lnTo>
                  <a:lnTo>
                    <a:pt x="119" y="694"/>
                  </a:lnTo>
                  <a:lnTo>
                    <a:pt x="125" y="700"/>
                  </a:lnTo>
                  <a:lnTo>
                    <a:pt x="131" y="700"/>
                  </a:lnTo>
                  <a:lnTo>
                    <a:pt x="125" y="706"/>
                  </a:lnTo>
                  <a:lnTo>
                    <a:pt x="137" y="706"/>
                  </a:lnTo>
                  <a:lnTo>
                    <a:pt x="161" y="712"/>
                  </a:lnTo>
                  <a:lnTo>
                    <a:pt x="161" y="694"/>
                  </a:lnTo>
                  <a:lnTo>
                    <a:pt x="173" y="682"/>
                  </a:lnTo>
                  <a:lnTo>
                    <a:pt x="191" y="688"/>
                  </a:lnTo>
                  <a:lnTo>
                    <a:pt x="161" y="676"/>
                  </a:lnTo>
                  <a:lnTo>
                    <a:pt x="131" y="676"/>
                  </a:lnTo>
                  <a:lnTo>
                    <a:pt x="125" y="670"/>
                  </a:lnTo>
                  <a:lnTo>
                    <a:pt x="113" y="652"/>
                  </a:lnTo>
                  <a:lnTo>
                    <a:pt x="107" y="652"/>
                  </a:lnTo>
                  <a:lnTo>
                    <a:pt x="89" y="628"/>
                  </a:lnTo>
                  <a:lnTo>
                    <a:pt x="101" y="616"/>
                  </a:lnTo>
                  <a:lnTo>
                    <a:pt x="95" y="592"/>
                  </a:lnTo>
                  <a:lnTo>
                    <a:pt x="95" y="568"/>
                  </a:lnTo>
                  <a:lnTo>
                    <a:pt x="89" y="550"/>
                  </a:lnTo>
                  <a:lnTo>
                    <a:pt x="89" y="544"/>
                  </a:lnTo>
                  <a:lnTo>
                    <a:pt x="83" y="538"/>
                  </a:lnTo>
                  <a:lnTo>
                    <a:pt x="89" y="532"/>
                  </a:lnTo>
                  <a:lnTo>
                    <a:pt x="77" y="526"/>
                  </a:lnTo>
                  <a:lnTo>
                    <a:pt x="71" y="509"/>
                  </a:lnTo>
                  <a:lnTo>
                    <a:pt x="65" y="497"/>
                  </a:lnTo>
                  <a:lnTo>
                    <a:pt x="65" y="479"/>
                  </a:lnTo>
                  <a:lnTo>
                    <a:pt x="53" y="455"/>
                  </a:lnTo>
                  <a:lnTo>
                    <a:pt x="53" y="431"/>
                  </a:lnTo>
                  <a:lnTo>
                    <a:pt x="59" y="419"/>
                  </a:lnTo>
                  <a:lnTo>
                    <a:pt x="53" y="407"/>
                  </a:lnTo>
                  <a:lnTo>
                    <a:pt x="47" y="377"/>
                  </a:lnTo>
                  <a:lnTo>
                    <a:pt x="53" y="365"/>
                  </a:lnTo>
                  <a:lnTo>
                    <a:pt x="47" y="347"/>
                  </a:lnTo>
                  <a:lnTo>
                    <a:pt x="53" y="323"/>
                  </a:lnTo>
                  <a:lnTo>
                    <a:pt x="47" y="311"/>
                  </a:lnTo>
                  <a:lnTo>
                    <a:pt x="41" y="293"/>
                  </a:lnTo>
                  <a:lnTo>
                    <a:pt x="29" y="281"/>
                  </a:lnTo>
                  <a:lnTo>
                    <a:pt x="35" y="269"/>
                  </a:lnTo>
                  <a:lnTo>
                    <a:pt x="35" y="251"/>
                  </a:lnTo>
                  <a:lnTo>
                    <a:pt x="35" y="239"/>
                  </a:lnTo>
                  <a:lnTo>
                    <a:pt x="35" y="227"/>
                  </a:lnTo>
                  <a:lnTo>
                    <a:pt x="41" y="209"/>
                  </a:lnTo>
                  <a:lnTo>
                    <a:pt x="47" y="191"/>
                  </a:lnTo>
                  <a:lnTo>
                    <a:pt x="53" y="185"/>
                  </a:lnTo>
                  <a:lnTo>
                    <a:pt x="47" y="173"/>
                  </a:lnTo>
                  <a:lnTo>
                    <a:pt x="41" y="144"/>
                  </a:lnTo>
                  <a:lnTo>
                    <a:pt x="47" y="132"/>
                  </a:lnTo>
                  <a:lnTo>
                    <a:pt x="59" y="126"/>
                  </a:lnTo>
                  <a:lnTo>
                    <a:pt x="65" y="108"/>
                  </a:lnTo>
                  <a:lnTo>
                    <a:pt x="59" y="102"/>
                  </a:lnTo>
                  <a:lnTo>
                    <a:pt x="47" y="102"/>
                  </a:lnTo>
                  <a:lnTo>
                    <a:pt x="41" y="84"/>
                  </a:lnTo>
                  <a:lnTo>
                    <a:pt x="35" y="66"/>
                  </a:lnTo>
                  <a:lnTo>
                    <a:pt x="29" y="48"/>
                  </a:lnTo>
                  <a:lnTo>
                    <a:pt x="29" y="36"/>
                  </a:lnTo>
                  <a:lnTo>
                    <a:pt x="24" y="18"/>
                  </a:lnTo>
                  <a:lnTo>
                    <a:pt x="18" y="6"/>
                  </a:lnTo>
                  <a:lnTo>
                    <a:pt x="12" y="0"/>
                  </a:lnTo>
                  <a:lnTo>
                    <a:pt x="6" y="6"/>
                  </a:lnTo>
                  <a:lnTo>
                    <a:pt x="0" y="12"/>
                  </a:lnTo>
                  <a:lnTo>
                    <a:pt x="0" y="42"/>
                  </a:lnTo>
                  <a:lnTo>
                    <a:pt x="6" y="66"/>
                  </a:lnTo>
                  <a:lnTo>
                    <a:pt x="6" y="84"/>
                  </a:lnTo>
                  <a:lnTo>
                    <a:pt x="6" y="108"/>
                  </a:lnTo>
                  <a:lnTo>
                    <a:pt x="6" y="120"/>
                  </a:lnTo>
                  <a:lnTo>
                    <a:pt x="6" y="144"/>
                  </a:lnTo>
                  <a:lnTo>
                    <a:pt x="12" y="161"/>
                  </a:lnTo>
                  <a:lnTo>
                    <a:pt x="6" y="221"/>
                  </a:lnTo>
                  <a:lnTo>
                    <a:pt x="12" y="233"/>
                  </a:lnTo>
                  <a:lnTo>
                    <a:pt x="12" y="251"/>
                  </a:lnTo>
                  <a:close/>
                </a:path>
              </a:pathLst>
            </a:custGeom>
            <a:solidFill>
              <a:srgbClr val="E1E1E1"/>
            </a:solidFill>
            <a:ln w="9525">
              <a:solidFill>
                <a:srgbClr val="000000"/>
              </a:solidFill>
              <a:prstDash val="solid"/>
              <a:round/>
              <a:headEnd/>
              <a:tailEnd/>
            </a:ln>
          </p:spPr>
          <p:txBody>
            <a:bodyPr/>
            <a:lstStyle/>
            <a:p>
              <a:endParaRPr lang="en-US"/>
            </a:p>
          </p:txBody>
        </p:sp>
        <p:sp>
          <p:nvSpPr>
            <p:cNvPr id="18715" name="Freeform 301"/>
            <p:cNvSpPr>
              <a:spLocks noChangeAspect="1"/>
            </p:cNvSpPr>
            <p:nvPr/>
          </p:nvSpPr>
          <p:spPr bwMode="auto">
            <a:xfrm>
              <a:off x="1322" y="3548"/>
              <a:ext cx="12" cy="34"/>
            </a:xfrm>
            <a:custGeom>
              <a:avLst/>
              <a:gdLst>
                <a:gd name="T0" fmla="*/ 6 w 12"/>
                <a:gd name="T1" fmla="*/ 0 h 30"/>
                <a:gd name="T2" fmla="*/ 0 w 12"/>
                <a:gd name="T3" fmla="*/ 14 h 30"/>
                <a:gd name="T4" fmla="*/ 6 w 12"/>
                <a:gd name="T5" fmla="*/ 74 h 30"/>
                <a:gd name="T6" fmla="*/ 12 w 12"/>
                <a:gd name="T7" fmla="*/ 74 h 30"/>
                <a:gd name="T8" fmla="*/ 12 w 12"/>
                <a:gd name="T9" fmla="*/ 58 h 30"/>
                <a:gd name="T10" fmla="*/ 12 w 12"/>
                <a:gd name="T11" fmla="*/ 29 h 30"/>
                <a:gd name="T12" fmla="*/ 12 w 12"/>
                <a:gd name="T13" fmla="*/ 29 h 30"/>
                <a:gd name="T14" fmla="*/ 6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30">
                  <a:moveTo>
                    <a:pt x="6" y="0"/>
                  </a:moveTo>
                  <a:lnTo>
                    <a:pt x="0" y="6"/>
                  </a:lnTo>
                  <a:lnTo>
                    <a:pt x="6" y="30"/>
                  </a:lnTo>
                  <a:lnTo>
                    <a:pt x="12" y="30"/>
                  </a:lnTo>
                  <a:lnTo>
                    <a:pt x="12" y="24"/>
                  </a:lnTo>
                  <a:lnTo>
                    <a:pt x="12" y="12"/>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8716" name="Freeform 302"/>
            <p:cNvSpPr>
              <a:spLocks noChangeAspect="1"/>
            </p:cNvSpPr>
            <p:nvPr/>
          </p:nvSpPr>
          <p:spPr bwMode="auto">
            <a:xfrm>
              <a:off x="1351" y="3703"/>
              <a:ext cx="19" cy="27"/>
            </a:xfrm>
            <a:custGeom>
              <a:avLst/>
              <a:gdLst>
                <a:gd name="T0" fmla="*/ 6 w 18"/>
                <a:gd name="T1" fmla="*/ 0 h 24"/>
                <a:gd name="T2" fmla="*/ 0 w 18"/>
                <a:gd name="T3" fmla="*/ 29 h 24"/>
                <a:gd name="T4" fmla="*/ 19 w 18"/>
                <a:gd name="T5" fmla="*/ 54 h 24"/>
                <a:gd name="T6" fmla="*/ 25 w 18"/>
                <a:gd name="T7" fmla="*/ 54 h 24"/>
                <a:gd name="T8" fmla="*/ 25 w 18"/>
                <a:gd name="T9" fmla="*/ 42 h 24"/>
                <a:gd name="T10" fmla="*/ 6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6" y="0"/>
                  </a:moveTo>
                  <a:lnTo>
                    <a:pt x="0" y="12"/>
                  </a:lnTo>
                  <a:lnTo>
                    <a:pt x="12" y="24"/>
                  </a:lnTo>
                  <a:lnTo>
                    <a:pt x="18" y="24"/>
                  </a:lnTo>
                  <a:lnTo>
                    <a:pt x="18" y="18"/>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8717" name="Freeform 303"/>
            <p:cNvSpPr>
              <a:spLocks noChangeAspect="1"/>
            </p:cNvSpPr>
            <p:nvPr/>
          </p:nvSpPr>
          <p:spPr bwMode="auto">
            <a:xfrm>
              <a:off x="1085" y="2577"/>
              <a:ext cx="97" cy="149"/>
            </a:xfrm>
            <a:custGeom>
              <a:avLst/>
              <a:gdLst>
                <a:gd name="T0" fmla="*/ 0 w 96"/>
                <a:gd name="T1" fmla="*/ 126 h 132"/>
                <a:gd name="T2" fmla="*/ 0 w 96"/>
                <a:gd name="T3" fmla="*/ 167 h 132"/>
                <a:gd name="T4" fmla="*/ 0 w 96"/>
                <a:gd name="T5" fmla="*/ 181 h 132"/>
                <a:gd name="T6" fmla="*/ 12 w 96"/>
                <a:gd name="T7" fmla="*/ 198 h 132"/>
                <a:gd name="T8" fmla="*/ 12 w 96"/>
                <a:gd name="T9" fmla="*/ 181 h 132"/>
                <a:gd name="T10" fmla="*/ 18 w 96"/>
                <a:gd name="T11" fmla="*/ 198 h 132"/>
                <a:gd name="T12" fmla="*/ 12 w 96"/>
                <a:gd name="T13" fmla="*/ 225 h 132"/>
                <a:gd name="T14" fmla="*/ 6 w 96"/>
                <a:gd name="T15" fmla="*/ 238 h 132"/>
                <a:gd name="T16" fmla="*/ 12 w 96"/>
                <a:gd name="T17" fmla="*/ 254 h 132"/>
                <a:gd name="T18" fmla="*/ 6 w 96"/>
                <a:gd name="T19" fmla="*/ 279 h 132"/>
                <a:gd name="T20" fmla="*/ 12 w 96"/>
                <a:gd name="T21" fmla="*/ 279 h 132"/>
                <a:gd name="T22" fmla="*/ 30 w 96"/>
                <a:gd name="T23" fmla="*/ 308 h 132"/>
                <a:gd name="T24" fmla="*/ 36 w 96"/>
                <a:gd name="T25" fmla="*/ 293 h 132"/>
                <a:gd name="T26" fmla="*/ 36 w 96"/>
                <a:gd name="T27" fmla="*/ 268 h 132"/>
                <a:gd name="T28" fmla="*/ 42 w 96"/>
                <a:gd name="T29" fmla="*/ 254 h 132"/>
                <a:gd name="T30" fmla="*/ 55 w 96"/>
                <a:gd name="T31" fmla="*/ 225 h 132"/>
                <a:gd name="T32" fmla="*/ 55 w 96"/>
                <a:gd name="T33" fmla="*/ 225 h 132"/>
                <a:gd name="T34" fmla="*/ 55 w 96"/>
                <a:gd name="T35" fmla="*/ 238 h 132"/>
                <a:gd name="T36" fmla="*/ 55 w 96"/>
                <a:gd name="T37" fmla="*/ 238 h 132"/>
                <a:gd name="T38" fmla="*/ 55 w 96"/>
                <a:gd name="T39" fmla="*/ 225 h 132"/>
                <a:gd name="T40" fmla="*/ 61 w 96"/>
                <a:gd name="T41" fmla="*/ 211 h 132"/>
                <a:gd name="T42" fmla="*/ 73 w 96"/>
                <a:gd name="T43" fmla="*/ 198 h 132"/>
                <a:gd name="T44" fmla="*/ 91 w 96"/>
                <a:gd name="T45" fmla="*/ 167 h 132"/>
                <a:gd name="T46" fmla="*/ 103 w 96"/>
                <a:gd name="T47" fmla="*/ 112 h 132"/>
                <a:gd name="T48" fmla="*/ 103 w 96"/>
                <a:gd name="T49" fmla="*/ 126 h 132"/>
                <a:gd name="T50" fmla="*/ 97 w 96"/>
                <a:gd name="T51" fmla="*/ 86 h 132"/>
                <a:gd name="T52" fmla="*/ 103 w 96"/>
                <a:gd name="T53" fmla="*/ 86 h 132"/>
                <a:gd name="T54" fmla="*/ 85 w 96"/>
                <a:gd name="T55" fmla="*/ 55 h 132"/>
                <a:gd name="T56" fmla="*/ 67 w 96"/>
                <a:gd name="T57" fmla="*/ 55 h 132"/>
                <a:gd name="T58" fmla="*/ 55 w 96"/>
                <a:gd name="T59" fmla="*/ 29 h 132"/>
                <a:gd name="T60" fmla="*/ 36 w 96"/>
                <a:gd name="T61" fmla="*/ 0 h 132"/>
                <a:gd name="T62" fmla="*/ 30 w 96"/>
                <a:gd name="T63" fmla="*/ 29 h 132"/>
                <a:gd name="T64" fmla="*/ 12 w 96"/>
                <a:gd name="T65" fmla="*/ 42 h 132"/>
                <a:gd name="T66" fmla="*/ 6 w 96"/>
                <a:gd name="T67" fmla="*/ 86 h 132"/>
                <a:gd name="T68" fmla="*/ 6 w 96"/>
                <a:gd name="T69" fmla="*/ 98 h 132"/>
                <a:gd name="T70" fmla="*/ 0 w 96"/>
                <a:gd name="T71" fmla="*/ 126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E1E1E1"/>
            </a:solidFill>
            <a:ln w="9525">
              <a:solidFill>
                <a:srgbClr val="000000"/>
              </a:solidFill>
              <a:prstDash val="solid"/>
              <a:round/>
              <a:headEnd/>
              <a:tailEnd/>
            </a:ln>
          </p:spPr>
          <p:txBody>
            <a:bodyPr/>
            <a:lstStyle/>
            <a:p>
              <a:endParaRPr lang="en-US"/>
            </a:p>
          </p:txBody>
        </p:sp>
        <p:sp>
          <p:nvSpPr>
            <p:cNvPr id="18718" name="Freeform 304"/>
            <p:cNvSpPr>
              <a:spLocks noChangeAspect="1"/>
            </p:cNvSpPr>
            <p:nvPr/>
          </p:nvSpPr>
          <p:spPr bwMode="auto">
            <a:xfrm>
              <a:off x="892" y="2611"/>
              <a:ext cx="12" cy="21"/>
            </a:xfrm>
            <a:custGeom>
              <a:avLst/>
              <a:gdLst>
                <a:gd name="T0" fmla="*/ 0 w 12"/>
                <a:gd name="T1" fmla="*/ 0 h 18"/>
                <a:gd name="T2" fmla="*/ 6 w 12"/>
                <a:gd name="T3" fmla="*/ 35 h 18"/>
                <a:gd name="T4" fmla="*/ 0 w 12"/>
                <a:gd name="T5" fmla="*/ 55 h 18"/>
                <a:gd name="T6" fmla="*/ 12 w 12"/>
                <a:gd name="T7" fmla="*/ 55 h 18"/>
                <a:gd name="T8" fmla="*/ 6 w 12"/>
                <a:gd name="T9" fmla="*/ 0 h 18"/>
                <a:gd name="T10" fmla="*/ 0 w 1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0" y="0"/>
                  </a:moveTo>
                  <a:lnTo>
                    <a:pt x="6" y="12"/>
                  </a:lnTo>
                  <a:lnTo>
                    <a:pt x="0" y="18"/>
                  </a:lnTo>
                  <a:lnTo>
                    <a:pt x="12" y="18"/>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719" name="Freeform 305"/>
            <p:cNvSpPr>
              <a:spLocks noChangeAspect="1"/>
            </p:cNvSpPr>
            <p:nvPr/>
          </p:nvSpPr>
          <p:spPr bwMode="auto">
            <a:xfrm>
              <a:off x="1097" y="2672"/>
              <a:ext cx="6" cy="7"/>
            </a:xfrm>
            <a:custGeom>
              <a:avLst/>
              <a:gdLst>
                <a:gd name="T0" fmla="*/ 6 w 6"/>
                <a:gd name="T1" fmla="*/ 0 h 6"/>
                <a:gd name="T2" fmla="*/ 0 w 6"/>
                <a:gd name="T3" fmla="*/ 18 h 6"/>
                <a:gd name="T4" fmla="*/ 0 w 6"/>
                <a:gd name="T5" fmla="*/ 0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8720" name="Freeform 306"/>
            <p:cNvSpPr>
              <a:spLocks noChangeAspect="1"/>
            </p:cNvSpPr>
            <p:nvPr/>
          </p:nvSpPr>
          <p:spPr bwMode="auto">
            <a:xfrm>
              <a:off x="910" y="2625"/>
              <a:ext cx="7" cy="7"/>
            </a:xfrm>
            <a:custGeom>
              <a:avLst/>
              <a:gdLst>
                <a:gd name="T0" fmla="*/ 18 w 6"/>
                <a:gd name="T1" fmla="*/ 18 h 6"/>
                <a:gd name="T2" fmla="*/ 18 w 6"/>
                <a:gd name="T3" fmla="*/ 18 h 6"/>
                <a:gd name="T4" fmla="*/ 0 w 6"/>
                <a:gd name="T5" fmla="*/ 0 h 6"/>
                <a:gd name="T6" fmla="*/ 18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8721" name="Freeform 307"/>
            <p:cNvSpPr>
              <a:spLocks noChangeAspect="1"/>
            </p:cNvSpPr>
            <p:nvPr/>
          </p:nvSpPr>
          <p:spPr bwMode="auto">
            <a:xfrm>
              <a:off x="1080" y="2611"/>
              <a:ext cx="229" cy="411"/>
            </a:xfrm>
            <a:custGeom>
              <a:avLst/>
              <a:gdLst>
                <a:gd name="T0" fmla="*/ 229 w 228"/>
                <a:gd name="T1" fmla="*/ 673 h 365"/>
                <a:gd name="T2" fmla="*/ 229 w 228"/>
                <a:gd name="T3" fmla="*/ 743 h 365"/>
                <a:gd name="T4" fmla="*/ 229 w 228"/>
                <a:gd name="T5" fmla="*/ 781 h 365"/>
                <a:gd name="T6" fmla="*/ 223 w 228"/>
                <a:gd name="T7" fmla="*/ 824 h 365"/>
                <a:gd name="T8" fmla="*/ 217 w 228"/>
                <a:gd name="T9" fmla="*/ 838 h 365"/>
                <a:gd name="T10" fmla="*/ 193 w 228"/>
                <a:gd name="T11" fmla="*/ 795 h 365"/>
                <a:gd name="T12" fmla="*/ 133 w 228"/>
                <a:gd name="T13" fmla="*/ 714 h 365"/>
                <a:gd name="T14" fmla="*/ 96 w 228"/>
                <a:gd name="T15" fmla="*/ 645 h 365"/>
                <a:gd name="T16" fmla="*/ 84 w 228"/>
                <a:gd name="T17" fmla="*/ 577 h 365"/>
                <a:gd name="T18" fmla="*/ 66 w 228"/>
                <a:gd name="T19" fmla="*/ 492 h 365"/>
                <a:gd name="T20" fmla="*/ 42 w 228"/>
                <a:gd name="T21" fmla="*/ 399 h 365"/>
                <a:gd name="T22" fmla="*/ 30 w 228"/>
                <a:gd name="T23" fmla="*/ 330 h 365"/>
                <a:gd name="T24" fmla="*/ 6 w 228"/>
                <a:gd name="T25" fmla="*/ 275 h 365"/>
                <a:gd name="T26" fmla="*/ 6 w 228"/>
                <a:gd name="T27" fmla="*/ 179 h 365"/>
                <a:gd name="T28" fmla="*/ 18 w 228"/>
                <a:gd name="T29" fmla="*/ 179 h 365"/>
                <a:gd name="T30" fmla="*/ 18 w 228"/>
                <a:gd name="T31" fmla="*/ 205 h 365"/>
                <a:gd name="T32" fmla="*/ 42 w 228"/>
                <a:gd name="T33" fmla="*/ 220 h 365"/>
                <a:gd name="T34" fmla="*/ 48 w 228"/>
                <a:gd name="T35" fmla="*/ 179 h 365"/>
                <a:gd name="T36" fmla="*/ 54 w 228"/>
                <a:gd name="T37" fmla="*/ 150 h 365"/>
                <a:gd name="T38" fmla="*/ 54 w 228"/>
                <a:gd name="T39" fmla="*/ 163 h 365"/>
                <a:gd name="T40" fmla="*/ 60 w 228"/>
                <a:gd name="T41" fmla="*/ 140 h 365"/>
                <a:gd name="T42" fmla="*/ 90 w 228"/>
                <a:gd name="T43" fmla="*/ 98 h 365"/>
                <a:gd name="T44" fmla="*/ 102 w 228"/>
                <a:gd name="T45" fmla="*/ 54 h 365"/>
                <a:gd name="T46" fmla="*/ 102 w 228"/>
                <a:gd name="T47" fmla="*/ 14 h 365"/>
                <a:gd name="T48" fmla="*/ 127 w 228"/>
                <a:gd name="T49" fmla="*/ 54 h 365"/>
                <a:gd name="T50" fmla="*/ 145 w 228"/>
                <a:gd name="T51" fmla="*/ 111 h 365"/>
                <a:gd name="T52" fmla="*/ 181 w 228"/>
                <a:gd name="T53" fmla="*/ 111 h 365"/>
                <a:gd name="T54" fmla="*/ 193 w 228"/>
                <a:gd name="T55" fmla="*/ 179 h 365"/>
                <a:gd name="T56" fmla="*/ 199 w 228"/>
                <a:gd name="T57" fmla="*/ 193 h 365"/>
                <a:gd name="T58" fmla="*/ 169 w 228"/>
                <a:gd name="T59" fmla="*/ 220 h 365"/>
                <a:gd name="T60" fmla="*/ 151 w 228"/>
                <a:gd name="T61" fmla="*/ 275 h 365"/>
                <a:gd name="T62" fmla="*/ 139 w 228"/>
                <a:gd name="T63" fmla="*/ 343 h 365"/>
                <a:gd name="T64" fmla="*/ 151 w 228"/>
                <a:gd name="T65" fmla="*/ 411 h 365"/>
                <a:gd name="T66" fmla="*/ 157 w 228"/>
                <a:gd name="T67" fmla="*/ 437 h 365"/>
                <a:gd name="T68" fmla="*/ 181 w 228"/>
                <a:gd name="T69" fmla="*/ 468 h 365"/>
                <a:gd name="T70" fmla="*/ 199 w 228"/>
                <a:gd name="T71" fmla="*/ 468 h 365"/>
                <a:gd name="T72" fmla="*/ 217 w 228"/>
                <a:gd name="T73" fmla="*/ 507 h 365"/>
                <a:gd name="T74" fmla="*/ 235 w 228"/>
                <a:gd name="T75" fmla="*/ 577 h 365"/>
                <a:gd name="T76" fmla="*/ 229 w 228"/>
                <a:gd name="T77" fmla="*/ 645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E1E1E1"/>
            </a:solidFill>
            <a:ln w="9525">
              <a:solidFill>
                <a:srgbClr val="000000"/>
              </a:solidFill>
              <a:prstDash val="solid"/>
              <a:round/>
              <a:headEnd/>
              <a:tailEnd/>
            </a:ln>
          </p:spPr>
          <p:txBody>
            <a:bodyPr/>
            <a:lstStyle/>
            <a:p>
              <a:endParaRPr lang="en-US"/>
            </a:p>
          </p:txBody>
        </p:sp>
        <p:sp>
          <p:nvSpPr>
            <p:cNvPr id="18722" name="Freeform 308"/>
            <p:cNvSpPr>
              <a:spLocks noChangeAspect="1"/>
            </p:cNvSpPr>
            <p:nvPr/>
          </p:nvSpPr>
          <p:spPr bwMode="auto">
            <a:xfrm>
              <a:off x="3741" y="1426"/>
              <a:ext cx="908" cy="734"/>
            </a:xfrm>
            <a:custGeom>
              <a:avLst/>
              <a:gdLst>
                <a:gd name="T0" fmla="*/ 392 w 897"/>
                <a:gd name="T1" fmla="*/ 1149 h 652"/>
                <a:gd name="T2" fmla="*/ 327 w 897"/>
                <a:gd name="T3" fmla="*/ 1138 h 652"/>
                <a:gd name="T4" fmla="*/ 248 w 897"/>
                <a:gd name="T5" fmla="*/ 1098 h 652"/>
                <a:gd name="T6" fmla="*/ 182 w 897"/>
                <a:gd name="T7" fmla="*/ 1040 h 652"/>
                <a:gd name="T8" fmla="*/ 121 w 897"/>
                <a:gd name="T9" fmla="*/ 933 h 652"/>
                <a:gd name="T10" fmla="*/ 121 w 897"/>
                <a:gd name="T11" fmla="*/ 852 h 652"/>
                <a:gd name="T12" fmla="*/ 109 w 897"/>
                <a:gd name="T13" fmla="*/ 807 h 652"/>
                <a:gd name="T14" fmla="*/ 55 w 897"/>
                <a:gd name="T15" fmla="*/ 742 h 652"/>
                <a:gd name="T16" fmla="*/ 36 w 897"/>
                <a:gd name="T17" fmla="*/ 714 h 652"/>
                <a:gd name="T18" fmla="*/ 18 w 897"/>
                <a:gd name="T19" fmla="*/ 576 h 652"/>
                <a:gd name="T20" fmla="*/ 97 w 897"/>
                <a:gd name="T21" fmla="*/ 491 h 652"/>
                <a:gd name="T22" fmla="*/ 79 w 897"/>
                <a:gd name="T23" fmla="*/ 384 h 652"/>
                <a:gd name="T24" fmla="*/ 103 w 897"/>
                <a:gd name="T25" fmla="*/ 304 h 652"/>
                <a:gd name="T26" fmla="*/ 146 w 897"/>
                <a:gd name="T27" fmla="*/ 220 h 652"/>
                <a:gd name="T28" fmla="*/ 194 w 897"/>
                <a:gd name="T29" fmla="*/ 233 h 652"/>
                <a:gd name="T30" fmla="*/ 284 w 897"/>
                <a:gd name="T31" fmla="*/ 370 h 652"/>
                <a:gd name="T32" fmla="*/ 399 w 897"/>
                <a:gd name="T33" fmla="*/ 465 h 652"/>
                <a:gd name="T34" fmla="*/ 497 w 897"/>
                <a:gd name="T35" fmla="*/ 507 h 652"/>
                <a:gd name="T36" fmla="*/ 599 w 897"/>
                <a:gd name="T37" fmla="*/ 477 h 652"/>
                <a:gd name="T38" fmla="*/ 658 w 897"/>
                <a:gd name="T39" fmla="*/ 355 h 652"/>
                <a:gd name="T40" fmla="*/ 723 w 897"/>
                <a:gd name="T41" fmla="*/ 275 h 652"/>
                <a:gd name="T42" fmla="*/ 638 w 897"/>
                <a:gd name="T43" fmla="*/ 220 h 652"/>
                <a:gd name="T44" fmla="*/ 678 w 897"/>
                <a:gd name="T45" fmla="*/ 140 h 652"/>
                <a:gd name="T46" fmla="*/ 665 w 897"/>
                <a:gd name="T47" fmla="*/ 0 h 652"/>
                <a:gd name="T48" fmla="*/ 781 w 897"/>
                <a:gd name="T49" fmla="*/ 83 h 652"/>
                <a:gd name="T50" fmla="*/ 886 w 897"/>
                <a:gd name="T51" fmla="*/ 193 h 652"/>
                <a:gd name="T52" fmla="*/ 970 w 897"/>
                <a:gd name="T53" fmla="*/ 315 h 652"/>
                <a:gd name="T54" fmla="*/ 970 w 897"/>
                <a:gd name="T55" fmla="*/ 451 h 652"/>
                <a:gd name="T56" fmla="*/ 938 w 897"/>
                <a:gd name="T57" fmla="*/ 507 h 652"/>
                <a:gd name="T58" fmla="*/ 899 w 897"/>
                <a:gd name="T59" fmla="*/ 563 h 652"/>
                <a:gd name="T60" fmla="*/ 848 w 897"/>
                <a:gd name="T61" fmla="*/ 644 h 652"/>
                <a:gd name="T62" fmla="*/ 821 w 897"/>
                <a:gd name="T63" fmla="*/ 563 h 652"/>
                <a:gd name="T64" fmla="*/ 788 w 897"/>
                <a:gd name="T65" fmla="*/ 673 h 652"/>
                <a:gd name="T66" fmla="*/ 873 w 897"/>
                <a:gd name="T67" fmla="*/ 714 h 652"/>
                <a:gd name="T68" fmla="*/ 860 w 897"/>
                <a:gd name="T69" fmla="*/ 767 h 652"/>
                <a:gd name="T70" fmla="*/ 906 w 897"/>
                <a:gd name="T71" fmla="*/ 933 h 652"/>
                <a:gd name="T72" fmla="*/ 913 w 897"/>
                <a:gd name="T73" fmla="*/ 1030 h 652"/>
                <a:gd name="T74" fmla="*/ 931 w 897"/>
                <a:gd name="T75" fmla="*/ 1069 h 652"/>
                <a:gd name="T76" fmla="*/ 938 w 897"/>
                <a:gd name="T77" fmla="*/ 1111 h 652"/>
                <a:gd name="T78" fmla="*/ 931 w 897"/>
                <a:gd name="T79" fmla="*/ 1149 h 652"/>
                <a:gd name="T80" fmla="*/ 913 w 897"/>
                <a:gd name="T81" fmla="*/ 1234 h 652"/>
                <a:gd name="T82" fmla="*/ 913 w 897"/>
                <a:gd name="T83" fmla="*/ 1261 h 652"/>
                <a:gd name="T84" fmla="*/ 893 w 897"/>
                <a:gd name="T85" fmla="*/ 1300 h 652"/>
                <a:gd name="T86" fmla="*/ 873 w 897"/>
                <a:gd name="T87" fmla="*/ 1370 h 652"/>
                <a:gd name="T88" fmla="*/ 841 w 897"/>
                <a:gd name="T89" fmla="*/ 1370 h 652"/>
                <a:gd name="T90" fmla="*/ 815 w 897"/>
                <a:gd name="T91" fmla="*/ 1370 h 652"/>
                <a:gd name="T92" fmla="*/ 808 w 897"/>
                <a:gd name="T93" fmla="*/ 1425 h 652"/>
                <a:gd name="T94" fmla="*/ 769 w 897"/>
                <a:gd name="T95" fmla="*/ 1440 h 652"/>
                <a:gd name="T96" fmla="*/ 757 w 897"/>
                <a:gd name="T97" fmla="*/ 1440 h 652"/>
                <a:gd name="T98" fmla="*/ 730 w 897"/>
                <a:gd name="T99" fmla="*/ 1425 h 652"/>
                <a:gd name="T100" fmla="*/ 672 w 897"/>
                <a:gd name="T101" fmla="*/ 1354 h 652"/>
                <a:gd name="T102" fmla="*/ 631 w 897"/>
                <a:gd name="T103" fmla="*/ 1384 h 652"/>
                <a:gd name="T104" fmla="*/ 599 w 897"/>
                <a:gd name="T105" fmla="*/ 1397 h 652"/>
                <a:gd name="T106" fmla="*/ 574 w 897"/>
                <a:gd name="T107" fmla="*/ 1440 h 652"/>
                <a:gd name="T108" fmla="*/ 540 w 897"/>
                <a:gd name="T109" fmla="*/ 1314 h 652"/>
                <a:gd name="T110" fmla="*/ 527 w 897"/>
                <a:gd name="T111" fmla="*/ 1247 h 652"/>
                <a:gd name="T112" fmla="*/ 497 w 897"/>
                <a:gd name="T113" fmla="*/ 1111 h 652"/>
                <a:gd name="T114" fmla="*/ 469 w 897"/>
                <a:gd name="T115" fmla="*/ 1082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990134"/>
            </a:solidFill>
            <a:ln w="9525">
              <a:solidFill>
                <a:srgbClr val="000000"/>
              </a:solidFill>
              <a:prstDash val="solid"/>
              <a:round/>
              <a:headEnd/>
              <a:tailEnd/>
            </a:ln>
          </p:spPr>
          <p:txBody>
            <a:bodyPr/>
            <a:lstStyle/>
            <a:p>
              <a:endParaRPr lang="en-US"/>
            </a:p>
          </p:txBody>
        </p:sp>
        <p:sp>
          <p:nvSpPr>
            <p:cNvPr id="18723" name="Freeform 309"/>
            <p:cNvSpPr>
              <a:spLocks noChangeAspect="1"/>
            </p:cNvSpPr>
            <p:nvPr/>
          </p:nvSpPr>
          <p:spPr bwMode="auto">
            <a:xfrm>
              <a:off x="4431" y="2166"/>
              <a:ext cx="43" cy="34"/>
            </a:xfrm>
            <a:custGeom>
              <a:avLst/>
              <a:gdLst>
                <a:gd name="T0" fmla="*/ 37 w 42"/>
                <a:gd name="T1" fmla="*/ 0 h 30"/>
                <a:gd name="T2" fmla="*/ 12 w 42"/>
                <a:gd name="T3" fmla="*/ 0 h 30"/>
                <a:gd name="T4" fmla="*/ 0 w 42"/>
                <a:gd name="T5" fmla="*/ 29 h 30"/>
                <a:gd name="T6" fmla="*/ 0 w 42"/>
                <a:gd name="T7" fmla="*/ 58 h 30"/>
                <a:gd name="T8" fmla="*/ 18 w 42"/>
                <a:gd name="T9" fmla="*/ 74 h 30"/>
                <a:gd name="T10" fmla="*/ 31 w 42"/>
                <a:gd name="T11" fmla="*/ 74 h 30"/>
                <a:gd name="T12" fmla="*/ 37 w 42"/>
                <a:gd name="T13" fmla="*/ 42 h 30"/>
                <a:gd name="T14" fmla="*/ 49 w 42"/>
                <a:gd name="T15" fmla="*/ 14 h 30"/>
                <a:gd name="T16" fmla="*/ 43 w 42"/>
                <a:gd name="T17" fmla="*/ 0 h 30"/>
                <a:gd name="T18" fmla="*/ 37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990033"/>
            </a:solidFill>
            <a:ln w="9525">
              <a:solidFill>
                <a:srgbClr val="000000"/>
              </a:solidFill>
              <a:prstDash val="solid"/>
              <a:round/>
              <a:headEnd/>
              <a:tailEnd/>
            </a:ln>
          </p:spPr>
          <p:txBody>
            <a:bodyPr/>
            <a:lstStyle/>
            <a:p>
              <a:endParaRPr lang="en-US"/>
            </a:p>
          </p:txBody>
        </p:sp>
        <p:sp>
          <p:nvSpPr>
            <p:cNvPr id="18724" name="Freeform 310"/>
            <p:cNvSpPr>
              <a:spLocks noChangeAspect="1"/>
            </p:cNvSpPr>
            <p:nvPr/>
          </p:nvSpPr>
          <p:spPr bwMode="auto">
            <a:xfrm>
              <a:off x="4735" y="1682"/>
              <a:ext cx="152" cy="182"/>
            </a:xfrm>
            <a:custGeom>
              <a:avLst/>
              <a:gdLst>
                <a:gd name="T0" fmla="*/ 152 w 150"/>
                <a:gd name="T1" fmla="*/ 273 h 162"/>
                <a:gd name="T2" fmla="*/ 146 w 150"/>
                <a:gd name="T3" fmla="*/ 273 h 162"/>
                <a:gd name="T4" fmla="*/ 146 w 150"/>
                <a:gd name="T5" fmla="*/ 286 h 162"/>
                <a:gd name="T6" fmla="*/ 140 w 150"/>
                <a:gd name="T7" fmla="*/ 297 h 162"/>
                <a:gd name="T8" fmla="*/ 140 w 150"/>
                <a:gd name="T9" fmla="*/ 310 h 162"/>
                <a:gd name="T10" fmla="*/ 134 w 150"/>
                <a:gd name="T11" fmla="*/ 286 h 162"/>
                <a:gd name="T12" fmla="*/ 134 w 150"/>
                <a:gd name="T13" fmla="*/ 310 h 162"/>
                <a:gd name="T14" fmla="*/ 103 w 150"/>
                <a:gd name="T15" fmla="*/ 310 h 162"/>
                <a:gd name="T16" fmla="*/ 103 w 150"/>
                <a:gd name="T17" fmla="*/ 297 h 162"/>
                <a:gd name="T18" fmla="*/ 97 w 150"/>
                <a:gd name="T19" fmla="*/ 297 h 162"/>
                <a:gd name="T20" fmla="*/ 97 w 150"/>
                <a:gd name="T21" fmla="*/ 310 h 162"/>
                <a:gd name="T22" fmla="*/ 103 w 150"/>
                <a:gd name="T23" fmla="*/ 325 h 162"/>
                <a:gd name="T24" fmla="*/ 97 w 150"/>
                <a:gd name="T25" fmla="*/ 352 h 162"/>
                <a:gd name="T26" fmla="*/ 91 w 150"/>
                <a:gd name="T27" fmla="*/ 365 h 162"/>
                <a:gd name="T28" fmla="*/ 73 w 150"/>
                <a:gd name="T29" fmla="*/ 339 h 162"/>
                <a:gd name="T30" fmla="*/ 73 w 150"/>
                <a:gd name="T31" fmla="*/ 310 h 162"/>
                <a:gd name="T32" fmla="*/ 55 w 150"/>
                <a:gd name="T33" fmla="*/ 310 h 162"/>
                <a:gd name="T34" fmla="*/ 24 w 150"/>
                <a:gd name="T35" fmla="*/ 325 h 162"/>
                <a:gd name="T36" fmla="*/ 18 w 150"/>
                <a:gd name="T37" fmla="*/ 339 h 162"/>
                <a:gd name="T38" fmla="*/ 0 w 150"/>
                <a:gd name="T39" fmla="*/ 339 h 162"/>
                <a:gd name="T40" fmla="*/ 0 w 150"/>
                <a:gd name="T41" fmla="*/ 325 h 162"/>
                <a:gd name="T42" fmla="*/ 12 w 150"/>
                <a:gd name="T43" fmla="*/ 297 h 162"/>
                <a:gd name="T44" fmla="*/ 24 w 150"/>
                <a:gd name="T45" fmla="*/ 273 h 162"/>
                <a:gd name="T46" fmla="*/ 67 w 150"/>
                <a:gd name="T47" fmla="*/ 273 h 162"/>
                <a:gd name="T48" fmla="*/ 67 w 150"/>
                <a:gd name="T49" fmla="*/ 273 h 162"/>
                <a:gd name="T50" fmla="*/ 79 w 150"/>
                <a:gd name="T51" fmla="*/ 257 h 162"/>
                <a:gd name="T52" fmla="*/ 73 w 150"/>
                <a:gd name="T53" fmla="*/ 231 h 162"/>
                <a:gd name="T54" fmla="*/ 73 w 150"/>
                <a:gd name="T55" fmla="*/ 203 h 162"/>
                <a:gd name="T56" fmla="*/ 79 w 150"/>
                <a:gd name="T57" fmla="*/ 191 h 162"/>
                <a:gd name="T58" fmla="*/ 79 w 150"/>
                <a:gd name="T59" fmla="*/ 203 h 162"/>
                <a:gd name="T60" fmla="*/ 85 w 150"/>
                <a:gd name="T61" fmla="*/ 217 h 162"/>
                <a:gd name="T62" fmla="*/ 103 w 150"/>
                <a:gd name="T63" fmla="*/ 176 h 162"/>
                <a:gd name="T64" fmla="*/ 103 w 150"/>
                <a:gd name="T65" fmla="*/ 147 h 162"/>
                <a:gd name="T66" fmla="*/ 103 w 150"/>
                <a:gd name="T67" fmla="*/ 111 h 162"/>
                <a:gd name="T68" fmla="*/ 97 w 150"/>
                <a:gd name="T69" fmla="*/ 81 h 162"/>
                <a:gd name="T70" fmla="*/ 91 w 150"/>
                <a:gd name="T71" fmla="*/ 39 h 162"/>
                <a:gd name="T72" fmla="*/ 91 w 150"/>
                <a:gd name="T73" fmla="*/ 13 h 162"/>
                <a:gd name="T74" fmla="*/ 97 w 150"/>
                <a:gd name="T75" fmla="*/ 27 h 162"/>
                <a:gd name="T76" fmla="*/ 103 w 150"/>
                <a:gd name="T77" fmla="*/ 27 h 162"/>
                <a:gd name="T78" fmla="*/ 103 w 150"/>
                <a:gd name="T79" fmla="*/ 13 h 162"/>
                <a:gd name="T80" fmla="*/ 97 w 150"/>
                <a:gd name="T81" fmla="*/ 13 h 162"/>
                <a:gd name="T82" fmla="*/ 97 w 150"/>
                <a:gd name="T83" fmla="*/ 0 h 162"/>
                <a:gd name="T84" fmla="*/ 103 w 150"/>
                <a:gd name="T85" fmla="*/ 13 h 162"/>
                <a:gd name="T86" fmla="*/ 128 w 150"/>
                <a:gd name="T87" fmla="*/ 54 h 162"/>
                <a:gd name="T88" fmla="*/ 146 w 150"/>
                <a:gd name="T89" fmla="*/ 94 h 162"/>
                <a:gd name="T90" fmla="*/ 146 w 150"/>
                <a:gd name="T91" fmla="*/ 134 h 162"/>
                <a:gd name="T92" fmla="*/ 140 w 150"/>
                <a:gd name="T93" fmla="*/ 163 h 162"/>
                <a:gd name="T94" fmla="*/ 152 w 150"/>
                <a:gd name="T95" fmla="*/ 217 h 162"/>
                <a:gd name="T96" fmla="*/ 164 w 150"/>
                <a:gd name="T97" fmla="*/ 257 h 162"/>
                <a:gd name="T98" fmla="*/ 152 w 150"/>
                <a:gd name="T99" fmla="*/ 297 h 162"/>
                <a:gd name="T100" fmla="*/ 152 w 150"/>
                <a:gd name="T101" fmla="*/ 273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415A6B"/>
            </a:solidFill>
            <a:ln w="9525">
              <a:solidFill>
                <a:srgbClr val="000000"/>
              </a:solidFill>
              <a:prstDash val="solid"/>
              <a:round/>
              <a:headEnd/>
              <a:tailEnd/>
            </a:ln>
          </p:spPr>
          <p:txBody>
            <a:bodyPr/>
            <a:lstStyle/>
            <a:p>
              <a:endParaRPr lang="en-US"/>
            </a:p>
          </p:txBody>
        </p:sp>
        <p:sp>
          <p:nvSpPr>
            <p:cNvPr id="18725" name="Freeform 311"/>
            <p:cNvSpPr>
              <a:spLocks noChangeAspect="1"/>
            </p:cNvSpPr>
            <p:nvPr/>
          </p:nvSpPr>
          <p:spPr bwMode="auto">
            <a:xfrm>
              <a:off x="4789" y="1594"/>
              <a:ext cx="86" cy="88"/>
            </a:xfrm>
            <a:custGeom>
              <a:avLst/>
              <a:gdLst>
                <a:gd name="T0" fmla="*/ 80 w 84"/>
                <a:gd name="T1" fmla="*/ 70 h 78"/>
                <a:gd name="T2" fmla="*/ 55 w 84"/>
                <a:gd name="T3" fmla="*/ 55 h 78"/>
                <a:gd name="T4" fmla="*/ 31 w 84"/>
                <a:gd name="T5" fmla="*/ 29 h 78"/>
                <a:gd name="T6" fmla="*/ 0 w 84"/>
                <a:gd name="T7" fmla="*/ 0 h 78"/>
                <a:gd name="T8" fmla="*/ 0 w 84"/>
                <a:gd name="T9" fmla="*/ 29 h 78"/>
                <a:gd name="T10" fmla="*/ 12 w 84"/>
                <a:gd name="T11" fmla="*/ 55 h 78"/>
                <a:gd name="T12" fmla="*/ 18 w 84"/>
                <a:gd name="T13" fmla="*/ 98 h 78"/>
                <a:gd name="T14" fmla="*/ 6 w 84"/>
                <a:gd name="T15" fmla="*/ 98 h 78"/>
                <a:gd name="T16" fmla="*/ 6 w 84"/>
                <a:gd name="T17" fmla="*/ 112 h 78"/>
                <a:gd name="T18" fmla="*/ 6 w 84"/>
                <a:gd name="T19" fmla="*/ 126 h 78"/>
                <a:gd name="T20" fmla="*/ 6 w 84"/>
                <a:gd name="T21" fmla="*/ 152 h 78"/>
                <a:gd name="T22" fmla="*/ 18 w 84"/>
                <a:gd name="T23" fmla="*/ 181 h 78"/>
                <a:gd name="T24" fmla="*/ 31 w 84"/>
                <a:gd name="T25" fmla="*/ 181 h 78"/>
                <a:gd name="T26" fmla="*/ 37 w 84"/>
                <a:gd name="T27" fmla="*/ 167 h 78"/>
                <a:gd name="T28" fmla="*/ 12 w 84"/>
                <a:gd name="T29" fmla="*/ 141 h 78"/>
                <a:gd name="T30" fmla="*/ 18 w 84"/>
                <a:gd name="T31" fmla="*/ 141 h 78"/>
                <a:gd name="T32" fmla="*/ 37 w 84"/>
                <a:gd name="T33" fmla="*/ 141 h 78"/>
                <a:gd name="T34" fmla="*/ 71 w 84"/>
                <a:gd name="T35" fmla="*/ 152 h 78"/>
                <a:gd name="T36" fmla="*/ 71 w 84"/>
                <a:gd name="T37" fmla="*/ 152 h 78"/>
                <a:gd name="T38" fmla="*/ 86 w 84"/>
                <a:gd name="T39" fmla="*/ 112 h 78"/>
                <a:gd name="T40" fmla="*/ 98 w 84"/>
                <a:gd name="T41" fmla="*/ 98 h 78"/>
                <a:gd name="T42" fmla="*/ 92 w 84"/>
                <a:gd name="T43" fmla="*/ 86 h 78"/>
                <a:gd name="T44" fmla="*/ 80 w 84"/>
                <a:gd name="T45" fmla="*/ 55 h 78"/>
                <a:gd name="T46" fmla="*/ 80 w 84"/>
                <a:gd name="T47" fmla="*/ 70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415A6B"/>
            </a:solidFill>
            <a:ln w="9525">
              <a:solidFill>
                <a:srgbClr val="000000"/>
              </a:solidFill>
              <a:prstDash val="solid"/>
              <a:round/>
              <a:headEnd/>
              <a:tailEnd/>
            </a:ln>
          </p:spPr>
          <p:txBody>
            <a:bodyPr/>
            <a:lstStyle/>
            <a:p>
              <a:endParaRPr lang="en-US"/>
            </a:p>
          </p:txBody>
        </p:sp>
        <p:sp>
          <p:nvSpPr>
            <p:cNvPr id="18726" name="Freeform 312"/>
            <p:cNvSpPr>
              <a:spLocks noChangeAspect="1"/>
            </p:cNvSpPr>
            <p:nvPr/>
          </p:nvSpPr>
          <p:spPr bwMode="auto">
            <a:xfrm>
              <a:off x="4716" y="1851"/>
              <a:ext cx="49" cy="67"/>
            </a:xfrm>
            <a:custGeom>
              <a:avLst/>
              <a:gdLst>
                <a:gd name="T0" fmla="*/ 55 w 48"/>
                <a:gd name="T1" fmla="*/ 52 h 60"/>
                <a:gd name="T2" fmla="*/ 49 w 48"/>
                <a:gd name="T3" fmla="*/ 78 h 60"/>
                <a:gd name="T4" fmla="*/ 49 w 48"/>
                <a:gd name="T5" fmla="*/ 105 h 60"/>
                <a:gd name="T6" fmla="*/ 43 w 48"/>
                <a:gd name="T7" fmla="*/ 131 h 60"/>
                <a:gd name="T8" fmla="*/ 37 w 48"/>
                <a:gd name="T9" fmla="*/ 105 h 60"/>
                <a:gd name="T10" fmla="*/ 37 w 48"/>
                <a:gd name="T11" fmla="*/ 117 h 60"/>
                <a:gd name="T12" fmla="*/ 37 w 48"/>
                <a:gd name="T13" fmla="*/ 117 h 60"/>
                <a:gd name="T14" fmla="*/ 31 w 48"/>
                <a:gd name="T15" fmla="*/ 78 h 60"/>
                <a:gd name="T16" fmla="*/ 31 w 48"/>
                <a:gd name="T17" fmla="*/ 65 h 60"/>
                <a:gd name="T18" fmla="*/ 12 w 48"/>
                <a:gd name="T19" fmla="*/ 39 h 60"/>
                <a:gd name="T20" fmla="*/ 18 w 48"/>
                <a:gd name="T21" fmla="*/ 65 h 60"/>
                <a:gd name="T22" fmla="*/ 12 w 48"/>
                <a:gd name="T23" fmla="*/ 65 h 60"/>
                <a:gd name="T24" fmla="*/ 6 w 48"/>
                <a:gd name="T25" fmla="*/ 39 h 60"/>
                <a:gd name="T26" fmla="*/ 12 w 48"/>
                <a:gd name="T27" fmla="*/ 39 h 60"/>
                <a:gd name="T28" fmla="*/ 0 w 48"/>
                <a:gd name="T29" fmla="*/ 26 h 60"/>
                <a:gd name="T30" fmla="*/ 18 w 48"/>
                <a:gd name="T31" fmla="*/ 0 h 60"/>
                <a:gd name="T32" fmla="*/ 37 w 48"/>
                <a:gd name="T33" fmla="*/ 13 h 60"/>
                <a:gd name="T34" fmla="*/ 43 w 48"/>
                <a:gd name="T35" fmla="*/ 26 h 60"/>
                <a:gd name="T36" fmla="*/ 43 w 48"/>
                <a:gd name="T37" fmla="*/ 39 h 60"/>
                <a:gd name="T38" fmla="*/ 55 w 48"/>
                <a:gd name="T39" fmla="*/ 52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415A6B"/>
            </a:solidFill>
            <a:ln w="9525">
              <a:solidFill>
                <a:srgbClr val="000000"/>
              </a:solidFill>
              <a:prstDash val="solid"/>
              <a:round/>
              <a:headEnd/>
              <a:tailEnd/>
            </a:ln>
          </p:spPr>
          <p:txBody>
            <a:bodyPr/>
            <a:lstStyle/>
            <a:p>
              <a:endParaRPr lang="en-US"/>
            </a:p>
          </p:txBody>
        </p:sp>
        <p:sp>
          <p:nvSpPr>
            <p:cNvPr id="18727" name="Freeform 313"/>
            <p:cNvSpPr>
              <a:spLocks noChangeAspect="1"/>
            </p:cNvSpPr>
            <p:nvPr/>
          </p:nvSpPr>
          <p:spPr bwMode="auto">
            <a:xfrm>
              <a:off x="4759" y="1844"/>
              <a:ext cx="42" cy="34"/>
            </a:xfrm>
            <a:custGeom>
              <a:avLst/>
              <a:gdLst>
                <a:gd name="T0" fmla="*/ 36 w 42"/>
                <a:gd name="T1" fmla="*/ 42 h 30"/>
                <a:gd name="T2" fmla="*/ 18 w 42"/>
                <a:gd name="T3" fmla="*/ 42 h 30"/>
                <a:gd name="T4" fmla="*/ 18 w 42"/>
                <a:gd name="T5" fmla="*/ 74 h 30"/>
                <a:gd name="T6" fmla="*/ 6 w 42"/>
                <a:gd name="T7" fmla="*/ 58 h 30"/>
                <a:gd name="T8" fmla="*/ 6 w 42"/>
                <a:gd name="T9" fmla="*/ 42 h 30"/>
                <a:gd name="T10" fmla="*/ 0 w 42"/>
                <a:gd name="T11" fmla="*/ 42 h 30"/>
                <a:gd name="T12" fmla="*/ 12 w 42"/>
                <a:gd name="T13" fmla="*/ 14 h 30"/>
                <a:gd name="T14" fmla="*/ 18 w 42"/>
                <a:gd name="T15" fmla="*/ 14 h 30"/>
                <a:gd name="T16" fmla="*/ 30 w 42"/>
                <a:gd name="T17" fmla="*/ 0 h 30"/>
                <a:gd name="T18" fmla="*/ 36 w 42"/>
                <a:gd name="T19" fmla="*/ 14 h 30"/>
                <a:gd name="T20" fmla="*/ 42 w 42"/>
                <a:gd name="T21" fmla="*/ 29 h 30"/>
                <a:gd name="T22" fmla="*/ 36 w 42"/>
                <a:gd name="T23" fmla="*/ 42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415A6B"/>
            </a:solidFill>
            <a:ln w="9525">
              <a:solidFill>
                <a:srgbClr val="000000"/>
              </a:solidFill>
              <a:prstDash val="solid"/>
              <a:round/>
              <a:headEnd/>
              <a:tailEnd/>
            </a:ln>
          </p:spPr>
          <p:txBody>
            <a:bodyPr/>
            <a:lstStyle/>
            <a:p>
              <a:endParaRPr lang="en-US"/>
            </a:p>
          </p:txBody>
        </p:sp>
        <p:sp>
          <p:nvSpPr>
            <p:cNvPr id="18728" name="Freeform 314"/>
            <p:cNvSpPr>
              <a:spLocks noChangeAspect="1"/>
            </p:cNvSpPr>
            <p:nvPr/>
          </p:nvSpPr>
          <p:spPr bwMode="auto">
            <a:xfrm>
              <a:off x="4735" y="2012"/>
              <a:ext cx="6" cy="13"/>
            </a:xfrm>
            <a:custGeom>
              <a:avLst/>
              <a:gdLst>
                <a:gd name="T0" fmla="*/ 0 w 6"/>
                <a:gd name="T1" fmla="*/ 20 h 12"/>
                <a:gd name="T2" fmla="*/ 6 w 6"/>
                <a:gd name="T3" fmla="*/ 0 h 12"/>
                <a:gd name="T4" fmla="*/ 6 w 6"/>
                <a:gd name="T5" fmla="*/ 0 h 12"/>
                <a:gd name="T6" fmla="*/ 0 w 6"/>
                <a:gd name="T7" fmla="*/ 2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12"/>
                  </a:moveTo>
                  <a:lnTo>
                    <a:pt x="6" y="0"/>
                  </a:lnTo>
                  <a:lnTo>
                    <a:pt x="0" y="12"/>
                  </a:lnTo>
                  <a:close/>
                </a:path>
              </a:pathLst>
            </a:custGeom>
            <a:solidFill>
              <a:srgbClr val="E1E1E1"/>
            </a:solidFill>
            <a:ln w="9525">
              <a:solidFill>
                <a:srgbClr val="000000"/>
              </a:solidFill>
              <a:prstDash val="solid"/>
              <a:round/>
              <a:headEnd/>
              <a:tailEnd/>
            </a:ln>
          </p:spPr>
          <p:txBody>
            <a:bodyPr/>
            <a:lstStyle/>
            <a:p>
              <a:endParaRPr lang="en-US"/>
            </a:p>
          </p:txBody>
        </p:sp>
        <p:sp>
          <p:nvSpPr>
            <p:cNvPr id="18729" name="Freeform 315"/>
            <p:cNvSpPr>
              <a:spLocks noChangeAspect="1"/>
            </p:cNvSpPr>
            <p:nvPr/>
          </p:nvSpPr>
          <p:spPr bwMode="auto">
            <a:xfrm>
              <a:off x="4820" y="1756"/>
              <a:ext cx="5" cy="7"/>
            </a:xfrm>
            <a:custGeom>
              <a:avLst/>
              <a:gdLst>
                <a:gd name="T0" fmla="*/ 3 w 6"/>
                <a:gd name="T1" fmla="*/ 18 h 6"/>
                <a:gd name="T2" fmla="*/ 0 w 6"/>
                <a:gd name="T3" fmla="*/ 0 h 6"/>
                <a:gd name="T4" fmla="*/ 0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239FB1"/>
            </a:solidFill>
            <a:ln w="9525">
              <a:solidFill>
                <a:srgbClr val="000000"/>
              </a:solidFill>
              <a:prstDash val="solid"/>
              <a:round/>
              <a:headEnd/>
              <a:tailEnd/>
            </a:ln>
          </p:spPr>
          <p:txBody>
            <a:bodyPr/>
            <a:lstStyle/>
            <a:p>
              <a:endParaRPr lang="en-US"/>
            </a:p>
          </p:txBody>
        </p:sp>
        <p:sp>
          <p:nvSpPr>
            <p:cNvPr id="18730" name="Freeform 316"/>
            <p:cNvSpPr>
              <a:spLocks noChangeAspect="1"/>
            </p:cNvSpPr>
            <p:nvPr/>
          </p:nvSpPr>
          <p:spPr bwMode="auto">
            <a:xfrm>
              <a:off x="4728" y="1885"/>
              <a:ext cx="7" cy="6"/>
            </a:xfrm>
            <a:custGeom>
              <a:avLst/>
              <a:gdLst>
                <a:gd name="T0" fmla="*/ 18 w 6"/>
                <a:gd name="T1" fmla="*/ 0 h 6"/>
                <a:gd name="T2" fmla="*/ 18 w 6"/>
                <a:gd name="T3" fmla="*/ 6 h 6"/>
                <a:gd name="T4" fmla="*/ 0 w 6"/>
                <a:gd name="T5" fmla="*/ 0 h 6"/>
                <a:gd name="T6" fmla="*/ 1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6"/>
                  </a:lnTo>
                  <a:lnTo>
                    <a:pt x="0" y="0"/>
                  </a:lnTo>
                  <a:lnTo>
                    <a:pt x="6" y="0"/>
                  </a:lnTo>
                  <a:close/>
                </a:path>
              </a:pathLst>
            </a:custGeom>
            <a:solidFill>
              <a:srgbClr val="239FB1"/>
            </a:solidFill>
            <a:ln w="9525">
              <a:solidFill>
                <a:srgbClr val="000000"/>
              </a:solidFill>
              <a:prstDash val="solid"/>
              <a:round/>
              <a:headEnd/>
              <a:tailEnd/>
            </a:ln>
          </p:spPr>
          <p:txBody>
            <a:bodyPr/>
            <a:lstStyle/>
            <a:p>
              <a:endParaRPr lang="en-US"/>
            </a:p>
          </p:txBody>
        </p:sp>
        <p:sp>
          <p:nvSpPr>
            <p:cNvPr id="18731" name="Freeform 317"/>
            <p:cNvSpPr>
              <a:spLocks noChangeAspect="1"/>
            </p:cNvSpPr>
            <p:nvPr/>
          </p:nvSpPr>
          <p:spPr bwMode="auto">
            <a:xfrm>
              <a:off x="4572" y="1648"/>
              <a:ext cx="77" cy="115"/>
            </a:xfrm>
            <a:custGeom>
              <a:avLst/>
              <a:gdLst>
                <a:gd name="T0" fmla="*/ 18 w 77"/>
                <a:gd name="T1" fmla="*/ 167 h 102"/>
                <a:gd name="T2" fmla="*/ 6 w 77"/>
                <a:gd name="T3" fmla="*/ 152 h 102"/>
                <a:gd name="T4" fmla="*/ 0 w 77"/>
                <a:gd name="T5" fmla="*/ 140 h 102"/>
                <a:gd name="T6" fmla="*/ 6 w 77"/>
                <a:gd name="T7" fmla="*/ 112 h 102"/>
                <a:gd name="T8" fmla="*/ 18 w 77"/>
                <a:gd name="T9" fmla="*/ 69 h 102"/>
                <a:gd name="T10" fmla="*/ 23 w 77"/>
                <a:gd name="T11" fmla="*/ 69 h 102"/>
                <a:gd name="T12" fmla="*/ 41 w 77"/>
                <a:gd name="T13" fmla="*/ 86 h 102"/>
                <a:gd name="T14" fmla="*/ 35 w 77"/>
                <a:gd name="T15" fmla="*/ 54 h 102"/>
                <a:gd name="T16" fmla="*/ 41 w 77"/>
                <a:gd name="T17" fmla="*/ 54 h 102"/>
                <a:gd name="T18" fmla="*/ 53 w 77"/>
                <a:gd name="T19" fmla="*/ 29 h 102"/>
                <a:gd name="T20" fmla="*/ 53 w 77"/>
                <a:gd name="T21" fmla="*/ 0 h 102"/>
                <a:gd name="T22" fmla="*/ 71 w 77"/>
                <a:gd name="T23" fmla="*/ 29 h 102"/>
                <a:gd name="T24" fmla="*/ 71 w 77"/>
                <a:gd name="T25" fmla="*/ 42 h 102"/>
                <a:gd name="T26" fmla="*/ 65 w 77"/>
                <a:gd name="T27" fmla="*/ 54 h 102"/>
                <a:gd name="T28" fmla="*/ 71 w 77"/>
                <a:gd name="T29" fmla="*/ 112 h 102"/>
                <a:gd name="T30" fmla="*/ 65 w 77"/>
                <a:gd name="T31" fmla="*/ 126 h 102"/>
                <a:gd name="T32" fmla="*/ 53 w 77"/>
                <a:gd name="T33" fmla="*/ 152 h 102"/>
                <a:gd name="T34" fmla="*/ 59 w 77"/>
                <a:gd name="T35" fmla="*/ 180 h 102"/>
                <a:gd name="T36" fmla="*/ 77 w 77"/>
                <a:gd name="T37" fmla="*/ 207 h 102"/>
                <a:gd name="T38" fmla="*/ 71 w 77"/>
                <a:gd name="T39" fmla="*/ 223 h 102"/>
                <a:gd name="T40" fmla="*/ 59 w 77"/>
                <a:gd name="T41" fmla="*/ 238 h 102"/>
                <a:gd name="T42" fmla="*/ 53 w 77"/>
                <a:gd name="T43" fmla="*/ 238 h 102"/>
                <a:gd name="T44" fmla="*/ 41 w 77"/>
                <a:gd name="T45" fmla="*/ 238 h 102"/>
                <a:gd name="T46" fmla="*/ 35 w 77"/>
                <a:gd name="T47" fmla="*/ 238 h 102"/>
                <a:gd name="T48" fmla="*/ 29 w 77"/>
                <a:gd name="T49" fmla="*/ 238 h 102"/>
                <a:gd name="T50" fmla="*/ 23 w 77"/>
                <a:gd name="T51" fmla="*/ 223 h 102"/>
                <a:gd name="T52" fmla="*/ 23 w 77"/>
                <a:gd name="T53" fmla="*/ 207 h 102"/>
                <a:gd name="T54" fmla="*/ 29 w 77"/>
                <a:gd name="T55" fmla="*/ 195 h 102"/>
                <a:gd name="T56" fmla="*/ 23 w 77"/>
                <a:gd name="T57" fmla="*/ 195 h 102"/>
                <a:gd name="T58" fmla="*/ 18 w 77"/>
                <a:gd name="T59" fmla="*/ 167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990033"/>
            </a:solidFill>
            <a:ln w="9525">
              <a:solidFill>
                <a:srgbClr val="000000"/>
              </a:solidFill>
              <a:prstDash val="solid"/>
              <a:round/>
              <a:headEnd/>
              <a:tailEnd/>
            </a:ln>
          </p:spPr>
          <p:txBody>
            <a:bodyPr/>
            <a:lstStyle/>
            <a:p>
              <a:endParaRPr lang="en-US"/>
            </a:p>
          </p:txBody>
        </p:sp>
        <p:sp>
          <p:nvSpPr>
            <p:cNvPr id="18732" name="Freeform 318"/>
            <p:cNvSpPr>
              <a:spLocks noChangeAspect="1"/>
            </p:cNvSpPr>
            <p:nvPr/>
          </p:nvSpPr>
          <p:spPr bwMode="auto">
            <a:xfrm>
              <a:off x="4625" y="1749"/>
              <a:ext cx="74" cy="95"/>
            </a:xfrm>
            <a:custGeom>
              <a:avLst/>
              <a:gdLst>
                <a:gd name="T0" fmla="*/ 49 w 72"/>
                <a:gd name="T1" fmla="*/ 185 h 84"/>
                <a:gd name="T2" fmla="*/ 49 w 72"/>
                <a:gd name="T3" fmla="*/ 185 h 84"/>
                <a:gd name="T4" fmla="*/ 43 w 72"/>
                <a:gd name="T5" fmla="*/ 185 h 84"/>
                <a:gd name="T6" fmla="*/ 37 w 72"/>
                <a:gd name="T7" fmla="*/ 198 h 84"/>
                <a:gd name="T8" fmla="*/ 37 w 72"/>
                <a:gd name="T9" fmla="*/ 185 h 84"/>
                <a:gd name="T10" fmla="*/ 37 w 72"/>
                <a:gd name="T11" fmla="*/ 185 h 84"/>
                <a:gd name="T12" fmla="*/ 37 w 72"/>
                <a:gd name="T13" fmla="*/ 170 h 84"/>
                <a:gd name="T14" fmla="*/ 31 w 72"/>
                <a:gd name="T15" fmla="*/ 170 h 84"/>
                <a:gd name="T16" fmla="*/ 25 w 72"/>
                <a:gd name="T17" fmla="*/ 143 h 84"/>
                <a:gd name="T18" fmla="*/ 25 w 72"/>
                <a:gd name="T19" fmla="*/ 128 h 84"/>
                <a:gd name="T20" fmla="*/ 25 w 72"/>
                <a:gd name="T21" fmla="*/ 113 h 84"/>
                <a:gd name="T22" fmla="*/ 6 w 72"/>
                <a:gd name="T23" fmla="*/ 86 h 84"/>
                <a:gd name="T24" fmla="*/ 6 w 72"/>
                <a:gd name="T25" fmla="*/ 86 h 84"/>
                <a:gd name="T26" fmla="*/ 6 w 72"/>
                <a:gd name="T27" fmla="*/ 70 h 84"/>
                <a:gd name="T28" fmla="*/ 25 w 72"/>
                <a:gd name="T29" fmla="*/ 86 h 84"/>
                <a:gd name="T30" fmla="*/ 12 w 72"/>
                <a:gd name="T31" fmla="*/ 70 h 84"/>
                <a:gd name="T32" fmla="*/ 6 w 72"/>
                <a:gd name="T33" fmla="*/ 42 h 84"/>
                <a:gd name="T34" fmla="*/ 0 w 72"/>
                <a:gd name="T35" fmla="*/ 29 h 84"/>
                <a:gd name="T36" fmla="*/ 6 w 72"/>
                <a:gd name="T37" fmla="*/ 29 h 84"/>
                <a:gd name="T38" fmla="*/ 25 w 72"/>
                <a:gd name="T39" fmla="*/ 14 h 84"/>
                <a:gd name="T40" fmla="*/ 31 w 72"/>
                <a:gd name="T41" fmla="*/ 0 h 84"/>
                <a:gd name="T42" fmla="*/ 74 w 72"/>
                <a:gd name="T43" fmla="*/ 86 h 84"/>
                <a:gd name="T44" fmla="*/ 86 w 72"/>
                <a:gd name="T45" fmla="*/ 157 h 84"/>
                <a:gd name="T46" fmla="*/ 74 w 72"/>
                <a:gd name="T47" fmla="*/ 157 h 84"/>
                <a:gd name="T48" fmla="*/ 67 w 72"/>
                <a:gd name="T49" fmla="*/ 170 h 84"/>
                <a:gd name="T50" fmla="*/ 55 w 72"/>
                <a:gd name="T51" fmla="*/ 170 h 84"/>
                <a:gd name="T52" fmla="*/ 55 w 72"/>
                <a:gd name="T53" fmla="*/ 170 h 84"/>
                <a:gd name="T54" fmla="*/ 55 w 72"/>
                <a:gd name="T55" fmla="*/ 185 h 84"/>
                <a:gd name="T56" fmla="*/ 49 w 72"/>
                <a:gd name="T57" fmla="*/ 185 h 84"/>
                <a:gd name="T58" fmla="*/ 49 w 72"/>
                <a:gd name="T59" fmla="*/ 185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415A6B"/>
            </a:solidFill>
            <a:ln w="9525">
              <a:solidFill>
                <a:srgbClr val="000000"/>
              </a:solidFill>
              <a:prstDash val="solid"/>
              <a:round/>
              <a:headEnd/>
              <a:tailEnd/>
            </a:ln>
          </p:spPr>
          <p:txBody>
            <a:bodyPr/>
            <a:lstStyle/>
            <a:p>
              <a:endParaRPr lang="en-US"/>
            </a:p>
          </p:txBody>
        </p:sp>
        <p:sp>
          <p:nvSpPr>
            <p:cNvPr id="18733" name="Freeform 319"/>
            <p:cNvSpPr>
              <a:spLocks noChangeAspect="1"/>
            </p:cNvSpPr>
            <p:nvPr/>
          </p:nvSpPr>
          <p:spPr bwMode="auto">
            <a:xfrm>
              <a:off x="4619" y="2046"/>
              <a:ext cx="25" cy="73"/>
            </a:xfrm>
            <a:custGeom>
              <a:avLst/>
              <a:gdLst>
                <a:gd name="T0" fmla="*/ 19 w 24"/>
                <a:gd name="T1" fmla="*/ 136 h 66"/>
                <a:gd name="T2" fmla="*/ 0 w 24"/>
                <a:gd name="T3" fmla="*/ 97 h 66"/>
                <a:gd name="T4" fmla="*/ 0 w 24"/>
                <a:gd name="T5" fmla="*/ 61 h 66"/>
                <a:gd name="T6" fmla="*/ 6 w 24"/>
                <a:gd name="T7" fmla="*/ 37 h 66"/>
                <a:gd name="T8" fmla="*/ 19 w 24"/>
                <a:gd name="T9" fmla="*/ 0 h 66"/>
                <a:gd name="T10" fmla="*/ 31 w 24"/>
                <a:gd name="T11" fmla="*/ 13 h 66"/>
                <a:gd name="T12" fmla="*/ 25 w 24"/>
                <a:gd name="T13" fmla="*/ 111 h 66"/>
                <a:gd name="T14" fmla="*/ 19 w 24"/>
                <a:gd name="T15" fmla="*/ 136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66">
                  <a:moveTo>
                    <a:pt x="12" y="66"/>
                  </a:moveTo>
                  <a:lnTo>
                    <a:pt x="0" y="48"/>
                  </a:lnTo>
                  <a:lnTo>
                    <a:pt x="0" y="30"/>
                  </a:lnTo>
                  <a:lnTo>
                    <a:pt x="6" y="18"/>
                  </a:lnTo>
                  <a:lnTo>
                    <a:pt x="12" y="0"/>
                  </a:lnTo>
                  <a:lnTo>
                    <a:pt x="24" y="6"/>
                  </a:lnTo>
                  <a:lnTo>
                    <a:pt x="18" y="54"/>
                  </a:lnTo>
                  <a:lnTo>
                    <a:pt x="12" y="66"/>
                  </a:lnTo>
                  <a:close/>
                </a:path>
              </a:pathLst>
            </a:custGeom>
            <a:solidFill>
              <a:srgbClr val="990134"/>
            </a:solidFill>
            <a:ln w="9525">
              <a:solidFill>
                <a:srgbClr val="000000"/>
              </a:solidFill>
              <a:prstDash val="solid"/>
              <a:round/>
              <a:headEnd/>
              <a:tailEnd/>
            </a:ln>
          </p:spPr>
          <p:txBody>
            <a:bodyPr/>
            <a:lstStyle/>
            <a:p>
              <a:endParaRPr lang="en-US"/>
            </a:p>
          </p:txBody>
        </p:sp>
        <p:sp>
          <p:nvSpPr>
            <p:cNvPr id="18734" name="Freeform 320"/>
            <p:cNvSpPr>
              <a:spLocks noChangeAspect="1"/>
            </p:cNvSpPr>
            <p:nvPr/>
          </p:nvSpPr>
          <p:spPr bwMode="auto">
            <a:xfrm>
              <a:off x="3891" y="1453"/>
              <a:ext cx="527" cy="229"/>
            </a:xfrm>
            <a:custGeom>
              <a:avLst/>
              <a:gdLst>
                <a:gd name="T0" fmla="*/ 333 w 520"/>
                <a:gd name="T1" fmla="*/ 457 h 203"/>
                <a:gd name="T2" fmla="*/ 309 w 520"/>
                <a:gd name="T3" fmla="*/ 430 h 203"/>
                <a:gd name="T4" fmla="*/ 254 w 520"/>
                <a:gd name="T5" fmla="*/ 430 h 203"/>
                <a:gd name="T6" fmla="*/ 212 w 520"/>
                <a:gd name="T7" fmla="*/ 416 h 203"/>
                <a:gd name="T8" fmla="*/ 175 w 520"/>
                <a:gd name="T9" fmla="*/ 346 h 203"/>
                <a:gd name="T10" fmla="*/ 127 w 520"/>
                <a:gd name="T11" fmla="*/ 318 h 203"/>
                <a:gd name="T12" fmla="*/ 78 w 520"/>
                <a:gd name="T13" fmla="*/ 267 h 203"/>
                <a:gd name="T14" fmla="*/ 49 w 520"/>
                <a:gd name="T15" fmla="*/ 195 h 203"/>
                <a:gd name="T16" fmla="*/ 6 w 520"/>
                <a:gd name="T17" fmla="*/ 152 h 203"/>
                <a:gd name="T18" fmla="*/ 0 w 520"/>
                <a:gd name="T19" fmla="*/ 126 h 203"/>
                <a:gd name="T20" fmla="*/ 24 w 520"/>
                <a:gd name="T21" fmla="*/ 98 h 203"/>
                <a:gd name="T22" fmla="*/ 60 w 520"/>
                <a:gd name="T23" fmla="*/ 55 h 203"/>
                <a:gd name="T24" fmla="*/ 96 w 520"/>
                <a:gd name="T25" fmla="*/ 86 h 203"/>
                <a:gd name="T26" fmla="*/ 151 w 520"/>
                <a:gd name="T27" fmla="*/ 98 h 203"/>
                <a:gd name="T28" fmla="*/ 145 w 520"/>
                <a:gd name="T29" fmla="*/ 42 h 203"/>
                <a:gd name="T30" fmla="*/ 181 w 520"/>
                <a:gd name="T31" fmla="*/ 14 h 203"/>
                <a:gd name="T32" fmla="*/ 224 w 520"/>
                <a:gd name="T33" fmla="*/ 55 h 203"/>
                <a:gd name="T34" fmla="*/ 276 w 520"/>
                <a:gd name="T35" fmla="*/ 70 h 203"/>
                <a:gd name="T36" fmla="*/ 333 w 520"/>
                <a:gd name="T37" fmla="*/ 112 h 203"/>
                <a:gd name="T38" fmla="*/ 394 w 520"/>
                <a:gd name="T39" fmla="*/ 112 h 203"/>
                <a:gd name="T40" fmla="*/ 433 w 520"/>
                <a:gd name="T41" fmla="*/ 86 h 203"/>
                <a:gd name="T42" fmla="*/ 478 w 520"/>
                <a:gd name="T43" fmla="*/ 98 h 203"/>
                <a:gd name="T44" fmla="*/ 484 w 520"/>
                <a:gd name="T45" fmla="*/ 167 h 203"/>
                <a:gd name="T46" fmla="*/ 491 w 520"/>
                <a:gd name="T47" fmla="*/ 195 h 203"/>
                <a:gd name="T48" fmla="*/ 519 w 520"/>
                <a:gd name="T49" fmla="*/ 195 h 203"/>
                <a:gd name="T50" fmla="*/ 563 w 520"/>
                <a:gd name="T51" fmla="*/ 224 h 203"/>
                <a:gd name="T52" fmla="*/ 539 w 520"/>
                <a:gd name="T53" fmla="*/ 238 h 203"/>
                <a:gd name="T54" fmla="*/ 519 w 520"/>
                <a:gd name="T55" fmla="*/ 290 h 203"/>
                <a:gd name="T56" fmla="*/ 478 w 520"/>
                <a:gd name="T57" fmla="*/ 318 h 203"/>
                <a:gd name="T58" fmla="*/ 460 w 520"/>
                <a:gd name="T59" fmla="*/ 346 h 203"/>
                <a:gd name="T60" fmla="*/ 440 w 520"/>
                <a:gd name="T61" fmla="*/ 430 h 203"/>
                <a:gd name="T62" fmla="*/ 388 w 520"/>
                <a:gd name="T63" fmla="*/ 457 h 203"/>
                <a:gd name="T64" fmla="*/ 362 w 520"/>
                <a:gd name="T65" fmla="*/ 457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990033"/>
            </a:solidFill>
            <a:ln w="9525">
              <a:solidFill>
                <a:srgbClr val="000000"/>
              </a:solidFill>
              <a:prstDash val="solid"/>
              <a:round/>
              <a:headEnd/>
              <a:tailEnd/>
            </a:ln>
          </p:spPr>
          <p:txBody>
            <a:bodyPr/>
            <a:lstStyle/>
            <a:p>
              <a:endParaRPr lang="en-US"/>
            </a:p>
          </p:txBody>
        </p:sp>
        <p:sp>
          <p:nvSpPr>
            <p:cNvPr id="18735" name="Freeform 321"/>
            <p:cNvSpPr>
              <a:spLocks noChangeAspect="1"/>
            </p:cNvSpPr>
            <p:nvPr/>
          </p:nvSpPr>
          <p:spPr bwMode="auto">
            <a:xfrm>
              <a:off x="3255" y="1379"/>
              <a:ext cx="625" cy="310"/>
            </a:xfrm>
            <a:custGeom>
              <a:avLst/>
              <a:gdLst>
                <a:gd name="T0" fmla="*/ 78 w 616"/>
                <a:gd name="T1" fmla="*/ 375 h 275"/>
                <a:gd name="T2" fmla="*/ 54 w 616"/>
                <a:gd name="T3" fmla="*/ 402 h 275"/>
                <a:gd name="T4" fmla="*/ 0 w 616"/>
                <a:gd name="T5" fmla="*/ 291 h 275"/>
                <a:gd name="T6" fmla="*/ 6 w 616"/>
                <a:gd name="T7" fmla="*/ 194 h 275"/>
                <a:gd name="T8" fmla="*/ 24 w 616"/>
                <a:gd name="T9" fmla="*/ 194 h 275"/>
                <a:gd name="T10" fmla="*/ 54 w 616"/>
                <a:gd name="T11" fmla="*/ 151 h 275"/>
                <a:gd name="T12" fmla="*/ 127 w 616"/>
                <a:gd name="T13" fmla="*/ 194 h 275"/>
                <a:gd name="T14" fmla="*/ 185 w 616"/>
                <a:gd name="T15" fmla="*/ 180 h 275"/>
                <a:gd name="T16" fmla="*/ 218 w 616"/>
                <a:gd name="T17" fmla="*/ 180 h 275"/>
                <a:gd name="T18" fmla="*/ 212 w 616"/>
                <a:gd name="T19" fmla="*/ 86 h 275"/>
                <a:gd name="T20" fmla="*/ 206 w 616"/>
                <a:gd name="T21" fmla="*/ 69 h 275"/>
                <a:gd name="T22" fmla="*/ 250 w 616"/>
                <a:gd name="T23" fmla="*/ 54 h 275"/>
                <a:gd name="T24" fmla="*/ 291 w 616"/>
                <a:gd name="T25" fmla="*/ 29 h 275"/>
                <a:gd name="T26" fmla="*/ 331 w 616"/>
                <a:gd name="T27" fmla="*/ 0 h 275"/>
                <a:gd name="T28" fmla="*/ 358 w 616"/>
                <a:gd name="T29" fmla="*/ 29 h 275"/>
                <a:gd name="T30" fmla="*/ 403 w 616"/>
                <a:gd name="T31" fmla="*/ 69 h 275"/>
                <a:gd name="T32" fmla="*/ 436 w 616"/>
                <a:gd name="T33" fmla="*/ 54 h 275"/>
                <a:gd name="T34" fmla="*/ 462 w 616"/>
                <a:gd name="T35" fmla="*/ 42 h 275"/>
                <a:gd name="T36" fmla="*/ 483 w 616"/>
                <a:gd name="T37" fmla="*/ 98 h 275"/>
                <a:gd name="T38" fmla="*/ 556 w 616"/>
                <a:gd name="T39" fmla="*/ 194 h 275"/>
                <a:gd name="T40" fmla="*/ 570 w 616"/>
                <a:gd name="T41" fmla="*/ 194 h 275"/>
                <a:gd name="T42" fmla="*/ 615 w 616"/>
                <a:gd name="T43" fmla="*/ 223 h 275"/>
                <a:gd name="T44" fmla="*/ 662 w 616"/>
                <a:gd name="T45" fmla="*/ 238 h 275"/>
                <a:gd name="T46" fmla="*/ 675 w 616"/>
                <a:gd name="T47" fmla="*/ 319 h 275"/>
                <a:gd name="T48" fmla="*/ 675 w 616"/>
                <a:gd name="T49" fmla="*/ 375 h 275"/>
                <a:gd name="T50" fmla="*/ 629 w 616"/>
                <a:gd name="T51" fmla="*/ 360 h 275"/>
                <a:gd name="T52" fmla="*/ 636 w 616"/>
                <a:gd name="T53" fmla="*/ 441 h 275"/>
                <a:gd name="T54" fmla="*/ 615 w 616"/>
                <a:gd name="T55" fmla="*/ 455 h 275"/>
                <a:gd name="T56" fmla="*/ 609 w 616"/>
                <a:gd name="T57" fmla="*/ 484 h 275"/>
                <a:gd name="T58" fmla="*/ 622 w 616"/>
                <a:gd name="T59" fmla="*/ 552 h 275"/>
                <a:gd name="T60" fmla="*/ 622 w 616"/>
                <a:gd name="T61" fmla="*/ 567 h 275"/>
                <a:gd name="T62" fmla="*/ 576 w 616"/>
                <a:gd name="T63" fmla="*/ 540 h 275"/>
                <a:gd name="T64" fmla="*/ 528 w 616"/>
                <a:gd name="T65" fmla="*/ 552 h 275"/>
                <a:gd name="T66" fmla="*/ 503 w 616"/>
                <a:gd name="T67" fmla="*/ 567 h 275"/>
                <a:gd name="T68" fmla="*/ 462 w 616"/>
                <a:gd name="T69" fmla="*/ 567 h 275"/>
                <a:gd name="T70" fmla="*/ 417 w 616"/>
                <a:gd name="T71" fmla="*/ 635 h 275"/>
                <a:gd name="T72" fmla="*/ 383 w 616"/>
                <a:gd name="T73" fmla="*/ 596 h 275"/>
                <a:gd name="T74" fmla="*/ 364 w 616"/>
                <a:gd name="T75" fmla="*/ 526 h 275"/>
                <a:gd name="T76" fmla="*/ 303 w 616"/>
                <a:gd name="T77" fmla="*/ 526 h 275"/>
                <a:gd name="T78" fmla="*/ 273 w 616"/>
                <a:gd name="T79" fmla="*/ 470 h 275"/>
                <a:gd name="T80" fmla="*/ 224 w 616"/>
                <a:gd name="T81" fmla="*/ 429 h 275"/>
                <a:gd name="T82" fmla="*/ 185 w 616"/>
                <a:gd name="T83" fmla="*/ 497 h 275"/>
                <a:gd name="T84" fmla="*/ 200 w 616"/>
                <a:gd name="T85" fmla="*/ 622 h 275"/>
                <a:gd name="T86" fmla="*/ 157 w 616"/>
                <a:gd name="T87" fmla="*/ 596 h 275"/>
                <a:gd name="T88" fmla="*/ 127 w 616"/>
                <a:gd name="T89" fmla="*/ 567 h 275"/>
                <a:gd name="T90" fmla="*/ 102 w 616"/>
                <a:gd name="T91" fmla="*/ 540 h 275"/>
                <a:gd name="T92" fmla="*/ 78 w 616"/>
                <a:gd name="T93" fmla="*/ 484 h 275"/>
                <a:gd name="T94" fmla="*/ 90 w 616"/>
                <a:gd name="T95" fmla="*/ 470 h 275"/>
                <a:gd name="T96" fmla="*/ 127 w 616"/>
                <a:gd name="T97" fmla="*/ 441 h 275"/>
                <a:gd name="T98" fmla="*/ 121 w 616"/>
                <a:gd name="T99" fmla="*/ 375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990033"/>
            </a:solidFill>
            <a:ln w="9525">
              <a:solidFill>
                <a:srgbClr val="000000"/>
              </a:solidFill>
              <a:prstDash val="solid"/>
              <a:round/>
              <a:headEnd/>
              <a:tailEnd/>
            </a:ln>
          </p:spPr>
          <p:txBody>
            <a:bodyPr/>
            <a:lstStyle/>
            <a:p>
              <a:endParaRPr lang="en-US"/>
            </a:p>
          </p:txBody>
        </p:sp>
        <p:sp>
          <p:nvSpPr>
            <p:cNvPr id="18736" name="Freeform 322"/>
            <p:cNvSpPr>
              <a:spLocks noChangeAspect="1"/>
            </p:cNvSpPr>
            <p:nvPr/>
          </p:nvSpPr>
          <p:spPr bwMode="auto">
            <a:xfrm>
              <a:off x="3160" y="1628"/>
              <a:ext cx="131" cy="54"/>
            </a:xfrm>
            <a:custGeom>
              <a:avLst/>
              <a:gdLst>
                <a:gd name="T0" fmla="*/ 24 w 131"/>
                <a:gd name="T1" fmla="*/ 42 h 48"/>
                <a:gd name="T2" fmla="*/ 0 w 131"/>
                <a:gd name="T3" fmla="*/ 0 h 48"/>
                <a:gd name="T4" fmla="*/ 0 w 131"/>
                <a:gd name="T5" fmla="*/ 0 h 48"/>
                <a:gd name="T6" fmla="*/ 18 w 131"/>
                <a:gd name="T7" fmla="*/ 0 h 48"/>
                <a:gd name="T8" fmla="*/ 36 w 131"/>
                <a:gd name="T9" fmla="*/ 0 h 48"/>
                <a:gd name="T10" fmla="*/ 60 w 131"/>
                <a:gd name="T11" fmla="*/ 29 h 48"/>
                <a:gd name="T12" fmla="*/ 84 w 131"/>
                <a:gd name="T13" fmla="*/ 54 h 48"/>
                <a:gd name="T14" fmla="*/ 108 w 131"/>
                <a:gd name="T15" fmla="*/ 69 h 48"/>
                <a:gd name="T16" fmla="*/ 131 w 131"/>
                <a:gd name="T17" fmla="*/ 98 h 48"/>
                <a:gd name="T18" fmla="*/ 125 w 131"/>
                <a:gd name="T19" fmla="*/ 111 h 48"/>
                <a:gd name="T20" fmla="*/ 114 w 131"/>
                <a:gd name="T21" fmla="*/ 111 h 48"/>
                <a:gd name="T22" fmla="*/ 90 w 131"/>
                <a:gd name="T23" fmla="*/ 111 h 48"/>
                <a:gd name="T24" fmla="*/ 66 w 131"/>
                <a:gd name="T25" fmla="*/ 111 h 48"/>
                <a:gd name="T26" fmla="*/ 42 w 131"/>
                <a:gd name="T27" fmla="*/ 111 h 48"/>
                <a:gd name="T28" fmla="*/ 42 w 131"/>
                <a:gd name="T29" fmla="*/ 83 h 48"/>
                <a:gd name="T30" fmla="*/ 24 w 131"/>
                <a:gd name="T31" fmla="*/ 42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415A6B"/>
            </a:solidFill>
            <a:ln w="9525">
              <a:solidFill>
                <a:srgbClr val="000000"/>
              </a:solidFill>
              <a:prstDash val="solid"/>
              <a:round/>
              <a:headEnd/>
              <a:tailEnd/>
            </a:ln>
          </p:spPr>
          <p:txBody>
            <a:bodyPr/>
            <a:lstStyle/>
            <a:p>
              <a:endParaRPr lang="en-US"/>
            </a:p>
          </p:txBody>
        </p:sp>
        <p:sp>
          <p:nvSpPr>
            <p:cNvPr id="18737" name="Freeform 323"/>
            <p:cNvSpPr>
              <a:spLocks noChangeAspect="1"/>
            </p:cNvSpPr>
            <p:nvPr/>
          </p:nvSpPr>
          <p:spPr bwMode="auto">
            <a:xfrm>
              <a:off x="3667" y="1641"/>
              <a:ext cx="165" cy="88"/>
            </a:xfrm>
            <a:custGeom>
              <a:avLst/>
              <a:gdLst>
                <a:gd name="T0" fmla="*/ 61 w 162"/>
                <a:gd name="T1" fmla="*/ 112 h 78"/>
                <a:gd name="T2" fmla="*/ 43 w 162"/>
                <a:gd name="T3" fmla="*/ 86 h 78"/>
                <a:gd name="T4" fmla="*/ 12 w 162"/>
                <a:gd name="T5" fmla="*/ 86 h 78"/>
                <a:gd name="T6" fmla="*/ 0 w 162"/>
                <a:gd name="T7" fmla="*/ 42 h 78"/>
                <a:gd name="T8" fmla="*/ 12 w 162"/>
                <a:gd name="T9" fmla="*/ 29 h 78"/>
                <a:gd name="T10" fmla="*/ 37 w 162"/>
                <a:gd name="T11" fmla="*/ 29 h 78"/>
                <a:gd name="T12" fmla="*/ 55 w 162"/>
                <a:gd name="T13" fmla="*/ 29 h 78"/>
                <a:gd name="T14" fmla="*/ 61 w 162"/>
                <a:gd name="T15" fmla="*/ 0 h 78"/>
                <a:gd name="T16" fmla="*/ 79 w 162"/>
                <a:gd name="T17" fmla="*/ 14 h 78"/>
                <a:gd name="T18" fmla="*/ 104 w 162"/>
                <a:gd name="T19" fmla="*/ 14 h 78"/>
                <a:gd name="T20" fmla="*/ 128 w 162"/>
                <a:gd name="T21" fmla="*/ 0 h 78"/>
                <a:gd name="T22" fmla="*/ 151 w 162"/>
                <a:gd name="T23" fmla="*/ 0 h 78"/>
                <a:gd name="T24" fmla="*/ 177 w 162"/>
                <a:gd name="T25" fmla="*/ 29 h 78"/>
                <a:gd name="T26" fmla="*/ 183 w 162"/>
                <a:gd name="T27" fmla="*/ 55 h 78"/>
                <a:gd name="T28" fmla="*/ 151 w 162"/>
                <a:gd name="T29" fmla="*/ 98 h 78"/>
                <a:gd name="T30" fmla="*/ 128 w 162"/>
                <a:gd name="T31" fmla="*/ 112 h 78"/>
                <a:gd name="T32" fmla="*/ 122 w 162"/>
                <a:gd name="T33" fmla="*/ 141 h 78"/>
                <a:gd name="T34" fmla="*/ 110 w 162"/>
                <a:gd name="T35" fmla="*/ 126 h 78"/>
                <a:gd name="T36" fmla="*/ 104 w 162"/>
                <a:gd name="T37" fmla="*/ 141 h 78"/>
                <a:gd name="T38" fmla="*/ 89 w 162"/>
                <a:gd name="T39" fmla="*/ 152 h 78"/>
                <a:gd name="T40" fmla="*/ 79 w 162"/>
                <a:gd name="T41" fmla="*/ 181 h 78"/>
                <a:gd name="T42" fmla="*/ 49 w 162"/>
                <a:gd name="T43" fmla="*/ 181 h 78"/>
                <a:gd name="T44" fmla="*/ 12 w 162"/>
                <a:gd name="T45" fmla="*/ 167 h 78"/>
                <a:gd name="T46" fmla="*/ 12 w 162"/>
                <a:gd name="T47" fmla="*/ 141 h 78"/>
                <a:gd name="T48" fmla="*/ 61 w 162"/>
                <a:gd name="T49" fmla="*/ 112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990033"/>
            </a:solidFill>
            <a:ln w="9525">
              <a:solidFill>
                <a:srgbClr val="000000"/>
              </a:solidFill>
              <a:prstDash val="solid"/>
              <a:round/>
              <a:headEnd/>
              <a:tailEnd/>
            </a:ln>
          </p:spPr>
          <p:txBody>
            <a:bodyPr/>
            <a:lstStyle/>
            <a:p>
              <a:endParaRPr lang="en-US"/>
            </a:p>
          </p:txBody>
        </p:sp>
        <p:sp>
          <p:nvSpPr>
            <p:cNvPr id="18738" name="Freeform 324"/>
            <p:cNvSpPr>
              <a:spLocks noChangeAspect="1"/>
            </p:cNvSpPr>
            <p:nvPr/>
          </p:nvSpPr>
          <p:spPr bwMode="auto">
            <a:xfrm>
              <a:off x="3370" y="1655"/>
              <a:ext cx="249" cy="169"/>
            </a:xfrm>
            <a:custGeom>
              <a:avLst/>
              <a:gdLst>
                <a:gd name="T0" fmla="*/ 262 w 245"/>
                <a:gd name="T1" fmla="*/ 261 h 150"/>
                <a:gd name="T2" fmla="*/ 256 w 245"/>
                <a:gd name="T3" fmla="*/ 304 h 150"/>
                <a:gd name="T4" fmla="*/ 236 w 245"/>
                <a:gd name="T5" fmla="*/ 318 h 150"/>
                <a:gd name="T6" fmla="*/ 228 w 245"/>
                <a:gd name="T7" fmla="*/ 345 h 150"/>
                <a:gd name="T8" fmla="*/ 220 w 245"/>
                <a:gd name="T9" fmla="*/ 345 h 150"/>
                <a:gd name="T10" fmla="*/ 201 w 245"/>
                <a:gd name="T11" fmla="*/ 331 h 150"/>
                <a:gd name="T12" fmla="*/ 195 w 245"/>
                <a:gd name="T13" fmla="*/ 275 h 150"/>
                <a:gd name="T14" fmla="*/ 177 w 245"/>
                <a:gd name="T15" fmla="*/ 275 h 150"/>
                <a:gd name="T16" fmla="*/ 160 w 245"/>
                <a:gd name="T17" fmla="*/ 249 h 150"/>
                <a:gd name="T18" fmla="*/ 146 w 245"/>
                <a:gd name="T19" fmla="*/ 234 h 150"/>
                <a:gd name="T20" fmla="*/ 116 w 245"/>
                <a:gd name="T21" fmla="*/ 206 h 150"/>
                <a:gd name="T22" fmla="*/ 102 w 245"/>
                <a:gd name="T23" fmla="*/ 221 h 150"/>
                <a:gd name="T24" fmla="*/ 73 w 245"/>
                <a:gd name="T25" fmla="*/ 221 h 150"/>
                <a:gd name="T26" fmla="*/ 61 w 245"/>
                <a:gd name="T27" fmla="*/ 249 h 150"/>
                <a:gd name="T28" fmla="*/ 55 w 245"/>
                <a:gd name="T29" fmla="*/ 249 h 150"/>
                <a:gd name="T30" fmla="*/ 49 w 245"/>
                <a:gd name="T31" fmla="*/ 167 h 150"/>
                <a:gd name="T32" fmla="*/ 30 w 245"/>
                <a:gd name="T33" fmla="*/ 151 h 150"/>
                <a:gd name="T34" fmla="*/ 30 w 245"/>
                <a:gd name="T35" fmla="*/ 151 h 150"/>
                <a:gd name="T36" fmla="*/ 43 w 245"/>
                <a:gd name="T37" fmla="*/ 151 h 150"/>
                <a:gd name="T38" fmla="*/ 43 w 245"/>
                <a:gd name="T39" fmla="*/ 140 h 150"/>
                <a:gd name="T40" fmla="*/ 30 w 245"/>
                <a:gd name="T41" fmla="*/ 126 h 150"/>
                <a:gd name="T42" fmla="*/ 24 w 245"/>
                <a:gd name="T43" fmla="*/ 126 h 150"/>
                <a:gd name="T44" fmla="*/ 24 w 245"/>
                <a:gd name="T45" fmla="*/ 140 h 150"/>
                <a:gd name="T46" fmla="*/ 18 w 245"/>
                <a:gd name="T47" fmla="*/ 83 h 150"/>
                <a:gd name="T48" fmla="*/ 24 w 245"/>
                <a:gd name="T49" fmla="*/ 83 h 150"/>
                <a:gd name="T50" fmla="*/ 30 w 245"/>
                <a:gd name="T51" fmla="*/ 83 h 150"/>
                <a:gd name="T52" fmla="*/ 43 w 245"/>
                <a:gd name="T53" fmla="*/ 98 h 150"/>
                <a:gd name="T54" fmla="*/ 49 w 245"/>
                <a:gd name="T55" fmla="*/ 98 h 150"/>
                <a:gd name="T56" fmla="*/ 49 w 245"/>
                <a:gd name="T57" fmla="*/ 83 h 150"/>
                <a:gd name="T58" fmla="*/ 55 w 245"/>
                <a:gd name="T59" fmla="*/ 69 h 150"/>
                <a:gd name="T60" fmla="*/ 30 w 245"/>
                <a:gd name="T61" fmla="*/ 42 h 150"/>
                <a:gd name="T62" fmla="*/ 18 w 245"/>
                <a:gd name="T63" fmla="*/ 29 h 150"/>
                <a:gd name="T64" fmla="*/ 18 w 245"/>
                <a:gd name="T65" fmla="*/ 69 h 150"/>
                <a:gd name="T66" fmla="*/ 18 w 245"/>
                <a:gd name="T67" fmla="*/ 69 h 150"/>
                <a:gd name="T68" fmla="*/ 6 w 245"/>
                <a:gd name="T69" fmla="*/ 29 h 150"/>
                <a:gd name="T70" fmla="*/ 6 w 245"/>
                <a:gd name="T71" fmla="*/ 0 h 150"/>
                <a:gd name="T72" fmla="*/ 0 w 245"/>
                <a:gd name="T73" fmla="*/ 0 h 150"/>
                <a:gd name="T74" fmla="*/ 30 w 245"/>
                <a:gd name="T75" fmla="*/ 0 h 150"/>
                <a:gd name="T76" fmla="*/ 30 w 245"/>
                <a:gd name="T77" fmla="*/ 29 h 150"/>
                <a:gd name="T78" fmla="*/ 55 w 245"/>
                <a:gd name="T79" fmla="*/ 42 h 150"/>
                <a:gd name="T80" fmla="*/ 73 w 245"/>
                <a:gd name="T81" fmla="*/ 54 h 150"/>
                <a:gd name="T82" fmla="*/ 102 w 245"/>
                <a:gd name="T83" fmla="*/ 69 h 150"/>
                <a:gd name="T84" fmla="*/ 91 w 245"/>
                <a:gd name="T85" fmla="*/ 42 h 150"/>
                <a:gd name="T86" fmla="*/ 110 w 245"/>
                <a:gd name="T87" fmla="*/ 29 h 150"/>
                <a:gd name="T88" fmla="*/ 122 w 245"/>
                <a:gd name="T89" fmla="*/ 0 h 150"/>
                <a:gd name="T90" fmla="*/ 140 w 245"/>
                <a:gd name="T91" fmla="*/ 29 h 150"/>
                <a:gd name="T92" fmla="*/ 160 w 245"/>
                <a:gd name="T93" fmla="*/ 83 h 150"/>
                <a:gd name="T94" fmla="*/ 183 w 245"/>
                <a:gd name="T95" fmla="*/ 98 h 150"/>
                <a:gd name="T96" fmla="*/ 201 w 245"/>
                <a:gd name="T97" fmla="*/ 112 h 150"/>
                <a:gd name="T98" fmla="*/ 262 w 245"/>
                <a:gd name="T99" fmla="*/ 194 h 150"/>
                <a:gd name="T100" fmla="*/ 273 w 245"/>
                <a:gd name="T101" fmla="*/ 234 h 150"/>
                <a:gd name="T102" fmla="*/ 267 w 245"/>
                <a:gd name="T103" fmla="*/ 249 h 150"/>
                <a:gd name="T104" fmla="*/ 262 w 245"/>
                <a:gd name="T105" fmla="*/ 261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415A6B"/>
            </a:solidFill>
            <a:ln w="9525">
              <a:solidFill>
                <a:srgbClr val="000000"/>
              </a:solidFill>
              <a:prstDash val="solid"/>
              <a:round/>
              <a:headEnd/>
              <a:tailEnd/>
            </a:ln>
          </p:spPr>
          <p:txBody>
            <a:bodyPr/>
            <a:lstStyle/>
            <a:p>
              <a:endParaRPr lang="en-US"/>
            </a:p>
          </p:txBody>
        </p:sp>
        <p:sp>
          <p:nvSpPr>
            <p:cNvPr id="18739" name="Freeform 325"/>
            <p:cNvSpPr>
              <a:spLocks noChangeAspect="1"/>
            </p:cNvSpPr>
            <p:nvPr/>
          </p:nvSpPr>
          <p:spPr bwMode="auto">
            <a:xfrm>
              <a:off x="3547" y="1749"/>
              <a:ext cx="223" cy="203"/>
            </a:xfrm>
            <a:custGeom>
              <a:avLst/>
              <a:gdLst>
                <a:gd name="T0" fmla="*/ 0 w 221"/>
                <a:gd name="T1" fmla="*/ 180 h 180"/>
                <a:gd name="T2" fmla="*/ 0 w 221"/>
                <a:gd name="T3" fmla="*/ 195 h 180"/>
                <a:gd name="T4" fmla="*/ 0 w 221"/>
                <a:gd name="T5" fmla="*/ 223 h 180"/>
                <a:gd name="T6" fmla="*/ 6 w 221"/>
                <a:gd name="T7" fmla="*/ 238 h 180"/>
                <a:gd name="T8" fmla="*/ 6 w 221"/>
                <a:gd name="T9" fmla="*/ 238 h 180"/>
                <a:gd name="T10" fmla="*/ 12 w 221"/>
                <a:gd name="T11" fmla="*/ 277 h 180"/>
                <a:gd name="T12" fmla="*/ 12 w 221"/>
                <a:gd name="T13" fmla="*/ 319 h 180"/>
                <a:gd name="T14" fmla="*/ 30 w 221"/>
                <a:gd name="T15" fmla="*/ 333 h 180"/>
                <a:gd name="T16" fmla="*/ 36 w 221"/>
                <a:gd name="T17" fmla="*/ 347 h 180"/>
                <a:gd name="T18" fmla="*/ 18 w 221"/>
                <a:gd name="T19" fmla="*/ 404 h 180"/>
                <a:gd name="T20" fmla="*/ 36 w 221"/>
                <a:gd name="T21" fmla="*/ 417 h 180"/>
                <a:gd name="T22" fmla="*/ 48 w 221"/>
                <a:gd name="T23" fmla="*/ 417 h 180"/>
                <a:gd name="T24" fmla="*/ 84 w 221"/>
                <a:gd name="T25" fmla="*/ 417 h 180"/>
                <a:gd name="T26" fmla="*/ 102 w 221"/>
                <a:gd name="T27" fmla="*/ 417 h 180"/>
                <a:gd name="T28" fmla="*/ 120 w 221"/>
                <a:gd name="T29" fmla="*/ 404 h 180"/>
                <a:gd name="T30" fmla="*/ 120 w 221"/>
                <a:gd name="T31" fmla="*/ 376 h 180"/>
                <a:gd name="T32" fmla="*/ 120 w 221"/>
                <a:gd name="T33" fmla="*/ 347 h 180"/>
                <a:gd name="T34" fmla="*/ 138 w 221"/>
                <a:gd name="T35" fmla="*/ 333 h 180"/>
                <a:gd name="T36" fmla="*/ 144 w 221"/>
                <a:gd name="T37" fmla="*/ 319 h 180"/>
                <a:gd name="T38" fmla="*/ 156 w 221"/>
                <a:gd name="T39" fmla="*/ 319 h 180"/>
                <a:gd name="T40" fmla="*/ 162 w 221"/>
                <a:gd name="T41" fmla="*/ 266 h 180"/>
                <a:gd name="T42" fmla="*/ 181 w 221"/>
                <a:gd name="T43" fmla="*/ 238 h 180"/>
                <a:gd name="T44" fmla="*/ 162 w 221"/>
                <a:gd name="T45" fmla="*/ 211 h 180"/>
                <a:gd name="T46" fmla="*/ 187 w 221"/>
                <a:gd name="T47" fmla="*/ 211 h 180"/>
                <a:gd name="T48" fmla="*/ 187 w 221"/>
                <a:gd name="T49" fmla="*/ 195 h 180"/>
                <a:gd name="T50" fmla="*/ 193 w 221"/>
                <a:gd name="T51" fmla="*/ 152 h 180"/>
                <a:gd name="T52" fmla="*/ 181 w 221"/>
                <a:gd name="T53" fmla="*/ 126 h 180"/>
                <a:gd name="T54" fmla="*/ 193 w 221"/>
                <a:gd name="T55" fmla="*/ 86 h 180"/>
                <a:gd name="T56" fmla="*/ 229 w 221"/>
                <a:gd name="T57" fmla="*/ 69 h 180"/>
                <a:gd name="T58" fmla="*/ 229 w 221"/>
                <a:gd name="T59" fmla="*/ 54 h 180"/>
                <a:gd name="T60" fmla="*/ 235 w 221"/>
                <a:gd name="T61" fmla="*/ 54 h 180"/>
                <a:gd name="T62" fmla="*/ 223 w 221"/>
                <a:gd name="T63" fmla="*/ 54 h 180"/>
                <a:gd name="T64" fmla="*/ 217 w 221"/>
                <a:gd name="T65" fmla="*/ 54 h 180"/>
                <a:gd name="T66" fmla="*/ 205 w 221"/>
                <a:gd name="T67" fmla="*/ 54 h 180"/>
                <a:gd name="T68" fmla="*/ 181 w 221"/>
                <a:gd name="T69" fmla="*/ 86 h 180"/>
                <a:gd name="T70" fmla="*/ 170 w 221"/>
                <a:gd name="T71" fmla="*/ 29 h 180"/>
                <a:gd name="T72" fmla="*/ 170 w 221"/>
                <a:gd name="T73" fmla="*/ 29 h 180"/>
                <a:gd name="T74" fmla="*/ 162 w 221"/>
                <a:gd name="T75" fmla="*/ 0 h 180"/>
                <a:gd name="T76" fmla="*/ 150 w 221"/>
                <a:gd name="T77" fmla="*/ 14 h 180"/>
                <a:gd name="T78" fmla="*/ 150 w 221"/>
                <a:gd name="T79" fmla="*/ 42 h 180"/>
                <a:gd name="T80" fmla="*/ 138 w 221"/>
                <a:gd name="T81" fmla="*/ 54 h 180"/>
                <a:gd name="T82" fmla="*/ 132 w 221"/>
                <a:gd name="T83" fmla="*/ 69 h 180"/>
                <a:gd name="T84" fmla="*/ 120 w 221"/>
                <a:gd name="T85" fmla="*/ 69 h 180"/>
                <a:gd name="T86" fmla="*/ 114 w 221"/>
                <a:gd name="T87" fmla="*/ 69 h 180"/>
                <a:gd name="T88" fmla="*/ 108 w 221"/>
                <a:gd name="T89" fmla="*/ 54 h 180"/>
                <a:gd name="T90" fmla="*/ 90 w 221"/>
                <a:gd name="T91" fmla="*/ 54 h 180"/>
                <a:gd name="T92" fmla="*/ 78 w 221"/>
                <a:gd name="T93" fmla="*/ 42 h 180"/>
                <a:gd name="T94" fmla="*/ 72 w 221"/>
                <a:gd name="T95" fmla="*/ 54 h 180"/>
                <a:gd name="T96" fmla="*/ 67 w 221"/>
                <a:gd name="T97" fmla="*/ 69 h 180"/>
                <a:gd name="T98" fmla="*/ 54 w 221"/>
                <a:gd name="T99" fmla="*/ 112 h 180"/>
                <a:gd name="T100" fmla="*/ 36 w 221"/>
                <a:gd name="T101" fmla="*/ 126 h 180"/>
                <a:gd name="T102" fmla="*/ 30 w 221"/>
                <a:gd name="T103" fmla="*/ 152 h 180"/>
                <a:gd name="T104" fmla="*/ 24 w 221"/>
                <a:gd name="T105" fmla="*/ 152 h 180"/>
                <a:gd name="T106" fmla="*/ 6 w 221"/>
                <a:gd name="T107" fmla="*/ 141 h 180"/>
                <a:gd name="T108" fmla="*/ 0 w 221"/>
                <a:gd name="T109" fmla="*/ 180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E1E1E1"/>
            </a:solidFill>
            <a:ln w="9525">
              <a:solidFill>
                <a:srgbClr val="000000"/>
              </a:solidFill>
              <a:prstDash val="solid"/>
              <a:round/>
              <a:headEnd/>
              <a:tailEnd/>
            </a:ln>
          </p:spPr>
          <p:txBody>
            <a:bodyPr/>
            <a:lstStyle/>
            <a:p>
              <a:endParaRPr lang="en-US"/>
            </a:p>
          </p:txBody>
        </p:sp>
        <p:sp>
          <p:nvSpPr>
            <p:cNvPr id="18740" name="Freeform 326"/>
            <p:cNvSpPr>
              <a:spLocks noChangeAspect="1"/>
            </p:cNvSpPr>
            <p:nvPr/>
          </p:nvSpPr>
          <p:spPr bwMode="auto">
            <a:xfrm>
              <a:off x="3067" y="1817"/>
              <a:ext cx="37" cy="20"/>
            </a:xfrm>
            <a:custGeom>
              <a:avLst/>
              <a:gdLst>
                <a:gd name="T0" fmla="*/ 43 w 36"/>
                <a:gd name="T1" fmla="*/ 0 h 18"/>
                <a:gd name="T2" fmla="*/ 25 w 36"/>
                <a:gd name="T3" fmla="*/ 13 h 18"/>
                <a:gd name="T4" fmla="*/ 0 w 36"/>
                <a:gd name="T5" fmla="*/ 24 h 18"/>
                <a:gd name="T6" fmla="*/ 6 w 36"/>
                <a:gd name="T7" fmla="*/ 37 h 18"/>
                <a:gd name="T8" fmla="*/ 37 w 36"/>
                <a:gd name="T9" fmla="*/ 24 h 18"/>
                <a:gd name="T10" fmla="*/ 31 w 36"/>
                <a:gd name="T11" fmla="*/ 13 h 18"/>
                <a:gd name="T12" fmla="*/ 43 w 36"/>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8">
                  <a:moveTo>
                    <a:pt x="36" y="0"/>
                  </a:moveTo>
                  <a:lnTo>
                    <a:pt x="18" y="6"/>
                  </a:lnTo>
                  <a:lnTo>
                    <a:pt x="0" y="12"/>
                  </a:lnTo>
                  <a:lnTo>
                    <a:pt x="6" y="18"/>
                  </a:lnTo>
                  <a:lnTo>
                    <a:pt x="30" y="12"/>
                  </a:lnTo>
                  <a:lnTo>
                    <a:pt x="24" y="6"/>
                  </a:lnTo>
                  <a:lnTo>
                    <a:pt x="36" y="0"/>
                  </a:lnTo>
                  <a:close/>
                </a:path>
              </a:pathLst>
            </a:custGeom>
            <a:solidFill>
              <a:srgbClr val="0B73BF"/>
            </a:solidFill>
            <a:ln w="9525">
              <a:solidFill>
                <a:srgbClr val="000000"/>
              </a:solidFill>
              <a:prstDash val="solid"/>
              <a:round/>
              <a:headEnd/>
              <a:tailEnd/>
            </a:ln>
          </p:spPr>
          <p:txBody>
            <a:bodyPr/>
            <a:lstStyle/>
            <a:p>
              <a:endParaRPr lang="en-US"/>
            </a:p>
          </p:txBody>
        </p:sp>
        <p:sp>
          <p:nvSpPr>
            <p:cNvPr id="18741" name="Line 327"/>
            <p:cNvSpPr>
              <a:spLocks noChangeAspect="1" noChangeShapeType="1"/>
            </p:cNvSpPr>
            <p:nvPr/>
          </p:nvSpPr>
          <p:spPr bwMode="auto">
            <a:xfrm>
              <a:off x="3759" y="1783"/>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42" name="Line 328"/>
            <p:cNvSpPr>
              <a:spLocks noChangeAspect="1" noChangeShapeType="1"/>
            </p:cNvSpPr>
            <p:nvPr/>
          </p:nvSpPr>
          <p:spPr bwMode="auto">
            <a:xfrm>
              <a:off x="3765" y="1790"/>
              <a:ext cx="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43" name="Line 329"/>
            <p:cNvSpPr>
              <a:spLocks noChangeAspect="1" noChangeShapeType="1"/>
            </p:cNvSpPr>
            <p:nvPr/>
          </p:nvSpPr>
          <p:spPr bwMode="auto">
            <a:xfrm flipH="1">
              <a:off x="3759" y="1790"/>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44" name="Line 330"/>
            <p:cNvSpPr>
              <a:spLocks noChangeAspect="1" noChangeShapeType="1"/>
            </p:cNvSpPr>
            <p:nvPr/>
          </p:nvSpPr>
          <p:spPr bwMode="auto">
            <a:xfrm flipH="1">
              <a:off x="3753" y="1797"/>
              <a:ext cx="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45" name="Line 331"/>
            <p:cNvSpPr>
              <a:spLocks noChangeAspect="1" noChangeShapeType="1"/>
            </p:cNvSpPr>
            <p:nvPr/>
          </p:nvSpPr>
          <p:spPr bwMode="auto">
            <a:xfrm>
              <a:off x="3753" y="1797"/>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46" name="Line 332"/>
            <p:cNvSpPr>
              <a:spLocks noChangeAspect="1" noChangeShapeType="1"/>
            </p:cNvSpPr>
            <p:nvPr/>
          </p:nvSpPr>
          <p:spPr bwMode="auto">
            <a:xfrm flipH="1">
              <a:off x="3746" y="1797"/>
              <a:ext cx="7"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47" name="Line 333"/>
            <p:cNvSpPr>
              <a:spLocks noChangeAspect="1" noChangeShapeType="1"/>
            </p:cNvSpPr>
            <p:nvPr/>
          </p:nvSpPr>
          <p:spPr bwMode="auto">
            <a:xfrm>
              <a:off x="3746" y="1803"/>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48" name="Line 334"/>
            <p:cNvSpPr>
              <a:spLocks noChangeAspect="1" noChangeShapeType="1"/>
            </p:cNvSpPr>
            <p:nvPr/>
          </p:nvSpPr>
          <p:spPr bwMode="auto">
            <a:xfrm>
              <a:off x="3746" y="1810"/>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49" name="Line 335"/>
            <p:cNvSpPr>
              <a:spLocks noChangeAspect="1" noChangeShapeType="1"/>
            </p:cNvSpPr>
            <p:nvPr/>
          </p:nvSpPr>
          <p:spPr bwMode="auto">
            <a:xfrm>
              <a:off x="3746"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50" name="Line 336"/>
            <p:cNvSpPr>
              <a:spLocks noChangeAspect="1" noChangeShapeType="1"/>
            </p:cNvSpPr>
            <p:nvPr/>
          </p:nvSpPr>
          <p:spPr bwMode="auto">
            <a:xfrm>
              <a:off x="3759"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51" name="Line 337"/>
            <p:cNvSpPr>
              <a:spLocks noChangeAspect="1" noChangeShapeType="1"/>
            </p:cNvSpPr>
            <p:nvPr/>
          </p:nvSpPr>
          <p:spPr bwMode="auto">
            <a:xfrm>
              <a:off x="3759"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52" name="Line 338"/>
            <p:cNvSpPr>
              <a:spLocks noChangeAspect="1" noChangeShapeType="1"/>
            </p:cNvSpPr>
            <p:nvPr/>
          </p:nvSpPr>
          <p:spPr bwMode="auto">
            <a:xfrm>
              <a:off x="3765" y="1851"/>
              <a:ext cx="5"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53" name="Line 339"/>
            <p:cNvSpPr>
              <a:spLocks noChangeAspect="1" noChangeShapeType="1"/>
            </p:cNvSpPr>
            <p:nvPr/>
          </p:nvSpPr>
          <p:spPr bwMode="auto">
            <a:xfrm>
              <a:off x="3770" y="1858"/>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54" name="Line 340"/>
            <p:cNvSpPr>
              <a:spLocks noChangeAspect="1" noChangeShapeType="1"/>
            </p:cNvSpPr>
            <p:nvPr/>
          </p:nvSpPr>
          <p:spPr bwMode="auto">
            <a:xfrm>
              <a:off x="3770" y="1864"/>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55" name="Line 341"/>
            <p:cNvSpPr>
              <a:spLocks noChangeAspect="1" noChangeShapeType="1"/>
            </p:cNvSpPr>
            <p:nvPr/>
          </p:nvSpPr>
          <p:spPr bwMode="auto">
            <a:xfrm>
              <a:off x="3770" y="1871"/>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56" name="Line 342"/>
            <p:cNvSpPr>
              <a:spLocks noChangeAspect="1" noChangeShapeType="1"/>
            </p:cNvSpPr>
            <p:nvPr/>
          </p:nvSpPr>
          <p:spPr bwMode="auto">
            <a:xfrm flipV="1">
              <a:off x="3862"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57" name="Line 343"/>
            <p:cNvSpPr>
              <a:spLocks noChangeAspect="1" noChangeShapeType="1"/>
            </p:cNvSpPr>
            <p:nvPr/>
          </p:nvSpPr>
          <p:spPr bwMode="auto">
            <a:xfrm flipV="1">
              <a:off x="3868"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58" name="Line 344"/>
            <p:cNvSpPr>
              <a:spLocks noChangeAspect="1" noChangeShapeType="1"/>
            </p:cNvSpPr>
            <p:nvPr/>
          </p:nvSpPr>
          <p:spPr bwMode="auto">
            <a:xfrm flipV="1">
              <a:off x="3868" y="1817"/>
              <a:ext cx="7"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59" name="Line 345"/>
            <p:cNvSpPr>
              <a:spLocks noChangeAspect="1" noChangeShapeType="1"/>
            </p:cNvSpPr>
            <p:nvPr/>
          </p:nvSpPr>
          <p:spPr bwMode="auto">
            <a:xfrm flipH="1">
              <a:off x="3868"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60" name="Line 346"/>
            <p:cNvSpPr>
              <a:spLocks noChangeAspect="1" noChangeShapeType="1"/>
            </p:cNvSpPr>
            <p:nvPr/>
          </p:nvSpPr>
          <p:spPr bwMode="auto">
            <a:xfrm flipH="1">
              <a:off x="3844" y="1810"/>
              <a:ext cx="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61" name="Line 347"/>
            <p:cNvSpPr>
              <a:spLocks noChangeAspect="1" noChangeShapeType="1"/>
            </p:cNvSpPr>
            <p:nvPr/>
          </p:nvSpPr>
          <p:spPr bwMode="auto">
            <a:xfrm flipH="1">
              <a:off x="3832" y="1810"/>
              <a:ext cx="12"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62" name="Freeform 348"/>
            <p:cNvSpPr>
              <a:spLocks noChangeAspect="1"/>
            </p:cNvSpPr>
            <p:nvPr/>
          </p:nvSpPr>
          <p:spPr bwMode="auto">
            <a:xfrm>
              <a:off x="3121" y="1837"/>
              <a:ext cx="19" cy="34"/>
            </a:xfrm>
            <a:custGeom>
              <a:avLst/>
              <a:gdLst>
                <a:gd name="T0" fmla="*/ 25 w 18"/>
                <a:gd name="T1" fmla="*/ 42 h 30"/>
                <a:gd name="T2" fmla="*/ 6 w 18"/>
                <a:gd name="T3" fmla="*/ 74 h 30"/>
                <a:gd name="T4" fmla="*/ 0 w 18"/>
                <a:gd name="T5" fmla="*/ 74 h 30"/>
                <a:gd name="T6" fmla="*/ 0 w 18"/>
                <a:gd name="T7" fmla="*/ 29 h 30"/>
                <a:gd name="T8" fmla="*/ 6 w 18"/>
                <a:gd name="T9" fmla="*/ 0 h 30"/>
                <a:gd name="T10" fmla="*/ 25 w 18"/>
                <a:gd name="T11" fmla="*/ 14 h 30"/>
                <a:gd name="T12" fmla="*/ 25 w 18"/>
                <a:gd name="T13" fmla="*/ 42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prstDash val="solid"/>
              <a:round/>
              <a:headEnd/>
              <a:tailEnd/>
            </a:ln>
          </p:spPr>
          <p:txBody>
            <a:bodyPr/>
            <a:lstStyle/>
            <a:p>
              <a:endParaRPr lang="en-US"/>
            </a:p>
          </p:txBody>
        </p:sp>
        <p:sp>
          <p:nvSpPr>
            <p:cNvPr id="18763" name="Freeform 349"/>
            <p:cNvSpPr>
              <a:spLocks noChangeAspect="1"/>
            </p:cNvSpPr>
            <p:nvPr/>
          </p:nvSpPr>
          <p:spPr bwMode="auto">
            <a:xfrm>
              <a:off x="3128" y="1776"/>
              <a:ext cx="104" cy="115"/>
            </a:xfrm>
            <a:custGeom>
              <a:avLst/>
              <a:gdLst>
                <a:gd name="T0" fmla="*/ 73 w 102"/>
                <a:gd name="T1" fmla="*/ 29 h 102"/>
                <a:gd name="T2" fmla="*/ 43 w 102"/>
                <a:gd name="T3" fmla="*/ 29 h 102"/>
                <a:gd name="T4" fmla="*/ 12 w 102"/>
                <a:gd name="T5" fmla="*/ 29 h 102"/>
                <a:gd name="T6" fmla="*/ 6 w 102"/>
                <a:gd name="T7" fmla="*/ 29 h 102"/>
                <a:gd name="T8" fmla="*/ 6 w 102"/>
                <a:gd name="T9" fmla="*/ 54 h 102"/>
                <a:gd name="T10" fmla="*/ 0 w 102"/>
                <a:gd name="T11" fmla="*/ 69 h 102"/>
                <a:gd name="T12" fmla="*/ 0 w 102"/>
                <a:gd name="T13" fmla="*/ 69 h 102"/>
                <a:gd name="T14" fmla="*/ 0 w 102"/>
                <a:gd name="T15" fmla="*/ 126 h 102"/>
                <a:gd name="T16" fmla="*/ 12 w 102"/>
                <a:gd name="T17" fmla="*/ 140 h 102"/>
                <a:gd name="T18" fmla="*/ 12 w 102"/>
                <a:gd name="T19" fmla="*/ 167 h 102"/>
                <a:gd name="T20" fmla="*/ 0 w 102"/>
                <a:gd name="T21" fmla="*/ 195 h 102"/>
                <a:gd name="T22" fmla="*/ 0 w 102"/>
                <a:gd name="T23" fmla="*/ 207 h 102"/>
                <a:gd name="T24" fmla="*/ 24 w 102"/>
                <a:gd name="T25" fmla="*/ 238 h 102"/>
                <a:gd name="T26" fmla="*/ 61 w 102"/>
                <a:gd name="T27" fmla="*/ 180 h 102"/>
                <a:gd name="T28" fmla="*/ 81 w 102"/>
                <a:gd name="T29" fmla="*/ 152 h 102"/>
                <a:gd name="T30" fmla="*/ 98 w 102"/>
                <a:gd name="T31" fmla="*/ 140 h 102"/>
                <a:gd name="T32" fmla="*/ 98 w 102"/>
                <a:gd name="T33" fmla="*/ 42 h 102"/>
                <a:gd name="T34" fmla="*/ 116 w 102"/>
                <a:gd name="T35" fmla="*/ 14 h 102"/>
                <a:gd name="T36" fmla="*/ 110 w 102"/>
                <a:gd name="T37" fmla="*/ 0 h 102"/>
                <a:gd name="T38" fmla="*/ 92 w 102"/>
                <a:gd name="T39" fmla="*/ 14 h 102"/>
                <a:gd name="T40" fmla="*/ 73 w 102"/>
                <a:gd name="T41" fmla="*/ 29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415A6B"/>
            </a:solidFill>
            <a:ln w="9525">
              <a:solidFill>
                <a:srgbClr val="000000"/>
              </a:solidFill>
              <a:prstDash val="solid"/>
              <a:round/>
              <a:headEnd/>
              <a:tailEnd/>
            </a:ln>
          </p:spPr>
          <p:txBody>
            <a:bodyPr/>
            <a:lstStyle/>
            <a:p>
              <a:endParaRPr lang="en-US"/>
            </a:p>
          </p:txBody>
        </p:sp>
        <p:sp>
          <p:nvSpPr>
            <p:cNvPr id="18764" name="Freeform 350"/>
            <p:cNvSpPr>
              <a:spLocks noChangeAspect="1"/>
            </p:cNvSpPr>
            <p:nvPr/>
          </p:nvSpPr>
          <p:spPr bwMode="auto">
            <a:xfrm>
              <a:off x="3637" y="1682"/>
              <a:ext cx="140" cy="108"/>
            </a:xfrm>
            <a:custGeom>
              <a:avLst/>
              <a:gdLst>
                <a:gd name="T0" fmla="*/ 128 w 138"/>
                <a:gd name="T1" fmla="*/ 192 h 96"/>
                <a:gd name="T2" fmla="*/ 114 w 138"/>
                <a:gd name="T3" fmla="*/ 192 h 96"/>
                <a:gd name="T4" fmla="*/ 85 w 138"/>
                <a:gd name="T5" fmla="*/ 219 h 96"/>
                <a:gd name="T6" fmla="*/ 79 w 138"/>
                <a:gd name="T7" fmla="*/ 163 h 96"/>
                <a:gd name="T8" fmla="*/ 79 w 138"/>
                <a:gd name="T9" fmla="*/ 163 h 96"/>
                <a:gd name="T10" fmla="*/ 73 w 138"/>
                <a:gd name="T11" fmla="*/ 140 h 96"/>
                <a:gd name="T12" fmla="*/ 61 w 138"/>
                <a:gd name="T13" fmla="*/ 150 h 96"/>
                <a:gd name="T14" fmla="*/ 61 w 138"/>
                <a:gd name="T15" fmla="*/ 179 h 96"/>
                <a:gd name="T16" fmla="*/ 49 w 138"/>
                <a:gd name="T17" fmla="*/ 192 h 96"/>
                <a:gd name="T18" fmla="*/ 43 w 138"/>
                <a:gd name="T19" fmla="*/ 205 h 96"/>
                <a:gd name="T20" fmla="*/ 24 w 138"/>
                <a:gd name="T21" fmla="*/ 205 h 96"/>
                <a:gd name="T22" fmla="*/ 18 w 138"/>
                <a:gd name="T23" fmla="*/ 205 h 96"/>
                <a:gd name="T24" fmla="*/ 12 w 138"/>
                <a:gd name="T25" fmla="*/ 192 h 96"/>
                <a:gd name="T26" fmla="*/ 18 w 138"/>
                <a:gd name="T27" fmla="*/ 140 h 96"/>
                <a:gd name="T28" fmla="*/ 18 w 138"/>
                <a:gd name="T29" fmla="*/ 125 h 96"/>
                <a:gd name="T30" fmla="*/ 6 w 138"/>
                <a:gd name="T31" fmla="*/ 111 h 96"/>
                <a:gd name="T32" fmla="*/ 0 w 138"/>
                <a:gd name="T33" fmla="*/ 83 h 96"/>
                <a:gd name="T34" fmla="*/ 30 w 138"/>
                <a:gd name="T35" fmla="*/ 14 h 96"/>
                <a:gd name="T36" fmla="*/ 49 w 138"/>
                <a:gd name="T37" fmla="*/ 0 h 96"/>
                <a:gd name="T38" fmla="*/ 73 w 138"/>
                <a:gd name="T39" fmla="*/ 0 h 96"/>
                <a:gd name="T40" fmla="*/ 91 w 138"/>
                <a:gd name="T41" fmla="*/ 29 h 96"/>
                <a:gd name="T42" fmla="*/ 49 w 138"/>
                <a:gd name="T43" fmla="*/ 54 h 96"/>
                <a:gd name="T44" fmla="*/ 49 w 138"/>
                <a:gd name="T45" fmla="*/ 83 h 96"/>
                <a:gd name="T46" fmla="*/ 79 w 138"/>
                <a:gd name="T47" fmla="*/ 98 h 96"/>
                <a:gd name="T48" fmla="*/ 114 w 138"/>
                <a:gd name="T49" fmla="*/ 98 h 96"/>
                <a:gd name="T50" fmla="*/ 122 w 138"/>
                <a:gd name="T51" fmla="*/ 140 h 96"/>
                <a:gd name="T52" fmla="*/ 140 w 138"/>
                <a:gd name="T53" fmla="*/ 140 h 96"/>
                <a:gd name="T54" fmla="*/ 152 w 138"/>
                <a:gd name="T55" fmla="*/ 192 h 96"/>
                <a:gd name="T56" fmla="*/ 146 w 138"/>
                <a:gd name="T57" fmla="*/ 192 h 96"/>
                <a:gd name="T58" fmla="*/ 146 w 138"/>
                <a:gd name="T59" fmla="*/ 192 h 96"/>
                <a:gd name="T60" fmla="*/ 134 w 138"/>
                <a:gd name="T61" fmla="*/ 192 h 96"/>
                <a:gd name="T62" fmla="*/ 128 w 138"/>
                <a:gd name="T63" fmla="*/ 192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990033"/>
            </a:solidFill>
            <a:ln w="9525">
              <a:solidFill>
                <a:srgbClr val="000000"/>
              </a:solidFill>
              <a:prstDash val="solid"/>
              <a:round/>
              <a:headEnd/>
              <a:tailEnd/>
            </a:ln>
          </p:spPr>
          <p:txBody>
            <a:bodyPr/>
            <a:lstStyle/>
            <a:p>
              <a:endParaRPr lang="en-US"/>
            </a:p>
          </p:txBody>
        </p:sp>
        <p:sp>
          <p:nvSpPr>
            <p:cNvPr id="18765" name="Freeform 351"/>
            <p:cNvSpPr>
              <a:spLocks noChangeAspect="1"/>
            </p:cNvSpPr>
            <p:nvPr/>
          </p:nvSpPr>
          <p:spPr bwMode="auto">
            <a:xfrm>
              <a:off x="3419" y="1587"/>
              <a:ext cx="261" cy="189"/>
            </a:xfrm>
            <a:custGeom>
              <a:avLst/>
              <a:gdLst>
                <a:gd name="T0" fmla="*/ 207 w 257"/>
                <a:gd name="T1" fmla="*/ 330 h 168"/>
                <a:gd name="T2" fmla="*/ 146 w 257"/>
                <a:gd name="T3" fmla="*/ 246 h 168"/>
                <a:gd name="T4" fmla="*/ 128 w 257"/>
                <a:gd name="T5" fmla="*/ 232 h 168"/>
                <a:gd name="T6" fmla="*/ 109 w 257"/>
                <a:gd name="T7" fmla="*/ 219 h 168"/>
                <a:gd name="T8" fmla="*/ 85 w 257"/>
                <a:gd name="T9" fmla="*/ 163 h 168"/>
                <a:gd name="T10" fmla="*/ 67 w 257"/>
                <a:gd name="T11" fmla="*/ 140 h 168"/>
                <a:gd name="T12" fmla="*/ 55 w 257"/>
                <a:gd name="T13" fmla="*/ 163 h 168"/>
                <a:gd name="T14" fmla="*/ 43 w 257"/>
                <a:gd name="T15" fmla="*/ 179 h 168"/>
                <a:gd name="T16" fmla="*/ 49 w 257"/>
                <a:gd name="T17" fmla="*/ 205 h 168"/>
                <a:gd name="T18" fmla="*/ 18 w 257"/>
                <a:gd name="T19" fmla="*/ 192 h 168"/>
                <a:gd name="T20" fmla="*/ 12 w 257"/>
                <a:gd name="T21" fmla="*/ 111 h 168"/>
                <a:gd name="T22" fmla="*/ 6 w 257"/>
                <a:gd name="T23" fmla="*/ 69 h 168"/>
                <a:gd name="T24" fmla="*/ 0 w 257"/>
                <a:gd name="T25" fmla="*/ 29 h 168"/>
                <a:gd name="T26" fmla="*/ 49 w 257"/>
                <a:gd name="T27" fmla="*/ 0 h 168"/>
                <a:gd name="T28" fmla="*/ 67 w 257"/>
                <a:gd name="T29" fmla="*/ 29 h 168"/>
                <a:gd name="T30" fmla="*/ 91 w 257"/>
                <a:gd name="T31" fmla="*/ 42 h 168"/>
                <a:gd name="T32" fmla="*/ 109 w 257"/>
                <a:gd name="T33" fmla="*/ 98 h 168"/>
                <a:gd name="T34" fmla="*/ 128 w 257"/>
                <a:gd name="T35" fmla="*/ 98 h 168"/>
                <a:gd name="T36" fmla="*/ 165 w 257"/>
                <a:gd name="T37" fmla="*/ 98 h 168"/>
                <a:gd name="T38" fmla="*/ 189 w 257"/>
                <a:gd name="T39" fmla="*/ 98 h 168"/>
                <a:gd name="T40" fmla="*/ 207 w 257"/>
                <a:gd name="T41" fmla="*/ 125 h 168"/>
                <a:gd name="T42" fmla="*/ 207 w 257"/>
                <a:gd name="T43" fmla="*/ 163 h 168"/>
                <a:gd name="T44" fmla="*/ 224 w 257"/>
                <a:gd name="T45" fmla="*/ 179 h 168"/>
                <a:gd name="T46" fmla="*/ 239 w 257"/>
                <a:gd name="T47" fmla="*/ 205 h 168"/>
                <a:gd name="T48" fmla="*/ 273 w 257"/>
                <a:gd name="T49" fmla="*/ 150 h 168"/>
                <a:gd name="T50" fmla="*/ 285 w 257"/>
                <a:gd name="T51" fmla="*/ 192 h 168"/>
                <a:gd name="T52" fmla="*/ 273 w 257"/>
                <a:gd name="T53" fmla="*/ 205 h 168"/>
                <a:gd name="T54" fmla="*/ 239 w 257"/>
                <a:gd name="T55" fmla="*/ 273 h 168"/>
                <a:gd name="T56" fmla="*/ 247 w 257"/>
                <a:gd name="T57" fmla="*/ 304 h 168"/>
                <a:gd name="T58" fmla="*/ 261 w 257"/>
                <a:gd name="T59" fmla="*/ 315 h 168"/>
                <a:gd name="T60" fmla="*/ 261 w 257"/>
                <a:gd name="T61" fmla="*/ 330 h 168"/>
                <a:gd name="T62" fmla="*/ 255 w 257"/>
                <a:gd name="T63" fmla="*/ 385 h 168"/>
                <a:gd name="T64" fmla="*/ 231 w 257"/>
                <a:gd name="T65" fmla="*/ 385 h 168"/>
                <a:gd name="T66" fmla="*/ 218 w 257"/>
                <a:gd name="T67" fmla="*/ 371 h 168"/>
                <a:gd name="T68" fmla="*/ 207 w 257"/>
                <a:gd name="T69" fmla="*/ 330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rgbClr val="415A6B"/>
            </a:solidFill>
            <a:ln w="9525">
              <a:solidFill>
                <a:srgbClr val="000000"/>
              </a:solidFill>
              <a:prstDash val="solid"/>
              <a:round/>
              <a:headEnd/>
              <a:tailEnd/>
            </a:ln>
          </p:spPr>
          <p:txBody>
            <a:bodyPr/>
            <a:lstStyle/>
            <a:p>
              <a:endParaRPr lang="en-US"/>
            </a:p>
          </p:txBody>
        </p:sp>
        <p:sp>
          <p:nvSpPr>
            <p:cNvPr id="18766" name="Freeform 352"/>
            <p:cNvSpPr>
              <a:spLocks noChangeAspect="1"/>
            </p:cNvSpPr>
            <p:nvPr/>
          </p:nvSpPr>
          <p:spPr bwMode="auto">
            <a:xfrm>
              <a:off x="2856" y="1662"/>
              <a:ext cx="42" cy="33"/>
            </a:xfrm>
            <a:custGeom>
              <a:avLst/>
              <a:gdLst>
                <a:gd name="T0" fmla="*/ 12 w 42"/>
                <a:gd name="T1" fmla="*/ 58 h 30"/>
                <a:gd name="T2" fmla="*/ 0 w 42"/>
                <a:gd name="T3" fmla="*/ 23 h 30"/>
                <a:gd name="T4" fmla="*/ 6 w 42"/>
                <a:gd name="T5" fmla="*/ 23 h 30"/>
                <a:gd name="T6" fmla="*/ 6 w 42"/>
                <a:gd name="T7" fmla="*/ 13 h 30"/>
                <a:gd name="T8" fmla="*/ 12 w 42"/>
                <a:gd name="T9" fmla="*/ 13 h 30"/>
                <a:gd name="T10" fmla="*/ 12 w 42"/>
                <a:gd name="T11" fmla="*/ 13 h 30"/>
                <a:gd name="T12" fmla="*/ 18 w 42"/>
                <a:gd name="T13" fmla="*/ 13 h 30"/>
                <a:gd name="T14" fmla="*/ 18 w 42"/>
                <a:gd name="T15" fmla="*/ 13 h 30"/>
                <a:gd name="T16" fmla="*/ 24 w 42"/>
                <a:gd name="T17" fmla="*/ 13 h 30"/>
                <a:gd name="T18" fmla="*/ 24 w 42"/>
                <a:gd name="T19" fmla="*/ 13 h 30"/>
                <a:gd name="T20" fmla="*/ 30 w 42"/>
                <a:gd name="T21" fmla="*/ 0 h 30"/>
                <a:gd name="T22" fmla="*/ 36 w 42"/>
                <a:gd name="T23" fmla="*/ 13 h 30"/>
                <a:gd name="T24" fmla="*/ 36 w 42"/>
                <a:gd name="T25" fmla="*/ 13 h 30"/>
                <a:gd name="T26" fmla="*/ 42 w 42"/>
                <a:gd name="T27" fmla="*/ 13 h 30"/>
                <a:gd name="T28" fmla="*/ 42 w 42"/>
                <a:gd name="T29" fmla="*/ 47 h 30"/>
                <a:gd name="T30" fmla="*/ 12 w 42"/>
                <a:gd name="T31" fmla="*/ 58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990033"/>
            </a:solidFill>
            <a:ln w="9525">
              <a:solidFill>
                <a:srgbClr val="000000"/>
              </a:solidFill>
              <a:prstDash val="solid"/>
              <a:round/>
              <a:headEnd/>
              <a:tailEnd/>
            </a:ln>
          </p:spPr>
          <p:txBody>
            <a:bodyPr/>
            <a:lstStyle/>
            <a:p>
              <a:endParaRPr lang="en-US"/>
            </a:p>
          </p:txBody>
        </p:sp>
        <p:sp>
          <p:nvSpPr>
            <p:cNvPr id="18767" name="Freeform 353"/>
            <p:cNvSpPr>
              <a:spLocks noChangeAspect="1"/>
            </p:cNvSpPr>
            <p:nvPr/>
          </p:nvSpPr>
          <p:spPr bwMode="auto">
            <a:xfrm>
              <a:off x="2886" y="1621"/>
              <a:ext cx="97" cy="68"/>
            </a:xfrm>
            <a:custGeom>
              <a:avLst/>
              <a:gdLst>
                <a:gd name="T0" fmla="*/ 6 w 95"/>
                <a:gd name="T1" fmla="*/ 14 h 60"/>
                <a:gd name="T2" fmla="*/ 6 w 95"/>
                <a:gd name="T3" fmla="*/ 0 h 60"/>
                <a:gd name="T4" fmla="*/ 0 w 95"/>
                <a:gd name="T5" fmla="*/ 29 h 60"/>
                <a:gd name="T6" fmla="*/ 12 w 95"/>
                <a:gd name="T7" fmla="*/ 58 h 60"/>
                <a:gd name="T8" fmla="*/ 0 w 95"/>
                <a:gd name="T9" fmla="*/ 86 h 60"/>
                <a:gd name="T10" fmla="*/ 6 w 95"/>
                <a:gd name="T11" fmla="*/ 100 h 60"/>
                <a:gd name="T12" fmla="*/ 12 w 95"/>
                <a:gd name="T13" fmla="*/ 100 h 60"/>
                <a:gd name="T14" fmla="*/ 12 w 95"/>
                <a:gd name="T15" fmla="*/ 144 h 60"/>
                <a:gd name="T16" fmla="*/ 37 w 95"/>
                <a:gd name="T17" fmla="*/ 128 h 60"/>
                <a:gd name="T18" fmla="*/ 67 w 95"/>
                <a:gd name="T19" fmla="*/ 144 h 60"/>
                <a:gd name="T20" fmla="*/ 74 w 95"/>
                <a:gd name="T21" fmla="*/ 128 h 60"/>
                <a:gd name="T22" fmla="*/ 74 w 95"/>
                <a:gd name="T23" fmla="*/ 113 h 60"/>
                <a:gd name="T24" fmla="*/ 84 w 95"/>
                <a:gd name="T25" fmla="*/ 113 h 60"/>
                <a:gd name="T26" fmla="*/ 109 w 95"/>
                <a:gd name="T27" fmla="*/ 113 h 60"/>
                <a:gd name="T28" fmla="*/ 97 w 95"/>
                <a:gd name="T29" fmla="*/ 86 h 60"/>
                <a:gd name="T30" fmla="*/ 103 w 95"/>
                <a:gd name="T31" fmla="*/ 74 h 60"/>
                <a:gd name="T32" fmla="*/ 109 w 95"/>
                <a:gd name="T33" fmla="*/ 42 h 60"/>
                <a:gd name="T34" fmla="*/ 109 w 95"/>
                <a:gd name="T35" fmla="*/ 29 h 60"/>
                <a:gd name="T36" fmla="*/ 74 w 95"/>
                <a:gd name="T37" fmla="*/ 14 h 60"/>
                <a:gd name="T38" fmla="*/ 49 w 95"/>
                <a:gd name="T39" fmla="*/ 29 h 60"/>
                <a:gd name="T40" fmla="*/ 31 w 95"/>
                <a:gd name="T41" fmla="*/ 29 h 60"/>
                <a:gd name="T42" fmla="*/ 6 w 95"/>
                <a:gd name="T43" fmla="*/ 14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990033"/>
            </a:solidFill>
            <a:ln w="9525">
              <a:solidFill>
                <a:srgbClr val="000000"/>
              </a:solidFill>
              <a:prstDash val="solid"/>
              <a:round/>
              <a:headEnd/>
              <a:tailEnd/>
            </a:ln>
          </p:spPr>
          <p:txBody>
            <a:bodyPr/>
            <a:lstStyle/>
            <a:p>
              <a:endParaRPr lang="en-US"/>
            </a:p>
          </p:txBody>
        </p:sp>
        <p:sp>
          <p:nvSpPr>
            <p:cNvPr id="18768" name="Freeform 354"/>
            <p:cNvSpPr>
              <a:spLocks noChangeAspect="1"/>
            </p:cNvSpPr>
            <p:nvPr/>
          </p:nvSpPr>
          <p:spPr bwMode="auto">
            <a:xfrm>
              <a:off x="2836" y="1662"/>
              <a:ext cx="32" cy="60"/>
            </a:xfrm>
            <a:custGeom>
              <a:avLst/>
              <a:gdLst>
                <a:gd name="T0" fmla="*/ 0 w 30"/>
                <a:gd name="T1" fmla="*/ 24 h 54"/>
                <a:gd name="T2" fmla="*/ 6 w 30"/>
                <a:gd name="T3" fmla="*/ 74 h 54"/>
                <a:gd name="T4" fmla="*/ 27 w 30"/>
                <a:gd name="T5" fmla="*/ 112 h 54"/>
                <a:gd name="T6" fmla="*/ 38 w 30"/>
                <a:gd name="T7" fmla="*/ 100 h 54"/>
                <a:gd name="T8" fmla="*/ 47 w 30"/>
                <a:gd name="T9" fmla="*/ 63 h 54"/>
                <a:gd name="T10" fmla="*/ 47 w 30"/>
                <a:gd name="T11" fmla="*/ 63 h 54"/>
                <a:gd name="T12" fmla="*/ 27 w 30"/>
                <a:gd name="T13" fmla="*/ 24 h 54"/>
                <a:gd name="T14" fmla="*/ 27 w 30"/>
                <a:gd name="T15" fmla="*/ 0 h 54"/>
                <a:gd name="T16" fmla="*/ 6 w 30"/>
                <a:gd name="T17" fmla="*/ 0 h 54"/>
                <a:gd name="T18" fmla="*/ 0 w 30"/>
                <a:gd name="T19" fmla="*/ 24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415A6B"/>
            </a:solidFill>
            <a:ln w="9525">
              <a:solidFill>
                <a:srgbClr val="000000"/>
              </a:solidFill>
              <a:prstDash val="solid"/>
              <a:round/>
              <a:headEnd/>
              <a:tailEnd/>
            </a:ln>
          </p:spPr>
          <p:txBody>
            <a:bodyPr/>
            <a:lstStyle/>
            <a:p>
              <a:endParaRPr lang="en-US"/>
            </a:p>
          </p:txBody>
        </p:sp>
        <p:sp>
          <p:nvSpPr>
            <p:cNvPr id="18769" name="Freeform 355"/>
            <p:cNvSpPr>
              <a:spLocks noChangeAspect="1"/>
            </p:cNvSpPr>
            <p:nvPr/>
          </p:nvSpPr>
          <p:spPr bwMode="auto">
            <a:xfrm>
              <a:off x="3226" y="1682"/>
              <a:ext cx="71" cy="54"/>
            </a:xfrm>
            <a:custGeom>
              <a:avLst/>
              <a:gdLst>
                <a:gd name="T0" fmla="*/ 6 w 71"/>
                <a:gd name="T1" fmla="*/ 14 h 48"/>
                <a:gd name="T2" fmla="*/ 0 w 71"/>
                <a:gd name="T3" fmla="*/ 0 h 48"/>
                <a:gd name="T4" fmla="*/ 24 w 71"/>
                <a:gd name="T5" fmla="*/ 0 h 48"/>
                <a:gd name="T6" fmla="*/ 48 w 71"/>
                <a:gd name="T7" fmla="*/ 0 h 48"/>
                <a:gd name="T8" fmla="*/ 59 w 71"/>
                <a:gd name="T9" fmla="*/ 0 h 48"/>
                <a:gd name="T10" fmla="*/ 59 w 71"/>
                <a:gd name="T11" fmla="*/ 42 h 48"/>
                <a:gd name="T12" fmla="*/ 65 w 71"/>
                <a:gd name="T13" fmla="*/ 54 h 48"/>
                <a:gd name="T14" fmla="*/ 59 w 71"/>
                <a:gd name="T15" fmla="*/ 69 h 48"/>
                <a:gd name="T16" fmla="*/ 71 w 71"/>
                <a:gd name="T17" fmla="*/ 111 h 48"/>
                <a:gd name="T18" fmla="*/ 65 w 71"/>
                <a:gd name="T19" fmla="*/ 111 h 48"/>
                <a:gd name="T20" fmla="*/ 59 w 71"/>
                <a:gd name="T21" fmla="*/ 111 h 48"/>
                <a:gd name="T22" fmla="*/ 59 w 71"/>
                <a:gd name="T23" fmla="*/ 98 h 48"/>
                <a:gd name="T24" fmla="*/ 54 w 71"/>
                <a:gd name="T25" fmla="*/ 98 h 48"/>
                <a:gd name="T26" fmla="*/ 54 w 71"/>
                <a:gd name="T27" fmla="*/ 98 h 48"/>
                <a:gd name="T28" fmla="*/ 48 w 71"/>
                <a:gd name="T29" fmla="*/ 98 h 48"/>
                <a:gd name="T30" fmla="*/ 42 w 71"/>
                <a:gd name="T31" fmla="*/ 83 h 48"/>
                <a:gd name="T32" fmla="*/ 36 w 71"/>
                <a:gd name="T33" fmla="*/ 83 h 48"/>
                <a:gd name="T34" fmla="*/ 36 w 71"/>
                <a:gd name="T35" fmla="*/ 83 h 48"/>
                <a:gd name="T36" fmla="*/ 24 w 71"/>
                <a:gd name="T37" fmla="*/ 69 h 48"/>
                <a:gd name="T38" fmla="*/ 12 w 71"/>
                <a:gd name="T39" fmla="*/ 42 h 48"/>
                <a:gd name="T40" fmla="*/ 6 w 71"/>
                <a:gd name="T41" fmla="*/ 14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990033"/>
            </a:solidFill>
            <a:ln w="9525">
              <a:solidFill>
                <a:srgbClr val="000000"/>
              </a:solidFill>
              <a:prstDash val="solid"/>
              <a:round/>
              <a:headEnd/>
              <a:tailEnd/>
            </a:ln>
          </p:spPr>
          <p:txBody>
            <a:bodyPr/>
            <a:lstStyle/>
            <a:p>
              <a:endParaRPr lang="en-US"/>
            </a:p>
          </p:txBody>
        </p:sp>
        <p:sp>
          <p:nvSpPr>
            <p:cNvPr id="18770" name="Freeform 356"/>
            <p:cNvSpPr>
              <a:spLocks noChangeAspect="1"/>
            </p:cNvSpPr>
            <p:nvPr/>
          </p:nvSpPr>
          <p:spPr bwMode="auto">
            <a:xfrm>
              <a:off x="3285" y="1675"/>
              <a:ext cx="67" cy="74"/>
            </a:xfrm>
            <a:custGeom>
              <a:avLst/>
              <a:gdLst>
                <a:gd name="T0" fmla="*/ 12 w 66"/>
                <a:gd name="T1" fmla="*/ 120 h 66"/>
                <a:gd name="T2" fmla="*/ 0 w 66"/>
                <a:gd name="T3" fmla="*/ 80 h 66"/>
                <a:gd name="T4" fmla="*/ 6 w 66"/>
                <a:gd name="T5" fmla="*/ 68 h 66"/>
                <a:gd name="T6" fmla="*/ 0 w 66"/>
                <a:gd name="T7" fmla="*/ 54 h 66"/>
                <a:gd name="T8" fmla="*/ 0 w 66"/>
                <a:gd name="T9" fmla="*/ 13 h 66"/>
                <a:gd name="T10" fmla="*/ 6 w 66"/>
                <a:gd name="T11" fmla="*/ 0 h 66"/>
                <a:gd name="T12" fmla="*/ 43 w 66"/>
                <a:gd name="T13" fmla="*/ 13 h 66"/>
                <a:gd name="T14" fmla="*/ 49 w 66"/>
                <a:gd name="T15" fmla="*/ 39 h 66"/>
                <a:gd name="T16" fmla="*/ 73 w 66"/>
                <a:gd name="T17" fmla="*/ 68 h 66"/>
                <a:gd name="T18" fmla="*/ 61 w 66"/>
                <a:gd name="T19" fmla="*/ 68 h 66"/>
                <a:gd name="T20" fmla="*/ 55 w 66"/>
                <a:gd name="T21" fmla="*/ 120 h 66"/>
                <a:gd name="T22" fmla="*/ 55 w 66"/>
                <a:gd name="T23" fmla="*/ 147 h 66"/>
                <a:gd name="T24" fmla="*/ 30 w 66"/>
                <a:gd name="T25" fmla="*/ 132 h 66"/>
                <a:gd name="T26" fmla="*/ 43 w 66"/>
                <a:gd name="T27" fmla="*/ 120 h 66"/>
                <a:gd name="T28" fmla="*/ 30 w 66"/>
                <a:gd name="T29" fmla="*/ 93 h 66"/>
                <a:gd name="T30" fmla="*/ 12 w 66"/>
                <a:gd name="T31" fmla="*/ 120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990033"/>
            </a:solidFill>
            <a:ln w="9525">
              <a:solidFill>
                <a:srgbClr val="000000"/>
              </a:solidFill>
              <a:prstDash val="solid"/>
              <a:round/>
              <a:headEnd/>
              <a:tailEnd/>
            </a:ln>
          </p:spPr>
          <p:txBody>
            <a:bodyPr/>
            <a:lstStyle/>
            <a:p>
              <a:endParaRPr lang="en-US"/>
            </a:p>
          </p:txBody>
        </p:sp>
        <p:sp>
          <p:nvSpPr>
            <p:cNvPr id="18771" name="Freeform 357"/>
            <p:cNvSpPr>
              <a:spLocks noChangeAspect="1"/>
            </p:cNvSpPr>
            <p:nvPr/>
          </p:nvSpPr>
          <p:spPr bwMode="auto">
            <a:xfrm>
              <a:off x="3262" y="1722"/>
              <a:ext cx="29" cy="21"/>
            </a:xfrm>
            <a:custGeom>
              <a:avLst/>
              <a:gdLst>
                <a:gd name="T0" fmla="*/ 29 w 29"/>
                <a:gd name="T1" fmla="*/ 35 h 18"/>
                <a:gd name="T2" fmla="*/ 23 w 29"/>
                <a:gd name="T3" fmla="*/ 55 h 18"/>
                <a:gd name="T4" fmla="*/ 6 w 29"/>
                <a:gd name="T5" fmla="*/ 18 h 18"/>
                <a:gd name="T6" fmla="*/ 0 w 29"/>
                <a:gd name="T7" fmla="*/ 0 h 18"/>
                <a:gd name="T8" fmla="*/ 0 w 29"/>
                <a:gd name="T9" fmla="*/ 0 h 18"/>
                <a:gd name="T10" fmla="*/ 6 w 29"/>
                <a:gd name="T11" fmla="*/ 0 h 18"/>
                <a:gd name="T12" fmla="*/ 12 w 29"/>
                <a:gd name="T13" fmla="*/ 18 h 18"/>
                <a:gd name="T14" fmla="*/ 18 w 29"/>
                <a:gd name="T15" fmla="*/ 18 h 18"/>
                <a:gd name="T16" fmla="*/ 18 w 29"/>
                <a:gd name="T17" fmla="*/ 18 h 18"/>
                <a:gd name="T18" fmla="*/ 23 w 29"/>
                <a:gd name="T19" fmla="*/ 18 h 18"/>
                <a:gd name="T20" fmla="*/ 23 w 29"/>
                <a:gd name="T21" fmla="*/ 35 h 18"/>
                <a:gd name="T22" fmla="*/ 29 w 29"/>
                <a:gd name="T23" fmla="*/ 35 h 18"/>
                <a:gd name="T24" fmla="*/ 29 w 29"/>
                <a:gd name="T25" fmla="*/ 35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ACECF7"/>
            </a:solidFill>
            <a:ln w="9525">
              <a:solidFill>
                <a:srgbClr val="000000"/>
              </a:solidFill>
              <a:prstDash val="solid"/>
              <a:round/>
              <a:headEnd/>
              <a:tailEnd/>
            </a:ln>
          </p:spPr>
          <p:txBody>
            <a:bodyPr/>
            <a:lstStyle/>
            <a:p>
              <a:endParaRPr lang="en-US"/>
            </a:p>
          </p:txBody>
        </p:sp>
        <p:sp>
          <p:nvSpPr>
            <p:cNvPr id="18772" name="Freeform 358"/>
            <p:cNvSpPr>
              <a:spLocks noChangeAspect="1"/>
            </p:cNvSpPr>
            <p:nvPr/>
          </p:nvSpPr>
          <p:spPr bwMode="auto">
            <a:xfrm>
              <a:off x="2856" y="1675"/>
              <a:ext cx="101" cy="122"/>
            </a:xfrm>
            <a:custGeom>
              <a:avLst/>
              <a:gdLst>
                <a:gd name="T0" fmla="*/ 18 w 101"/>
                <a:gd name="T1" fmla="*/ 127 h 108"/>
                <a:gd name="T2" fmla="*/ 6 w 101"/>
                <a:gd name="T3" fmla="*/ 127 h 108"/>
                <a:gd name="T4" fmla="*/ 0 w 101"/>
                <a:gd name="T5" fmla="*/ 98 h 108"/>
                <a:gd name="T6" fmla="*/ 6 w 101"/>
                <a:gd name="T7" fmla="*/ 86 h 108"/>
                <a:gd name="T8" fmla="*/ 12 w 101"/>
                <a:gd name="T9" fmla="*/ 42 h 108"/>
                <a:gd name="T10" fmla="*/ 12 w 101"/>
                <a:gd name="T11" fmla="*/ 42 h 108"/>
                <a:gd name="T12" fmla="*/ 42 w 101"/>
                <a:gd name="T13" fmla="*/ 29 h 108"/>
                <a:gd name="T14" fmla="*/ 60 w 101"/>
                <a:gd name="T15" fmla="*/ 14 h 108"/>
                <a:gd name="T16" fmla="*/ 90 w 101"/>
                <a:gd name="T17" fmla="*/ 29 h 108"/>
                <a:gd name="T18" fmla="*/ 96 w 101"/>
                <a:gd name="T19" fmla="*/ 14 h 108"/>
                <a:gd name="T20" fmla="*/ 96 w 101"/>
                <a:gd name="T21" fmla="*/ 0 h 108"/>
                <a:gd name="T22" fmla="*/ 101 w 101"/>
                <a:gd name="T23" fmla="*/ 29 h 108"/>
                <a:gd name="T24" fmla="*/ 96 w 101"/>
                <a:gd name="T25" fmla="*/ 55 h 108"/>
                <a:gd name="T26" fmla="*/ 78 w 101"/>
                <a:gd name="T27" fmla="*/ 42 h 108"/>
                <a:gd name="T28" fmla="*/ 60 w 101"/>
                <a:gd name="T29" fmla="*/ 55 h 108"/>
                <a:gd name="T30" fmla="*/ 66 w 101"/>
                <a:gd name="T31" fmla="*/ 70 h 108"/>
                <a:gd name="T32" fmla="*/ 60 w 101"/>
                <a:gd name="T33" fmla="*/ 70 h 108"/>
                <a:gd name="T34" fmla="*/ 60 w 101"/>
                <a:gd name="T35" fmla="*/ 86 h 108"/>
                <a:gd name="T36" fmla="*/ 54 w 101"/>
                <a:gd name="T37" fmla="*/ 86 h 108"/>
                <a:gd name="T38" fmla="*/ 60 w 101"/>
                <a:gd name="T39" fmla="*/ 86 h 108"/>
                <a:gd name="T40" fmla="*/ 48 w 101"/>
                <a:gd name="T41" fmla="*/ 55 h 108"/>
                <a:gd name="T42" fmla="*/ 42 w 101"/>
                <a:gd name="T43" fmla="*/ 70 h 108"/>
                <a:gd name="T44" fmla="*/ 48 w 101"/>
                <a:gd name="T45" fmla="*/ 112 h 108"/>
                <a:gd name="T46" fmla="*/ 54 w 101"/>
                <a:gd name="T47" fmla="*/ 127 h 108"/>
                <a:gd name="T48" fmla="*/ 48 w 101"/>
                <a:gd name="T49" fmla="*/ 127 h 108"/>
                <a:gd name="T50" fmla="*/ 48 w 101"/>
                <a:gd name="T51" fmla="*/ 141 h 108"/>
                <a:gd name="T52" fmla="*/ 42 w 101"/>
                <a:gd name="T53" fmla="*/ 141 h 108"/>
                <a:gd name="T54" fmla="*/ 66 w 101"/>
                <a:gd name="T55" fmla="*/ 167 h 108"/>
                <a:gd name="T56" fmla="*/ 66 w 101"/>
                <a:gd name="T57" fmla="*/ 198 h 108"/>
                <a:gd name="T58" fmla="*/ 60 w 101"/>
                <a:gd name="T59" fmla="*/ 183 h 108"/>
                <a:gd name="T60" fmla="*/ 54 w 101"/>
                <a:gd name="T61" fmla="*/ 183 h 108"/>
                <a:gd name="T62" fmla="*/ 60 w 101"/>
                <a:gd name="T63" fmla="*/ 212 h 108"/>
                <a:gd name="T64" fmla="*/ 48 w 101"/>
                <a:gd name="T65" fmla="*/ 212 h 108"/>
                <a:gd name="T66" fmla="*/ 54 w 101"/>
                <a:gd name="T67" fmla="*/ 254 h 108"/>
                <a:gd name="T68" fmla="*/ 42 w 101"/>
                <a:gd name="T69" fmla="*/ 239 h 108"/>
                <a:gd name="T70" fmla="*/ 42 w 101"/>
                <a:gd name="T71" fmla="*/ 254 h 108"/>
                <a:gd name="T72" fmla="*/ 36 w 101"/>
                <a:gd name="T73" fmla="*/ 225 h 108"/>
                <a:gd name="T74" fmla="*/ 30 w 101"/>
                <a:gd name="T75" fmla="*/ 239 h 108"/>
                <a:gd name="T76" fmla="*/ 24 w 101"/>
                <a:gd name="T77" fmla="*/ 198 h 108"/>
                <a:gd name="T78" fmla="*/ 24 w 101"/>
                <a:gd name="T79" fmla="*/ 183 h 108"/>
                <a:gd name="T80" fmla="*/ 36 w 101"/>
                <a:gd name="T81" fmla="*/ 167 h 108"/>
                <a:gd name="T82" fmla="*/ 54 w 101"/>
                <a:gd name="T83" fmla="*/ 183 h 108"/>
                <a:gd name="T84" fmla="*/ 48 w 101"/>
                <a:gd name="T85" fmla="*/ 167 h 108"/>
                <a:gd name="T86" fmla="*/ 42 w 101"/>
                <a:gd name="T87" fmla="*/ 156 h 108"/>
                <a:gd name="T88" fmla="*/ 24 w 101"/>
                <a:gd name="T89" fmla="*/ 156 h 108"/>
                <a:gd name="T90" fmla="*/ 18 w 101"/>
                <a:gd name="T91" fmla="*/ 156 h 108"/>
                <a:gd name="T92" fmla="*/ 12 w 101"/>
                <a:gd name="T93" fmla="*/ 141 h 108"/>
                <a:gd name="T94" fmla="*/ 18 w 101"/>
                <a:gd name="T95" fmla="*/ 127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415A6B"/>
            </a:solidFill>
            <a:ln w="9525">
              <a:solidFill>
                <a:srgbClr val="000000"/>
              </a:solidFill>
              <a:prstDash val="solid"/>
              <a:round/>
              <a:headEnd/>
              <a:tailEnd/>
            </a:ln>
          </p:spPr>
          <p:txBody>
            <a:bodyPr/>
            <a:lstStyle/>
            <a:p>
              <a:endParaRPr lang="en-US"/>
            </a:p>
          </p:txBody>
        </p:sp>
        <p:sp>
          <p:nvSpPr>
            <p:cNvPr id="18773" name="Freeform 359"/>
            <p:cNvSpPr>
              <a:spLocks noChangeAspect="1"/>
            </p:cNvSpPr>
            <p:nvPr/>
          </p:nvSpPr>
          <p:spPr bwMode="auto">
            <a:xfrm>
              <a:off x="2922" y="1817"/>
              <a:ext cx="42" cy="13"/>
            </a:xfrm>
            <a:custGeom>
              <a:avLst/>
              <a:gdLst>
                <a:gd name="T0" fmla="*/ 42 w 41"/>
                <a:gd name="T1" fmla="*/ 13 h 12"/>
                <a:gd name="T2" fmla="*/ 6 w 41"/>
                <a:gd name="T3" fmla="*/ 0 h 12"/>
                <a:gd name="T4" fmla="*/ 0 w 41"/>
                <a:gd name="T5" fmla="*/ 0 h 12"/>
                <a:gd name="T6" fmla="*/ 0 w 41"/>
                <a:gd name="T7" fmla="*/ 13 h 12"/>
                <a:gd name="T8" fmla="*/ 18 w 41"/>
                <a:gd name="T9" fmla="*/ 13 h 12"/>
                <a:gd name="T10" fmla="*/ 37 w 41"/>
                <a:gd name="T11" fmla="*/ 20 h 12"/>
                <a:gd name="T12" fmla="*/ 48 w 41"/>
                <a:gd name="T13" fmla="*/ 13 h 12"/>
                <a:gd name="T14" fmla="*/ 42 w 41"/>
                <a:gd name="T15" fmla="*/ 13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12">
                  <a:moveTo>
                    <a:pt x="35" y="6"/>
                  </a:moveTo>
                  <a:lnTo>
                    <a:pt x="6" y="0"/>
                  </a:lnTo>
                  <a:lnTo>
                    <a:pt x="0" y="0"/>
                  </a:lnTo>
                  <a:lnTo>
                    <a:pt x="0" y="6"/>
                  </a:lnTo>
                  <a:lnTo>
                    <a:pt x="18" y="6"/>
                  </a:lnTo>
                  <a:lnTo>
                    <a:pt x="30" y="12"/>
                  </a:lnTo>
                  <a:lnTo>
                    <a:pt x="41" y="6"/>
                  </a:lnTo>
                  <a:lnTo>
                    <a:pt x="35" y="6"/>
                  </a:lnTo>
                  <a:close/>
                </a:path>
              </a:pathLst>
            </a:custGeom>
            <a:solidFill>
              <a:srgbClr val="239FB1"/>
            </a:solidFill>
            <a:ln w="9525">
              <a:solidFill>
                <a:srgbClr val="000000"/>
              </a:solidFill>
              <a:prstDash val="solid"/>
              <a:round/>
              <a:headEnd/>
              <a:tailEnd/>
            </a:ln>
          </p:spPr>
          <p:txBody>
            <a:bodyPr/>
            <a:lstStyle/>
            <a:p>
              <a:endParaRPr lang="en-US"/>
            </a:p>
          </p:txBody>
        </p:sp>
        <p:sp>
          <p:nvSpPr>
            <p:cNvPr id="18774" name="Freeform 360"/>
            <p:cNvSpPr>
              <a:spLocks noChangeAspect="1"/>
            </p:cNvSpPr>
            <p:nvPr/>
          </p:nvSpPr>
          <p:spPr bwMode="auto">
            <a:xfrm>
              <a:off x="2904" y="1736"/>
              <a:ext cx="30" cy="27"/>
            </a:xfrm>
            <a:custGeom>
              <a:avLst/>
              <a:gdLst>
                <a:gd name="T0" fmla="*/ 30 w 30"/>
                <a:gd name="T1" fmla="*/ 42 h 24"/>
                <a:gd name="T2" fmla="*/ 12 w 30"/>
                <a:gd name="T3" fmla="*/ 14 h 24"/>
                <a:gd name="T4" fmla="*/ 0 w 30"/>
                <a:gd name="T5" fmla="*/ 0 h 24"/>
                <a:gd name="T6" fmla="*/ 12 w 30"/>
                <a:gd name="T7" fmla="*/ 29 h 24"/>
                <a:gd name="T8" fmla="*/ 30 w 30"/>
                <a:gd name="T9" fmla="*/ 54 h 24"/>
                <a:gd name="T10" fmla="*/ 30 w 30"/>
                <a:gd name="T11" fmla="*/ 42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4">
                  <a:moveTo>
                    <a:pt x="30" y="18"/>
                  </a:moveTo>
                  <a:lnTo>
                    <a:pt x="12" y="6"/>
                  </a:lnTo>
                  <a:lnTo>
                    <a:pt x="0" y="0"/>
                  </a:lnTo>
                  <a:lnTo>
                    <a:pt x="12" y="12"/>
                  </a:lnTo>
                  <a:lnTo>
                    <a:pt x="30" y="24"/>
                  </a:lnTo>
                  <a:lnTo>
                    <a:pt x="30" y="18"/>
                  </a:lnTo>
                  <a:close/>
                </a:path>
              </a:pathLst>
            </a:custGeom>
            <a:solidFill>
              <a:srgbClr val="239FB1"/>
            </a:solidFill>
            <a:ln w="9525">
              <a:solidFill>
                <a:srgbClr val="000000"/>
              </a:solidFill>
              <a:prstDash val="solid"/>
              <a:round/>
              <a:headEnd/>
              <a:tailEnd/>
            </a:ln>
          </p:spPr>
          <p:txBody>
            <a:bodyPr/>
            <a:lstStyle/>
            <a:p>
              <a:endParaRPr lang="en-US"/>
            </a:p>
          </p:txBody>
        </p:sp>
        <p:sp>
          <p:nvSpPr>
            <p:cNvPr id="18775" name="Freeform 361"/>
            <p:cNvSpPr>
              <a:spLocks noChangeAspect="1"/>
            </p:cNvSpPr>
            <p:nvPr/>
          </p:nvSpPr>
          <p:spPr bwMode="auto">
            <a:xfrm>
              <a:off x="2953" y="1729"/>
              <a:ext cx="11" cy="7"/>
            </a:xfrm>
            <a:custGeom>
              <a:avLst/>
              <a:gdLst>
                <a:gd name="T0" fmla="*/ 11 w 11"/>
                <a:gd name="T1" fmla="*/ 18 h 6"/>
                <a:gd name="T2" fmla="*/ 5 w 11"/>
                <a:gd name="T3" fmla="*/ 18 h 6"/>
                <a:gd name="T4" fmla="*/ 0 w 11"/>
                <a:gd name="T5" fmla="*/ 0 h 6"/>
                <a:gd name="T6" fmla="*/ 11 w 11"/>
                <a:gd name="T7" fmla="*/ 18 h 6"/>
                <a:gd name="T8" fmla="*/ 11 w 11"/>
                <a:gd name="T9" fmla="*/ 1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11" y="6"/>
                  </a:moveTo>
                  <a:lnTo>
                    <a:pt x="5" y="6"/>
                  </a:lnTo>
                  <a:lnTo>
                    <a:pt x="0" y="0"/>
                  </a:lnTo>
                  <a:lnTo>
                    <a:pt x="11" y="6"/>
                  </a:lnTo>
                  <a:close/>
                </a:path>
              </a:pathLst>
            </a:custGeom>
            <a:solidFill>
              <a:srgbClr val="239FB1"/>
            </a:solidFill>
            <a:ln w="9525">
              <a:solidFill>
                <a:srgbClr val="000000"/>
              </a:solidFill>
              <a:prstDash val="solid"/>
              <a:round/>
              <a:headEnd/>
              <a:tailEnd/>
            </a:ln>
          </p:spPr>
          <p:txBody>
            <a:bodyPr/>
            <a:lstStyle/>
            <a:p>
              <a:endParaRPr lang="en-US"/>
            </a:p>
          </p:txBody>
        </p:sp>
        <p:sp>
          <p:nvSpPr>
            <p:cNvPr id="18776" name="Freeform 362"/>
            <p:cNvSpPr>
              <a:spLocks noChangeAspect="1"/>
            </p:cNvSpPr>
            <p:nvPr/>
          </p:nvSpPr>
          <p:spPr bwMode="auto">
            <a:xfrm>
              <a:off x="2862" y="1749"/>
              <a:ext cx="6" cy="7"/>
            </a:xfrm>
            <a:custGeom>
              <a:avLst/>
              <a:gdLst>
                <a:gd name="T0" fmla="*/ 0 w 6"/>
                <a:gd name="T1" fmla="*/ 0 h 6"/>
                <a:gd name="T2" fmla="*/ 6 w 6"/>
                <a:gd name="T3" fmla="*/ 18 h 6"/>
                <a:gd name="T4" fmla="*/ 6 w 6"/>
                <a:gd name="T5" fmla="*/ 18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6"/>
                  </a:lnTo>
                  <a:lnTo>
                    <a:pt x="0" y="0"/>
                  </a:lnTo>
                  <a:close/>
                </a:path>
              </a:pathLst>
            </a:custGeom>
            <a:solidFill>
              <a:srgbClr val="239FB1"/>
            </a:solidFill>
            <a:ln w="9525">
              <a:solidFill>
                <a:srgbClr val="000000"/>
              </a:solidFill>
              <a:prstDash val="solid"/>
              <a:round/>
              <a:headEnd/>
              <a:tailEnd/>
            </a:ln>
          </p:spPr>
          <p:txBody>
            <a:bodyPr/>
            <a:lstStyle/>
            <a:p>
              <a:endParaRPr lang="en-US"/>
            </a:p>
          </p:txBody>
        </p:sp>
        <p:sp>
          <p:nvSpPr>
            <p:cNvPr id="18777" name="Freeform 363"/>
            <p:cNvSpPr>
              <a:spLocks noChangeAspect="1"/>
            </p:cNvSpPr>
            <p:nvPr/>
          </p:nvSpPr>
          <p:spPr bwMode="auto">
            <a:xfrm>
              <a:off x="2953" y="1749"/>
              <a:ext cx="4" cy="7"/>
            </a:xfrm>
            <a:custGeom>
              <a:avLst/>
              <a:gdLst>
                <a:gd name="T0" fmla="*/ 2 w 5"/>
                <a:gd name="T1" fmla="*/ 0 h 6"/>
                <a:gd name="T2" fmla="*/ 2 w 5"/>
                <a:gd name="T3" fmla="*/ 18 h 6"/>
                <a:gd name="T4" fmla="*/ 0 w 5"/>
                <a:gd name="T5" fmla="*/ 0 h 6"/>
                <a:gd name="T6" fmla="*/ 2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5" y="0"/>
                  </a:moveTo>
                  <a:lnTo>
                    <a:pt x="5" y="6"/>
                  </a:lnTo>
                  <a:lnTo>
                    <a:pt x="0" y="0"/>
                  </a:lnTo>
                  <a:lnTo>
                    <a:pt x="5" y="0"/>
                  </a:lnTo>
                  <a:close/>
                </a:path>
              </a:pathLst>
            </a:custGeom>
            <a:solidFill>
              <a:srgbClr val="239FB1"/>
            </a:solidFill>
            <a:ln w="9525">
              <a:solidFill>
                <a:srgbClr val="000000"/>
              </a:solidFill>
              <a:prstDash val="solid"/>
              <a:round/>
              <a:headEnd/>
              <a:tailEnd/>
            </a:ln>
          </p:spPr>
          <p:txBody>
            <a:bodyPr/>
            <a:lstStyle/>
            <a:p>
              <a:endParaRPr lang="en-US"/>
            </a:p>
          </p:txBody>
        </p:sp>
        <p:sp>
          <p:nvSpPr>
            <p:cNvPr id="18778" name="Freeform 364"/>
            <p:cNvSpPr>
              <a:spLocks noChangeAspect="1"/>
            </p:cNvSpPr>
            <p:nvPr/>
          </p:nvSpPr>
          <p:spPr bwMode="auto">
            <a:xfrm>
              <a:off x="2631" y="1561"/>
              <a:ext cx="194" cy="202"/>
            </a:xfrm>
            <a:custGeom>
              <a:avLst/>
              <a:gdLst>
                <a:gd name="T0" fmla="*/ 91 w 192"/>
                <a:gd name="T1" fmla="*/ 0 h 179"/>
                <a:gd name="T2" fmla="*/ 67 w 192"/>
                <a:gd name="T3" fmla="*/ 14 h 179"/>
                <a:gd name="T4" fmla="*/ 61 w 192"/>
                <a:gd name="T5" fmla="*/ 14 h 179"/>
                <a:gd name="T6" fmla="*/ 42 w 192"/>
                <a:gd name="T7" fmla="*/ 29 h 179"/>
                <a:gd name="T8" fmla="*/ 24 w 192"/>
                <a:gd name="T9" fmla="*/ 29 h 179"/>
                <a:gd name="T10" fmla="*/ 6 w 192"/>
                <a:gd name="T11" fmla="*/ 53 h 179"/>
                <a:gd name="T12" fmla="*/ 0 w 192"/>
                <a:gd name="T13" fmla="*/ 80 h 179"/>
                <a:gd name="T14" fmla="*/ 6 w 192"/>
                <a:gd name="T15" fmla="*/ 111 h 179"/>
                <a:gd name="T16" fmla="*/ 18 w 192"/>
                <a:gd name="T17" fmla="*/ 150 h 179"/>
                <a:gd name="T18" fmla="*/ 61 w 192"/>
                <a:gd name="T19" fmla="*/ 139 h 179"/>
                <a:gd name="T20" fmla="*/ 85 w 192"/>
                <a:gd name="T21" fmla="*/ 208 h 179"/>
                <a:gd name="T22" fmla="*/ 103 w 192"/>
                <a:gd name="T23" fmla="*/ 251 h 179"/>
                <a:gd name="T24" fmla="*/ 139 w 192"/>
                <a:gd name="T25" fmla="*/ 290 h 179"/>
                <a:gd name="T26" fmla="*/ 158 w 192"/>
                <a:gd name="T27" fmla="*/ 319 h 179"/>
                <a:gd name="T28" fmla="*/ 164 w 192"/>
                <a:gd name="T29" fmla="*/ 403 h 179"/>
                <a:gd name="T30" fmla="*/ 182 w 192"/>
                <a:gd name="T31" fmla="*/ 388 h 179"/>
                <a:gd name="T32" fmla="*/ 188 w 192"/>
                <a:gd name="T33" fmla="*/ 360 h 179"/>
                <a:gd name="T34" fmla="*/ 182 w 192"/>
                <a:gd name="T35" fmla="*/ 305 h 179"/>
                <a:gd name="T36" fmla="*/ 206 w 192"/>
                <a:gd name="T37" fmla="*/ 333 h 179"/>
                <a:gd name="T38" fmla="*/ 188 w 192"/>
                <a:gd name="T39" fmla="*/ 276 h 179"/>
                <a:gd name="T40" fmla="*/ 170 w 192"/>
                <a:gd name="T41" fmla="*/ 237 h 179"/>
                <a:gd name="T42" fmla="*/ 139 w 192"/>
                <a:gd name="T43" fmla="*/ 222 h 179"/>
                <a:gd name="T44" fmla="*/ 121 w 192"/>
                <a:gd name="T45" fmla="*/ 166 h 179"/>
                <a:gd name="T46" fmla="*/ 97 w 192"/>
                <a:gd name="T47" fmla="*/ 97 h 179"/>
                <a:gd name="T48" fmla="*/ 109 w 192"/>
                <a:gd name="T49" fmla="*/ 53 h 179"/>
                <a:gd name="T50" fmla="*/ 115 w 192"/>
                <a:gd name="T51" fmla="*/ 42 h 179"/>
                <a:gd name="T52" fmla="*/ 103 w 192"/>
                <a:gd name="T53" fmla="*/ 139 h 179"/>
                <a:gd name="T54" fmla="*/ 103 w 192"/>
                <a:gd name="T55" fmla="*/ 139 h 179"/>
                <a:gd name="T56" fmla="*/ 103 w 192"/>
                <a:gd name="T57" fmla="*/ 139 h 179"/>
                <a:gd name="T58" fmla="*/ 115 w 192"/>
                <a:gd name="T59" fmla="*/ 29 h 179"/>
                <a:gd name="T60" fmla="*/ 103 w 192"/>
                <a:gd name="T61" fmla="*/ 251 h 179"/>
                <a:gd name="T62" fmla="*/ 115 w 192"/>
                <a:gd name="T63" fmla="*/ 29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79" name="Freeform 365"/>
            <p:cNvSpPr>
              <a:spLocks noChangeAspect="1"/>
            </p:cNvSpPr>
            <p:nvPr/>
          </p:nvSpPr>
          <p:spPr bwMode="auto">
            <a:xfrm>
              <a:off x="2631" y="1561"/>
              <a:ext cx="194" cy="202"/>
            </a:xfrm>
            <a:custGeom>
              <a:avLst/>
              <a:gdLst>
                <a:gd name="T0" fmla="*/ 115 w 192"/>
                <a:gd name="T1" fmla="*/ 29 h 179"/>
                <a:gd name="T2" fmla="*/ 91 w 192"/>
                <a:gd name="T3" fmla="*/ 0 h 179"/>
                <a:gd name="T4" fmla="*/ 73 w 192"/>
                <a:gd name="T5" fmla="*/ 14 h 179"/>
                <a:gd name="T6" fmla="*/ 67 w 192"/>
                <a:gd name="T7" fmla="*/ 14 h 179"/>
                <a:gd name="T8" fmla="*/ 67 w 192"/>
                <a:gd name="T9" fmla="*/ 14 h 179"/>
                <a:gd name="T10" fmla="*/ 61 w 192"/>
                <a:gd name="T11" fmla="*/ 14 h 179"/>
                <a:gd name="T12" fmla="*/ 61 w 192"/>
                <a:gd name="T13" fmla="*/ 29 h 179"/>
                <a:gd name="T14" fmla="*/ 42 w 192"/>
                <a:gd name="T15" fmla="*/ 29 h 179"/>
                <a:gd name="T16" fmla="*/ 36 w 192"/>
                <a:gd name="T17" fmla="*/ 53 h 179"/>
                <a:gd name="T18" fmla="*/ 24 w 192"/>
                <a:gd name="T19" fmla="*/ 29 h 179"/>
                <a:gd name="T20" fmla="*/ 18 w 192"/>
                <a:gd name="T21" fmla="*/ 42 h 179"/>
                <a:gd name="T22" fmla="*/ 6 w 192"/>
                <a:gd name="T23" fmla="*/ 53 h 179"/>
                <a:gd name="T24" fmla="*/ 6 w 192"/>
                <a:gd name="T25" fmla="*/ 68 h 179"/>
                <a:gd name="T26" fmla="*/ 0 w 192"/>
                <a:gd name="T27" fmla="*/ 80 h 179"/>
                <a:gd name="T28" fmla="*/ 6 w 192"/>
                <a:gd name="T29" fmla="*/ 97 h 179"/>
                <a:gd name="T30" fmla="*/ 6 w 192"/>
                <a:gd name="T31" fmla="*/ 111 h 179"/>
                <a:gd name="T32" fmla="*/ 18 w 192"/>
                <a:gd name="T33" fmla="*/ 125 h 179"/>
                <a:gd name="T34" fmla="*/ 18 w 192"/>
                <a:gd name="T35" fmla="*/ 150 h 179"/>
                <a:gd name="T36" fmla="*/ 30 w 192"/>
                <a:gd name="T37" fmla="*/ 125 h 179"/>
                <a:gd name="T38" fmla="*/ 61 w 192"/>
                <a:gd name="T39" fmla="*/ 139 h 179"/>
                <a:gd name="T40" fmla="*/ 73 w 192"/>
                <a:gd name="T41" fmla="*/ 179 h 179"/>
                <a:gd name="T42" fmla="*/ 85 w 192"/>
                <a:gd name="T43" fmla="*/ 208 h 179"/>
                <a:gd name="T44" fmla="*/ 97 w 192"/>
                <a:gd name="T45" fmla="*/ 237 h 179"/>
                <a:gd name="T46" fmla="*/ 103 w 192"/>
                <a:gd name="T47" fmla="*/ 251 h 179"/>
                <a:gd name="T48" fmla="*/ 115 w 192"/>
                <a:gd name="T49" fmla="*/ 265 h 179"/>
                <a:gd name="T50" fmla="*/ 139 w 192"/>
                <a:gd name="T51" fmla="*/ 290 h 179"/>
                <a:gd name="T52" fmla="*/ 146 w 192"/>
                <a:gd name="T53" fmla="*/ 305 h 179"/>
                <a:gd name="T54" fmla="*/ 158 w 192"/>
                <a:gd name="T55" fmla="*/ 319 h 179"/>
                <a:gd name="T56" fmla="*/ 170 w 192"/>
                <a:gd name="T57" fmla="*/ 360 h 179"/>
                <a:gd name="T58" fmla="*/ 164 w 192"/>
                <a:gd name="T59" fmla="*/ 403 h 179"/>
                <a:gd name="T60" fmla="*/ 170 w 192"/>
                <a:gd name="T61" fmla="*/ 416 h 179"/>
                <a:gd name="T62" fmla="*/ 182 w 192"/>
                <a:gd name="T63" fmla="*/ 388 h 179"/>
                <a:gd name="T64" fmla="*/ 188 w 192"/>
                <a:gd name="T65" fmla="*/ 376 h 179"/>
                <a:gd name="T66" fmla="*/ 188 w 192"/>
                <a:gd name="T67" fmla="*/ 360 h 179"/>
                <a:gd name="T68" fmla="*/ 182 w 192"/>
                <a:gd name="T69" fmla="*/ 333 h 179"/>
                <a:gd name="T70" fmla="*/ 182 w 192"/>
                <a:gd name="T71" fmla="*/ 305 h 179"/>
                <a:gd name="T72" fmla="*/ 194 w 192"/>
                <a:gd name="T73" fmla="*/ 305 h 179"/>
                <a:gd name="T74" fmla="*/ 206 w 192"/>
                <a:gd name="T75" fmla="*/ 333 h 179"/>
                <a:gd name="T76" fmla="*/ 206 w 192"/>
                <a:gd name="T77" fmla="*/ 305 h 179"/>
                <a:gd name="T78" fmla="*/ 188 w 192"/>
                <a:gd name="T79" fmla="*/ 276 h 179"/>
                <a:gd name="T80" fmla="*/ 164 w 192"/>
                <a:gd name="T81" fmla="*/ 251 h 179"/>
                <a:gd name="T82" fmla="*/ 170 w 192"/>
                <a:gd name="T83" fmla="*/ 237 h 179"/>
                <a:gd name="T84" fmla="*/ 164 w 192"/>
                <a:gd name="T85" fmla="*/ 237 h 179"/>
                <a:gd name="T86" fmla="*/ 139 w 192"/>
                <a:gd name="T87" fmla="*/ 222 h 179"/>
                <a:gd name="T88" fmla="*/ 127 w 192"/>
                <a:gd name="T89" fmla="*/ 194 h 179"/>
                <a:gd name="T90" fmla="*/ 121 w 192"/>
                <a:gd name="T91" fmla="*/ 166 h 179"/>
                <a:gd name="T92" fmla="*/ 103 w 192"/>
                <a:gd name="T93" fmla="*/ 139 h 179"/>
                <a:gd name="T94" fmla="*/ 97 w 192"/>
                <a:gd name="T95" fmla="*/ 97 h 179"/>
                <a:gd name="T96" fmla="*/ 97 w 192"/>
                <a:gd name="T97" fmla="*/ 80 h 179"/>
                <a:gd name="T98" fmla="*/ 109 w 192"/>
                <a:gd name="T99" fmla="*/ 53 h 179"/>
                <a:gd name="T100" fmla="*/ 115 w 192"/>
                <a:gd name="T101" fmla="*/ 68 h 179"/>
                <a:gd name="T102" fmla="*/ 115 w 192"/>
                <a:gd name="T103" fmla="*/ 42 h 179"/>
                <a:gd name="T104" fmla="*/ 115 w 192"/>
                <a:gd name="T105" fmla="*/ 29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780" name="Freeform 366"/>
            <p:cNvSpPr>
              <a:spLocks noChangeAspect="1"/>
            </p:cNvSpPr>
            <p:nvPr/>
          </p:nvSpPr>
          <p:spPr bwMode="auto">
            <a:xfrm>
              <a:off x="2722" y="1628"/>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6 w 6"/>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
                  <a:moveTo>
                    <a:pt x="6" y="0"/>
                  </a:moveTo>
                  <a:lnTo>
                    <a:pt x="6" y="0"/>
                  </a:lnTo>
                  <a:lnTo>
                    <a:pt x="0" y="0"/>
                  </a:lnTo>
                  <a:lnTo>
                    <a:pt x="6"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781" name="Freeform 367"/>
            <p:cNvSpPr>
              <a:spLocks noChangeAspect="1"/>
            </p:cNvSpPr>
            <p:nvPr/>
          </p:nvSpPr>
          <p:spPr bwMode="auto">
            <a:xfrm>
              <a:off x="2728" y="1682"/>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782" name="Freeform 368"/>
            <p:cNvSpPr>
              <a:spLocks noChangeAspect="1"/>
            </p:cNvSpPr>
            <p:nvPr/>
          </p:nvSpPr>
          <p:spPr bwMode="auto">
            <a:xfrm>
              <a:off x="2734" y="1756"/>
              <a:ext cx="48" cy="34"/>
            </a:xfrm>
            <a:custGeom>
              <a:avLst/>
              <a:gdLst>
                <a:gd name="T0" fmla="*/ 42 w 48"/>
                <a:gd name="T1" fmla="*/ 42 h 30"/>
                <a:gd name="T2" fmla="*/ 42 w 48"/>
                <a:gd name="T3" fmla="*/ 74 h 30"/>
                <a:gd name="T4" fmla="*/ 24 w 48"/>
                <a:gd name="T5" fmla="*/ 58 h 30"/>
                <a:gd name="T6" fmla="*/ 0 w 48"/>
                <a:gd name="T7" fmla="*/ 29 h 30"/>
                <a:gd name="T8" fmla="*/ 0 w 48"/>
                <a:gd name="T9" fmla="*/ 14 h 30"/>
                <a:gd name="T10" fmla="*/ 12 w 48"/>
                <a:gd name="T11" fmla="*/ 0 h 30"/>
                <a:gd name="T12" fmla="*/ 30 w 48"/>
                <a:gd name="T13" fmla="*/ 0 h 30"/>
                <a:gd name="T14" fmla="*/ 48 w 48"/>
                <a:gd name="T15" fmla="*/ 0 h 30"/>
                <a:gd name="T16" fmla="*/ 42 w 48"/>
                <a:gd name="T17" fmla="*/ 42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990033"/>
            </a:solidFill>
            <a:ln w="9525">
              <a:solidFill>
                <a:srgbClr val="000000"/>
              </a:solidFill>
              <a:prstDash val="solid"/>
              <a:round/>
              <a:headEnd/>
              <a:tailEnd/>
            </a:ln>
          </p:spPr>
          <p:txBody>
            <a:bodyPr/>
            <a:lstStyle/>
            <a:p>
              <a:endParaRPr lang="en-US"/>
            </a:p>
          </p:txBody>
        </p:sp>
        <p:sp>
          <p:nvSpPr>
            <p:cNvPr id="18783" name="Freeform 369"/>
            <p:cNvSpPr>
              <a:spLocks noChangeAspect="1"/>
            </p:cNvSpPr>
            <p:nvPr/>
          </p:nvSpPr>
          <p:spPr bwMode="auto">
            <a:xfrm>
              <a:off x="2661" y="1689"/>
              <a:ext cx="24" cy="54"/>
            </a:xfrm>
            <a:custGeom>
              <a:avLst/>
              <a:gdLst>
                <a:gd name="T0" fmla="*/ 12 w 24"/>
                <a:gd name="T1" fmla="*/ 98 h 48"/>
                <a:gd name="T2" fmla="*/ 6 w 24"/>
                <a:gd name="T3" fmla="*/ 111 h 48"/>
                <a:gd name="T4" fmla="*/ 0 w 24"/>
                <a:gd name="T5" fmla="*/ 83 h 48"/>
                <a:gd name="T6" fmla="*/ 0 w 24"/>
                <a:gd name="T7" fmla="*/ 54 h 48"/>
                <a:gd name="T8" fmla="*/ 0 w 24"/>
                <a:gd name="T9" fmla="*/ 14 h 48"/>
                <a:gd name="T10" fmla="*/ 12 w 24"/>
                <a:gd name="T11" fmla="*/ 0 h 48"/>
                <a:gd name="T12" fmla="*/ 24 w 24"/>
                <a:gd name="T13" fmla="*/ 29 h 48"/>
                <a:gd name="T14" fmla="*/ 24 w 24"/>
                <a:gd name="T15" fmla="*/ 83 h 48"/>
                <a:gd name="T16" fmla="*/ 12 w 24"/>
                <a:gd name="T17" fmla="*/ 98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990033"/>
            </a:solidFill>
            <a:ln w="9525">
              <a:solidFill>
                <a:srgbClr val="000000"/>
              </a:solidFill>
              <a:prstDash val="solid"/>
              <a:round/>
              <a:headEnd/>
              <a:tailEnd/>
            </a:ln>
          </p:spPr>
          <p:txBody>
            <a:bodyPr/>
            <a:lstStyle/>
            <a:p>
              <a:endParaRPr lang="en-US"/>
            </a:p>
          </p:txBody>
        </p:sp>
        <p:sp>
          <p:nvSpPr>
            <p:cNvPr id="18784" name="Rectangle 370"/>
            <p:cNvSpPr>
              <a:spLocks noChangeAspect="1" noChangeArrowheads="1"/>
            </p:cNvSpPr>
            <p:nvPr/>
          </p:nvSpPr>
          <p:spPr bwMode="auto">
            <a:xfrm>
              <a:off x="2643" y="1634"/>
              <a:ext cx="0" cy="0"/>
            </a:xfrm>
            <a:prstGeom prst="rect">
              <a:avLst/>
            </a:prstGeom>
            <a:solidFill>
              <a:srgbClr val="FF0000"/>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785" name="Freeform 371"/>
            <p:cNvSpPr>
              <a:spLocks noChangeAspect="1"/>
            </p:cNvSpPr>
            <p:nvPr/>
          </p:nvSpPr>
          <p:spPr bwMode="auto">
            <a:xfrm>
              <a:off x="2957" y="1675"/>
              <a:ext cx="317" cy="135"/>
            </a:xfrm>
            <a:custGeom>
              <a:avLst/>
              <a:gdLst>
                <a:gd name="T0" fmla="*/ 227 w 312"/>
                <a:gd name="T1" fmla="*/ 232 h 120"/>
                <a:gd name="T2" fmla="*/ 195 w 312"/>
                <a:gd name="T3" fmla="*/ 232 h 120"/>
                <a:gd name="T4" fmla="*/ 189 w 312"/>
                <a:gd name="T5" fmla="*/ 273 h 120"/>
                <a:gd name="T6" fmla="*/ 189 w 312"/>
                <a:gd name="T7" fmla="*/ 260 h 120"/>
                <a:gd name="T8" fmla="*/ 183 w 312"/>
                <a:gd name="T9" fmla="*/ 232 h 120"/>
                <a:gd name="T10" fmla="*/ 152 w 312"/>
                <a:gd name="T11" fmla="*/ 246 h 120"/>
                <a:gd name="T12" fmla="*/ 116 w 312"/>
                <a:gd name="T13" fmla="*/ 246 h 120"/>
                <a:gd name="T14" fmla="*/ 85 w 312"/>
                <a:gd name="T15" fmla="*/ 246 h 120"/>
                <a:gd name="T16" fmla="*/ 61 w 312"/>
                <a:gd name="T17" fmla="*/ 246 h 120"/>
                <a:gd name="T18" fmla="*/ 43 w 312"/>
                <a:gd name="T19" fmla="*/ 232 h 120"/>
                <a:gd name="T20" fmla="*/ 43 w 312"/>
                <a:gd name="T21" fmla="*/ 219 h 120"/>
                <a:gd name="T22" fmla="*/ 24 w 312"/>
                <a:gd name="T23" fmla="*/ 205 h 120"/>
                <a:gd name="T24" fmla="*/ 18 w 312"/>
                <a:gd name="T25" fmla="*/ 179 h 120"/>
                <a:gd name="T26" fmla="*/ 0 w 312"/>
                <a:gd name="T27" fmla="*/ 150 h 120"/>
                <a:gd name="T28" fmla="*/ 12 w 312"/>
                <a:gd name="T29" fmla="*/ 150 h 120"/>
                <a:gd name="T30" fmla="*/ 12 w 312"/>
                <a:gd name="T31" fmla="*/ 140 h 120"/>
                <a:gd name="T32" fmla="*/ 0 w 312"/>
                <a:gd name="T33" fmla="*/ 111 h 120"/>
                <a:gd name="T34" fmla="*/ 18 w 312"/>
                <a:gd name="T35" fmla="*/ 69 h 120"/>
                <a:gd name="T36" fmla="*/ 49 w 312"/>
                <a:gd name="T37" fmla="*/ 69 h 120"/>
                <a:gd name="T38" fmla="*/ 55 w 312"/>
                <a:gd name="T39" fmla="*/ 54 h 120"/>
                <a:gd name="T40" fmla="*/ 79 w 312"/>
                <a:gd name="T41" fmla="*/ 42 h 120"/>
                <a:gd name="T42" fmla="*/ 122 w 312"/>
                <a:gd name="T43" fmla="*/ 0 h 120"/>
                <a:gd name="T44" fmla="*/ 152 w 312"/>
                <a:gd name="T45" fmla="*/ 0 h 120"/>
                <a:gd name="T46" fmla="*/ 177 w 312"/>
                <a:gd name="T47" fmla="*/ 14 h 120"/>
                <a:gd name="T48" fmla="*/ 219 w 312"/>
                <a:gd name="T49" fmla="*/ 42 h 120"/>
                <a:gd name="T50" fmla="*/ 268 w 312"/>
                <a:gd name="T51" fmla="*/ 14 h 120"/>
                <a:gd name="T52" fmla="*/ 302 w 312"/>
                <a:gd name="T53" fmla="*/ 29 h 120"/>
                <a:gd name="T54" fmla="*/ 323 w 312"/>
                <a:gd name="T55" fmla="*/ 83 h 120"/>
                <a:gd name="T56" fmla="*/ 329 w 312"/>
                <a:gd name="T57" fmla="*/ 111 h 120"/>
                <a:gd name="T58" fmla="*/ 335 w 312"/>
                <a:gd name="T59" fmla="*/ 179 h 120"/>
                <a:gd name="T60" fmla="*/ 335 w 312"/>
                <a:gd name="T61" fmla="*/ 219 h 120"/>
                <a:gd name="T62" fmla="*/ 309 w 312"/>
                <a:gd name="T63" fmla="*/ 205 h 120"/>
                <a:gd name="T64" fmla="*/ 294 w 312"/>
                <a:gd name="T65" fmla="*/ 205 h 120"/>
                <a:gd name="T66" fmla="*/ 262 w 312"/>
                <a:gd name="T67" fmla="*/ 232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415A6B"/>
            </a:solidFill>
            <a:ln w="9525">
              <a:solidFill>
                <a:srgbClr val="000000"/>
              </a:solidFill>
              <a:prstDash val="solid"/>
              <a:round/>
              <a:headEnd/>
              <a:tailEnd/>
            </a:ln>
          </p:spPr>
          <p:txBody>
            <a:bodyPr/>
            <a:lstStyle/>
            <a:p>
              <a:endParaRPr lang="en-US"/>
            </a:p>
          </p:txBody>
        </p:sp>
        <p:sp>
          <p:nvSpPr>
            <p:cNvPr id="18786" name="Freeform 372"/>
            <p:cNvSpPr>
              <a:spLocks noChangeAspect="1"/>
            </p:cNvSpPr>
            <p:nvPr/>
          </p:nvSpPr>
          <p:spPr bwMode="auto">
            <a:xfrm>
              <a:off x="2953" y="1675"/>
              <a:ext cx="47" cy="34"/>
            </a:xfrm>
            <a:custGeom>
              <a:avLst/>
              <a:gdLst>
                <a:gd name="T0" fmla="*/ 5 w 47"/>
                <a:gd name="T1" fmla="*/ 0 h 30"/>
                <a:gd name="T2" fmla="*/ 0 w 47"/>
                <a:gd name="T3" fmla="*/ 0 h 30"/>
                <a:gd name="T4" fmla="*/ 5 w 47"/>
                <a:gd name="T5" fmla="*/ 29 h 30"/>
                <a:gd name="T6" fmla="*/ 0 w 47"/>
                <a:gd name="T7" fmla="*/ 58 h 30"/>
                <a:gd name="T8" fmla="*/ 11 w 47"/>
                <a:gd name="T9" fmla="*/ 58 h 30"/>
                <a:gd name="T10" fmla="*/ 5 w 47"/>
                <a:gd name="T11" fmla="*/ 74 h 30"/>
                <a:gd name="T12" fmla="*/ 23 w 47"/>
                <a:gd name="T13" fmla="*/ 42 h 30"/>
                <a:gd name="T14" fmla="*/ 47 w 47"/>
                <a:gd name="T15" fmla="*/ 42 h 30"/>
                <a:gd name="T16" fmla="*/ 41 w 47"/>
                <a:gd name="T17" fmla="*/ 29 h 30"/>
                <a:gd name="T18" fmla="*/ 29 w 47"/>
                <a:gd name="T19" fmla="*/ 0 h 30"/>
                <a:gd name="T20" fmla="*/ 5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415A6B"/>
            </a:solidFill>
            <a:ln w="9525">
              <a:solidFill>
                <a:srgbClr val="000000"/>
              </a:solidFill>
              <a:prstDash val="solid"/>
              <a:round/>
              <a:headEnd/>
              <a:tailEnd/>
            </a:ln>
          </p:spPr>
          <p:txBody>
            <a:bodyPr/>
            <a:lstStyle/>
            <a:p>
              <a:endParaRPr lang="en-US"/>
            </a:p>
          </p:txBody>
        </p:sp>
        <p:sp>
          <p:nvSpPr>
            <p:cNvPr id="18787" name="Freeform 373"/>
            <p:cNvSpPr>
              <a:spLocks noChangeAspect="1"/>
            </p:cNvSpPr>
            <p:nvPr/>
          </p:nvSpPr>
          <p:spPr bwMode="auto">
            <a:xfrm>
              <a:off x="2875" y="1365"/>
              <a:ext cx="137" cy="102"/>
            </a:xfrm>
            <a:custGeom>
              <a:avLst/>
              <a:gdLst>
                <a:gd name="T0" fmla="*/ 137 w 137"/>
                <a:gd name="T1" fmla="*/ 113 h 90"/>
                <a:gd name="T2" fmla="*/ 131 w 137"/>
                <a:gd name="T3" fmla="*/ 128 h 90"/>
                <a:gd name="T4" fmla="*/ 137 w 137"/>
                <a:gd name="T5" fmla="*/ 173 h 90"/>
                <a:gd name="T6" fmla="*/ 119 w 137"/>
                <a:gd name="T7" fmla="*/ 201 h 90"/>
                <a:gd name="T8" fmla="*/ 119 w 137"/>
                <a:gd name="T9" fmla="*/ 215 h 90"/>
                <a:gd name="T10" fmla="*/ 89 w 137"/>
                <a:gd name="T11" fmla="*/ 201 h 90"/>
                <a:gd name="T12" fmla="*/ 66 w 137"/>
                <a:gd name="T13" fmla="*/ 186 h 90"/>
                <a:gd name="T14" fmla="*/ 36 w 137"/>
                <a:gd name="T15" fmla="*/ 186 h 90"/>
                <a:gd name="T16" fmla="*/ 12 w 137"/>
                <a:gd name="T17" fmla="*/ 186 h 90"/>
                <a:gd name="T18" fmla="*/ 6 w 137"/>
                <a:gd name="T19" fmla="*/ 173 h 90"/>
                <a:gd name="T20" fmla="*/ 12 w 137"/>
                <a:gd name="T21" fmla="*/ 144 h 90"/>
                <a:gd name="T22" fmla="*/ 0 w 137"/>
                <a:gd name="T23" fmla="*/ 86 h 90"/>
                <a:gd name="T24" fmla="*/ 48 w 137"/>
                <a:gd name="T25" fmla="*/ 14 h 90"/>
                <a:gd name="T26" fmla="*/ 66 w 137"/>
                <a:gd name="T27" fmla="*/ 0 h 90"/>
                <a:gd name="T28" fmla="*/ 89 w 137"/>
                <a:gd name="T29" fmla="*/ 14 h 90"/>
                <a:gd name="T30" fmla="*/ 113 w 137"/>
                <a:gd name="T31" fmla="*/ 29 h 90"/>
                <a:gd name="T32" fmla="*/ 119 w 137"/>
                <a:gd name="T33" fmla="*/ 74 h 90"/>
                <a:gd name="T34" fmla="*/ 137 w 137"/>
                <a:gd name="T35" fmla="*/ 113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990033"/>
            </a:solidFill>
            <a:ln w="9525">
              <a:solidFill>
                <a:srgbClr val="000000"/>
              </a:solidFill>
              <a:prstDash val="solid"/>
              <a:round/>
              <a:headEnd/>
              <a:tailEnd/>
            </a:ln>
          </p:spPr>
          <p:txBody>
            <a:bodyPr/>
            <a:lstStyle/>
            <a:p>
              <a:endParaRPr lang="en-US"/>
            </a:p>
          </p:txBody>
        </p:sp>
        <p:sp>
          <p:nvSpPr>
            <p:cNvPr id="18788" name="Freeform 374"/>
            <p:cNvSpPr>
              <a:spLocks noChangeAspect="1"/>
            </p:cNvSpPr>
            <p:nvPr/>
          </p:nvSpPr>
          <p:spPr bwMode="auto">
            <a:xfrm>
              <a:off x="2648" y="1345"/>
              <a:ext cx="37" cy="47"/>
            </a:xfrm>
            <a:custGeom>
              <a:avLst/>
              <a:gdLst>
                <a:gd name="T0" fmla="*/ 25 w 36"/>
                <a:gd name="T1" fmla="*/ 79 h 42"/>
                <a:gd name="T2" fmla="*/ 25 w 36"/>
                <a:gd name="T3" fmla="*/ 93 h 42"/>
                <a:gd name="T4" fmla="*/ 6 w 36"/>
                <a:gd name="T5" fmla="*/ 93 h 42"/>
                <a:gd name="T6" fmla="*/ 0 w 36"/>
                <a:gd name="T7" fmla="*/ 79 h 42"/>
                <a:gd name="T8" fmla="*/ 0 w 36"/>
                <a:gd name="T9" fmla="*/ 67 h 42"/>
                <a:gd name="T10" fmla="*/ 0 w 36"/>
                <a:gd name="T11" fmla="*/ 27 h 42"/>
                <a:gd name="T12" fmla="*/ 6 w 36"/>
                <a:gd name="T13" fmla="*/ 13 h 42"/>
                <a:gd name="T14" fmla="*/ 12 w 36"/>
                <a:gd name="T15" fmla="*/ 27 h 42"/>
                <a:gd name="T16" fmla="*/ 12 w 36"/>
                <a:gd name="T17" fmla="*/ 13 h 42"/>
                <a:gd name="T18" fmla="*/ 25 w 36"/>
                <a:gd name="T19" fmla="*/ 0 h 42"/>
                <a:gd name="T20" fmla="*/ 31 w 36"/>
                <a:gd name="T21" fmla="*/ 27 h 42"/>
                <a:gd name="T22" fmla="*/ 43 w 36"/>
                <a:gd name="T23" fmla="*/ 27 h 42"/>
                <a:gd name="T24" fmla="*/ 37 w 36"/>
                <a:gd name="T25" fmla="*/ 39 h 42"/>
                <a:gd name="T26" fmla="*/ 25 w 36"/>
                <a:gd name="T27" fmla="*/ 54 h 42"/>
                <a:gd name="T28" fmla="*/ 25 w 36"/>
                <a:gd name="T29" fmla="*/ 67 h 42"/>
                <a:gd name="T30" fmla="*/ 25 w 36"/>
                <a:gd name="T31" fmla="*/ 79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415A6B"/>
            </a:solidFill>
            <a:ln w="9525">
              <a:solidFill>
                <a:srgbClr val="000000"/>
              </a:solidFill>
              <a:prstDash val="solid"/>
              <a:round/>
              <a:headEnd/>
              <a:tailEnd/>
            </a:ln>
          </p:spPr>
          <p:txBody>
            <a:bodyPr/>
            <a:lstStyle/>
            <a:p>
              <a:endParaRPr lang="en-US"/>
            </a:p>
          </p:txBody>
        </p:sp>
        <p:sp>
          <p:nvSpPr>
            <p:cNvPr id="18789" name="Freeform 375"/>
            <p:cNvSpPr>
              <a:spLocks noChangeAspect="1"/>
            </p:cNvSpPr>
            <p:nvPr/>
          </p:nvSpPr>
          <p:spPr bwMode="auto">
            <a:xfrm>
              <a:off x="2691" y="1365"/>
              <a:ext cx="19" cy="21"/>
            </a:xfrm>
            <a:custGeom>
              <a:avLst/>
              <a:gdLst>
                <a:gd name="T0" fmla="*/ 25 w 18"/>
                <a:gd name="T1" fmla="*/ 18 h 18"/>
                <a:gd name="T2" fmla="*/ 25 w 18"/>
                <a:gd name="T3" fmla="*/ 18 h 18"/>
                <a:gd name="T4" fmla="*/ 19 w 18"/>
                <a:gd name="T5" fmla="*/ 0 h 18"/>
                <a:gd name="T6" fmla="*/ 19 w 18"/>
                <a:gd name="T7" fmla="*/ 18 h 18"/>
                <a:gd name="T8" fmla="*/ 6 w 18"/>
                <a:gd name="T9" fmla="*/ 18 h 18"/>
                <a:gd name="T10" fmla="*/ 0 w 18"/>
                <a:gd name="T11" fmla="*/ 18 h 18"/>
                <a:gd name="T12" fmla="*/ 0 w 18"/>
                <a:gd name="T13" fmla="*/ 18 h 18"/>
                <a:gd name="T14" fmla="*/ 0 w 18"/>
                <a:gd name="T15" fmla="*/ 35 h 18"/>
                <a:gd name="T16" fmla="*/ 19 w 18"/>
                <a:gd name="T17" fmla="*/ 55 h 18"/>
                <a:gd name="T18" fmla="*/ 19 w 18"/>
                <a:gd name="T19" fmla="*/ 55 h 18"/>
                <a:gd name="T20" fmla="*/ 19 w 18"/>
                <a:gd name="T21" fmla="*/ 35 h 18"/>
                <a:gd name="T22" fmla="*/ 25 w 18"/>
                <a:gd name="T23" fmla="*/ 18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18790" name="Freeform 376"/>
            <p:cNvSpPr>
              <a:spLocks noChangeAspect="1"/>
            </p:cNvSpPr>
            <p:nvPr/>
          </p:nvSpPr>
          <p:spPr bwMode="auto">
            <a:xfrm>
              <a:off x="2648" y="1331"/>
              <a:ext cx="31" cy="21"/>
            </a:xfrm>
            <a:custGeom>
              <a:avLst/>
              <a:gdLst>
                <a:gd name="T0" fmla="*/ 31 w 30"/>
                <a:gd name="T1" fmla="*/ 35 h 18"/>
                <a:gd name="T2" fmla="*/ 0 w 30"/>
                <a:gd name="T3" fmla="*/ 35 h 18"/>
                <a:gd name="T4" fmla="*/ 0 w 30"/>
                <a:gd name="T5" fmla="*/ 55 h 18"/>
                <a:gd name="T6" fmla="*/ 0 w 30"/>
                <a:gd name="T7" fmla="*/ 35 h 18"/>
                <a:gd name="T8" fmla="*/ 25 w 30"/>
                <a:gd name="T9" fmla="*/ 35 h 18"/>
                <a:gd name="T10" fmla="*/ 37 w 30"/>
                <a:gd name="T11" fmla="*/ 0 h 18"/>
                <a:gd name="T12" fmla="*/ 31 w 30"/>
                <a:gd name="T13" fmla="*/ 35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
                  <a:moveTo>
                    <a:pt x="24" y="12"/>
                  </a:moveTo>
                  <a:lnTo>
                    <a:pt x="0" y="12"/>
                  </a:lnTo>
                  <a:lnTo>
                    <a:pt x="0" y="18"/>
                  </a:lnTo>
                  <a:lnTo>
                    <a:pt x="0" y="12"/>
                  </a:lnTo>
                  <a:lnTo>
                    <a:pt x="18" y="12"/>
                  </a:lnTo>
                  <a:lnTo>
                    <a:pt x="30" y="0"/>
                  </a:lnTo>
                  <a:lnTo>
                    <a:pt x="24" y="12"/>
                  </a:lnTo>
                  <a:close/>
                </a:path>
              </a:pathLst>
            </a:custGeom>
            <a:solidFill>
              <a:srgbClr val="239FB1"/>
            </a:solidFill>
            <a:ln w="9525">
              <a:solidFill>
                <a:srgbClr val="000000"/>
              </a:solidFill>
              <a:prstDash val="solid"/>
              <a:round/>
              <a:headEnd/>
              <a:tailEnd/>
            </a:ln>
          </p:spPr>
          <p:txBody>
            <a:bodyPr/>
            <a:lstStyle/>
            <a:p>
              <a:endParaRPr lang="en-US"/>
            </a:p>
          </p:txBody>
        </p:sp>
        <p:sp>
          <p:nvSpPr>
            <p:cNvPr id="18791" name="Freeform 377"/>
            <p:cNvSpPr>
              <a:spLocks noChangeAspect="1"/>
            </p:cNvSpPr>
            <p:nvPr/>
          </p:nvSpPr>
          <p:spPr bwMode="auto">
            <a:xfrm>
              <a:off x="2667" y="1379"/>
              <a:ext cx="18" cy="7"/>
            </a:xfrm>
            <a:custGeom>
              <a:avLst/>
              <a:gdLst>
                <a:gd name="T0" fmla="*/ 18 w 18"/>
                <a:gd name="T1" fmla="*/ 18 h 6"/>
                <a:gd name="T2" fmla="*/ 12 w 18"/>
                <a:gd name="T3" fmla="*/ 0 h 6"/>
                <a:gd name="T4" fmla="*/ 0 w 18"/>
                <a:gd name="T5" fmla="*/ 0 h 6"/>
                <a:gd name="T6" fmla="*/ 12 w 18"/>
                <a:gd name="T7" fmla="*/ 18 h 6"/>
                <a:gd name="T8" fmla="*/ 18 w 18"/>
                <a:gd name="T9" fmla="*/ 1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6"/>
                  </a:moveTo>
                  <a:lnTo>
                    <a:pt x="12" y="0"/>
                  </a:lnTo>
                  <a:lnTo>
                    <a:pt x="0" y="0"/>
                  </a:lnTo>
                  <a:lnTo>
                    <a:pt x="12" y="6"/>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18792" name="Rectangle 378"/>
            <p:cNvSpPr>
              <a:spLocks noChangeAspect="1" noChangeArrowheads="1"/>
            </p:cNvSpPr>
            <p:nvPr/>
          </p:nvSpPr>
          <p:spPr bwMode="auto">
            <a:xfrm>
              <a:off x="2704" y="1392"/>
              <a:ext cx="0" cy="0"/>
            </a:xfrm>
            <a:prstGeom prst="rect">
              <a:avLst/>
            </a:prstGeom>
            <a:solidFill>
              <a:srgbClr val="239FB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793" name="Freeform 379"/>
            <p:cNvSpPr>
              <a:spLocks noChangeAspect="1"/>
            </p:cNvSpPr>
            <p:nvPr/>
          </p:nvSpPr>
          <p:spPr bwMode="auto">
            <a:xfrm>
              <a:off x="2862" y="1291"/>
              <a:ext cx="67" cy="40"/>
            </a:xfrm>
            <a:custGeom>
              <a:avLst/>
              <a:gdLst>
                <a:gd name="T0" fmla="*/ 73 w 66"/>
                <a:gd name="T1" fmla="*/ 51 h 36"/>
                <a:gd name="T2" fmla="*/ 67 w 66"/>
                <a:gd name="T3" fmla="*/ 13 h 36"/>
                <a:gd name="T4" fmla="*/ 24 w 66"/>
                <a:gd name="T5" fmla="*/ 0 h 36"/>
                <a:gd name="T6" fmla="*/ 0 w 66"/>
                <a:gd name="T7" fmla="*/ 24 h 36"/>
                <a:gd name="T8" fmla="*/ 6 w 66"/>
                <a:gd name="T9" fmla="*/ 37 h 36"/>
                <a:gd name="T10" fmla="*/ 12 w 66"/>
                <a:gd name="T11" fmla="*/ 51 h 36"/>
                <a:gd name="T12" fmla="*/ 18 w 66"/>
                <a:gd name="T13" fmla="*/ 51 h 36"/>
                <a:gd name="T14" fmla="*/ 43 w 66"/>
                <a:gd name="T15" fmla="*/ 63 h 36"/>
                <a:gd name="T16" fmla="*/ 67 w 66"/>
                <a:gd name="T17" fmla="*/ 74 h 36"/>
                <a:gd name="T18" fmla="*/ 73 w 66"/>
                <a:gd name="T19" fmla="*/ 51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415A6B"/>
            </a:solidFill>
            <a:ln w="9525">
              <a:solidFill>
                <a:srgbClr val="000000"/>
              </a:solidFill>
              <a:prstDash val="solid"/>
              <a:round/>
              <a:headEnd/>
              <a:tailEnd/>
            </a:ln>
          </p:spPr>
          <p:txBody>
            <a:bodyPr/>
            <a:lstStyle/>
            <a:p>
              <a:endParaRPr lang="en-US"/>
            </a:p>
          </p:txBody>
        </p:sp>
        <p:sp>
          <p:nvSpPr>
            <p:cNvPr id="18794" name="Freeform 380"/>
            <p:cNvSpPr>
              <a:spLocks noChangeAspect="1"/>
            </p:cNvSpPr>
            <p:nvPr/>
          </p:nvSpPr>
          <p:spPr bwMode="auto">
            <a:xfrm>
              <a:off x="2836" y="1318"/>
              <a:ext cx="105" cy="54"/>
            </a:xfrm>
            <a:custGeom>
              <a:avLst/>
              <a:gdLst>
                <a:gd name="T0" fmla="*/ 68 w 102"/>
                <a:gd name="T1" fmla="*/ 69 h 48"/>
                <a:gd name="T2" fmla="*/ 31 w 102"/>
                <a:gd name="T3" fmla="*/ 83 h 48"/>
                <a:gd name="T4" fmla="*/ 0 w 102"/>
                <a:gd name="T5" fmla="*/ 98 h 48"/>
                <a:gd name="T6" fmla="*/ 0 w 102"/>
                <a:gd name="T7" fmla="*/ 98 h 48"/>
                <a:gd name="T8" fmla="*/ 6 w 102"/>
                <a:gd name="T9" fmla="*/ 42 h 48"/>
                <a:gd name="T10" fmla="*/ 25 w 102"/>
                <a:gd name="T11" fmla="*/ 29 h 48"/>
                <a:gd name="T12" fmla="*/ 43 w 102"/>
                <a:gd name="T13" fmla="*/ 54 h 48"/>
                <a:gd name="T14" fmla="*/ 49 w 102"/>
                <a:gd name="T15" fmla="*/ 42 h 48"/>
                <a:gd name="T16" fmla="*/ 49 w 102"/>
                <a:gd name="T17" fmla="*/ 0 h 48"/>
                <a:gd name="T18" fmla="*/ 74 w 102"/>
                <a:gd name="T19" fmla="*/ 14 h 48"/>
                <a:gd name="T20" fmla="*/ 104 w 102"/>
                <a:gd name="T21" fmla="*/ 29 h 48"/>
                <a:gd name="T22" fmla="*/ 111 w 102"/>
                <a:gd name="T23" fmla="*/ 54 h 48"/>
                <a:gd name="T24" fmla="*/ 124 w 102"/>
                <a:gd name="T25" fmla="*/ 98 h 48"/>
                <a:gd name="T26" fmla="*/ 104 w 102"/>
                <a:gd name="T27" fmla="*/ 111 h 48"/>
                <a:gd name="T28" fmla="*/ 68 w 102"/>
                <a:gd name="T29" fmla="*/ 69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990033"/>
            </a:solidFill>
            <a:ln w="9525">
              <a:solidFill>
                <a:srgbClr val="000000"/>
              </a:solidFill>
              <a:prstDash val="solid"/>
              <a:round/>
              <a:headEnd/>
              <a:tailEnd/>
            </a:ln>
          </p:spPr>
          <p:txBody>
            <a:bodyPr/>
            <a:lstStyle/>
            <a:p>
              <a:endParaRPr lang="en-US"/>
            </a:p>
          </p:txBody>
        </p:sp>
        <p:sp>
          <p:nvSpPr>
            <p:cNvPr id="18795" name="Freeform 381"/>
            <p:cNvSpPr>
              <a:spLocks noChangeAspect="1"/>
            </p:cNvSpPr>
            <p:nvPr/>
          </p:nvSpPr>
          <p:spPr bwMode="auto">
            <a:xfrm>
              <a:off x="2836" y="1352"/>
              <a:ext cx="86" cy="54"/>
            </a:xfrm>
            <a:custGeom>
              <a:avLst/>
              <a:gdLst>
                <a:gd name="T0" fmla="*/ 0 w 84"/>
                <a:gd name="T1" fmla="*/ 83 h 48"/>
                <a:gd name="T2" fmla="*/ 0 w 84"/>
                <a:gd name="T3" fmla="*/ 29 h 48"/>
                <a:gd name="T4" fmla="*/ 0 w 84"/>
                <a:gd name="T5" fmla="*/ 29 h 48"/>
                <a:gd name="T6" fmla="*/ 31 w 84"/>
                <a:gd name="T7" fmla="*/ 14 h 48"/>
                <a:gd name="T8" fmla="*/ 61 w 84"/>
                <a:gd name="T9" fmla="*/ 0 h 48"/>
                <a:gd name="T10" fmla="*/ 98 w 84"/>
                <a:gd name="T11" fmla="*/ 42 h 48"/>
                <a:gd name="T12" fmla="*/ 43 w 84"/>
                <a:gd name="T13" fmla="*/ 111 h 48"/>
                <a:gd name="T14" fmla="*/ 31 w 84"/>
                <a:gd name="T15" fmla="*/ 111 h 48"/>
                <a:gd name="T16" fmla="*/ 31 w 84"/>
                <a:gd name="T17" fmla="*/ 83 h 48"/>
                <a:gd name="T18" fmla="*/ 12 w 84"/>
                <a:gd name="T19" fmla="*/ 83 h 48"/>
                <a:gd name="T20" fmla="*/ 0 w 84"/>
                <a:gd name="T21" fmla="*/ 83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415A6B"/>
            </a:solidFill>
            <a:ln w="9525">
              <a:solidFill>
                <a:srgbClr val="000000"/>
              </a:solidFill>
              <a:prstDash val="solid"/>
              <a:round/>
              <a:headEnd/>
              <a:tailEnd/>
            </a:ln>
          </p:spPr>
          <p:txBody>
            <a:bodyPr/>
            <a:lstStyle/>
            <a:p>
              <a:endParaRPr lang="en-US"/>
            </a:p>
          </p:txBody>
        </p:sp>
        <p:sp>
          <p:nvSpPr>
            <p:cNvPr id="18796" name="Freeform 382"/>
            <p:cNvSpPr>
              <a:spLocks noChangeAspect="1"/>
            </p:cNvSpPr>
            <p:nvPr/>
          </p:nvSpPr>
          <p:spPr bwMode="auto">
            <a:xfrm>
              <a:off x="2577" y="1426"/>
              <a:ext cx="54" cy="54"/>
            </a:xfrm>
            <a:custGeom>
              <a:avLst/>
              <a:gdLst>
                <a:gd name="T0" fmla="*/ 49 w 53"/>
                <a:gd name="T1" fmla="*/ 54 h 48"/>
                <a:gd name="T2" fmla="*/ 60 w 53"/>
                <a:gd name="T3" fmla="*/ 42 h 48"/>
                <a:gd name="T4" fmla="*/ 55 w 53"/>
                <a:gd name="T5" fmla="*/ 29 h 48"/>
                <a:gd name="T6" fmla="*/ 60 w 53"/>
                <a:gd name="T7" fmla="*/ 0 h 48"/>
                <a:gd name="T8" fmla="*/ 43 w 53"/>
                <a:gd name="T9" fmla="*/ 0 h 48"/>
                <a:gd name="T10" fmla="*/ 18 w 53"/>
                <a:gd name="T11" fmla="*/ 29 h 48"/>
                <a:gd name="T12" fmla="*/ 6 w 53"/>
                <a:gd name="T13" fmla="*/ 69 h 48"/>
                <a:gd name="T14" fmla="*/ 0 w 53"/>
                <a:gd name="T15" fmla="*/ 83 h 48"/>
                <a:gd name="T16" fmla="*/ 12 w 53"/>
                <a:gd name="T17" fmla="*/ 83 h 48"/>
                <a:gd name="T18" fmla="*/ 37 w 53"/>
                <a:gd name="T19" fmla="*/ 83 h 48"/>
                <a:gd name="T20" fmla="*/ 43 w 53"/>
                <a:gd name="T21" fmla="*/ 98 h 48"/>
                <a:gd name="T22" fmla="*/ 49 w 53"/>
                <a:gd name="T23" fmla="*/ 111 h 48"/>
                <a:gd name="T24" fmla="*/ 49 w 53"/>
                <a:gd name="T25" fmla="*/ 54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990033"/>
            </a:solidFill>
            <a:ln w="9525">
              <a:solidFill>
                <a:srgbClr val="000000"/>
              </a:solidFill>
              <a:prstDash val="solid"/>
              <a:round/>
              <a:headEnd/>
              <a:tailEnd/>
            </a:ln>
          </p:spPr>
          <p:txBody>
            <a:bodyPr/>
            <a:lstStyle/>
            <a:p>
              <a:endParaRPr lang="en-US"/>
            </a:p>
          </p:txBody>
        </p:sp>
        <p:sp>
          <p:nvSpPr>
            <p:cNvPr id="18797" name="Freeform 383"/>
            <p:cNvSpPr>
              <a:spLocks noChangeAspect="1"/>
            </p:cNvSpPr>
            <p:nvPr/>
          </p:nvSpPr>
          <p:spPr bwMode="auto">
            <a:xfrm>
              <a:off x="2741" y="1392"/>
              <a:ext cx="151" cy="122"/>
            </a:xfrm>
            <a:custGeom>
              <a:avLst/>
              <a:gdLst>
                <a:gd name="T0" fmla="*/ 60 w 150"/>
                <a:gd name="T1" fmla="*/ 14 h 108"/>
                <a:gd name="T2" fmla="*/ 60 w 150"/>
                <a:gd name="T3" fmla="*/ 0 h 108"/>
                <a:gd name="T4" fmla="*/ 42 w 150"/>
                <a:gd name="T5" fmla="*/ 14 h 108"/>
                <a:gd name="T6" fmla="*/ 18 w 150"/>
                <a:gd name="T7" fmla="*/ 29 h 108"/>
                <a:gd name="T8" fmla="*/ 0 w 150"/>
                <a:gd name="T9" fmla="*/ 29 h 108"/>
                <a:gd name="T10" fmla="*/ 6 w 150"/>
                <a:gd name="T11" fmla="*/ 42 h 108"/>
                <a:gd name="T12" fmla="*/ 0 w 150"/>
                <a:gd name="T13" fmla="*/ 55 h 108"/>
                <a:gd name="T14" fmla="*/ 0 w 150"/>
                <a:gd name="T15" fmla="*/ 98 h 108"/>
                <a:gd name="T16" fmla="*/ 12 w 150"/>
                <a:gd name="T17" fmla="*/ 141 h 108"/>
                <a:gd name="T18" fmla="*/ 12 w 150"/>
                <a:gd name="T19" fmla="*/ 183 h 108"/>
                <a:gd name="T20" fmla="*/ 12 w 150"/>
                <a:gd name="T21" fmla="*/ 167 h 108"/>
                <a:gd name="T22" fmla="*/ 36 w 150"/>
                <a:gd name="T23" fmla="*/ 198 h 108"/>
                <a:gd name="T24" fmla="*/ 42 w 150"/>
                <a:gd name="T25" fmla="*/ 212 h 108"/>
                <a:gd name="T26" fmla="*/ 48 w 150"/>
                <a:gd name="T27" fmla="*/ 198 h 108"/>
                <a:gd name="T28" fmla="*/ 60 w 150"/>
                <a:gd name="T29" fmla="*/ 212 h 108"/>
                <a:gd name="T30" fmla="*/ 85 w 150"/>
                <a:gd name="T31" fmla="*/ 239 h 108"/>
                <a:gd name="T32" fmla="*/ 103 w 150"/>
                <a:gd name="T33" fmla="*/ 239 h 108"/>
                <a:gd name="T34" fmla="*/ 103 w 150"/>
                <a:gd name="T35" fmla="*/ 254 h 108"/>
                <a:gd name="T36" fmla="*/ 115 w 150"/>
                <a:gd name="T37" fmla="*/ 239 h 108"/>
                <a:gd name="T38" fmla="*/ 139 w 150"/>
                <a:gd name="T39" fmla="*/ 254 h 108"/>
                <a:gd name="T40" fmla="*/ 145 w 150"/>
                <a:gd name="T41" fmla="*/ 239 h 108"/>
                <a:gd name="T42" fmla="*/ 157 w 150"/>
                <a:gd name="T43" fmla="*/ 198 h 108"/>
                <a:gd name="T44" fmla="*/ 157 w 150"/>
                <a:gd name="T45" fmla="*/ 183 h 108"/>
                <a:gd name="T46" fmla="*/ 151 w 150"/>
                <a:gd name="T47" fmla="*/ 127 h 108"/>
                <a:gd name="T48" fmla="*/ 145 w 150"/>
                <a:gd name="T49" fmla="*/ 112 h 108"/>
                <a:gd name="T50" fmla="*/ 151 w 150"/>
                <a:gd name="T51" fmla="*/ 86 h 108"/>
                <a:gd name="T52" fmla="*/ 139 w 150"/>
                <a:gd name="T53" fmla="*/ 29 h 108"/>
                <a:gd name="T54" fmla="*/ 85 w 150"/>
                <a:gd name="T55" fmla="*/ 14 h 108"/>
                <a:gd name="T56" fmla="*/ 60 w 150"/>
                <a:gd name="T57" fmla="*/ 14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990033"/>
            </a:solidFill>
            <a:ln w="9525">
              <a:solidFill>
                <a:srgbClr val="000000"/>
              </a:solidFill>
              <a:prstDash val="solid"/>
              <a:round/>
              <a:headEnd/>
              <a:tailEnd/>
            </a:ln>
          </p:spPr>
          <p:txBody>
            <a:bodyPr/>
            <a:lstStyle/>
            <a:p>
              <a:endParaRPr lang="en-US"/>
            </a:p>
          </p:txBody>
        </p:sp>
        <p:sp>
          <p:nvSpPr>
            <p:cNvPr id="18798" name="Freeform 384"/>
            <p:cNvSpPr>
              <a:spLocks noChangeAspect="1"/>
            </p:cNvSpPr>
            <p:nvPr/>
          </p:nvSpPr>
          <p:spPr bwMode="auto">
            <a:xfrm>
              <a:off x="2850" y="1534"/>
              <a:ext cx="150" cy="100"/>
            </a:xfrm>
            <a:custGeom>
              <a:avLst/>
              <a:gdLst>
                <a:gd name="T0" fmla="*/ 144 w 149"/>
                <a:gd name="T1" fmla="*/ 161 h 89"/>
                <a:gd name="T2" fmla="*/ 138 w 149"/>
                <a:gd name="T3" fmla="*/ 202 h 89"/>
                <a:gd name="T4" fmla="*/ 109 w 149"/>
                <a:gd name="T5" fmla="*/ 185 h 89"/>
                <a:gd name="T6" fmla="*/ 85 w 149"/>
                <a:gd name="T7" fmla="*/ 202 h 89"/>
                <a:gd name="T8" fmla="*/ 60 w 149"/>
                <a:gd name="T9" fmla="*/ 202 h 89"/>
                <a:gd name="T10" fmla="*/ 42 w 149"/>
                <a:gd name="T11" fmla="*/ 185 h 89"/>
                <a:gd name="T12" fmla="*/ 42 w 149"/>
                <a:gd name="T13" fmla="*/ 175 h 89"/>
                <a:gd name="T14" fmla="*/ 36 w 149"/>
                <a:gd name="T15" fmla="*/ 161 h 89"/>
                <a:gd name="T16" fmla="*/ 30 w 149"/>
                <a:gd name="T17" fmla="*/ 161 h 89"/>
                <a:gd name="T18" fmla="*/ 30 w 149"/>
                <a:gd name="T19" fmla="*/ 161 h 89"/>
                <a:gd name="T20" fmla="*/ 18 w 149"/>
                <a:gd name="T21" fmla="*/ 146 h 89"/>
                <a:gd name="T22" fmla="*/ 0 w 149"/>
                <a:gd name="T23" fmla="*/ 94 h 89"/>
                <a:gd name="T24" fmla="*/ 6 w 149"/>
                <a:gd name="T25" fmla="*/ 81 h 89"/>
                <a:gd name="T26" fmla="*/ 18 w 149"/>
                <a:gd name="T27" fmla="*/ 54 h 89"/>
                <a:gd name="T28" fmla="*/ 36 w 149"/>
                <a:gd name="T29" fmla="*/ 13 h 89"/>
                <a:gd name="T30" fmla="*/ 36 w 149"/>
                <a:gd name="T31" fmla="*/ 13 h 89"/>
                <a:gd name="T32" fmla="*/ 66 w 149"/>
                <a:gd name="T33" fmla="*/ 27 h 89"/>
                <a:gd name="T34" fmla="*/ 97 w 149"/>
                <a:gd name="T35" fmla="*/ 0 h 89"/>
                <a:gd name="T36" fmla="*/ 97 w 149"/>
                <a:gd name="T37" fmla="*/ 0 h 89"/>
                <a:gd name="T38" fmla="*/ 109 w 149"/>
                <a:gd name="T39" fmla="*/ 27 h 89"/>
                <a:gd name="T40" fmla="*/ 120 w 149"/>
                <a:gd name="T41" fmla="*/ 54 h 89"/>
                <a:gd name="T42" fmla="*/ 132 w 149"/>
                <a:gd name="T43" fmla="*/ 119 h 89"/>
                <a:gd name="T44" fmla="*/ 144 w 149"/>
                <a:gd name="T45" fmla="*/ 119 h 89"/>
                <a:gd name="T46" fmla="*/ 156 w 149"/>
                <a:gd name="T47" fmla="*/ 131 h 89"/>
                <a:gd name="T48" fmla="*/ 156 w 149"/>
                <a:gd name="T49" fmla="*/ 146 h 89"/>
                <a:gd name="T50" fmla="*/ 150 w 149"/>
                <a:gd name="T51" fmla="*/ 146 h 89"/>
                <a:gd name="T52" fmla="*/ 144 w 149"/>
                <a:gd name="T53" fmla="*/ 146 h 89"/>
                <a:gd name="T54" fmla="*/ 144 w 149"/>
                <a:gd name="T55" fmla="*/ 161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990033"/>
            </a:solidFill>
            <a:ln w="9525">
              <a:solidFill>
                <a:srgbClr val="000000"/>
              </a:solidFill>
              <a:prstDash val="solid"/>
              <a:round/>
              <a:headEnd/>
              <a:tailEnd/>
            </a:ln>
          </p:spPr>
          <p:txBody>
            <a:bodyPr/>
            <a:lstStyle/>
            <a:p>
              <a:endParaRPr lang="en-US"/>
            </a:p>
          </p:txBody>
        </p:sp>
        <p:sp>
          <p:nvSpPr>
            <p:cNvPr id="18799" name="Freeform 385"/>
            <p:cNvSpPr>
              <a:spLocks noChangeAspect="1"/>
            </p:cNvSpPr>
            <p:nvPr/>
          </p:nvSpPr>
          <p:spPr bwMode="auto">
            <a:xfrm>
              <a:off x="2715" y="1473"/>
              <a:ext cx="104" cy="54"/>
            </a:xfrm>
            <a:custGeom>
              <a:avLst/>
              <a:gdLst>
                <a:gd name="T0" fmla="*/ 98 w 102"/>
                <a:gd name="T1" fmla="*/ 42 h 48"/>
                <a:gd name="T2" fmla="*/ 116 w 102"/>
                <a:gd name="T3" fmla="*/ 69 h 48"/>
                <a:gd name="T4" fmla="*/ 116 w 102"/>
                <a:gd name="T5" fmla="*/ 69 h 48"/>
                <a:gd name="T6" fmla="*/ 110 w 102"/>
                <a:gd name="T7" fmla="*/ 83 h 48"/>
                <a:gd name="T8" fmla="*/ 104 w 102"/>
                <a:gd name="T9" fmla="*/ 83 h 48"/>
                <a:gd name="T10" fmla="*/ 104 w 102"/>
                <a:gd name="T11" fmla="*/ 83 h 48"/>
                <a:gd name="T12" fmla="*/ 98 w 102"/>
                <a:gd name="T13" fmla="*/ 98 h 48"/>
                <a:gd name="T14" fmla="*/ 92 w 102"/>
                <a:gd name="T15" fmla="*/ 111 h 48"/>
                <a:gd name="T16" fmla="*/ 81 w 102"/>
                <a:gd name="T17" fmla="*/ 111 h 48"/>
                <a:gd name="T18" fmla="*/ 73 w 102"/>
                <a:gd name="T19" fmla="*/ 98 h 48"/>
                <a:gd name="T20" fmla="*/ 49 w 102"/>
                <a:gd name="T21" fmla="*/ 98 h 48"/>
                <a:gd name="T22" fmla="*/ 37 w 102"/>
                <a:gd name="T23" fmla="*/ 111 h 48"/>
                <a:gd name="T24" fmla="*/ 24 w 102"/>
                <a:gd name="T25" fmla="*/ 98 h 48"/>
                <a:gd name="T26" fmla="*/ 0 w 102"/>
                <a:gd name="T27" fmla="*/ 54 h 48"/>
                <a:gd name="T28" fmla="*/ 0 w 102"/>
                <a:gd name="T29" fmla="*/ 42 h 48"/>
                <a:gd name="T30" fmla="*/ 37 w 102"/>
                <a:gd name="T31" fmla="*/ 0 h 48"/>
                <a:gd name="T32" fmla="*/ 43 w 102"/>
                <a:gd name="T33" fmla="*/ 14 h 48"/>
                <a:gd name="T34" fmla="*/ 43 w 102"/>
                <a:gd name="T35" fmla="*/ 0 h 48"/>
                <a:gd name="T36" fmla="*/ 67 w 102"/>
                <a:gd name="T37" fmla="*/ 29 h 48"/>
                <a:gd name="T38" fmla="*/ 73 w 102"/>
                <a:gd name="T39" fmla="*/ 42 h 48"/>
                <a:gd name="T40" fmla="*/ 81 w 102"/>
                <a:gd name="T41" fmla="*/ 29 h 48"/>
                <a:gd name="T42" fmla="*/ 98 w 102"/>
                <a:gd name="T43" fmla="*/ 42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990033"/>
            </a:solidFill>
            <a:ln w="9525">
              <a:solidFill>
                <a:srgbClr val="000000"/>
              </a:solidFill>
              <a:prstDash val="solid"/>
              <a:round/>
              <a:headEnd/>
              <a:tailEnd/>
            </a:ln>
          </p:spPr>
          <p:txBody>
            <a:bodyPr/>
            <a:lstStyle/>
            <a:p>
              <a:endParaRPr lang="en-US"/>
            </a:p>
          </p:txBody>
        </p:sp>
        <p:sp>
          <p:nvSpPr>
            <p:cNvPr id="18800" name="Freeform 386"/>
            <p:cNvSpPr>
              <a:spLocks noChangeAspect="1"/>
            </p:cNvSpPr>
            <p:nvPr/>
          </p:nvSpPr>
          <p:spPr bwMode="auto">
            <a:xfrm>
              <a:off x="2565" y="1467"/>
              <a:ext cx="55" cy="40"/>
            </a:xfrm>
            <a:custGeom>
              <a:avLst/>
              <a:gdLst>
                <a:gd name="T0" fmla="*/ 12 w 54"/>
                <a:gd name="T1" fmla="*/ 0 h 36"/>
                <a:gd name="T2" fmla="*/ 0 w 54"/>
                <a:gd name="T3" fmla="*/ 13 h 36"/>
                <a:gd name="T4" fmla="*/ 6 w 54"/>
                <a:gd name="T5" fmla="*/ 24 h 36"/>
                <a:gd name="T6" fmla="*/ 24 w 54"/>
                <a:gd name="T7" fmla="*/ 51 h 36"/>
                <a:gd name="T8" fmla="*/ 37 w 54"/>
                <a:gd name="T9" fmla="*/ 51 h 36"/>
                <a:gd name="T10" fmla="*/ 43 w 54"/>
                <a:gd name="T11" fmla="*/ 51 h 36"/>
                <a:gd name="T12" fmla="*/ 55 w 54"/>
                <a:gd name="T13" fmla="*/ 74 h 36"/>
                <a:gd name="T14" fmla="*/ 55 w 54"/>
                <a:gd name="T15" fmla="*/ 74 h 36"/>
                <a:gd name="T16" fmla="*/ 55 w 54"/>
                <a:gd name="T17" fmla="*/ 63 h 36"/>
                <a:gd name="T18" fmla="*/ 61 w 54"/>
                <a:gd name="T19" fmla="*/ 51 h 36"/>
                <a:gd name="T20" fmla="*/ 61 w 54"/>
                <a:gd name="T21" fmla="*/ 24 h 36"/>
                <a:gd name="T22" fmla="*/ 55 w 54"/>
                <a:gd name="T23" fmla="*/ 13 h 36"/>
                <a:gd name="T24" fmla="*/ 49 w 54"/>
                <a:gd name="T25" fmla="*/ 0 h 36"/>
                <a:gd name="T26" fmla="*/ 24 w 54"/>
                <a:gd name="T27" fmla="*/ 0 h 36"/>
                <a:gd name="T28" fmla="*/ 12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990033"/>
            </a:solidFill>
            <a:ln w="9525">
              <a:solidFill>
                <a:srgbClr val="000000"/>
              </a:solidFill>
              <a:prstDash val="solid"/>
              <a:round/>
              <a:headEnd/>
              <a:tailEnd/>
            </a:ln>
          </p:spPr>
          <p:txBody>
            <a:bodyPr/>
            <a:lstStyle/>
            <a:p>
              <a:endParaRPr lang="en-US"/>
            </a:p>
          </p:txBody>
        </p:sp>
        <p:sp>
          <p:nvSpPr>
            <p:cNvPr id="18801" name="Freeform 387"/>
            <p:cNvSpPr>
              <a:spLocks noChangeAspect="1"/>
            </p:cNvSpPr>
            <p:nvPr/>
          </p:nvSpPr>
          <p:spPr bwMode="auto">
            <a:xfrm>
              <a:off x="2620" y="1392"/>
              <a:ext cx="133" cy="162"/>
            </a:xfrm>
            <a:custGeom>
              <a:avLst/>
              <a:gdLst>
                <a:gd name="T0" fmla="*/ 29 w 131"/>
                <a:gd name="T1" fmla="*/ 54 h 144"/>
                <a:gd name="T2" fmla="*/ 42 w 131"/>
                <a:gd name="T3" fmla="*/ 54 h 144"/>
                <a:gd name="T4" fmla="*/ 42 w 131"/>
                <a:gd name="T5" fmla="*/ 54 h 144"/>
                <a:gd name="T6" fmla="*/ 48 w 131"/>
                <a:gd name="T7" fmla="*/ 42 h 144"/>
                <a:gd name="T8" fmla="*/ 54 w 131"/>
                <a:gd name="T9" fmla="*/ 54 h 144"/>
                <a:gd name="T10" fmla="*/ 48 w 131"/>
                <a:gd name="T11" fmla="*/ 42 h 144"/>
                <a:gd name="T12" fmla="*/ 42 w 131"/>
                <a:gd name="T13" fmla="*/ 29 h 144"/>
                <a:gd name="T14" fmla="*/ 42 w 131"/>
                <a:gd name="T15" fmla="*/ 14 h 144"/>
                <a:gd name="T16" fmla="*/ 42 w 131"/>
                <a:gd name="T17" fmla="*/ 0 h 144"/>
                <a:gd name="T18" fmla="*/ 54 w 131"/>
                <a:gd name="T19" fmla="*/ 0 h 144"/>
                <a:gd name="T20" fmla="*/ 54 w 131"/>
                <a:gd name="T21" fmla="*/ 0 h 144"/>
                <a:gd name="T22" fmla="*/ 60 w 131"/>
                <a:gd name="T23" fmla="*/ 14 h 144"/>
                <a:gd name="T24" fmla="*/ 72 w 131"/>
                <a:gd name="T25" fmla="*/ 14 h 144"/>
                <a:gd name="T26" fmla="*/ 72 w 131"/>
                <a:gd name="T27" fmla="*/ 29 h 144"/>
                <a:gd name="T28" fmla="*/ 78 w 131"/>
                <a:gd name="T29" fmla="*/ 42 h 144"/>
                <a:gd name="T30" fmla="*/ 105 w 131"/>
                <a:gd name="T31" fmla="*/ 14 h 144"/>
                <a:gd name="T32" fmla="*/ 96 w 131"/>
                <a:gd name="T33" fmla="*/ 14 h 144"/>
                <a:gd name="T34" fmla="*/ 127 w 131"/>
                <a:gd name="T35" fmla="*/ 42 h 144"/>
                <a:gd name="T36" fmla="*/ 133 w 131"/>
                <a:gd name="T37" fmla="*/ 29 h 144"/>
                <a:gd name="T38" fmla="*/ 139 w 131"/>
                <a:gd name="T39" fmla="*/ 42 h 144"/>
                <a:gd name="T40" fmla="*/ 133 w 131"/>
                <a:gd name="T41" fmla="*/ 54 h 144"/>
                <a:gd name="T42" fmla="*/ 133 w 131"/>
                <a:gd name="T43" fmla="*/ 98 h 144"/>
                <a:gd name="T44" fmla="*/ 145 w 131"/>
                <a:gd name="T45" fmla="*/ 140 h 144"/>
                <a:gd name="T46" fmla="*/ 145 w 131"/>
                <a:gd name="T47" fmla="*/ 179 h 144"/>
                <a:gd name="T48" fmla="*/ 139 w 131"/>
                <a:gd name="T49" fmla="*/ 163 h 144"/>
                <a:gd name="T50" fmla="*/ 105 w 131"/>
                <a:gd name="T51" fmla="*/ 205 h 144"/>
                <a:gd name="T52" fmla="*/ 105 w 131"/>
                <a:gd name="T53" fmla="*/ 219 h 144"/>
                <a:gd name="T54" fmla="*/ 133 w 131"/>
                <a:gd name="T55" fmla="*/ 260 h 144"/>
                <a:gd name="T56" fmla="*/ 121 w 131"/>
                <a:gd name="T57" fmla="*/ 289 h 144"/>
                <a:gd name="T58" fmla="*/ 121 w 131"/>
                <a:gd name="T59" fmla="*/ 315 h 144"/>
                <a:gd name="T60" fmla="*/ 121 w 131"/>
                <a:gd name="T61" fmla="*/ 315 h 144"/>
                <a:gd name="T62" fmla="*/ 96 w 131"/>
                <a:gd name="T63" fmla="*/ 315 h 144"/>
                <a:gd name="T64" fmla="*/ 78 w 131"/>
                <a:gd name="T65" fmla="*/ 315 h 144"/>
                <a:gd name="T66" fmla="*/ 78 w 131"/>
                <a:gd name="T67" fmla="*/ 330 h 144"/>
                <a:gd name="T68" fmla="*/ 60 w 131"/>
                <a:gd name="T69" fmla="*/ 315 h 144"/>
                <a:gd name="T70" fmla="*/ 48 w 131"/>
                <a:gd name="T71" fmla="*/ 315 h 144"/>
                <a:gd name="T72" fmla="*/ 23 w 131"/>
                <a:gd name="T73" fmla="*/ 315 h 144"/>
                <a:gd name="T74" fmla="*/ 29 w 131"/>
                <a:gd name="T75" fmla="*/ 260 h 144"/>
                <a:gd name="T76" fmla="*/ 6 w 131"/>
                <a:gd name="T77" fmla="*/ 232 h 144"/>
                <a:gd name="T78" fmla="*/ 6 w 131"/>
                <a:gd name="T79" fmla="*/ 232 h 144"/>
                <a:gd name="T80" fmla="*/ 6 w 131"/>
                <a:gd name="T81" fmla="*/ 232 h 144"/>
                <a:gd name="T82" fmla="*/ 0 w 131"/>
                <a:gd name="T83" fmla="*/ 205 h 144"/>
                <a:gd name="T84" fmla="*/ 0 w 131"/>
                <a:gd name="T85" fmla="*/ 179 h 144"/>
                <a:gd name="T86" fmla="*/ 0 w 131"/>
                <a:gd name="T87" fmla="*/ 179 h 144"/>
                <a:gd name="T88" fmla="*/ 0 w 131"/>
                <a:gd name="T89" fmla="*/ 125 h 144"/>
                <a:gd name="T90" fmla="*/ 11 w 131"/>
                <a:gd name="T91" fmla="*/ 111 h 144"/>
                <a:gd name="T92" fmla="*/ 6 w 131"/>
                <a:gd name="T93" fmla="*/ 98 h 144"/>
                <a:gd name="T94" fmla="*/ 11 w 131"/>
                <a:gd name="T95" fmla="*/ 69 h 144"/>
                <a:gd name="T96" fmla="*/ 11 w 131"/>
                <a:gd name="T97" fmla="*/ 69 h 144"/>
                <a:gd name="T98" fmla="*/ 11 w 131"/>
                <a:gd name="T99" fmla="*/ 54 h 144"/>
                <a:gd name="T100" fmla="*/ 29 w 131"/>
                <a:gd name="T101" fmla="*/ 54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990033"/>
            </a:solidFill>
            <a:ln w="9525">
              <a:solidFill>
                <a:srgbClr val="000000"/>
              </a:solidFill>
              <a:prstDash val="solid"/>
              <a:round/>
              <a:headEnd/>
              <a:tailEnd/>
            </a:ln>
          </p:spPr>
          <p:txBody>
            <a:bodyPr/>
            <a:lstStyle/>
            <a:p>
              <a:endParaRPr lang="en-US"/>
            </a:p>
          </p:txBody>
        </p:sp>
        <p:sp>
          <p:nvSpPr>
            <p:cNvPr id="18802" name="Freeform 388"/>
            <p:cNvSpPr>
              <a:spLocks noChangeAspect="1"/>
            </p:cNvSpPr>
            <p:nvPr/>
          </p:nvSpPr>
          <p:spPr bwMode="auto">
            <a:xfrm>
              <a:off x="2722" y="1399"/>
              <a:ext cx="6" cy="7"/>
            </a:xfrm>
            <a:custGeom>
              <a:avLst/>
              <a:gdLst>
                <a:gd name="T0" fmla="*/ 0 w 6"/>
                <a:gd name="T1" fmla="*/ 18 h 6"/>
                <a:gd name="T2" fmla="*/ 6 w 6"/>
                <a:gd name="T3" fmla="*/ 18 h 6"/>
                <a:gd name="T4" fmla="*/ 6 w 6"/>
                <a:gd name="T5" fmla="*/ 0 h 6"/>
                <a:gd name="T6" fmla="*/ 0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6" y="0"/>
                  </a:lnTo>
                  <a:lnTo>
                    <a:pt x="0" y="6"/>
                  </a:lnTo>
                  <a:close/>
                </a:path>
              </a:pathLst>
            </a:custGeom>
            <a:solidFill>
              <a:srgbClr val="6F73BF"/>
            </a:solidFill>
            <a:ln w="9525">
              <a:solidFill>
                <a:srgbClr val="000000"/>
              </a:solidFill>
              <a:prstDash val="solid"/>
              <a:round/>
              <a:headEnd/>
              <a:tailEnd/>
            </a:ln>
          </p:spPr>
          <p:txBody>
            <a:bodyPr/>
            <a:lstStyle/>
            <a:p>
              <a:endParaRPr lang="en-US"/>
            </a:p>
          </p:txBody>
        </p:sp>
        <p:sp>
          <p:nvSpPr>
            <p:cNvPr id="18803" name="Freeform 389"/>
            <p:cNvSpPr>
              <a:spLocks noChangeAspect="1"/>
            </p:cNvSpPr>
            <p:nvPr/>
          </p:nvSpPr>
          <p:spPr bwMode="auto">
            <a:xfrm>
              <a:off x="2613" y="1494"/>
              <a:ext cx="13" cy="13"/>
            </a:xfrm>
            <a:custGeom>
              <a:avLst/>
              <a:gdLst>
                <a:gd name="T0" fmla="*/ 13 w 12"/>
                <a:gd name="T1" fmla="*/ 0 h 12"/>
                <a:gd name="T2" fmla="*/ 0 w 12"/>
                <a:gd name="T3" fmla="*/ 13 h 12"/>
                <a:gd name="T4" fmla="*/ 0 w 12"/>
                <a:gd name="T5" fmla="*/ 20 h 12"/>
                <a:gd name="T6" fmla="*/ 20 w 12"/>
                <a:gd name="T7" fmla="*/ 20 h 12"/>
                <a:gd name="T8" fmla="*/ 20 w 12"/>
                <a:gd name="T9" fmla="*/ 20 h 12"/>
                <a:gd name="T10" fmla="*/ 13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0"/>
                  </a:moveTo>
                  <a:lnTo>
                    <a:pt x="0" y="6"/>
                  </a:lnTo>
                  <a:lnTo>
                    <a:pt x="0" y="12"/>
                  </a:lnTo>
                  <a:lnTo>
                    <a:pt x="12" y="12"/>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8804" name="Freeform 390"/>
            <p:cNvSpPr>
              <a:spLocks noChangeAspect="1"/>
            </p:cNvSpPr>
            <p:nvPr/>
          </p:nvSpPr>
          <p:spPr bwMode="auto">
            <a:xfrm>
              <a:off x="2941" y="1521"/>
              <a:ext cx="71" cy="80"/>
            </a:xfrm>
            <a:custGeom>
              <a:avLst/>
              <a:gdLst>
                <a:gd name="T0" fmla="*/ 12 w 71"/>
                <a:gd name="T1" fmla="*/ 0 h 71"/>
                <a:gd name="T2" fmla="*/ 0 w 71"/>
                <a:gd name="T3" fmla="*/ 29 h 71"/>
                <a:gd name="T4" fmla="*/ 0 w 71"/>
                <a:gd name="T5" fmla="*/ 29 h 71"/>
                <a:gd name="T6" fmla="*/ 12 w 71"/>
                <a:gd name="T7" fmla="*/ 54 h 71"/>
                <a:gd name="T8" fmla="*/ 23 w 71"/>
                <a:gd name="T9" fmla="*/ 83 h 71"/>
                <a:gd name="T10" fmla="*/ 35 w 71"/>
                <a:gd name="T11" fmla="*/ 149 h 71"/>
                <a:gd name="T12" fmla="*/ 47 w 71"/>
                <a:gd name="T13" fmla="*/ 149 h 71"/>
                <a:gd name="T14" fmla="*/ 59 w 71"/>
                <a:gd name="T15" fmla="*/ 162 h 71"/>
                <a:gd name="T16" fmla="*/ 53 w 71"/>
                <a:gd name="T17" fmla="*/ 134 h 71"/>
                <a:gd name="T18" fmla="*/ 71 w 71"/>
                <a:gd name="T19" fmla="*/ 112 h 71"/>
                <a:gd name="T20" fmla="*/ 59 w 71"/>
                <a:gd name="T21" fmla="*/ 83 h 71"/>
                <a:gd name="T22" fmla="*/ 29 w 71"/>
                <a:gd name="T23" fmla="*/ 42 h 71"/>
                <a:gd name="T24" fmla="*/ 17 w 71"/>
                <a:gd name="T25" fmla="*/ 14 h 71"/>
                <a:gd name="T26" fmla="*/ 12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990033"/>
            </a:solidFill>
            <a:ln w="9525">
              <a:solidFill>
                <a:srgbClr val="000000"/>
              </a:solidFill>
              <a:prstDash val="solid"/>
              <a:round/>
              <a:headEnd/>
              <a:tailEnd/>
            </a:ln>
          </p:spPr>
          <p:txBody>
            <a:bodyPr/>
            <a:lstStyle/>
            <a:p>
              <a:endParaRPr lang="en-US"/>
            </a:p>
          </p:txBody>
        </p:sp>
        <p:sp>
          <p:nvSpPr>
            <p:cNvPr id="18805" name="Freeform 391"/>
            <p:cNvSpPr>
              <a:spLocks noChangeAspect="1"/>
            </p:cNvSpPr>
            <p:nvPr/>
          </p:nvSpPr>
          <p:spPr bwMode="auto">
            <a:xfrm>
              <a:off x="2594" y="1069"/>
              <a:ext cx="328" cy="256"/>
            </a:xfrm>
            <a:custGeom>
              <a:avLst/>
              <a:gdLst>
                <a:gd name="T0" fmla="*/ 206 w 323"/>
                <a:gd name="T1" fmla="*/ 69 h 227"/>
                <a:gd name="T2" fmla="*/ 200 w 323"/>
                <a:gd name="T3" fmla="*/ 54 h 227"/>
                <a:gd name="T4" fmla="*/ 200 w 323"/>
                <a:gd name="T5" fmla="*/ 69 h 227"/>
                <a:gd name="T6" fmla="*/ 181 w 323"/>
                <a:gd name="T7" fmla="*/ 69 h 227"/>
                <a:gd name="T8" fmla="*/ 172 w 323"/>
                <a:gd name="T9" fmla="*/ 98 h 227"/>
                <a:gd name="T10" fmla="*/ 172 w 323"/>
                <a:gd name="T11" fmla="*/ 112 h 227"/>
                <a:gd name="T12" fmla="*/ 157 w 323"/>
                <a:gd name="T13" fmla="*/ 112 h 227"/>
                <a:gd name="T14" fmla="*/ 145 w 323"/>
                <a:gd name="T15" fmla="*/ 112 h 227"/>
                <a:gd name="T16" fmla="*/ 145 w 323"/>
                <a:gd name="T17" fmla="*/ 141 h 227"/>
                <a:gd name="T18" fmla="*/ 139 w 323"/>
                <a:gd name="T19" fmla="*/ 141 h 227"/>
                <a:gd name="T20" fmla="*/ 133 w 323"/>
                <a:gd name="T21" fmla="*/ 152 h 227"/>
                <a:gd name="T22" fmla="*/ 121 w 323"/>
                <a:gd name="T23" fmla="*/ 180 h 227"/>
                <a:gd name="T24" fmla="*/ 127 w 323"/>
                <a:gd name="T25" fmla="*/ 195 h 227"/>
                <a:gd name="T26" fmla="*/ 115 w 323"/>
                <a:gd name="T27" fmla="*/ 223 h 227"/>
                <a:gd name="T28" fmla="*/ 90 w 323"/>
                <a:gd name="T29" fmla="*/ 238 h 227"/>
                <a:gd name="T30" fmla="*/ 96 w 323"/>
                <a:gd name="T31" fmla="*/ 248 h 227"/>
                <a:gd name="T32" fmla="*/ 72 w 323"/>
                <a:gd name="T33" fmla="*/ 276 h 227"/>
                <a:gd name="T34" fmla="*/ 84 w 323"/>
                <a:gd name="T35" fmla="*/ 276 h 227"/>
                <a:gd name="T36" fmla="*/ 78 w 323"/>
                <a:gd name="T37" fmla="*/ 304 h 227"/>
                <a:gd name="T38" fmla="*/ 60 w 323"/>
                <a:gd name="T39" fmla="*/ 304 h 227"/>
                <a:gd name="T40" fmla="*/ 54 w 323"/>
                <a:gd name="T41" fmla="*/ 318 h 227"/>
                <a:gd name="T42" fmla="*/ 30 w 323"/>
                <a:gd name="T43" fmla="*/ 318 h 227"/>
                <a:gd name="T44" fmla="*/ 30 w 323"/>
                <a:gd name="T45" fmla="*/ 332 h 227"/>
                <a:gd name="T46" fmla="*/ 30 w 323"/>
                <a:gd name="T47" fmla="*/ 345 h 227"/>
                <a:gd name="T48" fmla="*/ 12 w 323"/>
                <a:gd name="T49" fmla="*/ 345 h 227"/>
                <a:gd name="T50" fmla="*/ 0 w 323"/>
                <a:gd name="T51" fmla="*/ 359 h 227"/>
                <a:gd name="T52" fmla="*/ 0 w 323"/>
                <a:gd name="T53" fmla="*/ 374 h 227"/>
                <a:gd name="T54" fmla="*/ 6 w 323"/>
                <a:gd name="T55" fmla="*/ 387 h 227"/>
                <a:gd name="T56" fmla="*/ 30 w 323"/>
                <a:gd name="T57" fmla="*/ 387 h 227"/>
                <a:gd name="T58" fmla="*/ 30 w 323"/>
                <a:gd name="T59" fmla="*/ 401 h 227"/>
                <a:gd name="T60" fmla="*/ 6 w 323"/>
                <a:gd name="T61" fmla="*/ 416 h 227"/>
                <a:gd name="T62" fmla="*/ 12 w 323"/>
                <a:gd name="T63" fmla="*/ 416 h 227"/>
                <a:gd name="T64" fmla="*/ 12 w 323"/>
                <a:gd name="T65" fmla="*/ 430 h 227"/>
                <a:gd name="T66" fmla="*/ 24 w 323"/>
                <a:gd name="T67" fmla="*/ 430 h 227"/>
                <a:gd name="T68" fmla="*/ 12 w 323"/>
                <a:gd name="T69" fmla="*/ 457 h 227"/>
                <a:gd name="T70" fmla="*/ 6 w 323"/>
                <a:gd name="T71" fmla="*/ 470 h 227"/>
                <a:gd name="T72" fmla="*/ 18 w 323"/>
                <a:gd name="T73" fmla="*/ 470 h 227"/>
                <a:gd name="T74" fmla="*/ 12 w 323"/>
                <a:gd name="T75" fmla="*/ 512 h 227"/>
                <a:gd name="T76" fmla="*/ 72 w 323"/>
                <a:gd name="T77" fmla="*/ 485 h 227"/>
                <a:gd name="T78" fmla="*/ 90 w 323"/>
                <a:gd name="T79" fmla="*/ 457 h 227"/>
                <a:gd name="T80" fmla="*/ 115 w 323"/>
                <a:gd name="T81" fmla="*/ 441 h 227"/>
                <a:gd name="T82" fmla="*/ 121 w 323"/>
                <a:gd name="T83" fmla="*/ 387 h 227"/>
                <a:gd name="T84" fmla="*/ 107 w 323"/>
                <a:gd name="T85" fmla="*/ 290 h 227"/>
                <a:gd name="T86" fmla="*/ 127 w 323"/>
                <a:gd name="T87" fmla="*/ 248 h 227"/>
                <a:gd name="T88" fmla="*/ 151 w 323"/>
                <a:gd name="T89" fmla="*/ 180 h 227"/>
                <a:gd name="T90" fmla="*/ 188 w 323"/>
                <a:gd name="T91" fmla="*/ 112 h 227"/>
                <a:gd name="T92" fmla="*/ 206 w 323"/>
                <a:gd name="T93" fmla="*/ 69 h 227"/>
                <a:gd name="T94" fmla="*/ 239 w 323"/>
                <a:gd name="T95" fmla="*/ 86 h 227"/>
                <a:gd name="T96" fmla="*/ 285 w 323"/>
                <a:gd name="T97" fmla="*/ 86 h 227"/>
                <a:gd name="T98" fmla="*/ 334 w 323"/>
                <a:gd name="T99" fmla="*/ 54 h 227"/>
                <a:gd name="T100" fmla="*/ 358 w 323"/>
                <a:gd name="T101" fmla="*/ 54 h 227"/>
                <a:gd name="T102" fmla="*/ 340 w 323"/>
                <a:gd name="T103" fmla="*/ 42 h 227"/>
                <a:gd name="T104" fmla="*/ 346 w 323"/>
                <a:gd name="T105" fmla="*/ 14 h 227"/>
                <a:gd name="T106" fmla="*/ 321 w 323"/>
                <a:gd name="T107" fmla="*/ 29 h 227"/>
                <a:gd name="T108" fmla="*/ 313 w 323"/>
                <a:gd name="T109" fmla="*/ 14 h 227"/>
                <a:gd name="T110" fmla="*/ 291 w 323"/>
                <a:gd name="T111" fmla="*/ 29 h 227"/>
                <a:gd name="T112" fmla="*/ 279 w 323"/>
                <a:gd name="T113" fmla="*/ 14 h 227"/>
                <a:gd name="T114" fmla="*/ 267 w 323"/>
                <a:gd name="T115" fmla="*/ 14 h 227"/>
                <a:gd name="T116" fmla="*/ 239 w 323"/>
                <a:gd name="T117" fmla="*/ 29 h 227"/>
                <a:gd name="T118" fmla="*/ 231 w 323"/>
                <a:gd name="T119" fmla="*/ 42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415A6B"/>
            </a:solidFill>
            <a:ln w="9525">
              <a:solidFill>
                <a:srgbClr val="000000"/>
              </a:solidFill>
              <a:prstDash val="solid"/>
              <a:round/>
              <a:headEnd/>
              <a:tailEnd/>
            </a:ln>
          </p:spPr>
          <p:txBody>
            <a:bodyPr/>
            <a:lstStyle/>
            <a:p>
              <a:endParaRPr lang="en-US"/>
            </a:p>
          </p:txBody>
        </p:sp>
        <p:sp>
          <p:nvSpPr>
            <p:cNvPr id="18806" name="Freeform 392"/>
            <p:cNvSpPr>
              <a:spLocks noChangeAspect="1"/>
            </p:cNvSpPr>
            <p:nvPr/>
          </p:nvSpPr>
          <p:spPr bwMode="auto">
            <a:xfrm>
              <a:off x="2648" y="914"/>
              <a:ext cx="122" cy="54"/>
            </a:xfrm>
            <a:custGeom>
              <a:avLst/>
              <a:gdLst>
                <a:gd name="T0" fmla="*/ 24 w 120"/>
                <a:gd name="T1" fmla="*/ 14 h 48"/>
                <a:gd name="T2" fmla="*/ 12 w 120"/>
                <a:gd name="T3" fmla="*/ 14 h 48"/>
                <a:gd name="T4" fmla="*/ 0 w 120"/>
                <a:gd name="T5" fmla="*/ 14 h 48"/>
                <a:gd name="T6" fmla="*/ 0 w 120"/>
                <a:gd name="T7" fmla="*/ 29 h 48"/>
                <a:gd name="T8" fmla="*/ 12 w 120"/>
                <a:gd name="T9" fmla="*/ 29 h 48"/>
                <a:gd name="T10" fmla="*/ 12 w 120"/>
                <a:gd name="T11" fmla="*/ 29 h 48"/>
                <a:gd name="T12" fmla="*/ 6 w 120"/>
                <a:gd name="T13" fmla="*/ 42 h 48"/>
                <a:gd name="T14" fmla="*/ 18 w 120"/>
                <a:gd name="T15" fmla="*/ 54 h 48"/>
                <a:gd name="T16" fmla="*/ 37 w 120"/>
                <a:gd name="T17" fmla="*/ 54 h 48"/>
                <a:gd name="T18" fmla="*/ 43 w 120"/>
                <a:gd name="T19" fmla="*/ 54 h 48"/>
                <a:gd name="T20" fmla="*/ 55 w 120"/>
                <a:gd name="T21" fmla="*/ 42 h 48"/>
                <a:gd name="T22" fmla="*/ 55 w 120"/>
                <a:gd name="T23" fmla="*/ 54 h 48"/>
                <a:gd name="T24" fmla="*/ 67 w 120"/>
                <a:gd name="T25" fmla="*/ 42 h 48"/>
                <a:gd name="T26" fmla="*/ 73 w 120"/>
                <a:gd name="T27" fmla="*/ 54 h 48"/>
                <a:gd name="T28" fmla="*/ 43 w 120"/>
                <a:gd name="T29" fmla="*/ 69 h 48"/>
                <a:gd name="T30" fmla="*/ 37 w 120"/>
                <a:gd name="T31" fmla="*/ 69 h 48"/>
                <a:gd name="T32" fmla="*/ 73 w 120"/>
                <a:gd name="T33" fmla="*/ 69 h 48"/>
                <a:gd name="T34" fmla="*/ 61 w 120"/>
                <a:gd name="T35" fmla="*/ 83 h 48"/>
                <a:gd name="T36" fmla="*/ 67 w 120"/>
                <a:gd name="T37" fmla="*/ 83 h 48"/>
                <a:gd name="T38" fmla="*/ 43 w 120"/>
                <a:gd name="T39" fmla="*/ 83 h 48"/>
                <a:gd name="T40" fmla="*/ 67 w 120"/>
                <a:gd name="T41" fmla="*/ 98 h 48"/>
                <a:gd name="T42" fmla="*/ 79 w 120"/>
                <a:gd name="T43" fmla="*/ 111 h 48"/>
                <a:gd name="T44" fmla="*/ 79 w 120"/>
                <a:gd name="T45" fmla="*/ 111 h 48"/>
                <a:gd name="T46" fmla="*/ 92 w 120"/>
                <a:gd name="T47" fmla="*/ 83 h 48"/>
                <a:gd name="T48" fmla="*/ 104 w 120"/>
                <a:gd name="T49" fmla="*/ 69 h 48"/>
                <a:gd name="T50" fmla="*/ 104 w 120"/>
                <a:gd name="T51" fmla="*/ 54 h 48"/>
                <a:gd name="T52" fmla="*/ 134 w 120"/>
                <a:gd name="T53" fmla="*/ 42 h 48"/>
                <a:gd name="T54" fmla="*/ 104 w 120"/>
                <a:gd name="T55" fmla="*/ 29 h 48"/>
                <a:gd name="T56" fmla="*/ 92 w 120"/>
                <a:gd name="T57" fmla="*/ 14 h 48"/>
                <a:gd name="T58" fmla="*/ 85 w 120"/>
                <a:gd name="T59" fmla="*/ 14 h 48"/>
                <a:gd name="T60" fmla="*/ 79 w 120"/>
                <a:gd name="T61" fmla="*/ 14 h 48"/>
                <a:gd name="T62" fmla="*/ 67 w 120"/>
                <a:gd name="T63" fmla="*/ 0 h 48"/>
                <a:gd name="T64" fmla="*/ 67 w 120"/>
                <a:gd name="T65" fmla="*/ 42 h 48"/>
                <a:gd name="T66" fmla="*/ 49 w 120"/>
                <a:gd name="T67" fmla="*/ 14 h 48"/>
                <a:gd name="T68" fmla="*/ 37 w 120"/>
                <a:gd name="T69" fmla="*/ 14 h 48"/>
                <a:gd name="T70" fmla="*/ 24 w 120"/>
                <a:gd name="T71" fmla="*/ 14 h 48"/>
                <a:gd name="T72" fmla="*/ 24 w 120"/>
                <a:gd name="T73" fmla="*/ 14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415A6B"/>
            </a:solidFill>
            <a:ln w="9525">
              <a:solidFill>
                <a:srgbClr val="000000"/>
              </a:solidFill>
              <a:prstDash val="solid"/>
              <a:round/>
              <a:headEnd/>
              <a:tailEnd/>
            </a:ln>
          </p:spPr>
          <p:txBody>
            <a:bodyPr/>
            <a:lstStyle/>
            <a:p>
              <a:endParaRPr lang="en-US"/>
            </a:p>
          </p:txBody>
        </p:sp>
        <p:sp>
          <p:nvSpPr>
            <p:cNvPr id="18807" name="Freeform 393"/>
            <p:cNvSpPr>
              <a:spLocks noChangeAspect="1"/>
            </p:cNvSpPr>
            <p:nvPr/>
          </p:nvSpPr>
          <p:spPr bwMode="auto">
            <a:xfrm>
              <a:off x="2728" y="907"/>
              <a:ext cx="97" cy="20"/>
            </a:xfrm>
            <a:custGeom>
              <a:avLst/>
              <a:gdLst>
                <a:gd name="T0" fmla="*/ 42 w 96"/>
                <a:gd name="T1" fmla="*/ 13 h 18"/>
                <a:gd name="T2" fmla="*/ 18 w 96"/>
                <a:gd name="T3" fmla="*/ 0 h 18"/>
                <a:gd name="T4" fmla="*/ 6 w 96"/>
                <a:gd name="T5" fmla="*/ 13 h 18"/>
                <a:gd name="T6" fmla="*/ 0 w 96"/>
                <a:gd name="T7" fmla="*/ 13 h 18"/>
                <a:gd name="T8" fmla="*/ 0 w 96"/>
                <a:gd name="T9" fmla="*/ 13 h 18"/>
                <a:gd name="T10" fmla="*/ 42 w 96"/>
                <a:gd name="T11" fmla="*/ 24 h 18"/>
                <a:gd name="T12" fmla="*/ 18 w 96"/>
                <a:gd name="T13" fmla="*/ 24 h 18"/>
                <a:gd name="T14" fmla="*/ 55 w 96"/>
                <a:gd name="T15" fmla="*/ 37 h 18"/>
                <a:gd name="T16" fmla="*/ 91 w 96"/>
                <a:gd name="T17" fmla="*/ 24 h 18"/>
                <a:gd name="T18" fmla="*/ 103 w 96"/>
                <a:gd name="T19" fmla="*/ 13 h 18"/>
                <a:gd name="T20" fmla="*/ 97 w 96"/>
                <a:gd name="T21" fmla="*/ 13 h 18"/>
                <a:gd name="T22" fmla="*/ 67 w 96"/>
                <a:gd name="T23" fmla="*/ 0 h 18"/>
                <a:gd name="T24" fmla="*/ 61 w 96"/>
                <a:gd name="T25" fmla="*/ 0 h 18"/>
                <a:gd name="T26" fmla="*/ 55 w 96"/>
                <a:gd name="T27" fmla="*/ 0 h 18"/>
                <a:gd name="T28" fmla="*/ 42 w 96"/>
                <a:gd name="T29" fmla="*/ 0 h 18"/>
                <a:gd name="T30" fmla="*/ 42 w 96"/>
                <a:gd name="T31" fmla="*/ 13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415A6B"/>
            </a:solidFill>
            <a:ln w="9525">
              <a:solidFill>
                <a:srgbClr val="000000"/>
              </a:solidFill>
              <a:prstDash val="solid"/>
              <a:round/>
              <a:headEnd/>
              <a:tailEnd/>
            </a:ln>
          </p:spPr>
          <p:txBody>
            <a:bodyPr/>
            <a:lstStyle/>
            <a:p>
              <a:endParaRPr lang="en-US"/>
            </a:p>
          </p:txBody>
        </p:sp>
        <p:sp>
          <p:nvSpPr>
            <p:cNvPr id="18808" name="Freeform 394"/>
            <p:cNvSpPr>
              <a:spLocks noChangeAspect="1"/>
            </p:cNvSpPr>
            <p:nvPr/>
          </p:nvSpPr>
          <p:spPr bwMode="auto">
            <a:xfrm>
              <a:off x="2764" y="947"/>
              <a:ext cx="49" cy="7"/>
            </a:xfrm>
            <a:custGeom>
              <a:avLst/>
              <a:gdLst>
                <a:gd name="T0" fmla="*/ 43 w 48"/>
                <a:gd name="T1" fmla="*/ 18 h 6"/>
                <a:gd name="T2" fmla="*/ 18 w 48"/>
                <a:gd name="T3" fmla="*/ 18 h 6"/>
                <a:gd name="T4" fmla="*/ 6 w 48"/>
                <a:gd name="T5" fmla="*/ 18 h 6"/>
                <a:gd name="T6" fmla="*/ 6 w 48"/>
                <a:gd name="T7" fmla="*/ 0 h 6"/>
                <a:gd name="T8" fmla="*/ 0 w 48"/>
                <a:gd name="T9" fmla="*/ 0 h 6"/>
                <a:gd name="T10" fmla="*/ 37 w 48"/>
                <a:gd name="T11" fmla="*/ 0 h 6"/>
                <a:gd name="T12" fmla="*/ 55 w 48"/>
                <a:gd name="T13" fmla="*/ 0 h 6"/>
                <a:gd name="T14" fmla="*/ 43 w 48"/>
                <a:gd name="T15" fmla="*/ 1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6">
                  <a:moveTo>
                    <a:pt x="36" y="6"/>
                  </a:moveTo>
                  <a:lnTo>
                    <a:pt x="18" y="6"/>
                  </a:lnTo>
                  <a:lnTo>
                    <a:pt x="6" y="6"/>
                  </a:lnTo>
                  <a:lnTo>
                    <a:pt x="6" y="0"/>
                  </a:lnTo>
                  <a:lnTo>
                    <a:pt x="0" y="0"/>
                  </a:lnTo>
                  <a:lnTo>
                    <a:pt x="30" y="0"/>
                  </a:lnTo>
                  <a:lnTo>
                    <a:pt x="48" y="0"/>
                  </a:lnTo>
                  <a:lnTo>
                    <a:pt x="36" y="6"/>
                  </a:lnTo>
                  <a:close/>
                </a:path>
              </a:pathLst>
            </a:custGeom>
            <a:solidFill>
              <a:srgbClr val="415A6B"/>
            </a:solidFill>
            <a:ln w="9525">
              <a:solidFill>
                <a:srgbClr val="000000"/>
              </a:solidFill>
              <a:prstDash val="solid"/>
              <a:round/>
              <a:headEnd/>
              <a:tailEnd/>
            </a:ln>
          </p:spPr>
          <p:txBody>
            <a:bodyPr/>
            <a:lstStyle/>
            <a:p>
              <a:endParaRPr lang="en-US"/>
            </a:p>
          </p:txBody>
        </p:sp>
        <p:sp>
          <p:nvSpPr>
            <p:cNvPr id="18809" name="Freeform 395"/>
            <p:cNvSpPr>
              <a:spLocks noChangeAspect="1"/>
            </p:cNvSpPr>
            <p:nvPr/>
          </p:nvSpPr>
          <p:spPr bwMode="auto">
            <a:xfrm>
              <a:off x="2722" y="1110"/>
              <a:ext cx="19" cy="6"/>
            </a:xfrm>
            <a:custGeom>
              <a:avLst/>
              <a:gdLst>
                <a:gd name="T0" fmla="*/ 19 w 18"/>
                <a:gd name="T1" fmla="*/ 0 h 6"/>
                <a:gd name="T2" fmla="*/ 6 w 18"/>
                <a:gd name="T3" fmla="*/ 6 h 6"/>
                <a:gd name="T4" fmla="*/ 0 w 18"/>
                <a:gd name="T5" fmla="*/ 6 h 6"/>
                <a:gd name="T6" fmla="*/ 6 w 18"/>
                <a:gd name="T7" fmla="*/ 6 h 6"/>
                <a:gd name="T8" fmla="*/ 19 w 18"/>
                <a:gd name="T9" fmla="*/ 6 h 6"/>
                <a:gd name="T10" fmla="*/ 25 w 18"/>
                <a:gd name="T11" fmla="*/ 0 h 6"/>
                <a:gd name="T12" fmla="*/ 19 w 18"/>
                <a:gd name="T13" fmla="*/ 6 h 6"/>
                <a:gd name="T14" fmla="*/ 19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6">
                  <a:moveTo>
                    <a:pt x="12" y="0"/>
                  </a:moveTo>
                  <a:lnTo>
                    <a:pt x="6" y="6"/>
                  </a:lnTo>
                  <a:lnTo>
                    <a:pt x="0" y="6"/>
                  </a:lnTo>
                  <a:lnTo>
                    <a:pt x="6" y="6"/>
                  </a:lnTo>
                  <a:lnTo>
                    <a:pt x="12" y="6"/>
                  </a:lnTo>
                  <a:lnTo>
                    <a:pt x="18" y="0"/>
                  </a:lnTo>
                  <a:lnTo>
                    <a:pt x="12" y="6"/>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18810" name="Freeform 396"/>
            <p:cNvSpPr>
              <a:spLocks noChangeAspect="1"/>
            </p:cNvSpPr>
            <p:nvPr/>
          </p:nvSpPr>
          <p:spPr bwMode="auto">
            <a:xfrm>
              <a:off x="2789" y="1089"/>
              <a:ext cx="175" cy="195"/>
            </a:xfrm>
            <a:custGeom>
              <a:avLst/>
              <a:gdLst>
                <a:gd name="T0" fmla="*/ 158 w 173"/>
                <a:gd name="T1" fmla="*/ 219 h 173"/>
                <a:gd name="T2" fmla="*/ 152 w 173"/>
                <a:gd name="T3" fmla="*/ 204 h 173"/>
                <a:gd name="T4" fmla="*/ 152 w 173"/>
                <a:gd name="T5" fmla="*/ 167 h 173"/>
                <a:gd name="T6" fmla="*/ 127 w 173"/>
                <a:gd name="T7" fmla="*/ 126 h 173"/>
                <a:gd name="T8" fmla="*/ 146 w 173"/>
                <a:gd name="T9" fmla="*/ 98 h 173"/>
                <a:gd name="T10" fmla="*/ 115 w 173"/>
                <a:gd name="T11" fmla="*/ 69 h 173"/>
                <a:gd name="T12" fmla="*/ 115 w 173"/>
                <a:gd name="T13" fmla="*/ 42 h 173"/>
                <a:gd name="T14" fmla="*/ 115 w 173"/>
                <a:gd name="T15" fmla="*/ 29 h 173"/>
                <a:gd name="T16" fmla="*/ 115 w 173"/>
                <a:gd name="T17" fmla="*/ 14 h 173"/>
                <a:gd name="T18" fmla="*/ 97 w 173"/>
                <a:gd name="T19" fmla="*/ 0 h 173"/>
                <a:gd name="T20" fmla="*/ 79 w 173"/>
                <a:gd name="T21" fmla="*/ 14 h 173"/>
                <a:gd name="T22" fmla="*/ 73 w 173"/>
                <a:gd name="T23" fmla="*/ 42 h 173"/>
                <a:gd name="T24" fmla="*/ 67 w 173"/>
                <a:gd name="T25" fmla="*/ 54 h 173"/>
                <a:gd name="T26" fmla="*/ 42 w 173"/>
                <a:gd name="T27" fmla="*/ 54 h 173"/>
                <a:gd name="T28" fmla="*/ 24 w 173"/>
                <a:gd name="T29" fmla="*/ 42 h 173"/>
                <a:gd name="T30" fmla="*/ 12 w 173"/>
                <a:gd name="T31" fmla="*/ 29 h 173"/>
                <a:gd name="T32" fmla="*/ 0 w 173"/>
                <a:gd name="T33" fmla="*/ 29 h 173"/>
                <a:gd name="T34" fmla="*/ 42 w 173"/>
                <a:gd name="T35" fmla="*/ 69 h 173"/>
                <a:gd name="T36" fmla="*/ 61 w 173"/>
                <a:gd name="T37" fmla="*/ 126 h 173"/>
                <a:gd name="T38" fmla="*/ 67 w 173"/>
                <a:gd name="T39" fmla="*/ 167 h 173"/>
                <a:gd name="T40" fmla="*/ 73 w 173"/>
                <a:gd name="T41" fmla="*/ 151 h 173"/>
                <a:gd name="T42" fmla="*/ 79 w 173"/>
                <a:gd name="T43" fmla="*/ 167 h 173"/>
                <a:gd name="T44" fmla="*/ 85 w 173"/>
                <a:gd name="T45" fmla="*/ 194 h 173"/>
                <a:gd name="T46" fmla="*/ 61 w 173"/>
                <a:gd name="T47" fmla="*/ 232 h 173"/>
                <a:gd name="T48" fmla="*/ 42 w 173"/>
                <a:gd name="T49" fmla="*/ 259 h 173"/>
                <a:gd name="T50" fmla="*/ 30 w 173"/>
                <a:gd name="T51" fmla="*/ 274 h 173"/>
                <a:gd name="T52" fmla="*/ 36 w 173"/>
                <a:gd name="T53" fmla="*/ 317 h 173"/>
                <a:gd name="T54" fmla="*/ 36 w 173"/>
                <a:gd name="T55" fmla="*/ 371 h 173"/>
                <a:gd name="T56" fmla="*/ 61 w 173"/>
                <a:gd name="T57" fmla="*/ 385 h 173"/>
                <a:gd name="T58" fmla="*/ 61 w 173"/>
                <a:gd name="T59" fmla="*/ 385 h 173"/>
                <a:gd name="T60" fmla="*/ 67 w 173"/>
                <a:gd name="T61" fmla="*/ 385 h 173"/>
                <a:gd name="T62" fmla="*/ 73 w 173"/>
                <a:gd name="T63" fmla="*/ 401 h 173"/>
                <a:gd name="T64" fmla="*/ 79 w 173"/>
                <a:gd name="T65" fmla="*/ 401 h 173"/>
                <a:gd name="T66" fmla="*/ 109 w 173"/>
                <a:gd name="T67" fmla="*/ 385 h 173"/>
                <a:gd name="T68" fmla="*/ 121 w 173"/>
                <a:gd name="T69" fmla="*/ 371 h 173"/>
                <a:gd name="T70" fmla="*/ 146 w 173"/>
                <a:gd name="T71" fmla="*/ 371 h 173"/>
                <a:gd name="T72" fmla="*/ 152 w 173"/>
                <a:gd name="T73" fmla="*/ 358 h 173"/>
                <a:gd name="T74" fmla="*/ 164 w 173"/>
                <a:gd name="T75" fmla="*/ 329 h 173"/>
                <a:gd name="T76" fmla="*/ 176 w 173"/>
                <a:gd name="T77" fmla="*/ 303 h 173"/>
                <a:gd name="T78" fmla="*/ 187 w 173"/>
                <a:gd name="T79" fmla="*/ 274 h 173"/>
                <a:gd name="T80" fmla="*/ 158 w 173"/>
                <a:gd name="T81" fmla="*/ 247 h 173"/>
                <a:gd name="T82" fmla="*/ 164 w 173"/>
                <a:gd name="T83" fmla="*/ 232 h 173"/>
                <a:gd name="T84" fmla="*/ 158 w 173"/>
                <a:gd name="T85" fmla="*/ 219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415A6B"/>
            </a:solidFill>
            <a:ln w="9525">
              <a:solidFill>
                <a:srgbClr val="000000"/>
              </a:solidFill>
              <a:prstDash val="solid"/>
              <a:round/>
              <a:headEnd/>
              <a:tailEnd/>
            </a:ln>
          </p:spPr>
          <p:txBody>
            <a:bodyPr/>
            <a:lstStyle/>
            <a:p>
              <a:endParaRPr lang="en-US"/>
            </a:p>
          </p:txBody>
        </p:sp>
        <p:sp>
          <p:nvSpPr>
            <p:cNvPr id="18811" name="Rectangle 397"/>
            <p:cNvSpPr>
              <a:spLocks noChangeAspect="1" noChangeArrowheads="1"/>
            </p:cNvSpPr>
            <p:nvPr/>
          </p:nvSpPr>
          <p:spPr bwMode="auto">
            <a:xfrm>
              <a:off x="2673" y="1554"/>
              <a:ext cx="0" cy="7"/>
            </a:xfrm>
            <a:prstGeom prst="rect">
              <a:avLst/>
            </a:prstGeom>
            <a:solidFill>
              <a:srgbClr val="6F73BF"/>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812" name="Freeform 398"/>
            <p:cNvSpPr>
              <a:spLocks noChangeAspect="1"/>
            </p:cNvSpPr>
            <p:nvPr/>
          </p:nvSpPr>
          <p:spPr bwMode="auto">
            <a:xfrm>
              <a:off x="2673" y="1521"/>
              <a:ext cx="122" cy="54"/>
            </a:xfrm>
            <a:custGeom>
              <a:avLst/>
              <a:gdLst>
                <a:gd name="T0" fmla="*/ 49 w 120"/>
                <a:gd name="T1" fmla="*/ 83 h 48"/>
                <a:gd name="T2" fmla="*/ 24 w 120"/>
                <a:gd name="T3" fmla="*/ 98 h 48"/>
                <a:gd name="T4" fmla="*/ 18 w 120"/>
                <a:gd name="T5" fmla="*/ 98 h 48"/>
                <a:gd name="T6" fmla="*/ 6 w 120"/>
                <a:gd name="T7" fmla="*/ 83 h 48"/>
                <a:gd name="T8" fmla="*/ 0 w 120"/>
                <a:gd name="T9" fmla="*/ 83 h 48"/>
                <a:gd name="T10" fmla="*/ 0 w 120"/>
                <a:gd name="T11" fmla="*/ 83 h 48"/>
                <a:gd name="T12" fmla="*/ 0 w 120"/>
                <a:gd name="T13" fmla="*/ 69 h 48"/>
                <a:gd name="T14" fmla="*/ 0 w 120"/>
                <a:gd name="T15" fmla="*/ 54 h 48"/>
                <a:gd name="T16" fmla="*/ 12 w 120"/>
                <a:gd name="T17" fmla="*/ 69 h 48"/>
                <a:gd name="T18" fmla="*/ 18 w 120"/>
                <a:gd name="T19" fmla="*/ 69 h 48"/>
                <a:gd name="T20" fmla="*/ 18 w 120"/>
                <a:gd name="T21" fmla="*/ 54 h 48"/>
                <a:gd name="T22" fmla="*/ 43 w 120"/>
                <a:gd name="T23" fmla="*/ 54 h 48"/>
                <a:gd name="T24" fmla="*/ 61 w 120"/>
                <a:gd name="T25" fmla="*/ 54 h 48"/>
                <a:gd name="T26" fmla="*/ 61 w 120"/>
                <a:gd name="T27" fmla="*/ 54 h 48"/>
                <a:gd name="T28" fmla="*/ 61 w 120"/>
                <a:gd name="T29" fmla="*/ 29 h 48"/>
                <a:gd name="T30" fmla="*/ 73 w 120"/>
                <a:gd name="T31" fmla="*/ 0 h 48"/>
                <a:gd name="T32" fmla="*/ 79 w 120"/>
                <a:gd name="T33" fmla="*/ 14 h 48"/>
                <a:gd name="T34" fmla="*/ 92 w 120"/>
                <a:gd name="T35" fmla="*/ 0 h 48"/>
                <a:gd name="T36" fmla="*/ 122 w 120"/>
                <a:gd name="T37" fmla="*/ 0 h 48"/>
                <a:gd name="T38" fmla="*/ 134 w 120"/>
                <a:gd name="T39" fmla="*/ 42 h 48"/>
                <a:gd name="T40" fmla="*/ 128 w 120"/>
                <a:gd name="T41" fmla="*/ 54 h 48"/>
                <a:gd name="T42" fmla="*/ 128 w 120"/>
                <a:gd name="T43" fmla="*/ 54 h 48"/>
                <a:gd name="T44" fmla="*/ 122 w 120"/>
                <a:gd name="T45" fmla="*/ 83 h 48"/>
                <a:gd name="T46" fmla="*/ 116 w 120"/>
                <a:gd name="T47" fmla="*/ 98 h 48"/>
                <a:gd name="T48" fmla="*/ 79 w 120"/>
                <a:gd name="T49" fmla="*/ 111 h 48"/>
                <a:gd name="T50" fmla="*/ 73 w 120"/>
                <a:gd name="T51" fmla="*/ 111 h 48"/>
                <a:gd name="T52" fmla="*/ 49 w 120"/>
                <a:gd name="T53" fmla="*/ 83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990033"/>
            </a:solidFill>
            <a:ln w="9525">
              <a:solidFill>
                <a:srgbClr val="000000"/>
              </a:solidFill>
              <a:prstDash val="solid"/>
              <a:round/>
              <a:headEnd/>
              <a:tailEnd/>
            </a:ln>
          </p:spPr>
          <p:txBody>
            <a:bodyPr/>
            <a:lstStyle/>
            <a:p>
              <a:endParaRPr lang="en-US"/>
            </a:p>
          </p:txBody>
        </p:sp>
        <p:sp>
          <p:nvSpPr>
            <p:cNvPr id="18813" name="Freeform 399"/>
            <p:cNvSpPr>
              <a:spLocks noChangeAspect="1"/>
            </p:cNvSpPr>
            <p:nvPr/>
          </p:nvSpPr>
          <p:spPr bwMode="auto">
            <a:xfrm>
              <a:off x="2777" y="1601"/>
              <a:ext cx="66" cy="61"/>
            </a:xfrm>
            <a:custGeom>
              <a:avLst/>
              <a:gdLst>
                <a:gd name="T0" fmla="*/ 60 w 66"/>
                <a:gd name="T1" fmla="*/ 14 h 54"/>
                <a:gd name="T2" fmla="*/ 60 w 66"/>
                <a:gd name="T3" fmla="*/ 14 h 54"/>
                <a:gd name="T4" fmla="*/ 54 w 66"/>
                <a:gd name="T5" fmla="*/ 29 h 54"/>
                <a:gd name="T6" fmla="*/ 54 w 66"/>
                <a:gd name="T7" fmla="*/ 29 h 54"/>
                <a:gd name="T8" fmla="*/ 54 w 66"/>
                <a:gd name="T9" fmla="*/ 42 h 54"/>
                <a:gd name="T10" fmla="*/ 60 w 66"/>
                <a:gd name="T11" fmla="*/ 42 h 54"/>
                <a:gd name="T12" fmla="*/ 66 w 66"/>
                <a:gd name="T13" fmla="*/ 55 h 54"/>
                <a:gd name="T14" fmla="*/ 60 w 66"/>
                <a:gd name="T15" fmla="*/ 55 h 54"/>
                <a:gd name="T16" fmla="*/ 60 w 66"/>
                <a:gd name="T17" fmla="*/ 70 h 54"/>
                <a:gd name="T18" fmla="*/ 60 w 66"/>
                <a:gd name="T19" fmla="*/ 70 h 54"/>
                <a:gd name="T20" fmla="*/ 54 w 66"/>
                <a:gd name="T21" fmla="*/ 86 h 54"/>
                <a:gd name="T22" fmla="*/ 60 w 66"/>
                <a:gd name="T23" fmla="*/ 86 h 54"/>
                <a:gd name="T24" fmla="*/ 54 w 66"/>
                <a:gd name="T25" fmla="*/ 98 h 54"/>
                <a:gd name="T26" fmla="*/ 54 w 66"/>
                <a:gd name="T27" fmla="*/ 86 h 54"/>
                <a:gd name="T28" fmla="*/ 48 w 66"/>
                <a:gd name="T29" fmla="*/ 98 h 54"/>
                <a:gd name="T30" fmla="*/ 48 w 66"/>
                <a:gd name="T31" fmla="*/ 98 h 54"/>
                <a:gd name="T32" fmla="*/ 48 w 66"/>
                <a:gd name="T33" fmla="*/ 112 h 54"/>
                <a:gd name="T34" fmla="*/ 48 w 66"/>
                <a:gd name="T35" fmla="*/ 127 h 54"/>
                <a:gd name="T36" fmla="*/ 42 w 66"/>
                <a:gd name="T37" fmla="*/ 112 h 54"/>
                <a:gd name="T38" fmla="*/ 36 w 66"/>
                <a:gd name="T39" fmla="*/ 112 h 54"/>
                <a:gd name="T40" fmla="*/ 36 w 66"/>
                <a:gd name="T41" fmla="*/ 98 h 54"/>
                <a:gd name="T42" fmla="*/ 36 w 66"/>
                <a:gd name="T43" fmla="*/ 98 h 54"/>
                <a:gd name="T44" fmla="*/ 30 w 66"/>
                <a:gd name="T45" fmla="*/ 86 h 54"/>
                <a:gd name="T46" fmla="*/ 24 w 66"/>
                <a:gd name="T47" fmla="*/ 86 h 54"/>
                <a:gd name="T48" fmla="*/ 24 w 66"/>
                <a:gd name="T49" fmla="*/ 70 h 54"/>
                <a:gd name="T50" fmla="*/ 12 w 66"/>
                <a:gd name="T51" fmla="*/ 42 h 54"/>
                <a:gd name="T52" fmla="*/ 12 w 66"/>
                <a:gd name="T53" fmla="*/ 42 h 54"/>
                <a:gd name="T54" fmla="*/ 6 w 66"/>
                <a:gd name="T55" fmla="*/ 42 h 54"/>
                <a:gd name="T56" fmla="*/ 6 w 66"/>
                <a:gd name="T57" fmla="*/ 29 h 54"/>
                <a:gd name="T58" fmla="*/ 0 w 66"/>
                <a:gd name="T59" fmla="*/ 14 h 54"/>
                <a:gd name="T60" fmla="*/ 0 w 66"/>
                <a:gd name="T61" fmla="*/ 0 h 54"/>
                <a:gd name="T62" fmla="*/ 6 w 66"/>
                <a:gd name="T63" fmla="*/ 0 h 54"/>
                <a:gd name="T64" fmla="*/ 6 w 66"/>
                <a:gd name="T65" fmla="*/ 14 h 54"/>
                <a:gd name="T66" fmla="*/ 12 w 66"/>
                <a:gd name="T67" fmla="*/ 0 h 54"/>
                <a:gd name="T68" fmla="*/ 18 w 66"/>
                <a:gd name="T69" fmla="*/ 0 h 54"/>
                <a:gd name="T70" fmla="*/ 24 w 66"/>
                <a:gd name="T71" fmla="*/ 0 h 54"/>
                <a:gd name="T72" fmla="*/ 36 w 66"/>
                <a:gd name="T73" fmla="*/ 0 h 54"/>
                <a:gd name="T74" fmla="*/ 36 w 66"/>
                <a:gd name="T75" fmla="*/ 0 h 54"/>
                <a:gd name="T76" fmla="*/ 36 w 66"/>
                <a:gd name="T77" fmla="*/ 0 h 54"/>
                <a:gd name="T78" fmla="*/ 42 w 66"/>
                <a:gd name="T79" fmla="*/ 0 h 54"/>
                <a:gd name="T80" fmla="*/ 42 w 66"/>
                <a:gd name="T81" fmla="*/ 0 h 54"/>
                <a:gd name="T82" fmla="*/ 48 w 66"/>
                <a:gd name="T83" fmla="*/ 0 h 54"/>
                <a:gd name="T84" fmla="*/ 48 w 66"/>
                <a:gd name="T85" fmla="*/ 14 h 54"/>
                <a:gd name="T86" fmla="*/ 54 w 66"/>
                <a:gd name="T87" fmla="*/ 14 h 54"/>
                <a:gd name="T88" fmla="*/ 60 w 66"/>
                <a:gd name="T89" fmla="*/ 14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990033"/>
            </a:solidFill>
            <a:ln w="9525">
              <a:solidFill>
                <a:srgbClr val="000000"/>
              </a:solidFill>
              <a:prstDash val="solid"/>
              <a:round/>
              <a:headEnd/>
              <a:tailEnd/>
            </a:ln>
          </p:spPr>
          <p:txBody>
            <a:bodyPr/>
            <a:lstStyle/>
            <a:p>
              <a:endParaRPr lang="en-US"/>
            </a:p>
          </p:txBody>
        </p:sp>
        <p:sp>
          <p:nvSpPr>
            <p:cNvPr id="18814" name="Freeform 400"/>
            <p:cNvSpPr>
              <a:spLocks noChangeAspect="1"/>
            </p:cNvSpPr>
            <p:nvPr/>
          </p:nvSpPr>
          <p:spPr bwMode="auto">
            <a:xfrm>
              <a:off x="2741" y="1568"/>
              <a:ext cx="95" cy="80"/>
            </a:xfrm>
            <a:custGeom>
              <a:avLst/>
              <a:gdLst>
                <a:gd name="T0" fmla="*/ 77 w 96"/>
                <a:gd name="T1" fmla="*/ 80 h 71"/>
                <a:gd name="T2" fmla="*/ 83 w 96"/>
                <a:gd name="T3" fmla="*/ 80 h 71"/>
                <a:gd name="T4" fmla="*/ 83 w 96"/>
                <a:gd name="T5" fmla="*/ 68 h 71"/>
                <a:gd name="T6" fmla="*/ 89 w 96"/>
                <a:gd name="T7" fmla="*/ 68 h 71"/>
                <a:gd name="T8" fmla="*/ 89 w 96"/>
                <a:gd name="T9" fmla="*/ 68 h 71"/>
                <a:gd name="T10" fmla="*/ 83 w 96"/>
                <a:gd name="T11" fmla="*/ 68 h 71"/>
                <a:gd name="T12" fmla="*/ 77 w 96"/>
                <a:gd name="T13" fmla="*/ 53 h 71"/>
                <a:gd name="T14" fmla="*/ 83 w 96"/>
                <a:gd name="T15" fmla="*/ 53 h 71"/>
                <a:gd name="T16" fmla="*/ 77 w 96"/>
                <a:gd name="T17" fmla="*/ 53 h 71"/>
                <a:gd name="T18" fmla="*/ 77 w 96"/>
                <a:gd name="T19" fmla="*/ 38 h 71"/>
                <a:gd name="T20" fmla="*/ 53 w 96"/>
                <a:gd name="T21" fmla="*/ 38 h 71"/>
                <a:gd name="T22" fmla="*/ 48 w 96"/>
                <a:gd name="T23" fmla="*/ 0 h 71"/>
                <a:gd name="T24" fmla="*/ 42 w 96"/>
                <a:gd name="T25" fmla="*/ 14 h 71"/>
                <a:gd name="T26" fmla="*/ 42 w 96"/>
                <a:gd name="T27" fmla="*/ 14 h 71"/>
                <a:gd name="T28" fmla="*/ 42 w 96"/>
                <a:gd name="T29" fmla="*/ 14 h 71"/>
                <a:gd name="T30" fmla="*/ 36 w 96"/>
                <a:gd name="T31" fmla="*/ 14 h 71"/>
                <a:gd name="T32" fmla="*/ 36 w 96"/>
                <a:gd name="T33" fmla="*/ 14 h 71"/>
                <a:gd name="T34" fmla="*/ 30 w 96"/>
                <a:gd name="T35" fmla="*/ 29 h 71"/>
                <a:gd name="T36" fmla="*/ 30 w 96"/>
                <a:gd name="T37" fmla="*/ 29 h 71"/>
                <a:gd name="T38" fmla="*/ 30 w 96"/>
                <a:gd name="T39" fmla="*/ 29 h 71"/>
                <a:gd name="T40" fmla="*/ 36 w 96"/>
                <a:gd name="T41" fmla="*/ 38 h 71"/>
                <a:gd name="T42" fmla="*/ 30 w 96"/>
                <a:gd name="T43" fmla="*/ 38 h 71"/>
                <a:gd name="T44" fmla="*/ 30 w 96"/>
                <a:gd name="T45" fmla="*/ 38 h 71"/>
                <a:gd name="T46" fmla="*/ 30 w 96"/>
                <a:gd name="T47" fmla="*/ 53 h 71"/>
                <a:gd name="T48" fmla="*/ 30 w 96"/>
                <a:gd name="T49" fmla="*/ 53 h 71"/>
                <a:gd name="T50" fmla="*/ 24 w 96"/>
                <a:gd name="T51" fmla="*/ 53 h 71"/>
                <a:gd name="T52" fmla="*/ 24 w 96"/>
                <a:gd name="T53" fmla="*/ 53 h 71"/>
                <a:gd name="T54" fmla="*/ 18 w 96"/>
                <a:gd name="T55" fmla="*/ 53 h 71"/>
                <a:gd name="T56" fmla="*/ 18 w 96"/>
                <a:gd name="T57" fmla="*/ 53 h 71"/>
                <a:gd name="T58" fmla="*/ 12 w 96"/>
                <a:gd name="T59" fmla="*/ 53 h 71"/>
                <a:gd name="T60" fmla="*/ 6 w 96"/>
                <a:gd name="T61" fmla="*/ 53 h 71"/>
                <a:gd name="T62" fmla="*/ 0 w 96"/>
                <a:gd name="T63" fmla="*/ 53 h 71"/>
                <a:gd name="T64" fmla="*/ 6 w 96"/>
                <a:gd name="T65" fmla="*/ 68 h 71"/>
                <a:gd name="T66" fmla="*/ 12 w 96"/>
                <a:gd name="T67" fmla="*/ 80 h 71"/>
                <a:gd name="T68" fmla="*/ 12 w 96"/>
                <a:gd name="T69" fmla="*/ 68 h 71"/>
                <a:gd name="T70" fmla="*/ 24 w 96"/>
                <a:gd name="T71" fmla="*/ 110 h 71"/>
                <a:gd name="T72" fmla="*/ 30 w 96"/>
                <a:gd name="T73" fmla="*/ 124 h 71"/>
                <a:gd name="T74" fmla="*/ 48 w 96"/>
                <a:gd name="T75" fmla="*/ 149 h 71"/>
                <a:gd name="T76" fmla="*/ 59 w 96"/>
                <a:gd name="T77" fmla="*/ 162 h 71"/>
                <a:gd name="T78" fmla="*/ 59 w 96"/>
                <a:gd name="T79" fmla="*/ 162 h 71"/>
                <a:gd name="T80" fmla="*/ 65 w 96"/>
                <a:gd name="T81" fmla="*/ 162 h 71"/>
                <a:gd name="T82" fmla="*/ 65 w 96"/>
                <a:gd name="T83" fmla="*/ 162 h 71"/>
                <a:gd name="T84" fmla="*/ 59 w 96"/>
                <a:gd name="T85" fmla="*/ 149 h 71"/>
                <a:gd name="T86" fmla="*/ 53 w 96"/>
                <a:gd name="T87" fmla="*/ 149 h 71"/>
                <a:gd name="T88" fmla="*/ 53 w 96"/>
                <a:gd name="T89" fmla="*/ 134 h 71"/>
                <a:gd name="T90" fmla="*/ 48 w 96"/>
                <a:gd name="T91" fmla="*/ 110 h 71"/>
                <a:gd name="T92" fmla="*/ 48 w 96"/>
                <a:gd name="T93" fmla="*/ 110 h 71"/>
                <a:gd name="T94" fmla="*/ 42 w 96"/>
                <a:gd name="T95" fmla="*/ 110 h 71"/>
                <a:gd name="T96" fmla="*/ 42 w 96"/>
                <a:gd name="T97" fmla="*/ 94 h 71"/>
                <a:gd name="T98" fmla="*/ 36 w 96"/>
                <a:gd name="T99" fmla="*/ 80 h 71"/>
                <a:gd name="T100" fmla="*/ 36 w 96"/>
                <a:gd name="T101" fmla="*/ 68 h 71"/>
                <a:gd name="T102" fmla="*/ 42 w 96"/>
                <a:gd name="T103" fmla="*/ 68 h 71"/>
                <a:gd name="T104" fmla="*/ 42 w 96"/>
                <a:gd name="T105" fmla="*/ 80 h 71"/>
                <a:gd name="T106" fmla="*/ 48 w 96"/>
                <a:gd name="T107" fmla="*/ 68 h 71"/>
                <a:gd name="T108" fmla="*/ 48 w 96"/>
                <a:gd name="T109" fmla="*/ 68 h 71"/>
                <a:gd name="T110" fmla="*/ 53 w 96"/>
                <a:gd name="T111" fmla="*/ 68 h 71"/>
                <a:gd name="T112" fmla="*/ 65 w 96"/>
                <a:gd name="T113" fmla="*/ 68 h 71"/>
                <a:gd name="T114" fmla="*/ 65 w 96"/>
                <a:gd name="T115" fmla="*/ 68 h 71"/>
                <a:gd name="T116" fmla="*/ 65 w 96"/>
                <a:gd name="T117" fmla="*/ 68 h 71"/>
                <a:gd name="T118" fmla="*/ 71 w 96"/>
                <a:gd name="T119" fmla="*/ 68 h 71"/>
                <a:gd name="T120" fmla="*/ 71 w 96"/>
                <a:gd name="T121" fmla="*/ 68 h 71"/>
                <a:gd name="T122" fmla="*/ 77 w 96"/>
                <a:gd name="T123" fmla="*/ 68 h 71"/>
                <a:gd name="T124" fmla="*/ 77 w 96"/>
                <a:gd name="T125" fmla="*/ 80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990033"/>
            </a:solidFill>
            <a:ln w="9525">
              <a:solidFill>
                <a:srgbClr val="000000"/>
              </a:solidFill>
              <a:prstDash val="solid"/>
              <a:round/>
              <a:headEnd/>
              <a:tailEnd/>
            </a:ln>
          </p:spPr>
          <p:txBody>
            <a:bodyPr/>
            <a:lstStyle/>
            <a:p>
              <a:endParaRPr lang="en-US"/>
            </a:p>
          </p:txBody>
        </p:sp>
        <p:sp>
          <p:nvSpPr>
            <p:cNvPr id="18815" name="Freeform 401"/>
            <p:cNvSpPr>
              <a:spLocks noChangeAspect="1"/>
            </p:cNvSpPr>
            <p:nvPr/>
          </p:nvSpPr>
          <p:spPr bwMode="auto">
            <a:xfrm>
              <a:off x="2800" y="1648"/>
              <a:ext cx="25" cy="14"/>
            </a:xfrm>
            <a:custGeom>
              <a:avLst/>
              <a:gdLst>
                <a:gd name="T0" fmla="*/ 31 w 24"/>
                <a:gd name="T1" fmla="*/ 35 h 12"/>
                <a:gd name="T2" fmla="*/ 31 w 24"/>
                <a:gd name="T3" fmla="*/ 35 h 12"/>
                <a:gd name="T4" fmla="*/ 25 w 24"/>
                <a:gd name="T5" fmla="*/ 18 h 12"/>
                <a:gd name="T6" fmla="*/ 19 w 24"/>
                <a:gd name="T7" fmla="*/ 18 h 12"/>
                <a:gd name="T8" fmla="*/ 19 w 24"/>
                <a:gd name="T9" fmla="*/ 0 h 12"/>
                <a:gd name="T10" fmla="*/ 6 w 24"/>
                <a:gd name="T11" fmla="*/ 18 h 12"/>
                <a:gd name="T12" fmla="*/ 0 w 24"/>
                <a:gd name="T13" fmla="*/ 0 h 12"/>
                <a:gd name="T14" fmla="*/ 31 w 24"/>
                <a:gd name="T15" fmla="*/ 35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24" y="12"/>
                  </a:moveTo>
                  <a:lnTo>
                    <a:pt x="24" y="12"/>
                  </a:lnTo>
                  <a:lnTo>
                    <a:pt x="18" y="6"/>
                  </a:lnTo>
                  <a:lnTo>
                    <a:pt x="12" y="6"/>
                  </a:lnTo>
                  <a:lnTo>
                    <a:pt x="12" y="0"/>
                  </a:lnTo>
                  <a:lnTo>
                    <a:pt x="6" y="6"/>
                  </a:lnTo>
                  <a:lnTo>
                    <a:pt x="0" y="0"/>
                  </a:lnTo>
                  <a:lnTo>
                    <a:pt x="24" y="12"/>
                  </a:lnTo>
                  <a:close/>
                </a:path>
              </a:pathLst>
            </a:custGeom>
            <a:solidFill>
              <a:srgbClr val="ACECF7"/>
            </a:solidFill>
            <a:ln w="9525">
              <a:solidFill>
                <a:srgbClr val="000000"/>
              </a:solidFill>
              <a:prstDash val="solid"/>
              <a:round/>
              <a:headEnd/>
              <a:tailEnd/>
            </a:ln>
          </p:spPr>
          <p:txBody>
            <a:bodyPr/>
            <a:lstStyle/>
            <a:p>
              <a:endParaRPr lang="en-US"/>
            </a:p>
          </p:txBody>
        </p:sp>
        <p:sp>
          <p:nvSpPr>
            <p:cNvPr id="18816" name="Freeform 402"/>
            <p:cNvSpPr>
              <a:spLocks noChangeAspect="1"/>
            </p:cNvSpPr>
            <p:nvPr/>
          </p:nvSpPr>
          <p:spPr bwMode="auto">
            <a:xfrm>
              <a:off x="2449" y="1473"/>
              <a:ext cx="199" cy="189"/>
            </a:xfrm>
            <a:custGeom>
              <a:avLst/>
              <a:gdLst>
                <a:gd name="T0" fmla="*/ 211 w 197"/>
                <a:gd name="T1" fmla="*/ 340 h 167"/>
                <a:gd name="T2" fmla="*/ 205 w 197"/>
                <a:gd name="T3" fmla="*/ 340 h 167"/>
                <a:gd name="T4" fmla="*/ 205 w 197"/>
                <a:gd name="T5" fmla="*/ 340 h 167"/>
                <a:gd name="T6" fmla="*/ 170 w 197"/>
                <a:gd name="T7" fmla="*/ 353 h 167"/>
                <a:gd name="T8" fmla="*/ 164 w 197"/>
                <a:gd name="T9" fmla="*/ 353 h 167"/>
                <a:gd name="T10" fmla="*/ 133 w 197"/>
                <a:gd name="T11" fmla="*/ 368 h 167"/>
                <a:gd name="T12" fmla="*/ 109 w 197"/>
                <a:gd name="T13" fmla="*/ 397 h 167"/>
                <a:gd name="T14" fmla="*/ 103 w 197"/>
                <a:gd name="T15" fmla="*/ 397 h 167"/>
                <a:gd name="T16" fmla="*/ 48 w 197"/>
                <a:gd name="T17" fmla="*/ 353 h 167"/>
                <a:gd name="T18" fmla="*/ 61 w 197"/>
                <a:gd name="T19" fmla="*/ 298 h 167"/>
                <a:gd name="T20" fmla="*/ 73 w 197"/>
                <a:gd name="T21" fmla="*/ 270 h 167"/>
                <a:gd name="T22" fmla="*/ 67 w 197"/>
                <a:gd name="T23" fmla="*/ 227 h 167"/>
                <a:gd name="T24" fmla="*/ 42 w 197"/>
                <a:gd name="T25" fmla="*/ 186 h 167"/>
                <a:gd name="T26" fmla="*/ 36 w 197"/>
                <a:gd name="T27" fmla="*/ 172 h 167"/>
                <a:gd name="T28" fmla="*/ 12 w 197"/>
                <a:gd name="T29" fmla="*/ 143 h 167"/>
                <a:gd name="T30" fmla="*/ 6 w 197"/>
                <a:gd name="T31" fmla="*/ 128 h 167"/>
                <a:gd name="T32" fmla="*/ 0 w 197"/>
                <a:gd name="T33" fmla="*/ 128 h 167"/>
                <a:gd name="T34" fmla="*/ 30 w 197"/>
                <a:gd name="T35" fmla="*/ 113 h 167"/>
                <a:gd name="T36" fmla="*/ 48 w 197"/>
                <a:gd name="T37" fmla="*/ 70 h 167"/>
                <a:gd name="T38" fmla="*/ 61 w 197"/>
                <a:gd name="T39" fmla="*/ 70 h 167"/>
                <a:gd name="T40" fmla="*/ 85 w 197"/>
                <a:gd name="T41" fmla="*/ 70 h 167"/>
                <a:gd name="T42" fmla="*/ 109 w 197"/>
                <a:gd name="T43" fmla="*/ 14 h 167"/>
                <a:gd name="T44" fmla="*/ 127 w 197"/>
                <a:gd name="T45" fmla="*/ 14 h 167"/>
                <a:gd name="T46" fmla="*/ 154 w 197"/>
                <a:gd name="T47" fmla="*/ 42 h 167"/>
                <a:gd name="T48" fmla="*/ 176 w 197"/>
                <a:gd name="T49" fmla="*/ 70 h 167"/>
                <a:gd name="T50" fmla="*/ 188 w 197"/>
                <a:gd name="T51" fmla="*/ 70 h 167"/>
                <a:gd name="T52" fmla="*/ 211 w 197"/>
                <a:gd name="T53" fmla="*/ 100 h 167"/>
                <a:gd name="T54" fmla="*/ 199 w 197"/>
                <a:gd name="T55" fmla="*/ 172 h 167"/>
                <a:gd name="T56" fmla="*/ 182 w 197"/>
                <a:gd name="T57" fmla="*/ 213 h 167"/>
                <a:gd name="T58" fmla="*/ 199 w 197"/>
                <a:gd name="T59" fmla="*/ 240 h 167"/>
                <a:gd name="T60" fmla="*/ 193 w 197"/>
                <a:gd name="T61" fmla="*/ 270 h 167"/>
                <a:gd name="T62" fmla="*/ 199 w 197"/>
                <a:gd name="T63" fmla="*/ 298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990033"/>
            </a:solidFill>
            <a:ln w="9525">
              <a:solidFill>
                <a:srgbClr val="000000"/>
              </a:solidFill>
              <a:prstDash val="solid"/>
              <a:round/>
              <a:headEnd/>
              <a:tailEnd/>
            </a:ln>
          </p:spPr>
          <p:txBody>
            <a:bodyPr/>
            <a:lstStyle/>
            <a:p>
              <a:endParaRPr lang="en-US"/>
            </a:p>
          </p:txBody>
        </p:sp>
        <p:sp>
          <p:nvSpPr>
            <p:cNvPr id="18817" name="Freeform 403"/>
            <p:cNvSpPr>
              <a:spLocks noChangeAspect="1"/>
            </p:cNvSpPr>
            <p:nvPr/>
          </p:nvSpPr>
          <p:spPr bwMode="auto">
            <a:xfrm>
              <a:off x="2667" y="1655"/>
              <a:ext cx="12" cy="27"/>
            </a:xfrm>
            <a:custGeom>
              <a:avLst/>
              <a:gdLst>
                <a:gd name="T0" fmla="*/ 6 w 12"/>
                <a:gd name="T1" fmla="*/ 54 h 24"/>
                <a:gd name="T2" fmla="*/ 0 w 12"/>
                <a:gd name="T3" fmla="*/ 42 h 24"/>
                <a:gd name="T4" fmla="*/ 0 w 12"/>
                <a:gd name="T5" fmla="*/ 29 h 24"/>
                <a:gd name="T6" fmla="*/ 6 w 12"/>
                <a:gd name="T7" fmla="*/ 0 h 24"/>
                <a:gd name="T8" fmla="*/ 12 w 12"/>
                <a:gd name="T9" fmla="*/ 29 h 24"/>
                <a:gd name="T10" fmla="*/ 6 w 12"/>
                <a:gd name="T11" fmla="*/ 54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4">
                  <a:moveTo>
                    <a:pt x="6" y="24"/>
                  </a:moveTo>
                  <a:lnTo>
                    <a:pt x="0" y="18"/>
                  </a:lnTo>
                  <a:lnTo>
                    <a:pt x="0" y="12"/>
                  </a:lnTo>
                  <a:lnTo>
                    <a:pt x="6" y="0"/>
                  </a:lnTo>
                  <a:lnTo>
                    <a:pt x="12" y="12"/>
                  </a:lnTo>
                  <a:lnTo>
                    <a:pt x="6" y="24"/>
                  </a:lnTo>
                  <a:close/>
                </a:path>
              </a:pathLst>
            </a:custGeom>
            <a:solidFill>
              <a:srgbClr val="6F73BF"/>
            </a:solidFill>
            <a:ln w="9525">
              <a:solidFill>
                <a:srgbClr val="000000"/>
              </a:solidFill>
              <a:prstDash val="solid"/>
              <a:round/>
              <a:headEnd/>
              <a:tailEnd/>
            </a:ln>
          </p:spPr>
          <p:txBody>
            <a:bodyPr/>
            <a:lstStyle/>
            <a:p>
              <a:endParaRPr lang="en-US"/>
            </a:p>
          </p:txBody>
        </p:sp>
        <p:sp>
          <p:nvSpPr>
            <p:cNvPr id="18818" name="Freeform 404"/>
            <p:cNvSpPr>
              <a:spLocks noChangeAspect="1"/>
            </p:cNvSpPr>
            <p:nvPr/>
          </p:nvSpPr>
          <p:spPr bwMode="auto">
            <a:xfrm>
              <a:off x="2777" y="1527"/>
              <a:ext cx="109" cy="60"/>
            </a:xfrm>
            <a:custGeom>
              <a:avLst/>
              <a:gdLst>
                <a:gd name="T0" fmla="*/ 48 w 108"/>
                <a:gd name="T1" fmla="*/ 126 h 53"/>
                <a:gd name="T2" fmla="*/ 24 w 108"/>
                <a:gd name="T3" fmla="*/ 126 h 53"/>
                <a:gd name="T4" fmla="*/ 12 w 108"/>
                <a:gd name="T5" fmla="*/ 86 h 53"/>
                <a:gd name="T6" fmla="*/ 6 w 108"/>
                <a:gd name="T7" fmla="*/ 86 h 53"/>
                <a:gd name="T8" fmla="*/ 0 w 108"/>
                <a:gd name="T9" fmla="*/ 86 h 53"/>
                <a:gd name="T10" fmla="*/ 6 w 108"/>
                <a:gd name="T11" fmla="*/ 70 h 53"/>
                <a:gd name="T12" fmla="*/ 12 w 108"/>
                <a:gd name="T13" fmla="*/ 42 h 53"/>
                <a:gd name="T14" fmla="*/ 12 w 108"/>
                <a:gd name="T15" fmla="*/ 42 h 53"/>
                <a:gd name="T16" fmla="*/ 18 w 108"/>
                <a:gd name="T17" fmla="*/ 29 h 53"/>
                <a:gd name="T18" fmla="*/ 24 w 108"/>
                <a:gd name="T19" fmla="*/ 29 h 53"/>
                <a:gd name="T20" fmla="*/ 42 w 108"/>
                <a:gd name="T21" fmla="*/ 29 h 53"/>
                <a:gd name="T22" fmla="*/ 73 w 108"/>
                <a:gd name="T23" fmla="*/ 0 h 53"/>
                <a:gd name="T24" fmla="*/ 103 w 108"/>
                <a:gd name="T25" fmla="*/ 14 h 53"/>
                <a:gd name="T26" fmla="*/ 115 w 108"/>
                <a:gd name="T27" fmla="*/ 29 h 53"/>
                <a:gd name="T28" fmla="*/ 97 w 108"/>
                <a:gd name="T29" fmla="*/ 70 h 53"/>
                <a:gd name="T30" fmla="*/ 85 w 108"/>
                <a:gd name="T31" fmla="*/ 100 h 53"/>
                <a:gd name="T32" fmla="*/ 79 w 108"/>
                <a:gd name="T33" fmla="*/ 113 h 53"/>
                <a:gd name="T34" fmla="*/ 48 w 108"/>
                <a:gd name="T35" fmla="*/ 126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990033"/>
            </a:solidFill>
            <a:ln w="9525">
              <a:solidFill>
                <a:srgbClr val="000000"/>
              </a:solidFill>
              <a:prstDash val="solid"/>
              <a:round/>
              <a:headEnd/>
              <a:tailEnd/>
            </a:ln>
          </p:spPr>
          <p:txBody>
            <a:bodyPr/>
            <a:lstStyle/>
            <a:p>
              <a:endParaRPr lang="en-US"/>
            </a:p>
          </p:txBody>
        </p:sp>
        <p:sp>
          <p:nvSpPr>
            <p:cNvPr id="18819" name="Freeform 405"/>
            <p:cNvSpPr>
              <a:spLocks noChangeAspect="1"/>
            </p:cNvSpPr>
            <p:nvPr/>
          </p:nvSpPr>
          <p:spPr bwMode="auto">
            <a:xfrm>
              <a:off x="2728" y="1682"/>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18820" name="Freeform 406"/>
            <p:cNvSpPr>
              <a:spLocks noChangeAspect="1"/>
            </p:cNvSpPr>
            <p:nvPr/>
          </p:nvSpPr>
          <p:spPr bwMode="auto">
            <a:xfrm>
              <a:off x="2898" y="954"/>
              <a:ext cx="2122" cy="728"/>
            </a:xfrm>
            <a:custGeom>
              <a:avLst/>
              <a:gdLst>
                <a:gd name="T0" fmla="*/ 1988 w 2093"/>
                <a:gd name="T1" fmla="*/ 319 h 646"/>
                <a:gd name="T2" fmla="*/ 1799 w 2093"/>
                <a:gd name="T3" fmla="*/ 249 h 646"/>
                <a:gd name="T4" fmla="*/ 1626 w 2093"/>
                <a:gd name="T5" fmla="*/ 206 h 646"/>
                <a:gd name="T6" fmla="*/ 1476 w 2093"/>
                <a:gd name="T7" fmla="*/ 180 h 646"/>
                <a:gd name="T8" fmla="*/ 1436 w 2093"/>
                <a:gd name="T9" fmla="*/ 221 h 646"/>
                <a:gd name="T10" fmla="*/ 1337 w 2093"/>
                <a:gd name="T11" fmla="*/ 221 h 646"/>
                <a:gd name="T12" fmla="*/ 1067 w 2093"/>
                <a:gd name="T13" fmla="*/ 126 h 646"/>
                <a:gd name="T14" fmla="*/ 1053 w 2093"/>
                <a:gd name="T15" fmla="*/ 69 h 646"/>
                <a:gd name="T16" fmla="*/ 948 w 2093"/>
                <a:gd name="T17" fmla="*/ 14 h 646"/>
                <a:gd name="T18" fmla="*/ 869 w 2093"/>
                <a:gd name="T19" fmla="*/ 42 h 646"/>
                <a:gd name="T20" fmla="*/ 718 w 2093"/>
                <a:gd name="T21" fmla="*/ 98 h 646"/>
                <a:gd name="T22" fmla="*/ 711 w 2093"/>
                <a:gd name="T23" fmla="*/ 194 h 646"/>
                <a:gd name="T24" fmla="*/ 698 w 2093"/>
                <a:gd name="T25" fmla="*/ 206 h 646"/>
                <a:gd name="T26" fmla="*/ 612 w 2093"/>
                <a:gd name="T27" fmla="*/ 167 h 646"/>
                <a:gd name="T28" fmla="*/ 691 w 2093"/>
                <a:gd name="T29" fmla="*/ 319 h 646"/>
                <a:gd name="T30" fmla="*/ 652 w 2093"/>
                <a:gd name="T31" fmla="*/ 402 h 646"/>
                <a:gd name="T32" fmla="*/ 638 w 2093"/>
                <a:gd name="T33" fmla="*/ 359 h 646"/>
                <a:gd name="T34" fmla="*/ 521 w 2093"/>
                <a:gd name="T35" fmla="*/ 221 h 646"/>
                <a:gd name="T36" fmla="*/ 566 w 2093"/>
                <a:gd name="T37" fmla="*/ 346 h 646"/>
                <a:gd name="T38" fmla="*/ 428 w 2093"/>
                <a:gd name="T39" fmla="*/ 319 h 646"/>
                <a:gd name="T40" fmla="*/ 335 w 2093"/>
                <a:gd name="T41" fmla="*/ 331 h 646"/>
                <a:gd name="T42" fmla="*/ 236 w 2093"/>
                <a:gd name="T43" fmla="*/ 331 h 646"/>
                <a:gd name="T44" fmla="*/ 190 w 2093"/>
                <a:gd name="T45" fmla="*/ 430 h 646"/>
                <a:gd name="T46" fmla="*/ 108 w 2093"/>
                <a:gd name="T47" fmla="*/ 483 h 646"/>
                <a:gd name="T48" fmla="*/ 145 w 2093"/>
                <a:gd name="T49" fmla="*/ 430 h 646"/>
                <a:gd name="T50" fmla="*/ 55 w 2093"/>
                <a:gd name="T51" fmla="*/ 304 h 646"/>
                <a:gd name="T52" fmla="*/ 0 w 2093"/>
                <a:gd name="T53" fmla="*/ 319 h 646"/>
                <a:gd name="T54" fmla="*/ 72 w 2093"/>
                <a:gd name="T55" fmla="*/ 550 h 646"/>
                <a:gd name="T56" fmla="*/ 49 w 2093"/>
                <a:gd name="T57" fmla="*/ 676 h 646"/>
                <a:gd name="T58" fmla="*/ 102 w 2093"/>
                <a:gd name="T59" fmla="*/ 912 h 646"/>
                <a:gd name="T60" fmla="*/ 248 w 2093"/>
                <a:gd name="T61" fmla="*/ 1119 h 646"/>
                <a:gd name="T62" fmla="*/ 254 w 2093"/>
                <a:gd name="T63" fmla="*/ 1287 h 646"/>
                <a:gd name="T64" fmla="*/ 303 w 2093"/>
                <a:gd name="T65" fmla="*/ 1380 h 646"/>
                <a:gd name="T66" fmla="*/ 421 w 2093"/>
                <a:gd name="T67" fmla="*/ 1394 h 646"/>
                <a:gd name="T68" fmla="*/ 388 w 2093"/>
                <a:gd name="T69" fmla="*/ 1107 h 646"/>
                <a:gd name="T70" fmla="*/ 572 w 2093"/>
                <a:gd name="T71" fmla="*/ 1050 h 646"/>
                <a:gd name="T72" fmla="*/ 659 w 2093"/>
                <a:gd name="T73" fmla="*/ 912 h 646"/>
                <a:gd name="T74" fmla="*/ 822 w 2093"/>
                <a:gd name="T75" fmla="*/ 926 h 646"/>
                <a:gd name="T76" fmla="*/ 981 w 2093"/>
                <a:gd name="T77" fmla="*/ 1064 h 646"/>
                <a:gd name="T78" fmla="*/ 1139 w 2093"/>
                <a:gd name="T79" fmla="*/ 1078 h 646"/>
                <a:gd name="T80" fmla="*/ 1290 w 2093"/>
                <a:gd name="T81" fmla="*/ 1050 h 646"/>
                <a:gd name="T82" fmla="*/ 1514 w 2093"/>
                <a:gd name="T83" fmla="*/ 1107 h 646"/>
                <a:gd name="T84" fmla="*/ 1587 w 2093"/>
                <a:gd name="T85" fmla="*/ 968 h 646"/>
                <a:gd name="T86" fmla="*/ 1791 w 2093"/>
                <a:gd name="T87" fmla="*/ 1147 h 646"/>
                <a:gd name="T88" fmla="*/ 1877 w 2093"/>
                <a:gd name="T89" fmla="*/ 1351 h 646"/>
                <a:gd name="T90" fmla="*/ 1915 w 2093"/>
                <a:gd name="T91" fmla="*/ 1408 h 646"/>
                <a:gd name="T92" fmla="*/ 1969 w 2093"/>
                <a:gd name="T93" fmla="*/ 1147 h 646"/>
                <a:gd name="T94" fmla="*/ 1850 w 2093"/>
                <a:gd name="T95" fmla="*/ 926 h 646"/>
                <a:gd name="T96" fmla="*/ 1799 w 2093"/>
                <a:gd name="T97" fmla="*/ 828 h 646"/>
                <a:gd name="T98" fmla="*/ 1871 w 2093"/>
                <a:gd name="T99" fmla="*/ 703 h 646"/>
                <a:gd name="T100" fmla="*/ 1988 w 2093"/>
                <a:gd name="T101" fmla="*/ 703 h 646"/>
                <a:gd name="T102" fmla="*/ 2048 w 2093"/>
                <a:gd name="T103" fmla="*/ 633 h 646"/>
                <a:gd name="T104" fmla="*/ 2081 w 2093"/>
                <a:gd name="T105" fmla="*/ 579 h 646"/>
                <a:gd name="T106" fmla="*/ 2094 w 2093"/>
                <a:gd name="T107" fmla="*/ 842 h 646"/>
                <a:gd name="T108" fmla="*/ 2218 w 2093"/>
                <a:gd name="T109" fmla="*/ 982 h 646"/>
                <a:gd name="T110" fmla="*/ 2194 w 2093"/>
                <a:gd name="T111" fmla="*/ 815 h 646"/>
                <a:gd name="T112" fmla="*/ 2147 w 2093"/>
                <a:gd name="T113" fmla="*/ 676 h 646"/>
                <a:gd name="T114" fmla="*/ 2231 w 2093"/>
                <a:gd name="T115" fmla="*/ 620 h 646"/>
                <a:gd name="T116" fmla="*/ 2272 w 2093"/>
                <a:gd name="T117" fmla="*/ 539 h 646"/>
                <a:gd name="T118" fmla="*/ 2161 w 2093"/>
                <a:gd name="T119" fmla="*/ 359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990033"/>
            </a:solidFill>
            <a:ln w="9525">
              <a:solidFill>
                <a:srgbClr val="000000"/>
              </a:solidFill>
              <a:prstDash val="solid"/>
              <a:round/>
              <a:headEnd/>
              <a:tailEnd/>
            </a:ln>
          </p:spPr>
          <p:txBody>
            <a:bodyPr/>
            <a:lstStyle/>
            <a:p>
              <a:endParaRPr lang="en-US"/>
            </a:p>
          </p:txBody>
        </p:sp>
        <p:sp>
          <p:nvSpPr>
            <p:cNvPr id="18821" name="Freeform 407"/>
            <p:cNvSpPr>
              <a:spLocks noChangeAspect="1"/>
            </p:cNvSpPr>
            <p:nvPr/>
          </p:nvSpPr>
          <p:spPr bwMode="auto">
            <a:xfrm>
              <a:off x="4656" y="1399"/>
              <a:ext cx="145" cy="183"/>
            </a:xfrm>
            <a:custGeom>
              <a:avLst/>
              <a:gdLst>
                <a:gd name="T0" fmla="*/ 133 w 144"/>
                <a:gd name="T1" fmla="*/ 268 h 162"/>
                <a:gd name="T2" fmla="*/ 115 w 144"/>
                <a:gd name="T3" fmla="*/ 225 h 162"/>
                <a:gd name="T4" fmla="*/ 97 w 144"/>
                <a:gd name="T5" fmla="*/ 183 h 162"/>
                <a:gd name="T6" fmla="*/ 79 w 144"/>
                <a:gd name="T7" fmla="*/ 141 h 162"/>
                <a:gd name="T8" fmla="*/ 48 w 144"/>
                <a:gd name="T9" fmla="*/ 112 h 162"/>
                <a:gd name="T10" fmla="*/ 48 w 144"/>
                <a:gd name="T11" fmla="*/ 98 h 162"/>
                <a:gd name="T12" fmla="*/ 24 w 144"/>
                <a:gd name="T13" fmla="*/ 42 h 162"/>
                <a:gd name="T14" fmla="*/ 6 w 144"/>
                <a:gd name="T15" fmla="*/ 0 h 162"/>
                <a:gd name="T16" fmla="*/ 0 w 144"/>
                <a:gd name="T17" fmla="*/ 14 h 162"/>
                <a:gd name="T18" fmla="*/ 18 w 144"/>
                <a:gd name="T19" fmla="*/ 42 h 162"/>
                <a:gd name="T20" fmla="*/ 12 w 144"/>
                <a:gd name="T21" fmla="*/ 55 h 162"/>
                <a:gd name="T22" fmla="*/ 6 w 144"/>
                <a:gd name="T23" fmla="*/ 55 h 162"/>
                <a:gd name="T24" fmla="*/ 42 w 144"/>
                <a:gd name="T25" fmla="*/ 127 h 162"/>
                <a:gd name="T26" fmla="*/ 54 w 144"/>
                <a:gd name="T27" fmla="*/ 167 h 162"/>
                <a:gd name="T28" fmla="*/ 79 w 144"/>
                <a:gd name="T29" fmla="*/ 212 h 162"/>
                <a:gd name="T30" fmla="*/ 91 w 144"/>
                <a:gd name="T31" fmla="*/ 254 h 162"/>
                <a:gd name="T32" fmla="*/ 103 w 144"/>
                <a:gd name="T33" fmla="*/ 294 h 162"/>
                <a:gd name="T34" fmla="*/ 115 w 144"/>
                <a:gd name="T35" fmla="*/ 338 h 162"/>
                <a:gd name="T36" fmla="*/ 127 w 144"/>
                <a:gd name="T37" fmla="*/ 381 h 162"/>
                <a:gd name="T38" fmla="*/ 133 w 144"/>
                <a:gd name="T39" fmla="*/ 381 h 162"/>
                <a:gd name="T40" fmla="*/ 133 w 144"/>
                <a:gd name="T41" fmla="*/ 352 h 162"/>
                <a:gd name="T42" fmla="*/ 145 w 144"/>
                <a:gd name="T43" fmla="*/ 366 h 162"/>
                <a:gd name="T44" fmla="*/ 151 w 144"/>
                <a:gd name="T45" fmla="*/ 381 h 162"/>
                <a:gd name="T46" fmla="*/ 139 w 144"/>
                <a:gd name="T47" fmla="*/ 352 h 162"/>
                <a:gd name="T48" fmla="*/ 109 w 144"/>
                <a:gd name="T49" fmla="*/ 294 h 162"/>
                <a:gd name="T50" fmla="*/ 103 w 144"/>
                <a:gd name="T51" fmla="*/ 239 h 162"/>
                <a:gd name="T52" fmla="*/ 109 w 144"/>
                <a:gd name="T53" fmla="*/ 239 h 162"/>
                <a:gd name="T54" fmla="*/ 127 w 144"/>
                <a:gd name="T55" fmla="*/ 254 h 162"/>
                <a:gd name="T56" fmla="*/ 133 w 144"/>
                <a:gd name="T57" fmla="*/ 268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990033"/>
            </a:solidFill>
            <a:ln w="9525">
              <a:solidFill>
                <a:srgbClr val="000000"/>
              </a:solidFill>
              <a:prstDash val="solid"/>
              <a:round/>
              <a:headEnd/>
              <a:tailEnd/>
            </a:ln>
          </p:spPr>
          <p:txBody>
            <a:bodyPr/>
            <a:lstStyle/>
            <a:p>
              <a:endParaRPr lang="en-US"/>
            </a:p>
          </p:txBody>
        </p:sp>
        <p:sp>
          <p:nvSpPr>
            <p:cNvPr id="18822" name="Freeform 408"/>
            <p:cNvSpPr>
              <a:spLocks noChangeAspect="1"/>
            </p:cNvSpPr>
            <p:nvPr/>
          </p:nvSpPr>
          <p:spPr bwMode="auto">
            <a:xfrm>
              <a:off x="3176" y="961"/>
              <a:ext cx="158" cy="67"/>
            </a:xfrm>
            <a:custGeom>
              <a:avLst/>
              <a:gdLst>
                <a:gd name="T0" fmla="*/ 176 w 155"/>
                <a:gd name="T1" fmla="*/ 13 h 60"/>
                <a:gd name="T2" fmla="*/ 164 w 155"/>
                <a:gd name="T3" fmla="*/ 26 h 60"/>
                <a:gd name="T4" fmla="*/ 121 w 155"/>
                <a:gd name="T5" fmla="*/ 52 h 60"/>
                <a:gd name="T6" fmla="*/ 92 w 155"/>
                <a:gd name="T7" fmla="*/ 65 h 60"/>
                <a:gd name="T8" fmla="*/ 73 w 155"/>
                <a:gd name="T9" fmla="*/ 65 h 60"/>
                <a:gd name="T10" fmla="*/ 80 w 155"/>
                <a:gd name="T11" fmla="*/ 78 h 60"/>
                <a:gd name="T12" fmla="*/ 80 w 155"/>
                <a:gd name="T13" fmla="*/ 78 h 60"/>
                <a:gd name="T14" fmla="*/ 67 w 155"/>
                <a:gd name="T15" fmla="*/ 78 h 60"/>
                <a:gd name="T16" fmla="*/ 73 w 155"/>
                <a:gd name="T17" fmla="*/ 92 h 60"/>
                <a:gd name="T18" fmla="*/ 55 w 155"/>
                <a:gd name="T19" fmla="*/ 78 h 60"/>
                <a:gd name="T20" fmla="*/ 61 w 155"/>
                <a:gd name="T21" fmla="*/ 105 h 60"/>
                <a:gd name="T22" fmla="*/ 55 w 155"/>
                <a:gd name="T23" fmla="*/ 105 h 60"/>
                <a:gd name="T24" fmla="*/ 61 w 155"/>
                <a:gd name="T25" fmla="*/ 117 h 60"/>
                <a:gd name="T26" fmla="*/ 43 w 155"/>
                <a:gd name="T27" fmla="*/ 105 h 60"/>
                <a:gd name="T28" fmla="*/ 61 w 155"/>
                <a:gd name="T29" fmla="*/ 117 h 60"/>
                <a:gd name="T30" fmla="*/ 49 w 155"/>
                <a:gd name="T31" fmla="*/ 117 h 60"/>
                <a:gd name="T32" fmla="*/ 55 w 155"/>
                <a:gd name="T33" fmla="*/ 131 h 60"/>
                <a:gd name="T34" fmla="*/ 12 w 155"/>
                <a:gd name="T35" fmla="*/ 117 h 60"/>
                <a:gd name="T36" fmla="*/ 18 w 155"/>
                <a:gd name="T37" fmla="*/ 117 h 60"/>
                <a:gd name="T38" fmla="*/ 0 w 155"/>
                <a:gd name="T39" fmla="*/ 117 h 60"/>
                <a:gd name="T40" fmla="*/ 18 w 155"/>
                <a:gd name="T41" fmla="*/ 105 h 60"/>
                <a:gd name="T42" fmla="*/ 24 w 155"/>
                <a:gd name="T43" fmla="*/ 92 h 60"/>
                <a:gd name="T44" fmla="*/ 18 w 155"/>
                <a:gd name="T45" fmla="*/ 92 h 60"/>
                <a:gd name="T46" fmla="*/ 18 w 155"/>
                <a:gd name="T47" fmla="*/ 78 h 60"/>
                <a:gd name="T48" fmla="*/ 37 w 155"/>
                <a:gd name="T49" fmla="*/ 78 h 60"/>
                <a:gd name="T50" fmla="*/ 24 w 155"/>
                <a:gd name="T51" fmla="*/ 78 h 60"/>
                <a:gd name="T52" fmla="*/ 24 w 155"/>
                <a:gd name="T53" fmla="*/ 65 h 60"/>
                <a:gd name="T54" fmla="*/ 18 w 155"/>
                <a:gd name="T55" fmla="*/ 65 h 60"/>
                <a:gd name="T56" fmla="*/ 24 w 155"/>
                <a:gd name="T57" fmla="*/ 65 h 60"/>
                <a:gd name="T58" fmla="*/ 43 w 155"/>
                <a:gd name="T59" fmla="*/ 52 h 60"/>
                <a:gd name="T60" fmla="*/ 67 w 155"/>
                <a:gd name="T61" fmla="*/ 39 h 60"/>
                <a:gd name="T62" fmla="*/ 73 w 155"/>
                <a:gd name="T63" fmla="*/ 26 h 60"/>
                <a:gd name="T64" fmla="*/ 134 w 155"/>
                <a:gd name="T65" fmla="*/ 13 h 60"/>
                <a:gd name="T66" fmla="*/ 158 w 155"/>
                <a:gd name="T67" fmla="*/ 0 h 60"/>
                <a:gd name="T68" fmla="*/ 176 w 155"/>
                <a:gd name="T69" fmla="*/ 13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990033"/>
            </a:solidFill>
            <a:ln w="9525">
              <a:solidFill>
                <a:srgbClr val="000000"/>
              </a:solidFill>
              <a:prstDash val="solid"/>
              <a:round/>
              <a:headEnd/>
              <a:tailEnd/>
            </a:ln>
          </p:spPr>
          <p:txBody>
            <a:bodyPr/>
            <a:lstStyle/>
            <a:p>
              <a:endParaRPr lang="en-US"/>
            </a:p>
          </p:txBody>
        </p:sp>
        <p:sp>
          <p:nvSpPr>
            <p:cNvPr id="18823" name="Freeform 409"/>
            <p:cNvSpPr>
              <a:spLocks noChangeAspect="1"/>
            </p:cNvSpPr>
            <p:nvPr/>
          </p:nvSpPr>
          <p:spPr bwMode="auto">
            <a:xfrm>
              <a:off x="3171" y="1028"/>
              <a:ext cx="84" cy="48"/>
            </a:xfrm>
            <a:custGeom>
              <a:avLst/>
              <a:gdLst>
                <a:gd name="T0" fmla="*/ 84 w 84"/>
                <a:gd name="T1" fmla="*/ 107 h 42"/>
                <a:gd name="T2" fmla="*/ 54 w 84"/>
                <a:gd name="T3" fmla="*/ 61 h 42"/>
                <a:gd name="T4" fmla="*/ 42 w 84"/>
                <a:gd name="T5" fmla="*/ 31 h 42"/>
                <a:gd name="T6" fmla="*/ 42 w 84"/>
                <a:gd name="T7" fmla="*/ 15 h 42"/>
                <a:gd name="T8" fmla="*/ 42 w 84"/>
                <a:gd name="T9" fmla="*/ 15 h 42"/>
                <a:gd name="T10" fmla="*/ 48 w 84"/>
                <a:gd name="T11" fmla="*/ 0 h 42"/>
                <a:gd name="T12" fmla="*/ 12 w 84"/>
                <a:gd name="T13" fmla="*/ 0 h 42"/>
                <a:gd name="T14" fmla="*/ 12 w 84"/>
                <a:gd name="T15" fmla="*/ 15 h 42"/>
                <a:gd name="T16" fmla="*/ 6 w 84"/>
                <a:gd name="T17" fmla="*/ 31 h 42"/>
                <a:gd name="T18" fmla="*/ 12 w 84"/>
                <a:gd name="T19" fmla="*/ 31 h 42"/>
                <a:gd name="T20" fmla="*/ 6 w 84"/>
                <a:gd name="T21" fmla="*/ 46 h 42"/>
                <a:gd name="T22" fmla="*/ 0 w 84"/>
                <a:gd name="T23" fmla="*/ 61 h 42"/>
                <a:gd name="T24" fmla="*/ 6 w 84"/>
                <a:gd name="T25" fmla="*/ 75 h 42"/>
                <a:gd name="T26" fmla="*/ 18 w 84"/>
                <a:gd name="T27" fmla="*/ 75 h 42"/>
                <a:gd name="T28" fmla="*/ 24 w 84"/>
                <a:gd name="T29" fmla="*/ 75 h 42"/>
                <a:gd name="T30" fmla="*/ 30 w 84"/>
                <a:gd name="T31" fmla="*/ 75 h 42"/>
                <a:gd name="T32" fmla="*/ 36 w 84"/>
                <a:gd name="T33" fmla="*/ 93 h 42"/>
                <a:gd name="T34" fmla="*/ 36 w 84"/>
                <a:gd name="T35" fmla="*/ 93 h 42"/>
                <a:gd name="T36" fmla="*/ 48 w 84"/>
                <a:gd name="T37" fmla="*/ 107 h 42"/>
                <a:gd name="T38" fmla="*/ 60 w 84"/>
                <a:gd name="T39" fmla="*/ 107 h 42"/>
                <a:gd name="T40" fmla="*/ 66 w 84"/>
                <a:gd name="T41" fmla="*/ 107 h 42"/>
                <a:gd name="T42" fmla="*/ 78 w 84"/>
                <a:gd name="T43" fmla="*/ 107 h 42"/>
                <a:gd name="T44" fmla="*/ 84 w 84"/>
                <a:gd name="T45" fmla="*/ 107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990033"/>
            </a:solidFill>
            <a:ln w="9525">
              <a:solidFill>
                <a:srgbClr val="000000"/>
              </a:solidFill>
              <a:prstDash val="solid"/>
              <a:round/>
              <a:headEnd/>
              <a:tailEnd/>
            </a:ln>
          </p:spPr>
          <p:txBody>
            <a:bodyPr/>
            <a:lstStyle/>
            <a:p>
              <a:endParaRPr lang="en-US"/>
            </a:p>
          </p:txBody>
        </p:sp>
        <p:sp>
          <p:nvSpPr>
            <p:cNvPr id="18824" name="Freeform 410"/>
            <p:cNvSpPr>
              <a:spLocks noChangeAspect="1"/>
            </p:cNvSpPr>
            <p:nvPr/>
          </p:nvSpPr>
          <p:spPr bwMode="auto">
            <a:xfrm>
              <a:off x="4153" y="974"/>
              <a:ext cx="102" cy="27"/>
            </a:xfrm>
            <a:custGeom>
              <a:avLst/>
              <a:gdLst>
                <a:gd name="T0" fmla="*/ 102 w 102"/>
                <a:gd name="T1" fmla="*/ 29 h 24"/>
                <a:gd name="T2" fmla="*/ 36 w 102"/>
                <a:gd name="T3" fmla="*/ 0 h 24"/>
                <a:gd name="T4" fmla="*/ 48 w 102"/>
                <a:gd name="T5" fmla="*/ 14 h 24"/>
                <a:gd name="T6" fmla="*/ 36 w 102"/>
                <a:gd name="T7" fmla="*/ 14 h 24"/>
                <a:gd name="T8" fmla="*/ 42 w 102"/>
                <a:gd name="T9" fmla="*/ 14 h 24"/>
                <a:gd name="T10" fmla="*/ 12 w 102"/>
                <a:gd name="T11" fmla="*/ 14 h 24"/>
                <a:gd name="T12" fmla="*/ 0 w 102"/>
                <a:gd name="T13" fmla="*/ 14 h 24"/>
                <a:gd name="T14" fmla="*/ 0 w 102"/>
                <a:gd name="T15" fmla="*/ 14 h 24"/>
                <a:gd name="T16" fmla="*/ 6 w 102"/>
                <a:gd name="T17" fmla="*/ 29 h 24"/>
                <a:gd name="T18" fmla="*/ 12 w 102"/>
                <a:gd name="T19" fmla="*/ 42 h 24"/>
                <a:gd name="T20" fmla="*/ 48 w 102"/>
                <a:gd name="T21" fmla="*/ 54 h 24"/>
                <a:gd name="T22" fmla="*/ 54 w 102"/>
                <a:gd name="T23" fmla="*/ 54 h 24"/>
                <a:gd name="T24" fmla="*/ 84 w 102"/>
                <a:gd name="T25" fmla="*/ 42 h 24"/>
                <a:gd name="T26" fmla="*/ 96 w 102"/>
                <a:gd name="T27" fmla="*/ 42 h 24"/>
                <a:gd name="T28" fmla="*/ 90 w 102"/>
                <a:gd name="T29" fmla="*/ 42 h 24"/>
                <a:gd name="T30" fmla="*/ 102 w 102"/>
                <a:gd name="T31" fmla="*/ 42 h 24"/>
                <a:gd name="T32" fmla="*/ 102 w 102"/>
                <a:gd name="T33" fmla="*/ 29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6F73BF"/>
            </a:solidFill>
            <a:ln w="9525">
              <a:solidFill>
                <a:srgbClr val="000000"/>
              </a:solidFill>
              <a:prstDash val="solid"/>
              <a:round/>
              <a:headEnd/>
              <a:tailEnd/>
            </a:ln>
          </p:spPr>
          <p:txBody>
            <a:bodyPr/>
            <a:lstStyle/>
            <a:p>
              <a:endParaRPr lang="en-US"/>
            </a:p>
          </p:txBody>
        </p:sp>
        <p:sp>
          <p:nvSpPr>
            <p:cNvPr id="18825" name="Freeform 411"/>
            <p:cNvSpPr>
              <a:spLocks noChangeAspect="1"/>
            </p:cNvSpPr>
            <p:nvPr/>
          </p:nvSpPr>
          <p:spPr bwMode="auto">
            <a:xfrm>
              <a:off x="3571" y="914"/>
              <a:ext cx="77" cy="20"/>
            </a:xfrm>
            <a:custGeom>
              <a:avLst/>
              <a:gdLst>
                <a:gd name="T0" fmla="*/ 65 w 77"/>
                <a:gd name="T1" fmla="*/ 13 h 18"/>
                <a:gd name="T2" fmla="*/ 47 w 77"/>
                <a:gd name="T3" fmla="*/ 0 h 18"/>
                <a:gd name="T4" fmla="*/ 36 w 77"/>
                <a:gd name="T5" fmla="*/ 13 h 18"/>
                <a:gd name="T6" fmla="*/ 30 w 77"/>
                <a:gd name="T7" fmla="*/ 0 h 18"/>
                <a:gd name="T8" fmla="*/ 0 w 77"/>
                <a:gd name="T9" fmla="*/ 0 h 18"/>
                <a:gd name="T10" fmla="*/ 0 w 77"/>
                <a:gd name="T11" fmla="*/ 13 h 18"/>
                <a:gd name="T12" fmla="*/ 6 w 77"/>
                <a:gd name="T13" fmla="*/ 13 h 18"/>
                <a:gd name="T14" fmla="*/ 24 w 77"/>
                <a:gd name="T15" fmla="*/ 24 h 18"/>
                <a:gd name="T16" fmla="*/ 77 w 77"/>
                <a:gd name="T17" fmla="*/ 37 h 18"/>
                <a:gd name="T18" fmla="*/ 71 w 77"/>
                <a:gd name="T19" fmla="*/ 24 h 18"/>
                <a:gd name="T20" fmla="*/ 65 w 77"/>
                <a:gd name="T21" fmla="*/ 13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990033"/>
            </a:solidFill>
            <a:ln w="9525">
              <a:solidFill>
                <a:srgbClr val="000000"/>
              </a:solidFill>
              <a:prstDash val="solid"/>
              <a:round/>
              <a:headEnd/>
              <a:tailEnd/>
            </a:ln>
          </p:spPr>
          <p:txBody>
            <a:bodyPr/>
            <a:lstStyle/>
            <a:p>
              <a:endParaRPr lang="en-US"/>
            </a:p>
          </p:txBody>
        </p:sp>
        <p:sp>
          <p:nvSpPr>
            <p:cNvPr id="18826" name="Freeform 412"/>
            <p:cNvSpPr>
              <a:spLocks noChangeAspect="1"/>
            </p:cNvSpPr>
            <p:nvPr/>
          </p:nvSpPr>
          <p:spPr bwMode="auto">
            <a:xfrm>
              <a:off x="3661" y="920"/>
              <a:ext cx="62" cy="27"/>
            </a:xfrm>
            <a:custGeom>
              <a:avLst/>
              <a:gdLst>
                <a:gd name="T0" fmla="*/ 74 w 60"/>
                <a:gd name="T1" fmla="*/ 29 h 24"/>
                <a:gd name="T2" fmla="*/ 37 w 60"/>
                <a:gd name="T3" fmla="*/ 14 h 24"/>
                <a:gd name="T4" fmla="*/ 25 w 60"/>
                <a:gd name="T5" fmla="*/ 29 h 24"/>
                <a:gd name="T6" fmla="*/ 25 w 60"/>
                <a:gd name="T7" fmla="*/ 14 h 24"/>
                <a:gd name="T8" fmla="*/ 6 w 60"/>
                <a:gd name="T9" fmla="*/ 0 h 24"/>
                <a:gd name="T10" fmla="*/ 12 w 60"/>
                <a:gd name="T11" fmla="*/ 14 h 24"/>
                <a:gd name="T12" fmla="*/ 0 w 60"/>
                <a:gd name="T13" fmla="*/ 14 h 24"/>
                <a:gd name="T14" fmla="*/ 0 w 60"/>
                <a:gd name="T15" fmla="*/ 14 h 24"/>
                <a:gd name="T16" fmla="*/ 6 w 60"/>
                <a:gd name="T17" fmla="*/ 29 h 24"/>
                <a:gd name="T18" fmla="*/ 0 w 60"/>
                <a:gd name="T19" fmla="*/ 42 h 24"/>
                <a:gd name="T20" fmla="*/ 6 w 60"/>
                <a:gd name="T21" fmla="*/ 54 h 24"/>
                <a:gd name="T22" fmla="*/ 74 w 60"/>
                <a:gd name="T23" fmla="*/ 42 h 24"/>
                <a:gd name="T24" fmla="*/ 74 w 60"/>
                <a:gd name="T25" fmla="*/ 29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990033"/>
            </a:solidFill>
            <a:ln w="9525">
              <a:solidFill>
                <a:srgbClr val="000000"/>
              </a:solidFill>
              <a:prstDash val="solid"/>
              <a:round/>
              <a:headEnd/>
              <a:tailEnd/>
            </a:ln>
          </p:spPr>
          <p:txBody>
            <a:bodyPr/>
            <a:lstStyle/>
            <a:p>
              <a:endParaRPr lang="en-US"/>
            </a:p>
          </p:txBody>
        </p:sp>
        <p:sp>
          <p:nvSpPr>
            <p:cNvPr id="18827" name="Freeform 413"/>
            <p:cNvSpPr>
              <a:spLocks noChangeAspect="1"/>
            </p:cNvSpPr>
            <p:nvPr/>
          </p:nvSpPr>
          <p:spPr bwMode="auto">
            <a:xfrm>
              <a:off x="3535" y="900"/>
              <a:ext cx="67" cy="14"/>
            </a:xfrm>
            <a:custGeom>
              <a:avLst/>
              <a:gdLst>
                <a:gd name="T0" fmla="*/ 73 w 66"/>
                <a:gd name="T1" fmla="*/ 18 h 12"/>
                <a:gd name="T2" fmla="*/ 43 w 66"/>
                <a:gd name="T3" fmla="*/ 0 h 12"/>
                <a:gd name="T4" fmla="*/ 6 w 66"/>
                <a:gd name="T5" fmla="*/ 0 h 12"/>
                <a:gd name="T6" fmla="*/ 12 w 66"/>
                <a:gd name="T7" fmla="*/ 0 h 12"/>
                <a:gd name="T8" fmla="*/ 12 w 66"/>
                <a:gd name="T9" fmla="*/ 18 h 12"/>
                <a:gd name="T10" fmla="*/ 0 w 66"/>
                <a:gd name="T11" fmla="*/ 18 h 12"/>
                <a:gd name="T12" fmla="*/ 18 w 66"/>
                <a:gd name="T13" fmla="*/ 18 h 12"/>
                <a:gd name="T14" fmla="*/ 12 w 66"/>
                <a:gd name="T15" fmla="*/ 35 h 12"/>
                <a:gd name="T16" fmla="*/ 67 w 66"/>
                <a:gd name="T17" fmla="*/ 18 h 12"/>
                <a:gd name="T18" fmla="*/ 61 w 66"/>
                <a:gd name="T19" fmla="*/ 18 h 12"/>
                <a:gd name="T20" fmla="*/ 73 w 66"/>
                <a:gd name="T21" fmla="*/ 18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990033"/>
            </a:solidFill>
            <a:ln w="9525">
              <a:solidFill>
                <a:srgbClr val="000000"/>
              </a:solidFill>
              <a:prstDash val="solid"/>
              <a:round/>
              <a:headEnd/>
              <a:tailEnd/>
            </a:ln>
          </p:spPr>
          <p:txBody>
            <a:bodyPr/>
            <a:lstStyle/>
            <a:p>
              <a:endParaRPr lang="en-US"/>
            </a:p>
          </p:txBody>
        </p:sp>
        <p:sp>
          <p:nvSpPr>
            <p:cNvPr id="18828" name="Freeform 414"/>
            <p:cNvSpPr>
              <a:spLocks noChangeAspect="1"/>
            </p:cNvSpPr>
            <p:nvPr/>
          </p:nvSpPr>
          <p:spPr bwMode="auto">
            <a:xfrm>
              <a:off x="4268" y="988"/>
              <a:ext cx="67" cy="13"/>
            </a:xfrm>
            <a:custGeom>
              <a:avLst/>
              <a:gdLst>
                <a:gd name="T0" fmla="*/ 73 w 66"/>
                <a:gd name="T1" fmla="*/ 13 h 12"/>
                <a:gd name="T2" fmla="*/ 12 w 66"/>
                <a:gd name="T3" fmla="*/ 0 h 12"/>
                <a:gd name="T4" fmla="*/ 0 w 66"/>
                <a:gd name="T5" fmla="*/ 0 h 12"/>
                <a:gd name="T6" fmla="*/ 6 w 66"/>
                <a:gd name="T7" fmla="*/ 13 h 12"/>
                <a:gd name="T8" fmla="*/ 67 w 66"/>
                <a:gd name="T9" fmla="*/ 20 h 12"/>
                <a:gd name="T10" fmla="*/ 73 w 66"/>
                <a:gd name="T11" fmla="*/ 13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12">
                  <a:moveTo>
                    <a:pt x="66" y="6"/>
                  </a:moveTo>
                  <a:lnTo>
                    <a:pt x="12" y="0"/>
                  </a:lnTo>
                  <a:lnTo>
                    <a:pt x="0" y="0"/>
                  </a:lnTo>
                  <a:lnTo>
                    <a:pt x="6" y="6"/>
                  </a:lnTo>
                  <a:lnTo>
                    <a:pt x="60" y="12"/>
                  </a:lnTo>
                  <a:lnTo>
                    <a:pt x="66" y="6"/>
                  </a:lnTo>
                  <a:close/>
                </a:path>
              </a:pathLst>
            </a:custGeom>
            <a:solidFill>
              <a:srgbClr val="6F73BF"/>
            </a:solidFill>
            <a:ln w="9525">
              <a:solidFill>
                <a:srgbClr val="000000"/>
              </a:solidFill>
              <a:prstDash val="solid"/>
              <a:round/>
              <a:headEnd/>
              <a:tailEnd/>
            </a:ln>
          </p:spPr>
          <p:txBody>
            <a:bodyPr/>
            <a:lstStyle/>
            <a:p>
              <a:endParaRPr lang="en-US"/>
            </a:p>
          </p:txBody>
        </p:sp>
        <p:sp>
          <p:nvSpPr>
            <p:cNvPr id="18829" name="Freeform 415"/>
            <p:cNvSpPr>
              <a:spLocks noChangeAspect="1"/>
            </p:cNvSpPr>
            <p:nvPr/>
          </p:nvSpPr>
          <p:spPr bwMode="auto">
            <a:xfrm>
              <a:off x="2825" y="1392"/>
              <a:ext cx="37" cy="14"/>
            </a:xfrm>
            <a:custGeom>
              <a:avLst/>
              <a:gdLst>
                <a:gd name="T0" fmla="*/ 12 w 36"/>
                <a:gd name="T1" fmla="*/ 0 h 12"/>
                <a:gd name="T2" fmla="*/ 12 w 36"/>
                <a:gd name="T3" fmla="*/ 0 h 12"/>
                <a:gd name="T4" fmla="*/ 0 w 36"/>
                <a:gd name="T5" fmla="*/ 0 h 12"/>
                <a:gd name="T6" fmla="*/ 0 w 36"/>
                <a:gd name="T7" fmla="*/ 0 h 12"/>
                <a:gd name="T8" fmla="*/ 6 w 36"/>
                <a:gd name="T9" fmla="*/ 18 h 12"/>
                <a:gd name="T10" fmla="*/ 6 w 36"/>
                <a:gd name="T11" fmla="*/ 18 h 12"/>
                <a:gd name="T12" fmla="*/ 6 w 36"/>
                <a:gd name="T13" fmla="*/ 18 h 12"/>
                <a:gd name="T14" fmla="*/ 0 w 36"/>
                <a:gd name="T15" fmla="*/ 18 h 12"/>
                <a:gd name="T16" fmla="*/ 12 w 36"/>
                <a:gd name="T17" fmla="*/ 18 h 12"/>
                <a:gd name="T18" fmla="*/ 43 w 36"/>
                <a:gd name="T19" fmla="*/ 35 h 12"/>
                <a:gd name="T20" fmla="*/ 43 w 36"/>
                <a:gd name="T21" fmla="*/ 0 h 12"/>
                <a:gd name="T22" fmla="*/ 31 w 36"/>
                <a:gd name="T23" fmla="*/ 0 h 12"/>
                <a:gd name="T24" fmla="*/ 12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990033"/>
            </a:solidFill>
            <a:ln w="9525">
              <a:solidFill>
                <a:srgbClr val="000000"/>
              </a:solidFill>
              <a:prstDash val="solid"/>
              <a:round/>
              <a:headEnd/>
              <a:tailEnd/>
            </a:ln>
          </p:spPr>
          <p:txBody>
            <a:bodyPr/>
            <a:lstStyle/>
            <a:p>
              <a:endParaRPr lang="en-US"/>
            </a:p>
          </p:txBody>
        </p:sp>
        <p:sp>
          <p:nvSpPr>
            <p:cNvPr id="18830" name="Freeform 416"/>
            <p:cNvSpPr>
              <a:spLocks noChangeAspect="1"/>
            </p:cNvSpPr>
            <p:nvPr/>
          </p:nvSpPr>
          <p:spPr bwMode="auto">
            <a:xfrm>
              <a:off x="4238" y="1015"/>
              <a:ext cx="54" cy="13"/>
            </a:xfrm>
            <a:custGeom>
              <a:avLst/>
              <a:gdLst>
                <a:gd name="T0" fmla="*/ 60 w 53"/>
                <a:gd name="T1" fmla="*/ 20 h 12"/>
                <a:gd name="T2" fmla="*/ 0 w 53"/>
                <a:gd name="T3" fmla="*/ 13 h 12"/>
                <a:gd name="T4" fmla="*/ 18 w 53"/>
                <a:gd name="T5" fmla="*/ 0 h 12"/>
                <a:gd name="T6" fmla="*/ 54 w 53"/>
                <a:gd name="T7" fmla="*/ 20 h 12"/>
                <a:gd name="T8" fmla="*/ 60 w 53"/>
                <a:gd name="T9" fmla="*/ 2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53" y="12"/>
                  </a:moveTo>
                  <a:lnTo>
                    <a:pt x="0" y="6"/>
                  </a:lnTo>
                  <a:lnTo>
                    <a:pt x="18" y="0"/>
                  </a:lnTo>
                  <a:lnTo>
                    <a:pt x="47" y="12"/>
                  </a:lnTo>
                  <a:lnTo>
                    <a:pt x="53" y="12"/>
                  </a:lnTo>
                  <a:close/>
                </a:path>
              </a:pathLst>
            </a:custGeom>
            <a:solidFill>
              <a:srgbClr val="6F73BF"/>
            </a:solidFill>
            <a:ln w="9525">
              <a:solidFill>
                <a:srgbClr val="000000"/>
              </a:solidFill>
              <a:prstDash val="solid"/>
              <a:round/>
              <a:headEnd/>
              <a:tailEnd/>
            </a:ln>
          </p:spPr>
          <p:txBody>
            <a:bodyPr/>
            <a:lstStyle/>
            <a:p>
              <a:endParaRPr lang="en-US"/>
            </a:p>
          </p:txBody>
        </p:sp>
        <p:sp>
          <p:nvSpPr>
            <p:cNvPr id="18831" name="Freeform 417"/>
            <p:cNvSpPr>
              <a:spLocks noChangeAspect="1"/>
            </p:cNvSpPr>
            <p:nvPr/>
          </p:nvSpPr>
          <p:spPr bwMode="auto">
            <a:xfrm>
              <a:off x="3146" y="1096"/>
              <a:ext cx="30" cy="14"/>
            </a:xfrm>
            <a:custGeom>
              <a:avLst/>
              <a:gdLst>
                <a:gd name="T0" fmla="*/ 30 w 30"/>
                <a:gd name="T1" fmla="*/ 18 h 12"/>
                <a:gd name="T2" fmla="*/ 12 w 30"/>
                <a:gd name="T3" fmla="*/ 35 h 12"/>
                <a:gd name="T4" fmla="*/ 0 w 30"/>
                <a:gd name="T5" fmla="*/ 18 h 12"/>
                <a:gd name="T6" fmla="*/ 12 w 30"/>
                <a:gd name="T7" fmla="*/ 0 h 12"/>
                <a:gd name="T8" fmla="*/ 30 w 30"/>
                <a:gd name="T9" fmla="*/ 1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30" y="6"/>
                  </a:moveTo>
                  <a:lnTo>
                    <a:pt x="12" y="12"/>
                  </a:lnTo>
                  <a:lnTo>
                    <a:pt x="0" y="6"/>
                  </a:lnTo>
                  <a:lnTo>
                    <a:pt x="12" y="0"/>
                  </a:lnTo>
                  <a:lnTo>
                    <a:pt x="30" y="6"/>
                  </a:lnTo>
                  <a:close/>
                </a:path>
              </a:pathLst>
            </a:custGeom>
            <a:solidFill>
              <a:srgbClr val="6F73BF"/>
            </a:solidFill>
            <a:ln w="9525">
              <a:solidFill>
                <a:srgbClr val="000000"/>
              </a:solidFill>
              <a:prstDash val="solid"/>
              <a:round/>
              <a:headEnd/>
              <a:tailEnd/>
            </a:ln>
          </p:spPr>
          <p:txBody>
            <a:bodyPr/>
            <a:lstStyle/>
            <a:p>
              <a:endParaRPr lang="en-US"/>
            </a:p>
          </p:txBody>
        </p:sp>
        <p:sp>
          <p:nvSpPr>
            <p:cNvPr id="18832" name="Freeform 418"/>
            <p:cNvSpPr>
              <a:spLocks noChangeAspect="1"/>
            </p:cNvSpPr>
            <p:nvPr/>
          </p:nvSpPr>
          <p:spPr bwMode="auto">
            <a:xfrm>
              <a:off x="3042" y="900"/>
              <a:ext cx="50" cy="14"/>
            </a:xfrm>
            <a:custGeom>
              <a:avLst/>
              <a:gdLst>
                <a:gd name="T0" fmla="*/ 63 w 48"/>
                <a:gd name="T1" fmla="*/ 18 h 12"/>
                <a:gd name="T2" fmla="*/ 25 w 48"/>
                <a:gd name="T3" fmla="*/ 18 h 12"/>
                <a:gd name="T4" fmla="*/ 6 w 48"/>
                <a:gd name="T5" fmla="*/ 35 h 12"/>
                <a:gd name="T6" fmla="*/ 0 w 48"/>
                <a:gd name="T7" fmla="*/ 35 h 12"/>
                <a:gd name="T8" fmla="*/ 6 w 48"/>
                <a:gd name="T9" fmla="*/ 18 h 12"/>
                <a:gd name="T10" fmla="*/ 31 w 48"/>
                <a:gd name="T11" fmla="*/ 18 h 12"/>
                <a:gd name="T12" fmla="*/ 56 w 48"/>
                <a:gd name="T13" fmla="*/ 0 h 12"/>
                <a:gd name="T14" fmla="*/ 63 w 48"/>
                <a:gd name="T15" fmla="*/ 1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12">
                  <a:moveTo>
                    <a:pt x="48" y="6"/>
                  </a:moveTo>
                  <a:lnTo>
                    <a:pt x="18" y="6"/>
                  </a:lnTo>
                  <a:lnTo>
                    <a:pt x="6" y="12"/>
                  </a:lnTo>
                  <a:lnTo>
                    <a:pt x="0" y="12"/>
                  </a:lnTo>
                  <a:lnTo>
                    <a:pt x="6" y="6"/>
                  </a:lnTo>
                  <a:lnTo>
                    <a:pt x="24" y="6"/>
                  </a:lnTo>
                  <a:lnTo>
                    <a:pt x="42" y="0"/>
                  </a:lnTo>
                  <a:lnTo>
                    <a:pt x="48" y="6"/>
                  </a:lnTo>
                  <a:close/>
                </a:path>
              </a:pathLst>
            </a:custGeom>
            <a:solidFill>
              <a:srgbClr val="6F73BF"/>
            </a:solidFill>
            <a:ln w="9525">
              <a:solidFill>
                <a:srgbClr val="000000"/>
              </a:solidFill>
              <a:prstDash val="solid"/>
              <a:round/>
              <a:headEnd/>
              <a:tailEnd/>
            </a:ln>
          </p:spPr>
          <p:txBody>
            <a:bodyPr/>
            <a:lstStyle/>
            <a:p>
              <a:endParaRPr lang="en-US"/>
            </a:p>
          </p:txBody>
        </p:sp>
        <p:sp>
          <p:nvSpPr>
            <p:cNvPr id="18833" name="Freeform 419"/>
            <p:cNvSpPr>
              <a:spLocks noChangeAspect="1"/>
            </p:cNvSpPr>
            <p:nvPr/>
          </p:nvSpPr>
          <p:spPr bwMode="auto">
            <a:xfrm>
              <a:off x="4880" y="1594"/>
              <a:ext cx="19" cy="27"/>
            </a:xfrm>
            <a:custGeom>
              <a:avLst/>
              <a:gdLst>
                <a:gd name="T0" fmla="*/ 25 w 18"/>
                <a:gd name="T1" fmla="*/ 0 h 24"/>
                <a:gd name="T2" fmla="*/ 6 w 18"/>
                <a:gd name="T3" fmla="*/ 14 h 24"/>
                <a:gd name="T4" fmla="*/ 0 w 18"/>
                <a:gd name="T5" fmla="*/ 54 h 24"/>
                <a:gd name="T6" fmla="*/ 19 w 18"/>
                <a:gd name="T7" fmla="*/ 29 h 24"/>
                <a:gd name="T8" fmla="*/ 25 w 18"/>
                <a:gd name="T9" fmla="*/ 14 h 24"/>
                <a:gd name="T10" fmla="*/ 25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18" y="0"/>
                  </a:moveTo>
                  <a:lnTo>
                    <a:pt x="6" y="6"/>
                  </a:lnTo>
                  <a:lnTo>
                    <a:pt x="0" y="24"/>
                  </a:lnTo>
                  <a:lnTo>
                    <a:pt x="12" y="12"/>
                  </a:lnTo>
                  <a:lnTo>
                    <a:pt x="18" y="6"/>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18834" name="Freeform 420"/>
            <p:cNvSpPr>
              <a:spLocks noChangeAspect="1"/>
            </p:cNvSpPr>
            <p:nvPr/>
          </p:nvSpPr>
          <p:spPr bwMode="auto">
            <a:xfrm>
              <a:off x="4782" y="1062"/>
              <a:ext cx="19" cy="14"/>
            </a:xfrm>
            <a:custGeom>
              <a:avLst/>
              <a:gdLst>
                <a:gd name="T0" fmla="*/ 6 w 18"/>
                <a:gd name="T1" fmla="*/ 0 h 12"/>
                <a:gd name="T2" fmla="*/ 0 w 18"/>
                <a:gd name="T3" fmla="*/ 18 h 12"/>
                <a:gd name="T4" fmla="*/ 19 w 18"/>
                <a:gd name="T5" fmla="*/ 35 h 12"/>
                <a:gd name="T6" fmla="*/ 25 w 18"/>
                <a:gd name="T7" fmla="*/ 18 h 12"/>
                <a:gd name="T8" fmla="*/ 6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6" y="0"/>
                  </a:moveTo>
                  <a:lnTo>
                    <a:pt x="0" y="6"/>
                  </a:lnTo>
                  <a:lnTo>
                    <a:pt x="12" y="12"/>
                  </a:lnTo>
                  <a:lnTo>
                    <a:pt x="18"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8835" name="Freeform 421"/>
            <p:cNvSpPr>
              <a:spLocks noChangeAspect="1"/>
            </p:cNvSpPr>
            <p:nvPr/>
          </p:nvSpPr>
          <p:spPr bwMode="auto">
            <a:xfrm>
              <a:off x="3274" y="1082"/>
              <a:ext cx="30" cy="7"/>
            </a:xfrm>
            <a:custGeom>
              <a:avLst/>
              <a:gdLst>
                <a:gd name="T0" fmla="*/ 36 w 29"/>
                <a:gd name="T1" fmla="*/ 18 h 6"/>
                <a:gd name="T2" fmla="*/ 0 w 29"/>
                <a:gd name="T3" fmla="*/ 0 h 6"/>
                <a:gd name="T4" fmla="*/ 0 w 29"/>
                <a:gd name="T5" fmla="*/ 0 h 6"/>
                <a:gd name="T6" fmla="*/ 24 w 29"/>
                <a:gd name="T7" fmla="*/ 18 h 6"/>
                <a:gd name="T8" fmla="*/ 36 w 29"/>
                <a:gd name="T9" fmla="*/ 1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
                  <a:moveTo>
                    <a:pt x="29" y="6"/>
                  </a:moveTo>
                  <a:lnTo>
                    <a:pt x="0" y="0"/>
                  </a:lnTo>
                  <a:lnTo>
                    <a:pt x="17" y="6"/>
                  </a:lnTo>
                  <a:lnTo>
                    <a:pt x="29" y="6"/>
                  </a:lnTo>
                  <a:close/>
                </a:path>
              </a:pathLst>
            </a:custGeom>
            <a:solidFill>
              <a:srgbClr val="6F73BF"/>
            </a:solidFill>
            <a:ln w="9525">
              <a:solidFill>
                <a:srgbClr val="000000"/>
              </a:solidFill>
              <a:prstDash val="solid"/>
              <a:round/>
              <a:headEnd/>
              <a:tailEnd/>
            </a:ln>
          </p:spPr>
          <p:txBody>
            <a:bodyPr/>
            <a:lstStyle/>
            <a:p>
              <a:endParaRPr lang="en-US"/>
            </a:p>
          </p:txBody>
        </p:sp>
        <p:sp>
          <p:nvSpPr>
            <p:cNvPr id="18836" name="Freeform 422"/>
            <p:cNvSpPr>
              <a:spLocks noChangeAspect="1"/>
            </p:cNvSpPr>
            <p:nvPr/>
          </p:nvSpPr>
          <p:spPr bwMode="auto">
            <a:xfrm>
              <a:off x="2843" y="1318"/>
              <a:ext cx="19" cy="7"/>
            </a:xfrm>
            <a:custGeom>
              <a:avLst/>
              <a:gdLst>
                <a:gd name="T0" fmla="*/ 25 w 18"/>
                <a:gd name="T1" fmla="*/ 0 h 6"/>
                <a:gd name="T2" fmla="*/ 0 w 18"/>
                <a:gd name="T3" fmla="*/ 18 h 6"/>
                <a:gd name="T4" fmla="*/ 0 w 18"/>
                <a:gd name="T5" fmla="*/ 0 h 6"/>
                <a:gd name="T6" fmla="*/ 25 w 18"/>
                <a:gd name="T7" fmla="*/ 0 h 6"/>
                <a:gd name="T8" fmla="*/ 25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0" y="6"/>
                  </a:lnTo>
                  <a:lnTo>
                    <a:pt x="0" y="0"/>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18837" name="Freeform 423"/>
            <p:cNvSpPr>
              <a:spLocks noChangeAspect="1"/>
            </p:cNvSpPr>
            <p:nvPr/>
          </p:nvSpPr>
          <p:spPr bwMode="auto">
            <a:xfrm>
              <a:off x="4880" y="1298"/>
              <a:ext cx="13" cy="13"/>
            </a:xfrm>
            <a:custGeom>
              <a:avLst/>
              <a:gdLst>
                <a:gd name="T0" fmla="*/ 20 w 12"/>
                <a:gd name="T1" fmla="*/ 13 h 12"/>
                <a:gd name="T2" fmla="*/ 13 w 12"/>
                <a:gd name="T3" fmla="*/ 20 h 12"/>
                <a:gd name="T4" fmla="*/ 0 w 12"/>
                <a:gd name="T5" fmla="*/ 13 h 12"/>
                <a:gd name="T6" fmla="*/ 13 w 12"/>
                <a:gd name="T7" fmla="*/ 0 h 12"/>
                <a:gd name="T8" fmla="*/ 20 w 12"/>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6"/>
                  </a:lnTo>
                  <a:lnTo>
                    <a:pt x="6" y="0"/>
                  </a:lnTo>
                  <a:lnTo>
                    <a:pt x="12" y="6"/>
                  </a:lnTo>
                  <a:close/>
                </a:path>
              </a:pathLst>
            </a:custGeom>
            <a:solidFill>
              <a:srgbClr val="6F73BF"/>
            </a:solidFill>
            <a:ln w="9525">
              <a:solidFill>
                <a:srgbClr val="000000"/>
              </a:solidFill>
              <a:prstDash val="solid"/>
              <a:round/>
              <a:headEnd/>
              <a:tailEnd/>
            </a:ln>
          </p:spPr>
          <p:txBody>
            <a:bodyPr/>
            <a:lstStyle/>
            <a:p>
              <a:endParaRPr lang="en-US"/>
            </a:p>
          </p:txBody>
        </p:sp>
        <p:sp>
          <p:nvSpPr>
            <p:cNvPr id="18838" name="Freeform 424"/>
            <p:cNvSpPr>
              <a:spLocks noChangeAspect="1"/>
            </p:cNvSpPr>
            <p:nvPr/>
          </p:nvSpPr>
          <p:spPr bwMode="auto">
            <a:xfrm>
              <a:off x="4680" y="1089"/>
              <a:ext cx="23" cy="7"/>
            </a:xfrm>
            <a:custGeom>
              <a:avLst/>
              <a:gdLst>
                <a:gd name="T0" fmla="*/ 17 w 24"/>
                <a:gd name="T1" fmla="*/ 0 h 6"/>
                <a:gd name="T2" fmla="*/ 12 w 24"/>
                <a:gd name="T3" fmla="*/ 18 h 6"/>
                <a:gd name="T4" fmla="*/ 0 w 24"/>
                <a:gd name="T5" fmla="*/ 0 h 6"/>
                <a:gd name="T6" fmla="*/ 12 w 24"/>
                <a:gd name="T7" fmla="*/ 0 h 6"/>
                <a:gd name="T8" fmla="*/ 17 w 2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0"/>
                  </a:moveTo>
                  <a:lnTo>
                    <a:pt x="18" y="6"/>
                  </a:lnTo>
                  <a:lnTo>
                    <a:pt x="0" y="0"/>
                  </a:lnTo>
                  <a:lnTo>
                    <a:pt x="18" y="0"/>
                  </a:lnTo>
                  <a:lnTo>
                    <a:pt x="24" y="0"/>
                  </a:lnTo>
                  <a:close/>
                </a:path>
              </a:pathLst>
            </a:custGeom>
            <a:solidFill>
              <a:srgbClr val="6F73BF"/>
            </a:solidFill>
            <a:ln w="9525">
              <a:solidFill>
                <a:srgbClr val="000000"/>
              </a:solidFill>
              <a:prstDash val="solid"/>
              <a:round/>
              <a:headEnd/>
              <a:tailEnd/>
            </a:ln>
          </p:spPr>
          <p:txBody>
            <a:bodyPr/>
            <a:lstStyle/>
            <a:p>
              <a:endParaRPr lang="en-US"/>
            </a:p>
          </p:txBody>
        </p:sp>
        <p:sp>
          <p:nvSpPr>
            <p:cNvPr id="18839" name="Freeform 425"/>
            <p:cNvSpPr>
              <a:spLocks noChangeAspect="1"/>
            </p:cNvSpPr>
            <p:nvPr/>
          </p:nvSpPr>
          <p:spPr bwMode="auto">
            <a:xfrm>
              <a:off x="3383" y="1022"/>
              <a:ext cx="23" cy="6"/>
            </a:xfrm>
            <a:custGeom>
              <a:avLst/>
              <a:gdLst>
                <a:gd name="T0" fmla="*/ 17 w 24"/>
                <a:gd name="T1" fmla="*/ 6 h 6"/>
                <a:gd name="T2" fmla="*/ 0 w 24"/>
                <a:gd name="T3" fmla="*/ 6 h 6"/>
                <a:gd name="T4" fmla="*/ 6 w 24"/>
                <a:gd name="T5" fmla="*/ 0 h 6"/>
                <a:gd name="T6" fmla="*/ 12 w 24"/>
                <a:gd name="T7" fmla="*/ 6 h 6"/>
                <a:gd name="T8" fmla="*/ 17 w 24"/>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6"/>
                  </a:moveTo>
                  <a:lnTo>
                    <a:pt x="0" y="6"/>
                  </a:lnTo>
                  <a:lnTo>
                    <a:pt x="6" y="0"/>
                  </a:lnTo>
                  <a:lnTo>
                    <a:pt x="18" y="6"/>
                  </a:lnTo>
                  <a:lnTo>
                    <a:pt x="24" y="6"/>
                  </a:lnTo>
                  <a:close/>
                </a:path>
              </a:pathLst>
            </a:custGeom>
            <a:solidFill>
              <a:srgbClr val="6F73BF"/>
            </a:solidFill>
            <a:ln w="9525">
              <a:solidFill>
                <a:srgbClr val="000000"/>
              </a:solidFill>
              <a:prstDash val="solid"/>
              <a:round/>
              <a:headEnd/>
              <a:tailEnd/>
            </a:ln>
          </p:spPr>
          <p:txBody>
            <a:bodyPr/>
            <a:lstStyle/>
            <a:p>
              <a:endParaRPr lang="en-US"/>
            </a:p>
          </p:txBody>
        </p:sp>
        <p:sp>
          <p:nvSpPr>
            <p:cNvPr id="18840" name="Freeform 426"/>
            <p:cNvSpPr>
              <a:spLocks noChangeAspect="1"/>
            </p:cNvSpPr>
            <p:nvPr/>
          </p:nvSpPr>
          <p:spPr bwMode="auto">
            <a:xfrm>
              <a:off x="3176" y="900"/>
              <a:ext cx="31" cy="7"/>
            </a:xfrm>
            <a:custGeom>
              <a:avLst/>
              <a:gdLst>
                <a:gd name="T0" fmla="*/ 37 w 30"/>
                <a:gd name="T1" fmla="*/ 0 h 6"/>
                <a:gd name="T2" fmla="*/ 0 w 30"/>
                <a:gd name="T3" fmla="*/ 18 h 6"/>
                <a:gd name="T4" fmla="*/ 25 w 30"/>
                <a:gd name="T5" fmla="*/ 18 h 6"/>
                <a:gd name="T6" fmla="*/ 37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30" y="0"/>
                  </a:moveTo>
                  <a:lnTo>
                    <a:pt x="0" y="6"/>
                  </a:lnTo>
                  <a:lnTo>
                    <a:pt x="18" y="6"/>
                  </a:lnTo>
                  <a:lnTo>
                    <a:pt x="30" y="0"/>
                  </a:lnTo>
                  <a:close/>
                </a:path>
              </a:pathLst>
            </a:custGeom>
            <a:solidFill>
              <a:srgbClr val="6F73BF"/>
            </a:solidFill>
            <a:ln w="9525">
              <a:solidFill>
                <a:srgbClr val="000000"/>
              </a:solidFill>
              <a:prstDash val="solid"/>
              <a:round/>
              <a:headEnd/>
              <a:tailEnd/>
            </a:ln>
          </p:spPr>
          <p:txBody>
            <a:bodyPr/>
            <a:lstStyle/>
            <a:p>
              <a:endParaRPr lang="en-US"/>
            </a:p>
          </p:txBody>
        </p:sp>
        <p:sp>
          <p:nvSpPr>
            <p:cNvPr id="18841" name="Freeform 427"/>
            <p:cNvSpPr>
              <a:spLocks noChangeAspect="1"/>
            </p:cNvSpPr>
            <p:nvPr/>
          </p:nvSpPr>
          <p:spPr bwMode="auto">
            <a:xfrm>
              <a:off x="3207" y="900"/>
              <a:ext cx="31" cy="1"/>
            </a:xfrm>
            <a:custGeom>
              <a:avLst/>
              <a:gdLst>
                <a:gd name="T0" fmla="*/ 37 w 30"/>
                <a:gd name="T1" fmla="*/ 0 h 1"/>
                <a:gd name="T2" fmla="*/ 0 w 30"/>
                <a:gd name="T3" fmla="*/ 0 h 1"/>
                <a:gd name="T4" fmla="*/ 37 w 30"/>
                <a:gd name="T5" fmla="*/ 0 h 1"/>
                <a:gd name="T6" fmla="*/ 37 w 3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
                  <a:moveTo>
                    <a:pt x="30" y="0"/>
                  </a:moveTo>
                  <a:lnTo>
                    <a:pt x="0" y="0"/>
                  </a:lnTo>
                  <a:lnTo>
                    <a:pt x="30" y="0"/>
                  </a:lnTo>
                  <a:close/>
                </a:path>
              </a:pathLst>
            </a:custGeom>
            <a:solidFill>
              <a:srgbClr val="6F73BF"/>
            </a:solidFill>
            <a:ln w="9525">
              <a:solidFill>
                <a:srgbClr val="000000"/>
              </a:solidFill>
              <a:prstDash val="solid"/>
              <a:round/>
              <a:headEnd/>
              <a:tailEnd/>
            </a:ln>
          </p:spPr>
          <p:txBody>
            <a:bodyPr/>
            <a:lstStyle/>
            <a:p>
              <a:endParaRPr lang="en-US"/>
            </a:p>
          </p:txBody>
        </p:sp>
        <p:sp>
          <p:nvSpPr>
            <p:cNvPr id="18842" name="Freeform 428"/>
            <p:cNvSpPr>
              <a:spLocks noChangeAspect="1"/>
            </p:cNvSpPr>
            <p:nvPr/>
          </p:nvSpPr>
          <p:spPr bwMode="auto">
            <a:xfrm>
              <a:off x="3875" y="1008"/>
              <a:ext cx="23" cy="1"/>
            </a:xfrm>
            <a:custGeom>
              <a:avLst/>
              <a:gdLst>
                <a:gd name="T0" fmla="*/ 17 w 24"/>
                <a:gd name="T1" fmla="*/ 0 h 1"/>
                <a:gd name="T2" fmla="*/ 0 w 24"/>
                <a:gd name="T3" fmla="*/ 0 h 1"/>
                <a:gd name="T4" fmla="*/ 17 w 24"/>
                <a:gd name="T5" fmla="*/ 0 h 1"/>
                <a:gd name="T6" fmla="*/ 17 w 2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
                  <a:moveTo>
                    <a:pt x="24" y="0"/>
                  </a:moveTo>
                  <a:lnTo>
                    <a:pt x="0" y="0"/>
                  </a:lnTo>
                  <a:lnTo>
                    <a:pt x="24" y="0"/>
                  </a:lnTo>
                  <a:close/>
                </a:path>
              </a:pathLst>
            </a:custGeom>
            <a:solidFill>
              <a:srgbClr val="6F73BF"/>
            </a:solidFill>
            <a:ln w="9525">
              <a:solidFill>
                <a:srgbClr val="000000"/>
              </a:solidFill>
              <a:prstDash val="solid"/>
              <a:round/>
              <a:headEnd/>
              <a:tailEnd/>
            </a:ln>
          </p:spPr>
          <p:txBody>
            <a:bodyPr/>
            <a:lstStyle/>
            <a:p>
              <a:endParaRPr lang="en-US"/>
            </a:p>
          </p:txBody>
        </p:sp>
        <p:sp>
          <p:nvSpPr>
            <p:cNvPr id="18843" name="Freeform 429"/>
            <p:cNvSpPr>
              <a:spLocks noChangeAspect="1"/>
            </p:cNvSpPr>
            <p:nvPr/>
          </p:nvSpPr>
          <p:spPr bwMode="auto">
            <a:xfrm>
              <a:off x="4922" y="1480"/>
              <a:ext cx="12" cy="13"/>
            </a:xfrm>
            <a:custGeom>
              <a:avLst/>
              <a:gdLst>
                <a:gd name="T0" fmla="*/ 12 w 12"/>
                <a:gd name="T1" fmla="*/ 0 h 12"/>
                <a:gd name="T2" fmla="*/ 6 w 12"/>
                <a:gd name="T3" fmla="*/ 20 h 12"/>
                <a:gd name="T4" fmla="*/ 0 w 12"/>
                <a:gd name="T5" fmla="*/ 0 h 12"/>
                <a:gd name="T6" fmla="*/ 12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12"/>
                  </a:lnTo>
                  <a:lnTo>
                    <a:pt x="0"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18844" name="Freeform 430"/>
            <p:cNvSpPr>
              <a:spLocks noChangeAspect="1"/>
            </p:cNvSpPr>
            <p:nvPr/>
          </p:nvSpPr>
          <p:spPr bwMode="auto">
            <a:xfrm>
              <a:off x="4868" y="1614"/>
              <a:ext cx="7" cy="20"/>
            </a:xfrm>
            <a:custGeom>
              <a:avLst/>
              <a:gdLst>
                <a:gd name="T0" fmla="*/ 18 w 6"/>
                <a:gd name="T1" fmla="*/ 0 h 18"/>
                <a:gd name="T2" fmla="*/ 0 w 6"/>
                <a:gd name="T3" fmla="*/ 37 h 18"/>
                <a:gd name="T4" fmla="*/ 0 w 6"/>
                <a:gd name="T5" fmla="*/ 13 h 18"/>
                <a:gd name="T6" fmla="*/ 18 w 6"/>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8">
                  <a:moveTo>
                    <a:pt x="6" y="0"/>
                  </a:moveTo>
                  <a:lnTo>
                    <a:pt x="0" y="18"/>
                  </a:lnTo>
                  <a:lnTo>
                    <a:pt x="0"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8845" name="Freeform 431"/>
            <p:cNvSpPr>
              <a:spLocks noChangeAspect="1"/>
            </p:cNvSpPr>
            <p:nvPr/>
          </p:nvSpPr>
          <p:spPr bwMode="auto">
            <a:xfrm>
              <a:off x="4226" y="1008"/>
              <a:ext cx="12" cy="7"/>
            </a:xfrm>
            <a:custGeom>
              <a:avLst/>
              <a:gdLst>
                <a:gd name="T0" fmla="*/ 12 w 12"/>
                <a:gd name="T1" fmla="*/ 0 h 6"/>
                <a:gd name="T2" fmla="*/ 0 w 12"/>
                <a:gd name="T3" fmla="*/ 18 h 6"/>
                <a:gd name="T4" fmla="*/ 12 w 12"/>
                <a:gd name="T5" fmla="*/ 18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12" y="6"/>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18846" name="Freeform 432"/>
            <p:cNvSpPr>
              <a:spLocks noChangeAspect="1"/>
            </p:cNvSpPr>
            <p:nvPr/>
          </p:nvSpPr>
          <p:spPr bwMode="auto">
            <a:xfrm>
              <a:off x="3024" y="906"/>
              <a:ext cx="38" cy="2"/>
            </a:xfrm>
            <a:custGeom>
              <a:avLst/>
              <a:gdLst>
                <a:gd name="T0" fmla="*/ 52 w 36"/>
                <a:gd name="T1" fmla="*/ 0 h 2"/>
                <a:gd name="T2" fmla="*/ 0 w 36"/>
                <a:gd name="T3" fmla="*/ 0 h 2"/>
                <a:gd name="T4" fmla="*/ 19 w 36"/>
                <a:gd name="T5" fmla="*/ 0 h 2"/>
                <a:gd name="T6" fmla="*/ 52 w 36"/>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
                  <a:moveTo>
                    <a:pt x="36" y="0"/>
                  </a:moveTo>
                  <a:lnTo>
                    <a:pt x="0" y="0"/>
                  </a:lnTo>
                  <a:lnTo>
                    <a:pt x="12" y="0"/>
                  </a:lnTo>
                  <a:lnTo>
                    <a:pt x="36" y="0"/>
                  </a:lnTo>
                  <a:close/>
                </a:path>
              </a:pathLst>
            </a:custGeom>
            <a:solidFill>
              <a:srgbClr val="6F73BF"/>
            </a:solidFill>
            <a:ln w="9525">
              <a:solidFill>
                <a:srgbClr val="000000"/>
              </a:solidFill>
              <a:prstDash val="solid"/>
              <a:round/>
              <a:headEnd/>
              <a:tailEnd/>
            </a:ln>
          </p:spPr>
          <p:txBody>
            <a:bodyPr/>
            <a:lstStyle/>
            <a:p>
              <a:endParaRPr lang="en-US"/>
            </a:p>
          </p:txBody>
        </p:sp>
        <p:sp>
          <p:nvSpPr>
            <p:cNvPr id="18847" name="Freeform 433"/>
            <p:cNvSpPr>
              <a:spLocks noChangeAspect="1"/>
            </p:cNvSpPr>
            <p:nvPr/>
          </p:nvSpPr>
          <p:spPr bwMode="auto">
            <a:xfrm>
              <a:off x="3485" y="1042"/>
              <a:ext cx="12" cy="6"/>
            </a:xfrm>
            <a:custGeom>
              <a:avLst/>
              <a:gdLst>
                <a:gd name="T0" fmla="*/ 12 w 12"/>
                <a:gd name="T1" fmla="*/ 0 h 6"/>
                <a:gd name="T2" fmla="*/ 0 w 12"/>
                <a:gd name="T3" fmla="*/ 6 h 6"/>
                <a:gd name="T4" fmla="*/ 0 w 12"/>
                <a:gd name="T5" fmla="*/ 0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0"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18848" name="Freeform 434"/>
            <p:cNvSpPr>
              <a:spLocks noChangeAspect="1"/>
            </p:cNvSpPr>
            <p:nvPr/>
          </p:nvSpPr>
          <p:spPr bwMode="auto">
            <a:xfrm>
              <a:off x="3160" y="906"/>
              <a:ext cx="16" cy="7"/>
            </a:xfrm>
            <a:custGeom>
              <a:avLst/>
              <a:gdLst>
                <a:gd name="T0" fmla="*/ 8 w 18"/>
                <a:gd name="T1" fmla="*/ 0 h 6"/>
                <a:gd name="T2" fmla="*/ 0 w 18"/>
                <a:gd name="T3" fmla="*/ 0 h 6"/>
                <a:gd name="T4" fmla="*/ 4 w 18"/>
                <a:gd name="T5" fmla="*/ 18 h 6"/>
                <a:gd name="T6" fmla="*/ 8 w 1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0"/>
                  </a:moveTo>
                  <a:lnTo>
                    <a:pt x="0" y="0"/>
                  </a:lnTo>
                  <a:lnTo>
                    <a:pt x="6" y="6"/>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18849" name="Freeform 435"/>
            <p:cNvSpPr>
              <a:spLocks noChangeAspect="1"/>
            </p:cNvSpPr>
            <p:nvPr/>
          </p:nvSpPr>
          <p:spPr bwMode="auto">
            <a:xfrm>
              <a:off x="4988" y="1378"/>
              <a:ext cx="25" cy="21"/>
            </a:xfrm>
            <a:custGeom>
              <a:avLst/>
              <a:gdLst>
                <a:gd name="T0" fmla="*/ 31 w 24"/>
                <a:gd name="T1" fmla="*/ 55 h 18"/>
                <a:gd name="T2" fmla="*/ 0 w 24"/>
                <a:gd name="T3" fmla="*/ 0 h 18"/>
                <a:gd name="T4" fmla="*/ 25 w 24"/>
                <a:gd name="T5" fmla="*/ 35 h 18"/>
                <a:gd name="T6" fmla="*/ 31 w 24"/>
                <a:gd name="T7" fmla="*/ 55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24" y="18"/>
                  </a:moveTo>
                  <a:lnTo>
                    <a:pt x="0" y="0"/>
                  </a:lnTo>
                  <a:lnTo>
                    <a:pt x="18" y="12"/>
                  </a:lnTo>
                  <a:lnTo>
                    <a:pt x="24" y="18"/>
                  </a:lnTo>
                  <a:close/>
                </a:path>
              </a:pathLst>
            </a:custGeom>
            <a:solidFill>
              <a:srgbClr val="6F73BF"/>
            </a:solidFill>
            <a:ln w="9525">
              <a:solidFill>
                <a:srgbClr val="000000"/>
              </a:solidFill>
              <a:prstDash val="solid"/>
              <a:round/>
              <a:headEnd/>
              <a:tailEnd/>
            </a:ln>
          </p:spPr>
          <p:txBody>
            <a:bodyPr/>
            <a:lstStyle/>
            <a:p>
              <a:endParaRPr lang="en-US"/>
            </a:p>
          </p:txBody>
        </p:sp>
        <p:sp>
          <p:nvSpPr>
            <p:cNvPr id="18850" name="Freeform 436"/>
            <p:cNvSpPr>
              <a:spLocks noChangeAspect="1"/>
            </p:cNvSpPr>
            <p:nvPr/>
          </p:nvSpPr>
          <p:spPr bwMode="auto">
            <a:xfrm>
              <a:off x="4134" y="981"/>
              <a:ext cx="12" cy="7"/>
            </a:xfrm>
            <a:custGeom>
              <a:avLst/>
              <a:gdLst>
                <a:gd name="T0" fmla="*/ 12 w 12"/>
                <a:gd name="T1" fmla="*/ 18 h 6"/>
                <a:gd name="T2" fmla="*/ 0 w 12"/>
                <a:gd name="T3" fmla="*/ 0 h 6"/>
                <a:gd name="T4" fmla="*/ 12 w 12"/>
                <a:gd name="T5" fmla="*/ 18 h 6"/>
                <a:gd name="T6" fmla="*/ 12 w 12"/>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12" y="6"/>
                  </a:lnTo>
                  <a:close/>
                </a:path>
              </a:pathLst>
            </a:custGeom>
            <a:solidFill>
              <a:srgbClr val="6F73BF"/>
            </a:solidFill>
            <a:ln w="9525">
              <a:solidFill>
                <a:srgbClr val="000000"/>
              </a:solidFill>
              <a:prstDash val="solid"/>
              <a:round/>
              <a:headEnd/>
              <a:tailEnd/>
            </a:ln>
          </p:spPr>
          <p:txBody>
            <a:bodyPr/>
            <a:lstStyle/>
            <a:p>
              <a:endParaRPr lang="en-US"/>
            </a:p>
          </p:txBody>
        </p:sp>
        <p:sp>
          <p:nvSpPr>
            <p:cNvPr id="18851" name="Freeform 437"/>
            <p:cNvSpPr>
              <a:spLocks noChangeAspect="1"/>
            </p:cNvSpPr>
            <p:nvPr/>
          </p:nvSpPr>
          <p:spPr bwMode="auto">
            <a:xfrm>
              <a:off x="2843" y="1304"/>
              <a:ext cx="13" cy="7"/>
            </a:xfrm>
            <a:custGeom>
              <a:avLst/>
              <a:gdLst>
                <a:gd name="T0" fmla="*/ 20 w 12"/>
                <a:gd name="T1" fmla="*/ 18 h 6"/>
                <a:gd name="T2" fmla="*/ 0 w 12"/>
                <a:gd name="T3" fmla="*/ 0 h 6"/>
                <a:gd name="T4" fmla="*/ 13 w 12"/>
                <a:gd name="T5" fmla="*/ 0 h 6"/>
                <a:gd name="T6" fmla="*/ 20 w 12"/>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6" y="0"/>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18852" name="Freeform 438"/>
            <p:cNvSpPr>
              <a:spLocks noChangeAspect="1"/>
            </p:cNvSpPr>
            <p:nvPr/>
          </p:nvSpPr>
          <p:spPr bwMode="auto">
            <a:xfrm>
              <a:off x="2722" y="1627"/>
              <a:ext cx="6" cy="2"/>
            </a:xfrm>
            <a:custGeom>
              <a:avLst/>
              <a:gdLst>
                <a:gd name="T0" fmla="*/ 6 w 6"/>
                <a:gd name="T1" fmla="*/ 0 h 2"/>
                <a:gd name="T2" fmla="*/ 6 w 6"/>
                <a:gd name="T3" fmla="*/ 0 h 2"/>
                <a:gd name="T4" fmla="*/ 6 w 6"/>
                <a:gd name="T5" fmla="*/ 0 h 2"/>
                <a:gd name="T6" fmla="*/ 0 w 6"/>
                <a:gd name="T7" fmla="*/ 0 h 2"/>
                <a:gd name="T8" fmla="*/ 6 w 6"/>
                <a:gd name="T9" fmla="*/ 0 h 2"/>
                <a:gd name="T10" fmla="*/ 6 w 6"/>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
                  <a:moveTo>
                    <a:pt x="6" y="0"/>
                  </a:moveTo>
                  <a:lnTo>
                    <a:pt x="6" y="0"/>
                  </a:lnTo>
                  <a:lnTo>
                    <a:pt x="0" y="0"/>
                  </a:lnTo>
                  <a:lnTo>
                    <a:pt x="6" y="0"/>
                  </a:lnTo>
                  <a:close/>
                </a:path>
              </a:pathLst>
            </a:custGeom>
            <a:solidFill>
              <a:srgbClr val="ACECF7"/>
            </a:solidFill>
            <a:ln w="9525">
              <a:solidFill>
                <a:srgbClr val="000000"/>
              </a:solidFill>
              <a:prstDash val="solid"/>
              <a:round/>
              <a:headEnd/>
              <a:tailEnd/>
            </a:ln>
          </p:spPr>
          <p:txBody>
            <a:bodyPr/>
            <a:lstStyle/>
            <a:p>
              <a:endParaRPr lang="en-US"/>
            </a:p>
          </p:txBody>
        </p:sp>
        <p:sp>
          <p:nvSpPr>
            <p:cNvPr id="18853" name="Freeform 439"/>
            <p:cNvSpPr>
              <a:spLocks noChangeAspect="1"/>
            </p:cNvSpPr>
            <p:nvPr/>
          </p:nvSpPr>
          <p:spPr bwMode="auto">
            <a:xfrm>
              <a:off x="2782" y="1507"/>
              <a:ext cx="93" cy="34"/>
            </a:xfrm>
            <a:custGeom>
              <a:avLst/>
              <a:gdLst>
                <a:gd name="T0" fmla="*/ 43 w 90"/>
                <a:gd name="T1" fmla="*/ 0 h 30"/>
                <a:gd name="T2" fmla="*/ 43 w 90"/>
                <a:gd name="T3" fmla="*/ 0 h 30"/>
                <a:gd name="T4" fmla="*/ 37 w 90"/>
                <a:gd name="T5" fmla="*/ 14 h 30"/>
                <a:gd name="T6" fmla="*/ 31 w 90"/>
                <a:gd name="T7" fmla="*/ 14 h 30"/>
                <a:gd name="T8" fmla="*/ 31 w 90"/>
                <a:gd name="T9" fmla="*/ 14 h 30"/>
                <a:gd name="T10" fmla="*/ 25 w 90"/>
                <a:gd name="T11" fmla="*/ 29 h 30"/>
                <a:gd name="T12" fmla="*/ 12 w 90"/>
                <a:gd name="T13" fmla="*/ 42 h 30"/>
                <a:gd name="T14" fmla="*/ 6 w 90"/>
                <a:gd name="T15" fmla="*/ 42 h 30"/>
                <a:gd name="T16" fmla="*/ 0 w 90"/>
                <a:gd name="T17" fmla="*/ 29 h 30"/>
                <a:gd name="T18" fmla="*/ 12 w 90"/>
                <a:gd name="T19" fmla="*/ 74 h 30"/>
                <a:gd name="T20" fmla="*/ 25 w 90"/>
                <a:gd name="T21" fmla="*/ 74 h 30"/>
                <a:gd name="T22" fmla="*/ 43 w 90"/>
                <a:gd name="T23" fmla="*/ 74 h 30"/>
                <a:gd name="T24" fmla="*/ 74 w 90"/>
                <a:gd name="T25" fmla="*/ 42 h 30"/>
                <a:gd name="T26" fmla="*/ 113 w 90"/>
                <a:gd name="T27" fmla="*/ 58 h 30"/>
                <a:gd name="T28" fmla="*/ 113 w 90"/>
                <a:gd name="T29" fmla="*/ 14 h 30"/>
                <a:gd name="T30" fmla="*/ 82 w 90"/>
                <a:gd name="T31" fmla="*/ 0 h 30"/>
                <a:gd name="T32" fmla="*/ 68 w 90"/>
                <a:gd name="T33" fmla="*/ 14 h 30"/>
                <a:gd name="T34" fmla="*/ 68 w 90"/>
                <a:gd name="T35" fmla="*/ 0 h 30"/>
                <a:gd name="T36" fmla="*/ 43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990033"/>
            </a:solidFill>
            <a:ln w="9525">
              <a:solidFill>
                <a:srgbClr val="000000"/>
              </a:solidFill>
              <a:prstDash val="solid"/>
              <a:round/>
              <a:headEnd/>
              <a:tailEnd/>
            </a:ln>
          </p:spPr>
          <p:txBody>
            <a:bodyPr/>
            <a:lstStyle/>
            <a:p>
              <a:endParaRPr lang="en-US"/>
            </a:p>
          </p:txBody>
        </p:sp>
        <p:sp>
          <p:nvSpPr>
            <p:cNvPr id="18854" name="Freeform 440"/>
            <p:cNvSpPr>
              <a:spLocks noChangeAspect="1"/>
            </p:cNvSpPr>
            <p:nvPr/>
          </p:nvSpPr>
          <p:spPr bwMode="auto">
            <a:xfrm>
              <a:off x="2741" y="1568"/>
              <a:ext cx="48" cy="26"/>
            </a:xfrm>
            <a:custGeom>
              <a:avLst/>
              <a:gdLst>
                <a:gd name="T0" fmla="*/ 6 w 48"/>
                <a:gd name="T1" fmla="*/ 53 h 23"/>
                <a:gd name="T2" fmla="*/ 12 w 48"/>
                <a:gd name="T3" fmla="*/ 53 h 23"/>
                <a:gd name="T4" fmla="*/ 18 w 48"/>
                <a:gd name="T5" fmla="*/ 53 h 23"/>
                <a:gd name="T6" fmla="*/ 18 w 48"/>
                <a:gd name="T7" fmla="*/ 53 h 23"/>
                <a:gd name="T8" fmla="*/ 24 w 48"/>
                <a:gd name="T9" fmla="*/ 53 h 23"/>
                <a:gd name="T10" fmla="*/ 24 w 48"/>
                <a:gd name="T11" fmla="*/ 53 h 23"/>
                <a:gd name="T12" fmla="*/ 30 w 48"/>
                <a:gd name="T13" fmla="*/ 53 h 23"/>
                <a:gd name="T14" fmla="*/ 30 w 48"/>
                <a:gd name="T15" fmla="*/ 53 h 23"/>
                <a:gd name="T16" fmla="*/ 30 w 48"/>
                <a:gd name="T17" fmla="*/ 40 h 23"/>
                <a:gd name="T18" fmla="*/ 30 w 48"/>
                <a:gd name="T19" fmla="*/ 40 h 23"/>
                <a:gd name="T20" fmla="*/ 36 w 48"/>
                <a:gd name="T21" fmla="*/ 40 h 23"/>
                <a:gd name="T22" fmla="*/ 30 w 48"/>
                <a:gd name="T23" fmla="*/ 29 h 23"/>
                <a:gd name="T24" fmla="*/ 30 w 48"/>
                <a:gd name="T25" fmla="*/ 29 h 23"/>
                <a:gd name="T26" fmla="*/ 30 w 48"/>
                <a:gd name="T27" fmla="*/ 29 h 23"/>
                <a:gd name="T28" fmla="*/ 36 w 48"/>
                <a:gd name="T29" fmla="*/ 14 h 23"/>
                <a:gd name="T30" fmla="*/ 36 w 48"/>
                <a:gd name="T31" fmla="*/ 14 h 23"/>
                <a:gd name="T32" fmla="*/ 42 w 48"/>
                <a:gd name="T33" fmla="*/ 14 h 23"/>
                <a:gd name="T34" fmla="*/ 42 w 48"/>
                <a:gd name="T35" fmla="*/ 14 h 23"/>
                <a:gd name="T36" fmla="*/ 42 w 48"/>
                <a:gd name="T37" fmla="*/ 14 h 23"/>
                <a:gd name="T38" fmla="*/ 48 w 48"/>
                <a:gd name="T39" fmla="*/ 0 h 23"/>
                <a:gd name="T40" fmla="*/ 42 w 48"/>
                <a:gd name="T41" fmla="*/ 0 h 23"/>
                <a:gd name="T42" fmla="*/ 36 w 48"/>
                <a:gd name="T43" fmla="*/ 0 h 23"/>
                <a:gd name="T44" fmla="*/ 6 w 48"/>
                <a:gd name="T45" fmla="*/ 14 h 23"/>
                <a:gd name="T46" fmla="*/ 0 w 48"/>
                <a:gd name="T47" fmla="*/ 14 h 23"/>
                <a:gd name="T48" fmla="*/ 0 w 48"/>
                <a:gd name="T49" fmla="*/ 29 h 23"/>
                <a:gd name="T50" fmla="*/ 0 w 48"/>
                <a:gd name="T51" fmla="*/ 53 h 23"/>
                <a:gd name="T52" fmla="*/ 6 w 48"/>
                <a:gd name="T53" fmla="*/ 53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990033"/>
            </a:solidFill>
            <a:ln w="9525">
              <a:solidFill>
                <a:srgbClr val="000000"/>
              </a:solidFill>
              <a:prstDash val="solid"/>
              <a:round/>
              <a:headEnd/>
              <a:tailEnd/>
            </a:ln>
          </p:spPr>
          <p:txBody>
            <a:bodyPr/>
            <a:lstStyle/>
            <a:p>
              <a:endParaRPr lang="en-US"/>
            </a:p>
          </p:txBody>
        </p:sp>
        <p:sp>
          <p:nvSpPr>
            <p:cNvPr id="18855" name="Freeform 441"/>
            <p:cNvSpPr>
              <a:spLocks noChangeAspect="1"/>
            </p:cNvSpPr>
            <p:nvPr/>
          </p:nvSpPr>
          <p:spPr bwMode="auto">
            <a:xfrm>
              <a:off x="2685" y="1102"/>
              <a:ext cx="165" cy="276"/>
            </a:xfrm>
            <a:custGeom>
              <a:avLst/>
              <a:gdLst>
                <a:gd name="T0" fmla="*/ 128 w 162"/>
                <a:gd name="T1" fmla="*/ 219 h 245"/>
                <a:gd name="T2" fmla="*/ 110 w 162"/>
                <a:gd name="T3" fmla="*/ 247 h 245"/>
                <a:gd name="T4" fmla="*/ 98 w 162"/>
                <a:gd name="T5" fmla="*/ 274 h 245"/>
                <a:gd name="T6" fmla="*/ 89 w 162"/>
                <a:gd name="T7" fmla="*/ 303 h 245"/>
                <a:gd name="T8" fmla="*/ 116 w 162"/>
                <a:gd name="T9" fmla="*/ 358 h 245"/>
                <a:gd name="T10" fmla="*/ 110 w 162"/>
                <a:gd name="T11" fmla="*/ 399 h 245"/>
                <a:gd name="T12" fmla="*/ 104 w 162"/>
                <a:gd name="T13" fmla="*/ 384 h 245"/>
                <a:gd name="T14" fmla="*/ 116 w 162"/>
                <a:gd name="T15" fmla="*/ 399 h 245"/>
                <a:gd name="T16" fmla="*/ 104 w 162"/>
                <a:gd name="T17" fmla="*/ 415 h 245"/>
                <a:gd name="T18" fmla="*/ 89 w 162"/>
                <a:gd name="T19" fmla="*/ 425 h 245"/>
                <a:gd name="T20" fmla="*/ 89 w 162"/>
                <a:gd name="T21" fmla="*/ 440 h 245"/>
                <a:gd name="T22" fmla="*/ 98 w 162"/>
                <a:gd name="T23" fmla="*/ 470 h 245"/>
                <a:gd name="T24" fmla="*/ 89 w 162"/>
                <a:gd name="T25" fmla="*/ 496 h 245"/>
                <a:gd name="T26" fmla="*/ 55 w 162"/>
                <a:gd name="T27" fmla="*/ 550 h 245"/>
                <a:gd name="T28" fmla="*/ 37 w 162"/>
                <a:gd name="T29" fmla="*/ 563 h 245"/>
                <a:gd name="T30" fmla="*/ 24 w 162"/>
                <a:gd name="T31" fmla="*/ 510 h 245"/>
                <a:gd name="T32" fmla="*/ 12 w 162"/>
                <a:gd name="T33" fmla="*/ 454 h 245"/>
                <a:gd name="T34" fmla="*/ 6 w 162"/>
                <a:gd name="T35" fmla="*/ 440 h 245"/>
                <a:gd name="T36" fmla="*/ 6 w 162"/>
                <a:gd name="T37" fmla="*/ 415 h 245"/>
                <a:gd name="T38" fmla="*/ 12 w 162"/>
                <a:gd name="T39" fmla="*/ 342 h 245"/>
                <a:gd name="T40" fmla="*/ 18 w 162"/>
                <a:gd name="T41" fmla="*/ 314 h 245"/>
                <a:gd name="T42" fmla="*/ 6 w 162"/>
                <a:gd name="T43" fmla="*/ 259 h 245"/>
                <a:gd name="T44" fmla="*/ 18 w 162"/>
                <a:gd name="T45" fmla="*/ 204 h 245"/>
                <a:gd name="T46" fmla="*/ 24 w 162"/>
                <a:gd name="T47" fmla="*/ 178 h 245"/>
                <a:gd name="T48" fmla="*/ 43 w 162"/>
                <a:gd name="T49" fmla="*/ 126 h 245"/>
                <a:gd name="T50" fmla="*/ 61 w 162"/>
                <a:gd name="T51" fmla="*/ 98 h 245"/>
                <a:gd name="T52" fmla="*/ 89 w 162"/>
                <a:gd name="T53" fmla="*/ 42 h 245"/>
                <a:gd name="T54" fmla="*/ 116 w 162"/>
                <a:gd name="T55" fmla="*/ 29 h 245"/>
                <a:gd name="T56" fmla="*/ 116 w 162"/>
                <a:gd name="T57" fmla="*/ 0 h 245"/>
                <a:gd name="T58" fmla="*/ 177 w 162"/>
                <a:gd name="T59" fmla="*/ 98 h 245"/>
                <a:gd name="T60" fmla="*/ 165 w 162"/>
                <a:gd name="T61" fmla="*/ 140 h 245"/>
                <a:gd name="T62" fmla="*/ 159 w 162"/>
                <a:gd name="T63" fmla="*/ 140 h 245"/>
                <a:gd name="T64" fmla="*/ 142 w 162"/>
                <a:gd name="T65" fmla="*/ 151 h 245"/>
                <a:gd name="T66" fmla="*/ 142 w 162"/>
                <a:gd name="T67" fmla="*/ 192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415A6B"/>
            </a:solidFill>
            <a:ln w="9525">
              <a:solidFill>
                <a:srgbClr val="000000"/>
              </a:solidFill>
              <a:prstDash val="solid"/>
              <a:round/>
              <a:headEnd/>
              <a:tailEnd/>
            </a:ln>
          </p:spPr>
          <p:txBody>
            <a:bodyPr/>
            <a:lstStyle/>
            <a:p>
              <a:endParaRPr lang="en-US"/>
            </a:p>
          </p:txBody>
        </p:sp>
        <p:sp>
          <p:nvSpPr>
            <p:cNvPr id="18856" name="Freeform 442"/>
            <p:cNvSpPr>
              <a:spLocks noChangeAspect="1"/>
            </p:cNvSpPr>
            <p:nvPr/>
          </p:nvSpPr>
          <p:spPr bwMode="auto">
            <a:xfrm>
              <a:off x="2789" y="1331"/>
              <a:ext cx="11" cy="14"/>
            </a:xfrm>
            <a:custGeom>
              <a:avLst/>
              <a:gdLst>
                <a:gd name="T0" fmla="*/ 6 w 12"/>
                <a:gd name="T1" fmla="*/ 0 h 12"/>
                <a:gd name="T2" fmla="*/ 6 w 12"/>
                <a:gd name="T3" fmla="*/ 0 h 12"/>
                <a:gd name="T4" fmla="*/ 6 w 12"/>
                <a:gd name="T5" fmla="*/ 35 h 12"/>
                <a:gd name="T6" fmla="*/ 6 w 12"/>
                <a:gd name="T7" fmla="*/ 35 h 12"/>
                <a:gd name="T8" fmla="*/ 0 w 12"/>
                <a:gd name="T9" fmla="*/ 18 h 12"/>
                <a:gd name="T10" fmla="*/ 6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0"/>
                  </a:moveTo>
                  <a:lnTo>
                    <a:pt x="12" y="0"/>
                  </a:lnTo>
                  <a:lnTo>
                    <a:pt x="6" y="12"/>
                  </a:lnTo>
                  <a:lnTo>
                    <a:pt x="0" y="6"/>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18857" name="Freeform 443"/>
            <p:cNvSpPr>
              <a:spLocks noChangeAspect="1"/>
            </p:cNvSpPr>
            <p:nvPr/>
          </p:nvSpPr>
          <p:spPr bwMode="auto">
            <a:xfrm>
              <a:off x="2620" y="1547"/>
              <a:ext cx="71" cy="40"/>
            </a:xfrm>
            <a:custGeom>
              <a:avLst/>
              <a:gdLst>
                <a:gd name="T0" fmla="*/ 65 w 71"/>
                <a:gd name="T1" fmla="*/ 46 h 35"/>
                <a:gd name="T2" fmla="*/ 65 w 71"/>
                <a:gd name="T3" fmla="*/ 61 h 35"/>
                <a:gd name="T4" fmla="*/ 53 w 71"/>
                <a:gd name="T5" fmla="*/ 61 h 35"/>
                <a:gd name="T6" fmla="*/ 47 w 71"/>
                <a:gd name="T7" fmla="*/ 91 h 35"/>
                <a:gd name="T8" fmla="*/ 35 w 71"/>
                <a:gd name="T9" fmla="*/ 61 h 35"/>
                <a:gd name="T10" fmla="*/ 29 w 71"/>
                <a:gd name="T11" fmla="*/ 75 h 35"/>
                <a:gd name="T12" fmla="*/ 17 w 71"/>
                <a:gd name="T13" fmla="*/ 91 h 35"/>
                <a:gd name="T14" fmla="*/ 6 w 71"/>
                <a:gd name="T15" fmla="*/ 61 h 35"/>
                <a:gd name="T16" fmla="*/ 0 w 71"/>
                <a:gd name="T17" fmla="*/ 61 h 35"/>
                <a:gd name="T18" fmla="*/ 17 w 71"/>
                <a:gd name="T19" fmla="*/ 15 h 35"/>
                <a:gd name="T20" fmla="*/ 17 w 71"/>
                <a:gd name="T21" fmla="*/ 15 h 35"/>
                <a:gd name="T22" fmla="*/ 23 w 71"/>
                <a:gd name="T23" fmla="*/ 0 h 35"/>
                <a:gd name="T24" fmla="*/ 41 w 71"/>
                <a:gd name="T25" fmla="*/ 0 h 35"/>
                <a:gd name="T26" fmla="*/ 53 w 71"/>
                <a:gd name="T27" fmla="*/ 0 h 35"/>
                <a:gd name="T28" fmla="*/ 53 w 71"/>
                <a:gd name="T29" fmla="*/ 15 h 35"/>
                <a:gd name="T30" fmla="*/ 53 w 71"/>
                <a:gd name="T31" fmla="*/ 31 h 35"/>
                <a:gd name="T32" fmla="*/ 53 w 71"/>
                <a:gd name="T33" fmla="*/ 31 h 35"/>
                <a:gd name="T34" fmla="*/ 59 w 71"/>
                <a:gd name="T35" fmla="*/ 31 h 35"/>
                <a:gd name="T36" fmla="*/ 71 w 71"/>
                <a:gd name="T37" fmla="*/ 46 h 35"/>
                <a:gd name="T38" fmla="*/ 71 w 71"/>
                <a:gd name="T39" fmla="*/ 46 h 35"/>
                <a:gd name="T40" fmla="*/ 65 w 71"/>
                <a:gd name="T41" fmla="*/ 46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990033"/>
            </a:solidFill>
            <a:ln w="9525">
              <a:solidFill>
                <a:srgbClr val="000000"/>
              </a:solidFill>
              <a:prstDash val="solid"/>
              <a:round/>
              <a:headEnd/>
              <a:tailEnd/>
            </a:ln>
          </p:spPr>
          <p:txBody>
            <a:bodyPr/>
            <a:lstStyle/>
            <a:p>
              <a:endParaRPr lang="en-US"/>
            </a:p>
          </p:txBody>
        </p:sp>
        <p:sp>
          <p:nvSpPr>
            <p:cNvPr id="18858" name="Freeform 444"/>
            <p:cNvSpPr>
              <a:spLocks noChangeAspect="1"/>
            </p:cNvSpPr>
            <p:nvPr/>
          </p:nvSpPr>
          <p:spPr bwMode="auto">
            <a:xfrm>
              <a:off x="2875" y="1439"/>
              <a:ext cx="285" cy="175"/>
            </a:xfrm>
            <a:custGeom>
              <a:avLst/>
              <a:gdLst>
                <a:gd name="T0" fmla="*/ 163 w 281"/>
                <a:gd name="T1" fmla="*/ 0 h 155"/>
                <a:gd name="T2" fmla="*/ 151 w 281"/>
                <a:gd name="T3" fmla="*/ 14 h 155"/>
                <a:gd name="T4" fmla="*/ 133 w 281"/>
                <a:gd name="T5" fmla="*/ 42 h 155"/>
                <a:gd name="T6" fmla="*/ 133 w 281"/>
                <a:gd name="T7" fmla="*/ 55 h 155"/>
                <a:gd name="T8" fmla="*/ 96 w 281"/>
                <a:gd name="T9" fmla="*/ 42 h 155"/>
                <a:gd name="T10" fmla="*/ 73 w 281"/>
                <a:gd name="T11" fmla="*/ 29 h 155"/>
                <a:gd name="T12" fmla="*/ 43 w 281"/>
                <a:gd name="T13" fmla="*/ 29 h 155"/>
                <a:gd name="T14" fmla="*/ 12 w 281"/>
                <a:gd name="T15" fmla="*/ 29 h 155"/>
                <a:gd name="T16" fmla="*/ 18 w 281"/>
                <a:gd name="T17" fmla="*/ 86 h 155"/>
                <a:gd name="T18" fmla="*/ 18 w 281"/>
                <a:gd name="T19" fmla="*/ 98 h 155"/>
                <a:gd name="T20" fmla="*/ 6 w 281"/>
                <a:gd name="T21" fmla="*/ 141 h 155"/>
                <a:gd name="T22" fmla="*/ 0 w 281"/>
                <a:gd name="T23" fmla="*/ 156 h 155"/>
                <a:gd name="T24" fmla="*/ 0 w 281"/>
                <a:gd name="T25" fmla="*/ 198 h 155"/>
                <a:gd name="T26" fmla="*/ 12 w 281"/>
                <a:gd name="T27" fmla="*/ 211 h 155"/>
                <a:gd name="T28" fmla="*/ 12 w 281"/>
                <a:gd name="T29" fmla="*/ 211 h 155"/>
                <a:gd name="T30" fmla="*/ 49 w 281"/>
                <a:gd name="T31" fmla="*/ 225 h 155"/>
                <a:gd name="T32" fmla="*/ 73 w 281"/>
                <a:gd name="T33" fmla="*/ 198 h 155"/>
                <a:gd name="T34" fmla="*/ 85 w 281"/>
                <a:gd name="T35" fmla="*/ 167 h 155"/>
                <a:gd name="T36" fmla="*/ 90 w 281"/>
                <a:gd name="T37" fmla="*/ 181 h 155"/>
                <a:gd name="T38" fmla="*/ 102 w 281"/>
                <a:gd name="T39" fmla="*/ 211 h 155"/>
                <a:gd name="T40" fmla="*/ 139 w 281"/>
                <a:gd name="T41" fmla="*/ 254 h 155"/>
                <a:gd name="T42" fmla="*/ 151 w 281"/>
                <a:gd name="T43" fmla="*/ 279 h 155"/>
                <a:gd name="T44" fmla="*/ 163 w 281"/>
                <a:gd name="T45" fmla="*/ 268 h 155"/>
                <a:gd name="T46" fmla="*/ 169 w 281"/>
                <a:gd name="T47" fmla="*/ 268 h 155"/>
                <a:gd name="T48" fmla="*/ 163 w 281"/>
                <a:gd name="T49" fmla="*/ 254 h 155"/>
                <a:gd name="T50" fmla="*/ 169 w 281"/>
                <a:gd name="T51" fmla="*/ 268 h 155"/>
                <a:gd name="T52" fmla="*/ 183 w 281"/>
                <a:gd name="T53" fmla="*/ 268 h 155"/>
                <a:gd name="T54" fmla="*/ 163 w 281"/>
                <a:gd name="T55" fmla="*/ 279 h 155"/>
                <a:gd name="T56" fmla="*/ 169 w 281"/>
                <a:gd name="T57" fmla="*/ 279 h 155"/>
                <a:gd name="T58" fmla="*/ 183 w 281"/>
                <a:gd name="T59" fmla="*/ 294 h 155"/>
                <a:gd name="T60" fmla="*/ 206 w 281"/>
                <a:gd name="T61" fmla="*/ 294 h 155"/>
                <a:gd name="T62" fmla="*/ 183 w 281"/>
                <a:gd name="T63" fmla="*/ 323 h 155"/>
                <a:gd name="T64" fmla="*/ 200 w 281"/>
                <a:gd name="T65" fmla="*/ 333 h 155"/>
                <a:gd name="T66" fmla="*/ 206 w 281"/>
                <a:gd name="T67" fmla="*/ 349 h 155"/>
                <a:gd name="T68" fmla="*/ 206 w 281"/>
                <a:gd name="T69" fmla="*/ 365 h 155"/>
                <a:gd name="T70" fmla="*/ 230 w 281"/>
                <a:gd name="T71" fmla="*/ 349 h 155"/>
                <a:gd name="T72" fmla="*/ 242 w 281"/>
                <a:gd name="T73" fmla="*/ 349 h 155"/>
                <a:gd name="T74" fmla="*/ 256 w 281"/>
                <a:gd name="T75" fmla="*/ 333 h 155"/>
                <a:gd name="T76" fmla="*/ 236 w 281"/>
                <a:gd name="T77" fmla="*/ 333 h 155"/>
                <a:gd name="T78" fmla="*/ 224 w 281"/>
                <a:gd name="T79" fmla="*/ 306 h 155"/>
                <a:gd name="T80" fmla="*/ 230 w 281"/>
                <a:gd name="T81" fmla="*/ 279 h 155"/>
                <a:gd name="T82" fmla="*/ 224 w 281"/>
                <a:gd name="T83" fmla="*/ 294 h 155"/>
                <a:gd name="T84" fmla="*/ 230 w 281"/>
                <a:gd name="T85" fmla="*/ 279 h 155"/>
                <a:gd name="T86" fmla="*/ 256 w 281"/>
                <a:gd name="T87" fmla="*/ 268 h 155"/>
                <a:gd name="T88" fmla="*/ 285 w 281"/>
                <a:gd name="T89" fmla="*/ 238 h 155"/>
                <a:gd name="T90" fmla="*/ 291 w 281"/>
                <a:gd name="T91" fmla="*/ 238 h 155"/>
                <a:gd name="T92" fmla="*/ 297 w 281"/>
                <a:gd name="T93" fmla="*/ 211 h 155"/>
                <a:gd name="T94" fmla="*/ 309 w 281"/>
                <a:gd name="T95" fmla="*/ 198 h 155"/>
                <a:gd name="T96" fmla="*/ 297 w 281"/>
                <a:gd name="T97" fmla="*/ 141 h 155"/>
                <a:gd name="T98" fmla="*/ 279 w 281"/>
                <a:gd name="T99" fmla="*/ 126 h 155"/>
                <a:gd name="T100" fmla="*/ 248 w 281"/>
                <a:gd name="T101" fmla="*/ 98 h 155"/>
                <a:gd name="T102" fmla="*/ 236 w 281"/>
                <a:gd name="T103" fmla="*/ 112 h 155"/>
                <a:gd name="T104" fmla="*/ 192 w 281"/>
                <a:gd name="T105" fmla="*/ 29 h 155"/>
                <a:gd name="T106" fmla="*/ 192 w 281"/>
                <a:gd name="T107" fmla="*/ 14 h 155"/>
                <a:gd name="T108" fmla="*/ 163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990033"/>
            </a:solidFill>
            <a:ln w="9525">
              <a:solidFill>
                <a:srgbClr val="000000"/>
              </a:solidFill>
              <a:prstDash val="solid"/>
              <a:round/>
              <a:headEnd/>
              <a:tailEnd/>
            </a:ln>
          </p:spPr>
          <p:txBody>
            <a:bodyPr/>
            <a:lstStyle/>
            <a:p>
              <a:endParaRPr lang="en-US"/>
            </a:p>
          </p:txBody>
        </p:sp>
        <p:sp>
          <p:nvSpPr>
            <p:cNvPr id="18859" name="Freeform 445"/>
            <p:cNvSpPr>
              <a:spLocks noChangeAspect="1"/>
            </p:cNvSpPr>
            <p:nvPr/>
          </p:nvSpPr>
          <p:spPr bwMode="auto">
            <a:xfrm>
              <a:off x="522" y="1048"/>
              <a:ext cx="1157" cy="634"/>
            </a:xfrm>
            <a:custGeom>
              <a:avLst/>
              <a:gdLst>
                <a:gd name="T0" fmla="*/ 296 w 1389"/>
                <a:gd name="T1" fmla="*/ 34 h 761"/>
                <a:gd name="T2" fmla="*/ 318 w 1389"/>
                <a:gd name="T3" fmla="*/ 18 h 761"/>
                <a:gd name="T4" fmla="*/ 287 w 1389"/>
                <a:gd name="T5" fmla="*/ 29 h 761"/>
                <a:gd name="T6" fmla="*/ 275 w 1389"/>
                <a:gd name="T7" fmla="*/ 18 h 761"/>
                <a:gd name="T8" fmla="*/ 275 w 1389"/>
                <a:gd name="T9" fmla="*/ 7 h 761"/>
                <a:gd name="T10" fmla="*/ 267 w 1389"/>
                <a:gd name="T11" fmla="*/ 4 h 761"/>
                <a:gd name="T12" fmla="*/ 263 w 1389"/>
                <a:gd name="T13" fmla="*/ 18 h 761"/>
                <a:gd name="T14" fmla="*/ 243 w 1389"/>
                <a:gd name="T15" fmla="*/ 34 h 761"/>
                <a:gd name="T16" fmla="*/ 252 w 1389"/>
                <a:gd name="T17" fmla="*/ 25 h 761"/>
                <a:gd name="T18" fmla="*/ 237 w 1389"/>
                <a:gd name="T19" fmla="*/ 25 h 761"/>
                <a:gd name="T20" fmla="*/ 198 w 1389"/>
                <a:gd name="T21" fmla="*/ 25 h 761"/>
                <a:gd name="T22" fmla="*/ 192 w 1389"/>
                <a:gd name="T23" fmla="*/ 32 h 761"/>
                <a:gd name="T24" fmla="*/ 172 w 1389"/>
                <a:gd name="T25" fmla="*/ 22 h 761"/>
                <a:gd name="T26" fmla="*/ 136 w 1389"/>
                <a:gd name="T27" fmla="*/ 13 h 761"/>
                <a:gd name="T28" fmla="*/ 116 w 1389"/>
                <a:gd name="T29" fmla="*/ 13 h 761"/>
                <a:gd name="T30" fmla="*/ 81 w 1389"/>
                <a:gd name="T31" fmla="*/ 22 h 761"/>
                <a:gd name="T32" fmla="*/ 15 w 1389"/>
                <a:gd name="T33" fmla="*/ 61 h 761"/>
                <a:gd name="T34" fmla="*/ 15 w 1389"/>
                <a:gd name="T35" fmla="*/ 82 h 761"/>
                <a:gd name="T36" fmla="*/ 27 w 1389"/>
                <a:gd name="T37" fmla="*/ 111 h 761"/>
                <a:gd name="T38" fmla="*/ 20 w 1389"/>
                <a:gd name="T39" fmla="*/ 119 h 761"/>
                <a:gd name="T40" fmla="*/ 20 w 1389"/>
                <a:gd name="T41" fmla="*/ 123 h 761"/>
                <a:gd name="T42" fmla="*/ 24 w 1389"/>
                <a:gd name="T43" fmla="*/ 135 h 761"/>
                <a:gd name="T44" fmla="*/ 18 w 1389"/>
                <a:gd name="T45" fmla="*/ 140 h 761"/>
                <a:gd name="T46" fmla="*/ 24 w 1389"/>
                <a:gd name="T47" fmla="*/ 144 h 761"/>
                <a:gd name="T48" fmla="*/ 24 w 1389"/>
                <a:gd name="T49" fmla="*/ 147 h 761"/>
                <a:gd name="T50" fmla="*/ 28 w 1389"/>
                <a:gd name="T51" fmla="*/ 153 h 761"/>
                <a:gd name="T52" fmla="*/ 175 w 1389"/>
                <a:gd name="T53" fmla="*/ 157 h 761"/>
                <a:gd name="T54" fmla="*/ 215 w 1389"/>
                <a:gd name="T55" fmla="*/ 169 h 761"/>
                <a:gd name="T56" fmla="*/ 227 w 1389"/>
                <a:gd name="T57" fmla="*/ 196 h 761"/>
                <a:gd name="T58" fmla="*/ 243 w 1389"/>
                <a:gd name="T59" fmla="*/ 198 h 761"/>
                <a:gd name="T60" fmla="*/ 296 w 1389"/>
                <a:gd name="T61" fmla="*/ 178 h 761"/>
                <a:gd name="T62" fmla="*/ 312 w 1389"/>
                <a:gd name="T63" fmla="*/ 185 h 761"/>
                <a:gd name="T64" fmla="*/ 332 w 1389"/>
                <a:gd name="T65" fmla="*/ 182 h 761"/>
                <a:gd name="T66" fmla="*/ 316 w 1389"/>
                <a:gd name="T67" fmla="*/ 196 h 761"/>
                <a:gd name="T68" fmla="*/ 342 w 1389"/>
                <a:gd name="T69" fmla="*/ 182 h 761"/>
                <a:gd name="T70" fmla="*/ 330 w 1389"/>
                <a:gd name="T71" fmla="*/ 167 h 761"/>
                <a:gd name="T72" fmla="*/ 334 w 1389"/>
                <a:gd name="T73" fmla="*/ 157 h 761"/>
                <a:gd name="T74" fmla="*/ 299 w 1389"/>
                <a:gd name="T75" fmla="*/ 169 h 761"/>
                <a:gd name="T76" fmla="*/ 348 w 1389"/>
                <a:gd name="T77" fmla="*/ 149 h 761"/>
                <a:gd name="T78" fmla="*/ 385 w 1389"/>
                <a:gd name="T79" fmla="*/ 131 h 761"/>
                <a:gd name="T80" fmla="*/ 376 w 1389"/>
                <a:gd name="T81" fmla="*/ 119 h 761"/>
                <a:gd name="T82" fmla="*/ 372 w 1389"/>
                <a:gd name="T83" fmla="*/ 122 h 761"/>
                <a:gd name="T84" fmla="*/ 372 w 1389"/>
                <a:gd name="T85" fmla="*/ 112 h 761"/>
                <a:gd name="T86" fmla="*/ 367 w 1389"/>
                <a:gd name="T87" fmla="*/ 106 h 761"/>
                <a:gd name="T88" fmla="*/ 365 w 1389"/>
                <a:gd name="T89" fmla="*/ 102 h 761"/>
                <a:gd name="T90" fmla="*/ 362 w 1389"/>
                <a:gd name="T91" fmla="*/ 92 h 761"/>
                <a:gd name="T92" fmla="*/ 365 w 1389"/>
                <a:gd name="T93" fmla="*/ 82 h 761"/>
                <a:gd name="T94" fmla="*/ 359 w 1389"/>
                <a:gd name="T95" fmla="*/ 82 h 761"/>
                <a:gd name="T96" fmla="*/ 342 w 1389"/>
                <a:gd name="T97" fmla="*/ 90 h 761"/>
                <a:gd name="T98" fmla="*/ 332 w 1389"/>
                <a:gd name="T99" fmla="*/ 88 h 761"/>
                <a:gd name="T100" fmla="*/ 340 w 1389"/>
                <a:gd name="T101" fmla="*/ 74 h 761"/>
                <a:gd name="T102" fmla="*/ 326 w 1389"/>
                <a:gd name="T103" fmla="*/ 63 h 761"/>
                <a:gd name="T104" fmla="*/ 302 w 1389"/>
                <a:gd name="T105" fmla="*/ 74 h 761"/>
                <a:gd name="T106" fmla="*/ 283 w 1389"/>
                <a:gd name="T107" fmla="*/ 111 h 761"/>
                <a:gd name="T108" fmla="*/ 263 w 1389"/>
                <a:gd name="T109" fmla="*/ 137 h 761"/>
                <a:gd name="T110" fmla="*/ 255 w 1389"/>
                <a:gd name="T111" fmla="*/ 127 h 761"/>
                <a:gd name="T112" fmla="*/ 233 w 1389"/>
                <a:gd name="T113" fmla="*/ 102 h 761"/>
                <a:gd name="T114" fmla="*/ 212 w 1389"/>
                <a:gd name="T115" fmla="*/ 92 h 761"/>
                <a:gd name="T116" fmla="*/ 239 w 1389"/>
                <a:gd name="T117" fmla="*/ 63 h 761"/>
                <a:gd name="T118" fmla="*/ 241 w 1389"/>
                <a:gd name="T119" fmla="*/ 52 h 761"/>
                <a:gd name="T120" fmla="*/ 265 w 1389"/>
                <a:gd name="T121" fmla="*/ 52 h 76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89" h="761">
                  <a:moveTo>
                    <a:pt x="1025" y="138"/>
                  </a:moveTo>
                  <a:lnTo>
                    <a:pt x="1018" y="130"/>
                  </a:lnTo>
                  <a:lnTo>
                    <a:pt x="1040" y="130"/>
                  </a:lnTo>
                  <a:lnTo>
                    <a:pt x="1047" y="138"/>
                  </a:lnTo>
                  <a:lnTo>
                    <a:pt x="1062" y="130"/>
                  </a:lnTo>
                  <a:lnTo>
                    <a:pt x="1055" y="122"/>
                  </a:lnTo>
                  <a:lnTo>
                    <a:pt x="1062" y="122"/>
                  </a:lnTo>
                  <a:lnTo>
                    <a:pt x="1069" y="130"/>
                  </a:lnTo>
                  <a:lnTo>
                    <a:pt x="1113" y="114"/>
                  </a:lnTo>
                  <a:lnTo>
                    <a:pt x="1120" y="106"/>
                  </a:lnTo>
                  <a:lnTo>
                    <a:pt x="1113" y="89"/>
                  </a:lnTo>
                  <a:lnTo>
                    <a:pt x="1120" y="81"/>
                  </a:lnTo>
                  <a:lnTo>
                    <a:pt x="1135" y="73"/>
                  </a:lnTo>
                  <a:lnTo>
                    <a:pt x="1127" y="73"/>
                  </a:lnTo>
                  <a:lnTo>
                    <a:pt x="1142" y="65"/>
                  </a:lnTo>
                  <a:lnTo>
                    <a:pt x="1113" y="57"/>
                  </a:lnTo>
                  <a:lnTo>
                    <a:pt x="1135" y="57"/>
                  </a:lnTo>
                  <a:lnTo>
                    <a:pt x="1084" y="57"/>
                  </a:lnTo>
                  <a:lnTo>
                    <a:pt x="1084" y="65"/>
                  </a:lnTo>
                  <a:lnTo>
                    <a:pt x="1084" y="73"/>
                  </a:lnTo>
                  <a:lnTo>
                    <a:pt x="1069" y="73"/>
                  </a:lnTo>
                  <a:lnTo>
                    <a:pt x="1033" y="106"/>
                  </a:lnTo>
                  <a:lnTo>
                    <a:pt x="1018" y="114"/>
                  </a:lnTo>
                  <a:lnTo>
                    <a:pt x="1018" y="89"/>
                  </a:lnTo>
                  <a:lnTo>
                    <a:pt x="1033" y="73"/>
                  </a:lnTo>
                  <a:lnTo>
                    <a:pt x="1018" y="65"/>
                  </a:lnTo>
                  <a:lnTo>
                    <a:pt x="989" y="89"/>
                  </a:lnTo>
                  <a:lnTo>
                    <a:pt x="996" y="65"/>
                  </a:lnTo>
                  <a:lnTo>
                    <a:pt x="989" y="65"/>
                  </a:lnTo>
                  <a:lnTo>
                    <a:pt x="1003" y="57"/>
                  </a:lnTo>
                  <a:lnTo>
                    <a:pt x="996" y="57"/>
                  </a:lnTo>
                  <a:lnTo>
                    <a:pt x="974" y="57"/>
                  </a:lnTo>
                  <a:lnTo>
                    <a:pt x="974" y="49"/>
                  </a:lnTo>
                  <a:lnTo>
                    <a:pt x="989" y="41"/>
                  </a:lnTo>
                  <a:lnTo>
                    <a:pt x="996" y="41"/>
                  </a:lnTo>
                  <a:lnTo>
                    <a:pt x="989" y="24"/>
                  </a:lnTo>
                  <a:lnTo>
                    <a:pt x="996" y="16"/>
                  </a:lnTo>
                  <a:lnTo>
                    <a:pt x="989" y="8"/>
                  </a:lnTo>
                  <a:lnTo>
                    <a:pt x="982" y="8"/>
                  </a:lnTo>
                  <a:lnTo>
                    <a:pt x="989" y="0"/>
                  </a:lnTo>
                  <a:lnTo>
                    <a:pt x="974" y="8"/>
                  </a:lnTo>
                  <a:lnTo>
                    <a:pt x="982" y="8"/>
                  </a:lnTo>
                  <a:lnTo>
                    <a:pt x="960" y="16"/>
                  </a:lnTo>
                  <a:lnTo>
                    <a:pt x="946" y="16"/>
                  </a:lnTo>
                  <a:lnTo>
                    <a:pt x="939" y="32"/>
                  </a:lnTo>
                  <a:lnTo>
                    <a:pt x="932" y="41"/>
                  </a:lnTo>
                  <a:lnTo>
                    <a:pt x="924" y="49"/>
                  </a:lnTo>
                  <a:lnTo>
                    <a:pt x="960" y="65"/>
                  </a:lnTo>
                  <a:lnTo>
                    <a:pt x="946" y="65"/>
                  </a:lnTo>
                  <a:lnTo>
                    <a:pt x="939" y="65"/>
                  </a:lnTo>
                  <a:lnTo>
                    <a:pt x="932" y="73"/>
                  </a:lnTo>
                  <a:lnTo>
                    <a:pt x="946" y="73"/>
                  </a:lnTo>
                  <a:lnTo>
                    <a:pt x="939" y="81"/>
                  </a:lnTo>
                  <a:lnTo>
                    <a:pt x="910" y="89"/>
                  </a:lnTo>
                  <a:lnTo>
                    <a:pt x="895" y="106"/>
                  </a:lnTo>
                  <a:lnTo>
                    <a:pt x="888" y="122"/>
                  </a:lnTo>
                  <a:lnTo>
                    <a:pt x="873" y="122"/>
                  </a:lnTo>
                  <a:lnTo>
                    <a:pt x="873" y="114"/>
                  </a:lnTo>
                  <a:lnTo>
                    <a:pt x="888" y="114"/>
                  </a:lnTo>
                  <a:lnTo>
                    <a:pt x="881" y="114"/>
                  </a:lnTo>
                  <a:lnTo>
                    <a:pt x="888" y="106"/>
                  </a:lnTo>
                  <a:lnTo>
                    <a:pt x="881" y="106"/>
                  </a:lnTo>
                  <a:lnTo>
                    <a:pt x="902" y="89"/>
                  </a:lnTo>
                  <a:lnTo>
                    <a:pt x="888" y="89"/>
                  </a:lnTo>
                  <a:lnTo>
                    <a:pt x="873" y="81"/>
                  </a:lnTo>
                  <a:lnTo>
                    <a:pt x="859" y="89"/>
                  </a:lnTo>
                  <a:lnTo>
                    <a:pt x="859" y="97"/>
                  </a:lnTo>
                  <a:lnTo>
                    <a:pt x="873" y="97"/>
                  </a:lnTo>
                  <a:lnTo>
                    <a:pt x="859" y="97"/>
                  </a:lnTo>
                  <a:lnTo>
                    <a:pt x="851" y="89"/>
                  </a:lnTo>
                  <a:lnTo>
                    <a:pt x="844" y="97"/>
                  </a:lnTo>
                  <a:lnTo>
                    <a:pt x="786" y="97"/>
                  </a:lnTo>
                  <a:lnTo>
                    <a:pt x="771" y="89"/>
                  </a:lnTo>
                  <a:lnTo>
                    <a:pt x="764" y="89"/>
                  </a:lnTo>
                  <a:lnTo>
                    <a:pt x="757" y="81"/>
                  </a:lnTo>
                  <a:lnTo>
                    <a:pt x="749" y="73"/>
                  </a:lnTo>
                  <a:lnTo>
                    <a:pt x="698" y="81"/>
                  </a:lnTo>
                  <a:lnTo>
                    <a:pt x="713" y="89"/>
                  </a:lnTo>
                  <a:lnTo>
                    <a:pt x="749" y="81"/>
                  </a:lnTo>
                  <a:lnTo>
                    <a:pt x="720" y="89"/>
                  </a:lnTo>
                  <a:lnTo>
                    <a:pt x="705" y="89"/>
                  </a:lnTo>
                  <a:lnTo>
                    <a:pt x="698" y="122"/>
                  </a:lnTo>
                  <a:lnTo>
                    <a:pt x="691" y="114"/>
                  </a:lnTo>
                  <a:lnTo>
                    <a:pt x="684" y="130"/>
                  </a:lnTo>
                  <a:lnTo>
                    <a:pt x="676" y="114"/>
                  </a:lnTo>
                  <a:lnTo>
                    <a:pt x="691" y="114"/>
                  </a:lnTo>
                  <a:lnTo>
                    <a:pt x="684" y="97"/>
                  </a:lnTo>
                  <a:lnTo>
                    <a:pt x="676" y="106"/>
                  </a:lnTo>
                  <a:lnTo>
                    <a:pt x="676" y="97"/>
                  </a:lnTo>
                  <a:lnTo>
                    <a:pt x="669" y="97"/>
                  </a:lnTo>
                  <a:lnTo>
                    <a:pt x="603" y="97"/>
                  </a:lnTo>
                  <a:lnTo>
                    <a:pt x="581" y="97"/>
                  </a:lnTo>
                  <a:lnTo>
                    <a:pt x="611" y="89"/>
                  </a:lnTo>
                  <a:lnTo>
                    <a:pt x="618" y="81"/>
                  </a:lnTo>
                  <a:lnTo>
                    <a:pt x="603" y="73"/>
                  </a:lnTo>
                  <a:lnTo>
                    <a:pt x="589" y="73"/>
                  </a:lnTo>
                  <a:lnTo>
                    <a:pt x="510" y="49"/>
                  </a:lnTo>
                  <a:lnTo>
                    <a:pt x="488" y="65"/>
                  </a:lnTo>
                  <a:lnTo>
                    <a:pt x="480" y="57"/>
                  </a:lnTo>
                  <a:lnTo>
                    <a:pt x="488" y="57"/>
                  </a:lnTo>
                  <a:lnTo>
                    <a:pt x="488" y="41"/>
                  </a:lnTo>
                  <a:lnTo>
                    <a:pt x="488" y="49"/>
                  </a:lnTo>
                  <a:lnTo>
                    <a:pt x="480" y="57"/>
                  </a:lnTo>
                  <a:lnTo>
                    <a:pt x="466" y="57"/>
                  </a:lnTo>
                  <a:lnTo>
                    <a:pt x="459" y="65"/>
                  </a:lnTo>
                  <a:lnTo>
                    <a:pt x="451" y="49"/>
                  </a:lnTo>
                  <a:lnTo>
                    <a:pt x="444" y="32"/>
                  </a:lnTo>
                  <a:lnTo>
                    <a:pt x="451" y="41"/>
                  </a:lnTo>
                  <a:lnTo>
                    <a:pt x="415" y="57"/>
                  </a:lnTo>
                  <a:lnTo>
                    <a:pt x="415" y="49"/>
                  </a:lnTo>
                  <a:lnTo>
                    <a:pt x="378" y="57"/>
                  </a:lnTo>
                  <a:lnTo>
                    <a:pt x="415" y="41"/>
                  </a:lnTo>
                  <a:lnTo>
                    <a:pt x="393" y="49"/>
                  </a:lnTo>
                  <a:lnTo>
                    <a:pt x="349" y="57"/>
                  </a:lnTo>
                  <a:lnTo>
                    <a:pt x="313" y="73"/>
                  </a:lnTo>
                  <a:lnTo>
                    <a:pt x="305" y="73"/>
                  </a:lnTo>
                  <a:lnTo>
                    <a:pt x="291" y="73"/>
                  </a:lnTo>
                  <a:lnTo>
                    <a:pt x="291" y="81"/>
                  </a:lnTo>
                  <a:lnTo>
                    <a:pt x="254" y="65"/>
                  </a:lnTo>
                  <a:lnTo>
                    <a:pt x="225" y="57"/>
                  </a:lnTo>
                  <a:lnTo>
                    <a:pt x="196" y="81"/>
                  </a:lnTo>
                  <a:lnTo>
                    <a:pt x="168" y="106"/>
                  </a:lnTo>
                  <a:lnTo>
                    <a:pt x="139" y="138"/>
                  </a:lnTo>
                  <a:lnTo>
                    <a:pt x="109" y="162"/>
                  </a:lnTo>
                  <a:lnTo>
                    <a:pt x="80" y="194"/>
                  </a:lnTo>
                  <a:lnTo>
                    <a:pt x="58" y="218"/>
                  </a:lnTo>
                  <a:lnTo>
                    <a:pt x="29" y="251"/>
                  </a:lnTo>
                  <a:lnTo>
                    <a:pt x="0" y="275"/>
                  </a:lnTo>
                  <a:lnTo>
                    <a:pt x="36" y="275"/>
                  </a:lnTo>
                  <a:lnTo>
                    <a:pt x="29" y="283"/>
                  </a:lnTo>
                  <a:lnTo>
                    <a:pt x="29" y="307"/>
                  </a:lnTo>
                  <a:lnTo>
                    <a:pt x="44" y="307"/>
                  </a:lnTo>
                  <a:lnTo>
                    <a:pt x="58" y="299"/>
                  </a:lnTo>
                  <a:lnTo>
                    <a:pt x="88" y="291"/>
                  </a:lnTo>
                  <a:lnTo>
                    <a:pt x="88" y="316"/>
                  </a:lnTo>
                  <a:lnTo>
                    <a:pt x="80" y="364"/>
                  </a:lnTo>
                  <a:lnTo>
                    <a:pt x="88" y="372"/>
                  </a:lnTo>
                  <a:lnTo>
                    <a:pt x="102" y="389"/>
                  </a:lnTo>
                  <a:lnTo>
                    <a:pt x="80" y="405"/>
                  </a:lnTo>
                  <a:lnTo>
                    <a:pt x="95" y="397"/>
                  </a:lnTo>
                  <a:lnTo>
                    <a:pt x="80" y="405"/>
                  </a:lnTo>
                  <a:lnTo>
                    <a:pt x="88" y="413"/>
                  </a:lnTo>
                  <a:lnTo>
                    <a:pt x="73" y="421"/>
                  </a:lnTo>
                  <a:lnTo>
                    <a:pt x="66" y="421"/>
                  </a:lnTo>
                  <a:lnTo>
                    <a:pt x="66" y="429"/>
                  </a:lnTo>
                  <a:lnTo>
                    <a:pt x="66" y="421"/>
                  </a:lnTo>
                  <a:lnTo>
                    <a:pt x="66" y="429"/>
                  </a:lnTo>
                  <a:lnTo>
                    <a:pt x="73" y="429"/>
                  </a:lnTo>
                  <a:lnTo>
                    <a:pt x="66" y="429"/>
                  </a:lnTo>
                  <a:lnTo>
                    <a:pt x="66" y="437"/>
                  </a:lnTo>
                  <a:lnTo>
                    <a:pt x="58" y="429"/>
                  </a:lnTo>
                  <a:lnTo>
                    <a:pt x="66" y="454"/>
                  </a:lnTo>
                  <a:lnTo>
                    <a:pt x="88" y="437"/>
                  </a:lnTo>
                  <a:lnTo>
                    <a:pt x="80" y="445"/>
                  </a:lnTo>
                  <a:lnTo>
                    <a:pt x="88" y="454"/>
                  </a:lnTo>
                  <a:lnTo>
                    <a:pt x="73" y="445"/>
                  </a:lnTo>
                  <a:lnTo>
                    <a:pt x="73" y="462"/>
                  </a:lnTo>
                  <a:lnTo>
                    <a:pt x="58" y="478"/>
                  </a:lnTo>
                  <a:lnTo>
                    <a:pt x="73" y="478"/>
                  </a:lnTo>
                  <a:lnTo>
                    <a:pt x="66" y="478"/>
                  </a:lnTo>
                  <a:lnTo>
                    <a:pt x="95" y="462"/>
                  </a:lnTo>
                  <a:lnTo>
                    <a:pt x="88" y="478"/>
                  </a:lnTo>
                  <a:lnTo>
                    <a:pt x="88" y="486"/>
                  </a:lnTo>
                  <a:lnTo>
                    <a:pt x="80" y="478"/>
                  </a:lnTo>
                  <a:lnTo>
                    <a:pt x="58" y="494"/>
                  </a:lnTo>
                  <a:lnTo>
                    <a:pt x="66" y="494"/>
                  </a:lnTo>
                  <a:lnTo>
                    <a:pt x="80" y="494"/>
                  </a:lnTo>
                  <a:lnTo>
                    <a:pt x="58" y="502"/>
                  </a:lnTo>
                  <a:lnTo>
                    <a:pt x="51" y="502"/>
                  </a:lnTo>
                  <a:lnTo>
                    <a:pt x="66" y="502"/>
                  </a:lnTo>
                  <a:lnTo>
                    <a:pt x="51" y="510"/>
                  </a:lnTo>
                  <a:lnTo>
                    <a:pt x="66" y="519"/>
                  </a:lnTo>
                  <a:lnTo>
                    <a:pt x="73" y="510"/>
                  </a:lnTo>
                  <a:lnTo>
                    <a:pt x="80" y="510"/>
                  </a:lnTo>
                  <a:lnTo>
                    <a:pt x="66" y="519"/>
                  </a:lnTo>
                  <a:lnTo>
                    <a:pt x="80" y="519"/>
                  </a:lnTo>
                  <a:lnTo>
                    <a:pt x="73" y="519"/>
                  </a:lnTo>
                  <a:lnTo>
                    <a:pt x="88" y="519"/>
                  </a:lnTo>
                  <a:lnTo>
                    <a:pt x="88" y="510"/>
                  </a:lnTo>
                  <a:lnTo>
                    <a:pt x="80" y="519"/>
                  </a:lnTo>
                  <a:lnTo>
                    <a:pt x="73" y="519"/>
                  </a:lnTo>
                  <a:lnTo>
                    <a:pt x="73" y="527"/>
                  </a:lnTo>
                  <a:lnTo>
                    <a:pt x="88" y="519"/>
                  </a:lnTo>
                  <a:lnTo>
                    <a:pt x="88" y="527"/>
                  </a:lnTo>
                  <a:lnTo>
                    <a:pt x="95" y="519"/>
                  </a:lnTo>
                  <a:lnTo>
                    <a:pt x="88" y="527"/>
                  </a:lnTo>
                  <a:lnTo>
                    <a:pt x="102" y="527"/>
                  </a:lnTo>
                  <a:lnTo>
                    <a:pt x="88" y="535"/>
                  </a:lnTo>
                  <a:lnTo>
                    <a:pt x="95" y="543"/>
                  </a:lnTo>
                  <a:lnTo>
                    <a:pt x="102" y="535"/>
                  </a:lnTo>
                  <a:lnTo>
                    <a:pt x="102" y="551"/>
                  </a:lnTo>
                  <a:lnTo>
                    <a:pt x="95" y="551"/>
                  </a:lnTo>
                  <a:lnTo>
                    <a:pt x="102" y="551"/>
                  </a:lnTo>
                  <a:lnTo>
                    <a:pt x="109" y="551"/>
                  </a:lnTo>
                  <a:lnTo>
                    <a:pt x="102" y="559"/>
                  </a:lnTo>
                  <a:lnTo>
                    <a:pt x="109" y="559"/>
                  </a:lnTo>
                  <a:lnTo>
                    <a:pt x="102" y="559"/>
                  </a:lnTo>
                  <a:lnTo>
                    <a:pt x="109" y="567"/>
                  </a:lnTo>
                  <a:lnTo>
                    <a:pt x="364" y="567"/>
                  </a:lnTo>
                  <a:lnTo>
                    <a:pt x="400" y="567"/>
                  </a:lnTo>
                  <a:lnTo>
                    <a:pt x="625" y="567"/>
                  </a:lnTo>
                  <a:lnTo>
                    <a:pt x="632" y="551"/>
                  </a:lnTo>
                  <a:lnTo>
                    <a:pt x="632" y="567"/>
                  </a:lnTo>
                  <a:lnTo>
                    <a:pt x="654" y="575"/>
                  </a:lnTo>
                  <a:lnTo>
                    <a:pt x="676" y="592"/>
                  </a:lnTo>
                  <a:lnTo>
                    <a:pt x="698" y="584"/>
                  </a:lnTo>
                  <a:lnTo>
                    <a:pt x="713" y="592"/>
                  </a:lnTo>
                  <a:lnTo>
                    <a:pt x="735" y="584"/>
                  </a:lnTo>
                  <a:lnTo>
                    <a:pt x="771" y="608"/>
                  </a:lnTo>
                  <a:lnTo>
                    <a:pt x="786" y="616"/>
                  </a:lnTo>
                  <a:lnTo>
                    <a:pt x="800" y="632"/>
                  </a:lnTo>
                  <a:lnTo>
                    <a:pt x="808" y="640"/>
                  </a:lnTo>
                  <a:lnTo>
                    <a:pt x="808" y="647"/>
                  </a:lnTo>
                  <a:lnTo>
                    <a:pt x="822" y="664"/>
                  </a:lnTo>
                  <a:lnTo>
                    <a:pt x="822" y="680"/>
                  </a:lnTo>
                  <a:lnTo>
                    <a:pt x="815" y="704"/>
                  </a:lnTo>
                  <a:lnTo>
                    <a:pt x="808" y="720"/>
                  </a:lnTo>
                  <a:lnTo>
                    <a:pt x="786" y="745"/>
                  </a:lnTo>
                  <a:lnTo>
                    <a:pt x="786" y="761"/>
                  </a:lnTo>
                  <a:lnTo>
                    <a:pt x="808" y="753"/>
                  </a:lnTo>
                  <a:lnTo>
                    <a:pt x="830" y="745"/>
                  </a:lnTo>
                  <a:lnTo>
                    <a:pt x="851" y="737"/>
                  </a:lnTo>
                  <a:lnTo>
                    <a:pt x="873" y="729"/>
                  </a:lnTo>
                  <a:lnTo>
                    <a:pt x="873" y="712"/>
                  </a:lnTo>
                  <a:lnTo>
                    <a:pt x="895" y="704"/>
                  </a:lnTo>
                  <a:lnTo>
                    <a:pt x="917" y="704"/>
                  </a:lnTo>
                  <a:lnTo>
                    <a:pt x="939" y="688"/>
                  </a:lnTo>
                  <a:lnTo>
                    <a:pt x="960" y="672"/>
                  </a:lnTo>
                  <a:lnTo>
                    <a:pt x="996" y="672"/>
                  </a:lnTo>
                  <a:lnTo>
                    <a:pt x="1033" y="672"/>
                  </a:lnTo>
                  <a:lnTo>
                    <a:pt x="1047" y="664"/>
                  </a:lnTo>
                  <a:lnTo>
                    <a:pt x="1062" y="640"/>
                  </a:lnTo>
                  <a:lnTo>
                    <a:pt x="1076" y="624"/>
                  </a:lnTo>
                  <a:lnTo>
                    <a:pt x="1098" y="608"/>
                  </a:lnTo>
                  <a:lnTo>
                    <a:pt x="1106" y="608"/>
                  </a:lnTo>
                  <a:lnTo>
                    <a:pt x="1120" y="616"/>
                  </a:lnTo>
                  <a:lnTo>
                    <a:pt x="1113" y="647"/>
                  </a:lnTo>
                  <a:lnTo>
                    <a:pt x="1113" y="664"/>
                  </a:lnTo>
                  <a:lnTo>
                    <a:pt x="1120" y="664"/>
                  </a:lnTo>
                  <a:lnTo>
                    <a:pt x="1142" y="664"/>
                  </a:lnTo>
                  <a:lnTo>
                    <a:pt x="1135" y="664"/>
                  </a:lnTo>
                  <a:lnTo>
                    <a:pt x="1164" y="655"/>
                  </a:lnTo>
                  <a:lnTo>
                    <a:pt x="1171" y="640"/>
                  </a:lnTo>
                  <a:lnTo>
                    <a:pt x="1171" y="647"/>
                  </a:lnTo>
                  <a:lnTo>
                    <a:pt x="1179" y="647"/>
                  </a:lnTo>
                  <a:lnTo>
                    <a:pt x="1164" y="655"/>
                  </a:lnTo>
                  <a:lnTo>
                    <a:pt x="1193" y="655"/>
                  </a:lnTo>
                  <a:lnTo>
                    <a:pt x="1171" y="664"/>
                  </a:lnTo>
                  <a:lnTo>
                    <a:pt x="1142" y="680"/>
                  </a:lnTo>
                  <a:lnTo>
                    <a:pt x="1149" y="672"/>
                  </a:lnTo>
                  <a:lnTo>
                    <a:pt x="1127" y="688"/>
                  </a:lnTo>
                  <a:lnTo>
                    <a:pt x="1135" y="680"/>
                  </a:lnTo>
                  <a:lnTo>
                    <a:pt x="1127" y="696"/>
                  </a:lnTo>
                  <a:lnTo>
                    <a:pt x="1135" y="704"/>
                  </a:lnTo>
                  <a:lnTo>
                    <a:pt x="1142" y="704"/>
                  </a:lnTo>
                  <a:lnTo>
                    <a:pt x="1171" y="680"/>
                  </a:lnTo>
                  <a:lnTo>
                    <a:pt x="1179" y="680"/>
                  </a:lnTo>
                  <a:lnTo>
                    <a:pt x="1186" y="680"/>
                  </a:lnTo>
                  <a:lnTo>
                    <a:pt x="1237" y="664"/>
                  </a:lnTo>
                  <a:lnTo>
                    <a:pt x="1230" y="655"/>
                  </a:lnTo>
                  <a:lnTo>
                    <a:pt x="1222" y="647"/>
                  </a:lnTo>
                  <a:lnTo>
                    <a:pt x="1215" y="647"/>
                  </a:lnTo>
                  <a:lnTo>
                    <a:pt x="1200" y="647"/>
                  </a:lnTo>
                  <a:lnTo>
                    <a:pt x="1186" y="640"/>
                  </a:lnTo>
                  <a:lnTo>
                    <a:pt x="1179" y="640"/>
                  </a:lnTo>
                  <a:lnTo>
                    <a:pt x="1179" y="616"/>
                  </a:lnTo>
                  <a:lnTo>
                    <a:pt x="1171" y="616"/>
                  </a:lnTo>
                  <a:lnTo>
                    <a:pt x="1186" y="600"/>
                  </a:lnTo>
                  <a:lnTo>
                    <a:pt x="1164" y="600"/>
                  </a:lnTo>
                  <a:lnTo>
                    <a:pt x="1164" y="592"/>
                  </a:lnTo>
                  <a:lnTo>
                    <a:pt x="1149" y="592"/>
                  </a:lnTo>
                  <a:lnTo>
                    <a:pt x="1171" y="592"/>
                  </a:lnTo>
                  <a:lnTo>
                    <a:pt x="1200" y="584"/>
                  </a:lnTo>
                  <a:lnTo>
                    <a:pt x="1200" y="567"/>
                  </a:lnTo>
                  <a:lnTo>
                    <a:pt x="1179" y="559"/>
                  </a:lnTo>
                  <a:lnTo>
                    <a:pt x="1149" y="567"/>
                  </a:lnTo>
                  <a:lnTo>
                    <a:pt x="1127" y="575"/>
                  </a:lnTo>
                  <a:lnTo>
                    <a:pt x="1106" y="592"/>
                  </a:lnTo>
                  <a:lnTo>
                    <a:pt x="1084" y="600"/>
                  </a:lnTo>
                  <a:lnTo>
                    <a:pt x="1055" y="624"/>
                  </a:lnTo>
                  <a:lnTo>
                    <a:pt x="1076" y="608"/>
                  </a:lnTo>
                  <a:lnTo>
                    <a:pt x="1091" y="592"/>
                  </a:lnTo>
                  <a:lnTo>
                    <a:pt x="1069" y="575"/>
                  </a:lnTo>
                  <a:lnTo>
                    <a:pt x="1091" y="584"/>
                  </a:lnTo>
                  <a:lnTo>
                    <a:pt x="1120" y="567"/>
                  </a:lnTo>
                  <a:lnTo>
                    <a:pt x="1149" y="559"/>
                  </a:lnTo>
                  <a:lnTo>
                    <a:pt x="1171" y="535"/>
                  </a:lnTo>
                  <a:lnTo>
                    <a:pt x="1208" y="535"/>
                  </a:lnTo>
                  <a:lnTo>
                    <a:pt x="1252" y="535"/>
                  </a:lnTo>
                  <a:lnTo>
                    <a:pt x="1288" y="535"/>
                  </a:lnTo>
                  <a:lnTo>
                    <a:pt x="1317" y="510"/>
                  </a:lnTo>
                  <a:lnTo>
                    <a:pt x="1353" y="502"/>
                  </a:lnTo>
                  <a:lnTo>
                    <a:pt x="1389" y="478"/>
                  </a:lnTo>
                  <a:lnTo>
                    <a:pt x="1382" y="478"/>
                  </a:lnTo>
                  <a:lnTo>
                    <a:pt x="1389" y="470"/>
                  </a:lnTo>
                  <a:lnTo>
                    <a:pt x="1374" y="470"/>
                  </a:lnTo>
                  <a:lnTo>
                    <a:pt x="1382" y="470"/>
                  </a:lnTo>
                  <a:lnTo>
                    <a:pt x="1389" y="462"/>
                  </a:lnTo>
                  <a:lnTo>
                    <a:pt x="1389" y="454"/>
                  </a:lnTo>
                  <a:lnTo>
                    <a:pt x="1382" y="445"/>
                  </a:lnTo>
                  <a:lnTo>
                    <a:pt x="1367" y="445"/>
                  </a:lnTo>
                  <a:lnTo>
                    <a:pt x="1367" y="429"/>
                  </a:lnTo>
                  <a:lnTo>
                    <a:pt x="1353" y="429"/>
                  </a:lnTo>
                  <a:lnTo>
                    <a:pt x="1360" y="429"/>
                  </a:lnTo>
                  <a:lnTo>
                    <a:pt x="1332" y="445"/>
                  </a:lnTo>
                  <a:lnTo>
                    <a:pt x="1310" y="454"/>
                  </a:lnTo>
                  <a:lnTo>
                    <a:pt x="1317" y="445"/>
                  </a:lnTo>
                  <a:lnTo>
                    <a:pt x="1310" y="445"/>
                  </a:lnTo>
                  <a:lnTo>
                    <a:pt x="1317" y="445"/>
                  </a:lnTo>
                  <a:lnTo>
                    <a:pt x="1353" y="429"/>
                  </a:lnTo>
                  <a:lnTo>
                    <a:pt x="1332" y="437"/>
                  </a:lnTo>
                  <a:lnTo>
                    <a:pt x="1374" y="421"/>
                  </a:lnTo>
                  <a:lnTo>
                    <a:pt x="1346" y="405"/>
                  </a:lnTo>
                  <a:lnTo>
                    <a:pt x="1346" y="413"/>
                  </a:lnTo>
                  <a:lnTo>
                    <a:pt x="1346" y="405"/>
                  </a:lnTo>
                  <a:lnTo>
                    <a:pt x="1332" y="413"/>
                  </a:lnTo>
                  <a:lnTo>
                    <a:pt x="1339" y="405"/>
                  </a:lnTo>
                  <a:lnTo>
                    <a:pt x="1332" y="405"/>
                  </a:lnTo>
                  <a:lnTo>
                    <a:pt x="1317" y="405"/>
                  </a:lnTo>
                  <a:lnTo>
                    <a:pt x="1325" y="405"/>
                  </a:lnTo>
                  <a:lnTo>
                    <a:pt x="1332" y="397"/>
                  </a:lnTo>
                  <a:lnTo>
                    <a:pt x="1332" y="389"/>
                  </a:lnTo>
                  <a:lnTo>
                    <a:pt x="1325" y="397"/>
                  </a:lnTo>
                  <a:lnTo>
                    <a:pt x="1325" y="389"/>
                  </a:lnTo>
                  <a:lnTo>
                    <a:pt x="1317" y="381"/>
                  </a:lnTo>
                  <a:lnTo>
                    <a:pt x="1310" y="381"/>
                  </a:lnTo>
                  <a:lnTo>
                    <a:pt x="1317" y="381"/>
                  </a:lnTo>
                  <a:lnTo>
                    <a:pt x="1310" y="372"/>
                  </a:lnTo>
                  <a:lnTo>
                    <a:pt x="1317" y="372"/>
                  </a:lnTo>
                  <a:lnTo>
                    <a:pt x="1310" y="364"/>
                  </a:lnTo>
                  <a:lnTo>
                    <a:pt x="1303" y="364"/>
                  </a:lnTo>
                  <a:lnTo>
                    <a:pt x="1310" y="364"/>
                  </a:lnTo>
                  <a:lnTo>
                    <a:pt x="1317" y="364"/>
                  </a:lnTo>
                  <a:lnTo>
                    <a:pt x="1325" y="356"/>
                  </a:lnTo>
                  <a:lnTo>
                    <a:pt x="1317" y="348"/>
                  </a:lnTo>
                  <a:lnTo>
                    <a:pt x="1325" y="340"/>
                  </a:lnTo>
                  <a:lnTo>
                    <a:pt x="1317" y="332"/>
                  </a:lnTo>
                  <a:lnTo>
                    <a:pt x="1303" y="332"/>
                  </a:lnTo>
                  <a:lnTo>
                    <a:pt x="1317" y="324"/>
                  </a:lnTo>
                  <a:lnTo>
                    <a:pt x="1303" y="324"/>
                  </a:lnTo>
                  <a:lnTo>
                    <a:pt x="1317" y="316"/>
                  </a:lnTo>
                  <a:lnTo>
                    <a:pt x="1310" y="307"/>
                  </a:lnTo>
                  <a:lnTo>
                    <a:pt x="1303" y="307"/>
                  </a:lnTo>
                  <a:lnTo>
                    <a:pt x="1310" y="299"/>
                  </a:lnTo>
                  <a:lnTo>
                    <a:pt x="1303" y="283"/>
                  </a:lnTo>
                  <a:lnTo>
                    <a:pt x="1295" y="283"/>
                  </a:lnTo>
                  <a:lnTo>
                    <a:pt x="1303" y="275"/>
                  </a:lnTo>
                  <a:lnTo>
                    <a:pt x="1288" y="283"/>
                  </a:lnTo>
                  <a:lnTo>
                    <a:pt x="1288" y="291"/>
                  </a:lnTo>
                  <a:lnTo>
                    <a:pt x="1281" y="291"/>
                  </a:lnTo>
                  <a:lnTo>
                    <a:pt x="1288" y="299"/>
                  </a:lnTo>
                  <a:lnTo>
                    <a:pt x="1281" y="299"/>
                  </a:lnTo>
                  <a:lnTo>
                    <a:pt x="1273" y="307"/>
                  </a:lnTo>
                  <a:lnTo>
                    <a:pt x="1266" y="316"/>
                  </a:lnTo>
                  <a:lnTo>
                    <a:pt x="1259" y="324"/>
                  </a:lnTo>
                  <a:lnTo>
                    <a:pt x="1259" y="316"/>
                  </a:lnTo>
                  <a:lnTo>
                    <a:pt x="1237" y="324"/>
                  </a:lnTo>
                  <a:lnTo>
                    <a:pt x="1222" y="332"/>
                  </a:lnTo>
                  <a:lnTo>
                    <a:pt x="1230" y="324"/>
                  </a:lnTo>
                  <a:lnTo>
                    <a:pt x="1222" y="332"/>
                  </a:lnTo>
                  <a:lnTo>
                    <a:pt x="1222" y="316"/>
                  </a:lnTo>
                  <a:lnTo>
                    <a:pt x="1215" y="332"/>
                  </a:lnTo>
                  <a:lnTo>
                    <a:pt x="1193" y="340"/>
                  </a:lnTo>
                  <a:lnTo>
                    <a:pt x="1222" y="324"/>
                  </a:lnTo>
                  <a:lnTo>
                    <a:pt x="1215" y="307"/>
                  </a:lnTo>
                  <a:lnTo>
                    <a:pt x="1193" y="316"/>
                  </a:lnTo>
                  <a:lnTo>
                    <a:pt x="1200" y="307"/>
                  </a:lnTo>
                  <a:lnTo>
                    <a:pt x="1208" y="307"/>
                  </a:lnTo>
                  <a:lnTo>
                    <a:pt x="1208" y="299"/>
                  </a:lnTo>
                  <a:lnTo>
                    <a:pt x="1215" y="283"/>
                  </a:lnTo>
                  <a:lnTo>
                    <a:pt x="1193" y="283"/>
                  </a:lnTo>
                  <a:lnTo>
                    <a:pt x="1215" y="275"/>
                  </a:lnTo>
                  <a:lnTo>
                    <a:pt x="1222" y="267"/>
                  </a:lnTo>
                  <a:lnTo>
                    <a:pt x="1222" y="259"/>
                  </a:lnTo>
                  <a:lnTo>
                    <a:pt x="1215" y="259"/>
                  </a:lnTo>
                  <a:lnTo>
                    <a:pt x="1193" y="251"/>
                  </a:lnTo>
                  <a:lnTo>
                    <a:pt x="1200" y="242"/>
                  </a:lnTo>
                  <a:lnTo>
                    <a:pt x="1193" y="242"/>
                  </a:lnTo>
                  <a:lnTo>
                    <a:pt x="1186" y="234"/>
                  </a:lnTo>
                  <a:lnTo>
                    <a:pt x="1171" y="226"/>
                  </a:lnTo>
                  <a:lnTo>
                    <a:pt x="1149" y="234"/>
                  </a:lnTo>
                  <a:lnTo>
                    <a:pt x="1135" y="234"/>
                  </a:lnTo>
                  <a:lnTo>
                    <a:pt x="1142" y="226"/>
                  </a:lnTo>
                  <a:lnTo>
                    <a:pt x="1106" y="226"/>
                  </a:lnTo>
                  <a:lnTo>
                    <a:pt x="1091" y="242"/>
                  </a:lnTo>
                  <a:lnTo>
                    <a:pt x="1091" y="251"/>
                  </a:lnTo>
                  <a:lnTo>
                    <a:pt x="1084" y="267"/>
                  </a:lnTo>
                  <a:lnTo>
                    <a:pt x="1084" y="283"/>
                  </a:lnTo>
                  <a:lnTo>
                    <a:pt x="1076" y="291"/>
                  </a:lnTo>
                  <a:lnTo>
                    <a:pt x="1069" y="291"/>
                  </a:lnTo>
                  <a:lnTo>
                    <a:pt x="1040" y="316"/>
                  </a:lnTo>
                  <a:lnTo>
                    <a:pt x="1062" y="340"/>
                  </a:lnTo>
                  <a:lnTo>
                    <a:pt x="1055" y="364"/>
                  </a:lnTo>
                  <a:lnTo>
                    <a:pt x="1040" y="389"/>
                  </a:lnTo>
                  <a:lnTo>
                    <a:pt x="1018" y="397"/>
                  </a:lnTo>
                  <a:lnTo>
                    <a:pt x="989" y="413"/>
                  </a:lnTo>
                  <a:lnTo>
                    <a:pt x="974" y="421"/>
                  </a:lnTo>
                  <a:lnTo>
                    <a:pt x="982" y="437"/>
                  </a:lnTo>
                  <a:lnTo>
                    <a:pt x="974" y="470"/>
                  </a:lnTo>
                  <a:lnTo>
                    <a:pt x="960" y="486"/>
                  </a:lnTo>
                  <a:lnTo>
                    <a:pt x="954" y="502"/>
                  </a:lnTo>
                  <a:lnTo>
                    <a:pt x="946" y="494"/>
                  </a:lnTo>
                  <a:lnTo>
                    <a:pt x="939" y="510"/>
                  </a:lnTo>
                  <a:lnTo>
                    <a:pt x="939" y="519"/>
                  </a:lnTo>
                  <a:lnTo>
                    <a:pt x="924" y="502"/>
                  </a:lnTo>
                  <a:lnTo>
                    <a:pt x="910" y="510"/>
                  </a:lnTo>
                  <a:lnTo>
                    <a:pt x="924" y="502"/>
                  </a:lnTo>
                  <a:lnTo>
                    <a:pt x="910" y="478"/>
                  </a:lnTo>
                  <a:lnTo>
                    <a:pt x="917" y="470"/>
                  </a:lnTo>
                  <a:lnTo>
                    <a:pt x="917" y="454"/>
                  </a:lnTo>
                  <a:lnTo>
                    <a:pt x="924" y="429"/>
                  </a:lnTo>
                  <a:lnTo>
                    <a:pt x="932" y="405"/>
                  </a:lnTo>
                  <a:lnTo>
                    <a:pt x="888" y="405"/>
                  </a:lnTo>
                  <a:lnTo>
                    <a:pt x="881" y="405"/>
                  </a:lnTo>
                  <a:lnTo>
                    <a:pt x="888" y="397"/>
                  </a:lnTo>
                  <a:lnTo>
                    <a:pt x="873" y="389"/>
                  </a:lnTo>
                  <a:lnTo>
                    <a:pt x="851" y="381"/>
                  </a:lnTo>
                  <a:lnTo>
                    <a:pt x="837" y="364"/>
                  </a:lnTo>
                  <a:lnTo>
                    <a:pt x="808" y="348"/>
                  </a:lnTo>
                  <a:lnTo>
                    <a:pt x="778" y="356"/>
                  </a:lnTo>
                  <a:lnTo>
                    <a:pt x="793" y="332"/>
                  </a:lnTo>
                  <a:lnTo>
                    <a:pt x="786" y="316"/>
                  </a:lnTo>
                  <a:lnTo>
                    <a:pt x="771" y="316"/>
                  </a:lnTo>
                  <a:lnTo>
                    <a:pt x="764" y="332"/>
                  </a:lnTo>
                  <a:lnTo>
                    <a:pt x="771" y="316"/>
                  </a:lnTo>
                  <a:lnTo>
                    <a:pt x="771" y="307"/>
                  </a:lnTo>
                  <a:lnTo>
                    <a:pt x="793" y="267"/>
                  </a:lnTo>
                  <a:lnTo>
                    <a:pt x="830" y="242"/>
                  </a:lnTo>
                  <a:lnTo>
                    <a:pt x="837" y="234"/>
                  </a:lnTo>
                  <a:lnTo>
                    <a:pt x="851" y="226"/>
                  </a:lnTo>
                  <a:lnTo>
                    <a:pt x="859" y="226"/>
                  </a:lnTo>
                  <a:lnTo>
                    <a:pt x="866" y="218"/>
                  </a:lnTo>
                  <a:lnTo>
                    <a:pt x="873" y="218"/>
                  </a:lnTo>
                  <a:lnTo>
                    <a:pt x="902" y="210"/>
                  </a:lnTo>
                  <a:lnTo>
                    <a:pt x="902" y="202"/>
                  </a:lnTo>
                  <a:lnTo>
                    <a:pt x="881" y="194"/>
                  </a:lnTo>
                  <a:lnTo>
                    <a:pt x="888" y="194"/>
                  </a:lnTo>
                  <a:lnTo>
                    <a:pt x="866" y="186"/>
                  </a:lnTo>
                  <a:lnTo>
                    <a:pt x="895" y="186"/>
                  </a:lnTo>
                  <a:lnTo>
                    <a:pt x="917" y="194"/>
                  </a:lnTo>
                  <a:lnTo>
                    <a:pt x="924" y="186"/>
                  </a:lnTo>
                  <a:lnTo>
                    <a:pt x="932" y="186"/>
                  </a:lnTo>
                  <a:lnTo>
                    <a:pt x="939" y="186"/>
                  </a:lnTo>
                  <a:lnTo>
                    <a:pt x="954" y="186"/>
                  </a:lnTo>
                  <a:lnTo>
                    <a:pt x="989" y="162"/>
                  </a:lnTo>
                  <a:lnTo>
                    <a:pt x="989" y="154"/>
                  </a:lnTo>
                  <a:lnTo>
                    <a:pt x="960" y="154"/>
                  </a:lnTo>
                  <a:lnTo>
                    <a:pt x="939" y="138"/>
                  </a:lnTo>
                  <a:lnTo>
                    <a:pt x="974" y="146"/>
                  </a:lnTo>
                  <a:lnTo>
                    <a:pt x="989" y="154"/>
                  </a:lnTo>
                  <a:lnTo>
                    <a:pt x="1169" y="282"/>
                  </a:lnTo>
                </a:path>
              </a:pathLst>
            </a:custGeom>
            <a:solidFill>
              <a:srgbClr val="E1E1E1"/>
            </a:solidFill>
            <a:ln w="9525">
              <a:solidFill>
                <a:srgbClr val="000000"/>
              </a:solidFill>
              <a:prstDash val="solid"/>
              <a:round/>
              <a:headEnd/>
              <a:tailEnd/>
            </a:ln>
          </p:spPr>
          <p:txBody>
            <a:bodyPr/>
            <a:lstStyle/>
            <a:p>
              <a:endParaRPr lang="en-US"/>
            </a:p>
          </p:txBody>
        </p:sp>
        <p:sp>
          <p:nvSpPr>
            <p:cNvPr id="18860" name="Freeform 446"/>
            <p:cNvSpPr>
              <a:spLocks noChangeAspect="1"/>
            </p:cNvSpPr>
            <p:nvPr/>
          </p:nvSpPr>
          <p:spPr bwMode="auto">
            <a:xfrm>
              <a:off x="1394" y="1021"/>
              <a:ext cx="315" cy="222"/>
            </a:xfrm>
            <a:custGeom>
              <a:avLst/>
              <a:gdLst>
                <a:gd name="T0" fmla="*/ 249 w 311"/>
                <a:gd name="T1" fmla="*/ 98 h 197"/>
                <a:gd name="T2" fmla="*/ 237 w 311"/>
                <a:gd name="T3" fmla="*/ 83 h 197"/>
                <a:gd name="T4" fmla="*/ 225 w 311"/>
                <a:gd name="T5" fmla="*/ 69 h 197"/>
                <a:gd name="T6" fmla="*/ 194 w 311"/>
                <a:gd name="T7" fmla="*/ 98 h 197"/>
                <a:gd name="T8" fmla="*/ 202 w 311"/>
                <a:gd name="T9" fmla="*/ 54 h 197"/>
                <a:gd name="T10" fmla="*/ 211 w 311"/>
                <a:gd name="T11" fmla="*/ 54 h 197"/>
                <a:gd name="T12" fmla="*/ 158 w 311"/>
                <a:gd name="T13" fmla="*/ 54 h 197"/>
                <a:gd name="T14" fmla="*/ 158 w 311"/>
                <a:gd name="T15" fmla="*/ 54 h 197"/>
                <a:gd name="T16" fmla="*/ 146 w 311"/>
                <a:gd name="T17" fmla="*/ 54 h 197"/>
                <a:gd name="T18" fmla="*/ 134 w 311"/>
                <a:gd name="T19" fmla="*/ 42 h 197"/>
                <a:gd name="T20" fmla="*/ 109 w 311"/>
                <a:gd name="T21" fmla="*/ 14 h 197"/>
                <a:gd name="T22" fmla="*/ 85 w 311"/>
                <a:gd name="T23" fmla="*/ 29 h 197"/>
                <a:gd name="T24" fmla="*/ 79 w 311"/>
                <a:gd name="T25" fmla="*/ 42 h 197"/>
                <a:gd name="T26" fmla="*/ 73 w 311"/>
                <a:gd name="T27" fmla="*/ 83 h 197"/>
                <a:gd name="T28" fmla="*/ 55 w 311"/>
                <a:gd name="T29" fmla="*/ 54 h 197"/>
                <a:gd name="T30" fmla="*/ 24 w 311"/>
                <a:gd name="T31" fmla="*/ 29 h 197"/>
                <a:gd name="T32" fmla="*/ 6 w 311"/>
                <a:gd name="T33" fmla="*/ 126 h 197"/>
                <a:gd name="T34" fmla="*/ 36 w 311"/>
                <a:gd name="T35" fmla="*/ 140 h 197"/>
                <a:gd name="T36" fmla="*/ 91 w 311"/>
                <a:gd name="T37" fmla="*/ 126 h 197"/>
                <a:gd name="T38" fmla="*/ 140 w 311"/>
                <a:gd name="T39" fmla="*/ 126 h 197"/>
                <a:gd name="T40" fmla="*/ 152 w 311"/>
                <a:gd name="T41" fmla="*/ 151 h 197"/>
                <a:gd name="T42" fmla="*/ 146 w 311"/>
                <a:gd name="T43" fmla="*/ 194 h 197"/>
                <a:gd name="T44" fmla="*/ 182 w 311"/>
                <a:gd name="T45" fmla="*/ 180 h 197"/>
                <a:gd name="T46" fmla="*/ 170 w 311"/>
                <a:gd name="T47" fmla="*/ 261 h 197"/>
                <a:gd name="T48" fmla="*/ 219 w 311"/>
                <a:gd name="T49" fmla="*/ 291 h 197"/>
                <a:gd name="T50" fmla="*/ 164 w 311"/>
                <a:gd name="T51" fmla="*/ 276 h 197"/>
                <a:gd name="T52" fmla="*/ 115 w 311"/>
                <a:gd name="T53" fmla="*/ 331 h 197"/>
                <a:gd name="T54" fmla="*/ 73 w 311"/>
                <a:gd name="T55" fmla="*/ 343 h 197"/>
                <a:gd name="T56" fmla="*/ 125 w 311"/>
                <a:gd name="T57" fmla="*/ 343 h 197"/>
                <a:gd name="T58" fmla="*/ 140 w 311"/>
                <a:gd name="T59" fmla="*/ 343 h 197"/>
                <a:gd name="T60" fmla="*/ 152 w 311"/>
                <a:gd name="T61" fmla="*/ 384 h 197"/>
                <a:gd name="T62" fmla="*/ 176 w 311"/>
                <a:gd name="T63" fmla="*/ 427 h 197"/>
                <a:gd name="T64" fmla="*/ 194 w 311"/>
                <a:gd name="T65" fmla="*/ 384 h 197"/>
                <a:gd name="T66" fmla="*/ 231 w 311"/>
                <a:gd name="T67" fmla="*/ 399 h 197"/>
                <a:gd name="T68" fmla="*/ 249 w 311"/>
                <a:gd name="T69" fmla="*/ 415 h 197"/>
                <a:gd name="T70" fmla="*/ 261 w 311"/>
                <a:gd name="T71" fmla="*/ 384 h 197"/>
                <a:gd name="T72" fmla="*/ 261 w 311"/>
                <a:gd name="T73" fmla="*/ 358 h 197"/>
                <a:gd name="T74" fmla="*/ 243 w 311"/>
                <a:gd name="T75" fmla="*/ 331 h 197"/>
                <a:gd name="T76" fmla="*/ 243 w 311"/>
                <a:gd name="T77" fmla="*/ 319 h 197"/>
                <a:gd name="T78" fmla="*/ 237 w 311"/>
                <a:gd name="T79" fmla="*/ 291 h 197"/>
                <a:gd name="T80" fmla="*/ 249 w 311"/>
                <a:gd name="T81" fmla="*/ 276 h 197"/>
                <a:gd name="T82" fmla="*/ 267 w 311"/>
                <a:gd name="T83" fmla="*/ 291 h 197"/>
                <a:gd name="T84" fmla="*/ 279 w 311"/>
                <a:gd name="T85" fmla="*/ 291 h 197"/>
                <a:gd name="T86" fmla="*/ 279 w 311"/>
                <a:gd name="T87" fmla="*/ 319 h 197"/>
                <a:gd name="T88" fmla="*/ 295 w 311"/>
                <a:gd name="T89" fmla="*/ 331 h 197"/>
                <a:gd name="T90" fmla="*/ 309 w 311"/>
                <a:gd name="T91" fmla="*/ 304 h 197"/>
                <a:gd name="T92" fmla="*/ 321 w 311"/>
                <a:gd name="T93" fmla="*/ 291 h 197"/>
                <a:gd name="T94" fmla="*/ 333 w 311"/>
                <a:gd name="T95" fmla="*/ 276 h 197"/>
                <a:gd name="T96" fmla="*/ 327 w 311"/>
                <a:gd name="T97" fmla="*/ 261 h 197"/>
                <a:gd name="T98" fmla="*/ 309 w 311"/>
                <a:gd name="T99" fmla="*/ 261 h 197"/>
                <a:gd name="T100" fmla="*/ 309 w 311"/>
                <a:gd name="T101" fmla="*/ 249 h 197"/>
                <a:gd name="T102" fmla="*/ 309 w 311"/>
                <a:gd name="T103" fmla="*/ 237 h 197"/>
                <a:gd name="T104" fmla="*/ 303 w 311"/>
                <a:gd name="T105" fmla="*/ 206 h 197"/>
                <a:gd name="T106" fmla="*/ 287 w 311"/>
                <a:gd name="T107" fmla="*/ 206 h 197"/>
                <a:gd name="T108" fmla="*/ 267 w 311"/>
                <a:gd name="T109" fmla="*/ 206 h 197"/>
                <a:gd name="T110" fmla="*/ 261 w 311"/>
                <a:gd name="T111" fmla="*/ 194 h 197"/>
                <a:gd name="T112" fmla="*/ 272 w 311"/>
                <a:gd name="T113" fmla="*/ 180 h 197"/>
                <a:gd name="T114" fmla="*/ 267 w 311"/>
                <a:gd name="T115" fmla="*/ 167 h 197"/>
                <a:gd name="T116" fmla="*/ 249 w 311"/>
                <a:gd name="T117" fmla="*/ 151 h 197"/>
                <a:gd name="T118" fmla="*/ 249 w 311"/>
                <a:gd name="T119" fmla="*/ 151 h 197"/>
                <a:gd name="T120" fmla="*/ 261 w 311"/>
                <a:gd name="T121" fmla="*/ 112 h 197"/>
                <a:gd name="T122" fmla="*/ 231 w 311"/>
                <a:gd name="T123" fmla="*/ 140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E1E1E1"/>
            </a:solidFill>
            <a:ln w="9525">
              <a:solidFill>
                <a:srgbClr val="000000"/>
              </a:solidFill>
              <a:prstDash val="solid"/>
              <a:round/>
              <a:headEnd/>
              <a:tailEnd/>
            </a:ln>
          </p:spPr>
          <p:txBody>
            <a:bodyPr/>
            <a:lstStyle/>
            <a:p>
              <a:endParaRPr lang="en-US"/>
            </a:p>
          </p:txBody>
        </p:sp>
        <p:sp>
          <p:nvSpPr>
            <p:cNvPr id="18861" name="Freeform 447"/>
            <p:cNvSpPr>
              <a:spLocks noChangeAspect="1"/>
            </p:cNvSpPr>
            <p:nvPr/>
          </p:nvSpPr>
          <p:spPr bwMode="auto">
            <a:xfrm>
              <a:off x="1485" y="873"/>
              <a:ext cx="389" cy="101"/>
            </a:xfrm>
            <a:custGeom>
              <a:avLst/>
              <a:gdLst>
                <a:gd name="T0" fmla="*/ 110 w 383"/>
                <a:gd name="T1" fmla="*/ 147 h 90"/>
                <a:gd name="T2" fmla="*/ 79 w 383"/>
                <a:gd name="T3" fmla="*/ 162 h 90"/>
                <a:gd name="T4" fmla="*/ 67 w 383"/>
                <a:gd name="T5" fmla="*/ 147 h 90"/>
                <a:gd name="T6" fmla="*/ 79 w 383"/>
                <a:gd name="T7" fmla="*/ 132 h 90"/>
                <a:gd name="T8" fmla="*/ 55 w 383"/>
                <a:gd name="T9" fmla="*/ 132 h 90"/>
                <a:gd name="T10" fmla="*/ 122 w 383"/>
                <a:gd name="T11" fmla="*/ 120 h 90"/>
                <a:gd name="T12" fmla="*/ 85 w 383"/>
                <a:gd name="T13" fmla="*/ 81 h 90"/>
                <a:gd name="T14" fmla="*/ 128 w 383"/>
                <a:gd name="T15" fmla="*/ 81 h 90"/>
                <a:gd name="T16" fmla="*/ 146 w 383"/>
                <a:gd name="T17" fmla="*/ 93 h 90"/>
                <a:gd name="T18" fmla="*/ 134 w 383"/>
                <a:gd name="T19" fmla="*/ 68 h 90"/>
                <a:gd name="T20" fmla="*/ 194 w 383"/>
                <a:gd name="T21" fmla="*/ 54 h 90"/>
                <a:gd name="T22" fmla="*/ 224 w 383"/>
                <a:gd name="T23" fmla="*/ 39 h 90"/>
                <a:gd name="T24" fmla="*/ 158 w 383"/>
                <a:gd name="T25" fmla="*/ 54 h 90"/>
                <a:gd name="T26" fmla="*/ 98 w 383"/>
                <a:gd name="T27" fmla="*/ 68 h 90"/>
                <a:gd name="T28" fmla="*/ 152 w 383"/>
                <a:gd name="T29" fmla="*/ 54 h 90"/>
                <a:gd name="T30" fmla="*/ 85 w 383"/>
                <a:gd name="T31" fmla="*/ 68 h 90"/>
                <a:gd name="T32" fmla="*/ 67 w 383"/>
                <a:gd name="T33" fmla="*/ 54 h 90"/>
                <a:gd name="T34" fmla="*/ 128 w 383"/>
                <a:gd name="T35" fmla="*/ 39 h 90"/>
                <a:gd name="T36" fmla="*/ 67 w 383"/>
                <a:gd name="T37" fmla="*/ 54 h 90"/>
                <a:gd name="T38" fmla="*/ 110 w 383"/>
                <a:gd name="T39" fmla="*/ 39 h 90"/>
                <a:gd name="T40" fmla="*/ 55 w 383"/>
                <a:gd name="T41" fmla="*/ 39 h 90"/>
                <a:gd name="T42" fmla="*/ 122 w 383"/>
                <a:gd name="T43" fmla="*/ 27 h 90"/>
                <a:gd name="T44" fmla="*/ 206 w 383"/>
                <a:gd name="T45" fmla="*/ 27 h 90"/>
                <a:gd name="T46" fmla="*/ 194 w 383"/>
                <a:gd name="T47" fmla="*/ 0 h 90"/>
                <a:gd name="T48" fmla="*/ 261 w 383"/>
                <a:gd name="T49" fmla="*/ 13 h 90"/>
                <a:gd name="T50" fmla="*/ 248 w 383"/>
                <a:gd name="T51" fmla="*/ 0 h 90"/>
                <a:gd name="T52" fmla="*/ 334 w 383"/>
                <a:gd name="T53" fmla="*/ 13 h 90"/>
                <a:gd name="T54" fmla="*/ 426 w 383"/>
                <a:gd name="T55" fmla="*/ 13 h 90"/>
                <a:gd name="T56" fmla="*/ 366 w 383"/>
                <a:gd name="T57" fmla="*/ 39 h 90"/>
                <a:gd name="T58" fmla="*/ 306 w 383"/>
                <a:gd name="T59" fmla="*/ 54 h 90"/>
                <a:gd name="T60" fmla="*/ 373 w 383"/>
                <a:gd name="T61" fmla="*/ 39 h 90"/>
                <a:gd name="T62" fmla="*/ 314 w 383"/>
                <a:gd name="T63" fmla="*/ 68 h 90"/>
                <a:gd name="T64" fmla="*/ 248 w 383"/>
                <a:gd name="T65" fmla="*/ 93 h 90"/>
                <a:gd name="T66" fmla="*/ 188 w 383"/>
                <a:gd name="T67" fmla="*/ 107 h 90"/>
                <a:gd name="T68" fmla="*/ 218 w 383"/>
                <a:gd name="T69" fmla="*/ 107 h 90"/>
                <a:gd name="T70" fmla="*/ 175 w 383"/>
                <a:gd name="T71" fmla="*/ 120 h 90"/>
                <a:gd name="T72" fmla="*/ 212 w 383"/>
                <a:gd name="T73" fmla="*/ 120 h 90"/>
                <a:gd name="T74" fmla="*/ 152 w 383"/>
                <a:gd name="T75" fmla="*/ 147 h 90"/>
                <a:gd name="T76" fmla="*/ 152 w 383"/>
                <a:gd name="T77" fmla="*/ 162 h 90"/>
                <a:gd name="T78" fmla="*/ 110 w 383"/>
                <a:gd name="T79" fmla="*/ 176 h 90"/>
                <a:gd name="T80" fmla="*/ 140 w 383"/>
                <a:gd name="T81" fmla="*/ 186 h 90"/>
                <a:gd name="T82" fmla="*/ 98 w 383"/>
                <a:gd name="T83" fmla="*/ 202 h 90"/>
                <a:gd name="T84" fmla="*/ 0 w 383"/>
                <a:gd name="T85" fmla="*/ 186 h 90"/>
                <a:gd name="T86" fmla="*/ 30 w 383"/>
                <a:gd name="T87" fmla="*/ 176 h 90"/>
                <a:gd name="T88" fmla="*/ 24 w 383"/>
                <a:gd name="T89" fmla="*/ 162 h 90"/>
                <a:gd name="T90" fmla="*/ 79 w 383"/>
                <a:gd name="T91" fmla="*/ 162 h 90"/>
                <a:gd name="T92" fmla="*/ 110 w 383"/>
                <a:gd name="T93" fmla="*/ 147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E1E1E1"/>
            </a:solidFill>
            <a:ln w="9525">
              <a:solidFill>
                <a:srgbClr val="000000"/>
              </a:solidFill>
              <a:prstDash val="solid"/>
              <a:round/>
              <a:headEnd/>
              <a:tailEnd/>
            </a:ln>
          </p:spPr>
          <p:txBody>
            <a:bodyPr/>
            <a:lstStyle/>
            <a:p>
              <a:endParaRPr lang="en-US"/>
            </a:p>
          </p:txBody>
        </p:sp>
        <p:sp>
          <p:nvSpPr>
            <p:cNvPr id="18862" name="Freeform 448"/>
            <p:cNvSpPr>
              <a:spLocks noChangeAspect="1"/>
            </p:cNvSpPr>
            <p:nvPr/>
          </p:nvSpPr>
          <p:spPr bwMode="auto">
            <a:xfrm>
              <a:off x="1018" y="1028"/>
              <a:ext cx="213" cy="88"/>
            </a:xfrm>
            <a:custGeom>
              <a:avLst/>
              <a:gdLst>
                <a:gd name="T0" fmla="*/ 152 w 210"/>
                <a:gd name="T1" fmla="*/ 167 h 78"/>
                <a:gd name="T2" fmla="*/ 146 w 210"/>
                <a:gd name="T3" fmla="*/ 152 h 78"/>
                <a:gd name="T4" fmla="*/ 140 w 210"/>
                <a:gd name="T5" fmla="*/ 152 h 78"/>
                <a:gd name="T6" fmla="*/ 113 w 210"/>
                <a:gd name="T7" fmla="*/ 167 h 78"/>
                <a:gd name="T8" fmla="*/ 73 w 210"/>
                <a:gd name="T9" fmla="*/ 167 h 78"/>
                <a:gd name="T10" fmla="*/ 30 w 210"/>
                <a:gd name="T11" fmla="*/ 181 h 78"/>
                <a:gd name="T12" fmla="*/ 43 w 210"/>
                <a:gd name="T13" fmla="*/ 167 h 78"/>
                <a:gd name="T14" fmla="*/ 0 w 210"/>
                <a:gd name="T15" fmla="*/ 141 h 78"/>
                <a:gd name="T16" fmla="*/ 6 w 210"/>
                <a:gd name="T17" fmla="*/ 112 h 78"/>
                <a:gd name="T18" fmla="*/ 55 w 210"/>
                <a:gd name="T19" fmla="*/ 112 h 78"/>
                <a:gd name="T20" fmla="*/ 91 w 210"/>
                <a:gd name="T21" fmla="*/ 112 h 78"/>
                <a:gd name="T22" fmla="*/ 55 w 210"/>
                <a:gd name="T23" fmla="*/ 98 h 78"/>
                <a:gd name="T24" fmla="*/ 12 w 210"/>
                <a:gd name="T25" fmla="*/ 98 h 78"/>
                <a:gd name="T26" fmla="*/ 6 w 210"/>
                <a:gd name="T27" fmla="*/ 86 h 78"/>
                <a:gd name="T28" fmla="*/ 61 w 210"/>
                <a:gd name="T29" fmla="*/ 70 h 78"/>
                <a:gd name="T30" fmla="*/ 18 w 210"/>
                <a:gd name="T31" fmla="*/ 70 h 78"/>
                <a:gd name="T32" fmla="*/ 30 w 210"/>
                <a:gd name="T33" fmla="*/ 55 h 78"/>
                <a:gd name="T34" fmla="*/ 12 w 210"/>
                <a:gd name="T35" fmla="*/ 55 h 78"/>
                <a:gd name="T36" fmla="*/ 43 w 210"/>
                <a:gd name="T37" fmla="*/ 29 h 78"/>
                <a:gd name="T38" fmla="*/ 43 w 210"/>
                <a:gd name="T39" fmla="*/ 29 h 78"/>
                <a:gd name="T40" fmla="*/ 113 w 210"/>
                <a:gd name="T41" fmla="*/ 0 h 78"/>
                <a:gd name="T42" fmla="*/ 113 w 210"/>
                <a:gd name="T43" fmla="*/ 0 h 78"/>
                <a:gd name="T44" fmla="*/ 91 w 210"/>
                <a:gd name="T45" fmla="*/ 29 h 78"/>
                <a:gd name="T46" fmla="*/ 113 w 210"/>
                <a:gd name="T47" fmla="*/ 14 h 78"/>
                <a:gd name="T48" fmla="*/ 128 w 210"/>
                <a:gd name="T49" fmla="*/ 14 h 78"/>
                <a:gd name="T50" fmla="*/ 140 w 210"/>
                <a:gd name="T51" fmla="*/ 29 h 78"/>
                <a:gd name="T52" fmla="*/ 128 w 210"/>
                <a:gd name="T53" fmla="*/ 42 h 78"/>
                <a:gd name="T54" fmla="*/ 134 w 210"/>
                <a:gd name="T55" fmla="*/ 29 h 78"/>
                <a:gd name="T56" fmla="*/ 152 w 210"/>
                <a:gd name="T57" fmla="*/ 29 h 78"/>
                <a:gd name="T58" fmla="*/ 158 w 210"/>
                <a:gd name="T59" fmla="*/ 14 h 78"/>
                <a:gd name="T60" fmla="*/ 158 w 210"/>
                <a:gd name="T61" fmla="*/ 14 h 78"/>
                <a:gd name="T62" fmla="*/ 170 w 210"/>
                <a:gd name="T63" fmla="*/ 29 h 78"/>
                <a:gd name="T64" fmla="*/ 164 w 210"/>
                <a:gd name="T65" fmla="*/ 55 h 78"/>
                <a:gd name="T66" fmla="*/ 176 w 210"/>
                <a:gd name="T67" fmla="*/ 42 h 78"/>
                <a:gd name="T68" fmla="*/ 194 w 210"/>
                <a:gd name="T69" fmla="*/ 0 h 78"/>
                <a:gd name="T70" fmla="*/ 213 w 210"/>
                <a:gd name="T71" fmla="*/ 0 h 78"/>
                <a:gd name="T72" fmla="*/ 219 w 210"/>
                <a:gd name="T73" fmla="*/ 29 h 78"/>
                <a:gd name="T74" fmla="*/ 207 w 210"/>
                <a:gd name="T75" fmla="*/ 70 h 78"/>
                <a:gd name="T76" fmla="*/ 207 w 210"/>
                <a:gd name="T77" fmla="*/ 98 h 78"/>
                <a:gd name="T78" fmla="*/ 213 w 210"/>
                <a:gd name="T79" fmla="*/ 98 h 78"/>
                <a:gd name="T80" fmla="*/ 231 w 210"/>
                <a:gd name="T81" fmla="*/ 112 h 78"/>
                <a:gd name="T82" fmla="*/ 231 w 210"/>
                <a:gd name="T83" fmla="*/ 126 h 78"/>
                <a:gd name="T84" fmla="*/ 219 w 210"/>
                <a:gd name="T85" fmla="*/ 141 h 78"/>
                <a:gd name="T86" fmla="*/ 225 w 210"/>
                <a:gd name="T87" fmla="*/ 126 h 78"/>
                <a:gd name="T88" fmla="*/ 213 w 210"/>
                <a:gd name="T89" fmla="*/ 126 h 78"/>
                <a:gd name="T90" fmla="*/ 207 w 210"/>
                <a:gd name="T91" fmla="*/ 126 h 78"/>
                <a:gd name="T92" fmla="*/ 201 w 210"/>
                <a:gd name="T93" fmla="*/ 141 h 78"/>
                <a:gd name="T94" fmla="*/ 194 w 210"/>
                <a:gd name="T95" fmla="*/ 141 h 78"/>
                <a:gd name="T96" fmla="*/ 185 w 210"/>
                <a:gd name="T97" fmla="*/ 152 h 78"/>
                <a:gd name="T98" fmla="*/ 207 w 210"/>
                <a:gd name="T99" fmla="*/ 141 h 78"/>
                <a:gd name="T100" fmla="*/ 207 w 210"/>
                <a:gd name="T101" fmla="*/ 152 h 78"/>
                <a:gd name="T102" fmla="*/ 201 w 210"/>
                <a:gd name="T103" fmla="*/ 167 h 78"/>
                <a:gd name="T104" fmla="*/ 152 w 210"/>
                <a:gd name="T105" fmla="*/ 167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E1E1E1"/>
            </a:solidFill>
            <a:ln w="9525">
              <a:solidFill>
                <a:srgbClr val="000000"/>
              </a:solidFill>
              <a:prstDash val="solid"/>
              <a:round/>
              <a:headEnd/>
              <a:tailEnd/>
            </a:ln>
          </p:spPr>
          <p:txBody>
            <a:bodyPr/>
            <a:lstStyle/>
            <a:p>
              <a:endParaRPr lang="en-US"/>
            </a:p>
          </p:txBody>
        </p:sp>
        <p:sp>
          <p:nvSpPr>
            <p:cNvPr id="18863" name="Freeform 449"/>
            <p:cNvSpPr>
              <a:spLocks noChangeAspect="1"/>
            </p:cNvSpPr>
            <p:nvPr/>
          </p:nvSpPr>
          <p:spPr bwMode="auto">
            <a:xfrm>
              <a:off x="959" y="1008"/>
              <a:ext cx="150" cy="61"/>
            </a:xfrm>
            <a:custGeom>
              <a:avLst/>
              <a:gdLst>
                <a:gd name="T0" fmla="*/ 65 w 149"/>
                <a:gd name="T1" fmla="*/ 86 h 54"/>
                <a:gd name="T2" fmla="*/ 41 w 149"/>
                <a:gd name="T3" fmla="*/ 112 h 54"/>
                <a:gd name="T4" fmla="*/ 12 w 149"/>
                <a:gd name="T5" fmla="*/ 127 h 54"/>
                <a:gd name="T6" fmla="*/ 6 w 149"/>
                <a:gd name="T7" fmla="*/ 98 h 54"/>
                <a:gd name="T8" fmla="*/ 0 w 149"/>
                <a:gd name="T9" fmla="*/ 86 h 54"/>
                <a:gd name="T10" fmla="*/ 18 w 149"/>
                <a:gd name="T11" fmla="*/ 55 h 54"/>
                <a:gd name="T12" fmla="*/ 30 w 149"/>
                <a:gd name="T13" fmla="*/ 42 h 54"/>
                <a:gd name="T14" fmla="*/ 53 w 149"/>
                <a:gd name="T15" fmla="*/ 14 h 54"/>
                <a:gd name="T16" fmla="*/ 53 w 149"/>
                <a:gd name="T17" fmla="*/ 0 h 54"/>
                <a:gd name="T18" fmla="*/ 108 w 149"/>
                <a:gd name="T19" fmla="*/ 0 h 54"/>
                <a:gd name="T20" fmla="*/ 120 w 149"/>
                <a:gd name="T21" fmla="*/ 14 h 54"/>
                <a:gd name="T22" fmla="*/ 120 w 149"/>
                <a:gd name="T23" fmla="*/ 14 h 54"/>
                <a:gd name="T24" fmla="*/ 150 w 149"/>
                <a:gd name="T25" fmla="*/ 0 h 54"/>
                <a:gd name="T26" fmla="*/ 156 w 149"/>
                <a:gd name="T27" fmla="*/ 29 h 54"/>
                <a:gd name="T28" fmla="*/ 126 w 149"/>
                <a:gd name="T29" fmla="*/ 55 h 54"/>
                <a:gd name="T30" fmla="*/ 90 w 149"/>
                <a:gd name="T31" fmla="*/ 70 h 54"/>
                <a:gd name="T32" fmla="*/ 65 w 149"/>
                <a:gd name="T33" fmla="*/ 86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E1E1E1"/>
            </a:solidFill>
            <a:ln w="9525">
              <a:solidFill>
                <a:srgbClr val="000000"/>
              </a:solidFill>
              <a:prstDash val="solid"/>
              <a:round/>
              <a:headEnd/>
              <a:tailEnd/>
            </a:ln>
          </p:spPr>
          <p:txBody>
            <a:bodyPr/>
            <a:lstStyle/>
            <a:p>
              <a:endParaRPr lang="en-US"/>
            </a:p>
          </p:txBody>
        </p:sp>
        <p:sp>
          <p:nvSpPr>
            <p:cNvPr id="18864" name="Freeform 450"/>
            <p:cNvSpPr>
              <a:spLocks noChangeAspect="1"/>
            </p:cNvSpPr>
            <p:nvPr/>
          </p:nvSpPr>
          <p:spPr bwMode="auto">
            <a:xfrm>
              <a:off x="1594" y="1466"/>
              <a:ext cx="104" cy="102"/>
            </a:xfrm>
            <a:custGeom>
              <a:avLst/>
              <a:gdLst>
                <a:gd name="T0" fmla="*/ 67 w 101"/>
                <a:gd name="T1" fmla="*/ 173 h 90"/>
                <a:gd name="T2" fmla="*/ 67 w 101"/>
                <a:gd name="T3" fmla="*/ 173 h 90"/>
                <a:gd name="T4" fmla="*/ 31 w 101"/>
                <a:gd name="T5" fmla="*/ 173 h 90"/>
                <a:gd name="T6" fmla="*/ 0 w 101"/>
                <a:gd name="T7" fmla="*/ 173 h 90"/>
                <a:gd name="T8" fmla="*/ 6 w 101"/>
                <a:gd name="T9" fmla="*/ 160 h 90"/>
                <a:gd name="T10" fmla="*/ 25 w 101"/>
                <a:gd name="T11" fmla="*/ 128 h 90"/>
                <a:gd name="T12" fmla="*/ 6 w 101"/>
                <a:gd name="T13" fmla="*/ 128 h 90"/>
                <a:gd name="T14" fmla="*/ 12 w 101"/>
                <a:gd name="T15" fmla="*/ 128 h 90"/>
                <a:gd name="T16" fmla="*/ 31 w 101"/>
                <a:gd name="T17" fmla="*/ 100 h 90"/>
                <a:gd name="T18" fmla="*/ 31 w 101"/>
                <a:gd name="T19" fmla="*/ 113 h 90"/>
                <a:gd name="T20" fmla="*/ 37 w 101"/>
                <a:gd name="T21" fmla="*/ 100 h 90"/>
                <a:gd name="T22" fmla="*/ 31 w 101"/>
                <a:gd name="T23" fmla="*/ 86 h 90"/>
                <a:gd name="T24" fmla="*/ 37 w 101"/>
                <a:gd name="T25" fmla="*/ 86 h 90"/>
                <a:gd name="T26" fmla="*/ 59 w 101"/>
                <a:gd name="T27" fmla="*/ 29 h 90"/>
                <a:gd name="T28" fmla="*/ 79 w 101"/>
                <a:gd name="T29" fmla="*/ 0 h 90"/>
                <a:gd name="T30" fmla="*/ 85 w 101"/>
                <a:gd name="T31" fmla="*/ 0 h 90"/>
                <a:gd name="T32" fmla="*/ 94 w 101"/>
                <a:gd name="T33" fmla="*/ 0 h 90"/>
                <a:gd name="T34" fmla="*/ 85 w 101"/>
                <a:gd name="T35" fmla="*/ 0 h 90"/>
                <a:gd name="T36" fmla="*/ 85 w 101"/>
                <a:gd name="T37" fmla="*/ 14 h 90"/>
                <a:gd name="T38" fmla="*/ 79 w 101"/>
                <a:gd name="T39" fmla="*/ 29 h 90"/>
                <a:gd name="T40" fmla="*/ 59 w 101"/>
                <a:gd name="T41" fmla="*/ 86 h 90"/>
                <a:gd name="T42" fmla="*/ 73 w 101"/>
                <a:gd name="T43" fmla="*/ 58 h 90"/>
                <a:gd name="T44" fmla="*/ 73 w 101"/>
                <a:gd name="T45" fmla="*/ 74 h 90"/>
                <a:gd name="T46" fmla="*/ 85 w 101"/>
                <a:gd name="T47" fmla="*/ 74 h 90"/>
                <a:gd name="T48" fmla="*/ 73 w 101"/>
                <a:gd name="T49" fmla="*/ 86 h 90"/>
                <a:gd name="T50" fmla="*/ 73 w 101"/>
                <a:gd name="T51" fmla="*/ 86 h 90"/>
                <a:gd name="T52" fmla="*/ 85 w 101"/>
                <a:gd name="T53" fmla="*/ 86 h 90"/>
                <a:gd name="T54" fmla="*/ 79 w 101"/>
                <a:gd name="T55" fmla="*/ 100 h 90"/>
                <a:gd name="T56" fmla="*/ 103 w 101"/>
                <a:gd name="T57" fmla="*/ 86 h 90"/>
                <a:gd name="T58" fmla="*/ 103 w 101"/>
                <a:gd name="T59" fmla="*/ 100 h 90"/>
                <a:gd name="T60" fmla="*/ 116 w 101"/>
                <a:gd name="T61" fmla="*/ 100 h 90"/>
                <a:gd name="T62" fmla="*/ 103 w 101"/>
                <a:gd name="T63" fmla="*/ 113 h 90"/>
                <a:gd name="T64" fmla="*/ 110 w 101"/>
                <a:gd name="T65" fmla="*/ 128 h 90"/>
                <a:gd name="T66" fmla="*/ 103 w 101"/>
                <a:gd name="T67" fmla="*/ 144 h 90"/>
                <a:gd name="T68" fmla="*/ 123 w 101"/>
                <a:gd name="T69" fmla="*/ 128 h 90"/>
                <a:gd name="T70" fmla="*/ 103 w 101"/>
                <a:gd name="T71" fmla="*/ 160 h 90"/>
                <a:gd name="T72" fmla="*/ 103 w 101"/>
                <a:gd name="T73" fmla="*/ 160 h 90"/>
                <a:gd name="T74" fmla="*/ 103 w 101"/>
                <a:gd name="T75" fmla="*/ 160 h 90"/>
                <a:gd name="T76" fmla="*/ 103 w 101"/>
                <a:gd name="T77" fmla="*/ 173 h 90"/>
                <a:gd name="T78" fmla="*/ 123 w 101"/>
                <a:gd name="T79" fmla="*/ 144 h 90"/>
                <a:gd name="T80" fmla="*/ 116 w 101"/>
                <a:gd name="T81" fmla="*/ 173 h 90"/>
                <a:gd name="T82" fmla="*/ 123 w 101"/>
                <a:gd name="T83" fmla="*/ 173 h 90"/>
                <a:gd name="T84" fmla="*/ 123 w 101"/>
                <a:gd name="T85" fmla="*/ 173 h 90"/>
                <a:gd name="T86" fmla="*/ 110 w 101"/>
                <a:gd name="T87" fmla="*/ 215 h 90"/>
                <a:gd name="T88" fmla="*/ 103 w 101"/>
                <a:gd name="T89" fmla="*/ 215 h 90"/>
                <a:gd name="T90" fmla="*/ 103 w 101"/>
                <a:gd name="T91" fmla="*/ 201 h 90"/>
                <a:gd name="T92" fmla="*/ 85 w 101"/>
                <a:gd name="T93" fmla="*/ 215 h 90"/>
                <a:gd name="T94" fmla="*/ 103 w 101"/>
                <a:gd name="T95" fmla="*/ 173 h 90"/>
                <a:gd name="T96" fmla="*/ 94 w 101"/>
                <a:gd name="T97" fmla="*/ 160 h 90"/>
                <a:gd name="T98" fmla="*/ 85 w 101"/>
                <a:gd name="T99" fmla="*/ 186 h 90"/>
                <a:gd name="T100" fmla="*/ 85 w 101"/>
                <a:gd name="T101" fmla="*/ 173 h 90"/>
                <a:gd name="T102" fmla="*/ 59 w 101"/>
                <a:gd name="T103" fmla="*/ 215 h 90"/>
                <a:gd name="T104" fmla="*/ 59 w 101"/>
                <a:gd name="T105" fmla="*/ 201 h 90"/>
                <a:gd name="T106" fmla="*/ 79 w 101"/>
                <a:gd name="T107" fmla="*/ 173 h 90"/>
                <a:gd name="T108" fmla="*/ 79 w 101"/>
                <a:gd name="T109" fmla="*/ 173 h 90"/>
                <a:gd name="T110" fmla="*/ 79 w 101"/>
                <a:gd name="T111" fmla="*/ 173 h 90"/>
                <a:gd name="T112" fmla="*/ 73 w 101"/>
                <a:gd name="T113" fmla="*/ 173 h 90"/>
                <a:gd name="T114" fmla="*/ 67 w 101"/>
                <a:gd name="T115" fmla="*/ 186 h 90"/>
                <a:gd name="T116" fmla="*/ 59 w 101"/>
                <a:gd name="T117" fmla="*/ 186 h 90"/>
                <a:gd name="T118" fmla="*/ 67 w 101"/>
                <a:gd name="T119" fmla="*/ 173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E1E1E1"/>
            </a:solidFill>
            <a:ln w="9525">
              <a:solidFill>
                <a:srgbClr val="000000"/>
              </a:solidFill>
              <a:prstDash val="solid"/>
              <a:round/>
              <a:headEnd/>
              <a:tailEnd/>
            </a:ln>
          </p:spPr>
          <p:txBody>
            <a:bodyPr/>
            <a:lstStyle/>
            <a:p>
              <a:endParaRPr lang="en-US"/>
            </a:p>
          </p:txBody>
        </p:sp>
        <p:sp>
          <p:nvSpPr>
            <p:cNvPr id="18865" name="Freeform 451"/>
            <p:cNvSpPr>
              <a:spLocks noChangeAspect="1"/>
            </p:cNvSpPr>
            <p:nvPr/>
          </p:nvSpPr>
          <p:spPr bwMode="auto">
            <a:xfrm>
              <a:off x="1394" y="967"/>
              <a:ext cx="183" cy="34"/>
            </a:xfrm>
            <a:custGeom>
              <a:avLst/>
              <a:gdLst>
                <a:gd name="T0" fmla="*/ 79 w 180"/>
                <a:gd name="T1" fmla="*/ 29 h 30"/>
                <a:gd name="T2" fmla="*/ 61 w 180"/>
                <a:gd name="T3" fmla="*/ 14 h 30"/>
                <a:gd name="T4" fmla="*/ 85 w 180"/>
                <a:gd name="T5" fmla="*/ 14 h 30"/>
                <a:gd name="T6" fmla="*/ 37 w 180"/>
                <a:gd name="T7" fmla="*/ 14 h 30"/>
                <a:gd name="T8" fmla="*/ 49 w 180"/>
                <a:gd name="T9" fmla="*/ 0 h 30"/>
                <a:gd name="T10" fmla="*/ 0 w 180"/>
                <a:gd name="T11" fmla="*/ 0 h 30"/>
                <a:gd name="T12" fmla="*/ 43 w 180"/>
                <a:gd name="T13" fmla="*/ 14 h 30"/>
                <a:gd name="T14" fmla="*/ 37 w 180"/>
                <a:gd name="T15" fmla="*/ 42 h 30"/>
                <a:gd name="T16" fmla="*/ 24 w 180"/>
                <a:gd name="T17" fmla="*/ 74 h 30"/>
                <a:gd name="T18" fmla="*/ 67 w 180"/>
                <a:gd name="T19" fmla="*/ 74 h 30"/>
                <a:gd name="T20" fmla="*/ 110 w 180"/>
                <a:gd name="T21" fmla="*/ 74 h 30"/>
                <a:gd name="T22" fmla="*/ 153 w 180"/>
                <a:gd name="T23" fmla="*/ 74 h 30"/>
                <a:gd name="T24" fmla="*/ 195 w 180"/>
                <a:gd name="T25" fmla="*/ 74 h 30"/>
                <a:gd name="T26" fmla="*/ 201 w 180"/>
                <a:gd name="T27" fmla="*/ 42 h 30"/>
                <a:gd name="T28" fmla="*/ 171 w 180"/>
                <a:gd name="T29" fmla="*/ 29 h 30"/>
                <a:gd name="T30" fmla="*/ 79 w 180"/>
                <a:gd name="T31" fmla="*/ 29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E1E1E1"/>
            </a:solidFill>
            <a:ln w="9525">
              <a:solidFill>
                <a:srgbClr val="000000"/>
              </a:solidFill>
              <a:prstDash val="solid"/>
              <a:round/>
              <a:headEnd/>
              <a:tailEnd/>
            </a:ln>
          </p:spPr>
          <p:txBody>
            <a:bodyPr/>
            <a:lstStyle/>
            <a:p>
              <a:endParaRPr lang="en-US"/>
            </a:p>
          </p:txBody>
        </p:sp>
        <p:sp>
          <p:nvSpPr>
            <p:cNvPr id="18866" name="Freeform 452"/>
            <p:cNvSpPr>
              <a:spLocks noChangeAspect="1"/>
            </p:cNvSpPr>
            <p:nvPr/>
          </p:nvSpPr>
          <p:spPr bwMode="auto">
            <a:xfrm>
              <a:off x="1456" y="900"/>
              <a:ext cx="115" cy="40"/>
            </a:xfrm>
            <a:custGeom>
              <a:avLst/>
              <a:gdLst>
                <a:gd name="T0" fmla="*/ 24 w 114"/>
                <a:gd name="T1" fmla="*/ 24 h 36"/>
                <a:gd name="T2" fmla="*/ 18 w 114"/>
                <a:gd name="T3" fmla="*/ 13 h 36"/>
                <a:gd name="T4" fmla="*/ 54 w 114"/>
                <a:gd name="T5" fmla="*/ 0 h 36"/>
                <a:gd name="T6" fmla="*/ 109 w 114"/>
                <a:gd name="T7" fmla="*/ 13 h 36"/>
                <a:gd name="T8" fmla="*/ 97 w 114"/>
                <a:gd name="T9" fmla="*/ 37 h 36"/>
                <a:gd name="T10" fmla="*/ 121 w 114"/>
                <a:gd name="T11" fmla="*/ 51 h 36"/>
                <a:gd name="T12" fmla="*/ 79 w 114"/>
                <a:gd name="T13" fmla="*/ 63 h 36"/>
                <a:gd name="T14" fmla="*/ 54 w 114"/>
                <a:gd name="T15" fmla="*/ 74 h 36"/>
                <a:gd name="T16" fmla="*/ 48 w 114"/>
                <a:gd name="T17" fmla="*/ 63 h 36"/>
                <a:gd name="T18" fmla="*/ 48 w 114"/>
                <a:gd name="T19" fmla="*/ 74 h 36"/>
                <a:gd name="T20" fmla="*/ 6 w 114"/>
                <a:gd name="T21" fmla="*/ 63 h 36"/>
                <a:gd name="T22" fmla="*/ 54 w 114"/>
                <a:gd name="T23" fmla="*/ 51 h 36"/>
                <a:gd name="T24" fmla="*/ 0 w 114"/>
                <a:gd name="T25" fmla="*/ 37 h 36"/>
                <a:gd name="T26" fmla="*/ 24 w 114"/>
                <a:gd name="T27" fmla="*/ 24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8867" name="Freeform 453"/>
            <p:cNvSpPr>
              <a:spLocks noChangeAspect="1"/>
            </p:cNvSpPr>
            <p:nvPr/>
          </p:nvSpPr>
          <p:spPr bwMode="auto">
            <a:xfrm>
              <a:off x="1116" y="967"/>
              <a:ext cx="157" cy="41"/>
            </a:xfrm>
            <a:custGeom>
              <a:avLst/>
              <a:gdLst>
                <a:gd name="T0" fmla="*/ 42 w 156"/>
                <a:gd name="T1" fmla="*/ 92 h 36"/>
                <a:gd name="T2" fmla="*/ 30 w 156"/>
                <a:gd name="T3" fmla="*/ 74 h 36"/>
                <a:gd name="T4" fmla="*/ 85 w 156"/>
                <a:gd name="T5" fmla="*/ 59 h 36"/>
                <a:gd name="T6" fmla="*/ 42 w 156"/>
                <a:gd name="T7" fmla="*/ 59 h 36"/>
                <a:gd name="T8" fmla="*/ 0 w 156"/>
                <a:gd name="T9" fmla="*/ 59 h 36"/>
                <a:gd name="T10" fmla="*/ 42 w 156"/>
                <a:gd name="T11" fmla="*/ 46 h 36"/>
                <a:gd name="T12" fmla="*/ 24 w 156"/>
                <a:gd name="T13" fmla="*/ 31 h 36"/>
                <a:gd name="T14" fmla="*/ 48 w 156"/>
                <a:gd name="T15" fmla="*/ 31 h 36"/>
                <a:gd name="T16" fmla="*/ 36 w 156"/>
                <a:gd name="T17" fmla="*/ 15 h 36"/>
                <a:gd name="T18" fmla="*/ 85 w 156"/>
                <a:gd name="T19" fmla="*/ 31 h 36"/>
                <a:gd name="T20" fmla="*/ 115 w 156"/>
                <a:gd name="T21" fmla="*/ 46 h 36"/>
                <a:gd name="T22" fmla="*/ 121 w 156"/>
                <a:gd name="T23" fmla="*/ 15 h 36"/>
                <a:gd name="T24" fmla="*/ 145 w 156"/>
                <a:gd name="T25" fmla="*/ 0 h 36"/>
                <a:gd name="T26" fmla="*/ 133 w 156"/>
                <a:gd name="T27" fmla="*/ 31 h 36"/>
                <a:gd name="T28" fmla="*/ 163 w 156"/>
                <a:gd name="T29" fmla="*/ 31 h 36"/>
                <a:gd name="T30" fmla="*/ 139 w 156"/>
                <a:gd name="T31" fmla="*/ 59 h 36"/>
                <a:gd name="T32" fmla="*/ 121 w 156"/>
                <a:gd name="T33" fmla="*/ 59 h 36"/>
                <a:gd name="T34" fmla="*/ 42 w 156"/>
                <a:gd name="T35" fmla="*/ 92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E1E1E1"/>
            </a:solidFill>
            <a:ln w="9525">
              <a:solidFill>
                <a:srgbClr val="000000"/>
              </a:solidFill>
              <a:prstDash val="solid"/>
              <a:round/>
              <a:headEnd/>
              <a:tailEnd/>
            </a:ln>
          </p:spPr>
          <p:txBody>
            <a:bodyPr/>
            <a:lstStyle/>
            <a:p>
              <a:endParaRPr lang="en-US"/>
            </a:p>
          </p:txBody>
        </p:sp>
        <p:sp>
          <p:nvSpPr>
            <p:cNvPr id="18868" name="Freeform 454"/>
            <p:cNvSpPr>
              <a:spLocks noChangeAspect="1"/>
            </p:cNvSpPr>
            <p:nvPr/>
          </p:nvSpPr>
          <p:spPr bwMode="auto">
            <a:xfrm>
              <a:off x="1328" y="1170"/>
              <a:ext cx="96" cy="53"/>
            </a:xfrm>
            <a:custGeom>
              <a:avLst/>
              <a:gdLst>
                <a:gd name="T0" fmla="*/ 66 w 96"/>
                <a:gd name="T1" fmla="*/ 80 h 47"/>
                <a:gd name="T2" fmla="*/ 60 w 96"/>
                <a:gd name="T3" fmla="*/ 68 h 47"/>
                <a:gd name="T4" fmla="*/ 60 w 96"/>
                <a:gd name="T5" fmla="*/ 68 h 47"/>
                <a:gd name="T6" fmla="*/ 54 w 96"/>
                <a:gd name="T7" fmla="*/ 68 h 47"/>
                <a:gd name="T8" fmla="*/ 18 w 96"/>
                <a:gd name="T9" fmla="*/ 111 h 47"/>
                <a:gd name="T10" fmla="*/ 18 w 96"/>
                <a:gd name="T11" fmla="*/ 80 h 47"/>
                <a:gd name="T12" fmla="*/ 0 w 96"/>
                <a:gd name="T13" fmla="*/ 80 h 47"/>
                <a:gd name="T14" fmla="*/ 18 w 96"/>
                <a:gd name="T15" fmla="*/ 53 h 47"/>
                <a:gd name="T16" fmla="*/ 30 w 96"/>
                <a:gd name="T17" fmla="*/ 29 h 47"/>
                <a:gd name="T18" fmla="*/ 42 w 96"/>
                <a:gd name="T19" fmla="*/ 0 h 47"/>
                <a:gd name="T20" fmla="*/ 54 w 96"/>
                <a:gd name="T21" fmla="*/ 0 h 47"/>
                <a:gd name="T22" fmla="*/ 48 w 96"/>
                <a:gd name="T23" fmla="*/ 14 h 47"/>
                <a:gd name="T24" fmla="*/ 60 w 96"/>
                <a:gd name="T25" fmla="*/ 14 h 47"/>
                <a:gd name="T26" fmla="*/ 84 w 96"/>
                <a:gd name="T27" fmla="*/ 53 h 47"/>
                <a:gd name="T28" fmla="*/ 72 w 96"/>
                <a:gd name="T29" fmla="*/ 68 h 47"/>
                <a:gd name="T30" fmla="*/ 96 w 96"/>
                <a:gd name="T31" fmla="*/ 68 h 47"/>
                <a:gd name="T32" fmla="*/ 96 w 96"/>
                <a:gd name="T33" fmla="*/ 80 h 47"/>
                <a:gd name="T34" fmla="*/ 78 w 96"/>
                <a:gd name="T35" fmla="*/ 97 h 47"/>
                <a:gd name="T36" fmla="*/ 66 w 96"/>
                <a:gd name="T37" fmla="*/ 80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E1E1E1"/>
            </a:solidFill>
            <a:ln w="9525">
              <a:solidFill>
                <a:srgbClr val="000000"/>
              </a:solidFill>
              <a:prstDash val="solid"/>
              <a:round/>
              <a:headEnd/>
              <a:tailEnd/>
            </a:ln>
          </p:spPr>
          <p:txBody>
            <a:bodyPr/>
            <a:lstStyle/>
            <a:p>
              <a:endParaRPr lang="en-US"/>
            </a:p>
          </p:txBody>
        </p:sp>
        <p:sp>
          <p:nvSpPr>
            <p:cNvPr id="18869" name="Freeform 455"/>
            <p:cNvSpPr>
              <a:spLocks noChangeAspect="1"/>
            </p:cNvSpPr>
            <p:nvPr/>
          </p:nvSpPr>
          <p:spPr bwMode="auto">
            <a:xfrm>
              <a:off x="1255" y="1021"/>
              <a:ext cx="84" cy="41"/>
            </a:xfrm>
            <a:custGeom>
              <a:avLst/>
              <a:gdLst>
                <a:gd name="T0" fmla="*/ 90 w 83"/>
                <a:gd name="T1" fmla="*/ 0 h 36"/>
                <a:gd name="T2" fmla="*/ 36 w 83"/>
                <a:gd name="T3" fmla="*/ 0 h 36"/>
                <a:gd name="T4" fmla="*/ 49 w 83"/>
                <a:gd name="T5" fmla="*/ 15 h 36"/>
                <a:gd name="T6" fmla="*/ 30 w 83"/>
                <a:gd name="T7" fmla="*/ 31 h 36"/>
                <a:gd name="T8" fmla="*/ 0 w 83"/>
                <a:gd name="T9" fmla="*/ 31 h 36"/>
                <a:gd name="T10" fmla="*/ 18 w 83"/>
                <a:gd name="T11" fmla="*/ 59 h 36"/>
                <a:gd name="T12" fmla="*/ 36 w 83"/>
                <a:gd name="T13" fmla="*/ 92 h 36"/>
                <a:gd name="T14" fmla="*/ 36 w 83"/>
                <a:gd name="T15" fmla="*/ 74 h 36"/>
                <a:gd name="T16" fmla="*/ 67 w 83"/>
                <a:gd name="T17" fmla="*/ 74 h 36"/>
                <a:gd name="T18" fmla="*/ 78 w 83"/>
                <a:gd name="T19" fmla="*/ 31 h 36"/>
                <a:gd name="T20" fmla="*/ 90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E1E1E1"/>
            </a:solidFill>
            <a:ln w="9525">
              <a:solidFill>
                <a:srgbClr val="000000"/>
              </a:solidFill>
              <a:prstDash val="solid"/>
              <a:round/>
              <a:headEnd/>
              <a:tailEnd/>
            </a:ln>
          </p:spPr>
          <p:txBody>
            <a:bodyPr/>
            <a:lstStyle/>
            <a:p>
              <a:endParaRPr lang="en-US"/>
            </a:p>
          </p:txBody>
        </p:sp>
        <p:sp>
          <p:nvSpPr>
            <p:cNvPr id="18870" name="Freeform 456"/>
            <p:cNvSpPr>
              <a:spLocks noChangeAspect="1"/>
            </p:cNvSpPr>
            <p:nvPr/>
          </p:nvSpPr>
          <p:spPr bwMode="auto">
            <a:xfrm>
              <a:off x="1334" y="1015"/>
              <a:ext cx="90" cy="33"/>
            </a:xfrm>
            <a:custGeom>
              <a:avLst/>
              <a:gdLst>
                <a:gd name="T0" fmla="*/ 54 w 90"/>
                <a:gd name="T1" fmla="*/ 35 h 30"/>
                <a:gd name="T2" fmla="*/ 24 w 90"/>
                <a:gd name="T3" fmla="*/ 35 h 30"/>
                <a:gd name="T4" fmla="*/ 30 w 90"/>
                <a:gd name="T5" fmla="*/ 47 h 30"/>
                <a:gd name="T6" fmla="*/ 18 w 90"/>
                <a:gd name="T7" fmla="*/ 58 h 30"/>
                <a:gd name="T8" fmla="*/ 0 w 90"/>
                <a:gd name="T9" fmla="*/ 58 h 30"/>
                <a:gd name="T10" fmla="*/ 6 w 90"/>
                <a:gd name="T11" fmla="*/ 58 h 30"/>
                <a:gd name="T12" fmla="*/ 18 w 90"/>
                <a:gd name="T13" fmla="*/ 13 h 30"/>
                <a:gd name="T14" fmla="*/ 30 w 90"/>
                <a:gd name="T15" fmla="*/ 13 h 30"/>
                <a:gd name="T16" fmla="*/ 30 w 90"/>
                <a:gd name="T17" fmla="*/ 0 h 30"/>
                <a:gd name="T18" fmla="*/ 42 w 90"/>
                <a:gd name="T19" fmla="*/ 0 h 30"/>
                <a:gd name="T20" fmla="*/ 90 w 90"/>
                <a:gd name="T21" fmla="*/ 0 h 30"/>
                <a:gd name="T22" fmla="*/ 78 w 90"/>
                <a:gd name="T23" fmla="*/ 13 h 30"/>
                <a:gd name="T24" fmla="*/ 54 w 90"/>
                <a:gd name="T25" fmla="*/ 35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E1E1E1"/>
            </a:solidFill>
            <a:ln w="9525">
              <a:solidFill>
                <a:srgbClr val="000000"/>
              </a:solidFill>
              <a:prstDash val="solid"/>
              <a:round/>
              <a:headEnd/>
              <a:tailEnd/>
            </a:ln>
          </p:spPr>
          <p:txBody>
            <a:bodyPr/>
            <a:lstStyle/>
            <a:p>
              <a:endParaRPr lang="en-US"/>
            </a:p>
          </p:txBody>
        </p:sp>
        <p:sp>
          <p:nvSpPr>
            <p:cNvPr id="18871" name="Freeform 457"/>
            <p:cNvSpPr>
              <a:spLocks noChangeAspect="1"/>
            </p:cNvSpPr>
            <p:nvPr/>
          </p:nvSpPr>
          <p:spPr bwMode="auto">
            <a:xfrm>
              <a:off x="546" y="1480"/>
              <a:ext cx="48" cy="54"/>
            </a:xfrm>
            <a:custGeom>
              <a:avLst/>
              <a:gdLst>
                <a:gd name="T0" fmla="*/ 36 w 48"/>
                <a:gd name="T1" fmla="*/ 69 h 48"/>
                <a:gd name="T2" fmla="*/ 30 w 48"/>
                <a:gd name="T3" fmla="*/ 83 h 48"/>
                <a:gd name="T4" fmla="*/ 18 w 48"/>
                <a:gd name="T5" fmla="*/ 69 h 48"/>
                <a:gd name="T6" fmla="*/ 24 w 48"/>
                <a:gd name="T7" fmla="*/ 69 h 48"/>
                <a:gd name="T8" fmla="*/ 18 w 48"/>
                <a:gd name="T9" fmla="*/ 69 h 48"/>
                <a:gd name="T10" fmla="*/ 12 w 48"/>
                <a:gd name="T11" fmla="*/ 54 h 48"/>
                <a:gd name="T12" fmla="*/ 24 w 48"/>
                <a:gd name="T13" fmla="*/ 54 h 48"/>
                <a:gd name="T14" fmla="*/ 12 w 48"/>
                <a:gd name="T15" fmla="*/ 42 h 48"/>
                <a:gd name="T16" fmla="*/ 12 w 48"/>
                <a:gd name="T17" fmla="*/ 29 h 48"/>
                <a:gd name="T18" fmla="*/ 6 w 48"/>
                <a:gd name="T19" fmla="*/ 29 h 48"/>
                <a:gd name="T20" fmla="*/ 6 w 48"/>
                <a:gd name="T21" fmla="*/ 14 h 48"/>
                <a:gd name="T22" fmla="*/ 12 w 48"/>
                <a:gd name="T23" fmla="*/ 14 h 48"/>
                <a:gd name="T24" fmla="*/ 6 w 48"/>
                <a:gd name="T25" fmla="*/ 14 h 48"/>
                <a:gd name="T26" fmla="*/ 0 w 48"/>
                <a:gd name="T27" fmla="*/ 0 h 48"/>
                <a:gd name="T28" fmla="*/ 36 w 48"/>
                <a:gd name="T29" fmla="*/ 14 h 48"/>
                <a:gd name="T30" fmla="*/ 42 w 48"/>
                <a:gd name="T31" fmla="*/ 42 h 48"/>
                <a:gd name="T32" fmla="*/ 48 w 48"/>
                <a:gd name="T33" fmla="*/ 69 h 48"/>
                <a:gd name="T34" fmla="*/ 48 w 48"/>
                <a:gd name="T35" fmla="*/ 98 h 48"/>
                <a:gd name="T36" fmla="*/ 48 w 48"/>
                <a:gd name="T37" fmla="*/ 111 h 48"/>
                <a:gd name="T38" fmla="*/ 24 w 48"/>
                <a:gd name="T39" fmla="*/ 83 h 48"/>
                <a:gd name="T40" fmla="*/ 36 w 48"/>
                <a:gd name="T41" fmla="*/ 69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E1E1E1"/>
            </a:solidFill>
            <a:ln w="9525">
              <a:solidFill>
                <a:srgbClr val="000000"/>
              </a:solidFill>
              <a:prstDash val="solid"/>
              <a:round/>
              <a:headEnd/>
              <a:tailEnd/>
            </a:ln>
          </p:spPr>
          <p:txBody>
            <a:bodyPr/>
            <a:lstStyle/>
            <a:p>
              <a:endParaRPr lang="en-US"/>
            </a:p>
          </p:txBody>
        </p:sp>
        <p:sp>
          <p:nvSpPr>
            <p:cNvPr id="18872" name="Freeform 458"/>
            <p:cNvSpPr>
              <a:spLocks noChangeAspect="1"/>
            </p:cNvSpPr>
            <p:nvPr/>
          </p:nvSpPr>
          <p:spPr bwMode="auto">
            <a:xfrm>
              <a:off x="1073" y="954"/>
              <a:ext cx="115" cy="27"/>
            </a:xfrm>
            <a:custGeom>
              <a:avLst/>
              <a:gdLst>
                <a:gd name="T0" fmla="*/ 79 w 114"/>
                <a:gd name="T1" fmla="*/ 29 h 24"/>
                <a:gd name="T2" fmla="*/ 79 w 114"/>
                <a:gd name="T3" fmla="*/ 29 h 24"/>
                <a:gd name="T4" fmla="*/ 67 w 114"/>
                <a:gd name="T5" fmla="*/ 42 h 24"/>
                <a:gd name="T6" fmla="*/ 42 w 114"/>
                <a:gd name="T7" fmla="*/ 42 h 24"/>
                <a:gd name="T8" fmla="*/ 42 w 114"/>
                <a:gd name="T9" fmla="*/ 42 h 24"/>
                <a:gd name="T10" fmla="*/ 36 w 114"/>
                <a:gd name="T11" fmla="*/ 54 h 24"/>
                <a:gd name="T12" fmla="*/ 24 w 114"/>
                <a:gd name="T13" fmla="*/ 54 h 24"/>
                <a:gd name="T14" fmla="*/ 24 w 114"/>
                <a:gd name="T15" fmla="*/ 42 h 24"/>
                <a:gd name="T16" fmla="*/ 12 w 114"/>
                <a:gd name="T17" fmla="*/ 54 h 24"/>
                <a:gd name="T18" fmla="*/ 0 w 114"/>
                <a:gd name="T19" fmla="*/ 54 h 24"/>
                <a:gd name="T20" fmla="*/ 12 w 114"/>
                <a:gd name="T21" fmla="*/ 42 h 24"/>
                <a:gd name="T22" fmla="*/ 48 w 114"/>
                <a:gd name="T23" fmla="*/ 29 h 24"/>
                <a:gd name="T24" fmla="*/ 85 w 114"/>
                <a:gd name="T25" fmla="*/ 0 h 24"/>
                <a:gd name="T26" fmla="*/ 103 w 114"/>
                <a:gd name="T27" fmla="*/ 0 h 24"/>
                <a:gd name="T28" fmla="*/ 121 w 114"/>
                <a:gd name="T29" fmla="*/ 14 h 24"/>
                <a:gd name="T30" fmla="*/ 109 w 114"/>
                <a:gd name="T31" fmla="*/ 14 h 24"/>
                <a:gd name="T32" fmla="*/ 109 w 114"/>
                <a:gd name="T33" fmla="*/ 29 h 24"/>
                <a:gd name="T34" fmla="*/ 103 w 114"/>
                <a:gd name="T35" fmla="*/ 29 h 24"/>
                <a:gd name="T36" fmla="*/ 85 w 114"/>
                <a:gd name="T37" fmla="*/ 42 h 24"/>
                <a:gd name="T38" fmla="*/ 79 w 114"/>
                <a:gd name="T39" fmla="*/ 42 h 24"/>
                <a:gd name="T40" fmla="*/ 79 w 114"/>
                <a:gd name="T41" fmla="*/ 29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E1E1E1"/>
            </a:solidFill>
            <a:ln w="9525">
              <a:solidFill>
                <a:srgbClr val="000000"/>
              </a:solidFill>
              <a:prstDash val="solid"/>
              <a:round/>
              <a:headEnd/>
              <a:tailEnd/>
            </a:ln>
          </p:spPr>
          <p:txBody>
            <a:bodyPr/>
            <a:lstStyle/>
            <a:p>
              <a:endParaRPr lang="en-US"/>
            </a:p>
          </p:txBody>
        </p:sp>
        <p:sp>
          <p:nvSpPr>
            <p:cNvPr id="18873" name="Freeform 459"/>
            <p:cNvSpPr>
              <a:spLocks noChangeAspect="1"/>
            </p:cNvSpPr>
            <p:nvPr/>
          </p:nvSpPr>
          <p:spPr bwMode="auto">
            <a:xfrm>
              <a:off x="1304" y="967"/>
              <a:ext cx="72" cy="27"/>
            </a:xfrm>
            <a:custGeom>
              <a:avLst/>
              <a:gdLst>
                <a:gd name="T0" fmla="*/ 35 w 71"/>
                <a:gd name="T1" fmla="*/ 14 h 24"/>
                <a:gd name="T2" fmla="*/ 23 w 71"/>
                <a:gd name="T3" fmla="*/ 14 h 24"/>
                <a:gd name="T4" fmla="*/ 29 w 71"/>
                <a:gd name="T5" fmla="*/ 14 h 24"/>
                <a:gd name="T6" fmla="*/ 17 w 71"/>
                <a:gd name="T7" fmla="*/ 29 h 24"/>
                <a:gd name="T8" fmla="*/ 17 w 71"/>
                <a:gd name="T9" fmla="*/ 29 h 24"/>
                <a:gd name="T10" fmla="*/ 17 w 71"/>
                <a:gd name="T11" fmla="*/ 29 h 24"/>
                <a:gd name="T12" fmla="*/ 0 w 71"/>
                <a:gd name="T13" fmla="*/ 42 h 24"/>
                <a:gd name="T14" fmla="*/ 54 w 71"/>
                <a:gd name="T15" fmla="*/ 42 h 24"/>
                <a:gd name="T16" fmla="*/ 17 w 71"/>
                <a:gd name="T17" fmla="*/ 42 h 24"/>
                <a:gd name="T18" fmla="*/ 17 w 71"/>
                <a:gd name="T19" fmla="*/ 54 h 24"/>
                <a:gd name="T20" fmla="*/ 48 w 71"/>
                <a:gd name="T21" fmla="*/ 54 h 24"/>
                <a:gd name="T22" fmla="*/ 54 w 71"/>
                <a:gd name="T23" fmla="*/ 54 h 24"/>
                <a:gd name="T24" fmla="*/ 54 w 71"/>
                <a:gd name="T25" fmla="*/ 42 h 24"/>
                <a:gd name="T26" fmla="*/ 66 w 71"/>
                <a:gd name="T27" fmla="*/ 42 h 24"/>
                <a:gd name="T28" fmla="*/ 72 w 71"/>
                <a:gd name="T29" fmla="*/ 42 h 24"/>
                <a:gd name="T30" fmla="*/ 66 w 71"/>
                <a:gd name="T31" fmla="*/ 29 h 24"/>
                <a:gd name="T32" fmla="*/ 78 w 71"/>
                <a:gd name="T33" fmla="*/ 14 h 24"/>
                <a:gd name="T34" fmla="*/ 72 w 71"/>
                <a:gd name="T35" fmla="*/ 0 h 24"/>
                <a:gd name="T36" fmla="*/ 60 w 71"/>
                <a:gd name="T37" fmla="*/ 14 h 24"/>
                <a:gd name="T38" fmla="*/ 35 w 71"/>
                <a:gd name="T39" fmla="*/ 14 h 24"/>
                <a:gd name="T40" fmla="*/ 48 w 71"/>
                <a:gd name="T41" fmla="*/ 14 h 24"/>
                <a:gd name="T42" fmla="*/ 35 w 71"/>
                <a:gd name="T43" fmla="*/ 29 h 24"/>
                <a:gd name="T44" fmla="*/ 35 w 71"/>
                <a:gd name="T45" fmla="*/ 14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E1E1E1"/>
            </a:solidFill>
            <a:ln w="9525">
              <a:solidFill>
                <a:srgbClr val="000000"/>
              </a:solidFill>
              <a:prstDash val="solid"/>
              <a:round/>
              <a:headEnd/>
              <a:tailEnd/>
            </a:ln>
          </p:spPr>
          <p:txBody>
            <a:bodyPr/>
            <a:lstStyle/>
            <a:p>
              <a:endParaRPr lang="en-US"/>
            </a:p>
          </p:txBody>
        </p:sp>
        <p:sp>
          <p:nvSpPr>
            <p:cNvPr id="18874" name="Freeform 460"/>
            <p:cNvSpPr>
              <a:spLocks noChangeAspect="1"/>
            </p:cNvSpPr>
            <p:nvPr/>
          </p:nvSpPr>
          <p:spPr bwMode="auto">
            <a:xfrm>
              <a:off x="1334" y="927"/>
              <a:ext cx="60" cy="20"/>
            </a:xfrm>
            <a:custGeom>
              <a:avLst/>
              <a:gdLst>
                <a:gd name="T0" fmla="*/ 36 w 60"/>
                <a:gd name="T1" fmla="*/ 13 h 18"/>
                <a:gd name="T2" fmla="*/ 36 w 60"/>
                <a:gd name="T3" fmla="*/ 0 h 18"/>
                <a:gd name="T4" fmla="*/ 54 w 60"/>
                <a:gd name="T5" fmla="*/ 13 h 18"/>
                <a:gd name="T6" fmla="*/ 54 w 60"/>
                <a:gd name="T7" fmla="*/ 13 h 18"/>
                <a:gd name="T8" fmla="*/ 54 w 60"/>
                <a:gd name="T9" fmla="*/ 24 h 18"/>
                <a:gd name="T10" fmla="*/ 60 w 60"/>
                <a:gd name="T11" fmla="*/ 37 h 18"/>
                <a:gd name="T12" fmla="*/ 42 w 60"/>
                <a:gd name="T13" fmla="*/ 37 h 18"/>
                <a:gd name="T14" fmla="*/ 24 w 60"/>
                <a:gd name="T15" fmla="*/ 24 h 18"/>
                <a:gd name="T16" fmla="*/ 0 w 60"/>
                <a:gd name="T17" fmla="*/ 24 h 18"/>
                <a:gd name="T18" fmla="*/ 6 w 60"/>
                <a:gd name="T19" fmla="*/ 13 h 18"/>
                <a:gd name="T20" fmla="*/ 18 w 60"/>
                <a:gd name="T21" fmla="*/ 13 h 18"/>
                <a:gd name="T22" fmla="*/ 18 w 60"/>
                <a:gd name="T23" fmla="*/ 13 h 18"/>
                <a:gd name="T24" fmla="*/ 6 w 60"/>
                <a:gd name="T25" fmla="*/ 13 h 18"/>
                <a:gd name="T26" fmla="*/ 6 w 60"/>
                <a:gd name="T27" fmla="*/ 0 h 18"/>
                <a:gd name="T28" fmla="*/ 36 w 60"/>
                <a:gd name="T29" fmla="*/ 0 h 18"/>
                <a:gd name="T30" fmla="*/ 36 w 60"/>
                <a:gd name="T31" fmla="*/ 13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E1E1E1"/>
            </a:solidFill>
            <a:ln w="9525">
              <a:solidFill>
                <a:srgbClr val="000000"/>
              </a:solidFill>
              <a:prstDash val="solid"/>
              <a:round/>
              <a:headEnd/>
              <a:tailEnd/>
            </a:ln>
          </p:spPr>
          <p:txBody>
            <a:bodyPr/>
            <a:lstStyle/>
            <a:p>
              <a:endParaRPr lang="en-US"/>
            </a:p>
          </p:txBody>
        </p:sp>
        <p:sp>
          <p:nvSpPr>
            <p:cNvPr id="18875" name="Freeform 461"/>
            <p:cNvSpPr>
              <a:spLocks noChangeAspect="1"/>
            </p:cNvSpPr>
            <p:nvPr/>
          </p:nvSpPr>
          <p:spPr bwMode="auto">
            <a:xfrm>
              <a:off x="1231" y="1089"/>
              <a:ext cx="62" cy="27"/>
            </a:xfrm>
            <a:custGeom>
              <a:avLst/>
              <a:gdLst>
                <a:gd name="T0" fmla="*/ 62 w 60"/>
                <a:gd name="T1" fmla="*/ 29 h 24"/>
                <a:gd name="T2" fmla="*/ 62 w 60"/>
                <a:gd name="T3" fmla="*/ 29 h 24"/>
                <a:gd name="T4" fmla="*/ 43 w 60"/>
                <a:gd name="T5" fmla="*/ 0 h 24"/>
                <a:gd name="T6" fmla="*/ 37 w 60"/>
                <a:gd name="T7" fmla="*/ 14 h 24"/>
                <a:gd name="T8" fmla="*/ 31 w 60"/>
                <a:gd name="T9" fmla="*/ 14 h 24"/>
                <a:gd name="T10" fmla="*/ 31 w 60"/>
                <a:gd name="T11" fmla="*/ 29 h 24"/>
                <a:gd name="T12" fmla="*/ 0 w 60"/>
                <a:gd name="T13" fmla="*/ 42 h 24"/>
                <a:gd name="T14" fmla="*/ 43 w 60"/>
                <a:gd name="T15" fmla="*/ 54 h 24"/>
                <a:gd name="T16" fmla="*/ 74 w 60"/>
                <a:gd name="T17" fmla="*/ 42 h 24"/>
                <a:gd name="T18" fmla="*/ 62 w 60"/>
                <a:gd name="T19" fmla="*/ 42 h 24"/>
                <a:gd name="T20" fmla="*/ 62 w 60"/>
                <a:gd name="T21" fmla="*/ 29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E1E1E1"/>
            </a:solidFill>
            <a:ln w="9525">
              <a:solidFill>
                <a:srgbClr val="000000"/>
              </a:solidFill>
              <a:prstDash val="solid"/>
              <a:round/>
              <a:headEnd/>
              <a:tailEnd/>
            </a:ln>
          </p:spPr>
          <p:txBody>
            <a:bodyPr/>
            <a:lstStyle/>
            <a:p>
              <a:endParaRPr lang="en-US"/>
            </a:p>
          </p:txBody>
        </p:sp>
        <p:sp>
          <p:nvSpPr>
            <p:cNvPr id="18876" name="Freeform 462"/>
            <p:cNvSpPr>
              <a:spLocks noChangeAspect="1"/>
            </p:cNvSpPr>
            <p:nvPr/>
          </p:nvSpPr>
          <p:spPr bwMode="auto">
            <a:xfrm>
              <a:off x="1535" y="1021"/>
              <a:ext cx="54" cy="14"/>
            </a:xfrm>
            <a:custGeom>
              <a:avLst/>
              <a:gdLst>
                <a:gd name="T0" fmla="*/ 36 w 54"/>
                <a:gd name="T1" fmla="*/ 0 h 12"/>
                <a:gd name="T2" fmla="*/ 0 w 54"/>
                <a:gd name="T3" fmla="*/ 0 h 12"/>
                <a:gd name="T4" fmla="*/ 0 w 54"/>
                <a:gd name="T5" fmla="*/ 18 h 12"/>
                <a:gd name="T6" fmla="*/ 0 w 54"/>
                <a:gd name="T7" fmla="*/ 35 h 12"/>
                <a:gd name="T8" fmla="*/ 6 w 54"/>
                <a:gd name="T9" fmla="*/ 35 h 12"/>
                <a:gd name="T10" fmla="*/ 54 w 54"/>
                <a:gd name="T11" fmla="*/ 35 h 12"/>
                <a:gd name="T12" fmla="*/ 36 w 5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2">
                  <a:moveTo>
                    <a:pt x="36" y="0"/>
                  </a:moveTo>
                  <a:lnTo>
                    <a:pt x="0" y="0"/>
                  </a:lnTo>
                  <a:lnTo>
                    <a:pt x="0" y="6"/>
                  </a:lnTo>
                  <a:lnTo>
                    <a:pt x="0" y="12"/>
                  </a:lnTo>
                  <a:lnTo>
                    <a:pt x="6" y="12"/>
                  </a:lnTo>
                  <a:lnTo>
                    <a:pt x="54" y="12"/>
                  </a:lnTo>
                  <a:lnTo>
                    <a:pt x="36" y="0"/>
                  </a:lnTo>
                  <a:close/>
                </a:path>
              </a:pathLst>
            </a:custGeom>
            <a:solidFill>
              <a:srgbClr val="E1E1E1"/>
            </a:solidFill>
            <a:ln w="9525">
              <a:solidFill>
                <a:srgbClr val="000000"/>
              </a:solidFill>
              <a:prstDash val="solid"/>
              <a:round/>
              <a:headEnd/>
              <a:tailEnd/>
            </a:ln>
          </p:spPr>
          <p:txBody>
            <a:bodyPr/>
            <a:lstStyle/>
            <a:p>
              <a:endParaRPr lang="en-US"/>
            </a:p>
          </p:txBody>
        </p:sp>
        <p:sp>
          <p:nvSpPr>
            <p:cNvPr id="18877" name="Freeform 463"/>
            <p:cNvSpPr>
              <a:spLocks noChangeAspect="1"/>
            </p:cNvSpPr>
            <p:nvPr/>
          </p:nvSpPr>
          <p:spPr bwMode="auto">
            <a:xfrm>
              <a:off x="1510" y="1123"/>
              <a:ext cx="29" cy="20"/>
            </a:xfrm>
            <a:custGeom>
              <a:avLst/>
              <a:gdLst>
                <a:gd name="T0" fmla="*/ 23 w 30"/>
                <a:gd name="T1" fmla="*/ 24 h 18"/>
                <a:gd name="T2" fmla="*/ 0 w 30"/>
                <a:gd name="T3" fmla="*/ 37 h 18"/>
                <a:gd name="T4" fmla="*/ 0 w 30"/>
                <a:gd name="T5" fmla="*/ 13 h 18"/>
                <a:gd name="T6" fmla="*/ 15 w 30"/>
                <a:gd name="T7" fmla="*/ 0 h 18"/>
                <a:gd name="T8" fmla="*/ 23 w 30"/>
                <a:gd name="T9" fmla="*/ 0 h 18"/>
                <a:gd name="T10" fmla="*/ 23 w 30"/>
                <a:gd name="T11" fmla="*/ 2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8">
                  <a:moveTo>
                    <a:pt x="30" y="12"/>
                  </a:moveTo>
                  <a:lnTo>
                    <a:pt x="0" y="18"/>
                  </a:lnTo>
                  <a:lnTo>
                    <a:pt x="0" y="6"/>
                  </a:lnTo>
                  <a:lnTo>
                    <a:pt x="18" y="0"/>
                  </a:lnTo>
                  <a:lnTo>
                    <a:pt x="30"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18878" name="Freeform 464"/>
            <p:cNvSpPr>
              <a:spLocks noChangeAspect="1"/>
            </p:cNvSpPr>
            <p:nvPr/>
          </p:nvSpPr>
          <p:spPr bwMode="auto">
            <a:xfrm>
              <a:off x="1406" y="933"/>
              <a:ext cx="37" cy="14"/>
            </a:xfrm>
            <a:custGeom>
              <a:avLst/>
              <a:gdLst>
                <a:gd name="T0" fmla="*/ 0 w 36"/>
                <a:gd name="T1" fmla="*/ 18 h 12"/>
                <a:gd name="T2" fmla="*/ 6 w 36"/>
                <a:gd name="T3" fmla="*/ 0 h 12"/>
                <a:gd name="T4" fmla="*/ 43 w 36"/>
                <a:gd name="T5" fmla="*/ 18 h 12"/>
                <a:gd name="T6" fmla="*/ 43 w 36"/>
                <a:gd name="T7" fmla="*/ 35 h 12"/>
                <a:gd name="T8" fmla="*/ 6 w 36"/>
                <a:gd name="T9" fmla="*/ 35 h 12"/>
                <a:gd name="T10" fmla="*/ 0 w 36"/>
                <a:gd name="T11" fmla="*/ 35 h 12"/>
                <a:gd name="T12" fmla="*/ 0 w 36"/>
                <a:gd name="T13" fmla="*/ 18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2">
                  <a:moveTo>
                    <a:pt x="0" y="6"/>
                  </a:moveTo>
                  <a:lnTo>
                    <a:pt x="6" y="0"/>
                  </a:lnTo>
                  <a:lnTo>
                    <a:pt x="36" y="6"/>
                  </a:lnTo>
                  <a:lnTo>
                    <a:pt x="36" y="12"/>
                  </a:lnTo>
                  <a:lnTo>
                    <a:pt x="6" y="12"/>
                  </a:lnTo>
                  <a:lnTo>
                    <a:pt x="0" y="12"/>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8879" name="Freeform 465"/>
            <p:cNvSpPr>
              <a:spLocks noChangeAspect="1"/>
            </p:cNvSpPr>
            <p:nvPr/>
          </p:nvSpPr>
          <p:spPr bwMode="auto">
            <a:xfrm>
              <a:off x="1364" y="988"/>
              <a:ext cx="37" cy="13"/>
            </a:xfrm>
            <a:custGeom>
              <a:avLst/>
              <a:gdLst>
                <a:gd name="T0" fmla="*/ 12 w 36"/>
                <a:gd name="T1" fmla="*/ 20 h 12"/>
                <a:gd name="T2" fmla="*/ 0 w 36"/>
                <a:gd name="T3" fmla="*/ 13 h 12"/>
                <a:gd name="T4" fmla="*/ 37 w 36"/>
                <a:gd name="T5" fmla="*/ 0 h 12"/>
                <a:gd name="T6" fmla="*/ 43 w 36"/>
                <a:gd name="T7" fmla="*/ 13 h 12"/>
                <a:gd name="T8" fmla="*/ 43 w 36"/>
                <a:gd name="T9" fmla="*/ 20 h 12"/>
                <a:gd name="T10" fmla="*/ 12 w 36"/>
                <a:gd name="T11" fmla="*/ 2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2" y="12"/>
                  </a:moveTo>
                  <a:lnTo>
                    <a:pt x="0" y="6"/>
                  </a:lnTo>
                  <a:lnTo>
                    <a:pt x="30" y="0"/>
                  </a:lnTo>
                  <a:lnTo>
                    <a:pt x="36" y="6"/>
                  </a:lnTo>
                  <a:lnTo>
                    <a:pt x="36" y="12"/>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8880" name="Freeform 466"/>
            <p:cNvSpPr>
              <a:spLocks noChangeAspect="1"/>
            </p:cNvSpPr>
            <p:nvPr/>
          </p:nvSpPr>
          <p:spPr bwMode="auto">
            <a:xfrm>
              <a:off x="1214" y="1021"/>
              <a:ext cx="29" cy="14"/>
            </a:xfrm>
            <a:custGeom>
              <a:avLst/>
              <a:gdLst>
                <a:gd name="T0" fmla="*/ 12 w 30"/>
                <a:gd name="T1" fmla="*/ 35 h 12"/>
                <a:gd name="T2" fmla="*/ 0 w 30"/>
                <a:gd name="T3" fmla="*/ 0 h 12"/>
                <a:gd name="T4" fmla="*/ 23 w 30"/>
                <a:gd name="T5" fmla="*/ 0 h 12"/>
                <a:gd name="T6" fmla="*/ 23 w 30"/>
                <a:gd name="T7" fmla="*/ 0 h 12"/>
                <a:gd name="T8" fmla="*/ 12 w 30"/>
                <a:gd name="T9" fmla="*/ 3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12" y="12"/>
                  </a:moveTo>
                  <a:lnTo>
                    <a:pt x="0" y="0"/>
                  </a:lnTo>
                  <a:lnTo>
                    <a:pt x="3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8881" name="Freeform 467"/>
            <p:cNvSpPr>
              <a:spLocks noChangeAspect="1"/>
            </p:cNvSpPr>
            <p:nvPr/>
          </p:nvSpPr>
          <p:spPr bwMode="auto">
            <a:xfrm>
              <a:off x="1691" y="866"/>
              <a:ext cx="703" cy="418"/>
            </a:xfrm>
            <a:custGeom>
              <a:avLst/>
              <a:gdLst>
                <a:gd name="T0" fmla="*/ 134 w 694"/>
                <a:gd name="T1" fmla="*/ 675 h 371"/>
                <a:gd name="T2" fmla="*/ 158 w 694"/>
                <a:gd name="T3" fmla="*/ 661 h 371"/>
                <a:gd name="T4" fmla="*/ 140 w 694"/>
                <a:gd name="T5" fmla="*/ 703 h 371"/>
                <a:gd name="T6" fmla="*/ 152 w 694"/>
                <a:gd name="T7" fmla="*/ 730 h 371"/>
                <a:gd name="T8" fmla="*/ 164 w 694"/>
                <a:gd name="T9" fmla="*/ 772 h 371"/>
                <a:gd name="T10" fmla="*/ 164 w 694"/>
                <a:gd name="T11" fmla="*/ 801 h 371"/>
                <a:gd name="T12" fmla="*/ 182 w 694"/>
                <a:gd name="T13" fmla="*/ 813 h 371"/>
                <a:gd name="T14" fmla="*/ 212 w 694"/>
                <a:gd name="T15" fmla="*/ 826 h 371"/>
                <a:gd name="T16" fmla="*/ 225 w 694"/>
                <a:gd name="T17" fmla="*/ 841 h 371"/>
                <a:gd name="T18" fmla="*/ 243 w 694"/>
                <a:gd name="T19" fmla="*/ 826 h 371"/>
                <a:gd name="T20" fmla="*/ 255 w 694"/>
                <a:gd name="T21" fmla="*/ 801 h 371"/>
                <a:gd name="T22" fmla="*/ 261 w 694"/>
                <a:gd name="T23" fmla="*/ 759 h 371"/>
                <a:gd name="T24" fmla="*/ 282 w 694"/>
                <a:gd name="T25" fmla="*/ 714 h 371"/>
                <a:gd name="T26" fmla="*/ 298 w 694"/>
                <a:gd name="T27" fmla="*/ 690 h 371"/>
                <a:gd name="T28" fmla="*/ 333 w 694"/>
                <a:gd name="T29" fmla="*/ 622 h 371"/>
                <a:gd name="T30" fmla="*/ 388 w 694"/>
                <a:gd name="T31" fmla="*/ 608 h 371"/>
                <a:gd name="T32" fmla="*/ 445 w 694"/>
                <a:gd name="T33" fmla="*/ 527 h 371"/>
                <a:gd name="T34" fmla="*/ 545 w 694"/>
                <a:gd name="T35" fmla="*/ 498 h 371"/>
                <a:gd name="T36" fmla="*/ 510 w 694"/>
                <a:gd name="T37" fmla="*/ 442 h 371"/>
                <a:gd name="T38" fmla="*/ 552 w 694"/>
                <a:gd name="T39" fmla="*/ 402 h 371"/>
                <a:gd name="T40" fmla="*/ 576 w 694"/>
                <a:gd name="T41" fmla="*/ 442 h 371"/>
                <a:gd name="T42" fmla="*/ 596 w 694"/>
                <a:gd name="T43" fmla="*/ 402 h 371"/>
                <a:gd name="T44" fmla="*/ 558 w 694"/>
                <a:gd name="T45" fmla="*/ 359 h 371"/>
                <a:gd name="T46" fmla="*/ 538 w 694"/>
                <a:gd name="T47" fmla="*/ 345 h 371"/>
                <a:gd name="T48" fmla="*/ 576 w 694"/>
                <a:gd name="T49" fmla="*/ 318 h 371"/>
                <a:gd name="T50" fmla="*/ 616 w 694"/>
                <a:gd name="T51" fmla="*/ 304 h 371"/>
                <a:gd name="T52" fmla="*/ 630 w 694"/>
                <a:gd name="T53" fmla="*/ 261 h 371"/>
                <a:gd name="T54" fmla="*/ 623 w 694"/>
                <a:gd name="T55" fmla="*/ 234 h 371"/>
                <a:gd name="T56" fmla="*/ 667 w 694"/>
                <a:gd name="T57" fmla="*/ 206 h 371"/>
                <a:gd name="T58" fmla="*/ 630 w 694"/>
                <a:gd name="T59" fmla="*/ 167 h 371"/>
                <a:gd name="T60" fmla="*/ 687 w 694"/>
                <a:gd name="T61" fmla="*/ 98 h 371"/>
                <a:gd name="T62" fmla="*/ 727 w 694"/>
                <a:gd name="T63" fmla="*/ 69 h 371"/>
                <a:gd name="T64" fmla="*/ 637 w 694"/>
                <a:gd name="T65" fmla="*/ 54 h 371"/>
                <a:gd name="T66" fmla="*/ 524 w 694"/>
                <a:gd name="T67" fmla="*/ 54 h 371"/>
                <a:gd name="T68" fmla="*/ 517 w 694"/>
                <a:gd name="T69" fmla="*/ 14 h 371"/>
                <a:gd name="T70" fmla="*/ 431 w 694"/>
                <a:gd name="T71" fmla="*/ 14 h 371"/>
                <a:gd name="T72" fmla="*/ 418 w 694"/>
                <a:gd name="T73" fmla="*/ 29 h 371"/>
                <a:gd name="T74" fmla="*/ 315 w 694"/>
                <a:gd name="T75" fmla="*/ 42 h 371"/>
                <a:gd name="T76" fmla="*/ 237 w 694"/>
                <a:gd name="T77" fmla="*/ 54 h 371"/>
                <a:gd name="T78" fmla="*/ 152 w 694"/>
                <a:gd name="T79" fmla="*/ 69 h 371"/>
                <a:gd name="T80" fmla="*/ 6 w 694"/>
                <a:gd name="T81" fmla="*/ 151 h 371"/>
                <a:gd name="T82" fmla="*/ 73 w 694"/>
                <a:gd name="T83" fmla="*/ 180 h 371"/>
                <a:gd name="T84" fmla="*/ 30 w 694"/>
                <a:gd name="T85" fmla="*/ 206 h 371"/>
                <a:gd name="T86" fmla="*/ 91 w 694"/>
                <a:gd name="T87" fmla="*/ 221 h 371"/>
                <a:gd name="T88" fmla="*/ 164 w 694"/>
                <a:gd name="T89" fmla="*/ 291 h 371"/>
                <a:gd name="T90" fmla="*/ 152 w 694"/>
                <a:gd name="T91" fmla="*/ 373 h 371"/>
                <a:gd name="T92" fmla="*/ 188 w 694"/>
                <a:gd name="T93" fmla="*/ 373 h 371"/>
                <a:gd name="T94" fmla="*/ 188 w 694"/>
                <a:gd name="T95" fmla="*/ 402 h 371"/>
                <a:gd name="T96" fmla="*/ 158 w 694"/>
                <a:gd name="T97" fmla="*/ 417 h 371"/>
                <a:gd name="T98" fmla="*/ 194 w 694"/>
                <a:gd name="T99" fmla="*/ 484 h 371"/>
                <a:gd name="T100" fmla="*/ 176 w 694"/>
                <a:gd name="T101" fmla="*/ 512 h 371"/>
                <a:gd name="T102" fmla="*/ 146 w 694"/>
                <a:gd name="T103" fmla="*/ 527 h 371"/>
                <a:gd name="T104" fmla="*/ 176 w 694"/>
                <a:gd name="T105" fmla="*/ 540 h 371"/>
                <a:gd name="T106" fmla="*/ 176 w 694"/>
                <a:gd name="T107" fmla="*/ 568 h 371"/>
                <a:gd name="T108" fmla="*/ 140 w 694"/>
                <a:gd name="T109" fmla="*/ 582 h 371"/>
                <a:gd name="T110" fmla="*/ 126 w 694"/>
                <a:gd name="T111" fmla="*/ 608 h 371"/>
                <a:gd name="T112" fmla="*/ 164 w 694"/>
                <a:gd name="T113" fmla="*/ 622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415A6B"/>
            </a:solidFill>
            <a:ln w="9525">
              <a:solidFill>
                <a:srgbClr val="000000"/>
              </a:solidFill>
              <a:prstDash val="solid"/>
              <a:round/>
              <a:headEnd/>
              <a:tailEnd/>
            </a:ln>
          </p:spPr>
          <p:txBody>
            <a:bodyPr/>
            <a:lstStyle/>
            <a:p>
              <a:endParaRPr lang="en-US"/>
            </a:p>
          </p:txBody>
        </p:sp>
        <p:sp>
          <p:nvSpPr>
            <p:cNvPr id="18882" name="Freeform 468"/>
            <p:cNvSpPr>
              <a:spLocks noChangeAspect="1"/>
            </p:cNvSpPr>
            <p:nvPr/>
          </p:nvSpPr>
          <p:spPr bwMode="auto">
            <a:xfrm>
              <a:off x="1824" y="1082"/>
              <a:ext cx="32" cy="20"/>
            </a:xfrm>
            <a:custGeom>
              <a:avLst/>
              <a:gdLst>
                <a:gd name="T0" fmla="*/ 47 w 30"/>
                <a:gd name="T1" fmla="*/ 24 h 18"/>
                <a:gd name="T2" fmla="*/ 6 w 30"/>
                <a:gd name="T3" fmla="*/ 0 h 18"/>
                <a:gd name="T4" fmla="*/ 0 w 30"/>
                <a:gd name="T5" fmla="*/ 13 h 18"/>
                <a:gd name="T6" fmla="*/ 0 w 30"/>
                <a:gd name="T7" fmla="*/ 13 h 18"/>
                <a:gd name="T8" fmla="*/ 0 w 30"/>
                <a:gd name="T9" fmla="*/ 13 h 18"/>
                <a:gd name="T10" fmla="*/ 0 w 30"/>
                <a:gd name="T11" fmla="*/ 24 h 18"/>
                <a:gd name="T12" fmla="*/ 6 w 30"/>
                <a:gd name="T13" fmla="*/ 24 h 18"/>
                <a:gd name="T14" fmla="*/ 6 w 30"/>
                <a:gd name="T15" fmla="*/ 37 h 18"/>
                <a:gd name="T16" fmla="*/ 47 w 30"/>
                <a:gd name="T17" fmla="*/ 24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8">
                  <a:moveTo>
                    <a:pt x="30" y="12"/>
                  </a:moveTo>
                  <a:lnTo>
                    <a:pt x="6" y="0"/>
                  </a:lnTo>
                  <a:lnTo>
                    <a:pt x="0" y="6"/>
                  </a:lnTo>
                  <a:lnTo>
                    <a:pt x="0" y="12"/>
                  </a:lnTo>
                  <a:lnTo>
                    <a:pt x="6" y="12"/>
                  </a:lnTo>
                  <a:lnTo>
                    <a:pt x="6" y="18"/>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18883" name="Freeform 469"/>
            <p:cNvSpPr>
              <a:spLocks noChangeAspect="1"/>
            </p:cNvSpPr>
            <p:nvPr/>
          </p:nvSpPr>
          <p:spPr bwMode="auto">
            <a:xfrm>
              <a:off x="2195" y="1157"/>
              <a:ext cx="145" cy="59"/>
            </a:xfrm>
            <a:custGeom>
              <a:avLst/>
              <a:gdLst>
                <a:gd name="T0" fmla="*/ 127 w 143"/>
                <a:gd name="T1" fmla="*/ 0 h 53"/>
                <a:gd name="T2" fmla="*/ 120 w 143"/>
                <a:gd name="T3" fmla="*/ 0 h 53"/>
                <a:gd name="T4" fmla="*/ 103 w 143"/>
                <a:gd name="T5" fmla="*/ 13 h 53"/>
                <a:gd name="T6" fmla="*/ 97 w 143"/>
                <a:gd name="T7" fmla="*/ 13 h 53"/>
                <a:gd name="T8" fmla="*/ 91 w 143"/>
                <a:gd name="T9" fmla="*/ 24 h 53"/>
                <a:gd name="T10" fmla="*/ 91 w 143"/>
                <a:gd name="T11" fmla="*/ 24 h 53"/>
                <a:gd name="T12" fmla="*/ 79 w 143"/>
                <a:gd name="T13" fmla="*/ 13 h 53"/>
                <a:gd name="T14" fmla="*/ 79 w 143"/>
                <a:gd name="T15" fmla="*/ 24 h 53"/>
                <a:gd name="T16" fmla="*/ 67 w 143"/>
                <a:gd name="T17" fmla="*/ 13 h 53"/>
                <a:gd name="T18" fmla="*/ 61 w 143"/>
                <a:gd name="T19" fmla="*/ 24 h 53"/>
                <a:gd name="T20" fmla="*/ 55 w 143"/>
                <a:gd name="T21" fmla="*/ 37 h 53"/>
                <a:gd name="T22" fmla="*/ 49 w 143"/>
                <a:gd name="T23" fmla="*/ 24 h 53"/>
                <a:gd name="T24" fmla="*/ 49 w 143"/>
                <a:gd name="T25" fmla="*/ 24 h 53"/>
                <a:gd name="T26" fmla="*/ 24 w 143"/>
                <a:gd name="T27" fmla="*/ 0 h 53"/>
                <a:gd name="T28" fmla="*/ 30 w 143"/>
                <a:gd name="T29" fmla="*/ 13 h 53"/>
                <a:gd name="T30" fmla="*/ 30 w 143"/>
                <a:gd name="T31" fmla="*/ 13 h 53"/>
                <a:gd name="T32" fmla="*/ 18 w 143"/>
                <a:gd name="T33" fmla="*/ 13 h 53"/>
                <a:gd name="T34" fmla="*/ 18 w 143"/>
                <a:gd name="T35" fmla="*/ 13 h 53"/>
                <a:gd name="T36" fmla="*/ 12 w 143"/>
                <a:gd name="T37" fmla="*/ 24 h 53"/>
                <a:gd name="T38" fmla="*/ 18 w 143"/>
                <a:gd name="T39" fmla="*/ 24 h 53"/>
                <a:gd name="T40" fmla="*/ 18 w 143"/>
                <a:gd name="T41" fmla="*/ 24 h 53"/>
                <a:gd name="T42" fmla="*/ 6 w 143"/>
                <a:gd name="T43" fmla="*/ 24 h 53"/>
                <a:gd name="T44" fmla="*/ 12 w 143"/>
                <a:gd name="T45" fmla="*/ 24 h 53"/>
                <a:gd name="T46" fmla="*/ 0 w 143"/>
                <a:gd name="T47" fmla="*/ 24 h 53"/>
                <a:gd name="T48" fmla="*/ 30 w 143"/>
                <a:gd name="T49" fmla="*/ 37 h 53"/>
                <a:gd name="T50" fmla="*/ 30 w 143"/>
                <a:gd name="T51" fmla="*/ 37 h 53"/>
                <a:gd name="T52" fmla="*/ 30 w 143"/>
                <a:gd name="T53" fmla="*/ 51 h 53"/>
                <a:gd name="T54" fmla="*/ 6 w 143"/>
                <a:gd name="T55" fmla="*/ 51 h 53"/>
                <a:gd name="T56" fmla="*/ 24 w 143"/>
                <a:gd name="T57" fmla="*/ 62 h 53"/>
                <a:gd name="T58" fmla="*/ 30 w 143"/>
                <a:gd name="T59" fmla="*/ 62 h 53"/>
                <a:gd name="T60" fmla="*/ 30 w 143"/>
                <a:gd name="T61" fmla="*/ 73 h 53"/>
                <a:gd name="T62" fmla="*/ 43 w 143"/>
                <a:gd name="T63" fmla="*/ 73 h 53"/>
                <a:gd name="T64" fmla="*/ 30 w 143"/>
                <a:gd name="T65" fmla="*/ 73 h 53"/>
                <a:gd name="T66" fmla="*/ 18 w 143"/>
                <a:gd name="T67" fmla="*/ 87 h 53"/>
                <a:gd name="T68" fmla="*/ 30 w 143"/>
                <a:gd name="T69" fmla="*/ 99 h 53"/>
                <a:gd name="T70" fmla="*/ 55 w 143"/>
                <a:gd name="T71" fmla="*/ 99 h 53"/>
                <a:gd name="T72" fmla="*/ 85 w 143"/>
                <a:gd name="T73" fmla="*/ 111 h 53"/>
                <a:gd name="T74" fmla="*/ 110 w 143"/>
                <a:gd name="T75" fmla="*/ 87 h 53"/>
                <a:gd name="T76" fmla="*/ 133 w 143"/>
                <a:gd name="T77" fmla="*/ 73 h 53"/>
                <a:gd name="T78" fmla="*/ 145 w 143"/>
                <a:gd name="T79" fmla="*/ 62 h 53"/>
                <a:gd name="T80" fmla="*/ 151 w 143"/>
                <a:gd name="T81" fmla="*/ 51 h 53"/>
                <a:gd name="T82" fmla="*/ 157 w 143"/>
                <a:gd name="T83" fmla="*/ 51 h 53"/>
                <a:gd name="T84" fmla="*/ 151 w 143"/>
                <a:gd name="T85" fmla="*/ 37 h 53"/>
                <a:gd name="T86" fmla="*/ 157 w 143"/>
                <a:gd name="T87" fmla="*/ 37 h 53"/>
                <a:gd name="T88" fmla="*/ 157 w 143"/>
                <a:gd name="T89" fmla="*/ 37 h 53"/>
                <a:gd name="T90" fmla="*/ 145 w 143"/>
                <a:gd name="T91" fmla="*/ 37 h 53"/>
                <a:gd name="T92" fmla="*/ 151 w 143"/>
                <a:gd name="T93" fmla="*/ 24 h 53"/>
                <a:gd name="T94" fmla="*/ 145 w 143"/>
                <a:gd name="T95" fmla="*/ 24 h 53"/>
                <a:gd name="T96" fmla="*/ 139 w 143"/>
                <a:gd name="T97" fmla="*/ 13 h 53"/>
                <a:gd name="T98" fmla="*/ 145 w 143"/>
                <a:gd name="T99" fmla="*/ 0 h 53"/>
                <a:gd name="T100" fmla="*/ 139 w 143"/>
                <a:gd name="T101" fmla="*/ 0 h 53"/>
                <a:gd name="T102" fmla="*/ 127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415A6B"/>
            </a:solidFill>
            <a:ln w="9525">
              <a:solidFill>
                <a:srgbClr val="000000"/>
              </a:solidFill>
              <a:prstDash val="solid"/>
              <a:round/>
              <a:headEnd/>
              <a:tailEnd/>
            </a:ln>
          </p:spPr>
          <p:txBody>
            <a:bodyPr/>
            <a:lstStyle/>
            <a:p>
              <a:endParaRPr lang="en-US"/>
            </a:p>
          </p:txBody>
        </p:sp>
        <p:sp>
          <p:nvSpPr>
            <p:cNvPr id="18884" name="Freeform 470"/>
            <p:cNvSpPr>
              <a:spLocks noChangeAspect="1"/>
            </p:cNvSpPr>
            <p:nvPr/>
          </p:nvSpPr>
          <p:spPr bwMode="auto">
            <a:xfrm>
              <a:off x="2370" y="1385"/>
              <a:ext cx="61" cy="75"/>
            </a:xfrm>
            <a:custGeom>
              <a:avLst/>
              <a:gdLst>
                <a:gd name="T0" fmla="*/ 67 w 60"/>
                <a:gd name="T1" fmla="*/ 120 h 66"/>
                <a:gd name="T2" fmla="*/ 67 w 60"/>
                <a:gd name="T3" fmla="*/ 44 h 66"/>
                <a:gd name="T4" fmla="*/ 55 w 60"/>
                <a:gd name="T5" fmla="*/ 44 h 66"/>
                <a:gd name="T6" fmla="*/ 55 w 60"/>
                <a:gd name="T7" fmla="*/ 44 h 66"/>
                <a:gd name="T8" fmla="*/ 43 w 60"/>
                <a:gd name="T9" fmla="*/ 44 h 66"/>
                <a:gd name="T10" fmla="*/ 55 w 60"/>
                <a:gd name="T11" fmla="*/ 0 h 66"/>
                <a:gd name="T12" fmla="*/ 55 w 60"/>
                <a:gd name="T13" fmla="*/ 0 h 66"/>
                <a:gd name="T14" fmla="*/ 49 w 60"/>
                <a:gd name="T15" fmla="*/ 0 h 66"/>
                <a:gd name="T16" fmla="*/ 43 w 60"/>
                <a:gd name="T17" fmla="*/ 0 h 66"/>
                <a:gd name="T18" fmla="*/ 24 w 60"/>
                <a:gd name="T19" fmla="*/ 15 h 66"/>
                <a:gd name="T20" fmla="*/ 37 w 60"/>
                <a:gd name="T21" fmla="*/ 30 h 66"/>
                <a:gd name="T22" fmla="*/ 24 w 60"/>
                <a:gd name="T23" fmla="*/ 44 h 66"/>
                <a:gd name="T24" fmla="*/ 6 w 60"/>
                <a:gd name="T25" fmla="*/ 44 h 66"/>
                <a:gd name="T26" fmla="*/ 6 w 60"/>
                <a:gd name="T27" fmla="*/ 58 h 66"/>
                <a:gd name="T28" fmla="*/ 0 w 60"/>
                <a:gd name="T29" fmla="*/ 74 h 66"/>
                <a:gd name="T30" fmla="*/ 18 w 60"/>
                <a:gd name="T31" fmla="*/ 88 h 66"/>
                <a:gd name="T32" fmla="*/ 6 w 60"/>
                <a:gd name="T33" fmla="*/ 120 h 66"/>
                <a:gd name="T34" fmla="*/ 18 w 60"/>
                <a:gd name="T35" fmla="*/ 120 h 66"/>
                <a:gd name="T36" fmla="*/ 6 w 60"/>
                <a:gd name="T37" fmla="*/ 131 h 66"/>
                <a:gd name="T38" fmla="*/ 0 w 60"/>
                <a:gd name="T39" fmla="*/ 131 h 66"/>
                <a:gd name="T40" fmla="*/ 0 w 60"/>
                <a:gd name="T41" fmla="*/ 148 h 66"/>
                <a:gd name="T42" fmla="*/ 0 w 60"/>
                <a:gd name="T43" fmla="*/ 148 h 66"/>
                <a:gd name="T44" fmla="*/ 6 w 60"/>
                <a:gd name="T45" fmla="*/ 161 h 66"/>
                <a:gd name="T46" fmla="*/ 0 w 60"/>
                <a:gd name="T47" fmla="*/ 161 h 66"/>
                <a:gd name="T48" fmla="*/ 6 w 60"/>
                <a:gd name="T49" fmla="*/ 161 h 66"/>
                <a:gd name="T50" fmla="*/ 6 w 60"/>
                <a:gd name="T51" fmla="*/ 161 h 66"/>
                <a:gd name="T52" fmla="*/ 24 w 60"/>
                <a:gd name="T53" fmla="*/ 161 h 66"/>
                <a:gd name="T54" fmla="*/ 43 w 60"/>
                <a:gd name="T55" fmla="*/ 148 h 66"/>
                <a:gd name="T56" fmla="*/ 61 w 60"/>
                <a:gd name="T57" fmla="*/ 148 h 66"/>
                <a:gd name="T58" fmla="*/ 67 w 60"/>
                <a:gd name="T59" fmla="*/ 120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415A6B"/>
            </a:solidFill>
            <a:ln w="9525">
              <a:solidFill>
                <a:srgbClr val="000000"/>
              </a:solidFill>
              <a:prstDash val="solid"/>
              <a:round/>
              <a:headEnd/>
              <a:tailEnd/>
            </a:ln>
          </p:spPr>
          <p:txBody>
            <a:bodyPr/>
            <a:lstStyle/>
            <a:p>
              <a:endParaRPr lang="en-US"/>
            </a:p>
          </p:txBody>
        </p:sp>
        <p:sp>
          <p:nvSpPr>
            <p:cNvPr id="18885" name="Freeform 471"/>
            <p:cNvSpPr>
              <a:spLocks noChangeAspect="1"/>
            </p:cNvSpPr>
            <p:nvPr/>
          </p:nvSpPr>
          <p:spPr bwMode="auto">
            <a:xfrm>
              <a:off x="2437" y="1311"/>
              <a:ext cx="116" cy="182"/>
            </a:xfrm>
            <a:custGeom>
              <a:avLst/>
              <a:gdLst>
                <a:gd name="T0" fmla="*/ 12 w 114"/>
                <a:gd name="T1" fmla="*/ 111 h 162"/>
                <a:gd name="T2" fmla="*/ 18 w 114"/>
                <a:gd name="T3" fmla="*/ 125 h 162"/>
                <a:gd name="T4" fmla="*/ 12 w 114"/>
                <a:gd name="T5" fmla="*/ 147 h 162"/>
                <a:gd name="T6" fmla="*/ 24 w 114"/>
                <a:gd name="T7" fmla="*/ 163 h 162"/>
                <a:gd name="T8" fmla="*/ 43 w 114"/>
                <a:gd name="T9" fmla="*/ 176 h 162"/>
                <a:gd name="T10" fmla="*/ 49 w 114"/>
                <a:gd name="T11" fmla="*/ 231 h 162"/>
                <a:gd name="T12" fmla="*/ 18 w 114"/>
                <a:gd name="T13" fmla="*/ 244 h 162"/>
                <a:gd name="T14" fmla="*/ 24 w 114"/>
                <a:gd name="T15" fmla="*/ 257 h 162"/>
                <a:gd name="T16" fmla="*/ 12 w 114"/>
                <a:gd name="T17" fmla="*/ 297 h 162"/>
                <a:gd name="T18" fmla="*/ 37 w 114"/>
                <a:gd name="T19" fmla="*/ 310 h 162"/>
                <a:gd name="T20" fmla="*/ 49 w 114"/>
                <a:gd name="T21" fmla="*/ 310 h 162"/>
                <a:gd name="T22" fmla="*/ 12 w 114"/>
                <a:gd name="T23" fmla="*/ 339 h 162"/>
                <a:gd name="T24" fmla="*/ 6 w 114"/>
                <a:gd name="T25" fmla="*/ 365 h 162"/>
                <a:gd name="T26" fmla="*/ 37 w 114"/>
                <a:gd name="T27" fmla="*/ 365 h 162"/>
                <a:gd name="T28" fmla="*/ 55 w 114"/>
                <a:gd name="T29" fmla="*/ 339 h 162"/>
                <a:gd name="T30" fmla="*/ 104 w 114"/>
                <a:gd name="T31" fmla="*/ 339 h 162"/>
                <a:gd name="T32" fmla="*/ 110 w 114"/>
                <a:gd name="T33" fmla="*/ 310 h 162"/>
                <a:gd name="T34" fmla="*/ 128 w 114"/>
                <a:gd name="T35" fmla="*/ 257 h 162"/>
                <a:gd name="T36" fmla="*/ 104 w 114"/>
                <a:gd name="T37" fmla="*/ 244 h 162"/>
                <a:gd name="T38" fmla="*/ 85 w 114"/>
                <a:gd name="T39" fmla="*/ 217 h 162"/>
                <a:gd name="T40" fmla="*/ 96 w 114"/>
                <a:gd name="T41" fmla="*/ 203 h 162"/>
                <a:gd name="T42" fmla="*/ 61 w 114"/>
                <a:gd name="T43" fmla="*/ 125 h 162"/>
                <a:gd name="T44" fmla="*/ 55 w 114"/>
                <a:gd name="T45" fmla="*/ 111 h 162"/>
                <a:gd name="T46" fmla="*/ 49 w 114"/>
                <a:gd name="T47" fmla="*/ 94 h 162"/>
                <a:gd name="T48" fmla="*/ 37 w 114"/>
                <a:gd name="T49" fmla="*/ 39 h 162"/>
                <a:gd name="T50" fmla="*/ 37 w 114"/>
                <a:gd name="T51" fmla="*/ 39 h 162"/>
                <a:gd name="T52" fmla="*/ 18 w 114"/>
                <a:gd name="T53" fmla="*/ 0 h 162"/>
                <a:gd name="T54" fmla="*/ 12 w 114"/>
                <a:gd name="T55" fmla="*/ 27 h 162"/>
                <a:gd name="T56" fmla="*/ 6 w 114"/>
                <a:gd name="T57" fmla="*/ 54 h 162"/>
                <a:gd name="T58" fmla="*/ 6 w 114"/>
                <a:gd name="T59" fmla="*/ 69 h 162"/>
                <a:gd name="T60" fmla="*/ 0 w 114"/>
                <a:gd name="T61" fmla="*/ 81 h 162"/>
                <a:gd name="T62" fmla="*/ 12 w 114"/>
                <a:gd name="T63" fmla="*/ 81 h 162"/>
                <a:gd name="T64" fmla="*/ 0 w 114"/>
                <a:gd name="T65" fmla="*/ 1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415A6B"/>
            </a:solidFill>
            <a:ln w="9525">
              <a:solidFill>
                <a:srgbClr val="000000"/>
              </a:solidFill>
              <a:prstDash val="solid"/>
              <a:round/>
              <a:headEnd/>
              <a:tailEnd/>
            </a:ln>
          </p:spPr>
          <p:txBody>
            <a:bodyPr/>
            <a:lstStyle/>
            <a:p>
              <a:endParaRPr lang="en-US"/>
            </a:p>
          </p:txBody>
        </p:sp>
        <p:sp>
          <p:nvSpPr>
            <p:cNvPr id="18886" name="Freeform 472"/>
            <p:cNvSpPr>
              <a:spLocks noChangeAspect="1"/>
            </p:cNvSpPr>
            <p:nvPr/>
          </p:nvSpPr>
          <p:spPr bwMode="auto">
            <a:xfrm>
              <a:off x="2406" y="1385"/>
              <a:ext cx="37" cy="21"/>
            </a:xfrm>
            <a:custGeom>
              <a:avLst/>
              <a:gdLst>
                <a:gd name="T0" fmla="*/ 43 w 36"/>
                <a:gd name="T1" fmla="*/ 35 h 18"/>
                <a:gd name="T2" fmla="*/ 37 w 36"/>
                <a:gd name="T3" fmla="*/ 18 h 18"/>
                <a:gd name="T4" fmla="*/ 31 w 36"/>
                <a:gd name="T5" fmla="*/ 0 h 18"/>
                <a:gd name="T6" fmla="*/ 12 w 36"/>
                <a:gd name="T7" fmla="*/ 0 h 18"/>
                <a:gd name="T8" fmla="*/ 0 w 36"/>
                <a:gd name="T9" fmla="*/ 55 h 18"/>
                <a:gd name="T10" fmla="*/ 12 w 36"/>
                <a:gd name="T11" fmla="*/ 55 h 18"/>
                <a:gd name="T12" fmla="*/ 12 w 36"/>
                <a:gd name="T13" fmla="*/ 55 h 18"/>
                <a:gd name="T14" fmla="*/ 31 w 36"/>
                <a:gd name="T15" fmla="*/ 55 h 18"/>
                <a:gd name="T16" fmla="*/ 43 w 36"/>
                <a:gd name="T17" fmla="*/ 35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8">
                  <a:moveTo>
                    <a:pt x="36" y="12"/>
                  </a:moveTo>
                  <a:lnTo>
                    <a:pt x="30" y="6"/>
                  </a:lnTo>
                  <a:lnTo>
                    <a:pt x="24" y="0"/>
                  </a:lnTo>
                  <a:lnTo>
                    <a:pt x="12" y="0"/>
                  </a:lnTo>
                  <a:lnTo>
                    <a:pt x="0" y="18"/>
                  </a:lnTo>
                  <a:lnTo>
                    <a:pt x="12" y="18"/>
                  </a:lnTo>
                  <a:lnTo>
                    <a:pt x="24" y="18"/>
                  </a:lnTo>
                  <a:lnTo>
                    <a:pt x="36" y="12"/>
                  </a:lnTo>
                  <a:close/>
                </a:path>
              </a:pathLst>
            </a:custGeom>
            <a:solidFill>
              <a:srgbClr val="415A6B"/>
            </a:solidFill>
            <a:ln w="9525">
              <a:solidFill>
                <a:srgbClr val="000000"/>
              </a:solidFill>
              <a:prstDash val="solid"/>
              <a:round/>
              <a:headEnd/>
              <a:tailEnd/>
            </a:ln>
          </p:spPr>
          <p:txBody>
            <a:bodyPr/>
            <a:lstStyle/>
            <a:p>
              <a:endParaRPr lang="en-US"/>
            </a:p>
          </p:txBody>
        </p:sp>
        <p:sp>
          <p:nvSpPr>
            <p:cNvPr id="18887" name="Freeform 473"/>
            <p:cNvSpPr>
              <a:spLocks noChangeAspect="1"/>
            </p:cNvSpPr>
            <p:nvPr/>
          </p:nvSpPr>
          <p:spPr bwMode="auto">
            <a:xfrm>
              <a:off x="2425" y="1338"/>
              <a:ext cx="18" cy="7"/>
            </a:xfrm>
            <a:custGeom>
              <a:avLst/>
              <a:gdLst>
                <a:gd name="T0" fmla="*/ 12 w 18"/>
                <a:gd name="T1" fmla="*/ 0 h 6"/>
                <a:gd name="T2" fmla="*/ 6 w 18"/>
                <a:gd name="T3" fmla="*/ 0 h 6"/>
                <a:gd name="T4" fmla="*/ 0 w 18"/>
                <a:gd name="T5" fmla="*/ 0 h 6"/>
                <a:gd name="T6" fmla="*/ 12 w 18"/>
                <a:gd name="T7" fmla="*/ 18 h 6"/>
                <a:gd name="T8" fmla="*/ 18 w 18"/>
                <a:gd name="T9" fmla="*/ 0 h 6"/>
                <a:gd name="T10" fmla="*/ 12 w 1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12" y="0"/>
                  </a:moveTo>
                  <a:lnTo>
                    <a:pt x="6" y="0"/>
                  </a:lnTo>
                  <a:lnTo>
                    <a:pt x="0" y="0"/>
                  </a:lnTo>
                  <a:lnTo>
                    <a:pt x="12" y="6"/>
                  </a:lnTo>
                  <a:lnTo>
                    <a:pt x="18" y="0"/>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18888" name="Freeform 474"/>
            <p:cNvSpPr>
              <a:spLocks noChangeAspect="1"/>
            </p:cNvSpPr>
            <p:nvPr/>
          </p:nvSpPr>
          <p:spPr bwMode="auto">
            <a:xfrm>
              <a:off x="2425" y="1318"/>
              <a:ext cx="12" cy="13"/>
            </a:xfrm>
            <a:custGeom>
              <a:avLst/>
              <a:gdLst>
                <a:gd name="T0" fmla="*/ 12 w 12"/>
                <a:gd name="T1" fmla="*/ 13 h 12"/>
                <a:gd name="T2" fmla="*/ 12 w 12"/>
                <a:gd name="T3" fmla="*/ 0 h 12"/>
                <a:gd name="T4" fmla="*/ 0 w 12"/>
                <a:gd name="T5" fmla="*/ 13 h 12"/>
                <a:gd name="T6" fmla="*/ 0 w 12"/>
                <a:gd name="T7" fmla="*/ 20 h 12"/>
                <a:gd name="T8" fmla="*/ 12 w 12"/>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12" y="0"/>
                  </a:lnTo>
                  <a:lnTo>
                    <a:pt x="0" y="6"/>
                  </a:lnTo>
                  <a:lnTo>
                    <a:pt x="0" y="12"/>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18889" name="Freeform 475"/>
            <p:cNvSpPr>
              <a:spLocks noChangeAspect="1"/>
            </p:cNvSpPr>
            <p:nvPr/>
          </p:nvSpPr>
          <p:spPr bwMode="auto">
            <a:xfrm>
              <a:off x="2504" y="1277"/>
              <a:ext cx="7" cy="7"/>
            </a:xfrm>
            <a:custGeom>
              <a:avLst/>
              <a:gdLst>
                <a:gd name="T0" fmla="*/ 0 w 6"/>
                <a:gd name="T1" fmla="*/ 0 h 6"/>
                <a:gd name="T2" fmla="*/ 0 w 6"/>
                <a:gd name="T3" fmla="*/ 0 h 6"/>
                <a:gd name="T4" fmla="*/ 0 w 6"/>
                <a:gd name="T5" fmla="*/ 18 h 6"/>
                <a:gd name="T6" fmla="*/ 0 w 6"/>
                <a:gd name="T7" fmla="*/ 18 h 6"/>
                <a:gd name="T8" fmla="*/ 18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0" y="0"/>
                  </a:lnTo>
                  <a:lnTo>
                    <a:pt x="0" y="6"/>
                  </a:lnTo>
                  <a:lnTo>
                    <a:pt x="6" y="0"/>
                  </a:lnTo>
                  <a:lnTo>
                    <a:pt x="0" y="0"/>
                  </a:lnTo>
                  <a:close/>
                </a:path>
              </a:pathLst>
            </a:custGeom>
            <a:solidFill>
              <a:srgbClr val="239FB1"/>
            </a:solidFill>
            <a:ln w="9525">
              <a:solidFill>
                <a:srgbClr val="000000"/>
              </a:solidFill>
              <a:prstDash val="solid"/>
              <a:round/>
              <a:headEnd/>
              <a:tailEnd/>
            </a:ln>
          </p:spPr>
          <p:txBody>
            <a:bodyPr/>
            <a:lstStyle/>
            <a:p>
              <a:endParaRPr lang="en-US"/>
            </a:p>
          </p:txBody>
        </p:sp>
        <p:sp>
          <p:nvSpPr>
            <p:cNvPr id="18890" name="Freeform 476"/>
            <p:cNvSpPr>
              <a:spLocks noChangeAspect="1"/>
            </p:cNvSpPr>
            <p:nvPr/>
          </p:nvSpPr>
          <p:spPr bwMode="auto">
            <a:xfrm>
              <a:off x="2437" y="1358"/>
              <a:ext cx="6" cy="7"/>
            </a:xfrm>
            <a:custGeom>
              <a:avLst/>
              <a:gdLst>
                <a:gd name="T0" fmla="*/ 0 w 6"/>
                <a:gd name="T1" fmla="*/ 18 h 6"/>
                <a:gd name="T2" fmla="*/ 6 w 6"/>
                <a:gd name="T3" fmla="*/ 0 h 6"/>
                <a:gd name="T4" fmla="*/ 0 w 6"/>
                <a:gd name="T5" fmla="*/ 0 h 6"/>
                <a:gd name="T6" fmla="*/ 0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0"/>
                  </a:lnTo>
                  <a:lnTo>
                    <a:pt x="0" y="0"/>
                  </a:lnTo>
                  <a:lnTo>
                    <a:pt x="0" y="6"/>
                  </a:lnTo>
                  <a:close/>
                </a:path>
              </a:pathLst>
            </a:custGeom>
            <a:solidFill>
              <a:srgbClr val="239FB1"/>
            </a:solidFill>
            <a:ln w="9525">
              <a:solidFill>
                <a:srgbClr val="000000"/>
              </a:solidFill>
              <a:prstDash val="solid"/>
              <a:round/>
              <a:headEnd/>
              <a:tailEnd/>
            </a:ln>
          </p:spPr>
          <p:txBody>
            <a:bodyPr/>
            <a:lstStyle/>
            <a:p>
              <a:endParaRPr lang="en-US"/>
            </a:p>
          </p:txBody>
        </p:sp>
        <p:sp>
          <p:nvSpPr>
            <p:cNvPr id="18891" name="Freeform 477"/>
            <p:cNvSpPr>
              <a:spLocks noChangeAspect="1"/>
            </p:cNvSpPr>
            <p:nvPr/>
          </p:nvSpPr>
          <p:spPr bwMode="auto">
            <a:xfrm>
              <a:off x="2456" y="1419"/>
              <a:ext cx="5" cy="7"/>
            </a:xfrm>
            <a:custGeom>
              <a:avLst/>
              <a:gdLst>
                <a:gd name="T0" fmla="*/ 3 w 6"/>
                <a:gd name="T1" fmla="*/ 18 h 6"/>
                <a:gd name="T2" fmla="*/ 3 w 6"/>
                <a:gd name="T3" fmla="*/ 0 h 6"/>
                <a:gd name="T4" fmla="*/ 0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239FB1"/>
            </a:solidFill>
            <a:ln w="9525">
              <a:solidFill>
                <a:srgbClr val="000000"/>
              </a:solidFill>
              <a:prstDash val="solid"/>
              <a:round/>
              <a:headEnd/>
              <a:tailEnd/>
            </a:ln>
          </p:spPr>
          <p:txBody>
            <a:bodyPr/>
            <a:lstStyle/>
            <a:p>
              <a:endParaRPr lang="en-US"/>
            </a:p>
          </p:txBody>
        </p:sp>
        <p:sp>
          <p:nvSpPr>
            <p:cNvPr id="18892" name="Freeform 478"/>
            <p:cNvSpPr>
              <a:spLocks noChangeAspect="1"/>
            </p:cNvSpPr>
            <p:nvPr/>
          </p:nvSpPr>
          <p:spPr bwMode="auto">
            <a:xfrm>
              <a:off x="2547" y="1655"/>
              <a:ext cx="6" cy="6"/>
            </a:xfrm>
            <a:custGeom>
              <a:avLst/>
              <a:gdLst>
                <a:gd name="T0" fmla="*/ 6 w 6"/>
                <a:gd name="T1" fmla="*/ 0 h 6"/>
                <a:gd name="T2" fmla="*/ 0 w 6"/>
                <a:gd name="T3" fmla="*/ 6 h 6"/>
                <a:gd name="T4" fmla="*/ 0 w 6"/>
                <a:gd name="T5" fmla="*/ 6 h 6"/>
                <a:gd name="T6" fmla="*/ 6 w 6"/>
                <a:gd name="T7" fmla="*/ 6 h 6"/>
                <a:gd name="T8" fmla="*/ 6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0" y="6"/>
                  </a:lnTo>
                  <a:lnTo>
                    <a:pt x="6" y="6"/>
                  </a:lnTo>
                  <a:lnTo>
                    <a:pt x="6" y="0"/>
                  </a:lnTo>
                  <a:close/>
                </a:path>
              </a:pathLst>
            </a:custGeom>
            <a:blipFill dpi="0" rotWithShape="0">
              <a:blip r:embed="rId4"/>
              <a:srcRect/>
              <a:tile tx="0" ty="0" sx="100000" sy="100000" flip="none" algn="tl"/>
            </a:blipFill>
            <a:ln w="9525">
              <a:solidFill>
                <a:srgbClr val="000000"/>
              </a:solidFill>
              <a:prstDash val="solid"/>
              <a:round/>
              <a:headEnd/>
              <a:tailEnd/>
            </a:ln>
          </p:spPr>
          <p:txBody>
            <a:bodyPr/>
            <a:lstStyle/>
            <a:p>
              <a:endParaRPr lang="en-US"/>
            </a:p>
          </p:txBody>
        </p:sp>
        <p:sp>
          <p:nvSpPr>
            <p:cNvPr id="18893" name="Freeform 479"/>
            <p:cNvSpPr>
              <a:spLocks noChangeAspect="1"/>
            </p:cNvSpPr>
            <p:nvPr/>
          </p:nvSpPr>
          <p:spPr bwMode="auto">
            <a:xfrm>
              <a:off x="2098" y="1763"/>
              <a:ext cx="11" cy="6"/>
            </a:xfrm>
            <a:custGeom>
              <a:avLst/>
              <a:gdLst>
                <a:gd name="T0" fmla="*/ 0 w 12"/>
                <a:gd name="T1" fmla="*/ 6 h 6"/>
                <a:gd name="T2" fmla="*/ 0 w 12"/>
                <a:gd name="T3" fmla="*/ 0 h 6"/>
                <a:gd name="T4" fmla="*/ 6 w 12"/>
                <a:gd name="T5" fmla="*/ 0 h 6"/>
                <a:gd name="T6" fmla="*/ 0 w 12"/>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0" y="6"/>
                  </a:moveTo>
                  <a:lnTo>
                    <a:pt x="0" y="0"/>
                  </a:lnTo>
                  <a:lnTo>
                    <a:pt x="12"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8894" name="Freeform 480"/>
            <p:cNvSpPr>
              <a:spLocks noChangeAspect="1"/>
            </p:cNvSpPr>
            <p:nvPr/>
          </p:nvSpPr>
          <p:spPr bwMode="auto">
            <a:xfrm>
              <a:off x="2055" y="1749"/>
              <a:ext cx="7" cy="1"/>
            </a:xfrm>
            <a:custGeom>
              <a:avLst/>
              <a:gdLst>
                <a:gd name="T0" fmla="*/ 0 w 6"/>
                <a:gd name="T1" fmla="*/ 0 h 1"/>
                <a:gd name="T2" fmla="*/ 0 w 6"/>
                <a:gd name="T3" fmla="*/ 0 h 1"/>
                <a:gd name="T4" fmla="*/ 18 w 6"/>
                <a:gd name="T5" fmla="*/ 0 h 1"/>
                <a:gd name="T6" fmla="*/ 0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0" y="0"/>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895" name="Rectangle 481"/>
            <p:cNvSpPr>
              <a:spLocks noChangeAspect="1" noChangeArrowheads="1"/>
            </p:cNvSpPr>
            <p:nvPr/>
          </p:nvSpPr>
          <p:spPr bwMode="auto">
            <a:xfrm>
              <a:off x="2073" y="1742"/>
              <a:ext cx="7"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600"/>
            </a:p>
          </p:txBody>
        </p:sp>
        <p:sp>
          <p:nvSpPr>
            <p:cNvPr id="18896" name="Freeform 482"/>
            <p:cNvSpPr>
              <a:spLocks noChangeAspect="1"/>
            </p:cNvSpPr>
            <p:nvPr/>
          </p:nvSpPr>
          <p:spPr bwMode="auto">
            <a:xfrm>
              <a:off x="1424" y="1884"/>
              <a:ext cx="1" cy="7"/>
            </a:xfrm>
            <a:custGeom>
              <a:avLst/>
              <a:gdLst>
                <a:gd name="T0" fmla="*/ 0 w 1"/>
                <a:gd name="T1" fmla="*/ 0 h 6"/>
                <a:gd name="T2" fmla="*/ 0 w 1"/>
                <a:gd name="T3" fmla="*/ 0 h 6"/>
                <a:gd name="T4" fmla="*/ 0 w 1"/>
                <a:gd name="T5" fmla="*/ 18 h 6"/>
                <a:gd name="T6" fmla="*/ 0 w 1"/>
                <a:gd name="T7" fmla="*/ 18 h 6"/>
                <a:gd name="T8" fmla="*/ 0 w 1"/>
                <a:gd name="T9" fmla="*/ 18 h 6"/>
                <a:gd name="T10" fmla="*/ 0 w 1"/>
                <a:gd name="T11" fmla="*/ 18 h 6"/>
                <a:gd name="T12" fmla="*/ 0 w 1"/>
                <a:gd name="T13" fmla="*/ 18 h 6"/>
                <a:gd name="T14" fmla="*/ 0 w 1"/>
                <a:gd name="T15" fmla="*/ 18 h 6"/>
                <a:gd name="T16" fmla="*/ 0 w 1"/>
                <a:gd name="T17" fmla="*/ 18 h 6"/>
                <a:gd name="T18" fmla="*/ 0 w 1"/>
                <a:gd name="T19" fmla="*/ 0 h 6"/>
                <a:gd name="T20" fmla="*/ 0 w 1"/>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897" name="Freeform 483"/>
            <p:cNvSpPr>
              <a:spLocks noChangeAspect="1"/>
            </p:cNvSpPr>
            <p:nvPr/>
          </p:nvSpPr>
          <p:spPr bwMode="auto">
            <a:xfrm>
              <a:off x="2370" y="1668"/>
              <a:ext cx="49" cy="115"/>
            </a:xfrm>
            <a:custGeom>
              <a:avLst/>
              <a:gdLst>
                <a:gd name="T0" fmla="*/ 31 w 48"/>
                <a:gd name="T1" fmla="*/ 0 h 102"/>
                <a:gd name="T2" fmla="*/ 12 w 48"/>
                <a:gd name="T3" fmla="*/ 14 h 102"/>
                <a:gd name="T4" fmla="*/ 12 w 48"/>
                <a:gd name="T5" fmla="*/ 54 h 102"/>
                <a:gd name="T6" fmla="*/ 0 w 48"/>
                <a:gd name="T7" fmla="*/ 126 h 102"/>
                <a:gd name="T8" fmla="*/ 0 w 48"/>
                <a:gd name="T9" fmla="*/ 152 h 102"/>
                <a:gd name="T10" fmla="*/ 6 w 48"/>
                <a:gd name="T11" fmla="*/ 167 h 102"/>
                <a:gd name="T12" fmla="*/ 6 w 48"/>
                <a:gd name="T13" fmla="*/ 167 h 102"/>
                <a:gd name="T14" fmla="*/ 6 w 48"/>
                <a:gd name="T15" fmla="*/ 238 h 102"/>
                <a:gd name="T16" fmla="*/ 37 w 48"/>
                <a:gd name="T17" fmla="*/ 223 h 102"/>
                <a:gd name="T18" fmla="*/ 37 w 48"/>
                <a:gd name="T19" fmla="*/ 223 h 102"/>
                <a:gd name="T20" fmla="*/ 43 w 48"/>
                <a:gd name="T21" fmla="*/ 195 h 102"/>
                <a:gd name="T22" fmla="*/ 43 w 48"/>
                <a:gd name="T23" fmla="*/ 180 h 102"/>
                <a:gd name="T24" fmla="*/ 43 w 48"/>
                <a:gd name="T25" fmla="*/ 152 h 102"/>
                <a:gd name="T26" fmla="*/ 37 w 48"/>
                <a:gd name="T27" fmla="*/ 112 h 102"/>
                <a:gd name="T28" fmla="*/ 43 w 48"/>
                <a:gd name="T29" fmla="*/ 112 h 102"/>
                <a:gd name="T30" fmla="*/ 49 w 48"/>
                <a:gd name="T31" fmla="*/ 54 h 102"/>
                <a:gd name="T32" fmla="*/ 55 w 48"/>
                <a:gd name="T33" fmla="*/ 42 h 102"/>
                <a:gd name="T34" fmla="*/ 55 w 48"/>
                <a:gd name="T35" fmla="*/ 14 h 102"/>
                <a:gd name="T36" fmla="*/ 31 w 48"/>
                <a:gd name="T37" fmla="*/ 14 h 102"/>
                <a:gd name="T38" fmla="*/ 31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990033"/>
            </a:solidFill>
            <a:ln w="9525">
              <a:solidFill>
                <a:srgbClr val="000000"/>
              </a:solidFill>
              <a:prstDash val="solid"/>
              <a:round/>
              <a:headEnd/>
              <a:tailEnd/>
            </a:ln>
          </p:spPr>
          <p:txBody>
            <a:bodyPr/>
            <a:lstStyle/>
            <a:p>
              <a:endParaRPr lang="en-US"/>
            </a:p>
          </p:txBody>
        </p:sp>
        <p:sp>
          <p:nvSpPr>
            <p:cNvPr id="18898" name="Freeform 484"/>
            <p:cNvSpPr>
              <a:spLocks noChangeAspect="1"/>
            </p:cNvSpPr>
            <p:nvPr/>
          </p:nvSpPr>
          <p:spPr bwMode="auto">
            <a:xfrm>
              <a:off x="2377" y="1634"/>
              <a:ext cx="200" cy="169"/>
            </a:xfrm>
            <a:custGeom>
              <a:avLst/>
              <a:gdLst>
                <a:gd name="T0" fmla="*/ 42 w 198"/>
                <a:gd name="T1" fmla="*/ 83 h 150"/>
                <a:gd name="T2" fmla="*/ 18 w 198"/>
                <a:gd name="T3" fmla="*/ 83 h 150"/>
                <a:gd name="T4" fmla="*/ 18 w 198"/>
                <a:gd name="T5" fmla="*/ 69 h 150"/>
                <a:gd name="T6" fmla="*/ 6 w 198"/>
                <a:gd name="T7" fmla="*/ 83 h 150"/>
                <a:gd name="T8" fmla="*/ 6 w 198"/>
                <a:gd name="T9" fmla="*/ 69 h 150"/>
                <a:gd name="T10" fmla="*/ 6 w 198"/>
                <a:gd name="T11" fmla="*/ 54 h 150"/>
                <a:gd name="T12" fmla="*/ 6 w 198"/>
                <a:gd name="T13" fmla="*/ 54 h 150"/>
                <a:gd name="T14" fmla="*/ 0 w 198"/>
                <a:gd name="T15" fmla="*/ 42 h 150"/>
                <a:gd name="T16" fmla="*/ 0 w 198"/>
                <a:gd name="T17" fmla="*/ 29 h 150"/>
                <a:gd name="T18" fmla="*/ 24 w 198"/>
                <a:gd name="T19" fmla="*/ 0 h 150"/>
                <a:gd name="T20" fmla="*/ 48 w 198"/>
                <a:gd name="T21" fmla="*/ 0 h 150"/>
                <a:gd name="T22" fmla="*/ 73 w 198"/>
                <a:gd name="T23" fmla="*/ 0 h 150"/>
                <a:gd name="T24" fmla="*/ 91 w 198"/>
                <a:gd name="T25" fmla="*/ 14 h 150"/>
                <a:gd name="T26" fmla="*/ 109 w 198"/>
                <a:gd name="T27" fmla="*/ 14 h 150"/>
                <a:gd name="T28" fmla="*/ 127 w 198"/>
                <a:gd name="T29" fmla="*/ 14 h 150"/>
                <a:gd name="T30" fmla="*/ 133 w 198"/>
                <a:gd name="T31" fmla="*/ 29 h 150"/>
                <a:gd name="T32" fmla="*/ 182 w 198"/>
                <a:gd name="T33" fmla="*/ 54 h 150"/>
                <a:gd name="T34" fmla="*/ 182 w 198"/>
                <a:gd name="T35" fmla="*/ 54 h 150"/>
                <a:gd name="T36" fmla="*/ 188 w 198"/>
                <a:gd name="T37" fmla="*/ 54 h 150"/>
                <a:gd name="T38" fmla="*/ 212 w 198"/>
                <a:gd name="T39" fmla="*/ 54 h 150"/>
                <a:gd name="T40" fmla="*/ 206 w 198"/>
                <a:gd name="T41" fmla="*/ 83 h 150"/>
                <a:gd name="T42" fmla="*/ 194 w 198"/>
                <a:gd name="T43" fmla="*/ 112 h 150"/>
                <a:gd name="T44" fmla="*/ 176 w 198"/>
                <a:gd name="T45" fmla="*/ 126 h 150"/>
                <a:gd name="T46" fmla="*/ 164 w 198"/>
                <a:gd name="T47" fmla="*/ 167 h 150"/>
                <a:gd name="T48" fmla="*/ 153 w 198"/>
                <a:gd name="T49" fmla="*/ 194 h 150"/>
                <a:gd name="T50" fmla="*/ 164 w 198"/>
                <a:gd name="T51" fmla="*/ 234 h 150"/>
                <a:gd name="T52" fmla="*/ 139 w 198"/>
                <a:gd name="T53" fmla="*/ 261 h 150"/>
                <a:gd name="T54" fmla="*/ 139 w 198"/>
                <a:gd name="T55" fmla="*/ 275 h 150"/>
                <a:gd name="T56" fmla="*/ 127 w 198"/>
                <a:gd name="T57" fmla="*/ 291 h 150"/>
                <a:gd name="T58" fmla="*/ 115 w 198"/>
                <a:gd name="T59" fmla="*/ 318 h 150"/>
                <a:gd name="T60" fmla="*/ 97 w 198"/>
                <a:gd name="T61" fmla="*/ 318 h 150"/>
                <a:gd name="T62" fmla="*/ 79 w 198"/>
                <a:gd name="T63" fmla="*/ 318 h 150"/>
                <a:gd name="T64" fmla="*/ 67 w 198"/>
                <a:gd name="T65" fmla="*/ 345 h 150"/>
                <a:gd name="T66" fmla="*/ 48 w 198"/>
                <a:gd name="T67" fmla="*/ 345 h 150"/>
                <a:gd name="T68" fmla="*/ 42 w 198"/>
                <a:gd name="T69" fmla="*/ 304 h 150"/>
                <a:gd name="T70" fmla="*/ 30 w 198"/>
                <a:gd name="T71" fmla="*/ 291 h 150"/>
                <a:gd name="T72" fmla="*/ 24 w 198"/>
                <a:gd name="T73" fmla="*/ 291 h 150"/>
                <a:gd name="T74" fmla="*/ 24 w 198"/>
                <a:gd name="T75" fmla="*/ 291 h 150"/>
                <a:gd name="T76" fmla="*/ 30 w 198"/>
                <a:gd name="T77" fmla="*/ 261 h 150"/>
                <a:gd name="T78" fmla="*/ 30 w 198"/>
                <a:gd name="T79" fmla="*/ 249 h 150"/>
                <a:gd name="T80" fmla="*/ 30 w 198"/>
                <a:gd name="T81" fmla="*/ 221 h 150"/>
                <a:gd name="T82" fmla="*/ 24 w 198"/>
                <a:gd name="T83" fmla="*/ 180 h 150"/>
                <a:gd name="T84" fmla="*/ 30 w 198"/>
                <a:gd name="T85" fmla="*/ 180 h 150"/>
                <a:gd name="T86" fmla="*/ 36 w 198"/>
                <a:gd name="T87" fmla="*/ 126 h 150"/>
                <a:gd name="T88" fmla="*/ 42 w 198"/>
                <a:gd name="T89" fmla="*/ 112 h 150"/>
                <a:gd name="T90" fmla="*/ 42 w 198"/>
                <a:gd name="T91" fmla="*/ 83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990033"/>
            </a:solidFill>
            <a:ln w="9525">
              <a:solidFill>
                <a:srgbClr val="000000"/>
              </a:solidFill>
              <a:prstDash val="solid"/>
              <a:round/>
              <a:headEnd/>
              <a:tailEnd/>
            </a:ln>
          </p:spPr>
          <p:txBody>
            <a:bodyPr/>
            <a:lstStyle/>
            <a:p>
              <a:endParaRPr lang="en-US"/>
            </a:p>
          </p:txBody>
        </p:sp>
        <p:sp>
          <p:nvSpPr>
            <p:cNvPr id="18899" name="Freeform 485"/>
            <p:cNvSpPr>
              <a:spLocks noChangeAspect="1"/>
            </p:cNvSpPr>
            <p:nvPr/>
          </p:nvSpPr>
          <p:spPr bwMode="auto">
            <a:xfrm>
              <a:off x="2565" y="1722"/>
              <a:ext cx="18" cy="7"/>
            </a:xfrm>
            <a:custGeom>
              <a:avLst/>
              <a:gdLst>
                <a:gd name="T0" fmla="*/ 18 w 18"/>
                <a:gd name="T1" fmla="*/ 0 h 6"/>
                <a:gd name="T2" fmla="*/ 12 w 18"/>
                <a:gd name="T3" fmla="*/ 18 h 6"/>
                <a:gd name="T4" fmla="*/ 0 w 18"/>
                <a:gd name="T5" fmla="*/ 0 h 6"/>
                <a:gd name="T6" fmla="*/ 12 w 18"/>
                <a:gd name="T7" fmla="*/ 0 h 6"/>
                <a:gd name="T8" fmla="*/ 18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12" y="6"/>
                  </a:lnTo>
                  <a:lnTo>
                    <a:pt x="0" y="0"/>
                  </a:lnTo>
                  <a:lnTo>
                    <a:pt x="12" y="0"/>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18900" name="Freeform 486"/>
            <p:cNvSpPr>
              <a:spLocks noChangeAspect="1"/>
            </p:cNvSpPr>
            <p:nvPr/>
          </p:nvSpPr>
          <p:spPr bwMode="auto">
            <a:xfrm>
              <a:off x="485" y="1507"/>
              <a:ext cx="971" cy="538"/>
            </a:xfrm>
            <a:custGeom>
              <a:avLst/>
              <a:gdLst>
                <a:gd name="T0" fmla="*/ 1046 w 957"/>
                <a:gd name="T1" fmla="*/ 98 h 478"/>
                <a:gd name="T2" fmla="*/ 993 w 957"/>
                <a:gd name="T3" fmla="*/ 190 h 478"/>
                <a:gd name="T4" fmla="*/ 875 w 957"/>
                <a:gd name="T5" fmla="*/ 259 h 478"/>
                <a:gd name="T6" fmla="*/ 795 w 957"/>
                <a:gd name="T7" fmla="*/ 329 h 478"/>
                <a:gd name="T8" fmla="*/ 781 w 957"/>
                <a:gd name="T9" fmla="*/ 259 h 478"/>
                <a:gd name="T10" fmla="*/ 775 w 957"/>
                <a:gd name="T11" fmla="*/ 150 h 478"/>
                <a:gd name="T12" fmla="*/ 688 w 957"/>
                <a:gd name="T13" fmla="*/ 69 h 478"/>
                <a:gd name="T14" fmla="*/ 615 w 957"/>
                <a:gd name="T15" fmla="*/ 0 h 478"/>
                <a:gd name="T16" fmla="*/ 134 w 957"/>
                <a:gd name="T17" fmla="*/ 54 h 478"/>
                <a:gd name="T18" fmla="*/ 128 w 957"/>
                <a:gd name="T19" fmla="*/ 69 h 478"/>
                <a:gd name="T20" fmla="*/ 97 w 957"/>
                <a:gd name="T21" fmla="*/ 54 h 478"/>
                <a:gd name="T22" fmla="*/ 85 w 957"/>
                <a:gd name="T23" fmla="*/ 125 h 478"/>
                <a:gd name="T24" fmla="*/ 55 w 957"/>
                <a:gd name="T25" fmla="*/ 231 h 478"/>
                <a:gd name="T26" fmla="*/ 0 w 957"/>
                <a:gd name="T27" fmla="*/ 422 h 478"/>
                <a:gd name="T28" fmla="*/ 0 w 957"/>
                <a:gd name="T29" fmla="*/ 519 h 478"/>
                <a:gd name="T30" fmla="*/ 6 w 957"/>
                <a:gd name="T31" fmla="*/ 533 h 478"/>
                <a:gd name="T32" fmla="*/ 6 w 957"/>
                <a:gd name="T33" fmla="*/ 670 h 478"/>
                <a:gd name="T34" fmla="*/ 97 w 957"/>
                <a:gd name="T35" fmla="*/ 765 h 478"/>
                <a:gd name="T36" fmla="*/ 218 w 957"/>
                <a:gd name="T37" fmla="*/ 795 h 478"/>
                <a:gd name="T38" fmla="*/ 291 w 957"/>
                <a:gd name="T39" fmla="*/ 931 h 478"/>
                <a:gd name="T40" fmla="*/ 358 w 957"/>
                <a:gd name="T41" fmla="*/ 1038 h 478"/>
                <a:gd name="T42" fmla="*/ 383 w 957"/>
                <a:gd name="T43" fmla="*/ 998 h 478"/>
                <a:gd name="T44" fmla="*/ 419 w 957"/>
                <a:gd name="T45" fmla="*/ 945 h 478"/>
                <a:gd name="T46" fmla="*/ 431 w 957"/>
                <a:gd name="T47" fmla="*/ 945 h 478"/>
                <a:gd name="T48" fmla="*/ 470 w 957"/>
                <a:gd name="T49" fmla="*/ 890 h 478"/>
                <a:gd name="T50" fmla="*/ 516 w 957"/>
                <a:gd name="T51" fmla="*/ 906 h 478"/>
                <a:gd name="T52" fmla="*/ 550 w 957"/>
                <a:gd name="T53" fmla="*/ 931 h 478"/>
                <a:gd name="T54" fmla="*/ 550 w 957"/>
                <a:gd name="T55" fmla="*/ 877 h 478"/>
                <a:gd name="T56" fmla="*/ 582 w 957"/>
                <a:gd name="T57" fmla="*/ 861 h 478"/>
                <a:gd name="T58" fmla="*/ 609 w 957"/>
                <a:gd name="T59" fmla="*/ 861 h 478"/>
                <a:gd name="T60" fmla="*/ 629 w 957"/>
                <a:gd name="T61" fmla="*/ 890 h 478"/>
                <a:gd name="T62" fmla="*/ 668 w 957"/>
                <a:gd name="T63" fmla="*/ 985 h 478"/>
                <a:gd name="T64" fmla="*/ 682 w 957"/>
                <a:gd name="T65" fmla="*/ 1023 h 478"/>
                <a:gd name="T66" fmla="*/ 695 w 957"/>
                <a:gd name="T67" fmla="*/ 1094 h 478"/>
                <a:gd name="T68" fmla="*/ 715 w 957"/>
                <a:gd name="T69" fmla="*/ 972 h 478"/>
                <a:gd name="T70" fmla="*/ 715 w 957"/>
                <a:gd name="T71" fmla="*/ 821 h 478"/>
                <a:gd name="T72" fmla="*/ 735 w 957"/>
                <a:gd name="T73" fmla="*/ 765 h 478"/>
                <a:gd name="T74" fmla="*/ 802 w 957"/>
                <a:gd name="T75" fmla="*/ 670 h 478"/>
                <a:gd name="T76" fmla="*/ 815 w 957"/>
                <a:gd name="T77" fmla="*/ 629 h 478"/>
                <a:gd name="T78" fmla="*/ 828 w 957"/>
                <a:gd name="T79" fmla="*/ 602 h 478"/>
                <a:gd name="T80" fmla="*/ 841 w 957"/>
                <a:gd name="T81" fmla="*/ 576 h 478"/>
                <a:gd name="T82" fmla="*/ 841 w 957"/>
                <a:gd name="T83" fmla="*/ 562 h 478"/>
                <a:gd name="T84" fmla="*/ 835 w 957"/>
                <a:gd name="T85" fmla="*/ 491 h 478"/>
                <a:gd name="T86" fmla="*/ 841 w 957"/>
                <a:gd name="T87" fmla="*/ 476 h 478"/>
                <a:gd name="T88" fmla="*/ 854 w 957"/>
                <a:gd name="T89" fmla="*/ 491 h 478"/>
                <a:gd name="T90" fmla="*/ 848 w 957"/>
                <a:gd name="T91" fmla="*/ 533 h 478"/>
                <a:gd name="T92" fmla="*/ 868 w 957"/>
                <a:gd name="T93" fmla="*/ 436 h 478"/>
                <a:gd name="T94" fmla="*/ 901 w 957"/>
                <a:gd name="T95" fmla="*/ 407 h 478"/>
                <a:gd name="T96" fmla="*/ 954 w 957"/>
                <a:gd name="T97" fmla="*/ 370 h 478"/>
                <a:gd name="T98" fmla="*/ 973 w 957"/>
                <a:gd name="T99" fmla="*/ 355 h 478"/>
                <a:gd name="T100" fmla="*/ 973 w 957"/>
                <a:gd name="T101" fmla="*/ 312 h 478"/>
                <a:gd name="T102" fmla="*/ 1019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415A6B"/>
            </a:solidFill>
            <a:ln w="9525">
              <a:solidFill>
                <a:srgbClr val="000000"/>
              </a:solidFill>
              <a:prstDash val="solid"/>
              <a:round/>
              <a:headEnd/>
              <a:tailEnd/>
            </a:ln>
          </p:spPr>
          <p:txBody>
            <a:bodyPr/>
            <a:lstStyle/>
            <a:p>
              <a:endParaRPr lang="en-US"/>
            </a:p>
          </p:txBody>
        </p:sp>
        <p:sp>
          <p:nvSpPr>
            <p:cNvPr id="18901" name="Freeform 487"/>
            <p:cNvSpPr>
              <a:spLocks noChangeAspect="1"/>
            </p:cNvSpPr>
            <p:nvPr/>
          </p:nvSpPr>
          <p:spPr bwMode="auto">
            <a:xfrm>
              <a:off x="268" y="1324"/>
              <a:ext cx="43" cy="27"/>
            </a:xfrm>
            <a:custGeom>
              <a:avLst/>
              <a:gdLst>
                <a:gd name="T0" fmla="*/ 49 w 42"/>
                <a:gd name="T1" fmla="*/ 14 h 24"/>
                <a:gd name="T2" fmla="*/ 43 w 42"/>
                <a:gd name="T3" fmla="*/ 14 h 24"/>
                <a:gd name="T4" fmla="*/ 49 w 42"/>
                <a:gd name="T5" fmla="*/ 14 h 24"/>
                <a:gd name="T6" fmla="*/ 43 w 42"/>
                <a:gd name="T7" fmla="*/ 14 h 24"/>
                <a:gd name="T8" fmla="*/ 43 w 42"/>
                <a:gd name="T9" fmla="*/ 0 h 24"/>
                <a:gd name="T10" fmla="*/ 37 w 42"/>
                <a:gd name="T11" fmla="*/ 14 h 24"/>
                <a:gd name="T12" fmla="*/ 31 w 42"/>
                <a:gd name="T13" fmla="*/ 14 h 24"/>
                <a:gd name="T14" fmla="*/ 18 w 42"/>
                <a:gd name="T15" fmla="*/ 14 h 24"/>
                <a:gd name="T16" fmla="*/ 12 w 42"/>
                <a:gd name="T17" fmla="*/ 29 h 24"/>
                <a:gd name="T18" fmla="*/ 12 w 42"/>
                <a:gd name="T19" fmla="*/ 14 h 24"/>
                <a:gd name="T20" fmla="*/ 0 w 42"/>
                <a:gd name="T21" fmla="*/ 29 h 24"/>
                <a:gd name="T22" fmla="*/ 0 w 42"/>
                <a:gd name="T23" fmla="*/ 42 h 24"/>
                <a:gd name="T24" fmla="*/ 0 w 42"/>
                <a:gd name="T25" fmla="*/ 42 h 24"/>
                <a:gd name="T26" fmla="*/ 6 w 42"/>
                <a:gd name="T27" fmla="*/ 42 h 24"/>
                <a:gd name="T28" fmla="*/ 0 w 42"/>
                <a:gd name="T29" fmla="*/ 54 h 24"/>
                <a:gd name="T30" fmla="*/ 6 w 42"/>
                <a:gd name="T31" fmla="*/ 42 h 24"/>
                <a:gd name="T32" fmla="*/ 37 w 42"/>
                <a:gd name="T33" fmla="*/ 29 h 24"/>
                <a:gd name="T34" fmla="*/ 37 w 42"/>
                <a:gd name="T35" fmla="*/ 29 h 24"/>
                <a:gd name="T36" fmla="*/ 49 w 42"/>
                <a:gd name="T37" fmla="*/ 14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C0C0C0"/>
            </a:solidFill>
            <a:ln w="9525">
              <a:solidFill>
                <a:srgbClr val="000000"/>
              </a:solidFill>
              <a:prstDash val="solid"/>
              <a:round/>
              <a:headEnd/>
              <a:tailEnd/>
            </a:ln>
          </p:spPr>
          <p:txBody>
            <a:bodyPr/>
            <a:lstStyle/>
            <a:p>
              <a:endParaRPr lang="en-US"/>
            </a:p>
          </p:txBody>
        </p:sp>
        <p:sp>
          <p:nvSpPr>
            <p:cNvPr id="18902" name="Freeform 488"/>
            <p:cNvSpPr>
              <a:spLocks noChangeAspect="1"/>
            </p:cNvSpPr>
            <p:nvPr/>
          </p:nvSpPr>
          <p:spPr bwMode="auto">
            <a:xfrm>
              <a:off x="163" y="1209"/>
              <a:ext cx="37" cy="14"/>
            </a:xfrm>
            <a:custGeom>
              <a:avLst/>
              <a:gdLst>
                <a:gd name="T0" fmla="*/ 43 w 36"/>
                <a:gd name="T1" fmla="*/ 18 h 12"/>
                <a:gd name="T2" fmla="*/ 25 w 36"/>
                <a:gd name="T3" fmla="*/ 35 h 12"/>
                <a:gd name="T4" fmla="*/ 12 w 36"/>
                <a:gd name="T5" fmla="*/ 18 h 12"/>
                <a:gd name="T6" fmla="*/ 12 w 36"/>
                <a:gd name="T7" fmla="*/ 18 h 12"/>
                <a:gd name="T8" fmla="*/ 0 w 36"/>
                <a:gd name="T9" fmla="*/ 18 h 12"/>
                <a:gd name="T10" fmla="*/ 0 w 36"/>
                <a:gd name="T11" fmla="*/ 0 h 12"/>
                <a:gd name="T12" fmla="*/ 25 w 36"/>
                <a:gd name="T13" fmla="*/ 0 h 12"/>
                <a:gd name="T14" fmla="*/ 43 w 36"/>
                <a:gd name="T15" fmla="*/ 1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2">
                  <a:moveTo>
                    <a:pt x="36" y="6"/>
                  </a:moveTo>
                  <a:lnTo>
                    <a:pt x="18" y="12"/>
                  </a:lnTo>
                  <a:lnTo>
                    <a:pt x="12" y="6"/>
                  </a:lnTo>
                  <a:lnTo>
                    <a:pt x="0" y="6"/>
                  </a:lnTo>
                  <a:lnTo>
                    <a:pt x="0" y="0"/>
                  </a:lnTo>
                  <a:lnTo>
                    <a:pt x="18" y="0"/>
                  </a:lnTo>
                  <a:lnTo>
                    <a:pt x="36" y="6"/>
                  </a:lnTo>
                  <a:close/>
                </a:path>
              </a:pathLst>
            </a:custGeom>
            <a:solidFill>
              <a:srgbClr val="C0C0C0"/>
            </a:solidFill>
            <a:ln w="9525">
              <a:solidFill>
                <a:srgbClr val="000000"/>
              </a:solidFill>
              <a:prstDash val="solid"/>
              <a:round/>
              <a:headEnd/>
              <a:tailEnd/>
            </a:ln>
          </p:spPr>
          <p:txBody>
            <a:bodyPr/>
            <a:lstStyle/>
            <a:p>
              <a:endParaRPr lang="en-US"/>
            </a:p>
          </p:txBody>
        </p:sp>
        <p:sp>
          <p:nvSpPr>
            <p:cNvPr id="18903" name="Freeform 489"/>
            <p:cNvSpPr>
              <a:spLocks noChangeAspect="1"/>
            </p:cNvSpPr>
            <p:nvPr/>
          </p:nvSpPr>
          <p:spPr bwMode="auto">
            <a:xfrm>
              <a:off x="546" y="1358"/>
              <a:ext cx="19" cy="34"/>
            </a:xfrm>
            <a:custGeom>
              <a:avLst/>
              <a:gdLst>
                <a:gd name="T0" fmla="*/ 19 w 18"/>
                <a:gd name="T1" fmla="*/ 74 h 30"/>
                <a:gd name="T2" fmla="*/ 6 w 18"/>
                <a:gd name="T3" fmla="*/ 74 h 30"/>
                <a:gd name="T4" fmla="*/ 6 w 18"/>
                <a:gd name="T5" fmla="*/ 58 h 30"/>
                <a:gd name="T6" fmla="*/ 0 w 18"/>
                <a:gd name="T7" fmla="*/ 58 h 30"/>
                <a:gd name="T8" fmla="*/ 6 w 18"/>
                <a:gd name="T9" fmla="*/ 42 h 30"/>
                <a:gd name="T10" fmla="*/ 19 w 18"/>
                <a:gd name="T11" fmla="*/ 42 h 30"/>
                <a:gd name="T12" fmla="*/ 6 w 18"/>
                <a:gd name="T13" fmla="*/ 42 h 30"/>
                <a:gd name="T14" fmla="*/ 19 w 18"/>
                <a:gd name="T15" fmla="*/ 29 h 30"/>
                <a:gd name="T16" fmla="*/ 19 w 18"/>
                <a:gd name="T17" fmla="*/ 14 h 30"/>
                <a:gd name="T18" fmla="*/ 25 w 18"/>
                <a:gd name="T19" fmla="*/ 0 h 30"/>
                <a:gd name="T20" fmla="*/ 25 w 18"/>
                <a:gd name="T21" fmla="*/ 42 h 30"/>
                <a:gd name="T22" fmla="*/ 25 w 18"/>
                <a:gd name="T23" fmla="*/ 42 h 30"/>
                <a:gd name="T24" fmla="*/ 19 w 18"/>
                <a:gd name="T25" fmla="*/ 42 h 30"/>
                <a:gd name="T26" fmla="*/ 19 w 18"/>
                <a:gd name="T27" fmla="*/ 74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C0C0C0"/>
            </a:solidFill>
            <a:ln w="9525">
              <a:solidFill>
                <a:srgbClr val="000000"/>
              </a:solidFill>
              <a:prstDash val="solid"/>
              <a:round/>
              <a:headEnd/>
              <a:tailEnd/>
            </a:ln>
          </p:spPr>
          <p:txBody>
            <a:bodyPr/>
            <a:lstStyle/>
            <a:p>
              <a:endParaRPr lang="en-US"/>
            </a:p>
          </p:txBody>
        </p:sp>
        <p:sp>
          <p:nvSpPr>
            <p:cNvPr id="18904" name="Freeform 490"/>
            <p:cNvSpPr>
              <a:spLocks noChangeAspect="1"/>
            </p:cNvSpPr>
            <p:nvPr/>
          </p:nvSpPr>
          <p:spPr bwMode="auto">
            <a:xfrm>
              <a:off x="558" y="1318"/>
              <a:ext cx="18" cy="27"/>
            </a:xfrm>
            <a:custGeom>
              <a:avLst/>
              <a:gdLst>
                <a:gd name="T0" fmla="*/ 18 w 18"/>
                <a:gd name="T1" fmla="*/ 29 h 24"/>
                <a:gd name="T2" fmla="*/ 12 w 18"/>
                <a:gd name="T3" fmla="*/ 42 h 24"/>
                <a:gd name="T4" fmla="*/ 0 w 18"/>
                <a:gd name="T5" fmla="*/ 54 h 24"/>
                <a:gd name="T6" fmla="*/ 6 w 18"/>
                <a:gd name="T7" fmla="*/ 42 h 24"/>
                <a:gd name="T8" fmla="*/ 12 w 18"/>
                <a:gd name="T9" fmla="*/ 0 h 24"/>
                <a:gd name="T10" fmla="*/ 18 w 18"/>
                <a:gd name="T11" fmla="*/ 14 h 24"/>
                <a:gd name="T12" fmla="*/ 18 w 18"/>
                <a:gd name="T13" fmla="*/ 29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4">
                  <a:moveTo>
                    <a:pt x="18" y="12"/>
                  </a:moveTo>
                  <a:lnTo>
                    <a:pt x="12" y="18"/>
                  </a:lnTo>
                  <a:lnTo>
                    <a:pt x="0" y="24"/>
                  </a:lnTo>
                  <a:lnTo>
                    <a:pt x="6" y="18"/>
                  </a:lnTo>
                  <a:lnTo>
                    <a:pt x="12" y="0"/>
                  </a:lnTo>
                  <a:lnTo>
                    <a:pt x="18" y="6"/>
                  </a:lnTo>
                  <a:lnTo>
                    <a:pt x="18" y="12"/>
                  </a:lnTo>
                  <a:close/>
                </a:path>
              </a:pathLst>
            </a:custGeom>
            <a:solidFill>
              <a:srgbClr val="C0C0C0"/>
            </a:solidFill>
            <a:ln w="9525">
              <a:solidFill>
                <a:srgbClr val="000000"/>
              </a:solidFill>
              <a:prstDash val="solid"/>
              <a:round/>
              <a:headEnd/>
              <a:tailEnd/>
            </a:ln>
          </p:spPr>
          <p:txBody>
            <a:bodyPr/>
            <a:lstStyle/>
            <a:p>
              <a:endParaRPr lang="en-US"/>
            </a:p>
          </p:txBody>
        </p:sp>
        <p:sp>
          <p:nvSpPr>
            <p:cNvPr id="18905" name="Freeform 491"/>
            <p:cNvSpPr>
              <a:spLocks noChangeAspect="1"/>
            </p:cNvSpPr>
            <p:nvPr/>
          </p:nvSpPr>
          <p:spPr bwMode="auto">
            <a:xfrm>
              <a:off x="146" y="1277"/>
              <a:ext cx="24" cy="7"/>
            </a:xfrm>
            <a:custGeom>
              <a:avLst/>
              <a:gdLst>
                <a:gd name="T0" fmla="*/ 18 w 24"/>
                <a:gd name="T1" fmla="*/ 18 h 6"/>
                <a:gd name="T2" fmla="*/ 12 w 24"/>
                <a:gd name="T3" fmla="*/ 18 h 6"/>
                <a:gd name="T4" fmla="*/ 0 w 24"/>
                <a:gd name="T5" fmla="*/ 18 h 6"/>
                <a:gd name="T6" fmla="*/ 24 w 24"/>
                <a:gd name="T7" fmla="*/ 0 h 6"/>
                <a:gd name="T8" fmla="*/ 18 w 24"/>
                <a:gd name="T9" fmla="*/ 1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18" y="6"/>
                  </a:moveTo>
                  <a:lnTo>
                    <a:pt x="12" y="6"/>
                  </a:lnTo>
                  <a:lnTo>
                    <a:pt x="0" y="6"/>
                  </a:lnTo>
                  <a:lnTo>
                    <a:pt x="24" y="0"/>
                  </a:lnTo>
                  <a:lnTo>
                    <a:pt x="18" y="6"/>
                  </a:lnTo>
                  <a:close/>
                </a:path>
              </a:pathLst>
            </a:custGeom>
            <a:solidFill>
              <a:srgbClr val="C0C0C0"/>
            </a:solidFill>
            <a:ln w="9525">
              <a:solidFill>
                <a:srgbClr val="000000"/>
              </a:solidFill>
              <a:prstDash val="solid"/>
              <a:round/>
              <a:headEnd/>
              <a:tailEnd/>
            </a:ln>
          </p:spPr>
          <p:txBody>
            <a:bodyPr/>
            <a:lstStyle/>
            <a:p>
              <a:endParaRPr lang="en-US"/>
            </a:p>
          </p:txBody>
        </p:sp>
        <p:sp>
          <p:nvSpPr>
            <p:cNvPr id="18906" name="Freeform 492"/>
            <p:cNvSpPr>
              <a:spLocks noChangeAspect="1"/>
            </p:cNvSpPr>
            <p:nvPr/>
          </p:nvSpPr>
          <p:spPr bwMode="auto">
            <a:xfrm>
              <a:off x="546" y="1318"/>
              <a:ext cx="19" cy="20"/>
            </a:xfrm>
            <a:custGeom>
              <a:avLst/>
              <a:gdLst>
                <a:gd name="T0" fmla="*/ 19 w 18"/>
                <a:gd name="T1" fmla="*/ 37 h 18"/>
                <a:gd name="T2" fmla="*/ 19 w 18"/>
                <a:gd name="T3" fmla="*/ 24 h 18"/>
                <a:gd name="T4" fmla="*/ 6 w 18"/>
                <a:gd name="T5" fmla="*/ 13 h 18"/>
                <a:gd name="T6" fmla="*/ 25 w 18"/>
                <a:gd name="T7" fmla="*/ 24 h 18"/>
                <a:gd name="T8" fmla="*/ 25 w 18"/>
                <a:gd name="T9" fmla="*/ 13 h 18"/>
                <a:gd name="T10" fmla="*/ 19 w 18"/>
                <a:gd name="T11" fmla="*/ 13 h 18"/>
                <a:gd name="T12" fmla="*/ 19 w 18"/>
                <a:gd name="T13" fmla="*/ 0 h 18"/>
                <a:gd name="T14" fmla="*/ 6 w 18"/>
                <a:gd name="T15" fmla="*/ 13 h 18"/>
                <a:gd name="T16" fmla="*/ 6 w 18"/>
                <a:gd name="T17" fmla="*/ 24 h 18"/>
                <a:gd name="T18" fmla="*/ 0 w 18"/>
                <a:gd name="T19" fmla="*/ 24 h 18"/>
                <a:gd name="T20" fmla="*/ 0 w 18"/>
                <a:gd name="T21" fmla="*/ 37 h 18"/>
                <a:gd name="T22" fmla="*/ 6 w 18"/>
                <a:gd name="T23" fmla="*/ 24 h 18"/>
                <a:gd name="T24" fmla="*/ 19 w 18"/>
                <a:gd name="T25" fmla="*/ 3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C0C0C0"/>
            </a:solidFill>
            <a:ln w="9525">
              <a:solidFill>
                <a:srgbClr val="000000"/>
              </a:solidFill>
              <a:prstDash val="solid"/>
              <a:round/>
              <a:headEnd/>
              <a:tailEnd/>
            </a:ln>
          </p:spPr>
          <p:txBody>
            <a:bodyPr/>
            <a:lstStyle/>
            <a:p>
              <a:endParaRPr lang="en-US"/>
            </a:p>
          </p:txBody>
        </p:sp>
        <p:sp>
          <p:nvSpPr>
            <p:cNvPr id="18907" name="Freeform 493"/>
            <p:cNvSpPr>
              <a:spLocks noChangeAspect="1"/>
            </p:cNvSpPr>
            <p:nvPr/>
          </p:nvSpPr>
          <p:spPr bwMode="auto">
            <a:xfrm>
              <a:off x="540" y="1338"/>
              <a:ext cx="18" cy="27"/>
            </a:xfrm>
            <a:custGeom>
              <a:avLst/>
              <a:gdLst>
                <a:gd name="T0" fmla="*/ 0 w 18"/>
                <a:gd name="T1" fmla="*/ 54 h 24"/>
                <a:gd name="T2" fmla="*/ 18 w 18"/>
                <a:gd name="T3" fmla="*/ 0 h 24"/>
                <a:gd name="T4" fmla="*/ 6 w 18"/>
                <a:gd name="T5" fmla="*/ 0 h 24"/>
                <a:gd name="T6" fmla="*/ 0 w 18"/>
                <a:gd name="T7" fmla="*/ 54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4">
                  <a:moveTo>
                    <a:pt x="0" y="24"/>
                  </a:moveTo>
                  <a:lnTo>
                    <a:pt x="18" y="0"/>
                  </a:lnTo>
                  <a:lnTo>
                    <a:pt x="6" y="0"/>
                  </a:lnTo>
                  <a:lnTo>
                    <a:pt x="0" y="24"/>
                  </a:lnTo>
                  <a:close/>
                </a:path>
              </a:pathLst>
            </a:custGeom>
            <a:solidFill>
              <a:srgbClr val="C0C0C0"/>
            </a:solidFill>
            <a:ln w="9525">
              <a:solidFill>
                <a:srgbClr val="000000"/>
              </a:solidFill>
              <a:prstDash val="solid"/>
              <a:round/>
              <a:headEnd/>
              <a:tailEnd/>
            </a:ln>
          </p:spPr>
          <p:txBody>
            <a:bodyPr/>
            <a:lstStyle/>
            <a:p>
              <a:endParaRPr lang="en-US"/>
            </a:p>
          </p:txBody>
        </p:sp>
        <p:sp>
          <p:nvSpPr>
            <p:cNvPr id="18908" name="Freeform 494"/>
            <p:cNvSpPr>
              <a:spLocks noChangeAspect="1"/>
            </p:cNvSpPr>
            <p:nvPr/>
          </p:nvSpPr>
          <p:spPr bwMode="auto">
            <a:xfrm>
              <a:off x="565" y="1345"/>
              <a:ext cx="11" cy="13"/>
            </a:xfrm>
            <a:custGeom>
              <a:avLst/>
              <a:gdLst>
                <a:gd name="T0" fmla="*/ 6 w 12"/>
                <a:gd name="T1" fmla="*/ 13 h 12"/>
                <a:gd name="T2" fmla="*/ 6 w 12"/>
                <a:gd name="T3" fmla="*/ 13 h 12"/>
                <a:gd name="T4" fmla="*/ 0 w 12"/>
                <a:gd name="T5" fmla="*/ 0 h 12"/>
                <a:gd name="T6" fmla="*/ 0 w 12"/>
                <a:gd name="T7" fmla="*/ 13 h 12"/>
                <a:gd name="T8" fmla="*/ 0 w 12"/>
                <a:gd name="T9" fmla="*/ 20 h 12"/>
                <a:gd name="T10" fmla="*/ 6 w 12"/>
                <a:gd name="T11" fmla="*/ 13 h 12"/>
                <a:gd name="T12" fmla="*/ 6 w 12"/>
                <a:gd name="T13" fmla="*/ 13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12" y="6"/>
                  </a:lnTo>
                  <a:lnTo>
                    <a:pt x="0" y="0"/>
                  </a:lnTo>
                  <a:lnTo>
                    <a:pt x="0" y="6"/>
                  </a:lnTo>
                  <a:lnTo>
                    <a:pt x="0" y="12"/>
                  </a:lnTo>
                  <a:lnTo>
                    <a:pt x="6" y="6"/>
                  </a:lnTo>
                  <a:lnTo>
                    <a:pt x="12" y="6"/>
                  </a:lnTo>
                  <a:close/>
                </a:path>
              </a:pathLst>
            </a:custGeom>
            <a:solidFill>
              <a:srgbClr val="C0C0C0"/>
            </a:solidFill>
            <a:ln w="9525">
              <a:solidFill>
                <a:srgbClr val="000000"/>
              </a:solidFill>
              <a:prstDash val="solid"/>
              <a:round/>
              <a:headEnd/>
              <a:tailEnd/>
            </a:ln>
          </p:spPr>
          <p:txBody>
            <a:bodyPr/>
            <a:lstStyle/>
            <a:p>
              <a:endParaRPr lang="en-US"/>
            </a:p>
          </p:txBody>
        </p:sp>
        <p:sp>
          <p:nvSpPr>
            <p:cNvPr id="18909" name="Freeform 495"/>
            <p:cNvSpPr>
              <a:spLocks noChangeAspect="1"/>
            </p:cNvSpPr>
            <p:nvPr/>
          </p:nvSpPr>
          <p:spPr bwMode="auto">
            <a:xfrm>
              <a:off x="546" y="1351"/>
              <a:ext cx="19" cy="14"/>
            </a:xfrm>
            <a:custGeom>
              <a:avLst/>
              <a:gdLst>
                <a:gd name="T0" fmla="*/ 25 w 18"/>
                <a:gd name="T1" fmla="*/ 0 h 12"/>
                <a:gd name="T2" fmla="*/ 0 w 18"/>
                <a:gd name="T3" fmla="*/ 35 h 12"/>
                <a:gd name="T4" fmla="*/ 19 w 18"/>
                <a:gd name="T5" fmla="*/ 0 h 12"/>
                <a:gd name="T6" fmla="*/ 25 w 1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
                  <a:moveTo>
                    <a:pt x="18" y="0"/>
                  </a:moveTo>
                  <a:lnTo>
                    <a:pt x="0" y="12"/>
                  </a:lnTo>
                  <a:lnTo>
                    <a:pt x="12" y="0"/>
                  </a:lnTo>
                  <a:lnTo>
                    <a:pt x="18" y="0"/>
                  </a:lnTo>
                  <a:close/>
                </a:path>
              </a:pathLst>
            </a:custGeom>
            <a:solidFill>
              <a:srgbClr val="C0C0C0"/>
            </a:solidFill>
            <a:ln w="9525">
              <a:solidFill>
                <a:srgbClr val="000000"/>
              </a:solidFill>
              <a:prstDash val="solid"/>
              <a:round/>
              <a:headEnd/>
              <a:tailEnd/>
            </a:ln>
          </p:spPr>
          <p:txBody>
            <a:bodyPr/>
            <a:lstStyle/>
            <a:p>
              <a:endParaRPr lang="en-US"/>
            </a:p>
          </p:txBody>
        </p:sp>
        <p:sp>
          <p:nvSpPr>
            <p:cNvPr id="18910" name="Freeform 496"/>
            <p:cNvSpPr>
              <a:spLocks noChangeAspect="1"/>
            </p:cNvSpPr>
            <p:nvPr/>
          </p:nvSpPr>
          <p:spPr bwMode="auto">
            <a:xfrm>
              <a:off x="1309" y="1688"/>
              <a:ext cx="42" cy="14"/>
            </a:xfrm>
            <a:custGeom>
              <a:avLst/>
              <a:gdLst>
                <a:gd name="T0" fmla="*/ 48 w 41"/>
                <a:gd name="T1" fmla="*/ 18 h 12"/>
                <a:gd name="T2" fmla="*/ 36 w 41"/>
                <a:gd name="T3" fmla="*/ 18 h 12"/>
                <a:gd name="T4" fmla="*/ 36 w 41"/>
                <a:gd name="T5" fmla="*/ 0 h 12"/>
                <a:gd name="T6" fmla="*/ 0 w 41"/>
                <a:gd name="T7" fmla="*/ 35 h 12"/>
                <a:gd name="T8" fmla="*/ 30 w 41"/>
                <a:gd name="T9" fmla="*/ 18 h 12"/>
                <a:gd name="T10" fmla="*/ 48 w 41"/>
                <a:gd name="T11" fmla="*/ 1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prstDash val="solid"/>
              <a:round/>
              <a:headEnd/>
              <a:tailEnd/>
            </a:ln>
          </p:spPr>
          <p:txBody>
            <a:bodyPr/>
            <a:lstStyle/>
            <a:p>
              <a:endParaRPr lang="en-US"/>
            </a:p>
          </p:txBody>
        </p:sp>
        <p:sp>
          <p:nvSpPr>
            <p:cNvPr id="18911" name="Freeform 497"/>
            <p:cNvSpPr>
              <a:spLocks noChangeAspect="1"/>
            </p:cNvSpPr>
            <p:nvPr/>
          </p:nvSpPr>
          <p:spPr bwMode="auto">
            <a:xfrm>
              <a:off x="2226" y="1991"/>
              <a:ext cx="151" cy="155"/>
            </a:xfrm>
            <a:custGeom>
              <a:avLst/>
              <a:gdLst>
                <a:gd name="T0" fmla="*/ 6 w 149"/>
                <a:gd name="T1" fmla="*/ 285 h 138"/>
                <a:gd name="T2" fmla="*/ 0 w 149"/>
                <a:gd name="T3" fmla="*/ 310 h 138"/>
                <a:gd name="T4" fmla="*/ 0 w 149"/>
                <a:gd name="T5" fmla="*/ 285 h 138"/>
                <a:gd name="T6" fmla="*/ 12 w 149"/>
                <a:gd name="T7" fmla="*/ 231 h 138"/>
                <a:gd name="T8" fmla="*/ 24 w 149"/>
                <a:gd name="T9" fmla="*/ 176 h 138"/>
                <a:gd name="T10" fmla="*/ 24 w 149"/>
                <a:gd name="T11" fmla="*/ 176 h 138"/>
                <a:gd name="T12" fmla="*/ 36 w 149"/>
                <a:gd name="T13" fmla="*/ 147 h 138"/>
                <a:gd name="T14" fmla="*/ 49 w 149"/>
                <a:gd name="T15" fmla="*/ 111 h 138"/>
                <a:gd name="T16" fmla="*/ 55 w 149"/>
                <a:gd name="T17" fmla="*/ 81 h 138"/>
                <a:gd name="T18" fmla="*/ 67 w 149"/>
                <a:gd name="T19" fmla="*/ 54 h 138"/>
                <a:gd name="T20" fmla="*/ 79 w 149"/>
                <a:gd name="T21" fmla="*/ 0 h 138"/>
                <a:gd name="T22" fmla="*/ 163 w 149"/>
                <a:gd name="T23" fmla="*/ 0 h 138"/>
                <a:gd name="T24" fmla="*/ 163 w 149"/>
                <a:gd name="T25" fmla="*/ 13 h 138"/>
                <a:gd name="T26" fmla="*/ 163 w 149"/>
                <a:gd name="T27" fmla="*/ 81 h 138"/>
                <a:gd name="T28" fmla="*/ 96 w 149"/>
                <a:gd name="T29" fmla="*/ 81 h 138"/>
                <a:gd name="T30" fmla="*/ 96 w 149"/>
                <a:gd name="T31" fmla="*/ 134 h 138"/>
                <a:gd name="T32" fmla="*/ 96 w 149"/>
                <a:gd name="T33" fmla="*/ 191 h 138"/>
                <a:gd name="T34" fmla="*/ 79 w 149"/>
                <a:gd name="T35" fmla="*/ 217 h 138"/>
                <a:gd name="T36" fmla="*/ 79 w 149"/>
                <a:gd name="T37" fmla="*/ 244 h 138"/>
                <a:gd name="T38" fmla="*/ 79 w 149"/>
                <a:gd name="T39" fmla="*/ 285 h 138"/>
                <a:gd name="T40" fmla="*/ 6 w 149"/>
                <a:gd name="T41" fmla="*/ 285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prstDash val="solid"/>
              <a:round/>
              <a:headEnd/>
              <a:tailEnd/>
            </a:ln>
          </p:spPr>
          <p:txBody>
            <a:bodyPr/>
            <a:lstStyle/>
            <a:p>
              <a:endParaRPr lang="en-US"/>
            </a:p>
          </p:txBody>
        </p:sp>
        <p:sp>
          <p:nvSpPr>
            <p:cNvPr id="18912" name="Freeform 498"/>
            <p:cNvSpPr>
              <a:spLocks noChangeAspect="1"/>
            </p:cNvSpPr>
            <p:nvPr/>
          </p:nvSpPr>
          <p:spPr bwMode="auto">
            <a:xfrm>
              <a:off x="2171" y="805"/>
              <a:ext cx="1454" cy="1"/>
            </a:xfrm>
            <a:custGeom>
              <a:avLst/>
              <a:gdLst>
                <a:gd name="T0" fmla="*/ 0 w 1435"/>
                <a:gd name="T1" fmla="*/ 0 h 1"/>
                <a:gd name="T2" fmla="*/ 1574 w 1435"/>
                <a:gd name="T3" fmla="*/ 0 h 1"/>
                <a:gd name="T4" fmla="*/ 0 w 1435"/>
                <a:gd name="T5" fmla="*/ 0 h 1"/>
                <a:gd name="T6" fmla="*/ 0 60000 65536"/>
                <a:gd name="T7" fmla="*/ 0 60000 65536"/>
                <a:gd name="T8" fmla="*/ 0 60000 65536"/>
              </a:gdLst>
              <a:ahLst/>
              <a:cxnLst>
                <a:cxn ang="T6">
                  <a:pos x="T0" y="T1"/>
                </a:cxn>
                <a:cxn ang="T7">
                  <a:pos x="T2" y="T3"/>
                </a:cxn>
                <a:cxn ang="T8">
                  <a:pos x="T4" y="T5"/>
                </a:cxn>
              </a:cxnLst>
              <a:rect l="0" t="0" r="r" b="b"/>
              <a:pathLst>
                <a:path w="1435" h="1">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913" name="Freeform 499"/>
            <p:cNvSpPr>
              <a:spLocks noChangeAspect="1"/>
            </p:cNvSpPr>
            <p:nvPr/>
          </p:nvSpPr>
          <p:spPr bwMode="auto">
            <a:xfrm>
              <a:off x="4364" y="2537"/>
              <a:ext cx="67" cy="74"/>
            </a:xfrm>
            <a:custGeom>
              <a:avLst/>
              <a:gdLst>
                <a:gd name="T0" fmla="*/ 43 w 66"/>
                <a:gd name="T1" fmla="*/ 147 h 66"/>
                <a:gd name="T2" fmla="*/ 61 w 66"/>
                <a:gd name="T3" fmla="*/ 120 h 66"/>
                <a:gd name="T4" fmla="*/ 73 w 66"/>
                <a:gd name="T5" fmla="*/ 80 h 66"/>
                <a:gd name="T6" fmla="*/ 61 w 66"/>
                <a:gd name="T7" fmla="*/ 27 h 66"/>
                <a:gd name="T8" fmla="*/ 43 w 66"/>
                <a:gd name="T9" fmla="*/ 0 h 66"/>
                <a:gd name="T10" fmla="*/ 12 w 66"/>
                <a:gd name="T11" fmla="*/ 27 h 66"/>
                <a:gd name="T12" fmla="*/ 0 w 66"/>
                <a:gd name="T13" fmla="*/ 80 h 66"/>
                <a:gd name="T14" fmla="*/ 12 w 66"/>
                <a:gd name="T15" fmla="*/ 120 h 66"/>
                <a:gd name="T16" fmla="*/ 43 w 66"/>
                <a:gd name="T17" fmla="*/ 1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914" name="Freeform 500"/>
            <p:cNvSpPr>
              <a:spLocks noChangeAspect="1"/>
            </p:cNvSpPr>
            <p:nvPr/>
          </p:nvSpPr>
          <p:spPr bwMode="auto">
            <a:xfrm>
              <a:off x="1401" y="2186"/>
              <a:ext cx="66" cy="61"/>
            </a:xfrm>
            <a:custGeom>
              <a:avLst/>
              <a:gdLst>
                <a:gd name="T0" fmla="*/ 30 w 66"/>
                <a:gd name="T1" fmla="*/ 127 h 54"/>
                <a:gd name="T2" fmla="*/ 36 w 66"/>
                <a:gd name="T3" fmla="*/ 127 h 54"/>
                <a:gd name="T4" fmla="*/ 54 w 66"/>
                <a:gd name="T5" fmla="*/ 112 h 54"/>
                <a:gd name="T6" fmla="*/ 66 w 66"/>
                <a:gd name="T7" fmla="*/ 70 h 54"/>
                <a:gd name="T8" fmla="*/ 54 w 66"/>
                <a:gd name="T9" fmla="*/ 14 h 54"/>
                <a:gd name="T10" fmla="*/ 36 w 66"/>
                <a:gd name="T11" fmla="*/ 0 h 54"/>
                <a:gd name="T12" fmla="*/ 30 w 66"/>
                <a:gd name="T13" fmla="*/ 0 h 54"/>
                <a:gd name="T14" fmla="*/ 12 w 66"/>
                <a:gd name="T15" fmla="*/ 14 h 54"/>
                <a:gd name="T16" fmla="*/ 0 w 66"/>
                <a:gd name="T17" fmla="*/ 70 h 54"/>
                <a:gd name="T18" fmla="*/ 12 w 66"/>
                <a:gd name="T19" fmla="*/ 112 h 54"/>
                <a:gd name="T20" fmla="*/ 30 w 66"/>
                <a:gd name="T21" fmla="*/ 12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915" name="Freeform 501"/>
            <p:cNvSpPr>
              <a:spLocks noChangeAspect="1"/>
            </p:cNvSpPr>
            <p:nvPr/>
          </p:nvSpPr>
          <p:spPr bwMode="auto">
            <a:xfrm>
              <a:off x="1276" y="2323"/>
              <a:ext cx="23" cy="20"/>
            </a:xfrm>
            <a:custGeom>
              <a:avLst/>
              <a:gdLst>
                <a:gd name="T0" fmla="*/ 17 w 24"/>
                <a:gd name="T1" fmla="*/ 13 h 18"/>
                <a:gd name="T2" fmla="*/ 12 w 24"/>
                <a:gd name="T3" fmla="*/ 0 h 18"/>
                <a:gd name="T4" fmla="*/ 0 w 24"/>
                <a:gd name="T5" fmla="*/ 0 h 18"/>
                <a:gd name="T6" fmla="*/ 0 w 24"/>
                <a:gd name="T7" fmla="*/ 37 h 18"/>
                <a:gd name="T8" fmla="*/ 12 w 24"/>
                <a:gd name="T9" fmla="*/ 37 h 18"/>
                <a:gd name="T10" fmla="*/ 17 w 24"/>
                <a:gd name="T11" fmla="*/ 13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6"/>
                  </a:moveTo>
                  <a:lnTo>
                    <a:pt x="12" y="0"/>
                  </a:lnTo>
                  <a:lnTo>
                    <a:pt x="0" y="0"/>
                  </a:lnTo>
                  <a:lnTo>
                    <a:pt x="0" y="18"/>
                  </a:lnTo>
                  <a:lnTo>
                    <a:pt x="12" y="18"/>
                  </a:lnTo>
                  <a:lnTo>
                    <a:pt x="24" y="6"/>
                  </a:lnTo>
                  <a:close/>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916" name="Freeform 502"/>
            <p:cNvSpPr>
              <a:spLocks noChangeAspect="1"/>
            </p:cNvSpPr>
            <p:nvPr/>
          </p:nvSpPr>
          <p:spPr bwMode="auto">
            <a:xfrm>
              <a:off x="2827" y="1636"/>
              <a:ext cx="31" cy="35"/>
            </a:xfrm>
            <a:custGeom>
              <a:avLst/>
              <a:gdLst>
                <a:gd name="T0" fmla="*/ 13 w 27"/>
                <a:gd name="T1" fmla="*/ 1 h 35"/>
                <a:gd name="T2" fmla="*/ 13 w 27"/>
                <a:gd name="T3" fmla="*/ 8 h 35"/>
                <a:gd name="T4" fmla="*/ 13 w 27"/>
                <a:gd name="T5" fmla="*/ 1 h 35"/>
                <a:gd name="T6" fmla="*/ 0 w 27"/>
                <a:gd name="T7" fmla="*/ 8 h 35"/>
                <a:gd name="T8" fmla="*/ 0 w 27"/>
                <a:gd name="T9" fmla="*/ 8 h 35"/>
                <a:gd name="T10" fmla="*/ 0 w 27"/>
                <a:gd name="T11" fmla="*/ 15 h 35"/>
                <a:gd name="T12" fmla="*/ 0 w 27"/>
                <a:gd name="T13" fmla="*/ 21 h 35"/>
                <a:gd name="T14" fmla="*/ 0 w 27"/>
                <a:gd name="T15" fmla="*/ 21 h 35"/>
                <a:gd name="T16" fmla="*/ 30 w 27"/>
                <a:gd name="T17" fmla="*/ 28 h 35"/>
                <a:gd name="T18" fmla="*/ 30 w 27"/>
                <a:gd name="T19" fmla="*/ 35 h 35"/>
                <a:gd name="T20" fmla="*/ 42 w 27"/>
                <a:gd name="T21" fmla="*/ 21 h 35"/>
                <a:gd name="T22" fmla="*/ 52 w 27"/>
                <a:gd name="T23" fmla="*/ 16 h 35"/>
                <a:gd name="T24" fmla="*/ 71 w 27"/>
                <a:gd name="T25" fmla="*/ 21 h 35"/>
                <a:gd name="T26" fmla="*/ 45 w 27"/>
                <a:gd name="T27" fmla="*/ 12 h 35"/>
                <a:gd name="T28" fmla="*/ 32 w 27"/>
                <a:gd name="T29" fmla="*/ 6 h 35"/>
                <a:gd name="T30" fmla="*/ 30 w 27"/>
                <a:gd name="T31" fmla="*/ 0 h 35"/>
                <a:gd name="T32" fmla="*/ 13 w 27"/>
                <a:gd name="T33" fmla="*/ 1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990033"/>
            </a:solidFill>
            <a:ln w="9525">
              <a:solidFill>
                <a:srgbClr val="000000"/>
              </a:solidFill>
              <a:prstDash val="solid"/>
              <a:round/>
              <a:headEnd/>
              <a:tailEnd/>
            </a:ln>
          </p:spPr>
          <p:txBody>
            <a:bodyPr/>
            <a:lstStyle/>
            <a:p>
              <a:endParaRPr lang="en-US"/>
            </a:p>
          </p:txBody>
        </p:sp>
        <p:sp>
          <p:nvSpPr>
            <p:cNvPr id="18917" name="Freeform 503"/>
            <p:cNvSpPr>
              <a:spLocks noChangeAspect="1"/>
            </p:cNvSpPr>
            <p:nvPr/>
          </p:nvSpPr>
          <p:spPr bwMode="auto">
            <a:xfrm>
              <a:off x="2831" y="1584"/>
              <a:ext cx="73" cy="87"/>
            </a:xfrm>
            <a:custGeom>
              <a:avLst/>
              <a:gdLst>
                <a:gd name="T0" fmla="*/ 24 w 65"/>
                <a:gd name="T1" fmla="*/ 19 h 87"/>
                <a:gd name="T2" fmla="*/ 24 w 65"/>
                <a:gd name="T3" fmla="*/ 19 h 87"/>
                <a:gd name="T4" fmla="*/ 12 w 65"/>
                <a:gd name="T5" fmla="*/ 19 h 87"/>
                <a:gd name="T6" fmla="*/ 12 w 65"/>
                <a:gd name="T7" fmla="*/ 26 h 87"/>
                <a:gd name="T8" fmla="*/ 24 w 65"/>
                <a:gd name="T9" fmla="*/ 26 h 87"/>
                <a:gd name="T10" fmla="*/ 24 w 65"/>
                <a:gd name="T11" fmla="*/ 26 h 87"/>
                <a:gd name="T12" fmla="*/ 12 w 65"/>
                <a:gd name="T13" fmla="*/ 33 h 87"/>
                <a:gd name="T14" fmla="*/ 12 w 65"/>
                <a:gd name="T15" fmla="*/ 33 h 87"/>
                <a:gd name="T16" fmla="*/ 12 w 65"/>
                <a:gd name="T17" fmla="*/ 40 h 87"/>
                <a:gd name="T18" fmla="*/ 24 w 65"/>
                <a:gd name="T19" fmla="*/ 40 h 87"/>
                <a:gd name="T20" fmla="*/ 35 w 65"/>
                <a:gd name="T21" fmla="*/ 46 h 87"/>
                <a:gd name="T22" fmla="*/ 24 w 65"/>
                <a:gd name="T23" fmla="*/ 46 h 87"/>
                <a:gd name="T24" fmla="*/ 24 w 65"/>
                <a:gd name="T25" fmla="*/ 53 h 87"/>
                <a:gd name="T26" fmla="*/ 24 w 65"/>
                <a:gd name="T27" fmla="*/ 53 h 87"/>
                <a:gd name="T28" fmla="*/ 30 w 65"/>
                <a:gd name="T29" fmla="*/ 64 h 87"/>
                <a:gd name="T30" fmla="*/ 38 w 65"/>
                <a:gd name="T31" fmla="*/ 69 h 87"/>
                <a:gd name="T32" fmla="*/ 44 w 65"/>
                <a:gd name="T33" fmla="*/ 70 h 87"/>
                <a:gd name="T34" fmla="*/ 49 w 65"/>
                <a:gd name="T35" fmla="*/ 73 h 87"/>
                <a:gd name="T36" fmla="*/ 49 w 65"/>
                <a:gd name="T37" fmla="*/ 78 h 87"/>
                <a:gd name="T38" fmla="*/ 44 w 65"/>
                <a:gd name="T39" fmla="*/ 73 h 87"/>
                <a:gd name="T40" fmla="*/ 61 w 65"/>
                <a:gd name="T41" fmla="*/ 80 h 87"/>
                <a:gd name="T42" fmla="*/ 75 w 65"/>
                <a:gd name="T43" fmla="*/ 87 h 87"/>
                <a:gd name="T44" fmla="*/ 86 w 65"/>
                <a:gd name="T45" fmla="*/ 87 h 87"/>
                <a:gd name="T46" fmla="*/ 86 w 65"/>
                <a:gd name="T47" fmla="*/ 87 h 87"/>
                <a:gd name="T48" fmla="*/ 97 w 65"/>
                <a:gd name="T49" fmla="*/ 87 h 87"/>
                <a:gd name="T50" fmla="*/ 97 w 65"/>
                <a:gd name="T51" fmla="*/ 87 h 87"/>
                <a:gd name="T52" fmla="*/ 112 w 65"/>
                <a:gd name="T53" fmla="*/ 87 h 87"/>
                <a:gd name="T54" fmla="*/ 112 w 65"/>
                <a:gd name="T55" fmla="*/ 87 h 87"/>
                <a:gd name="T56" fmla="*/ 122 w 65"/>
                <a:gd name="T57" fmla="*/ 80 h 87"/>
                <a:gd name="T58" fmla="*/ 122 w 65"/>
                <a:gd name="T59" fmla="*/ 80 h 87"/>
                <a:gd name="T60" fmla="*/ 146 w 65"/>
                <a:gd name="T61" fmla="*/ 67 h 87"/>
                <a:gd name="T62" fmla="*/ 122 w 65"/>
                <a:gd name="T63" fmla="*/ 53 h 87"/>
                <a:gd name="T64" fmla="*/ 134 w 65"/>
                <a:gd name="T65" fmla="*/ 40 h 87"/>
                <a:gd name="T66" fmla="*/ 122 w 65"/>
                <a:gd name="T67" fmla="*/ 33 h 87"/>
                <a:gd name="T68" fmla="*/ 112 w 65"/>
                <a:gd name="T69" fmla="*/ 33 h 87"/>
                <a:gd name="T70" fmla="*/ 112 w 65"/>
                <a:gd name="T71" fmla="*/ 33 h 87"/>
                <a:gd name="T72" fmla="*/ 86 w 65"/>
                <a:gd name="T73" fmla="*/ 26 h 87"/>
                <a:gd name="T74" fmla="*/ 49 w 65"/>
                <a:gd name="T75" fmla="*/ 0 h 87"/>
                <a:gd name="T76" fmla="*/ 0 w 65"/>
                <a:gd name="T77" fmla="*/ 6 h 87"/>
                <a:gd name="T78" fmla="*/ 0 w 65"/>
                <a:gd name="T79" fmla="*/ 12 h 87"/>
                <a:gd name="T80" fmla="*/ 12 w 65"/>
                <a:gd name="T81" fmla="*/ 12 h 87"/>
                <a:gd name="T82" fmla="*/ 0 w 65"/>
                <a:gd name="T83" fmla="*/ 12 h 87"/>
                <a:gd name="T84" fmla="*/ 12 w 65"/>
                <a:gd name="T85" fmla="*/ 19 h 87"/>
                <a:gd name="T86" fmla="*/ 24 w 65"/>
                <a:gd name="T87" fmla="*/ 19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990033"/>
            </a:solidFill>
            <a:ln w="9525">
              <a:solidFill>
                <a:srgbClr val="000000"/>
              </a:solidFill>
              <a:prstDash val="solid"/>
              <a:round/>
              <a:headEnd/>
              <a:tailEnd/>
            </a:ln>
          </p:spPr>
          <p:txBody>
            <a:bodyPr/>
            <a:lstStyle/>
            <a:p>
              <a:endParaRPr lang="en-US"/>
            </a:p>
          </p:txBody>
        </p:sp>
        <p:sp>
          <p:nvSpPr>
            <p:cNvPr id="18918" name="Freeform 504"/>
            <p:cNvSpPr>
              <a:spLocks noChangeAspect="1"/>
            </p:cNvSpPr>
            <p:nvPr/>
          </p:nvSpPr>
          <p:spPr bwMode="auto">
            <a:xfrm>
              <a:off x="2909" y="2084"/>
              <a:ext cx="289" cy="348"/>
            </a:xfrm>
            <a:custGeom>
              <a:avLst/>
              <a:gdLst>
                <a:gd name="T0" fmla="*/ 36 w 290"/>
                <a:gd name="T1" fmla="*/ 128 h 322"/>
                <a:gd name="T2" fmla="*/ 54 w 290"/>
                <a:gd name="T3" fmla="*/ 81 h 322"/>
                <a:gd name="T4" fmla="*/ 156 w 290"/>
                <a:gd name="T5" fmla="*/ 46 h 322"/>
                <a:gd name="T6" fmla="*/ 156 w 290"/>
                <a:gd name="T7" fmla="*/ 46 h 322"/>
                <a:gd name="T8" fmla="*/ 198 w 290"/>
                <a:gd name="T9" fmla="*/ 58 h 322"/>
                <a:gd name="T10" fmla="*/ 210 w 290"/>
                <a:gd name="T11" fmla="*/ 35 h 322"/>
                <a:gd name="T12" fmla="*/ 222 w 290"/>
                <a:gd name="T13" fmla="*/ 14 h 322"/>
                <a:gd name="T14" fmla="*/ 241 w 290"/>
                <a:gd name="T15" fmla="*/ 21 h 322"/>
                <a:gd name="T16" fmla="*/ 259 w 290"/>
                <a:gd name="T17" fmla="*/ 81 h 322"/>
                <a:gd name="T18" fmla="*/ 265 w 290"/>
                <a:gd name="T19" fmla="*/ 174 h 322"/>
                <a:gd name="T20" fmla="*/ 271 w 290"/>
                <a:gd name="T21" fmla="*/ 219 h 322"/>
                <a:gd name="T22" fmla="*/ 253 w 290"/>
                <a:gd name="T23" fmla="*/ 291 h 322"/>
                <a:gd name="T24" fmla="*/ 247 w 290"/>
                <a:gd name="T25" fmla="*/ 371 h 322"/>
                <a:gd name="T26" fmla="*/ 228 w 290"/>
                <a:gd name="T27" fmla="*/ 474 h 322"/>
                <a:gd name="T28" fmla="*/ 216 w 290"/>
                <a:gd name="T29" fmla="*/ 519 h 322"/>
                <a:gd name="T30" fmla="*/ 169 w 290"/>
                <a:gd name="T31" fmla="*/ 471 h 322"/>
                <a:gd name="T32" fmla="*/ 151 w 290"/>
                <a:gd name="T33" fmla="*/ 494 h 322"/>
                <a:gd name="T34" fmla="*/ 148 w 290"/>
                <a:gd name="T35" fmla="*/ 497 h 322"/>
                <a:gd name="T36" fmla="*/ 145 w 290"/>
                <a:gd name="T37" fmla="*/ 494 h 322"/>
                <a:gd name="T38" fmla="*/ 140 w 290"/>
                <a:gd name="T39" fmla="*/ 500 h 322"/>
                <a:gd name="T40" fmla="*/ 137 w 290"/>
                <a:gd name="T41" fmla="*/ 510 h 322"/>
                <a:gd name="T42" fmla="*/ 134 w 290"/>
                <a:gd name="T43" fmla="*/ 511 h 322"/>
                <a:gd name="T44" fmla="*/ 120 w 290"/>
                <a:gd name="T45" fmla="*/ 514 h 322"/>
                <a:gd name="T46" fmla="*/ 62 w 290"/>
                <a:gd name="T47" fmla="*/ 519 h 322"/>
                <a:gd name="T48" fmla="*/ 51 w 290"/>
                <a:gd name="T49" fmla="*/ 536 h 322"/>
                <a:gd name="T50" fmla="*/ 59 w 290"/>
                <a:gd name="T51" fmla="*/ 519 h 322"/>
                <a:gd name="T52" fmla="*/ 128 w 290"/>
                <a:gd name="T53" fmla="*/ 518 h 322"/>
                <a:gd name="T54" fmla="*/ 162 w 290"/>
                <a:gd name="T55" fmla="*/ 482 h 322"/>
                <a:gd name="T56" fmla="*/ 210 w 290"/>
                <a:gd name="T57" fmla="*/ 518 h 322"/>
                <a:gd name="T58" fmla="*/ 181 w 290"/>
                <a:gd name="T59" fmla="*/ 450 h 322"/>
                <a:gd name="T60" fmla="*/ 118 w 290"/>
                <a:gd name="T61" fmla="*/ 525 h 322"/>
                <a:gd name="T62" fmla="*/ 59 w 290"/>
                <a:gd name="T63" fmla="*/ 519 h 322"/>
                <a:gd name="T64" fmla="*/ 30 w 290"/>
                <a:gd name="T65" fmla="*/ 553 h 322"/>
                <a:gd name="T66" fmla="*/ 30 w 290"/>
                <a:gd name="T67" fmla="*/ 496 h 322"/>
                <a:gd name="T68" fmla="*/ 18 w 290"/>
                <a:gd name="T69" fmla="*/ 452 h 322"/>
                <a:gd name="T70" fmla="*/ 6 w 290"/>
                <a:gd name="T71" fmla="*/ 406 h 322"/>
                <a:gd name="T72" fmla="*/ 6 w 290"/>
                <a:gd name="T73" fmla="*/ 371 h 322"/>
                <a:gd name="T74" fmla="*/ 12 w 290"/>
                <a:gd name="T75" fmla="*/ 348 h 322"/>
                <a:gd name="T76" fmla="*/ 18 w 290"/>
                <a:gd name="T77" fmla="*/ 300 h 322"/>
                <a:gd name="T78" fmla="*/ 36 w 290"/>
                <a:gd name="T79" fmla="*/ 291 h 322"/>
                <a:gd name="T80" fmla="*/ 36 w 290"/>
                <a:gd name="T81" fmla="*/ 219 h 322"/>
                <a:gd name="T82" fmla="*/ 36 w 290"/>
                <a:gd name="T83" fmla="*/ 140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990033"/>
            </a:solidFill>
            <a:ln w="9525">
              <a:solidFill>
                <a:srgbClr val="000000"/>
              </a:solidFill>
              <a:prstDash val="solid"/>
              <a:round/>
              <a:headEnd/>
              <a:tailEnd/>
            </a:ln>
          </p:spPr>
          <p:txBody>
            <a:bodyPr/>
            <a:lstStyle/>
            <a:p>
              <a:endParaRPr lang="en-US"/>
            </a:p>
          </p:txBody>
        </p:sp>
        <p:sp>
          <p:nvSpPr>
            <p:cNvPr id="18919" name="Freeform 505"/>
            <p:cNvSpPr>
              <a:spLocks noChangeAspect="1"/>
            </p:cNvSpPr>
            <p:nvPr/>
          </p:nvSpPr>
          <p:spPr bwMode="auto">
            <a:xfrm>
              <a:off x="2959" y="2347"/>
              <a:ext cx="209" cy="198"/>
            </a:xfrm>
            <a:custGeom>
              <a:avLst/>
              <a:gdLst>
                <a:gd name="T0" fmla="*/ 12 w 210"/>
                <a:gd name="T1" fmla="*/ 67 h 183"/>
                <a:gd name="T2" fmla="*/ 76 w 210"/>
                <a:gd name="T3" fmla="*/ 77 h 183"/>
                <a:gd name="T4" fmla="*/ 105 w 210"/>
                <a:gd name="T5" fmla="*/ 57 h 183"/>
                <a:gd name="T6" fmla="*/ 138 w 210"/>
                <a:gd name="T7" fmla="*/ 2 h 183"/>
                <a:gd name="T8" fmla="*/ 167 w 210"/>
                <a:gd name="T9" fmla="*/ 72 h 183"/>
                <a:gd name="T10" fmla="*/ 171 w 210"/>
                <a:gd name="T11" fmla="*/ 77 h 183"/>
                <a:gd name="T12" fmla="*/ 148 w 210"/>
                <a:gd name="T13" fmla="*/ 143 h 183"/>
                <a:gd name="T14" fmla="*/ 154 w 210"/>
                <a:gd name="T15" fmla="*/ 155 h 183"/>
                <a:gd name="T16" fmla="*/ 172 w 210"/>
                <a:gd name="T17" fmla="*/ 176 h 183"/>
                <a:gd name="T18" fmla="*/ 178 w 210"/>
                <a:gd name="T19" fmla="*/ 201 h 183"/>
                <a:gd name="T20" fmla="*/ 190 w 210"/>
                <a:gd name="T21" fmla="*/ 235 h 183"/>
                <a:gd name="T22" fmla="*/ 197 w 210"/>
                <a:gd name="T23" fmla="*/ 235 h 183"/>
                <a:gd name="T24" fmla="*/ 203 w 210"/>
                <a:gd name="T25" fmla="*/ 272 h 183"/>
                <a:gd name="T26" fmla="*/ 172 w 210"/>
                <a:gd name="T27" fmla="*/ 272 h 183"/>
                <a:gd name="T28" fmla="*/ 166 w 210"/>
                <a:gd name="T29" fmla="*/ 282 h 183"/>
                <a:gd name="T30" fmla="*/ 160 w 210"/>
                <a:gd name="T31" fmla="*/ 305 h 183"/>
                <a:gd name="T32" fmla="*/ 142 w 210"/>
                <a:gd name="T33" fmla="*/ 305 h 183"/>
                <a:gd name="T34" fmla="*/ 130 w 210"/>
                <a:gd name="T35" fmla="*/ 305 h 183"/>
                <a:gd name="T36" fmla="*/ 130 w 210"/>
                <a:gd name="T37" fmla="*/ 305 h 183"/>
                <a:gd name="T38" fmla="*/ 118 w 210"/>
                <a:gd name="T39" fmla="*/ 305 h 183"/>
                <a:gd name="T40" fmla="*/ 112 w 210"/>
                <a:gd name="T41" fmla="*/ 318 h 183"/>
                <a:gd name="T42" fmla="*/ 105 w 210"/>
                <a:gd name="T43" fmla="*/ 295 h 183"/>
                <a:gd name="T44" fmla="*/ 94 w 210"/>
                <a:gd name="T45" fmla="*/ 272 h 183"/>
                <a:gd name="T46" fmla="*/ 88 w 210"/>
                <a:gd name="T47" fmla="*/ 282 h 183"/>
                <a:gd name="T48" fmla="*/ 76 w 210"/>
                <a:gd name="T49" fmla="*/ 282 h 183"/>
                <a:gd name="T50" fmla="*/ 64 w 210"/>
                <a:gd name="T51" fmla="*/ 258 h 183"/>
                <a:gd name="T52" fmla="*/ 58 w 210"/>
                <a:gd name="T53" fmla="*/ 258 h 183"/>
                <a:gd name="T54" fmla="*/ 58 w 210"/>
                <a:gd name="T55" fmla="*/ 235 h 183"/>
                <a:gd name="T56" fmla="*/ 46 w 210"/>
                <a:gd name="T57" fmla="*/ 213 h 183"/>
                <a:gd name="T58" fmla="*/ 40 w 210"/>
                <a:gd name="T59" fmla="*/ 201 h 183"/>
                <a:gd name="T60" fmla="*/ 22 w 210"/>
                <a:gd name="T61" fmla="*/ 168 h 183"/>
                <a:gd name="T62" fmla="*/ 22 w 210"/>
                <a:gd name="T63" fmla="*/ 155 h 183"/>
                <a:gd name="T64" fmla="*/ 20 w 210"/>
                <a:gd name="T65" fmla="*/ 145 h 183"/>
                <a:gd name="T66" fmla="*/ 3 w 210"/>
                <a:gd name="T67" fmla="*/ 130 h 183"/>
                <a:gd name="T68" fmla="*/ 3 w 210"/>
                <a:gd name="T69" fmla="*/ 120 h 183"/>
                <a:gd name="T70" fmla="*/ 0 w 210"/>
                <a:gd name="T71" fmla="*/ 114 h 183"/>
                <a:gd name="T72" fmla="*/ 15 w 210"/>
                <a:gd name="T73" fmla="*/ 72 h 183"/>
                <a:gd name="T74" fmla="*/ 20 w 210"/>
                <a:gd name="T75" fmla="*/ 71 h 183"/>
                <a:gd name="T76" fmla="*/ 41 w 210"/>
                <a:gd name="T77" fmla="*/ 71 h 183"/>
                <a:gd name="T78" fmla="*/ 50 w 210"/>
                <a:gd name="T79" fmla="*/ 72 h 183"/>
                <a:gd name="T80" fmla="*/ 84 w 210"/>
                <a:gd name="T81" fmla="*/ 71 h 183"/>
                <a:gd name="T82" fmla="*/ 104 w 210"/>
                <a:gd name="T83" fmla="*/ 57 h 183"/>
                <a:gd name="T84" fmla="*/ 118 w 210"/>
                <a:gd name="T85" fmla="*/ 35 h 183"/>
                <a:gd name="T86" fmla="*/ 139 w 210"/>
                <a:gd name="T87" fmla="*/ 2 h 183"/>
                <a:gd name="T88" fmla="*/ 166 w 210"/>
                <a:gd name="T89" fmla="*/ 71 h 183"/>
                <a:gd name="T90" fmla="*/ 157 w 210"/>
                <a:gd name="T91" fmla="*/ 51 h 183"/>
                <a:gd name="T92" fmla="*/ 137 w 210"/>
                <a:gd name="T93" fmla="*/ 0 h 183"/>
                <a:gd name="T94" fmla="*/ 112 w 210"/>
                <a:gd name="T95" fmla="*/ 47 h 183"/>
                <a:gd name="T96" fmla="*/ 74 w 210"/>
                <a:gd name="T97" fmla="*/ 77 h 183"/>
                <a:gd name="T98" fmla="*/ 62 w 210"/>
                <a:gd name="T99" fmla="*/ 78 h 183"/>
                <a:gd name="T100" fmla="*/ 15 w 210"/>
                <a:gd name="T101" fmla="*/ 72 h 183"/>
                <a:gd name="T102" fmla="*/ 3 w 210"/>
                <a:gd name="T103" fmla="*/ 104 h 183"/>
                <a:gd name="T104" fmla="*/ 12 w 210"/>
                <a:gd name="T105" fmla="*/ 67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prstDash val="solid"/>
              <a:round/>
              <a:headEnd/>
              <a:tailEnd/>
            </a:ln>
          </p:spPr>
          <p:txBody>
            <a:bodyPr/>
            <a:lstStyle/>
            <a:p>
              <a:endParaRPr lang="en-US"/>
            </a:p>
          </p:txBody>
        </p:sp>
      </p:grpSp>
      <p:sp>
        <p:nvSpPr>
          <p:cNvPr id="3" name="Title 2"/>
          <p:cNvSpPr>
            <a:spLocks noGrp="1"/>
          </p:cNvSpPr>
          <p:nvPr>
            <p:ph type="title"/>
          </p:nvPr>
        </p:nvSpPr>
        <p:spPr>
          <a:xfrm>
            <a:off x="457200" y="228600"/>
            <a:ext cx="8229600" cy="1189038"/>
          </a:xfrm>
        </p:spPr>
        <p:txBody>
          <a:bodyPr/>
          <a:lstStyle/>
          <a:p>
            <a:r>
              <a:rPr lang="fr-CH" dirty="0" err="1" smtClean="0"/>
              <a:t>Members</a:t>
            </a:r>
            <a:r>
              <a:rPr lang="fr-CH" dirty="0" smtClean="0"/>
              <a:t> of the Madrid System</a:t>
            </a:r>
            <a:endParaRPr lang="en-US" dirty="0"/>
          </a:p>
        </p:txBody>
      </p:sp>
    </p:spTree>
    <p:extLst>
      <p:ext uri="{BB962C8B-B14F-4D97-AF65-F5344CB8AC3E}">
        <p14:creationId xmlns:p14="http://schemas.microsoft.com/office/powerpoint/2010/main" val="150544907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618301273"/>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0" y="-2746"/>
            <a:ext cx="9144000" cy="1440160"/>
          </a:xfrm>
        </p:spPr>
        <p:txBody>
          <a:bodyPr/>
          <a:lstStyle/>
          <a:p>
            <a:r>
              <a:rPr lang="fr-FR" sz="3000" dirty="0" smtClean="0">
                <a:latin typeface="+mn-lt"/>
              </a:rPr>
              <a:t>WIPO: Provider </a:t>
            </a:r>
            <a:r>
              <a:rPr lang="fr-FR" sz="3000" dirty="0">
                <a:latin typeface="+mn-lt"/>
              </a:rPr>
              <a:t>of Premier Global IP Services</a:t>
            </a:r>
            <a:endParaRPr lang="en-US" sz="3000" dirty="0">
              <a:latin typeface="+mn-lt"/>
            </a:endParaRPr>
          </a:p>
        </p:txBody>
      </p:sp>
    </p:spTree>
    <p:extLst>
      <p:ext uri="{BB962C8B-B14F-4D97-AF65-F5344CB8AC3E}">
        <p14:creationId xmlns:p14="http://schemas.microsoft.com/office/powerpoint/2010/main" val="56664496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20688" y="228600"/>
            <a:ext cx="8229600" cy="1143000"/>
          </a:xfrm>
        </p:spPr>
        <p:txBody>
          <a:bodyPr/>
          <a:lstStyle/>
          <a:p>
            <a:r>
              <a:rPr lang="en-AU" altLang="en-US" dirty="0">
                <a:ea typeface="MS PGothic" pitchFamily="34" charset="-128"/>
              </a:rPr>
              <a:t>… More than </a:t>
            </a:r>
            <a:r>
              <a:rPr lang="en-AU" altLang="en-US" dirty="0" smtClean="0">
                <a:ea typeface="MS PGothic" pitchFamily="34" charset="-128"/>
              </a:rPr>
              <a:t>1.25 Million International Registrations</a:t>
            </a:r>
            <a:endParaRPr lang="en-AU" altLang="en-US" dirty="0">
              <a:ea typeface="MS PGothic" pitchFamily="34" charset="-128"/>
            </a:endParaRPr>
          </a:p>
        </p:txBody>
      </p:sp>
      <p:pic>
        <p:nvPicPr>
          <p:cNvPr id="200708" name="Picture 4" descr="LONG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28798"/>
            <a:ext cx="2175672" cy="2022695"/>
          </a:xfrm>
          <a:prstGeom prst="rect">
            <a:avLst/>
          </a:prstGeom>
          <a:noFill/>
          <a:extLst>
            <a:ext uri="{909E8E84-426E-40dd-AFC4-6F175D3DCCD1}">
              <a14:hiddenFill xmlns:a14="http://schemas.microsoft.com/office/drawing/2010/main">
                <a:solidFill>
                  <a:srgbClr val="FFFFFF"/>
                </a:solidFill>
              </a14:hiddenFill>
            </a:ext>
          </a:extLst>
        </p:spPr>
      </p:pic>
      <p:sp>
        <p:nvSpPr>
          <p:cNvPr id="200710" name="Rectangle 6"/>
          <p:cNvSpPr>
            <a:spLocks noChangeArrowheads="1"/>
          </p:cNvSpPr>
          <p:nvPr/>
        </p:nvSpPr>
        <p:spPr bwMode="auto">
          <a:xfrm>
            <a:off x="4013791" y="1828798"/>
            <a:ext cx="453548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spcBef>
                <a:spcPct val="20000"/>
              </a:spcBef>
              <a:buBlip>
                <a:blip r:embed="rId4"/>
              </a:buBlip>
              <a:defRPr sz="2000">
                <a:solidFill>
                  <a:schemeClr val="tx1"/>
                </a:solidFill>
                <a:latin typeface="Arial" pitchFamily="34" charset="0"/>
                <a:cs typeface="Arial" pitchFamily="34" charset="0"/>
              </a:defRPr>
            </a:lvl1pPr>
            <a:lvl2pPr marL="742950" indent="-285750" algn="l">
              <a:spcBef>
                <a:spcPct val="20000"/>
              </a:spcBef>
              <a:buBlip>
                <a:blip r:embed="rId4"/>
              </a:buBlip>
              <a:defRPr sz="2000">
                <a:solidFill>
                  <a:schemeClr val="tx1"/>
                </a:solidFill>
                <a:latin typeface="Arial" pitchFamily="34" charset="0"/>
                <a:cs typeface="Arial" pitchFamily="34" charset="0"/>
              </a:defRPr>
            </a:lvl2pPr>
            <a:lvl3pPr marL="1143000" indent="-228600" algn="l">
              <a:spcBef>
                <a:spcPct val="20000"/>
              </a:spcBef>
              <a:buBlip>
                <a:blip r:embed="rId4"/>
              </a:buBlip>
              <a:defRPr sz="2000">
                <a:solidFill>
                  <a:schemeClr val="tx1"/>
                </a:solidFill>
                <a:latin typeface="Arial" pitchFamily="34" charset="0"/>
                <a:cs typeface="Arial" pitchFamily="34" charset="0"/>
              </a:defRPr>
            </a:lvl3pPr>
            <a:lvl4pPr marL="1600200" indent="-228600" algn="l">
              <a:spcBef>
                <a:spcPct val="20000"/>
              </a:spcBef>
              <a:buFont typeface="Arial" pitchFamily="34" charset="0"/>
              <a:buBlip>
                <a:blip r:embed="rId4"/>
              </a:buBlip>
              <a:defRPr sz="2000">
                <a:solidFill>
                  <a:schemeClr val="tx1"/>
                </a:solidFill>
                <a:latin typeface="Arial" pitchFamily="34" charset="0"/>
                <a:cs typeface="Arial" pitchFamily="34" charset="0"/>
              </a:defRPr>
            </a:lvl4pPr>
            <a:lvl5pPr marL="2057400" indent="-228600" algn="l">
              <a:spcBef>
                <a:spcPct val="20000"/>
              </a:spcBef>
              <a:buBlip>
                <a:blip r:embed="rId4"/>
              </a:buBlip>
              <a:defRPr sz="2000">
                <a:solidFill>
                  <a:schemeClr val="tx1"/>
                </a:solidFill>
                <a:latin typeface="Arial" pitchFamily="34" charset="0"/>
                <a:cs typeface="Arial" pitchFamily="34" charset="0"/>
              </a:defRPr>
            </a:lvl5pPr>
            <a:lvl6pPr marL="2514600" indent="-228600" fontAlgn="base">
              <a:spcBef>
                <a:spcPct val="20000"/>
              </a:spcBef>
              <a:spcAft>
                <a:spcPct val="0"/>
              </a:spcAft>
              <a:buBlip>
                <a:blip r:embed="rId4"/>
              </a:buBlip>
              <a:defRPr sz="2000">
                <a:solidFill>
                  <a:schemeClr val="tx1"/>
                </a:solidFill>
                <a:latin typeface="Arial" pitchFamily="34" charset="0"/>
                <a:cs typeface="Arial" pitchFamily="34" charset="0"/>
              </a:defRPr>
            </a:lvl6pPr>
            <a:lvl7pPr marL="2971800" indent="-228600" fontAlgn="base">
              <a:spcBef>
                <a:spcPct val="20000"/>
              </a:spcBef>
              <a:spcAft>
                <a:spcPct val="0"/>
              </a:spcAft>
              <a:buBlip>
                <a:blip r:embed="rId4"/>
              </a:buBlip>
              <a:defRPr sz="2000">
                <a:solidFill>
                  <a:schemeClr val="tx1"/>
                </a:solidFill>
                <a:latin typeface="Arial" pitchFamily="34" charset="0"/>
                <a:cs typeface="Arial" pitchFamily="34" charset="0"/>
              </a:defRPr>
            </a:lvl7pPr>
            <a:lvl8pPr marL="3429000" indent="-228600" fontAlgn="base">
              <a:spcBef>
                <a:spcPct val="20000"/>
              </a:spcBef>
              <a:spcAft>
                <a:spcPct val="0"/>
              </a:spcAft>
              <a:buBlip>
                <a:blip r:embed="rId4"/>
              </a:buBlip>
              <a:defRPr sz="2000">
                <a:solidFill>
                  <a:schemeClr val="tx1"/>
                </a:solidFill>
                <a:latin typeface="Arial" pitchFamily="34" charset="0"/>
                <a:cs typeface="Arial" pitchFamily="34" charset="0"/>
              </a:defRPr>
            </a:lvl8pPr>
            <a:lvl9pPr marL="3886200" indent="-228600" fontAlgn="base">
              <a:spcBef>
                <a:spcPct val="20000"/>
              </a:spcBef>
              <a:spcAft>
                <a:spcPct val="0"/>
              </a:spcAft>
              <a:buBlip>
                <a:blip r:embed="rId4"/>
              </a:buBlip>
              <a:defRPr sz="2000">
                <a:solidFill>
                  <a:schemeClr val="tx1"/>
                </a:solidFill>
                <a:latin typeface="Arial" pitchFamily="34" charset="0"/>
                <a:cs typeface="Arial" pitchFamily="34" charset="0"/>
              </a:defRPr>
            </a:lvl9pPr>
          </a:lstStyle>
          <a:p>
            <a:r>
              <a:rPr lang="en-AU" altLang="en-US" dirty="0"/>
              <a:t>This </a:t>
            </a:r>
            <a:r>
              <a:rPr lang="en-AU" altLang="en-US" dirty="0" smtClean="0"/>
              <a:t>LONGINES mark </a:t>
            </a:r>
            <a:r>
              <a:rPr lang="en-AU" altLang="en-US" dirty="0"/>
              <a:t>is the oldest </a:t>
            </a:r>
            <a:r>
              <a:rPr lang="en-AU" altLang="en-US" dirty="0" smtClean="0"/>
              <a:t>trademark </a:t>
            </a:r>
            <a:r>
              <a:rPr lang="en-AU" altLang="en-US" dirty="0"/>
              <a:t>still in </a:t>
            </a:r>
            <a:r>
              <a:rPr lang="en-AU" altLang="en-US" dirty="0" smtClean="0"/>
              <a:t>effect </a:t>
            </a:r>
          </a:p>
          <a:p>
            <a:r>
              <a:rPr lang="en-AU" altLang="en-US" dirty="0" smtClean="0"/>
              <a:t>Originally </a:t>
            </a:r>
            <a:r>
              <a:rPr lang="en-AU" altLang="en-US" dirty="0"/>
              <a:t>registered in Switzerland in 1889, then internationally in </a:t>
            </a:r>
            <a:r>
              <a:rPr lang="en-AU" altLang="en-US" dirty="0" smtClean="0">
                <a:solidFill>
                  <a:srgbClr val="FF0000"/>
                </a:solidFill>
              </a:rPr>
              <a:t>1893</a:t>
            </a:r>
            <a:endParaRPr lang="en-AU" altLang="en-US" dirty="0"/>
          </a:p>
        </p:txBody>
      </p:sp>
      <p:pic>
        <p:nvPicPr>
          <p:cNvPr id="2052" name="Picture 4" descr="MICROMA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10" y="4961051"/>
            <a:ext cx="2597727" cy="2857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p:cNvSpPr>
            <a:spLocks noChangeArrowheads="1"/>
          </p:cNvSpPr>
          <p:nvPr/>
        </p:nvSpPr>
        <p:spPr bwMode="auto">
          <a:xfrm>
            <a:off x="4038600" y="4257540"/>
            <a:ext cx="453548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spcBef>
                <a:spcPct val="20000"/>
              </a:spcBef>
              <a:buBlip>
                <a:blip r:embed="rId4"/>
              </a:buBlip>
              <a:defRPr sz="2000">
                <a:solidFill>
                  <a:schemeClr val="tx1"/>
                </a:solidFill>
                <a:latin typeface="Arial" pitchFamily="34" charset="0"/>
                <a:cs typeface="Arial" pitchFamily="34" charset="0"/>
              </a:defRPr>
            </a:lvl1pPr>
            <a:lvl2pPr marL="742950" indent="-285750" algn="l">
              <a:spcBef>
                <a:spcPct val="20000"/>
              </a:spcBef>
              <a:buBlip>
                <a:blip r:embed="rId4"/>
              </a:buBlip>
              <a:defRPr sz="2000">
                <a:solidFill>
                  <a:schemeClr val="tx1"/>
                </a:solidFill>
                <a:latin typeface="Arial" pitchFamily="34" charset="0"/>
                <a:cs typeface="Arial" pitchFamily="34" charset="0"/>
              </a:defRPr>
            </a:lvl2pPr>
            <a:lvl3pPr marL="1143000" indent="-228600" algn="l">
              <a:spcBef>
                <a:spcPct val="20000"/>
              </a:spcBef>
              <a:buBlip>
                <a:blip r:embed="rId4"/>
              </a:buBlip>
              <a:defRPr sz="2000">
                <a:solidFill>
                  <a:schemeClr val="tx1"/>
                </a:solidFill>
                <a:latin typeface="Arial" pitchFamily="34" charset="0"/>
                <a:cs typeface="Arial" pitchFamily="34" charset="0"/>
              </a:defRPr>
            </a:lvl3pPr>
            <a:lvl4pPr marL="1600200" indent="-228600" algn="l">
              <a:spcBef>
                <a:spcPct val="20000"/>
              </a:spcBef>
              <a:buFont typeface="Arial" pitchFamily="34" charset="0"/>
              <a:buBlip>
                <a:blip r:embed="rId4"/>
              </a:buBlip>
              <a:defRPr sz="2000">
                <a:solidFill>
                  <a:schemeClr val="tx1"/>
                </a:solidFill>
                <a:latin typeface="Arial" pitchFamily="34" charset="0"/>
                <a:cs typeface="Arial" pitchFamily="34" charset="0"/>
              </a:defRPr>
            </a:lvl4pPr>
            <a:lvl5pPr marL="2057400" indent="-228600" algn="l">
              <a:spcBef>
                <a:spcPct val="20000"/>
              </a:spcBef>
              <a:buBlip>
                <a:blip r:embed="rId4"/>
              </a:buBlip>
              <a:defRPr sz="2000">
                <a:solidFill>
                  <a:schemeClr val="tx1"/>
                </a:solidFill>
                <a:latin typeface="Arial" pitchFamily="34" charset="0"/>
                <a:cs typeface="Arial" pitchFamily="34" charset="0"/>
              </a:defRPr>
            </a:lvl5pPr>
            <a:lvl6pPr marL="2514600" indent="-228600" fontAlgn="base">
              <a:spcBef>
                <a:spcPct val="20000"/>
              </a:spcBef>
              <a:spcAft>
                <a:spcPct val="0"/>
              </a:spcAft>
              <a:buBlip>
                <a:blip r:embed="rId4"/>
              </a:buBlip>
              <a:defRPr sz="2000">
                <a:solidFill>
                  <a:schemeClr val="tx1"/>
                </a:solidFill>
                <a:latin typeface="Arial" pitchFamily="34" charset="0"/>
                <a:cs typeface="Arial" pitchFamily="34" charset="0"/>
              </a:defRPr>
            </a:lvl6pPr>
            <a:lvl7pPr marL="2971800" indent="-228600" fontAlgn="base">
              <a:spcBef>
                <a:spcPct val="20000"/>
              </a:spcBef>
              <a:spcAft>
                <a:spcPct val="0"/>
              </a:spcAft>
              <a:buBlip>
                <a:blip r:embed="rId4"/>
              </a:buBlip>
              <a:defRPr sz="2000">
                <a:solidFill>
                  <a:schemeClr val="tx1"/>
                </a:solidFill>
                <a:latin typeface="Arial" pitchFamily="34" charset="0"/>
                <a:cs typeface="Arial" pitchFamily="34" charset="0"/>
              </a:defRPr>
            </a:lvl7pPr>
            <a:lvl8pPr marL="3429000" indent="-228600" fontAlgn="base">
              <a:spcBef>
                <a:spcPct val="20000"/>
              </a:spcBef>
              <a:spcAft>
                <a:spcPct val="0"/>
              </a:spcAft>
              <a:buBlip>
                <a:blip r:embed="rId4"/>
              </a:buBlip>
              <a:defRPr sz="2000">
                <a:solidFill>
                  <a:schemeClr val="tx1"/>
                </a:solidFill>
                <a:latin typeface="Arial" pitchFamily="34" charset="0"/>
                <a:cs typeface="Arial" pitchFamily="34" charset="0"/>
              </a:defRPr>
            </a:lvl8pPr>
            <a:lvl9pPr marL="3886200" indent="-228600" fontAlgn="base">
              <a:spcBef>
                <a:spcPct val="20000"/>
              </a:spcBef>
              <a:spcAft>
                <a:spcPct val="0"/>
              </a:spcAft>
              <a:buBlip>
                <a:blip r:embed="rId4"/>
              </a:buBlip>
              <a:defRPr sz="2000">
                <a:solidFill>
                  <a:schemeClr val="tx1"/>
                </a:solidFill>
                <a:latin typeface="Arial" pitchFamily="34" charset="0"/>
                <a:cs typeface="Arial" pitchFamily="34" charset="0"/>
              </a:defRPr>
            </a:lvl9pPr>
          </a:lstStyle>
          <a:p>
            <a:r>
              <a:rPr lang="en-AU" altLang="en-US" dirty="0" smtClean="0"/>
              <a:t>MICROMAX is international </a:t>
            </a:r>
            <a:r>
              <a:rPr lang="en-AU" altLang="en-US" dirty="0"/>
              <a:t>trademark registration </a:t>
            </a:r>
            <a:r>
              <a:rPr lang="en-AU" altLang="en-US" dirty="0" smtClean="0"/>
              <a:t>1.25 million</a:t>
            </a:r>
            <a:endParaRPr lang="en-AU" altLang="en-US" dirty="0"/>
          </a:p>
          <a:p>
            <a:r>
              <a:rPr lang="en-AU" altLang="en-US" dirty="0"/>
              <a:t>Originally registered in </a:t>
            </a:r>
            <a:r>
              <a:rPr lang="en-AU" altLang="en-US" dirty="0" smtClean="0"/>
              <a:t>India in 2011, </a:t>
            </a:r>
            <a:r>
              <a:rPr lang="en-AU" altLang="en-US" dirty="0"/>
              <a:t>then internationally </a:t>
            </a:r>
            <a:r>
              <a:rPr lang="en-AU" altLang="en-US" dirty="0" smtClean="0"/>
              <a:t>in </a:t>
            </a:r>
            <a:r>
              <a:rPr lang="en-AU" altLang="en-US" dirty="0" smtClean="0">
                <a:solidFill>
                  <a:srgbClr val="FF0000"/>
                </a:solidFill>
              </a:rPr>
              <a:t>2014</a:t>
            </a:r>
            <a:endParaRPr lang="en-AU" altLang="en-US" dirty="0"/>
          </a:p>
        </p:txBody>
      </p:sp>
      <p:sp>
        <p:nvSpPr>
          <p:cNvPr id="2" name="Slide Number Placeholder 1"/>
          <p:cNvSpPr>
            <a:spLocks noGrp="1"/>
          </p:cNvSpPr>
          <p:nvPr>
            <p:ph type="sldNum" sz="quarter" idx="10"/>
          </p:nvPr>
        </p:nvSpPr>
        <p:spPr/>
        <p:txBody>
          <a:bodyPr/>
          <a:lstStyle/>
          <a:p>
            <a:pPr>
              <a:defRPr/>
            </a:pPr>
            <a:fld id="{0A3C2FA9-2A6C-4130-8C17-5C1E97E26736}" type="slidenum">
              <a:rPr lang="en-US" altLang="en-US" smtClean="0"/>
              <a:pPr>
                <a:defRPr/>
              </a:pPr>
              <a:t>80</a:t>
            </a:fld>
            <a:endParaRPr lang="en-US" altLang="en-US"/>
          </a:p>
        </p:txBody>
      </p:sp>
    </p:spTree>
    <p:extLst>
      <p:ext uri="{BB962C8B-B14F-4D97-AF65-F5344CB8AC3E}">
        <p14:creationId xmlns:p14="http://schemas.microsoft.com/office/powerpoint/2010/main" val="238885667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altLang="en-US" dirty="0" smtClean="0"/>
              <a:t>How the Madrid System Works</a:t>
            </a:r>
          </a:p>
        </p:txBody>
      </p:sp>
      <p:sp>
        <p:nvSpPr>
          <p:cNvPr id="15363" name="Content Placeholder 2"/>
          <p:cNvSpPr>
            <a:spLocks noGrp="1"/>
          </p:cNvSpPr>
          <p:nvPr>
            <p:ph idx="1"/>
          </p:nvPr>
        </p:nvSpPr>
        <p:spPr>
          <a:xfrm>
            <a:off x="457200" y="1523999"/>
            <a:ext cx="8229600" cy="4114801"/>
          </a:xfrm>
        </p:spPr>
        <p:txBody>
          <a:bodyPr/>
          <a:lstStyle/>
          <a:p>
            <a:pPr marL="0" indent="0" algn="ctr" eaLnBrk="1" hangingPunct="1">
              <a:buNone/>
            </a:pPr>
            <a:r>
              <a:rPr lang="en-US" altLang="en-US" sz="2800" dirty="0" smtClean="0"/>
              <a:t>The International Trademark Registration Process</a:t>
            </a:r>
          </a:p>
          <a:p>
            <a:pPr marL="0" indent="0" eaLnBrk="1" hangingPunct="1">
              <a:buNone/>
            </a:pPr>
            <a:endParaRPr lang="en-US" altLang="en-US" dirty="0" smtClean="0"/>
          </a:p>
        </p:txBody>
      </p:sp>
      <p:pic>
        <p:nvPicPr>
          <p:cNvPr id="4" name="Picture 2" descr="D:\Users\forno\Desktop\how_madrid_works_76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27" y="2285999"/>
            <a:ext cx="9015887" cy="318138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0A3C2FA9-2A6C-4130-8C17-5C1E97E26736}" type="slidenum">
              <a:rPr lang="en-US" altLang="en-US" smtClean="0"/>
              <a:pPr>
                <a:defRPr/>
              </a:pPr>
              <a:t>81</a:t>
            </a:fld>
            <a:endParaRPr lang="en-US" altLang="en-US"/>
          </a:p>
        </p:txBody>
      </p:sp>
    </p:spTree>
    <p:extLst>
      <p:ext uri="{BB962C8B-B14F-4D97-AF65-F5344CB8AC3E}">
        <p14:creationId xmlns:p14="http://schemas.microsoft.com/office/powerpoint/2010/main" val="185691616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1</a:t>
            </a:r>
            <a:endParaRPr lang="en-US" dirty="0"/>
          </a:p>
        </p:txBody>
      </p:sp>
      <p:sp>
        <p:nvSpPr>
          <p:cNvPr id="3" name="Content Placeholder 2"/>
          <p:cNvSpPr>
            <a:spLocks noGrp="1"/>
          </p:cNvSpPr>
          <p:nvPr>
            <p:ph idx="1"/>
          </p:nvPr>
        </p:nvSpPr>
        <p:spPr>
          <a:xfrm>
            <a:off x="457200" y="1371600"/>
            <a:ext cx="8229600" cy="4754563"/>
          </a:xfrm>
        </p:spPr>
        <p:txBody>
          <a:bodyPr/>
          <a:lstStyle/>
          <a:p>
            <a:pPr marL="0" indent="0">
              <a:buNone/>
            </a:pPr>
            <a:r>
              <a:rPr lang="en-US" dirty="0"/>
              <a:t>Application through your National or Regional IP Office (</a:t>
            </a:r>
            <a:r>
              <a:rPr lang="en-US" b="1" dirty="0"/>
              <a:t>Office of origin</a:t>
            </a:r>
            <a:r>
              <a:rPr lang="en-US" dirty="0" smtClean="0"/>
              <a:t>)</a:t>
            </a:r>
          </a:p>
          <a:p>
            <a:r>
              <a:rPr lang="en-US" sz="2000" dirty="0" smtClean="0"/>
              <a:t>To be </a:t>
            </a:r>
            <a:r>
              <a:rPr lang="en-US" sz="2000" b="1" dirty="0" smtClean="0"/>
              <a:t>entitled to use </a:t>
            </a:r>
            <a:r>
              <a:rPr lang="en-US" sz="2000" dirty="0" smtClean="0"/>
              <a:t>the Madrid System, you must:</a:t>
            </a:r>
          </a:p>
          <a:p>
            <a:pPr lvl="1"/>
            <a:r>
              <a:rPr lang="en-US" sz="2000" dirty="0" smtClean="0"/>
              <a:t>Have a real and effective industrial or commercial establishment in, or</a:t>
            </a:r>
          </a:p>
          <a:p>
            <a:pPr lvl="1"/>
            <a:r>
              <a:rPr lang="en-US" sz="2000" dirty="0" smtClean="0"/>
              <a:t>Be domiciled in, or</a:t>
            </a:r>
          </a:p>
          <a:p>
            <a:pPr lvl="1"/>
            <a:r>
              <a:rPr lang="en-US" sz="2000" dirty="0" smtClean="0"/>
              <a:t>Be a national of a member of the Madrid System</a:t>
            </a:r>
          </a:p>
          <a:p>
            <a:pPr marL="0" indent="0">
              <a:buNone/>
            </a:pPr>
            <a:endParaRPr lang="en-US" sz="2000" dirty="0" smtClean="0"/>
          </a:p>
          <a:p>
            <a:r>
              <a:rPr lang="en-US" sz="2000" dirty="0" smtClean="0"/>
              <a:t>Before </a:t>
            </a:r>
            <a:r>
              <a:rPr lang="en-US" sz="2000" dirty="0"/>
              <a:t>filing an international application, you need to have registered or filed an </a:t>
            </a:r>
            <a:r>
              <a:rPr lang="en-US" sz="2000" dirty="0" smtClean="0"/>
              <a:t>application (</a:t>
            </a:r>
            <a:r>
              <a:rPr lang="en-US" sz="2000" b="1" dirty="0" smtClean="0"/>
              <a:t>basic mark</a:t>
            </a:r>
            <a:r>
              <a:rPr lang="en-US" sz="2000" dirty="0" smtClean="0"/>
              <a:t>) </a:t>
            </a:r>
            <a:r>
              <a:rPr lang="en-US" sz="2000" dirty="0"/>
              <a:t>in your </a:t>
            </a:r>
            <a:r>
              <a:rPr lang="en-US" sz="2000" dirty="0" smtClean="0"/>
              <a:t>Office </a:t>
            </a:r>
            <a:r>
              <a:rPr lang="en-US" sz="2000" dirty="0"/>
              <a:t>of origin</a:t>
            </a:r>
          </a:p>
          <a:p>
            <a:endParaRPr lang="en-US" sz="2000" dirty="0" smtClean="0"/>
          </a:p>
          <a:p>
            <a:r>
              <a:rPr lang="en-US" sz="2000" dirty="0" smtClean="0"/>
              <a:t>Submit </a:t>
            </a:r>
            <a:r>
              <a:rPr lang="en-US" sz="2000" dirty="0"/>
              <a:t>an </a:t>
            </a:r>
            <a:r>
              <a:rPr lang="en-US" sz="2000" b="1" dirty="0"/>
              <a:t>international application</a:t>
            </a:r>
            <a:r>
              <a:rPr lang="en-US" sz="2000" dirty="0"/>
              <a:t> through this same IP Office, which will certify and forward it to </a:t>
            </a:r>
            <a:r>
              <a:rPr lang="en-US" sz="2000" dirty="0" smtClean="0"/>
              <a:t>WIPO</a:t>
            </a:r>
            <a:endParaRPr lang="en-US" sz="2000"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0A3C2FA9-2A6C-4130-8C17-5C1E97E26736}" type="slidenum">
              <a:rPr lang="en-US" altLang="en-US" smtClean="0"/>
              <a:pPr>
                <a:defRPr/>
              </a:pPr>
              <a:t>82</a:t>
            </a:fld>
            <a:endParaRPr lang="en-US" altLang="en-US"/>
          </a:p>
        </p:txBody>
      </p:sp>
    </p:spTree>
    <p:extLst>
      <p:ext uri="{BB962C8B-B14F-4D97-AF65-F5344CB8AC3E}">
        <p14:creationId xmlns:p14="http://schemas.microsoft.com/office/powerpoint/2010/main" val="337827186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2</a:t>
            </a:r>
            <a:endParaRPr lang="en-US" dirty="0"/>
          </a:p>
        </p:txBody>
      </p:sp>
      <p:sp>
        <p:nvSpPr>
          <p:cNvPr id="3" name="Content Placeholder 2"/>
          <p:cNvSpPr>
            <a:spLocks noGrp="1"/>
          </p:cNvSpPr>
          <p:nvPr>
            <p:ph idx="1"/>
          </p:nvPr>
        </p:nvSpPr>
        <p:spPr>
          <a:xfrm>
            <a:off x="457200" y="1219200"/>
            <a:ext cx="8229600" cy="4906963"/>
          </a:xfrm>
        </p:spPr>
        <p:txBody>
          <a:bodyPr/>
          <a:lstStyle/>
          <a:p>
            <a:pPr marL="0" indent="0">
              <a:buNone/>
            </a:pPr>
            <a:r>
              <a:rPr lang="en-US" dirty="0" smtClean="0"/>
              <a:t>Formal examination by WIPO</a:t>
            </a:r>
          </a:p>
          <a:p>
            <a:r>
              <a:rPr lang="en-US" sz="2000" dirty="0" smtClean="0"/>
              <a:t>WIPO conducts a </a:t>
            </a:r>
            <a:r>
              <a:rPr lang="en-US" sz="2000" b="1" dirty="0" smtClean="0"/>
              <a:t>formalities examination </a:t>
            </a:r>
            <a:r>
              <a:rPr lang="en-US" sz="2000" dirty="0" smtClean="0"/>
              <a:t>of your international application</a:t>
            </a:r>
            <a:endParaRPr lang="en-US" sz="2000" dirty="0"/>
          </a:p>
          <a:p>
            <a:endParaRPr lang="en-US" sz="2000" dirty="0" smtClean="0"/>
          </a:p>
          <a:p>
            <a:r>
              <a:rPr lang="en-US" sz="2000" dirty="0" smtClean="0"/>
              <a:t>Once approved, the mark is </a:t>
            </a:r>
            <a:r>
              <a:rPr lang="en-US" sz="2000" b="1" dirty="0" smtClean="0"/>
              <a:t>recorded in the International Register</a:t>
            </a:r>
            <a:r>
              <a:rPr lang="en-US" sz="2000" dirty="0" smtClean="0"/>
              <a:t> </a:t>
            </a:r>
            <a:endParaRPr lang="en-US" sz="2000" dirty="0"/>
          </a:p>
          <a:p>
            <a:endParaRPr lang="en-US" sz="2000" dirty="0" smtClean="0"/>
          </a:p>
          <a:p>
            <a:r>
              <a:rPr lang="en-US" sz="2000" dirty="0" smtClean="0"/>
              <a:t>WIPO sends a </a:t>
            </a:r>
            <a:r>
              <a:rPr lang="en-US" sz="2000" b="1" dirty="0" smtClean="0"/>
              <a:t>certificate of international registration</a:t>
            </a:r>
            <a:r>
              <a:rPr lang="en-US" sz="2000" dirty="0" smtClean="0"/>
              <a:t> and notifies the IP Offices, of the </a:t>
            </a:r>
            <a:r>
              <a:rPr lang="en-US" sz="2000" b="1" dirty="0" smtClean="0"/>
              <a:t>designated Contracting Parties</a:t>
            </a:r>
            <a:r>
              <a:rPr lang="en-US" sz="2000" dirty="0" smtClean="0"/>
              <a:t>, in which protection is sought</a:t>
            </a:r>
          </a:p>
          <a:p>
            <a:endParaRPr lang="en-US" sz="2000" dirty="0" smtClean="0"/>
          </a:p>
          <a:p>
            <a:r>
              <a:rPr lang="en-US" sz="2000" dirty="0" smtClean="0"/>
              <a:t>The scope of protection is not known at this stage. It is only determined </a:t>
            </a:r>
            <a:r>
              <a:rPr lang="en-US" sz="2000" b="1" dirty="0" smtClean="0"/>
              <a:t>after substantive examination </a:t>
            </a:r>
            <a:r>
              <a:rPr lang="en-US" sz="2000" dirty="0" smtClean="0"/>
              <a:t>and decision by the IP Offices, as outlined in Stage 3</a:t>
            </a:r>
            <a:endParaRPr lang="en-US" sz="2000" dirty="0"/>
          </a:p>
        </p:txBody>
      </p:sp>
      <p:sp>
        <p:nvSpPr>
          <p:cNvPr id="4" name="Slide Number Placeholder 3"/>
          <p:cNvSpPr>
            <a:spLocks noGrp="1"/>
          </p:cNvSpPr>
          <p:nvPr>
            <p:ph type="sldNum" sz="quarter" idx="10"/>
          </p:nvPr>
        </p:nvSpPr>
        <p:spPr/>
        <p:txBody>
          <a:bodyPr/>
          <a:lstStyle/>
          <a:p>
            <a:pPr>
              <a:defRPr/>
            </a:pPr>
            <a:fld id="{0A3C2FA9-2A6C-4130-8C17-5C1E97E26736}" type="slidenum">
              <a:rPr lang="en-US" altLang="en-US" smtClean="0"/>
              <a:pPr>
                <a:defRPr/>
              </a:pPr>
              <a:t>83</a:t>
            </a:fld>
            <a:endParaRPr lang="en-US" altLang="en-US"/>
          </a:p>
        </p:txBody>
      </p:sp>
    </p:spTree>
    <p:extLst>
      <p:ext uri="{BB962C8B-B14F-4D97-AF65-F5344CB8AC3E}">
        <p14:creationId xmlns:p14="http://schemas.microsoft.com/office/powerpoint/2010/main" val="122640750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3</a:t>
            </a:r>
            <a:endParaRPr lang="en-US" dirty="0"/>
          </a:p>
        </p:txBody>
      </p:sp>
      <p:sp>
        <p:nvSpPr>
          <p:cNvPr id="3" name="Content Placeholder 2"/>
          <p:cNvSpPr>
            <a:spLocks noGrp="1"/>
          </p:cNvSpPr>
          <p:nvPr>
            <p:ph idx="1"/>
          </p:nvPr>
        </p:nvSpPr>
        <p:spPr>
          <a:xfrm>
            <a:off x="533400" y="1143000"/>
            <a:ext cx="8229600" cy="4962525"/>
          </a:xfrm>
        </p:spPr>
        <p:txBody>
          <a:bodyPr/>
          <a:lstStyle/>
          <a:p>
            <a:pPr marL="0" indent="0">
              <a:buNone/>
            </a:pPr>
            <a:r>
              <a:rPr lang="en-US" dirty="0"/>
              <a:t>Substantive examination by </a:t>
            </a:r>
            <a:r>
              <a:rPr lang="en-US" dirty="0" smtClean="0"/>
              <a:t>IP </a:t>
            </a:r>
            <a:r>
              <a:rPr lang="en-US" dirty="0"/>
              <a:t>Offices (Office of the designated Contracting Party</a:t>
            </a:r>
            <a:r>
              <a:rPr lang="en-US" dirty="0" smtClean="0"/>
              <a:t>)</a:t>
            </a:r>
          </a:p>
          <a:p>
            <a:r>
              <a:rPr lang="en-US" sz="2000" dirty="0"/>
              <a:t>IP Offices make </a:t>
            </a:r>
            <a:r>
              <a:rPr lang="en-US" sz="2000" b="1" dirty="0"/>
              <a:t>a decision within 12 or 18 </a:t>
            </a:r>
            <a:r>
              <a:rPr lang="en-US" sz="2000" b="1" dirty="0" smtClean="0"/>
              <a:t>months </a:t>
            </a:r>
            <a:r>
              <a:rPr lang="en-US" sz="2000" dirty="0" smtClean="0"/>
              <a:t>in accordance with their legislation. WIPO records the decisions and notifies you</a:t>
            </a:r>
          </a:p>
          <a:p>
            <a:pPr marL="0" indent="0">
              <a:buNone/>
            </a:pPr>
            <a:endParaRPr lang="en-US" sz="2000" dirty="0"/>
          </a:p>
          <a:p>
            <a:r>
              <a:rPr lang="en-US" sz="2000" dirty="0" smtClean="0"/>
              <a:t>If an IP Office refuses to protect your mark, it will not affect the decisions of other offices. You can contest a refusal decision before the IP Office concerned</a:t>
            </a:r>
          </a:p>
          <a:p>
            <a:endParaRPr lang="en-US" sz="2000" dirty="0" smtClean="0"/>
          </a:p>
          <a:p>
            <a:r>
              <a:rPr lang="en-US" sz="2000" dirty="0" smtClean="0"/>
              <a:t>If an IP Office accepts to protect your mark, it will issue </a:t>
            </a:r>
            <a:r>
              <a:rPr lang="en-US" sz="2000" b="1" dirty="0" smtClean="0"/>
              <a:t>statement of grant of protection</a:t>
            </a:r>
          </a:p>
          <a:p>
            <a:pPr marL="0" indent="0">
              <a:buNone/>
            </a:pPr>
            <a:endParaRPr lang="en-US" sz="2000" dirty="0"/>
          </a:p>
          <a:p>
            <a:r>
              <a:rPr lang="en-US" sz="2000" dirty="0" smtClean="0"/>
              <a:t>The international registration is </a:t>
            </a:r>
            <a:r>
              <a:rPr lang="en-US" sz="2000" b="1" dirty="0" smtClean="0"/>
              <a:t>valid for 10 years</a:t>
            </a:r>
            <a:r>
              <a:rPr lang="en-US" sz="2000" dirty="0" smtClean="0"/>
              <a:t>. Renew directly with WIPO with effect in the designated Contracting Parties</a:t>
            </a:r>
            <a:endParaRPr lang="en-US" sz="2000" dirty="0"/>
          </a:p>
          <a:p>
            <a:endParaRPr lang="en-US" dirty="0"/>
          </a:p>
        </p:txBody>
      </p:sp>
      <p:sp>
        <p:nvSpPr>
          <p:cNvPr id="4" name="Slide Number Placeholder 3"/>
          <p:cNvSpPr>
            <a:spLocks noGrp="1"/>
          </p:cNvSpPr>
          <p:nvPr>
            <p:ph type="sldNum" sz="quarter" idx="10"/>
          </p:nvPr>
        </p:nvSpPr>
        <p:spPr/>
        <p:txBody>
          <a:bodyPr/>
          <a:lstStyle/>
          <a:p>
            <a:pPr>
              <a:defRPr/>
            </a:pPr>
            <a:fld id="{0A3C2FA9-2A6C-4130-8C17-5C1E97E26736}" type="slidenum">
              <a:rPr lang="en-US" altLang="en-US" smtClean="0"/>
              <a:pPr>
                <a:defRPr/>
              </a:pPr>
              <a:t>84</a:t>
            </a:fld>
            <a:endParaRPr lang="en-US" altLang="en-US"/>
          </a:p>
        </p:txBody>
      </p:sp>
    </p:spTree>
    <p:extLst>
      <p:ext uri="{BB962C8B-B14F-4D97-AF65-F5344CB8AC3E}">
        <p14:creationId xmlns:p14="http://schemas.microsoft.com/office/powerpoint/2010/main" val="394711024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993775"/>
          </a:xfrm>
        </p:spPr>
        <p:txBody>
          <a:bodyPr/>
          <a:lstStyle/>
          <a:p>
            <a:pPr>
              <a:defRPr/>
            </a:pPr>
            <a:r>
              <a:rPr lang="fr-CH" dirty="0" err="1" smtClean="0">
                <a:ea typeface="MS PGothic" charset="0"/>
                <a:cs typeface="MS PGothic" charset="0"/>
              </a:rPr>
              <a:t>Costs</a:t>
            </a:r>
            <a:endParaRPr lang="en-US" dirty="0">
              <a:ea typeface="MS PGothic" charset="0"/>
              <a:cs typeface="MS PGothic" charset="0"/>
            </a:endParaRPr>
          </a:p>
        </p:txBody>
      </p:sp>
      <p:sp>
        <p:nvSpPr>
          <p:cNvPr id="61443" name="Rectangle 3"/>
          <p:cNvSpPr>
            <a:spLocks noGrp="1" noChangeArrowheads="1"/>
          </p:cNvSpPr>
          <p:nvPr>
            <p:ph type="body" idx="1"/>
          </p:nvPr>
        </p:nvSpPr>
        <p:spPr>
          <a:xfrm>
            <a:off x="457200" y="1219200"/>
            <a:ext cx="8229600" cy="5522913"/>
          </a:xfrm>
        </p:spPr>
        <p:txBody>
          <a:bodyPr/>
          <a:lstStyle/>
          <a:p>
            <a:pPr marL="0" indent="0">
              <a:lnSpc>
                <a:spcPct val="90000"/>
              </a:lnSpc>
              <a:buNone/>
              <a:defRPr/>
            </a:pPr>
            <a:r>
              <a:rPr lang="fr-CH" altLang="en-US" dirty="0" err="1" smtClean="0"/>
              <a:t>Fees</a:t>
            </a:r>
            <a:r>
              <a:rPr lang="fr-CH" altLang="en-US" dirty="0" smtClean="0"/>
              <a:t> are payable to WIPO in </a:t>
            </a:r>
            <a:r>
              <a:rPr lang="fr-CH" altLang="en-US" dirty="0" err="1" smtClean="0"/>
              <a:t>Swiss</a:t>
            </a:r>
            <a:r>
              <a:rPr lang="fr-CH" altLang="en-US" dirty="0" smtClean="0"/>
              <a:t> francs</a:t>
            </a:r>
          </a:p>
          <a:p>
            <a:pPr>
              <a:lnSpc>
                <a:spcPct val="90000"/>
              </a:lnSpc>
              <a:defRPr/>
            </a:pPr>
            <a:r>
              <a:rPr lang="fr-CH" altLang="en-US" sz="2000" dirty="0" smtClean="0"/>
              <a:t>Basic </a:t>
            </a:r>
            <a:r>
              <a:rPr lang="fr-CH" altLang="en-US" sz="2000" dirty="0" err="1" smtClean="0"/>
              <a:t>fee</a:t>
            </a:r>
            <a:r>
              <a:rPr lang="fr-CH" altLang="en-US" sz="2000" dirty="0" smtClean="0"/>
              <a:t>*, </a:t>
            </a:r>
            <a:r>
              <a:rPr lang="fr-CH" altLang="en-US" sz="2000" dirty="0" err="1" smtClean="0"/>
              <a:t>which</a:t>
            </a:r>
            <a:r>
              <a:rPr lang="fr-CH" altLang="en-US" sz="2000" dirty="0" smtClean="0"/>
              <a:t> </a:t>
            </a:r>
            <a:r>
              <a:rPr lang="fr-CH" altLang="en-US" sz="2000" dirty="0" err="1" smtClean="0"/>
              <a:t>includes</a:t>
            </a:r>
            <a:r>
              <a:rPr lang="fr-CH" altLang="en-US" sz="2000" dirty="0" smtClean="0"/>
              <a:t> 3 classes of </a:t>
            </a:r>
            <a:r>
              <a:rPr lang="fr-CH" altLang="en-US" sz="2000" dirty="0" err="1" smtClean="0"/>
              <a:t>goods</a:t>
            </a:r>
            <a:r>
              <a:rPr lang="fr-CH" altLang="en-US" sz="2000" dirty="0" smtClean="0"/>
              <a:t>/services</a:t>
            </a:r>
          </a:p>
          <a:p>
            <a:pPr lvl="1">
              <a:lnSpc>
                <a:spcPct val="90000"/>
              </a:lnSpc>
              <a:defRPr/>
            </a:pPr>
            <a:r>
              <a:rPr lang="fr-CH" altLang="en-US" sz="2000" dirty="0" smtClean="0"/>
              <a:t>653 </a:t>
            </a:r>
            <a:r>
              <a:rPr lang="fr-CH" altLang="en-US" sz="2000" dirty="0" err="1" smtClean="0"/>
              <a:t>Swiss</a:t>
            </a:r>
            <a:r>
              <a:rPr lang="fr-CH" altLang="en-US" sz="2000" dirty="0" smtClean="0"/>
              <a:t> francs - b/w reproduction of mark</a:t>
            </a:r>
          </a:p>
          <a:p>
            <a:pPr lvl="1">
              <a:lnSpc>
                <a:spcPct val="90000"/>
              </a:lnSpc>
              <a:defRPr/>
            </a:pPr>
            <a:r>
              <a:rPr lang="fr-CH" altLang="en-US" sz="2000" dirty="0" smtClean="0"/>
              <a:t>903 </a:t>
            </a:r>
            <a:r>
              <a:rPr lang="fr-CH" altLang="en-US" sz="2000" dirty="0" err="1" smtClean="0"/>
              <a:t>Swiss</a:t>
            </a:r>
            <a:r>
              <a:rPr lang="fr-CH" altLang="en-US" sz="2000" dirty="0" smtClean="0"/>
              <a:t> francs - </a:t>
            </a:r>
            <a:r>
              <a:rPr lang="fr-CH" altLang="en-US" sz="2000" dirty="0" err="1" smtClean="0"/>
              <a:t>color</a:t>
            </a:r>
            <a:r>
              <a:rPr lang="fr-CH" altLang="en-US" sz="2000" dirty="0" smtClean="0"/>
              <a:t> reproduction of mark</a:t>
            </a:r>
          </a:p>
          <a:p>
            <a:pPr marL="457200" lvl="1" indent="0">
              <a:lnSpc>
                <a:spcPct val="90000"/>
              </a:lnSpc>
              <a:buFontTx/>
              <a:buNone/>
              <a:defRPr/>
            </a:pPr>
            <a:endParaRPr lang="fr-CH" altLang="en-US" sz="2000" dirty="0"/>
          </a:p>
          <a:p>
            <a:pPr>
              <a:lnSpc>
                <a:spcPct val="90000"/>
              </a:lnSpc>
              <a:defRPr/>
            </a:pPr>
            <a:r>
              <a:rPr lang="fr-CH" altLang="en-US" sz="2000" dirty="0" err="1" smtClean="0"/>
              <a:t>Fees</a:t>
            </a:r>
            <a:r>
              <a:rPr lang="fr-CH" altLang="en-US" sz="2000" dirty="0" smtClean="0"/>
              <a:t> for </a:t>
            </a:r>
            <a:r>
              <a:rPr lang="fr-CH" altLang="en-US" sz="2000" dirty="0" err="1" smtClean="0"/>
              <a:t>designating</a:t>
            </a:r>
            <a:r>
              <a:rPr lang="fr-CH" altLang="en-US" sz="2000" dirty="0" smtClean="0"/>
              <a:t> </a:t>
            </a:r>
            <a:r>
              <a:rPr lang="fr-CH" altLang="en-US" sz="2000" dirty="0" err="1" smtClean="0"/>
              <a:t>Contracting</a:t>
            </a:r>
            <a:r>
              <a:rPr lang="fr-CH" altLang="en-US" sz="2000" dirty="0" smtClean="0"/>
              <a:t> Parties (</a:t>
            </a:r>
            <a:r>
              <a:rPr lang="fr-CH" altLang="en-US" sz="2000" dirty="0" err="1" smtClean="0"/>
              <a:t>dCP</a:t>
            </a:r>
            <a:r>
              <a:rPr lang="fr-CH" altLang="en-US" sz="2000" dirty="0" smtClean="0"/>
              <a:t>)</a:t>
            </a:r>
          </a:p>
          <a:p>
            <a:pPr lvl="1">
              <a:lnSpc>
                <a:spcPct val="90000"/>
              </a:lnSpc>
              <a:defRPr/>
            </a:pPr>
            <a:r>
              <a:rPr lang="fr-CH" altLang="en-US" sz="2000" dirty="0" smtClean="0"/>
              <a:t>Standard </a:t>
            </a:r>
            <a:r>
              <a:rPr lang="fr-CH" altLang="en-US" sz="2000" dirty="0" err="1" smtClean="0"/>
              <a:t>fees</a:t>
            </a:r>
            <a:r>
              <a:rPr lang="fr-CH" altLang="en-US" sz="2000" dirty="0" smtClean="0"/>
              <a:t> - </a:t>
            </a:r>
            <a:r>
              <a:rPr lang="fr-CH" altLang="en-US" sz="2000" dirty="0" err="1" smtClean="0"/>
              <a:t>complementary</a:t>
            </a:r>
            <a:r>
              <a:rPr lang="fr-CH" altLang="en-US" sz="2000" dirty="0" smtClean="0"/>
              <a:t> (100 </a:t>
            </a:r>
            <a:r>
              <a:rPr lang="fr-CH" altLang="en-US" sz="2000" dirty="0" err="1" smtClean="0"/>
              <a:t>Swiss</a:t>
            </a:r>
            <a:r>
              <a:rPr lang="fr-CH" altLang="en-US" sz="2000" dirty="0" smtClean="0"/>
              <a:t> francs per </a:t>
            </a:r>
            <a:r>
              <a:rPr lang="fr-CH" altLang="en-US" sz="2000" dirty="0" err="1" smtClean="0"/>
              <a:t>dCP</a:t>
            </a:r>
            <a:r>
              <a:rPr lang="fr-CH" altLang="en-US" sz="2000" dirty="0" smtClean="0"/>
              <a:t> and </a:t>
            </a:r>
            <a:r>
              <a:rPr lang="fr-CH" altLang="en-US" sz="2000" dirty="0" err="1" smtClean="0"/>
              <a:t>supplementary</a:t>
            </a:r>
            <a:r>
              <a:rPr lang="fr-CH" altLang="en-US" sz="2000" dirty="0" smtClean="0"/>
              <a:t> (100 </a:t>
            </a:r>
            <a:r>
              <a:rPr lang="fr-CH" altLang="en-US" sz="2000" dirty="0" err="1" smtClean="0"/>
              <a:t>Swiss</a:t>
            </a:r>
            <a:r>
              <a:rPr lang="fr-CH" altLang="en-US" sz="2000" dirty="0" smtClean="0"/>
              <a:t> francs per class </a:t>
            </a:r>
            <a:r>
              <a:rPr lang="fr-CH" altLang="en-US" sz="2000" dirty="0" err="1" smtClean="0"/>
              <a:t>beyond</a:t>
            </a:r>
            <a:r>
              <a:rPr lang="fr-CH" altLang="en-US" sz="2000" dirty="0" smtClean="0"/>
              <a:t> 3)</a:t>
            </a:r>
          </a:p>
          <a:p>
            <a:pPr marL="457200" lvl="1" indent="0">
              <a:lnSpc>
                <a:spcPct val="90000"/>
              </a:lnSpc>
              <a:buFontTx/>
              <a:buNone/>
              <a:defRPr/>
            </a:pPr>
            <a:r>
              <a:rPr lang="fr-CH" altLang="en-US" sz="2000" dirty="0" smtClean="0"/>
              <a:t>			OR</a:t>
            </a:r>
          </a:p>
          <a:p>
            <a:pPr lvl="1">
              <a:lnSpc>
                <a:spcPct val="90000"/>
              </a:lnSpc>
              <a:defRPr/>
            </a:pPr>
            <a:r>
              <a:rPr lang="fr-CH" altLang="en-US" sz="2000" dirty="0" err="1" smtClean="0">
                <a:ea typeface="+mn-ea"/>
              </a:rPr>
              <a:t>Individual</a:t>
            </a:r>
            <a:r>
              <a:rPr lang="fr-CH" altLang="en-US" sz="2000" dirty="0" smtClean="0">
                <a:ea typeface="+mn-ea"/>
              </a:rPr>
              <a:t> </a:t>
            </a:r>
            <a:r>
              <a:rPr lang="fr-CH" altLang="en-US" sz="2000" dirty="0" err="1" smtClean="0">
                <a:ea typeface="+mn-ea"/>
              </a:rPr>
              <a:t>fees</a:t>
            </a:r>
            <a:r>
              <a:rPr lang="fr-CH" altLang="en-US" sz="2000" dirty="0" smtClean="0">
                <a:ea typeface="+mn-ea"/>
              </a:rPr>
              <a:t> </a:t>
            </a:r>
            <a:r>
              <a:rPr lang="fr-CH" altLang="en-US" sz="2000" dirty="0" err="1" smtClean="0">
                <a:ea typeface="+mn-ea"/>
              </a:rPr>
              <a:t>where</a:t>
            </a:r>
            <a:r>
              <a:rPr lang="fr-CH" altLang="en-US" sz="2000" dirty="0" smtClean="0">
                <a:ea typeface="+mn-ea"/>
              </a:rPr>
              <a:t> </a:t>
            </a:r>
            <a:r>
              <a:rPr lang="fr-CH" altLang="en-US" sz="2000" dirty="0" err="1" smtClean="0">
                <a:ea typeface="+mn-ea"/>
              </a:rPr>
              <a:t>this</a:t>
            </a:r>
            <a:r>
              <a:rPr lang="fr-CH" altLang="en-US" sz="2000" dirty="0" smtClean="0">
                <a:ea typeface="+mn-ea"/>
              </a:rPr>
              <a:t> </a:t>
            </a:r>
            <a:r>
              <a:rPr lang="fr-CH" altLang="en-US" sz="2000" dirty="0" err="1" smtClean="0">
                <a:ea typeface="+mn-ea"/>
              </a:rPr>
              <a:t>is</a:t>
            </a:r>
            <a:r>
              <a:rPr lang="fr-CH" altLang="en-US" sz="2000" dirty="0" smtClean="0">
                <a:ea typeface="+mn-ea"/>
              </a:rPr>
              <a:t> </a:t>
            </a:r>
            <a:r>
              <a:rPr lang="fr-CH" altLang="en-US" sz="2000" dirty="0" err="1" smtClean="0">
                <a:ea typeface="+mn-ea"/>
              </a:rPr>
              <a:t>declared</a:t>
            </a:r>
            <a:r>
              <a:rPr lang="fr-CH" altLang="en-US" sz="2000" dirty="0" smtClean="0">
                <a:ea typeface="+mn-ea"/>
              </a:rPr>
              <a:t> </a:t>
            </a:r>
          </a:p>
          <a:p>
            <a:pPr marL="457200" lvl="1" indent="0">
              <a:lnSpc>
                <a:spcPct val="90000"/>
              </a:lnSpc>
              <a:buFontTx/>
              <a:buNone/>
              <a:defRPr/>
            </a:pPr>
            <a:endParaRPr lang="fr-CH" altLang="en-US" sz="1100" dirty="0" smtClean="0">
              <a:ea typeface="+mn-ea"/>
            </a:endParaRPr>
          </a:p>
          <a:p>
            <a:pPr marL="0" indent="0">
              <a:lnSpc>
                <a:spcPct val="90000"/>
              </a:lnSpc>
              <a:buFontTx/>
              <a:buNone/>
              <a:defRPr/>
            </a:pPr>
            <a:r>
              <a:rPr lang="en-US" altLang="en-US" sz="2800" dirty="0" smtClean="0"/>
              <a:t>* </a:t>
            </a:r>
            <a:r>
              <a:rPr lang="en-US" altLang="en-US" sz="2000" dirty="0" smtClean="0"/>
              <a:t>Applicants from </a:t>
            </a:r>
            <a:r>
              <a:rPr lang="en-US" altLang="en-US" sz="2000" dirty="0" smtClean="0">
                <a:hlinkClick r:id="rId3"/>
              </a:rPr>
              <a:t>Least Developed Countries</a:t>
            </a:r>
            <a:endParaRPr lang="en-US" altLang="en-US" sz="2000" dirty="0" smtClean="0"/>
          </a:p>
          <a:p>
            <a:pPr marL="0" indent="0">
              <a:lnSpc>
                <a:spcPct val="90000"/>
              </a:lnSpc>
              <a:buFontTx/>
              <a:buNone/>
              <a:defRPr/>
            </a:pPr>
            <a:r>
              <a:rPr lang="en-US" altLang="en-US" sz="2000" dirty="0" smtClean="0"/>
              <a:t>   benefit from a 90% reduction in the basic fee</a:t>
            </a:r>
            <a:endParaRPr lang="fr-CH" altLang="en-US" sz="2000" dirty="0" smtClean="0"/>
          </a:p>
        </p:txBody>
      </p:sp>
      <p:sp>
        <p:nvSpPr>
          <p:cNvPr id="2" name="Slide Number Placeholder 1"/>
          <p:cNvSpPr>
            <a:spLocks noGrp="1"/>
          </p:cNvSpPr>
          <p:nvPr>
            <p:ph type="sldNum" sz="quarter" idx="10"/>
          </p:nvPr>
        </p:nvSpPr>
        <p:spPr/>
        <p:txBody>
          <a:bodyPr/>
          <a:lstStyle/>
          <a:p>
            <a:pPr>
              <a:defRPr/>
            </a:pPr>
            <a:fld id="{0A3C2FA9-2A6C-4130-8C17-5C1E97E26736}" type="slidenum">
              <a:rPr lang="en-US" altLang="en-US" smtClean="0"/>
              <a:pPr>
                <a:defRPr/>
              </a:pPr>
              <a:t>85</a:t>
            </a:fld>
            <a:endParaRPr lang="en-US" altLang="en-US"/>
          </a:p>
        </p:txBody>
      </p:sp>
    </p:spTree>
    <p:extLst>
      <p:ext uri="{BB962C8B-B14F-4D97-AF65-F5344CB8AC3E}">
        <p14:creationId xmlns:p14="http://schemas.microsoft.com/office/powerpoint/2010/main" val="2347482931"/>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pPr>
              <a:spcBef>
                <a:spcPct val="20000"/>
              </a:spcBef>
            </a:pPr>
            <a:r>
              <a:rPr lang="en-US" dirty="0" smtClean="0"/>
              <a:t>Timeline </a:t>
            </a:r>
            <a:endParaRPr lang="en-US" sz="2800" dirty="0">
              <a:solidFill>
                <a:schemeClr val="tx1"/>
              </a:solidFill>
              <a:latin typeface="+mn-lt"/>
              <a:ea typeface="+mn-ea"/>
              <a:cs typeface="+mn-cs"/>
            </a:endParaRPr>
          </a:p>
        </p:txBody>
      </p:sp>
      <p:sp>
        <p:nvSpPr>
          <p:cNvPr id="3" name="Rectangle 2"/>
          <p:cNvSpPr/>
          <p:nvPr/>
        </p:nvSpPr>
        <p:spPr>
          <a:xfrm>
            <a:off x="533400" y="1219200"/>
            <a:ext cx="8077200" cy="523220"/>
          </a:xfrm>
          <a:prstGeom prst="rect">
            <a:avLst/>
          </a:prstGeom>
        </p:spPr>
        <p:txBody>
          <a:bodyPr wrap="square">
            <a:spAutoFit/>
          </a:bodyPr>
          <a:lstStyle/>
          <a:p>
            <a:r>
              <a:rPr lang="en-US" sz="2800" kern="0" dirty="0" smtClean="0">
                <a:solidFill>
                  <a:srgbClr val="000000"/>
                </a:solidFill>
                <a:latin typeface="Arial"/>
                <a:ea typeface="+mj-ea"/>
                <a:cs typeface="Arial"/>
              </a:rPr>
              <a:t>The International Trademark Registration </a:t>
            </a:r>
            <a:r>
              <a:rPr lang="en-US" sz="2800" kern="0" dirty="0">
                <a:solidFill>
                  <a:srgbClr val="000000"/>
                </a:solidFill>
                <a:latin typeface="Arial"/>
                <a:ea typeface="+mj-ea"/>
                <a:cs typeface="Arial"/>
              </a:rPr>
              <a:t>Process</a:t>
            </a:r>
            <a:endParaRPr lang="en-US" dirty="0"/>
          </a:p>
        </p:txBody>
      </p:sp>
      <p:sp>
        <p:nvSpPr>
          <p:cNvPr id="5" name="Slide Number Placeholder 4"/>
          <p:cNvSpPr>
            <a:spLocks noGrp="1"/>
          </p:cNvSpPr>
          <p:nvPr>
            <p:ph type="sldNum" sz="quarter" idx="10"/>
          </p:nvPr>
        </p:nvSpPr>
        <p:spPr/>
        <p:txBody>
          <a:bodyPr/>
          <a:lstStyle/>
          <a:p>
            <a:pPr>
              <a:defRPr/>
            </a:pPr>
            <a:fld id="{0A3C2FA9-2A6C-4130-8C17-5C1E97E26736}" type="slidenum">
              <a:rPr lang="en-US" altLang="en-US" smtClean="0"/>
              <a:pPr>
                <a:defRPr/>
              </a:pPr>
              <a:t>86</a:t>
            </a:fld>
            <a:endParaRPr lang="en-US" altLang="en-US"/>
          </a:p>
        </p:txBody>
      </p:sp>
      <p:sp>
        <p:nvSpPr>
          <p:cNvPr id="12" name="Rectangle 11"/>
          <p:cNvSpPr/>
          <p:nvPr/>
        </p:nvSpPr>
        <p:spPr bwMode="auto">
          <a:xfrm>
            <a:off x="281761" y="3425532"/>
            <a:ext cx="1066801" cy="954107"/>
          </a:xfrm>
          <a:prstGeom prst="rect">
            <a:avLst/>
          </a:prstGeom>
          <a:solidFill>
            <a:srgbClr val="990134">
              <a:alpha val="39999"/>
            </a:srgbClr>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ts val="0"/>
              </a:spcBef>
              <a:spcAft>
                <a:spcPct val="0"/>
              </a:spcAft>
              <a:buClrTx/>
              <a:buSzTx/>
              <a:buFontTx/>
              <a:buNone/>
              <a:tabLst/>
            </a:pPr>
            <a:r>
              <a:rPr lang="fr-CH" sz="1400" dirty="0" smtClean="0"/>
              <a:t>Basic application or registration</a:t>
            </a:r>
            <a:endParaRPr kumimoji="0" lang="en-US" sz="1400" b="0" i="0" u="none" strike="noStrike" cap="none" normalizeH="0" baseline="0" dirty="0" smtClean="0">
              <a:ln>
                <a:noFill/>
              </a:ln>
              <a:solidFill>
                <a:schemeClr val="tx1"/>
              </a:solidFill>
              <a:effectLst/>
              <a:latin typeface="Arial" charset="0"/>
              <a:cs typeface="Arial" charset="0"/>
            </a:endParaRPr>
          </a:p>
        </p:txBody>
      </p:sp>
      <p:sp>
        <p:nvSpPr>
          <p:cNvPr id="40" name="Rounded Rectangle 39"/>
          <p:cNvSpPr/>
          <p:nvPr/>
        </p:nvSpPr>
        <p:spPr bwMode="auto">
          <a:xfrm>
            <a:off x="7751135" y="4484920"/>
            <a:ext cx="1295400" cy="766167"/>
          </a:xfrm>
          <a:prstGeom prst="roundRect">
            <a:avLst/>
          </a:prstGeom>
          <a:solidFill>
            <a:srgbClr val="70899B">
              <a:alpha val="39608"/>
            </a:srgbClr>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fr-CH" sz="1300" b="0" i="0" u="none" strike="noStrike" cap="none" normalizeH="0" baseline="0" dirty="0" err="1" smtClean="0">
                <a:ln>
                  <a:noFill/>
                </a:ln>
                <a:solidFill>
                  <a:schemeClr val="tx1"/>
                </a:solidFill>
                <a:effectLst/>
                <a:latin typeface="Arial" charset="0"/>
                <a:cs typeface="Arial" charset="0"/>
              </a:rPr>
              <a:t>Maintenance:Renewal</a:t>
            </a:r>
            <a:r>
              <a:rPr kumimoji="0" lang="fr-CH" sz="1300" b="0" i="0" u="none" strike="noStrike" cap="none" normalizeH="0" baseline="0" dirty="0" smtClean="0">
                <a:ln>
                  <a:noFill/>
                </a:ln>
                <a:solidFill>
                  <a:schemeClr val="tx1"/>
                </a:solidFill>
                <a:effectLst/>
                <a:latin typeface="Arial" charset="0"/>
                <a:cs typeface="Arial" charset="0"/>
              </a:rPr>
              <a:t> </a:t>
            </a:r>
            <a:r>
              <a:rPr kumimoji="0" lang="fr-CH" sz="1300" b="0" i="0" u="none" strike="noStrike" cap="none" normalizeH="0" baseline="0" dirty="0" err="1" smtClean="0">
                <a:ln>
                  <a:noFill/>
                </a:ln>
                <a:solidFill>
                  <a:schemeClr val="tx1"/>
                </a:solidFill>
                <a:effectLst/>
                <a:latin typeface="Arial" charset="0"/>
                <a:cs typeface="Arial" charset="0"/>
              </a:rPr>
              <a:t>every</a:t>
            </a:r>
            <a:r>
              <a:rPr kumimoji="0" lang="fr-CH" sz="1300" b="0" i="0" u="none" strike="noStrike" cap="none" normalizeH="0" baseline="0" dirty="0" smtClean="0">
                <a:ln>
                  <a:noFill/>
                </a:ln>
                <a:solidFill>
                  <a:schemeClr val="tx1"/>
                </a:solidFill>
                <a:effectLst/>
                <a:latin typeface="Arial" charset="0"/>
                <a:cs typeface="Arial" charset="0"/>
              </a:rPr>
              <a:t> 10 </a:t>
            </a:r>
            <a:r>
              <a:rPr kumimoji="0" lang="fr-CH" sz="1300" b="0" i="0" u="none" strike="noStrike" cap="none" normalizeH="0" baseline="0" dirty="0" err="1" smtClean="0">
                <a:ln>
                  <a:noFill/>
                </a:ln>
                <a:solidFill>
                  <a:schemeClr val="tx1"/>
                </a:solidFill>
                <a:effectLst/>
                <a:latin typeface="Arial" charset="0"/>
                <a:cs typeface="Arial" charset="0"/>
              </a:rPr>
              <a:t>years</a:t>
            </a:r>
            <a:endParaRPr kumimoji="0" lang="en-US" sz="1300" b="0" i="0" u="none" strike="noStrike" cap="none" normalizeH="0" baseline="0" dirty="0" smtClean="0">
              <a:ln>
                <a:noFill/>
              </a:ln>
              <a:solidFill>
                <a:schemeClr val="tx1"/>
              </a:solidFill>
              <a:effectLst/>
              <a:latin typeface="Arial" charset="0"/>
              <a:cs typeface="Arial" charset="0"/>
            </a:endParaRPr>
          </a:p>
        </p:txBody>
      </p:sp>
      <p:cxnSp>
        <p:nvCxnSpPr>
          <p:cNvPr id="13" name="Straight Connector 12"/>
          <p:cNvCxnSpPr/>
          <p:nvPr/>
        </p:nvCxnSpPr>
        <p:spPr bwMode="auto">
          <a:xfrm>
            <a:off x="4111256" y="2562352"/>
            <a:ext cx="914400" cy="914400"/>
          </a:xfrm>
          <a:prstGeom prst="line">
            <a:avLst/>
          </a:prstGeom>
          <a:solidFill>
            <a:srgbClr val="70899B">
              <a:alpha val="39999"/>
            </a:srgb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Rounded Rectangle 13"/>
          <p:cNvSpPr/>
          <p:nvPr/>
        </p:nvSpPr>
        <p:spPr bwMode="auto">
          <a:xfrm>
            <a:off x="875282" y="4498578"/>
            <a:ext cx="1190848" cy="766167"/>
          </a:xfrm>
          <a:prstGeom prst="roundRect">
            <a:avLst/>
          </a:prstGeom>
          <a:solidFill>
            <a:srgbClr val="70899B">
              <a:alpha val="39608"/>
            </a:srgbClr>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fr-CH" sz="1300" b="0" i="0" u="none" strike="noStrike" cap="none" normalizeH="0" baseline="0" dirty="0" smtClean="0">
                <a:ln>
                  <a:noFill/>
                </a:ln>
                <a:solidFill>
                  <a:schemeClr val="tx1"/>
                </a:solidFill>
                <a:effectLst/>
                <a:latin typeface="Arial" charset="0"/>
                <a:cs typeface="Arial" charset="0"/>
              </a:rPr>
              <a:t>Date of International Registration</a:t>
            </a:r>
            <a:endParaRPr kumimoji="0" lang="en-US" sz="1300" b="0" i="0" u="none" strike="noStrike" cap="none" normalizeH="0" baseline="0" dirty="0" smtClean="0">
              <a:ln>
                <a:noFill/>
              </a:ln>
              <a:solidFill>
                <a:schemeClr val="tx1"/>
              </a:solidFill>
              <a:effectLst/>
              <a:latin typeface="Arial" charset="0"/>
              <a:cs typeface="Arial" charset="0"/>
            </a:endParaRPr>
          </a:p>
        </p:txBody>
      </p:sp>
      <p:cxnSp>
        <p:nvCxnSpPr>
          <p:cNvPr id="22" name="Straight Arrow Connector 21"/>
          <p:cNvCxnSpPr/>
          <p:nvPr/>
        </p:nvCxnSpPr>
        <p:spPr bwMode="auto">
          <a:xfrm>
            <a:off x="1493615" y="3104341"/>
            <a:ext cx="0" cy="723900"/>
          </a:xfrm>
          <a:prstGeom prst="straightConnector1">
            <a:avLst/>
          </a:prstGeom>
          <a:solidFill>
            <a:srgbClr val="70899B">
              <a:alpha val="39999"/>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Oval 26"/>
          <p:cNvSpPr/>
          <p:nvPr/>
        </p:nvSpPr>
        <p:spPr bwMode="auto">
          <a:xfrm>
            <a:off x="4493142" y="2673318"/>
            <a:ext cx="1675514" cy="692468"/>
          </a:xfrm>
          <a:prstGeom prst="ellipse">
            <a:avLst/>
          </a:prstGeom>
          <a:solidFill>
            <a:srgbClr val="990134">
              <a:alpha val="39999"/>
            </a:srgbClr>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fr-CH" sz="1300" b="0" i="0" u="none" strike="noStrike" cap="none" normalizeH="0" baseline="0" dirty="0" smtClean="0">
                <a:ln>
                  <a:noFill/>
                </a:ln>
                <a:solidFill>
                  <a:schemeClr val="tx1"/>
                </a:solidFill>
                <a:effectLst/>
                <a:latin typeface="Arial" charset="0"/>
                <a:cs typeface="Arial" charset="0"/>
              </a:rPr>
              <a:t>Substantive </a:t>
            </a:r>
            <a:r>
              <a:rPr kumimoji="0" lang="fr-CH" sz="1300" b="0" i="0" u="none" strike="noStrike" cap="none" normalizeH="0" baseline="0" dirty="0" err="1" smtClean="0">
                <a:ln>
                  <a:noFill/>
                </a:ln>
                <a:solidFill>
                  <a:schemeClr val="tx1"/>
                </a:solidFill>
                <a:effectLst/>
                <a:latin typeface="Arial" charset="0"/>
                <a:cs typeface="Arial" charset="0"/>
              </a:rPr>
              <a:t>examination</a:t>
            </a:r>
            <a:endParaRPr kumimoji="0" lang="en-US" sz="1300" b="0" i="0" u="none" strike="noStrike" cap="none" normalizeH="0" baseline="0" dirty="0" smtClean="0">
              <a:ln>
                <a:noFill/>
              </a:ln>
              <a:solidFill>
                <a:schemeClr val="tx1"/>
              </a:solidFill>
              <a:effectLst/>
              <a:latin typeface="Arial" charset="0"/>
              <a:cs typeface="Arial" charset="0"/>
            </a:endParaRPr>
          </a:p>
        </p:txBody>
      </p:sp>
      <p:sp>
        <p:nvSpPr>
          <p:cNvPr id="30" name="Rounded Rectangle 29"/>
          <p:cNvSpPr/>
          <p:nvPr/>
        </p:nvSpPr>
        <p:spPr bwMode="auto">
          <a:xfrm>
            <a:off x="3120656" y="4457148"/>
            <a:ext cx="1190848" cy="766167"/>
          </a:xfrm>
          <a:prstGeom prst="roundRect">
            <a:avLst/>
          </a:prstGeom>
          <a:solidFill>
            <a:srgbClr val="70899B">
              <a:alpha val="39608"/>
            </a:srgbClr>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fr-CH" sz="1300" b="0" i="0" u="none" strike="noStrike" cap="none" normalizeH="0" baseline="0" dirty="0" smtClean="0">
                <a:ln>
                  <a:noFill/>
                </a:ln>
                <a:solidFill>
                  <a:schemeClr val="tx1"/>
                </a:solidFill>
                <a:effectLst/>
                <a:latin typeface="Arial" charset="0"/>
                <a:cs typeface="Arial" charset="0"/>
              </a:rPr>
              <a:t>IRN </a:t>
            </a:r>
            <a:r>
              <a:rPr kumimoji="0" lang="fr-CH" sz="1300" b="0" i="0" u="none" strike="noStrike" cap="none" normalizeH="0" baseline="0" dirty="0" err="1" smtClean="0">
                <a:ln>
                  <a:noFill/>
                </a:ln>
                <a:solidFill>
                  <a:schemeClr val="tx1"/>
                </a:solidFill>
                <a:effectLst/>
                <a:latin typeface="Arial" charset="0"/>
                <a:cs typeface="Arial" charset="0"/>
              </a:rPr>
              <a:t>Certificate</a:t>
            </a:r>
            <a:endParaRPr kumimoji="0" lang="en-US" sz="1300" b="0" i="0" u="none" strike="noStrike" cap="none" normalizeH="0" baseline="0" dirty="0" smtClean="0">
              <a:ln>
                <a:noFill/>
              </a:ln>
              <a:solidFill>
                <a:schemeClr val="tx1"/>
              </a:solidFill>
              <a:effectLst/>
              <a:latin typeface="Arial" charset="0"/>
              <a:cs typeface="Arial" charset="0"/>
            </a:endParaRPr>
          </a:p>
        </p:txBody>
      </p:sp>
      <p:sp>
        <p:nvSpPr>
          <p:cNvPr id="31" name="Rounded Rectangle 30"/>
          <p:cNvSpPr/>
          <p:nvPr/>
        </p:nvSpPr>
        <p:spPr bwMode="auto">
          <a:xfrm>
            <a:off x="6321056" y="4490146"/>
            <a:ext cx="1371600" cy="792562"/>
          </a:xfrm>
          <a:prstGeom prst="roundRect">
            <a:avLst/>
          </a:prstGeom>
          <a:solidFill>
            <a:srgbClr val="70899B">
              <a:alpha val="39608"/>
            </a:srgbClr>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defTabSz="914400" rtl="0" eaLnBrk="1" fontAlgn="base" latinLnBrk="0" hangingPunct="1">
              <a:lnSpc>
                <a:spcPct val="100000"/>
              </a:lnSpc>
              <a:spcBef>
                <a:spcPct val="50000"/>
              </a:spcBef>
              <a:spcAft>
                <a:spcPct val="0"/>
              </a:spcAft>
              <a:buClrTx/>
              <a:buSzTx/>
              <a:buFontTx/>
              <a:buNone/>
              <a:tabLst/>
            </a:pPr>
            <a:r>
              <a:rPr kumimoji="0" lang="fr-CH" sz="1300" b="0" i="0" u="none" strike="noStrike" cap="none" normalizeH="0" baseline="0" dirty="0" err="1" smtClean="0">
                <a:ln>
                  <a:noFill/>
                </a:ln>
                <a:solidFill>
                  <a:schemeClr val="tx1"/>
                </a:solidFill>
                <a:effectLst/>
                <a:latin typeface="Arial" charset="0"/>
                <a:cs typeface="Arial" charset="0"/>
              </a:rPr>
              <a:t>Recorded</a:t>
            </a:r>
            <a:r>
              <a:rPr kumimoji="0" lang="fr-CH" sz="1300" b="0" i="0" u="none" strike="noStrike" cap="none" normalizeH="0" baseline="0" dirty="0" smtClean="0">
                <a:ln>
                  <a:noFill/>
                </a:ln>
                <a:solidFill>
                  <a:schemeClr val="tx1"/>
                </a:solidFill>
                <a:effectLst/>
                <a:latin typeface="Arial" charset="0"/>
                <a:cs typeface="Arial" charset="0"/>
              </a:rPr>
              <a:t> at WIPO and </a:t>
            </a:r>
            <a:r>
              <a:rPr kumimoji="0" lang="fr-CH" sz="1300" b="0" i="0" u="none" strike="noStrike" cap="none" normalizeH="0" baseline="0" dirty="0" err="1" smtClean="0">
                <a:ln>
                  <a:noFill/>
                </a:ln>
                <a:solidFill>
                  <a:schemeClr val="tx1"/>
                </a:solidFill>
                <a:effectLst/>
                <a:latin typeface="Arial" charset="0"/>
                <a:cs typeface="Arial" charset="0"/>
              </a:rPr>
              <a:t>communicated</a:t>
            </a:r>
            <a:endParaRPr kumimoji="0" lang="en-US" sz="1300" b="0" i="0" u="none" strike="noStrike" cap="none" normalizeH="0" baseline="0" dirty="0" smtClean="0">
              <a:ln>
                <a:noFill/>
              </a:ln>
              <a:solidFill>
                <a:schemeClr val="tx1"/>
              </a:solidFill>
              <a:effectLst/>
              <a:latin typeface="Arial" charset="0"/>
              <a:cs typeface="Arial" charset="0"/>
            </a:endParaRPr>
          </a:p>
        </p:txBody>
      </p:sp>
      <p:sp>
        <p:nvSpPr>
          <p:cNvPr id="29" name="TextBox 28"/>
          <p:cNvSpPr txBox="1"/>
          <p:nvPr/>
        </p:nvSpPr>
        <p:spPr>
          <a:xfrm>
            <a:off x="937306" y="2574495"/>
            <a:ext cx="1066800" cy="523220"/>
          </a:xfrm>
          <a:prstGeom prst="rect">
            <a:avLst/>
          </a:prstGeom>
          <a:solidFill>
            <a:srgbClr val="990134"/>
          </a:solidFill>
        </p:spPr>
        <p:txBody>
          <a:bodyPr wrap="square" rtlCol="0">
            <a:spAutoFit/>
          </a:bodyPr>
          <a:lstStyle/>
          <a:p>
            <a:r>
              <a:rPr lang="fr-CH" sz="1400" b="1" dirty="0" smtClean="0">
                <a:solidFill>
                  <a:schemeClr val="bg1"/>
                </a:solidFill>
              </a:rPr>
              <a:t>Office of </a:t>
            </a:r>
            <a:r>
              <a:rPr lang="fr-CH" sz="1400" b="1" dirty="0" err="1" smtClean="0">
                <a:solidFill>
                  <a:schemeClr val="bg1"/>
                </a:solidFill>
              </a:rPr>
              <a:t>Origin</a:t>
            </a:r>
            <a:endParaRPr lang="en-US" sz="1400" b="1" dirty="0">
              <a:solidFill>
                <a:schemeClr val="bg1"/>
              </a:solidFill>
            </a:endParaRPr>
          </a:p>
        </p:txBody>
      </p:sp>
      <p:sp>
        <p:nvSpPr>
          <p:cNvPr id="34" name="TextBox 33"/>
          <p:cNvSpPr txBox="1"/>
          <p:nvPr/>
        </p:nvSpPr>
        <p:spPr>
          <a:xfrm>
            <a:off x="2123855" y="2573099"/>
            <a:ext cx="852376" cy="521208"/>
          </a:xfrm>
          <a:prstGeom prst="rect">
            <a:avLst/>
          </a:prstGeom>
          <a:solidFill>
            <a:srgbClr val="003399"/>
          </a:solidFill>
        </p:spPr>
        <p:txBody>
          <a:bodyPr wrap="square" rtlCol="0">
            <a:spAutoFit/>
          </a:bodyPr>
          <a:lstStyle/>
          <a:p>
            <a:r>
              <a:rPr lang="fr-CH" sz="1400" b="1" dirty="0" smtClean="0">
                <a:solidFill>
                  <a:schemeClr val="bg1"/>
                </a:solidFill>
              </a:rPr>
              <a:t>WIPO</a:t>
            </a:r>
            <a:endParaRPr lang="en-US" sz="1400" b="1" dirty="0">
              <a:solidFill>
                <a:schemeClr val="bg1"/>
              </a:solidFill>
            </a:endParaRPr>
          </a:p>
        </p:txBody>
      </p:sp>
      <p:sp>
        <p:nvSpPr>
          <p:cNvPr id="35" name="TextBox 34"/>
          <p:cNvSpPr txBox="1"/>
          <p:nvPr/>
        </p:nvSpPr>
        <p:spPr>
          <a:xfrm>
            <a:off x="3193754" y="2559619"/>
            <a:ext cx="1221858" cy="523220"/>
          </a:xfrm>
          <a:prstGeom prst="rect">
            <a:avLst/>
          </a:prstGeom>
          <a:solidFill>
            <a:srgbClr val="990134"/>
          </a:solidFill>
        </p:spPr>
        <p:txBody>
          <a:bodyPr wrap="square" rtlCol="0">
            <a:spAutoFit/>
          </a:bodyPr>
          <a:lstStyle/>
          <a:p>
            <a:r>
              <a:rPr lang="fr-CH" sz="1400" b="1" dirty="0" err="1" smtClean="0">
                <a:solidFill>
                  <a:schemeClr val="bg1"/>
                </a:solidFill>
              </a:rPr>
              <a:t>Designated</a:t>
            </a:r>
            <a:r>
              <a:rPr lang="fr-CH" sz="1400" b="1" dirty="0" smtClean="0">
                <a:solidFill>
                  <a:schemeClr val="bg1"/>
                </a:solidFill>
              </a:rPr>
              <a:t> Office</a:t>
            </a:r>
            <a:endParaRPr lang="en-US" sz="1400" b="1" dirty="0">
              <a:solidFill>
                <a:schemeClr val="bg1"/>
              </a:solidFill>
            </a:endParaRPr>
          </a:p>
        </p:txBody>
      </p:sp>
      <p:cxnSp>
        <p:nvCxnSpPr>
          <p:cNvPr id="36" name="Straight Arrow Connector 35"/>
          <p:cNvCxnSpPr/>
          <p:nvPr/>
        </p:nvCxnSpPr>
        <p:spPr bwMode="auto">
          <a:xfrm>
            <a:off x="2550043" y="3082839"/>
            <a:ext cx="0" cy="723900"/>
          </a:xfrm>
          <a:prstGeom prst="straightConnector1">
            <a:avLst/>
          </a:prstGeom>
          <a:solidFill>
            <a:srgbClr val="70899B">
              <a:alpha val="39999"/>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Arrow Connector 36"/>
          <p:cNvCxnSpPr/>
          <p:nvPr/>
        </p:nvCxnSpPr>
        <p:spPr bwMode="auto">
          <a:xfrm>
            <a:off x="3808670" y="3127491"/>
            <a:ext cx="0" cy="723900"/>
          </a:xfrm>
          <a:prstGeom prst="straightConnector1">
            <a:avLst/>
          </a:prstGeom>
          <a:solidFill>
            <a:srgbClr val="70899B">
              <a:alpha val="39999"/>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Rounded Rectangle 37"/>
          <p:cNvSpPr/>
          <p:nvPr/>
        </p:nvSpPr>
        <p:spPr bwMode="auto">
          <a:xfrm>
            <a:off x="6286960" y="2120721"/>
            <a:ext cx="1500044" cy="962118"/>
          </a:xfrm>
          <a:prstGeom prst="roundRect">
            <a:avLst/>
          </a:prstGeom>
          <a:solidFill>
            <a:srgbClr val="990033">
              <a:alpha val="39608"/>
            </a:srgbClr>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fr-CH" sz="1300" b="0" i="0" u="none" strike="noStrike" cap="none" normalizeH="0" baseline="0" dirty="0" err="1" smtClean="0">
                <a:ln>
                  <a:noFill/>
                </a:ln>
                <a:solidFill>
                  <a:schemeClr val="tx1"/>
                </a:solidFill>
                <a:effectLst/>
                <a:latin typeface="Arial" charset="0"/>
                <a:cs typeface="Arial" charset="0"/>
              </a:rPr>
              <a:t>Decision</a:t>
            </a:r>
            <a:r>
              <a:rPr kumimoji="0" lang="fr-CH" sz="1300" b="0" i="0" u="none" strike="noStrike" cap="none" normalizeH="0" baseline="0" dirty="0" smtClean="0">
                <a:ln>
                  <a:noFill/>
                </a:ln>
                <a:solidFill>
                  <a:schemeClr val="tx1"/>
                </a:solidFill>
                <a:effectLst/>
                <a:latin typeface="Arial" charset="0"/>
                <a:cs typeface="Arial" charset="0"/>
              </a:rPr>
              <a:t> of </a:t>
            </a:r>
            <a:r>
              <a:rPr lang="fr-CH" sz="1300" dirty="0" err="1" smtClean="0">
                <a:latin typeface="Arial" charset="0"/>
                <a:cs typeface="Arial" charset="0"/>
              </a:rPr>
              <a:t>designated</a:t>
            </a:r>
            <a:r>
              <a:rPr lang="fr-CH" sz="1300" dirty="0" smtClean="0">
                <a:latin typeface="Arial" charset="0"/>
                <a:cs typeface="Arial" charset="0"/>
              </a:rPr>
              <a:t> Office: Grant or </a:t>
            </a:r>
            <a:r>
              <a:rPr lang="fr-CH" sz="1300" dirty="0" err="1" smtClean="0">
                <a:latin typeface="Arial" charset="0"/>
                <a:cs typeface="Arial" charset="0"/>
              </a:rPr>
              <a:t>Refusal</a:t>
            </a:r>
            <a:endParaRPr kumimoji="0" lang="en-US" sz="1300" b="0" i="0" u="none" strike="noStrike" cap="none" normalizeH="0" baseline="0" dirty="0" smtClean="0">
              <a:ln>
                <a:noFill/>
              </a:ln>
              <a:solidFill>
                <a:schemeClr val="tx1"/>
              </a:solidFill>
              <a:effectLst/>
              <a:latin typeface="Arial" charset="0"/>
              <a:cs typeface="Arial" charset="0"/>
            </a:endParaRPr>
          </a:p>
        </p:txBody>
      </p:sp>
      <p:sp>
        <p:nvSpPr>
          <p:cNvPr id="41" name="Oval 40"/>
          <p:cNvSpPr/>
          <p:nvPr/>
        </p:nvSpPr>
        <p:spPr bwMode="auto">
          <a:xfrm>
            <a:off x="4493142" y="4252863"/>
            <a:ext cx="1675514" cy="973782"/>
          </a:xfrm>
          <a:prstGeom prst="ellipse">
            <a:avLst/>
          </a:prstGeom>
          <a:solidFill>
            <a:srgbClr val="990134">
              <a:alpha val="39999"/>
            </a:srgbClr>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fr-CH" sz="1300" dirty="0" smtClean="0">
                <a:latin typeface="Arial" charset="0"/>
                <a:cs typeface="Arial" charset="0"/>
              </a:rPr>
              <a:t>Time </a:t>
            </a:r>
            <a:r>
              <a:rPr lang="fr-CH" sz="1300" dirty="0" err="1" smtClean="0">
                <a:latin typeface="Arial" charset="0"/>
                <a:cs typeface="Arial" charset="0"/>
              </a:rPr>
              <a:t>limit</a:t>
            </a:r>
            <a:r>
              <a:rPr lang="fr-CH" sz="1300" dirty="0" smtClean="0">
                <a:latin typeface="Arial" charset="0"/>
                <a:cs typeface="Arial" charset="0"/>
              </a:rPr>
              <a:t> for </a:t>
            </a:r>
            <a:r>
              <a:rPr lang="fr-CH" sz="1300" dirty="0" err="1" smtClean="0">
                <a:latin typeface="Arial" charset="0"/>
                <a:cs typeface="Arial" charset="0"/>
              </a:rPr>
              <a:t>provisional</a:t>
            </a:r>
            <a:r>
              <a:rPr lang="fr-CH" sz="1300" dirty="0" smtClean="0">
                <a:latin typeface="Arial" charset="0"/>
                <a:cs typeface="Arial" charset="0"/>
              </a:rPr>
              <a:t> </a:t>
            </a:r>
            <a:r>
              <a:rPr lang="fr-CH" sz="1300" dirty="0" err="1" smtClean="0">
                <a:latin typeface="Arial" charset="0"/>
                <a:cs typeface="Arial" charset="0"/>
              </a:rPr>
              <a:t>refusal</a:t>
            </a:r>
            <a:endParaRPr kumimoji="0" lang="en-US" sz="1300" b="0" i="0" u="none" strike="noStrike" cap="none" normalizeH="0" baseline="0" dirty="0" smtClean="0">
              <a:ln>
                <a:noFill/>
              </a:ln>
              <a:solidFill>
                <a:schemeClr val="tx1"/>
              </a:solidFill>
              <a:effectLst/>
              <a:latin typeface="Arial" charset="0"/>
              <a:cs typeface="Arial" charset="0"/>
            </a:endParaRPr>
          </a:p>
        </p:txBody>
      </p:sp>
      <p:cxnSp>
        <p:nvCxnSpPr>
          <p:cNvPr id="42" name="Straight Connector 41"/>
          <p:cNvCxnSpPr/>
          <p:nvPr/>
        </p:nvCxnSpPr>
        <p:spPr bwMode="auto">
          <a:xfrm>
            <a:off x="3834366" y="3953801"/>
            <a:ext cx="0" cy="503343"/>
          </a:xfrm>
          <a:prstGeom prst="line">
            <a:avLst/>
          </a:prstGeom>
          <a:solidFill>
            <a:srgbClr val="70899B">
              <a:alpha val="39999"/>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43"/>
          <p:cNvCxnSpPr/>
          <p:nvPr/>
        </p:nvCxnSpPr>
        <p:spPr bwMode="auto">
          <a:xfrm>
            <a:off x="1493615" y="3970719"/>
            <a:ext cx="0" cy="503343"/>
          </a:xfrm>
          <a:prstGeom prst="line">
            <a:avLst/>
          </a:prstGeom>
          <a:solidFill>
            <a:srgbClr val="70899B">
              <a:alpha val="39999"/>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44"/>
          <p:cNvCxnSpPr/>
          <p:nvPr/>
        </p:nvCxnSpPr>
        <p:spPr bwMode="auto">
          <a:xfrm>
            <a:off x="5292799" y="3912946"/>
            <a:ext cx="0" cy="292526"/>
          </a:xfrm>
          <a:prstGeom prst="line">
            <a:avLst/>
          </a:prstGeom>
          <a:solidFill>
            <a:srgbClr val="70899B">
              <a:alpha val="39999"/>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Connector 45"/>
          <p:cNvCxnSpPr/>
          <p:nvPr/>
        </p:nvCxnSpPr>
        <p:spPr bwMode="auto">
          <a:xfrm>
            <a:off x="7036982" y="3930002"/>
            <a:ext cx="0" cy="503343"/>
          </a:xfrm>
          <a:prstGeom prst="line">
            <a:avLst/>
          </a:prstGeom>
          <a:solidFill>
            <a:srgbClr val="70899B">
              <a:alpha val="39999"/>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a:off x="8368848" y="3953799"/>
            <a:ext cx="0" cy="503343"/>
          </a:xfrm>
          <a:prstGeom prst="line">
            <a:avLst/>
          </a:prstGeom>
          <a:solidFill>
            <a:srgbClr val="70899B">
              <a:alpha val="39999"/>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TextBox 42"/>
          <p:cNvSpPr txBox="1"/>
          <p:nvPr/>
        </p:nvSpPr>
        <p:spPr>
          <a:xfrm>
            <a:off x="3769242" y="3543614"/>
            <a:ext cx="3034743" cy="307777"/>
          </a:xfrm>
          <a:prstGeom prst="rect">
            <a:avLst/>
          </a:prstGeom>
          <a:noFill/>
        </p:spPr>
        <p:txBody>
          <a:bodyPr wrap="square" rtlCol="0">
            <a:spAutoFit/>
          </a:bodyPr>
          <a:lstStyle/>
          <a:p>
            <a:r>
              <a:rPr lang="fr-CH" sz="1400" i="1" dirty="0" smtClean="0"/>
              <a:t>12 or 18 </a:t>
            </a:r>
            <a:r>
              <a:rPr lang="fr-CH" sz="1400" i="1" dirty="0" err="1" smtClean="0"/>
              <a:t>months</a:t>
            </a:r>
            <a:endParaRPr lang="en-US" sz="1400" i="1" dirty="0"/>
          </a:p>
        </p:txBody>
      </p:sp>
      <p:sp>
        <p:nvSpPr>
          <p:cNvPr id="48" name="TextBox 47"/>
          <p:cNvSpPr txBox="1"/>
          <p:nvPr/>
        </p:nvSpPr>
        <p:spPr>
          <a:xfrm>
            <a:off x="1608800" y="3531742"/>
            <a:ext cx="914660" cy="307777"/>
          </a:xfrm>
          <a:prstGeom prst="rect">
            <a:avLst/>
          </a:prstGeom>
          <a:noFill/>
        </p:spPr>
        <p:txBody>
          <a:bodyPr wrap="square" rtlCol="0">
            <a:spAutoFit/>
          </a:bodyPr>
          <a:lstStyle/>
          <a:p>
            <a:r>
              <a:rPr lang="fr-CH" sz="1400" i="1" dirty="0" smtClean="0"/>
              <a:t>2 </a:t>
            </a:r>
            <a:r>
              <a:rPr lang="fr-CH" sz="1400" i="1" dirty="0" err="1" smtClean="0"/>
              <a:t>months</a:t>
            </a:r>
            <a:endParaRPr lang="en-US" sz="1400" i="1" dirty="0"/>
          </a:p>
        </p:txBody>
      </p:sp>
      <p:sp>
        <p:nvSpPr>
          <p:cNvPr id="49" name="TextBox 48"/>
          <p:cNvSpPr txBox="1"/>
          <p:nvPr/>
        </p:nvSpPr>
        <p:spPr>
          <a:xfrm>
            <a:off x="2550043" y="3538130"/>
            <a:ext cx="1332613" cy="307777"/>
          </a:xfrm>
          <a:prstGeom prst="rect">
            <a:avLst/>
          </a:prstGeom>
          <a:noFill/>
        </p:spPr>
        <p:txBody>
          <a:bodyPr wrap="square" rtlCol="0">
            <a:spAutoFit/>
          </a:bodyPr>
          <a:lstStyle/>
          <a:p>
            <a:r>
              <a:rPr lang="fr-CH" sz="1400" i="1" dirty="0" smtClean="0"/>
              <a:t>2 – 3 </a:t>
            </a:r>
            <a:r>
              <a:rPr lang="fr-CH" sz="1400" i="1" dirty="0" err="1" smtClean="0"/>
              <a:t>months</a:t>
            </a:r>
            <a:endParaRPr lang="en-US" sz="1400" i="1" dirty="0"/>
          </a:p>
        </p:txBody>
      </p:sp>
      <p:sp>
        <p:nvSpPr>
          <p:cNvPr id="50" name="TextBox 49"/>
          <p:cNvSpPr txBox="1"/>
          <p:nvPr/>
        </p:nvSpPr>
        <p:spPr>
          <a:xfrm>
            <a:off x="1602728" y="5661931"/>
            <a:ext cx="6693456" cy="307777"/>
          </a:xfrm>
          <a:prstGeom prst="rect">
            <a:avLst/>
          </a:prstGeom>
          <a:noFill/>
        </p:spPr>
        <p:txBody>
          <a:bodyPr wrap="square" rtlCol="0">
            <a:spAutoFit/>
          </a:bodyPr>
          <a:lstStyle/>
          <a:p>
            <a:r>
              <a:rPr lang="fr-CH" sz="1400" i="1" dirty="0" smtClean="0"/>
              <a:t>10 </a:t>
            </a:r>
            <a:r>
              <a:rPr lang="fr-CH" sz="1400" i="1" dirty="0" err="1" smtClean="0"/>
              <a:t>years</a:t>
            </a:r>
            <a:endParaRPr lang="en-US" sz="1400" i="1" dirty="0"/>
          </a:p>
        </p:txBody>
      </p:sp>
      <p:cxnSp>
        <p:nvCxnSpPr>
          <p:cNvPr id="52" name="Straight Connector 51"/>
          <p:cNvCxnSpPr>
            <a:stCxn id="14" idx="2"/>
            <a:endCxn id="50" idx="1"/>
          </p:cNvCxnSpPr>
          <p:nvPr/>
        </p:nvCxnSpPr>
        <p:spPr bwMode="auto">
          <a:xfrm>
            <a:off x="1470706" y="5264745"/>
            <a:ext cx="132022" cy="551075"/>
          </a:xfrm>
          <a:prstGeom prst="line">
            <a:avLst/>
          </a:prstGeom>
          <a:solidFill>
            <a:srgbClr val="70899B">
              <a:alpha val="39999"/>
            </a:srgb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Connector 53"/>
          <p:cNvCxnSpPr/>
          <p:nvPr/>
        </p:nvCxnSpPr>
        <p:spPr bwMode="auto">
          <a:xfrm>
            <a:off x="1493615" y="5251087"/>
            <a:ext cx="1" cy="740265"/>
          </a:xfrm>
          <a:prstGeom prst="line">
            <a:avLst/>
          </a:prstGeom>
          <a:solidFill>
            <a:srgbClr val="70899B">
              <a:alpha val="39999"/>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Connector 54"/>
          <p:cNvCxnSpPr/>
          <p:nvPr/>
        </p:nvCxnSpPr>
        <p:spPr bwMode="auto">
          <a:xfrm>
            <a:off x="8389226" y="5272352"/>
            <a:ext cx="1" cy="635421"/>
          </a:xfrm>
          <a:prstGeom prst="line">
            <a:avLst/>
          </a:prstGeom>
          <a:solidFill>
            <a:srgbClr val="70899B">
              <a:alpha val="39999"/>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Arrow Connector 55"/>
          <p:cNvCxnSpPr/>
          <p:nvPr/>
        </p:nvCxnSpPr>
        <p:spPr bwMode="auto">
          <a:xfrm>
            <a:off x="7036982" y="3114802"/>
            <a:ext cx="0" cy="723900"/>
          </a:xfrm>
          <a:prstGeom prst="straightConnector1">
            <a:avLst/>
          </a:prstGeom>
          <a:solidFill>
            <a:srgbClr val="70899B">
              <a:alpha val="39999"/>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Right Arrow 69"/>
          <p:cNvSpPr/>
          <p:nvPr/>
        </p:nvSpPr>
        <p:spPr bwMode="auto">
          <a:xfrm>
            <a:off x="8269661" y="3818136"/>
            <a:ext cx="609600" cy="161942"/>
          </a:xfrm>
          <a:prstGeom prst="rightArrow">
            <a:avLst/>
          </a:prstGeom>
          <a:solidFill>
            <a:srgbClr val="70899B">
              <a:alpha val="39999"/>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cs typeface="Arial" charset="0"/>
            </a:endParaRPr>
          </a:p>
        </p:txBody>
      </p:sp>
      <p:sp>
        <p:nvSpPr>
          <p:cNvPr id="1030" name="Rectangle 1029"/>
          <p:cNvSpPr/>
          <p:nvPr/>
        </p:nvSpPr>
        <p:spPr bwMode="auto">
          <a:xfrm>
            <a:off x="1385777" y="3857528"/>
            <a:ext cx="6611679" cy="79130"/>
          </a:xfrm>
          <a:prstGeom prst="rect">
            <a:avLst/>
          </a:prstGeom>
          <a:solidFill>
            <a:srgbClr val="70899B">
              <a:alpha val="40000"/>
            </a:srgbClr>
          </a:solidFill>
          <a:ln>
            <a:solidFill>
              <a:schemeClr val="tx1"/>
            </a:solid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cs typeface="Arial" charset="0"/>
            </a:endParaRPr>
          </a:p>
        </p:txBody>
      </p:sp>
      <p:sp>
        <p:nvSpPr>
          <p:cNvPr id="75" name="Rectangle 74"/>
          <p:cNvSpPr/>
          <p:nvPr/>
        </p:nvSpPr>
        <p:spPr bwMode="auto">
          <a:xfrm>
            <a:off x="8024884" y="3858192"/>
            <a:ext cx="45719" cy="82296"/>
          </a:xfrm>
          <a:prstGeom prst="rect">
            <a:avLst/>
          </a:prstGeom>
          <a:solidFill>
            <a:srgbClr val="70899B">
              <a:alpha val="40000"/>
            </a:srgbClr>
          </a:solidFill>
          <a:ln>
            <a:solidFill>
              <a:schemeClr val="tx1"/>
            </a:solid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cs typeface="Arial" charset="0"/>
            </a:endParaRPr>
          </a:p>
        </p:txBody>
      </p:sp>
      <p:sp>
        <p:nvSpPr>
          <p:cNvPr id="1032" name="Left-Right Arrow 1031"/>
          <p:cNvSpPr/>
          <p:nvPr/>
        </p:nvSpPr>
        <p:spPr bwMode="auto">
          <a:xfrm>
            <a:off x="1536718" y="3476752"/>
            <a:ext cx="975974" cy="95036"/>
          </a:xfrm>
          <a:prstGeom prst="leftRightArrow">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cs typeface="Arial" charset="0"/>
            </a:endParaRPr>
          </a:p>
        </p:txBody>
      </p:sp>
      <p:sp>
        <p:nvSpPr>
          <p:cNvPr id="79" name="Left-Right Arrow 78"/>
          <p:cNvSpPr/>
          <p:nvPr/>
        </p:nvSpPr>
        <p:spPr bwMode="auto">
          <a:xfrm>
            <a:off x="2618268" y="3476752"/>
            <a:ext cx="1150973" cy="95036"/>
          </a:xfrm>
          <a:prstGeom prst="leftRightArrow">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cs typeface="Arial" charset="0"/>
            </a:endParaRPr>
          </a:p>
        </p:txBody>
      </p:sp>
      <p:sp>
        <p:nvSpPr>
          <p:cNvPr id="80" name="Left-Right Arrow 79"/>
          <p:cNvSpPr/>
          <p:nvPr/>
        </p:nvSpPr>
        <p:spPr bwMode="auto">
          <a:xfrm>
            <a:off x="1602728" y="5590062"/>
            <a:ext cx="6699527" cy="121701"/>
          </a:xfrm>
          <a:prstGeom prst="leftRightArrow">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cs typeface="Arial" charset="0"/>
            </a:endParaRPr>
          </a:p>
        </p:txBody>
      </p:sp>
      <p:sp>
        <p:nvSpPr>
          <p:cNvPr id="51" name="Left-Right Arrow 50"/>
          <p:cNvSpPr/>
          <p:nvPr/>
        </p:nvSpPr>
        <p:spPr bwMode="auto">
          <a:xfrm>
            <a:off x="3882656" y="3466291"/>
            <a:ext cx="3124200" cy="108017"/>
          </a:xfrm>
          <a:prstGeom prst="leftRightArrow">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cs typeface="Arial" charset="0"/>
            </a:endParaRPr>
          </a:p>
        </p:txBody>
      </p:sp>
      <p:sp>
        <p:nvSpPr>
          <p:cNvPr id="53" name="Rectangle 52"/>
          <p:cNvSpPr/>
          <p:nvPr/>
        </p:nvSpPr>
        <p:spPr bwMode="auto">
          <a:xfrm>
            <a:off x="8110117" y="3855945"/>
            <a:ext cx="45719" cy="82296"/>
          </a:xfrm>
          <a:prstGeom prst="rect">
            <a:avLst/>
          </a:prstGeom>
          <a:solidFill>
            <a:srgbClr val="70899B">
              <a:alpha val="40000"/>
            </a:srgbClr>
          </a:solidFill>
          <a:ln>
            <a:solidFill>
              <a:schemeClr val="tx1"/>
            </a:solid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cs typeface="Arial" charset="0"/>
            </a:endParaRPr>
          </a:p>
        </p:txBody>
      </p:sp>
      <p:sp>
        <p:nvSpPr>
          <p:cNvPr id="57" name="Rectangle 56"/>
          <p:cNvSpPr/>
          <p:nvPr/>
        </p:nvSpPr>
        <p:spPr bwMode="auto">
          <a:xfrm>
            <a:off x="8191532" y="3858192"/>
            <a:ext cx="45719" cy="82296"/>
          </a:xfrm>
          <a:prstGeom prst="rect">
            <a:avLst/>
          </a:prstGeom>
          <a:solidFill>
            <a:srgbClr val="70899B">
              <a:alpha val="40000"/>
            </a:srgbClr>
          </a:solidFill>
          <a:ln>
            <a:solidFill>
              <a:schemeClr val="tx1"/>
            </a:solid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927064103"/>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58216067"/>
              </p:ext>
            </p:extLst>
          </p:nvPr>
        </p:nvGraphicFramePr>
        <p:xfrm>
          <a:off x="152400" y="1029105"/>
          <a:ext cx="8839200" cy="5691074"/>
        </p:xfrm>
        <a:graphic>
          <a:graphicData uri="http://schemas.openxmlformats.org/drawingml/2006/table">
            <a:tbl>
              <a:tblPr firstRow="1" bandRow="1">
                <a:effectLst>
                  <a:outerShdw blurRad="50800" dist="38100" dir="2700000" algn="tl" rotWithShape="0">
                    <a:prstClr val="black">
                      <a:alpha val="40000"/>
                    </a:prstClr>
                  </a:outerShdw>
                </a:effectLst>
                <a:tableStyleId>{F5AB1C69-6EDB-4FF4-983F-18BD219EF322}</a:tableStyleId>
              </a:tblPr>
              <a:tblGrid>
                <a:gridCol w="4419600"/>
                <a:gridCol w="4419600"/>
              </a:tblGrid>
              <a:tr h="2774340">
                <a:tc>
                  <a:txBody>
                    <a:bodyPr/>
                    <a:lstStyle/>
                    <a:p>
                      <a:r>
                        <a:rPr lang="fr-CH" sz="1900" dirty="0" smtClean="0">
                          <a:solidFill>
                            <a:srgbClr val="990134"/>
                          </a:solidFill>
                        </a:rPr>
                        <a:t>SEARCH</a:t>
                      </a:r>
                    </a:p>
                    <a:p>
                      <a:endParaRPr lang="fr-CH" sz="1000" dirty="0" smtClean="0">
                        <a:solidFill>
                          <a:srgbClr val="C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700" b="0" dirty="0" smtClean="0">
                          <a:hlinkClick r:id="rId3"/>
                        </a:rPr>
                        <a:t>ROMARIN</a:t>
                      </a:r>
                      <a:r>
                        <a:rPr lang="en-US" sz="1700" b="0" dirty="0" smtClean="0">
                          <a:solidFill>
                            <a:schemeClr val="tx1"/>
                          </a:solidFill>
                        </a:rPr>
                        <a:t> – </a:t>
                      </a:r>
                      <a:r>
                        <a:rPr lang="en-GB" sz="1600" b="0" kern="1200" dirty="0" smtClean="0">
                          <a:solidFill>
                            <a:schemeClr val="tx1"/>
                          </a:solidFill>
                          <a:effectLst/>
                          <a:latin typeface="+mn-lt"/>
                          <a:ea typeface="+mn-ea"/>
                          <a:cs typeface="+mn-cs"/>
                        </a:rPr>
                        <a:t>database of international registrations</a:t>
                      </a:r>
                      <a:endParaRPr lang="en-US" sz="1600" b="0" kern="1200" dirty="0" smtClean="0">
                        <a:solidFill>
                          <a:schemeClr val="tx1"/>
                        </a:solidFill>
                        <a:effectLst/>
                        <a:latin typeface="+mn-lt"/>
                        <a:ea typeface="+mn-ea"/>
                        <a:cs typeface="+mn-cs"/>
                      </a:endParaRPr>
                    </a:p>
                    <a:p>
                      <a:endParaRPr lang="fr-CH" sz="800" dirty="0" smtClean="0">
                        <a:solidFill>
                          <a:schemeClr val="tx1"/>
                        </a:solidFill>
                      </a:endParaRPr>
                    </a:p>
                    <a:p>
                      <a:r>
                        <a:rPr lang="en-US" sz="1700" b="0" kern="1200" dirty="0" smtClean="0">
                          <a:solidFill>
                            <a:schemeClr val="tx1"/>
                          </a:solidFill>
                          <a:effectLst/>
                          <a:latin typeface="+mn-lt"/>
                          <a:ea typeface="+mn-ea"/>
                          <a:cs typeface="+mn-cs"/>
                          <a:hlinkClick r:id="rId4"/>
                        </a:rPr>
                        <a:t>Member Procedures</a:t>
                      </a:r>
                      <a:r>
                        <a:rPr lang="en-US" sz="1700" b="0" kern="1200" baseline="0" dirty="0" smtClean="0">
                          <a:solidFill>
                            <a:schemeClr val="tx1"/>
                          </a:solidFill>
                          <a:effectLst/>
                          <a:latin typeface="+mn-lt"/>
                          <a:ea typeface="+mn-ea"/>
                          <a:cs typeface="+mn-cs"/>
                        </a:rPr>
                        <a:t> </a:t>
                      </a:r>
                      <a:endParaRPr lang="en-US" sz="1700" b="0" kern="1200" dirty="0" smtClean="0">
                        <a:solidFill>
                          <a:schemeClr val="tx1"/>
                        </a:solidFill>
                        <a:effectLst/>
                        <a:latin typeface="+mn-lt"/>
                        <a:ea typeface="+mn-ea"/>
                        <a:cs typeface="+mn-cs"/>
                      </a:endParaRPr>
                    </a:p>
                    <a:p>
                      <a:endParaRPr lang="fr-CH" sz="800" dirty="0" smtClean="0">
                        <a:solidFill>
                          <a:schemeClr val="tx1"/>
                        </a:solidFill>
                      </a:endParaRPr>
                    </a:p>
                    <a:p>
                      <a:r>
                        <a:rPr lang="en-US" sz="1700" b="0" kern="1200" dirty="0" smtClean="0">
                          <a:solidFill>
                            <a:schemeClr val="tx1"/>
                          </a:solidFill>
                          <a:effectLst/>
                          <a:latin typeface="+mn-lt"/>
                          <a:ea typeface="+mn-ea"/>
                          <a:cs typeface="+mn-cs"/>
                          <a:hlinkClick r:id="rId5"/>
                        </a:rPr>
                        <a:t>Global Brand Database</a:t>
                      </a:r>
                      <a:r>
                        <a:rPr lang="en-US" sz="1700" b="0" kern="1200" baseline="0" dirty="0" smtClean="0">
                          <a:solidFill>
                            <a:schemeClr val="tx1"/>
                          </a:solidFill>
                          <a:effectLst/>
                          <a:latin typeface="+mn-lt"/>
                          <a:ea typeface="+mn-ea"/>
                          <a:cs typeface="+mn-cs"/>
                        </a:rPr>
                        <a:t> </a:t>
                      </a:r>
                      <a:r>
                        <a:rPr lang="en-US" sz="1600" b="0" kern="1200" baseline="0" dirty="0" smtClean="0">
                          <a:solidFill>
                            <a:schemeClr val="tx1"/>
                          </a:solidFill>
                          <a:effectLst/>
                          <a:latin typeface="+mn-lt"/>
                          <a:ea typeface="+mn-ea"/>
                          <a:cs typeface="+mn-cs"/>
                        </a:rPr>
                        <a:t>– search marks by </a:t>
                      </a:r>
                      <a:r>
                        <a:rPr lang="en-US" sz="1700" b="0" kern="1200" baseline="0" dirty="0" smtClean="0">
                          <a:solidFill>
                            <a:schemeClr val="tx1"/>
                          </a:solidFill>
                          <a:effectLst/>
                          <a:latin typeface="+mn-lt"/>
                          <a:ea typeface="+mn-ea"/>
                          <a:cs typeface="+mn-cs"/>
                        </a:rPr>
                        <a:t>t</a:t>
                      </a:r>
                      <a:r>
                        <a:rPr lang="en-US" sz="1600" b="0" kern="1200" baseline="0" dirty="0" smtClean="0">
                          <a:solidFill>
                            <a:schemeClr val="tx1"/>
                          </a:solidFill>
                          <a:effectLst/>
                          <a:latin typeface="+mn-lt"/>
                          <a:ea typeface="+mn-ea"/>
                          <a:cs typeface="+mn-cs"/>
                        </a:rPr>
                        <a:t>ext and image from national/international sources, including</a:t>
                      </a:r>
                      <a:r>
                        <a:rPr lang="en-US" sz="1600" b="0" kern="1200" dirty="0" smtClean="0">
                          <a:solidFill>
                            <a:schemeClr val="tx1"/>
                          </a:solidFill>
                          <a:effectLst/>
                          <a:latin typeface="+mn-lt"/>
                          <a:ea typeface="+mn-ea"/>
                          <a:cs typeface="+mn-cs"/>
                        </a:rPr>
                        <a:t> trademarks, appellations of origin</a:t>
                      </a:r>
                      <a:r>
                        <a:rPr lang="en-US" sz="1600" b="0" kern="1200" baseline="0" dirty="0" smtClean="0">
                          <a:solidFill>
                            <a:schemeClr val="tx1"/>
                          </a:solidFill>
                          <a:effectLst/>
                          <a:latin typeface="+mn-lt"/>
                          <a:ea typeface="+mn-ea"/>
                          <a:cs typeface="+mn-cs"/>
                        </a:rPr>
                        <a:t> and </a:t>
                      </a:r>
                      <a:r>
                        <a:rPr lang="en-US" sz="1600" b="0" kern="1200" dirty="0" smtClean="0">
                          <a:solidFill>
                            <a:schemeClr val="tx1"/>
                          </a:solidFill>
                          <a:effectLst/>
                          <a:latin typeface="+mn-lt"/>
                          <a:ea typeface="+mn-ea"/>
                          <a:cs typeface="+mn-cs"/>
                        </a:rPr>
                        <a:t>official emblems (over 24,000,000 records)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H" sz="1900" dirty="0" smtClean="0">
                          <a:solidFill>
                            <a:srgbClr val="990134"/>
                          </a:solidFill>
                        </a:rPr>
                        <a:t>FILE</a:t>
                      </a:r>
                    </a:p>
                    <a:p>
                      <a:endParaRPr lang="fr-CH" sz="1000" dirty="0" smtClean="0">
                        <a:solidFill>
                          <a:srgbClr val="C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chemeClr val="tx1"/>
                          </a:solidFill>
                          <a:effectLst/>
                          <a:latin typeface="+mn-lt"/>
                          <a:ea typeface="+mn-ea"/>
                          <a:cs typeface="+mn-cs"/>
                          <a:hlinkClick r:id="rId6"/>
                        </a:rPr>
                        <a:t>Forms and E-Forms</a:t>
                      </a:r>
                      <a:endParaRPr lang="en-US" sz="1600" b="0" kern="1200" dirty="0" smtClean="0">
                        <a:solidFill>
                          <a:schemeClr val="tx1"/>
                        </a:solidFill>
                        <a:effectLst/>
                        <a:latin typeface="+mn-lt"/>
                        <a:ea typeface="+mn-ea"/>
                        <a:cs typeface="+mn-cs"/>
                      </a:endParaRPr>
                    </a:p>
                    <a:p>
                      <a:endParaRPr lang="fr-CH" sz="800" dirty="0" smtClean="0">
                        <a:solidFill>
                          <a:schemeClr val="tx1"/>
                        </a:solidFill>
                      </a:endParaRPr>
                    </a:p>
                    <a:p>
                      <a:r>
                        <a:rPr lang="en-US" sz="1600" b="0" kern="1200" dirty="0" smtClean="0">
                          <a:solidFill>
                            <a:schemeClr val="tx1"/>
                          </a:solidFill>
                          <a:effectLst/>
                          <a:latin typeface="+mn-lt"/>
                          <a:ea typeface="+mn-ea"/>
                          <a:cs typeface="+mn-cs"/>
                          <a:hlinkClick r:id="rId7"/>
                        </a:rPr>
                        <a:t>Madrid Goods &amp; Services Manager</a:t>
                      </a:r>
                      <a:r>
                        <a:rPr lang="en-US" sz="1800" b="0" kern="1200" baseline="0" dirty="0" smtClean="0">
                          <a:solidFill>
                            <a:schemeClr val="tx1"/>
                          </a:solidFill>
                          <a:effectLst/>
                          <a:latin typeface="+mn-lt"/>
                          <a:ea typeface="+mn-ea"/>
                          <a:cs typeface="+mn-cs"/>
                        </a:rPr>
                        <a:t> – </a:t>
                      </a:r>
                      <a:r>
                        <a:rPr lang="en-US" sz="1600" b="0" kern="1200" dirty="0" smtClean="0">
                          <a:solidFill>
                            <a:schemeClr val="tx1"/>
                          </a:solidFill>
                          <a:effectLst/>
                          <a:latin typeface="+mn-lt"/>
                          <a:ea typeface="+mn-ea"/>
                          <a:cs typeface="+mn-cs"/>
                        </a:rPr>
                        <a:t>correct good &amp; service specifications and translation </a:t>
                      </a:r>
                    </a:p>
                    <a:p>
                      <a:endParaRPr lang="fr-CH" sz="800" b="0" kern="1200" dirty="0" smtClean="0">
                        <a:solidFill>
                          <a:schemeClr val="tx1"/>
                        </a:solidFill>
                        <a:effectLst/>
                        <a:latin typeface="+mn-lt"/>
                        <a:ea typeface="+mn-ea"/>
                        <a:cs typeface="+mn-cs"/>
                      </a:endParaRPr>
                    </a:p>
                    <a:p>
                      <a:r>
                        <a:rPr lang="en-US" sz="1600" b="0" kern="1200" dirty="0" smtClean="0">
                          <a:solidFill>
                            <a:schemeClr val="tx1"/>
                          </a:solidFill>
                          <a:effectLst/>
                          <a:latin typeface="+mn-lt"/>
                          <a:ea typeface="+mn-ea"/>
                          <a:cs typeface="+mn-cs"/>
                          <a:hlinkClick r:id="rId8"/>
                        </a:rPr>
                        <a:t>International Application Simulator </a:t>
                      </a:r>
                      <a:endParaRPr lang="en-US" sz="1600" b="0" kern="1200" dirty="0" smtClean="0">
                        <a:solidFill>
                          <a:schemeClr val="tx1"/>
                        </a:solidFill>
                        <a:effectLst/>
                        <a:latin typeface="+mn-lt"/>
                        <a:ea typeface="+mn-ea"/>
                        <a:cs typeface="+mn-cs"/>
                      </a:endParaRPr>
                    </a:p>
                    <a:p>
                      <a:endParaRPr lang="fr-CH" sz="800" b="0" kern="1200" dirty="0" smtClean="0">
                        <a:solidFill>
                          <a:schemeClr val="tx1"/>
                        </a:solidFill>
                        <a:effectLst/>
                        <a:latin typeface="+mn-lt"/>
                        <a:ea typeface="+mn-ea"/>
                        <a:cs typeface="+mn-cs"/>
                      </a:endParaRPr>
                    </a:p>
                    <a:p>
                      <a:r>
                        <a:rPr lang="en-GB" sz="1600" b="0" kern="1200" dirty="0" smtClean="0">
                          <a:solidFill>
                            <a:schemeClr val="tx1"/>
                          </a:solidFill>
                          <a:effectLst/>
                          <a:latin typeface="+mn-lt"/>
                          <a:ea typeface="+mn-ea"/>
                          <a:cs typeface="+mn-cs"/>
                          <a:hlinkClick r:id="rId9"/>
                        </a:rPr>
                        <a:t>Fee Calculator</a:t>
                      </a:r>
                      <a:endParaRPr lang="en-GB" sz="1600" b="0" kern="1200" dirty="0" smtClean="0">
                        <a:solidFill>
                          <a:schemeClr val="tx1"/>
                        </a:solidFill>
                        <a:effectLst/>
                        <a:latin typeface="+mn-lt"/>
                        <a:ea typeface="+mn-ea"/>
                        <a:cs typeface="+mn-cs"/>
                      </a:endParaRPr>
                    </a:p>
                    <a:p>
                      <a:endParaRPr lang="en-GB" sz="8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chemeClr val="tx1"/>
                          </a:solidFill>
                          <a:effectLst/>
                          <a:latin typeface="+mn-lt"/>
                          <a:ea typeface="+mn-ea"/>
                          <a:cs typeface="+mn-cs"/>
                          <a:hlinkClick r:id="rId10"/>
                        </a:rPr>
                        <a:t>E-Payment</a:t>
                      </a:r>
                      <a:r>
                        <a:rPr lang="en-US" sz="1600" b="0" kern="1200" dirty="0" smtClean="0">
                          <a:solidFill>
                            <a:schemeClr val="tx1"/>
                          </a:solidFill>
                          <a:effectLst/>
                          <a:latin typeface="+mn-lt"/>
                          <a:ea typeface="+mn-ea"/>
                          <a:cs typeface="+mn-cs"/>
                        </a:rPr>
                        <a:t> – online payment system by credit card/</a:t>
                      </a:r>
                      <a:r>
                        <a:rPr lang="en-US" sz="1600" b="0" kern="1200" dirty="0" smtClean="0">
                          <a:solidFill>
                            <a:schemeClr val="tx1"/>
                          </a:solidFill>
                          <a:effectLst/>
                          <a:latin typeface="+mn-lt"/>
                          <a:ea typeface="+mn-ea"/>
                          <a:cs typeface="+mn-cs"/>
                          <a:hlinkClick r:id="rId11"/>
                        </a:rPr>
                        <a:t>WIPO current account</a:t>
                      </a:r>
                      <a:endParaRPr lang="en-US" sz="1600" b="0" kern="1200" dirty="0" smtClean="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021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900" b="1" dirty="0" smtClean="0">
                          <a:solidFill>
                            <a:srgbClr val="990134"/>
                          </a:solidFill>
                        </a:rPr>
                        <a:t>MONITOR</a:t>
                      </a:r>
                    </a:p>
                    <a:p>
                      <a:endParaRPr lang="fr-CH" sz="1000" dirty="0" smtClean="0"/>
                    </a:p>
                    <a:p>
                      <a:r>
                        <a:rPr lang="en-US" sz="1700" dirty="0" smtClean="0">
                          <a:hlinkClick r:id="rId12"/>
                        </a:rPr>
                        <a:t>Madrid Real-Time Status</a:t>
                      </a:r>
                      <a:r>
                        <a:rPr lang="en-US" sz="1600" dirty="0" smtClean="0"/>
                        <a:t> </a:t>
                      </a:r>
                      <a:r>
                        <a:rPr lang="en-US" sz="1600" kern="1200" dirty="0" smtClean="0">
                          <a:solidFill>
                            <a:schemeClr val="dk1"/>
                          </a:solidFill>
                          <a:effectLst/>
                          <a:latin typeface="+mn-lt"/>
                          <a:ea typeface="+mn-ea"/>
                          <a:cs typeface="+mn-cs"/>
                        </a:rPr>
                        <a:t>of international applications and progress of requests being processed by WIPO</a:t>
                      </a:r>
                      <a:endParaRPr lang="en-US" sz="1500" dirty="0" smtClean="0"/>
                    </a:p>
                    <a:p>
                      <a:endParaRPr lang="fr-CH" sz="800" dirty="0" smtClean="0"/>
                    </a:p>
                    <a:p>
                      <a:r>
                        <a:rPr lang="en-US" sz="1700" dirty="0" smtClean="0">
                          <a:hlinkClick r:id="rId13"/>
                        </a:rPr>
                        <a:t>Madrid Electronic Alert</a:t>
                      </a:r>
                      <a:r>
                        <a:rPr lang="en-US" sz="1700" dirty="0" smtClean="0"/>
                        <a:t> </a:t>
                      </a:r>
                      <a:r>
                        <a:rPr lang="en-US" sz="1600" kern="1200" dirty="0" smtClean="0">
                          <a:solidFill>
                            <a:schemeClr val="dk1"/>
                          </a:solidFill>
                          <a:effectLst/>
                          <a:latin typeface="+mn-lt"/>
                          <a:ea typeface="+mn-ea"/>
                          <a:cs typeface="+mn-cs"/>
                        </a:rPr>
                        <a:t>monitor changes to international registrations (third party tool)</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H" sz="1900" b="1" dirty="0" smtClean="0">
                          <a:solidFill>
                            <a:srgbClr val="990134"/>
                          </a:solidFill>
                        </a:rPr>
                        <a:t>MANAGE</a:t>
                      </a:r>
                    </a:p>
                    <a:p>
                      <a:endParaRPr lang="fr-CH" sz="1000" b="1" dirty="0" smtClean="0">
                        <a:solidFill>
                          <a:srgbClr val="C00000"/>
                        </a:solidFill>
                      </a:endParaRPr>
                    </a:p>
                    <a:p>
                      <a:r>
                        <a:rPr lang="en-US" sz="1700" dirty="0" smtClean="0">
                          <a:hlinkClick r:id="rId14"/>
                        </a:rPr>
                        <a:t>Madrid Portfolio Manager</a:t>
                      </a:r>
                      <a:r>
                        <a:rPr lang="en-US" sz="1700" dirty="0" smtClean="0"/>
                        <a:t> </a:t>
                      </a:r>
                      <a:r>
                        <a:rPr lang="en-US" sz="1600" dirty="0" smtClean="0"/>
                        <a:t>access  registration documents, uploading of requests for recording, payments </a:t>
                      </a:r>
                    </a:p>
                    <a:p>
                      <a:endParaRPr lang="fr-CH" sz="800" dirty="0" smtClean="0"/>
                    </a:p>
                    <a:p>
                      <a:r>
                        <a:rPr lang="en-US" sz="1700" b="0" kern="1200" dirty="0" smtClean="0">
                          <a:solidFill>
                            <a:schemeClr val="dk1"/>
                          </a:solidFill>
                          <a:effectLst/>
                          <a:latin typeface="+mn-lt"/>
                          <a:ea typeface="+mn-ea"/>
                          <a:cs typeface="+mn-cs"/>
                          <a:hlinkClick r:id="rId6"/>
                        </a:rPr>
                        <a:t>Forms and E-Forms </a:t>
                      </a:r>
                      <a:r>
                        <a:rPr lang="en-US" sz="1700" b="0" kern="1200" dirty="0" smtClean="0">
                          <a:solidFill>
                            <a:schemeClr val="dk1"/>
                          </a:solidFill>
                          <a:effectLst/>
                          <a:latin typeface="+mn-lt"/>
                          <a:ea typeface="+mn-ea"/>
                          <a:cs typeface="+mn-cs"/>
                        </a:rPr>
                        <a:t>– </a:t>
                      </a:r>
                      <a:r>
                        <a:rPr lang="en-US" sz="1700" b="0" kern="1200" dirty="0" smtClean="0">
                          <a:solidFill>
                            <a:schemeClr val="dk1"/>
                          </a:solidFill>
                          <a:effectLst/>
                          <a:latin typeface="+mn-lt"/>
                          <a:ea typeface="+mn-ea"/>
                          <a:cs typeface="+mn-cs"/>
                          <a:hlinkClick r:id="rId15"/>
                        </a:rPr>
                        <a:t>E-Subsequent Designation</a:t>
                      </a:r>
                      <a:r>
                        <a:rPr lang="en-US" sz="1700" b="0" kern="1200" dirty="0" smtClean="0">
                          <a:solidFill>
                            <a:schemeClr val="dk1"/>
                          </a:solidFill>
                          <a:effectLst/>
                          <a:latin typeface="+mn-lt"/>
                          <a:ea typeface="+mn-ea"/>
                          <a:cs typeface="+mn-cs"/>
                        </a:rPr>
                        <a:t> and </a:t>
                      </a:r>
                      <a:r>
                        <a:rPr lang="en-US" sz="1700" b="0" kern="1200" dirty="0" smtClean="0">
                          <a:solidFill>
                            <a:schemeClr val="dk1"/>
                          </a:solidFill>
                          <a:effectLst/>
                          <a:latin typeface="+mn-lt"/>
                          <a:ea typeface="+mn-ea"/>
                          <a:cs typeface="+mn-cs"/>
                          <a:hlinkClick r:id="rId16"/>
                        </a:rPr>
                        <a:t>E-Renewal</a:t>
                      </a:r>
                      <a:endParaRPr lang="en-US" sz="1700" b="0" dirty="0" smtClean="0"/>
                    </a:p>
                    <a:p>
                      <a:endParaRPr lang="fr-CH" sz="800" b="1" dirty="0" smtClean="0">
                        <a:solidFill>
                          <a:srgbClr val="C00000"/>
                        </a:solidFill>
                      </a:endParaRPr>
                    </a:p>
                    <a:p>
                      <a:endParaRPr lang="fr-CH" sz="800" b="1" dirty="0" smtClean="0">
                        <a:solidFill>
                          <a:srgbClr val="C00000"/>
                        </a:solidFill>
                      </a:endParaRPr>
                    </a:p>
                    <a:p>
                      <a:r>
                        <a:rPr lang="en-US" sz="1700" dirty="0" smtClean="0">
                          <a:hlinkClick r:id="rId17"/>
                        </a:rPr>
                        <a:t>Extracts</a:t>
                      </a:r>
                      <a:r>
                        <a:rPr lang="en-US" sz="1700" dirty="0" smtClean="0"/>
                        <a:t> </a:t>
                      </a:r>
                      <a:r>
                        <a:rPr lang="en-US" sz="1600" dirty="0" smtClean="0"/>
                        <a:t>from the International Register</a:t>
                      </a:r>
                      <a:endParaRPr lang="fr-CH" sz="1600" b="1" dirty="0" smtClean="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Rectangle 2"/>
          <p:cNvSpPr txBox="1">
            <a:spLocks noChangeArrowheads="1"/>
          </p:cNvSpPr>
          <p:nvPr/>
        </p:nvSpPr>
        <p:spPr bwMode="auto">
          <a:xfrm>
            <a:off x="457200" y="274638"/>
            <a:ext cx="8382000"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a:solidFill>
                  <a:srgbClr val="70899B"/>
                </a:solidFill>
                <a:latin typeface="+mj-lt"/>
                <a:ea typeface="+mj-ea"/>
                <a:cs typeface="+mj-cs"/>
              </a:defRPr>
            </a:lvl1pPr>
            <a:lvl2pPr algn="l" rtl="0" eaLnBrk="1" fontAlgn="base" hangingPunct="1">
              <a:spcBef>
                <a:spcPct val="0"/>
              </a:spcBef>
              <a:spcAft>
                <a:spcPct val="0"/>
              </a:spcAft>
              <a:defRPr sz="3600">
                <a:solidFill>
                  <a:srgbClr val="70899B"/>
                </a:solidFill>
                <a:latin typeface="Arial" charset="0"/>
                <a:cs typeface="Arial" charset="0"/>
              </a:defRPr>
            </a:lvl2pPr>
            <a:lvl3pPr algn="l" rtl="0" eaLnBrk="1" fontAlgn="base" hangingPunct="1">
              <a:spcBef>
                <a:spcPct val="0"/>
              </a:spcBef>
              <a:spcAft>
                <a:spcPct val="0"/>
              </a:spcAft>
              <a:defRPr sz="3600">
                <a:solidFill>
                  <a:srgbClr val="70899B"/>
                </a:solidFill>
                <a:latin typeface="Arial" charset="0"/>
                <a:cs typeface="Arial" charset="0"/>
              </a:defRPr>
            </a:lvl3pPr>
            <a:lvl4pPr algn="l" rtl="0" eaLnBrk="1" fontAlgn="base" hangingPunct="1">
              <a:spcBef>
                <a:spcPct val="0"/>
              </a:spcBef>
              <a:spcAft>
                <a:spcPct val="0"/>
              </a:spcAft>
              <a:defRPr sz="3600">
                <a:solidFill>
                  <a:srgbClr val="70899B"/>
                </a:solidFill>
                <a:latin typeface="Arial" charset="0"/>
                <a:cs typeface="Arial" charset="0"/>
              </a:defRPr>
            </a:lvl4pPr>
            <a:lvl5pPr algn="l" rtl="0" eaLnBrk="1" fontAlgn="base" hangingPunct="1">
              <a:spcBef>
                <a:spcPct val="0"/>
              </a:spcBef>
              <a:spcAft>
                <a:spcPct val="0"/>
              </a:spcAft>
              <a:defRPr sz="3600">
                <a:solidFill>
                  <a:srgbClr val="70899B"/>
                </a:solidFill>
                <a:latin typeface="Arial" charset="0"/>
                <a:cs typeface="Arial" charset="0"/>
              </a:defRPr>
            </a:lvl5pPr>
            <a:lvl6pPr marL="457200" algn="l" rtl="0" eaLnBrk="1" fontAlgn="base" hangingPunct="1">
              <a:spcBef>
                <a:spcPct val="0"/>
              </a:spcBef>
              <a:spcAft>
                <a:spcPct val="0"/>
              </a:spcAft>
              <a:defRPr sz="3600">
                <a:solidFill>
                  <a:srgbClr val="70899B"/>
                </a:solidFill>
                <a:latin typeface="Arial" charset="0"/>
                <a:cs typeface="Arial" charset="0"/>
              </a:defRPr>
            </a:lvl6pPr>
            <a:lvl7pPr marL="914400" algn="l" rtl="0" eaLnBrk="1" fontAlgn="base" hangingPunct="1">
              <a:spcBef>
                <a:spcPct val="0"/>
              </a:spcBef>
              <a:spcAft>
                <a:spcPct val="0"/>
              </a:spcAft>
              <a:defRPr sz="3600">
                <a:solidFill>
                  <a:srgbClr val="70899B"/>
                </a:solidFill>
                <a:latin typeface="Arial" charset="0"/>
                <a:cs typeface="Arial" charset="0"/>
              </a:defRPr>
            </a:lvl7pPr>
            <a:lvl8pPr marL="1371600" algn="l" rtl="0" eaLnBrk="1" fontAlgn="base" hangingPunct="1">
              <a:spcBef>
                <a:spcPct val="0"/>
              </a:spcBef>
              <a:spcAft>
                <a:spcPct val="0"/>
              </a:spcAft>
              <a:defRPr sz="3600">
                <a:solidFill>
                  <a:srgbClr val="70899B"/>
                </a:solidFill>
                <a:latin typeface="Arial" charset="0"/>
                <a:cs typeface="Arial" charset="0"/>
              </a:defRPr>
            </a:lvl8pPr>
            <a:lvl9pPr marL="1828800" algn="l" rtl="0" eaLnBrk="1" fontAlgn="base" hangingPunct="1">
              <a:spcBef>
                <a:spcPct val="0"/>
              </a:spcBef>
              <a:spcAft>
                <a:spcPct val="0"/>
              </a:spcAft>
              <a:defRPr sz="3600">
                <a:solidFill>
                  <a:srgbClr val="70899B"/>
                </a:solidFill>
                <a:latin typeface="Arial" charset="0"/>
                <a:cs typeface="Arial" charset="0"/>
              </a:defRPr>
            </a:lvl9pPr>
          </a:lstStyle>
          <a:p>
            <a:r>
              <a:rPr lang="en-US" kern="0" dirty="0" smtClean="0"/>
              <a:t>WIPO Resources and E-Services </a:t>
            </a:r>
            <a:endParaRPr lang="en-US" altLang="en-US" kern="0" dirty="0"/>
          </a:p>
        </p:txBody>
      </p:sp>
      <p:sp>
        <p:nvSpPr>
          <p:cNvPr id="2" name="Slide Number Placeholder 1"/>
          <p:cNvSpPr>
            <a:spLocks noGrp="1"/>
          </p:cNvSpPr>
          <p:nvPr>
            <p:ph type="sldNum" sz="quarter" idx="10"/>
          </p:nvPr>
        </p:nvSpPr>
        <p:spPr/>
        <p:txBody>
          <a:bodyPr/>
          <a:lstStyle/>
          <a:p>
            <a:pPr>
              <a:defRPr/>
            </a:pPr>
            <a:fld id="{0A3C2FA9-2A6C-4130-8C17-5C1E97E26736}" type="slidenum">
              <a:rPr lang="en-US" altLang="en-US" smtClean="0"/>
              <a:pPr>
                <a:defRPr/>
              </a:pPr>
              <a:t>87</a:t>
            </a:fld>
            <a:endParaRPr lang="en-US" altLang="en-US"/>
          </a:p>
        </p:txBody>
      </p:sp>
    </p:spTree>
    <p:extLst>
      <p:ext uri="{BB962C8B-B14F-4D97-AF65-F5344CB8AC3E}">
        <p14:creationId xmlns:p14="http://schemas.microsoft.com/office/powerpoint/2010/main" val="299179970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382000" cy="868680"/>
          </a:xfrm>
        </p:spPr>
        <p:txBody>
          <a:bodyPr/>
          <a:lstStyle/>
          <a:p>
            <a:r>
              <a:rPr lang="en-US" dirty="0" smtClean="0"/>
              <a:t>WIPO Resources and E-Services</a:t>
            </a:r>
            <a:endParaRPr lang="en-US" altLang="en-US" dirty="0"/>
          </a:p>
        </p:txBody>
      </p:sp>
      <p:graphicFrame>
        <p:nvGraphicFramePr>
          <p:cNvPr id="2" name="Table 1"/>
          <p:cNvGraphicFramePr>
            <a:graphicFrameLocks noGrp="1"/>
          </p:cNvGraphicFramePr>
          <p:nvPr>
            <p:extLst>
              <p:ext uri="{D42A27DB-BD31-4B8C-83A1-F6EECF244321}">
                <p14:modId xmlns:p14="http://schemas.microsoft.com/office/powerpoint/2010/main" val="653362780"/>
              </p:ext>
            </p:extLst>
          </p:nvPr>
        </p:nvGraphicFramePr>
        <p:xfrm>
          <a:off x="152400" y="1066800"/>
          <a:ext cx="8839200" cy="4565925"/>
        </p:xfrm>
        <a:graphic>
          <a:graphicData uri="http://schemas.openxmlformats.org/drawingml/2006/table">
            <a:tbl>
              <a:tblPr firstRow="1" bandRow="1">
                <a:effectLst>
                  <a:outerShdw blurRad="50800" dist="38100" dir="2700000" algn="tl" rotWithShape="0">
                    <a:prstClr val="black">
                      <a:alpha val="40000"/>
                    </a:prstClr>
                  </a:outerShdw>
                </a:effectLst>
                <a:tableStyleId>{F5AB1C69-6EDB-4FF4-983F-18BD219EF322}</a:tableStyleId>
              </a:tblPr>
              <a:tblGrid>
                <a:gridCol w="4419600"/>
                <a:gridCol w="4419600"/>
              </a:tblGrid>
              <a:tr h="28982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900" b="1" dirty="0" smtClean="0">
                          <a:solidFill>
                            <a:srgbClr val="990134"/>
                          </a:solidFill>
                        </a:rPr>
                        <a:t>CONSULT</a:t>
                      </a:r>
                    </a:p>
                    <a:p>
                      <a:endParaRPr lang="fr-CH" sz="1000" dirty="0" smtClean="0"/>
                    </a:p>
                    <a:p>
                      <a:r>
                        <a:rPr lang="en-US" sz="1700" b="0" dirty="0" smtClean="0">
                          <a:hlinkClick r:id="rId3"/>
                        </a:rPr>
                        <a:t>E-Services overview and tutorials</a:t>
                      </a:r>
                      <a:endParaRPr lang="en-US" sz="1700" b="0" dirty="0" smtClean="0"/>
                    </a:p>
                    <a:p>
                      <a:endParaRPr lang="fr-CH" sz="800" b="0" dirty="0" smtClean="0"/>
                    </a:p>
                    <a:p>
                      <a:r>
                        <a:rPr lang="en-US" sz="1700" b="0" dirty="0" smtClean="0">
                          <a:hlinkClick r:id="rId4"/>
                        </a:rPr>
                        <a:t>Legal texts</a:t>
                      </a:r>
                      <a:r>
                        <a:rPr lang="en-US" sz="1600" b="0" dirty="0" smtClean="0"/>
                        <a:t> </a:t>
                      </a:r>
                      <a:r>
                        <a:rPr lang="en-US" sz="1600" b="0" dirty="0" smtClean="0">
                          <a:solidFill>
                            <a:schemeClr val="tx1"/>
                          </a:solidFill>
                        </a:rPr>
                        <a:t>– Agreement/Protocol, Regulations, Administrative Instructions</a:t>
                      </a:r>
                    </a:p>
                    <a:p>
                      <a:endParaRPr lang="en-US" sz="800" b="0" dirty="0" smtClean="0">
                        <a:solidFill>
                          <a:schemeClr val="tx1"/>
                        </a:solidFill>
                      </a:endParaRPr>
                    </a:p>
                    <a:p>
                      <a:r>
                        <a:rPr lang="en-US" sz="1700" b="0" dirty="0" smtClean="0">
                          <a:hlinkClick r:id="rId5"/>
                        </a:rPr>
                        <a:t>Declarations made under the Madrid Agreement and the Madrid Protocol</a:t>
                      </a:r>
                      <a:endParaRPr lang="en-US" sz="1700" b="0" dirty="0" smtClean="0"/>
                    </a:p>
                    <a:p>
                      <a:endParaRPr lang="fr-CH" sz="8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700" b="0" kern="1200" dirty="0" smtClean="0">
                          <a:solidFill>
                            <a:schemeClr val="dk1"/>
                          </a:solidFill>
                          <a:effectLst/>
                          <a:latin typeface="+mn-lt"/>
                          <a:ea typeface="+mn-ea"/>
                          <a:cs typeface="+mn-cs"/>
                          <a:hlinkClick r:id="rId6"/>
                        </a:rPr>
                        <a:t>Guide to the International Registration of Marks</a:t>
                      </a:r>
                      <a:endParaRPr lang="en-US" sz="1700" b="0" kern="1200" dirty="0" smtClean="0">
                        <a:solidFill>
                          <a:schemeClr val="dk1"/>
                        </a:solidFill>
                        <a:effectLst/>
                        <a:latin typeface="+mn-lt"/>
                        <a:ea typeface="+mn-ea"/>
                        <a:cs typeface="+mn-cs"/>
                      </a:endParaRPr>
                    </a:p>
                    <a:p>
                      <a:endParaRPr lang="en-US" sz="10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900" b="0" dirty="0" smtClean="0">
                        <a:hlinkClick r:id="rId7"/>
                      </a:endParaRPr>
                    </a:p>
                    <a:p>
                      <a:endParaRPr lang="en-US" sz="1000" b="0" dirty="0" smtClean="0">
                        <a:hlinkClick r:id="rId7"/>
                      </a:endParaRPr>
                    </a:p>
                    <a:p>
                      <a:r>
                        <a:rPr lang="en-US" sz="1700" b="0" dirty="0" smtClean="0">
                          <a:hlinkClick r:id="rId7"/>
                        </a:rPr>
                        <a:t>WIPO Gazette of International Marks</a:t>
                      </a:r>
                      <a:endParaRPr lang="en-US" sz="1700" b="0" dirty="0" smtClean="0"/>
                    </a:p>
                    <a:p>
                      <a:endParaRPr lang="fr-CH" sz="800" b="0" dirty="0" smtClean="0"/>
                    </a:p>
                    <a:p>
                      <a:r>
                        <a:rPr lang="en-US" sz="1700" b="0" dirty="0" smtClean="0">
                          <a:hlinkClick r:id="rId8"/>
                        </a:rPr>
                        <a:t>Office practices on replacement</a:t>
                      </a:r>
                      <a:endParaRPr lang="en-US" sz="1700" b="0" dirty="0" smtClean="0"/>
                    </a:p>
                    <a:p>
                      <a:endParaRPr lang="fr-CH" sz="800" b="0" dirty="0" smtClean="0"/>
                    </a:p>
                    <a:p>
                      <a:r>
                        <a:rPr lang="en-US" sz="1700" b="0" dirty="0" smtClean="0">
                          <a:hlinkClick r:id="rId9"/>
                        </a:rPr>
                        <a:t>Statistics</a:t>
                      </a:r>
                      <a:endParaRPr lang="en-US" sz="1700" b="0" dirty="0" smtClean="0"/>
                    </a:p>
                    <a:p>
                      <a:endParaRPr lang="fr-CH" sz="8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sz="1700" b="0" dirty="0" err="1" smtClean="0">
                          <a:solidFill>
                            <a:schemeClr val="tx1"/>
                          </a:solidFill>
                          <a:hlinkClick r:id="rId10"/>
                        </a:rPr>
                        <a:t>Making</a:t>
                      </a:r>
                      <a:r>
                        <a:rPr lang="fr-CH" sz="1700" b="0" dirty="0" smtClean="0">
                          <a:solidFill>
                            <a:schemeClr val="tx1"/>
                          </a:solidFill>
                          <a:hlinkClick r:id="rId10"/>
                        </a:rPr>
                        <a:t> the Most of the Madrid System</a:t>
                      </a:r>
                      <a:r>
                        <a:rPr lang="fr-CH" sz="1700" b="0" dirty="0" smtClean="0">
                          <a:solidFill>
                            <a:schemeClr val="tx1"/>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rPr>
                        <a:t>– Web publication</a:t>
                      </a:r>
                    </a:p>
                    <a:p>
                      <a:endParaRPr lang="fr-CH" sz="8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700" b="1" dirty="0" smtClean="0">
                          <a:hlinkClick r:id="rId11"/>
                        </a:rPr>
                        <a:t>Warning</a:t>
                      </a:r>
                      <a:r>
                        <a:rPr lang="en-US" sz="1700" b="0" dirty="0" smtClean="0">
                          <a:hlinkClick r:id="rId11"/>
                        </a:rPr>
                        <a:t> – misleading invoices</a:t>
                      </a:r>
                      <a:endParaRPr lang="en-US" sz="1700" b="0" dirty="0" smtClean="0"/>
                    </a:p>
                    <a:p>
                      <a:endParaRPr lang="en-US" sz="1000" b="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676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900" b="1" dirty="0" smtClean="0">
                          <a:solidFill>
                            <a:srgbClr val="990134"/>
                          </a:solidFill>
                        </a:rPr>
                        <a:t>UPDATES</a:t>
                      </a:r>
                    </a:p>
                    <a:p>
                      <a:endParaRPr lang="fr-CH"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700" b="0" dirty="0" smtClean="0">
                          <a:hlinkClick r:id="rId12"/>
                        </a:rPr>
                        <a:t>Information Notices</a:t>
                      </a:r>
                      <a:endParaRPr lang="en-US" sz="1700" b="0" dirty="0" smtClean="0"/>
                    </a:p>
                    <a:p>
                      <a:endParaRPr lang="fr-CH" sz="800" dirty="0" smtClean="0"/>
                    </a:p>
                    <a:p>
                      <a:r>
                        <a:rPr lang="en-US" sz="1700" b="0" dirty="0" smtClean="0">
                          <a:hlinkClick r:id="rId13"/>
                        </a:rPr>
                        <a:t>Madrid Highlights</a:t>
                      </a:r>
                      <a:r>
                        <a:rPr lang="en-US" sz="1000" b="0" baseline="0" dirty="0" smtClean="0"/>
                        <a:t> </a:t>
                      </a:r>
                      <a:r>
                        <a:rPr lang="en-US" sz="1600" b="0" dirty="0" smtClean="0">
                          <a:solidFill>
                            <a:schemeClr val="tx1"/>
                          </a:solidFill>
                        </a:rPr>
                        <a:t>– </a:t>
                      </a:r>
                      <a:r>
                        <a:rPr lang="en-US" sz="1600" b="0" dirty="0" smtClean="0"/>
                        <a:t>quarterly newsletter</a:t>
                      </a:r>
                      <a:r>
                        <a:rPr lang="en-US" sz="1600" b="0" baseline="0" dirty="0" smtClean="0"/>
                        <a:t> for Madrid System users</a:t>
                      </a:r>
                      <a:endParaRPr lang="en-US" sz="16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CH" sz="1900" b="0" dirty="0" smtClean="0"/>
                    </a:p>
                    <a:p>
                      <a:endParaRPr lang="fr-CH" sz="1000" b="0" dirty="0" smtClean="0"/>
                    </a:p>
                    <a:p>
                      <a:r>
                        <a:rPr lang="fr-CH" sz="1700" b="0" dirty="0" err="1" smtClean="0">
                          <a:hlinkClick r:id="rId14"/>
                        </a:rPr>
                        <a:t>Subscribe</a:t>
                      </a:r>
                      <a:r>
                        <a:rPr lang="fr-CH" sz="1700" b="0" dirty="0" smtClean="0"/>
                        <a:t> </a:t>
                      </a:r>
                      <a:r>
                        <a:rPr lang="fr-CH" sz="1600" b="0" dirty="0" smtClean="0"/>
                        <a:t>to </a:t>
                      </a:r>
                      <a:r>
                        <a:rPr lang="fr-CH" sz="1600" b="0" dirty="0" err="1" smtClean="0"/>
                        <a:t>receive</a:t>
                      </a:r>
                      <a:r>
                        <a:rPr lang="fr-CH" sz="1600" b="0" dirty="0" smtClean="0"/>
                        <a:t> news and updates on the Madrid System by e-mail</a:t>
                      </a:r>
                      <a:endParaRPr lang="en-US" sz="1600" b="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 name="Slide Number Placeholder 2"/>
          <p:cNvSpPr>
            <a:spLocks noGrp="1"/>
          </p:cNvSpPr>
          <p:nvPr>
            <p:ph type="sldNum" sz="quarter" idx="10"/>
          </p:nvPr>
        </p:nvSpPr>
        <p:spPr/>
        <p:txBody>
          <a:bodyPr/>
          <a:lstStyle/>
          <a:p>
            <a:pPr>
              <a:defRPr/>
            </a:pPr>
            <a:fld id="{0A3C2FA9-2A6C-4130-8C17-5C1E97E26736}" type="slidenum">
              <a:rPr lang="en-US" altLang="en-US" smtClean="0"/>
              <a:pPr>
                <a:defRPr/>
              </a:pPr>
              <a:t>88</a:t>
            </a:fld>
            <a:endParaRPr lang="en-US" altLang="en-US"/>
          </a:p>
        </p:txBody>
      </p:sp>
    </p:spTree>
    <p:extLst>
      <p:ext uri="{BB962C8B-B14F-4D97-AF65-F5344CB8AC3E}">
        <p14:creationId xmlns:p14="http://schemas.microsoft.com/office/powerpoint/2010/main" val="189369389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fr-CH" altLang="en-US" dirty="0" smtClean="0"/>
              <a:t>International Applications</a:t>
            </a:r>
            <a:endParaRPr lang="en-US" altLang="en-US" dirty="0" smtClean="0"/>
          </a:p>
        </p:txBody>
      </p:sp>
      <p:pic>
        <p:nvPicPr>
          <p:cNvPr id="1026" name="Picture 2" descr="D:\Users\muls\AppData\Local\Microsoft\Windows\Temporary Internet Files\Content.Outlook\K339IB82\a-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447800"/>
            <a:ext cx="8852214" cy="413031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0A3C2FA9-2A6C-4130-8C17-5C1E97E26736}" type="slidenum">
              <a:rPr lang="en-US" altLang="en-US" smtClean="0"/>
              <a:pPr>
                <a:defRPr/>
              </a:pPr>
              <a:t>89</a:t>
            </a:fld>
            <a:endParaRPr lang="en-US" altLang="en-US"/>
          </a:p>
        </p:txBody>
      </p:sp>
    </p:spTree>
    <p:extLst>
      <p:ext uri="{BB962C8B-B14F-4D97-AF65-F5344CB8AC3E}">
        <p14:creationId xmlns:p14="http://schemas.microsoft.com/office/powerpoint/2010/main" val="1820541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49" y="-15799"/>
            <a:ext cx="8928992" cy="1143000"/>
          </a:xfrm>
        </p:spPr>
        <p:txBody>
          <a:bodyPr/>
          <a:lstStyle/>
          <a:p>
            <a:r>
              <a:rPr lang="fr-CH" sz="3000" dirty="0" err="1" smtClean="0">
                <a:latin typeface="+mn-lt"/>
              </a:rPr>
              <a:t>WIPO’s</a:t>
            </a:r>
            <a:r>
              <a:rPr lang="fr-CH" sz="3000" dirty="0" smtClean="0">
                <a:latin typeface="+mn-lt"/>
              </a:rPr>
              <a:t> Budget: 756,3 Million CHF for 2016 - 2017</a:t>
            </a:r>
            <a:endParaRPr lang="en-US" sz="3000" dirty="0">
              <a:latin typeface="+mn-lt"/>
            </a:endParaRPr>
          </a:p>
        </p:txBody>
      </p:sp>
      <p:sp>
        <p:nvSpPr>
          <p:cNvPr id="3" name="Content Placeholder 2"/>
          <p:cNvSpPr>
            <a:spLocks noGrp="1"/>
          </p:cNvSpPr>
          <p:nvPr>
            <p:ph idx="1"/>
          </p:nvPr>
        </p:nvSpPr>
        <p:spPr>
          <a:xfrm>
            <a:off x="467544" y="1988840"/>
            <a:ext cx="8229600" cy="4352925"/>
          </a:xfrm>
        </p:spPr>
        <p:txBody>
          <a:bodyPr/>
          <a:lstStyle/>
          <a:p>
            <a:pPr marL="0" indent="0">
              <a:buNone/>
            </a:pPr>
            <a:endParaRPr lang="fr-CH" dirty="0"/>
          </a:p>
          <a:p>
            <a:pPr marL="0" indent="0">
              <a:buNone/>
            </a:pPr>
            <a:endParaRPr lang="en-US" dirty="0"/>
          </a:p>
        </p:txBody>
      </p:sp>
      <p:graphicFrame>
        <p:nvGraphicFramePr>
          <p:cNvPr id="6" name="Chart 5"/>
          <p:cNvGraphicFramePr/>
          <p:nvPr>
            <p:extLst>
              <p:ext uri="{D42A27DB-BD31-4B8C-83A1-F6EECF244321}">
                <p14:modId xmlns:p14="http://schemas.microsoft.com/office/powerpoint/2010/main" val="1099210449"/>
              </p:ext>
            </p:extLst>
          </p:nvPr>
        </p:nvGraphicFramePr>
        <p:xfrm>
          <a:off x="485800" y="900832"/>
          <a:ext cx="8172400" cy="59571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9949375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defRPr/>
            </a:pPr>
            <a:r>
              <a:rPr lang="en-US" dirty="0">
                <a:ea typeface="MS PGothic" charset="0"/>
                <a:cs typeface="MS PGothic" charset="0"/>
              </a:rPr>
              <a:t>Top Offices of </a:t>
            </a:r>
            <a:r>
              <a:rPr lang="en-US" dirty="0" smtClean="0">
                <a:ea typeface="MS PGothic" charset="0"/>
                <a:cs typeface="MS PGothic" charset="0"/>
              </a:rPr>
              <a:t>origin (OO)</a:t>
            </a:r>
            <a:endParaRPr lang="en-US" dirty="0">
              <a:ea typeface="MS PGothic" charset="0"/>
              <a:cs typeface="MS PGothic" charset="0"/>
            </a:endParaRPr>
          </a:p>
        </p:txBody>
      </p:sp>
      <p:sp>
        <p:nvSpPr>
          <p:cNvPr id="5123" name="Rectangle 6"/>
          <p:cNvSpPr>
            <a:spLocks noGrp="1" noChangeArrowheads="1"/>
          </p:cNvSpPr>
          <p:nvPr>
            <p:ph type="body" sz="half" idx="1"/>
          </p:nvPr>
        </p:nvSpPr>
        <p:spPr/>
        <p:txBody>
          <a:bodyPr/>
          <a:lstStyle/>
          <a:p>
            <a:pPr>
              <a:buFontTx/>
              <a:buNone/>
              <a:defRPr/>
            </a:pPr>
            <a:r>
              <a:rPr lang="fr-CH" sz="2000">
                <a:ea typeface="MS PGothic" charset="0"/>
                <a:cs typeface="MS PGothic" charset="0"/>
              </a:rPr>
              <a:t>			</a:t>
            </a:r>
            <a:endParaRPr lang="en-US" sz="2000">
              <a:ea typeface="MS PGothic" charset="0"/>
              <a:cs typeface="MS PGothic" charset="0"/>
            </a:endParaRPr>
          </a:p>
        </p:txBody>
      </p:sp>
      <p:graphicFrame>
        <p:nvGraphicFramePr>
          <p:cNvPr id="124980" name="Group 52"/>
          <p:cNvGraphicFramePr>
            <a:graphicFrameLocks noGrp="1"/>
          </p:cNvGraphicFramePr>
          <p:nvPr>
            <p:ph sz="half" idx="2"/>
            <p:extLst>
              <p:ext uri="{D42A27DB-BD31-4B8C-83A1-F6EECF244321}">
                <p14:modId xmlns:p14="http://schemas.microsoft.com/office/powerpoint/2010/main" val="343174193"/>
              </p:ext>
            </p:extLst>
          </p:nvPr>
        </p:nvGraphicFramePr>
        <p:xfrm>
          <a:off x="457200" y="1268413"/>
          <a:ext cx="8148638" cy="4573584"/>
        </p:xfrm>
        <a:graphic>
          <a:graphicData uri="http://schemas.openxmlformats.org/drawingml/2006/table">
            <a:tbl>
              <a:tblPr/>
              <a:tblGrid>
                <a:gridCol w="3461476"/>
                <a:gridCol w="1586339"/>
                <a:gridCol w="1658447"/>
                <a:gridCol w="1442376"/>
              </a:tblGrid>
              <a:tr h="5143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70899B"/>
                          </a:solidFill>
                          <a:effectLst/>
                          <a:latin typeface="+mj-lt"/>
                          <a:cs typeface="Arial" charset="0"/>
                        </a:rPr>
                        <a:t>Contracting Parties</a:t>
                      </a: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70899B"/>
                          </a:solidFill>
                          <a:effectLst/>
                          <a:latin typeface="+mj-lt"/>
                          <a:cs typeface="Arial" charset="0"/>
                        </a:rPr>
                        <a:t>2013</a:t>
                      </a: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noProof="0" dirty="0" smtClean="0">
                          <a:ln>
                            <a:noFill/>
                          </a:ln>
                          <a:solidFill>
                            <a:srgbClr val="70899B"/>
                          </a:solidFill>
                          <a:effectLst/>
                          <a:latin typeface="+mj-lt"/>
                          <a:cs typeface="Arial" charset="0"/>
                        </a:rPr>
                        <a:t>2014</a:t>
                      </a:r>
                      <a:endParaRPr kumimoji="0" lang="en-US" sz="2000" b="1" i="0" u="none" strike="noStrike" cap="none" normalizeH="0" baseline="0" dirty="0" smtClean="0">
                        <a:ln>
                          <a:noFill/>
                        </a:ln>
                        <a:solidFill>
                          <a:srgbClr val="70899B"/>
                        </a:solidFill>
                        <a:effectLst/>
                        <a:latin typeface="+mj-lt"/>
                        <a:cs typeface="Arial" charset="0"/>
                      </a:endParaRP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70899B"/>
                          </a:solidFill>
                          <a:effectLst/>
                          <a:latin typeface="+mj-lt"/>
                          <a:cs typeface="Arial" charset="0"/>
                        </a:rPr>
                        <a:t>2015</a:t>
                      </a: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r>
              <a:tr h="396309">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normalizeH="0" baseline="0" dirty="0" smtClean="0">
                          <a:ln>
                            <a:noFill/>
                          </a:ln>
                          <a:solidFill>
                            <a:schemeClr val="tx1"/>
                          </a:solidFill>
                          <a:effectLst/>
                          <a:latin typeface="+mn-lt"/>
                          <a:ea typeface="+mn-ea"/>
                          <a:cs typeface="Arial" charset="0"/>
                        </a:rPr>
                        <a:t>United States of America</a:t>
                      </a: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5,893</a:t>
                      </a: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5,414</a:t>
                      </a: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8,486</a:t>
                      </a:r>
                      <a:endParaRPr lang="en-US" dirty="0"/>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r>
              <a:tr h="39630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CH" sz="2000" b="0" i="0" u="none" strike="noStrike" cap="none" normalizeH="0" baseline="0" dirty="0" err="1" smtClean="0">
                          <a:ln>
                            <a:noFill/>
                          </a:ln>
                          <a:solidFill>
                            <a:schemeClr val="tx1"/>
                          </a:solidFill>
                          <a:effectLst/>
                          <a:latin typeface="+mj-lt"/>
                          <a:cs typeface="Arial" charset="0"/>
                        </a:rPr>
                        <a:t>European</a:t>
                      </a:r>
                      <a:r>
                        <a:rPr kumimoji="0" lang="fr-CH" sz="2000" b="0" i="0" u="none" strike="noStrike" cap="none" normalizeH="0" baseline="0" dirty="0" smtClean="0">
                          <a:ln>
                            <a:noFill/>
                          </a:ln>
                          <a:solidFill>
                            <a:schemeClr val="tx1"/>
                          </a:solidFill>
                          <a:effectLst/>
                          <a:latin typeface="+mj-lt"/>
                          <a:cs typeface="Arial" charset="0"/>
                        </a:rPr>
                        <a:t> Union</a:t>
                      </a:r>
                      <a:endParaRPr kumimoji="0" lang="en-US" sz="2000" b="0" i="0" u="none" strike="noStrike" cap="none" normalizeH="0" baseline="0" dirty="0" smtClean="0">
                        <a:ln>
                          <a:noFill/>
                        </a:ln>
                        <a:solidFill>
                          <a:schemeClr val="tx1"/>
                        </a:solidFill>
                        <a:effectLst/>
                        <a:latin typeface="+mj-lt"/>
                        <a:cs typeface="Arial" charset="0"/>
                      </a:endParaRP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6,814</a:t>
                      </a:r>
                      <a:endParaRPr lang="en-US" dirty="0"/>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6,996</a:t>
                      </a:r>
                      <a:endParaRPr lang="en-US" dirty="0"/>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8,131</a:t>
                      </a:r>
                      <a:endParaRPr lang="en-US" dirty="0"/>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r>
              <a:tr h="39630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Germany</a:t>
                      </a: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4,357</a:t>
                      </a: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3,883</a:t>
                      </a: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4,603</a:t>
                      </a:r>
                      <a:endParaRPr lang="en-US" dirty="0"/>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r>
              <a:tr h="39630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France</a:t>
                      </a: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3,514</a:t>
                      </a: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3,377</a:t>
                      </a: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3,718</a:t>
                      </a:r>
                      <a:endParaRPr lang="en-US" dirty="0"/>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r>
              <a:tr h="39690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Switzerland</a:t>
                      </a: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2,885</a:t>
                      </a: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2,994</a:t>
                      </a: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3,128</a:t>
                      </a:r>
                      <a:endParaRPr lang="en-US" dirty="0"/>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r>
              <a:tr h="39630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Japan</a:t>
                      </a: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1,855</a:t>
                      </a: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en-US" sz="2000" dirty="0" smtClean="0">
                          <a:latin typeface="+mj-lt"/>
                        </a:rPr>
                        <a:t>1,729</a:t>
                      </a:r>
                      <a:endParaRPr lang="en-US" sz="2000" dirty="0">
                        <a:latin typeface="+mj-lt"/>
                      </a:endParaRP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2,407</a:t>
                      </a:r>
                      <a:endParaRPr lang="en-US" dirty="0"/>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r>
              <a:tr h="39630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smtClean="0">
                          <a:ln>
                            <a:noFill/>
                          </a:ln>
                          <a:solidFill>
                            <a:schemeClr val="tx1"/>
                          </a:solidFill>
                          <a:effectLst/>
                          <a:latin typeface="+mn-lt"/>
                          <a:ea typeface="+mn-ea"/>
                          <a:cs typeface="Arial" charset="0"/>
                        </a:rPr>
                        <a:t>China</a:t>
                      </a: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2,455</a:t>
                      </a: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1,738</a:t>
                      </a: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2,231</a:t>
                      </a:r>
                      <a:endParaRPr lang="en-US" dirty="0"/>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r>
              <a:tr h="39630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CH" sz="2000" b="0" i="0" u="none" strike="noStrike" cap="none" normalizeH="0" baseline="0" dirty="0" err="1" smtClean="0">
                          <a:ln>
                            <a:noFill/>
                          </a:ln>
                          <a:solidFill>
                            <a:schemeClr val="tx1"/>
                          </a:solidFill>
                          <a:effectLst/>
                          <a:latin typeface="+mj-lt"/>
                          <a:cs typeface="Arial" charset="0"/>
                        </a:rPr>
                        <a:t>Australia</a:t>
                      </a:r>
                      <a:endParaRPr kumimoji="0" lang="en-US" sz="2000" b="0" i="0" u="none" strike="noStrike" cap="none" normalizeH="0" baseline="0" dirty="0" smtClean="0">
                        <a:ln>
                          <a:noFill/>
                        </a:ln>
                        <a:solidFill>
                          <a:schemeClr val="tx1"/>
                        </a:solidFill>
                        <a:effectLst/>
                        <a:latin typeface="+mj-lt"/>
                        <a:cs typeface="Arial" charset="0"/>
                      </a:endParaRP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1,195</a:t>
                      </a:r>
                      <a:endParaRPr lang="en-US" dirty="0"/>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1,246</a:t>
                      </a:r>
                      <a:endParaRPr lang="en-US" dirty="0"/>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2,229</a:t>
                      </a:r>
                      <a:endParaRPr lang="en-US" dirty="0"/>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r>
              <a:tr h="491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Italy</a:t>
                      </a: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2,118</a:t>
                      </a:r>
                      <a:endParaRPr lang="en-US" dirty="0"/>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2,070</a:t>
                      </a:r>
                      <a:endParaRPr lang="en-US" dirty="0"/>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2,165</a:t>
                      </a:r>
                      <a:endParaRPr lang="en-US" dirty="0"/>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r>
              <a:tr h="39630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United Kingdom</a:t>
                      </a: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1,580</a:t>
                      </a: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en-US" sz="2000" dirty="0" smtClean="0">
                          <a:latin typeface="+mj-lt"/>
                        </a:rPr>
                        <a:t>1,560</a:t>
                      </a:r>
                      <a:endParaRPr lang="en-US" sz="2000" dirty="0">
                        <a:latin typeface="+mj-lt"/>
                      </a:endParaRPr>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2,068</a:t>
                      </a:r>
                      <a:endParaRPr lang="en-US" dirty="0"/>
                    </a:p>
                  </a:txBody>
                  <a:tcPr marL="91447" marR="91447" marT="45723" marB="45723" anchor="ctr" horzOverflow="overflow">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a:noFill/>
                    </a:lnTlToBr>
                    <a:lnBlToTr>
                      <a:noFill/>
                    </a:lnBlToTr>
                    <a:noFill/>
                  </a:tcPr>
                </a:tc>
              </a:tr>
            </a:tbl>
          </a:graphicData>
        </a:graphic>
      </p:graphicFrame>
      <p:sp>
        <p:nvSpPr>
          <p:cNvPr id="2" name="Slide Number Placeholder 1"/>
          <p:cNvSpPr>
            <a:spLocks noGrp="1"/>
          </p:cNvSpPr>
          <p:nvPr>
            <p:ph type="sldNum" sz="quarter" idx="10"/>
          </p:nvPr>
        </p:nvSpPr>
        <p:spPr/>
        <p:txBody>
          <a:bodyPr/>
          <a:lstStyle/>
          <a:p>
            <a:pPr>
              <a:defRPr/>
            </a:pPr>
            <a:fld id="{0A13E292-5F2D-41A6-800F-24D0F9CCE5DD}" type="slidenum">
              <a:rPr lang="en-US" altLang="en-US" smtClean="0"/>
              <a:pPr>
                <a:defRPr/>
              </a:pPr>
              <a:t>90</a:t>
            </a:fld>
            <a:endParaRPr lang="en-US" altLang="en-US"/>
          </a:p>
        </p:txBody>
      </p:sp>
    </p:spTree>
    <p:extLst>
      <p:ext uri="{BB962C8B-B14F-4D97-AF65-F5344CB8AC3E}">
        <p14:creationId xmlns:p14="http://schemas.microsoft.com/office/powerpoint/2010/main" val="3090311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7"/>
            <a:ext cx="8229600" cy="1143000"/>
          </a:xfrm>
        </p:spPr>
        <p:txBody>
          <a:bodyPr/>
          <a:lstStyle/>
          <a:p>
            <a:pPr>
              <a:defRPr/>
            </a:pPr>
            <a:r>
              <a:rPr lang="en-US" dirty="0">
                <a:ea typeface="MS PGothic" charset="0"/>
                <a:cs typeface="MS PGothic" charset="0"/>
              </a:rPr>
              <a:t>Top designated Contracting </a:t>
            </a:r>
            <a:r>
              <a:rPr lang="en-US" dirty="0" smtClean="0">
                <a:ea typeface="MS PGothic" charset="0"/>
                <a:cs typeface="MS PGothic" charset="0"/>
              </a:rPr>
              <a:t>Parties</a:t>
            </a:r>
            <a:endParaRPr lang="en-US" dirty="0">
              <a:ea typeface="MS PGothic" charset="0"/>
              <a:cs typeface="MS PGothic" charset="0"/>
            </a:endParaRPr>
          </a:p>
        </p:txBody>
      </p:sp>
      <p:sp>
        <p:nvSpPr>
          <p:cNvPr id="21507" name="Rectangle 6"/>
          <p:cNvSpPr>
            <a:spLocks noChangeArrowheads="1"/>
          </p:cNvSpPr>
          <p:nvPr/>
        </p:nvSpPr>
        <p:spPr bwMode="auto">
          <a:xfrm>
            <a:off x="0" y="2359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en-US" altLang="en-US" sz="2800"/>
          </a:p>
        </p:txBody>
      </p:sp>
      <p:sp>
        <p:nvSpPr>
          <p:cNvPr id="21508" name="Rectangle 7"/>
          <p:cNvSpPr>
            <a:spLocks noChangeArrowheads="1"/>
          </p:cNvSpPr>
          <p:nvPr/>
        </p:nvSpPr>
        <p:spPr bwMode="auto">
          <a:xfrm>
            <a:off x="4445000" y="4254500"/>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a:spcBef>
                <a:spcPct val="50000"/>
              </a:spcBef>
              <a:buFontTx/>
              <a:buNone/>
            </a:pPr>
            <a:r>
              <a:rPr lang="en-US" altLang="en-US" sz="1000"/>
              <a:t>  </a:t>
            </a:r>
            <a:endParaRPr lang="en-US" altLang="en-US" sz="2800"/>
          </a:p>
        </p:txBody>
      </p:sp>
      <p:graphicFrame>
        <p:nvGraphicFramePr>
          <p:cNvPr id="13405" name="Group 93"/>
          <p:cNvGraphicFramePr>
            <a:graphicFrameLocks noGrp="1"/>
          </p:cNvGraphicFramePr>
          <p:nvPr>
            <p:extLst>
              <p:ext uri="{D42A27DB-BD31-4B8C-83A1-F6EECF244321}">
                <p14:modId xmlns:p14="http://schemas.microsoft.com/office/powerpoint/2010/main" val="3653119215"/>
              </p:ext>
            </p:extLst>
          </p:nvPr>
        </p:nvGraphicFramePr>
        <p:xfrm>
          <a:off x="527447" y="1447800"/>
          <a:ext cx="8089106" cy="4467244"/>
        </p:xfrm>
        <a:graphic>
          <a:graphicData uri="http://schemas.openxmlformats.org/drawingml/2006/table">
            <a:tbl>
              <a:tblPr/>
              <a:tblGrid>
                <a:gridCol w="3002794"/>
                <a:gridCol w="1788634"/>
                <a:gridCol w="1621278"/>
                <a:gridCol w="1676400"/>
              </a:tblGrid>
              <a:tr h="43191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70899B"/>
                          </a:solidFill>
                          <a:effectLst/>
                          <a:latin typeface="+mj-lt"/>
                          <a:cs typeface="Arial" charset="0"/>
                        </a:rPr>
                        <a:t>Contracting Parties</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noProof="0" dirty="0" smtClean="0">
                          <a:ln>
                            <a:noFill/>
                          </a:ln>
                          <a:solidFill>
                            <a:srgbClr val="70899B"/>
                          </a:solidFill>
                          <a:effectLst/>
                          <a:latin typeface="+mj-lt"/>
                          <a:cs typeface="Arial" charset="0"/>
                        </a:rPr>
                        <a:t>2013</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noProof="0" dirty="0" smtClean="0">
                          <a:ln>
                            <a:noFill/>
                          </a:ln>
                          <a:solidFill>
                            <a:srgbClr val="70899B"/>
                          </a:solidFill>
                          <a:effectLst/>
                          <a:latin typeface="+mj-lt"/>
                          <a:cs typeface="Arial" charset="0"/>
                        </a:rPr>
                        <a:t>2014</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noProof="0" dirty="0" smtClean="0">
                          <a:ln>
                            <a:noFill/>
                          </a:ln>
                          <a:solidFill>
                            <a:srgbClr val="70899B"/>
                          </a:solidFill>
                          <a:effectLst/>
                          <a:latin typeface="+mj-lt"/>
                          <a:cs typeface="Arial" charset="0"/>
                        </a:rPr>
                        <a:t>2015</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r>
              <a:tr h="3961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China</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20,275</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20,309</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24,849</a:t>
                      </a:r>
                      <a:endParaRPr lang="en-US" dirty="0"/>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r>
              <a:tr h="3961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smtClean="0">
                          <a:ln>
                            <a:noFill/>
                          </a:ln>
                          <a:solidFill>
                            <a:schemeClr val="tx1"/>
                          </a:solidFill>
                          <a:effectLst/>
                          <a:latin typeface="+mn-lt"/>
                          <a:ea typeface="+mn-ea"/>
                          <a:cs typeface="Arial" charset="0"/>
                        </a:rPr>
                        <a:t>United States of America</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17,322</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17,268</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21,996</a:t>
                      </a:r>
                      <a:endParaRPr lang="en-US" dirty="0"/>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r>
              <a:tr h="3961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CH" sz="2000" b="0" i="0" u="none" strike="noStrike" cap="none" normalizeH="0" baseline="0" dirty="0" err="1" smtClean="0">
                          <a:ln>
                            <a:noFill/>
                          </a:ln>
                          <a:solidFill>
                            <a:schemeClr val="tx1"/>
                          </a:solidFill>
                          <a:effectLst/>
                          <a:latin typeface="+mj-lt"/>
                          <a:cs typeface="Arial" charset="0"/>
                        </a:rPr>
                        <a:t>European</a:t>
                      </a:r>
                      <a:r>
                        <a:rPr kumimoji="0" lang="fr-CH" sz="2000" b="0" i="0" u="none" strike="noStrike" cap="none" normalizeH="0" baseline="0" dirty="0" smtClean="0">
                          <a:ln>
                            <a:noFill/>
                          </a:ln>
                          <a:solidFill>
                            <a:schemeClr val="tx1"/>
                          </a:solidFill>
                          <a:effectLst/>
                          <a:latin typeface="+mj-lt"/>
                          <a:cs typeface="Arial" charset="0"/>
                        </a:rPr>
                        <a:t> Union</a:t>
                      </a:r>
                      <a:endParaRPr kumimoji="0" lang="en-US" sz="2000" b="0" i="0" u="none" strike="noStrike" cap="none" normalizeH="0" baseline="0" dirty="0" smtClean="0">
                        <a:ln>
                          <a:noFill/>
                        </a:ln>
                        <a:solidFill>
                          <a:schemeClr val="tx1"/>
                        </a:solidFill>
                        <a:effectLst/>
                        <a:latin typeface="+mj-lt"/>
                        <a:cs typeface="Arial" charset="0"/>
                      </a:endParaRP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17,598</a:t>
                      </a:r>
                      <a:endParaRPr lang="en-US" dirty="0"/>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17,270</a:t>
                      </a:r>
                      <a:endParaRPr lang="en-US" dirty="0"/>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21,721</a:t>
                      </a:r>
                      <a:endParaRPr lang="en-US" dirty="0"/>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r>
              <a:tr h="46972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Russian Federation</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18,239</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16,573</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17,436</a:t>
                      </a:r>
                      <a:endParaRPr lang="en-US" dirty="0"/>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r>
              <a:tr h="3961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Japan</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13,179</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cs typeface="Arial" charset="0"/>
                        </a:rPr>
                        <a:t>12,814</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15,776</a:t>
                      </a:r>
                      <a:endParaRPr lang="en-US" dirty="0"/>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r>
              <a:tr h="3961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Switzerland</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13,215</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12,759</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14,584</a:t>
                      </a:r>
                      <a:endParaRPr lang="en-US" dirty="0"/>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r>
              <a:tr h="3961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Australia</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11,675</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11,533</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14,292</a:t>
                      </a:r>
                      <a:endParaRPr lang="en-US" dirty="0"/>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r>
              <a:tr h="3961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Republic of Korea</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10,967</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10,402</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12,997</a:t>
                      </a:r>
                      <a:endParaRPr lang="en-US" dirty="0"/>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r>
              <a:tr h="3961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India</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1,916</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8,138</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11,391</a:t>
                      </a:r>
                      <a:endParaRPr lang="en-US" dirty="0"/>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r>
              <a:tr h="396176">
                <a:tc>
                  <a:txBody>
                    <a:bodyPr/>
                    <a:lstStyle/>
                    <a:p>
                      <a:r>
                        <a:rPr lang="en-US" sz="2000" dirty="0" smtClean="0">
                          <a:latin typeface="+mj-lt"/>
                        </a:rPr>
                        <a:t>Mexico</a:t>
                      </a:r>
                      <a:endParaRPr lang="en-US" sz="2000" dirty="0">
                        <a:latin typeface="+mj-lt"/>
                      </a:endParaRP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en-US" sz="2000" dirty="0" smtClean="0">
                          <a:latin typeface="+mj-lt"/>
                        </a:rPr>
                        <a:t>5,095</a:t>
                      </a:r>
                      <a:endParaRPr lang="en-US" sz="2000" dirty="0">
                        <a:latin typeface="+mj-lt"/>
                      </a:endParaRP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noProof="0" dirty="0" smtClean="0">
                          <a:ln>
                            <a:noFill/>
                          </a:ln>
                          <a:solidFill>
                            <a:schemeClr val="tx1"/>
                          </a:solidFill>
                          <a:effectLst/>
                          <a:latin typeface="+mj-lt"/>
                          <a:cs typeface="Arial" charset="0"/>
                        </a:rPr>
                        <a:t>8,533</a:t>
                      </a:r>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c>
                  <a:txBody>
                    <a:bodyPr/>
                    <a:lstStyle/>
                    <a:p>
                      <a:pPr algn="ctr"/>
                      <a:r>
                        <a:rPr lang="fr-CH" dirty="0" smtClean="0"/>
                        <a:t>10,569</a:t>
                      </a:r>
                      <a:endParaRPr lang="en-US" dirty="0"/>
                    </a:p>
                  </a:txBody>
                  <a:tcPr marL="91456" marR="91456" marT="45689" marB="45689" anchor="ctr" horzOverflow="overflow">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a:noFill/>
                    </a:lnTlToBr>
                    <a:lnBlToTr>
                      <a:noFill/>
                    </a:lnBlToTr>
                    <a:noFill/>
                  </a:tcPr>
                </a:tc>
              </a:tr>
            </a:tbl>
          </a:graphicData>
        </a:graphic>
      </p:graphicFrame>
      <p:sp>
        <p:nvSpPr>
          <p:cNvPr id="2" name="Slide Number Placeholder 1"/>
          <p:cNvSpPr>
            <a:spLocks noGrp="1"/>
          </p:cNvSpPr>
          <p:nvPr>
            <p:ph type="sldNum" sz="quarter" idx="10"/>
          </p:nvPr>
        </p:nvSpPr>
        <p:spPr/>
        <p:txBody>
          <a:bodyPr/>
          <a:lstStyle/>
          <a:p>
            <a:pPr>
              <a:defRPr/>
            </a:pPr>
            <a:fld id="{0A3C2FA9-2A6C-4130-8C17-5C1E97E26736}" type="slidenum">
              <a:rPr lang="en-US" altLang="en-US" smtClean="0"/>
              <a:pPr>
                <a:defRPr/>
              </a:pPr>
              <a:t>91</a:t>
            </a:fld>
            <a:endParaRPr lang="en-US" altLang="en-US"/>
          </a:p>
        </p:txBody>
      </p:sp>
    </p:spTree>
    <p:extLst>
      <p:ext uri="{BB962C8B-B14F-4D97-AF65-F5344CB8AC3E}">
        <p14:creationId xmlns:p14="http://schemas.microsoft.com/office/powerpoint/2010/main" val="19677433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79388" y="274638"/>
            <a:ext cx="9577387" cy="1143000"/>
          </a:xfrm>
        </p:spPr>
        <p:txBody>
          <a:bodyPr/>
          <a:lstStyle/>
          <a:p>
            <a:r>
              <a:rPr lang="en-US" altLang="en-US" dirty="0" smtClean="0"/>
              <a:t>Applications and Registrations from Greece</a:t>
            </a:r>
          </a:p>
        </p:txBody>
      </p:sp>
      <p:graphicFrame>
        <p:nvGraphicFramePr>
          <p:cNvPr id="5" name="Chart 4"/>
          <p:cNvGraphicFramePr>
            <a:graphicFrameLocks/>
          </p:cNvGraphicFramePr>
          <p:nvPr/>
        </p:nvGraphicFramePr>
        <p:xfrm>
          <a:off x="251520" y="1484784"/>
          <a:ext cx="8640960" cy="43924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59726295"/>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dirty="0" smtClean="0"/>
              <a:t>Designations of Greece </a:t>
            </a:r>
            <a:br>
              <a:rPr lang="en-US" altLang="en-US" dirty="0" smtClean="0"/>
            </a:br>
            <a:r>
              <a:rPr lang="en-US" altLang="en-US" sz="2800" dirty="0" smtClean="0"/>
              <a:t>(Greece and via the EU)</a:t>
            </a:r>
          </a:p>
        </p:txBody>
      </p:sp>
      <p:graphicFrame>
        <p:nvGraphicFramePr>
          <p:cNvPr id="4" name="Chart 3"/>
          <p:cNvGraphicFramePr>
            <a:graphicFrameLocks/>
          </p:cNvGraphicFramePr>
          <p:nvPr/>
        </p:nvGraphicFramePr>
        <p:xfrm>
          <a:off x="251520" y="1414462"/>
          <a:ext cx="8568952" cy="46068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33189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07950" y="274638"/>
            <a:ext cx="9036050" cy="1143000"/>
          </a:xfrm>
        </p:spPr>
        <p:txBody>
          <a:bodyPr/>
          <a:lstStyle/>
          <a:p>
            <a:r>
              <a:rPr lang="en-US" altLang="en-US" smtClean="0"/>
              <a:t>Top 10 Contracting Parties designating</a:t>
            </a:r>
            <a:br>
              <a:rPr lang="en-US" altLang="en-US" smtClean="0"/>
            </a:br>
            <a:r>
              <a:rPr lang="en-US" altLang="en-US" smtClean="0"/>
              <a:t>Greece in 2015 </a:t>
            </a:r>
          </a:p>
        </p:txBody>
      </p:sp>
      <p:graphicFrame>
        <p:nvGraphicFramePr>
          <p:cNvPr id="5" name="Chart 4"/>
          <p:cNvGraphicFramePr>
            <a:graphicFrameLocks/>
          </p:cNvGraphicFramePr>
          <p:nvPr/>
        </p:nvGraphicFramePr>
        <p:xfrm>
          <a:off x="827584" y="1412776"/>
          <a:ext cx="7416824" cy="5291236"/>
        </p:xfrm>
        <a:graphic>
          <a:graphicData uri="http://schemas.openxmlformats.org/drawingml/2006/chart">
            <c:chart xmlns:c="http://schemas.openxmlformats.org/drawingml/2006/chart" xmlns:r="http://schemas.openxmlformats.org/officeDocument/2006/relationships" r:id="rId2"/>
          </a:graphicData>
        </a:graphic>
      </p:graphicFrame>
      <p:sp>
        <p:nvSpPr>
          <p:cNvPr id="11268" name="TextBox 1"/>
          <p:cNvSpPr txBox="1">
            <a:spLocks noChangeArrowheads="1"/>
          </p:cNvSpPr>
          <p:nvPr/>
        </p:nvSpPr>
        <p:spPr bwMode="auto">
          <a:xfrm>
            <a:off x="-109538" y="1536700"/>
            <a:ext cx="2881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n-US" altLang="en-US" sz="1400"/>
              <a:t>Total designations:  1.371</a:t>
            </a:r>
          </a:p>
        </p:txBody>
      </p:sp>
      <p:graphicFrame>
        <p:nvGraphicFramePr>
          <p:cNvPr id="7" name="Chart 6"/>
          <p:cNvGraphicFramePr>
            <a:graphicFrameLocks/>
          </p:cNvGraphicFramePr>
          <p:nvPr/>
        </p:nvGraphicFramePr>
        <p:xfrm>
          <a:off x="1321122" y="1537196"/>
          <a:ext cx="7026151" cy="51173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01181855"/>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lstStyle/>
          <a:p>
            <a:r>
              <a:rPr lang="en-US" dirty="0" smtClean="0"/>
              <a:t>Short-term Future of the System </a:t>
            </a:r>
            <a:endParaRPr lang="en-US" dirty="0"/>
          </a:p>
        </p:txBody>
      </p:sp>
      <p:sp>
        <p:nvSpPr>
          <p:cNvPr id="3" name="Content Placeholder 2"/>
          <p:cNvSpPr>
            <a:spLocks noGrp="1"/>
          </p:cNvSpPr>
          <p:nvPr>
            <p:ph idx="1"/>
          </p:nvPr>
        </p:nvSpPr>
        <p:spPr>
          <a:xfrm>
            <a:off x="457200" y="1524000"/>
            <a:ext cx="8229600" cy="4602163"/>
          </a:xfrm>
        </p:spPr>
        <p:txBody>
          <a:bodyPr/>
          <a:lstStyle/>
          <a:p>
            <a:pPr marL="342900" lvl="1" indent="-342900"/>
            <a:r>
              <a:rPr lang="en-US" sz="2000" dirty="0"/>
              <a:t>Enlarging Membership </a:t>
            </a:r>
          </a:p>
          <a:p>
            <a:pPr lvl="1"/>
            <a:r>
              <a:rPr lang="en-US" sz="2000" dirty="0"/>
              <a:t>ASEAN </a:t>
            </a:r>
            <a:r>
              <a:rPr lang="en-US" sz="2000" dirty="0" smtClean="0"/>
              <a:t>countries -  Brunei Darussalam, Indonesia, Malaysia and Thailand</a:t>
            </a:r>
            <a:endParaRPr lang="en-US" sz="2000" dirty="0"/>
          </a:p>
          <a:p>
            <a:pPr lvl="1"/>
            <a:r>
              <a:rPr lang="en-US" sz="2000" dirty="0"/>
              <a:t>Canada</a:t>
            </a:r>
          </a:p>
          <a:p>
            <a:pPr lvl="1"/>
            <a:r>
              <a:rPr lang="en-US" sz="2000" dirty="0"/>
              <a:t>Caribbean </a:t>
            </a:r>
            <a:r>
              <a:rPr lang="en-US" sz="2000" dirty="0" smtClean="0"/>
              <a:t>countries – Trinidad and Tobago, and Jamaica</a:t>
            </a:r>
          </a:p>
          <a:p>
            <a:pPr lvl="1"/>
            <a:r>
              <a:rPr lang="en-US" sz="2000" dirty="0" smtClean="0"/>
              <a:t>African countries – Malawi and South Africa</a:t>
            </a:r>
          </a:p>
          <a:p>
            <a:pPr lvl="1"/>
            <a:r>
              <a:rPr lang="en-US" sz="2000" dirty="0" smtClean="0"/>
              <a:t>Latin American countries</a:t>
            </a:r>
          </a:p>
          <a:p>
            <a:pPr lvl="1"/>
            <a:r>
              <a:rPr lang="en-US" sz="2000" dirty="0" smtClean="0"/>
              <a:t>Arab Countries </a:t>
            </a:r>
          </a:p>
          <a:p>
            <a:pPr lvl="1"/>
            <a:endParaRPr lang="en-US" sz="2000" dirty="0" smtClean="0"/>
          </a:p>
          <a:p>
            <a:pPr marL="342900" lvl="1" indent="-342900"/>
            <a:r>
              <a:rPr lang="en-US" sz="2000" dirty="0"/>
              <a:t>Broad-based review of </a:t>
            </a:r>
            <a:r>
              <a:rPr lang="en-US" sz="2000" dirty="0" smtClean="0"/>
              <a:t>E-Services and development of an online Customer Resources Center</a:t>
            </a:r>
            <a:endParaRPr lang="en-US" sz="2000" dirty="0"/>
          </a:p>
          <a:p>
            <a:pPr marL="0" lvl="1" indent="0">
              <a:buNone/>
            </a:pPr>
            <a:endParaRPr lang="en-US" sz="2000" dirty="0" smtClean="0"/>
          </a:p>
          <a:p>
            <a:endParaRPr lang="en-US" dirty="0"/>
          </a:p>
        </p:txBody>
      </p:sp>
      <p:sp>
        <p:nvSpPr>
          <p:cNvPr id="4" name="Slide Number Placeholder 3"/>
          <p:cNvSpPr>
            <a:spLocks noGrp="1"/>
          </p:cNvSpPr>
          <p:nvPr>
            <p:ph type="sldNum" sz="quarter" idx="10"/>
          </p:nvPr>
        </p:nvSpPr>
        <p:spPr/>
        <p:txBody>
          <a:bodyPr/>
          <a:lstStyle/>
          <a:p>
            <a:pPr>
              <a:defRPr/>
            </a:pPr>
            <a:fld id="{0A3C2FA9-2A6C-4130-8C17-5C1E97E26736}" type="slidenum">
              <a:rPr lang="en-US" altLang="en-US" smtClean="0"/>
              <a:pPr>
                <a:defRPr/>
              </a:pPr>
              <a:t>95</a:t>
            </a:fld>
            <a:endParaRPr lang="en-US" altLang="en-US"/>
          </a:p>
        </p:txBody>
      </p:sp>
    </p:spTree>
    <p:extLst>
      <p:ext uri="{BB962C8B-B14F-4D97-AF65-F5344CB8AC3E}">
        <p14:creationId xmlns:p14="http://schemas.microsoft.com/office/powerpoint/2010/main" val="2967465124"/>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 Updated on the Madrid System</a:t>
            </a:r>
            <a:endParaRPr lang="en-US" dirty="0"/>
          </a:p>
        </p:txBody>
      </p:sp>
      <p:sp>
        <p:nvSpPr>
          <p:cNvPr id="3" name="Content Placeholder 2"/>
          <p:cNvSpPr>
            <a:spLocks noGrp="1"/>
          </p:cNvSpPr>
          <p:nvPr>
            <p:ph idx="1"/>
          </p:nvPr>
        </p:nvSpPr>
        <p:spPr>
          <a:xfrm>
            <a:off x="457200" y="1288301"/>
            <a:ext cx="8229600" cy="4267201"/>
          </a:xfrm>
        </p:spPr>
        <p:txBody>
          <a:bodyPr/>
          <a:lstStyle/>
          <a:p>
            <a:r>
              <a:rPr lang="en-US" sz="2000" dirty="0" smtClean="0"/>
              <a:t>Visit the Madrid Website </a:t>
            </a:r>
            <a:r>
              <a:rPr lang="en-US" sz="2000" dirty="0" smtClean="0">
                <a:hlinkClick r:id="rId3"/>
              </a:rPr>
              <a:t>www.wipon.int/madrid/en</a:t>
            </a:r>
            <a:endParaRPr lang="en-US" sz="2000" dirty="0" smtClean="0"/>
          </a:p>
          <a:p>
            <a:pPr marL="0" indent="0">
              <a:buNone/>
            </a:pPr>
            <a:r>
              <a:rPr lang="fr-CH" sz="2000" dirty="0"/>
              <a:t> </a:t>
            </a:r>
            <a:r>
              <a:rPr lang="fr-CH" sz="2000" dirty="0" smtClean="0"/>
              <a:t>  </a:t>
            </a:r>
            <a:endParaRPr lang="en-US" sz="2000" dirty="0" smtClean="0"/>
          </a:p>
          <a:p>
            <a:r>
              <a:rPr lang="en-US" sz="2000" dirty="0" smtClean="0"/>
              <a:t>Subscribe to</a:t>
            </a:r>
          </a:p>
          <a:p>
            <a:pPr marL="0" indent="0">
              <a:buNone/>
            </a:pPr>
            <a:r>
              <a:rPr lang="fr-CH" sz="2000" dirty="0" smtClean="0"/>
              <a:t>     </a:t>
            </a:r>
            <a:r>
              <a:rPr lang="en-US" sz="2000" dirty="0" smtClean="0">
                <a:hlinkClick r:id="rId4"/>
              </a:rPr>
              <a:t>Madrid Notices</a:t>
            </a:r>
            <a:r>
              <a:rPr lang="en-US" sz="2000" dirty="0" smtClean="0"/>
              <a:t>, </a:t>
            </a:r>
          </a:p>
          <a:p>
            <a:pPr marL="0" indent="0">
              <a:buNone/>
            </a:pPr>
            <a:r>
              <a:rPr lang="en-US" sz="2000" dirty="0" smtClean="0"/>
              <a:t>     our regular legal </a:t>
            </a:r>
          </a:p>
          <a:p>
            <a:pPr marL="0" indent="0">
              <a:buNone/>
            </a:pPr>
            <a:r>
              <a:rPr lang="en-US" sz="2000" dirty="0"/>
              <a:t> </a:t>
            </a:r>
            <a:r>
              <a:rPr lang="en-US" sz="2000" dirty="0" smtClean="0"/>
              <a:t>    and news updates</a:t>
            </a:r>
          </a:p>
          <a:p>
            <a:pPr marL="0" indent="0">
              <a:buNone/>
            </a:pPr>
            <a:endParaRPr lang="en-US" sz="2000" dirty="0"/>
          </a:p>
          <a:p>
            <a:r>
              <a:rPr lang="en-US" sz="2000" dirty="0" smtClean="0"/>
              <a:t>Sign up for</a:t>
            </a:r>
          </a:p>
          <a:p>
            <a:pPr marL="0" indent="0">
              <a:buNone/>
            </a:pPr>
            <a:r>
              <a:rPr lang="en-US" sz="2000" dirty="0"/>
              <a:t> </a:t>
            </a:r>
            <a:r>
              <a:rPr lang="en-US" sz="2000" dirty="0" smtClean="0"/>
              <a:t>    </a:t>
            </a:r>
            <a:r>
              <a:rPr lang="en-US" sz="2000" dirty="0" smtClean="0">
                <a:hlinkClick r:id="rId4"/>
              </a:rPr>
              <a:t>Madrid Highlights</a:t>
            </a:r>
            <a:r>
              <a:rPr lang="en-US" sz="2000" dirty="0" smtClean="0"/>
              <a:t>,  </a:t>
            </a:r>
          </a:p>
          <a:p>
            <a:pPr marL="0" indent="0">
              <a:buNone/>
            </a:pPr>
            <a:r>
              <a:rPr lang="en-US" sz="2000" dirty="0" smtClean="0"/>
              <a:t>     our </a:t>
            </a:r>
            <a:r>
              <a:rPr lang="en-US" sz="2000" dirty="0"/>
              <a:t>quarterly </a:t>
            </a:r>
            <a:r>
              <a:rPr lang="en-US" sz="2000" dirty="0" smtClean="0"/>
              <a:t>newsletter </a:t>
            </a:r>
          </a:p>
        </p:txBody>
      </p:sp>
      <p:sp>
        <p:nvSpPr>
          <p:cNvPr id="4" name="Slide Number Placeholder 3"/>
          <p:cNvSpPr>
            <a:spLocks noGrp="1"/>
          </p:cNvSpPr>
          <p:nvPr>
            <p:ph type="sldNum" sz="quarter" idx="10"/>
          </p:nvPr>
        </p:nvSpPr>
        <p:spPr/>
        <p:txBody>
          <a:bodyPr/>
          <a:lstStyle/>
          <a:p>
            <a:pPr>
              <a:defRPr/>
            </a:pPr>
            <a:fld id="{0A3C2FA9-2A6C-4130-8C17-5C1E97E26736}" type="slidenum">
              <a:rPr lang="en-US" altLang="en-US" smtClean="0"/>
              <a:pPr>
                <a:defRPr/>
              </a:pPr>
              <a:t>96</a:t>
            </a:fld>
            <a:endParaRPr lang="en-US" altLang="en-US"/>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7102" y="1905000"/>
            <a:ext cx="5427812" cy="3810000"/>
          </a:xfrm>
          <a:prstGeom prst="rect">
            <a:avLst/>
          </a:prstGeom>
        </p:spPr>
      </p:pic>
    </p:spTree>
    <p:extLst>
      <p:ext uri="{BB962C8B-B14F-4D97-AF65-F5344CB8AC3E}">
        <p14:creationId xmlns:p14="http://schemas.microsoft.com/office/powerpoint/2010/main" val="3068239233"/>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rmAutofit/>
          </a:bodyPr>
          <a:lstStyle/>
          <a:p>
            <a:pPr algn="l" fontAlgn="base">
              <a:spcAft>
                <a:spcPct val="0"/>
              </a:spcAft>
            </a:pPr>
            <a:r>
              <a:rPr lang="fr-CH" altLang="en-US" sz="3000" b="1" dirty="0">
                <a:solidFill>
                  <a:srgbClr val="70899B"/>
                </a:solidFill>
              </a:rPr>
              <a:t>Industrial Designs</a:t>
            </a:r>
            <a:endParaRPr lang="en-US" altLang="en-US" sz="3000" b="1" dirty="0">
              <a:solidFill>
                <a:srgbClr val="70899B"/>
              </a:solidFill>
            </a:endParaRPr>
          </a:p>
        </p:txBody>
      </p:sp>
      <p:pic>
        <p:nvPicPr>
          <p:cNvPr id="4099" name="Picture 2" descr="http://www.wipo.int/ipdl/IPDL-IMAGES/HAGUE-BULL-IMAGES/201102/074502/m001_00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2362200"/>
            <a:ext cx="3352800" cy="1749425"/>
          </a:xfrm>
          <a:noFill/>
          <a:extLst>
            <a:ext uri="{909E8E84-426E-40dd-AFC4-6F175D3DCCD1}">
              <a14:hiddenFill xmlns:a14="http://schemas.microsoft.com/office/drawing/2010/main">
                <a:solidFill>
                  <a:srgbClr val="FFFFFF"/>
                </a:solidFill>
              </a14:hiddenFill>
            </a:ext>
          </a:extLst>
        </p:spPr>
      </p:pic>
      <p:pic>
        <p:nvPicPr>
          <p:cNvPr id="4100" name="Picture 4" descr="http://www.wipo.int/idpub/16_2014/083330/m001_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524000"/>
            <a:ext cx="1455738"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2" descr="D:\Users\staniev\Desktop\m009_0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201863"/>
            <a:ext cx="3586163"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p:cNvSpPr>
            <a:spLocks noChangeArrowheads="1"/>
          </p:cNvSpPr>
          <p:nvPr/>
        </p:nvSpPr>
        <p:spPr bwMode="auto">
          <a:xfrm>
            <a:off x="685800" y="5075238"/>
            <a:ext cx="8001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Blip>
                <a:blip r:embed="rId6"/>
              </a:buBlip>
              <a:defRPr sz="2400">
                <a:solidFill>
                  <a:schemeClr val="tx1"/>
                </a:solidFill>
                <a:latin typeface="Arial" charset="0"/>
                <a:cs typeface="Arial" charset="0"/>
              </a:defRPr>
            </a:lvl1pPr>
            <a:lvl2pPr marL="742950" indent="-285750" algn="l" eaLnBrk="0" hangingPunct="0">
              <a:spcBef>
                <a:spcPct val="20000"/>
              </a:spcBef>
              <a:buBlip>
                <a:blip r:embed="rId6"/>
              </a:buBlip>
              <a:defRPr sz="2400">
                <a:solidFill>
                  <a:schemeClr val="tx1"/>
                </a:solidFill>
                <a:latin typeface="Arial" charset="0"/>
                <a:cs typeface="Arial" charset="0"/>
              </a:defRPr>
            </a:lvl2pPr>
            <a:lvl3pPr marL="1143000" indent="-228600" algn="l" eaLnBrk="0" hangingPunct="0">
              <a:spcBef>
                <a:spcPct val="20000"/>
              </a:spcBef>
              <a:buBlip>
                <a:blip r:embed="rId6"/>
              </a:buBlip>
              <a:defRPr sz="2400">
                <a:solidFill>
                  <a:schemeClr val="tx1"/>
                </a:solidFill>
                <a:latin typeface="Arial" charset="0"/>
                <a:cs typeface="Arial" charset="0"/>
              </a:defRPr>
            </a:lvl3pPr>
            <a:lvl4pPr marL="1600200" indent="-228600" algn="l" eaLnBrk="0" hangingPunct="0">
              <a:spcBef>
                <a:spcPct val="20000"/>
              </a:spcBef>
              <a:buBlip>
                <a:blip r:embed="rId6"/>
              </a:buBlip>
              <a:defRPr sz="2400">
                <a:solidFill>
                  <a:schemeClr val="tx1"/>
                </a:solidFill>
                <a:latin typeface="Arial" charset="0"/>
                <a:cs typeface="Arial" charset="0"/>
              </a:defRPr>
            </a:lvl4pPr>
            <a:lvl5pPr marL="2057400" indent="-228600" algn="l" eaLnBrk="0" hangingPunct="0">
              <a:spcBef>
                <a:spcPct val="20000"/>
              </a:spcBef>
              <a:buBlip>
                <a:blip r:embed="rId6"/>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6"/>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6"/>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6"/>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6"/>
              </a:buBlip>
              <a:defRPr sz="2400">
                <a:solidFill>
                  <a:schemeClr val="tx1"/>
                </a:solidFill>
                <a:latin typeface="Arial" charset="0"/>
                <a:cs typeface="Arial" charset="0"/>
              </a:defRPr>
            </a:lvl9pPr>
          </a:lstStyle>
          <a:p>
            <a:pPr algn="ctr" eaLnBrk="1" hangingPunct="1">
              <a:spcBef>
                <a:spcPct val="50000"/>
              </a:spcBef>
              <a:buFontTx/>
              <a:buNone/>
            </a:pPr>
            <a:r>
              <a:rPr lang="fr-CH" altLang="en-US" sz="1200" b="1" dirty="0" smtClean="0">
                <a:latin typeface="Calibri" pitchFamily="34" charset="0"/>
              </a:rPr>
              <a:t>DM/074502                                                  DM/083330                                                               </a:t>
            </a:r>
            <a:r>
              <a:rPr lang="fr-CH" altLang="en-US" sz="1200" b="1" dirty="0">
                <a:latin typeface="Calibri" pitchFamily="34" charset="0"/>
              </a:rPr>
              <a:t>DM/081900</a:t>
            </a:r>
          </a:p>
        </p:txBody>
      </p:sp>
    </p:spTree>
    <p:extLst>
      <p:ext uri="{BB962C8B-B14F-4D97-AF65-F5344CB8AC3E}">
        <p14:creationId xmlns:p14="http://schemas.microsoft.com/office/powerpoint/2010/main" val="2420689482"/>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274638"/>
            <a:ext cx="8229600" cy="639762"/>
          </a:xfrm>
        </p:spPr>
        <p:txBody>
          <a:bodyPr>
            <a:normAutofit/>
          </a:bodyPr>
          <a:lstStyle/>
          <a:p>
            <a:pPr algn="l" fontAlgn="base">
              <a:spcAft>
                <a:spcPct val="0"/>
              </a:spcAft>
            </a:pPr>
            <a:r>
              <a:rPr lang="en-US" altLang="en-US" sz="3000" b="1" dirty="0">
                <a:solidFill>
                  <a:srgbClr val="70899B"/>
                </a:solidFill>
              </a:rPr>
              <a:t>Independent filings vs. Hague Route</a:t>
            </a:r>
          </a:p>
        </p:txBody>
      </p:sp>
      <p:sp>
        <p:nvSpPr>
          <p:cNvPr id="9219" name="Rectangle 5"/>
          <p:cNvSpPr>
            <a:spLocks noChangeArrowheads="1"/>
          </p:cNvSpPr>
          <p:nvPr/>
        </p:nvSpPr>
        <p:spPr bwMode="auto">
          <a:xfrm>
            <a:off x="3443288" y="865188"/>
            <a:ext cx="218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lang="en-US" altLang="en-US" sz="1600" b="1">
                <a:solidFill>
                  <a:srgbClr val="002060"/>
                </a:solidFill>
              </a:rPr>
              <a:t>Direct/Paris Route</a:t>
            </a:r>
            <a:endParaRPr lang="en-US" altLang="en-US" sz="1600">
              <a:solidFill>
                <a:srgbClr val="002060"/>
              </a:solidFill>
            </a:endParaRPr>
          </a:p>
        </p:txBody>
      </p:sp>
      <p:sp>
        <p:nvSpPr>
          <p:cNvPr id="9220" name="Rectangle 7"/>
          <p:cNvSpPr>
            <a:spLocks noChangeArrowheads="1"/>
          </p:cNvSpPr>
          <p:nvPr/>
        </p:nvSpPr>
        <p:spPr bwMode="auto">
          <a:xfrm>
            <a:off x="3471863" y="4038600"/>
            <a:ext cx="2249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lang="en-US" altLang="en-US" sz="1600" b="1">
                <a:solidFill>
                  <a:srgbClr val="002060"/>
                </a:solidFill>
              </a:rPr>
              <a:t>The Hague System</a:t>
            </a:r>
            <a:endParaRPr lang="en-US" altLang="en-US" sz="1600">
              <a:solidFill>
                <a:srgbClr val="002060"/>
              </a:solidFill>
            </a:endParaRPr>
          </a:p>
        </p:txBody>
      </p:sp>
      <p:pic>
        <p:nvPicPr>
          <p:cNvPr id="9221" name="Picture 3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411288"/>
            <a:ext cx="6859588" cy="282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3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213" y="4495800"/>
            <a:ext cx="8078787" cy="141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3608907"/>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a:bodyPr>
          <a:lstStyle/>
          <a:p>
            <a:pPr algn="l" fontAlgn="base">
              <a:spcAft>
                <a:spcPct val="0"/>
              </a:spcAft>
              <a:defRPr/>
            </a:pPr>
            <a:r>
              <a:rPr lang="en-US" altLang="en-US" sz="3000" b="1" dirty="0">
                <a:solidFill>
                  <a:srgbClr val="70899B"/>
                </a:solidFill>
              </a:rPr>
              <a:t>Hague Union</a:t>
            </a:r>
          </a:p>
        </p:txBody>
      </p:sp>
      <p:sp>
        <p:nvSpPr>
          <p:cNvPr id="3075" name="Rectangle 1971"/>
          <p:cNvSpPr>
            <a:spLocks noGrp="1" noChangeArrowheads="1"/>
          </p:cNvSpPr>
          <p:nvPr>
            <p:ph sz="half" idx="1"/>
          </p:nvPr>
        </p:nvSpPr>
        <p:spPr>
          <a:xfrm>
            <a:off x="2843213" y="5734050"/>
            <a:ext cx="4465637" cy="936625"/>
          </a:xfrm>
          <a:noFill/>
          <a:extLst>
            <a:ext uri="{91240B29-F687-4f45-9708-019B960494DF}">
              <a14:hiddenLine xmlns:a14="http://schemas.microsoft.com/office/drawing/2010/main" w="12700">
                <a:solidFill>
                  <a:schemeClr val="tx1"/>
                </a:solidFill>
                <a:miter lim="800000"/>
                <a:headEnd/>
                <a:tailEnd/>
              </a14:hiddenLine>
            </a:ext>
          </a:extLst>
        </p:spPr>
        <p:txBody>
          <a:bodyPr/>
          <a:lstStyle/>
          <a:p>
            <a:pPr marL="0" indent="0" eaLnBrk="1" hangingPunct="1">
              <a:spcBef>
                <a:spcPct val="0"/>
              </a:spcBef>
              <a:buFontTx/>
              <a:buNone/>
              <a:tabLst>
                <a:tab pos="2857500" algn="l"/>
              </a:tabLst>
            </a:pPr>
            <a:r>
              <a:rPr lang="en-US" altLang="en-US" sz="1500" b="1" dirty="0" smtClean="0">
                <a:solidFill>
                  <a:srgbClr val="0033CC"/>
                </a:solidFill>
              </a:rPr>
              <a:t>50 Geneva Act (1999) </a:t>
            </a:r>
            <a:r>
              <a:rPr lang="en-US" altLang="en-US" sz="1200" b="1" dirty="0" smtClean="0">
                <a:solidFill>
                  <a:srgbClr val="0033CC"/>
                </a:solidFill>
              </a:rPr>
              <a:t>(including EU and OAPI)</a:t>
            </a:r>
            <a:r>
              <a:rPr lang="en-US" altLang="en-US" sz="1500" b="1" dirty="0" smtClean="0">
                <a:solidFill>
                  <a:srgbClr val="0033CC"/>
                </a:solidFill>
              </a:rPr>
              <a:t> </a:t>
            </a:r>
          </a:p>
          <a:p>
            <a:pPr marL="0" indent="0" eaLnBrk="1" hangingPunct="1">
              <a:spcBef>
                <a:spcPct val="0"/>
              </a:spcBef>
              <a:buFontTx/>
              <a:buNone/>
              <a:tabLst>
                <a:tab pos="2857500" algn="l"/>
              </a:tabLst>
            </a:pPr>
            <a:r>
              <a:rPr lang="en-US" altLang="en-US" sz="1500" b="1" dirty="0" smtClean="0">
                <a:solidFill>
                  <a:srgbClr val="CC0000"/>
                </a:solidFill>
              </a:rPr>
              <a:t>15 Hague Act (1960)</a:t>
            </a:r>
            <a:br>
              <a:rPr lang="en-US" altLang="en-US" sz="1500" b="1" dirty="0" smtClean="0">
                <a:solidFill>
                  <a:srgbClr val="CC0000"/>
                </a:solidFill>
              </a:rPr>
            </a:br>
            <a:endParaRPr lang="en-US" altLang="en-US" sz="800" b="1" dirty="0" smtClean="0">
              <a:solidFill>
                <a:srgbClr val="CC0000"/>
              </a:solidFill>
            </a:endParaRPr>
          </a:p>
          <a:p>
            <a:pPr marL="0" indent="0" eaLnBrk="1" hangingPunct="1">
              <a:spcBef>
                <a:spcPct val="0"/>
              </a:spcBef>
              <a:buFontTx/>
              <a:buNone/>
              <a:tabLst>
                <a:tab pos="2857500" algn="l"/>
              </a:tabLst>
            </a:pPr>
            <a:r>
              <a:rPr lang="fr-CH" altLang="en-US" sz="1500" b="1" dirty="0" smtClean="0"/>
              <a:t>65 </a:t>
            </a:r>
            <a:r>
              <a:rPr lang="fr-CH" altLang="en-US" sz="1500" b="1" dirty="0" err="1" smtClean="0"/>
              <a:t>Contracting</a:t>
            </a:r>
            <a:r>
              <a:rPr lang="fr-CH" altLang="en-US" sz="1500" b="1" dirty="0" smtClean="0"/>
              <a:t> Parties</a:t>
            </a:r>
            <a:endParaRPr lang="en-US" altLang="en-US" sz="1500" b="1" dirty="0" smtClean="0"/>
          </a:p>
        </p:txBody>
      </p:sp>
      <p:sp>
        <p:nvSpPr>
          <p:cNvPr id="3076" name="Line 1972"/>
          <p:cNvSpPr>
            <a:spLocks noChangeShapeType="1"/>
          </p:cNvSpPr>
          <p:nvPr/>
        </p:nvSpPr>
        <p:spPr bwMode="auto">
          <a:xfrm>
            <a:off x="2914650" y="6308725"/>
            <a:ext cx="37449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3077" name="Group 5681"/>
          <p:cNvGrpSpPr>
            <a:grpSpLocks/>
          </p:cNvGrpSpPr>
          <p:nvPr/>
        </p:nvGrpSpPr>
        <p:grpSpPr bwMode="auto">
          <a:xfrm>
            <a:off x="179388" y="1458913"/>
            <a:ext cx="8785225" cy="4654550"/>
            <a:chOff x="113" y="919"/>
            <a:chExt cx="5534" cy="2932"/>
          </a:xfrm>
        </p:grpSpPr>
        <p:sp>
          <p:nvSpPr>
            <p:cNvPr id="3078" name="Freeform 5219"/>
            <p:cNvSpPr>
              <a:spLocks/>
            </p:cNvSpPr>
            <p:nvPr/>
          </p:nvSpPr>
          <p:spPr bwMode="auto">
            <a:xfrm>
              <a:off x="1488" y="3804"/>
              <a:ext cx="65" cy="47"/>
            </a:xfrm>
            <a:custGeom>
              <a:avLst/>
              <a:gdLst>
                <a:gd name="T0" fmla="*/ 8 w 59"/>
                <a:gd name="T1" fmla="*/ 14 h 38"/>
                <a:gd name="T2" fmla="*/ 0 w 59"/>
                <a:gd name="T3" fmla="*/ 0 h 38"/>
                <a:gd name="T4" fmla="*/ 10 w 59"/>
                <a:gd name="T5" fmla="*/ 37 h 38"/>
                <a:gd name="T6" fmla="*/ 22 w 59"/>
                <a:gd name="T7" fmla="*/ 72 h 38"/>
                <a:gd name="T8" fmla="*/ 51 w 59"/>
                <a:gd name="T9" fmla="*/ 72 h 38"/>
                <a:gd name="T10" fmla="*/ 79 w 59"/>
                <a:gd name="T11" fmla="*/ 72 h 38"/>
                <a:gd name="T12" fmla="*/ 76 w 59"/>
                <a:gd name="T13" fmla="*/ 63 h 38"/>
                <a:gd name="T14" fmla="*/ 35 w 59"/>
                <a:gd name="T15" fmla="*/ 46 h 38"/>
                <a:gd name="T16" fmla="*/ 8 w 59"/>
                <a:gd name="T17" fmla="*/ 14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3079" name="Freeform 5220"/>
            <p:cNvSpPr>
              <a:spLocks/>
            </p:cNvSpPr>
            <p:nvPr/>
          </p:nvSpPr>
          <p:spPr bwMode="auto">
            <a:xfrm>
              <a:off x="1452" y="3802"/>
              <a:ext cx="53" cy="49"/>
            </a:xfrm>
            <a:custGeom>
              <a:avLst/>
              <a:gdLst>
                <a:gd name="T0" fmla="*/ 44 w 47"/>
                <a:gd name="T1" fmla="*/ 2 h 40"/>
                <a:gd name="T2" fmla="*/ 54 w 47"/>
                <a:gd name="T3" fmla="*/ 39 h 40"/>
                <a:gd name="T4" fmla="*/ 68 w 47"/>
                <a:gd name="T5" fmla="*/ 74 h 40"/>
                <a:gd name="T6" fmla="*/ 61 w 47"/>
                <a:gd name="T7" fmla="*/ 74 h 40"/>
                <a:gd name="T8" fmla="*/ 52 w 47"/>
                <a:gd name="T9" fmla="*/ 74 h 40"/>
                <a:gd name="T10" fmla="*/ 27 w 47"/>
                <a:gd name="T11" fmla="*/ 67 h 40"/>
                <a:gd name="T12" fmla="*/ 20 w 47"/>
                <a:gd name="T13" fmla="*/ 67 h 40"/>
                <a:gd name="T14" fmla="*/ 0 w 47"/>
                <a:gd name="T15" fmla="*/ 65 h 40"/>
                <a:gd name="T16" fmla="*/ 3 w 47"/>
                <a:gd name="T17" fmla="*/ 65 h 40"/>
                <a:gd name="T18" fmla="*/ 18 w 47"/>
                <a:gd name="T19" fmla="*/ 60 h 40"/>
                <a:gd name="T20" fmla="*/ 24 w 47"/>
                <a:gd name="T21" fmla="*/ 65 h 40"/>
                <a:gd name="T22" fmla="*/ 30 w 47"/>
                <a:gd name="T23" fmla="*/ 65 h 40"/>
                <a:gd name="T24" fmla="*/ 18 w 47"/>
                <a:gd name="T25" fmla="*/ 55 h 40"/>
                <a:gd name="T26" fmla="*/ 34 w 47"/>
                <a:gd name="T27" fmla="*/ 60 h 40"/>
                <a:gd name="T28" fmla="*/ 37 w 47"/>
                <a:gd name="T29" fmla="*/ 60 h 40"/>
                <a:gd name="T30" fmla="*/ 52 w 47"/>
                <a:gd name="T31" fmla="*/ 65 h 40"/>
                <a:gd name="T32" fmla="*/ 54 w 47"/>
                <a:gd name="T33" fmla="*/ 65 h 40"/>
                <a:gd name="T34" fmla="*/ 27 w 47"/>
                <a:gd name="T35" fmla="*/ 42 h 40"/>
                <a:gd name="T36" fmla="*/ 37 w 47"/>
                <a:gd name="T37" fmla="*/ 31 h 40"/>
                <a:gd name="T38" fmla="*/ 20 w 47"/>
                <a:gd name="T39" fmla="*/ 31 h 40"/>
                <a:gd name="T40" fmla="*/ 18 w 47"/>
                <a:gd name="T41" fmla="*/ 7 h 40"/>
                <a:gd name="T42" fmla="*/ 24 w 47"/>
                <a:gd name="T43" fmla="*/ 0 h 40"/>
                <a:gd name="T44" fmla="*/ 44 w 47"/>
                <a:gd name="T45" fmla="*/ 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prstDash val="solid"/>
              <a:round/>
              <a:headEnd/>
              <a:tailEnd/>
            </a:ln>
          </p:spPr>
          <p:txBody>
            <a:bodyPr/>
            <a:lstStyle/>
            <a:p>
              <a:endParaRPr lang="en-US"/>
            </a:p>
          </p:txBody>
        </p:sp>
        <p:sp>
          <p:nvSpPr>
            <p:cNvPr id="3080" name="Freeform 5221"/>
            <p:cNvSpPr>
              <a:spLocks/>
            </p:cNvSpPr>
            <p:nvPr/>
          </p:nvSpPr>
          <p:spPr bwMode="auto">
            <a:xfrm>
              <a:off x="1294" y="3034"/>
              <a:ext cx="194" cy="796"/>
            </a:xfrm>
            <a:custGeom>
              <a:avLst/>
              <a:gdLst>
                <a:gd name="T0" fmla="*/ 24 w 173"/>
                <a:gd name="T1" fmla="*/ 484 h 643"/>
                <a:gd name="T2" fmla="*/ 27 w 173"/>
                <a:gd name="T3" fmla="*/ 566 h 643"/>
                <a:gd name="T4" fmla="*/ 20 w 173"/>
                <a:gd name="T5" fmla="*/ 655 h 643"/>
                <a:gd name="T6" fmla="*/ 31 w 173"/>
                <a:gd name="T7" fmla="*/ 727 h 643"/>
                <a:gd name="T8" fmla="*/ 46 w 173"/>
                <a:gd name="T9" fmla="*/ 816 h 643"/>
                <a:gd name="T10" fmla="*/ 63 w 173"/>
                <a:gd name="T11" fmla="*/ 816 h 643"/>
                <a:gd name="T12" fmla="*/ 73 w 173"/>
                <a:gd name="T13" fmla="*/ 838 h 643"/>
                <a:gd name="T14" fmla="*/ 73 w 173"/>
                <a:gd name="T15" fmla="*/ 865 h 643"/>
                <a:gd name="T16" fmla="*/ 87 w 173"/>
                <a:gd name="T17" fmla="*/ 915 h 643"/>
                <a:gd name="T18" fmla="*/ 83 w 173"/>
                <a:gd name="T19" fmla="*/ 942 h 643"/>
                <a:gd name="T20" fmla="*/ 83 w 173"/>
                <a:gd name="T21" fmla="*/ 971 h 643"/>
                <a:gd name="T22" fmla="*/ 78 w 173"/>
                <a:gd name="T23" fmla="*/ 973 h 643"/>
                <a:gd name="T24" fmla="*/ 68 w 173"/>
                <a:gd name="T25" fmla="*/ 959 h 643"/>
                <a:gd name="T26" fmla="*/ 54 w 173"/>
                <a:gd name="T27" fmla="*/ 987 h 643"/>
                <a:gd name="T28" fmla="*/ 87 w 173"/>
                <a:gd name="T29" fmla="*/ 1005 h 643"/>
                <a:gd name="T30" fmla="*/ 78 w 173"/>
                <a:gd name="T31" fmla="*/ 1019 h 643"/>
                <a:gd name="T32" fmla="*/ 104 w 173"/>
                <a:gd name="T33" fmla="*/ 1029 h 643"/>
                <a:gd name="T34" fmla="*/ 83 w 173"/>
                <a:gd name="T35" fmla="*/ 1031 h 643"/>
                <a:gd name="T36" fmla="*/ 104 w 173"/>
                <a:gd name="T37" fmla="*/ 1084 h 643"/>
                <a:gd name="T38" fmla="*/ 117 w 173"/>
                <a:gd name="T39" fmla="*/ 1108 h 643"/>
                <a:gd name="T40" fmla="*/ 135 w 173"/>
                <a:gd name="T41" fmla="*/ 1140 h 643"/>
                <a:gd name="T42" fmla="*/ 144 w 173"/>
                <a:gd name="T43" fmla="*/ 1154 h 643"/>
                <a:gd name="T44" fmla="*/ 154 w 173"/>
                <a:gd name="T45" fmla="*/ 1183 h 643"/>
                <a:gd name="T46" fmla="*/ 166 w 173"/>
                <a:gd name="T47" fmla="*/ 1197 h 643"/>
                <a:gd name="T48" fmla="*/ 207 w 173"/>
                <a:gd name="T49" fmla="*/ 1180 h 643"/>
                <a:gd name="T50" fmla="*/ 210 w 173"/>
                <a:gd name="T51" fmla="*/ 1161 h 643"/>
                <a:gd name="T52" fmla="*/ 147 w 173"/>
                <a:gd name="T53" fmla="*/ 1117 h 643"/>
                <a:gd name="T54" fmla="*/ 130 w 173"/>
                <a:gd name="T55" fmla="*/ 1050 h 643"/>
                <a:gd name="T56" fmla="*/ 120 w 173"/>
                <a:gd name="T57" fmla="*/ 947 h 643"/>
                <a:gd name="T58" fmla="*/ 120 w 173"/>
                <a:gd name="T59" fmla="*/ 915 h 643"/>
                <a:gd name="T60" fmla="*/ 83 w 173"/>
                <a:gd name="T61" fmla="*/ 848 h 643"/>
                <a:gd name="T62" fmla="*/ 71 w 173"/>
                <a:gd name="T63" fmla="*/ 740 h 643"/>
                <a:gd name="T64" fmla="*/ 68 w 173"/>
                <a:gd name="T65" fmla="*/ 672 h 643"/>
                <a:gd name="T66" fmla="*/ 68 w 173"/>
                <a:gd name="T67" fmla="*/ 600 h 643"/>
                <a:gd name="T68" fmla="*/ 54 w 173"/>
                <a:gd name="T69" fmla="*/ 508 h 643"/>
                <a:gd name="T70" fmla="*/ 50 w 173"/>
                <a:gd name="T71" fmla="*/ 433 h 643"/>
                <a:gd name="T72" fmla="*/ 54 w 173"/>
                <a:gd name="T73" fmla="*/ 359 h 643"/>
                <a:gd name="T74" fmla="*/ 63 w 173"/>
                <a:gd name="T75" fmla="*/ 302 h 643"/>
                <a:gd name="T76" fmla="*/ 83 w 173"/>
                <a:gd name="T77" fmla="*/ 220 h 643"/>
                <a:gd name="T78" fmla="*/ 68 w 173"/>
                <a:gd name="T79" fmla="*/ 175 h 643"/>
                <a:gd name="T80" fmla="*/ 41 w 173"/>
                <a:gd name="T81" fmla="*/ 85 h 643"/>
                <a:gd name="T82" fmla="*/ 24 w 173"/>
                <a:gd name="T83" fmla="*/ 19 h 643"/>
                <a:gd name="T84" fmla="*/ 3 w 173"/>
                <a:gd name="T85" fmla="*/ 26 h 643"/>
                <a:gd name="T86" fmla="*/ 10 w 173"/>
                <a:gd name="T87" fmla="*/ 118 h 643"/>
                <a:gd name="T88" fmla="*/ 10 w 173"/>
                <a:gd name="T89" fmla="*/ 207 h 643"/>
                <a:gd name="T90" fmla="*/ 13 w 173"/>
                <a:gd name="T91" fmla="*/ 333 h 643"/>
                <a:gd name="T92" fmla="*/ 17 w 173"/>
                <a:gd name="T93" fmla="*/ 433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prstDash val="solid"/>
              <a:round/>
              <a:headEnd/>
              <a:tailEnd/>
            </a:ln>
          </p:spPr>
          <p:txBody>
            <a:bodyPr/>
            <a:lstStyle/>
            <a:p>
              <a:endParaRPr lang="en-US"/>
            </a:p>
          </p:txBody>
        </p:sp>
        <p:sp>
          <p:nvSpPr>
            <p:cNvPr id="3081" name="Freeform 5222"/>
            <p:cNvSpPr>
              <a:spLocks/>
            </p:cNvSpPr>
            <p:nvPr/>
          </p:nvSpPr>
          <p:spPr bwMode="auto">
            <a:xfrm>
              <a:off x="4447" y="2495"/>
              <a:ext cx="167" cy="133"/>
            </a:xfrm>
            <a:custGeom>
              <a:avLst/>
              <a:gdLst>
                <a:gd name="T0" fmla="*/ 160 w 149"/>
                <a:gd name="T1" fmla="*/ 0 h 107"/>
                <a:gd name="T2" fmla="*/ 174 w 149"/>
                <a:gd name="T3" fmla="*/ 14 h 107"/>
                <a:gd name="T4" fmla="*/ 170 w 149"/>
                <a:gd name="T5" fmla="*/ 37 h 107"/>
                <a:gd name="T6" fmla="*/ 179 w 149"/>
                <a:gd name="T7" fmla="*/ 26 h 107"/>
                <a:gd name="T8" fmla="*/ 179 w 149"/>
                <a:gd name="T9" fmla="*/ 37 h 107"/>
                <a:gd name="T10" fmla="*/ 184 w 149"/>
                <a:gd name="T11" fmla="*/ 40 h 107"/>
                <a:gd name="T12" fmla="*/ 210 w 149"/>
                <a:gd name="T13" fmla="*/ 56 h 107"/>
                <a:gd name="T14" fmla="*/ 189 w 149"/>
                <a:gd name="T15" fmla="*/ 70 h 107"/>
                <a:gd name="T16" fmla="*/ 194 w 149"/>
                <a:gd name="T17" fmla="*/ 82 h 107"/>
                <a:gd name="T18" fmla="*/ 177 w 149"/>
                <a:gd name="T19" fmla="*/ 89 h 107"/>
                <a:gd name="T20" fmla="*/ 174 w 149"/>
                <a:gd name="T21" fmla="*/ 96 h 107"/>
                <a:gd name="T22" fmla="*/ 156 w 149"/>
                <a:gd name="T23" fmla="*/ 89 h 107"/>
                <a:gd name="T24" fmla="*/ 137 w 149"/>
                <a:gd name="T25" fmla="*/ 87 h 107"/>
                <a:gd name="T26" fmla="*/ 131 w 149"/>
                <a:gd name="T27" fmla="*/ 113 h 107"/>
                <a:gd name="T28" fmla="*/ 127 w 149"/>
                <a:gd name="T29" fmla="*/ 135 h 107"/>
                <a:gd name="T30" fmla="*/ 119 w 149"/>
                <a:gd name="T31" fmla="*/ 150 h 107"/>
                <a:gd name="T32" fmla="*/ 110 w 149"/>
                <a:gd name="T33" fmla="*/ 183 h 107"/>
                <a:gd name="T34" fmla="*/ 94 w 149"/>
                <a:gd name="T35" fmla="*/ 190 h 107"/>
                <a:gd name="T36" fmla="*/ 63 w 149"/>
                <a:gd name="T37" fmla="*/ 183 h 107"/>
                <a:gd name="T38" fmla="*/ 56 w 149"/>
                <a:gd name="T39" fmla="*/ 196 h 107"/>
                <a:gd name="T40" fmla="*/ 27 w 149"/>
                <a:gd name="T41" fmla="*/ 205 h 107"/>
                <a:gd name="T42" fmla="*/ 8 w 149"/>
                <a:gd name="T43" fmla="*/ 186 h 107"/>
                <a:gd name="T44" fmla="*/ 0 w 149"/>
                <a:gd name="T45" fmla="*/ 164 h 107"/>
                <a:gd name="T46" fmla="*/ 0 w 149"/>
                <a:gd name="T47" fmla="*/ 168 h 107"/>
                <a:gd name="T48" fmla="*/ 17 w 149"/>
                <a:gd name="T49" fmla="*/ 183 h 107"/>
                <a:gd name="T50" fmla="*/ 37 w 149"/>
                <a:gd name="T51" fmla="*/ 186 h 107"/>
                <a:gd name="T52" fmla="*/ 34 w 149"/>
                <a:gd name="T53" fmla="*/ 186 h 107"/>
                <a:gd name="T54" fmla="*/ 34 w 149"/>
                <a:gd name="T55" fmla="*/ 183 h 107"/>
                <a:gd name="T56" fmla="*/ 37 w 149"/>
                <a:gd name="T57" fmla="*/ 164 h 107"/>
                <a:gd name="T58" fmla="*/ 37 w 149"/>
                <a:gd name="T59" fmla="*/ 159 h 107"/>
                <a:gd name="T60" fmla="*/ 41 w 149"/>
                <a:gd name="T61" fmla="*/ 145 h 107"/>
                <a:gd name="T62" fmla="*/ 56 w 149"/>
                <a:gd name="T63" fmla="*/ 135 h 107"/>
                <a:gd name="T64" fmla="*/ 71 w 149"/>
                <a:gd name="T65" fmla="*/ 133 h 107"/>
                <a:gd name="T66" fmla="*/ 83 w 149"/>
                <a:gd name="T67" fmla="*/ 106 h 107"/>
                <a:gd name="T68" fmla="*/ 96 w 149"/>
                <a:gd name="T69" fmla="*/ 82 h 107"/>
                <a:gd name="T70" fmla="*/ 106 w 149"/>
                <a:gd name="T71" fmla="*/ 96 h 107"/>
                <a:gd name="T72" fmla="*/ 114 w 149"/>
                <a:gd name="T73" fmla="*/ 82 h 107"/>
                <a:gd name="T74" fmla="*/ 117 w 149"/>
                <a:gd name="T75" fmla="*/ 70 h 107"/>
                <a:gd name="T76" fmla="*/ 124 w 149"/>
                <a:gd name="T77" fmla="*/ 87 h 107"/>
                <a:gd name="T78" fmla="*/ 124 w 149"/>
                <a:gd name="T79" fmla="*/ 72 h 107"/>
                <a:gd name="T80" fmla="*/ 127 w 149"/>
                <a:gd name="T81" fmla="*/ 63 h 107"/>
                <a:gd name="T82" fmla="*/ 124 w 149"/>
                <a:gd name="T83" fmla="*/ 56 h 107"/>
                <a:gd name="T84" fmla="*/ 131 w 149"/>
                <a:gd name="T85" fmla="*/ 46 h 107"/>
                <a:gd name="T86" fmla="*/ 141 w 149"/>
                <a:gd name="T87" fmla="*/ 24 h 107"/>
                <a:gd name="T88" fmla="*/ 150 w 149"/>
                <a:gd name="T89" fmla="*/ 0 h 107"/>
                <a:gd name="T90" fmla="*/ 154 w 149"/>
                <a:gd name="T91" fmla="*/ 9 h 107"/>
                <a:gd name="T92" fmla="*/ 160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solidFill>
              <a:srgbClr val="E1E1E1"/>
            </a:solidFill>
            <a:ln w="3175">
              <a:solidFill>
                <a:srgbClr val="000000"/>
              </a:solidFill>
              <a:prstDash val="solid"/>
              <a:round/>
              <a:headEnd/>
              <a:tailEnd/>
            </a:ln>
          </p:spPr>
          <p:txBody>
            <a:bodyPr/>
            <a:lstStyle/>
            <a:p>
              <a:endParaRPr lang="en-US"/>
            </a:p>
          </p:txBody>
        </p:sp>
        <p:sp>
          <p:nvSpPr>
            <p:cNvPr id="3082" name="Freeform 5223"/>
            <p:cNvSpPr>
              <a:spLocks/>
            </p:cNvSpPr>
            <p:nvPr/>
          </p:nvSpPr>
          <p:spPr bwMode="auto">
            <a:xfrm>
              <a:off x="4343" y="2616"/>
              <a:ext cx="3" cy="2"/>
            </a:xfrm>
            <a:custGeom>
              <a:avLst/>
              <a:gdLst>
                <a:gd name="T0" fmla="*/ 2 w 4"/>
                <a:gd name="T1" fmla="*/ 0 h 2"/>
                <a:gd name="T2" fmla="*/ 0 w 4"/>
                <a:gd name="T3" fmla="*/ 2 h 2"/>
                <a:gd name="T4" fmla="*/ 0 w 4"/>
                <a:gd name="T5" fmla="*/ 0 h 2"/>
                <a:gd name="T6" fmla="*/ 2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0"/>
                  </a:moveTo>
                  <a:lnTo>
                    <a:pt x="0" y="2"/>
                  </a:lnTo>
                  <a:lnTo>
                    <a:pt x="0"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083" name="Freeform 5224"/>
            <p:cNvSpPr>
              <a:spLocks/>
            </p:cNvSpPr>
            <p:nvPr/>
          </p:nvSpPr>
          <p:spPr bwMode="auto">
            <a:xfrm>
              <a:off x="4433" y="2551"/>
              <a:ext cx="179" cy="187"/>
            </a:xfrm>
            <a:custGeom>
              <a:avLst/>
              <a:gdLst>
                <a:gd name="T0" fmla="*/ 227 w 159"/>
                <a:gd name="T1" fmla="*/ 118 h 151"/>
                <a:gd name="T2" fmla="*/ 207 w 159"/>
                <a:gd name="T3" fmla="*/ 118 h 151"/>
                <a:gd name="T4" fmla="*/ 203 w 159"/>
                <a:gd name="T5" fmla="*/ 118 h 151"/>
                <a:gd name="T6" fmla="*/ 193 w 159"/>
                <a:gd name="T7" fmla="*/ 161 h 151"/>
                <a:gd name="T8" fmla="*/ 196 w 159"/>
                <a:gd name="T9" fmla="*/ 161 h 151"/>
                <a:gd name="T10" fmla="*/ 193 w 159"/>
                <a:gd name="T11" fmla="*/ 181 h 151"/>
                <a:gd name="T12" fmla="*/ 180 w 159"/>
                <a:gd name="T13" fmla="*/ 188 h 151"/>
                <a:gd name="T14" fmla="*/ 170 w 159"/>
                <a:gd name="T15" fmla="*/ 211 h 151"/>
                <a:gd name="T16" fmla="*/ 170 w 159"/>
                <a:gd name="T17" fmla="*/ 224 h 151"/>
                <a:gd name="T18" fmla="*/ 172 w 159"/>
                <a:gd name="T19" fmla="*/ 224 h 151"/>
                <a:gd name="T20" fmla="*/ 170 w 159"/>
                <a:gd name="T21" fmla="*/ 233 h 151"/>
                <a:gd name="T22" fmla="*/ 162 w 159"/>
                <a:gd name="T23" fmla="*/ 246 h 151"/>
                <a:gd name="T24" fmla="*/ 160 w 159"/>
                <a:gd name="T25" fmla="*/ 272 h 151"/>
                <a:gd name="T26" fmla="*/ 128 w 159"/>
                <a:gd name="T27" fmla="*/ 287 h 151"/>
                <a:gd name="T28" fmla="*/ 125 w 159"/>
                <a:gd name="T29" fmla="*/ 265 h 151"/>
                <a:gd name="T30" fmla="*/ 118 w 159"/>
                <a:gd name="T31" fmla="*/ 261 h 151"/>
                <a:gd name="T32" fmla="*/ 105 w 159"/>
                <a:gd name="T33" fmla="*/ 261 h 151"/>
                <a:gd name="T34" fmla="*/ 91 w 159"/>
                <a:gd name="T35" fmla="*/ 250 h 151"/>
                <a:gd name="T36" fmla="*/ 79 w 159"/>
                <a:gd name="T37" fmla="*/ 261 h 151"/>
                <a:gd name="T38" fmla="*/ 64 w 159"/>
                <a:gd name="T39" fmla="*/ 265 h 151"/>
                <a:gd name="T40" fmla="*/ 61 w 159"/>
                <a:gd name="T41" fmla="*/ 246 h 151"/>
                <a:gd name="T42" fmla="*/ 42 w 159"/>
                <a:gd name="T43" fmla="*/ 250 h 151"/>
                <a:gd name="T44" fmla="*/ 44 w 159"/>
                <a:gd name="T45" fmla="*/ 246 h 151"/>
                <a:gd name="T46" fmla="*/ 42 w 159"/>
                <a:gd name="T47" fmla="*/ 250 h 151"/>
                <a:gd name="T48" fmla="*/ 27 w 159"/>
                <a:gd name="T49" fmla="*/ 246 h 151"/>
                <a:gd name="T50" fmla="*/ 24 w 159"/>
                <a:gd name="T51" fmla="*/ 211 h 151"/>
                <a:gd name="T52" fmla="*/ 24 w 159"/>
                <a:gd name="T53" fmla="*/ 185 h 151"/>
                <a:gd name="T54" fmla="*/ 11 w 159"/>
                <a:gd name="T55" fmla="*/ 170 h 151"/>
                <a:gd name="T56" fmla="*/ 11 w 159"/>
                <a:gd name="T57" fmla="*/ 170 h 151"/>
                <a:gd name="T58" fmla="*/ 8 w 159"/>
                <a:gd name="T59" fmla="*/ 152 h 151"/>
                <a:gd name="T60" fmla="*/ 8 w 159"/>
                <a:gd name="T61" fmla="*/ 144 h 151"/>
                <a:gd name="T62" fmla="*/ 0 w 159"/>
                <a:gd name="T63" fmla="*/ 121 h 151"/>
                <a:gd name="T64" fmla="*/ 8 w 159"/>
                <a:gd name="T65" fmla="*/ 98 h 151"/>
                <a:gd name="T66" fmla="*/ 3 w 159"/>
                <a:gd name="T67" fmla="*/ 98 h 151"/>
                <a:gd name="T68" fmla="*/ 18 w 159"/>
                <a:gd name="T69" fmla="*/ 77 h 151"/>
                <a:gd name="T70" fmla="*/ 24 w 159"/>
                <a:gd name="T71" fmla="*/ 98 h 151"/>
                <a:gd name="T72" fmla="*/ 44 w 159"/>
                <a:gd name="T73" fmla="*/ 118 h 151"/>
                <a:gd name="T74" fmla="*/ 74 w 159"/>
                <a:gd name="T75" fmla="*/ 109 h 151"/>
                <a:gd name="T76" fmla="*/ 81 w 159"/>
                <a:gd name="T77" fmla="*/ 95 h 151"/>
                <a:gd name="T78" fmla="*/ 113 w 159"/>
                <a:gd name="T79" fmla="*/ 103 h 151"/>
                <a:gd name="T80" fmla="*/ 128 w 159"/>
                <a:gd name="T81" fmla="*/ 95 h 151"/>
                <a:gd name="T82" fmla="*/ 138 w 159"/>
                <a:gd name="T83" fmla="*/ 63 h 151"/>
                <a:gd name="T84" fmla="*/ 145 w 159"/>
                <a:gd name="T85" fmla="*/ 50 h 151"/>
                <a:gd name="T86" fmla="*/ 150 w 159"/>
                <a:gd name="T87" fmla="*/ 26 h 151"/>
                <a:gd name="T88" fmla="*/ 155 w 159"/>
                <a:gd name="T89" fmla="*/ 0 h 151"/>
                <a:gd name="T90" fmla="*/ 174 w 159"/>
                <a:gd name="T91" fmla="*/ 2 h 151"/>
                <a:gd name="T92" fmla="*/ 193 w 159"/>
                <a:gd name="T93" fmla="*/ 9 h 151"/>
                <a:gd name="T94" fmla="*/ 193 w 159"/>
                <a:gd name="T95" fmla="*/ 9 h 151"/>
                <a:gd name="T96" fmla="*/ 193 w 159"/>
                <a:gd name="T97" fmla="*/ 14 h 151"/>
                <a:gd name="T98" fmla="*/ 196 w 159"/>
                <a:gd name="T99" fmla="*/ 26 h 151"/>
                <a:gd name="T100" fmla="*/ 193 w 159"/>
                <a:gd name="T101" fmla="*/ 26 h 151"/>
                <a:gd name="T102" fmla="*/ 186 w 159"/>
                <a:gd name="T103" fmla="*/ 26 h 151"/>
                <a:gd name="T104" fmla="*/ 190 w 159"/>
                <a:gd name="T105" fmla="*/ 40 h 151"/>
                <a:gd name="T106" fmla="*/ 207 w 159"/>
                <a:gd name="T107" fmla="*/ 72 h 151"/>
                <a:gd name="T108" fmla="*/ 203 w 159"/>
                <a:gd name="T109" fmla="*/ 85 h 151"/>
                <a:gd name="T110" fmla="*/ 213 w 159"/>
                <a:gd name="T111" fmla="*/ 98 h 151"/>
                <a:gd name="T112" fmla="*/ 227 w 159"/>
                <a:gd name="T113" fmla="*/ 118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solidFill>
              <a:srgbClr val="E1E1E1"/>
            </a:solidFill>
            <a:ln w="3175">
              <a:solidFill>
                <a:srgbClr val="000000"/>
              </a:solidFill>
              <a:prstDash val="solid"/>
              <a:round/>
              <a:headEnd/>
              <a:tailEnd/>
            </a:ln>
          </p:spPr>
          <p:txBody>
            <a:bodyPr/>
            <a:lstStyle/>
            <a:p>
              <a:endParaRPr lang="en-US"/>
            </a:p>
          </p:txBody>
        </p:sp>
        <p:sp>
          <p:nvSpPr>
            <p:cNvPr id="3084" name="Freeform 5225"/>
            <p:cNvSpPr>
              <a:spLocks/>
            </p:cNvSpPr>
            <p:nvPr/>
          </p:nvSpPr>
          <p:spPr bwMode="auto">
            <a:xfrm>
              <a:off x="4191" y="2525"/>
              <a:ext cx="193" cy="251"/>
            </a:xfrm>
            <a:custGeom>
              <a:avLst/>
              <a:gdLst>
                <a:gd name="T0" fmla="*/ 243 w 172"/>
                <a:gd name="T1" fmla="*/ 296 h 203"/>
                <a:gd name="T2" fmla="*/ 240 w 172"/>
                <a:gd name="T3" fmla="*/ 298 h 203"/>
                <a:gd name="T4" fmla="*/ 238 w 172"/>
                <a:gd name="T5" fmla="*/ 338 h 203"/>
                <a:gd name="T6" fmla="*/ 233 w 172"/>
                <a:gd name="T7" fmla="*/ 383 h 203"/>
                <a:gd name="T8" fmla="*/ 223 w 172"/>
                <a:gd name="T9" fmla="*/ 370 h 203"/>
                <a:gd name="T10" fmla="*/ 220 w 172"/>
                <a:gd name="T11" fmla="*/ 381 h 203"/>
                <a:gd name="T12" fmla="*/ 210 w 172"/>
                <a:gd name="T13" fmla="*/ 375 h 203"/>
                <a:gd name="T14" fmla="*/ 210 w 172"/>
                <a:gd name="T15" fmla="*/ 383 h 203"/>
                <a:gd name="T16" fmla="*/ 190 w 172"/>
                <a:gd name="T17" fmla="*/ 357 h 203"/>
                <a:gd name="T18" fmla="*/ 176 w 172"/>
                <a:gd name="T19" fmla="*/ 338 h 203"/>
                <a:gd name="T20" fmla="*/ 164 w 172"/>
                <a:gd name="T21" fmla="*/ 321 h 203"/>
                <a:gd name="T22" fmla="*/ 150 w 172"/>
                <a:gd name="T23" fmla="*/ 304 h 203"/>
                <a:gd name="T24" fmla="*/ 140 w 172"/>
                <a:gd name="T25" fmla="*/ 289 h 203"/>
                <a:gd name="T26" fmla="*/ 130 w 172"/>
                <a:gd name="T27" fmla="*/ 263 h 203"/>
                <a:gd name="T28" fmla="*/ 123 w 172"/>
                <a:gd name="T29" fmla="*/ 237 h 203"/>
                <a:gd name="T30" fmla="*/ 117 w 172"/>
                <a:gd name="T31" fmla="*/ 226 h 203"/>
                <a:gd name="T32" fmla="*/ 107 w 172"/>
                <a:gd name="T33" fmla="*/ 206 h 203"/>
                <a:gd name="T34" fmla="*/ 95 w 172"/>
                <a:gd name="T35" fmla="*/ 177 h 203"/>
                <a:gd name="T36" fmla="*/ 85 w 172"/>
                <a:gd name="T37" fmla="*/ 157 h 203"/>
                <a:gd name="T38" fmla="*/ 81 w 172"/>
                <a:gd name="T39" fmla="*/ 135 h 203"/>
                <a:gd name="T40" fmla="*/ 63 w 172"/>
                <a:gd name="T41" fmla="*/ 111 h 203"/>
                <a:gd name="T42" fmla="*/ 49 w 172"/>
                <a:gd name="T43" fmla="*/ 85 h 203"/>
                <a:gd name="T44" fmla="*/ 30 w 172"/>
                <a:gd name="T45" fmla="*/ 63 h 203"/>
                <a:gd name="T46" fmla="*/ 12 w 172"/>
                <a:gd name="T47" fmla="*/ 40 h 203"/>
                <a:gd name="T48" fmla="*/ 0 w 172"/>
                <a:gd name="T49" fmla="*/ 0 h 203"/>
                <a:gd name="T50" fmla="*/ 17 w 172"/>
                <a:gd name="T51" fmla="*/ 2 h 203"/>
                <a:gd name="T52" fmla="*/ 33 w 172"/>
                <a:gd name="T53" fmla="*/ 9 h 203"/>
                <a:gd name="T54" fmla="*/ 49 w 172"/>
                <a:gd name="T55" fmla="*/ 14 h 203"/>
                <a:gd name="T56" fmla="*/ 66 w 172"/>
                <a:gd name="T57" fmla="*/ 43 h 203"/>
                <a:gd name="T58" fmla="*/ 73 w 172"/>
                <a:gd name="T59" fmla="*/ 49 h 203"/>
                <a:gd name="T60" fmla="*/ 91 w 172"/>
                <a:gd name="T61" fmla="*/ 72 h 203"/>
                <a:gd name="T62" fmla="*/ 111 w 172"/>
                <a:gd name="T63" fmla="*/ 98 h 203"/>
                <a:gd name="T64" fmla="*/ 130 w 172"/>
                <a:gd name="T65" fmla="*/ 121 h 203"/>
                <a:gd name="T66" fmla="*/ 127 w 172"/>
                <a:gd name="T67" fmla="*/ 111 h 203"/>
                <a:gd name="T68" fmla="*/ 147 w 172"/>
                <a:gd name="T69" fmla="*/ 135 h 203"/>
                <a:gd name="T70" fmla="*/ 157 w 172"/>
                <a:gd name="T71" fmla="*/ 151 h 203"/>
                <a:gd name="T72" fmla="*/ 182 w 172"/>
                <a:gd name="T73" fmla="*/ 169 h 203"/>
                <a:gd name="T74" fmla="*/ 182 w 172"/>
                <a:gd name="T75" fmla="*/ 169 h 203"/>
                <a:gd name="T76" fmla="*/ 196 w 172"/>
                <a:gd name="T77" fmla="*/ 187 h 203"/>
                <a:gd name="T78" fmla="*/ 184 w 172"/>
                <a:gd name="T79" fmla="*/ 198 h 203"/>
                <a:gd name="T80" fmla="*/ 186 w 172"/>
                <a:gd name="T81" fmla="*/ 200 h 203"/>
                <a:gd name="T82" fmla="*/ 184 w 172"/>
                <a:gd name="T83" fmla="*/ 206 h 203"/>
                <a:gd name="T84" fmla="*/ 190 w 172"/>
                <a:gd name="T85" fmla="*/ 214 h 203"/>
                <a:gd name="T86" fmla="*/ 206 w 172"/>
                <a:gd name="T87" fmla="*/ 224 h 203"/>
                <a:gd name="T88" fmla="*/ 210 w 172"/>
                <a:gd name="T89" fmla="*/ 246 h 203"/>
                <a:gd name="T90" fmla="*/ 213 w 172"/>
                <a:gd name="T91" fmla="*/ 255 h 203"/>
                <a:gd name="T92" fmla="*/ 213 w 172"/>
                <a:gd name="T93" fmla="*/ 270 h 203"/>
                <a:gd name="T94" fmla="*/ 233 w 172"/>
                <a:gd name="T95" fmla="*/ 270 h 203"/>
                <a:gd name="T96" fmla="*/ 243 w 172"/>
                <a:gd name="T97" fmla="*/ 296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solidFill>
              <a:srgbClr val="E1E1E1"/>
            </a:solidFill>
            <a:ln w="3175">
              <a:solidFill>
                <a:srgbClr val="000000"/>
              </a:solidFill>
              <a:prstDash val="solid"/>
              <a:round/>
              <a:headEnd/>
              <a:tailEnd/>
            </a:ln>
          </p:spPr>
          <p:txBody>
            <a:bodyPr/>
            <a:lstStyle/>
            <a:p>
              <a:endParaRPr lang="en-US"/>
            </a:p>
          </p:txBody>
        </p:sp>
        <p:sp>
          <p:nvSpPr>
            <p:cNvPr id="3085" name="Freeform 5226"/>
            <p:cNvSpPr>
              <a:spLocks/>
            </p:cNvSpPr>
            <p:nvPr/>
          </p:nvSpPr>
          <p:spPr bwMode="auto">
            <a:xfrm>
              <a:off x="4826" y="2656"/>
              <a:ext cx="170" cy="194"/>
            </a:xfrm>
            <a:custGeom>
              <a:avLst/>
              <a:gdLst>
                <a:gd name="T0" fmla="*/ 162 w 153"/>
                <a:gd name="T1" fmla="*/ 255 h 156"/>
                <a:gd name="T2" fmla="*/ 169 w 153"/>
                <a:gd name="T3" fmla="*/ 262 h 156"/>
                <a:gd name="T4" fmla="*/ 190 w 153"/>
                <a:gd name="T5" fmla="*/ 277 h 156"/>
                <a:gd name="T6" fmla="*/ 204 w 153"/>
                <a:gd name="T7" fmla="*/ 274 h 156"/>
                <a:gd name="T8" fmla="*/ 208 w 153"/>
                <a:gd name="T9" fmla="*/ 220 h 156"/>
                <a:gd name="T10" fmla="*/ 210 w 153"/>
                <a:gd name="T11" fmla="*/ 159 h 156"/>
                <a:gd name="T12" fmla="*/ 210 w 153"/>
                <a:gd name="T13" fmla="*/ 106 h 156"/>
                <a:gd name="T14" fmla="*/ 198 w 153"/>
                <a:gd name="T15" fmla="*/ 72 h 156"/>
                <a:gd name="T16" fmla="*/ 146 w 153"/>
                <a:gd name="T17" fmla="*/ 37 h 156"/>
                <a:gd name="T18" fmla="*/ 110 w 153"/>
                <a:gd name="T19" fmla="*/ 70 h 156"/>
                <a:gd name="T20" fmla="*/ 81 w 153"/>
                <a:gd name="T21" fmla="*/ 90 h 156"/>
                <a:gd name="T22" fmla="*/ 71 w 153"/>
                <a:gd name="T23" fmla="*/ 82 h 156"/>
                <a:gd name="T24" fmla="*/ 64 w 153"/>
                <a:gd name="T25" fmla="*/ 26 h 156"/>
                <a:gd name="T26" fmla="*/ 46 w 153"/>
                <a:gd name="T27" fmla="*/ 6 h 156"/>
                <a:gd name="T28" fmla="*/ 2 w 153"/>
                <a:gd name="T29" fmla="*/ 24 h 156"/>
                <a:gd name="T30" fmla="*/ 14 w 153"/>
                <a:gd name="T31" fmla="*/ 46 h 156"/>
                <a:gd name="T32" fmla="*/ 46 w 153"/>
                <a:gd name="T33" fmla="*/ 63 h 156"/>
                <a:gd name="T34" fmla="*/ 58 w 153"/>
                <a:gd name="T35" fmla="*/ 70 h 156"/>
                <a:gd name="T36" fmla="*/ 54 w 153"/>
                <a:gd name="T37" fmla="*/ 72 h 156"/>
                <a:gd name="T38" fmla="*/ 29 w 153"/>
                <a:gd name="T39" fmla="*/ 82 h 156"/>
                <a:gd name="T40" fmla="*/ 38 w 153"/>
                <a:gd name="T41" fmla="*/ 109 h 156"/>
                <a:gd name="T42" fmla="*/ 46 w 153"/>
                <a:gd name="T43" fmla="*/ 127 h 156"/>
                <a:gd name="T44" fmla="*/ 54 w 153"/>
                <a:gd name="T45" fmla="*/ 113 h 156"/>
                <a:gd name="T46" fmla="*/ 77 w 153"/>
                <a:gd name="T47" fmla="*/ 123 h 156"/>
                <a:gd name="T48" fmla="*/ 93 w 153"/>
                <a:gd name="T49" fmla="*/ 141 h 156"/>
                <a:gd name="T50" fmla="*/ 126 w 153"/>
                <a:gd name="T51" fmla="*/ 159 h 156"/>
                <a:gd name="T52" fmla="*/ 148 w 153"/>
                <a:gd name="T53" fmla="*/ 183 h 156"/>
                <a:gd name="T54" fmla="*/ 164 w 153"/>
                <a:gd name="T55" fmla="*/ 228 h 156"/>
                <a:gd name="T56" fmla="*/ 169 w 153"/>
                <a:gd name="T57" fmla="*/ 233 h 156"/>
                <a:gd name="T58" fmla="*/ 162 w 153"/>
                <a:gd name="T59" fmla="*/ 246 h 156"/>
                <a:gd name="T60" fmla="*/ 133 w 153"/>
                <a:gd name="T61" fmla="*/ 274 h 156"/>
                <a:gd name="T62" fmla="*/ 162 w 153"/>
                <a:gd name="T63" fmla="*/ 250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solidFill>
              <a:srgbClr val="E1E1E1"/>
            </a:solidFill>
            <a:ln w="3175">
              <a:solidFill>
                <a:srgbClr val="000000"/>
              </a:solidFill>
              <a:prstDash val="solid"/>
              <a:round/>
              <a:headEnd/>
              <a:tailEnd/>
            </a:ln>
          </p:spPr>
          <p:txBody>
            <a:bodyPr/>
            <a:lstStyle/>
            <a:p>
              <a:endParaRPr lang="en-US"/>
            </a:p>
          </p:txBody>
        </p:sp>
        <p:sp>
          <p:nvSpPr>
            <p:cNvPr id="3086" name="Freeform 5227"/>
            <p:cNvSpPr>
              <a:spLocks/>
            </p:cNvSpPr>
            <p:nvPr/>
          </p:nvSpPr>
          <p:spPr bwMode="auto">
            <a:xfrm>
              <a:off x="4610" y="2613"/>
              <a:ext cx="113" cy="161"/>
            </a:xfrm>
            <a:custGeom>
              <a:avLst/>
              <a:gdLst>
                <a:gd name="T0" fmla="*/ 141 w 101"/>
                <a:gd name="T1" fmla="*/ 2 h 130"/>
                <a:gd name="T2" fmla="*/ 136 w 101"/>
                <a:gd name="T3" fmla="*/ 0 h 130"/>
                <a:gd name="T4" fmla="*/ 113 w 101"/>
                <a:gd name="T5" fmla="*/ 26 h 130"/>
                <a:gd name="T6" fmla="*/ 85 w 101"/>
                <a:gd name="T7" fmla="*/ 24 h 130"/>
                <a:gd name="T8" fmla="*/ 56 w 101"/>
                <a:gd name="T9" fmla="*/ 14 h 130"/>
                <a:gd name="T10" fmla="*/ 46 w 101"/>
                <a:gd name="T11" fmla="*/ 14 h 130"/>
                <a:gd name="T12" fmla="*/ 36 w 101"/>
                <a:gd name="T13" fmla="*/ 26 h 130"/>
                <a:gd name="T14" fmla="*/ 32 w 101"/>
                <a:gd name="T15" fmla="*/ 26 h 130"/>
                <a:gd name="T16" fmla="*/ 20 w 101"/>
                <a:gd name="T17" fmla="*/ 53 h 130"/>
                <a:gd name="T18" fmla="*/ 22 w 101"/>
                <a:gd name="T19" fmla="*/ 79 h 130"/>
                <a:gd name="T20" fmla="*/ 20 w 101"/>
                <a:gd name="T21" fmla="*/ 79 h 130"/>
                <a:gd name="T22" fmla="*/ 10 w 101"/>
                <a:gd name="T23" fmla="*/ 111 h 130"/>
                <a:gd name="T24" fmla="*/ 0 w 101"/>
                <a:gd name="T25" fmla="*/ 142 h 130"/>
                <a:gd name="T26" fmla="*/ 2 w 101"/>
                <a:gd name="T27" fmla="*/ 175 h 130"/>
                <a:gd name="T28" fmla="*/ 12 w 101"/>
                <a:gd name="T29" fmla="*/ 178 h 130"/>
                <a:gd name="T30" fmla="*/ 12 w 101"/>
                <a:gd name="T31" fmla="*/ 201 h 130"/>
                <a:gd name="T32" fmla="*/ 12 w 101"/>
                <a:gd name="T33" fmla="*/ 224 h 130"/>
                <a:gd name="T34" fmla="*/ 12 w 101"/>
                <a:gd name="T35" fmla="*/ 246 h 130"/>
                <a:gd name="T36" fmla="*/ 32 w 101"/>
                <a:gd name="T37" fmla="*/ 238 h 130"/>
                <a:gd name="T38" fmla="*/ 32 w 101"/>
                <a:gd name="T39" fmla="*/ 201 h 130"/>
                <a:gd name="T40" fmla="*/ 29 w 101"/>
                <a:gd name="T41" fmla="*/ 156 h 130"/>
                <a:gd name="T42" fmla="*/ 46 w 101"/>
                <a:gd name="T43" fmla="*/ 142 h 130"/>
                <a:gd name="T44" fmla="*/ 46 w 101"/>
                <a:gd name="T45" fmla="*/ 161 h 130"/>
                <a:gd name="T46" fmla="*/ 49 w 101"/>
                <a:gd name="T47" fmla="*/ 178 h 130"/>
                <a:gd name="T48" fmla="*/ 56 w 101"/>
                <a:gd name="T49" fmla="*/ 198 h 130"/>
                <a:gd name="T50" fmla="*/ 63 w 101"/>
                <a:gd name="T51" fmla="*/ 214 h 130"/>
                <a:gd name="T52" fmla="*/ 69 w 101"/>
                <a:gd name="T53" fmla="*/ 214 h 130"/>
                <a:gd name="T54" fmla="*/ 83 w 101"/>
                <a:gd name="T55" fmla="*/ 201 h 130"/>
                <a:gd name="T56" fmla="*/ 87 w 101"/>
                <a:gd name="T57" fmla="*/ 198 h 130"/>
                <a:gd name="T58" fmla="*/ 73 w 101"/>
                <a:gd name="T59" fmla="*/ 170 h 130"/>
                <a:gd name="T60" fmla="*/ 78 w 101"/>
                <a:gd name="T61" fmla="*/ 161 h 130"/>
                <a:gd name="T62" fmla="*/ 69 w 101"/>
                <a:gd name="T63" fmla="*/ 137 h 130"/>
                <a:gd name="T64" fmla="*/ 56 w 101"/>
                <a:gd name="T65" fmla="*/ 116 h 130"/>
                <a:gd name="T66" fmla="*/ 63 w 101"/>
                <a:gd name="T67" fmla="*/ 116 h 130"/>
                <a:gd name="T68" fmla="*/ 78 w 101"/>
                <a:gd name="T69" fmla="*/ 103 h 130"/>
                <a:gd name="T70" fmla="*/ 95 w 101"/>
                <a:gd name="T71" fmla="*/ 85 h 130"/>
                <a:gd name="T72" fmla="*/ 103 w 101"/>
                <a:gd name="T73" fmla="*/ 85 h 130"/>
                <a:gd name="T74" fmla="*/ 98 w 101"/>
                <a:gd name="T75" fmla="*/ 72 h 130"/>
                <a:gd name="T76" fmla="*/ 87 w 101"/>
                <a:gd name="T77" fmla="*/ 77 h 130"/>
                <a:gd name="T78" fmla="*/ 63 w 101"/>
                <a:gd name="T79" fmla="*/ 85 h 130"/>
                <a:gd name="T80" fmla="*/ 46 w 101"/>
                <a:gd name="T81" fmla="*/ 103 h 130"/>
                <a:gd name="T82" fmla="*/ 25 w 101"/>
                <a:gd name="T83" fmla="*/ 66 h 130"/>
                <a:gd name="T84" fmla="*/ 36 w 101"/>
                <a:gd name="T85" fmla="*/ 37 h 130"/>
                <a:gd name="T86" fmla="*/ 66 w 101"/>
                <a:gd name="T87" fmla="*/ 40 h 130"/>
                <a:gd name="T88" fmla="*/ 95 w 101"/>
                <a:gd name="T89" fmla="*/ 43 h 130"/>
                <a:gd name="T90" fmla="*/ 129 w 101"/>
                <a:gd name="T91" fmla="*/ 37 h 130"/>
                <a:gd name="T92" fmla="*/ 141 w 101"/>
                <a:gd name="T93" fmla="*/ 2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solidFill>
              <a:srgbClr val="E1E1E1"/>
            </a:solidFill>
            <a:ln w="3175">
              <a:solidFill>
                <a:srgbClr val="000000"/>
              </a:solidFill>
              <a:prstDash val="solid"/>
              <a:round/>
              <a:headEnd/>
              <a:tailEnd/>
            </a:ln>
          </p:spPr>
          <p:txBody>
            <a:bodyPr/>
            <a:lstStyle/>
            <a:p>
              <a:endParaRPr lang="en-US"/>
            </a:p>
          </p:txBody>
        </p:sp>
        <p:sp>
          <p:nvSpPr>
            <p:cNvPr id="3087" name="Freeform 5228"/>
            <p:cNvSpPr>
              <a:spLocks/>
            </p:cNvSpPr>
            <p:nvPr/>
          </p:nvSpPr>
          <p:spPr bwMode="auto">
            <a:xfrm>
              <a:off x="4367" y="2779"/>
              <a:ext cx="160" cy="62"/>
            </a:xfrm>
            <a:custGeom>
              <a:avLst/>
              <a:gdLst>
                <a:gd name="T0" fmla="*/ 203 w 142"/>
                <a:gd name="T1" fmla="*/ 95 h 50"/>
                <a:gd name="T2" fmla="*/ 203 w 142"/>
                <a:gd name="T3" fmla="*/ 92 h 50"/>
                <a:gd name="T4" fmla="*/ 203 w 142"/>
                <a:gd name="T5" fmla="*/ 64 h 50"/>
                <a:gd name="T6" fmla="*/ 186 w 142"/>
                <a:gd name="T7" fmla="*/ 64 h 50"/>
                <a:gd name="T8" fmla="*/ 170 w 142"/>
                <a:gd name="T9" fmla="*/ 58 h 50"/>
                <a:gd name="T10" fmla="*/ 162 w 142"/>
                <a:gd name="T11" fmla="*/ 37 h 50"/>
                <a:gd name="T12" fmla="*/ 136 w 142"/>
                <a:gd name="T13" fmla="*/ 30 h 50"/>
                <a:gd name="T14" fmla="*/ 126 w 142"/>
                <a:gd name="T15" fmla="*/ 19 h 50"/>
                <a:gd name="T16" fmla="*/ 119 w 142"/>
                <a:gd name="T17" fmla="*/ 32 h 50"/>
                <a:gd name="T18" fmla="*/ 99 w 142"/>
                <a:gd name="T19" fmla="*/ 32 h 50"/>
                <a:gd name="T20" fmla="*/ 81 w 142"/>
                <a:gd name="T21" fmla="*/ 32 h 50"/>
                <a:gd name="T22" fmla="*/ 74 w 142"/>
                <a:gd name="T23" fmla="*/ 19 h 50"/>
                <a:gd name="T24" fmla="*/ 44 w 142"/>
                <a:gd name="T25" fmla="*/ 6 h 50"/>
                <a:gd name="T26" fmla="*/ 18 w 142"/>
                <a:gd name="T27" fmla="*/ 0 h 50"/>
                <a:gd name="T28" fmla="*/ 8 w 142"/>
                <a:gd name="T29" fmla="*/ 24 h 50"/>
                <a:gd name="T30" fmla="*/ 0 w 142"/>
                <a:gd name="T31" fmla="*/ 30 h 50"/>
                <a:gd name="T32" fmla="*/ 24 w 142"/>
                <a:gd name="T33" fmla="*/ 37 h 50"/>
                <a:gd name="T34" fmla="*/ 24 w 142"/>
                <a:gd name="T35" fmla="*/ 41 h 50"/>
                <a:gd name="T36" fmla="*/ 44 w 142"/>
                <a:gd name="T37" fmla="*/ 50 h 50"/>
                <a:gd name="T38" fmla="*/ 69 w 142"/>
                <a:gd name="T39" fmla="*/ 58 h 50"/>
                <a:gd name="T40" fmla="*/ 91 w 142"/>
                <a:gd name="T41" fmla="*/ 64 h 50"/>
                <a:gd name="T42" fmla="*/ 112 w 142"/>
                <a:gd name="T43" fmla="*/ 72 h 50"/>
                <a:gd name="T44" fmla="*/ 139 w 142"/>
                <a:gd name="T45" fmla="*/ 78 h 50"/>
                <a:gd name="T46" fmla="*/ 170 w 142"/>
                <a:gd name="T47" fmla="*/ 82 h 50"/>
                <a:gd name="T48" fmla="*/ 186 w 142"/>
                <a:gd name="T49" fmla="*/ 86 h 50"/>
                <a:gd name="T50" fmla="*/ 203 w 142"/>
                <a:gd name="T51" fmla="*/ 95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solidFill>
              <a:srgbClr val="E1E1E1"/>
            </a:solidFill>
            <a:ln w="3175">
              <a:solidFill>
                <a:srgbClr val="000000"/>
              </a:solidFill>
              <a:prstDash val="solid"/>
              <a:round/>
              <a:headEnd/>
              <a:tailEnd/>
            </a:ln>
          </p:spPr>
          <p:txBody>
            <a:bodyPr/>
            <a:lstStyle/>
            <a:p>
              <a:endParaRPr lang="en-US"/>
            </a:p>
          </p:txBody>
        </p:sp>
        <p:sp>
          <p:nvSpPr>
            <p:cNvPr id="3088" name="Freeform 5229"/>
            <p:cNvSpPr>
              <a:spLocks/>
            </p:cNvSpPr>
            <p:nvPr/>
          </p:nvSpPr>
          <p:spPr bwMode="auto">
            <a:xfrm>
              <a:off x="4684" y="2835"/>
              <a:ext cx="67" cy="40"/>
            </a:xfrm>
            <a:custGeom>
              <a:avLst/>
              <a:gdLst>
                <a:gd name="T0" fmla="*/ 81 w 61"/>
                <a:gd name="T1" fmla="*/ 0 h 33"/>
                <a:gd name="T2" fmla="*/ 51 w 61"/>
                <a:gd name="T3" fmla="*/ 0 h 33"/>
                <a:gd name="T4" fmla="*/ 30 w 61"/>
                <a:gd name="T5" fmla="*/ 18 h 33"/>
                <a:gd name="T6" fmla="*/ 10 w 61"/>
                <a:gd name="T7" fmla="*/ 30 h 33"/>
                <a:gd name="T8" fmla="*/ 2 w 61"/>
                <a:gd name="T9" fmla="*/ 51 h 33"/>
                <a:gd name="T10" fmla="*/ 0 w 61"/>
                <a:gd name="T11" fmla="*/ 56 h 33"/>
                <a:gd name="T12" fmla="*/ 2 w 61"/>
                <a:gd name="T13" fmla="*/ 58 h 33"/>
                <a:gd name="T14" fmla="*/ 27 w 61"/>
                <a:gd name="T15" fmla="*/ 42 h 33"/>
                <a:gd name="T16" fmla="*/ 56 w 61"/>
                <a:gd name="T17" fmla="*/ 22 h 33"/>
                <a:gd name="T18" fmla="*/ 81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solidFill>
              <a:srgbClr val="E1E1E1"/>
            </a:solidFill>
            <a:ln w="3175">
              <a:solidFill>
                <a:srgbClr val="000000"/>
              </a:solidFill>
              <a:prstDash val="solid"/>
              <a:round/>
              <a:headEnd/>
              <a:tailEnd/>
            </a:ln>
          </p:spPr>
          <p:txBody>
            <a:bodyPr/>
            <a:lstStyle/>
            <a:p>
              <a:endParaRPr lang="en-US"/>
            </a:p>
          </p:txBody>
        </p:sp>
        <p:sp>
          <p:nvSpPr>
            <p:cNvPr id="3089" name="Freeform 5230"/>
            <p:cNvSpPr>
              <a:spLocks/>
            </p:cNvSpPr>
            <p:nvPr/>
          </p:nvSpPr>
          <p:spPr bwMode="auto">
            <a:xfrm>
              <a:off x="4762" y="2600"/>
              <a:ext cx="24" cy="69"/>
            </a:xfrm>
            <a:custGeom>
              <a:avLst/>
              <a:gdLst>
                <a:gd name="T0" fmla="*/ 31 w 21"/>
                <a:gd name="T1" fmla="*/ 70 h 55"/>
                <a:gd name="T2" fmla="*/ 21 w 21"/>
                <a:gd name="T3" fmla="*/ 44 h 55"/>
                <a:gd name="T4" fmla="*/ 29 w 21"/>
                <a:gd name="T5" fmla="*/ 29 h 55"/>
                <a:gd name="T6" fmla="*/ 21 w 21"/>
                <a:gd name="T7" fmla="*/ 20 h 55"/>
                <a:gd name="T8" fmla="*/ 13 w 21"/>
                <a:gd name="T9" fmla="*/ 33 h 55"/>
                <a:gd name="T10" fmla="*/ 7 w 21"/>
                <a:gd name="T11" fmla="*/ 48 h 55"/>
                <a:gd name="T12" fmla="*/ 7 w 21"/>
                <a:gd name="T13" fmla="*/ 38 h 55"/>
                <a:gd name="T14" fmla="*/ 10 w 21"/>
                <a:gd name="T15" fmla="*/ 14 h 55"/>
                <a:gd name="T16" fmla="*/ 10 w 21"/>
                <a:gd name="T17" fmla="*/ 0 h 55"/>
                <a:gd name="T18" fmla="*/ 0 w 21"/>
                <a:gd name="T19" fmla="*/ 24 h 55"/>
                <a:gd name="T20" fmla="*/ 2 w 21"/>
                <a:gd name="T21" fmla="*/ 48 h 55"/>
                <a:gd name="T22" fmla="*/ 2 w 21"/>
                <a:gd name="T23" fmla="*/ 75 h 55"/>
                <a:gd name="T24" fmla="*/ 21 w 21"/>
                <a:gd name="T25" fmla="*/ 109 h 55"/>
                <a:gd name="T26" fmla="*/ 10 w 21"/>
                <a:gd name="T27" fmla="*/ 64 h 55"/>
                <a:gd name="T28" fmla="*/ 31 w 21"/>
                <a:gd name="T29" fmla="*/ 70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solidFill>
              <a:srgbClr val="E1E1E1"/>
            </a:solidFill>
            <a:ln w="3175">
              <a:solidFill>
                <a:srgbClr val="000000"/>
              </a:solidFill>
              <a:prstDash val="solid"/>
              <a:round/>
              <a:headEnd/>
              <a:tailEnd/>
            </a:ln>
          </p:spPr>
          <p:txBody>
            <a:bodyPr/>
            <a:lstStyle/>
            <a:p>
              <a:endParaRPr lang="en-US"/>
            </a:p>
          </p:txBody>
        </p:sp>
        <p:sp>
          <p:nvSpPr>
            <p:cNvPr id="3090" name="Freeform 5231"/>
            <p:cNvSpPr>
              <a:spLocks/>
            </p:cNvSpPr>
            <p:nvPr/>
          </p:nvSpPr>
          <p:spPr bwMode="auto">
            <a:xfrm>
              <a:off x="4770" y="2709"/>
              <a:ext cx="49" cy="24"/>
            </a:xfrm>
            <a:custGeom>
              <a:avLst/>
              <a:gdLst>
                <a:gd name="T0" fmla="*/ 58 w 45"/>
                <a:gd name="T1" fmla="*/ 32 h 19"/>
                <a:gd name="T2" fmla="*/ 54 w 45"/>
                <a:gd name="T3" fmla="*/ 38 h 19"/>
                <a:gd name="T4" fmla="*/ 30 w 45"/>
                <a:gd name="T5" fmla="*/ 18 h 19"/>
                <a:gd name="T6" fmla="*/ 15 w 45"/>
                <a:gd name="T7" fmla="*/ 24 h 19"/>
                <a:gd name="T8" fmla="*/ 0 w 45"/>
                <a:gd name="T9" fmla="*/ 14 h 19"/>
                <a:gd name="T10" fmla="*/ 0 w 45"/>
                <a:gd name="T11" fmla="*/ 24 h 19"/>
                <a:gd name="T12" fmla="*/ 0 w 45"/>
                <a:gd name="T13" fmla="*/ 8 h 19"/>
                <a:gd name="T14" fmla="*/ 12 w 45"/>
                <a:gd name="T15" fmla="*/ 0 h 19"/>
                <a:gd name="T16" fmla="*/ 30 w 45"/>
                <a:gd name="T17" fmla="*/ 5 h 19"/>
                <a:gd name="T18" fmla="*/ 49 w 45"/>
                <a:gd name="T19" fmla="*/ 8 h 19"/>
                <a:gd name="T20" fmla="*/ 58 w 45"/>
                <a:gd name="T21" fmla="*/ 32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solidFill>
              <a:srgbClr val="E1E1E1"/>
            </a:solidFill>
            <a:ln w="3175">
              <a:solidFill>
                <a:srgbClr val="000000"/>
              </a:solidFill>
              <a:prstDash val="solid"/>
              <a:round/>
              <a:headEnd/>
              <a:tailEnd/>
            </a:ln>
          </p:spPr>
          <p:txBody>
            <a:bodyPr/>
            <a:lstStyle/>
            <a:p>
              <a:endParaRPr lang="en-US"/>
            </a:p>
          </p:txBody>
        </p:sp>
        <p:sp>
          <p:nvSpPr>
            <p:cNvPr id="3091" name="Freeform 5232"/>
            <p:cNvSpPr>
              <a:spLocks/>
            </p:cNvSpPr>
            <p:nvPr/>
          </p:nvSpPr>
          <p:spPr bwMode="auto">
            <a:xfrm>
              <a:off x="4620" y="2830"/>
              <a:ext cx="57" cy="14"/>
            </a:xfrm>
            <a:custGeom>
              <a:avLst/>
              <a:gdLst>
                <a:gd name="T0" fmla="*/ 68 w 52"/>
                <a:gd name="T1" fmla="*/ 5 h 11"/>
                <a:gd name="T2" fmla="*/ 62 w 52"/>
                <a:gd name="T3" fmla="*/ 0 h 11"/>
                <a:gd name="T4" fmla="*/ 57 w 52"/>
                <a:gd name="T5" fmla="*/ 8 h 11"/>
                <a:gd name="T6" fmla="*/ 43 w 52"/>
                <a:gd name="T7" fmla="*/ 8 h 11"/>
                <a:gd name="T8" fmla="*/ 27 w 52"/>
                <a:gd name="T9" fmla="*/ 5 h 11"/>
                <a:gd name="T10" fmla="*/ 10 w 52"/>
                <a:gd name="T11" fmla="*/ 5 h 11"/>
                <a:gd name="T12" fmla="*/ 0 w 52"/>
                <a:gd name="T13" fmla="*/ 18 h 11"/>
                <a:gd name="T14" fmla="*/ 10 w 52"/>
                <a:gd name="T15" fmla="*/ 23 h 11"/>
                <a:gd name="T16" fmla="*/ 32 w 52"/>
                <a:gd name="T17" fmla="*/ 18 h 11"/>
                <a:gd name="T18" fmla="*/ 50 w 52"/>
                <a:gd name="T19" fmla="*/ 18 h 11"/>
                <a:gd name="T20" fmla="*/ 68 w 52"/>
                <a:gd name="T21" fmla="*/ 5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solidFill>
              <a:srgbClr val="E1E1E1"/>
            </a:solidFill>
            <a:ln w="3175">
              <a:solidFill>
                <a:srgbClr val="000000"/>
              </a:solidFill>
              <a:prstDash val="solid"/>
              <a:round/>
              <a:headEnd/>
              <a:tailEnd/>
            </a:ln>
          </p:spPr>
          <p:txBody>
            <a:bodyPr/>
            <a:lstStyle/>
            <a:p>
              <a:endParaRPr lang="en-US"/>
            </a:p>
          </p:txBody>
        </p:sp>
        <p:sp>
          <p:nvSpPr>
            <p:cNvPr id="3092" name="Freeform 5233"/>
            <p:cNvSpPr>
              <a:spLocks/>
            </p:cNvSpPr>
            <p:nvPr/>
          </p:nvSpPr>
          <p:spPr bwMode="auto">
            <a:xfrm>
              <a:off x="4367" y="2683"/>
              <a:ext cx="29" cy="31"/>
            </a:xfrm>
            <a:custGeom>
              <a:avLst/>
              <a:gdLst>
                <a:gd name="T0" fmla="*/ 36 w 26"/>
                <a:gd name="T1" fmla="*/ 29 h 26"/>
                <a:gd name="T2" fmla="*/ 33 w 26"/>
                <a:gd name="T3" fmla="*/ 44 h 26"/>
                <a:gd name="T4" fmla="*/ 17 w 26"/>
                <a:gd name="T5" fmla="*/ 29 h 26"/>
                <a:gd name="T6" fmla="*/ 10 w 26"/>
                <a:gd name="T7" fmla="*/ 17 h 26"/>
                <a:gd name="T8" fmla="*/ 0 w 26"/>
                <a:gd name="T9" fmla="*/ 8 h 26"/>
                <a:gd name="T10" fmla="*/ 10 w 26"/>
                <a:gd name="T11" fmla="*/ 6 h 26"/>
                <a:gd name="T12" fmla="*/ 17 w 26"/>
                <a:gd name="T13" fmla="*/ 0 h 26"/>
                <a:gd name="T14" fmla="*/ 23 w 26"/>
                <a:gd name="T15" fmla="*/ 25 h 26"/>
                <a:gd name="T16" fmla="*/ 36 w 26"/>
                <a:gd name="T17" fmla="*/ 29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6">
                  <a:moveTo>
                    <a:pt x="26" y="17"/>
                  </a:moveTo>
                  <a:lnTo>
                    <a:pt x="24" y="26"/>
                  </a:lnTo>
                  <a:lnTo>
                    <a:pt x="12" y="17"/>
                  </a:lnTo>
                  <a:lnTo>
                    <a:pt x="7" y="10"/>
                  </a:lnTo>
                  <a:lnTo>
                    <a:pt x="0" y="5"/>
                  </a:lnTo>
                  <a:lnTo>
                    <a:pt x="7" y="3"/>
                  </a:lnTo>
                  <a:lnTo>
                    <a:pt x="12" y="0"/>
                  </a:lnTo>
                  <a:lnTo>
                    <a:pt x="17" y="15"/>
                  </a:lnTo>
                  <a:lnTo>
                    <a:pt x="26" y="17"/>
                  </a:lnTo>
                  <a:close/>
                </a:path>
              </a:pathLst>
            </a:custGeom>
            <a:solidFill>
              <a:srgbClr val="E1E1E1"/>
            </a:solidFill>
            <a:ln w="3175">
              <a:solidFill>
                <a:srgbClr val="000000"/>
              </a:solidFill>
              <a:prstDash val="solid"/>
              <a:round/>
              <a:headEnd/>
              <a:tailEnd/>
            </a:ln>
          </p:spPr>
          <p:txBody>
            <a:bodyPr/>
            <a:lstStyle/>
            <a:p>
              <a:endParaRPr lang="en-US"/>
            </a:p>
          </p:txBody>
        </p:sp>
        <p:sp>
          <p:nvSpPr>
            <p:cNvPr id="3093" name="Freeform 5234"/>
            <p:cNvSpPr>
              <a:spLocks/>
            </p:cNvSpPr>
            <p:nvPr/>
          </p:nvSpPr>
          <p:spPr bwMode="auto">
            <a:xfrm>
              <a:off x="4567" y="2826"/>
              <a:ext cx="43" cy="21"/>
            </a:xfrm>
            <a:custGeom>
              <a:avLst/>
              <a:gdLst>
                <a:gd name="T0" fmla="*/ 55 w 38"/>
                <a:gd name="T1" fmla="*/ 19 h 17"/>
                <a:gd name="T2" fmla="*/ 51 w 38"/>
                <a:gd name="T3" fmla="*/ 9 h 17"/>
                <a:gd name="T4" fmla="*/ 43 w 38"/>
                <a:gd name="T5" fmla="*/ 14 h 17"/>
                <a:gd name="T6" fmla="*/ 23 w 38"/>
                <a:gd name="T7" fmla="*/ 0 h 17"/>
                <a:gd name="T8" fmla="*/ 33 w 38"/>
                <a:gd name="T9" fmla="*/ 19 h 17"/>
                <a:gd name="T10" fmla="*/ 23 w 38"/>
                <a:gd name="T11" fmla="*/ 19 h 17"/>
                <a:gd name="T12" fmla="*/ 2 w 38"/>
                <a:gd name="T13" fmla="*/ 14 h 17"/>
                <a:gd name="T14" fmla="*/ 0 w 38"/>
                <a:gd name="T15" fmla="*/ 32 h 17"/>
                <a:gd name="T16" fmla="*/ 18 w 38"/>
                <a:gd name="T17" fmla="*/ 26 h 17"/>
                <a:gd name="T18" fmla="*/ 37 w 38"/>
                <a:gd name="T19" fmla="*/ 23 h 17"/>
                <a:gd name="T20" fmla="*/ 43 w 38"/>
                <a:gd name="T21" fmla="*/ 23 h 17"/>
                <a:gd name="T22" fmla="*/ 43 w 38"/>
                <a:gd name="T23" fmla="*/ 23 h 17"/>
                <a:gd name="T24" fmla="*/ 55 w 38"/>
                <a:gd name="T25" fmla="*/ 19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solidFill>
              <a:srgbClr val="E1E1E1"/>
            </a:solidFill>
            <a:ln w="3175">
              <a:solidFill>
                <a:srgbClr val="000000"/>
              </a:solidFill>
              <a:prstDash val="solid"/>
              <a:round/>
              <a:headEnd/>
              <a:tailEnd/>
            </a:ln>
          </p:spPr>
          <p:txBody>
            <a:bodyPr/>
            <a:lstStyle/>
            <a:p>
              <a:endParaRPr lang="en-US"/>
            </a:p>
          </p:txBody>
        </p:sp>
        <p:sp>
          <p:nvSpPr>
            <p:cNvPr id="3094" name="Freeform 5235"/>
            <p:cNvSpPr>
              <a:spLocks/>
            </p:cNvSpPr>
            <p:nvPr/>
          </p:nvSpPr>
          <p:spPr bwMode="auto">
            <a:xfrm>
              <a:off x="4605" y="2855"/>
              <a:ext cx="29" cy="20"/>
            </a:xfrm>
            <a:custGeom>
              <a:avLst/>
              <a:gdLst>
                <a:gd name="T0" fmla="*/ 36 w 26"/>
                <a:gd name="T1" fmla="*/ 24 h 16"/>
                <a:gd name="T2" fmla="*/ 23 w 26"/>
                <a:gd name="T3" fmla="*/ 31 h 16"/>
                <a:gd name="T4" fmla="*/ 3 w 26"/>
                <a:gd name="T5" fmla="*/ 14 h 16"/>
                <a:gd name="T6" fmla="*/ 0 w 26"/>
                <a:gd name="T7" fmla="*/ 0 h 16"/>
                <a:gd name="T8" fmla="*/ 23 w 26"/>
                <a:gd name="T9" fmla="*/ 0 h 16"/>
                <a:gd name="T10" fmla="*/ 36 w 26"/>
                <a:gd name="T11" fmla="*/ 24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6">
                  <a:moveTo>
                    <a:pt x="26" y="12"/>
                  </a:moveTo>
                  <a:lnTo>
                    <a:pt x="17" y="16"/>
                  </a:lnTo>
                  <a:lnTo>
                    <a:pt x="3" y="7"/>
                  </a:lnTo>
                  <a:lnTo>
                    <a:pt x="0" y="0"/>
                  </a:lnTo>
                  <a:lnTo>
                    <a:pt x="17" y="0"/>
                  </a:lnTo>
                  <a:lnTo>
                    <a:pt x="26" y="12"/>
                  </a:lnTo>
                  <a:close/>
                </a:path>
              </a:pathLst>
            </a:custGeom>
            <a:solidFill>
              <a:srgbClr val="E1E1E1"/>
            </a:solidFill>
            <a:ln w="3175">
              <a:solidFill>
                <a:srgbClr val="000000"/>
              </a:solidFill>
              <a:prstDash val="solid"/>
              <a:round/>
              <a:headEnd/>
              <a:tailEnd/>
            </a:ln>
          </p:spPr>
          <p:txBody>
            <a:bodyPr/>
            <a:lstStyle/>
            <a:p>
              <a:endParaRPr lang="en-US"/>
            </a:p>
          </p:txBody>
        </p:sp>
        <p:sp>
          <p:nvSpPr>
            <p:cNvPr id="3095" name="Freeform 5236"/>
            <p:cNvSpPr>
              <a:spLocks/>
            </p:cNvSpPr>
            <p:nvPr/>
          </p:nvSpPr>
          <p:spPr bwMode="auto">
            <a:xfrm>
              <a:off x="4734" y="2714"/>
              <a:ext cx="22" cy="19"/>
            </a:xfrm>
            <a:custGeom>
              <a:avLst/>
              <a:gdLst>
                <a:gd name="T0" fmla="*/ 24 w 21"/>
                <a:gd name="T1" fmla="*/ 16 h 15"/>
                <a:gd name="T2" fmla="*/ 17 w 21"/>
                <a:gd name="T3" fmla="*/ 30 h 15"/>
                <a:gd name="T4" fmla="*/ 0 w 21"/>
                <a:gd name="T5" fmla="*/ 10 h 15"/>
                <a:gd name="T6" fmla="*/ 9 w 21"/>
                <a:gd name="T7" fmla="*/ 0 h 15"/>
                <a:gd name="T8" fmla="*/ 24 w 21"/>
                <a:gd name="T9" fmla="*/ 16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1" y="8"/>
                  </a:moveTo>
                  <a:lnTo>
                    <a:pt x="14" y="15"/>
                  </a:lnTo>
                  <a:lnTo>
                    <a:pt x="0" y="5"/>
                  </a:lnTo>
                  <a:lnTo>
                    <a:pt x="9" y="0"/>
                  </a:lnTo>
                  <a:lnTo>
                    <a:pt x="21" y="8"/>
                  </a:lnTo>
                  <a:close/>
                </a:path>
              </a:pathLst>
            </a:custGeom>
            <a:solidFill>
              <a:srgbClr val="E1E1E1"/>
            </a:solidFill>
            <a:ln w="3175">
              <a:solidFill>
                <a:srgbClr val="000000"/>
              </a:solidFill>
              <a:prstDash val="solid"/>
              <a:round/>
              <a:headEnd/>
              <a:tailEnd/>
            </a:ln>
          </p:spPr>
          <p:txBody>
            <a:bodyPr/>
            <a:lstStyle/>
            <a:p>
              <a:endParaRPr lang="en-US"/>
            </a:p>
          </p:txBody>
        </p:sp>
        <p:sp>
          <p:nvSpPr>
            <p:cNvPr id="3096" name="Freeform 5237"/>
            <p:cNvSpPr>
              <a:spLocks/>
            </p:cNvSpPr>
            <p:nvPr/>
          </p:nvSpPr>
          <p:spPr bwMode="auto">
            <a:xfrm>
              <a:off x="4527" y="2826"/>
              <a:ext cx="21" cy="15"/>
            </a:xfrm>
            <a:custGeom>
              <a:avLst/>
              <a:gdLst>
                <a:gd name="T0" fmla="*/ 25 w 19"/>
                <a:gd name="T1" fmla="*/ 10 h 12"/>
                <a:gd name="T2" fmla="*/ 23 w 19"/>
                <a:gd name="T3" fmla="*/ 6 h 12"/>
                <a:gd name="T4" fmla="*/ 0 w 19"/>
                <a:gd name="T5" fmla="*/ 0 h 12"/>
                <a:gd name="T6" fmla="*/ 13 w 19"/>
                <a:gd name="T7" fmla="*/ 24 h 12"/>
                <a:gd name="T8" fmla="*/ 25 w 19"/>
                <a:gd name="T9" fmla="*/ 1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5"/>
                  </a:moveTo>
                  <a:lnTo>
                    <a:pt x="17" y="3"/>
                  </a:lnTo>
                  <a:lnTo>
                    <a:pt x="0" y="0"/>
                  </a:lnTo>
                  <a:lnTo>
                    <a:pt x="10" y="12"/>
                  </a:lnTo>
                  <a:lnTo>
                    <a:pt x="19" y="5"/>
                  </a:lnTo>
                  <a:close/>
                </a:path>
              </a:pathLst>
            </a:custGeom>
            <a:solidFill>
              <a:srgbClr val="E1E1E1"/>
            </a:solidFill>
            <a:ln w="3175">
              <a:solidFill>
                <a:srgbClr val="000000"/>
              </a:solidFill>
              <a:prstDash val="solid"/>
              <a:round/>
              <a:headEnd/>
              <a:tailEnd/>
            </a:ln>
          </p:spPr>
          <p:txBody>
            <a:bodyPr/>
            <a:lstStyle/>
            <a:p>
              <a:endParaRPr lang="en-US"/>
            </a:p>
          </p:txBody>
        </p:sp>
        <p:sp>
          <p:nvSpPr>
            <p:cNvPr id="3097" name="Freeform 5238"/>
            <p:cNvSpPr>
              <a:spLocks/>
            </p:cNvSpPr>
            <p:nvPr/>
          </p:nvSpPr>
          <p:spPr bwMode="auto">
            <a:xfrm>
              <a:off x="4228" y="2616"/>
              <a:ext cx="13" cy="20"/>
            </a:xfrm>
            <a:custGeom>
              <a:avLst/>
              <a:gdLst>
                <a:gd name="T0" fmla="*/ 15 w 12"/>
                <a:gd name="T1" fmla="*/ 16 h 17"/>
                <a:gd name="T2" fmla="*/ 15 w 12"/>
                <a:gd name="T3" fmla="*/ 28 h 17"/>
                <a:gd name="T4" fmla="*/ 0 w 12"/>
                <a:gd name="T5" fmla="*/ 0 h 17"/>
                <a:gd name="T6" fmla="*/ 2 w 12"/>
                <a:gd name="T7" fmla="*/ 0 h 17"/>
                <a:gd name="T8" fmla="*/ 15 w 12"/>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7">
                  <a:moveTo>
                    <a:pt x="12" y="10"/>
                  </a:moveTo>
                  <a:lnTo>
                    <a:pt x="12" y="17"/>
                  </a:lnTo>
                  <a:lnTo>
                    <a:pt x="0" y="0"/>
                  </a:lnTo>
                  <a:lnTo>
                    <a:pt x="2" y="0"/>
                  </a:lnTo>
                  <a:lnTo>
                    <a:pt x="12" y="10"/>
                  </a:lnTo>
                  <a:close/>
                </a:path>
              </a:pathLst>
            </a:custGeom>
            <a:solidFill>
              <a:srgbClr val="E1E1E1"/>
            </a:solidFill>
            <a:ln w="3175">
              <a:solidFill>
                <a:srgbClr val="000000"/>
              </a:solidFill>
              <a:prstDash val="solid"/>
              <a:round/>
              <a:headEnd/>
              <a:tailEnd/>
            </a:ln>
          </p:spPr>
          <p:txBody>
            <a:bodyPr/>
            <a:lstStyle/>
            <a:p>
              <a:endParaRPr lang="en-US"/>
            </a:p>
          </p:txBody>
        </p:sp>
        <p:sp>
          <p:nvSpPr>
            <p:cNvPr id="3098" name="Freeform 5239"/>
            <p:cNvSpPr>
              <a:spLocks/>
            </p:cNvSpPr>
            <p:nvPr/>
          </p:nvSpPr>
          <p:spPr bwMode="auto">
            <a:xfrm>
              <a:off x="4552" y="2830"/>
              <a:ext cx="15" cy="17"/>
            </a:xfrm>
            <a:custGeom>
              <a:avLst/>
              <a:gdLst>
                <a:gd name="T0" fmla="*/ 24 w 12"/>
                <a:gd name="T1" fmla="*/ 2 h 14"/>
                <a:gd name="T2" fmla="*/ 14 w 12"/>
                <a:gd name="T3" fmla="*/ 0 h 14"/>
                <a:gd name="T4" fmla="*/ 0 w 12"/>
                <a:gd name="T5" fmla="*/ 16 h 14"/>
                <a:gd name="T6" fmla="*/ 10 w 12"/>
                <a:gd name="T7" fmla="*/ 25 h 14"/>
                <a:gd name="T8" fmla="*/ 24 w 12"/>
                <a:gd name="T9" fmla="*/ 2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4">
                  <a:moveTo>
                    <a:pt x="12" y="2"/>
                  </a:moveTo>
                  <a:lnTo>
                    <a:pt x="7" y="0"/>
                  </a:lnTo>
                  <a:lnTo>
                    <a:pt x="0" y="9"/>
                  </a:lnTo>
                  <a:lnTo>
                    <a:pt x="5" y="14"/>
                  </a:lnTo>
                  <a:lnTo>
                    <a:pt x="12" y="2"/>
                  </a:lnTo>
                  <a:close/>
                </a:path>
              </a:pathLst>
            </a:custGeom>
            <a:solidFill>
              <a:srgbClr val="E1E1E1"/>
            </a:solidFill>
            <a:ln w="3175">
              <a:solidFill>
                <a:srgbClr val="000000"/>
              </a:solidFill>
              <a:prstDash val="solid"/>
              <a:round/>
              <a:headEnd/>
              <a:tailEnd/>
            </a:ln>
          </p:spPr>
          <p:txBody>
            <a:bodyPr/>
            <a:lstStyle/>
            <a:p>
              <a:endParaRPr lang="en-US"/>
            </a:p>
          </p:txBody>
        </p:sp>
        <p:sp>
          <p:nvSpPr>
            <p:cNvPr id="3099" name="Freeform 5240"/>
            <p:cNvSpPr>
              <a:spLocks/>
            </p:cNvSpPr>
            <p:nvPr/>
          </p:nvSpPr>
          <p:spPr bwMode="auto">
            <a:xfrm>
              <a:off x="4413" y="2706"/>
              <a:ext cx="11" cy="12"/>
            </a:xfrm>
            <a:custGeom>
              <a:avLst/>
              <a:gdLst>
                <a:gd name="T0" fmla="*/ 16 w 9"/>
                <a:gd name="T1" fmla="*/ 6 h 10"/>
                <a:gd name="T2" fmla="*/ 2 w 9"/>
                <a:gd name="T3" fmla="*/ 17 h 10"/>
                <a:gd name="T4" fmla="*/ 0 w 9"/>
                <a:gd name="T5" fmla="*/ 17 h 10"/>
                <a:gd name="T6" fmla="*/ 0 w 9"/>
                <a:gd name="T7" fmla="*/ 0 h 10"/>
                <a:gd name="T8" fmla="*/ 16 w 9"/>
                <a:gd name="T9" fmla="*/ 6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0">
                  <a:moveTo>
                    <a:pt x="9" y="3"/>
                  </a:moveTo>
                  <a:lnTo>
                    <a:pt x="2" y="10"/>
                  </a:lnTo>
                  <a:lnTo>
                    <a:pt x="0" y="10"/>
                  </a:lnTo>
                  <a:lnTo>
                    <a:pt x="0" y="0"/>
                  </a:lnTo>
                  <a:lnTo>
                    <a:pt x="9" y="3"/>
                  </a:lnTo>
                  <a:close/>
                </a:path>
              </a:pathLst>
            </a:custGeom>
            <a:solidFill>
              <a:srgbClr val="E1E1E1"/>
            </a:solidFill>
            <a:ln w="3175">
              <a:solidFill>
                <a:srgbClr val="000000"/>
              </a:solidFill>
              <a:prstDash val="solid"/>
              <a:round/>
              <a:headEnd/>
              <a:tailEnd/>
            </a:ln>
          </p:spPr>
          <p:txBody>
            <a:bodyPr/>
            <a:lstStyle/>
            <a:p>
              <a:endParaRPr lang="en-US"/>
            </a:p>
          </p:txBody>
        </p:sp>
        <p:sp>
          <p:nvSpPr>
            <p:cNvPr id="3100" name="Freeform 5241"/>
            <p:cNvSpPr>
              <a:spLocks/>
            </p:cNvSpPr>
            <p:nvPr/>
          </p:nvSpPr>
          <p:spPr bwMode="auto">
            <a:xfrm>
              <a:off x="4671" y="2746"/>
              <a:ext cx="14" cy="28"/>
            </a:xfrm>
            <a:custGeom>
              <a:avLst/>
              <a:gdLst>
                <a:gd name="T0" fmla="*/ 19 w 12"/>
                <a:gd name="T1" fmla="*/ 31 h 22"/>
                <a:gd name="T2" fmla="*/ 11 w 12"/>
                <a:gd name="T3" fmla="*/ 24 h 22"/>
                <a:gd name="T4" fmla="*/ 16 w 12"/>
                <a:gd name="T5" fmla="*/ 10 h 22"/>
                <a:gd name="T6" fmla="*/ 16 w 12"/>
                <a:gd name="T7" fmla="*/ 0 h 22"/>
                <a:gd name="T8" fmla="*/ 0 w 12"/>
                <a:gd name="T9" fmla="*/ 46 h 22"/>
                <a:gd name="T10" fmla="*/ 19 w 12"/>
                <a:gd name="T11" fmla="*/ 3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2">
                  <a:moveTo>
                    <a:pt x="12" y="15"/>
                  </a:moveTo>
                  <a:lnTo>
                    <a:pt x="7" y="12"/>
                  </a:lnTo>
                  <a:lnTo>
                    <a:pt x="10" y="5"/>
                  </a:lnTo>
                  <a:lnTo>
                    <a:pt x="10" y="0"/>
                  </a:lnTo>
                  <a:lnTo>
                    <a:pt x="0" y="22"/>
                  </a:lnTo>
                  <a:lnTo>
                    <a:pt x="12" y="15"/>
                  </a:lnTo>
                  <a:close/>
                </a:path>
              </a:pathLst>
            </a:custGeom>
            <a:solidFill>
              <a:srgbClr val="E1E1E1"/>
            </a:solidFill>
            <a:ln w="3175">
              <a:solidFill>
                <a:srgbClr val="000000"/>
              </a:solidFill>
              <a:prstDash val="solid"/>
              <a:round/>
              <a:headEnd/>
              <a:tailEnd/>
            </a:ln>
          </p:spPr>
          <p:txBody>
            <a:bodyPr/>
            <a:lstStyle/>
            <a:p>
              <a:endParaRPr lang="en-US"/>
            </a:p>
          </p:txBody>
        </p:sp>
        <p:sp>
          <p:nvSpPr>
            <p:cNvPr id="3101" name="Freeform 5242"/>
            <p:cNvSpPr>
              <a:spLocks/>
            </p:cNvSpPr>
            <p:nvPr/>
          </p:nvSpPr>
          <p:spPr bwMode="auto">
            <a:xfrm>
              <a:off x="4879" y="2770"/>
              <a:ext cx="6" cy="19"/>
            </a:xfrm>
            <a:custGeom>
              <a:avLst/>
              <a:gdLst>
                <a:gd name="T0" fmla="*/ 4 w 7"/>
                <a:gd name="T1" fmla="*/ 20 h 15"/>
                <a:gd name="T2" fmla="*/ 3 w 7"/>
                <a:gd name="T3" fmla="*/ 0 h 15"/>
                <a:gd name="T4" fmla="*/ 0 w 7"/>
                <a:gd name="T5" fmla="*/ 6 h 15"/>
                <a:gd name="T6" fmla="*/ 0 w 7"/>
                <a:gd name="T7" fmla="*/ 30 h 15"/>
                <a:gd name="T8" fmla="*/ 4 w 7"/>
                <a:gd name="T9" fmla="*/ 2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7" y="10"/>
                  </a:moveTo>
                  <a:lnTo>
                    <a:pt x="5" y="0"/>
                  </a:lnTo>
                  <a:lnTo>
                    <a:pt x="0" y="3"/>
                  </a:lnTo>
                  <a:lnTo>
                    <a:pt x="0" y="15"/>
                  </a:lnTo>
                  <a:lnTo>
                    <a:pt x="7" y="10"/>
                  </a:lnTo>
                  <a:close/>
                </a:path>
              </a:pathLst>
            </a:custGeom>
            <a:solidFill>
              <a:srgbClr val="E1E1E1"/>
            </a:solidFill>
            <a:ln w="3175">
              <a:solidFill>
                <a:srgbClr val="000000"/>
              </a:solidFill>
              <a:prstDash val="solid"/>
              <a:round/>
              <a:headEnd/>
              <a:tailEnd/>
            </a:ln>
          </p:spPr>
          <p:txBody>
            <a:bodyPr/>
            <a:lstStyle/>
            <a:p>
              <a:endParaRPr lang="en-US"/>
            </a:p>
          </p:txBody>
        </p:sp>
        <p:sp>
          <p:nvSpPr>
            <p:cNvPr id="3102" name="Freeform 5243"/>
            <p:cNvSpPr>
              <a:spLocks/>
            </p:cNvSpPr>
            <p:nvPr/>
          </p:nvSpPr>
          <p:spPr bwMode="auto">
            <a:xfrm>
              <a:off x="4254" y="2669"/>
              <a:ext cx="11" cy="17"/>
            </a:xfrm>
            <a:custGeom>
              <a:avLst/>
              <a:gdLst>
                <a:gd name="T0" fmla="*/ 16 w 9"/>
                <a:gd name="T1" fmla="*/ 25 h 14"/>
                <a:gd name="T2" fmla="*/ 2 w 9"/>
                <a:gd name="T3" fmla="*/ 25 h 14"/>
                <a:gd name="T4" fmla="*/ 0 w 9"/>
                <a:gd name="T5" fmla="*/ 0 h 14"/>
                <a:gd name="T6" fmla="*/ 16 w 9"/>
                <a:gd name="T7" fmla="*/ 25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4">
                  <a:moveTo>
                    <a:pt x="9" y="14"/>
                  </a:moveTo>
                  <a:lnTo>
                    <a:pt x="2" y="14"/>
                  </a:lnTo>
                  <a:lnTo>
                    <a:pt x="0" y="0"/>
                  </a:lnTo>
                  <a:lnTo>
                    <a:pt x="9" y="14"/>
                  </a:lnTo>
                  <a:close/>
                </a:path>
              </a:pathLst>
            </a:custGeom>
            <a:solidFill>
              <a:srgbClr val="E1E1E1"/>
            </a:solidFill>
            <a:ln w="3175">
              <a:solidFill>
                <a:srgbClr val="000000"/>
              </a:solidFill>
              <a:prstDash val="solid"/>
              <a:round/>
              <a:headEnd/>
              <a:tailEnd/>
            </a:ln>
          </p:spPr>
          <p:txBody>
            <a:bodyPr/>
            <a:lstStyle/>
            <a:p>
              <a:endParaRPr lang="en-US"/>
            </a:p>
          </p:txBody>
        </p:sp>
        <p:sp>
          <p:nvSpPr>
            <p:cNvPr id="3103" name="Freeform 5244"/>
            <p:cNvSpPr>
              <a:spLocks/>
            </p:cNvSpPr>
            <p:nvPr/>
          </p:nvSpPr>
          <p:spPr bwMode="auto">
            <a:xfrm>
              <a:off x="4670" y="2750"/>
              <a:ext cx="7" cy="18"/>
            </a:xfrm>
            <a:custGeom>
              <a:avLst/>
              <a:gdLst>
                <a:gd name="T0" fmla="*/ 7 w 7"/>
                <a:gd name="T1" fmla="*/ 15 h 14"/>
                <a:gd name="T2" fmla="*/ 7 w 7"/>
                <a:gd name="T3" fmla="*/ 0 h 14"/>
                <a:gd name="T4" fmla="*/ 2 w 7"/>
                <a:gd name="T5" fmla="*/ 5 h 14"/>
                <a:gd name="T6" fmla="*/ 0 w 7"/>
                <a:gd name="T7" fmla="*/ 30 h 14"/>
                <a:gd name="T8" fmla="*/ 7 w 7"/>
                <a:gd name="T9" fmla="*/ 15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7" y="7"/>
                  </a:moveTo>
                  <a:lnTo>
                    <a:pt x="7" y="0"/>
                  </a:lnTo>
                  <a:lnTo>
                    <a:pt x="2" y="2"/>
                  </a:lnTo>
                  <a:lnTo>
                    <a:pt x="0" y="14"/>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3104" name="Freeform 5245"/>
            <p:cNvSpPr>
              <a:spLocks/>
            </p:cNvSpPr>
            <p:nvPr/>
          </p:nvSpPr>
          <p:spPr bwMode="auto">
            <a:xfrm>
              <a:off x="4706" y="2686"/>
              <a:ext cx="17" cy="2"/>
            </a:xfrm>
            <a:custGeom>
              <a:avLst/>
              <a:gdLst>
                <a:gd name="T0" fmla="*/ 25 w 14"/>
                <a:gd name="T1" fmla="*/ 2 h 2"/>
                <a:gd name="T2" fmla="*/ 13 w 14"/>
                <a:gd name="T3" fmla="*/ 0 h 2"/>
                <a:gd name="T4" fmla="*/ 0 w 14"/>
                <a:gd name="T5" fmla="*/ 2 h 2"/>
                <a:gd name="T6" fmla="*/ 25 w 14"/>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
                  <a:moveTo>
                    <a:pt x="14" y="2"/>
                  </a:moveTo>
                  <a:lnTo>
                    <a:pt x="7" y="0"/>
                  </a:lnTo>
                  <a:lnTo>
                    <a:pt x="0" y="2"/>
                  </a:lnTo>
                  <a:lnTo>
                    <a:pt x="14" y="2"/>
                  </a:lnTo>
                  <a:close/>
                </a:path>
              </a:pathLst>
            </a:custGeom>
            <a:solidFill>
              <a:srgbClr val="E1E1E1"/>
            </a:solidFill>
            <a:ln w="3175">
              <a:solidFill>
                <a:srgbClr val="000000"/>
              </a:solidFill>
              <a:prstDash val="solid"/>
              <a:round/>
              <a:headEnd/>
              <a:tailEnd/>
            </a:ln>
          </p:spPr>
          <p:txBody>
            <a:bodyPr/>
            <a:lstStyle/>
            <a:p>
              <a:endParaRPr lang="en-US"/>
            </a:p>
          </p:txBody>
        </p:sp>
        <p:sp>
          <p:nvSpPr>
            <p:cNvPr id="3105" name="Freeform 5246"/>
            <p:cNvSpPr>
              <a:spLocks/>
            </p:cNvSpPr>
            <p:nvPr/>
          </p:nvSpPr>
          <p:spPr bwMode="auto">
            <a:xfrm>
              <a:off x="4874" y="2789"/>
              <a:ext cx="7" cy="10"/>
            </a:xfrm>
            <a:custGeom>
              <a:avLst/>
              <a:gdLst>
                <a:gd name="T0" fmla="*/ 14 w 5"/>
                <a:gd name="T1" fmla="*/ 4 h 9"/>
                <a:gd name="T2" fmla="*/ 0 w 5"/>
                <a:gd name="T3" fmla="*/ 12 h 9"/>
                <a:gd name="T4" fmla="*/ 0 w 5"/>
                <a:gd name="T5" fmla="*/ 0 h 9"/>
                <a:gd name="T6" fmla="*/ 14 w 5"/>
                <a:gd name="T7" fmla="*/ 4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4"/>
                  </a:moveTo>
                  <a:lnTo>
                    <a:pt x="0" y="9"/>
                  </a:lnTo>
                  <a:lnTo>
                    <a:pt x="0" y="0"/>
                  </a:lnTo>
                  <a:lnTo>
                    <a:pt x="5" y="4"/>
                  </a:lnTo>
                  <a:close/>
                </a:path>
              </a:pathLst>
            </a:custGeom>
            <a:solidFill>
              <a:srgbClr val="E1E1E1"/>
            </a:solidFill>
            <a:ln w="3175">
              <a:solidFill>
                <a:srgbClr val="000000"/>
              </a:solidFill>
              <a:prstDash val="solid"/>
              <a:round/>
              <a:headEnd/>
              <a:tailEnd/>
            </a:ln>
          </p:spPr>
          <p:txBody>
            <a:bodyPr/>
            <a:lstStyle/>
            <a:p>
              <a:endParaRPr lang="en-US"/>
            </a:p>
          </p:txBody>
        </p:sp>
        <p:sp>
          <p:nvSpPr>
            <p:cNvPr id="3106" name="Freeform 5247"/>
            <p:cNvSpPr>
              <a:spLocks/>
            </p:cNvSpPr>
            <p:nvPr/>
          </p:nvSpPr>
          <p:spPr bwMode="auto">
            <a:xfrm>
              <a:off x="4497" y="2802"/>
              <a:ext cx="25" cy="4"/>
            </a:xfrm>
            <a:custGeom>
              <a:avLst/>
              <a:gdLst>
                <a:gd name="T0" fmla="*/ 32 w 22"/>
                <a:gd name="T1" fmla="*/ 0 h 3"/>
                <a:gd name="T2" fmla="*/ 10 w 22"/>
                <a:gd name="T3" fmla="*/ 7 h 3"/>
                <a:gd name="T4" fmla="*/ 0 w 22"/>
                <a:gd name="T5" fmla="*/ 0 h 3"/>
                <a:gd name="T6" fmla="*/ 32 w 2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3">
                  <a:moveTo>
                    <a:pt x="22" y="0"/>
                  </a:moveTo>
                  <a:lnTo>
                    <a:pt x="7" y="3"/>
                  </a:lnTo>
                  <a:lnTo>
                    <a:pt x="0" y="0"/>
                  </a:lnTo>
                  <a:lnTo>
                    <a:pt x="22" y="0"/>
                  </a:lnTo>
                  <a:close/>
                </a:path>
              </a:pathLst>
            </a:custGeom>
            <a:solidFill>
              <a:srgbClr val="E1E1E1"/>
            </a:solidFill>
            <a:ln w="3175">
              <a:solidFill>
                <a:srgbClr val="000000"/>
              </a:solidFill>
              <a:prstDash val="solid"/>
              <a:round/>
              <a:headEnd/>
              <a:tailEnd/>
            </a:ln>
          </p:spPr>
          <p:txBody>
            <a:bodyPr/>
            <a:lstStyle/>
            <a:p>
              <a:endParaRPr lang="en-US"/>
            </a:p>
          </p:txBody>
        </p:sp>
        <p:sp>
          <p:nvSpPr>
            <p:cNvPr id="3107" name="Freeform 5248"/>
            <p:cNvSpPr>
              <a:spLocks/>
            </p:cNvSpPr>
            <p:nvPr/>
          </p:nvSpPr>
          <p:spPr bwMode="auto">
            <a:xfrm>
              <a:off x="4523" y="2540"/>
              <a:ext cx="17" cy="17"/>
            </a:xfrm>
            <a:custGeom>
              <a:avLst/>
              <a:gdLst>
                <a:gd name="T0" fmla="*/ 13 w 14"/>
                <a:gd name="T1" fmla="*/ 25 h 14"/>
                <a:gd name="T2" fmla="*/ 0 w 14"/>
                <a:gd name="T3" fmla="*/ 13 h 14"/>
                <a:gd name="T4" fmla="*/ 25 w 14"/>
                <a:gd name="T5" fmla="*/ 0 h 14"/>
                <a:gd name="T6" fmla="*/ 25 w 14"/>
                <a:gd name="T7" fmla="*/ 0 h 14"/>
                <a:gd name="T8" fmla="*/ 22 w 14"/>
                <a:gd name="T9" fmla="*/ 13 h 14"/>
                <a:gd name="T10" fmla="*/ 13 w 14"/>
                <a:gd name="T11" fmla="*/ 25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4">
                  <a:moveTo>
                    <a:pt x="7" y="14"/>
                  </a:moveTo>
                  <a:lnTo>
                    <a:pt x="0" y="7"/>
                  </a:lnTo>
                  <a:lnTo>
                    <a:pt x="14" y="0"/>
                  </a:lnTo>
                  <a:lnTo>
                    <a:pt x="12" y="7"/>
                  </a:lnTo>
                  <a:lnTo>
                    <a:pt x="7" y="14"/>
                  </a:lnTo>
                  <a:close/>
                </a:path>
              </a:pathLst>
            </a:custGeom>
            <a:solidFill>
              <a:srgbClr val="0033CC"/>
            </a:solidFill>
            <a:ln w="3175">
              <a:solidFill>
                <a:srgbClr val="000000"/>
              </a:solidFill>
              <a:prstDash val="solid"/>
              <a:round/>
              <a:headEnd/>
              <a:tailEnd/>
            </a:ln>
          </p:spPr>
          <p:txBody>
            <a:bodyPr/>
            <a:lstStyle/>
            <a:p>
              <a:endParaRPr lang="en-US"/>
            </a:p>
          </p:txBody>
        </p:sp>
        <p:sp>
          <p:nvSpPr>
            <p:cNvPr id="3108" name="Freeform 5249"/>
            <p:cNvSpPr>
              <a:spLocks/>
            </p:cNvSpPr>
            <p:nvPr/>
          </p:nvSpPr>
          <p:spPr bwMode="auto">
            <a:xfrm>
              <a:off x="5296" y="2495"/>
              <a:ext cx="2" cy="4"/>
            </a:xfrm>
            <a:custGeom>
              <a:avLst/>
              <a:gdLst>
                <a:gd name="T0" fmla="*/ 0 w 2"/>
                <a:gd name="T1" fmla="*/ 0 h 3"/>
                <a:gd name="T2" fmla="*/ 0 w 2"/>
                <a:gd name="T3" fmla="*/ 0 h 3"/>
                <a:gd name="T4" fmla="*/ 0 w 2"/>
                <a:gd name="T5" fmla="*/ 7 h 3"/>
                <a:gd name="T6" fmla="*/ 2 w 2"/>
                <a:gd name="T7" fmla="*/ 7 h 3"/>
                <a:gd name="T8" fmla="*/ 2 w 2"/>
                <a:gd name="T9" fmla="*/ 7 h 3"/>
                <a:gd name="T10" fmla="*/ 2 w 2"/>
                <a:gd name="T11" fmla="*/ 0 h 3"/>
                <a:gd name="T12" fmla="*/ 2 w 2"/>
                <a:gd name="T13" fmla="*/ 0 h 3"/>
                <a:gd name="T14" fmla="*/ 2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09" name="Freeform 5250"/>
            <p:cNvSpPr>
              <a:spLocks/>
            </p:cNvSpPr>
            <p:nvPr/>
          </p:nvSpPr>
          <p:spPr bwMode="auto">
            <a:xfrm>
              <a:off x="5385" y="2527"/>
              <a:ext cx="1" cy="4"/>
            </a:xfrm>
            <a:custGeom>
              <a:avLst/>
              <a:gdLst>
                <a:gd name="T0" fmla="*/ 1 w 2"/>
                <a:gd name="T1" fmla="*/ 7 h 3"/>
                <a:gd name="T2" fmla="*/ 0 w 2"/>
                <a:gd name="T3" fmla="*/ 7 h 3"/>
                <a:gd name="T4" fmla="*/ 0 w 2"/>
                <a:gd name="T5" fmla="*/ 0 h 3"/>
                <a:gd name="T6" fmla="*/ 1 w 2"/>
                <a:gd name="T7" fmla="*/ 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3"/>
                  </a:lnTo>
                  <a:lnTo>
                    <a:pt x="0"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3110" name="Freeform 5251"/>
            <p:cNvSpPr>
              <a:spLocks/>
            </p:cNvSpPr>
            <p:nvPr/>
          </p:nvSpPr>
          <p:spPr bwMode="auto">
            <a:xfrm>
              <a:off x="4939" y="2437"/>
              <a:ext cx="3" cy="2"/>
            </a:xfrm>
            <a:custGeom>
              <a:avLst/>
              <a:gdLst>
                <a:gd name="T0" fmla="*/ 3 w 3"/>
                <a:gd name="T1" fmla="*/ 0 h 2"/>
                <a:gd name="T2" fmla="*/ 0 w 3"/>
                <a:gd name="T3" fmla="*/ 2 h 2"/>
                <a:gd name="T4" fmla="*/ 0 w 3"/>
                <a:gd name="T5" fmla="*/ 0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11" name="Freeform 5252"/>
            <p:cNvSpPr>
              <a:spLocks/>
            </p:cNvSpPr>
            <p:nvPr/>
          </p:nvSpPr>
          <p:spPr bwMode="auto">
            <a:xfrm>
              <a:off x="5180" y="2484"/>
              <a:ext cx="2" cy="2"/>
            </a:xfrm>
            <a:custGeom>
              <a:avLst/>
              <a:gdLst>
                <a:gd name="T0" fmla="*/ 0 w 2"/>
                <a:gd name="T1" fmla="*/ 0 h 2"/>
                <a:gd name="T2" fmla="*/ 0 w 2"/>
                <a:gd name="T3" fmla="*/ 2 h 2"/>
                <a:gd name="T4" fmla="*/ 0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12" name="Freeform 5253"/>
            <p:cNvSpPr>
              <a:spLocks/>
            </p:cNvSpPr>
            <p:nvPr/>
          </p:nvSpPr>
          <p:spPr bwMode="auto">
            <a:xfrm>
              <a:off x="4275" y="2504"/>
              <a:ext cx="77" cy="112"/>
            </a:xfrm>
            <a:custGeom>
              <a:avLst/>
              <a:gdLst>
                <a:gd name="T0" fmla="*/ 86 w 68"/>
                <a:gd name="T1" fmla="*/ 173 h 90"/>
                <a:gd name="T2" fmla="*/ 58 w 68"/>
                <a:gd name="T3" fmla="*/ 151 h 90"/>
                <a:gd name="T4" fmla="*/ 31 w 68"/>
                <a:gd name="T5" fmla="*/ 124 h 90"/>
                <a:gd name="T6" fmla="*/ 16 w 68"/>
                <a:gd name="T7" fmla="*/ 83 h 90"/>
                <a:gd name="T8" fmla="*/ 10 w 68"/>
                <a:gd name="T9" fmla="*/ 46 h 90"/>
                <a:gd name="T10" fmla="*/ 0 w 68"/>
                <a:gd name="T11" fmla="*/ 6 h 90"/>
                <a:gd name="T12" fmla="*/ 2 w 68"/>
                <a:gd name="T13" fmla="*/ 0 h 90"/>
                <a:gd name="T14" fmla="*/ 20 w 68"/>
                <a:gd name="T15" fmla="*/ 9 h 90"/>
                <a:gd name="T16" fmla="*/ 20 w 68"/>
                <a:gd name="T17" fmla="*/ 24 h 90"/>
                <a:gd name="T18" fmla="*/ 37 w 68"/>
                <a:gd name="T19" fmla="*/ 24 h 90"/>
                <a:gd name="T20" fmla="*/ 44 w 68"/>
                <a:gd name="T21" fmla="*/ 9 h 90"/>
                <a:gd name="T22" fmla="*/ 61 w 68"/>
                <a:gd name="T23" fmla="*/ 32 h 90"/>
                <a:gd name="T24" fmla="*/ 76 w 68"/>
                <a:gd name="T25" fmla="*/ 50 h 90"/>
                <a:gd name="T26" fmla="*/ 78 w 68"/>
                <a:gd name="T27" fmla="*/ 83 h 90"/>
                <a:gd name="T28" fmla="*/ 78 w 68"/>
                <a:gd name="T29" fmla="*/ 113 h 90"/>
                <a:gd name="T30" fmla="*/ 91 w 68"/>
                <a:gd name="T31" fmla="*/ 147 h 90"/>
                <a:gd name="T32" fmla="*/ 99 w 68"/>
                <a:gd name="T33" fmla="*/ 173 h 90"/>
                <a:gd name="T34" fmla="*/ 91 w 68"/>
                <a:gd name="T35" fmla="*/ 170 h 90"/>
                <a:gd name="T36" fmla="*/ 86 w 68"/>
                <a:gd name="T37" fmla="*/ 173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solidFill>
              <a:srgbClr val="E1E1E1"/>
            </a:solidFill>
            <a:ln w="3175">
              <a:solidFill>
                <a:srgbClr val="000000"/>
              </a:solidFill>
              <a:prstDash val="solid"/>
              <a:round/>
              <a:headEnd/>
              <a:tailEnd/>
            </a:ln>
          </p:spPr>
          <p:txBody>
            <a:bodyPr/>
            <a:lstStyle/>
            <a:p>
              <a:endParaRPr lang="en-US"/>
            </a:p>
          </p:txBody>
        </p:sp>
        <p:sp>
          <p:nvSpPr>
            <p:cNvPr id="3113" name="Freeform 5254"/>
            <p:cNvSpPr>
              <a:spLocks/>
            </p:cNvSpPr>
            <p:nvPr/>
          </p:nvSpPr>
          <p:spPr bwMode="auto">
            <a:xfrm>
              <a:off x="5480" y="2484"/>
              <a:ext cx="3" cy="2"/>
            </a:xfrm>
            <a:custGeom>
              <a:avLst/>
              <a:gdLst>
                <a:gd name="T0" fmla="*/ 3 w 3"/>
                <a:gd name="T1" fmla="*/ 2 h 2"/>
                <a:gd name="T2" fmla="*/ 0 w 3"/>
                <a:gd name="T3" fmla="*/ 2 h 2"/>
                <a:gd name="T4" fmla="*/ 0 w 3"/>
                <a:gd name="T5" fmla="*/ 0 h 2"/>
                <a:gd name="T6" fmla="*/ 3 w 3"/>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2"/>
                  </a:moveTo>
                  <a:lnTo>
                    <a:pt x="0" y="2"/>
                  </a:lnTo>
                  <a:lnTo>
                    <a:pt x="0" y="0"/>
                  </a:lnTo>
                  <a:lnTo>
                    <a:pt x="3" y="2"/>
                  </a:lnTo>
                  <a:close/>
                </a:path>
              </a:pathLst>
            </a:custGeom>
            <a:solidFill>
              <a:srgbClr val="E1E1E1"/>
            </a:solidFill>
            <a:ln w="3175">
              <a:solidFill>
                <a:srgbClr val="000000"/>
              </a:solidFill>
              <a:prstDash val="solid"/>
              <a:round/>
              <a:headEnd/>
              <a:tailEnd/>
            </a:ln>
          </p:spPr>
          <p:txBody>
            <a:bodyPr/>
            <a:lstStyle/>
            <a:p>
              <a:endParaRPr lang="en-US"/>
            </a:p>
          </p:txBody>
        </p:sp>
        <p:sp>
          <p:nvSpPr>
            <p:cNvPr id="3114" name="Freeform 5255"/>
            <p:cNvSpPr>
              <a:spLocks/>
            </p:cNvSpPr>
            <p:nvPr/>
          </p:nvSpPr>
          <p:spPr bwMode="auto">
            <a:xfrm>
              <a:off x="5536" y="2489"/>
              <a:ext cx="3" cy="1"/>
            </a:xfrm>
            <a:custGeom>
              <a:avLst/>
              <a:gdLst>
                <a:gd name="T0" fmla="*/ 0 w 2"/>
                <a:gd name="T1" fmla="*/ 0 h 1"/>
                <a:gd name="T2" fmla="*/ 8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15" name="Freeform 5256"/>
            <p:cNvSpPr>
              <a:spLocks/>
            </p:cNvSpPr>
            <p:nvPr/>
          </p:nvSpPr>
          <p:spPr bwMode="auto">
            <a:xfrm>
              <a:off x="5483" y="2480"/>
              <a:ext cx="2" cy="1"/>
            </a:xfrm>
            <a:custGeom>
              <a:avLst/>
              <a:gdLst>
                <a:gd name="T0" fmla="*/ 2 w 2"/>
                <a:gd name="T1" fmla="*/ 0 h 1"/>
                <a:gd name="T2" fmla="*/ 0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116" name="Freeform 5257"/>
            <p:cNvSpPr>
              <a:spLocks/>
            </p:cNvSpPr>
            <p:nvPr/>
          </p:nvSpPr>
          <p:spPr bwMode="auto">
            <a:xfrm>
              <a:off x="5457" y="2660"/>
              <a:ext cx="2" cy="1"/>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17" name="Freeform 5258"/>
            <p:cNvSpPr>
              <a:spLocks/>
            </p:cNvSpPr>
            <p:nvPr/>
          </p:nvSpPr>
          <p:spPr bwMode="auto">
            <a:xfrm>
              <a:off x="4879" y="2478"/>
              <a:ext cx="2" cy="6"/>
            </a:xfrm>
            <a:custGeom>
              <a:avLst/>
              <a:gdLst>
                <a:gd name="T0" fmla="*/ 0 w 2"/>
                <a:gd name="T1" fmla="*/ 8 h 5"/>
                <a:gd name="T2" fmla="*/ 0 w 2"/>
                <a:gd name="T3" fmla="*/ 2 h 5"/>
                <a:gd name="T4" fmla="*/ 0 w 2"/>
                <a:gd name="T5" fmla="*/ 2 h 5"/>
                <a:gd name="T6" fmla="*/ 2 w 2"/>
                <a:gd name="T7" fmla="*/ 2 h 5"/>
                <a:gd name="T8" fmla="*/ 2 w 2"/>
                <a:gd name="T9" fmla="*/ 0 h 5"/>
                <a:gd name="T10" fmla="*/ 2 w 2"/>
                <a:gd name="T11" fmla="*/ 2 h 5"/>
                <a:gd name="T12" fmla="*/ 2 w 2"/>
                <a:gd name="T13" fmla="*/ 2 h 5"/>
                <a:gd name="T14" fmla="*/ 2 w 2"/>
                <a:gd name="T15" fmla="*/ 8 h 5"/>
                <a:gd name="T16" fmla="*/ 2 w 2"/>
                <a:gd name="T17" fmla="*/ 8 h 5"/>
                <a:gd name="T18" fmla="*/ 0 w 2"/>
                <a:gd name="T19" fmla="*/ 8 h 5"/>
                <a:gd name="T20" fmla="*/ 0 w 2"/>
                <a:gd name="T21" fmla="*/ 8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3118" name="Freeform 5259"/>
            <p:cNvSpPr>
              <a:spLocks/>
            </p:cNvSpPr>
            <p:nvPr/>
          </p:nvSpPr>
          <p:spPr bwMode="auto">
            <a:xfrm>
              <a:off x="4879" y="2486"/>
              <a:ext cx="1" cy="3"/>
            </a:xfrm>
            <a:custGeom>
              <a:avLst/>
              <a:gdLst>
                <a:gd name="T0" fmla="*/ 0 w 1"/>
                <a:gd name="T1" fmla="*/ 8 h 2"/>
                <a:gd name="T2" fmla="*/ 0 w 1"/>
                <a:gd name="T3" fmla="*/ 0 h 2"/>
                <a:gd name="T4" fmla="*/ 0 w 1"/>
                <a:gd name="T5" fmla="*/ 8 h 2"/>
                <a:gd name="T6" fmla="*/ 0 w 1"/>
                <a:gd name="T7" fmla="*/ 0 h 2"/>
                <a:gd name="T8" fmla="*/ 0 w 1"/>
                <a:gd name="T9" fmla="*/ 0 h 2"/>
                <a:gd name="T10" fmla="*/ 0 w 1"/>
                <a:gd name="T11" fmla="*/ 8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2"/>
                  </a:moveTo>
                  <a:lnTo>
                    <a:pt x="0" y="0"/>
                  </a:lnTo>
                  <a:lnTo>
                    <a:pt x="0" y="2"/>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119" name="Freeform 5260"/>
            <p:cNvSpPr>
              <a:spLocks/>
            </p:cNvSpPr>
            <p:nvPr/>
          </p:nvSpPr>
          <p:spPr bwMode="auto">
            <a:xfrm>
              <a:off x="4879" y="2484"/>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120" name="Freeform 5261"/>
            <p:cNvSpPr>
              <a:spLocks/>
            </p:cNvSpPr>
            <p:nvPr/>
          </p:nvSpPr>
          <p:spPr bwMode="auto">
            <a:xfrm>
              <a:off x="4872" y="2495"/>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121" name="Freeform 5262"/>
            <p:cNvSpPr>
              <a:spLocks/>
            </p:cNvSpPr>
            <p:nvPr/>
          </p:nvSpPr>
          <p:spPr bwMode="auto">
            <a:xfrm>
              <a:off x="4874" y="2493"/>
              <a:ext cx="1" cy="2"/>
            </a:xfrm>
            <a:custGeom>
              <a:avLst/>
              <a:gdLst>
                <a:gd name="T0" fmla="*/ 0 w 1"/>
                <a:gd name="T1" fmla="*/ 0 h 2"/>
                <a:gd name="T2" fmla="*/ 0 w 1"/>
                <a:gd name="T3" fmla="*/ 2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22" name="Freeform 5263"/>
            <p:cNvSpPr>
              <a:spLocks/>
            </p:cNvSpPr>
            <p:nvPr/>
          </p:nvSpPr>
          <p:spPr bwMode="auto">
            <a:xfrm>
              <a:off x="4989" y="2703"/>
              <a:ext cx="172" cy="179"/>
            </a:xfrm>
            <a:custGeom>
              <a:avLst/>
              <a:gdLst>
                <a:gd name="T0" fmla="*/ 214 w 154"/>
                <a:gd name="T1" fmla="*/ 267 h 144"/>
                <a:gd name="T2" fmla="*/ 207 w 154"/>
                <a:gd name="T3" fmla="*/ 273 h 144"/>
                <a:gd name="T4" fmla="*/ 207 w 154"/>
                <a:gd name="T5" fmla="*/ 277 h 144"/>
                <a:gd name="T6" fmla="*/ 194 w 154"/>
                <a:gd name="T7" fmla="*/ 273 h 144"/>
                <a:gd name="T8" fmla="*/ 175 w 154"/>
                <a:gd name="T9" fmla="*/ 267 h 144"/>
                <a:gd name="T10" fmla="*/ 154 w 154"/>
                <a:gd name="T11" fmla="*/ 260 h 144"/>
                <a:gd name="T12" fmla="*/ 142 w 154"/>
                <a:gd name="T13" fmla="*/ 246 h 144"/>
                <a:gd name="T14" fmla="*/ 132 w 154"/>
                <a:gd name="T15" fmla="*/ 227 h 144"/>
                <a:gd name="T16" fmla="*/ 118 w 154"/>
                <a:gd name="T17" fmla="*/ 204 h 144"/>
                <a:gd name="T18" fmla="*/ 108 w 154"/>
                <a:gd name="T19" fmla="*/ 186 h 144"/>
                <a:gd name="T20" fmla="*/ 79 w 154"/>
                <a:gd name="T21" fmla="*/ 173 h 144"/>
                <a:gd name="T22" fmla="*/ 79 w 154"/>
                <a:gd name="T23" fmla="*/ 183 h 144"/>
                <a:gd name="T24" fmla="*/ 67 w 154"/>
                <a:gd name="T25" fmla="*/ 173 h 144"/>
                <a:gd name="T26" fmla="*/ 67 w 154"/>
                <a:gd name="T27" fmla="*/ 190 h 144"/>
                <a:gd name="T28" fmla="*/ 60 w 154"/>
                <a:gd name="T29" fmla="*/ 190 h 144"/>
                <a:gd name="T30" fmla="*/ 60 w 154"/>
                <a:gd name="T31" fmla="*/ 199 h 144"/>
                <a:gd name="T32" fmla="*/ 29 w 154"/>
                <a:gd name="T33" fmla="*/ 196 h 144"/>
                <a:gd name="T34" fmla="*/ 56 w 154"/>
                <a:gd name="T35" fmla="*/ 214 h 144"/>
                <a:gd name="T36" fmla="*/ 44 w 154"/>
                <a:gd name="T37" fmla="*/ 227 h 144"/>
                <a:gd name="T38" fmla="*/ 23 w 154"/>
                <a:gd name="T39" fmla="*/ 227 h 144"/>
                <a:gd name="T40" fmla="*/ 0 w 154"/>
                <a:gd name="T41" fmla="*/ 227 h 144"/>
                <a:gd name="T42" fmla="*/ 3 w 154"/>
                <a:gd name="T43" fmla="*/ 199 h 144"/>
                <a:gd name="T44" fmla="*/ 8 w 154"/>
                <a:gd name="T45" fmla="*/ 173 h 144"/>
                <a:gd name="T46" fmla="*/ 8 w 154"/>
                <a:gd name="T47" fmla="*/ 145 h 144"/>
                <a:gd name="T48" fmla="*/ 10 w 154"/>
                <a:gd name="T49" fmla="*/ 113 h 144"/>
                <a:gd name="T50" fmla="*/ 10 w 154"/>
                <a:gd name="T51" fmla="*/ 87 h 144"/>
                <a:gd name="T52" fmla="*/ 10 w 154"/>
                <a:gd name="T53" fmla="*/ 60 h 144"/>
                <a:gd name="T54" fmla="*/ 10 w 154"/>
                <a:gd name="T55" fmla="*/ 32 h 144"/>
                <a:gd name="T56" fmla="*/ 10 w 154"/>
                <a:gd name="T57" fmla="*/ 0 h 144"/>
                <a:gd name="T58" fmla="*/ 34 w 154"/>
                <a:gd name="T59" fmla="*/ 17 h 144"/>
                <a:gd name="T60" fmla="*/ 56 w 154"/>
                <a:gd name="T61" fmla="*/ 32 h 144"/>
                <a:gd name="T62" fmla="*/ 76 w 154"/>
                <a:gd name="T63" fmla="*/ 40 h 144"/>
                <a:gd name="T64" fmla="*/ 96 w 154"/>
                <a:gd name="T65" fmla="*/ 55 h 144"/>
                <a:gd name="T66" fmla="*/ 116 w 154"/>
                <a:gd name="T67" fmla="*/ 87 h 144"/>
                <a:gd name="T68" fmla="*/ 116 w 154"/>
                <a:gd name="T69" fmla="*/ 103 h 144"/>
                <a:gd name="T70" fmla="*/ 135 w 154"/>
                <a:gd name="T71" fmla="*/ 113 h 144"/>
                <a:gd name="T72" fmla="*/ 154 w 154"/>
                <a:gd name="T73" fmla="*/ 127 h 144"/>
                <a:gd name="T74" fmla="*/ 154 w 154"/>
                <a:gd name="T75" fmla="*/ 145 h 144"/>
                <a:gd name="T76" fmla="*/ 140 w 154"/>
                <a:gd name="T77" fmla="*/ 150 h 144"/>
                <a:gd name="T78" fmla="*/ 150 w 154"/>
                <a:gd name="T79" fmla="*/ 177 h 144"/>
                <a:gd name="T80" fmla="*/ 162 w 154"/>
                <a:gd name="T81" fmla="*/ 199 h 144"/>
                <a:gd name="T82" fmla="*/ 171 w 154"/>
                <a:gd name="T83" fmla="*/ 227 h 144"/>
                <a:gd name="T84" fmla="*/ 185 w 154"/>
                <a:gd name="T85" fmla="*/ 227 h 144"/>
                <a:gd name="T86" fmla="*/ 185 w 154"/>
                <a:gd name="T87" fmla="*/ 240 h 144"/>
                <a:gd name="T88" fmla="*/ 199 w 154"/>
                <a:gd name="T89" fmla="*/ 250 h 144"/>
                <a:gd name="T90" fmla="*/ 191 w 154"/>
                <a:gd name="T91" fmla="*/ 254 h 144"/>
                <a:gd name="T92" fmla="*/ 214 w 154"/>
                <a:gd name="T93" fmla="*/ 267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solidFill>
              <a:srgbClr val="E1E1E1"/>
            </a:solidFill>
            <a:ln w="3175">
              <a:solidFill>
                <a:srgbClr val="000000"/>
              </a:solidFill>
              <a:prstDash val="solid"/>
              <a:round/>
              <a:headEnd/>
              <a:tailEnd/>
            </a:ln>
          </p:spPr>
          <p:txBody>
            <a:bodyPr/>
            <a:lstStyle/>
            <a:p>
              <a:endParaRPr lang="en-US"/>
            </a:p>
          </p:txBody>
        </p:sp>
        <p:sp>
          <p:nvSpPr>
            <p:cNvPr id="3123" name="Freeform 5264"/>
            <p:cNvSpPr>
              <a:spLocks/>
            </p:cNvSpPr>
            <p:nvPr/>
          </p:nvSpPr>
          <p:spPr bwMode="auto">
            <a:xfrm>
              <a:off x="5127" y="2744"/>
              <a:ext cx="71" cy="45"/>
            </a:xfrm>
            <a:custGeom>
              <a:avLst/>
              <a:gdLst>
                <a:gd name="T0" fmla="*/ 88 w 64"/>
                <a:gd name="T1" fmla="*/ 0 h 36"/>
                <a:gd name="T2" fmla="*/ 80 w 64"/>
                <a:gd name="T3" fmla="*/ 24 h 36"/>
                <a:gd name="T4" fmla="*/ 78 w 64"/>
                <a:gd name="T5" fmla="*/ 29 h 36"/>
                <a:gd name="T6" fmla="*/ 80 w 64"/>
                <a:gd name="T7" fmla="*/ 38 h 36"/>
                <a:gd name="T8" fmla="*/ 65 w 64"/>
                <a:gd name="T9" fmla="*/ 48 h 36"/>
                <a:gd name="T10" fmla="*/ 36 w 64"/>
                <a:gd name="T11" fmla="*/ 70 h 36"/>
                <a:gd name="T12" fmla="*/ 16 w 64"/>
                <a:gd name="T13" fmla="*/ 61 h 36"/>
                <a:gd name="T14" fmla="*/ 3 w 64"/>
                <a:gd name="T15" fmla="*/ 51 h 36"/>
                <a:gd name="T16" fmla="*/ 0 w 64"/>
                <a:gd name="T17" fmla="*/ 38 h 36"/>
                <a:gd name="T18" fmla="*/ 29 w 64"/>
                <a:gd name="T19" fmla="*/ 41 h 36"/>
                <a:gd name="T20" fmla="*/ 36 w 64"/>
                <a:gd name="T21" fmla="*/ 24 h 36"/>
                <a:gd name="T22" fmla="*/ 36 w 64"/>
                <a:gd name="T23" fmla="*/ 33 h 36"/>
                <a:gd name="T24" fmla="*/ 49 w 64"/>
                <a:gd name="T25" fmla="*/ 41 h 36"/>
                <a:gd name="T26" fmla="*/ 68 w 64"/>
                <a:gd name="T27" fmla="*/ 20 h 36"/>
                <a:gd name="T28" fmla="*/ 68 w 64"/>
                <a:gd name="T29" fmla="*/ 0 h 36"/>
                <a:gd name="T30" fmla="*/ 80 w 64"/>
                <a:gd name="T31" fmla="*/ 0 h 36"/>
                <a:gd name="T32" fmla="*/ 88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prstDash val="solid"/>
              <a:round/>
              <a:headEnd/>
              <a:tailEnd/>
            </a:ln>
          </p:spPr>
          <p:txBody>
            <a:bodyPr/>
            <a:lstStyle/>
            <a:p>
              <a:endParaRPr lang="en-US"/>
            </a:p>
          </p:txBody>
        </p:sp>
        <p:sp>
          <p:nvSpPr>
            <p:cNvPr id="3124" name="Freeform 5265"/>
            <p:cNvSpPr>
              <a:spLocks/>
            </p:cNvSpPr>
            <p:nvPr/>
          </p:nvSpPr>
          <p:spPr bwMode="auto">
            <a:xfrm>
              <a:off x="5238" y="2768"/>
              <a:ext cx="20" cy="31"/>
            </a:xfrm>
            <a:custGeom>
              <a:avLst/>
              <a:gdLst>
                <a:gd name="T0" fmla="*/ 24 w 18"/>
                <a:gd name="T1" fmla="*/ 42 h 26"/>
                <a:gd name="T2" fmla="*/ 20 w 18"/>
                <a:gd name="T3" fmla="*/ 44 h 26"/>
                <a:gd name="T4" fmla="*/ 2 w 18"/>
                <a:gd name="T5" fmla="*/ 24 h 26"/>
                <a:gd name="T6" fmla="*/ 0 w 18"/>
                <a:gd name="T7" fmla="*/ 0 h 26"/>
                <a:gd name="T8" fmla="*/ 12 w 18"/>
                <a:gd name="T9" fmla="*/ 20 h 26"/>
                <a:gd name="T10" fmla="*/ 24 w 18"/>
                <a:gd name="T11" fmla="*/ 42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prstDash val="solid"/>
              <a:round/>
              <a:headEnd/>
              <a:tailEnd/>
            </a:ln>
          </p:spPr>
          <p:txBody>
            <a:bodyPr/>
            <a:lstStyle/>
            <a:p>
              <a:endParaRPr lang="en-US"/>
            </a:p>
          </p:txBody>
        </p:sp>
        <p:sp>
          <p:nvSpPr>
            <p:cNvPr id="3125" name="Freeform 5266"/>
            <p:cNvSpPr>
              <a:spLocks/>
            </p:cNvSpPr>
            <p:nvPr/>
          </p:nvSpPr>
          <p:spPr bwMode="auto">
            <a:xfrm>
              <a:off x="5174" y="2709"/>
              <a:ext cx="37" cy="43"/>
            </a:xfrm>
            <a:custGeom>
              <a:avLst/>
              <a:gdLst>
                <a:gd name="T0" fmla="*/ 46 w 33"/>
                <a:gd name="T1" fmla="*/ 52 h 35"/>
                <a:gd name="T2" fmla="*/ 39 w 33"/>
                <a:gd name="T3" fmla="*/ 65 h 35"/>
                <a:gd name="T4" fmla="*/ 22 w 33"/>
                <a:gd name="T5" fmla="*/ 26 h 35"/>
                <a:gd name="T6" fmla="*/ 10 w 33"/>
                <a:gd name="T7" fmla="*/ 14 h 35"/>
                <a:gd name="T8" fmla="*/ 0 w 33"/>
                <a:gd name="T9" fmla="*/ 0 h 35"/>
                <a:gd name="T10" fmla="*/ 17 w 33"/>
                <a:gd name="T11" fmla="*/ 14 h 35"/>
                <a:gd name="T12" fmla="*/ 33 w 33"/>
                <a:gd name="T13" fmla="*/ 31 h 35"/>
                <a:gd name="T14" fmla="*/ 46 w 33"/>
                <a:gd name="T15" fmla="*/ 52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prstDash val="solid"/>
              <a:round/>
              <a:headEnd/>
              <a:tailEnd/>
            </a:ln>
          </p:spPr>
          <p:txBody>
            <a:bodyPr/>
            <a:lstStyle/>
            <a:p>
              <a:endParaRPr lang="en-US"/>
            </a:p>
          </p:txBody>
        </p:sp>
        <p:sp>
          <p:nvSpPr>
            <p:cNvPr id="3126" name="Freeform 5267"/>
            <p:cNvSpPr>
              <a:spLocks/>
            </p:cNvSpPr>
            <p:nvPr/>
          </p:nvSpPr>
          <p:spPr bwMode="auto">
            <a:xfrm>
              <a:off x="5164" y="2864"/>
              <a:ext cx="4" cy="6"/>
            </a:xfrm>
            <a:custGeom>
              <a:avLst/>
              <a:gdLst>
                <a:gd name="T0" fmla="*/ 2 w 5"/>
                <a:gd name="T1" fmla="*/ 2 h 5"/>
                <a:gd name="T2" fmla="*/ 2 w 5"/>
                <a:gd name="T3" fmla="*/ 8 h 5"/>
                <a:gd name="T4" fmla="*/ 0 w 5"/>
                <a:gd name="T5" fmla="*/ 0 h 5"/>
                <a:gd name="T6" fmla="*/ 2 w 5"/>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2"/>
                  </a:moveTo>
                  <a:lnTo>
                    <a:pt x="3" y="5"/>
                  </a:lnTo>
                  <a:lnTo>
                    <a:pt x="0"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3127" name="Freeform 5268"/>
            <p:cNvSpPr>
              <a:spLocks/>
            </p:cNvSpPr>
            <p:nvPr/>
          </p:nvSpPr>
          <p:spPr bwMode="auto">
            <a:xfrm>
              <a:off x="5058" y="2310"/>
              <a:ext cx="2" cy="4"/>
            </a:xfrm>
            <a:custGeom>
              <a:avLst/>
              <a:gdLst>
                <a:gd name="T0" fmla="*/ 2 w 2"/>
                <a:gd name="T1" fmla="*/ 0 h 3"/>
                <a:gd name="T2" fmla="*/ 0 w 2"/>
                <a:gd name="T3" fmla="*/ 0 h 3"/>
                <a:gd name="T4" fmla="*/ 0 w 2"/>
                <a:gd name="T5" fmla="*/ 7 h 3"/>
                <a:gd name="T6" fmla="*/ 0 w 2"/>
                <a:gd name="T7" fmla="*/ 7 h 3"/>
                <a:gd name="T8" fmla="*/ 2 w 2"/>
                <a:gd name="T9" fmla="*/ 7 h 3"/>
                <a:gd name="T10" fmla="*/ 0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128" name="Freeform 5269"/>
            <p:cNvSpPr>
              <a:spLocks/>
            </p:cNvSpPr>
            <p:nvPr/>
          </p:nvSpPr>
          <p:spPr bwMode="auto">
            <a:xfrm>
              <a:off x="5055" y="2314"/>
              <a:ext cx="3" cy="5"/>
            </a:xfrm>
            <a:custGeom>
              <a:avLst/>
              <a:gdLst>
                <a:gd name="T0" fmla="*/ 0 w 3"/>
                <a:gd name="T1" fmla="*/ 0 h 4"/>
                <a:gd name="T2" fmla="*/ 0 w 3"/>
                <a:gd name="T3" fmla="*/ 5 h 4"/>
                <a:gd name="T4" fmla="*/ 0 w 3"/>
                <a:gd name="T5" fmla="*/ 8 h 4"/>
                <a:gd name="T6" fmla="*/ 3 w 3"/>
                <a:gd name="T7" fmla="*/ 5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2"/>
                  </a:lnTo>
                  <a:lnTo>
                    <a:pt x="0" y="4"/>
                  </a:lnTo>
                  <a:lnTo>
                    <a:pt x="3"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29" name="Freeform 5270"/>
            <p:cNvSpPr>
              <a:spLocks/>
            </p:cNvSpPr>
            <p:nvPr/>
          </p:nvSpPr>
          <p:spPr bwMode="auto">
            <a:xfrm>
              <a:off x="5049" y="2334"/>
              <a:ext cx="4" cy="4"/>
            </a:xfrm>
            <a:custGeom>
              <a:avLst/>
              <a:gdLst>
                <a:gd name="T0" fmla="*/ 0 w 2"/>
                <a:gd name="T1" fmla="*/ 7 h 3"/>
                <a:gd name="T2" fmla="*/ 0 w 2"/>
                <a:gd name="T3" fmla="*/ 0 h 3"/>
                <a:gd name="T4" fmla="*/ 0 w 2"/>
                <a:gd name="T5" fmla="*/ 0 h 3"/>
                <a:gd name="T6" fmla="*/ 16 w 2"/>
                <a:gd name="T7" fmla="*/ 0 h 3"/>
                <a:gd name="T8" fmla="*/ 0 w 2"/>
                <a:gd name="T9" fmla="*/ 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3"/>
                  </a:moveTo>
                  <a:lnTo>
                    <a:pt x="0" y="0"/>
                  </a:lnTo>
                  <a:lnTo>
                    <a:pt x="2"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3130" name="Freeform 5271"/>
            <p:cNvSpPr>
              <a:spLocks/>
            </p:cNvSpPr>
            <p:nvPr/>
          </p:nvSpPr>
          <p:spPr bwMode="auto">
            <a:xfrm>
              <a:off x="5047" y="2247"/>
              <a:ext cx="0" cy="4"/>
            </a:xfrm>
            <a:custGeom>
              <a:avLst/>
              <a:gdLst>
                <a:gd name="T0" fmla="*/ 0 h 3"/>
                <a:gd name="T1" fmla="*/ 7 h 3"/>
                <a:gd name="T2" fmla="*/ 0 h 3"/>
                <a:gd name="T3" fmla="*/ 0 h 3"/>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3">
                  <a:moveTo>
                    <a:pt x="0" y="0"/>
                  </a:move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31" name="Rectangle 5272"/>
            <p:cNvSpPr>
              <a:spLocks noChangeArrowheads="1"/>
            </p:cNvSpPr>
            <p:nvPr/>
          </p:nvSpPr>
          <p:spPr bwMode="auto">
            <a:xfrm>
              <a:off x="5044" y="2232"/>
              <a:ext cx="0" cy="3"/>
            </a:xfrm>
            <a:prstGeom prst="rect">
              <a:avLst/>
            </a:prstGeom>
            <a:solidFill>
              <a:srgbClr val="E1E1E1"/>
            </a:solidFill>
            <a:ln w="317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3132" name="Freeform 5273"/>
            <p:cNvSpPr>
              <a:spLocks/>
            </p:cNvSpPr>
            <p:nvPr/>
          </p:nvSpPr>
          <p:spPr bwMode="auto">
            <a:xfrm>
              <a:off x="5049" y="2285"/>
              <a:ext cx="4" cy="2"/>
            </a:xfrm>
            <a:custGeom>
              <a:avLst/>
              <a:gdLst>
                <a:gd name="T0" fmla="*/ 16 w 2"/>
                <a:gd name="T1" fmla="*/ 0 h 2"/>
                <a:gd name="T2" fmla="*/ 0 w 2"/>
                <a:gd name="T3" fmla="*/ 2 h 2"/>
                <a:gd name="T4" fmla="*/ 0 w 2"/>
                <a:gd name="T5" fmla="*/ 0 h 2"/>
                <a:gd name="T6" fmla="*/ 16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133" name="Freeform 5274"/>
            <p:cNvSpPr>
              <a:spLocks/>
            </p:cNvSpPr>
            <p:nvPr/>
          </p:nvSpPr>
          <p:spPr bwMode="auto">
            <a:xfrm>
              <a:off x="4024" y="2059"/>
              <a:ext cx="89" cy="129"/>
            </a:xfrm>
            <a:custGeom>
              <a:avLst/>
              <a:gdLst>
                <a:gd name="T0" fmla="*/ 42 w 78"/>
                <a:gd name="T1" fmla="*/ 161 h 104"/>
                <a:gd name="T2" fmla="*/ 42 w 78"/>
                <a:gd name="T3" fmla="*/ 166 h 104"/>
                <a:gd name="T4" fmla="*/ 34 w 78"/>
                <a:gd name="T5" fmla="*/ 159 h 104"/>
                <a:gd name="T6" fmla="*/ 34 w 78"/>
                <a:gd name="T7" fmla="*/ 159 h 104"/>
                <a:gd name="T8" fmla="*/ 29 w 78"/>
                <a:gd name="T9" fmla="*/ 135 h 104"/>
                <a:gd name="T10" fmla="*/ 24 w 78"/>
                <a:gd name="T11" fmla="*/ 109 h 104"/>
                <a:gd name="T12" fmla="*/ 21 w 78"/>
                <a:gd name="T13" fmla="*/ 89 h 104"/>
                <a:gd name="T14" fmla="*/ 2 w 78"/>
                <a:gd name="T15" fmla="*/ 66 h 104"/>
                <a:gd name="T16" fmla="*/ 10 w 78"/>
                <a:gd name="T17" fmla="*/ 53 h 104"/>
                <a:gd name="T18" fmla="*/ 18 w 78"/>
                <a:gd name="T19" fmla="*/ 50 h 104"/>
                <a:gd name="T20" fmla="*/ 0 w 78"/>
                <a:gd name="T21" fmla="*/ 26 h 104"/>
                <a:gd name="T22" fmla="*/ 0 w 78"/>
                <a:gd name="T23" fmla="*/ 0 h 104"/>
                <a:gd name="T24" fmla="*/ 18 w 78"/>
                <a:gd name="T25" fmla="*/ 9 h 104"/>
                <a:gd name="T26" fmla="*/ 24 w 78"/>
                <a:gd name="T27" fmla="*/ 24 h 104"/>
                <a:gd name="T28" fmla="*/ 29 w 78"/>
                <a:gd name="T29" fmla="*/ 17 h 104"/>
                <a:gd name="T30" fmla="*/ 42 w 78"/>
                <a:gd name="T31" fmla="*/ 46 h 104"/>
                <a:gd name="T32" fmla="*/ 63 w 78"/>
                <a:gd name="T33" fmla="*/ 46 h 104"/>
                <a:gd name="T34" fmla="*/ 87 w 78"/>
                <a:gd name="T35" fmla="*/ 50 h 104"/>
                <a:gd name="T36" fmla="*/ 98 w 78"/>
                <a:gd name="T37" fmla="*/ 63 h 104"/>
                <a:gd name="T38" fmla="*/ 98 w 78"/>
                <a:gd name="T39" fmla="*/ 77 h 104"/>
                <a:gd name="T40" fmla="*/ 81 w 78"/>
                <a:gd name="T41" fmla="*/ 89 h 104"/>
                <a:gd name="T42" fmla="*/ 84 w 78"/>
                <a:gd name="T43" fmla="*/ 117 h 104"/>
                <a:gd name="T44" fmla="*/ 87 w 78"/>
                <a:gd name="T45" fmla="*/ 122 h 104"/>
                <a:gd name="T46" fmla="*/ 98 w 78"/>
                <a:gd name="T47" fmla="*/ 100 h 104"/>
                <a:gd name="T48" fmla="*/ 108 w 78"/>
                <a:gd name="T49" fmla="*/ 129 h 104"/>
                <a:gd name="T50" fmla="*/ 116 w 78"/>
                <a:gd name="T51" fmla="*/ 159 h 104"/>
                <a:gd name="T52" fmla="*/ 116 w 78"/>
                <a:gd name="T53" fmla="*/ 180 h 104"/>
                <a:gd name="T54" fmla="*/ 112 w 78"/>
                <a:gd name="T55" fmla="*/ 185 h 104"/>
                <a:gd name="T56" fmla="*/ 116 w 78"/>
                <a:gd name="T57" fmla="*/ 198 h 104"/>
                <a:gd name="T58" fmla="*/ 102 w 78"/>
                <a:gd name="T59" fmla="*/ 161 h 104"/>
                <a:gd name="T60" fmla="*/ 87 w 78"/>
                <a:gd name="T61" fmla="*/ 129 h 104"/>
                <a:gd name="T62" fmla="*/ 73 w 78"/>
                <a:gd name="T63" fmla="*/ 129 h 104"/>
                <a:gd name="T64" fmla="*/ 63 w 78"/>
                <a:gd name="T65" fmla="*/ 109 h 104"/>
                <a:gd name="T66" fmla="*/ 42 w 78"/>
                <a:gd name="T67" fmla="*/ 89 h 104"/>
                <a:gd name="T68" fmla="*/ 34 w 78"/>
                <a:gd name="T69" fmla="*/ 89 h 104"/>
                <a:gd name="T70" fmla="*/ 59 w 78"/>
                <a:gd name="T71" fmla="*/ 113 h 104"/>
                <a:gd name="T72" fmla="*/ 66 w 78"/>
                <a:gd name="T73" fmla="*/ 129 h 104"/>
                <a:gd name="T74" fmla="*/ 71 w 78"/>
                <a:gd name="T75" fmla="*/ 140 h 104"/>
                <a:gd name="T76" fmla="*/ 63 w 78"/>
                <a:gd name="T77" fmla="*/ 166 h 104"/>
                <a:gd name="T78" fmla="*/ 59 w 78"/>
                <a:gd name="T79" fmla="*/ 153 h 104"/>
                <a:gd name="T80" fmla="*/ 52 w 78"/>
                <a:gd name="T81" fmla="*/ 159 h 104"/>
                <a:gd name="T82" fmla="*/ 49 w 78"/>
                <a:gd name="T83" fmla="*/ 161 h 104"/>
                <a:gd name="T84" fmla="*/ 42 w 78"/>
                <a:gd name="T85" fmla="*/ 161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prstDash val="solid"/>
              <a:round/>
              <a:headEnd/>
              <a:tailEnd/>
            </a:ln>
          </p:spPr>
          <p:txBody>
            <a:bodyPr/>
            <a:lstStyle/>
            <a:p>
              <a:endParaRPr lang="en-US"/>
            </a:p>
          </p:txBody>
        </p:sp>
        <p:sp>
          <p:nvSpPr>
            <p:cNvPr id="3134" name="Freeform 5275"/>
            <p:cNvSpPr>
              <a:spLocks/>
            </p:cNvSpPr>
            <p:nvPr/>
          </p:nvSpPr>
          <p:spPr bwMode="auto">
            <a:xfrm>
              <a:off x="4031" y="2025"/>
              <a:ext cx="54" cy="32"/>
            </a:xfrm>
            <a:custGeom>
              <a:avLst/>
              <a:gdLst>
                <a:gd name="T0" fmla="*/ 44 w 49"/>
                <a:gd name="T1" fmla="*/ 2 h 26"/>
                <a:gd name="T2" fmla="*/ 14 w 49"/>
                <a:gd name="T3" fmla="*/ 0 h 26"/>
                <a:gd name="T4" fmla="*/ 0 w 49"/>
                <a:gd name="T5" fmla="*/ 31 h 26"/>
                <a:gd name="T6" fmla="*/ 2 w 49"/>
                <a:gd name="T7" fmla="*/ 42 h 26"/>
                <a:gd name="T8" fmla="*/ 31 w 49"/>
                <a:gd name="T9" fmla="*/ 48 h 26"/>
                <a:gd name="T10" fmla="*/ 50 w 49"/>
                <a:gd name="T11" fmla="*/ 42 h 26"/>
                <a:gd name="T12" fmla="*/ 66 w 49"/>
                <a:gd name="T13" fmla="*/ 42 h 26"/>
                <a:gd name="T14" fmla="*/ 63 w 49"/>
                <a:gd name="T15" fmla="*/ 26 h 26"/>
                <a:gd name="T16" fmla="*/ 56 w 49"/>
                <a:gd name="T17" fmla="*/ 17 h 26"/>
                <a:gd name="T18" fmla="*/ 44 w 49"/>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3135" name="Freeform 5276"/>
            <p:cNvSpPr>
              <a:spLocks/>
            </p:cNvSpPr>
            <p:nvPr/>
          </p:nvSpPr>
          <p:spPr bwMode="auto">
            <a:xfrm>
              <a:off x="4306" y="2323"/>
              <a:ext cx="88" cy="93"/>
            </a:xfrm>
            <a:custGeom>
              <a:avLst/>
              <a:gdLst>
                <a:gd name="T0" fmla="*/ 79 w 80"/>
                <a:gd name="T1" fmla="*/ 107 h 75"/>
                <a:gd name="T2" fmla="*/ 84 w 80"/>
                <a:gd name="T3" fmla="*/ 135 h 75"/>
                <a:gd name="T4" fmla="*/ 69 w 80"/>
                <a:gd name="T5" fmla="*/ 129 h 75"/>
                <a:gd name="T6" fmla="*/ 63 w 80"/>
                <a:gd name="T7" fmla="*/ 135 h 75"/>
                <a:gd name="T8" fmla="*/ 50 w 80"/>
                <a:gd name="T9" fmla="*/ 143 h 75"/>
                <a:gd name="T10" fmla="*/ 37 w 80"/>
                <a:gd name="T11" fmla="*/ 143 h 75"/>
                <a:gd name="T12" fmla="*/ 31 w 80"/>
                <a:gd name="T13" fmla="*/ 135 h 75"/>
                <a:gd name="T14" fmla="*/ 28 w 80"/>
                <a:gd name="T15" fmla="*/ 122 h 75"/>
                <a:gd name="T16" fmla="*/ 22 w 80"/>
                <a:gd name="T17" fmla="*/ 129 h 75"/>
                <a:gd name="T18" fmla="*/ 19 w 80"/>
                <a:gd name="T19" fmla="*/ 107 h 75"/>
                <a:gd name="T20" fmla="*/ 14 w 80"/>
                <a:gd name="T21" fmla="*/ 103 h 75"/>
                <a:gd name="T22" fmla="*/ 4 w 80"/>
                <a:gd name="T23" fmla="*/ 77 h 75"/>
                <a:gd name="T24" fmla="*/ 0 w 80"/>
                <a:gd name="T25" fmla="*/ 50 h 75"/>
                <a:gd name="T26" fmla="*/ 12 w 80"/>
                <a:gd name="T27" fmla="*/ 14 h 75"/>
                <a:gd name="T28" fmla="*/ 35 w 80"/>
                <a:gd name="T29" fmla="*/ 14 h 75"/>
                <a:gd name="T30" fmla="*/ 56 w 80"/>
                <a:gd name="T31" fmla="*/ 14 h 75"/>
                <a:gd name="T32" fmla="*/ 75 w 80"/>
                <a:gd name="T33" fmla="*/ 26 h 75"/>
                <a:gd name="T34" fmla="*/ 75 w 80"/>
                <a:gd name="T35" fmla="*/ 17 h 75"/>
                <a:gd name="T36" fmla="*/ 81 w 80"/>
                <a:gd name="T37" fmla="*/ 7 h 75"/>
                <a:gd name="T38" fmla="*/ 91 w 80"/>
                <a:gd name="T39" fmla="*/ 14 h 75"/>
                <a:gd name="T40" fmla="*/ 105 w 80"/>
                <a:gd name="T41" fmla="*/ 0 h 75"/>
                <a:gd name="T42" fmla="*/ 107 w 80"/>
                <a:gd name="T43" fmla="*/ 31 h 75"/>
                <a:gd name="T44" fmla="*/ 107 w 80"/>
                <a:gd name="T45" fmla="*/ 57 h 75"/>
                <a:gd name="T46" fmla="*/ 107 w 80"/>
                <a:gd name="T47" fmla="*/ 86 h 75"/>
                <a:gd name="T48" fmla="*/ 88 w 80"/>
                <a:gd name="T49" fmla="*/ 98 h 75"/>
                <a:gd name="T50" fmla="*/ 79 w 80"/>
                <a:gd name="T51" fmla="*/ 107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solidFill>
              <a:srgbClr val="E1E1E1"/>
            </a:solidFill>
            <a:ln w="3175">
              <a:solidFill>
                <a:srgbClr val="000000"/>
              </a:solidFill>
              <a:prstDash val="solid"/>
              <a:round/>
              <a:headEnd/>
              <a:tailEnd/>
            </a:ln>
          </p:spPr>
          <p:txBody>
            <a:bodyPr/>
            <a:lstStyle/>
            <a:p>
              <a:endParaRPr lang="en-US"/>
            </a:p>
          </p:txBody>
        </p:sp>
        <p:sp>
          <p:nvSpPr>
            <p:cNvPr id="3136" name="Freeform 5277"/>
            <p:cNvSpPr>
              <a:spLocks/>
            </p:cNvSpPr>
            <p:nvPr/>
          </p:nvSpPr>
          <p:spPr bwMode="auto">
            <a:xfrm>
              <a:off x="5046" y="2349"/>
              <a:ext cx="3" cy="7"/>
            </a:xfrm>
            <a:custGeom>
              <a:avLst/>
              <a:gdLst>
                <a:gd name="T0" fmla="*/ 0 w 5"/>
                <a:gd name="T1" fmla="*/ 14 h 5"/>
                <a:gd name="T2" fmla="*/ 0 w 5"/>
                <a:gd name="T3" fmla="*/ 6 h 5"/>
                <a:gd name="T4" fmla="*/ 1 w 5"/>
                <a:gd name="T5" fmla="*/ 0 h 5"/>
                <a:gd name="T6" fmla="*/ 1 w 5"/>
                <a:gd name="T7" fmla="*/ 0 h 5"/>
                <a:gd name="T8" fmla="*/ 0 w 5"/>
                <a:gd name="T9" fmla="*/ 14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5"/>
                  </a:moveTo>
                  <a:lnTo>
                    <a:pt x="0" y="2"/>
                  </a:lnTo>
                  <a:lnTo>
                    <a:pt x="2" y="0"/>
                  </a:lnTo>
                  <a:lnTo>
                    <a:pt x="5" y="0"/>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3137" name="Freeform 5278"/>
            <p:cNvSpPr>
              <a:spLocks/>
            </p:cNvSpPr>
            <p:nvPr/>
          </p:nvSpPr>
          <p:spPr bwMode="auto">
            <a:xfrm>
              <a:off x="4479" y="2153"/>
              <a:ext cx="3" cy="5"/>
            </a:xfrm>
            <a:custGeom>
              <a:avLst/>
              <a:gdLst>
                <a:gd name="T0" fmla="*/ 8 w 2"/>
                <a:gd name="T1" fmla="*/ 0 h 4"/>
                <a:gd name="T2" fmla="*/ 0 w 2"/>
                <a:gd name="T3" fmla="*/ 8 h 4"/>
                <a:gd name="T4" fmla="*/ 0 w 2"/>
                <a:gd name="T5" fmla="*/ 5 h 4"/>
                <a:gd name="T6" fmla="*/ 8 w 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2" y="0"/>
                  </a:moveTo>
                  <a:lnTo>
                    <a:pt x="0" y="4"/>
                  </a:lnTo>
                  <a:lnTo>
                    <a:pt x="0" y="2"/>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138" name="Freeform 5279"/>
            <p:cNvSpPr>
              <a:spLocks/>
            </p:cNvSpPr>
            <p:nvPr/>
          </p:nvSpPr>
          <p:spPr bwMode="auto">
            <a:xfrm>
              <a:off x="4246" y="2153"/>
              <a:ext cx="146" cy="188"/>
            </a:xfrm>
            <a:custGeom>
              <a:avLst/>
              <a:gdLst>
                <a:gd name="T0" fmla="*/ 101 w 131"/>
                <a:gd name="T1" fmla="*/ 77 h 151"/>
                <a:gd name="T2" fmla="*/ 96 w 131"/>
                <a:gd name="T3" fmla="*/ 63 h 151"/>
                <a:gd name="T4" fmla="*/ 86 w 131"/>
                <a:gd name="T5" fmla="*/ 50 h 151"/>
                <a:gd name="T6" fmla="*/ 74 w 131"/>
                <a:gd name="T7" fmla="*/ 55 h 151"/>
                <a:gd name="T8" fmla="*/ 59 w 131"/>
                <a:gd name="T9" fmla="*/ 34 h 151"/>
                <a:gd name="T10" fmla="*/ 52 w 131"/>
                <a:gd name="T11" fmla="*/ 21 h 151"/>
                <a:gd name="T12" fmla="*/ 37 w 131"/>
                <a:gd name="T13" fmla="*/ 0 h 151"/>
                <a:gd name="T14" fmla="*/ 26 w 131"/>
                <a:gd name="T15" fmla="*/ 0 h 151"/>
                <a:gd name="T16" fmla="*/ 31 w 131"/>
                <a:gd name="T17" fmla="*/ 40 h 151"/>
                <a:gd name="T18" fmla="*/ 23 w 131"/>
                <a:gd name="T19" fmla="*/ 34 h 151"/>
                <a:gd name="T20" fmla="*/ 21 w 131"/>
                <a:gd name="T21" fmla="*/ 31 h 151"/>
                <a:gd name="T22" fmla="*/ 11 w 131"/>
                <a:gd name="T23" fmla="*/ 55 h 151"/>
                <a:gd name="T24" fmla="*/ 0 w 131"/>
                <a:gd name="T25" fmla="*/ 68 h 151"/>
                <a:gd name="T26" fmla="*/ 11 w 131"/>
                <a:gd name="T27" fmla="*/ 77 h 151"/>
                <a:gd name="T28" fmla="*/ 11 w 131"/>
                <a:gd name="T29" fmla="*/ 95 h 151"/>
                <a:gd name="T30" fmla="*/ 26 w 131"/>
                <a:gd name="T31" fmla="*/ 95 h 151"/>
                <a:gd name="T32" fmla="*/ 31 w 131"/>
                <a:gd name="T33" fmla="*/ 132 h 151"/>
                <a:gd name="T34" fmla="*/ 31 w 131"/>
                <a:gd name="T35" fmla="*/ 167 h 151"/>
                <a:gd name="T36" fmla="*/ 50 w 131"/>
                <a:gd name="T37" fmla="*/ 144 h 151"/>
                <a:gd name="T38" fmla="*/ 62 w 131"/>
                <a:gd name="T39" fmla="*/ 151 h 151"/>
                <a:gd name="T40" fmla="*/ 74 w 131"/>
                <a:gd name="T41" fmla="*/ 144 h 151"/>
                <a:gd name="T42" fmla="*/ 86 w 131"/>
                <a:gd name="T43" fmla="*/ 134 h 151"/>
                <a:gd name="T44" fmla="*/ 109 w 131"/>
                <a:gd name="T45" fmla="*/ 167 h 151"/>
                <a:gd name="T46" fmla="*/ 111 w 131"/>
                <a:gd name="T47" fmla="*/ 190 h 151"/>
                <a:gd name="T48" fmla="*/ 134 w 131"/>
                <a:gd name="T49" fmla="*/ 228 h 151"/>
                <a:gd name="T50" fmla="*/ 138 w 131"/>
                <a:gd name="T51" fmla="*/ 259 h 151"/>
                <a:gd name="T52" fmla="*/ 132 w 131"/>
                <a:gd name="T53" fmla="*/ 278 h 151"/>
                <a:gd name="T54" fmla="*/ 150 w 131"/>
                <a:gd name="T55" fmla="*/ 291 h 151"/>
                <a:gd name="T56" fmla="*/ 150 w 131"/>
                <a:gd name="T57" fmla="*/ 283 h 151"/>
                <a:gd name="T58" fmla="*/ 158 w 131"/>
                <a:gd name="T59" fmla="*/ 273 h 151"/>
                <a:gd name="T60" fmla="*/ 167 w 131"/>
                <a:gd name="T61" fmla="*/ 278 h 151"/>
                <a:gd name="T62" fmla="*/ 182 w 131"/>
                <a:gd name="T63" fmla="*/ 265 h 151"/>
                <a:gd name="T64" fmla="*/ 177 w 131"/>
                <a:gd name="T65" fmla="*/ 235 h 151"/>
                <a:gd name="T66" fmla="*/ 174 w 131"/>
                <a:gd name="T67" fmla="*/ 228 h 151"/>
                <a:gd name="T68" fmla="*/ 174 w 131"/>
                <a:gd name="T69" fmla="*/ 219 h 151"/>
                <a:gd name="T70" fmla="*/ 155 w 131"/>
                <a:gd name="T71" fmla="*/ 195 h 151"/>
                <a:gd name="T72" fmla="*/ 145 w 131"/>
                <a:gd name="T73" fmla="*/ 172 h 151"/>
                <a:gd name="T74" fmla="*/ 129 w 131"/>
                <a:gd name="T75" fmla="*/ 151 h 151"/>
                <a:gd name="T76" fmla="*/ 119 w 131"/>
                <a:gd name="T77" fmla="*/ 127 h 151"/>
                <a:gd name="T78" fmla="*/ 88 w 131"/>
                <a:gd name="T79" fmla="*/ 101 h 151"/>
                <a:gd name="T80" fmla="*/ 94 w 131"/>
                <a:gd name="T81" fmla="*/ 91 h 151"/>
                <a:gd name="T82" fmla="*/ 106 w 131"/>
                <a:gd name="T83" fmla="*/ 85 h 151"/>
                <a:gd name="T84" fmla="*/ 101 w 131"/>
                <a:gd name="T85" fmla="*/ 77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prstDash val="solid"/>
              <a:round/>
              <a:headEnd/>
              <a:tailEnd/>
            </a:ln>
          </p:spPr>
          <p:txBody>
            <a:bodyPr/>
            <a:lstStyle/>
            <a:p>
              <a:endParaRPr lang="en-US"/>
            </a:p>
          </p:txBody>
        </p:sp>
        <p:sp>
          <p:nvSpPr>
            <p:cNvPr id="3139" name="Freeform 5280"/>
            <p:cNvSpPr>
              <a:spLocks/>
            </p:cNvSpPr>
            <p:nvPr/>
          </p:nvSpPr>
          <p:spPr bwMode="auto">
            <a:xfrm>
              <a:off x="4108" y="2015"/>
              <a:ext cx="155" cy="407"/>
            </a:xfrm>
            <a:custGeom>
              <a:avLst/>
              <a:gdLst>
                <a:gd name="T0" fmla="*/ 104 w 138"/>
                <a:gd name="T1" fmla="*/ 157 h 329"/>
                <a:gd name="T2" fmla="*/ 104 w 138"/>
                <a:gd name="T3" fmla="*/ 130 h 329"/>
                <a:gd name="T4" fmla="*/ 117 w 138"/>
                <a:gd name="T5" fmla="*/ 90 h 329"/>
                <a:gd name="T6" fmla="*/ 112 w 138"/>
                <a:gd name="T7" fmla="*/ 37 h 329"/>
                <a:gd name="T8" fmla="*/ 81 w 138"/>
                <a:gd name="T9" fmla="*/ 0 h 329"/>
                <a:gd name="T10" fmla="*/ 79 w 138"/>
                <a:gd name="T11" fmla="*/ 32 h 329"/>
                <a:gd name="T12" fmla="*/ 79 w 138"/>
                <a:gd name="T13" fmla="*/ 49 h 329"/>
                <a:gd name="T14" fmla="*/ 42 w 138"/>
                <a:gd name="T15" fmla="*/ 78 h 329"/>
                <a:gd name="T16" fmla="*/ 38 w 138"/>
                <a:gd name="T17" fmla="*/ 118 h 329"/>
                <a:gd name="T18" fmla="*/ 17 w 138"/>
                <a:gd name="T19" fmla="*/ 157 h 329"/>
                <a:gd name="T20" fmla="*/ 13 w 138"/>
                <a:gd name="T21" fmla="*/ 225 h 329"/>
                <a:gd name="T22" fmla="*/ 3 w 138"/>
                <a:gd name="T23" fmla="*/ 246 h 329"/>
                <a:gd name="T24" fmla="*/ 13 w 138"/>
                <a:gd name="T25" fmla="*/ 282 h 329"/>
                <a:gd name="T26" fmla="*/ 21 w 138"/>
                <a:gd name="T27" fmla="*/ 278 h 329"/>
                <a:gd name="T28" fmla="*/ 27 w 138"/>
                <a:gd name="T29" fmla="*/ 296 h 329"/>
                <a:gd name="T30" fmla="*/ 44 w 138"/>
                <a:gd name="T31" fmla="*/ 311 h 329"/>
                <a:gd name="T32" fmla="*/ 44 w 138"/>
                <a:gd name="T33" fmla="*/ 328 h 329"/>
                <a:gd name="T34" fmla="*/ 54 w 138"/>
                <a:gd name="T35" fmla="*/ 341 h 329"/>
                <a:gd name="T36" fmla="*/ 61 w 138"/>
                <a:gd name="T37" fmla="*/ 400 h 329"/>
                <a:gd name="T38" fmla="*/ 71 w 138"/>
                <a:gd name="T39" fmla="*/ 408 h 329"/>
                <a:gd name="T40" fmla="*/ 79 w 138"/>
                <a:gd name="T41" fmla="*/ 437 h 329"/>
                <a:gd name="T42" fmla="*/ 89 w 138"/>
                <a:gd name="T43" fmla="*/ 426 h 329"/>
                <a:gd name="T44" fmla="*/ 101 w 138"/>
                <a:gd name="T45" fmla="*/ 416 h 329"/>
                <a:gd name="T46" fmla="*/ 112 w 138"/>
                <a:gd name="T47" fmla="*/ 413 h 329"/>
                <a:gd name="T48" fmla="*/ 125 w 138"/>
                <a:gd name="T49" fmla="*/ 400 h 329"/>
                <a:gd name="T50" fmla="*/ 145 w 138"/>
                <a:gd name="T51" fmla="*/ 458 h 329"/>
                <a:gd name="T52" fmla="*/ 154 w 138"/>
                <a:gd name="T53" fmla="*/ 497 h 329"/>
                <a:gd name="T54" fmla="*/ 170 w 138"/>
                <a:gd name="T55" fmla="*/ 548 h 329"/>
                <a:gd name="T56" fmla="*/ 172 w 138"/>
                <a:gd name="T57" fmla="*/ 600 h 329"/>
                <a:gd name="T58" fmla="*/ 174 w 138"/>
                <a:gd name="T59" fmla="*/ 620 h 329"/>
                <a:gd name="T60" fmla="*/ 192 w 138"/>
                <a:gd name="T61" fmla="*/ 574 h 329"/>
                <a:gd name="T62" fmla="*/ 179 w 138"/>
                <a:gd name="T63" fmla="*/ 511 h 329"/>
                <a:gd name="T64" fmla="*/ 154 w 138"/>
                <a:gd name="T65" fmla="*/ 471 h 329"/>
                <a:gd name="T66" fmla="*/ 159 w 138"/>
                <a:gd name="T67" fmla="*/ 437 h 329"/>
                <a:gd name="T68" fmla="*/ 159 w 138"/>
                <a:gd name="T69" fmla="*/ 413 h 329"/>
                <a:gd name="T70" fmla="*/ 122 w 138"/>
                <a:gd name="T71" fmla="*/ 341 h 329"/>
                <a:gd name="T72" fmla="*/ 135 w 138"/>
                <a:gd name="T73" fmla="*/ 304 h 329"/>
                <a:gd name="T74" fmla="*/ 162 w 138"/>
                <a:gd name="T75" fmla="*/ 282 h 329"/>
                <a:gd name="T76" fmla="*/ 185 w 138"/>
                <a:gd name="T77" fmla="*/ 265 h 329"/>
                <a:gd name="T78" fmla="*/ 188 w 138"/>
                <a:gd name="T79" fmla="*/ 233 h 329"/>
                <a:gd name="T80" fmla="*/ 162 w 138"/>
                <a:gd name="T81" fmla="*/ 220 h 329"/>
                <a:gd name="T82" fmla="*/ 152 w 138"/>
                <a:gd name="T83" fmla="*/ 189 h 329"/>
                <a:gd name="T84" fmla="*/ 131 w 138"/>
                <a:gd name="T85" fmla="*/ 157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solidFill>
              <a:srgbClr val="E1E1E1"/>
            </a:solidFill>
            <a:ln w="3175">
              <a:solidFill>
                <a:srgbClr val="000000"/>
              </a:solidFill>
              <a:prstDash val="solid"/>
              <a:round/>
              <a:headEnd/>
              <a:tailEnd/>
            </a:ln>
          </p:spPr>
          <p:txBody>
            <a:bodyPr/>
            <a:lstStyle/>
            <a:p>
              <a:endParaRPr lang="en-US"/>
            </a:p>
          </p:txBody>
        </p:sp>
        <p:sp>
          <p:nvSpPr>
            <p:cNvPr id="3140" name="Freeform 5281"/>
            <p:cNvSpPr>
              <a:spLocks/>
            </p:cNvSpPr>
            <p:nvPr/>
          </p:nvSpPr>
          <p:spPr bwMode="auto">
            <a:xfrm>
              <a:off x="4603" y="2235"/>
              <a:ext cx="85" cy="135"/>
            </a:xfrm>
            <a:custGeom>
              <a:avLst/>
              <a:gdLst>
                <a:gd name="T0" fmla="*/ 20 w 76"/>
                <a:gd name="T1" fmla="*/ 129 h 109"/>
                <a:gd name="T2" fmla="*/ 20 w 76"/>
                <a:gd name="T3" fmla="*/ 142 h 109"/>
                <a:gd name="T4" fmla="*/ 2 w 76"/>
                <a:gd name="T5" fmla="*/ 105 h 109"/>
                <a:gd name="T6" fmla="*/ 0 w 76"/>
                <a:gd name="T7" fmla="*/ 85 h 109"/>
                <a:gd name="T8" fmla="*/ 12 w 76"/>
                <a:gd name="T9" fmla="*/ 85 h 109"/>
                <a:gd name="T10" fmla="*/ 10 w 76"/>
                <a:gd name="T11" fmla="*/ 50 h 109"/>
                <a:gd name="T12" fmla="*/ 8 w 76"/>
                <a:gd name="T13" fmla="*/ 17 h 109"/>
                <a:gd name="T14" fmla="*/ 10 w 76"/>
                <a:gd name="T15" fmla="*/ 0 h 109"/>
                <a:gd name="T16" fmla="*/ 39 w 76"/>
                <a:gd name="T17" fmla="*/ 7 h 109"/>
                <a:gd name="T18" fmla="*/ 44 w 76"/>
                <a:gd name="T19" fmla="*/ 17 h 109"/>
                <a:gd name="T20" fmla="*/ 49 w 76"/>
                <a:gd name="T21" fmla="*/ 43 h 109"/>
                <a:gd name="T22" fmla="*/ 54 w 76"/>
                <a:gd name="T23" fmla="*/ 63 h 109"/>
                <a:gd name="T24" fmla="*/ 46 w 76"/>
                <a:gd name="T25" fmla="*/ 85 h 109"/>
                <a:gd name="T26" fmla="*/ 39 w 76"/>
                <a:gd name="T27" fmla="*/ 98 h 109"/>
                <a:gd name="T28" fmla="*/ 39 w 76"/>
                <a:gd name="T29" fmla="*/ 121 h 109"/>
                <a:gd name="T30" fmla="*/ 54 w 76"/>
                <a:gd name="T31" fmla="*/ 159 h 109"/>
                <a:gd name="T32" fmla="*/ 59 w 76"/>
                <a:gd name="T33" fmla="*/ 159 h 109"/>
                <a:gd name="T34" fmla="*/ 59 w 76"/>
                <a:gd name="T35" fmla="*/ 152 h 109"/>
                <a:gd name="T36" fmla="*/ 73 w 76"/>
                <a:gd name="T37" fmla="*/ 152 h 109"/>
                <a:gd name="T38" fmla="*/ 83 w 76"/>
                <a:gd name="T39" fmla="*/ 166 h 109"/>
                <a:gd name="T40" fmla="*/ 85 w 76"/>
                <a:gd name="T41" fmla="*/ 159 h 109"/>
                <a:gd name="T42" fmla="*/ 95 w 76"/>
                <a:gd name="T43" fmla="*/ 170 h 109"/>
                <a:gd name="T44" fmla="*/ 91 w 76"/>
                <a:gd name="T45" fmla="*/ 175 h 109"/>
                <a:gd name="T46" fmla="*/ 98 w 76"/>
                <a:gd name="T47" fmla="*/ 188 h 109"/>
                <a:gd name="T48" fmla="*/ 106 w 76"/>
                <a:gd name="T49" fmla="*/ 192 h 109"/>
                <a:gd name="T50" fmla="*/ 98 w 76"/>
                <a:gd name="T51" fmla="*/ 207 h 109"/>
                <a:gd name="T52" fmla="*/ 98 w 76"/>
                <a:gd name="T53" fmla="*/ 198 h 109"/>
                <a:gd name="T54" fmla="*/ 85 w 76"/>
                <a:gd name="T55" fmla="*/ 188 h 109"/>
                <a:gd name="T56" fmla="*/ 75 w 76"/>
                <a:gd name="T57" fmla="*/ 170 h 109"/>
                <a:gd name="T58" fmla="*/ 66 w 76"/>
                <a:gd name="T59" fmla="*/ 166 h 109"/>
                <a:gd name="T60" fmla="*/ 70 w 76"/>
                <a:gd name="T61" fmla="*/ 188 h 109"/>
                <a:gd name="T62" fmla="*/ 46 w 76"/>
                <a:gd name="T63" fmla="*/ 161 h 109"/>
                <a:gd name="T64" fmla="*/ 32 w 76"/>
                <a:gd name="T65" fmla="*/ 170 h 109"/>
                <a:gd name="T66" fmla="*/ 26 w 76"/>
                <a:gd name="T67" fmla="*/ 166 h 109"/>
                <a:gd name="T68" fmla="*/ 26 w 76"/>
                <a:gd name="T69" fmla="*/ 149 h 109"/>
                <a:gd name="T70" fmla="*/ 29 w 76"/>
                <a:gd name="T71" fmla="*/ 135 h 109"/>
                <a:gd name="T72" fmla="*/ 20 w 76"/>
                <a:gd name="T73" fmla="*/ 129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solidFill>
              <a:srgbClr val="E1E1E1"/>
            </a:solidFill>
            <a:ln w="3175">
              <a:solidFill>
                <a:srgbClr val="000000"/>
              </a:solidFill>
              <a:prstDash val="solid"/>
              <a:round/>
              <a:headEnd/>
              <a:tailEnd/>
            </a:ln>
          </p:spPr>
          <p:txBody>
            <a:bodyPr/>
            <a:lstStyle/>
            <a:p>
              <a:endParaRPr lang="en-US"/>
            </a:p>
          </p:txBody>
        </p:sp>
        <p:sp>
          <p:nvSpPr>
            <p:cNvPr id="3141" name="Freeform 5282"/>
            <p:cNvSpPr>
              <a:spLocks/>
            </p:cNvSpPr>
            <p:nvPr/>
          </p:nvSpPr>
          <p:spPr bwMode="auto">
            <a:xfrm>
              <a:off x="4660" y="2434"/>
              <a:ext cx="80" cy="91"/>
            </a:xfrm>
            <a:custGeom>
              <a:avLst/>
              <a:gdLst>
                <a:gd name="T0" fmla="*/ 73 w 73"/>
                <a:gd name="T1" fmla="*/ 141 h 73"/>
                <a:gd name="T2" fmla="*/ 71 w 73"/>
                <a:gd name="T3" fmla="*/ 127 h 73"/>
                <a:gd name="T4" fmla="*/ 68 w 73"/>
                <a:gd name="T5" fmla="*/ 132 h 73"/>
                <a:gd name="T6" fmla="*/ 43 w 73"/>
                <a:gd name="T7" fmla="*/ 108 h 73"/>
                <a:gd name="T8" fmla="*/ 46 w 73"/>
                <a:gd name="T9" fmla="*/ 81 h 73"/>
                <a:gd name="T10" fmla="*/ 37 w 73"/>
                <a:gd name="T11" fmla="*/ 64 h 73"/>
                <a:gd name="T12" fmla="*/ 30 w 73"/>
                <a:gd name="T13" fmla="*/ 71 h 73"/>
                <a:gd name="T14" fmla="*/ 24 w 73"/>
                <a:gd name="T15" fmla="*/ 71 h 73"/>
                <a:gd name="T16" fmla="*/ 22 w 73"/>
                <a:gd name="T17" fmla="*/ 77 h 73"/>
                <a:gd name="T18" fmla="*/ 14 w 73"/>
                <a:gd name="T19" fmla="*/ 64 h 73"/>
                <a:gd name="T20" fmla="*/ 4 w 73"/>
                <a:gd name="T21" fmla="*/ 86 h 73"/>
                <a:gd name="T22" fmla="*/ 0 w 73"/>
                <a:gd name="T23" fmla="*/ 95 h 73"/>
                <a:gd name="T24" fmla="*/ 2 w 73"/>
                <a:gd name="T25" fmla="*/ 69 h 73"/>
                <a:gd name="T26" fmla="*/ 22 w 73"/>
                <a:gd name="T27" fmla="*/ 50 h 73"/>
                <a:gd name="T28" fmla="*/ 30 w 73"/>
                <a:gd name="T29" fmla="*/ 34 h 73"/>
                <a:gd name="T30" fmla="*/ 37 w 73"/>
                <a:gd name="T31" fmla="*/ 55 h 73"/>
                <a:gd name="T32" fmla="*/ 46 w 73"/>
                <a:gd name="T33" fmla="*/ 50 h 73"/>
                <a:gd name="T34" fmla="*/ 53 w 73"/>
                <a:gd name="T35" fmla="*/ 40 h 73"/>
                <a:gd name="T36" fmla="*/ 55 w 73"/>
                <a:gd name="T37" fmla="*/ 26 h 73"/>
                <a:gd name="T38" fmla="*/ 65 w 73"/>
                <a:gd name="T39" fmla="*/ 26 h 73"/>
                <a:gd name="T40" fmla="*/ 68 w 73"/>
                <a:gd name="T41" fmla="*/ 26 h 73"/>
                <a:gd name="T42" fmla="*/ 68 w 73"/>
                <a:gd name="T43" fmla="*/ 0 h 73"/>
                <a:gd name="T44" fmla="*/ 83 w 73"/>
                <a:gd name="T45" fmla="*/ 14 h 73"/>
                <a:gd name="T46" fmla="*/ 87 w 73"/>
                <a:gd name="T47" fmla="*/ 40 h 73"/>
                <a:gd name="T48" fmla="*/ 96 w 73"/>
                <a:gd name="T49" fmla="*/ 81 h 73"/>
                <a:gd name="T50" fmla="*/ 90 w 73"/>
                <a:gd name="T51" fmla="*/ 101 h 73"/>
                <a:gd name="T52" fmla="*/ 90 w 73"/>
                <a:gd name="T53" fmla="*/ 115 h 73"/>
                <a:gd name="T54" fmla="*/ 80 w 73"/>
                <a:gd name="T55" fmla="*/ 86 h 73"/>
                <a:gd name="T56" fmla="*/ 71 w 73"/>
                <a:gd name="T57" fmla="*/ 95 h 73"/>
                <a:gd name="T58" fmla="*/ 78 w 73"/>
                <a:gd name="T59" fmla="*/ 115 h 73"/>
                <a:gd name="T60" fmla="*/ 73 w 73"/>
                <a:gd name="T61" fmla="*/ 141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solidFill>
              <a:srgbClr val="E1E1E1"/>
            </a:solidFill>
            <a:ln w="3175">
              <a:solidFill>
                <a:srgbClr val="000000"/>
              </a:solidFill>
              <a:prstDash val="solid"/>
              <a:round/>
              <a:headEnd/>
              <a:tailEnd/>
            </a:ln>
          </p:spPr>
          <p:txBody>
            <a:bodyPr/>
            <a:lstStyle/>
            <a:p>
              <a:endParaRPr lang="en-US"/>
            </a:p>
          </p:txBody>
        </p:sp>
        <p:sp>
          <p:nvSpPr>
            <p:cNvPr id="3142" name="Freeform 5283"/>
            <p:cNvSpPr>
              <a:spLocks/>
            </p:cNvSpPr>
            <p:nvPr/>
          </p:nvSpPr>
          <p:spPr bwMode="auto">
            <a:xfrm>
              <a:off x="4663" y="2408"/>
              <a:ext cx="16" cy="38"/>
            </a:xfrm>
            <a:custGeom>
              <a:avLst/>
              <a:gdLst>
                <a:gd name="T0" fmla="*/ 21 w 14"/>
                <a:gd name="T1" fmla="*/ 0 h 31"/>
                <a:gd name="T2" fmla="*/ 18 w 14"/>
                <a:gd name="T3" fmla="*/ 44 h 31"/>
                <a:gd name="T4" fmla="*/ 18 w 14"/>
                <a:gd name="T5" fmla="*/ 58 h 31"/>
                <a:gd name="T6" fmla="*/ 0 w 14"/>
                <a:gd name="T7" fmla="*/ 40 h 31"/>
                <a:gd name="T8" fmla="*/ 3 w 14"/>
                <a:gd name="T9" fmla="*/ 32 h 31"/>
                <a:gd name="T10" fmla="*/ 10 w 14"/>
                <a:gd name="T11" fmla="*/ 0 h 31"/>
                <a:gd name="T12" fmla="*/ 21 w 14"/>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1">
                  <a:moveTo>
                    <a:pt x="14" y="0"/>
                  </a:moveTo>
                  <a:lnTo>
                    <a:pt x="12" y="24"/>
                  </a:lnTo>
                  <a:lnTo>
                    <a:pt x="12" y="31"/>
                  </a:lnTo>
                  <a:lnTo>
                    <a:pt x="0" y="22"/>
                  </a:lnTo>
                  <a:lnTo>
                    <a:pt x="3" y="17"/>
                  </a:lnTo>
                  <a:lnTo>
                    <a:pt x="7" y="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3143" name="Freeform 5284"/>
            <p:cNvSpPr>
              <a:spLocks/>
            </p:cNvSpPr>
            <p:nvPr/>
          </p:nvSpPr>
          <p:spPr bwMode="auto">
            <a:xfrm>
              <a:off x="4691" y="2370"/>
              <a:ext cx="28" cy="35"/>
            </a:xfrm>
            <a:custGeom>
              <a:avLst/>
              <a:gdLst>
                <a:gd name="T0" fmla="*/ 24 w 26"/>
                <a:gd name="T1" fmla="*/ 51 h 28"/>
                <a:gd name="T2" fmla="*/ 15 w 26"/>
                <a:gd name="T3" fmla="*/ 36 h 28"/>
                <a:gd name="T4" fmla="*/ 0 w 26"/>
                <a:gd name="T5" fmla="*/ 5 h 28"/>
                <a:gd name="T6" fmla="*/ 17 w 26"/>
                <a:gd name="T7" fmla="*/ 0 h 28"/>
                <a:gd name="T8" fmla="*/ 24 w 26"/>
                <a:gd name="T9" fmla="*/ 23 h 28"/>
                <a:gd name="T10" fmla="*/ 32 w 26"/>
                <a:gd name="T11" fmla="*/ 55 h 28"/>
                <a:gd name="T12" fmla="*/ 24 w 26"/>
                <a:gd name="T13" fmla="*/ 51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8">
                  <a:moveTo>
                    <a:pt x="19" y="26"/>
                  </a:moveTo>
                  <a:lnTo>
                    <a:pt x="12" y="18"/>
                  </a:lnTo>
                  <a:lnTo>
                    <a:pt x="0" y="2"/>
                  </a:lnTo>
                  <a:lnTo>
                    <a:pt x="14" y="0"/>
                  </a:lnTo>
                  <a:lnTo>
                    <a:pt x="19" y="11"/>
                  </a:lnTo>
                  <a:lnTo>
                    <a:pt x="26" y="28"/>
                  </a:lnTo>
                  <a:lnTo>
                    <a:pt x="19" y="26"/>
                  </a:lnTo>
                  <a:close/>
                </a:path>
              </a:pathLst>
            </a:custGeom>
            <a:solidFill>
              <a:srgbClr val="E1E1E1"/>
            </a:solidFill>
            <a:ln w="3175">
              <a:solidFill>
                <a:srgbClr val="000000"/>
              </a:solidFill>
              <a:prstDash val="solid"/>
              <a:round/>
              <a:headEnd/>
              <a:tailEnd/>
            </a:ln>
          </p:spPr>
          <p:txBody>
            <a:bodyPr/>
            <a:lstStyle/>
            <a:p>
              <a:endParaRPr lang="en-US"/>
            </a:p>
          </p:txBody>
        </p:sp>
        <p:sp>
          <p:nvSpPr>
            <p:cNvPr id="3144" name="Freeform 5285"/>
            <p:cNvSpPr>
              <a:spLocks/>
            </p:cNvSpPr>
            <p:nvPr/>
          </p:nvSpPr>
          <p:spPr bwMode="auto">
            <a:xfrm>
              <a:off x="4651" y="2387"/>
              <a:ext cx="20" cy="29"/>
            </a:xfrm>
            <a:custGeom>
              <a:avLst/>
              <a:gdLst>
                <a:gd name="T0" fmla="*/ 22 w 19"/>
                <a:gd name="T1" fmla="*/ 8 h 23"/>
                <a:gd name="T2" fmla="*/ 3 w 19"/>
                <a:gd name="T3" fmla="*/ 0 h 23"/>
                <a:gd name="T4" fmla="*/ 0 w 19"/>
                <a:gd name="T5" fmla="*/ 0 h 23"/>
                <a:gd name="T6" fmla="*/ 5 w 19"/>
                <a:gd name="T7" fmla="*/ 47 h 23"/>
                <a:gd name="T8" fmla="*/ 22 w 19"/>
                <a:gd name="T9" fmla="*/ 14 h 23"/>
                <a:gd name="T10" fmla="*/ 22 w 19"/>
                <a:gd name="T11" fmla="*/ 8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3">
                  <a:moveTo>
                    <a:pt x="19" y="4"/>
                  </a:moveTo>
                  <a:lnTo>
                    <a:pt x="3" y="0"/>
                  </a:lnTo>
                  <a:lnTo>
                    <a:pt x="0" y="0"/>
                  </a:lnTo>
                  <a:lnTo>
                    <a:pt x="5" y="23"/>
                  </a:lnTo>
                  <a:lnTo>
                    <a:pt x="19" y="7"/>
                  </a:lnTo>
                  <a:lnTo>
                    <a:pt x="19" y="4"/>
                  </a:lnTo>
                  <a:close/>
                </a:path>
              </a:pathLst>
            </a:custGeom>
            <a:solidFill>
              <a:srgbClr val="E1E1E1"/>
            </a:solidFill>
            <a:ln w="3175">
              <a:solidFill>
                <a:srgbClr val="000000"/>
              </a:solidFill>
              <a:prstDash val="solid"/>
              <a:round/>
              <a:headEnd/>
              <a:tailEnd/>
            </a:ln>
          </p:spPr>
          <p:txBody>
            <a:bodyPr/>
            <a:lstStyle/>
            <a:p>
              <a:endParaRPr lang="en-US"/>
            </a:p>
          </p:txBody>
        </p:sp>
        <p:sp>
          <p:nvSpPr>
            <p:cNvPr id="3145" name="Freeform 5286"/>
            <p:cNvSpPr>
              <a:spLocks/>
            </p:cNvSpPr>
            <p:nvPr/>
          </p:nvSpPr>
          <p:spPr bwMode="auto">
            <a:xfrm>
              <a:off x="4575" y="2399"/>
              <a:ext cx="39" cy="62"/>
            </a:xfrm>
            <a:custGeom>
              <a:avLst/>
              <a:gdLst>
                <a:gd name="T0" fmla="*/ 48 w 35"/>
                <a:gd name="T1" fmla="*/ 26 h 50"/>
                <a:gd name="T2" fmla="*/ 29 w 35"/>
                <a:gd name="T3" fmla="*/ 56 h 50"/>
                <a:gd name="T4" fmla="*/ 16 w 35"/>
                <a:gd name="T5" fmla="*/ 72 h 50"/>
                <a:gd name="T6" fmla="*/ 0 w 35"/>
                <a:gd name="T7" fmla="*/ 95 h 50"/>
                <a:gd name="T8" fmla="*/ 0 w 35"/>
                <a:gd name="T9" fmla="*/ 89 h 50"/>
                <a:gd name="T10" fmla="*/ 16 w 35"/>
                <a:gd name="T11" fmla="*/ 63 h 50"/>
                <a:gd name="T12" fmla="*/ 32 w 35"/>
                <a:gd name="T13" fmla="*/ 37 h 50"/>
                <a:gd name="T14" fmla="*/ 39 w 35"/>
                <a:gd name="T15" fmla="*/ 14 h 50"/>
                <a:gd name="T16" fmla="*/ 43 w 35"/>
                <a:gd name="T17" fmla="*/ 0 h 50"/>
                <a:gd name="T18" fmla="*/ 48 w 35"/>
                <a:gd name="T19" fmla="*/ 26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solidFill>
              <a:srgbClr val="E1E1E1"/>
            </a:solidFill>
            <a:ln w="3175">
              <a:solidFill>
                <a:srgbClr val="000000"/>
              </a:solidFill>
              <a:prstDash val="solid"/>
              <a:round/>
              <a:headEnd/>
              <a:tailEnd/>
            </a:ln>
          </p:spPr>
          <p:txBody>
            <a:bodyPr/>
            <a:lstStyle/>
            <a:p>
              <a:endParaRPr lang="en-US"/>
            </a:p>
          </p:txBody>
        </p:sp>
        <p:sp>
          <p:nvSpPr>
            <p:cNvPr id="3146" name="Freeform 5287"/>
            <p:cNvSpPr>
              <a:spLocks/>
            </p:cNvSpPr>
            <p:nvPr/>
          </p:nvSpPr>
          <p:spPr bwMode="auto">
            <a:xfrm>
              <a:off x="4620" y="2352"/>
              <a:ext cx="21" cy="27"/>
            </a:xfrm>
            <a:custGeom>
              <a:avLst/>
              <a:gdLst>
                <a:gd name="T0" fmla="*/ 25 w 19"/>
                <a:gd name="T1" fmla="*/ 27 h 22"/>
                <a:gd name="T2" fmla="*/ 23 w 19"/>
                <a:gd name="T3" fmla="*/ 41 h 22"/>
                <a:gd name="T4" fmla="*/ 10 w 19"/>
                <a:gd name="T5" fmla="*/ 18 h 22"/>
                <a:gd name="T6" fmla="*/ 0 w 19"/>
                <a:gd name="T7" fmla="*/ 0 h 22"/>
                <a:gd name="T8" fmla="*/ 23 w 19"/>
                <a:gd name="T9" fmla="*/ 0 h 22"/>
                <a:gd name="T10" fmla="*/ 25 w 19"/>
                <a:gd name="T11" fmla="*/ 27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2">
                  <a:moveTo>
                    <a:pt x="19" y="15"/>
                  </a:moveTo>
                  <a:lnTo>
                    <a:pt x="17" y="22"/>
                  </a:lnTo>
                  <a:lnTo>
                    <a:pt x="7" y="10"/>
                  </a:lnTo>
                  <a:lnTo>
                    <a:pt x="0" y="0"/>
                  </a:lnTo>
                  <a:lnTo>
                    <a:pt x="17" y="0"/>
                  </a:lnTo>
                  <a:lnTo>
                    <a:pt x="19" y="15"/>
                  </a:lnTo>
                  <a:close/>
                </a:path>
              </a:pathLst>
            </a:custGeom>
            <a:solidFill>
              <a:srgbClr val="E1E1E1"/>
            </a:solidFill>
            <a:ln w="3175">
              <a:solidFill>
                <a:srgbClr val="000000"/>
              </a:solidFill>
              <a:prstDash val="solid"/>
              <a:round/>
              <a:headEnd/>
              <a:tailEnd/>
            </a:ln>
          </p:spPr>
          <p:txBody>
            <a:bodyPr/>
            <a:lstStyle/>
            <a:p>
              <a:endParaRPr lang="en-US"/>
            </a:p>
          </p:txBody>
        </p:sp>
        <p:sp>
          <p:nvSpPr>
            <p:cNvPr id="3147" name="Freeform 5288"/>
            <p:cNvSpPr>
              <a:spLocks/>
            </p:cNvSpPr>
            <p:nvPr/>
          </p:nvSpPr>
          <p:spPr bwMode="auto">
            <a:xfrm>
              <a:off x="4694" y="2396"/>
              <a:ext cx="18" cy="28"/>
            </a:xfrm>
            <a:custGeom>
              <a:avLst/>
              <a:gdLst>
                <a:gd name="T0" fmla="*/ 15 w 17"/>
                <a:gd name="T1" fmla="*/ 2 h 23"/>
                <a:gd name="T2" fmla="*/ 20 w 17"/>
                <a:gd name="T3" fmla="*/ 39 h 23"/>
                <a:gd name="T4" fmla="*/ 15 w 17"/>
                <a:gd name="T5" fmla="*/ 39 h 23"/>
                <a:gd name="T6" fmla="*/ 15 w 17"/>
                <a:gd name="T7" fmla="*/ 41 h 23"/>
                <a:gd name="T8" fmla="*/ 5 w 17"/>
                <a:gd name="T9" fmla="*/ 16 h 23"/>
                <a:gd name="T10" fmla="*/ 0 w 17"/>
                <a:gd name="T11" fmla="*/ 0 h 23"/>
                <a:gd name="T12" fmla="*/ 15 w 17"/>
                <a:gd name="T13" fmla="*/ 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2" y="2"/>
                  </a:moveTo>
                  <a:lnTo>
                    <a:pt x="17" y="21"/>
                  </a:lnTo>
                  <a:lnTo>
                    <a:pt x="12" y="21"/>
                  </a:lnTo>
                  <a:lnTo>
                    <a:pt x="12" y="23"/>
                  </a:lnTo>
                  <a:lnTo>
                    <a:pt x="5" y="9"/>
                  </a:lnTo>
                  <a:lnTo>
                    <a:pt x="0" y="0"/>
                  </a:lnTo>
                  <a:lnTo>
                    <a:pt x="12" y="2"/>
                  </a:lnTo>
                  <a:close/>
                </a:path>
              </a:pathLst>
            </a:custGeom>
            <a:solidFill>
              <a:srgbClr val="E1E1E1"/>
            </a:solidFill>
            <a:ln w="3175">
              <a:solidFill>
                <a:srgbClr val="000000"/>
              </a:solidFill>
              <a:prstDash val="solid"/>
              <a:round/>
              <a:headEnd/>
              <a:tailEnd/>
            </a:ln>
          </p:spPr>
          <p:txBody>
            <a:bodyPr/>
            <a:lstStyle/>
            <a:p>
              <a:endParaRPr lang="en-US"/>
            </a:p>
          </p:txBody>
        </p:sp>
        <p:sp>
          <p:nvSpPr>
            <p:cNvPr id="3148" name="Freeform 5289"/>
            <p:cNvSpPr>
              <a:spLocks/>
            </p:cNvSpPr>
            <p:nvPr/>
          </p:nvSpPr>
          <p:spPr bwMode="auto">
            <a:xfrm>
              <a:off x="4671" y="2372"/>
              <a:ext cx="17" cy="15"/>
            </a:xfrm>
            <a:custGeom>
              <a:avLst/>
              <a:gdLst>
                <a:gd name="T0" fmla="*/ 22 w 15"/>
                <a:gd name="T1" fmla="*/ 24 h 12"/>
                <a:gd name="T2" fmla="*/ 3 w 15"/>
                <a:gd name="T3" fmla="*/ 14 h 12"/>
                <a:gd name="T4" fmla="*/ 0 w 15"/>
                <a:gd name="T5" fmla="*/ 14 h 12"/>
                <a:gd name="T6" fmla="*/ 0 w 15"/>
                <a:gd name="T7" fmla="*/ 0 h 12"/>
                <a:gd name="T8" fmla="*/ 22 w 15"/>
                <a:gd name="T9" fmla="*/ 24 h 12"/>
                <a:gd name="T10" fmla="*/ 22 w 15"/>
                <a:gd name="T11" fmla="*/ 24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2">
                  <a:moveTo>
                    <a:pt x="15" y="12"/>
                  </a:moveTo>
                  <a:lnTo>
                    <a:pt x="3" y="7"/>
                  </a:lnTo>
                  <a:lnTo>
                    <a:pt x="0" y="7"/>
                  </a:lnTo>
                  <a:lnTo>
                    <a:pt x="0" y="0"/>
                  </a:lnTo>
                  <a:lnTo>
                    <a:pt x="15" y="12"/>
                  </a:lnTo>
                  <a:close/>
                </a:path>
              </a:pathLst>
            </a:custGeom>
            <a:solidFill>
              <a:srgbClr val="E1E1E1"/>
            </a:solidFill>
            <a:ln w="3175">
              <a:solidFill>
                <a:srgbClr val="000000"/>
              </a:solidFill>
              <a:prstDash val="solid"/>
              <a:round/>
              <a:headEnd/>
              <a:tailEnd/>
            </a:ln>
          </p:spPr>
          <p:txBody>
            <a:bodyPr/>
            <a:lstStyle/>
            <a:p>
              <a:endParaRPr lang="en-US"/>
            </a:p>
          </p:txBody>
        </p:sp>
        <p:sp>
          <p:nvSpPr>
            <p:cNvPr id="3149" name="Freeform 5290"/>
            <p:cNvSpPr>
              <a:spLocks/>
            </p:cNvSpPr>
            <p:nvPr/>
          </p:nvSpPr>
          <p:spPr bwMode="auto">
            <a:xfrm>
              <a:off x="4688" y="2424"/>
              <a:ext cx="16" cy="7"/>
            </a:xfrm>
            <a:custGeom>
              <a:avLst/>
              <a:gdLst>
                <a:gd name="T0" fmla="*/ 21 w 14"/>
                <a:gd name="T1" fmla="*/ 14 h 5"/>
                <a:gd name="T2" fmla="*/ 13 w 14"/>
                <a:gd name="T3" fmla="*/ 0 h 5"/>
                <a:gd name="T4" fmla="*/ 0 w 14"/>
                <a:gd name="T5" fmla="*/ 14 h 5"/>
                <a:gd name="T6" fmla="*/ 21 w 14"/>
                <a:gd name="T7" fmla="*/ 14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5">
                  <a:moveTo>
                    <a:pt x="14" y="5"/>
                  </a:moveTo>
                  <a:lnTo>
                    <a:pt x="9" y="0"/>
                  </a:lnTo>
                  <a:lnTo>
                    <a:pt x="0" y="5"/>
                  </a:lnTo>
                  <a:lnTo>
                    <a:pt x="14" y="5"/>
                  </a:lnTo>
                  <a:close/>
                </a:path>
              </a:pathLst>
            </a:custGeom>
            <a:solidFill>
              <a:srgbClr val="E1E1E1"/>
            </a:solidFill>
            <a:ln w="3175">
              <a:solidFill>
                <a:srgbClr val="000000"/>
              </a:solidFill>
              <a:prstDash val="solid"/>
              <a:round/>
              <a:headEnd/>
              <a:tailEnd/>
            </a:ln>
          </p:spPr>
          <p:txBody>
            <a:bodyPr/>
            <a:lstStyle/>
            <a:p>
              <a:endParaRPr lang="en-US"/>
            </a:p>
          </p:txBody>
        </p:sp>
        <p:sp>
          <p:nvSpPr>
            <p:cNvPr id="3150" name="Freeform 5291"/>
            <p:cNvSpPr>
              <a:spLocks/>
            </p:cNvSpPr>
            <p:nvPr/>
          </p:nvSpPr>
          <p:spPr bwMode="auto">
            <a:xfrm>
              <a:off x="4679" y="2399"/>
              <a:ext cx="12" cy="40"/>
            </a:xfrm>
            <a:custGeom>
              <a:avLst/>
              <a:gdLst>
                <a:gd name="T0" fmla="*/ 17 w 10"/>
                <a:gd name="T1" fmla="*/ 0 h 33"/>
                <a:gd name="T2" fmla="*/ 17 w 10"/>
                <a:gd name="T3" fmla="*/ 18 h 33"/>
                <a:gd name="T4" fmla="*/ 8 w 10"/>
                <a:gd name="T5" fmla="*/ 36 h 33"/>
                <a:gd name="T6" fmla="*/ 0 w 10"/>
                <a:gd name="T7" fmla="*/ 58 h 33"/>
                <a:gd name="T8" fmla="*/ 8 w 10"/>
                <a:gd name="T9" fmla="*/ 30 h 33"/>
                <a:gd name="T10" fmla="*/ 17 w 10"/>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33">
                  <a:moveTo>
                    <a:pt x="10" y="0"/>
                  </a:moveTo>
                  <a:lnTo>
                    <a:pt x="10" y="10"/>
                  </a:lnTo>
                  <a:lnTo>
                    <a:pt x="5" y="21"/>
                  </a:lnTo>
                  <a:lnTo>
                    <a:pt x="0" y="33"/>
                  </a:lnTo>
                  <a:lnTo>
                    <a:pt x="5" y="17"/>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151" name="Freeform 5292"/>
            <p:cNvSpPr>
              <a:spLocks/>
            </p:cNvSpPr>
            <p:nvPr/>
          </p:nvSpPr>
          <p:spPr bwMode="auto">
            <a:xfrm>
              <a:off x="4205" y="2197"/>
              <a:ext cx="152" cy="322"/>
            </a:xfrm>
            <a:custGeom>
              <a:avLst/>
              <a:gdLst>
                <a:gd name="T0" fmla="*/ 61 w 137"/>
                <a:gd name="T1" fmla="*/ 349 h 260"/>
                <a:gd name="T2" fmla="*/ 71 w 137"/>
                <a:gd name="T3" fmla="*/ 294 h 260"/>
                <a:gd name="T4" fmla="*/ 71 w 137"/>
                <a:gd name="T5" fmla="*/ 238 h 260"/>
                <a:gd name="T6" fmla="*/ 92 w 137"/>
                <a:gd name="T7" fmla="*/ 261 h 260"/>
                <a:gd name="T8" fmla="*/ 128 w 137"/>
                <a:gd name="T9" fmla="*/ 284 h 260"/>
                <a:gd name="T10" fmla="*/ 128 w 137"/>
                <a:gd name="T11" fmla="*/ 270 h 260"/>
                <a:gd name="T12" fmla="*/ 135 w 137"/>
                <a:gd name="T13" fmla="*/ 207 h 260"/>
                <a:gd name="T14" fmla="*/ 180 w 137"/>
                <a:gd name="T15" fmla="*/ 207 h 260"/>
                <a:gd name="T16" fmla="*/ 183 w 137"/>
                <a:gd name="T17" fmla="*/ 159 h 260"/>
                <a:gd name="T18" fmla="*/ 159 w 137"/>
                <a:gd name="T19" fmla="*/ 98 h 260"/>
                <a:gd name="T20" fmla="*/ 123 w 137"/>
                <a:gd name="T21" fmla="*/ 77 h 260"/>
                <a:gd name="T22" fmla="*/ 100 w 137"/>
                <a:gd name="T23" fmla="*/ 77 h 260"/>
                <a:gd name="T24" fmla="*/ 80 w 137"/>
                <a:gd name="T25" fmla="*/ 63 h 260"/>
                <a:gd name="T26" fmla="*/ 61 w 137"/>
                <a:gd name="T27" fmla="*/ 26 h 260"/>
                <a:gd name="T28" fmla="*/ 50 w 137"/>
                <a:gd name="T29" fmla="*/ 0 h 260"/>
                <a:gd name="T30" fmla="*/ 32 w 137"/>
                <a:gd name="T31" fmla="*/ 24 h 260"/>
                <a:gd name="T32" fmla="*/ 4 w 137"/>
                <a:gd name="T33" fmla="*/ 63 h 260"/>
                <a:gd name="T34" fmla="*/ 14 w 137"/>
                <a:gd name="T35" fmla="*/ 98 h 260"/>
                <a:gd name="T36" fmla="*/ 41 w 137"/>
                <a:gd name="T37" fmla="*/ 137 h 260"/>
                <a:gd name="T38" fmla="*/ 32 w 137"/>
                <a:gd name="T39" fmla="*/ 170 h 260"/>
                <a:gd name="T40" fmla="*/ 45 w 137"/>
                <a:gd name="T41" fmla="*/ 217 h 260"/>
                <a:gd name="T42" fmla="*/ 61 w 137"/>
                <a:gd name="T43" fmla="*/ 265 h 260"/>
                <a:gd name="T44" fmla="*/ 61 w 137"/>
                <a:gd name="T45" fmla="*/ 320 h 260"/>
                <a:gd name="T46" fmla="*/ 50 w 137"/>
                <a:gd name="T47" fmla="*/ 346 h 260"/>
                <a:gd name="T48" fmla="*/ 45 w 137"/>
                <a:gd name="T49" fmla="*/ 414 h 260"/>
                <a:gd name="T50" fmla="*/ 61 w 137"/>
                <a:gd name="T51" fmla="*/ 429 h 260"/>
                <a:gd name="T52" fmla="*/ 77 w 137"/>
                <a:gd name="T53" fmla="*/ 455 h 260"/>
                <a:gd name="T54" fmla="*/ 90 w 137"/>
                <a:gd name="T55" fmla="*/ 471 h 260"/>
                <a:gd name="T56" fmla="*/ 108 w 137"/>
                <a:gd name="T57" fmla="*/ 494 h 260"/>
                <a:gd name="T58" fmla="*/ 128 w 137"/>
                <a:gd name="T59" fmla="*/ 481 h 260"/>
                <a:gd name="T60" fmla="*/ 102 w 137"/>
                <a:gd name="T61" fmla="*/ 457 h 260"/>
                <a:gd name="T62" fmla="*/ 88 w 137"/>
                <a:gd name="T63" fmla="*/ 414 h 260"/>
                <a:gd name="T64" fmla="*/ 67 w 137"/>
                <a:gd name="T65" fmla="*/ 381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solidFill>
              <a:srgbClr val="E1E1E1"/>
            </a:solidFill>
            <a:ln w="3175">
              <a:solidFill>
                <a:srgbClr val="000000"/>
              </a:solidFill>
              <a:prstDash val="solid"/>
              <a:round/>
              <a:headEnd/>
              <a:tailEnd/>
            </a:ln>
          </p:spPr>
          <p:txBody>
            <a:bodyPr/>
            <a:lstStyle/>
            <a:p>
              <a:endParaRPr lang="en-US"/>
            </a:p>
          </p:txBody>
        </p:sp>
        <p:sp>
          <p:nvSpPr>
            <p:cNvPr id="3152" name="Freeform 5293"/>
            <p:cNvSpPr>
              <a:spLocks/>
            </p:cNvSpPr>
            <p:nvPr/>
          </p:nvSpPr>
          <p:spPr bwMode="auto">
            <a:xfrm>
              <a:off x="4275" y="2133"/>
              <a:ext cx="154" cy="322"/>
            </a:xfrm>
            <a:custGeom>
              <a:avLst/>
              <a:gdLst>
                <a:gd name="T0" fmla="*/ 60 w 137"/>
                <a:gd name="T1" fmla="*/ 95 h 260"/>
                <a:gd name="T2" fmla="*/ 37 w 137"/>
                <a:gd name="T3" fmla="*/ 85 h 260"/>
                <a:gd name="T4" fmla="*/ 15 w 137"/>
                <a:gd name="T5" fmla="*/ 53 h 260"/>
                <a:gd name="T6" fmla="*/ 4 w 137"/>
                <a:gd name="T7" fmla="*/ 24 h 260"/>
                <a:gd name="T8" fmla="*/ 22 w 137"/>
                <a:gd name="T9" fmla="*/ 24 h 260"/>
                <a:gd name="T10" fmla="*/ 37 w 137"/>
                <a:gd name="T11" fmla="*/ 24 h 260"/>
                <a:gd name="T12" fmla="*/ 47 w 137"/>
                <a:gd name="T13" fmla="*/ 24 h 260"/>
                <a:gd name="T14" fmla="*/ 70 w 137"/>
                <a:gd name="T15" fmla="*/ 2 h 260"/>
                <a:gd name="T16" fmla="*/ 100 w 137"/>
                <a:gd name="T17" fmla="*/ 40 h 260"/>
                <a:gd name="T18" fmla="*/ 130 w 137"/>
                <a:gd name="T19" fmla="*/ 63 h 260"/>
                <a:gd name="T20" fmla="*/ 106 w 137"/>
                <a:gd name="T21" fmla="*/ 82 h 260"/>
                <a:gd name="T22" fmla="*/ 100 w 137"/>
                <a:gd name="T23" fmla="*/ 111 h 260"/>
                <a:gd name="T24" fmla="*/ 106 w 137"/>
                <a:gd name="T25" fmla="*/ 175 h 260"/>
                <a:gd name="T26" fmla="*/ 126 w 137"/>
                <a:gd name="T27" fmla="*/ 207 h 260"/>
                <a:gd name="T28" fmla="*/ 158 w 137"/>
                <a:gd name="T29" fmla="*/ 246 h 260"/>
                <a:gd name="T30" fmla="*/ 184 w 137"/>
                <a:gd name="T31" fmla="*/ 316 h 260"/>
                <a:gd name="T32" fmla="*/ 194 w 137"/>
                <a:gd name="T33" fmla="*/ 373 h 260"/>
                <a:gd name="T34" fmla="*/ 191 w 137"/>
                <a:gd name="T35" fmla="*/ 399 h 260"/>
                <a:gd name="T36" fmla="*/ 158 w 137"/>
                <a:gd name="T37" fmla="*/ 436 h 260"/>
                <a:gd name="T38" fmla="*/ 144 w 137"/>
                <a:gd name="T39" fmla="*/ 440 h 260"/>
                <a:gd name="T40" fmla="*/ 141 w 137"/>
                <a:gd name="T41" fmla="*/ 455 h 260"/>
                <a:gd name="T42" fmla="*/ 130 w 137"/>
                <a:gd name="T43" fmla="*/ 468 h 260"/>
                <a:gd name="T44" fmla="*/ 103 w 137"/>
                <a:gd name="T45" fmla="*/ 494 h 260"/>
                <a:gd name="T46" fmla="*/ 90 w 137"/>
                <a:gd name="T47" fmla="*/ 436 h 260"/>
                <a:gd name="T48" fmla="*/ 111 w 137"/>
                <a:gd name="T49" fmla="*/ 422 h 260"/>
                <a:gd name="T50" fmla="*/ 121 w 137"/>
                <a:gd name="T51" fmla="*/ 399 h 260"/>
                <a:gd name="T52" fmla="*/ 151 w 137"/>
                <a:gd name="T53" fmla="*/ 378 h 260"/>
                <a:gd name="T54" fmla="*/ 151 w 137"/>
                <a:gd name="T55" fmla="*/ 323 h 260"/>
                <a:gd name="T56" fmla="*/ 144 w 137"/>
                <a:gd name="T57" fmla="*/ 264 h 260"/>
                <a:gd name="T58" fmla="*/ 141 w 137"/>
                <a:gd name="T59" fmla="*/ 246 h 260"/>
                <a:gd name="T60" fmla="*/ 111 w 137"/>
                <a:gd name="T61" fmla="*/ 201 h 260"/>
                <a:gd name="T62" fmla="*/ 83 w 137"/>
                <a:gd name="T63" fmla="*/ 159 h 260"/>
                <a:gd name="T64" fmla="*/ 57 w 137"/>
                <a:gd name="T65" fmla="*/ 121 h 260"/>
                <a:gd name="T66" fmla="*/ 67 w 137"/>
                <a:gd name="T67" fmla="*/ 109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solidFill>
              <a:srgbClr val="E1E1E1"/>
            </a:solidFill>
            <a:ln w="3175">
              <a:solidFill>
                <a:srgbClr val="000000"/>
              </a:solidFill>
              <a:prstDash val="solid"/>
              <a:round/>
              <a:headEnd/>
              <a:tailEnd/>
            </a:ln>
          </p:spPr>
          <p:txBody>
            <a:bodyPr/>
            <a:lstStyle/>
            <a:p>
              <a:endParaRPr lang="en-US"/>
            </a:p>
          </p:txBody>
        </p:sp>
        <p:sp>
          <p:nvSpPr>
            <p:cNvPr id="3153" name="Freeform 5294"/>
            <p:cNvSpPr>
              <a:spLocks/>
            </p:cNvSpPr>
            <p:nvPr/>
          </p:nvSpPr>
          <p:spPr bwMode="auto">
            <a:xfrm>
              <a:off x="3388" y="2071"/>
              <a:ext cx="10" cy="31"/>
            </a:xfrm>
            <a:custGeom>
              <a:avLst/>
              <a:gdLst>
                <a:gd name="T0" fmla="*/ 10 w 9"/>
                <a:gd name="T1" fmla="*/ 44 h 26"/>
                <a:gd name="T2" fmla="*/ 4 w 9"/>
                <a:gd name="T3" fmla="*/ 44 h 26"/>
                <a:gd name="T4" fmla="*/ 0 w 9"/>
                <a:gd name="T5" fmla="*/ 42 h 26"/>
                <a:gd name="T6" fmla="*/ 0 w 9"/>
                <a:gd name="T7" fmla="*/ 12 h 26"/>
                <a:gd name="T8" fmla="*/ 4 w 9"/>
                <a:gd name="T9" fmla="*/ 0 h 26"/>
                <a:gd name="T10" fmla="*/ 12 w 9"/>
                <a:gd name="T11" fmla="*/ 25 h 26"/>
                <a:gd name="T12" fmla="*/ 10 w 9"/>
                <a:gd name="T13" fmla="*/ 44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prstDash val="solid"/>
              <a:round/>
              <a:headEnd/>
              <a:tailEnd/>
            </a:ln>
          </p:spPr>
          <p:txBody>
            <a:bodyPr/>
            <a:lstStyle/>
            <a:p>
              <a:endParaRPr lang="en-US"/>
            </a:p>
          </p:txBody>
        </p:sp>
        <p:sp>
          <p:nvSpPr>
            <p:cNvPr id="3154" name="Freeform 5295"/>
            <p:cNvSpPr>
              <a:spLocks/>
            </p:cNvSpPr>
            <p:nvPr/>
          </p:nvSpPr>
          <p:spPr bwMode="auto">
            <a:xfrm>
              <a:off x="3237" y="1772"/>
              <a:ext cx="356" cy="320"/>
            </a:xfrm>
            <a:custGeom>
              <a:avLst/>
              <a:gdLst>
                <a:gd name="T0" fmla="*/ 49 w 319"/>
                <a:gd name="T1" fmla="*/ 198 h 258"/>
                <a:gd name="T2" fmla="*/ 52 w 319"/>
                <a:gd name="T3" fmla="*/ 149 h 258"/>
                <a:gd name="T4" fmla="*/ 39 w 319"/>
                <a:gd name="T5" fmla="*/ 122 h 258"/>
                <a:gd name="T6" fmla="*/ 8 w 319"/>
                <a:gd name="T7" fmla="*/ 58 h 258"/>
                <a:gd name="T8" fmla="*/ 0 w 319"/>
                <a:gd name="T9" fmla="*/ 9 h 258"/>
                <a:gd name="T10" fmla="*/ 10 w 319"/>
                <a:gd name="T11" fmla="*/ 0 h 258"/>
                <a:gd name="T12" fmla="*/ 36 w 319"/>
                <a:gd name="T13" fmla="*/ 26 h 258"/>
                <a:gd name="T14" fmla="*/ 75 w 319"/>
                <a:gd name="T15" fmla="*/ 0 h 258"/>
                <a:gd name="T16" fmla="*/ 79 w 319"/>
                <a:gd name="T17" fmla="*/ 24 h 258"/>
                <a:gd name="T18" fmla="*/ 108 w 319"/>
                <a:gd name="T19" fmla="*/ 72 h 258"/>
                <a:gd name="T20" fmla="*/ 152 w 319"/>
                <a:gd name="T21" fmla="*/ 96 h 258"/>
                <a:gd name="T22" fmla="*/ 191 w 319"/>
                <a:gd name="T23" fmla="*/ 98 h 258"/>
                <a:gd name="T24" fmla="*/ 206 w 319"/>
                <a:gd name="T25" fmla="*/ 92 h 258"/>
                <a:gd name="T26" fmla="*/ 214 w 319"/>
                <a:gd name="T27" fmla="*/ 77 h 258"/>
                <a:gd name="T28" fmla="*/ 250 w 319"/>
                <a:gd name="T29" fmla="*/ 56 h 258"/>
                <a:gd name="T30" fmla="*/ 301 w 319"/>
                <a:gd name="T31" fmla="*/ 69 h 258"/>
                <a:gd name="T32" fmla="*/ 339 w 319"/>
                <a:gd name="T33" fmla="*/ 98 h 258"/>
                <a:gd name="T34" fmla="*/ 364 w 319"/>
                <a:gd name="T35" fmla="*/ 135 h 258"/>
                <a:gd name="T36" fmla="*/ 362 w 319"/>
                <a:gd name="T37" fmla="*/ 181 h 258"/>
                <a:gd name="T38" fmla="*/ 368 w 319"/>
                <a:gd name="T39" fmla="*/ 207 h 258"/>
                <a:gd name="T40" fmla="*/ 372 w 319"/>
                <a:gd name="T41" fmla="*/ 239 h 258"/>
                <a:gd name="T42" fmla="*/ 395 w 319"/>
                <a:gd name="T43" fmla="*/ 280 h 258"/>
                <a:gd name="T44" fmla="*/ 385 w 319"/>
                <a:gd name="T45" fmla="*/ 331 h 258"/>
                <a:gd name="T46" fmla="*/ 415 w 319"/>
                <a:gd name="T47" fmla="*/ 380 h 258"/>
                <a:gd name="T48" fmla="*/ 436 w 319"/>
                <a:gd name="T49" fmla="*/ 420 h 258"/>
                <a:gd name="T50" fmla="*/ 443 w 319"/>
                <a:gd name="T51" fmla="*/ 443 h 258"/>
                <a:gd name="T52" fmla="*/ 417 w 319"/>
                <a:gd name="T53" fmla="*/ 466 h 258"/>
                <a:gd name="T54" fmla="*/ 395 w 319"/>
                <a:gd name="T55" fmla="*/ 489 h 258"/>
                <a:gd name="T56" fmla="*/ 345 w 319"/>
                <a:gd name="T57" fmla="*/ 474 h 258"/>
                <a:gd name="T58" fmla="*/ 315 w 319"/>
                <a:gd name="T59" fmla="*/ 447 h 258"/>
                <a:gd name="T60" fmla="*/ 289 w 319"/>
                <a:gd name="T61" fmla="*/ 438 h 258"/>
                <a:gd name="T62" fmla="*/ 237 w 319"/>
                <a:gd name="T63" fmla="*/ 434 h 258"/>
                <a:gd name="T64" fmla="*/ 201 w 319"/>
                <a:gd name="T65" fmla="*/ 403 h 258"/>
                <a:gd name="T66" fmla="*/ 171 w 319"/>
                <a:gd name="T67" fmla="*/ 357 h 258"/>
                <a:gd name="T68" fmla="*/ 144 w 319"/>
                <a:gd name="T69" fmla="*/ 325 h 258"/>
                <a:gd name="T70" fmla="*/ 135 w 319"/>
                <a:gd name="T71" fmla="*/ 311 h 258"/>
                <a:gd name="T72" fmla="*/ 125 w 319"/>
                <a:gd name="T73" fmla="*/ 331 h 258"/>
                <a:gd name="T74" fmla="*/ 108 w 319"/>
                <a:gd name="T75" fmla="*/ 294 h 258"/>
                <a:gd name="T76" fmla="*/ 100 w 319"/>
                <a:gd name="T77" fmla="*/ 268 h 258"/>
                <a:gd name="T78" fmla="*/ 79 w 319"/>
                <a:gd name="T79" fmla="*/ 236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prstDash val="solid"/>
              <a:round/>
              <a:headEnd/>
              <a:tailEnd/>
            </a:ln>
          </p:spPr>
          <p:txBody>
            <a:bodyPr/>
            <a:lstStyle/>
            <a:p>
              <a:endParaRPr lang="en-US"/>
            </a:p>
          </p:txBody>
        </p:sp>
        <p:sp>
          <p:nvSpPr>
            <p:cNvPr id="3155" name="Freeform 5296"/>
            <p:cNvSpPr>
              <a:spLocks/>
            </p:cNvSpPr>
            <p:nvPr/>
          </p:nvSpPr>
          <p:spPr bwMode="auto">
            <a:xfrm>
              <a:off x="3165" y="1825"/>
              <a:ext cx="173" cy="181"/>
            </a:xfrm>
            <a:custGeom>
              <a:avLst/>
              <a:gdLst>
                <a:gd name="T0" fmla="*/ 140 w 154"/>
                <a:gd name="T1" fmla="*/ 117 h 146"/>
                <a:gd name="T2" fmla="*/ 140 w 154"/>
                <a:gd name="T3" fmla="*/ 98 h 146"/>
                <a:gd name="T4" fmla="*/ 145 w 154"/>
                <a:gd name="T5" fmla="*/ 66 h 146"/>
                <a:gd name="T6" fmla="*/ 145 w 154"/>
                <a:gd name="T7" fmla="*/ 53 h 146"/>
                <a:gd name="T8" fmla="*/ 130 w 154"/>
                <a:gd name="T9" fmla="*/ 40 h 146"/>
                <a:gd name="T10" fmla="*/ 111 w 154"/>
                <a:gd name="T11" fmla="*/ 0 h 146"/>
                <a:gd name="T12" fmla="*/ 99 w 154"/>
                <a:gd name="T13" fmla="*/ 2 h 146"/>
                <a:gd name="T14" fmla="*/ 93 w 154"/>
                <a:gd name="T15" fmla="*/ 0 h 146"/>
                <a:gd name="T16" fmla="*/ 67 w 154"/>
                <a:gd name="T17" fmla="*/ 0 h 146"/>
                <a:gd name="T18" fmla="*/ 61 w 154"/>
                <a:gd name="T19" fmla="*/ 2 h 146"/>
                <a:gd name="T20" fmla="*/ 39 w 154"/>
                <a:gd name="T21" fmla="*/ 31 h 146"/>
                <a:gd name="T22" fmla="*/ 39 w 154"/>
                <a:gd name="T23" fmla="*/ 63 h 146"/>
                <a:gd name="T24" fmla="*/ 39 w 154"/>
                <a:gd name="T25" fmla="*/ 94 h 146"/>
                <a:gd name="T26" fmla="*/ 20 w 154"/>
                <a:gd name="T27" fmla="*/ 113 h 146"/>
                <a:gd name="T28" fmla="*/ 0 w 154"/>
                <a:gd name="T29" fmla="*/ 129 h 146"/>
                <a:gd name="T30" fmla="*/ 10 w 154"/>
                <a:gd name="T31" fmla="*/ 172 h 146"/>
                <a:gd name="T32" fmla="*/ 34 w 154"/>
                <a:gd name="T33" fmla="*/ 180 h 146"/>
                <a:gd name="T34" fmla="*/ 54 w 154"/>
                <a:gd name="T35" fmla="*/ 198 h 146"/>
                <a:gd name="T36" fmla="*/ 73 w 154"/>
                <a:gd name="T37" fmla="*/ 207 h 146"/>
                <a:gd name="T38" fmla="*/ 93 w 154"/>
                <a:gd name="T39" fmla="*/ 222 h 146"/>
                <a:gd name="T40" fmla="*/ 113 w 154"/>
                <a:gd name="T41" fmla="*/ 248 h 146"/>
                <a:gd name="T42" fmla="*/ 137 w 154"/>
                <a:gd name="T43" fmla="*/ 270 h 146"/>
                <a:gd name="T44" fmla="*/ 176 w 154"/>
                <a:gd name="T45" fmla="*/ 278 h 146"/>
                <a:gd name="T46" fmla="*/ 186 w 154"/>
                <a:gd name="T47" fmla="*/ 248 h 146"/>
                <a:gd name="T48" fmla="*/ 204 w 154"/>
                <a:gd name="T49" fmla="*/ 242 h 146"/>
                <a:gd name="T50" fmla="*/ 218 w 154"/>
                <a:gd name="T51" fmla="*/ 248 h 146"/>
                <a:gd name="T52" fmla="*/ 211 w 154"/>
                <a:gd name="T53" fmla="*/ 233 h 146"/>
                <a:gd name="T54" fmla="*/ 202 w 154"/>
                <a:gd name="T55" fmla="*/ 212 h 146"/>
                <a:gd name="T56" fmla="*/ 194 w 154"/>
                <a:gd name="T57" fmla="*/ 212 h 146"/>
                <a:gd name="T58" fmla="*/ 194 w 154"/>
                <a:gd name="T59" fmla="*/ 185 h 146"/>
                <a:gd name="T60" fmla="*/ 186 w 154"/>
                <a:gd name="T61" fmla="*/ 172 h 146"/>
                <a:gd name="T62" fmla="*/ 172 w 154"/>
                <a:gd name="T63" fmla="*/ 152 h 146"/>
                <a:gd name="T64" fmla="*/ 151 w 154"/>
                <a:gd name="T65" fmla="*/ 140 h 146"/>
                <a:gd name="T66" fmla="*/ 140 w 154"/>
                <a:gd name="T67" fmla="*/ 117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prstDash val="solid"/>
              <a:round/>
              <a:headEnd/>
              <a:tailEnd/>
            </a:ln>
          </p:spPr>
          <p:txBody>
            <a:bodyPr/>
            <a:lstStyle/>
            <a:p>
              <a:endParaRPr lang="en-US"/>
            </a:p>
          </p:txBody>
        </p:sp>
        <p:sp>
          <p:nvSpPr>
            <p:cNvPr id="3156" name="Freeform 5297"/>
            <p:cNvSpPr>
              <a:spLocks/>
            </p:cNvSpPr>
            <p:nvPr/>
          </p:nvSpPr>
          <p:spPr bwMode="auto">
            <a:xfrm>
              <a:off x="3306" y="1983"/>
              <a:ext cx="32" cy="32"/>
            </a:xfrm>
            <a:custGeom>
              <a:avLst/>
              <a:gdLst>
                <a:gd name="T0" fmla="*/ 32 w 29"/>
                <a:gd name="T1" fmla="*/ 18 h 26"/>
                <a:gd name="T2" fmla="*/ 25 w 29"/>
                <a:gd name="T3" fmla="*/ 18 h 26"/>
                <a:gd name="T4" fmla="*/ 25 w 29"/>
                <a:gd name="T5" fmla="*/ 27 h 26"/>
                <a:gd name="T6" fmla="*/ 39 w 29"/>
                <a:gd name="T7" fmla="*/ 48 h 26"/>
                <a:gd name="T8" fmla="*/ 23 w 29"/>
                <a:gd name="T9" fmla="*/ 46 h 26"/>
                <a:gd name="T10" fmla="*/ 21 w 29"/>
                <a:gd name="T11" fmla="*/ 34 h 26"/>
                <a:gd name="T12" fmla="*/ 0 w 29"/>
                <a:gd name="T13" fmla="*/ 34 h 26"/>
                <a:gd name="T14" fmla="*/ 10 w 29"/>
                <a:gd name="T15" fmla="*/ 6 h 26"/>
                <a:gd name="T16" fmla="*/ 25 w 29"/>
                <a:gd name="T17" fmla="*/ 0 h 26"/>
                <a:gd name="T18" fmla="*/ 32 w 29"/>
                <a:gd name="T19" fmla="*/ 18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prstDash val="solid"/>
              <a:round/>
              <a:headEnd/>
              <a:tailEnd/>
            </a:ln>
          </p:spPr>
          <p:txBody>
            <a:bodyPr/>
            <a:lstStyle/>
            <a:p>
              <a:endParaRPr lang="en-US"/>
            </a:p>
          </p:txBody>
        </p:sp>
        <p:sp>
          <p:nvSpPr>
            <p:cNvPr id="3157" name="Freeform 5298"/>
            <p:cNvSpPr>
              <a:spLocks/>
            </p:cNvSpPr>
            <p:nvPr/>
          </p:nvSpPr>
          <p:spPr bwMode="auto">
            <a:xfrm>
              <a:off x="3876" y="1974"/>
              <a:ext cx="144" cy="88"/>
            </a:xfrm>
            <a:custGeom>
              <a:avLst/>
              <a:gdLst>
                <a:gd name="T0" fmla="*/ 105 w 128"/>
                <a:gd name="T1" fmla="*/ 109 h 71"/>
                <a:gd name="T2" fmla="*/ 79 w 128"/>
                <a:gd name="T3" fmla="*/ 104 h 71"/>
                <a:gd name="T4" fmla="*/ 54 w 128"/>
                <a:gd name="T5" fmla="*/ 95 h 71"/>
                <a:gd name="T6" fmla="*/ 27 w 128"/>
                <a:gd name="T7" fmla="*/ 78 h 71"/>
                <a:gd name="T8" fmla="*/ 0 w 128"/>
                <a:gd name="T9" fmla="*/ 58 h 71"/>
                <a:gd name="T10" fmla="*/ 0 w 128"/>
                <a:gd name="T11" fmla="*/ 37 h 71"/>
                <a:gd name="T12" fmla="*/ 10 w 128"/>
                <a:gd name="T13" fmla="*/ 9 h 71"/>
                <a:gd name="T14" fmla="*/ 14 w 128"/>
                <a:gd name="T15" fmla="*/ 14 h 71"/>
                <a:gd name="T16" fmla="*/ 24 w 128"/>
                <a:gd name="T17" fmla="*/ 0 h 71"/>
                <a:gd name="T18" fmla="*/ 42 w 128"/>
                <a:gd name="T19" fmla="*/ 14 h 71"/>
                <a:gd name="T20" fmla="*/ 71 w 128"/>
                <a:gd name="T21" fmla="*/ 46 h 71"/>
                <a:gd name="T22" fmla="*/ 79 w 128"/>
                <a:gd name="T23" fmla="*/ 41 h 71"/>
                <a:gd name="T24" fmla="*/ 83 w 128"/>
                <a:gd name="T25" fmla="*/ 50 h 71"/>
                <a:gd name="T26" fmla="*/ 105 w 128"/>
                <a:gd name="T27" fmla="*/ 63 h 71"/>
                <a:gd name="T28" fmla="*/ 109 w 128"/>
                <a:gd name="T29" fmla="*/ 72 h 71"/>
                <a:gd name="T30" fmla="*/ 133 w 128"/>
                <a:gd name="T31" fmla="*/ 82 h 71"/>
                <a:gd name="T32" fmla="*/ 149 w 128"/>
                <a:gd name="T33" fmla="*/ 86 h 71"/>
                <a:gd name="T34" fmla="*/ 180 w 128"/>
                <a:gd name="T35" fmla="*/ 86 h 71"/>
                <a:gd name="T36" fmla="*/ 182 w 128"/>
                <a:gd name="T37" fmla="*/ 135 h 71"/>
                <a:gd name="T38" fmla="*/ 162 w 128"/>
                <a:gd name="T39" fmla="*/ 135 h 71"/>
                <a:gd name="T40" fmla="*/ 133 w 128"/>
                <a:gd name="T41" fmla="*/ 133 h 71"/>
                <a:gd name="T42" fmla="*/ 115 w 128"/>
                <a:gd name="T43" fmla="*/ 128 h 71"/>
                <a:gd name="T44" fmla="*/ 105 w 128"/>
                <a:gd name="T45" fmla="*/ 109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prstDash val="solid"/>
              <a:round/>
              <a:headEnd/>
              <a:tailEnd/>
            </a:ln>
          </p:spPr>
          <p:txBody>
            <a:bodyPr/>
            <a:lstStyle/>
            <a:p>
              <a:endParaRPr lang="en-US"/>
            </a:p>
          </p:txBody>
        </p:sp>
        <p:sp>
          <p:nvSpPr>
            <p:cNvPr id="3158" name="Freeform 5299"/>
            <p:cNvSpPr>
              <a:spLocks/>
            </p:cNvSpPr>
            <p:nvPr/>
          </p:nvSpPr>
          <p:spPr bwMode="auto">
            <a:xfrm>
              <a:off x="3546" y="1831"/>
              <a:ext cx="259" cy="293"/>
            </a:xfrm>
            <a:custGeom>
              <a:avLst/>
              <a:gdLst>
                <a:gd name="T0" fmla="*/ 142 w 231"/>
                <a:gd name="T1" fmla="*/ 411 h 236"/>
                <a:gd name="T2" fmla="*/ 164 w 231"/>
                <a:gd name="T3" fmla="*/ 442 h 236"/>
                <a:gd name="T4" fmla="*/ 188 w 231"/>
                <a:gd name="T5" fmla="*/ 442 h 236"/>
                <a:gd name="T6" fmla="*/ 210 w 231"/>
                <a:gd name="T7" fmla="*/ 433 h 236"/>
                <a:gd name="T8" fmla="*/ 237 w 231"/>
                <a:gd name="T9" fmla="*/ 428 h 236"/>
                <a:gd name="T10" fmla="*/ 216 w 231"/>
                <a:gd name="T11" fmla="*/ 382 h 236"/>
                <a:gd name="T12" fmla="*/ 196 w 231"/>
                <a:gd name="T13" fmla="*/ 349 h 236"/>
                <a:gd name="T14" fmla="*/ 216 w 231"/>
                <a:gd name="T15" fmla="*/ 307 h 236"/>
                <a:gd name="T16" fmla="*/ 252 w 231"/>
                <a:gd name="T17" fmla="*/ 279 h 236"/>
                <a:gd name="T18" fmla="*/ 277 w 231"/>
                <a:gd name="T19" fmla="*/ 227 h 236"/>
                <a:gd name="T20" fmla="*/ 279 w 231"/>
                <a:gd name="T21" fmla="*/ 180 h 236"/>
                <a:gd name="T22" fmla="*/ 287 w 231"/>
                <a:gd name="T23" fmla="*/ 153 h 236"/>
                <a:gd name="T24" fmla="*/ 267 w 231"/>
                <a:gd name="T25" fmla="*/ 134 h 236"/>
                <a:gd name="T26" fmla="*/ 263 w 231"/>
                <a:gd name="T27" fmla="*/ 103 h 236"/>
                <a:gd name="T28" fmla="*/ 252 w 231"/>
                <a:gd name="T29" fmla="*/ 77 h 236"/>
                <a:gd name="T30" fmla="*/ 305 w 231"/>
                <a:gd name="T31" fmla="*/ 77 h 236"/>
                <a:gd name="T32" fmla="*/ 295 w 231"/>
                <a:gd name="T33" fmla="*/ 34 h 236"/>
                <a:gd name="T34" fmla="*/ 274 w 231"/>
                <a:gd name="T35" fmla="*/ 7 h 236"/>
                <a:gd name="T36" fmla="*/ 222 w 231"/>
                <a:gd name="T37" fmla="*/ 7 h 236"/>
                <a:gd name="T38" fmla="*/ 186 w 231"/>
                <a:gd name="T39" fmla="*/ 34 h 236"/>
                <a:gd name="T40" fmla="*/ 194 w 231"/>
                <a:gd name="T41" fmla="*/ 89 h 236"/>
                <a:gd name="T42" fmla="*/ 169 w 231"/>
                <a:gd name="T43" fmla="*/ 103 h 236"/>
                <a:gd name="T44" fmla="*/ 166 w 231"/>
                <a:gd name="T45" fmla="*/ 143 h 236"/>
                <a:gd name="T46" fmla="*/ 142 w 231"/>
                <a:gd name="T47" fmla="*/ 180 h 236"/>
                <a:gd name="T48" fmla="*/ 115 w 231"/>
                <a:gd name="T49" fmla="*/ 204 h 236"/>
                <a:gd name="T50" fmla="*/ 113 w 231"/>
                <a:gd name="T51" fmla="*/ 238 h 236"/>
                <a:gd name="T52" fmla="*/ 70 w 231"/>
                <a:gd name="T53" fmla="*/ 256 h 236"/>
                <a:gd name="T54" fmla="*/ 15 w 231"/>
                <a:gd name="T55" fmla="*/ 248 h 236"/>
                <a:gd name="T56" fmla="*/ 12 w 231"/>
                <a:gd name="T57" fmla="*/ 262 h 236"/>
                <a:gd name="T58" fmla="*/ 46 w 231"/>
                <a:gd name="T59" fmla="*/ 299 h 236"/>
                <a:gd name="T60" fmla="*/ 59 w 231"/>
                <a:gd name="T61" fmla="*/ 339 h 236"/>
                <a:gd name="T62" fmla="*/ 43 w 231"/>
                <a:gd name="T63" fmla="*/ 363 h 236"/>
                <a:gd name="T64" fmla="*/ 30 w 231"/>
                <a:gd name="T65" fmla="*/ 402 h 236"/>
                <a:gd name="T66" fmla="*/ 73 w 231"/>
                <a:gd name="T67" fmla="*/ 397 h 236"/>
                <a:gd name="T68" fmla="*/ 113 w 231"/>
                <a:gd name="T69" fmla="*/ 397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prstDash val="solid"/>
              <a:round/>
              <a:headEnd/>
              <a:tailEnd/>
            </a:ln>
          </p:spPr>
          <p:txBody>
            <a:bodyPr/>
            <a:lstStyle/>
            <a:p>
              <a:endParaRPr lang="en-US"/>
            </a:p>
          </p:txBody>
        </p:sp>
        <p:sp>
          <p:nvSpPr>
            <p:cNvPr id="3159" name="Freeform 5300"/>
            <p:cNvSpPr>
              <a:spLocks/>
            </p:cNvSpPr>
            <p:nvPr/>
          </p:nvSpPr>
          <p:spPr bwMode="auto">
            <a:xfrm>
              <a:off x="2935" y="1948"/>
              <a:ext cx="196" cy="219"/>
            </a:xfrm>
            <a:custGeom>
              <a:avLst/>
              <a:gdLst>
                <a:gd name="T0" fmla="*/ 197 w 175"/>
                <a:gd name="T1" fmla="*/ 125 h 177"/>
                <a:gd name="T2" fmla="*/ 179 w 175"/>
                <a:gd name="T3" fmla="*/ 89 h 177"/>
                <a:gd name="T4" fmla="*/ 166 w 175"/>
                <a:gd name="T5" fmla="*/ 58 h 177"/>
                <a:gd name="T6" fmla="*/ 164 w 175"/>
                <a:gd name="T7" fmla="*/ 63 h 177"/>
                <a:gd name="T8" fmla="*/ 174 w 175"/>
                <a:gd name="T9" fmla="*/ 89 h 177"/>
                <a:gd name="T10" fmla="*/ 179 w 175"/>
                <a:gd name="T11" fmla="*/ 118 h 177"/>
                <a:gd name="T12" fmla="*/ 189 w 175"/>
                <a:gd name="T13" fmla="*/ 137 h 177"/>
                <a:gd name="T14" fmla="*/ 199 w 175"/>
                <a:gd name="T15" fmla="*/ 167 h 177"/>
                <a:gd name="T16" fmla="*/ 209 w 175"/>
                <a:gd name="T17" fmla="*/ 187 h 177"/>
                <a:gd name="T18" fmla="*/ 220 w 175"/>
                <a:gd name="T19" fmla="*/ 210 h 177"/>
                <a:gd name="T20" fmla="*/ 233 w 175"/>
                <a:gd name="T21" fmla="*/ 238 h 177"/>
                <a:gd name="T22" fmla="*/ 246 w 175"/>
                <a:gd name="T23" fmla="*/ 260 h 177"/>
                <a:gd name="T24" fmla="*/ 243 w 175"/>
                <a:gd name="T25" fmla="*/ 260 h 177"/>
                <a:gd name="T26" fmla="*/ 243 w 175"/>
                <a:gd name="T27" fmla="*/ 292 h 177"/>
                <a:gd name="T28" fmla="*/ 233 w 175"/>
                <a:gd name="T29" fmla="*/ 298 h 177"/>
                <a:gd name="T30" fmla="*/ 230 w 175"/>
                <a:gd name="T31" fmla="*/ 298 h 177"/>
                <a:gd name="T32" fmla="*/ 223 w 175"/>
                <a:gd name="T33" fmla="*/ 318 h 177"/>
                <a:gd name="T34" fmla="*/ 213 w 175"/>
                <a:gd name="T35" fmla="*/ 322 h 177"/>
                <a:gd name="T36" fmla="*/ 207 w 175"/>
                <a:gd name="T37" fmla="*/ 335 h 177"/>
                <a:gd name="T38" fmla="*/ 179 w 175"/>
                <a:gd name="T39" fmla="*/ 332 h 177"/>
                <a:gd name="T40" fmla="*/ 153 w 175"/>
                <a:gd name="T41" fmla="*/ 328 h 177"/>
                <a:gd name="T42" fmla="*/ 153 w 175"/>
                <a:gd name="T43" fmla="*/ 322 h 177"/>
                <a:gd name="T44" fmla="*/ 150 w 175"/>
                <a:gd name="T45" fmla="*/ 328 h 177"/>
                <a:gd name="T46" fmla="*/ 133 w 175"/>
                <a:gd name="T47" fmla="*/ 328 h 177"/>
                <a:gd name="T48" fmla="*/ 116 w 175"/>
                <a:gd name="T49" fmla="*/ 328 h 177"/>
                <a:gd name="T50" fmla="*/ 101 w 175"/>
                <a:gd name="T51" fmla="*/ 328 h 177"/>
                <a:gd name="T52" fmla="*/ 83 w 175"/>
                <a:gd name="T53" fmla="*/ 328 h 177"/>
                <a:gd name="T54" fmla="*/ 67 w 175"/>
                <a:gd name="T55" fmla="*/ 328 h 177"/>
                <a:gd name="T56" fmla="*/ 46 w 175"/>
                <a:gd name="T57" fmla="*/ 328 h 177"/>
                <a:gd name="T58" fmla="*/ 30 w 175"/>
                <a:gd name="T59" fmla="*/ 328 h 177"/>
                <a:gd name="T60" fmla="*/ 13 w 175"/>
                <a:gd name="T61" fmla="*/ 328 h 177"/>
                <a:gd name="T62" fmla="*/ 13 w 175"/>
                <a:gd name="T63" fmla="*/ 296 h 177"/>
                <a:gd name="T64" fmla="*/ 13 w 175"/>
                <a:gd name="T65" fmla="*/ 265 h 177"/>
                <a:gd name="T66" fmla="*/ 10 w 175"/>
                <a:gd name="T67" fmla="*/ 233 h 177"/>
                <a:gd name="T68" fmla="*/ 8 w 175"/>
                <a:gd name="T69" fmla="*/ 200 h 177"/>
                <a:gd name="T70" fmla="*/ 8 w 175"/>
                <a:gd name="T71" fmla="*/ 170 h 177"/>
                <a:gd name="T72" fmla="*/ 8 w 175"/>
                <a:gd name="T73" fmla="*/ 135 h 177"/>
                <a:gd name="T74" fmla="*/ 3 w 175"/>
                <a:gd name="T75" fmla="*/ 103 h 177"/>
                <a:gd name="T76" fmla="*/ 0 w 175"/>
                <a:gd name="T77" fmla="*/ 75 h 177"/>
                <a:gd name="T78" fmla="*/ 0 w 175"/>
                <a:gd name="T79" fmla="*/ 49 h 177"/>
                <a:gd name="T80" fmla="*/ 0 w 175"/>
                <a:gd name="T81" fmla="*/ 24 h 177"/>
                <a:gd name="T82" fmla="*/ 3 w 175"/>
                <a:gd name="T83" fmla="*/ 0 h 177"/>
                <a:gd name="T84" fmla="*/ 17 w 175"/>
                <a:gd name="T85" fmla="*/ 0 h 177"/>
                <a:gd name="T86" fmla="*/ 50 w 175"/>
                <a:gd name="T87" fmla="*/ 14 h 177"/>
                <a:gd name="T88" fmla="*/ 83 w 175"/>
                <a:gd name="T89" fmla="*/ 26 h 177"/>
                <a:gd name="T90" fmla="*/ 114 w 175"/>
                <a:gd name="T91" fmla="*/ 14 h 177"/>
                <a:gd name="T92" fmla="*/ 127 w 175"/>
                <a:gd name="T93" fmla="*/ 2 h 177"/>
                <a:gd name="T94" fmla="*/ 119 w 175"/>
                <a:gd name="T95" fmla="*/ 9 h 177"/>
                <a:gd name="T96" fmla="*/ 129 w 175"/>
                <a:gd name="T97" fmla="*/ 2 h 177"/>
                <a:gd name="T98" fmla="*/ 150 w 175"/>
                <a:gd name="T99" fmla="*/ 14 h 177"/>
                <a:gd name="T100" fmla="*/ 156 w 175"/>
                <a:gd name="T101" fmla="*/ 19 h 177"/>
                <a:gd name="T102" fmla="*/ 166 w 175"/>
                <a:gd name="T103" fmla="*/ 24 h 177"/>
                <a:gd name="T104" fmla="*/ 197 w 175"/>
                <a:gd name="T105" fmla="*/ 14 h 177"/>
                <a:gd name="T106" fmla="*/ 207 w 175"/>
                <a:gd name="T107" fmla="*/ 46 h 177"/>
                <a:gd name="T108" fmla="*/ 216 w 175"/>
                <a:gd name="T109" fmla="*/ 75 h 177"/>
                <a:gd name="T110" fmla="*/ 213 w 175"/>
                <a:gd name="T111" fmla="*/ 103 h 177"/>
                <a:gd name="T112" fmla="*/ 207 w 175"/>
                <a:gd name="T113" fmla="*/ 130 h 177"/>
                <a:gd name="T114" fmla="*/ 197 w 175"/>
                <a:gd name="T115" fmla="*/ 125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prstDash val="solid"/>
              <a:round/>
              <a:headEnd/>
              <a:tailEnd/>
            </a:ln>
          </p:spPr>
          <p:txBody>
            <a:bodyPr/>
            <a:lstStyle/>
            <a:p>
              <a:endParaRPr lang="en-US"/>
            </a:p>
          </p:txBody>
        </p:sp>
        <p:sp>
          <p:nvSpPr>
            <p:cNvPr id="3160" name="Freeform 5301"/>
            <p:cNvSpPr>
              <a:spLocks/>
            </p:cNvSpPr>
            <p:nvPr/>
          </p:nvSpPr>
          <p:spPr bwMode="auto">
            <a:xfrm>
              <a:off x="3689" y="1864"/>
              <a:ext cx="481" cy="606"/>
            </a:xfrm>
            <a:custGeom>
              <a:avLst/>
              <a:gdLst>
                <a:gd name="T0" fmla="*/ 104 w 431"/>
                <a:gd name="T1" fmla="*/ 31 h 489"/>
                <a:gd name="T2" fmla="*/ 84 w 431"/>
                <a:gd name="T3" fmla="*/ 53 h 489"/>
                <a:gd name="T4" fmla="*/ 96 w 431"/>
                <a:gd name="T5" fmla="*/ 94 h 489"/>
                <a:gd name="T6" fmla="*/ 98 w 431"/>
                <a:gd name="T7" fmla="*/ 129 h 489"/>
                <a:gd name="T8" fmla="*/ 84 w 431"/>
                <a:gd name="T9" fmla="*/ 201 h 489"/>
                <a:gd name="T10" fmla="*/ 36 w 431"/>
                <a:gd name="T11" fmla="*/ 255 h 489"/>
                <a:gd name="T12" fmla="*/ 33 w 431"/>
                <a:gd name="T13" fmla="*/ 310 h 489"/>
                <a:gd name="T14" fmla="*/ 57 w 431"/>
                <a:gd name="T15" fmla="*/ 377 h 489"/>
                <a:gd name="T16" fmla="*/ 10 w 431"/>
                <a:gd name="T17" fmla="*/ 377 h 489"/>
                <a:gd name="T18" fmla="*/ 0 w 431"/>
                <a:gd name="T19" fmla="*/ 399 h 489"/>
                <a:gd name="T20" fmla="*/ 23 w 431"/>
                <a:gd name="T21" fmla="*/ 430 h 489"/>
                <a:gd name="T22" fmla="*/ 31 w 431"/>
                <a:gd name="T23" fmla="*/ 445 h 489"/>
                <a:gd name="T24" fmla="*/ 60 w 431"/>
                <a:gd name="T25" fmla="*/ 499 h 489"/>
                <a:gd name="T26" fmla="*/ 94 w 431"/>
                <a:gd name="T27" fmla="*/ 449 h 489"/>
                <a:gd name="T28" fmla="*/ 98 w 431"/>
                <a:gd name="T29" fmla="*/ 467 h 489"/>
                <a:gd name="T30" fmla="*/ 106 w 431"/>
                <a:gd name="T31" fmla="*/ 488 h 489"/>
                <a:gd name="T32" fmla="*/ 112 w 431"/>
                <a:gd name="T33" fmla="*/ 558 h 489"/>
                <a:gd name="T34" fmla="*/ 132 w 431"/>
                <a:gd name="T35" fmla="*/ 643 h 489"/>
                <a:gd name="T36" fmla="*/ 156 w 431"/>
                <a:gd name="T37" fmla="*/ 724 h 489"/>
                <a:gd name="T38" fmla="*/ 189 w 431"/>
                <a:gd name="T39" fmla="*/ 819 h 489"/>
                <a:gd name="T40" fmla="*/ 214 w 431"/>
                <a:gd name="T41" fmla="*/ 894 h 489"/>
                <a:gd name="T42" fmla="*/ 248 w 431"/>
                <a:gd name="T43" fmla="*/ 912 h 489"/>
                <a:gd name="T44" fmla="*/ 264 w 431"/>
                <a:gd name="T45" fmla="*/ 881 h 489"/>
                <a:gd name="T46" fmla="*/ 279 w 431"/>
                <a:gd name="T47" fmla="*/ 828 h 489"/>
                <a:gd name="T48" fmla="*/ 287 w 431"/>
                <a:gd name="T49" fmla="*/ 750 h 489"/>
                <a:gd name="T50" fmla="*/ 292 w 431"/>
                <a:gd name="T51" fmla="*/ 669 h 489"/>
                <a:gd name="T52" fmla="*/ 307 w 431"/>
                <a:gd name="T53" fmla="*/ 651 h 489"/>
                <a:gd name="T54" fmla="*/ 346 w 431"/>
                <a:gd name="T55" fmla="*/ 589 h 489"/>
                <a:gd name="T56" fmla="*/ 398 w 431"/>
                <a:gd name="T57" fmla="*/ 525 h 489"/>
                <a:gd name="T58" fmla="*/ 431 w 431"/>
                <a:gd name="T59" fmla="*/ 460 h 489"/>
                <a:gd name="T60" fmla="*/ 448 w 431"/>
                <a:gd name="T61" fmla="*/ 467 h 489"/>
                <a:gd name="T62" fmla="*/ 444 w 431"/>
                <a:gd name="T63" fmla="*/ 436 h 489"/>
                <a:gd name="T64" fmla="*/ 421 w 431"/>
                <a:gd name="T65" fmla="*/ 367 h 489"/>
                <a:gd name="T66" fmla="*/ 419 w 431"/>
                <a:gd name="T67" fmla="*/ 327 h 489"/>
                <a:gd name="T68" fmla="*/ 441 w 431"/>
                <a:gd name="T69" fmla="*/ 323 h 489"/>
                <a:gd name="T70" fmla="*/ 477 w 431"/>
                <a:gd name="T71" fmla="*/ 347 h 489"/>
                <a:gd name="T72" fmla="*/ 511 w 431"/>
                <a:gd name="T73" fmla="*/ 377 h 489"/>
                <a:gd name="T74" fmla="*/ 501 w 431"/>
                <a:gd name="T75" fmla="*/ 423 h 489"/>
                <a:gd name="T76" fmla="*/ 527 w 431"/>
                <a:gd name="T77" fmla="*/ 460 h 489"/>
                <a:gd name="T78" fmla="*/ 539 w 431"/>
                <a:gd name="T79" fmla="*/ 390 h 489"/>
                <a:gd name="T80" fmla="*/ 560 w 431"/>
                <a:gd name="T81" fmla="*/ 336 h 489"/>
                <a:gd name="T82" fmla="*/ 599 w 431"/>
                <a:gd name="T83" fmla="*/ 281 h 489"/>
                <a:gd name="T84" fmla="*/ 599 w 431"/>
                <a:gd name="T85" fmla="*/ 248 h 489"/>
                <a:gd name="T86" fmla="*/ 570 w 431"/>
                <a:gd name="T87" fmla="*/ 219 h 489"/>
                <a:gd name="T88" fmla="*/ 549 w 431"/>
                <a:gd name="T89" fmla="*/ 219 h 489"/>
                <a:gd name="T90" fmla="*/ 501 w 431"/>
                <a:gd name="T91" fmla="*/ 252 h 489"/>
                <a:gd name="T92" fmla="*/ 493 w 431"/>
                <a:gd name="T93" fmla="*/ 291 h 489"/>
                <a:gd name="T94" fmla="*/ 429 w 431"/>
                <a:gd name="T95" fmla="*/ 291 h 489"/>
                <a:gd name="T96" fmla="*/ 408 w 431"/>
                <a:gd name="T97" fmla="*/ 255 h 489"/>
                <a:gd name="T98" fmla="*/ 363 w 431"/>
                <a:gd name="T99" fmla="*/ 301 h 489"/>
                <a:gd name="T100" fmla="*/ 310 w 431"/>
                <a:gd name="T101" fmla="*/ 274 h 489"/>
                <a:gd name="T102" fmla="*/ 233 w 431"/>
                <a:gd name="T103" fmla="*/ 229 h 489"/>
                <a:gd name="T104" fmla="*/ 224 w 431"/>
                <a:gd name="T105" fmla="*/ 161 h 489"/>
                <a:gd name="T106" fmla="*/ 179 w 431"/>
                <a:gd name="T107" fmla="*/ 98 h 489"/>
                <a:gd name="T108" fmla="*/ 181 w 431"/>
                <a:gd name="T109" fmla="*/ 63 h 489"/>
                <a:gd name="T110" fmla="*/ 181 w 431"/>
                <a:gd name="T111" fmla="*/ 40 h 489"/>
                <a:gd name="T112" fmla="*/ 171 w 431"/>
                <a:gd name="T113" fmla="*/ 21 h 489"/>
                <a:gd name="T114" fmla="*/ 152 w 431"/>
                <a:gd name="T115" fmla="*/ 2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prstDash val="solid"/>
              <a:round/>
              <a:headEnd/>
              <a:tailEnd/>
            </a:ln>
          </p:spPr>
          <p:txBody>
            <a:bodyPr/>
            <a:lstStyle/>
            <a:p>
              <a:endParaRPr lang="en-US"/>
            </a:p>
          </p:txBody>
        </p:sp>
        <p:sp>
          <p:nvSpPr>
            <p:cNvPr id="3161" name="Freeform 5302"/>
            <p:cNvSpPr>
              <a:spLocks/>
            </p:cNvSpPr>
            <p:nvPr/>
          </p:nvSpPr>
          <p:spPr bwMode="auto">
            <a:xfrm>
              <a:off x="3092" y="1914"/>
              <a:ext cx="21" cy="83"/>
            </a:xfrm>
            <a:custGeom>
              <a:avLst/>
              <a:gdLst>
                <a:gd name="T0" fmla="*/ 19 w 19"/>
                <a:gd name="T1" fmla="*/ 123 h 68"/>
                <a:gd name="T2" fmla="*/ 10 w 19"/>
                <a:gd name="T3" fmla="*/ 94 h 68"/>
                <a:gd name="T4" fmla="*/ 0 w 19"/>
                <a:gd name="T5" fmla="*/ 63 h 68"/>
                <a:gd name="T6" fmla="*/ 4 w 19"/>
                <a:gd name="T7" fmla="*/ 34 h 68"/>
                <a:gd name="T8" fmla="*/ 15 w 19"/>
                <a:gd name="T9" fmla="*/ 2 h 68"/>
                <a:gd name="T10" fmla="*/ 25 w 19"/>
                <a:gd name="T11" fmla="*/ 0 h 68"/>
                <a:gd name="T12" fmla="*/ 25 w 19"/>
                <a:gd name="T13" fmla="*/ 16 h 68"/>
                <a:gd name="T14" fmla="*/ 25 w 19"/>
                <a:gd name="T15" fmla="*/ 42 h 68"/>
                <a:gd name="T16" fmla="*/ 22 w 19"/>
                <a:gd name="T17" fmla="*/ 68 h 68"/>
                <a:gd name="T18" fmla="*/ 19 w 19"/>
                <a:gd name="T19" fmla="*/ 94 h 68"/>
                <a:gd name="T20" fmla="*/ 19 w 19"/>
                <a:gd name="T21" fmla="*/ 121 h 68"/>
                <a:gd name="T22" fmla="*/ 19 w 19"/>
                <a:gd name="T23" fmla="*/ 123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solidFill>
              <a:srgbClr val="E1E1E1"/>
            </a:solidFill>
            <a:ln w="3175">
              <a:solidFill>
                <a:srgbClr val="000000"/>
              </a:solidFill>
              <a:prstDash val="solid"/>
              <a:round/>
              <a:headEnd/>
              <a:tailEnd/>
            </a:ln>
          </p:spPr>
          <p:txBody>
            <a:bodyPr/>
            <a:lstStyle/>
            <a:p>
              <a:endParaRPr lang="en-US"/>
            </a:p>
          </p:txBody>
        </p:sp>
        <p:sp>
          <p:nvSpPr>
            <p:cNvPr id="3162" name="Freeform 5303"/>
            <p:cNvSpPr>
              <a:spLocks/>
            </p:cNvSpPr>
            <p:nvPr/>
          </p:nvSpPr>
          <p:spPr bwMode="auto">
            <a:xfrm>
              <a:off x="3108" y="1910"/>
              <a:ext cx="66" cy="94"/>
            </a:xfrm>
            <a:custGeom>
              <a:avLst/>
              <a:gdLst>
                <a:gd name="T0" fmla="*/ 34 w 59"/>
                <a:gd name="T1" fmla="*/ 37 h 76"/>
                <a:gd name="T2" fmla="*/ 8 w 59"/>
                <a:gd name="T3" fmla="*/ 24 h 76"/>
                <a:gd name="T4" fmla="*/ 8 w 59"/>
                <a:gd name="T5" fmla="*/ 49 h 76"/>
                <a:gd name="T6" fmla="*/ 2 w 59"/>
                <a:gd name="T7" fmla="*/ 78 h 76"/>
                <a:gd name="T8" fmla="*/ 0 w 59"/>
                <a:gd name="T9" fmla="*/ 104 h 76"/>
                <a:gd name="T10" fmla="*/ 0 w 59"/>
                <a:gd name="T11" fmla="*/ 130 h 76"/>
                <a:gd name="T12" fmla="*/ 0 w 59"/>
                <a:gd name="T13" fmla="*/ 135 h 76"/>
                <a:gd name="T14" fmla="*/ 23 w 59"/>
                <a:gd name="T15" fmla="*/ 143 h 76"/>
                <a:gd name="T16" fmla="*/ 39 w 59"/>
                <a:gd name="T17" fmla="*/ 118 h 76"/>
                <a:gd name="T18" fmla="*/ 54 w 59"/>
                <a:gd name="T19" fmla="*/ 118 h 76"/>
                <a:gd name="T20" fmla="*/ 63 w 59"/>
                <a:gd name="T21" fmla="*/ 98 h 76"/>
                <a:gd name="T22" fmla="*/ 39 w 59"/>
                <a:gd name="T23" fmla="*/ 69 h 76"/>
                <a:gd name="T24" fmla="*/ 63 w 59"/>
                <a:gd name="T25" fmla="*/ 49 h 76"/>
                <a:gd name="T26" fmla="*/ 83 w 59"/>
                <a:gd name="T27" fmla="*/ 41 h 76"/>
                <a:gd name="T28" fmla="*/ 73 w 59"/>
                <a:gd name="T29" fmla="*/ 0 h 76"/>
                <a:gd name="T30" fmla="*/ 49 w 59"/>
                <a:gd name="T31" fmla="*/ 19 h 76"/>
                <a:gd name="T32" fmla="*/ 34 w 59"/>
                <a:gd name="T33" fmla="*/ 37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prstDash val="solid"/>
              <a:round/>
              <a:headEnd/>
              <a:tailEnd/>
            </a:ln>
          </p:spPr>
          <p:txBody>
            <a:bodyPr/>
            <a:lstStyle/>
            <a:p>
              <a:endParaRPr lang="en-US"/>
            </a:p>
          </p:txBody>
        </p:sp>
        <p:sp>
          <p:nvSpPr>
            <p:cNvPr id="3163" name="Freeform 5304"/>
            <p:cNvSpPr>
              <a:spLocks/>
            </p:cNvSpPr>
            <p:nvPr/>
          </p:nvSpPr>
          <p:spPr bwMode="auto">
            <a:xfrm>
              <a:off x="3416" y="2094"/>
              <a:ext cx="130" cy="185"/>
            </a:xfrm>
            <a:custGeom>
              <a:avLst/>
              <a:gdLst>
                <a:gd name="T0" fmla="*/ 164 w 116"/>
                <a:gd name="T1" fmla="*/ 92 h 149"/>
                <a:gd name="T2" fmla="*/ 147 w 116"/>
                <a:gd name="T3" fmla="*/ 70 h 149"/>
                <a:gd name="T4" fmla="*/ 129 w 116"/>
                <a:gd name="T5" fmla="*/ 50 h 149"/>
                <a:gd name="T6" fmla="*/ 113 w 116"/>
                <a:gd name="T7" fmla="*/ 37 h 149"/>
                <a:gd name="T8" fmla="*/ 93 w 116"/>
                <a:gd name="T9" fmla="*/ 26 h 149"/>
                <a:gd name="T10" fmla="*/ 83 w 116"/>
                <a:gd name="T11" fmla="*/ 0 h 149"/>
                <a:gd name="T12" fmla="*/ 76 w 116"/>
                <a:gd name="T13" fmla="*/ 9 h 149"/>
                <a:gd name="T14" fmla="*/ 73 w 116"/>
                <a:gd name="T15" fmla="*/ 0 h 149"/>
                <a:gd name="T16" fmla="*/ 76 w 116"/>
                <a:gd name="T17" fmla="*/ 32 h 149"/>
                <a:gd name="T18" fmla="*/ 66 w 116"/>
                <a:gd name="T19" fmla="*/ 37 h 149"/>
                <a:gd name="T20" fmla="*/ 63 w 116"/>
                <a:gd name="T21" fmla="*/ 82 h 149"/>
                <a:gd name="T22" fmla="*/ 73 w 116"/>
                <a:gd name="T23" fmla="*/ 104 h 149"/>
                <a:gd name="T24" fmla="*/ 69 w 116"/>
                <a:gd name="T25" fmla="*/ 135 h 149"/>
                <a:gd name="T26" fmla="*/ 63 w 116"/>
                <a:gd name="T27" fmla="*/ 173 h 149"/>
                <a:gd name="T28" fmla="*/ 49 w 116"/>
                <a:gd name="T29" fmla="*/ 183 h 149"/>
                <a:gd name="T30" fmla="*/ 33 w 116"/>
                <a:gd name="T31" fmla="*/ 191 h 149"/>
                <a:gd name="T32" fmla="*/ 17 w 116"/>
                <a:gd name="T33" fmla="*/ 199 h 149"/>
                <a:gd name="T34" fmla="*/ 0 w 116"/>
                <a:gd name="T35" fmla="*/ 209 h 149"/>
                <a:gd name="T36" fmla="*/ 0 w 116"/>
                <a:gd name="T37" fmla="*/ 222 h 149"/>
                <a:gd name="T38" fmla="*/ 12 w 116"/>
                <a:gd name="T39" fmla="*/ 255 h 149"/>
                <a:gd name="T40" fmla="*/ 27 w 116"/>
                <a:gd name="T41" fmla="*/ 286 h 149"/>
                <a:gd name="T42" fmla="*/ 46 w 116"/>
                <a:gd name="T43" fmla="*/ 282 h 149"/>
                <a:gd name="T44" fmla="*/ 63 w 116"/>
                <a:gd name="T45" fmla="*/ 276 h 149"/>
                <a:gd name="T46" fmla="*/ 76 w 116"/>
                <a:gd name="T47" fmla="*/ 262 h 149"/>
                <a:gd name="T48" fmla="*/ 83 w 116"/>
                <a:gd name="T49" fmla="*/ 245 h 149"/>
                <a:gd name="T50" fmla="*/ 103 w 116"/>
                <a:gd name="T51" fmla="*/ 236 h 149"/>
                <a:gd name="T52" fmla="*/ 109 w 116"/>
                <a:gd name="T53" fmla="*/ 212 h 149"/>
                <a:gd name="T54" fmla="*/ 127 w 116"/>
                <a:gd name="T55" fmla="*/ 205 h 149"/>
                <a:gd name="T56" fmla="*/ 127 w 116"/>
                <a:gd name="T57" fmla="*/ 164 h 149"/>
                <a:gd name="T58" fmla="*/ 132 w 116"/>
                <a:gd name="T59" fmla="*/ 159 h 149"/>
                <a:gd name="T60" fmla="*/ 139 w 116"/>
                <a:gd name="T61" fmla="*/ 155 h 149"/>
                <a:gd name="T62" fmla="*/ 154 w 116"/>
                <a:gd name="T63" fmla="*/ 122 h 149"/>
                <a:gd name="T64" fmla="*/ 164 w 116"/>
                <a:gd name="T65" fmla="*/ 92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prstDash val="solid"/>
              <a:round/>
              <a:headEnd/>
              <a:tailEnd/>
            </a:ln>
          </p:spPr>
          <p:txBody>
            <a:bodyPr/>
            <a:lstStyle/>
            <a:p>
              <a:endParaRPr lang="en-US"/>
            </a:p>
          </p:txBody>
        </p:sp>
        <p:sp>
          <p:nvSpPr>
            <p:cNvPr id="3164" name="Freeform 5305"/>
            <p:cNvSpPr>
              <a:spLocks/>
            </p:cNvSpPr>
            <p:nvPr/>
          </p:nvSpPr>
          <p:spPr bwMode="auto">
            <a:xfrm>
              <a:off x="3474" y="2068"/>
              <a:ext cx="6" cy="11"/>
            </a:xfrm>
            <a:custGeom>
              <a:avLst/>
              <a:gdLst>
                <a:gd name="T0" fmla="*/ 14 w 4"/>
                <a:gd name="T1" fmla="*/ 0 h 9"/>
                <a:gd name="T2" fmla="*/ 0 w 4"/>
                <a:gd name="T3" fmla="*/ 9 h 9"/>
                <a:gd name="T4" fmla="*/ 8 w 4"/>
                <a:gd name="T5" fmla="*/ 16 h 9"/>
                <a:gd name="T6" fmla="*/ 14 w 4"/>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9">
                  <a:moveTo>
                    <a:pt x="4" y="0"/>
                  </a:moveTo>
                  <a:lnTo>
                    <a:pt x="0" y="5"/>
                  </a:lnTo>
                  <a:lnTo>
                    <a:pt x="2"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165" name="Freeform 5306"/>
            <p:cNvSpPr>
              <a:spLocks/>
            </p:cNvSpPr>
            <p:nvPr/>
          </p:nvSpPr>
          <p:spPr bwMode="auto">
            <a:xfrm>
              <a:off x="3105" y="1936"/>
              <a:ext cx="369" cy="366"/>
            </a:xfrm>
            <a:custGeom>
              <a:avLst/>
              <a:gdLst>
                <a:gd name="T0" fmla="*/ 100 w 331"/>
                <a:gd name="T1" fmla="*/ 341 h 295"/>
                <a:gd name="T2" fmla="*/ 87 w 331"/>
                <a:gd name="T3" fmla="*/ 288 h 295"/>
                <a:gd name="T4" fmla="*/ 58 w 331"/>
                <a:gd name="T5" fmla="*/ 252 h 295"/>
                <a:gd name="T6" fmla="*/ 26 w 331"/>
                <a:gd name="T7" fmla="*/ 180 h 295"/>
                <a:gd name="T8" fmla="*/ 0 w 331"/>
                <a:gd name="T9" fmla="*/ 140 h 295"/>
                <a:gd name="T10" fmla="*/ 26 w 331"/>
                <a:gd name="T11" fmla="*/ 103 h 295"/>
                <a:gd name="T12" fmla="*/ 56 w 331"/>
                <a:gd name="T13" fmla="*/ 77 h 295"/>
                <a:gd name="T14" fmla="*/ 41 w 331"/>
                <a:gd name="T15" fmla="*/ 26 h 295"/>
                <a:gd name="T16" fmla="*/ 85 w 331"/>
                <a:gd name="T17" fmla="*/ 0 h 295"/>
                <a:gd name="T18" fmla="*/ 128 w 331"/>
                <a:gd name="T19" fmla="*/ 26 h 295"/>
                <a:gd name="T20" fmla="*/ 166 w 331"/>
                <a:gd name="T21" fmla="*/ 50 h 295"/>
                <a:gd name="T22" fmla="*/ 208 w 331"/>
                <a:gd name="T23" fmla="*/ 100 h 295"/>
                <a:gd name="T24" fmla="*/ 269 w 331"/>
                <a:gd name="T25" fmla="*/ 107 h 295"/>
                <a:gd name="T26" fmla="*/ 289 w 331"/>
                <a:gd name="T27" fmla="*/ 120 h 295"/>
                <a:gd name="T28" fmla="*/ 311 w 331"/>
                <a:gd name="T29" fmla="*/ 161 h 295"/>
                <a:gd name="T30" fmla="*/ 331 w 331"/>
                <a:gd name="T31" fmla="*/ 206 h 295"/>
                <a:gd name="T32" fmla="*/ 350 w 331"/>
                <a:gd name="T33" fmla="*/ 252 h 295"/>
                <a:gd name="T34" fmla="*/ 360 w 331"/>
                <a:gd name="T35" fmla="*/ 256 h 295"/>
                <a:gd name="T36" fmla="*/ 363 w 331"/>
                <a:gd name="T37" fmla="*/ 264 h 295"/>
                <a:gd name="T38" fmla="*/ 363 w 331"/>
                <a:gd name="T39" fmla="*/ 275 h 295"/>
                <a:gd name="T40" fmla="*/ 379 w 331"/>
                <a:gd name="T41" fmla="*/ 311 h 295"/>
                <a:gd name="T42" fmla="*/ 445 w 331"/>
                <a:gd name="T43" fmla="*/ 328 h 295"/>
                <a:gd name="T44" fmla="*/ 458 w 331"/>
                <a:gd name="T45" fmla="*/ 347 h 295"/>
                <a:gd name="T46" fmla="*/ 448 w 331"/>
                <a:gd name="T47" fmla="*/ 414 h 295"/>
                <a:gd name="T48" fmla="*/ 419 w 331"/>
                <a:gd name="T49" fmla="*/ 434 h 295"/>
                <a:gd name="T50" fmla="*/ 387 w 331"/>
                <a:gd name="T51" fmla="*/ 452 h 295"/>
                <a:gd name="T52" fmla="*/ 353 w 331"/>
                <a:gd name="T53" fmla="*/ 460 h 295"/>
                <a:gd name="T54" fmla="*/ 321 w 331"/>
                <a:gd name="T55" fmla="*/ 474 h 295"/>
                <a:gd name="T56" fmla="*/ 293 w 331"/>
                <a:gd name="T57" fmla="*/ 517 h 295"/>
                <a:gd name="T58" fmla="*/ 272 w 331"/>
                <a:gd name="T59" fmla="*/ 563 h 295"/>
                <a:gd name="T60" fmla="*/ 249 w 331"/>
                <a:gd name="T61" fmla="*/ 514 h 295"/>
                <a:gd name="T62" fmla="*/ 203 w 331"/>
                <a:gd name="T63" fmla="*/ 500 h 295"/>
                <a:gd name="T64" fmla="*/ 193 w 331"/>
                <a:gd name="T65" fmla="*/ 537 h 295"/>
                <a:gd name="T66" fmla="*/ 171 w 331"/>
                <a:gd name="T67" fmla="*/ 491 h 295"/>
                <a:gd name="T68" fmla="*/ 134 w 331"/>
                <a:gd name="T69" fmla="*/ 414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prstDash val="solid"/>
              <a:round/>
              <a:headEnd/>
              <a:tailEnd/>
            </a:ln>
          </p:spPr>
          <p:txBody>
            <a:bodyPr/>
            <a:lstStyle/>
            <a:p>
              <a:endParaRPr lang="en-US"/>
            </a:p>
          </p:txBody>
        </p:sp>
        <p:sp>
          <p:nvSpPr>
            <p:cNvPr id="3166" name="Freeform 5307"/>
            <p:cNvSpPr>
              <a:spLocks/>
            </p:cNvSpPr>
            <p:nvPr/>
          </p:nvSpPr>
          <p:spPr bwMode="auto">
            <a:xfrm>
              <a:off x="3398" y="2074"/>
              <a:ext cx="85" cy="75"/>
            </a:xfrm>
            <a:custGeom>
              <a:avLst/>
              <a:gdLst>
                <a:gd name="T0" fmla="*/ 0 w 76"/>
                <a:gd name="T1" fmla="*/ 61 h 61"/>
                <a:gd name="T2" fmla="*/ 8 w 76"/>
                <a:gd name="T3" fmla="*/ 71 h 61"/>
                <a:gd name="T4" fmla="*/ 17 w 76"/>
                <a:gd name="T5" fmla="*/ 97 h 61"/>
                <a:gd name="T6" fmla="*/ 50 w 76"/>
                <a:gd name="T7" fmla="*/ 105 h 61"/>
                <a:gd name="T8" fmla="*/ 83 w 76"/>
                <a:gd name="T9" fmla="*/ 113 h 61"/>
                <a:gd name="T10" fmla="*/ 86 w 76"/>
                <a:gd name="T11" fmla="*/ 111 h 61"/>
                <a:gd name="T12" fmla="*/ 91 w 76"/>
                <a:gd name="T13" fmla="*/ 65 h 61"/>
                <a:gd name="T14" fmla="*/ 98 w 76"/>
                <a:gd name="T15" fmla="*/ 61 h 61"/>
                <a:gd name="T16" fmla="*/ 96 w 76"/>
                <a:gd name="T17" fmla="*/ 31 h 61"/>
                <a:gd name="T18" fmla="*/ 98 w 76"/>
                <a:gd name="T19" fmla="*/ 39 h 61"/>
                <a:gd name="T20" fmla="*/ 106 w 76"/>
                <a:gd name="T21" fmla="*/ 31 h 61"/>
                <a:gd name="T22" fmla="*/ 98 w 76"/>
                <a:gd name="T23" fmla="*/ 7 h 61"/>
                <a:gd name="T24" fmla="*/ 96 w 76"/>
                <a:gd name="T25" fmla="*/ 0 h 61"/>
                <a:gd name="T26" fmla="*/ 77 w 76"/>
                <a:gd name="T27" fmla="*/ 31 h 61"/>
                <a:gd name="T28" fmla="*/ 56 w 76"/>
                <a:gd name="T29" fmla="*/ 61 h 61"/>
                <a:gd name="T30" fmla="*/ 23 w 76"/>
                <a:gd name="T31" fmla="*/ 65 h 61"/>
                <a:gd name="T32" fmla="*/ 8 w 76"/>
                <a:gd name="T33" fmla="*/ 61 h 61"/>
                <a:gd name="T34" fmla="*/ 0 w 76"/>
                <a:gd name="T35" fmla="*/ 55 h 61"/>
                <a:gd name="T36" fmla="*/ 0 w 76"/>
                <a:gd name="T37" fmla="*/ 61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prstDash val="solid"/>
              <a:round/>
              <a:headEnd/>
              <a:tailEnd/>
            </a:ln>
          </p:spPr>
          <p:txBody>
            <a:bodyPr/>
            <a:lstStyle/>
            <a:p>
              <a:endParaRPr lang="en-US"/>
            </a:p>
          </p:txBody>
        </p:sp>
        <p:sp>
          <p:nvSpPr>
            <p:cNvPr id="3167" name="Freeform 5308"/>
            <p:cNvSpPr>
              <a:spLocks/>
            </p:cNvSpPr>
            <p:nvPr/>
          </p:nvSpPr>
          <p:spPr bwMode="auto">
            <a:xfrm>
              <a:off x="3260" y="2229"/>
              <a:ext cx="179" cy="137"/>
            </a:xfrm>
            <a:custGeom>
              <a:avLst/>
              <a:gdLst>
                <a:gd name="T0" fmla="*/ 8 w 159"/>
                <a:gd name="T1" fmla="*/ 74 h 111"/>
                <a:gd name="T2" fmla="*/ 0 w 159"/>
                <a:gd name="T3" fmla="*/ 85 h 111"/>
                <a:gd name="T4" fmla="*/ 0 w 159"/>
                <a:gd name="T5" fmla="*/ 123 h 111"/>
                <a:gd name="T6" fmla="*/ 10 w 159"/>
                <a:gd name="T7" fmla="*/ 169 h 111"/>
                <a:gd name="T8" fmla="*/ 20 w 159"/>
                <a:gd name="T9" fmla="*/ 209 h 111"/>
                <a:gd name="T10" fmla="*/ 47 w 159"/>
                <a:gd name="T11" fmla="*/ 209 h 111"/>
                <a:gd name="T12" fmla="*/ 74 w 159"/>
                <a:gd name="T13" fmla="*/ 186 h 111"/>
                <a:gd name="T14" fmla="*/ 99 w 159"/>
                <a:gd name="T15" fmla="*/ 174 h 111"/>
                <a:gd name="T16" fmla="*/ 122 w 159"/>
                <a:gd name="T17" fmla="*/ 167 h 111"/>
                <a:gd name="T18" fmla="*/ 138 w 159"/>
                <a:gd name="T19" fmla="*/ 156 h 111"/>
                <a:gd name="T20" fmla="*/ 159 w 159"/>
                <a:gd name="T21" fmla="*/ 143 h 111"/>
                <a:gd name="T22" fmla="*/ 174 w 159"/>
                <a:gd name="T23" fmla="*/ 137 h 111"/>
                <a:gd name="T24" fmla="*/ 193 w 159"/>
                <a:gd name="T25" fmla="*/ 123 h 111"/>
                <a:gd name="T26" fmla="*/ 209 w 159"/>
                <a:gd name="T27" fmla="*/ 115 h 111"/>
                <a:gd name="T28" fmla="*/ 209 w 159"/>
                <a:gd name="T29" fmla="*/ 98 h 111"/>
                <a:gd name="T30" fmla="*/ 227 w 159"/>
                <a:gd name="T31" fmla="*/ 74 h 111"/>
                <a:gd name="T32" fmla="*/ 213 w 159"/>
                <a:gd name="T33" fmla="*/ 46 h 111"/>
                <a:gd name="T34" fmla="*/ 200 w 159"/>
                <a:gd name="T35" fmla="*/ 14 h 111"/>
                <a:gd name="T36" fmla="*/ 200 w 159"/>
                <a:gd name="T37" fmla="*/ 0 h 111"/>
                <a:gd name="T38" fmla="*/ 182 w 159"/>
                <a:gd name="T39" fmla="*/ 2 h 111"/>
                <a:gd name="T40" fmla="*/ 165 w 159"/>
                <a:gd name="T41" fmla="*/ 9 h 111"/>
                <a:gd name="T42" fmla="*/ 149 w 159"/>
                <a:gd name="T43" fmla="*/ 17 h 111"/>
                <a:gd name="T44" fmla="*/ 132 w 159"/>
                <a:gd name="T45" fmla="*/ 23 h 111"/>
                <a:gd name="T46" fmla="*/ 118 w 159"/>
                <a:gd name="T47" fmla="*/ 46 h 111"/>
                <a:gd name="T48" fmla="*/ 104 w 159"/>
                <a:gd name="T49" fmla="*/ 65 h 111"/>
                <a:gd name="T50" fmla="*/ 91 w 159"/>
                <a:gd name="T51" fmla="*/ 89 h 111"/>
                <a:gd name="T52" fmla="*/ 81 w 159"/>
                <a:gd name="T53" fmla="*/ 111 h 111"/>
                <a:gd name="T54" fmla="*/ 79 w 159"/>
                <a:gd name="T55" fmla="*/ 74 h 111"/>
                <a:gd name="T56" fmla="*/ 57 w 159"/>
                <a:gd name="T57" fmla="*/ 63 h 111"/>
                <a:gd name="T58" fmla="*/ 37 w 159"/>
                <a:gd name="T59" fmla="*/ 53 h 111"/>
                <a:gd name="T60" fmla="*/ 10 w 159"/>
                <a:gd name="T61" fmla="*/ 48 h 111"/>
                <a:gd name="T62" fmla="*/ 8 w 159"/>
                <a:gd name="T63" fmla="*/ 74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prstDash val="solid"/>
              <a:round/>
              <a:headEnd/>
              <a:tailEnd/>
            </a:ln>
          </p:spPr>
          <p:txBody>
            <a:bodyPr/>
            <a:lstStyle/>
            <a:p>
              <a:endParaRPr lang="en-US"/>
            </a:p>
          </p:txBody>
        </p:sp>
        <p:sp>
          <p:nvSpPr>
            <p:cNvPr id="3168" name="Freeform 5309"/>
            <p:cNvSpPr>
              <a:spLocks/>
            </p:cNvSpPr>
            <p:nvPr/>
          </p:nvSpPr>
          <p:spPr bwMode="auto">
            <a:xfrm>
              <a:off x="3916" y="2431"/>
              <a:ext cx="37" cy="86"/>
            </a:xfrm>
            <a:custGeom>
              <a:avLst/>
              <a:gdLst>
                <a:gd name="T0" fmla="*/ 10 w 33"/>
                <a:gd name="T1" fmla="*/ 6 h 69"/>
                <a:gd name="T2" fmla="*/ 20 w 33"/>
                <a:gd name="T3" fmla="*/ 24 h 69"/>
                <a:gd name="T4" fmla="*/ 30 w 33"/>
                <a:gd name="T5" fmla="*/ 46 h 69"/>
                <a:gd name="T6" fmla="*/ 39 w 33"/>
                <a:gd name="T7" fmla="*/ 70 h 69"/>
                <a:gd name="T8" fmla="*/ 46 w 33"/>
                <a:gd name="T9" fmla="*/ 96 h 69"/>
                <a:gd name="T10" fmla="*/ 37 w 33"/>
                <a:gd name="T11" fmla="*/ 125 h 69"/>
                <a:gd name="T12" fmla="*/ 12 w 33"/>
                <a:gd name="T13" fmla="*/ 133 h 69"/>
                <a:gd name="T14" fmla="*/ 2 w 33"/>
                <a:gd name="T15" fmla="*/ 87 h 69"/>
                <a:gd name="T16" fmla="*/ 0 w 33"/>
                <a:gd name="T17" fmla="*/ 56 h 69"/>
                <a:gd name="T18" fmla="*/ 2 w 33"/>
                <a:gd name="T19" fmla="*/ 61 h 69"/>
                <a:gd name="T20" fmla="*/ 2 w 33"/>
                <a:gd name="T21" fmla="*/ 32 h 69"/>
                <a:gd name="T22" fmla="*/ 10 w 33"/>
                <a:gd name="T23" fmla="*/ 9 h 69"/>
                <a:gd name="T24" fmla="*/ 10 w 33"/>
                <a:gd name="T25" fmla="*/ 9 h 69"/>
                <a:gd name="T26" fmla="*/ 2 w 33"/>
                <a:gd name="T27" fmla="*/ 0 h 69"/>
                <a:gd name="T28" fmla="*/ 10 w 33"/>
                <a:gd name="T29" fmla="*/ 6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prstDash val="solid"/>
              <a:round/>
              <a:headEnd/>
              <a:tailEnd/>
            </a:ln>
          </p:spPr>
          <p:txBody>
            <a:bodyPr/>
            <a:lstStyle/>
            <a:p>
              <a:endParaRPr lang="en-US"/>
            </a:p>
          </p:txBody>
        </p:sp>
        <p:sp>
          <p:nvSpPr>
            <p:cNvPr id="3169" name="Freeform 5310"/>
            <p:cNvSpPr>
              <a:spLocks/>
            </p:cNvSpPr>
            <p:nvPr/>
          </p:nvSpPr>
          <p:spPr bwMode="auto">
            <a:xfrm>
              <a:off x="3026" y="2671"/>
              <a:ext cx="33" cy="38"/>
            </a:xfrm>
            <a:custGeom>
              <a:avLst/>
              <a:gdLst>
                <a:gd name="T0" fmla="*/ 14 w 30"/>
                <a:gd name="T1" fmla="*/ 13 h 31"/>
                <a:gd name="T2" fmla="*/ 2 w 30"/>
                <a:gd name="T3" fmla="*/ 34 h 31"/>
                <a:gd name="T4" fmla="*/ 0 w 30"/>
                <a:gd name="T5" fmla="*/ 51 h 31"/>
                <a:gd name="T6" fmla="*/ 0 w 30"/>
                <a:gd name="T7" fmla="*/ 58 h 31"/>
                <a:gd name="T8" fmla="*/ 2 w 30"/>
                <a:gd name="T9" fmla="*/ 58 h 31"/>
                <a:gd name="T10" fmla="*/ 19 w 30"/>
                <a:gd name="T11" fmla="*/ 51 h 31"/>
                <a:gd name="T12" fmla="*/ 22 w 30"/>
                <a:gd name="T13" fmla="*/ 44 h 31"/>
                <a:gd name="T14" fmla="*/ 35 w 30"/>
                <a:gd name="T15" fmla="*/ 44 h 31"/>
                <a:gd name="T16" fmla="*/ 40 w 30"/>
                <a:gd name="T17" fmla="*/ 44 h 31"/>
                <a:gd name="T18" fmla="*/ 31 w 30"/>
                <a:gd name="T19" fmla="*/ 0 h 31"/>
                <a:gd name="T20" fmla="*/ 19 w 30"/>
                <a:gd name="T21" fmla="*/ 13 h 31"/>
                <a:gd name="T22" fmla="*/ 14 w 30"/>
                <a:gd name="T23" fmla="*/ 13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prstDash val="solid"/>
              <a:round/>
              <a:headEnd/>
              <a:tailEnd/>
            </a:ln>
          </p:spPr>
          <p:txBody>
            <a:bodyPr/>
            <a:lstStyle/>
            <a:p>
              <a:endParaRPr lang="en-US"/>
            </a:p>
          </p:txBody>
        </p:sp>
        <p:sp>
          <p:nvSpPr>
            <p:cNvPr id="3170" name="Rectangle 5311"/>
            <p:cNvSpPr>
              <a:spLocks noChangeArrowheads="1"/>
            </p:cNvSpPr>
            <p:nvPr/>
          </p:nvSpPr>
          <p:spPr bwMode="auto">
            <a:xfrm>
              <a:off x="3813" y="2607"/>
              <a:ext cx="0" cy="0"/>
            </a:xfrm>
            <a:prstGeom prst="rect">
              <a:avLst/>
            </a:prstGeom>
            <a:solidFill>
              <a:srgbClr val="E1E1E1"/>
            </a:solidFill>
            <a:ln w="317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3171" name="Freeform 5312"/>
            <p:cNvSpPr>
              <a:spLocks/>
            </p:cNvSpPr>
            <p:nvPr/>
          </p:nvSpPr>
          <p:spPr bwMode="auto">
            <a:xfrm>
              <a:off x="3815" y="2656"/>
              <a:ext cx="3" cy="1"/>
            </a:xfrm>
            <a:custGeom>
              <a:avLst/>
              <a:gdLst>
                <a:gd name="T0" fmla="*/ 0 w 2"/>
                <a:gd name="T1" fmla="*/ 0 h 1"/>
                <a:gd name="T2" fmla="*/ 8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72" name="Freeform 5313"/>
            <p:cNvSpPr>
              <a:spLocks/>
            </p:cNvSpPr>
            <p:nvPr/>
          </p:nvSpPr>
          <p:spPr bwMode="auto">
            <a:xfrm>
              <a:off x="3813" y="2645"/>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73" name="Freeform 5314"/>
            <p:cNvSpPr>
              <a:spLocks/>
            </p:cNvSpPr>
            <p:nvPr/>
          </p:nvSpPr>
          <p:spPr bwMode="auto">
            <a:xfrm>
              <a:off x="3805" y="2662"/>
              <a:ext cx="3" cy="3"/>
            </a:xfrm>
            <a:custGeom>
              <a:avLst/>
              <a:gdLst>
                <a:gd name="T0" fmla="*/ 3 w 3"/>
                <a:gd name="T1" fmla="*/ 0 h 2"/>
                <a:gd name="T2" fmla="*/ 0 w 3"/>
                <a:gd name="T3" fmla="*/ 8 h 2"/>
                <a:gd name="T4" fmla="*/ 0 w 3"/>
                <a:gd name="T5" fmla="*/ 0 h 2"/>
                <a:gd name="T6" fmla="*/ 3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74" name="Freeform 5315"/>
            <p:cNvSpPr>
              <a:spLocks/>
            </p:cNvSpPr>
            <p:nvPr/>
          </p:nvSpPr>
          <p:spPr bwMode="auto">
            <a:xfrm>
              <a:off x="3808" y="2665"/>
              <a:ext cx="1" cy="4"/>
            </a:xfrm>
            <a:custGeom>
              <a:avLst/>
              <a:gdLst>
                <a:gd name="T0" fmla="*/ 0 w 1"/>
                <a:gd name="T1" fmla="*/ 7 h 3"/>
                <a:gd name="T2" fmla="*/ 0 w 1"/>
                <a:gd name="T3" fmla="*/ 0 h 3"/>
                <a:gd name="T4" fmla="*/ 0 w 1"/>
                <a:gd name="T5" fmla="*/ 7 h 3"/>
                <a:gd name="T6" fmla="*/ 0 w 1"/>
                <a:gd name="T7" fmla="*/ 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3175" name="Freeform 5316"/>
            <p:cNvSpPr>
              <a:spLocks/>
            </p:cNvSpPr>
            <p:nvPr/>
          </p:nvSpPr>
          <p:spPr bwMode="auto">
            <a:xfrm>
              <a:off x="3808" y="2522"/>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3176" name="Freeform 5317"/>
            <p:cNvSpPr>
              <a:spLocks/>
            </p:cNvSpPr>
            <p:nvPr/>
          </p:nvSpPr>
          <p:spPr bwMode="auto">
            <a:xfrm>
              <a:off x="3810" y="2662"/>
              <a:ext cx="3" cy="3"/>
            </a:xfrm>
            <a:custGeom>
              <a:avLst/>
              <a:gdLst>
                <a:gd name="T0" fmla="*/ 0 w 3"/>
                <a:gd name="T1" fmla="*/ 8 h 2"/>
                <a:gd name="T2" fmla="*/ 3 w 3"/>
                <a:gd name="T3" fmla="*/ 0 h 2"/>
                <a:gd name="T4" fmla="*/ 0 w 3"/>
                <a:gd name="T5" fmla="*/ 0 h 2"/>
                <a:gd name="T6" fmla="*/ 0 w 3"/>
                <a:gd name="T7" fmla="*/ 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177" name="Freeform 5318"/>
            <p:cNvSpPr>
              <a:spLocks/>
            </p:cNvSpPr>
            <p:nvPr/>
          </p:nvSpPr>
          <p:spPr bwMode="auto">
            <a:xfrm>
              <a:off x="3815" y="2600"/>
              <a:ext cx="3" cy="2"/>
            </a:xfrm>
            <a:custGeom>
              <a:avLst/>
              <a:gdLst>
                <a:gd name="T0" fmla="*/ 8 w 2"/>
                <a:gd name="T1" fmla="*/ 0 h 2"/>
                <a:gd name="T2" fmla="*/ 8 w 2"/>
                <a:gd name="T3" fmla="*/ 0 h 2"/>
                <a:gd name="T4" fmla="*/ 0 w 2"/>
                <a:gd name="T5" fmla="*/ 0 h 2"/>
                <a:gd name="T6" fmla="*/ 8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178" name="Freeform 5319"/>
            <p:cNvSpPr>
              <a:spLocks/>
            </p:cNvSpPr>
            <p:nvPr/>
          </p:nvSpPr>
          <p:spPr bwMode="auto">
            <a:xfrm>
              <a:off x="3803" y="2493"/>
              <a:ext cx="2" cy="2"/>
            </a:xfrm>
            <a:custGeom>
              <a:avLst/>
              <a:gdLst>
                <a:gd name="T0" fmla="*/ 2 w 2"/>
                <a:gd name="T1" fmla="*/ 2 h 2"/>
                <a:gd name="T2" fmla="*/ 0 w 2"/>
                <a:gd name="T3" fmla="*/ 0 h 2"/>
                <a:gd name="T4" fmla="*/ 0 w 2"/>
                <a:gd name="T5" fmla="*/ 2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179" name="Freeform 5320"/>
            <p:cNvSpPr>
              <a:spLocks/>
            </p:cNvSpPr>
            <p:nvPr/>
          </p:nvSpPr>
          <p:spPr bwMode="auto">
            <a:xfrm>
              <a:off x="3808" y="2607"/>
              <a:ext cx="2" cy="6"/>
            </a:xfrm>
            <a:custGeom>
              <a:avLst/>
              <a:gdLst>
                <a:gd name="T0" fmla="*/ 2 w 2"/>
                <a:gd name="T1" fmla="*/ 2 h 5"/>
                <a:gd name="T2" fmla="*/ 2 w 2"/>
                <a:gd name="T3" fmla="*/ 0 h 5"/>
                <a:gd name="T4" fmla="*/ 0 w 2"/>
                <a:gd name="T5" fmla="*/ 8 h 5"/>
                <a:gd name="T6" fmla="*/ 2 w 2"/>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2"/>
                  </a:moveTo>
                  <a:lnTo>
                    <a:pt x="2" y="0"/>
                  </a:lnTo>
                  <a:lnTo>
                    <a:pt x="0" y="5"/>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180" name="Freeform 5321"/>
            <p:cNvSpPr>
              <a:spLocks/>
            </p:cNvSpPr>
            <p:nvPr/>
          </p:nvSpPr>
          <p:spPr bwMode="auto">
            <a:xfrm>
              <a:off x="3813" y="2595"/>
              <a:ext cx="1" cy="3"/>
            </a:xfrm>
            <a:custGeom>
              <a:avLst/>
              <a:gdLst>
                <a:gd name="T0" fmla="*/ 0 w 1"/>
                <a:gd name="T1" fmla="*/ 8 h 2"/>
                <a:gd name="T2" fmla="*/ 0 w 1"/>
                <a:gd name="T3" fmla="*/ 0 h 2"/>
                <a:gd name="T4" fmla="*/ 0 w 1"/>
                <a:gd name="T5" fmla="*/ 8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181" name="Freeform 5322"/>
            <p:cNvSpPr>
              <a:spLocks/>
            </p:cNvSpPr>
            <p:nvPr/>
          </p:nvSpPr>
          <p:spPr bwMode="auto">
            <a:xfrm>
              <a:off x="3810" y="2522"/>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82" name="Freeform 5323"/>
            <p:cNvSpPr>
              <a:spLocks/>
            </p:cNvSpPr>
            <p:nvPr/>
          </p:nvSpPr>
          <p:spPr bwMode="auto">
            <a:xfrm>
              <a:off x="3803" y="2499"/>
              <a:ext cx="2" cy="2"/>
            </a:xfrm>
            <a:custGeom>
              <a:avLst/>
              <a:gdLst>
                <a:gd name="T0" fmla="*/ 2 w 2"/>
                <a:gd name="T1" fmla="*/ 2 h 2"/>
                <a:gd name="T2" fmla="*/ 2 w 2"/>
                <a:gd name="T3" fmla="*/ 0 h 2"/>
                <a:gd name="T4" fmla="*/ 0 w 2"/>
                <a:gd name="T5" fmla="*/ 0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2" y="0"/>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183" name="Freeform 5324"/>
            <p:cNvSpPr>
              <a:spLocks/>
            </p:cNvSpPr>
            <p:nvPr/>
          </p:nvSpPr>
          <p:spPr bwMode="auto">
            <a:xfrm>
              <a:off x="3796" y="2585"/>
              <a:ext cx="4" cy="2"/>
            </a:xfrm>
            <a:custGeom>
              <a:avLst/>
              <a:gdLst>
                <a:gd name="T0" fmla="*/ 7 w 3"/>
                <a:gd name="T1" fmla="*/ 0 h 2"/>
                <a:gd name="T2" fmla="*/ 0 w 3"/>
                <a:gd name="T3" fmla="*/ 0 h 2"/>
                <a:gd name="T4" fmla="*/ 7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184" name="Freeform 5325"/>
            <p:cNvSpPr>
              <a:spLocks/>
            </p:cNvSpPr>
            <p:nvPr/>
          </p:nvSpPr>
          <p:spPr bwMode="auto">
            <a:xfrm>
              <a:off x="3800" y="2489"/>
              <a:ext cx="3" cy="4"/>
            </a:xfrm>
            <a:custGeom>
              <a:avLst/>
              <a:gdLst>
                <a:gd name="T0" fmla="*/ 8 w 2"/>
                <a:gd name="T1" fmla="*/ 7 h 3"/>
                <a:gd name="T2" fmla="*/ 8 w 2"/>
                <a:gd name="T3" fmla="*/ 0 h 3"/>
                <a:gd name="T4" fmla="*/ 0 w 2"/>
                <a:gd name="T5" fmla="*/ 7 h 3"/>
                <a:gd name="T6" fmla="*/ 8 w 2"/>
                <a:gd name="T7" fmla="*/ 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2" y="0"/>
                  </a:lnTo>
                  <a:lnTo>
                    <a:pt x="0" y="3"/>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3185" name="Freeform 5326"/>
            <p:cNvSpPr>
              <a:spLocks/>
            </p:cNvSpPr>
            <p:nvPr/>
          </p:nvSpPr>
          <p:spPr bwMode="auto">
            <a:xfrm>
              <a:off x="3810" y="258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86" name="Rectangle 5327"/>
            <p:cNvSpPr>
              <a:spLocks noChangeArrowheads="1"/>
            </p:cNvSpPr>
            <p:nvPr/>
          </p:nvSpPr>
          <p:spPr bwMode="auto">
            <a:xfrm>
              <a:off x="3813" y="2636"/>
              <a:ext cx="0" cy="0"/>
            </a:xfrm>
            <a:prstGeom prst="rect">
              <a:avLst/>
            </a:prstGeom>
            <a:solidFill>
              <a:srgbClr val="E1E1E1"/>
            </a:solidFill>
            <a:ln w="317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3187" name="Freeform 5328"/>
            <p:cNvSpPr>
              <a:spLocks/>
            </p:cNvSpPr>
            <p:nvPr/>
          </p:nvSpPr>
          <p:spPr bwMode="auto">
            <a:xfrm>
              <a:off x="3800" y="2495"/>
              <a:ext cx="3" cy="1"/>
            </a:xfrm>
            <a:custGeom>
              <a:avLst/>
              <a:gdLst>
                <a:gd name="T0" fmla="*/ 0 w 2"/>
                <a:gd name="T1" fmla="*/ 0 h 1"/>
                <a:gd name="T2" fmla="*/ 8 w 2"/>
                <a:gd name="T3" fmla="*/ 0 h 1"/>
                <a:gd name="T4" fmla="*/ 0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88" name="Freeform 5329"/>
            <p:cNvSpPr>
              <a:spLocks/>
            </p:cNvSpPr>
            <p:nvPr/>
          </p:nvSpPr>
          <p:spPr bwMode="auto">
            <a:xfrm>
              <a:off x="3813" y="2592"/>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89" name="Freeform 5330"/>
            <p:cNvSpPr>
              <a:spLocks/>
            </p:cNvSpPr>
            <p:nvPr/>
          </p:nvSpPr>
          <p:spPr bwMode="auto">
            <a:xfrm>
              <a:off x="3810" y="2545"/>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190" name="Freeform 5331"/>
            <p:cNvSpPr>
              <a:spLocks/>
            </p:cNvSpPr>
            <p:nvPr/>
          </p:nvSpPr>
          <p:spPr bwMode="auto">
            <a:xfrm>
              <a:off x="3491" y="2746"/>
              <a:ext cx="3" cy="6"/>
            </a:xfrm>
            <a:custGeom>
              <a:avLst/>
              <a:gdLst>
                <a:gd name="T0" fmla="*/ 8 w 2"/>
                <a:gd name="T1" fmla="*/ 8 h 5"/>
                <a:gd name="T2" fmla="*/ 0 w 2"/>
                <a:gd name="T3" fmla="*/ 0 h 5"/>
                <a:gd name="T4" fmla="*/ 0 w 2"/>
                <a:gd name="T5" fmla="*/ 6 h 5"/>
                <a:gd name="T6" fmla="*/ 8 w 2"/>
                <a:gd name="T7" fmla="*/ 8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3191" name="Freeform 5332"/>
            <p:cNvSpPr>
              <a:spLocks/>
            </p:cNvSpPr>
            <p:nvPr/>
          </p:nvSpPr>
          <p:spPr bwMode="auto">
            <a:xfrm>
              <a:off x="3326" y="2855"/>
              <a:ext cx="6" cy="1"/>
            </a:xfrm>
            <a:custGeom>
              <a:avLst/>
              <a:gdLst>
                <a:gd name="T0" fmla="*/ 8 w 5"/>
                <a:gd name="T1" fmla="*/ 0 h 1"/>
                <a:gd name="T2" fmla="*/ 0 w 5"/>
                <a:gd name="T3" fmla="*/ 0 h 1"/>
                <a:gd name="T4" fmla="*/ 8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5" y="0"/>
                  </a:move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3192" name="Freeform 5333"/>
            <p:cNvSpPr>
              <a:spLocks/>
            </p:cNvSpPr>
            <p:nvPr/>
          </p:nvSpPr>
          <p:spPr bwMode="auto">
            <a:xfrm>
              <a:off x="3380" y="2071"/>
              <a:ext cx="2" cy="3"/>
            </a:xfrm>
            <a:custGeom>
              <a:avLst/>
              <a:gdLst>
                <a:gd name="T0" fmla="*/ 2 w 2"/>
                <a:gd name="T1" fmla="*/ 0 h 3"/>
                <a:gd name="T2" fmla="*/ 0 w 2"/>
                <a:gd name="T3" fmla="*/ 3 h 3"/>
                <a:gd name="T4" fmla="*/ 2 w 2"/>
                <a:gd name="T5" fmla="*/ 3 h 3"/>
                <a:gd name="T6" fmla="*/ 2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0" y="3"/>
                  </a:lnTo>
                  <a:lnTo>
                    <a:pt x="2" y="3"/>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193" name="Freeform 5334"/>
            <p:cNvSpPr>
              <a:spLocks/>
            </p:cNvSpPr>
            <p:nvPr/>
          </p:nvSpPr>
          <p:spPr bwMode="auto">
            <a:xfrm>
              <a:off x="2753" y="2130"/>
              <a:ext cx="180" cy="350"/>
            </a:xfrm>
            <a:custGeom>
              <a:avLst/>
              <a:gdLst>
                <a:gd name="T0" fmla="*/ 225 w 161"/>
                <a:gd name="T1" fmla="*/ 135 h 283"/>
                <a:gd name="T2" fmla="*/ 201 w 161"/>
                <a:gd name="T3" fmla="*/ 115 h 283"/>
                <a:gd name="T4" fmla="*/ 179 w 161"/>
                <a:gd name="T5" fmla="*/ 98 h 283"/>
                <a:gd name="T6" fmla="*/ 159 w 161"/>
                <a:gd name="T7" fmla="*/ 79 h 283"/>
                <a:gd name="T8" fmla="*/ 135 w 161"/>
                <a:gd name="T9" fmla="*/ 66 h 283"/>
                <a:gd name="T10" fmla="*/ 112 w 161"/>
                <a:gd name="T11" fmla="*/ 49 h 283"/>
                <a:gd name="T12" fmla="*/ 93 w 161"/>
                <a:gd name="T13" fmla="*/ 31 h 283"/>
                <a:gd name="T14" fmla="*/ 70 w 161"/>
                <a:gd name="T15" fmla="*/ 14 h 283"/>
                <a:gd name="T16" fmla="*/ 46 w 161"/>
                <a:gd name="T17" fmla="*/ 0 h 283"/>
                <a:gd name="T18" fmla="*/ 26 w 161"/>
                <a:gd name="T19" fmla="*/ 14 h 283"/>
                <a:gd name="T20" fmla="*/ 29 w 161"/>
                <a:gd name="T21" fmla="*/ 40 h 283"/>
                <a:gd name="T22" fmla="*/ 29 w 161"/>
                <a:gd name="T23" fmla="*/ 66 h 283"/>
                <a:gd name="T24" fmla="*/ 49 w 161"/>
                <a:gd name="T25" fmla="*/ 103 h 283"/>
                <a:gd name="T26" fmla="*/ 44 w 161"/>
                <a:gd name="T27" fmla="*/ 115 h 283"/>
                <a:gd name="T28" fmla="*/ 44 w 161"/>
                <a:gd name="T29" fmla="*/ 142 h 283"/>
                <a:gd name="T30" fmla="*/ 44 w 161"/>
                <a:gd name="T31" fmla="*/ 168 h 283"/>
                <a:gd name="T32" fmla="*/ 44 w 161"/>
                <a:gd name="T33" fmla="*/ 198 h 283"/>
                <a:gd name="T34" fmla="*/ 39 w 161"/>
                <a:gd name="T35" fmla="*/ 224 h 283"/>
                <a:gd name="T36" fmla="*/ 29 w 161"/>
                <a:gd name="T37" fmla="*/ 240 h 283"/>
                <a:gd name="T38" fmla="*/ 20 w 161"/>
                <a:gd name="T39" fmla="*/ 258 h 283"/>
                <a:gd name="T40" fmla="*/ 10 w 161"/>
                <a:gd name="T41" fmla="*/ 282 h 283"/>
                <a:gd name="T42" fmla="*/ 0 w 161"/>
                <a:gd name="T43" fmla="*/ 303 h 283"/>
                <a:gd name="T44" fmla="*/ 0 w 161"/>
                <a:gd name="T45" fmla="*/ 325 h 283"/>
                <a:gd name="T46" fmla="*/ 10 w 161"/>
                <a:gd name="T47" fmla="*/ 349 h 283"/>
                <a:gd name="T48" fmla="*/ 20 w 161"/>
                <a:gd name="T49" fmla="*/ 349 h 283"/>
                <a:gd name="T50" fmla="*/ 29 w 161"/>
                <a:gd name="T51" fmla="*/ 383 h 283"/>
                <a:gd name="T52" fmla="*/ 34 w 161"/>
                <a:gd name="T53" fmla="*/ 420 h 283"/>
                <a:gd name="T54" fmla="*/ 46 w 161"/>
                <a:gd name="T55" fmla="*/ 450 h 283"/>
                <a:gd name="T56" fmla="*/ 20 w 161"/>
                <a:gd name="T57" fmla="*/ 450 h 283"/>
                <a:gd name="T58" fmla="*/ 10 w 161"/>
                <a:gd name="T59" fmla="*/ 460 h 283"/>
                <a:gd name="T60" fmla="*/ 29 w 161"/>
                <a:gd name="T61" fmla="*/ 496 h 283"/>
                <a:gd name="T62" fmla="*/ 44 w 161"/>
                <a:gd name="T63" fmla="*/ 536 h 283"/>
                <a:gd name="T64" fmla="*/ 63 w 161"/>
                <a:gd name="T65" fmla="*/ 528 h 283"/>
                <a:gd name="T66" fmla="*/ 70 w 161"/>
                <a:gd name="T67" fmla="*/ 532 h 283"/>
                <a:gd name="T68" fmla="*/ 80 w 161"/>
                <a:gd name="T69" fmla="*/ 528 h 283"/>
                <a:gd name="T70" fmla="*/ 112 w 161"/>
                <a:gd name="T71" fmla="*/ 518 h 283"/>
                <a:gd name="T72" fmla="*/ 123 w 161"/>
                <a:gd name="T73" fmla="*/ 505 h 283"/>
                <a:gd name="T74" fmla="*/ 119 w 161"/>
                <a:gd name="T75" fmla="*/ 492 h 283"/>
                <a:gd name="T76" fmla="*/ 149 w 161"/>
                <a:gd name="T77" fmla="*/ 482 h 283"/>
                <a:gd name="T78" fmla="*/ 165 w 161"/>
                <a:gd name="T79" fmla="*/ 456 h 283"/>
                <a:gd name="T80" fmla="*/ 181 w 161"/>
                <a:gd name="T81" fmla="*/ 430 h 283"/>
                <a:gd name="T82" fmla="*/ 205 w 161"/>
                <a:gd name="T83" fmla="*/ 424 h 283"/>
                <a:gd name="T84" fmla="*/ 201 w 161"/>
                <a:gd name="T85" fmla="*/ 407 h 283"/>
                <a:gd name="T86" fmla="*/ 199 w 161"/>
                <a:gd name="T87" fmla="*/ 383 h 283"/>
                <a:gd name="T88" fmla="*/ 189 w 161"/>
                <a:gd name="T89" fmla="*/ 361 h 283"/>
                <a:gd name="T90" fmla="*/ 179 w 161"/>
                <a:gd name="T91" fmla="*/ 357 h 283"/>
                <a:gd name="T92" fmla="*/ 189 w 161"/>
                <a:gd name="T93" fmla="*/ 335 h 283"/>
                <a:gd name="T94" fmla="*/ 191 w 161"/>
                <a:gd name="T95" fmla="*/ 318 h 283"/>
                <a:gd name="T96" fmla="*/ 191 w 161"/>
                <a:gd name="T97" fmla="*/ 309 h 283"/>
                <a:gd name="T98" fmla="*/ 191 w 161"/>
                <a:gd name="T99" fmla="*/ 296 h 283"/>
                <a:gd name="T100" fmla="*/ 205 w 161"/>
                <a:gd name="T101" fmla="*/ 272 h 283"/>
                <a:gd name="T102" fmla="*/ 211 w 161"/>
                <a:gd name="T103" fmla="*/ 263 h 283"/>
                <a:gd name="T104" fmla="*/ 225 w 161"/>
                <a:gd name="T105" fmla="*/ 258 h 283"/>
                <a:gd name="T106" fmla="*/ 225 w 161"/>
                <a:gd name="T107" fmla="*/ 226 h 283"/>
                <a:gd name="T108" fmla="*/ 225 w 161"/>
                <a:gd name="T109" fmla="*/ 198 h 283"/>
                <a:gd name="T110" fmla="*/ 225 w 161"/>
                <a:gd name="T111" fmla="*/ 166 h 283"/>
                <a:gd name="T112" fmla="*/ 225 w 161"/>
                <a:gd name="T113" fmla="*/ 135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prstDash val="solid"/>
              <a:round/>
              <a:headEnd/>
              <a:tailEnd/>
            </a:ln>
          </p:spPr>
          <p:txBody>
            <a:bodyPr/>
            <a:lstStyle/>
            <a:p>
              <a:endParaRPr lang="en-US"/>
            </a:p>
          </p:txBody>
        </p:sp>
        <p:sp>
          <p:nvSpPr>
            <p:cNvPr id="3194" name="Freeform 5335"/>
            <p:cNvSpPr>
              <a:spLocks/>
            </p:cNvSpPr>
            <p:nvPr/>
          </p:nvSpPr>
          <p:spPr bwMode="auto">
            <a:xfrm>
              <a:off x="3247" y="2370"/>
              <a:ext cx="27" cy="35"/>
            </a:xfrm>
            <a:custGeom>
              <a:avLst/>
              <a:gdLst>
                <a:gd name="T0" fmla="*/ 0 w 24"/>
                <a:gd name="T1" fmla="*/ 55 h 28"/>
                <a:gd name="T2" fmla="*/ 27 w 24"/>
                <a:gd name="T3" fmla="*/ 55 h 28"/>
                <a:gd name="T4" fmla="*/ 34 w 24"/>
                <a:gd name="T5" fmla="*/ 36 h 28"/>
                <a:gd name="T6" fmla="*/ 24 w 24"/>
                <a:gd name="T7" fmla="*/ 0 h 28"/>
                <a:gd name="T8" fmla="*/ 18 w 24"/>
                <a:gd name="T9" fmla="*/ 5 h 28"/>
                <a:gd name="T10" fmla="*/ 0 w 24"/>
                <a:gd name="T11" fmla="*/ 55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prstDash val="solid"/>
              <a:round/>
              <a:headEnd/>
              <a:tailEnd/>
            </a:ln>
          </p:spPr>
          <p:txBody>
            <a:bodyPr/>
            <a:lstStyle/>
            <a:p>
              <a:endParaRPr lang="en-US"/>
            </a:p>
          </p:txBody>
        </p:sp>
        <p:sp>
          <p:nvSpPr>
            <p:cNvPr id="3195" name="Freeform 5336"/>
            <p:cNvSpPr>
              <a:spLocks/>
            </p:cNvSpPr>
            <p:nvPr/>
          </p:nvSpPr>
          <p:spPr bwMode="auto">
            <a:xfrm>
              <a:off x="3150" y="2251"/>
              <a:ext cx="117" cy="128"/>
            </a:xfrm>
            <a:custGeom>
              <a:avLst/>
              <a:gdLst>
                <a:gd name="T0" fmla="*/ 0 w 104"/>
                <a:gd name="T1" fmla="*/ 149 h 104"/>
                <a:gd name="T2" fmla="*/ 2 w 104"/>
                <a:gd name="T3" fmla="*/ 118 h 104"/>
                <a:gd name="T4" fmla="*/ 8 w 104"/>
                <a:gd name="T5" fmla="*/ 74 h 104"/>
                <a:gd name="T6" fmla="*/ 12 w 104"/>
                <a:gd name="T7" fmla="*/ 31 h 104"/>
                <a:gd name="T8" fmla="*/ 30 w 104"/>
                <a:gd name="T9" fmla="*/ 17 h 104"/>
                <a:gd name="T10" fmla="*/ 44 w 104"/>
                <a:gd name="T11" fmla="*/ 2 h 104"/>
                <a:gd name="T12" fmla="*/ 47 w 104"/>
                <a:gd name="T13" fmla="*/ 0 h 104"/>
                <a:gd name="T14" fmla="*/ 54 w 104"/>
                <a:gd name="T15" fmla="*/ 21 h 104"/>
                <a:gd name="T16" fmla="*/ 60 w 104"/>
                <a:gd name="T17" fmla="*/ 48 h 104"/>
                <a:gd name="T18" fmla="*/ 68 w 104"/>
                <a:gd name="T19" fmla="*/ 74 h 104"/>
                <a:gd name="T20" fmla="*/ 74 w 104"/>
                <a:gd name="T21" fmla="*/ 97 h 104"/>
                <a:gd name="T22" fmla="*/ 78 w 104"/>
                <a:gd name="T23" fmla="*/ 87 h 104"/>
                <a:gd name="T24" fmla="*/ 81 w 104"/>
                <a:gd name="T25" fmla="*/ 91 h 104"/>
                <a:gd name="T26" fmla="*/ 98 w 104"/>
                <a:gd name="T27" fmla="*/ 111 h 104"/>
                <a:gd name="T28" fmla="*/ 124 w 104"/>
                <a:gd name="T29" fmla="*/ 139 h 104"/>
                <a:gd name="T30" fmla="*/ 149 w 104"/>
                <a:gd name="T31" fmla="*/ 171 h 104"/>
                <a:gd name="T32" fmla="*/ 149 w 104"/>
                <a:gd name="T33" fmla="*/ 176 h 104"/>
                <a:gd name="T34" fmla="*/ 149 w 104"/>
                <a:gd name="T35" fmla="*/ 180 h 104"/>
                <a:gd name="T36" fmla="*/ 141 w 104"/>
                <a:gd name="T37" fmla="*/ 185 h 104"/>
                <a:gd name="T38" fmla="*/ 128 w 104"/>
                <a:gd name="T39" fmla="*/ 194 h 104"/>
                <a:gd name="T40" fmla="*/ 128 w 104"/>
                <a:gd name="T41" fmla="*/ 185 h 104"/>
                <a:gd name="T42" fmla="*/ 109 w 104"/>
                <a:gd name="T43" fmla="*/ 176 h 104"/>
                <a:gd name="T44" fmla="*/ 93 w 104"/>
                <a:gd name="T45" fmla="*/ 153 h 104"/>
                <a:gd name="T46" fmla="*/ 88 w 104"/>
                <a:gd name="T47" fmla="*/ 139 h 104"/>
                <a:gd name="T48" fmla="*/ 74 w 104"/>
                <a:gd name="T49" fmla="*/ 132 h 104"/>
                <a:gd name="T50" fmla="*/ 60 w 104"/>
                <a:gd name="T51" fmla="*/ 132 h 104"/>
                <a:gd name="T52" fmla="*/ 47 w 104"/>
                <a:gd name="T53" fmla="*/ 132 h 104"/>
                <a:gd name="T54" fmla="*/ 37 w 104"/>
                <a:gd name="T55" fmla="*/ 118 h 104"/>
                <a:gd name="T56" fmla="*/ 30 w 104"/>
                <a:gd name="T57" fmla="*/ 145 h 104"/>
                <a:gd name="T58" fmla="*/ 20 w 104"/>
                <a:gd name="T59" fmla="*/ 132 h 104"/>
                <a:gd name="T60" fmla="*/ 12 w 104"/>
                <a:gd name="T61" fmla="*/ 149 h 104"/>
                <a:gd name="T62" fmla="*/ 0 w 104"/>
                <a:gd name="T63" fmla="*/ 149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prstDash val="solid"/>
              <a:round/>
              <a:headEnd/>
              <a:tailEnd/>
            </a:ln>
          </p:spPr>
          <p:txBody>
            <a:bodyPr/>
            <a:lstStyle/>
            <a:p>
              <a:endParaRPr lang="en-US"/>
            </a:p>
          </p:txBody>
        </p:sp>
        <p:sp>
          <p:nvSpPr>
            <p:cNvPr id="3196" name="Freeform 5337"/>
            <p:cNvSpPr>
              <a:spLocks/>
            </p:cNvSpPr>
            <p:nvPr/>
          </p:nvSpPr>
          <p:spPr bwMode="auto">
            <a:xfrm>
              <a:off x="3093" y="2328"/>
              <a:ext cx="266" cy="244"/>
            </a:xfrm>
            <a:custGeom>
              <a:avLst/>
              <a:gdLst>
                <a:gd name="T0" fmla="*/ 91 w 266"/>
                <a:gd name="T1" fmla="*/ 238 h 244"/>
                <a:gd name="T2" fmla="*/ 70 w 266"/>
                <a:gd name="T3" fmla="*/ 220 h 244"/>
                <a:gd name="T4" fmla="*/ 53 w 266"/>
                <a:gd name="T5" fmla="*/ 217 h 244"/>
                <a:gd name="T6" fmla="*/ 51 w 266"/>
                <a:gd name="T7" fmla="*/ 199 h 244"/>
                <a:gd name="T8" fmla="*/ 40 w 266"/>
                <a:gd name="T9" fmla="*/ 197 h 244"/>
                <a:gd name="T10" fmla="*/ 33 w 266"/>
                <a:gd name="T11" fmla="*/ 182 h 244"/>
                <a:gd name="T12" fmla="*/ 27 w 266"/>
                <a:gd name="T13" fmla="*/ 167 h 244"/>
                <a:gd name="T14" fmla="*/ 8 w 266"/>
                <a:gd name="T15" fmla="*/ 150 h 244"/>
                <a:gd name="T16" fmla="*/ 0 w 266"/>
                <a:gd name="T17" fmla="*/ 141 h 244"/>
                <a:gd name="T18" fmla="*/ 8 w 266"/>
                <a:gd name="T19" fmla="*/ 133 h 244"/>
                <a:gd name="T20" fmla="*/ 15 w 266"/>
                <a:gd name="T21" fmla="*/ 117 h 244"/>
                <a:gd name="T22" fmla="*/ 24 w 266"/>
                <a:gd name="T23" fmla="*/ 107 h 244"/>
                <a:gd name="T24" fmla="*/ 24 w 266"/>
                <a:gd name="T25" fmla="*/ 83 h 244"/>
                <a:gd name="T26" fmla="*/ 35 w 266"/>
                <a:gd name="T27" fmla="*/ 79 h 244"/>
                <a:gd name="T28" fmla="*/ 40 w 266"/>
                <a:gd name="T29" fmla="*/ 53 h 244"/>
                <a:gd name="T30" fmla="*/ 56 w 266"/>
                <a:gd name="T31" fmla="*/ 21 h 244"/>
                <a:gd name="T32" fmla="*/ 66 w 266"/>
                <a:gd name="T33" fmla="*/ 21 h 244"/>
                <a:gd name="T34" fmla="*/ 72 w 266"/>
                <a:gd name="T35" fmla="*/ 10 h 244"/>
                <a:gd name="T36" fmla="*/ 80 w 266"/>
                <a:gd name="T37" fmla="*/ 19 h 244"/>
                <a:gd name="T38" fmla="*/ 85 w 266"/>
                <a:gd name="T39" fmla="*/ 0 h 244"/>
                <a:gd name="T40" fmla="*/ 93 w 266"/>
                <a:gd name="T41" fmla="*/ 10 h 244"/>
                <a:gd name="T42" fmla="*/ 103 w 266"/>
                <a:gd name="T43" fmla="*/ 10 h 244"/>
                <a:gd name="T44" fmla="*/ 114 w 266"/>
                <a:gd name="T45" fmla="*/ 10 h 244"/>
                <a:gd name="T46" fmla="*/ 125 w 266"/>
                <a:gd name="T47" fmla="*/ 15 h 244"/>
                <a:gd name="T48" fmla="*/ 130 w 266"/>
                <a:gd name="T49" fmla="*/ 24 h 244"/>
                <a:gd name="T50" fmla="*/ 141 w 266"/>
                <a:gd name="T51" fmla="*/ 38 h 244"/>
                <a:gd name="T52" fmla="*/ 157 w 266"/>
                <a:gd name="T53" fmla="*/ 45 h 244"/>
                <a:gd name="T54" fmla="*/ 157 w 266"/>
                <a:gd name="T55" fmla="*/ 51 h 244"/>
                <a:gd name="T56" fmla="*/ 167 w 266"/>
                <a:gd name="T57" fmla="*/ 45 h 244"/>
                <a:gd name="T58" fmla="*/ 154 w 266"/>
                <a:gd name="T59" fmla="*/ 77 h 244"/>
                <a:gd name="T60" fmla="*/ 175 w 266"/>
                <a:gd name="T61" fmla="*/ 77 h 244"/>
                <a:gd name="T62" fmla="*/ 173 w 266"/>
                <a:gd name="T63" fmla="*/ 88 h 244"/>
                <a:gd name="T64" fmla="*/ 183 w 266"/>
                <a:gd name="T65" fmla="*/ 107 h 244"/>
                <a:gd name="T66" fmla="*/ 196 w 266"/>
                <a:gd name="T67" fmla="*/ 120 h 244"/>
                <a:gd name="T68" fmla="*/ 210 w 266"/>
                <a:gd name="T69" fmla="*/ 126 h 244"/>
                <a:gd name="T70" fmla="*/ 223 w 266"/>
                <a:gd name="T71" fmla="*/ 133 h 244"/>
                <a:gd name="T72" fmla="*/ 237 w 266"/>
                <a:gd name="T73" fmla="*/ 139 h 244"/>
                <a:gd name="T74" fmla="*/ 249 w 266"/>
                <a:gd name="T75" fmla="*/ 141 h 244"/>
                <a:gd name="T76" fmla="*/ 266 w 266"/>
                <a:gd name="T77" fmla="*/ 141 h 244"/>
                <a:gd name="T78" fmla="*/ 253 w 266"/>
                <a:gd name="T79" fmla="*/ 161 h 244"/>
                <a:gd name="T80" fmla="*/ 239 w 266"/>
                <a:gd name="T81" fmla="*/ 176 h 244"/>
                <a:gd name="T82" fmla="*/ 226 w 266"/>
                <a:gd name="T83" fmla="*/ 193 h 244"/>
                <a:gd name="T84" fmla="*/ 212 w 266"/>
                <a:gd name="T85" fmla="*/ 212 h 244"/>
                <a:gd name="T86" fmla="*/ 200 w 266"/>
                <a:gd name="T87" fmla="*/ 214 h 244"/>
                <a:gd name="T88" fmla="*/ 186 w 266"/>
                <a:gd name="T89" fmla="*/ 214 h 244"/>
                <a:gd name="T90" fmla="*/ 171 w 266"/>
                <a:gd name="T91" fmla="*/ 225 h 244"/>
                <a:gd name="T92" fmla="*/ 159 w 266"/>
                <a:gd name="T93" fmla="*/ 232 h 244"/>
                <a:gd name="T94" fmla="*/ 144 w 266"/>
                <a:gd name="T95" fmla="*/ 229 h 244"/>
                <a:gd name="T96" fmla="*/ 125 w 266"/>
                <a:gd name="T97" fmla="*/ 235 h 244"/>
                <a:gd name="T98" fmla="*/ 117 w 266"/>
                <a:gd name="T99" fmla="*/ 244 h 244"/>
                <a:gd name="T100" fmla="*/ 91 w 266"/>
                <a:gd name="T101" fmla="*/ 238 h 2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6" h="244">
                  <a:moveTo>
                    <a:pt x="91" y="238"/>
                  </a:moveTo>
                  <a:lnTo>
                    <a:pt x="70" y="220"/>
                  </a:lnTo>
                  <a:lnTo>
                    <a:pt x="53" y="217"/>
                  </a:lnTo>
                  <a:lnTo>
                    <a:pt x="51" y="199"/>
                  </a:lnTo>
                  <a:lnTo>
                    <a:pt x="40" y="197"/>
                  </a:lnTo>
                  <a:lnTo>
                    <a:pt x="33" y="182"/>
                  </a:lnTo>
                  <a:lnTo>
                    <a:pt x="27" y="167"/>
                  </a:lnTo>
                  <a:lnTo>
                    <a:pt x="8" y="150"/>
                  </a:lnTo>
                  <a:lnTo>
                    <a:pt x="0" y="141"/>
                  </a:lnTo>
                  <a:lnTo>
                    <a:pt x="8" y="133"/>
                  </a:lnTo>
                  <a:lnTo>
                    <a:pt x="15" y="117"/>
                  </a:lnTo>
                  <a:lnTo>
                    <a:pt x="24" y="107"/>
                  </a:lnTo>
                  <a:lnTo>
                    <a:pt x="24" y="83"/>
                  </a:lnTo>
                  <a:lnTo>
                    <a:pt x="35" y="79"/>
                  </a:lnTo>
                  <a:lnTo>
                    <a:pt x="40" y="53"/>
                  </a:lnTo>
                  <a:lnTo>
                    <a:pt x="56" y="21"/>
                  </a:lnTo>
                  <a:lnTo>
                    <a:pt x="66" y="21"/>
                  </a:lnTo>
                  <a:lnTo>
                    <a:pt x="72" y="10"/>
                  </a:lnTo>
                  <a:lnTo>
                    <a:pt x="80" y="19"/>
                  </a:lnTo>
                  <a:lnTo>
                    <a:pt x="85" y="0"/>
                  </a:lnTo>
                  <a:lnTo>
                    <a:pt x="93" y="10"/>
                  </a:lnTo>
                  <a:lnTo>
                    <a:pt x="103" y="10"/>
                  </a:lnTo>
                  <a:lnTo>
                    <a:pt x="114" y="10"/>
                  </a:lnTo>
                  <a:lnTo>
                    <a:pt x="125" y="15"/>
                  </a:lnTo>
                  <a:lnTo>
                    <a:pt x="130" y="24"/>
                  </a:lnTo>
                  <a:lnTo>
                    <a:pt x="141" y="38"/>
                  </a:lnTo>
                  <a:lnTo>
                    <a:pt x="157" y="45"/>
                  </a:lnTo>
                  <a:lnTo>
                    <a:pt x="157" y="51"/>
                  </a:lnTo>
                  <a:lnTo>
                    <a:pt x="167" y="45"/>
                  </a:lnTo>
                  <a:lnTo>
                    <a:pt x="154" y="77"/>
                  </a:lnTo>
                  <a:lnTo>
                    <a:pt x="175" y="77"/>
                  </a:lnTo>
                  <a:lnTo>
                    <a:pt x="173" y="88"/>
                  </a:lnTo>
                  <a:lnTo>
                    <a:pt x="183" y="107"/>
                  </a:lnTo>
                  <a:lnTo>
                    <a:pt x="196" y="120"/>
                  </a:lnTo>
                  <a:lnTo>
                    <a:pt x="210" y="126"/>
                  </a:lnTo>
                  <a:lnTo>
                    <a:pt x="223" y="133"/>
                  </a:lnTo>
                  <a:lnTo>
                    <a:pt x="237" y="139"/>
                  </a:lnTo>
                  <a:lnTo>
                    <a:pt x="249" y="141"/>
                  </a:lnTo>
                  <a:lnTo>
                    <a:pt x="266" y="141"/>
                  </a:lnTo>
                  <a:lnTo>
                    <a:pt x="253" y="161"/>
                  </a:lnTo>
                  <a:lnTo>
                    <a:pt x="239" y="176"/>
                  </a:lnTo>
                  <a:lnTo>
                    <a:pt x="226" y="193"/>
                  </a:lnTo>
                  <a:lnTo>
                    <a:pt x="212" y="212"/>
                  </a:lnTo>
                  <a:lnTo>
                    <a:pt x="200" y="214"/>
                  </a:lnTo>
                  <a:lnTo>
                    <a:pt x="186" y="214"/>
                  </a:lnTo>
                  <a:lnTo>
                    <a:pt x="171" y="225"/>
                  </a:lnTo>
                  <a:lnTo>
                    <a:pt x="159" y="232"/>
                  </a:lnTo>
                  <a:lnTo>
                    <a:pt x="144" y="229"/>
                  </a:lnTo>
                  <a:lnTo>
                    <a:pt x="125" y="235"/>
                  </a:lnTo>
                  <a:lnTo>
                    <a:pt x="117" y="244"/>
                  </a:lnTo>
                  <a:lnTo>
                    <a:pt x="91" y="238"/>
                  </a:lnTo>
                  <a:close/>
                </a:path>
              </a:pathLst>
            </a:custGeom>
            <a:solidFill>
              <a:srgbClr val="E1E1E1"/>
            </a:solidFill>
            <a:ln w="3175">
              <a:solidFill>
                <a:srgbClr val="000000"/>
              </a:solidFill>
              <a:prstDash val="solid"/>
              <a:round/>
              <a:headEnd/>
              <a:tailEnd/>
            </a:ln>
          </p:spPr>
          <p:txBody>
            <a:bodyPr/>
            <a:lstStyle/>
            <a:p>
              <a:endParaRPr lang="en-US"/>
            </a:p>
          </p:txBody>
        </p:sp>
        <p:sp>
          <p:nvSpPr>
            <p:cNvPr id="3197" name="Freeform 5338"/>
            <p:cNvSpPr>
              <a:spLocks/>
            </p:cNvSpPr>
            <p:nvPr/>
          </p:nvSpPr>
          <p:spPr bwMode="auto">
            <a:xfrm>
              <a:off x="3237" y="2384"/>
              <a:ext cx="177" cy="302"/>
            </a:xfrm>
            <a:custGeom>
              <a:avLst/>
              <a:gdLst>
                <a:gd name="T0" fmla="*/ 217 w 158"/>
                <a:gd name="T1" fmla="*/ 63 h 244"/>
                <a:gd name="T2" fmla="*/ 209 w 158"/>
                <a:gd name="T3" fmla="*/ 104 h 244"/>
                <a:gd name="T4" fmla="*/ 192 w 158"/>
                <a:gd name="T5" fmla="*/ 141 h 244"/>
                <a:gd name="T6" fmla="*/ 179 w 158"/>
                <a:gd name="T7" fmla="*/ 181 h 244"/>
                <a:gd name="T8" fmla="*/ 166 w 158"/>
                <a:gd name="T9" fmla="*/ 220 h 244"/>
                <a:gd name="T10" fmla="*/ 149 w 158"/>
                <a:gd name="T11" fmla="*/ 260 h 244"/>
                <a:gd name="T12" fmla="*/ 137 w 158"/>
                <a:gd name="T13" fmla="*/ 282 h 244"/>
                <a:gd name="T14" fmla="*/ 122 w 158"/>
                <a:gd name="T15" fmla="*/ 302 h 244"/>
                <a:gd name="T16" fmla="*/ 109 w 158"/>
                <a:gd name="T17" fmla="*/ 318 h 244"/>
                <a:gd name="T18" fmla="*/ 95 w 158"/>
                <a:gd name="T19" fmla="*/ 337 h 244"/>
                <a:gd name="T20" fmla="*/ 81 w 158"/>
                <a:gd name="T21" fmla="*/ 354 h 244"/>
                <a:gd name="T22" fmla="*/ 66 w 158"/>
                <a:gd name="T23" fmla="*/ 376 h 244"/>
                <a:gd name="T24" fmla="*/ 49 w 158"/>
                <a:gd name="T25" fmla="*/ 400 h 244"/>
                <a:gd name="T26" fmla="*/ 34 w 158"/>
                <a:gd name="T27" fmla="*/ 417 h 244"/>
                <a:gd name="T28" fmla="*/ 22 w 158"/>
                <a:gd name="T29" fmla="*/ 439 h 244"/>
                <a:gd name="T30" fmla="*/ 12 w 158"/>
                <a:gd name="T31" fmla="*/ 463 h 244"/>
                <a:gd name="T32" fmla="*/ 0 w 158"/>
                <a:gd name="T33" fmla="*/ 431 h 244"/>
                <a:gd name="T34" fmla="*/ 0 w 158"/>
                <a:gd name="T35" fmla="*/ 400 h 244"/>
                <a:gd name="T36" fmla="*/ 0 w 158"/>
                <a:gd name="T37" fmla="*/ 374 h 244"/>
                <a:gd name="T38" fmla="*/ 0 w 158"/>
                <a:gd name="T39" fmla="*/ 342 h 244"/>
                <a:gd name="T40" fmla="*/ 0 w 158"/>
                <a:gd name="T41" fmla="*/ 309 h 244"/>
                <a:gd name="T42" fmla="*/ 10 w 158"/>
                <a:gd name="T43" fmla="*/ 288 h 244"/>
                <a:gd name="T44" fmla="*/ 20 w 158"/>
                <a:gd name="T45" fmla="*/ 270 h 244"/>
                <a:gd name="T46" fmla="*/ 34 w 158"/>
                <a:gd name="T47" fmla="*/ 260 h 244"/>
                <a:gd name="T48" fmla="*/ 54 w 158"/>
                <a:gd name="T49" fmla="*/ 243 h 244"/>
                <a:gd name="T50" fmla="*/ 71 w 158"/>
                <a:gd name="T51" fmla="*/ 243 h 244"/>
                <a:gd name="T52" fmla="*/ 85 w 158"/>
                <a:gd name="T53" fmla="*/ 239 h 244"/>
                <a:gd name="T54" fmla="*/ 103 w 158"/>
                <a:gd name="T55" fmla="*/ 210 h 244"/>
                <a:gd name="T56" fmla="*/ 119 w 158"/>
                <a:gd name="T57" fmla="*/ 184 h 244"/>
                <a:gd name="T58" fmla="*/ 137 w 158"/>
                <a:gd name="T59" fmla="*/ 161 h 244"/>
                <a:gd name="T60" fmla="*/ 153 w 158"/>
                <a:gd name="T61" fmla="*/ 130 h 244"/>
                <a:gd name="T62" fmla="*/ 132 w 158"/>
                <a:gd name="T63" fmla="*/ 130 h 244"/>
                <a:gd name="T64" fmla="*/ 117 w 158"/>
                <a:gd name="T65" fmla="*/ 127 h 244"/>
                <a:gd name="T66" fmla="*/ 101 w 158"/>
                <a:gd name="T67" fmla="*/ 118 h 244"/>
                <a:gd name="T68" fmla="*/ 83 w 158"/>
                <a:gd name="T69" fmla="*/ 109 h 244"/>
                <a:gd name="T70" fmla="*/ 66 w 158"/>
                <a:gd name="T71" fmla="*/ 98 h 244"/>
                <a:gd name="T72" fmla="*/ 49 w 158"/>
                <a:gd name="T73" fmla="*/ 78 h 244"/>
                <a:gd name="T74" fmla="*/ 36 w 158"/>
                <a:gd name="T75" fmla="*/ 50 h 244"/>
                <a:gd name="T76" fmla="*/ 39 w 158"/>
                <a:gd name="T77" fmla="*/ 32 h 244"/>
                <a:gd name="T78" fmla="*/ 46 w 158"/>
                <a:gd name="T79" fmla="*/ 14 h 244"/>
                <a:gd name="T80" fmla="*/ 59 w 158"/>
                <a:gd name="T81" fmla="*/ 37 h 244"/>
                <a:gd name="T82" fmla="*/ 73 w 158"/>
                <a:gd name="T83" fmla="*/ 50 h 244"/>
                <a:gd name="T84" fmla="*/ 101 w 158"/>
                <a:gd name="T85" fmla="*/ 37 h 244"/>
                <a:gd name="T86" fmla="*/ 119 w 158"/>
                <a:gd name="T87" fmla="*/ 41 h 244"/>
                <a:gd name="T88" fmla="*/ 143 w 158"/>
                <a:gd name="T89" fmla="*/ 30 h 244"/>
                <a:gd name="T90" fmla="*/ 174 w 158"/>
                <a:gd name="T91" fmla="*/ 19 h 244"/>
                <a:gd name="T92" fmla="*/ 202 w 158"/>
                <a:gd name="T93" fmla="*/ 9 h 244"/>
                <a:gd name="T94" fmla="*/ 217 w 158"/>
                <a:gd name="T95" fmla="*/ 0 h 244"/>
                <a:gd name="T96" fmla="*/ 220 w 158"/>
                <a:gd name="T97" fmla="*/ 9 h 244"/>
                <a:gd name="T98" fmla="*/ 220 w 158"/>
                <a:gd name="T99" fmla="*/ 50 h 244"/>
                <a:gd name="T100" fmla="*/ 222 w 158"/>
                <a:gd name="T101" fmla="*/ 50 h 244"/>
                <a:gd name="T102" fmla="*/ 217 w 158"/>
                <a:gd name="T103" fmla="*/ 63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prstDash val="solid"/>
              <a:round/>
              <a:headEnd/>
              <a:tailEnd/>
            </a:ln>
          </p:spPr>
          <p:txBody>
            <a:bodyPr/>
            <a:lstStyle/>
            <a:p>
              <a:endParaRPr lang="en-US"/>
            </a:p>
          </p:txBody>
        </p:sp>
        <p:sp>
          <p:nvSpPr>
            <p:cNvPr id="3198" name="Freeform 5339"/>
            <p:cNvSpPr>
              <a:spLocks/>
            </p:cNvSpPr>
            <p:nvPr/>
          </p:nvSpPr>
          <p:spPr bwMode="auto">
            <a:xfrm>
              <a:off x="3026" y="2701"/>
              <a:ext cx="33" cy="45"/>
            </a:xfrm>
            <a:custGeom>
              <a:avLst/>
              <a:gdLst>
                <a:gd name="T0" fmla="*/ 35 w 30"/>
                <a:gd name="T1" fmla="*/ 16 h 37"/>
                <a:gd name="T2" fmla="*/ 35 w 30"/>
                <a:gd name="T3" fmla="*/ 0 h 37"/>
                <a:gd name="T4" fmla="*/ 22 w 30"/>
                <a:gd name="T5" fmla="*/ 0 h 37"/>
                <a:gd name="T6" fmla="*/ 19 w 30"/>
                <a:gd name="T7" fmla="*/ 7 h 37"/>
                <a:gd name="T8" fmla="*/ 2 w 30"/>
                <a:gd name="T9" fmla="*/ 13 h 37"/>
                <a:gd name="T10" fmla="*/ 0 w 30"/>
                <a:gd name="T11" fmla="*/ 13 h 37"/>
                <a:gd name="T12" fmla="*/ 2 w 30"/>
                <a:gd name="T13" fmla="*/ 13 h 37"/>
                <a:gd name="T14" fmla="*/ 4 w 30"/>
                <a:gd name="T15" fmla="*/ 41 h 37"/>
                <a:gd name="T16" fmla="*/ 10 w 30"/>
                <a:gd name="T17" fmla="*/ 67 h 37"/>
                <a:gd name="T18" fmla="*/ 14 w 30"/>
                <a:gd name="T19" fmla="*/ 67 h 37"/>
                <a:gd name="T20" fmla="*/ 25 w 30"/>
                <a:gd name="T21" fmla="*/ 47 h 37"/>
                <a:gd name="T22" fmla="*/ 40 w 30"/>
                <a:gd name="T23" fmla="*/ 26 h 37"/>
                <a:gd name="T24" fmla="*/ 35 w 30"/>
                <a:gd name="T25" fmla="*/ 16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prstDash val="solid"/>
              <a:round/>
              <a:headEnd/>
              <a:tailEnd/>
            </a:ln>
          </p:spPr>
          <p:txBody>
            <a:bodyPr/>
            <a:lstStyle/>
            <a:p>
              <a:endParaRPr lang="en-US"/>
            </a:p>
          </p:txBody>
        </p:sp>
        <p:sp>
          <p:nvSpPr>
            <p:cNvPr id="3199" name="Freeform 5340"/>
            <p:cNvSpPr>
              <a:spLocks/>
            </p:cNvSpPr>
            <p:nvPr/>
          </p:nvSpPr>
          <p:spPr bwMode="auto">
            <a:xfrm>
              <a:off x="2711" y="2569"/>
              <a:ext cx="132" cy="190"/>
            </a:xfrm>
            <a:custGeom>
              <a:avLst/>
              <a:gdLst>
                <a:gd name="T0" fmla="*/ 29 w 118"/>
                <a:gd name="T1" fmla="*/ 201 h 154"/>
                <a:gd name="T2" fmla="*/ 13 w 118"/>
                <a:gd name="T3" fmla="*/ 204 h 154"/>
                <a:gd name="T4" fmla="*/ 13 w 118"/>
                <a:gd name="T5" fmla="*/ 215 h 154"/>
                <a:gd name="T6" fmla="*/ 13 w 118"/>
                <a:gd name="T7" fmla="*/ 222 h 154"/>
                <a:gd name="T8" fmla="*/ 17 w 118"/>
                <a:gd name="T9" fmla="*/ 236 h 154"/>
                <a:gd name="T10" fmla="*/ 13 w 118"/>
                <a:gd name="T11" fmla="*/ 243 h 154"/>
                <a:gd name="T12" fmla="*/ 8 w 118"/>
                <a:gd name="T13" fmla="*/ 236 h 154"/>
                <a:gd name="T14" fmla="*/ 0 w 118"/>
                <a:gd name="T15" fmla="*/ 254 h 154"/>
                <a:gd name="T16" fmla="*/ 20 w 118"/>
                <a:gd name="T17" fmla="*/ 289 h 154"/>
                <a:gd name="T18" fmla="*/ 34 w 118"/>
                <a:gd name="T19" fmla="*/ 271 h 154"/>
                <a:gd name="T20" fmla="*/ 44 w 118"/>
                <a:gd name="T21" fmla="*/ 275 h 154"/>
                <a:gd name="T22" fmla="*/ 56 w 118"/>
                <a:gd name="T23" fmla="*/ 280 h 154"/>
                <a:gd name="T24" fmla="*/ 63 w 118"/>
                <a:gd name="T25" fmla="*/ 271 h 154"/>
                <a:gd name="T26" fmla="*/ 73 w 118"/>
                <a:gd name="T27" fmla="*/ 271 h 154"/>
                <a:gd name="T28" fmla="*/ 77 w 118"/>
                <a:gd name="T29" fmla="*/ 286 h 154"/>
                <a:gd name="T30" fmla="*/ 96 w 118"/>
                <a:gd name="T31" fmla="*/ 263 h 154"/>
                <a:gd name="T32" fmla="*/ 114 w 118"/>
                <a:gd name="T33" fmla="*/ 241 h 154"/>
                <a:gd name="T34" fmla="*/ 114 w 118"/>
                <a:gd name="T35" fmla="*/ 215 h 154"/>
                <a:gd name="T36" fmla="*/ 116 w 118"/>
                <a:gd name="T37" fmla="*/ 188 h 154"/>
                <a:gd name="T38" fmla="*/ 133 w 118"/>
                <a:gd name="T39" fmla="*/ 160 h 154"/>
                <a:gd name="T40" fmla="*/ 145 w 118"/>
                <a:gd name="T41" fmla="*/ 134 h 154"/>
                <a:gd name="T42" fmla="*/ 150 w 118"/>
                <a:gd name="T43" fmla="*/ 111 h 154"/>
                <a:gd name="T44" fmla="*/ 155 w 118"/>
                <a:gd name="T45" fmla="*/ 85 h 154"/>
                <a:gd name="T46" fmla="*/ 155 w 118"/>
                <a:gd name="T47" fmla="*/ 58 h 154"/>
                <a:gd name="T48" fmla="*/ 162 w 118"/>
                <a:gd name="T49" fmla="*/ 32 h 154"/>
                <a:gd name="T50" fmla="*/ 166 w 118"/>
                <a:gd name="T51" fmla="*/ 6 h 154"/>
                <a:gd name="T52" fmla="*/ 150 w 118"/>
                <a:gd name="T53" fmla="*/ 0 h 154"/>
                <a:gd name="T54" fmla="*/ 133 w 118"/>
                <a:gd name="T55" fmla="*/ 0 h 154"/>
                <a:gd name="T56" fmla="*/ 119 w 118"/>
                <a:gd name="T57" fmla="*/ 9 h 154"/>
                <a:gd name="T58" fmla="*/ 114 w 118"/>
                <a:gd name="T59" fmla="*/ 46 h 154"/>
                <a:gd name="T60" fmla="*/ 109 w 118"/>
                <a:gd name="T61" fmla="*/ 63 h 154"/>
                <a:gd name="T62" fmla="*/ 91 w 118"/>
                <a:gd name="T63" fmla="*/ 54 h 154"/>
                <a:gd name="T64" fmla="*/ 70 w 118"/>
                <a:gd name="T65" fmla="*/ 48 h 154"/>
                <a:gd name="T66" fmla="*/ 50 w 118"/>
                <a:gd name="T67" fmla="*/ 48 h 154"/>
                <a:gd name="T68" fmla="*/ 46 w 118"/>
                <a:gd name="T69" fmla="*/ 80 h 154"/>
                <a:gd name="T70" fmla="*/ 73 w 118"/>
                <a:gd name="T71" fmla="*/ 74 h 154"/>
                <a:gd name="T72" fmla="*/ 73 w 118"/>
                <a:gd name="T73" fmla="*/ 97 h 154"/>
                <a:gd name="T74" fmla="*/ 63 w 118"/>
                <a:gd name="T75" fmla="*/ 116 h 154"/>
                <a:gd name="T76" fmla="*/ 77 w 118"/>
                <a:gd name="T77" fmla="*/ 146 h 154"/>
                <a:gd name="T78" fmla="*/ 70 w 118"/>
                <a:gd name="T79" fmla="*/ 195 h 154"/>
                <a:gd name="T80" fmla="*/ 63 w 118"/>
                <a:gd name="T81" fmla="*/ 204 h 154"/>
                <a:gd name="T82" fmla="*/ 56 w 118"/>
                <a:gd name="T83" fmla="*/ 191 h 154"/>
                <a:gd name="T84" fmla="*/ 46 w 118"/>
                <a:gd name="T85" fmla="*/ 201 h 154"/>
                <a:gd name="T86" fmla="*/ 34 w 118"/>
                <a:gd name="T87" fmla="*/ 183 h 154"/>
                <a:gd name="T88" fmla="*/ 29 w 118"/>
                <a:gd name="T89" fmla="*/ 201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prstDash val="solid"/>
              <a:round/>
              <a:headEnd/>
              <a:tailEnd/>
            </a:ln>
          </p:spPr>
          <p:txBody>
            <a:bodyPr/>
            <a:lstStyle/>
            <a:p>
              <a:endParaRPr lang="en-US"/>
            </a:p>
          </p:txBody>
        </p:sp>
        <p:sp>
          <p:nvSpPr>
            <p:cNvPr id="3200" name="Freeform 5341"/>
            <p:cNvSpPr>
              <a:spLocks/>
            </p:cNvSpPr>
            <p:nvPr/>
          </p:nvSpPr>
          <p:spPr bwMode="auto">
            <a:xfrm>
              <a:off x="3113" y="2545"/>
              <a:ext cx="140" cy="205"/>
            </a:xfrm>
            <a:custGeom>
              <a:avLst/>
              <a:gdLst>
                <a:gd name="T0" fmla="*/ 83 w 125"/>
                <a:gd name="T1" fmla="*/ 258 h 166"/>
                <a:gd name="T2" fmla="*/ 59 w 125"/>
                <a:gd name="T3" fmla="*/ 241 h 166"/>
                <a:gd name="T4" fmla="*/ 39 w 125"/>
                <a:gd name="T5" fmla="*/ 225 h 166"/>
                <a:gd name="T6" fmla="*/ 22 w 125"/>
                <a:gd name="T7" fmla="*/ 206 h 166"/>
                <a:gd name="T8" fmla="*/ 0 w 125"/>
                <a:gd name="T9" fmla="*/ 193 h 166"/>
                <a:gd name="T10" fmla="*/ 0 w 125"/>
                <a:gd name="T11" fmla="*/ 152 h 166"/>
                <a:gd name="T12" fmla="*/ 17 w 125"/>
                <a:gd name="T13" fmla="*/ 121 h 166"/>
                <a:gd name="T14" fmla="*/ 22 w 125"/>
                <a:gd name="T15" fmla="*/ 95 h 166"/>
                <a:gd name="T16" fmla="*/ 17 w 125"/>
                <a:gd name="T17" fmla="*/ 67 h 166"/>
                <a:gd name="T18" fmla="*/ 10 w 125"/>
                <a:gd name="T19" fmla="*/ 41 h 166"/>
                <a:gd name="T20" fmla="*/ 0 w 125"/>
                <a:gd name="T21" fmla="*/ 14 h 166"/>
                <a:gd name="T22" fmla="*/ 10 w 125"/>
                <a:gd name="T23" fmla="*/ 0 h 166"/>
                <a:gd name="T24" fmla="*/ 27 w 125"/>
                <a:gd name="T25" fmla="*/ 0 h 166"/>
                <a:gd name="T26" fmla="*/ 43 w 125"/>
                <a:gd name="T27" fmla="*/ 0 h 166"/>
                <a:gd name="T28" fmla="*/ 63 w 125"/>
                <a:gd name="T29" fmla="*/ 6 h 166"/>
                <a:gd name="T30" fmla="*/ 91 w 125"/>
                <a:gd name="T31" fmla="*/ 32 h 166"/>
                <a:gd name="T32" fmla="*/ 122 w 125"/>
                <a:gd name="T33" fmla="*/ 41 h 166"/>
                <a:gd name="T34" fmla="*/ 132 w 125"/>
                <a:gd name="T35" fmla="*/ 28 h 166"/>
                <a:gd name="T36" fmla="*/ 156 w 125"/>
                <a:gd name="T37" fmla="*/ 19 h 166"/>
                <a:gd name="T38" fmla="*/ 176 w 125"/>
                <a:gd name="T39" fmla="*/ 23 h 166"/>
                <a:gd name="T40" fmla="*/ 166 w 125"/>
                <a:gd name="T41" fmla="*/ 41 h 166"/>
                <a:gd name="T42" fmla="*/ 156 w 125"/>
                <a:gd name="T43" fmla="*/ 63 h 166"/>
                <a:gd name="T44" fmla="*/ 156 w 125"/>
                <a:gd name="T45" fmla="*/ 95 h 166"/>
                <a:gd name="T46" fmla="*/ 156 w 125"/>
                <a:gd name="T47" fmla="*/ 127 h 166"/>
                <a:gd name="T48" fmla="*/ 156 w 125"/>
                <a:gd name="T49" fmla="*/ 152 h 166"/>
                <a:gd name="T50" fmla="*/ 156 w 125"/>
                <a:gd name="T51" fmla="*/ 183 h 166"/>
                <a:gd name="T52" fmla="*/ 168 w 125"/>
                <a:gd name="T53" fmla="*/ 215 h 166"/>
                <a:gd name="T54" fmla="*/ 156 w 125"/>
                <a:gd name="T55" fmla="*/ 219 h 166"/>
                <a:gd name="T56" fmla="*/ 149 w 125"/>
                <a:gd name="T57" fmla="*/ 241 h 166"/>
                <a:gd name="T58" fmla="*/ 139 w 125"/>
                <a:gd name="T59" fmla="*/ 254 h 166"/>
                <a:gd name="T60" fmla="*/ 127 w 125"/>
                <a:gd name="T61" fmla="*/ 280 h 166"/>
                <a:gd name="T62" fmla="*/ 119 w 125"/>
                <a:gd name="T63" fmla="*/ 312 h 166"/>
                <a:gd name="T64" fmla="*/ 115 w 125"/>
                <a:gd name="T65" fmla="*/ 312 h 166"/>
                <a:gd name="T66" fmla="*/ 101 w 125"/>
                <a:gd name="T67" fmla="*/ 290 h 166"/>
                <a:gd name="T68" fmla="*/ 83 w 125"/>
                <a:gd name="T69" fmla="*/ 267 h 166"/>
                <a:gd name="T70" fmla="*/ 83 w 125"/>
                <a:gd name="T71" fmla="*/ 258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prstDash val="solid"/>
              <a:round/>
              <a:headEnd/>
              <a:tailEnd/>
            </a:ln>
          </p:spPr>
          <p:txBody>
            <a:bodyPr/>
            <a:lstStyle/>
            <a:p>
              <a:endParaRPr lang="en-US"/>
            </a:p>
          </p:txBody>
        </p:sp>
        <p:sp>
          <p:nvSpPr>
            <p:cNvPr id="3201" name="Freeform 5342"/>
            <p:cNvSpPr>
              <a:spLocks/>
            </p:cNvSpPr>
            <p:nvPr/>
          </p:nvSpPr>
          <p:spPr bwMode="auto">
            <a:xfrm>
              <a:off x="5557" y="2580"/>
              <a:ext cx="3" cy="3"/>
            </a:xfrm>
            <a:custGeom>
              <a:avLst/>
              <a:gdLst>
                <a:gd name="T0" fmla="*/ 8 w 2"/>
                <a:gd name="T1" fmla="*/ 0 h 2"/>
                <a:gd name="T2" fmla="*/ 0 w 2"/>
                <a:gd name="T3" fmla="*/ 8 h 2"/>
                <a:gd name="T4" fmla="*/ 0 w 2"/>
                <a:gd name="T5" fmla="*/ 0 h 2"/>
                <a:gd name="T6" fmla="*/ 8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202" name="Freeform 5343"/>
            <p:cNvSpPr>
              <a:spLocks/>
            </p:cNvSpPr>
            <p:nvPr/>
          </p:nvSpPr>
          <p:spPr bwMode="auto">
            <a:xfrm>
              <a:off x="5563" y="2607"/>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203" name="Rectangle 5344"/>
            <p:cNvSpPr>
              <a:spLocks noChangeArrowheads="1"/>
            </p:cNvSpPr>
            <p:nvPr/>
          </p:nvSpPr>
          <p:spPr bwMode="auto">
            <a:xfrm>
              <a:off x="5565" y="2616"/>
              <a:ext cx="0" cy="2"/>
            </a:xfrm>
            <a:prstGeom prst="rect">
              <a:avLst/>
            </a:prstGeom>
            <a:solidFill>
              <a:srgbClr val="E1E1E1"/>
            </a:solidFill>
            <a:ln w="317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3204" name="Freeform 5345"/>
            <p:cNvSpPr>
              <a:spLocks/>
            </p:cNvSpPr>
            <p:nvPr/>
          </p:nvSpPr>
          <p:spPr bwMode="auto">
            <a:xfrm>
              <a:off x="5567" y="2604"/>
              <a:ext cx="5" cy="3"/>
            </a:xfrm>
            <a:custGeom>
              <a:avLst/>
              <a:gdLst>
                <a:gd name="T0" fmla="*/ 0 w 3"/>
                <a:gd name="T1" fmla="*/ 8 h 2"/>
                <a:gd name="T2" fmla="*/ 13 w 3"/>
                <a:gd name="T3" fmla="*/ 0 h 2"/>
                <a:gd name="T4" fmla="*/ 0 w 3"/>
                <a:gd name="T5" fmla="*/ 0 h 2"/>
                <a:gd name="T6" fmla="*/ 0 w 3"/>
                <a:gd name="T7" fmla="*/ 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3205" name="Freeform 5346"/>
            <p:cNvSpPr>
              <a:spLocks/>
            </p:cNvSpPr>
            <p:nvPr/>
          </p:nvSpPr>
          <p:spPr bwMode="auto">
            <a:xfrm>
              <a:off x="5563" y="261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206" name="Freeform 5347"/>
            <p:cNvSpPr>
              <a:spLocks/>
            </p:cNvSpPr>
            <p:nvPr/>
          </p:nvSpPr>
          <p:spPr bwMode="auto">
            <a:xfrm>
              <a:off x="2564" y="2343"/>
              <a:ext cx="207" cy="208"/>
            </a:xfrm>
            <a:custGeom>
              <a:avLst/>
              <a:gdLst>
                <a:gd name="T0" fmla="*/ 167 w 187"/>
                <a:gd name="T1" fmla="*/ 230 h 168"/>
                <a:gd name="T2" fmla="*/ 151 w 187"/>
                <a:gd name="T3" fmla="*/ 239 h 168"/>
                <a:gd name="T4" fmla="*/ 144 w 187"/>
                <a:gd name="T5" fmla="*/ 256 h 168"/>
                <a:gd name="T6" fmla="*/ 131 w 187"/>
                <a:gd name="T7" fmla="*/ 279 h 168"/>
                <a:gd name="T8" fmla="*/ 127 w 187"/>
                <a:gd name="T9" fmla="*/ 305 h 168"/>
                <a:gd name="T10" fmla="*/ 117 w 187"/>
                <a:gd name="T11" fmla="*/ 302 h 168"/>
                <a:gd name="T12" fmla="*/ 117 w 187"/>
                <a:gd name="T13" fmla="*/ 316 h 168"/>
                <a:gd name="T14" fmla="*/ 100 w 187"/>
                <a:gd name="T15" fmla="*/ 316 h 168"/>
                <a:gd name="T16" fmla="*/ 96 w 187"/>
                <a:gd name="T17" fmla="*/ 310 h 168"/>
                <a:gd name="T18" fmla="*/ 92 w 187"/>
                <a:gd name="T19" fmla="*/ 316 h 168"/>
                <a:gd name="T20" fmla="*/ 90 w 187"/>
                <a:gd name="T21" fmla="*/ 316 h 168"/>
                <a:gd name="T22" fmla="*/ 87 w 187"/>
                <a:gd name="T23" fmla="*/ 305 h 168"/>
                <a:gd name="T24" fmla="*/ 87 w 187"/>
                <a:gd name="T25" fmla="*/ 319 h 168"/>
                <a:gd name="T26" fmla="*/ 83 w 187"/>
                <a:gd name="T27" fmla="*/ 316 h 168"/>
                <a:gd name="T28" fmla="*/ 83 w 187"/>
                <a:gd name="T29" fmla="*/ 316 h 168"/>
                <a:gd name="T30" fmla="*/ 76 w 187"/>
                <a:gd name="T31" fmla="*/ 316 h 168"/>
                <a:gd name="T32" fmla="*/ 66 w 187"/>
                <a:gd name="T33" fmla="*/ 319 h 168"/>
                <a:gd name="T34" fmla="*/ 56 w 187"/>
                <a:gd name="T35" fmla="*/ 282 h 168"/>
                <a:gd name="T36" fmla="*/ 61 w 187"/>
                <a:gd name="T37" fmla="*/ 282 h 168"/>
                <a:gd name="T38" fmla="*/ 54 w 187"/>
                <a:gd name="T39" fmla="*/ 279 h 168"/>
                <a:gd name="T40" fmla="*/ 56 w 187"/>
                <a:gd name="T41" fmla="*/ 279 h 168"/>
                <a:gd name="T42" fmla="*/ 51 w 187"/>
                <a:gd name="T43" fmla="*/ 270 h 168"/>
                <a:gd name="T44" fmla="*/ 28 w 187"/>
                <a:gd name="T45" fmla="*/ 253 h 168"/>
                <a:gd name="T46" fmla="*/ 19 w 187"/>
                <a:gd name="T47" fmla="*/ 246 h 168"/>
                <a:gd name="T48" fmla="*/ 22 w 187"/>
                <a:gd name="T49" fmla="*/ 243 h 168"/>
                <a:gd name="T50" fmla="*/ 0 w 187"/>
                <a:gd name="T51" fmla="*/ 253 h 168"/>
                <a:gd name="T52" fmla="*/ 2 w 187"/>
                <a:gd name="T53" fmla="*/ 207 h 168"/>
                <a:gd name="T54" fmla="*/ 2 w 187"/>
                <a:gd name="T55" fmla="*/ 158 h 168"/>
                <a:gd name="T56" fmla="*/ 19 w 187"/>
                <a:gd name="T57" fmla="*/ 121 h 168"/>
                <a:gd name="T58" fmla="*/ 22 w 187"/>
                <a:gd name="T59" fmla="*/ 90 h 168"/>
                <a:gd name="T60" fmla="*/ 19 w 187"/>
                <a:gd name="T61" fmla="*/ 72 h 168"/>
                <a:gd name="T62" fmla="*/ 19 w 187"/>
                <a:gd name="T63" fmla="*/ 58 h 168"/>
                <a:gd name="T64" fmla="*/ 25 w 187"/>
                <a:gd name="T65" fmla="*/ 37 h 168"/>
                <a:gd name="T66" fmla="*/ 31 w 187"/>
                <a:gd name="T67" fmla="*/ 9 h 168"/>
                <a:gd name="T68" fmla="*/ 51 w 187"/>
                <a:gd name="T69" fmla="*/ 0 h 168"/>
                <a:gd name="T70" fmla="*/ 73 w 187"/>
                <a:gd name="T71" fmla="*/ 6 h 168"/>
                <a:gd name="T72" fmla="*/ 87 w 187"/>
                <a:gd name="T73" fmla="*/ 24 h 168"/>
                <a:gd name="T74" fmla="*/ 110 w 187"/>
                <a:gd name="T75" fmla="*/ 14 h 168"/>
                <a:gd name="T76" fmla="*/ 125 w 187"/>
                <a:gd name="T77" fmla="*/ 24 h 168"/>
                <a:gd name="T78" fmla="*/ 141 w 187"/>
                <a:gd name="T79" fmla="*/ 32 h 168"/>
                <a:gd name="T80" fmla="*/ 163 w 187"/>
                <a:gd name="T81" fmla="*/ 14 h 168"/>
                <a:gd name="T82" fmla="*/ 186 w 187"/>
                <a:gd name="T83" fmla="*/ 19 h 168"/>
                <a:gd name="T84" fmla="*/ 207 w 187"/>
                <a:gd name="T85" fmla="*/ 24 h 168"/>
                <a:gd name="T86" fmla="*/ 230 w 187"/>
                <a:gd name="T87" fmla="*/ 0 h 168"/>
                <a:gd name="T88" fmla="*/ 240 w 187"/>
                <a:gd name="T89" fmla="*/ 24 h 168"/>
                <a:gd name="T90" fmla="*/ 242 w 187"/>
                <a:gd name="T91" fmla="*/ 50 h 168"/>
                <a:gd name="T92" fmla="*/ 253 w 187"/>
                <a:gd name="T93" fmla="*/ 58 h 168"/>
                <a:gd name="T94" fmla="*/ 250 w 187"/>
                <a:gd name="T95" fmla="*/ 82 h 168"/>
                <a:gd name="T96" fmla="*/ 232 w 187"/>
                <a:gd name="T97" fmla="*/ 98 h 168"/>
                <a:gd name="T98" fmla="*/ 228 w 187"/>
                <a:gd name="T99" fmla="*/ 126 h 168"/>
                <a:gd name="T100" fmla="*/ 218 w 187"/>
                <a:gd name="T101" fmla="*/ 149 h 168"/>
                <a:gd name="T102" fmla="*/ 213 w 187"/>
                <a:gd name="T103" fmla="*/ 175 h 168"/>
                <a:gd name="T104" fmla="*/ 203 w 187"/>
                <a:gd name="T105" fmla="*/ 193 h 168"/>
                <a:gd name="T106" fmla="*/ 195 w 187"/>
                <a:gd name="T107" fmla="*/ 224 h 168"/>
                <a:gd name="T108" fmla="*/ 179 w 187"/>
                <a:gd name="T109" fmla="*/ 246 h 168"/>
                <a:gd name="T110" fmla="*/ 167 w 187"/>
                <a:gd name="T111" fmla="*/ 230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prstDash val="solid"/>
              <a:round/>
              <a:headEnd/>
              <a:tailEnd/>
            </a:ln>
          </p:spPr>
          <p:txBody>
            <a:bodyPr/>
            <a:lstStyle/>
            <a:p>
              <a:endParaRPr lang="en-US"/>
            </a:p>
          </p:txBody>
        </p:sp>
        <p:sp>
          <p:nvSpPr>
            <p:cNvPr id="3207" name="Freeform 5348"/>
            <p:cNvSpPr>
              <a:spLocks/>
            </p:cNvSpPr>
            <p:nvPr/>
          </p:nvSpPr>
          <p:spPr bwMode="auto">
            <a:xfrm>
              <a:off x="2529" y="2375"/>
              <a:ext cx="52" cy="135"/>
            </a:xfrm>
            <a:custGeom>
              <a:avLst/>
              <a:gdLst>
                <a:gd name="T0" fmla="*/ 2 w 47"/>
                <a:gd name="T1" fmla="*/ 46 h 109"/>
                <a:gd name="T2" fmla="*/ 0 w 47"/>
                <a:gd name="T3" fmla="*/ 58 h 109"/>
                <a:gd name="T4" fmla="*/ 12 w 47"/>
                <a:gd name="T5" fmla="*/ 77 h 109"/>
                <a:gd name="T6" fmla="*/ 15 w 47"/>
                <a:gd name="T7" fmla="*/ 109 h 109"/>
                <a:gd name="T8" fmla="*/ 15 w 47"/>
                <a:gd name="T9" fmla="*/ 130 h 109"/>
                <a:gd name="T10" fmla="*/ 19 w 47"/>
                <a:gd name="T11" fmla="*/ 159 h 109"/>
                <a:gd name="T12" fmla="*/ 19 w 47"/>
                <a:gd name="T13" fmla="*/ 185 h 109"/>
                <a:gd name="T14" fmla="*/ 19 w 47"/>
                <a:gd name="T15" fmla="*/ 207 h 109"/>
                <a:gd name="T16" fmla="*/ 42 w 47"/>
                <a:gd name="T17" fmla="*/ 204 h 109"/>
                <a:gd name="T18" fmla="*/ 45 w 47"/>
                <a:gd name="T19" fmla="*/ 159 h 109"/>
                <a:gd name="T20" fmla="*/ 45 w 47"/>
                <a:gd name="T21" fmla="*/ 109 h 109"/>
                <a:gd name="T22" fmla="*/ 61 w 47"/>
                <a:gd name="T23" fmla="*/ 72 h 109"/>
                <a:gd name="T24" fmla="*/ 64 w 47"/>
                <a:gd name="T25" fmla="*/ 41 h 109"/>
                <a:gd name="T26" fmla="*/ 61 w 47"/>
                <a:gd name="T27" fmla="*/ 24 h 109"/>
                <a:gd name="T28" fmla="*/ 42 w 47"/>
                <a:gd name="T29" fmla="*/ 0 h 109"/>
                <a:gd name="T30" fmla="*/ 35 w 47"/>
                <a:gd name="T31" fmla="*/ 9 h 109"/>
                <a:gd name="T32" fmla="*/ 35 w 47"/>
                <a:gd name="T33" fmla="*/ 14 h 109"/>
                <a:gd name="T34" fmla="*/ 35 w 47"/>
                <a:gd name="T35" fmla="*/ 19 h 109"/>
                <a:gd name="T36" fmla="*/ 35 w 47"/>
                <a:gd name="T37" fmla="*/ 19 h 109"/>
                <a:gd name="T38" fmla="*/ 19 w 47"/>
                <a:gd name="T39" fmla="*/ 32 h 109"/>
                <a:gd name="T40" fmla="*/ 2 w 47"/>
                <a:gd name="T41" fmla="*/ 46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prstDash val="solid"/>
              <a:round/>
              <a:headEnd/>
              <a:tailEnd/>
            </a:ln>
          </p:spPr>
          <p:txBody>
            <a:bodyPr/>
            <a:lstStyle/>
            <a:p>
              <a:endParaRPr lang="en-US"/>
            </a:p>
          </p:txBody>
        </p:sp>
        <p:sp>
          <p:nvSpPr>
            <p:cNvPr id="3208" name="Freeform 5349"/>
            <p:cNvSpPr>
              <a:spLocks/>
            </p:cNvSpPr>
            <p:nvPr/>
          </p:nvSpPr>
          <p:spPr bwMode="auto">
            <a:xfrm>
              <a:off x="2419" y="2314"/>
              <a:ext cx="138" cy="123"/>
            </a:xfrm>
            <a:custGeom>
              <a:avLst/>
              <a:gdLst>
                <a:gd name="T0" fmla="*/ 137 w 125"/>
                <a:gd name="T1" fmla="*/ 140 h 99"/>
                <a:gd name="T2" fmla="*/ 130 w 125"/>
                <a:gd name="T3" fmla="*/ 140 h 99"/>
                <a:gd name="T4" fmla="*/ 115 w 125"/>
                <a:gd name="T5" fmla="*/ 135 h 99"/>
                <a:gd name="T6" fmla="*/ 107 w 125"/>
                <a:gd name="T7" fmla="*/ 135 h 99"/>
                <a:gd name="T8" fmla="*/ 82 w 125"/>
                <a:gd name="T9" fmla="*/ 140 h 99"/>
                <a:gd name="T10" fmla="*/ 56 w 125"/>
                <a:gd name="T11" fmla="*/ 140 h 99"/>
                <a:gd name="T12" fmla="*/ 61 w 125"/>
                <a:gd name="T13" fmla="*/ 166 h 99"/>
                <a:gd name="T14" fmla="*/ 61 w 125"/>
                <a:gd name="T15" fmla="*/ 190 h 99"/>
                <a:gd name="T16" fmla="*/ 40 w 125"/>
                <a:gd name="T17" fmla="*/ 176 h 99"/>
                <a:gd name="T18" fmla="*/ 22 w 125"/>
                <a:gd name="T19" fmla="*/ 186 h 99"/>
                <a:gd name="T20" fmla="*/ 10 w 125"/>
                <a:gd name="T21" fmla="*/ 166 h 99"/>
                <a:gd name="T22" fmla="*/ 0 w 125"/>
                <a:gd name="T23" fmla="*/ 158 h 99"/>
                <a:gd name="T24" fmla="*/ 4 w 125"/>
                <a:gd name="T25" fmla="*/ 113 h 99"/>
                <a:gd name="T26" fmla="*/ 12 w 125"/>
                <a:gd name="T27" fmla="*/ 103 h 99"/>
                <a:gd name="T28" fmla="*/ 24 w 125"/>
                <a:gd name="T29" fmla="*/ 89 h 99"/>
                <a:gd name="T30" fmla="*/ 28 w 125"/>
                <a:gd name="T31" fmla="*/ 77 h 99"/>
                <a:gd name="T32" fmla="*/ 31 w 125"/>
                <a:gd name="T33" fmla="*/ 57 h 99"/>
                <a:gd name="T34" fmla="*/ 47 w 125"/>
                <a:gd name="T35" fmla="*/ 66 h 99"/>
                <a:gd name="T36" fmla="*/ 47 w 125"/>
                <a:gd name="T37" fmla="*/ 53 h 99"/>
                <a:gd name="T38" fmla="*/ 54 w 125"/>
                <a:gd name="T39" fmla="*/ 50 h 99"/>
                <a:gd name="T40" fmla="*/ 63 w 125"/>
                <a:gd name="T41" fmla="*/ 31 h 99"/>
                <a:gd name="T42" fmla="*/ 73 w 125"/>
                <a:gd name="T43" fmla="*/ 31 h 99"/>
                <a:gd name="T44" fmla="*/ 75 w 125"/>
                <a:gd name="T45" fmla="*/ 17 h 99"/>
                <a:gd name="T46" fmla="*/ 102 w 125"/>
                <a:gd name="T47" fmla="*/ 0 h 99"/>
                <a:gd name="T48" fmla="*/ 119 w 125"/>
                <a:gd name="T49" fmla="*/ 2 h 99"/>
                <a:gd name="T50" fmla="*/ 127 w 125"/>
                <a:gd name="T51" fmla="*/ 31 h 99"/>
                <a:gd name="T52" fmla="*/ 142 w 125"/>
                <a:gd name="T53" fmla="*/ 57 h 99"/>
                <a:gd name="T54" fmla="*/ 140 w 125"/>
                <a:gd name="T55" fmla="*/ 57 h 99"/>
                <a:gd name="T56" fmla="*/ 137 w 125"/>
                <a:gd name="T57" fmla="*/ 66 h 99"/>
                <a:gd name="T58" fmla="*/ 152 w 125"/>
                <a:gd name="T59" fmla="*/ 81 h 99"/>
                <a:gd name="T60" fmla="*/ 159 w 125"/>
                <a:gd name="T61" fmla="*/ 81 h 99"/>
                <a:gd name="T62" fmla="*/ 161 w 125"/>
                <a:gd name="T63" fmla="*/ 89 h 99"/>
                <a:gd name="T64" fmla="*/ 168 w 125"/>
                <a:gd name="T65" fmla="*/ 108 h 99"/>
                <a:gd name="T66" fmla="*/ 168 w 125"/>
                <a:gd name="T67" fmla="*/ 113 h 99"/>
                <a:gd name="T68" fmla="*/ 168 w 125"/>
                <a:gd name="T69" fmla="*/ 113 h 99"/>
                <a:gd name="T70" fmla="*/ 152 w 125"/>
                <a:gd name="T71" fmla="*/ 127 h 99"/>
                <a:gd name="T72" fmla="*/ 137 w 125"/>
                <a:gd name="T73" fmla="*/ 140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prstDash val="solid"/>
              <a:round/>
              <a:headEnd/>
              <a:tailEnd/>
            </a:ln>
          </p:spPr>
          <p:txBody>
            <a:bodyPr/>
            <a:lstStyle/>
            <a:p>
              <a:endParaRPr lang="en-US"/>
            </a:p>
          </p:txBody>
        </p:sp>
        <p:sp>
          <p:nvSpPr>
            <p:cNvPr id="3209" name="Freeform 5350"/>
            <p:cNvSpPr>
              <a:spLocks/>
            </p:cNvSpPr>
            <p:nvPr/>
          </p:nvSpPr>
          <p:spPr bwMode="auto">
            <a:xfrm>
              <a:off x="2666" y="2358"/>
              <a:ext cx="135" cy="251"/>
            </a:xfrm>
            <a:custGeom>
              <a:avLst/>
              <a:gdLst>
                <a:gd name="T0" fmla="*/ 154 w 121"/>
                <a:gd name="T1" fmla="*/ 103 h 203"/>
                <a:gd name="T2" fmla="*/ 128 w 121"/>
                <a:gd name="T3" fmla="*/ 103 h 203"/>
                <a:gd name="T4" fmla="*/ 118 w 121"/>
                <a:gd name="T5" fmla="*/ 111 h 203"/>
                <a:gd name="T6" fmla="*/ 137 w 121"/>
                <a:gd name="T7" fmla="*/ 147 h 203"/>
                <a:gd name="T8" fmla="*/ 152 w 121"/>
                <a:gd name="T9" fmla="*/ 187 h 203"/>
                <a:gd name="T10" fmla="*/ 142 w 121"/>
                <a:gd name="T11" fmla="*/ 215 h 203"/>
                <a:gd name="T12" fmla="*/ 128 w 121"/>
                <a:gd name="T13" fmla="*/ 246 h 203"/>
                <a:gd name="T14" fmla="*/ 137 w 121"/>
                <a:gd name="T15" fmla="*/ 291 h 203"/>
                <a:gd name="T16" fmla="*/ 152 w 121"/>
                <a:gd name="T17" fmla="*/ 313 h 203"/>
                <a:gd name="T18" fmla="*/ 161 w 121"/>
                <a:gd name="T19" fmla="*/ 335 h 203"/>
                <a:gd name="T20" fmla="*/ 168 w 121"/>
                <a:gd name="T21" fmla="*/ 367 h 203"/>
                <a:gd name="T22" fmla="*/ 164 w 121"/>
                <a:gd name="T23" fmla="*/ 383 h 203"/>
                <a:gd name="T24" fmla="*/ 144 w 121"/>
                <a:gd name="T25" fmla="*/ 376 h 203"/>
                <a:gd name="T26" fmla="*/ 125 w 121"/>
                <a:gd name="T27" fmla="*/ 370 h 203"/>
                <a:gd name="T28" fmla="*/ 106 w 121"/>
                <a:gd name="T29" fmla="*/ 370 h 203"/>
                <a:gd name="T30" fmla="*/ 83 w 121"/>
                <a:gd name="T31" fmla="*/ 370 h 203"/>
                <a:gd name="T32" fmla="*/ 62 w 121"/>
                <a:gd name="T33" fmla="*/ 370 h 203"/>
                <a:gd name="T34" fmla="*/ 46 w 121"/>
                <a:gd name="T35" fmla="*/ 367 h 203"/>
                <a:gd name="T36" fmla="*/ 29 w 121"/>
                <a:gd name="T37" fmla="*/ 367 h 203"/>
                <a:gd name="T38" fmla="*/ 29 w 121"/>
                <a:gd name="T39" fmla="*/ 328 h 203"/>
                <a:gd name="T40" fmla="*/ 22 w 121"/>
                <a:gd name="T41" fmla="*/ 313 h 203"/>
                <a:gd name="T42" fmla="*/ 22 w 121"/>
                <a:gd name="T43" fmla="*/ 304 h 203"/>
                <a:gd name="T44" fmla="*/ 10 w 121"/>
                <a:gd name="T45" fmla="*/ 304 h 203"/>
                <a:gd name="T46" fmla="*/ 2 w 121"/>
                <a:gd name="T47" fmla="*/ 286 h 203"/>
                <a:gd name="T48" fmla="*/ 0 w 121"/>
                <a:gd name="T49" fmla="*/ 286 h 203"/>
                <a:gd name="T50" fmla="*/ 2 w 121"/>
                <a:gd name="T51" fmla="*/ 282 h 203"/>
                <a:gd name="T52" fmla="*/ 8 w 121"/>
                <a:gd name="T53" fmla="*/ 255 h 203"/>
                <a:gd name="T54" fmla="*/ 20 w 121"/>
                <a:gd name="T55" fmla="*/ 232 h 203"/>
                <a:gd name="T56" fmla="*/ 26 w 121"/>
                <a:gd name="T57" fmla="*/ 215 h 203"/>
                <a:gd name="T58" fmla="*/ 44 w 121"/>
                <a:gd name="T59" fmla="*/ 206 h 203"/>
                <a:gd name="T60" fmla="*/ 56 w 121"/>
                <a:gd name="T61" fmla="*/ 224 h 203"/>
                <a:gd name="T62" fmla="*/ 73 w 121"/>
                <a:gd name="T63" fmla="*/ 200 h 203"/>
                <a:gd name="T64" fmla="*/ 79 w 121"/>
                <a:gd name="T65" fmla="*/ 169 h 203"/>
                <a:gd name="T66" fmla="*/ 88 w 121"/>
                <a:gd name="T67" fmla="*/ 151 h 203"/>
                <a:gd name="T68" fmla="*/ 96 w 121"/>
                <a:gd name="T69" fmla="*/ 125 h 203"/>
                <a:gd name="T70" fmla="*/ 106 w 121"/>
                <a:gd name="T71" fmla="*/ 103 h 203"/>
                <a:gd name="T72" fmla="*/ 110 w 121"/>
                <a:gd name="T73" fmla="*/ 75 h 203"/>
                <a:gd name="T74" fmla="*/ 128 w 121"/>
                <a:gd name="T75" fmla="*/ 58 h 203"/>
                <a:gd name="T76" fmla="*/ 132 w 121"/>
                <a:gd name="T77" fmla="*/ 35 h 203"/>
                <a:gd name="T78" fmla="*/ 120 w 121"/>
                <a:gd name="T79" fmla="*/ 26 h 203"/>
                <a:gd name="T80" fmla="*/ 118 w 121"/>
                <a:gd name="T81" fmla="*/ 0 h 203"/>
                <a:gd name="T82" fmla="*/ 128 w 121"/>
                <a:gd name="T83" fmla="*/ 0 h 203"/>
                <a:gd name="T84" fmla="*/ 137 w 121"/>
                <a:gd name="T85" fmla="*/ 35 h 203"/>
                <a:gd name="T86" fmla="*/ 142 w 121"/>
                <a:gd name="T87" fmla="*/ 72 h 203"/>
                <a:gd name="T88" fmla="*/ 154 w 121"/>
                <a:gd name="T89" fmla="*/ 103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prstDash val="solid"/>
              <a:round/>
              <a:headEnd/>
              <a:tailEnd/>
            </a:ln>
          </p:spPr>
          <p:txBody>
            <a:bodyPr/>
            <a:lstStyle/>
            <a:p>
              <a:endParaRPr lang="en-US"/>
            </a:p>
          </p:txBody>
        </p:sp>
        <p:sp>
          <p:nvSpPr>
            <p:cNvPr id="3210" name="Freeform 5351"/>
            <p:cNvSpPr>
              <a:spLocks/>
            </p:cNvSpPr>
            <p:nvPr/>
          </p:nvSpPr>
          <p:spPr bwMode="auto">
            <a:xfrm>
              <a:off x="2769" y="2408"/>
              <a:ext cx="230" cy="190"/>
            </a:xfrm>
            <a:custGeom>
              <a:avLst/>
              <a:gdLst>
                <a:gd name="T0" fmla="*/ 104 w 206"/>
                <a:gd name="T1" fmla="*/ 80 h 154"/>
                <a:gd name="T2" fmla="*/ 98 w 206"/>
                <a:gd name="T3" fmla="*/ 67 h 154"/>
                <a:gd name="T4" fmla="*/ 128 w 206"/>
                <a:gd name="T5" fmla="*/ 58 h 154"/>
                <a:gd name="T6" fmla="*/ 145 w 206"/>
                <a:gd name="T7" fmla="*/ 32 h 154"/>
                <a:gd name="T8" fmla="*/ 162 w 206"/>
                <a:gd name="T9" fmla="*/ 6 h 154"/>
                <a:gd name="T10" fmla="*/ 184 w 206"/>
                <a:gd name="T11" fmla="*/ 0 h 154"/>
                <a:gd name="T12" fmla="*/ 191 w 206"/>
                <a:gd name="T13" fmla="*/ 23 h 154"/>
                <a:gd name="T14" fmla="*/ 204 w 206"/>
                <a:gd name="T15" fmla="*/ 41 h 154"/>
                <a:gd name="T16" fmla="*/ 199 w 206"/>
                <a:gd name="T17" fmla="*/ 72 h 154"/>
                <a:gd name="T18" fmla="*/ 214 w 206"/>
                <a:gd name="T19" fmla="*/ 80 h 154"/>
                <a:gd name="T20" fmla="*/ 217 w 206"/>
                <a:gd name="T21" fmla="*/ 90 h 154"/>
                <a:gd name="T22" fmla="*/ 237 w 206"/>
                <a:gd name="T23" fmla="*/ 106 h 154"/>
                <a:gd name="T24" fmla="*/ 240 w 206"/>
                <a:gd name="T25" fmla="*/ 120 h 154"/>
                <a:gd name="T26" fmla="*/ 263 w 206"/>
                <a:gd name="T27" fmla="*/ 146 h 154"/>
                <a:gd name="T28" fmla="*/ 270 w 206"/>
                <a:gd name="T29" fmla="*/ 165 h 154"/>
                <a:gd name="T30" fmla="*/ 285 w 206"/>
                <a:gd name="T31" fmla="*/ 188 h 154"/>
                <a:gd name="T32" fmla="*/ 287 w 206"/>
                <a:gd name="T33" fmla="*/ 195 h 154"/>
                <a:gd name="T34" fmla="*/ 275 w 206"/>
                <a:gd name="T35" fmla="*/ 191 h 154"/>
                <a:gd name="T36" fmla="*/ 258 w 206"/>
                <a:gd name="T37" fmla="*/ 191 h 154"/>
                <a:gd name="T38" fmla="*/ 240 w 206"/>
                <a:gd name="T39" fmla="*/ 188 h 154"/>
                <a:gd name="T40" fmla="*/ 231 w 206"/>
                <a:gd name="T41" fmla="*/ 201 h 154"/>
                <a:gd name="T42" fmla="*/ 217 w 206"/>
                <a:gd name="T43" fmla="*/ 201 h 154"/>
                <a:gd name="T44" fmla="*/ 194 w 206"/>
                <a:gd name="T45" fmla="*/ 209 h 154"/>
                <a:gd name="T46" fmla="*/ 184 w 206"/>
                <a:gd name="T47" fmla="*/ 204 h 154"/>
                <a:gd name="T48" fmla="*/ 175 w 206"/>
                <a:gd name="T49" fmla="*/ 227 h 154"/>
                <a:gd name="T50" fmla="*/ 154 w 206"/>
                <a:gd name="T51" fmla="*/ 217 h 154"/>
                <a:gd name="T52" fmla="*/ 132 w 206"/>
                <a:gd name="T53" fmla="*/ 209 h 154"/>
                <a:gd name="T54" fmla="*/ 108 w 206"/>
                <a:gd name="T55" fmla="*/ 191 h 154"/>
                <a:gd name="T56" fmla="*/ 93 w 206"/>
                <a:gd name="T57" fmla="*/ 222 h 154"/>
                <a:gd name="T58" fmla="*/ 93 w 206"/>
                <a:gd name="T59" fmla="*/ 249 h 154"/>
                <a:gd name="T60" fmla="*/ 76 w 206"/>
                <a:gd name="T61" fmla="*/ 243 h 154"/>
                <a:gd name="T62" fmla="*/ 60 w 206"/>
                <a:gd name="T63" fmla="*/ 243 h 154"/>
                <a:gd name="T64" fmla="*/ 46 w 206"/>
                <a:gd name="T65" fmla="*/ 254 h 154"/>
                <a:gd name="T66" fmla="*/ 40 w 206"/>
                <a:gd name="T67" fmla="*/ 289 h 154"/>
                <a:gd name="T68" fmla="*/ 33 w 206"/>
                <a:gd name="T69" fmla="*/ 258 h 154"/>
                <a:gd name="T70" fmla="*/ 23 w 206"/>
                <a:gd name="T71" fmla="*/ 236 h 154"/>
                <a:gd name="T72" fmla="*/ 10 w 206"/>
                <a:gd name="T73" fmla="*/ 215 h 154"/>
                <a:gd name="T74" fmla="*/ 0 w 206"/>
                <a:gd name="T75" fmla="*/ 169 h 154"/>
                <a:gd name="T76" fmla="*/ 13 w 206"/>
                <a:gd name="T77" fmla="*/ 138 h 154"/>
                <a:gd name="T78" fmla="*/ 23 w 206"/>
                <a:gd name="T79" fmla="*/ 111 h 154"/>
                <a:gd name="T80" fmla="*/ 44 w 206"/>
                <a:gd name="T81" fmla="*/ 104 h 154"/>
                <a:gd name="T82" fmla="*/ 50 w 206"/>
                <a:gd name="T83" fmla="*/ 106 h 154"/>
                <a:gd name="T84" fmla="*/ 60 w 206"/>
                <a:gd name="T85" fmla="*/ 104 h 154"/>
                <a:gd name="T86" fmla="*/ 93 w 206"/>
                <a:gd name="T87" fmla="*/ 94 h 154"/>
                <a:gd name="T88" fmla="*/ 104 w 206"/>
                <a:gd name="T89" fmla="*/ 80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prstDash val="solid"/>
              <a:round/>
              <a:headEnd/>
              <a:tailEnd/>
            </a:ln>
          </p:spPr>
          <p:txBody>
            <a:bodyPr/>
            <a:lstStyle/>
            <a:p>
              <a:endParaRPr lang="en-US"/>
            </a:p>
          </p:txBody>
        </p:sp>
        <p:sp>
          <p:nvSpPr>
            <p:cNvPr id="3211" name="Freeform 5352"/>
            <p:cNvSpPr>
              <a:spLocks/>
            </p:cNvSpPr>
            <p:nvPr/>
          </p:nvSpPr>
          <p:spPr bwMode="auto">
            <a:xfrm>
              <a:off x="2223" y="2343"/>
              <a:ext cx="48" cy="15"/>
            </a:xfrm>
            <a:custGeom>
              <a:avLst/>
              <a:gdLst>
                <a:gd name="T0" fmla="*/ 2 w 44"/>
                <a:gd name="T1" fmla="*/ 10 h 12"/>
                <a:gd name="T2" fmla="*/ 0 w 44"/>
                <a:gd name="T3" fmla="*/ 24 h 12"/>
                <a:gd name="T4" fmla="*/ 14 w 44"/>
                <a:gd name="T5" fmla="*/ 14 h 12"/>
                <a:gd name="T6" fmla="*/ 29 w 44"/>
                <a:gd name="T7" fmla="*/ 10 h 12"/>
                <a:gd name="T8" fmla="*/ 57 w 44"/>
                <a:gd name="T9" fmla="*/ 14 h 12"/>
                <a:gd name="T10" fmla="*/ 55 w 44"/>
                <a:gd name="T11" fmla="*/ 10 h 12"/>
                <a:gd name="T12" fmla="*/ 27 w 44"/>
                <a:gd name="T13" fmla="*/ 0 h 12"/>
                <a:gd name="T14" fmla="*/ 27 w 44"/>
                <a:gd name="T15" fmla="*/ 10 h 12"/>
                <a:gd name="T16" fmla="*/ 4 w 44"/>
                <a:gd name="T17" fmla="*/ 10 h 12"/>
                <a:gd name="T18" fmla="*/ 4 w 44"/>
                <a:gd name="T19" fmla="*/ 10 h 12"/>
                <a:gd name="T20" fmla="*/ 24 w 44"/>
                <a:gd name="T21" fmla="*/ 10 h 12"/>
                <a:gd name="T22" fmla="*/ 12 w 44"/>
                <a:gd name="T23" fmla="*/ 20 h 12"/>
                <a:gd name="T24" fmla="*/ 2 w 44"/>
                <a:gd name="T25" fmla="*/ 1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3212" name="Freeform 5353"/>
            <p:cNvSpPr>
              <a:spLocks/>
            </p:cNvSpPr>
            <p:nvPr/>
          </p:nvSpPr>
          <p:spPr bwMode="auto">
            <a:xfrm>
              <a:off x="2459" y="2403"/>
              <a:ext cx="77" cy="139"/>
            </a:xfrm>
            <a:custGeom>
              <a:avLst/>
              <a:gdLst>
                <a:gd name="T0" fmla="*/ 84 w 69"/>
                <a:gd name="T1" fmla="*/ 178 h 113"/>
                <a:gd name="T2" fmla="*/ 69 w 69"/>
                <a:gd name="T3" fmla="*/ 185 h 113"/>
                <a:gd name="T4" fmla="*/ 52 w 69"/>
                <a:gd name="T5" fmla="*/ 193 h 113"/>
                <a:gd name="T6" fmla="*/ 36 w 69"/>
                <a:gd name="T7" fmla="*/ 202 h 113"/>
                <a:gd name="T8" fmla="*/ 23 w 69"/>
                <a:gd name="T9" fmla="*/ 210 h 113"/>
                <a:gd name="T10" fmla="*/ 0 w 69"/>
                <a:gd name="T11" fmla="*/ 202 h 113"/>
                <a:gd name="T12" fmla="*/ 8 w 69"/>
                <a:gd name="T13" fmla="*/ 193 h 113"/>
                <a:gd name="T14" fmla="*/ 3 w 69"/>
                <a:gd name="T15" fmla="*/ 165 h 113"/>
                <a:gd name="T16" fmla="*/ 0 w 69"/>
                <a:gd name="T17" fmla="*/ 145 h 113"/>
                <a:gd name="T18" fmla="*/ 8 w 69"/>
                <a:gd name="T19" fmla="*/ 117 h 113"/>
                <a:gd name="T20" fmla="*/ 17 w 69"/>
                <a:gd name="T21" fmla="*/ 97 h 113"/>
                <a:gd name="T22" fmla="*/ 11 w 69"/>
                <a:gd name="T23" fmla="*/ 52 h 113"/>
                <a:gd name="T24" fmla="*/ 11 w 69"/>
                <a:gd name="T25" fmla="*/ 31 h 113"/>
                <a:gd name="T26" fmla="*/ 8 w 69"/>
                <a:gd name="T27" fmla="*/ 2 h 113"/>
                <a:gd name="T28" fmla="*/ 33 w 69"/>
                <a:gd name="T29" fmla="*/ 2 h 113"/>
                <a:gd name="T30" fmla="*/ 60 w 69"/>
                <a:gd name="T31" fmla="*/ 0 h 113"/>
                <a:gd name="T32" fmla="*/ 67 w 69"/>
                <a:gd name="T33" fmla="*/ 0 h 113"/>
                <a:gd name="T34" fmla="*/ 69 w 69"/>
                <a:gd name="T35" fmla="*/ 7 h 113"/>
                <a:gd name="T36" fmla="*/ 79 w 69"/>
                <a:gd name="T37" fmla="*/ 39 h 113"/>
                <a:gd name="T38" fmla="*/ 79 w 69"/>
                <a:gd name="T39" fmla="*/ 52 h 113"/>
                <a:gd name="T40" fmla="*/ 79 w 69"/>
                <a:gd name="T41" fmla="*/ 79 h 113"/>
                <a:gd name="T42" fmla="*/ 84 w 69"/>
                <a:gd name="T43" fmla="*/ 100 h 113"/>
                <a:gd name="T44" fmla="*/ 84 w 69"/>
                <a:gd name="T45" fmla="*/ 123 h 113"/>
                <a:gd name="T46" fmla="*/ 84 w 69"/>
                <a:gd name="T47" fmla="*/ 149 h 113"/>
                <a:gd name="T48" fmla="*/ 96 w 69"/>
                <a:gd name="T49" fmla="*/ 165 h 113"/>
                <a:gd name="T50" fmla="*/ 84 w 69"/>
                <a:gd name="T51" fmla="*/ 176 h 113"/>
                <a:gd name="T52" fmla="*/ 76 w 69"/>
                <a:gd name="T53" fmla="*/ 165 h 113"/>
                <a:gd name="T54" fmla="*/ 84 w 69"/>
                <a:gd name="T55" fmla="*/ 178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prstDash val="solid"/>
              <a:round/>
              <a:headEnd/>
              <a:tailEnd/>
            </a:ln>
          </p:spPr>
          <p:txBody>
            <a:bodyPr/>
            <a:lstStyle/>
            <a:p>
              <a:endParaRPr lang="en-US"/>
            </a:p>
          </p:txBody>
        </p:sp>
        <p:sp>
          <p:nvSpPr>
            <p:cNvPr id="3213" name="Freeform 5354"/>
            <p:cNvSpPr>
              <a:spLocks/>
            </p:cNvSpPr>
            <p:nvPr/>
          </p:nvSpPr>
          <p:spPr bwMode="auto">
            <a:xfrm>
              <a:off x="2252" y="2366"/>
              <a:ext cx="128" cy="120"/>
            </a:xfrm>
            <a:custGeom>
              <a:avLst/>
              <a:gdLst>
                <a:gd name="T0" fmla="*/ 144 w 115"/>
                <a:gd name="T1" fmla="*/ 46 h 97"/>
                <a:gd name="T2" fmla="*/ 139 w 115"/>
                <a:gd name="T3" fmla="*/ 56 h 97"/>
                <a:gd name="T4" fmla="*/ 144 w 115"/>
                <a:gd name="T5" fmla="*/ 56 h 97"/>
                <a:gd name="T6" fmla="*/ 154 w 115"/>
                <a:gd name="T7" fmla="*/ 85 h 97"/>
                <a:gd name="T8" fmla="*/ 149 w 115"/>
                <a:gd name="T9" fmla="*/ 111 h 97"/>
                <a:gd name="T10" fmla="*/ 156 w 115"/>
                <a:gd name="T11" fmla="*/ 118 h 97"/>
                <a:gd name="T12" fmla="*/ 156 w 115"/>
                <a:gd name="T13" fmla="*/ 125 h 97"/>
                <a:gd name="T14" fmla="*/ 158 w 115"/>
                <a:gd name="T15" fmla="*/ 135 h 97"/>
                <a:gd name="T16" fmla="*/ 156 w 115"/>
                <a:gd name="T17" fmla="*/ 144 h 97"/>
                <a:gd name="T18" fmla="*/ 149 w 115"/>
                <a:gd name="T19" fmla="*/ 147 h 97"/>
                <a:gd name="T20" fmla="*/ 149 w 115"/>
                <a:gd name="T21" fmla="*/ 161 h 97"/>
                <a:gd name="T22" fmla="*/ 144 w 115"/>
                <a:gd name="T23" fmla="*/ 174 h 97"/>
                <a:gd name="T24" fmla="*/ 144 w 115"/>
                <a:gd name="T25" fmla="*/ 174 h 97"/>
                <a:gd name="T26" fmla="*/ 136 w 115"/>
                <a:gd name="T27" fmla="*/ 174 h 97"/>
                <a:gd name="T28" fmla="*/ 127 w 115"/>
                <a:gd name="T29" fmla="*/ 183 h 97"/>
                <a:gd name="T30" fmla="*/ 122 w 115"/>
                <a:gd name="T31" fmla="*/ 181 h 97"/>
                <a:gd name="T32" fmla="*/ 118 w 115"/>
                <a:gd name="T33" fmla="*/ 144 h 97"/>
                <a:gd name="T34" fmla="*/ 102 w 115"/>
                <a:gd name="T35" fmla="*/ 144 h 97"/>
                <a:gd name="T36" fmla="*/ 95 w 115"/>
                <a:gd name="T37" fmla="*/ 147 h 97"/>
                <a:gd name="T38" fmla="*/ 98 w 115"/>
                <a:gd name="T39" fmla="*/ 121 h 97"/>
                <a:gd name="T40" fmla="*/ 85 w 115"/>
                <a:gd name="T41" fmla="*/ 89 h 97"/>
                <a:gd name="T42" fmla="*/ 56 w 115"/>
                <a:gd name="T43" fmla="*/ 104 h 97"/>
                <a:gd name="T44" fmla="*/ 39 w 115"/>
                <a:gd name="T45" fmla="*/ 125 h 97"/>
                <a:gd name="T46" fmla="*/ 36 w 115"/>
                <a:gd name="T47" fmla="*/ 111 h 97"/>
                <a:gd name="T48" fmla="*/ 29 w 115"/>
                <a:gd name="T49" fmla="*/ 109 h 97"/>
                <a:gd name="T50" fmla="*/ 29 w 115"/>
                <a:gd name="T51" fmla="*/ 98 h 97"/>
                <a:gd name="T52" fmla="*/ 20 w 115"/>
                <a:gd name="T53" fmla="*/ 89 h 97"/>
                <a:gd name="T54" fmla="*/ 10 w 115"/>
                <a:gd name="T55" fmla="*/ 72 h 97"/>
                <a:gd name="T56" fmla="*/ 10 w 115"/>
                <a:gd name="T57" fmla="*/ 69 h 97"/>
                <a:gd name="T58" fmla="*/ 10 w 115"/>
                <a:gd name="T59" fmla="*/ 69 h 97"/>
                <a:gd name="T60" fmla="*/ 4 w 115"/>
                <a:gd name="T61" fmla="*/ 58 h 97"/>
                <a:gd name="T62" fmla="*/ 0 w 115"/>
                <a:gd name="T63" fmla="*/ 63 h 97"/>
                <a:gd name="T64" fmla="*/ 2 w 115"/>
                <a:gd name="T65" fmla="*/ 63 h 97"/>
                <a:gd name="T66" fmla="*/ 4 w 115"/>
                <a:gd name="T67" fmla="*/ 46 h 97"/>
                <a:gd name="T68" fmla="*/ 24 w 115"/>
                <a:gd name="T69" fmla="*/ 37 h 97"/>
                <a:gd name="T70" fmla="*/ 24 w 115"/>
                <a:gd name="T71" fmla="*/ 19 h 97"/>
                <a:gd name="T72" fmla="*/ 29 w 115"/>
                <a:gd name="T73" fmla="*/ 0 h 97"/>
                <a:gd name="T74" fmla="*/ 48 w 115"/>
                <a:gd name="T75" fmla="*/ 9 h 97"/>
                <a:gd name="T76" fmla="*/ 77 w 115"/>
                <a:gd name="T77" fmla="*/ 9 h 97"/>
                <a:gd name="T78" fmla="*/ 77 w 115"/>
                <a:gd name="T79" fmla="*/ 19 h 97"/>
                <a:gd name="T80" fmla="*/ 90 w 115"/>
                <a:gd name="T81" fmla="*/ 19 h 97"/>
                <a:gd name="T82" fmla="*/ 98 w 115"/>
                <a:gd name="T83" fmla="*/ 24 h 97"/>
                <a:gd name="T84" fmla="*/ 110 w 115"/>
                <a:gd name="T85" fmla="*/ 24 h 97"/>
                <a:gd name="T86" fmla="*/ 122 w 115"/>
                <a:gd name="T87" fmla="*/ 14 h 97"/>
                <a:gd name="T88" fmla="*/ 127 w 115"/>
                <a:gd name="T89" fmla="*/ 9 h 97"/>
                <a:gd name="T90" fmla="*/ 134 w 115"/>
                <a:gd name="T91" fmla="*/ 37 h 97"/>
                <a:gd name="T92" fmla="*/ 144 w 115"/>
                <a:gd name="T93" fmla="*/ 46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prstDash val="solid"/>
              <a:round/>
              <a:headEnd/>
              <a:tailEnd/>
            </a:ln>
          </p:spPr>
          <p:txBody>
            <a:bodyPr/>
            <a:lstStyle/>
            <a:p>
              <a:endParaRPr lang="en-US"/>
            </a:p>
          </p:txBody>
        </p:sp>
        <p:sp>
          <p:nvSpPr>
            <p:cNvPr id="3214" name="Freeform 5355"/>
            <p:cNvSpPr>
              <a:spLocks/>
            </p:cNvSpPr>
            <p:nvPr/>
          </p:nvSpPr>
          <p:spPr bwMode="auto">
            <a:xfrm>
              <a:off x="2223" y="2366"/>
              <a:ext cx="51" cy="42"/>
            </a:xfrm>
            <a:custGeom>
              <a:avLst/>
              <a:gdLst>
                <a:gd name="T0" fmla="*/ 29 w 47"/>
                <a:gd name="T1" fmla="*/ 39 h 33"/>
                <a:gd name="T2" fmla="*/ 27 w 47"/>
                <a:gd name="T3" fmla="*/ 50 h 33"/>
                <a:gd name="T4" fmla="*/ 33 w 47"/>
                <a:gd name="T5" fmla="*/ 60 h 33"/>
                <a:gd name="T6" fmla="*/ 36 w 47"/>
                <a:gd name="T7" fmla="*/ 67 h 33"/>
                <a:gd name="T8" fmla="*/ 39 w 47"/>
                <a:gd name="T9" fmla="*/ 50 h 33"/>
                <a:gd name="T10" fmla="*/ 56 w 47"/>
                <a:gd name="T11" fmla="*/ 39 h 33"/>
                <a:gd name="T12" fmla="*/ 56 w 47"/>
                <a:gd name="T13" fmla="*/ 22 h 33"/>
                <a:gd name="T14" fmla="*/ 60 w 47"/>
                <a:gd name="T15" fmla="*/ 0 h 33"/>
                <a:gd name="T16" fmla="*/ 44 w 47"/>
                <a:gd name="T17" fmla="*/ 6 h 33"/>
                <a:gd name="T18" fmla="*/ 27 w 47"/>
                <a:gd name="T19" fmla="*/ 6 h 33"/>
                <a:gd name="T20" fmla="*/ 0 w 47"/>
                <a:gd name="T21" fmla="*/ 14 h 33"/>
                <a:gd name="T22" fmla="*/ 12 w 47"/>
                <a:gd name="T23" fmla="*/ 22 h 33"/>
                <a:gd name="T24" fmla="*/ 10 w 47"/>
                <a:gd name="T25" fmla="*/ 24 h 33"/>
                <a:gd name="T26" fmla="*/ 17 w 47"/>
                <a:gd name="T27" fmla="*/ 24 h 33"/>
                <a:gd name="T28" fmla="*/ 14 w 47"/>
                <a:gd name="T29" fmla="*/ 29 h 33"/>
                <a:gd name="T30" fmla="*/ 29 w 47"/>
                <a:gd name="T31" fmla="*/ 29 h 33"/>
                <a:gd name="T32" fmla="*/ 36 w 47"/>
                <a:gd name="T33" fmla="*/ 36 h 33"/>
                <a:gd name="T34" fmla="*/ 24 w 47"/>
                <a:gd name="T35" fmla="*/ 36 h 33"/>
                <a:gd name="T36" fmla="*/ 29 w 47"/>
                <a:gd name="T37" fmla="*/ 39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prstDash val="solid"/>
              <a:round/>
              <a:headEnd/>
              <a:tailEnd/>
            </a:ln>
          </p:spPr>
          <p:txBody>
            <a:bodyPr/>
            <a:lstStyle/>
            <a:p>
              <a:endParaRPr lang="en-US"/>
            </a:p>
          </p:txBody>
        </p:sp>
        <p:sp>
          <p:nvSpPr>
            <p:cNvPr id="3215" name="Freeform 5356"/>
            <p:cNvSpPr>
              <a:spLocks/>
            </p:cNvSpPr>
            <p:nvPr/>
          </p:nvSpPr>
          <p:spPr bwMode="auto">
            <a:xfrm>
              <a:off x="2367" y="2411"/>
              <a:ext cx="106" cy="140"/>
            </a:xfrm>
            <a:custGeom>
              <a:avLst/>
              <a:gdLst>
                <a:gd name="T0" fmla="*/ 76 w 94"/>
                <a:gd name="T1" fmla="*/ 17 h 113"/>
                <a:gd name="T2" fmla="*/ 65 w 94"/>
                <a:gd name="T3" fmla="*/ 7 h 113"/>
                <a:gd name="T4" fmla="*/ 50 w 94"/>
                <a:gd name="T5" fmla="*/ 14 h 113"/>
                <a:gd name="T6" fmla="*/ 47 w 94"/>
                <a:gd name="T7" fmla="*/ 0 h 113"/>
                <a:gd name="T8" fmla="*/ 41 w 94"/>
                <a:gd name="T9" fmla="*/ 7 h 113"/>
                <a:gd name="T10" fmla="*/ 30 w 94"/>
                <a:gd name="T11" fmla="*/ 17 h 113"/>
                <a:gd name="T12" fmla="*/ 16 w 94"/>
                <a:gd name="T13" fmla="*/ 14 h 113"/>
                <a:gd name="T14" fmla="*/ 10 w 94"/>
                <a:gd name="T15" fmla="*/ 17 h 113"/>
                <a:gd name="T16" fmla="*/ 7 w 94"/>
                <a:gd name="T17" fmla="*/ 43 h 113"/>
                <a:gd name="T18" fmla="*/ 12 w 94"/>
                <a:gd name="T19" fmla="*/ 50 h 113"/>
                <a:gd name="T20" fmla="*/ 12 w 94"/>
                <a:gd name="T21" fmla="*/ 57 h 113"/>
                <a:gd name="T22" fmla="*/ 16 w 94"/>
                <a:gd name="T23" fmla="*/ 66 h 113"/>
                <a:gd name="T24" fmla="*/ 12 w 94"/>
                <a:gd name="T25" fmla="*/ 77 h 113"/>
                <a:gd name="T26" fmla="*/ 7 w 94"/>
                <a:gd name="T27" fmla="*/ 79 h 113"/>
                <a:gd name="T28" fmla="*/ 7 w 94"/>
                <a:gd name="T29" fmla="*/ 94 h 113"/>
                <a:gd name="T30" fmla="*/ 0 w 94"/>
                <a:gd name="T31" fmla="*/ 105 h 113"/>
                <a:gd name="T32" fmla="*/ 0 w 94"/>
                <a:gd name="T33" fmla="*/ 105 h 113"/>
                <a:gd name="T34" fmla="*/ 0 w 94"/>
                <a:gd name="T35" fmla="*/ 139 h 113"/>
                <a:gd name="T36" fmla="*/ 0 w 94"/>
                <a:gd name="T37" fmla="*/ 142 h 113"/>
                <a:gd name="T38" fmla="*/ 12 w 94"/>
                <a:gd name="T39" fmla="*/ 161 h 113"/>
                <a:gd name="T40" fmla="*/ 23 w 94"/>
                <a:gd name="T41" fmla="*/ 175 h 113"/>
                <a:gd name="T42" fmla="*/ 20 w 94"/>
                <a:gd name="T43" fmla="*/ 214 h 113"/>
                <a:gd name="T44" fmla="*/ 47 w 94"/>
                <a:gd name="T45" fmla="*/ 201 h 113"/>
                <a:gd name="T46" fmla="*/ 78 w 94"/>
                <a:gd name="T47" fmla="*/ 188 h 113"/>
                <a:gd name="T48" fmla="*/ 70 w 94"/>
                <a:gd name="T49" fmla="*/ 188 h 113"/>
                <a:gd name="T50" fmla="*/ 98 w 94"/>
                <a:gd name="T51" fmla="*/ 188 h 113"/>
                <a:gd name="T52" fmla="*/ 86 w 94"/>
                <a:gd name="T53" fmla="*/ 188 h 113"/>
                <a:gd name="T54" fmla="*/ 101 w 94"/>
                <a:gd name="T55" fmla="*/ 185 h 113"/>
                <a:gd name="T56" fmla="*/ 114 w 94"/>
                <a:gd name="T57" fmla="*/ 188 h 113"/>
                <a:gd name="T58" fmla="*/ 117 w 94"/>
                <a:gd name="T59" fmla="*/ 192 h 113"/>
                <a:gd name="T60" fmla="*/ 125 w 94"/>
                <a:gd name="T61" fmla="*/ 185 h 113"/>
                <a:gd name="T62" fmla="*/ 122 w 94"/>
                <a:gd name="T63" fmla="*/ 156 h 113"/>
                <a:gd name="T64" fmla="*/ 117 w 94"/>
                <a:gd name="T65" fmla="*/ 135 h 113"/>
                <a:gd name="T66" fmla="*/ 125 w 94"/>
                <a:gd name="T67" fmla="*/ 105 h 113"/>
                <a:gd name="T68" fmla="*/ 135 w 94"/>
                <a:gd name="T69" fmla="*/ 85 h 113"/>
                <a:gd name="T70" fmla="*/ 129 w 94"/>
                <a:gd name="T71" fmla="*/ 40 h 113"/>
                <a:gd name="T72" fmla="*/ 108 w 94"/>
                <a:gd name="T73" fmla="*/ 26 h 113"/>
                <a:gd name="T74" fmla="*/ 88 w 94"/>
                <a:gd name="T75" fmla="*/ 37 h 113"/>
                <a:gd name="T76" fmla="*/ 76 w 94"/>
                <a:gd name="T77" fmla="*/ 17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prstDash val="solid"/>
              <a:round/>
              <a:headEnd/>
              <a:tailEnd/>
            </a:ln>
          </p:spPr>
          <p:txBody>
            <a:bodyPr/>
            <a:lstStyle/>
            <a:p>
              <a:endParaRPr lang="en-US"/>
            </a:p>
          </p:txBody>
        </p:sp>
        <p:sp>
          <p:nvSpPr>
            <p:cNvPr id="3216" name="Freeform 5357"/>
            <p:cNvSpPr>
              <a:spLocks/>
            </p:cNvSpPr>
            <p:nvPr/>
          </p:nvSpPr>
          <p:spPr bwMode="auto">
            <a:xfrm>
              <a:off x="2283" y="2424"/>
              <a:ext cx="53" cy="71"/>
            </a:xfrm>
            <a:custGeom>
              <a:avLst/>
              <a:gdLst>
                <a:gd name="T0" fmla="*/ 68 w 47"/>
                <a:gd name="T1" fmla="*/ 56 h 57"/>
                <a:gd name="T2" fmla="*/ 58 w 47"/>
                <a:gd name="T3" fmla="*/ 80 h 57"/>
                <a:gd name="T4" fmla="*/ 47 w 47"/>
                <a:gd name="T5" fmla="*/ 96 h 57"/>
                <a:gd name="T6" fmla="*/ 41 w 47"/>
                <a:gd name="T7" fmla="*/ 110 h 57"/>
                <a:gd name="T8" fmla="*/ 18 w 47"/>
                <a:gd name="T9" fmla="*/ 93 h 57"/>
                <a:gd name="T10" fmla="*/ 20 w 47"/>
                <a:gd name="T11" fmla="*/ 87 h 57"/>
                <a:gd name="T12" fmla="*/ 18 w 47"/>
                <a:gd name="T13" fmla="*/ 83 h 57"/>
                <a:gd name="T14" fmla="*/ 0 w 47"/>
                <a:gd name="T15" fmla="*/ 61 h 57"/>
                <a:gd name="T16" fmla="*/ 8 w 47"/>
                <a:gd name="T17" fmla="*/ 56 h 57"/>
                <a:gd name="T18" fmla="*/ 0 w 47"/>
                <a:gd name="T19" fmla="*/ 46 h 57"/>
                <a:gd name="T20" fmla="*/ 8 w 47"/>
                <a:gd name="T21" fmla="*/ 42 h 57"/>
                <a:gd name="T22" fmla="*/ 0 w 47"/>
                <a:gd name="T23" fmla="*/ 37 h 57"/>
                <a:gd name="T24" fmla="*/ 18 w 47"/>
                <a:gd name="T25" fmla="*/ 15 h 57"/>
                <a:gd name="T26" fmla="*/ 47 w 47"/>
                <a:gd name="T27" fmla="*/ 0 h 57"/>
                <a:gd name="T28" fmla="*/ 61 w 47"/>
                <a:gd name="T29" fmla="*/ 32 h 57"/>
                <a:gd name="T30" fmla="*/ 58 w 47"/>
                <a:gd name="T31" fmla="*/ 61 h 57"/>
                <a:gd name="T32" fmla="*/ 68 w 47"/>
                <a:gd name="T33" fmla="*/ 56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prstDash val="solid"/>
              <a:round/>
              <a:headEnd/>
              <a:tailEnd/>
            </a:ln>
          </p:spPr>
          <p:txBody>
            <a:bodyPr/>
            <a:lstStyle/>
            <a:p>
              <a:endParaRPr lang="en-US"/>
            </a:p>
          </p:txBody>
        </p:sp>
        <p:sp>
          <p:nvSpPr>
            <p:cNvPr id="3217" name="Freeform 5358"/>
            <p:cNvSpPr>
              <a:spLocks/>
            </p:cNvSpPr>
            <p:nvPr/>
          </p:nvSpPr>
          <p:spPr bwMode="auto">
            <a:xfrm>
              <a:off x="2513" y="2403"/>
              <a:ext cx="31" cy="110"/>
            </a:xfrm>
            <a:custGeom>
              <a:avLst/>
              <a:gdLst>
                <a:gd name="T0" fmla="*/ 16 w 28"/>
                <a:gd name="T1" fmla="*/ 2 h 89"/>
                <a:gd name="T2" fmla="*/ 0 w 28"/>
                <a:gd name="T3" fmla="*/ 0 h 89"/>
                <a:gd name="T4" fmla="*/ 2 w 28"/>
                <a:gd name="T5" fmla="*/ 7 h 89"/>
                <a:gd name="T6" fmla="*/ 12 w 28"/>
                <a:gd name="T7" fmla="*/ 40 h 89"/>
                <a:gd name="T8" fmla="*/ 12 w 28"/>
                <a:gd name="T9" fmla="*/ 53 h 89"/>
                <a:gd name="T10" fmla="*/ 12 w 28"/>
                <a:gd name="T11" fmla="*/ 79 h 89"/>
                <a:gd name="T12" fmla="*/ 16 w 28"/>
                <a:gd name="T13" fmla="*/ 103 h 89"/>
                <a:gd name="T14" fmla="*/ 16 w 28"/>
                <a:gd name="T15" fmla="*/ 125 h 89"/>
                <a:gd name="T16" fmla="*/ 16 w 28"/>
                <a:gd name="T17" fmla="*/ 151 h 89"/>
                <a:gd name="T18" fmla="*/ 28 w 28"/>
                <a:gd name="T19" fmla="*/ 168 h 89"/>
                <a:gd name="T20" fmla="*/ 38 w 28"/>
                <a:gd name="T21" fmla="*/ 164 h 89"/>
                <a:gd name="T22" fmla="*/ 38 w 28"/>
                <a:gd name="T23" fmla="*/ 142 h 89"/>
                <a:gd name="T24" fmla="*/ 38 w 28"/>
                <a:gd name="T25" fmla="*/ 115 h 89"/>
                <a:gd name="T26" fmla="*/ 35 w 28"/>
                <a:gd name="T27" fmla="*/ 89 h 89"/>
                <a:gd name="T28" fmla="*/ 35 w 28"/>
                <a:gd name="T29" fmla="*/ 66 h 89"/>
                <a:gd name="T30" fmla="*/ 31 w 28"/>
                <a:gd name="T31" fmla="*/ 33 h 89"/>
                <a:gd name="T32" fmla="*/ 20 w 28"/>
                <a:gd name="T33" fmla="*/ 17 h 89"/>
                <a:gd name="T34" fmla="*/ 22 w 28"/>
                <a:gd name="T35" fmla="*/ 2 h 89"/>
                <a:gd name="T36" fmla="*/ 16 w 28"/>
                <a:gd name="T37" fmla="*/ 2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prstDash val="solid"/>
              <a:round/>
              <a:headEnd/>
              <a:tailEnd/>
            </a:ln>
          </p:spPr>
          <p:txBody>
            <a:bodyPr/>
            <a:lstStyle/>
            <a:p>
              <a:endParaRPr lang="en-US"/>
            </a:p>
          </p:txBody>
        </p:sp>
        <p:sp>
          <p:nvSpPr>
            <p:cNvPr id="3218" name="Freeform 5359"/>
            <p:cNvSpPr>
              <a:spLocks/>
            </p:cNvSpPr>
            <p:nvPr/>
          </p:nvSpPr>
          <p:spPr bwMode="auto">
            <a:xfrm>
              <a:off x="2367" y="1831"/>
              <a:ext cx="355" cy="396"/>
            </a:xfrm>
            <a:custGeom>
              <a:avLst/>
              <a:gdLst>
                <a:gd name="T0" fmla="*/ 0 w 317"/>
                <a:gd name="T1" fmla="*/ 315 h 319"/>
                <a:gd name="T2" fmla="*/ 20 w 317"/>
                <a:gd name="T3" fmla="*/ 349 h 319"/>
                <a:gd name="T4" fmla="*/ 63 w 317"/>
                <a:gd name="T5" fmla="*/ 389 h 319"/>
                <a:gd name="T6" fmla="*/ 101 w 317"/>
                <a:gd name="T7" fmla="*/ 426 h 319"/>
                <a:gd name="T8" fmla="*/ 129 w 317"/>
                <a:gd name="T9" fmla="*/ 461 h 319"/>
                <a:gd name="T10" fmla="*/ 164 w 317"/>
                <a:gd name="T11" fmla="*/ 489 h 319"/>
                <a:gd name="T12" fmla="*/ 196 w 317"/>
                <a:gd name="T13" fmla="*/ 524 h 319"/>
                <a:gd name="T14" fmla="*/ 212 w 317"/>
                <a:gd name="T15" fmla="*/ 551 h 319"/>
                <a:gd name="T16" fmla="*/ 251 w 317"/>
                <a:gd name="T17" fmla="*/ 581 h 319"/>
                <a:gd name="T18" fmla="*/ 279 w 317"/>
                <a:gd name="T19" fmla="*/ 611 h 319"/>
                <a:gd name="T20" fmla="*/ 312 w 317"/>
                <a:gd name="T21" fmla="*/ 596 h 319"/>
                <a:gd name="T22" fmla="*/ 348 w 317"/>
                <a:gd name="T23" fmla="*/ 551 h 319"/>
                <a:gd name="T24" fmla="*/ 395 w 317"/>
                <a:gd name="T25" fmla="*/ 505 h 319"/>
                <a:gd name="T26" fmla="*/ 446 w 317"/>
                <a:gd name="T27" fmla="*/ 461 h 319"/>
                <a:gd name="T28" fmla="*/ 411 w 317"/>
                <a:gd name="T29" fmla="*/ 426 h 319"/>
                <a:gd name="T30" fmla="*/ 387 w 317"/>
                <a:gd name="T31" fmla="*/ 370 h 319"/>
                <a:gd name="T32" fmla="*/ 398 w 317"/>
                <a:gd name="T33" fmla="*/ 315 h 319"/>
                <a:gd name="T34" fmla="*/ 387 w 317"/>
                <a:gd name="T35" fmla="*/ 238 h 319"/>
                <a:gd name="T36" fmla="*/ 383 w 317"/>
                <a:gd name="T37" fmla="*/ 199 h 319"/>
                <a:gd name="T38" fmla="*/ 362 w 317"/>
                <a:gd name="T39" fmla="*/ 140 h 319"/>
                <a:gd name="T40" fmla="*/ 352 w 317"/>
                <a:gd name="T41" fmla="*/ 81 h 319"/>
                <a:gd name="T42" fmla="*/ 362 w 317"/>
                <a:gd name="T43" fmla="*/ 14 h 319"/>
                <a:gd name="T44" fmla="*/ 331 w 317"/>
                <a:gd name="T45" fmla="*/ 0 h 319"/>
                <a:gd name="T46" fmla="*/ 292 w 317"/>
                <a:gd name="T47" fmla="*/ 7 h 319"/>
                <a:gd name="T48" fmla="*/ 245 w 317"/>
                <a:gd name="T49" fmla="*/ 7 h 319"/>
                <a:gd name="T50" fmla="*/ 188 w 317"/>
                <a:gd name="T51" fmla="*/ 31 h 319"/>
                <a:gd name="T52" fmla="*/ 159 w 317"/>
                <a:gd name="T53" fmla="*/ 53 h 319"/>
                <a:gd name="T54" fmla="*/ 146 w 317"/>
                <a:gd name="T55" fmla="*/ 71 h 319"/>
                <a:gd name="T56" fmla="*/ 149 w 317"/>
                <a:gd name="T57" fmla="*/ 120 h 319"/>
                <a:gd name="T58" fmla="*/ 159 w 317"/>
                <a:gd name="T59" fmla="*/ 164 h 319"/>
                <a:gd name="T60" fmla="*/ 109 w 317"/>
                <a:gd name="T61" fmla="*/ 180 h 319"/>
                <a:gd name="T62" fmla="*/ 93 w 317"/>
                <a:gd name="T63" fmla="*/ 212 h 319"/>
                <a:gd name="T64" fmla="*/ 59 w 317"/>
                <a:gd name="T65" fmla="*/ 238 h 319"/>
                <a:gd name="T66" fmla="*/ 22 w 317"/>
                <a:gd name="T67" fmla="*/ 262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prstDash val="solid"/>
              <a:round/>
              <a:headEnd/>
              <a:tailEnd/>
            </a:ln>
          </p:spPr>
          <p:txBody>
            <a:bodyPr/>
            <a:lstStyle/>
            <a:p>
              <a:endParaRPr lang="en-US"/>
            </a:p>
          </p:txBody>
        </p:sp>
        <p:sp>
          <p:nvSpPr>
            <p:cNvPr id="3219" name="Freeform 5360"/>
            <p:cNvSpPr>
              <a:spLocks/>
            </p:cNvSpPr>
            <p:nvPr/>
          </p:nvSpPr>
          <p:spPr bwMode="auto">
            <a:xfrm>
              <a:off x="2271" y="2010"/>
              <a:ext cx="12" cy="11"/>
            </a:xfrm>
            <a:custGeom>
              <a:avLst/>
              <a:gdLst>
                <a:gd name="T0" fmla="*/ 17 w 10"/>
                <a:gd name="T1" fmla="*/ 0 h 9"/>
                <a:gd name="T2" fmla="*/ 17 w 10"/>
                <a:gd name="T3" fmla="*/ 13 h 9"/>
                <a:gd name="T4" fmla="*/ 0 w 10"/>
                <a:gd name="T5" fmla="*/ 16 h 9"/>
                <a:gd name="T6" fmla="*/ 17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10" y="0"/>
                  </a:moveTo>
                  <a:lnTo>
                    <a:pt x="10" y="7"/>
                  </a:lnTo>
                  <a:lnTo>
                    <a:pt x="0" y="9"/>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220" name="Freeform 5361"/>
            <p:cNvSpPr>
              <a:spLocks/>
            </p:cNvSpPr>
            <p:nvPr/>
          </p:nvSpPr>
          <p:spPr bwMode="auto">
            <a:xfrm>
              <a:off x="2232" y="2019"/>
              <a:ext cx="9" cy="9"/>
            </a:xfrm>
            <a:custGeom>
              <a:avLst/>
              <a:gdLst>
                <a:gd name="T0" fmla="*/ 15 w 7"/>
                <a:gd name="T1" fmla="*/ 0 h 7"/>
                <a:gd name="T2" fmla="*/ 0 w 7"/>
                <a:gd name="T3" fmla="*/ 15 h 7"/>
                <a:gd name="T4" fmla="*/ 0 w 7"/>
                <a:gd name="T5" fmla="*/ 5 h 7"/>
                <a:gd name="T6" fmla="*/ 15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0"/>
                  </a:moveTo>
                  <a:lnTo>
                    <a:pt x="0" y="7"/>
                  </a:lnTo>
                  <a:lnTo>
                    <a:pt x="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221" name="Freeform 5362"/>
            <p:cNvSpPr>
              <a:spLocks/>
            </p:cNvSpPr>
            <p:nvPr/>
          </p:nvSpPr>
          <p:spPr bwMode="auto">
            <a:xfrm>
              <a:off x="2245" y="2030"/>
              <a:ext cx="9" cy="4"/>
            </a:xfrm>
            <a:custGeom>
              <a:avLst/>
              <a:gdLst>
                <a:gd name="T0" fmla="*/ 15 w 7"/>
                <a:gd name="T1" fmla="*/ 0 h 3"/>
                <a:gd name="T2" fmla="*/ 15 w 7"/>
                <a:gd name="T3" fmla="*/ 7 h 3"/>
                <a:gd name="T4" fmla="*/ 0 w 7"/>
                <a:gd name="T5" fmla="*/ 0 h 3"/>
                <a:gd name="T6" fmla="*/ 15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7" y="3"/>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222" name="Freeform 5363"/>
            <p:cNvSpPr>
              <a:spLocks/>
            </p:cNvSpPr>
            <p:nvPr/>
          </p:nvSpPr>
          <p:spPr bwMode="auto">
            <a:xfrm>
              <a:off x="2283" y="2001"/>
              <a:ext cx="5" cy="3"/>
            </a:xfrm>
            <a:custGeom>
              <a:avLst/>
              <a:gdLst>
                <a:gd name="T0" fmla="*/ 5 w 5"/>
                <a:gd name="T1" fmla="*/ 8 h 2"/>
                <a:gd name="T2" fmla="*/ 5 w 5"/>
                <a:gd name="T3" fmla="*/ 0 h 2"/>
                <a:gd name="T4" fmla="*/ 0 w 5"/>
                <a:gd name="T5" fmla="*/ 8 h 2"/>
                <a:gd name="T6" fmla="*/ 5 w 5"/>
                <a:gd name="T7" fmla="*/ 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2"/>
                  </a:moveTo>
                  <a:lnTo>
                    <a:pt x="5" y="0"/>
                  </a:lnTo>
                  <a:lnTo>
                    <a:pt x="0" y="2"/>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3223" name="Freeform 5364"/>
            <p:cNvSpPr>
              <a:spLocks/>
            </p:cNvSpPr>
            <p:nvPr/>
          </p:nvSpPr>
          <p:spPr bwMode="auto">
            <a:xfrm>
              <a:off x="2093" y="2279"/>
              <a:ext cx="4" cy="3"/>
            </a:xfrm>
            <a:custGeom>
              <a:avLst/>
              <a:gdLst>
                <a:gd name="T0" fmla="*/ 4 w 4"/>
                <a:gd name="T1" fmla="*/ 3 h 3"/>
                <a:gd name="T2" fmla="*/ 2 w 4"/>
                <a:gd name="T3" fmla="*/ 3 h 3"/>
                <a:gd name="T4" fmla="*/ 0 w 4"/>
                <a:gd name="T5" fmla="*/ 0 h 3"/>
                <a:gd name="T6" fmla="*/ 4 w 4"/>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3"/>
                  </a:moveTo>
                  <a:lnTo>
                    <a:pt x="2" y="3"/>
                  </a:lnTo>
                  <a:lnTo>
                    <a:pt x="0"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3224" name="Freeform 5365"/>
            <p:cNvSpPr>
              <a:spLocks/>
            </p:cNvSpPr>
            <p:nvPr/>
          </p:nvSpPr>
          <p:spPr bwMode="auto">
            <a:xfrm>
              <a:off x="2426" y="1849"/>
              <a:ext cx="1" cy="2"/>
            </a:xfrm>
            <a:custGeom>
              <a:avLst/>
              <a:gdLst>
                <a:gd name="T0" fmla="*/ 0 w 1"/>
                <a:gd name="T1" fmla="*/ 2 h 2"/>
                <a:gd name="T2" fmla="*/ 0 w 1"/>
                <a:gd name="T3" fmla="*/ 0 h 2"/>
                <a:gd name="T4" fmla="*/ 0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C0C0C0"/>
            </a:solidFill>
            <a:ln w="3175">
              <a:solidFill>
                <a:srgbClr val="000000"/>
              </a:solidFill>
              <a:prstDash val="solid"/>
              <a:round/>
              <a:headEnd/>
              <a:tailEnd/>
            </a:ln>
          </p:spPr>
          <p:txBody>
            <a:bodyPr/>
            <a:lstStyle/>
            <a:p>
              <a:endParaRPr lang="en-US"/>
            </a:p>
          </p:txBody>
        </p:sp>
        <p:sp>
          <p:nvSpPr>
            <p:cNvPr id="3225" name="Freeform 5366"/>
            <p:cNvSpPr>
              <a:spLocks/>
            </p:cNvSpPr>
            <p:nvPr/>
          </p:nvSpPr>
          <p:spPr bwMode="auto">
            <a:xfrm>
              <a:off x="2676" y="1914"/>
              <a:ext cx="272" cy="304"/>
            </a:xfrm>
            <a:custGeom>
              <a:avLst/>
              <a:gdLst>
                <a:gd name="T0" fmla="*/ 318 w 244"/>
                <a:gd name="T1" fmla="*/ 465 h 246"/>
                <a:gd name="T2" fmla="*/ 318 w 244"/>
                <a:gd name="T3" fmla="*/ 446 h 246"/>
                <a:gd name="T4" fmla="*/ 338 w 244"/>
                <a:gd name="T5" fmla="*/ 446 h 246"/>
                <a:gd name="T6" fmla="*/ 338 w 244"/>
                <a:gd name="T7" fmla="*/ 409 h 246"/>
                <a:gd name="T8" fmla="*/ 336 w 244"/>
                <a:gd name="T9" fmla="*/ 378 h 246"/>
                <a:gd name="T10" fmla="*/ 336 w 244"/>
                <a:gd name="T11" fmla="*/ 347 h 246"/>
                <a:gd name="T12" fmla="*/ 336 w 244"/>
                <a:gd name="T13" fmla="*/ 318 h 246"/>
                <a:gd name="T14" fmla="*/ 331 w 244"/>
                <a:gd name="T15" fmla="*/ 285 h 246"/>
                <a:gd name="T16" fmla="*/ 328 w 244"/>
                <a:gd name="T17" fmla="*/ 253 h 246"/>
                <a:gd name="T18" fmla="*/ 328 w 244"/>
                <a:gd name="T19" fmla="*/ 222 h 246"/>
                <a:gd name="T20" fmla="*/ 328 w 244"/>
                <a:gd name="T21" fmla="*/ 187 h 246"/>
                <a:gd name="T22" fmla="*/ 326 w 244"/>
                <a:gd name="T23" fmla="*/ 154 h 246"/>
                <a:gd name="T24" fmla="*/ 322 w 244"/>
                <a:gd name="T25" fmla="*/ 129 h 246"/>
                <a:gd name="T26" fmla="*/ 322 w 244"/>
                <a:gd name="T27" fmla="*/ 103 h 246"/>
                <a:gd name="T28" fmla="*/ 322 w 244"/>
                <a:gd name="T29" fmla="*/ 75 h 246"/>
                <a:gd name="T30" fmla="*/ 326 w 244"/>
                <a:gd name="T31" fmla="*/ 53 h 246"/>
                <a:gd name="T32" fmla="*/ 312 w 244"/>
                <a:gd name="T33" fmla="*/ 43 h 246"/>
                <a:gd name="T34" fmla="*/ 279 w 244"/>
                <a:gd name="T35" fmla="*/ 31 h 246"/>
                <a:gd name="T36" fmla="*/ 275 w 244"/>
                <a:gd name="T37" fmla="*/ 17 h 246"/>
                <a:gd name="T38" fmla="*/ 250 w 244"/>
                <a:gd name="T39" fmla="*/ 7 h 246"/>
                <a:gd name="T40" fmla="*/ 237 w 244"/>
                <a:gd name="T41" fmla="*/ 23 h 246"/>
                <a:gd name="T42" fmla="*/ 220 w 244"/>
                <a:gd name="T43" fmla="*/ 40 h 246"/>
                <a:gd name="T44" fmla="*/ 220 w 244"/>
                <a:gd name="T45" fmla="*/ 85 h 246"/>
                <a:gd name="T46" fmla="*/ 196 w 244"/>
                <a:gd name="T47" fmla="*/ 98 h 246"/>
                <a:gd name="T48" fmla="*/ 174 w 244"/>
                <a:gd name="T49" fmla="*/ 85 h 246"/>
                <a:gd name="T50" fmla="*/ 152 w 244"/>
                <a:gd name="T51" fmla="*/ 65 h 246"/>
                <a:gd name="T52" fmla="*/ 124 w 244"/>
                <a:gd name="T53" fmla="*/ 63 h 246"/>
                <a:gd name="T54" fmla="*/ 116 w 244"/>
                <a:gd name="T55" fmla="*/ 31 h 246"/>
                <a:gd name="T56" fmla="*/ 94 w 244"/>
                <a:gd name="T57" fmla="*/ 23 h 246"/>
                <a:gd name="T58" fmla="*/ 72 w 244"/>
                <a:gd name="T59" fmla="*/ 14 h 246"/>
                <a:gd name="T60" fmla="*/ 40 w 244"/>
                <a:gd name="T61" fmla="*/ 0 h 246"/>
                <a:gd name="T62" fmla="*/ 40 w 244"/>
                <a:gd name="T63" fmla="*/ 31 h 246"/>
                <a:gd name="T64" fmla="*/ 26 w 244"/>
                <a:gd name="T65" fmla="*/ 43 h 246"/>
                <a:gd name="T66" fmla="*/ 10 w 244"/>
                <a:gd name="T67" fmla="*/ 63 h 246"/>
                <a:gd name="T68" fmla="*/ 10 w 244"/>
                <a:gd name="T69" fmla="*/ 89 h 246"/>
                <a:gd name="T70" fmla="*/ 0 w 244"/>
                <a:gd name="T71" fmla="*/ 103 h 246"/>
                <a:gd name="T72" fmla="*/ 0 w 244"/>
                <a:gd name="T73" fmla="*/ 111 h 246"/>
                <a:gd name="T74" fmla="*/ 8 w 244"/>
                <a:gd name="T75" fmla="*/ 151 h 246"/>
                <a:gd name="T76" fmla="*/ 10 w 244"/>
                <a:gd name="T77" fmla="*/ 187 h 246"/>
                <a:gd name="T78" fmla="*/ 10 w 244"/>
                <a:gd name="T79" fmla="*/ 226 h 246"/>
                <a:gd name="T80" fmla="*/ 0 w 244"/>
                <a:gd name="T81" fmla="*/ 240 h 246"/>
                <a:gd name="T82" fmla="*/ 13 w 244"/>
                <a:gd name="T83" fmla="*/ 267 h 246"/>
                <a:gd name="T84" fmla="*/ 23 w 244"/>
                <a:gd name="T85" fmla="*/ 295 h 246"/>
                <a:gd name="T86" fmla="*/ 46 w 244"/>
                <a:gd name="T87" fmla="*/ 303 h 246"/>
                <a:gd name="T88" fmla="*/ 57 w 244"/>
                <a:gd name="T89" fmla="*/ 330 h 246"/>
                <a:gd name="T90" fmla="*/ 88 w 244"/>
                <a:gd name="T91" fmla="*/ 337 h 246"/>
                <a:gd name="T92" fmla="*/ 106 w 244"/>
                <a:gd name="T93" fmla="*/ 357 h 246"/>
                <a:gd name="T94" fmla="*/ 122 w 244"/>
                <a:gd name="T95" fmla="*/ 344 h 246"/>
                <a:gd name="T96" fmla="*/ 142 w 244"/>
                <a:gd name="T97" fmla="*/ 330 h 246"/>
                <a:gd name="T98" fmla="*/ 165 w 244"/>
                <a:gd name="T99" fmla="*/ 344 h 246"/>
                <a:gd name="T100" fmla="*/ 186 w 244"/>
                <a:gd name="T101" fmla="*/ 361 h 246"/>
                <a:gd name="T102" fmla="*/ 206 w 244"/>
                <a:gd name="T103" fmla="*/ 378 h 246"/>
                <a:gd name="T104" fmla="*/ 230 w 244"/>
                <a:gd name="T105" fmla="*/ 397 h 246"/>
                <a:gd name="T106" fmla="*/ 253 w 244"/>
                <a:gd name="T107" fmla="*/ 409 h 246"/>
                <a:gd name="T108" fmla="*/ 273 w 244"/>
                <a:gd name="T109" fmla="*/ 429 h 246"/>
                <a:gd name="T110" fmla="*/ 294 w 244"/>
                <a:gd name="T111" fmla="*/ 446 h 246"/>
                <a:gd name="T112" fmla="*/ 318 w 244"/>
                <a:gd name="T113" fmla="*/ 465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prstDash val="solid"/>
              <a:round/>
              <a:headEnd/>
              <a:tailEnd/>
            </a:ln>
          </p:spPr>
          <p:txBody>
            <a:bodyPr/>
            <a:lstStyle/>
            <a:p>
              <a:endParaRPr lang="en-US"/>
            </a:p>
          </p:txBody>
        </p:sp>
        <p:sp>
          <p:nvSpPr>
            <p:cNvPr id="3226" name="Freeform 5367"/>
            <p:cNvSpPr>
              <a:spLocks/>
            </p:cNvSpPr>
            <p:nvPr/>
          </p:nvSpPr>
          <p:spPr bwMode="auto">
            <a:xfrm>
              <a:off x="2301" y="2094"/>
              <a:ext cx="287" cy="328"/>
            </a:xfrm>
            <a:custGeom>
              <a:avLst/>
              <a:gdLst>
                <a:gd name="T0" fmla="*/ 78 w 258"/>
                <a:gd name="T1" fmla="*/ 472 h 265"/>
                <a:gd name="T2" fmla="*/ 92 w 258"/>
                <a:gd name="T3" fmla="*/ 503 h 265"/>
                <a:gd name="T4" fmla="*/ 111 w 258"/>
                <a:gd name="T5" fmla="*/ 503 h 265"/>
                <a:gd name="T6" fmla="*/ 128 w 258"/>
                <a:gd name="T7" fmla="*/ 485 h 265"/>
                <a:gd name="T8" fmla="*/ 145 w 258"/>
                <a:gd name="T9" fmla="*/ 494 h 265"/>
                <a:gd name="T10" fmla="*/ 157 w 258"/>
                <a:gd name="T11" fmla="*/ 439 h 265"/>
                <a:gd name="T12" fmla="*/ 174 w 258"/>
                <a:gd name="T13" fmla="*/ 413 h 265"/>
                <a:gd name="T14" fmla="*/ 194 w 258"/>
                <a:gd name="T15" fmla="*/ 405 h 265"/>
                <a:gd name="T16" fmla="*/ 199 w 258"/>
                <a:gd name="T17" fmla="*/ 386 h 265"/>
                <a:gd name="T18" fmla="*/ 219 w 258"/>
                <a:gd name="T19" fmla="*/ 368 h 265"/>
                <a:gd name="T20" fmla="*/ 247 w 258"/>
                <a:gd name="T21" fmla="*/ 337 h 265"/>
                <a:gd name="T22" fmla="*/ 274 w 258"/>
                <a:gd name="T23" fmla="*/ 342 h 265"/>
                <a:gd name="T24" fmla="*/ 317 w 258"/>
                <a:gd name="T25" fmla="*/ 328 h 265"/>
                <a:gd name="T26" fmla="*/ 353 w 258"/>
                <a:gd name="T27" fmla="*/ 302 h 265"/>
                <a:gd name="T28" fmla="*/ 355 w 258"/>
                <a:gd name="T29" fmla="*/ 246 h 265"/>
                <a:gd name="T30" fmla="*/ 355 w 258"/>
                <a:gd name="T31" fmla="*/ 202 h 265"/>
                <a:gd name="T32" fmla="*/ 329 w 258"/>
                <a:gd name="T33" fmla="*/ 175 h 265"/>
                <a:gd name="T34" fmla="*/ 290 w 258"/>
                <a:gd name="T35" fmla="*/ 144 h 265"/>
                <a:gd name="T36" fmla="*/ 274 w 258"/>
                <a:gd name="T37" fmla="*/ 118 h 265"/>
                <a:gd name="T38" fmla="*/ 243 w 258"/>
                <a:gd name="T39" fmla="*/ 82 h 265"/>
                <a:gd name="T40" fmla="*/ 209 w 258"/>
                <a:gd name="T41" fmla="*/ 56 h 265"/>
                <a:gd name="T42" fmla="*/ 180 w 258"/>
                <a:gd name="T43" fmla="*/ 19 h 265"/>
                <a:gd name="T44" fmla="*/ 145 w 258"/>
                <a:gd name="T45" fmla="*/ 0 h 265"/>
                <a:gd name="T46" fmla="*/ 128 w 258"/>
                <a:gd name="T47" fmla="*/ 37 h 265"/>
                <a:gd name="T48" fmla="*/ 131 w 258"/>
                <a:gd name="T49" fmla="*/ 111 h 265"/>
                <a:gd name="T50" fmla="*/ 137 w 258"/>
                <a:gd name="T51" fmla="*/ 181 h 265"/>
                <a:gd name="T52" fmla="*/ 145 w 258"/>
                <a:gd name="T53" fmla="*/ 256 h 265"/>
                <a:gd name="T54" fmla="*/ 150 w 258"/>
                <a:gd name="T55" fmla="*/ 296 h 265"/>
                <a:gd name="T56" fmla="*/ 128 w 258"/>
                <a:gd name="T57" fmla="*/ 322 h 265"/>
                <a:gd name="T58" fmla="*/ 86 w 258"/>
                <a:gd name="T59" fmla="*/ 322 h 265"/>
                <a:gd name="T60" fmla="*/ 62 w 258"/>
                <a:gd name="T61" fmla="*/ 322 h 265"/>
                <a:gd name="T62" fmla="*/ 30 w 258"/>
                <a:gd name="T63" fmla="*/ 333 h 265"/>
                <a:gd name="T64" fmla="*/ 8 w 258"/>
                <a:gd name="T65" fmla="*/ 350 h 265"/>
                <a:gd name="T66" fmla="*/ 8 w 258"/>
                <a:gd name="T67" fmla="*/ 381 h 265"/>
                <a:gd name="T68" fmla="*/ 16 w 258"/>
                <a:gd name="T69" fmla="*/ 426 h 265"/>
                <a:gd name="T70" fmla="*/ 30 w 258"/>
                <a:gd name="T71" fmla="*/ 437 h 265"/>
                <a:gd name="T72" fmla="*/ 49 w 258"/>
                <a:gd name="T73" fmla="*/ 439 h 265"/>
                <a:gd name="T74" fmla="*/ 66 w 258"/>
                <a:gd name="T75" fmla="*/ 426 h 265"/>
                <a:gd name="T76" fmla="*/ 83 w 258"/>
                <a:gd name="T77" fmla="*/ 463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prstDash val="solid"/>
              <a:round/>
              <a:headEnd/>
              <a:tailEnd/>
            </a:ln>
          </p:spPr>
          <p:txBody>
            <a:bodyPr/>
            <a:lstStyle/>
            <a:p>
              <a:endParaRPr lang="en-US"/>
            </a:p>
          </p:txBody>
        </p:sp>
        <p:sp>
          <p:nvSpPr>
            <p:cNvPr id="3227" name="Freeform 5368"/>
            <p:cNvSpPr>
              <a:spLocks/>
            </p:cNvSpPr>
            <p:nvPr/>
          </p:nvSpPr>
          <p:spPr bwMode="auto">
            <a:xfrm>
              <a:off x="2753" y="1854"/>
              <a:ext cx="3" cy="1"/>
            </a:xfrm>
            <a:custGeom>
              <a:avLst/>
              <a:gdLst>
                <a:gd name="T0" fmla="*/ 8 w 2"/>
                <a:gd name="T1" fmla="*/ 0 h 1"/>
                <a:gd name="T2" fmla="*/ 8 w 2"/>
                <a:gd name="T3" fmla="*/ 0 h 1"/>
                <a:gd name="T4" fmla="*/ 0 w 2"/>
                <a:gd name="T5" fmla="*/ 0 h 1"/>
                <a:gd name="T6" fmla="*/ 8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0033CC"/>
            </a:solidFill>
            <a:ln w="3175">
              <a:solidFill>
                <a:srgbClr val="000000"/>
              </a:solidFill>
              <a:prstDash val="solid"/>
              <a:round/>
              <a:headEnd/>
              <a:tailEnd/>
            </a:ln>
          </p:spPr>
          <p:txBody>
            <a:bodyPr/>
            <a:lstStyle/>
            <a:p>
              <a:endParaRPr lang="en-US"/>
            </a:p>
          </p:txBody>
        </p:sp>
        <p:sp>
          <p:nvSpPr>
            <p:cNvPr id="3228" name="Freeform 5369"/>
            <p:cNvSpPr>
              <a:spLocks/>
            </p:cNvSpPr>
            <p:nvPr/>
          </p:nvSpPr>
          <p:spPr bwMode="auto">
            <a:xfrm>
              <a:off x="2223" y="2044"/>
              <a:ext cx="209" cy="279"/>
            </a:xfrm>
            <a:custGeom>
              <a:avLst/>
              <a:gdLst>
                <a:gd name="T0" fmla="*/ 12 w 189"/>
                <a:gd name="T1" fmla="*/ 371 h 225"/>
                <a:gd name="T2" fmla="*/ 4 w 189"/>
                <a:gd name="T3" fmla="*/ 383 h 225"/>
                <a:gd name="T4" fmla="*/ 12 w 189"/>
                <a:gd name="T5" fmla="*/ 343 h 225"/>
                <a:gd name="T6" fmla="*/ 14 w 189"/>
                <a:gd name="T7" fmla="*/ 301 h 225"/>
                <a:gd name="T8" fmla="*/ 12 w 189"/>
                <a:gd name="T9" fmla="*/ 270 h 225"/>
                <a:gd name="T10" fmla="*/ 12 w 189"/>
                <a:gd name="T11" fmla="*/ 236 h 225"/>
                <a:gd name="T12" fmla="*/ 0 w 189"/>
                <a:gd name="T13" fmla="*/ 212 h 225"/>
                <a:gd name="T14" fmla="*/ 0 w 189"/>
                <a:gd name="T15" fmla="*/ 222 h 225"/>
                <a:gd name="T16" fmla="*/ 0 w 189"/>
                <a:gd name="T17" fmla="*/ 201 h 225"/>
                <a:gd name="T18" fmla="*/ 22 w 189"/>
                <a:gd name="T19" fmla="*/ 201 h 225"/>
                <a:gd name="T20" fmla="*/ 40 w 189"/>
                <a:gd name="T21" fmla="*/ 201 h 225"/>
                <a:gd name="T22" fmla="*/ 64 w 189"/>
                <a:gd name="T23" fmla="*/ 201 h 225"/>
                <a:gd name="T24" fmla="*/ 82 w 189"/>
                <a:gd name="T25" fmla="*/ 201 h 225"/>
                <a:gd name="T26" fmla="*/ 82 w 189"/>
                <a:gd name="T27" fmla="*/ 175 h 225"/>
                <a:gd name="T28" fmla="*/ 85 w 189"/>
                <a:gd name="T29" fmla="*/ 145 h 225"/>
                <a:gd name="T30" fmla="*/ 105 w 189"/>
                <a:gd name="T31" fmla="*/ 133 h 225"/>
                <a:gd name="T32" fmla="*/ 105 w 189"/>
                <a:gd name="T33" fmla="*/ 86 h 225"/>
                <a:gd name="T34" fmla="*/ 107 w 189"/>
                <a:gd name="T35" fmla="*/ 46 h 225"/>
                <a:gd name="T36" fmla="*/ 125 w 189"/>
                <a:gd name="T37" fmla="*/ 46 h 225"/>
                <a:gd name="T38" fmla="*/ 140 w 189"/>
                <a:gd name="T39" fmla="*/ 46 h 225"/>
                <a:gd name="T40" fmla="*/ 159 w 189"/>
                <a:gd name="T41" fmla="*/ 46 h 225"/>
                <a:gd name="T42" fmla="*/ 176 w 189"/>
                <a:gd name="T43" fmla="*/ 46 h 225"/>
                <a:gd name="T44" fmla="*/ 176 w 189"/>
                <a:gd name="T45" fmla="*/ 0 h 225"/>
                <a:gd name="T46" fmla="*/ 195 w 189"/>
                <a:gd name="T47" fmla="*/ 19 h 225"/>
                <a:gd name="T48" fmla="*/ 215 w 189"/>
                <a:gd name="T49" fmla="*/ 40 h 225"/>
                <a:gd name="T50" fmla="*/ 238 w 189"/>
                <a:gd name="T51" fmla="*/ 58 h 225"/>
                <a:gd name="T52" fmla="*/ 255 w 189"/>
                <a:gd name="T53" fmla="*/ 77 h 225"/>
                <a:gd name="T54" fmla="*/ 238 w 189"/>
                <a:gd name="T55" fmla="*/ 77 h 225"/>
                <a:gd name="T56" fmla="*/ 220 w 189"/>
                <a:gd name="T57" fmla="*/ 77 h 225"/>
                <a:gd name="T58" fmla="*/ 220 w 189"/>
                <a:gd name="T59" fmla="*/ 113 h 225"/>
                <a:gd name="T60" fmla="*/ 222 w 189"/>
                <a:gd name="T61" fmla="*/ 153 h 225"/>
                <a:gd name="T62" fmla="*/ 222 w 189"/>
                <a:gd name="T63" fmla="*/ 190 h 225"/>
                <a:gd name="T64" fmla="*/ 227 w 189"/>
                <a:gd name="T65" fmla="*/ 222 h 225"/>
                <a:gd name="T66" fmla="*/ 230 w 189"/>
                <a:gd name="T67" fmla="*/ 257 h 225"/>
                <a:gd name="T68" fmla="*/ 232 w 189"/>
                <a:gd name="T69" fmla="*/ 294 h 225"/>
                <a:gd name="T70" fmla="*/ 238 w 189"/>
                <a:gd name="T71" fmla="*/ 334 h 225"/>
                <a:gd name="T72" fmla="*/ 238 w 189"/>
                <a:gd name="T73" fmla="*/ 371 h 225"/>
                <a:gd name="T74" fmla="*/ 242 w 189"/>
                <a:gd name="T75" fmla="*/ 373 h 225"/>
                <a:gd name="T76" fmla="*/ 240 w 189"/>
                <a:gd name="T77" fmla="*/ 399 h 225"/>
                <a:gd name="T78" fmla="*/ 220 w 189"/>
                <a:gd name="T79" fmla="*/ 399 h 225"/>
                <a:gd name="T80" fmla="*/ 197 w 189"/>
                <a:gd name="T81" fmla="*/ 399 h 225"/>
                <a:gd name="T82" fmla="*/ 178 w 189"/>
                <a:gd name="T83" fmla="*/ 399 h 225"/>
                <a:gd name="T84" fmla="*/ 155 w 189"/>
                <a:gd name="T85" fmla="*/ 399 h 225"/>
                <a:gd name="T86" fmla="*/ 155 w 189"/>
                <a:gd name="T87" fmla="*/ 399 h 225"/>
                <a:gd name="T88" fmla="*/ 127 w 189"/>
                <a:gd name="T89" fmla="*/ 405 h 225"/>
                <a:gd name="T90" fmla="*/ 125 w 189"/>
                <a:gd name="T91" fmla="*/ 410 h 225"/>
                <a:gd name="T92" fmla="*/ 112 w 189"/>
                <a:gd name="T93" fmla="*/ 399 h 225"/>
                <a:gd name="T94" fmla="*/ 102 w 189"/>
                <a:gd name="T95" fmla="*/ 429 h 225"/>
                <a:gd name="T96" fmla="*/ 94 w 189"/>
                <a:gd name="T97" fmla="*/ 429 h 225"/>
                <a:gd name="T98" fmla="*/ 80 w 189"/>
                <a:gd name="T99" fmla="*/ 399 h 225"/>
                <a:gd name="T100" fmla="*/ 64 w 189"/>
                <a:gd name="T101" fmla="*/ 379 h 225"/>
                <a:gd name="T102" fmla="*/ 44 w 189"/>
                <a:gd name="T103" fmla="*/ 360 h 225"/>
                <a:gd name="T104" fmla="*/ 28 w 189"/>
                <a:gd name="T105" fmla="*/ 366 h 225"/>
                <a:gd name="T106" fmla="*/ 12 w 189"/>
                <a:gd name="T107" fmla="*/ 371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prstDash val="solid"/>
              <a:round/>
              <a:headEnd/>
              <a:tailEnd/>
            </a:ln>
          </p:spPr>
          <p:txBody>
            <a:bodyPr/>
            <a:lstStyle/>
            <a:p>
              <a:endParaRPr lang="en-US"/>
            </a:p>
          </p:txBody>
        </p:sp>
        <p:sp>
          <p:nvSpPr>
            <p:cNvPr id="3229" name="Freeform 5370"/>
            <p:cNvSpPr>
              <a:spLocks/>
            </p:cNvSpPr>
            <p:nvPr/>
          </p:nvSpPr>
          <p:spPr bwMode="auto">
            <a:xfrm>
              <a:off x="2291" y="1854"/>
              <a:ext cx="209" cy="182"/>
            </a:xfrm>
            <a:custGeom>
              <a:avLst/>
              <a:gdLst>
                <a:gd name="T0" fmla="*/ 135 w 187"/>
                <a:gd name="T1" fmla="*/ 69 h 147"/>
                <a:gd name="T2" fmla="*/ 111 w 187"/>
                <a:gd name="T3" fmla="*/ 85 h 147"/>
                <a:gd name="T4" fmla="*/ 96 w 187"/>
                <a:gd name="T5" fmla="*/ 104 h 147"/>
                <a:gd name="T6" fmla="*/ 86 w 187"/>
                <a:gd name="T7" fmla="*/ 130 h 147"/>
                <a:gd name="T8" fmla="*/ 75 w 187"/>
                <a:gd name="T9" fmla="*/ 158 h 147"/>
                <a:gd name="T10" fmla="*/ 75 w 187"/>
                <a:gd name="T11" fmla="*/ 184 h 147"/>
                <a:gd name="T12" fmla="*/ 66 w 187"/>
                <a:gd name="T13" fmla="*/ 213 h 147"/>
                <a:gd name="T14" fmla="*/ 56 w 187"/>
                <a:gd name="T15" fmla="*/ 233 h 147"/>
                <a:gd name="T16" fmla="*/ 44 w 187"/>
                <a:gd name="T17" fmla="*/ 246 h 147"/>
                <a:gd name="T18" fmla="*/ 26 w 187"/>
                <a:gd name="T19" fmla="*/ 265 h 147"/>
                <a:gd name="T20" fmla="*/ 0 w 187"/>
                <a:gd name="T21" fmla="*/ 279 h 147"/>
                <a:gd name="T22" fmla="*/ 26 w 187"/>
                <a:gd name="T23" fmla="*/ 279 h 147"/>
                <a:gd name="T24" fmla="*/ 46 w 187"/>
                <a:gd name="T25" fmla="*/ 279 h 147"/>
                <a:gd name="T26" fmla="*/ 73 w 187"/>
                <a:gd name="T27" fmla="*/ 279 h 147"/>
                <a:gd name="T28" fmla="*/ 96 w 187"/>
                <a:gd name="T29" fmla="*/ 279 h 147"/>
                <a:gd name="T30" fmla="*/ 103 w 187"/>
                <a:gd name="T31" fmla="*/ 243 h 147"/>
                <a:gd name="T32" fmla="*/ 118 w 187"/>
                <a:gd name="T33" fmla="*/ 225 h 147"/>
                <a:gd name="T34" fmla="*/ 135 w 187"/>
                <a:gd name="T35" fmla="*/ 213 h 147"/>
                <a:gd name="T36" fmla="*/ 155 w 187"/>
                <a:gd name="T37" fmla="*/ 202 h 147"/>
                <a:gd name="T38" fmla="*/ 174 w 187"/>
                <a:gd name="T39" fmla="*/ 193 h 147"/>
                <a:gd name="T40" fmla="*/ 189 w 187"/>
                <a:gd name="T41" fmla="*/ 176 h 147"/>
                <a:gd name="T42" fmla="*/ 205 w 187"/>
                <a:gd name="T43" fmla="*/ 162 h 147"/>
                <a:gd name="T44" fmla="*/ 205 w 187"/>
                <a:gd name="T45" fmla="*/ 144 h 147"/>
                <a:gd name="T46" fmla="*/ 232 w 187"/>
                <a:gd name="T47" fmla="*/ 130 h 147"/>
                <a:gd name="T48" fmla="*/ 254 w 187"/>
                <a:gd name="T49" fmla="*/ 128 h 147"/>
                <a:gd name="T50" fmla="*/ 262 w 187"/>
                <a:gd name="T51" fmla="*/ 114 h 147"/>
                <a:gd name="T52" fmla="*/ 245 w 187"/>
                <a:gd name="T53" fmla="*/ 85 h 147"/>
                <a:gd name="T54" fmla="*/ 245 w 187"/>
                <a:gd name="T55" fmla="*/ 64 h 147"/>
                <a:gd name="T56" fmla="*/ 241 w 187"/>
                <a:gd name="T57" fmla="*/ 37 h 147"/>
                <a:gd name="T58" fmla="*/ 235 w 187"/>
                <a:gd name="T59" fmla="*/ 30 h 147"/>
                <a:gd name="T60" fmla="*/ 222 w 187"/>
                <a:gd name="T61" fmla="*/ 24 h 147"/>
                <a:gd name="T62" fmla="*/ 215 w 187"/>
                <a:gd name="T63" fmla="*/ 24 h 147"/>
                <a:gd name="T64" fmla="*/ 179 w 187"/>
                <a:gd name="T65" fmla="*/ 19 h 147"/>
                <a:gd name="T66" fmla="*/ 169 w 187"/>
                <a:gd name="T67" fmla="*/ 0 h 147"/>
                <a:gd name="T68" fmla="*/ 155 w 187"/>
                <a:gd name="T69" fmla="*/ 15 h 147"/>
                <a:gd name="T70" fmla="*/ 145 w 187"/>
                <a:gd name="T71" fmla="*/ 41 h 147"/>
                <a:gd name="T72" fmla="*/ 135 w 187"/>
                <a:gd name="T73" fmla="*/ 69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prstDash val="solid"/>
              <a:round/>
              <a:headEnd/>
              <a:tailEnd/>
            </a:ln>
          </p:spPr>
          <p:txBody>
            <a:bodyPr/>
            <a:lstStyle/>
            <a:p>
              <a:endParaRPr lang="en-US"/>
            </a:p>
          </p:txBody>
        </p:sp>
        <p:sp>
          <p:nvSpPr>
            <p:cNvPr id="3230" name="Freeform 5371"/>
            <p:cNvSpPr>
              <a:spLocks/>
            </p:cNvSpPr>
            <p:nvPr/>
          </p:nvSpPr>
          <p:spPr bwMode="auto">
            <a:xfrm>
              <a:off x="2518" y="2130"/>
              <a:ext cx="275" cy="260"/>
            </a:xfrm>
            <a:custGeom>
              <a:avLst/>
              <a:gdLst>
                <a:gd name="T0" fmla="*/ 40 w 246"/>
                <a:gd name="T1" fmla="*/ 362 h 210"/>
                <a:gd name="T2" fmla="*/ 34 w 246"/>
                <a:gd name="T3" fmla="*/ 362 h 210"/>
                <a:gd name="T4" fmla="*/ 17 w 246"/>
                <a:gd name="T5" fmla="*/ 349 h 210"/>
                <a:gd name="T6" fmla="*/ 21 w 246"/>
                <a:gd name="T7" fmla="*/ 340 h 210"/>
                <a:gd name="T8" fmla="*/ 23 w 246"/>
                <a:gd name="T9" fmla="*/ 340 h 210"/>
                <a:gd name="T10" fmla="*/ 8 w 246"/>
                <a:gd name="T11" fmla="*/ 313 h 210"/>
                <a:gd name="T12" fmla="*/ 0 w 246"/>
                <a:gd name="T13" fmla="*/ 287 h 210"/>
                <a:gd name="T14" fmla="*/ 8 w 246"/>
                <a:gd name="T15" fmla="*/ 287 h 210"/>
                <a:gd name="T16" fmla="*/ 26 w 246"/>
                <a:gd name="T17" fmla="*/ 272 h 210"/>
                <a:gd name="T18" fmla="*/ 50 w 246"/>
                <a:gd name="T19" fmla="*/ 272 h 210"/>
                <a:gd name="T20" fmla="*/ 73 w 246"/>
                <a:gd name="T21" fmla="*/ 272 h 210"/>
                <a:gd name="T22" fmla="*/ 86 w 246"/>
                <a:gd name="T23" fmla="*/ 246 h 210"/>
                <a:gd name="T24" fmla="*/ 86 w 246"/>
                <a:gd name="T25" fmla="*/ 218 h 210"/>
                <a:gd name="T26" fmla="*/ 89 w 246"/>
                <a:gd name="T27" fmla="*/ 192 h 210"/>
                <a:gd name="T28" fmla="*/ 89 w 246"/>
                <a:gd name="T29" fmla="*/ 168 h 210"/>
                <a:gd name="T30" fmla="*/ 89 w 246"/>
                <a:gd name="T31" fmla="*/ 149 h 210"/>
                <a:gd name="T32" fmla="*/ 106 w 246"/>
                <a:gd name="T33" fmla="*/ 137 h 210"/>
                <a:gd name="T34" fmla="*/ 123 w 246"/>
                <a:gd name="T35" fmla="*/ 135 h 210"/>
                <a:gd name="T36" fmla="*/ 142 w 246"/>
                <a:gd name="T37" fmla="*/ 111 h 210"/>
                <a:gd name="T38" fmla="*/ 159 w 246"/>
                <a:gd name="T39" fmla="*/ 89 h 210"/>
                <a:gd name="T40" fmla="*/ 182 w 246"/>
                <a:gd name="T41" fmla="*/ 66 h 210"/>
                <a:gd name="T42" fmla="*/ 205 w 246"/>
                <a:gd name="T43" fmla="*/ 43 h 210"/>
                <a:gd name="T44" fmla="*/ 233 w 246"/>
                <a:gd name="T45" fmla="*/ 21 h 210"/>
                <a:gd name="T46" fmla="*/ 256 w 246"/>
                <a:gd name="T47" fmla="*/ 0 h 210"/>
                <a:gd name="T48" fmla="*/ 287 w 246"/>
                <a:gd name="T49" fmla="*/ 7 h 210"/>
                <a:gd name="T50" fmla="*/ 305 w 246"/>
                <a:gd name="T51" fmla="*/ 26 h 210"/>
                <a:gd name="T52" fmla="*/ 321 w 246"/>
                <a:gd name="T53" fmla="*/ 14 h 210"/>
                <a:gd name="T54" fmla="*/ 324 w 246"/>
                <a:gd name="T55" fmla="*/ 40 h 210"/>
                <a:gd name="T56" fmla="*/ 324 w 246"/>
                <a:gd name="T57" fmla="*/ 66 h 210"/>
                <a:gd name="T58" fmla="*/ 343 w 246"/>
                <a:gd name="T59" fmla="*/ 103 h 210"/>
                <a:gd name="T60" fmla="*/ 339 w 246"/>
                <a:gd name="T61" fmla="*/ 116 h 210"/>
                <a:gd name="T62" fmla="*/ 339 w 246"/>
                <a:gd name="T63" fmla="*/ 142 h 210"/>
                <a:gd name="T64" fmla="*/ 339 w 246"/>
                <a:gd name="T65" fmla="*/ 168 h 210"/>
                <a:gd name="T66" fmla="*/ 339 w 246"/>
                <a:gd name="T67" fmla="*/ 198 h 210"/>
                <a:gd name="T68" fmla="*/ 333 w 246"/>
                <a:gd name="T69" fmla="*/ 224 h 210"/>
                <a:gd name="T70" fmla="*/ 324 w 246"/>
                <a:gd name="T71" fmla="*/ 240 h 210"/>
                <a:gd name="T72" fmla="*/ 315 w 246"/>
                <a:gd name="T73" fmla="*/ 260 h 210"/>
                <a:gd name="T74" fmla="*/ 305 w 246"/>
                <a:gd name="T75" fmla="*/ 282 h 210"/>
                <a:gd name="T76" fmla="*/ 295 w 246"/>
                <a:gd name="T77" fmla="*/ 303 h 210"/>
                <a:gd name="T78" fmla="*/ 295 w 246"/>
                <a:gd name="T79" fmla="*/ 327 h 210"/>
                <a:gd name="T80" fmla="*/ 272 w 246"/>
                <a:gd name="T81" fmla="*/ 349 h 210"/>
                <a:gd name="T82" fmla="*/ 248 w 246"/>
                <a:gd name="T83" fmla="*/ 345 h 210"/>
                <a:gd name="T84" fmla="*/ 225 w 246"/>
                <a:gd name="T85" fmla="*/ 340 h 210"/>
                <a:gd name="T86" fmla="*/ 202 w 246"/>
                <a:gd name="T87" fmla="*/ 359 h 210"/>
                <a:gd name="T88" fmla="*/ 187 w 246"/>
                <a:gd name="T89" fmla="*/ 349 h 210"/>
                <a:gd name="T90" fmla="*/ 169 w 246"/>
                <a:gd name="T91" fmla="*/ 340 h 210"/>
                <a:gd name="T92" fmla="*/ 146 w 246"/>
                <a:gd name="T93" fmla="*/ 349 h 210"/>
                <a:gd name="T94" fmla="*/ 132 w 246"/>
                <a:gd name="T95" fmla="*/ 333 h 210"/>
                <a:gd name="T96" fmla="*/ 110 w 246"/>
                <a:gd name="T97" fmla="*/ 327 h 210"/>
                <a:gd name="T98" fmla="*/ 89 w 246"/>
                <a:gd name="T99" fmla="*/ 336 h 210"/>
                <a:gd name="T100" fmla="*/ 84 w 246"/>
                <a:gd name="T101" fmla="*/ 362 h 210"/>
                <a:gd name="T102" fmla="*/ 76 w 246"/>
                <a:gd name="T103" fmla="*/ 385 h 210"/>
                <a:gd name="T104" fmla="*/ 76 w 246"/>
                <a:gd name="T105" fmla="*/ 399 h 210"/>
                <a:gd name="T106" fmla="*/ 57 w 246"/>
                <a:gd name="T107" fmla="*/ 375 h 210"/>
                <a:gd name="T108" fmla="*/ 50 w 246"/>
                <a:gd name="T109" fmla="*/ 385 h 210"/>
                <a:gd name="T110" fmla="*/ 50 w 246"/>
                <a:gd name="T111" fmla="*/ 389 h 210"/>
                <a:gd name="T112" fmla="*/ 44 w 246"/>
                <a:gd name="T113" fmla="*/ 373 h 210"/>
                <a:gd name="T114" fmla="*/ 40 w 246"/>
                <a:gd name="T115" fmla="*/ 362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prstDash val="solid"/>
              <a:round/>
              <a:headEnd/>
              <a:tailEnd/>
            </a:ln>
          </p:spPr>
          <p:txBody>
            <a:bodyPr/>
            <a:lstStyle/>
            <a:p>
              <a:endParaRPr lang="en-US"/>
            </a:p>
          </p:txBody>
        </p:sp>
        <p:sp>
          <p:nvSpPr>
            <p:cNvPr id="3231" name="Freeform 5372"/>
            <p:cNvSpPr>
              <a:spLocks/>
            </p:cNvSpPr>
            <p:nvPr/>
          </p:nvSpPr>
          <p:spPr bwMode="auto">
            <a:xfrm>
              <a:off x="2212" y="2279"/>
              <a:ext cx="102" cy="96"/>
            </a:xfrm>
            <a:custGeom>
              <a:avLst/>
              <a:gdLst>
                <a:gd name="T0" fmla="*/ 26 w 92"/>
                <a:gd name="T1" fmla="*/ 9 h 78"/>
                <a:gd name="T2" fmla="*/ 20 w 92"/>
                <a:gd name="T3" fmla="*/ 22 h 78"/>
                <a:gd name="T4" fmla="*/ 10 w 92"/>
                <a:gd name="T5" fmla="*/ 46 h 78"/>
                <a:gd name="T6" fmla="*/ 0 w 92"/>
                <a:gd name="T7" fmla="*/ 66 h 78"/>
                <a:gd name="T8" fmla="*/ 13 w 92"/>
                <a:gd name="T9" fmla="*/ 94 h 78"/>
                <a:gd name="T10" fmla="*/ 20 w 92"/>
                <a:gd name="T11" fmla="*/ 84 h 78"/>
                <a:gd name="T12" fmla="*/ 13 w 92"/>
                <a:gd name="T13" fmla="*/ 90 h 78"/>
                <a:gd name="T14" fmla="*/ 20 w 92"/>
                <a:gd name="T15" fmla="*/ 97 h 78"/>
                <a:gd name="T16" fmla="*/ 20 w 92"/>
                <a:gd name="T17" fmla="*/ 106 h 78"/>
                <a:gd name="T18" fmla="*/ 42 w 92"/>
                <a:gd name="T19" fmla="*/ 106 h 78"/>
                <a:gd name="T20" fmla="*/ 42 w 92"/>
                <a:gd name="T21" fmla="*/ 97 h 78"/>
                <a:gd name="T22" fmla="*/ 71 w 92"/>
                <a:gd name="T23" fmla="*/ 106 h 78"/>
                <a:gd name="T24" fmla="*/ 74 w 92"/>
                <a:gd name="T25" fmla="*/ 111 h 78"/>
                <a:gd name="T26" fmla="*/ 45 w 92"/>
                <a:gd name="T27" fmla="*/ 106 h 78"/>
                <a:gd name="T28" fmla="*/ 29 w 92"/>
                <a:gd name="T29" fmla="*/ 111 h 78"/>
                <a:gd name="T30" fmla="*/ 13 w 92"/>
                <a:gd name="T31" fmla="*/ 119 h 78"/>
                <a:gd name="T32" fmla="*/ 16 w 92"/>
                <a:gd name="T33" fmla="*/ 132 h 78"/>
                <a:gd name="T34" fmla="*/ 29 w 92"/>
                <a:gd name="T35" fmla="*/ 132 h 78"/>
                <a:gd name="T36" fmla="*/ 42 w 92"/>
                <a:gd name="T37" fmla="*/ 129 h 78"/>
                <a:gd name="T38" fmla="*/ 42 w 92"/>
                <a:gd name="T39" fmla="*/ 132 h 78"/>
                <a:gd name="T40" fmla="*/ 20 w 92"/>
                <a:gd name="T41" fmla="*/ 138 h 78"/>
                <a:gd name="T42" fmla="*/ 13 w 92"/>
                <a:gd name="T43" fmla="*/ 145 h 78"/>
                <a:gd name="T44" fmla="*/ 42 w 92"/>
                <a:gd name="T45" fmla="*/ 138 h 78"/>
                <a:gd name="T46" fmla="*/ 61 w 92"/>
                <a:gd name="T47" fmla="*/ 138 h 78"/>
                <a:gd name="T48" fmla="*/ 78 w 92"/>
                <a:gd name="T49" fmla="*/ 132 h 78"/>
                <a:gd name="T50" fmla="*/ 98 w 92"/>
                <a:gd name="T51" fmla="*/ 143 h 78"/>
                <a:gd name="T52" fmla="*/ 125 w 92"/>
                <a:gd name="T53" fmla="*/ 143 h 78"/>
                <a:gd name="T54" fmla="*/ 123 w 92"/>
                <a:gd name="T55" fmla="*/ 111 h 78"/>
                <a:gd name="T56" fmla="*/ 115 w 92"/>
                <a:gd name="T57" fmla="*/ 97 h 78"/>
                <a:gd name="T58" fmla="*/ 110 w 92"/>
                <a:gd name="T59" fmla="*/ 66 h 78"/>
                <a:gd name="T60" fmla="*/ 94 w 92"/>
                <a:gd name="T61" fmla="*/ 39 h 78"/>
                <a:gd name="T62" fmla="*/ 78 w 92"/>
                <a:gd name="T63" fmla="*/ 18 h 78"/>
                <a:gd name="T64" fmla="*/ 59 w 92"/>
                <a:gd name="T65" fmla="*/ 0 h 78"/>
                <a:gd name="T66" fmla="*/ 42 w 92"/>
                <a:gd name="T67" fmla="*/ 6 h 78"/>
                <a:gd name="T68" fmla="*/ 26 w 92"/>
                <a:gd name="T69" fmla="*/ 9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prstDash val="solid"/>
              <a:round/>
              <a:headEnd/>
              <a:tailEnd/>
            </a:ln>
          </p:spPr>
          <p:txBody>
            <a:bodyPr/>
            <a:lstStyle/>
            <a:p>
              <a:endParaRPr lang="en-US"/>
            </a:p>
          </p:txBody>
        </p:sp>
        <p:sp>
          <p:nvSpPr>
            <p:cNvPr id="3232" name="Freeform 5373"/>
            <p:cNvSpPr>
              <a:spLocks/>
            </p:cNvSpPr>
            <p:nvPr/>
          </p:nvSpPr>
          <p:spPr bwMode="auto">
            <a:xfrm>
              <a:off x="2643" y="1825"/>
              <a:ext cx="65" cy="156"/>
            </a:xfrm>
            <a:custGeom>
              <a:avLst/>
              <a:gdLst>
                <a:gd name="T0" fmla="*/ 50 w 59"/>
                <a:gd name="T1" fmla="*/ 228 h 125"/>
                <a:gd name="T2" fmla="*/ 40 w 59"/>
                <a:gd name="T3" fmla="*/ 243 h 125"/>
                <a:gd name="T4" fmla="*/ 35 w 59"/>
                <a:gd name="T5" fmla="*/ 212 h 125"/>
                <a:gd name="T6" fmla="*/ 31 w 59"/>
                <a:gd name="T7" fmla="*/ 180 h 125"/>
                <a:gd name="T8" fmla="*/ 14 w 59"/>
                <a:gd name="T9" fmla="*/ 151 h 125"/>
                <a:gd name="T10" fmla="*/ 0 w 59"/>
                <a:gd name="T11" fmla="*/ 119 h 125"/>
                <a:gd name="T12" fmla="*/ 4 w 59"/>
                <a:gd name="T13" fmla="*/ 92 h 125"/>
                <a:gd name="T14" fmla="*/ 14 w 59"/>
                <a:gd name="T15" fmla="*/ 69 h 125"/>
                <a:gd name="T16" fmla="*/ 14 w 59"/>
                <a:gd name="T17" fmla="*/ 24 h 125"/>
                <a:gd name="T18" fmla="*/ 19 w 59"/>
                <a:gd name="T19" fmla="*/ 9 h 125"/>
                <a:gd name="T20" fmla="*/ 40 w 59"/>
                <a:gd name="T21" fmla="*/ 0 h 125"/>
                <a:gd name="T22" fmla="*/ 47 w 59"/>
                <a:gd name="T23" fmla="*/ 9 h 125"/>
                <a:gd name="T24" fmla="*/ 53 w 59"/>
                <a:gd name="T25" fmla="*/ 17 h 125"/>
                <a:gd name="T26" fmla="*/ 65 w 59"/>
                <a:gd name="T27" fmla="*/ 9 h 125"/>
                <a:gd name="T28" fmla="*/ 56 w 59"/>
                <a:gd name="T29" fmla="*/ 45 h 125"/>
                <a:gd name="T30" fmla="*/ 69 w 59"/>
                <a:gd name="T31" fmla="*/ 69 h 125"/>
                <a:gd name="T32" fmla="*/ 61 w 59"/>
                <a:gd name="T33" fmla="*/ 92 h 125"/>
                <a:gd name="T34" fmla="*/ 47 w 59"/>
                <a:gd name="T35" fmla="*/ 111 h 125"/>
                <a:gd name="T36" fmla="*/ 65 w 59"/>
                <a:gd name="T37" fmla="*/ 127 h 125"/>
                <a:gd name="T38" fmla="*/ 79 w 59"/>
                <a:gd name="T39" fmla="*/ 139 h 125"/>
                <a:gd name="T40" fmla="*/ 79 w 59"/>
                <a:gd name="T41" fmla="*/ 170 h 125"/>
                <a:gd name="T42" fmla="*/ 65 w 59"/>
                <a:gd name="T43" fmla="*/ 182 h 125"/>
                <a:gd name="T44" fmla="*/ 50 w 59"/>
                <a:gd name="T45" fmla="*/ 202 h 125"/>
                <a:gd name="T46" fmla="*/ 50 w 59"/>
                <a:gd name="T47" fmla="*/ 228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rgbClr val="0033CC"/>
            </a:solidFill>
            <a:ln w="3175">
              <a:solidFill>
                <a:srgbClr val="000000"/>
              </a:solidFill>
              <a:prstDash val="solid"/>
              <a:round/>
              <a:headEnd/>
              <a:tailEnd/>
            </a:ln>
          </p:spPr>
          <p:txBody>
            <a:bodyPr/>
            <a:lstStyle/>
            <a:p>
              <a:endParaRPr lang="en-US"/>
            </a:p>
          </p:txBody>
        </p:sp>
        <p:sp>
          <p:nvSpPr>
            <p:cNvPr id="3233" name="Freeform 5374"/>
            <p:cNvSpPr>
              <a:spLocks/>
            </p:cNvSpPr>
            <p:nvPr/>
          </p:nvSpPr>
          <p:spPr bwMode="auto">
            <a:xfrm>
              <a:off x="2314" y="2461"/>
              <a:ext cx="71" cy="90"/>
            </a:xfrm>
            <a:custGeom>
              <a:avLst/>
              <a:gdLst>
                <a:gd name="T0" fmla="*/ 85 w 64"/>
                <a:gd name="T1" fmla="*/ 137 h 73"/>
                <a:gd name="T2" fmla="*/ 61 w 64"/>
                <a:gd name="T3" fmla="*/ 120 h 73"/>
                <a:gd name="T4" fmla="*/ 40 w 64"/>
                <a:gd name="T5" fmla="*/ 102 h 73"/>
                <a:gd name="T6" fmla="*/ 21 w 64"/>
                <a:gd name="T7" fmla="*/ 74 h 73"/>
                <a:gd name="T8" fmla="*/ 0 w 64"/>
                <a:gd name="T9" fmla="*/ 53 h 73"/>
                <a:gd name="T10" fmla="*/ 8 w 64"/>
                <a:gd name="T11" fmla="*/ 39 h 73"/>
                <a:gd name="T12" fmla="*/ 16 w 64"/>
                <a:gd name="T13" fmla="*/ 22 h 73"/>
                <a:gd name="T14" fmla="*/ 26 w 64"/>
                <a:gd name="T15" fmla="*/ 0 h 73"/>
                <a:gd name="T16" fmla="*/ 40 w 64"/>
                <a:gd name="T17" fmla="*/ 0 h 73"/>
                <a:gd name="T18" fmla="*/ 45 w 64"/>
                <a:gd name="T19" fmla="*/ 35 h 73"/>
                <a:gd name="T20" fmla="*/ 49 w 64"/>
                <a:gd name="T21" fmla="*/ 39 h 73"/>
                <a:gd name="T22" fmla="*/ 59 w 64"/>
                <a:gd name="T23" fmla="*/ 31 h 73"/>
                <a:gd name="T24" fmla="*/ 65 w 64"/>
                <a:gd name="T25" fmla="*/ 31 h 73"/>
                <a:gd name="T26" fmla="*/ 65 w 64"/>
                <a:gd name="T27" fmla="*/ 63 h 73"/>
                <a:gd name="T28" fmla="*/ 65 w 64"/>
                <a:gd name="T29" fmla="*/ 65 h 73"/>
                <a:gd name="T30" fmla="*/ 78 w 64"/>
                <a:gd name="T31" fmla="*/ 84 h 73"/>
                <a:gd name="T32" fmla="*/ 88 w 64"/>
                <a:gd name="T33" fmla="*/ 97 h 73"/>
                <a:gd name="T34" fmla="*/ 85 w 64"/>
                <a:gd name="T35" fmla="*/ 137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prstDash val="solid"/>
              <a:round/>
              <a:headEnd/>
              <a:tailEnd/>
            </a:ln>
          </p:spPr>
          <p:txBody>
            <a:bodyPr/>
            <a:lstStyle/>
            <a:p>
              <a:endParaRPr lang="en-US"/>
            </a:p>
          </p:txBody>
        </p:sp>
        <p:sp>
          <p:nvSpPr>
            <p:cNvPr id="3234" name="Freeform 5375"/>
            <p:cNvSpPr>
              <a:spLocks/>
            </p:cNvSpPr>
            <p:nvPr/>
          </p:nvSpPr>
          <p:spPr bwMode="auto">
            <a:xfrm>
              <a:off x="1060" y="2437"/>
              <a:ext cx="53" cy="52"/>
            </a:xfrm>
            <a:custGeom>
              <a:avLst/>
              <a:gdLst>
                <a:gd name="T0" fmla="*/ 0 w 49"/>
                <a:gd name="T1" fmla="*/ 50 h 42"/>
                <a:gd name="T2" fmla="*/ 0 w 49"/>
                <a:gd name="T3" fmla="*/ 26 h 42"/>
                <a:gd name="T4" fmla="*/ 0 w 49"/>
                <a:gd name="T5" fmla="*/ 2 h 42"/>
                <a:gd name="T6" fmla="*/ 10 w 49"/>
                <a:gd name="T7" fmla="*/ 0 h 42"/>
                <a:gd name="T8" fmla="*/ 15 w 49"/>
                <a:gd name="T9" fmla="*/ 14 h 42"/>
                <a:gd name="T10" fmla="*/ 19 w 49"/>
                <a:gd name="T11" fmla="*/ 17 h 42"/>
                <a:gd name="T12" fmla="*/ 29 w 49"/>
                <a:gd name="T13" fmla="*/ 26 h 42"/>
                <a:gd name="T14" fmla="*/ 57 w 49"/>
                <a:gd name="T15" fmla="*/ 14 h 42"/>
                <a:gd name="T16" fmla="*/ 59 w 49"/>
                <a:gd name="T17" fmla="*/ 14 h 42"/>
                <a:gd name="T18" fmla="*/ 62 w 49"/>
                <a:gd name="T19" fmla="*/ 26 h 42"/>
                <a:gd name="T20" fmla="*/ 48 w 49"/>
                <a:gd name="T21" fmla="*/ 46 h 42"/>
                <a:gd name="T22" fmla="*/ 57 w 49"/>
                <a:gd name="T23" fmla="*/ 66 h 42"/>
                <a:gd name="T24" fmla="*/ 42 w 49"/>
                <a:gd name="T25" fmla="*/ 79 h 42"/>
                <a:gd name="T26" fmla="*/ 35 w 49"/>
                <a:gd name="T27" fmla="*/ 58 h 42"/>
                <a:gd name="T28" fmla="*/ 32 w 49"/>
                <a:gd name="T29" fmla="*/ 66 h 42"/>
                <a:gd name="T30" fmla="*/ 25 w 49"/>
                <a:gd name="T31" fmla="*/ 50 h 42"/>
                <a:gd name="T32" fmla="*/ 4 w 49"/>
                <a:gd name="T33" fmla="*/ 46 h 42"/>
                <a:gd name="T34" fmla="*/ 0 w 49"/>
                <a:gd name="T35" fmla="*/ 50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prstDash val="solid"/>
              <a:round/>
              <a:headEnd/>
              <a:tailEnd/>
            </a:ln>
          </p:spPr>
          <p:txBody>
            <a:bodyPr/>
            <a:lstStyle/>
            <a:p>
              <a:endParaRPr lang="en-US"/>
            </a:p>
          </p:txBody>
        </p:sp>
        <p:sp>
          <p:nvSpPr>
            <p:cNvPr id="3235" name="Freeform 5376"/>
            <p:cNvSpPr>
              <a:spLocks/>
            </p:cNvSpPr>
            <p:nvPr/>
          </p:nvSpPr>
          <p:spPr bwMode="auto">
            <a:xfrm>
              <a:off x="1117" y="2439"/>
              <a:ext cx="39" cy="50"/>
            </a:xfrm>
            <a:custGeom>
              <a:avLst/>
              <a:gdLst>
                <a:gd name="T0" fmla="*/ 26 w 35"/>
                <a:gd name="T1" fmla="*/ 44 h 40"/>
                <a:gd name="T2" fmla="*/ 36 w 35"/>
                <a:gd name="T3" fmla="*/ 44 h 40"/>
                <a:gd name="T4" fmla="*/ 32 w 35"/>
                <a:gd name="T5" fmla="*/ 38 h 40"/>
                <a:gd name="T6" fmla="*/ 26 w 35"/>
                <a:gd name="T7" fmla="*/ 33 h 40"/>
                <a:gd name="T8" fmla="*/ 22 w 35"/>
                <a:gd name="T9" fmla="*/ 24 h 40"/>
                <a:gd name="T10" fmla="*/ 4 w 35"/>
                <a:gd name="T11" fmla="*/ 14 h 40"/>
                <a:gd name="T12" fmla="*/ 0 w 35"/>
                <a:gd name="T13" fmla="*/ 10 h 40"/>
                <a:gd name="T14" fmla="*/ 0 w 35"/>
                <a:gd name="T15" fmla="*/ 0 h 40"/>
                <a:gd name="T16" fmla="*/ 20 w 35"/>
                <a:gd name="T17" fmla="*/ 0 h 40"/>
                <a:gd name="T18" fmla="*/ 32 w 35"/>
                <a:gd name="T19" fmla="*/ 14 h 40"/>
                <a:gd name="T20" fmla="*/ 48 w 35"/>
                <a:gd name="T21" fmla="*/ 24 h 40"/>
                <a:gd name="T22" fmla="*/ 48 w 35"/>
                <a:gd name="T23" fmla="*/ 56 h 40"/>
                <a:gd name="T24" fmla="*/ 41 w 35"/>
                <a:gd name="T25" fmla="*/ 64 h 40"/>
                <a:gd name="T26" fmla="*/ 36 w 35"/>
                <a:gd name="T27" fmla="*/ 79 h 40"/>
                <a:gd name="T28" fmla="*/ 32 w 35"/>
                <a:gd name="T29" fmla="*/ 64 h 40"/>
                <a:gd name="T30" fmla="*/ 26 w 35"/>
                <a:gd name="T31" fmla="*/ 44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prstDash val="solid"/>
              <a:round/>
              <a:headEnd/>
              <a:tailEnd/>
            </a:ln>
          </p:spPr>
          <p:txBody>
            <a:bodyPr/>
            <a:lstStyle/>
            <a:p>
              <a:endParaRPr lang="en-US"/>
            </a:p>
          </p:txBody>
        </p:sp>
        <p:sp>
          <p:nvSpPr>
            <p:cNvPr id="3236" name="Freeform 5377"/>
            <p:cNvSpPr>
              <a:spLocks/>
            </p:cNvSpPr>
            <p:nvPr/>
          </p:nvSpPr>
          <p:spPr bwMode="auto">
            <a:xfrm>
              <a:off x="1553" y="2522"/>
              <a:ext cx="53" cy="78"/>
            </a:xfrm>
            <a:custGeom>
              <a:avLst/>
              <a:gdLst>
                <a:gd name="T0" fmla="*/ 54 w 47"/>
                <a:gd name="T1" fmla="*/ 32 h 64"/>
                <a:gd name="T2" fmla="*/ 34 w 47"/>
                <a:gd name="T3" fmla="*/ 6 h 64"/>
                <a:gd name="T4" fmla="*/ 18 w 47"/>
                <a:gd name="T5" fmla="*/ 0 h 64"/>
                <a:gd name="T6" fmla="*/ 10 w 47"/>
                <a:gd name="T7" fmla="*/ 9 h 64"/>
                <a:gd name="T8" fmla="*/ 8 w 47"/>
                <a:gd name="T9" fmla="*/ 40 h 64"/>
                <a:gd name="T10" fmla="*/ 14 w 47"/>
                <a:gd name="T11" fmla="*/ 77 h 64"/>
                <a:gd name="T12" fmla="*/ 0 w 47"/>
                <a:gd name="T13" fmla="*/ 113 h 64"/>
                <a:gd name="T14" fmla="*/ 18 w 47"/>
                <a:gd name="T15" fmla="*/ 113 h 64"/>
                <a:gd name="T16" fmla="*/ 37 w 47"/>
                <a:gd name="T17" fmla="*/ 116 h 64"/>
                <a:gd name="T18" fmla="*/ 52 w 47"/>
                <a:gd name="T19" fmla="*/ 88 h 64"/>
                <a:gd name="T20" fmla="*/ 68 w 47"/>
                <a:gd name="T21" fmla="*/ 52 h 64"/>
                <a:gd name="T22" fmla="*/ 61 w 47"/>
                <a:gd name="T23" fmla="*/ 34 h 64"/>
                <a:gd name="T24" fmla="*/ 61 w 47"/>
                <a:gd name="T25" fmla="*/ 43 h 64"/>
                <a:gd name="T26" fmla="*/ 54 w 47"/>
                <a:gd name="T27" fmla="*/ 32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prstDash val="solid"/>
              <a:round/>
              <a:headEnd/>
              <a:tailEnd/>
            </a:ln>
          </p:spPr>
          <p:txBody>
            <a:bodyPr/>
            <a:lstStyle/>
            <a:p>
              <a:endParaRPr lang="en-US"/>
            </a:p>
          </p:txBody>
        </p:sp>
        <p:sp>
          <p:nvSpPr>
            <p:cNvPr id="3237" name="Freeform 5378"/>
            <p:cNvSpPr>
              <a:spLocks/>
            </p:cNvSpPr>
            <p:nvPr/>
          </p:nvSpPr>
          <p:spPr bwMode="auto">
            <a:xfrm>
              <a:off x="1125" y="2375"/>
              <a:ext cx="212" cy="367"/>
            </a:xfrm>
            <a:custGeom>
              <a:avLst/>
              <a:gdLst>
                <a:gd name="T0" fmla="*/ 107 w 189"/>
                <a:gd name="T1" fmla="*/ 56 h 296"/>
                <a:gd name="T2" fmla="*/ 95 w 189"/>
                <a:gd name="T3" fmla="*/ 50 h 296"/>
                <a:gd name="T4" fmla="*/ 76 w 189"/>
                <a:gd name="T5" fmla="*/ 98 h 296"/>
                <a:gd name="T6" fmla="*/ 49 w 189"/>
                <a:gd name="T7" fmla="*/ 149 h 296"/>
                <a:gd name="T8" fmla="*/ 39 w 189"/>
                <a:gd name="T9" fmla="*/ 122 h 296"/>
                <a:gd name="T10" fmla="*/ 33 w 189"/>
                <a:gd name="T11" fmla="*/ 161 h 296"/>
                <a:gd name="T12" fmla="*/ 33 w 189"/>
                <a:gd name="T13" fmla="*/ 191 h 296"/>
                <a:gd name="T14" fmla="*/ 33 w 189"/>
                <a:gd name="T15" fmla="*/ 236 h 296"/>
                <a:gd name="T16" fmla="*/ 37 w 189"/>
                <a:gd name="T17" fmla="*/ 284 h 296"/>
                <a:gd name="T18" fmla="*/ 22 w 189"/>
                <a:gd name="T19" fmla="*/ 325 h 296"/>
                <a:gd name="T20" fmla="*/ 8 w 189"/>
                <a:gd name="T21" fmla="*/ 352 h 296"/>
                <a:gd name="T22" fmla="*/ 0 w 189"/>
                <a:gd name="T23" fmla="*/ 371 h 296"/>
                <a:gd name="T24" fmla="*/ 33 w 189"/>
                <a:gd name="T25" fmla="*/ 405 h 296"/>
                <a:gd name="T26" fmla="*/ 81 w 189"/>
                <a:gd name="T27" fmla="*/ 423 h 296"/>
                <a:gd name="T28" fmla="*/ 93 w 189"/>
                <a:gd name="T29" fmla="*/ 438 h 296"/>
                <a:gd name="T30" fmla="*/ 123 w 189"/>
                <a:gd name="T31" fmla="*/ 482 h 296"/>
                <a:gd name="T32" fmla="*/ 157 w 189"/>
                <a:gd name="T33" fmla="*/ 501 h 296"/>
                <a:gd name="T34" fmla="*/ 196 w 189"/>
                <a:gd name="T35" fmla="*/ 508 h 296"/>
                <a:gd name="T36" fmla="*/ 200 w 189"/>
                <a:gd name="T37" fmla="*/ 564 h 296"/>
                <a:gd name="T38" fmla="*/ 210 w 189"/>
                <a:gd name="T39" fmla="*/ 469 h 296"/>
                <a:gd name="T40" fmla="*/ 196 w 189"/>
                <a:gd name="T41" fmla="*/ 403 h 296"/>
                <a:gd name="T42" fmla="*/ 218 w 189"/>
                <a:gd name="T43" fmla="*/ 392 h 296"/>
                <a:gd name="T44" fmla="*/ 200 w 189"/>
                <a:gd name="T45" fmla="*/ 360 h 296"/>
                <a:gd name="T46" fmla="*/ 240 w 189"/>
                <a:gd name="T47" fmla="*/ 360 h 296"/>
                <a:gd name="T48" fmla="*/ 245 w 189"/>
                <a:gd name="T49" fmla="*/ 360 h 296"/>
                <a:gd name="T50" fmla="*/ 265 w 189"/>
                <a:gd name="T51" fmla="*/ 379 h 296"/>
                <a:gd name="T52" fmla="*/ 265 w 189"/>
                <a:gd name="T53" fmla="*/ 347 h 296"/>
                <a:gd name="T54" fmla="*/ 257 w 189"/>
                <a:gd name="T55" fmla="*/ 310 h 296"/>
                <a:gd name="T56" fmla="*/ 250 w 189"/>
                <a:gd name="T57" fmla="*/ 236 h 296"/>
                <a:gd name="T58" fmla="*/ 240 w 189"/>
                <a:gd name="T59" fmla="*/ 212 h 296"/>
                <a:gd name="T60" fmla="*/ 200 w 189"/>
                <a:gd name="T61" fmla="*/ 185 h 296"/>
                <a:gd name="T62" fmla="*/ 164 w 189"/>
                <a:gd name="T63" fmla="*/ 181 h 296"/>
                <a:gd name="T64" fmla="*/ 149 w 189"/>
                <a:gd name="T65" fmla="*/ 145 h 296"/>
                <a:gd name="T66" fmla="*/ 130 w 189"/>
                <a:gd name="T67" fmla="*/ 109 h 296"/>
                <a:gd name="T68" fmla="*/ 149 w 189"/>
                <a:gd name="T69" fmla="*/ 50 h 296"/>
                <a:gd name="T70" fmla="*/ 182 w 189"/>
                <a:gd name="T71" fmla="*/ 19 h 296"/>
                <a:gd name="T72" fmla="*/ 166 w 189"/>
                <a:gd name="T73" fmla="*/ 6 h 296"/>
                <a:gd name="T74" fmla="*/ 127 w 189"/>
                <a:gd name="T75" fmla="*/ 37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prstDash val="solid"/>
              <a:round/>
              <a:headEnd/>
              <a:tailEnd/>
            </a:ln>
          </p:spPr>
          <p:txBody>
            <a:bodyPr/>
            <a:lstStyle/>
            <a:p>
              <a:endParaRPr lang="en-US"/>
            </a:p>
          </p:txBody>
        </p:sp>
        <p:sp>
          <p:nvSpPr>
            <p:cNvPr id="3238" name="Freeform 5379"/>
            <p:cNvSpPr>
              <a:spLocks/>
            </p:cNvSpPr>
            <p:nvPr/>
          </p:nvSpPr>
          <p:spPr bwMode="auto">
            <a:xfrm>
              <a:off x="1436" y="2461"/>
              <a:ext cx="86" cy="157"/>
            </a:xfrm>
            <a:custGeom>
              <a:avLst/>
              <a:gdLst>
                <a:gd name="T0" fmla="*/ 88 w 76"/>
                <a:gd name="T1" fmla="*/ 174 h 127"/>
                <a:gd name="T2" fmla="*/ 76 w 76"/>
                <a:gd name="T3" fmla="*/ 157 h 127"/>
                <a:gd name="T4" fmla="*/ 76 w 76"/>
                <a:gd name="T5" fmla="*/ 125 h 127"/>
                <a:gd name="T6" fmla="*/ 88 w 76"/>
                <a:gd name="T7" fmla="*/ 121 h 127"/>
                <a:gd name="T8" fmla="*/ 92 w 76"/>
                <a:gd name="T9" fmla="*/ 103 h 127"/>
                <a:gd name="T10" fmla="*/ 92 w 76"/>
                <a:gd name="T11" fmla="*/ 75 h 127"/>
                <a:gd name="T12" fmla="*/ 66 w 76"/>
                <a:gd name="T13" fmla="*/ 53 h 127"/>
                <a:gd name="T14" fmla="*/ 62 w 76"/>
                <a:gd name="T15" fmla="*/ 66 h 127"/>
                <a:gd name="T16" fmla="*/ 66 w 76"/>
                <a:gd name="T17" fmla="*/ 35 h 127"/>
                <a:gd name="T18" fmla="*/ 51 w 76"/>
                <a:gd name="T19" fmla="*/ 17 h 127"/>
                <a:gd name="T20" fmla="*/ 37 w 76"/>
                <a:gd name="T21" fmla="*/ 2 h 127"/>
                <a:gd name="T22" fmla="*/ 41 w 76"/>
                <a:gd name="T23" fmla="*/ 9 h 127"/>
                <a:gd name="T24" fmla="*/ 31 w 76"/>
                <a:gd name="T25" fmla="*/ 0 h 127"/>
                <a:gd name="T26" fmla="*/ 37 w 76"/>
                <a:gd name="T27" fmla="*/ 9 h 127"/>
                <a:gd name="T28" fmla="*/ 12 w 76"/>
                <a:gd name="T29" fmla="*/ 31 h 127"/>
                <a:gd name="T30" fmla="*/ 25 w 76"/>
                <a:gd name="T31" fmla="*/ 43 h 127"/>
                <a:gd name="T32" fmla="*/ 8 w 76"/>
                <a:gd name="T33" fmla="*/ 58 h 127"/>
                <a:gd name="T34" fmla="*/ 0 w 76"/>
                <a:gd name="T35" fmla="*/ 85 h 127"/>
                <a:gd name="T36" fmla="*/ 12 w 76"/>
                <a:gd name="T37" fmla="*/ 111 h 127"/>
                <a:gd name="T38" fmla="*/ 25 w 76"/>
                <a:gd name="T39" fmla="*/ 111 h 127"/>
                <a:gd name="T40" fmla="*/ 28 w 76"/>
                <a:gd name="T41" fmla="*/ 129 h 127"/>
                <a:gd name="T42" fmla="*/ 37 w 76"/>
                <a:gd name="T43" fmla="*/ 147 h 127"/>
                <a:gd name="T44" fmla="*/ 31 w 76"/>
                <a:gd name="T45" fmla="*/ 177 h 127"/>
                <a:gd name="T46" fmla="*/ 35 w 76"/>
                <a:gd name="T47" fmla="*/ 214 h 127"/>
                <a:gd name="T48" fmla="*/ 48 w 76"/>
                <a:gd name="T49" fmla="*/ 240 h 127"/>
                <a:gd name="T50" fmla="*/ 62 w 76"/>
                <a:gd name="T51" fmla="*/ 240 h 127"/>
                <a:gd name="T52" fmla="*/ 86 w 76"/>
                <a:gd name="T53" fmla="*/ 223 h 127"/>
                <a:gd name="T54" fmla="*/ 110 w 76"/>
                <a:gd name="T55" fmla="*/ 219 h 127"/>
                <a:gd name="T56" fmla="*/ 100 w 76"/>
                <a:gd name="T57" fmla="*/ 197 h 127"/>
                <a:gd name="T58" fmla="*/ 88 w 76"/>
                <a:gd name="T59" fmla="*/ 174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prstDash val="solid"/>
              <a:round/>
              <a:headEnd/>
              <a:tailEnd/>
            </a:ln>
          </p:spPr>
          <p:txBody>
            <a:bodyPr/>
            <a:lstStyle/>
            <a:p>
              <a:endParaRPr lang="en-US"/>
            </a:p>
          </p:txBody>
        </p:sp>
        <p:sp>
          <p:nvSpPr>
            <p:cNvPr id="3239" name="Freeform 5380"/>
            <p:cNvSpPr>
              <a:spLocks/>
            </p:cNvSpPr>
            <p:nvPr/>
          </p:nvSpPr>
          <p:spPr bwMode="auto">
            <a:xfrm>
              <a:off x="1495" y="2519"/>
              <a:ext cx="69" cy="88"/>
            </a:xfrm>
            <a:custGeom>
              <a:avLst/>
              <a:gdLst>
                <a:gd name="T0" fmla="*/ 12 w 62"/>
                <a:gd name="T1" fmla="*/ 86 h 71"/>
                <a:gd name="T2" fmla="*/ 0 w 62"/>
                <a:gd name="T3" fmla="*/ 69 h 71"/>
                <a:gd name="T4" fmla="*/ 0 w 62"/>
                <a:gd name="T5" fmla="*/ 37 h 71"/>
                <a:gd name="T6" fmla="*/ 12 w 62"/>
                <a:gd name="T7" fmla="*/ 32 h 71"/>
                <a:gd name="T8" fmla="*/ 16 w 62"/>
                <a:gd name="T9" fmla="*/ 14 h 71"/>
                <a:gd name="T10" fmla="*/ 20 w 62"/>
                <a:gd name="T11" fmla="*/ 0 h 71"/>
                <a:gd name="T12" fmla="*/ 46 w 62"/>
                <a:gd name="T13" fmla="*/ 0 h 71"/>
                <a:gd name="T14" fmla="*/ 65 w 62"/>
                <a:gd name="T15" fmla="*/ 0 h 71"/>
                <a:gd name="T16" fmla="*/ 86 w 62"/>
                <a:gd name="T17" fmla="*/ 0 h 71"/>
                <a:gd name="T18" fmla="*/ 81 w 62"/>
                <a:gd name="T19" fmla="*/ 14 h 71"/>
                <a:gd name="T20" fmla="*/ 78 w 62"/>
                <a:gd name="T21" fmla="*/ 46 h 71"/>
                <a:gd name="T22" fmla="*/ 86 w 62"/>
                <a:gd name="T23" fmla="*/ 86 h 71"/>
                <a:gd name="T24" fmla="*/ 72 w 62"/>
                <a:gd name="T25" fmla="*/ 121 h 71"/>
                <a:gd name="T26" fmla="*/ 59 w 62"/>
                <a:gd name="T27" fmla="*/ 112 h 71"/>
                <a:gd name="T28" fmla="*/ 39 w 62"/>
                <a:gd name="T29" fmla="*/ 121 h 71"/>
                <a:gd name="T30" fmla="*/ 43 w 62"/>
                <a:gd name="T31" fmla="*/ 135 h 71"/>
                <a:gd name="T32" fmla="*/ 33 w 62"/>
                <a:gd name="T33" fmla="*/ 133 h 71"/>
                <a:gd name="T34" fmla="*/ 23 w 62"/>
                <a:gd name="T35" fmla="*/ 109 h 71"/>
                <a:gd name="T36" fmla="*/ 12 w 62"/>
                <a:gd name="T37" fmla="*/ 86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prstDash val="solid"/>
              <a:round/>
              <a:headEnd/>
              <a:tailEnd/>
            </a:ln>
          </p:spPr>
          <p:txBody>
            <a:bodyPr/>
            <a:lstStyle/>
            <a:p>
              <a:endParaRPr lang="en-US"/>
            </a:p>
          </p:txBody>
        </p:sp>
        <p:sp>
          <p:nvSpPr>
            <p:cNvPr id="3240" name="Freeform 5381"/>
            <p:cNvSpPr>
              <a:spLocks/>
            </p:cNvSpPr>
            <p:nvPr/>
          </p:nvSpPr>
          <p:spPr bwMode="auto">
            <a:xfrm>
              <a:off x="1432" y="2411"/>
              <a:ext cx="16" cy="13"/>
            </a:xfrm>
            <a:custGeom>
              <a:avLst/>
              <a:gdLst>
                <a:gd name="T0" fmla="*/ 3 w 14"/>
                <a:gd name="T1" fmla="*/ 0 h 11"/>
                <a:gd name="T2" fmla="*/ 21 w 14"/>
                <a:gd name="T3" fmla="*/ 0 h 11"/>
                <a:gd name="T4" fmla="*/ 15 w 14"/>
                <a:gd name="T5" fmla="*/ 18 h 11"/>
                <a:gd name="T6" fmla="*/ 0 w 14"/>
                <a:gd name="T7" fmla="*/ 18 h 11"/>
                <a:gd name="T8" fmla="*/ 10 w 14"/>
                <a:gd name="T9" fmla="*/ 7 h 11"/>
                <a:gd name="T10" fmla="*/ 3 w 14"/>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241" name="Freeform 5382"/>
            <p:cNvSpPr>
              <a:spLocks/>
            </p:cNvSpPr>
            <p:nvPr/>
          </p:nvSpPr>
          <p:spPr bwMode="auto">
            <a:xfrm>
              <a:off x="1228" y="2379"/>
              <a:ext cx="238" cy="252"/>
            </a:xfrm>
            <a:custGeom>
              <a:avLst/>
              <a:gdLst>
                <a:gd name="T0" fmla="*/ 245 w 213"/>
                <a:gd name="T1" fmla="*/ 81 h 203"/>
                <a:gd name="T2" fmla="*/ 231 w 213"/>
                <a:gd name="T3" fmla="*/ 71 h 203"/>
                <a:gd name="T4" fmla="*/ 231 w 213"/>
                <a:gd name="T5" fmla="*/ 63 h 203"/>
                <a:gd name="T6" fmla="*/ 227 w 213"/>
                <a:gd name="T7" fmla="*/ 53 h 203"/>
                <a:gd name="T8" fmla="*/ 211 w 213"/>
                <a:gd name="T9" fmla="*/ 57 h 203"/>
                <a:gd name="T10" fmla="*/ 159 w 213"/>
                <a:gd name="T11" fmla="*/ 57 h 203"/>
                <a:gd name="T12" fmla="*/ 118 w 213"/>
                <a:gd name="T13" fmla="*/ 57 h 203"/>
                <a:gd name="T14" fmla="*/ 86 w 213"/>
                <a:gd name="T15" fmla="*/ 21 h 203"/>
                <a:gd name="T16" fmla="*/ 70 w 213"/>
                <a:gd name="T17" fmla="*/ 14 h 203"/>
                <a:gd name="T18" fmla="*/ 75 w 213"/>
                <a:gd name="T19" fmla="*/ 21 h 203"/>
                <a:gd name="T20" fmla="*/ 44 w 213"/>
                <a:gd name="T21" fmla="*/ 50 h 203"/>
                <a:gd name="T22" fmla="*/ 39 w 213"/>
                <a:gd name="T23" fmla="*/ 108 h 203"/>
                <a:gd name="T24" fmla="*/ 39 w 213"/>
                <a:gd name="T25" fmla="*/ 53 h 203"/>
                <a:gd name="T26" fmla="*/ 50 w 213"/>
                <a:gd name="T27" fmla="*/ 14 h 203"/>
                <a:gd name="T28" fmla="*/ 20 w 213"/>
                <a:gd name="T29" fmla="*/ 45 h 203"/>
                <a:gd name="T30" fmla="*/ 0 w 213"/>
                <a:gd name="T31" fmla="*/ 103 h 203"/>
                <a:gd name="T32" fmla="*/ 20 w 213"/>
                <a:gd name="T33" fmla="*/ 140 h 203"/>
                <a:gd name="T34" fmla="*/ 34 w 213"/>
                <a:gd name="T35" fmla="*/ 176 h 203"/>
                <a:gd name="T36" fmla="*/ 70 w 213"/>
                <a:gd name="T37" fmla="*/ 180 h 203"/>
                <a:gd name="T38" fmla="*/ 108 w 213"/>
                <a:gd name="T39" fmla="*/ 206 h 203"/>
                <a:gd name="T40" fmla="*/ 118 w 213"/>
                <a:gd name="T41" fmla="*/ 230 h 203"/>
                <a:gd name="T42" fmla="*/ 126 w 213"/>
                <a:gd name="T43" fmla="*/ 307 h 203"/>
                <a:gd name="T44" fmla="*/ 132 w 213"/>
                <a:gd name="T45" fmla="*/ 343 h 203"/>
                <a:gd name="T46" fmla="*/ 152 w 213"/>
                <a:gd name="T47" fmla="*/ 389 h 203"/>
                <a:gd name="T48" fmla="*/ 169 w 213"/>
                <a:gd name="T49" fmla="*/ 389 h 203"/>
                <a:gd name="T50" fmla="*/ 207 w 213"/>
                <a:gd name="T51" fmla="*/ 343 h 203"/>
                <a:gd name="T52" fmla="*/ 201 w 213"/>
                <a:gd name="T53" fmla="*/ 325 h 203"/>
                <a:gd name="T54" fmla="*/ 185 w 213"/>
                <a:gd name="T55" fmla="*/ 269 h 203"/>
                <a:gd name="T56" fmla="*/ 227 w 213"/>
                <a:gd name="T57" fmla="*/ 293 h 203"/>
                <a:gd name="T58" fmla="*/ 251 w 213"/>
                <a:gd name="T59" fmla="*/ 269 h 203"/>
                <a:gd name="T60" fmla="*/ 274 w 213"/>
                <a:gd name="T61" fmla="*/ 238 h 203"/>
                <a:gd name="T62" fmla="*/ 261 w 213"/>
                <a:gd name="T63" fmla="*/ 212 h 203"/>
                <a:gd name="T64" fmla="*/ 285 w 213"/>
                <a:gd name="T65" fmla="*/ 170 h 203"/>
                <a:gd name="T66" fmla="*/ 297 w 213"/>
                <a:gd name="T67" fmla="*/ 135 h 203"/>
                <a:gd name="T68" fmla="*/ 270 w 213"/>
                <a:gd name="T69" fmla="*/ 127 h 203"/>
                <a:gd name="T70" fmla="*/ 261 w 213"/>
                <a:gd name="T71" fmla="*/ 120 h 203"/>
                <a:gd name="T72" fmla="*/ 274 w 213"/>
                <a:gd name="T73" fmla="*/ 101 h 203"/>
                <a:gd name="T74" fmla="*/ 251 w 213"/>
                <a:gd name="T75" fmla="*/ 81 h 203"/>
                <a:gd name="T76" fmla="*/ 247 w 213"/>
                <a:gd name="T77" fmla="*/ 87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prstDash val="solid"/>
              <a:round/>
              <a:headEnd/>
              <a:tailEnd/>
            </a:ln>
          </p:spPr>
          <p:txBody>
            <a:bodyPr/>
            <a:lstStyle/>
            <a:p>
              <a:endParaRPr lang="en-US"/>
            </a:p>
          </p:txBody>
        </p:sp>
        <p:sp>
          <p:nvSpPr>
            <p:cNvPr id="3242" name="Freeform 5383"/>
            <p:cNvSpPr>
              <a:spLocks/>
            </p:cNvSpPr>
            <p:nvPr/>
          </p:nvSpPr>
          <p:spPr bwMode="auto">
            <a:xfrm>
              <a:off x="1388" y="2403"/>
              <a:ext cx="8" cy="2"/>
            </a:xfrm>
            <a:custGeom>
              <a:avLst/>
              <a:gdLst>
                <a:gd name="T0" fmla="*/ 10 w 7"/>
                <a:gd name="T1" fmla="*/ 2 h 2"/>
                <a:gd name="T2" fmla="*/ 0 w 7"/>
                <a:gd name="T3" fmla="*/ 0 h 2"/>
                <a:gd name="T4" fmla="*/ 10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3243" name="Freeform 5384"/>
            <p:cNvSpPr>
              <a:spLocks/>
            </p:cNvSpPr>
            <p:nvPr/>
          </p:nvSpPr>
          <p:spPr bwMode="auto">
            <a:xfrm>
              <a:off x="1052" y="2135"/>
              <a:ext cx="178" cy="70"/>
            </a:xfrm>
            <a:custGeom>
              <a:avLst/>
              <a:gdLst>
                <a:gd name="T0" fmla="*/ 156 w 160"/>
                <a:gd name="T1" fmla="*/ 44 h 57"/>
                <a:gd name="T2" fmla="*/ 156 w 160"/>
                <a:gd name="T3" fmla="*/ 48 h 57"/>
                <a:gd name="T4" fmla="*/ 136 w 160"/>
                <a:gd name="T5" fmla="*/ 34 h 57"/>
                <a:gd name="T6" fmla="*/ 112 w 160"/>
                <a:gd name="T7" fmla="*/ 18 h 57"/>
                <a:gd name="T8" fmla="*/ 98 w 160"/>
                <a:gd name="T9" fmla="*/ 9 h 57"/>
                <a:gd name="T10" fmla="*/ 81 w 160"/>
                <a:gd name="T11" fmla="*/ 6 h 57"/>
                <a:gd name="T12" fmla="*/ 75 w 160"/>
                <a:gd name="T13" fmla="*/ 0 h 57"/>
                <a:gd name="T14" fmla="*/ 48 w 160"/>
                <a:gd name="T15" fmla="*/ 9 h 57"/>
                <a:gd name="T16" fmla="*/ 22 w 160"/>
                <a:gd name="T17" fmla="*/ 14 h 57"/>
                <a:gd name="T18" fmla="*/ 12 w 160"/>
                <a:gd name="T19" fmla="*/ 34 h 57"/>
                <a:gd name="T20" fmla="*/ 0 w 160"/>
                <a:gd name="T21" fmla="*/ 48 h 57"/>
                <a:gd name="T22" fmla="*/ 10 w 160"/>
                <a:gd name="T23" fmla="*/ 41 h 57"/>
                <a:gd name="T24" fmla="*/ 26 w 160"/>
                <a:gd name="T25" fmla="*/ 32 h 57"/>
                <a:gd name="T26" fmla="*/ 41 w 160"/>
                <a:gd name="T27" fmla="*/ 22 h 57"/>
                <a:gd name="T28" fmla="*/ 72 w 160"/>
                <a:gd name="T29" fmla="*/ 18 h 57"/>
                <a:gd name="T30" fmla="*/ 58 w 160"/>
                <a:gd name="T31" fmla="*/ 27 h 57"/>
                <a:gd name="T32" fmla="*/ 77 w 160"/>
                <a:gd name="T33" fmla="*/ 34 h 57"/>
                <a:gd name="T34" fmla="*/ 90 w 160"/>
                <a:gd name="T35" fmla="*/ 41 h 57"/>
                <a:gd name="T36" fmla="*/ 98 w 160"/>
                <a:gd name="T37" fmla="*/ 44 h 57"/>
                <a:gd name="T38" fmla="*/ 126 w 160"/>
                <a:gd name="T39" fmla="*/ 54 h 57"/>
                <a:gd name="T40" fmla="*/ 134 w 160"/>
                <a:gd name="T41" fmla="*/ 71 h 57"/>
                <a:gd name="T42" fmla="*/ 160 w 160"/>
                <a:gd name="T43" fmla="*/ 88 h 57"/>
                <a:gd name="T44" fmla="*/ 146 w 160"/>
                <a:gd name="T45" fmla="*/ 106 h 57"/>
                <a:gd name="T46" fmla="*/ 169 w 160"/>
                <a:gd name="T47" fmla="*/ 106 h 57"/>
                <a:gd name="T48" fmla="*/ 188 w 160"/>
                <a:gd name="T49" fmla="*/ 106 h 57"/>
                <a:gd name="T50" fmla="*/ 206 w 160"/>
                <a:gd name="T51" fmla="*/ 106 h 57"/>
                <a:gd name="T52" fmla="*/ 220 w 160"/>
                <a:gd name="T53" fmla="*/ 103 h 57"/>
                <a:gd name="T54" fmla="*/ 208 w 160"/>
                <a:gd name="T55" fmla="*/ 88 h 57"/>
                <a:gd name="T56" fmla="*/ 191 w 160"/>
                <a:gd name="T57" fmla="*/ 80 h 57"/>
                <a:gd name="T58" fmla="*/ 188 w 160"/>
                <a:gd name="T59" fmla="*/ 71 h 57"/>
                <a:gd name="T60" fmla="*/ 175 w 160"/>
                <a:gd name="T61" fmla="*/ 61 h 57"/>
                <a:gd name="T62" fmla="*/ 160 w 160"/>
                <a:gd name="T63" fmla="*/ 54 h 57"/>
                <a:gd name="T64" fmla="*/ 156 w 160"/>
                <a:gd name="T65" fmla="*/ 44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prstDash val="solid"/>
              <a:round/>
              <a:headEnd/>
              <a:tailEnd/>
            </a:ln>
          </p:spPr>
          <p:txBody>
            <a:bodyPr/>
            <a:lstStyle/>
            <a:p>
              <a:endParaRPr lang="en-US"/>
            </a:p>
          </p:txBody>
        </p:sp>
        <p:sp>
          <p:nvSpPr>
            <p:cNvPr id="3244" name="Freeform 5385"/>
            <p:cNvSpPr>
              <a:spLocks/>
            </p:cNvSpPr>
            <p:nvPr/>
          </p:nvSpPr>
          <p:spPr bwMode="auto">
            <a:xfrm>
              <a:off x="1083" y="2162"/>
              <a:ext cx="8" cy="11"/>
            </a:xfrm>
            <a:custGeom>
              <a:avLst/>
              <a:gdLst>
                <a:gd name="T0" fmla="*/ 0 w 7"/>
                <a:gd name="T1" fmla="*/ 16 h 9"/>
                <a:gd name="T2" fmla="*/ 10 w 7"/>
                <a:gd name="T3" fmla="*/ 16 h 9"/>
                <a:gd name="T4" fmla="*/ 0 w 7"/>
                <a:gd name="T5" fmla="*/ 0 h 9"/>
                <a:gd name="T6" fmla="*/ 0 w 7"/>
                <a:gd name="T7" fmla="*/ 16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0" y="9"/>
                  </a:moveTo>
                  <a:lnTo>
                    <a:pt x="7" y="9"/>
                  </a:lnTo>
                  <a:lnTo>
                    <a:pt x="0" y="0"/>
                  </a:lnTo>
                  <a:lnTo>
                    <a:pt x="0" y="9"/>
                  </a:lnTo>
                  <a:close/>
                </a:path>
              </a:pathLst>
            </a:custGeom>
            <a:solidFill>
              <a:srgbClr val="E1E1E1"/>
            </a:solidFill>
            <a:ln w="3175">
              <a:solidFill>
                <a:srgbClr val="000000"/>
              </a:solidFill>
              <a:prstDash val="solid"/>
              <a:round/>
              <a:headEnd/>
              <a:tailEnd/>
            </a:ln>
          </p:spPr>
          <p:txBody>
            <a:bodyPr/>
            <a:lstStyle/>
            <a:p>
              <a:endParaRPr lang="en-US"/>
            </a:p>
          </p:txBody>
        </p:sp>
        <p:sp>
          <p:nvSpPr>
            <p:cNvPr id="3245" name="Freeform 5386"/>
            <p:cNvSpPr>
              <a:spLocks/>
            </p:cNvSpPr>
            <p:nvPr/>
          </p:nvSpPr>
          <p:spPr bwMode="auto">
            <a:xfrm>
              <a:off x="1104" y="2220"/>
              <a:ext cx="5" cy="2"/>
            </a:xfrm>
            <a:custGeom>
              <a:avLst/>
              <a:gdLst>
                <a:gd name="T0" fmla="*/ 5 w 5"/>
                <a:gd name="T1" fmla="*/ 0 h 2"/>
                <a:gd name="T2" fmla="*/ 5 w 5"/>
                <a:gd name="T3" fmla="*/ 0 h 2"/>
                <a:gd name="T4" fmla="*/ 5 w 5"/>
                <a:gd name="T5" fmla="*/ 0 h 2"/>
                <a:gd name="T6" fmla="*/ 2 w 5"/>
                <a:gd name="T7" fmla="*/ 0 h 2"/>
                <a:gd name="T8" fmla="*/ 2 w 5"/>
                <a:gd name="T9" fmla="*/ 0 h 2"/>
                <a:gd name="T10" fmla="*/ 0 w 5"/>
                <a:gd name="T11" fmla="*/ 0 h 2"/>
                <a:gd name="T12" fmla="*/ 0 w 5"/>
                <a:gd name="T13" fmla="*/ 0 h 2"/>
                <a:gd name="T14" fmla="*/ 0 w 5"/>
                <a:gd name="T15" fmla="*/ 0 h 2"/>
                <a:gd name="T16" fmla="*/ 2 w 5"/>
                <a:gd name="T17" fmla="*/ 0 h 2"/>
                <a:gd name="T18" fmla="*/ 5 w 5"/>
                <a:gd name="T19" fmla="*/ 0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 h="2">
                  <a:moveTo>
                    <a:pt x="5" y="0"/>
                  </a:moveTo>
                  <a:lnTo>
                    <a:pt x="5" y="0"/>
                  </a:lnTo>
                  <a:lnTo>
                    <a:pt x="2" y="0"/>
                  </a:lnTo>
                  <a:lnTo>
                    <a:pt x="0" y="0"/>
                  </a:lnTo>
                  <a:lnTo>
                    <a:pt x="2"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3246" name="Freeform 5387"/>
            <p:cNvSpPr>
              <a:spLocks/>
            </p:cNvSpPr>
            <p:nvPr/>
          </p:nvSpPr>
          <p:spPr bwMode="auto">
            <a:xfrm>
              <a:off x="1131" y="2211"/>
              <a:ext cx="5" cy="2"/>
            </a:xfrm>
            <a:custGeom>
              <a:avLst/>
              <a:gdLst>
                <a:gd name="T0" fmla="*/ 8 w 4"/>
                <a:gd name="T1" fmla="*/ 0 h 2"/>
                <a:gd name="T2" fmla="*/ 8 w 4"/>
                <a:gd name="T3" fmla="*/ 0 h 2"/>
                <a:gd name="T4" fmla="*/ 5 w 4"/>
                <a:gd name="T5" fmla="*/ 0 h 2"/>
                <a:gd name="T6" fmla="*/ 5 w 4"/>
                <a:gd name="T7" fmla="*/ 0 h 2"/>
                <a:gd name="T8" fmla="*/ 0 w 4"/>
                <a:gd name="T9" fmla="*/ 0 h 2"/>
                <a:gd name="T10" fmla="*/ 5 w 4"/>
                <a:gd name="T11" fmla="*/ 0 h 2"/>
                <a:gd name="T12" fmla="*/ 8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0"/>
                  </a:lnTo>
                  <a:lnTo>
                    <a:pt x="2" y="0"/>
                  </a:lnTo>
                  <a:lnTo>
                    <a:pt x="0" y="0"/>
                  </a:lnTo>
                  <a:lnTo>
                    <a:pt x="2"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247" name="Freeform 5388"/>
            <p:cNvSpPr>
              <a:spLocks/>
            </p:cNvSpPr>
            <p:nvPr/>
          </p:nvSpPr>
          <p:spPr bwMode="auto">
            <a:xfrm>
              <a:off x="1127" y="2211"/>
              <a:ext cx="4" cy="3"/>
            </a:xfrm>
            <a:custGeom>
              <a:avLst/>
              <a:gdLst>
                <a:gd name="T0" fmla="*/ 7 w 3"/>
                <a:gd name="T1" fmla="*/ 0 h 2"/>
                <a:gd name="T2" fmla="*/ 7 w 3"/>
                <a:gd name="T3" fmla="*/ 0 h 2"/>
                <a:gd name="T4" fmla="*/ 0 w 3"/>
                <a:gd name="T5" fmla="*/ 0 h 2"/>
                <a:gd name="T6" fmla="*/ 0 w 3"/>
                <a:gd name="T7" fmla="*/ 8 h 2"/>
                <a:gd name="T8" fmla="*/ 0 w 3"/>
                <a:gd name="T9" fmla="*/ 0 h 2"/>
                <a:gd name="T10" fmla="*/ 7 w 3"/>
                <a:gd name="T11" fmla="*/ 0 h 2"/>
                <a:gd name="T12" fmla="*/ 7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248" name="Freeform 5389"/>
            <p:cNvSpPr>
              <a:spLocks/>
            </p:cNvSpPr>
            <p:nvPr/>
          </p:nvSpPr>
          <p:spPr bwMode="auto">
            <a:xfrm>
              <a:off x="1393" y="2240"/>
              <a:ext cx="2" cy="2"/>
            </a:xfrm>
            <a:custGeom>
              <a:avLst/>
              <a:gdLst>
                <a:gd name="T0" fmla="*/ 2 w 2"/>
                <a:gd name="T1" fmla="*/ 0 h 2"/>
                <a:gd name="T2" fmla="*/ 2 w 2"/>
                <a:gd name="T3" fmla="*/ 0 h 2"/>
                <a:gd name="T4" fmla="*/ 2 w 2"/>
                <a:gd name="T5" fmla="*/ 0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249" name="Freeform 5390"/>
            <p:cNvSpPr>
              <a:spLocks/>
            </p:cNvSpPr>
            <p:nvPr/>
          </p:nvSpPr>
          <p:spPr bwMode="auto">
            <a:xfrm>
              <a:off x="1401" y="2235"/>
              <a:ext cx="1" cy="2"/>
            </a:xfrm>
            <a:custGeom>
              <a:avLst/>
              <a:gdLst>
                <a:gd name="T0" fmla="*/ 0 w 1"/>
                <a:gd name="T1" fmla="*/ 0 h 2"/>
                <a:gd name="T2" fmla="*/ 0 w 1"/>
                <a:gd name="T3" fmla="*/ 0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250" name="Freeform 5391"/>
            <p:cNvSpPr>
              <a:spLocks/>
            </p:cNvSpPr>
            <p:nvPr/>
          </p:nvSpPr>
          <p:spPr bwMode="auto">
            <a:xfrm>
              <a:off x="1396" y="2238"/>
              <a:ext cx="5" cy="2"/>
            </a:xfrm>
            <a:custGeom>
              <a:avLst/>
              <a:gdLst>
                <a:gd name="T0" fmla="*/ 13 w 3"/>
                <a:gd name="T1" fmla="*/ 0 h 2"/>
                <a:gd name="T2" fmla="*/ 13 w 3"/>
                <a:gd name="T3" fmla="*/ 2 h 2"/>
                <a:gd name="T4" fmla="*/ 0 w 3"/>
                <a:gd name="T5" fmla="*/ 2 h 2"/>
                <a:gd name="T6" fmla="*/ 0 w 3"/>
                <a:gd name="T7" fmla="*/ 0 h 2"/>
                <a:gd name="T8" fmla="*/ 0 w 3"/>
                <a:gd name="T9" fmla="*/ 2 h 2"/>
                <a:gd name="T10" fmla="*/ 13 w 3"/>
                <a:gd name="T11" fmla="*/ 2 h 2"/>
                <a:gd name="T12" fmla="*/ 13 w 3"/>
                <a:gd name="T13" fmla="*/ 0 h 2"/>
                <a:gd name="T14" fmla="*/ 13 w 3"/>
                <a:gd name="T15" fmla="*/ 2 h 2"/>
                <a:gd name="T16" fmla="*/ 13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251" name="Freeform 5392"/>
            <p:cNvSpPr>
              <a:spLocks/>
            </p:cNvSpPr>
            <p:nvPr/>
          </p:nvSpPr>
          <p:spPr bwMode="auto">
            <a:xfrm>
              <a:off x="1388" y="2240"/>
              <a:ext cx="5" cy="2"/>
            </a:xfrm>
            <a:custGeom>
              <a:avLst/>
              <a:gdLst>
                <a:gd name="T0" fmla="*/ 13 w 3"/>
                <a:gd name="T1" fmla="*/ 0 h 2"/>
                <a:gd name="T2" fmla="*/ 0 w 3"/>
                <a:gd name="T3" fmla="*/ 0 h 2"/>
                <a:gd name="T4" fmla="*/ 13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252" name="Rectangle 5393"/>
            <p:cNvSpPr>
              <a:spLocks noChangeArrowheads="1"/>
            </p:cNvSpPr>
            <p:nvPr/>
          </p:nvSpPr>
          <p:spPr bwMode="auto">
            <a:xfrm>
              <a:off x="1395" y="2240"/>
              <a:ext cx="0" cy="4"/>
            </a:xfrm>
            <a:prstGeom prst="rect">
              <a:avLst/>
            </a:prstGeom>
            <a:solidFill>
              <a:srgbClr val="E1E1E1"/>
            </a:solidFill>
            <a:ln w="317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3253" name="Freeform 5394"/>
            <p:cNvSpPr>
              <a:spLocks/>
            </p:cNvSpPr>
            <p:nvPr/>
          </p:nvSpPr>
          <p:spPr bwMode="auto">
            <a:xfrm>
              <a:off x="1268" y="2208"/>
              <a:ext cx="61" cy="50"/>
            </a:xfrm>
            <a:custGeom>
              <a:avLst/>
              <a:gdLst>
                <a:gd name="T0" fmla="*/ 7 w 54"/>
                <a:gd name="T1" fmla="*/ 6 h 41"/>
                <a:gd name="T2" fmla="*/ 2 w 54"/>
                <a:gd name="T3" fmla="*/ 32 h 41"/>
                <a:gd name="T4" fmla="*/ 0 w 54"/>
                <a:gd name="T5" fmla="*/ 40 h 41"/>
                <a:gd name="T6" fmla="*/ 0 w 54"/>
                <a:gd name="T7" fmla="*/ 61 h 41"/>
                <a:gd name="T8" fmla="*/ 10 w 54"/>
                <a:gd name="T9" fmla="*/ 74 h 41"/>
                <a:gd name="T10" fmla="*/ 16 w 54"/>
                <a:gd name="T11" fmla="*/ 56 h 41"/>
                <a:gd name="T12" fmla="*/ 30 w 54"/>
                <a:gd name="T13" fmla="*/ 48 h 41"/>
                <a:gd name="T14" fmla="*/ 41 w 54"/>
                <a:gd name="T15" fmla="*/ 52 h 41"/>
                <a:gd name="T16" fmla="*/ 68 w 54"/>
                <a:gd name="T17" fmla="*/ 52 h 41"/>
                <a:gd name="T18" fmla="*/ 78 w 54"/>
                <a:gd name="T19" fmla="*/ 40 h 41"/>
                <a:gd name="T20" fmla="*/ 53 w 54"/>
                <a:gd name="T21" fmla="*/ 27 h 41"/>
                <a:gd name="T22" fmla="*/ 60 w 54"/>
                <a:gd name="T23" fmla="*/ 18 h 41"/>
                <a:gd name="T24" fmla="*/ 47 w 54"/>
                <a:gd name="T25" fmla="*/ 15 h 41"/>
                <a:gd name="T26" fmla="*/ 16 w 54"/>
                <a:gd name="T27" fmla="*/ 0 h 41"/>
                <a:gd name="T28" fmla="*/ 7 w 54"/>
                <a:gd name="T29" fmla="*/ 6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3254" name="Freeform 5395"/>
            <p:cNvSpPr>
              <a:spLocks/>
            </p:cNvSpPr>
            <p:nvPr/>
          </p:nvSpPr>
          <p:spPr bwMode="auto">
            <a:xfrm>
              <a:off x="1221" y="2208"/>
              <a:ext cx="52" cy="43"/>
            </a:xfrm>
            <a:custGeom>
              <a:avLst/>
              <a:gdLst>
                <a:gd name="T0" fmla="*/ 69 w 45"/>
                <a:gd name="T1" fmla="*/ 6 h 34"/>
                <a:gd name="T2" fmla="*/ 67 w 45"/>
                <a:gd name="T3" fmla="*/ 35 h 34"/>
                <a:gd name="T4" fmla="*/ 62 w 45"/>
                <a:gd name="T5" fmla="*/ 44 h 34"/>
                <a:gd name="T6" fmla="*/ 62 w 45"/>
                <a:gd name="T7" fmla="*/ 68 h 34"/>
                <a:gd name="T8" fmla="*/ 40 w 45"/>
                <a:gd name="T9" fmla="*/ 62 h 34"/>
                <a:gd name="T10" fmla="*/ 16 w 45"/>
                <a:gd name="T11" fmla="*/ 62 h 34"/>
                <a:gd name="T12" fmla="*/ 0 w 45"/>
                <a:gd name="T13" fmla="*/ 53 h 34"/>
                <a:gd name="T14" fmla="*/ 10 w 45"/>
                <a:gd name="T15" fmla="*/ 44 h 34"/>
                <a:gd name="T16" fmla="*/ 34 w 45"/>
                <a:gd name="T17" fmla="*/ 48 h 34"/>
                <a:gd name="T18" fmla="*/ 51 w 45"/>
                <a:gd name="T19" fmla="*/ 48 h 34"/>
                <a:gd name="T20" fmla="*/ 45 w 45"/>
                <a:gd name="T21" fmla="*/ 20 h 34"/>
                <a:gd name="T22" fmla="*/ 34 w 45"/>
                <a:gd name="T23" fmla="*/ 10 h 34"/>
                <a:gd name="T24" fmla="*/ 29 w 45"/>
                <a:gd name="T25" fmla="*/ 0 h 34"/>
                <a:gd name="T26" fmla="*/ 57 w 45"/>
                <a:gd name="T27" fmla="*/ 6 h 34"/>
                <a:gd name="T28" fmla="*/ 69 w 45"/>
                <a:gd name="T29" fmla="*/ 6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prstDash val="solid"/>
              <a:round/>
              <a:headEnd/>
              <a:tailEnd/>
            </a:ln>
          </p:spPr>
          <p:txBody>
            <a:bodyPr/>
            <a:lstStyle/>
            <a:p>
              <a:endParaRPr lang="en-US"/>
            </a:p>
          </p:txBody>
        </p:sp>
        <p:sp>
          <p:nvSpPr>
            <p:cNvPr id="3255" name="Freeform 5396"/>
            <p:cNvSpPr>
              <a:spLocks/>
            </p:cNvSpPr>
            <p:nvPr/>
          </p:nvSpPr>
          <p:spPr bwMode="auto">
            <a:xfrm>
              <a:off x="1268" y="2164"/>
              <a:ext cx="2" cy="3"/>
            </a:xfrm>
            <a:custGeom>
              <a:avLst/>
              <a:gdLst>
                <a:gd name="T0" fmla="*/ 2 w 2"/>
                <a:gd name="T1" fmla="*/ 8 h 2"/>
                <a:gd name="T2" fmla="*/ 0 w 2"/>
                <a:gd name="T3" fmla="*/ 8 h 2"/>
                <a:gd name="T4" fmla="*/ 0 w 2"/>
                <a:gd name="T5" fmla="*/ 0 h 2"/>
                <a:gd name="T6" fmla="*/ 2 w 2"/>
                <a:gd name="T7" fmla="*/ 8 h 2"/>
                <a:gd name="T8" fmla="*/ 2 w 2"/>
                <a:gd name="T9" fmla="*/ 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2"/>
                  </a:moveTo>
                  <a:lnTo>
                    <a:pt x="0" y="2"/>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256" name="Freeform 5397"/>
            <p:cNvSpPr>
              <a:spLocks/>
            </p:cNvSpPr>
            <p:nvPr/>
          </p:nvSpPr>
          <p:spPr bwMode="auto">
            <a:xfrm>
              <a:off x="1276" y="2164"/>
              <a:ext cx="5" cy="3"/>
            </a:xfrm>
            <a:custGeom>
              <a:avLst/>
              <a:gdLst>
                <a:gd name="T0" fmla="*/ 8 w 4"/>
                <a:gd name="T1" fmla="*/ 8 h 2"/>
                <a:gd name="T2" fmla="*/ 0 w 4"/>
                <a:gd name="T3" fmla="*/ 0 h 2"/>
                <a:gd name="T4" fmla="*/ 5 w 4"/>
                <a:gd name="T5" fmla="*/ 8 h 2"/>
                <a:gd name="T6" fmla="*/ 8 w 4"/>
                <a:gd name="T7" fmla="*/ 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2"/>
                  </a:moveTo>
                  <a:lnTo>
                    <a:pt x="0" y="0"/>
                  </a:lnTo>
                  <a:lnTo>
                    <a:pt x="2" y="2"/>
                  </a:lnTo>
                  <a:lnTo>
                    <a:pt x="4" y="2"/>
                  </a:lnTo>
                  <a:close/>
                </a:path>
              </a:pathLst>
            </a:custGeom>
            <a:solidFill>
              <a:srgbClr val="E1E1E1"/>
            </a:solidFill>
            <a:ln w="3175">
              <a:solidFill>
                <a:srgbClr val="000000"/>
              </a:solidFill>
              <a:prstDash val="solid"/>
              <a:round/>
              <a:headEnd/>
              <a:tailEnd/>
            </a:ln>
          </p:spPr>
          <p:txBody>
            <a:bodyPr/>
            <a:lstStyle/>
            <a:p>
              <a:endParaRPr lang="en-US"/>
            </a:p>
          </p:txBody>
        </p:sp>
        <p:sp>
          <p:nvSpPr>
            <p:cNvPr id="3257" name="Freeform 5398"/>
            <p:cNvSpPr>
              <a:spLocks/>
            </p:cNvSpPr>
            <p:nvPr/>
          </p:nvSpPr>
          <p:spPr bwMode="auto">
            <a:xfrm>
              <a:off x="1448" y="2338"/>
              <a:ext cx="4" cy="5"/>
            </a:xfrm>
            <a:custGeom>
              <a:avLst/>
              <a:gdLst>
                <a:gd name="T0" fmla="*/ 2 w 5"/>
                <a:gd name="T1" fmla="*/ 8 h 4"/>
                <a:gd name="T2" fmla="*/ 0 w 5"/>
                <a:gd name="T3" fmla="*/ 5 h 4"/>
                <a:gd name="T4" fmla="*/ 2 w 5"/>
                <a:gd name="T5" fmla="*/ 0 h 4"/>
                <a:gd name="T6" fmla="*/ 2 w 5"/>
                <a:gd name="T7" fmla="*/ 8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3" y="4"/>
                  </a:moveTo>
                  <a:lnTo>
                    <a:pt x="0" y="2"/>
                  </a:lnTo>
                  <a:lnTo>
                    <a:pt x="5" y="0"/>
                  </a:lnTo>
                  <a:lnTo>
                    <a:pt x="3" y="4"/>
                  </a:lnTo>
                  <a:close/>
                </a:path>
              </a:pathLst>
            </a:custGeom>
            <a:solidFill>
              <a:srgbClr val="E1E1E1"/>
            </a:solidFill>
            <a:ln w="3175">
              <a:solidFill>
                <a:srgbClr val="000000"/>
              </a:solidFill>
              <a:prstDash val="solid"/>
              <a:round/>
              <a:headEnd/>
              <a:tailEnd/>
            </a:ln>
          </p:spPr>
          <p:txBody>
            <a:bodyPr/>
            <a:lstStyle/>
            <a:p>
              <a:endParaRPr lang="en-US"/>
            </a:p>
          </p:txBody>
        </p:sp>
        <p:sp>
          <p:nvSpPr>
            <p:cNvPr id="3258" name="Freeform 5399"/>
            <p:cNvSpPr>
              <a:spLocks/>
            </p:cNvSpPr>
            <p:nvPr/>
          </p:nvSpPr>
          <p:spPr bwMode="auto">
            <a:xfrm>
              <a:off x="1009" y="2403"/>
              <a:ext cx="57" cy="67"/>
            </a:xfrm>
            <a:custGeom>
              <a:avLst/>
              <a:gdLst>
                <a:gd name="T0" fmla="*/ 15 w 52"/>
                <a:gd name="T1" fmla="*/ 53 h 54"/>
                <a:gd name="T2" fmla="*/ 0 w 52"/>
                <a:gd name="T3" fmla="*/ 26 h 54"/>
                <a:gd name="T4" fmla="*/ 2 w 52"/>
                <a:gd name="T5" fmla="*/ 14 h 54"/>
                <a:gd name="T6" fmla="*/ 2 w 52"/>
                <a:gd name="T7" fmla="*/ 7 h 54"/>
                <a:gd name="T8" fmla="*/ 4 w 52"/>
                <a:gd name="T9" fmla="*/ 0 h 54"/>
                <a:gd name="T10" fmla="*/ 35 w 52"/>
                <a:gd name="T11" fmla="*/ 7 h 54"/>
                <a:gd name="T12" fmla="*/ 46 w 52"/>
                <a:gd name="T13" fmla="*/ 7 h 54"/>
                <a:gd name="T14" fmla="*/ 59 w 52"/>
                <a:gd name="T15" fmla="*/ 31 h 54"/>
                <a:gd name="T16" fmla="*/ 68 w 52"/>
                <a:gd name="T17" fmla="*/ 53 h 54"/>
                <a:gd name="T18" fmla="*/ 59 w 52"/>
                <a:gd name="T19" fmla="*/ 57 h 54"/>
                <a:gd name="T20" fmla="*/ 59 w 52"/>
                <a:gd name="T21" fmla="*/ 81 h 54"/>
                <a:gd name="T22" fmla="*/ 59 w 52"/>
                <a:gd name="T23" fmla="*/ 103 h 54"/>
                <a:gd name="T24" fmla="*/ 50 w 52"/>
                <a:gd name="T25" fmla="*/ 81 h 54"/>
                <a:gd name="T26" fmla="*/ 50 w 52"/>
                <a:gd name="T27" fmla="*/ 89 h 54"/>
                <a:gd name="T28" fmla="*/ 43 w 52"/>
                <a:gd name="T29" fmla="*/ 81 h 54"/>
                <a:gd name="T30" fmla="*/ 41 w 52"/>
                <a:gd name="T31" fmla="*/ 63 h 54"/>
                <a:gd name="T32" fmla="*/ 25 w 52"/>
                <a:gd name="T33" fmla="*/ 45 h 54"/>
                <a:gd name="T34" fmla="*/ 12 w 52"/>
                <a:gd name="T35" fmla="*/ 31 h 54"/>
                <a:gd name="T36" fmla="*/ 18 w 52"/>
                <a:gd name="T37" fmla="*/ 45 h 54"/>
                <a:gd name="T38" fmla="*/ 15 w 52"/>
                <a:gd name="T39" fmla="*/ 53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prstDash val="solid"/>
              <a:round/>
              <a:headEnd/>
              <a:tailEnd/>
            </a:ln>
          </p:spPr>
          <p:txBody>
            <a:bodyPr/>
            <a:lstStyle/>
            <a:p>
              <a:endParaRPr lang="en-US"/>
            </a:p>
          </p:txBody>
        </p:sp>
        <p:sp>
          <p:nvSpPr>
            <p:cNvPr id="3259" name="Freeform 5400"/>
            <p:cNvSpPr>
              <a:spLocks/>
            </p:cNvSpPr>
            <p:nvPr/>
          </p:nvSpPr>
          <p:spPr bwMode="auto">
            <a:xfrm>
              <a:off x="1288" y="2370"/>
              <a:ext cx="6" cy="2"/>
            </a:xfrm>
            <a:custGeom>
              <a:avLst/>
              <a:gdLst>
                <a:gd name="T0" fmla="*/ 0 w 5"/>
                <a:gd name="T1" fmla="*/ 0 h 2"/>
                <a:gd name="T2" fmla="*/ 8 w 5"/>
                <a:gd name="T3" fmla="*/ 2 h 2"/>
                <a:gd name="T4" fmla="*/ 0 w 5"/>
                <a:gd name="T5" fmla="*/ 0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5"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260" name="Freeform 5401"/>
            <p:cNvSpPr>
              <a:spLocks/>
            </p:cNvSpPr>
            <p:nvPr/>
          </p:nvSpPr>
          <p:spPr bwMode="auto">
            <a:xfrm>
              <a:off x="1475" y="2352"/>
              <a:ext cx="1" cy="6"/>
            </a:xfrm>
            <a:custGeom>
              <a:avLst/>
              <a:gdLst>
                <a:gd name="T0" fmla="*/ 1 w 2"/>
                <a:gd name="T1" fmla="*/ 8 h 5"/>
                <a:gd name="T2" fmla="*/ 0 w 2"/>
                <a:gd name="T3" fmla="*/ 8 h 5"/>
                <a:gd name="T4" fmla="*/ 0 w 2"/>
                <a:gd name="T5" fmla="*/ 0 h 5"/>
                <a:gd name="T6" fmla="*/ 1 w 2"/>
                <a:gd name="T7" fmla="*/ 8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5"/>
                  </a:lnTo>
                  <a:lnTo>
                    <a:pt x="0" y="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3261" name="Freeform 5402"/>
            <p:cNvSpPr>
              <a:spLocks/>
            </p:cNvSpPr>
            <p:nvPr/>
          </p:nvSpPr>
          <p:spPr bwMode="auto">
            <a:xfrm>
              <a:off x="1443" y="2305"/>
              <a:ext cx="5" cy="5"/>
            </a:xfrm>
            <a:custGeom>
              <a:avLst/>
              <a:gdLst>
                <a:gd name="T0" fmla="*/ 8 w 4"/>
                <a:gd name="T1" fmla="*/ 3 h 5"/>
                <a:gd name="T2" fmla="*/ 5 w 4"/>
                <a:gd name="T3" fmla="*/ 5 h 5"/>
                <a:gd name="T4" fmla="*/ 0 w 4"/>
                <a:gd name="T5" fmla="*/ 0 h 5"/>
                <a:gd name="T6" fmla="*/ 8 w 4"/>
                <a:gd name="T7" fmla="*/ 0 h 5"/>
                <a:gd name="T8" fmla="*/ 8 w 4"/>
                <a:gd name="T9" fmla="*/ 3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3"/>
                  </a:moveTo>
                  <a:lnTo>
                    <a:pt x="2" y="5"/>
                  </a:lnTo>
                  <a:lnTo>
                    <a:pt x="0" y="0"/>
                  </a:lnTo>
                  <a:lnTo>
                    <a:pt x="4"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3262" name="Freeform 5403"/>
            <p:cNvSpPr>
              <a:spLocks/>
            </p:cNvSpPr>
            <p:nvPr/>
          </p:nvSpPr>
          <p:spPr bwMode="auto">
            <a:xfrm>
              <a:off x="940" y="2328"/>
              <a:ext cx="40" cy="30"/>
            </a:xfrm>
            <a:custGeom>
              <a:avLst/>
              <a:gdLst>
                <a:gd name="T0" fmla="*/ 49 w 36"/>
                <a:gd name="T1" fmla="*/ 38 h 24"/>
                <a:gd name="T2" fmla="*/ 46 w 36"/>
                <a:gd name="T3" fmla="*/ 48 h 24"/>
                <a:gd name="T4" fmla="*/ 33 w 36"/>
                <a:gd name="T5" fmla="*/ 44 h 24"/>
                <a:gd name="T6" fmla="*/ 16 w 36"/>
                <a:gd name="T7" fmla="*/ 33 h 24"/>
                <a:gd name="T8" fmla="*/ 0 w 36"/>
                <a:gd name="T9" fmla="*/ 24 h 24"/>
                <a:gd name="T10" fmla="*/ 20 w 36"/>
                <a:gd name="T11" fmla="*/ 0 h 24"/>
                <a:gd name="T12" fmla="*/ 33 w 36"/>
                <a:gd name="T13" fmla="*/ 16 h 24"/>
                <a:gd name="T14" fmla="*/ 49 w 36"/>
                <a:gd name="T15" fmla="*/ 20 h 24"/>
                <a:gd name="T16" fmla="*/ 49 w 36"/>
                <a:gd name="T17" fmla="*/ 3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prstDash val="solid"/>
              <a:round/>
              <a:headEnd/>
              <a:tailEnd/>
            </a:ln>
          </p:spPr>
          <p:txBody>
            <a:bodyPr/>
            <a:lstStyle/>
            <a:p>
              <a:endParaRPr lang="en-US"/>
            </a:p>
          </p:txBody>
        </p:sp>
        <p:sp>
          <p:nvSpPr>
            <p:cNvPr id="3263" name="Freeform 5404"/>
            <p:cNvSpPr>
              <a:spLocks/>
            </p:cNvSpPr>
            <p:nvPr/>
          </p:nvSpPr>
          <p:spPr bwMode="auto">
            <a:xfrm>
              <a:off x="1435" y="2379"/>
              <a:ext cx="1" cy="2"/>
            </a:xfrm>
            <a:custGeom>
              <a:avLst/>
              <a:gdLst>
                <a:gd name="T0" fmla="*/ 1 w 2"/>
                <a:gd name="T1" fmla="*/ 2 h 2"/>
                <a:gd name="T2" fmla="*/ 1 w 2"/>
                <a:gd name="T3" fmla="*/ 0 h 2"/>
                <a:gd name="T4" fmla="*/ 1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 name="T18" fmla="*/ 1 w 2"/>
                <a:gd name="T19" fmla="*/ 2 h 2"/>
                <a:gd name="T20" fmla="*/ 1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2">
                  <a:moveTo>
                    <a:pt x="2" y="2"/>
                  </a:moveTo>
                  <a:lnTo>
                    <a:pt x="2" y="0"/>
                  </a:ln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3264" name="Freeform 5405"/>
            <p:cNvSpPr>
              <a:spLocks/>
            </p:cNvSpPr>
            <p:nvPr/>
          </p:nvSpPr>
          <p:spPr bwMode="auto">
            <a:xfrm>
              <a:off x="1436" y="2375"/>
              <a:ext cx="3" cy="4"/>
            </a:xfrm>
            <a:custGeom>
              <a:avLst/>
              <a:gdLst>
                <a:gd name="T0" fmla="*/ 8 w 2"/>
                <a:gd name="T1" fmla="*/ 0 h 3"/>
                <a:gd name="T2" fmla="*/ 8 w 2"/>
                <a:gd name="T3" fmla="*/ 7 h 3"/>
                <a:gd name="T4" fmla="*/ 0 w 2"/>
                <a:gd name="T5" fmla="*/ 0 h 3"/>
                <a:gd name="T6" fmla="*/ 8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3265" name="Freeform 5406"/>
            <p:cNvSpPr>
              <a:spLocks/>
            </p:cNvSpPr>
            <p:nvPr/>
          </p:nvSpPr>
          <p:spPr bwMode="auto">
            <a:xfrm>
              <a:off x="955" y="2296"/>
              <a:ext cx="109" cy="65"/>
            </a:xfrm>
            <a:custGeom>
              <a:avLst/>
              <a:gdLst>
                <a:gd name="T0" fmla="*/ 73 w 97"/>
                <a:gd name="T1" fmla="*/ 70 h 52"/>
                <a:gd name="T2" fmla="*/ 64 w 97"/>
                <a:gd name="T3" fmla="*/ 75 h 52"/>
                <a:gd name="T4" fmla="*/ 54 w 97"/>
                <a:gd name="T5" fmla="*/ 85 h 52"/>
                <a:gd name="T6" fmla="*/ 48 w 97"/>
                <a:gd name="T7" fmla="*/ 101 h 52"/>
                <a:gd name="T8" fmla="*/ 44 w 97"/>
                <a:gd name="T9" fmla="*/ 101 h 52"/>
                <a:gd name="T10" fmla="*/ 42 w 97"/>
                <a:gd name="T11" fmla="*/ 88 h 52"/>
                <a:gd name="T12" fmla="*/ 31 w 97"/>
                <a:gd name="T13" fmla="*/ 88 h 52"/>
                <a:gd name="T14" fmla="*/ 31 w 97"/>
                <a:gd name="T15" fmla="*/ 70 h 52"/>
                <a:gd name="T16" fmla="*/ 13 w 97"/>
                <a:gd name="T17" fmla="*/ 68 h 52"/>
                <a:gd name="T18" fmla="*/ 0 w 97"/>
                <a:gd name="T19" fmla="*/ 51 h 52"/>
                <a:gd name="T20" fmla="*/ 13 w 97"/>
                <a:gd name="T21" fmla="*/ 24 h 52"/>
                <a:gd name="T22" fmla="*/ 27 w 97"/>
                <a:gd name="T23" fmla="*/ 6 h 52"/>
                <a:gd name="T24" fmla="*/ 31 w 97"/>
                <a:gd name="T25" fmla="*/ 6 h 52"/>
                <a:gd name="T26" fmla="*/ 54 w 97"/>
                <a:gd name="T27" fmla="*/ 6 h 52"/>
                <a:gd name="T28" fmla="*/ 73 w 97"/>
                <a:gd name="T29" fmla="*/ 0 h 52"/>
                <a:gd name="T30" fmla="*/ 91 w 97"/>
                <a:gd name="T31" fmla="*/ 0 h 52"/>
                <a:gd name="T32" fmla="*/ 112 w 97"/>
                <a:gd name="T33" fmla="*/ 6 h 52"/>
                <a:gd name="T34" fmla="*/ 125 w 97"/>
                <a:gd name="T35" fmla="*/ 14 h 52"/>
                <a:gd name="T36" fmla="*/ 122 w 97"/>
                <a:gd name="T37" fmla="*/ 14 h 52"/>
                <a:gd name="T38" fmla="*/ 122 w 97"/>
                <a:gd name="T39" fmla="*/ 20 h 52"/>
                <a:gd name="T40" fmla="*/ 127 w 97"/>
                <a:gd name="T41" fmla="*/ 20 h 52"/>
                <a:gd name="T42" fmla="*/ 137 w 97"/>
                <a:gd name="T43" fmla="*/ 33 h 52"/>
                <a:gd name="T44" fmla="*/ 122 w 97"/>
                <a:gd name="T45" fmla="*/ 38 h 52"/>
                <a:gd name="T46" fmla="*/ 101 w 97"/>
                <a:gd name="T47" fmla="*/ 44 h 52"/>
                <a:gd name="T48" fmla="*/ 73 w 97"/>
                <a:gd name="T49" fmla="*/ 70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prstDash val="solid"/>
              <a:round/>
              <a:headEnd/>
              <a:tailEnd/>
            </a:ln>
          </p:spPr>
          <p:txBody>
            <a:bodyPr/>
            <a:lstStyle/>
            <a:p>
              <a:endParaRPr lang="en-US"/>
            </a:p>
          </p:txBody>
        </p:sp>
        <p:sp>
          <p:nvSpPr>
            <p:cNvPr id="3266" name="Freeform 5407"/>
            <p:cNvSpPr>
              <a:spLocks/>
            </p:cNvSpPr>
            <p:nvPr/>
          </p:nvSpPr>
          <p:spPr bwMode="auto">
            <a:xfrm>
              <a:off x="1448" y="2319"/>
              <a:ext cx="4" cy="9"/>
            </a:xfrm>
            <a:custGeom>
              <a:avLst/>
              <a:gdLst>
                <a:gd name="T0" fmla="*/ 2 w 5"/>
                <a:gd name="T1" fmla="*/ 15 h 7"/>
                <a:gd name="T2" fmla="*/ 0 w 5"/>
                <a:gd name="T3" fmla="*/ 0 h 7"/>
                <a:gd name="T4" fmla="*/ 2 w 5"/>
                <a:gd name="T5" fmla="*/ 15 h 7"/>
                <a:gd name="T6" fmla="*/ 0 60000 65536"/>
                <a:gd name="T7" fmla="*/ 0 60000 65536"/>
                <a:gd name="T8" fmla="*/ 0 60000 65536"/>
              </a:gdLst>
              <a:ahLst/>
              <a:cxnLst>
                <a:cxn ang="T6">
                  <a:pos x="T0" y="T1"/>
                </a:cxn>
                <a:cxn ang="T7">
                  <a:pos x="T2" y="T3"/>
                </a:cxn>
                <a:cxn ang="T8">
                  <a:pos x="T4" y="T5"/>
                </a:cxn>
              </a:cxnLst>
              <a:rect l="0" t="0" r="r" b="b"/>
              <a:pathLst>
                <a:path w="5" h="7">
                  <a:moveTo>
                    <a:pt x="5" y="7"/>
                  </a:moveTo>
                  <a:lnTo>
                    <a:pt x="0" y="0"/>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3267" name="Freeform 5408"/>
            <p:cNvSpPr>
              <a:spLocks/>
            </p:cNvSpPr>
            <p:nvPr/>
          </p:nvSpPr>
          <p:spPr bwMode="auto">
            <a:xfrm>
              <a:off x="982" y="2317"/>
              <a:ext cx="82" cy="91"/>
            </a:xfrm>
            <a:custGeom>
              <a:avLst/>
              <a:gdLst>
                <a:gd name="T0" fmla="*/ 39 w 73"/>
                <a:gd name="T1" fmla="*/ 37 h 73"/>
                <a:gd name="T2" fmla="*/ 30 w 73"/>
                <a:gd name="T3" fmla="*/ 40 h 73"/>
                <a:gd name="T4" fmla="*/ 20 w 73"/>
                <a:gd name="T5" fmla="*/ 50 h 73"/>
                <a:gd name="T6" fmla="*/ 13 w 73"/>
                <a:gd name="T7" fmla="*/ 69 h 73"/>
                <a:gd name="T8" fmla="*/ 10 w 73"/>
                <a:gd name="T9" fmla="*/ 69 h 73"/>
                <a:gd name="T10" fmla="*/ 0 w 73"/>
                <a:gd name="T11" fmla="*/ 74 h 73"/>
                <a:gd name="T12" fmla="*/ 20 w 73"/>
                <a:gd name="T13" fmla="*/ 101 h 73"/>
                <a:gd name="T14" fmla="*/ 39 w 73"/>
                <a:gd name="T15" fmla="*/ 133 h 73"/>
                <a:gd name="T16" fmla="*/ 71 w 73"/>
                <a:gd name="T17" fmla="*/ 141 h 73"/>
                <a:gd name="T18" fmla="*/ 83 w 73"/>
                <a:gd name="T19" fmla="*/ 141 h 73"/>
                <a:gd name="T20" fmla="*/ 83 w 73"/>
                <a:gd name="T21" fmla="*/ 118 h 73"/>
                <a:gd name="T22" fmla="*/ 89 w 73"/>
                <a:gd name="T23" fmla="*/ 101 h 73"/>
                <a:gd name="T24" fmla="*/ 91 w 73"/>
                <a:gd name="T25" fmla="*/ 77 h 73"/>
                <a:gd name="T26" fmla="*/ 93 w 73"/>
                <a:gd name="T27" fmla="*/ 87 h 73"/>
                <a:gd name="T28" fmla="*/ 93 w 73"/>
                <a:gd name="T29" fmla="*/ 61 h 73"/>
                <a:gd name="T30" fmla="*/ 99 w 73"/>
                <a:gd name="T31" fmla="*/ 32 h 73"/>
                <a:gd name="T32" fmla="*/ 99 w 73"/>
                <a:gd name="T33" fmla="*/ 2 h 73"/>
                <a:gd name="T34" fmla="*/ 103 w 73"/>
                <a:gd name="T35" fmla="*/ 0 h 73"/>
                <a:gd name="T36" fmla="*/ 89 w 73"/>
                <a:gd name="T37" fmla="*/ 2 h 73"/>
                <a:gd name="T38" fmla="*/ 67 w 73"/>
                <a:gd name="T39" fmla="*/ 9 h 73"/>
                <a:gd name="T40" fmla="*/ 39 w 73"/>
                <a:gd name="T41" fmla="*/ 37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prstDash val="solid"/>
              <a:round/>
              <a:headEnd/>
              <a:tailEnd/>
            </a:ln>
          </p:spPr>
          <p:txBody>
            <a:bodyPr/>
            <a:lstStyle/>
            <a:p>
              <a:endParaRPr lang="en-US"/>
            </a:p>
          </p:txBody>
        </p:sp>
        <p:sp>
          <p:nvSpPr>
            <p:cNvPr id="3268" name="Freeform 5409"/>
            <p:cNvSpPr>
              <a:spLocks/>
            </p:cNvSpPr>
            <p:nvPr/>
          </p:nvSpPr>
          <p:spPr bwMode="auto">
            <a:xfrm>
              <a:off x="1445" y="2352"/>
              <a:ext cx="3" cy="6"/>
            </a:xfrm>
            <a:custGeom>
              <a:avLst/>
              <a:gdLst>
                <a:gd name="T0" fmla="*/ 8 w 2"/>
                <a:gd name="T1" fmla="*/ 8 h 5"/>
                <a:gd name="T2" fmla="*/ 8 w 2"/>
                <a:gd name="T3" fmla="*/ 0 h 5"/>
                <a:gd name="T4" fmla="*/ 0 w 2"/>
                <a:gd name="T5" fmla="*/ 6 h 5"/>
                <a:gd name="T6" fmla="*/ 8 w 2"/>
                <a:gd name="T7" fmla="*/ 8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2"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3269" name="Freeform 5410"/>
            <p:cNvSpPr>
              <a:spLocks/>
            </p:cNvSpPr>
            <p:nvPr/>
          </p:nvSpPr>
          <p:spPr bwMode="auto">
            <a:xfrm>
              <a:off x="1425" y="2270"/>
              <a:ext cx="4" cy="1"/>
            </a:xfrm>
            <a:custGeom>
              <a:avLst/>
              <a:gdLst>
                <a:gd name="T0" fmla="*/ 0 w 3"/>
                <a:gd name="T1" fmla="*/ 0 h 1"/>
                <a:gd name="T2" fmla="*/ 0 w 3"/>
                <a:gd name="T3" fmla="*/ 0 h 1"/>
                <a:gd name="T4" fmla="*/ 7 w 3"/>
                <a:gd name="T5" fmla="*/ 0 h 1"/>
                <a:gd name="T6" fmla="*/ 0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0"/>
                  </a:moveTo>
                  <a:lnTo>
                    <a:pt x="0" y="0"/>
                  </a:lnTo>
                  <a:lnTo>
                    <a:pt x="3"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270" name="Freeform 5411"/>
            <p:cNvSpPr>
              <a:spLocks/>
            </p:cNvSpPr>
            <p:nvPr/>
          </p:nvSpPr>
          <p:spPr bwMode="auto">
            <a:xfrm>
              <a:off x="1423" y="2263"/>
              <a:ext cx="2" cy="4"/>
            </a:xfrm>
            <a:custGeom>
              <a:avLst/>
              <a:gdLst>
                <a:gd name="T0" fmla="*/ 2 w 2"/>
                <a:gd name="T1" fmla="*/ 7 h 3"/>
                <a:gd name="T2" fmla="*/ 0 w 2"/>
                <a:gd name="T3" fmla="*/ 0 h 3"/>
                <a:gd name="T4" fmla="*/ 2 w 2"/>
                <a:gd name="T5" fmla="*/ 0 h 3"/>
                <a:gd name="T6" fmla="*/ 2 w 2"/>
                <a:gd name="T7" fmla="*/ 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0"/>
                  </a:lnTo>
                  <a:lnTo>
                    <a:pt x="2"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3271" name="Freeform 5412"/>
            <p:cNvSpPr>
              <a:spLocks/>
            </p:cNvSpPr>
            <p:nvPr/>
          </p:nvSpPr>
          <p:spPr bwMode="auto">
            <a:xfrm>
              <a:off x="1439" y="2287"/>
              <a:ext cx="4" cy="7"/>
            </a:xfrm>
            <a:custGeom>
              <a:avLst/>
              <a:gdLst>
                <a:gd name="T0" fmla="*/ 7 w 3"/>
                <a:gd name="T1" fmla="*/ 0 h 5"/>
                <a:gd name="T2" fmla="*/ 7 w 3"/>
                <a:gd name="T3" fmla="*/ 8 h 5"/>
                <a:gd name="T4" fmla="*/ 0 w 3"/>
                <a:gd name="T5" fmla="*/ 14 h 5"/>
                <a:gd name="T6" fmla="*/ 7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3" y="0"/>
                  </a:moveTo>
                  <a:lnTo>
                    <a:pt x="3" y="3"/>
                  </a:lnTo>
                  <a:lnTo>
                    <a:pt x="0" y="5"/>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272" name="Freeform 5413"/>
            <p:cNvSpPr>
              <a:spLocks/>
            </p:cNvSpPr>
            <p:nvPr/>
          </p:nvSpPr>
          <p:spPr bwMode="auto">
            <a:xfrm>
              <a:off x="1417" y="2244"/>
              <a:ext cx="5" cy="3"/>
            </a:xfrm>
            <a:custGeom>
              <a:avLst/>
              <a:gdLst>
                <a:gd name="T0" fmla="*/ 13 w 3"/>
                <a:gd name="T1" fmla="*/ 0 h 2"/>
                <a:gd name="T2" fmla="*/ 13 w 3"/>
                <a:gd name="T3" fmla="*/ 0 h 2"/>
                <a:gd name="T4" fmla="*/ 13 w 3"/>
                <a:gd name="T5" fmla="*/ 8 h 2"/>
                <a:gd name="T6" fmla="*/ 0 w 3"/>
                <a:gd name="T7" fmla="*/ 8 h 2"/>
                <a:gd name="T8" fmla="*/ 0 w 3"/>
                <a:gd name="T9" fmla="*/ 8 h 2"/>
                <a:gd name="T10" fmla="*/ 0 w 3"/>
                <a:gd name="T11" fmla="*/ 8 h 2"/>
                <a:gd name="T12" fmla="*/ 13 w 3"/>
                <a:gd name="T13" fmla="*/ 8 h 2"/>
                <a:gd name="T14" fmla="*/ 13 w 3"/>
                <a:gd name="T15" fmla="*/ 8 h 2"/>
                <a:gd name="T16" fmla="*/ 13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273" name="Freeform 5414"/>
            <p:cNvSpPr>
              <a:spLocks/>
            </p:cNvSpPr>
            <p:nvPr/>
          </p:nvSpPr>
          <p:spPr bwMode="auto">
            <a:xfrm>
              <a:off x="1439" y="2270"/>
              <a:ext cx="4" cy="2"/>
            </a:xfrm>
            <a:custGeom>
              <a:avLst/>
              <a:gdLst>
                <a:gd name="T0" fmla="*/ 7 w 3"/>
                <a:gd name="T1" fmla="*/ 0 h 2"/>
                <a:gd name="T2" fmla="*/ 0 w 3"/>
                <a:gd name="T3" fmla="*/ 0 h 2"/>
                <a:gd name="T4" fmla="*/ 0 w 3"/>
                <a:gd name="T5" fmla="*/ 2 h 2"/>
                <a:gd name="T6" fmla="*/ 7 w 3"/>
                <a:gd name="T7" fmla="*/ 0 h 2"/>
                <a:gd name="T8" fmla="*/ 7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3" y="0"/>
                  </a:moveTo>
                  <a:lnTo>
                    <a:pt x="0" y="0"/>
                  </a:lnTo>
                  <a:lnTo>
                    <a:pt x="0"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274" name="Freeform 5415"/>
            <p:cNvSpPr>
              <a:spLocks/>
            </p:cNvSpPr>
            <p:nvPr/>
          </p:nvSpPr>
          <p:spPr bwMode="auto">
            <a:xfrm>
              <a:off x="1439" y="2255"/>
              <a:ext cx="4" cy="6"/>
            </a:xfrm>
            <a:custGeom>
              <a:avLst/>
              <a:gdLst>
                <a:gd name="T0" fmla="*/ 7 w 3"/>
                <a:gd name="T1" fmla="*/ 8 h 5"/>
                <a:gd name="T2" fmla="*/ 7 w 3"/>
                <a:gd name="T3" fmla="*/ 8 h 5"/>
                <a:gd name="T4" fmla="*/ 0 w 3"/>
                <a:gd name="T5" fmla="*/ 6 h 5"/>
                <a:gd name="T6" fmla="*/ 0 w 3"/>
                <a:gd name="T7" fmla="*/ 0 h 5"/>
                <a:gd name="T8" fmla="*/ 7 w 3"/>
                <a:gd name="T9" fmla="*/ 6 h 5"/>
                <a:gd name="T10" fmla="*/ 7 w 3"/>
                <a:gd name="T11" fmla="*/ 8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prstDash val="solid"/>
              <a:round/>
              <a:headEnd/>
              <a:tailEnd/>
            </a:ln>
          </p:spPr>
          <p:txBody>
            <a:bodyPr/>
            <a:lstStyle/>
            <a:p>
              <a:endParaRPr lang="en-US"/>
            </a:p>
          </p:txBody>
        </p:sp>
        <p:sp>
          <p:nvSpPr>
            <p:cNvPr id="3275" name="Freeform 5416"/>
            <p:cNvSpPr>
              <a:spLocks/>
            </p:cNvSpPr>
            <p:nvPr/>
          </p:nvSpPr>
          <p:spPr bwMode="auto">
            <a:xfrm>
              <a:off x="961" y="2240"/>
              <a:ext cx="23" cy="56"/>
            </a:xfrm>
            <a:custGeom>
              <a:avLst/>
              <a:gdLst>
                <a:gd name="T0" fmla="*/ 18 w 21"/>
                <a:gd name="T1" fmla="*/ 70 h 45"/>
                <a:gd name="T2" fmla="*/ 5 w 21"/>
                <a:gd name="T3" fmla="*/ 87 h 45"/>
                <a:gd name="T4" fmla="*/ 0 w 21"/>
                <a:gd name="T5" fmla="*/ 87 h 45"/>
                <a:gd name="T6" fmla="*/ 3 w 21"/>
                <a:gd name="T7" fmla="*/ 56 h 45"/>
                <a:gd name="T8" fmla="*/ 5 w 21"/>
                <a:gd name="T9" fmla="*/ 24 h 45"/>
                <a:gd name="T10" fmla="*/ 25 w 21"/>
                <a:gd name="T11" fmla="*/ 0 h 45"/>
                <a:gd name="T12" fmla="*/ 27 w 21"/>
                <a:gd name="T13" fmla="*/ 6 h 45"/>
                <a:gd name="T14" fmla="*/ 23 w 21"/>
                <a:gd name="T15" fmla="*/ 37 h 45"/>
                <a:gd name="T16" fmla="*/ 18 w 21"/>
                <a:gd name="T17" fmla="*/ 7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prstDash val="solid"/>
              <a:round/>
              <a:headEnd/>
              <a:tailEnd/>
            </a:ln>
          </p:spPr>
          <p:txBody>
            <a:bodyPr/>
            <a:lstStyle/>
            <a:p>
              <a:endParaRPr lang="en-US"/>
            </a:p>
          </p:txBody>
        </p:sp>
        <p:sp>
          <p:nvSpPr>
            <p:cNvPr id="3276" name="Freeform 5417"/>
            <p:cNvSpPr>
              <a:spLocks/>
            </p:cNvSpPr>
            <p:nvPr/>
          </p:nvSpPr>
          <p:spPr bwMode="auto">
            <a:xfrm>
              <a:off x="906" y="2255"/>
              <a:ext cx="71" cy="88"/>
            </a:xfrm>
            <a:custGeom>
              <a:avLst/>
              <a:gdLst>
                <a:gd name="T0" fmla="*/ 8 w 64"/>
                <a:gd name="T1" fmla="*/ 121 h 71"/>
                <a:gd name="T2" fmla="*/ 0 w 64"/>
                <a:gd name="T3" fmla="*/ 109 h 71"/>
                <a:gd name="T4" fmla="*/ 0 w 64"/>
                <a:gd name="T5" fmla="*/ 86 h 71"/>
                <a:gd name="T6" fmla="*/ 16 w 64"/>
                <a:gd name="T7" fmla="*/ 58 h 71"/>
                <a:gd name="T8" fmla="*/ 42 w 64"/>
                <a:gd name="T9" fmla="*/ 56 h 71"/>
                <a:gd name="T10" fmla="*/ 26 w 64"/>
                <a:gd name="T11" fmla="*/ 19 h 71"/>
                <a:gd name="T12" fmla="*/ 33 w 64"/>
                <a:gd name="T13" fmla="*/ 19 h 71"/>
                <a:gd name="T14" fmla="*/ 37 w 64"/>
                <a:gd name="T15" fmla="*/ 0 h 71"/>
                <a:gd name="T16" fmla="*/ 55 w 64"/>
                <a:gd name="T17" fmla="*/ 0 h 71"/>
                <a:gd name="T18" fmla="*/ 75 w 64"/>
                <a:gd name="T19" fmla="*/ 0 h 71"/>
                <a:gd name="T20" fmla="*/ 72 w 64"/>
                <a:gd name="T21" fmla="*/ 32 h 71"/>
                <a:gd name="T22" fmla="*/ 68 w 64"/>
                <a:gd name="T23" fmla="*/ 63 h 71"/>
                <a:gd name="T24" fmla="*/ 75 w 64"/>
                <a:gd name="T25" fmla="*/ 63 h 71"/>
                <a:gd name="T26" fmla="*/ 82 w 64"/>
                <a:gd name="T27" fmla="*/ 69 h 71"/>
                <a:gd name="T28" fmla="*/ 88 w 64"/>
                <a:gd name="T29" fmla="*/ 69 h 71"/>
                <a:gd name="T30" fmla="*/ 75 w 64"/>
                <a:gd name="T31" fmla="*/ 86 h 71"/>
                <a:gd name="T32" fmla="*/ 61 w 64"/>
                <a:gd name="T33" fmla="*/ 112 h 71"/>
                <a:gd name="T34" fmla="*/ 42 w 64"/>
                <a:gd name="T35" fmla="*/ 135 h 71"/>
                <a:gd name="T36" fmla="*/ 26 w 64"/>
                <a:gd name="T37" fmla="*/ 128 h 71"/>
                <a:gd name="T38" fmla="*/ 8 w 64"/>
                <a:gd name="T39" fmla="*/ 121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prstDash val="solid"/>
              <a:round/>
              <a:headEnd/>
              <a:tailEnd/>
            </a:ln>
          </p:spPr>
          <p:txBody>
            <a:bodyPr/>
            <a:lstStyle/>
            <a:p>
              <a:endParaRPr lang="en-US"/>
            </a:p>
          </p:txBody>
        </p:sp>
        <p:sp>
          <p:nvSpPr>
            <p:cNvPr id="3277" name="Freeform 5418"/>
            <p:cNvSpPr>
              <a:spLocks/>
            </p:cNvSpPr>
            <p:nvPr/>
          </p:nvSpPr>
          <p:spPr bwMode="auto">
            <a:xfrm>
              <a:off x="1154" y="2240"/>
              <a:ext cx="37" cy="15"/>
            </a:xfrm>
            <a:custGeom>
              <a:avLst/>
              <a:gdLst>
                <a:gd name="T0" fmla="*/ 20 w 33"/>
                <a:gd name="T1" fmla="*/ 0 h 12"/>
                <a:gd name="T2" fmla="*/ 0 w 33"/>
                <a:gd name="T3" fmla="*/ 10 h 12"/>
                <a:gd name="T4" fmla="*/ 27 w 33"/>
                <a:gd name="T5" fmla="*/ 24 h 12"/>
                <a:gd name="T6" fmla="*/ 46 w 33"/>
                <a:gd name="T7" fmla="*/ 20 h 12"/>
                <a:gd name="T8" fmla="*/ 20 w 3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2">
                  <a:moveTo>
                    <a:pt x="14" y="0"/>
                  </a:moveTo>
                  <a:lnTo>
                    <a:pt x="0" y="5"/>
                  </a:lnTo>
                  <a:lnTo>
                    <a:pt x="19" y="12"/>
                  </a:lnTo>
                  <a:lnTo>
                    <a:pt x="33" y="1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3278" name="Freeform 5419"/>
            <p:cNvSpPr>
              <a:spLocks/>
            </p:cNvSpPr>
            <p:nvPr/>
          </p:nvSpPr>
          <p:spPr bwMode="auto">
            <a:xfrm>
              <a:off x="1350" y="2238"/>
              <a:ext cx="26" cy="13"/>
            </a:xfrm>
            <a:custGeom>
              <a:avLst/>
              <a:gdLst>
                <a:gd name="T0" fmla="*/ 30 w 24"/>
                <a:gd name="T1" fmla="*/ 16 h 10"/>
                <a:gd name="T2" fmla="*/ 27 w 24"/>
                <a:gd name="T3" fmla="*/ 16 h 10"/>
                <a:gd name="T4" fmla="*/ 5 w 24"/>
                <a:gd name="T5" fmla="*/ 22 h 10"/>
                <a:gd name="T6" fmla="*/ 0 w 24"/>
                <a:gd name="T7" fmla="*/ 16 h 10"/>
                <a:gd name="T8" fmla="*/ 0 w 24"/>
                <a:gd name="T9" fmla="*/ 0 h 10"/>
                <a:gd name="T10" fmla="*/ 30 w 24"/>
                <a:gd name="T11" fmla="*/ 16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prstDash val="solid"/>
              <a:round/>
              <a:headEnd/>
              <a:tailEnd/>
            </a:ln>
          </p:spPr>
          <p:txBody>
            <a:bodyPr/>
            <a:lstStyle/>
            <a:p>
              <a:endParaRPr lang="en-US"/>
            </a:p>
          </p:txBody>
        </p:sp>
        <p:sp>
          <p:nvSpPr>
            <p:cNvPr id="3279" name="Rectangle 5420"/>
            <p:cNvSpPr>
              <a:spLocks noChangeArrowheads="1"/>
            </p:cNvSpPr>
            <p:nvPr/>
          </p:nvSpPr>
          <p:spPr bwMode="auto">
            <a:xfrm>
              <a:off x="1388" y="2255"/>
              <a:ext cx="7" cy="0"/>
            </a:xfrm>
            <a:prstGeom prst="rect">
              <a:avLst/>
            </a:prstGeom>
            <a:solidFill>
              <a:srgbClr val="E1E1E1"/>
            </a:solidFill>
            <a:ln w="317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3280" name="Freeform 5421"/>
            <p:cNvSpPr>
              <a:spLocks/>
            </p:cNvSpPr>
            <p:nvPr/>
          </p:nvSpPr>
          <p:spPr bwMode="auto">
            <a:xfrm>
              <a:off x="553" y="1929"/>
              <a:ext cx="464" cy="396"/>
            </a:xfrm>
            <a:custGeom>
              <a:avLst/>
              <a:gdLst>
                <a:gd name="T0" fmla="*/ 73 w 416"/>
                <a:gd name="T1" fmla="*/ 287 h 321"/>
                <a:gd name="T2" fmla="*/ 46 w 416"/>
                <a:gd name="T3" fmla="*/ 208 h 321"/>
                <a:gd name="T4" fmla="*/ 20 w 416"/>
                <a:gd name="T5" fmla="*/ 171 h 321"/>
                <a:gd name="T6" fmla="*/ 29 w 416"/>
                <a:gd name="T7" fmla="*/ 128 h 321"/>
                <a:gd name="T8" fmla="*/ 2 w 416"/>
                <a:gd name="T9" fmla="*/ 43 h 321"/>
                <a:gd name="T10" fmla="*/ 51 w 416"/>
                <a:gd name="T11" fmla="*/ 0 h 321"/>
                <a:gd name="T12" fmla="*/ 100 w 416"/>
                <a:gd name="T13" fmla="*/ 31 h 321"/>
                <a:gd name="T14" fmla="*/ 176 w 416"/>
                <a:gd name="T15" fmla="*/ 43 h 321"/>
                <a:gd name="T16" fmla="*/ 231 w 416"/>
                <a:gd name="T17" fmla="*/ 63 h 321"/>
                <a:gd name="T18" fmla="*/ 265 w 416"/>
                <a:gd name="T19" fmla="*/ 118 h 321"/>
                <a:gd name="T20" fmla="*/ 317 w 416"/>
                <a:gd name="T21" fmla="*/ 128 h 321"/>
                <a:gd name="T22" fmla="*/ 351 w 416"/>
                <a:gd name="T23" fmla="*/ 216 h 321"/>
                <a:gd name="T24" fmla="*/ 351 w 416"/>
                <a:gd name="T25" fmla="*/ 311 h 321"/>
                <a:gd name="T26" fmla="*/ 360 w 416"/>
                <a:gd name="T27" fmla="*/ 417 h 321"/>
                <a:gd name="T28" fmla="*/ 377 w 416"/>
                <a:gd name="T29" fmla="*/ 465 h 321"/>
                <a:gd name="T30" fmla="*/ 443 w 416"/>
                <a:gd name="T31" fmla="*/ 469 h 321"/>
                <a:gd name="T32" fmla="*/ 472 w 416"/>
                <a:gd name="T33" fmla="*/ 465 h 321"/>
                <a:gd name="T34" fmla="*/ 497 w 416"/>
                <a:gd name="T35" fmla="*/ 395 h 321"/>
                <a:gd name="T36" fmla="*/ 563 w 416"/>
                <a:gd name="T37" fmla="*/ 371 h 321"/>
                <a:gd name="T38" fmla="*/ 578 w 416"/>
                <a:gd name="T39" fmla="*/ 385 h 321"/>
                <a:gd name="T40" fmla="*/ 553 w 416"/>
                <a:gd name="T41" fmla="*/ 440 h 321"/>
                <a:gd name="T42" fmla="*/ 538 w 416"/>
                <a:gd name="T43" fmla="*/ 465 h 321"/>
                <a:gd name="T44" fmla="*/ 495 w 416"/>
                <a:gd name="T45" fmla="*/ 496 h 321"/>
                <a:gd name="T46" fmla="*/ 465 w 416"/>
                <a:gd name="T47" fmla="*/ 514 h 321"/>
                <a:gd name="T48" fmla="*/ 438 w 416"/>
                <a:gd name="T49" fmla="*/ 580 h 321"/>
                <a:gd name="T50" fmla="*/ 397 w 416"/>
                <a:gd name="T51" fmla="*/ 545 h 321"/>
                <a:gd name="T52" fmla="*/ 384 w 416"/>
                <a:gd name="T53" fmla="*/ 549 h 321"/>
                <a:gd name="T54" fmla="*/ 345 w 416"/>
                <a:gd name="T55" fmla="*/ 563 h 321"/>
                <a:gd name="T56" fmla="*/ 272 w 416"/>
                <a:gd name="T57" fmla="*/ 517 h 321"/>
                <a:gd name="T58" fmla="*/ 219 w 416"/>
                <a:gd name="T59" fmla="*/ 482 h 321"/>
                <a:gd name="T60" fmla="*/ 173 w 416"/>
                <a:gd name="T61" fmla="*/ 431 h 321"/>
                <a:gd name="T62" fmla="*/ 176 w 416"/>
                <a:gd name="T63" fmla="*/ 395 h 321"/>
                <a:gd name="T64" fmla="*/ 166 w 416"/>
                <a:gd name="T65" fmla="*/ 320 h 321"/>
                <a:gd name="T66" fmla="*/ 147 w 416"/>
                <a:gd name="T67" fmla="*/ 274 h 321"/>
                <a:gd name="T68" fmla="*/ 137 w 416"/>
                <a:gd name="T69" fmla="*/ 252 h 321"/>
                <a:gd name="T70" fmla="*/ 114 w 416"/>
                <a:gd name="T71" fmla="*/ 229 h 321"/>
                <a:gd name="T72" fmla="*/ 100 w 416"/>
                <a:gd name="T73" fmla="*/ 163 h 321"/>
                <a:gd name="T74" fmla="*/ 77 w 416"/>
                <a:gd name="T75" fmla="*/ 111 h 321"/>
                <a:gd name="T76" fmla="*/ 56 w 416"/>
                <a:gd name="T77" fmla="*/ 39 h 321"/>
                <a:gd name="T78" fmla="*/ 36 w 416"/>
                <a:gd name="T79" fmla="*/ 91 h 321"/>
                <a:gd name="T80" fmla="*/ 61 w 416"/>
                <a:gd name="T81" fmla="*/ 171 h 321"/>
                <a:gd name="T82" fmla="*/ 73 w 416"/>
                <a:gd name="T83" fmla="*/ 229 h 321"/>
                <a:gd name="T84" fmla="*/ 95 w 416"/>
                <a:gd name="T85" fmla="*/ 297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solidFill>
              <a:srgbClr val="E1E1E1"/>
            </a:solidFill>
            <a:ln w="3175">
              <a:solidFill>
                <a:srgbClr val="000000"/>
              </a:solidFill>
              <a:prstDash val="solid"/>
              <a:round/>
              <a:headEnd/>
              <a:tailEnd/>
            </a:ln>
          </p:spPr>
          <p:txBody>
            <a:bodyPr/>
            <a:lstStyle/>
            <a:p>
              <a:endParaRPr lang="en-US"/>
            </a:p>
          </p:txBody>
        </p:sp>
        <p:sp>
          <p:nvSpPr>
            <p:cNvPr id="3281" name="Freeform 5422"/>
            <p:cNvSpPr>
              <a:spLocks/>
            </p:cNvSpPr>
            <p:nvPr/>
          </p:nvSpPr>
          <p:spPr bwMode="auto">
            <a:xfrm>
              <a:off x="1173" y="2092"/>
              <a:ext cx="8" cy="17"/>
            </a:xfrm>
            <a:custGeom>
              <a:avLst/>
              <a:gdLst>
                <a:gd name="T0" fmla="*/ 8 w 8"/>
                <a:gd name="T1" fmla="*/ 25 h 14"/>
                <a:gd name="T2" fmla="*/ 5 w 8"/>
                <a:gd name="T3" fmla="*/ 0 h 14"/>
                <a:gd name="T4" fmla="*/ 0 w 8"/>
                <a:gd name="T5" fmla="*/ 16 h 14"/>
                <a:gd name="T6" fmla="*/ 3 w 8"/>
                <a:gd name="T7" fmla="*/ 25 h 14"/>
                <a:gd name="T8" fmla="*/ 8 w 8"/>
                <a:gd name="T9" fmla="*/ 25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8" y="14"/>
                  </a:moveTo>
                  <a:lnTo>
                    <a:pt x="5" y="0"/>
                  </a:lnTo>
                  <a:lnTo>
                    <a:pt x="0" y="9"/>
                  </a:lnTo>
                  <a:lnTo>
                    <a:pt x="3" y="14"/>
                  </a:lnTo>
                  <a:lnTo>
                    <a:pt x="8" y="14"/>
                  </a:lnTo>
                  <a:close/>
                </a:path>
              </a:pathLst>
            </a:custGeom>
            <a:solidFill>
              <a:srgbClr val="E1E1E1"/>
            </a:solidFill>
            <a:ln w="3175">
              <a:solidFill>
                <a:srgbClr val="000000"/>
              </a:solidFill>
              <a:prstDash val="solid"/>
              <a:round/>
              <a:headEnd/>
              <a:tailEnd/>
            </a:ln>
          </p:spPr>
          <p:txBody>
            <a:bodyPr/>
            <a:lstStyle/>
            <a:p>
              <a:endParaRPr lang="en-US"/>
            </a:p>
          </p:txBody>
        </p:sp>
        <p:sp>
          <p:nvSpPr>
            <p:cNvPr id="3282" name="Freeform 5423"/>
            <p:cNvSpPr>
              <a:spLocks/>
            </p:cNvSpPr>
            <p:nvPr/>
          </p:nvSpPr>
          <p:spPr bwMode="auto">
            <a:xfrm>
              <a:off x="1189" y="2053"/>
              <a:ext cx="10" cy="21"/>
            </a:xfrm>
            <a:custGeom>
              <a:avLst/>
              <a:gdLst>
                <a:gd name="T0" fmla="*/ 4 w 9"/>
                <a:gd name="T1" fmla="*/ 32 h 17"/>
                <a:gd name="T2" fmla="*/ 10 w 9"/>
                <a:gd name="T3" fmla="*/ 19 h 17"/>
                <a:gd name="T4" fmla="*/ 0 w 9"/>
                <a:gd name="T5" fmla="*/ 0 h 17"/>
                <a:gd name="T6" fmla="*/ 12 w 9"/>
                <a:gd name="T7" fmla="*/ 19 h 17"/>
                <a:gd name="T8" fmla="*/ 4 w 9"/>
                <a:gd name="T9" fmla="*/ 32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4" y="17"/>
                  </a:moveTo>
                  <a:lnTo>
                    <a:pt x="7" y="10"/>
                  </a:lnTo>
                  <a:lnTo>
                    <a:pt x="0" y="0"/>
                  </a:lnTo>
                  <a:lnTo>
                    <a:pt x="9" y="10"/>
                  </a:lnTo>
                  <a:lnTo>
                    <a:pt x="4" y="17"/>
                  </a:lnTo>
                  <a:close/>
                </a:path>
              </a:pathLst>
            </a:custGeom>
            <a:solidFill>
              <a:srgbClr val="E1E1E1"/>
            </a:solidFill>
            <a:ln w="3175">
              <a:solidFill>
                <a:srgbClr val="000000"/>
              </a:solidFill>
              <a:prstDash val="solid"/>
              <a:round/>
              <a:headEnd/>
              <a:tailEnd/>
            </a:ln>
          </p:spPr>
          <p:txBody>
            <a:bodyPr/>
            <a:lstStyle/>
            <a:p>
              <a:endParaRPr lang="en-US"/>
            </a:p>
          </p:txBody>
        </p:sp>
        <p:sp>
          <p:nvSpPr>
            <p:cNvPr id="3283" name="Freeform 5424"/>
            <p:cNvSpPr>
              <a:spLocks/>
            </p:cNvSpPr>
            <p:nvPr/>
          </p:nvSpPr>
          <p:spPr bwMode="auto">
            <a:xfrm>
              <a:off x="1201" y="2086"/>
              <a:ext cx="9" cy="14"/>
            </a:xfrm>
            <a:custGeom>
              <a:avLst/>
              <a:gdLst>
                <a:gd name="T0" fmla="*/ 8 w 8"/>
                <a:gd name="T1" fmla="*/ 19 h 12"/>
                <a:gd name="T2" fmla="*/ 11 w 8"/>
                <a:gd name="T3" fmla="*/ 11 h 12"/>
                <a:gd name="T4" fmla="*/ 0 w 8"/>
                <a:gd name="T5" fmla="*/ 0 h 12"/>
                <a:gd name="T6" fmla="*/ 0 w 8"/>
                <a:gd name="T7" fmla="*/ 0 h 12"/>
                <a:gd name="T8" fmla="*/ 8 w 8"/>
                <a:gd name="T9" fmla="*/ 8 h 12"/>
                <a:gd name="T10" fmla="*/ 11 w 8"/>
                <a:gd name="T11" fmla="*/ 11 h 12"/>
                <a:gd name="T12" fmla="*/ 8 w 8"/>
                <a:gd name="T13" fmla="*/ 19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3284" name="Freeform 5425"/>
            <p:cNvSpPr>
              <a:spLocks/>
            </p:cNvSpPr>
            <p:nvPr/>
          </p:nvSpPr>
          <p:spPr bwMode="auto">
            <a:xfrm>
              <a:off x="1244" y="2176"/>
              <a:ext cx="11" cy="10"/>
            </a:xfrm>
            <a:custGeom>
              <a:avLst/>
              <a:gdLst>
                <a:gd name="T0" fmla="*/ 13 w 10"/>
                <a:gd name="T1" fmla="*/ 0 h 8"/>
                <a:gd name="T2" fmla="*/ 13 w 10"/>
                <a:gd name="T3" fmla="*/ 6 h 8"/>
                <a:gd name="T4" fmla="*/ 0 w 10"/>
                <a:gd name="T5" fmla="*/ 16 h 8"/>
                <a:gd name="T6" fmla="*/ 13 w 10"/>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a:moveTo>
                    <a:pt x="10" y="0"/>
                  </a:moveTo>
                  <a:lnTo>
                    <a:pt x="10" y="3"/>
                  </a:lnTo>
                  <a:lnTo>
                    <a:pt x="0" y="8"/>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285" name="Freeform 5426"/>
            <p:cNvSpPr>
              <a:spLocks/>
            </p:cNvSpPr>
            <p:nvPr/>
          </p:nvSpPr>
          <p:spPr bwMode="auto">
            <a:xfrm>
              <a:off x="1236" y="2147"/>
              <a:ext cx="8" cy="9"/>
            </a:xfrm>
            <a:custGeom>
              <a:avLst/>
              <a:gdLst>
                <a:gd name="T0" fmla="*/ 10 w 7"/>
                <a:gd name="T1" fmla="*/ 5 h 7"/>
                <a:gd name="T2" fmla="*/ 8 w 7"/>
                <a:gd name="T3" fmla="*/ 0 h 7"/>
                <a:gd name="T4" fmla="*/ 0 w 7"/>
                <a:gd name="T5" fmla="*/ 15 h 7"/>
                <a:gd name="T6" fmla="*/ 10 w 7"/>
                <a:gd name="T7" fmla="*/ 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2"/>
                  </a:moveTo>
                  <a:lnTo>
                    <a:pt x="5" y="0"/>
                  </a:lnTo>
                  <a:lnTo>
                    <a:pt x="0" y="7"/>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3286" name="Freeform 5427"/>
            <p:cNvSpPr>
              <a:spLocks/>
            </p:cNvSpPr>
            <p:nvPr/>
          </p:nvSpPr>
          <p:spPr bwMode="auto">
            <a:xfrm>
              <a:off x="1167" y="2059"/>
              <a:ext cx="18" cy="2"/>
            </a:xfrm>
            <a:custGeom>
              <a:avLst/>
              <a:gdLst>
                <a:gd name="T0" fmla="*/ 10 w 16"/>
                <a:gd name="T1" fmla="*/ 0 h 2"/>
                <a:gd name="T2" fmla="*/ 23 w 16"/>
                <a:gd name="T3" fmla="*/ 0 h 2"/>
                <a:gd name="T4" fmla="*/ 12 w 16"/>
                <a:gd name="T5" fmla="*/ 0 h 2"/>
                <a:gd name="T6" fmla="*/ 0 w 16"/>
                <a:gd name="T7" fmla="*/ 0 h 2"/>
                <a:gd name="T8" fmla="*/ 10 w 16"/>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
                  <a:moveTo>
                    <a:pt x="7" y="0"/>
                  </a:moveTo>
                  <a:lnTo>
                    <a:pt x="16" y="0"/>
                  </a:lnTo>
                  <a:lnTo>
                    <a:pt x="9" y="0"/>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287" name="Freeform 5428"/>
            <p:cNvSpPr>
              <a:spLocks/>
            </p:cNvSpPr>
            <p:nvPr/>
          </p:nvSpPr>
          <p:spPr bwMode="auto">
            <a:xfrm>
              <a:off x="1179" y="2115"/>
              <a:ext cx="4" cy="6"/>
            </a:xfrm>
            <a:custGeom>
              <a:avLst/>
              <a:gdLst>
                <a:gd name="T0" fmla="*/ 2 w 5"/>
                <a:gd name="T1" fmla="*/ 2 h 5"/>
                <a:gd name="T2" fmla="*/ 2 w 5"/>
                <a:gd name="T3" fmla="*/ 0 h 5"/>
                <a:gd name="T4" fmla="*/ 0 w 5"/>
                <a:gd name="T5" fmla="*/ 0 h 5"/>
                <a:gd name="T6" fmla="*/ 2 w 5"/>
                <a:gd name="T7" fmla="*/ 8 h 5"/>
                <a:gd name="T8" fmla="*/ 2 w 5"/>
                <a:gd name="T9" fmla="*/ 2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2"/>
                  </a:moveTo>
                  <a:lnTo>
                    <a:pt x="3" y="0"/>
                  </a:lnTo>
                  <a:lnTo>
                    <a:pt x="0" y="0"/>
                  </a:lnTo>
                  <a:lnTo>
                    <a:pt x="3" y="5"/>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3288" name="Freeform 5429"/>
            <p:cNvSpPr>
              <a:spLocks/>
            </p:cNvSpPr>
            <p:nvPr/>
          </p:nvSpPr>
          <p:spPr bwMode="auto">
            <a:xfrm>
              <a:off x="3506" y="3092"/>
              <a:ext cx="8" cy="6"/>
            </a:xfrm>
            <a:custGeom>
              <a:avLst/>
              <a:gdLst>
                <a:gd name="T0" fmla="*/ 10 w 7"/>
                <a:gd name="T1" fmla="*/ 0 h 5"/>
                <a:gd name="T2" fmla="*/ 0 w 7"/>
                <a:gd name="T3" fmla="*/ 8 h 5"/>
                <a:gd name="T4" fmla="*/ 10 w 7"/>
                <a:gd name="T5" fmla="*/ 6 h 5"/>
                <a:gd name="T6" fmla="*/ 10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7" y="0"/>
                  </a:moveTo>
                  <a:lnTo>
                    <a:pt x="0" y="5"/>
                  </a:lnTo>
                  <a:lnTo>
                    <a:pt x="7" y="3"/>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289" name="Freeform 5430"/>
            <p:cNvSpPr>
              <a:spLocks/>
            </p:cNvSpPr>
            <p:nvPr/>
          </p:nvSpPr>
          <p:spPr bwMode="auto">
            <a:xfrm>
              <a:off x="4433" y="2885"/>
              <a:ext cx="700" cy="623"/>
            </a:xfrm>
            <a:custGeom>
              <a:avLst/>
              <a:gdLst>
                <a:gd name="T0" fmla="*/ 493 w 627"/>
                <a:gd name="T1" fmla="*/ 21 h 503"/>
                <a:gd name="T2" fmla="*/ 501 w 627"/>
                <a:gd name="T3" fmla="*/ 50 h 503"/>
                <a:gd name="T4" fmla="*/ 462 w 627"/>
                <a:gd name="T5" fmla="*/ 63 h 503"/>
                <a:gd name="T6" fmla="*/ 445 w 627"/>
                <a:gd name="T7" fmla="*/ 89 h 503"/>
                <a:gd name="T8" fmla="*/ 435 w 627"/>
                <a:gd name="T9" fmla="*/ 134 h 503"/>
                <a:gd name="T10" fmla="*/ 419 w 627"/>
                <a:gd name="T11" fmla="*/ 149 h 503"/>
                <a:gd name="T12" fmla="*/ 390 w 627"/>
                <a:gd name="T13" fmla="*/ 161 h 503"/>
                <a:gd name="T14" fmla="*/ 373 w 627"/>
                <a:gd name="T15" fmla="*/ 105 h 503"/>
                <a:gd name="T16" fmla="*/ 354 w 627"/>
                <a:gd name="T17" fmla="*/ 111 h 503"/>
                <a:gd name="T18" fmla="*/ 333 w 627"/>
                <a:gd name="T19" fmla="*/ 149 h 503"/>
                <a:gd name="T20" fmla="*/ 313 w 627"/>
                <a:gd name="T21" fmla="*/ 168 h 503"/>
                <a:gd name="T22" fmla="*/ 310 w 627"/>
                <a:gd name="T23" fmla="*/ 188 h 503"/>
                <a:gd name="T24" fmla="*/ 294 w 627"/>
                <a:gd name="T25" fmla="*/ 188 h 503"/>
                <a:gd name="T26" fmla="*/ 287 w 627"/>
                <a:gd name="T27" fmla="*/ 240 h 503"/>
                <a:gd name="T28" fmla="*/ 255 w 627"/>
                <a:gd name="T29" fmla="*/ 233 h 503"/>
                <a:gd name="T30" fmla="*/ 199 w 627"/>
                <a:gd name="T31" fmla="*/ 310 h 503"/>
                <a:gd name="T32" fmla="*/ 130 w 627"/>
                <a:gd name="T33" fmla="*/ 333 h 503"/>
                <a:gd name="T34" fmla="*/ 60 w 627"/>
                <a:gd name="T35" fmla="*/ 373 h 503"/>
                <a:gd name="T36" fmla="*/ 40 w 627"/>
                <a:gd name="T37" fmla="*/ 499 h 503"/>
                <a:gd name="T38" fmla="*/ 31 w 627"/>
                <a:gd name="T39" fmla="*/ 502 h 503"/>
                <a:gd name="T40" fmla="*/ 26 w 627"/>
                <a:gd name="T41" fmla="*/ 551 h 503"/>
                <a:gd name="T42" fmla="*/ 33 w 627"/>
                <a:gd name="T43" fmla="*/ 669 h 503"/>
                <a:gd name="T44" fmla="*/ 11 w 627"/>
                <a:gd name="T45" fmla="*/ 778 h 503"/>
                <a:gd name="T46" fmla="*/ 31 w 627"/>
                <a:gd name="T47" fmla="*/ 827 h 503"/>
                <a:gd name="T48" fmla="*/ 98 w 627"/>
                <a:gd name="T49" fmla="*/ 790 h 503"/>
                <a:gd name="T50" fmla="*/ 199 w 627"/>
                <a:gd name="T51" fmla="*/ 758 h 503"/>
                <a:gd name="T52" fmla="*/ 303 w 627"/>
                <a:gd name="T53" fmla="*/ 718 h 503"/>
                <a:gd name="T54" fmla="*/ 403 w 627"/>
                <a:gd name="T55" fmla="*/ 727 h 503"/>
                <a:gd name="T56" fmla="*/ 415 w 627"/>
                <a:gd name="T57" fmla="*/ 785 h 503"/>
                <a:gd name="T58" fmla="*/ 429 w 627"/>
                <a:gd name="T59" fmla="*/ 811 h 503"/>
                <a:gd name="T60" fmla="*/ 481 w 627"/>
                <a:gd name="T61" fmla="*/ 767 h 503"/>
                <a:gd name="T62" fmla="*/ 454 w 627"/>
                <a:gd name="T63" fmla="*/ 830 h 503"/>
                <a:gd name="T64" fmla="*/ 474 w 627"/>
                <a:gd name="T65" fmla="*/ 839 h 503"/>
                <a:gd name="T66" fmla="*/ 478 w 627"/>
                <a:gd name="T67" fmla="*/ 919 h 503"/>
                <a:gd name="T68" fmla="*/ 560 w 627"/>
                <a:gd name="T69" fmla="*/ 933 h 503"/>
                <a:gd name="T70" fmla="*/ 566 w 627"/>
                <a:gd name="T71" fmla="*/ 939 h 503"/>
                <a:gd name="T72" fmla="*/ 589 w 627"/>
                <a:gd name="T73" fmla="*/ 946 h 503"/>
                <a:gd name="T74" fmla="*/ 684 w 627"/>
                <a:gd name="T75" fmla="*/ 889 h 503"/>
                <a:gd name="T76" fmla="*/ 761 w 627"/>
                <a:gd name="T77" fmla="*/ 772 h 503"/>
                <a:gd name="T78" fmla="*/ 832 w 627"/>
                <a:gd name="T79" fmla="*/ 671 h 503"/>
                <a:gd name="T80" fmla="*/ 863 w 627"/>
                <a:gd name="T81" fmla="*/ 565 h 503"/>
                <a:gd name="T82" fmla="*/ 863 w 627"/>
                <a:gd name="T83" fmla="*/ 471 h 503"/>
                <a:gd name="T84" fmla="*/ 840 w 627"/>
                <a:gd name="T85" fmla="*/ 399 h 503"/>
                <a:gd name="T86" fmla="*/ 824 w 627"/>
                <a:gd name="T87" fmla="*/ 367 h 503"/>
                <a:gd name="T88" fmla="*/ 798 w 627"/>
                <a:gd name="T89" fmla="*/ 301 h 503"/>
                <a:gd name="T90" fmla="*/ 768 w 627"/>
                <a:gd name="T91" fmla="*/ 185 h 503"/>
                <a:gd name="T92" fmla="*/ 738 w 627"/>
                <a:gd name="T93" fmla="*/ 126 h 503"/>
                <a:gd name="T94" fmla="*/ 728 w 627"/>
                <a:gd name="T95" fmla="*/ 26 h 503"/>
                <a:gd name="T96" fmla="*/ 706 w 627"/>
                <a:gd name="T97" fmla="*/ 43 h 503"/>
                <a:gd name="T98" fmla="*/ 696 w 627"/>
                <a:gd name="T99" fmla="*/ 79 h 503"/>
                <a:gd name="T100" fmla="*/ 684 w 627"/>
                <a:gd name="T101" fmla="*/ 152 h 503"/>
                <a:gd name="T102" fmla="*/ 625 w 627"/>
                <a:gd name="T103" fmla="*/ 214 h 503"/>
                <a:gd name="T104" fmla="*/ 554 w 627"/>
                <a:gd name="T105" fmla="*/ 134 h 503"/>
                <a:gd name="T106" fmla="*/ 587 w 627"/>
                <a:gd name="T107" fmla="*/ 77 h 503"/>
                <a:gd name="T108" fmla="*/ 574 w 627"/>
                <a:gd name="T109" fmla="*/ 50 h 503"/>
                <a:gd name="T110" fmla="*/ 537 w 627"/>
                <a:gd name="T111" fmla="*/ 43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prstDash val="solid"/>
              <a:round/>
              <a:headEnd/>
              <a:tailEnd/>
            </a:ln>
          </p:spPr>
          <p:txBody>
            <a:bodyPr/>
            <a:lstStyle/>
            <a:p>
              <a:endParaRPr lang="en-US"/>
            </a:p>
          </p:txBody>
        </p:sp>
        <p:sp>
          <p:nvSpPr>
            <p:cNvPr id="3290" name="Freeform 5431"/>
            <p:cNvSpPr>
              <a:spLocks/>
            </p:cNvSpPr>
            <p:nvPr/>
          </p:nvSpPr>
          <p:spPr bwMode="auto">
            <a:xfrm>
              <a:off x="4844" y="3549"/>
              <a:ext cx="68" cy="61"/>
            </a:xfrm>
            <a:custGeom>
              <a:avLst/>
              <a:gdLst>
                <a:gd name="T0" fmla="*/ 32 w 62"/>
                <a:gd name="T1" fmla="*/ 68 h 50"/>
                <a:gd name="T2" fmla="*/ 10 w 62"/>
                <a:gd name="T3" fmla="*/ 90 h 50"/>
                <a:gd name="T4" fmla="*/ 0 w 62"/>
                <a:gd name="T5" fmla="*/ 82 h 50"/>
                <a:gd name="T6" fmla="*/ 0 w 62"/>
                <a:gd name="T7" fmla="*/ 77 h 50"/>
                <a:gd name="T8" fmla="*/ 0 w 62"/>
                <a:gd name="T9" fmla="*/ 48 h 50"/>
                <a:gd name="T10" fmla="*/ 2 w 62"/>
                <a:gd name="T11" fmla="*/ 48 h 50"/>
                <a:gd name="T12" fmla="*/ 5 w 62"/>
                <a:gd name="T13" fmla="*/ 48 h 50"/>
                <a:gd name="T14" fmla="*/ 10 w 62"/>
                <a:gd name="T15" fmla="*/ 26 h 50"/>
                <a:gd name="T16" fmla="*/ 10 w 62"/>
                <a:gd name="T17" fmla="*/ 6 h 50"/>
                <a:gd name="T18" fmla="*/ 15 w 62"/>
                <a:gd name="T19" fmla="*/ 0 h 50"/>
                <a:gd name="T20" fmla="*/ 35 w 62"/>
                <a:gd name="T21" fmla="*/ 9 h 50"/>
                <a:gd name="T22" fmla="*/ 50 w 62"/>
                <a:gd name="T23" fmla="*/ 18 h 50"/>
                <a:gd name="T24" fmla="*/ 57 w 62"/>
                <a:gd name="T25" fmla="*/ 6 h 50"/>
                <a:gd name="T26" fmla="*/ 82 w 62"/>
                <a:gd name="T27" fmla="*/ 6 h 50"/>
                <a:gd name="T28" fmla="*/ 63 w 62"/>
                <a:gd name="T29" fmla="*/ 43 h 50"/>
                <a:gd name="T30" fmla="*/ 59 w 62"/>
                <a:gd name="T31" fmla="*/ 43 h 50"/>
                <a:gd name="T32" fmla="*/ 35 w 62"/>
                <a:gd name="T33" fmla="*/ 77 h 50"/>
                <a:gd name="T34" fmla="*/ 37 w 62"/>
                <a:gd name="T35" fmla="*/ 68 h 50"/>
                <a:gd name="T36" fmla="*/ 35 w 62"/>
                <a:gd name="T37" fmla="*/ 68 h 50"/>
                <a:gd name="T38" fmla="*/ 32 w 62"/>
                <a:gd name="T39" fmla="*/ 68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prstDash val="solid"/>
              <a:round/>
              <a:headEnd/>
              <a:tailEnd/>
            </a:ln>
          </p:spPr>
          <p:txBody>
            <a:bodyPr/>
            <a:lstStyle/>
            <a:p>
              <a:endParaRPr lang="en-US"/>
            </a:p>
          </p:txBody>
        </p:sp>
        <p:sp>
          <p:nvSpPr>
            <p:cNvPr id="3291" name="Freeform 5432"/>
            <p:cNvSpPr>
              <a:spLocks/>
            </p:cNvSpPr>
            <p:nvPr/>
          </p:nvSpPr>
          <p:spPr bwMode="auto">
            <a:xfrm>
              <a:off x="5597" y="3031"/>
              <a:ext cx="21" cy="18"/>
            </a:xfrm>
            <a:custGeom>
              <a:avLst/>
              <a:gdLst>
                <a:gd name="T0" fmla="*/ 25 w 19"/>
                <a:gd name="T1" fmla="*/ 24 h 14"/>
                <a:gd name="T2" fmla="*/ 0 w 19"/>
                <a:gd name="T3" fmla="*/ 30 h 14"/>
                <a:gd name="T4" fmla="*/ 0 w 19"/>
                <a:gd name="T5" fmla="*/ 15 h 14"/>
                <a:gd name="T6" fmla="*/ 19 w 19"/>
                <a:gd name="T7" fmla="*/ 0 h 14"/>
                <a:gd name="T8" fmla="*/ 25 w 19"/>
                <a:gd name="T9" fmla="*/ 2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4">
                  <a:moveTo>
                    <a:pt x="19" y="12"/>
                  </a:moveTo>
                  <a:lnTo>
                    <a:pt x="0" y="14"/>
                  </a:lnTo>
                  <a:lnTo>
                    <a:pt x="0" y="7"/>
                  </a:lnTo>
                  <a:lnTo>
                    <a:pt x="14" y="0"/>
                  </a:lnTo>
                  <a:lnTo>
                    <a:pt x="19" y="12"/>
                  </a:lnTo>
                  <a:close/>
                </a:path>
              </a:pathLst>
            </a:custGeom>
            <a:solidFill>
              <a:srgbClr val="E1E1E1"/>
            </a:solidFill>
            <a:ln w="3175">
              <a:solidFill>
                <a:srgbClr val="000000"/>
              </a:solidFill>
              <a:prstDash val="solid"/>
              <a:round/>
              <a:headEnd/>
              <a:tailEnd/>
            </a:ln>
          </p:spPr>
          <p:txBody>
            <a:bodyPr/>
            <a:lstStyle/>
            <a:p>
              <a:endParaRPr lang="en-US"/>
            </a:p>
          </p:txBody>
        </p:sp>
        <p:sp>
          <p:nvSpPr>
            <p:cNvPr id="3292" name="Freeform 5433"/>
            <p:cNvSpPr>
              <a:spLocks/>
            </p:cNvSpPr>
            <p:nvPr/>
          </p:nvSpPr>
          <p:spPr bwMode="auto">
            <a:xfrm>
              <a:off x="5625" y="3008"/>
              <a:ext cx="22" cy="14"/>
            </a:xfrm>
            <a:custGeom>
              <a:avLst/>
              <a:gdLst>
                <a:gd name="T0" fmla="*/ 19 w 21"/>
                <a:gd name="T1" fmla="*/ 11 h 12"/>
                <a:gd name="T2" fmla="*/ 24 w 21"/>
                <a:gd name="T3" fmla="*/ 0 h 12"/>
                <a:gd name="T4" fmla="*/ 0 w 21"/>
                <a:gd name="T5" fmla="*/ 11 h 12"/>
                <a:gd name="T6" fmla="*/ 0 w 21"/>
                <a:gd name="T7" fmla="*/ 19 h 12"/>
                <a:gd name="T8" fmla="*/ 19 w 21"/>
                <a:gd name="T9" fmla="*/ 1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
                  <a:moveTo>
                    <a:pt x="16" y="7"/>
                  </a:moveTo>
                  <a:lnTo>
                    <a:pt x="21" y="0"/>
                  </a:lnTo>
                  <a:lnTo>
                    <a:pt x="0" y="7"/>
                  </a:lnTo>
                  <a:lnTo>
                    <a:pt x="0" y="12"/>
                  </a:lnTo>
                  <a:lnTo>
                    <a:pt x="16" y="7"/>
                  </a:lnTo>
                  <a:close/>
                </a:path>
              </a:pathLst>
            </a:custGeom>
            <a:solidFill>
              <a:srgbClr val="E1E1E1"/>
            </a:solidFill>
            <a:ln w="3175">
              <a:solidFill>
                <a:srgbClr val="000000"/>
              </a:solidFill>
              <a:prstDash val="solid"/>
              <a:round/>
              <a:headEnd/>
              <a:tailEnd/>
            </a:ln>
          </p:spPr>
          <p:txBody>
            <a:bodyPr/>
            <a:lstStyle/>
            <a:p>
              <a:endParaRPr lang="en-US"/>
            </a:p>
          </p:txBody>
        </p:sp>
        <p:sp>
          <p:nvSpPr>
            <p:cNvPr id="3293" name="Freeform 5434"/>
            <p:cNvSpPr>
              <a:spLocks/>
            </p:cNvSpPr>
            <p:nvPr/>
          </p:nvSpPr>
          <p:spPr bwMode="auto">
            <a:xfrm>
              <a:off x="5355" y="3096"/>
              <a:ext cx="39" cy="43"/>
            </a:xfrm>
            <a:custGeom>
              <a:avLst/>
              <a:gdLst>
                <a:gd name="T0" fmla="*/ 48 w 35"/>
                <a:gd name="T1" fmla="*/ 65 h 35"/>
                <a:gd name="T2" fmla="*/ 39 w 35"/>
                <a:gd name="T3" fmla="*/ 65 h 35"/>
                <a:gd name="T4" fmla="*/ 22 w 35"/>
                <a:gd name="T5" fmla="*/ 39 h 35"/>
                <a:gd name="T6" fmla="*/ 4 w 35"/>
                <a:gd name="T7" fmla="*/ 17 h 35"/>
                <a:gd name="T8" fmla="*/ 0 w 35"/>
                <a:gd name="T9" fmla="*/ 0 h 35"/>
                <a:gd name="T10" fmla="*/ 12 w 35"/>
                <a:gd name="T11" fmla="*/ 14 h 35"/>
                <a:gd name="T12" fmla="*/ 26 w 35"/>
                <a:gd name="T13" fmla="*/ 31 h 35"/>
                <a:gd name="T14" fmla="*/ 39 w 35"/>
                <a:gd name="T15" fmla="*/ 48 h 35"/>
                <a:gd name="T16" fmla="*/ 48 w 35"/>
                <a:gd name="T17" fmla="*/ 65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prstDash val="solid"/>
              <a:round/>
              <a:headEnd/>
              <a:tailEnd/>
            </a:ln>
          </p:spPr>
          <p:txBody>
            <a:bodyPr/>
            <a:lstStyle/>
            <a:p>
              <a:endParaRPr lang="en-US"/>
            </a:p>
          </p:txBody>
        </p:sp>
        <p:sp>
          <p:nvSpPr>
            <p:cNvPr id="3294" name="Freeform 5435"/>
            <p:cNvSpPr>
              <a:spLocks/>
            </p:cNvSpPr>
            <p:nvPr/>
          </p:nvSpPr>
          <p:spPr bwMode="auto">
            <a:xfrm>
              <a:off x="5129" y="3543"/>
              <a:ext cx="198" cy="132"/>
            </a:xfrm>
            <a:custGeom>
              <a:avLst/>
              <a:gdLst>
                <a:gd name="T0" fmla="*/ 161 w 177"/>
                <a:gd name="T1" fmla="*/ 106 h 107"/>
                <a:gd name="T2" fmla="*/ 155 w 177"/>
                <a:gd name="T3" fmla="*/ 90 h 107"/>
                <a:gd name="T4" fmla="*/ 151 w 177"/>
                <a:gd name="T5" fmla="*/ 90 h 107"/>
                <a:gd name="T6" fmla="*/ 145 w 177"/>
                <a:gd name="T7" fmla="*/ 94 h 107"/>
                <a:gd name="T8" fmla="*/ 155 w 177"/>
                <a:gd name="T9" fmla="*/ 112 h 107"/>
                <a:gd name="T10" fmla="*/ 136 w 177"/>
                <a:gd name="T11" fmla="*/ 120 h 107"/>
                <a:gd name="T12" fmla="*/ 125 w 177"/>
                <a:gd name="T13" fmla="*/ 120 h 107"/>
                <a:gd name="T14" fmla="*/ 122 w 177"/>
                <a:gd name="T15" fmla="*/ 134 h 107"/>
                <a:gd name="T16" fmla="*/ 115 w 177"/>
                <a:gd name="T17" fmla="*/ 146 h 107"/>
                <a:gd name="T18" fmla="*/ 112 w 177"/>
                <a:gd name="T19" fmla="*/ 146 h 107"/>
                <a:gd name="T20" fmla="*/ 85 w 177"/>
                <a:gd name="T21" fmla="*/ 178 h 107"/>
                <a:gd name="T22" fmla="*/ 36 w 177"/>
                <a:gd name="T23" fmla="*/ 201 h 107"/>
                <a:gd name="T24" fmla="*/ 25 w 177"/>
                <a:gd name="T25" fmla="*/ 197 h 107"/>
                <a:gd name="T26" fmla="*/ 10 w 177"/>
                <a:gd name="T27" fmla="*/ 191 h 107"/>
                <a:gd name="T28" fmla="*/ 0 w 177"/>
                <a:gd name="T29" fmla="*/ 188 h 107"/>
                <a:gd name="T30" fmla="*/ 2 w 177"/>
                <a:gd name="T31" fmla="*/ 183 h 107"/>
                <a:gd name="T32" fmla="*/ 0 w 177"/>
                <a:gd name="T33" fmla="*/ 178 h 107"/>
                <a:gd name="T34" fmla="*/ 12 w 177"/>
                <a:gd name="T35" fmla="*/ 169 h 107"/>
                <a:gd name="T36" fmla="*/ 15 w 177"/>
                <a:gd name="T37" fmla="*/ 165 h 107"/>
                <a:gd name="T38" fmla="*/ 22 w 177"/>
                <a:gd name="T39" fmla="*/ 162 h 107"/>
                <a:gd name="T40" fmla="*/ 32 w 177"/>
                <a:gd name="T41" fmla="*/ 146 h 107"/>
                <a:gd name="T42" fmla="*/ 43 w 177"/>
                <a:gd name="T43" fmla="*/ 143 h 107"/>
                <a:gd name="T44" fmla="*/ 56 w 177"/>
                <a:gd name="T45" fmla="*/ 134 h 107"/>
                <a:gd name="T46" fmla="*/ 83 w 177"/>
                <a:gd name="T47" fmla="*/ 116 h 107"/>
                <a:gd name="T48" fmla="*/ 93 w 177"/>
                <a:gd name="T49" fmla="*/ 112 h 107"/>
                <a:gd name="T50" fmla="*/ 131 w 177"/>
                <a:gd name="T51" fmla="*/ 90 h 107"/>
                <a:gd name="T52" fmla="*/ 149 w 177"/>
                <a:gd name="T53" fmla="*/ 78 h 107"/>
                <a:gd name="T54" fmla="*/ 172 w 177"/>
                <a:gd name="T55" fmla="*/ 58 h 107"/>
                <a:gd name="T56" fmla="*/ 166 w 177"/>
                <a:gd name="T57" fmla="*/ 58 h 107"/>
                <a:gd name="T58" fmla="*/ 186 w 177"/>
                <a:gd name="T59" fmla="*/ 41 h 107"/>
                <a:gd name="T60" fmla="*/ 224 w 177"/>
                <a:gd name="T61" fmla="*/ 0 h 107"/>
                <a:gd name="T62" fmla="*/ 235 w 177"/>
                <a:gd name="T63" fmla="*/ 0 h 107"/>
                <a:gd name="T64" fmla="*/ 228 w 177"/>
                <a:gd name="T65" fmla="*/ 9 h 107"/>
                <a:gd name="T66" fmla="*/ 224 w 177"/>
                <a:gd name="T67" fmla="*/ 23 h 107"/>
                <a:gd name="T68" fmla="*/ 245 w 177"/>
                <a:gd name="T69" fmla="*/ 15 h 107"/>
                <a:gd name="T70" fmla="*/ 241 w 177"/>
                <a:gd name="T71" fmla="*/ 19 h 107"/>
                <a:gd name="T72" fmla="*/ 245 w 177"/>
                <a:gd name="T73" fmla="*/ 23 h 107"/>
                <a:gd name="T74" fmla="*/ 241 w 177"/>
                <a:gd name="T75" fmla="*/ 23 h 107"/>
                <a:gd name="T76" fmla="*/ 247 w 177"/>
                <a:gd name="T77" fmla="*/ 23 h 107"/>
                <a:gd name="T78" fmla="*/ 238 w 177"/>
                <a:gd name="T79" fmla="*/ 35 h 107"/>
                <a:gd name="T80" fmla="*/ 211 w 177"/>
                <a:gd name="T81" fmla="*/ 58 h 107"/>
                <a:gd name="T82" fmla="*/ 186 w 177"/>
                <a:gd name="T83" fmla="*/ 85 h 107"/>
                <a:gd name="T84" fmla="*/ 172 w 177"/>
                <a:gd name="T85" fmla="*/ 90 h 107"/>
                <a:gd name="T86" fmla="*/ 172 w 177"/>
                <a:gd name="T87" fmla="*/ 97 h 107"/>
                <a:gd name="T88" fmla="*/ 161 w 177"/>
                <a:gd name="T89" fmla="*/ 97 h 107"/>
                <a:gd name="T90" fmla="*/ 172 w 177"/>
                <a:gd name="T91" fmla="*/ 104 h 107"/>
                <a:gd name="T92" fmla="*/ 172 w 177"/>
                <a:gd name="T93" fmla="*/ 112 h 107"/>
                <a:gd name="T94" fmla="*/ 161 w 177"/>
                <a:gd name="T95" fmla="*/ 106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prstDash val="solid"/>
              <a:round/>
              <a:headEnd/>
              <a:tailEnd/>
            </a:ln>
          </p:spPr>
          <p:txBody>
            <a:bodyPr/>
            <a:lstStyle/>
            <a:p>
              <a:endParaRPr lang="en-US"/>
            </a:p>
          </p:txBody>
        </p:sp>
        <p:sp>
          <p:nvSpPr>
            <p:cNvPr id="3295" name="Freeform 5436"/>
            <p:cNvSpPr>
              <a:spLocks/>
            </p:cNvSpPr>
            <p:nvPr/>
          </p:nvSpPr>
          <p:spPr bwMode="auto">
            <a:xfrm>
              <a:off x="5333" y="3409"/>
              <a:ext cx="113" cy="157"/>
            </a:xfrm>
            <a:custGeom>
              <a:avLst/>
              <a:gdLst>
                <a:gd name="T0" fmla="*/ 17 w 101"/>
                <a:gd name="T1" fmla="*/ 161 h 127"/>
                <a:gd name="T2" fmla="*/ 26 w 101"/>
                <a:gd name="T3" fmla="*/ 177 h 127"/>
                <a:gd name="T4" fmla="*/ 32 w 101"/>
                <a:gd name="T5" fmla="*/ 192 h 127"/>
                <a:gd name="T6" fmla="*/ 0 w 101"/>
                <a:gd name="T7" fmla="*/ 232 h 127"/>
                <a:gd name="T8" fmla="*/ 4 w 101"/>
                <a:gd name="T9" fmla="*/ 240 h 127"/>
                <a:gd name="T10" fmla="*/ 36 w 101"/>
                <a:gd name="T11" fmla="*/ 214 h 127"/>
                <a:gd name="T12" fmla="*/ 66 w 101"/>
                <a:gd name="T13" fmla="*/ 192 h 127"/>
                <a:gd name="T14" fmla="*/ 83 w 101"/>
                <a:gd name="T15" fmla="*/ 166 h 127"/>
                <a:gd name="T16" fmla="*/ 105 w 101"/>
                <a:gd name="T17" fmla="*/ 155 h 127"/>
                <a:gd name="T18" fmla="*/ 116 w 101"/>
                <a:gd name="T19" fmla="*/ 142 h 127"/>
                <a:gd name="T20" fmla="*/ 141 w 101"/>
                <a:gd name="T21" fmla="*/ 105 h 127"/>
                <a:gd name="T22" fmla="*/ 139 w 101"/>
                <a:gd name="T23" fmla="*/ 105 h 127"/>
                <a:gd name="T24" fmla="*/ 116 w 101"/>
                <a:gd name="T25" fmla="*/ 115 h 127"/>
                <a:gd name="T26" fmla="*/ 93 w 101"/>
                <a:gd name="T27" fmla="*/ 103 h 127"/>
                <a:gd name="T28" fmla="*/ 98 w 101"/>
                <a:gd name="T29" fmla="*/ 72 h 127"/>
                <a:gd name="T30" fmla="*/ 91 w 101"/>
                <a:gd name="T31" fmla="*/ 89 h 127"/>
                <a:gd name="T32" fmla="*/ 78 w 101"/>
                <a:gd name="T33" fmla="*/ 79 h 127"/>
                <a:gd name="T34" fmla="*/ 83 w 101"/>
                <a:gd name="T35" fmla="*/ 72 h 127"/>
                <a:gd name="T36" fmla="*/ 91 w 101"/>
                <a:gd name="T37" fmla="*/ 43 h 127"/>
                <a:gd name="T38" fmla="*/ 93 w 101"/>
                <a:gd name="T39" fmla="*/ 31 h 127"/>
                <a:gd name="T40" fmla="*/ 91 w 101"/>
                <a:gd name="T41" fmla="*/ 31 h 127"/>
                <a:gd name="T42" fmla="*/ 83 w 101"/>
                <a:gd name="T43" fmla="*/ 14 h 127"/>
                <a:gd name="T44" fmla="*/ 75 w 101"/>
                <a:gd name="T45" fmla="*/ 2 h 127"/>
                <a:gd name="T46" fmla="*/ 75 w 101"/>
                <a:gd name="T47" fmla="*/ 0 h 127"/>
                <a:gd name="T48" fmla="*/ 73 w 101"/>
                <a:gd name="T49" fmla="*/ 26 h 127"/>
                <a:gd name="T50" fmla="*/ 75 w 101"/>
                <a:gd name="T51" fmla="*/ 35 h 127"/>
                <a:gd name="T52" fmla="*/ 73 w 101"/>
                <a:gd name="T53" fmla="*/ 63 h 127"/>
                <a:gd name="T54" fmla="*/ 73 w 101"/>
                <a:gd name="T55" fmla="*/ 49 h 127"/>
                <a:gd name="T56" fmla="*/ 75 w 101"/>
                <a:gd name="T57" fmla="*/ 57 h 127"/>
                <a:gd name="T58" fmla="*/ 75 w 101"/>
                <a:gd name="T59" fmla="*/ 63 h 127"/>
                <a:gd name="T60" fmla="*/ 73 w 101"/>
                <a:gd name="T61" fmla="*/ 72 h 127"/>
                <a:gd name="T62" fmla="*/ 69 w 101"/>
                <a:gd name="T63" fmla="*/ 85 h 127"/>
                <a:gd name="T64" fmla="*/ 75 w 101"/>
                <a:gd name="T65" fmla="*/ 85 h 127"/>
                <a:gd name="T66" fmla="*/ 73 w 101"/>
                <a:gd name="T67" fmla="*/ 93 h 127"/>
                <a:gd name="T68" fmla="*/ 66 w 101"/>
                <a:gd name="T69" fmla="*/ 105 h 127"/>
                <a:gd name="T70" fmla="*/ 46 w 101"/>
                <a:gd name="T71" fmla="*/ 142 h 127"/>
                <a:gd name="T72" fmla="*/ 17 w 101"/>
                <a:gd name="T73" fmla="*/ 161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prstDash val="solid"/>
              <a:round/>
              <a:headEnd/>
              <a:tailEnd/>
            </a:ln>
          </p:spPr>
          <p:txBody>
            <a:bodyPr/>
            <a:lstStyle/>
            <a:p>
              <a:endParaRPr lang="en-US"/>
            </a:p>
          </p:txBody>
        </p:sp>
        <p:sp>
          <p:nvSpPr>
            <p:cNvPr id="3296" name="Freeform 5437"/>
            <p:cNvSpPr>
              <a:spLocks/>
            </p:cNvSpPr>
            <p:nvPr/>
          </p:nvSpPr>
          <p:spPr bwMode="auto">
            <a:xfrm>
              <a:off x="5129" y="3681"/>
              <a:ext cx="11" cy="5"/>
            </a:xfrm>
            <a:custGeom>
              <a:avLst/>
              <a:gdLst>
                <a:gd name="T0" fmla="*/ 16 w 9"/>
                <a:gd name="T1" fmla="*/ 5 h 4"/>
                <a:gd name="T2" fmla="*/ 16 w 9"/>
                <a:gd name="T3" fmla="*/ 0 h 4"/>
                <a:gd name="T4" fmla="*/ 7 w 9"/>
                <a:gd name="T5" fmla="*/ 0 h 4"/>
                <a:gd name="T6" fmla="*/ 0 w 9"/>
                <a:gd name="T7" fmla="*/ 8 h 4"/>
                <a:gd name="T8" fmla="*/ 16 w 9"/>
                <a:gd name="T9" fmla="*/ 5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9" y="2"/>
                  </a:moveTo>
                  <a:lnTo>
                    <a:pt x="9" y="0"/>
                  </a:lnTo>
                  <a:lnTo>
                    <a:pt x="4" y="0"/>
                  </a:lnTo>
                  <a:lnTo>
                    <a:pt x="0" y="4"/>
                  </a:lnTo>
                  <a:lnTo>
                    <a:pt x="9" y="2"/>
                  </a:lnTo>
                  <a:close/>
                </a:path>
              </a:pathLst>
            </a:custGeom>
            <a:solidFill>
              <a:srgbClr val="E1E1E1"/>
            </a:solidFill>
            <a:ln w="3175">
              <a:solidFill>
                <a:srgbClr val="000000"/>
              </a:solidFill>
              <a:prstDash val="solid"/>
              <a:round/>
              <a:headEnd/>
              <a:tailEnd/>
            </a:ln>
          </p:spPr>
          <p:txBody>
            <a:bodyPr/>
            <a:lstStyle/>
            <a:p>
              <a:endParaRPr lang="en-US"/>
            </a:p>
          </p:txBody>
        </p:sp>
        <p:sp>
          <p:nvSpPr>
            <p:cNvPr id="3297" name="Freeform 5438"/>
            <p:cNvSpPr>
              <a:spLocks/>
            </p:cNvSpPr>
            <p:nvPr/>
          </p:nvSpPr>
          <p:spPr bwMode="auto">
            <a:xfrm>
              <a:off x="3471" y="3111"/>
              <a:ext cx="9" cy="9"/>
            </a:xfrm>
            <a:custGeom>
              <a:avLst/>
              <a:gdLst>
                <a:gd name="T0" fmla="*/ 6 w 7"/>
                <a:gd name="T1" fmla="*/ 0 h 7"/>
                <a:gd name="T2" fmla="*/ 0 w 7"/>
                <a:gd name="T3" fmla="*/ 15 h 7"/>
                <a:gd name="T4" fmla="*/ 15 w 7"/>
                <a:gd name="T5" fmla="*/ 8 h 7"/>
                <a:gd name="T6" fmla="*/ 6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3" y="0"/>
                  </a:moveTo>
                  <a:lnTo>
                    <a:pt x="0" y="7"/>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298" name="Freeform 5439"/>
            <p:cNvSpPr>
              <a:spLocks/>
            </p:cNvSpPr>
            <p:nvPr/>
          </p:nvSpPr>
          <p:spPr bwMode="auto">
            <a:xfrm>
              <a:off x="5317" y="2853"/>
              <a:ext cx="20" cy="13"/>
            </a:xfrm>
            <a:custGeom>
              <a:avLst/>
              <a:gdLst>
                <a:gd name="T0" fmla="*/ 24 w 18"/>
                <a:gd name="T1" fmla="*/ 18 h 11"/>
                <a:gd name="T2" fmla="*/ 24 w 18"/>
                <a:gd name="T3" fmla="*/ 15 h 11"/>
                <a:gd name="T4" fmla="*/ 2 w 18"/>
                <a:gd name="T5" fmla="*/ 0 h 11"/>
                <a:gd name="T6" fmla="*/ 0 w 18"/>
                <a:gd name="T7" fmla="*/ 11 h 11"/>
                <a:gd name="T8" fmla="*/ 24 w 18"/>
                <a:gd name="T9" fmla="*/ 18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
                  <a:moveTo>
                    <a:pt x="18" y="11"/>
                  </a:moveTo>
                  <a:lnTo>
                    <a:pt x="18" y="9"/>
                  </a:lnTo>
                  <a:lnTo>
                    <a:pt x="2" y="0"/>
                  </a:lnTo>
                  <a:lnTo>
                    <a:pt x="0" y="7"/>
                  </a:lnTo>
                  <a:lnTo>
                    <a:pt x="18" y="11"/>
                  </a:lnTo>
                  <a:close/>
                </a:path>
              </a:pathLst>
            </a:custGeom>
            <a:solidFill>
              <a:srgbClr val="E1E1E1"/>
            </a:solidFill>
            <a:ln w="3175">
              <a:solidFill>
                <a:srgbClr val="000000"/>
              </a:solidFill>
              <a:prstDash val="solid"/>
              <a:round/>
              <a:headEnd/>
              <a:tailEnd/>
            </a:ln>
          </p:spPr>
          <p:txBody>
            <a:bodyPr/>
            <a:lstStyle/>
            <a:p>
              <a:endParaRPr lang="en-US"/>
            </a:p>
          </p:txBody>
        </p:sp>
        <p:sp>
          <p:nvSpPr>
            <p:cNvPr id="3299" name="Freeform 5440"/>
            <p:cNvSpPr>
              <a:spLocks/>
            </p:cNvSpPr>
            <p:nvPr/>
          </p:nvSpPr>
          <p:spPr bwMode="auto">
            <a:xfrm>
              <a:off x="5269" y="2794"/>
              <a:ext cx="16" cy="17"/>
            </a:xfrm>
            <a:custGeom>
              <a:avLst/>
              <a:gdLst>
                <a:gd name="T0" fmla="*/ 0 w 14"/>
                <a:gd name="T1" fmla="*/ 0 h 14"/>
                <a:gd name="T2" fmla="*/ 21 w 14"/>
                <a:gd name="T3" fmla="*/ 25 h 14"/>
                <a:gd name="T4" fmla="*/ 2 w 14"/>
                <a:gd name="T5" fmla="*/ 18 h 14"/>
                <a:gd name="T6" fmla="*/ 0 w 14"/>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0" y="0"/>
                  </a:moveTo>
                  <a:lnTo>
                    <a:pt x="14" y="14"/>
                  </a:lnTo>
                  <a:lnTo>
                    <a:pt x="2" y="1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300" name="Freeform 5441"/>
            <p:cNvSpPr>
              <a:spLocks/>
            </p:cNvSpPr>
            <p:nvPr/>
          </p:nvSpPr>
          <p:spPr bwMode="auto">
            <a:xfrm>
              <a:off x="5346" y="2873"/>
              <a:ext cx="12" cy="15"/>
            </a:xfrm>
            <a:custGeom>
              <a:avLst/>
              <a:gdLst>
                <a:gd name="T0" fmla="*/ 14 w 11"/>
                <a:gd name="T1" fmla="*/ 24 h 12"/>
                <a:gd name="T2" fmla="*/ 0 w 11"/>
                <a:gd name="T3" fmla="*/ 10 h 12"/>
                <a:gd name="T4" fmla="*/ 0 w 11"/>
                <a:gd name="T5" fmla="*/ 0 h 12"/>
                <a:gd name="T6" fmla="*/ 14 w 11"/>
                <a:gd name="T7" fmla="*/ 20 h 12"/>
                <a:gd name="T8" fmla="*/ 14 w 11"/>
                <a:gd name="T9" fmla="*/ 2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12"/>
                  </a:moveTo>
                  <a:lnTo>
                    <a:pt x="0" y="5"/>
                  </a:lnTo>
                  <a:lnTo>
                    <a:pt x="0" y="0"/>
                  </a:lnTo>
                  <a:lnTo>
                    <a:pt x="11" y="10"/>
                  </a:lnTo>
                  <a:lnTo>
                    <a:pt x="11" y="12"/>
                  </a:lnTo>
                  <a:close/>
                </a:path>
              </a:pathLst>
            </a:custGeom>
            <a:solidFill>
              <a:srgbClr val="E1E1E1"/>
            </a:solidFill>
            <a:ln w="3175">
              <a:solidFill>
                <a:srgbClr val="000000"/>
              </a:solidFill>
              <a:prstDash val="solid"/>
              <a:round/>
              <a:headEnd/>
              <a:tailEnd/>
            </a:ln>
          </p:spPr>
          <p:txBody>
            <a:bodyPr/>
            <a:lstStyle/>
            <a:p>
              <a:endParaRPr lang="en-US"/>
            </a:p>
          </p:txBody>
        </p:sp>
        <p:sp>
          <p:nvSpPr>
            <p:cNvPr id="3301" name="Freeform 5442"/>
            <p:cNvSpPr>
              <a:spLocks/>
            </p:cNvSpPr>
            <p:nvPr/>
          </p:nvSpPr>
          <p:spPr bwMode="auto">
            <a:xfrm>
              <a:off x="5279" y="2826"/>
              <a:ext cx="8" cy="9"/>
            </a:xfrm>
            <a:custGeom>
              <a:avLst/>
              <a:gdLst>
                <a:gd name="T0" fmla="*/ 10 w 7"/>
                <a:gd name="T1" fmla="*/ 15 h 7"/>
                <a:gd name="T2" fmla="*/ 8 w 7"/>
                <a:gd name="T3" fmla="*/ 0 h 7"/>
                <a:gd name="T4" fmla="*/ 0 w 7"/>
                <a:gd name="T5" fmla="*/ 6 h 7"/>
                <a:gd name="T6" fmla="*/ 3 w 7"/>
                <a:gd name="T7" fmla="*/ 10 h 7"/>
                <a:gd name="T8" fmla="*/ 10 w 7"/>
                <a:gd name="T9" fmla="*/ 15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7" y="7"/>
                  </a:moveTo>
                  <a:lnTo>
                    <a:pt x="5" y="0"/>
                  </a:lnTo>
                  <a:lnTo>
                    <a:pt x="0" y="3"/>
                  </a:lnTo>
                  <a:lnTo>
                    <a:pt x="3" y="5"/>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3302" name="Freeform 5443"/>
            <p:cNvSpPr>
              <a:spLocks/>
            </p:cNvSpPr>
            <p:nvPr/>
          </p:nvSpPr>
          <p:spPr bwMode="auto">
            <a:xfrm>
              <a:off x="5337" y="2832"/>
              <a:ext cx="9" cy="29"/>
            </a:xfrm>
            <a:custGeom>
              <a:avLst/>
              <a:gdLst>
                <a:gd name="T0" fmla="*/ 0 w 8"/>
                <a:gd name="T1" fmla="*/ 0 h 24"/>
                <a:gd name="T2" fmla="*/ 11 w 8"/>
                <a:gd name="T3" fmla="*/ 42 h 24"/>
                <a:gd name="T4" fmla="*/ 0 w 8"/>
                <a:gd name="T5" fmla="*/ 2 h 24"/>
                <a:gd name="T6" fmla="*/ 0 w 8"/>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4">
                  <a:moveTo>
                    <a:pt x="0" y="0"/>
                  </a:moveTo>
                  <a:lnTo>
                    <a:pt x="8" y="24"/>
                  </a:ln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303" name="Freeform 5444"/>
            <p:cNvSpPr>
              <a:spLocks/>
            </p:cNvSpPr>
            <p:nvPr/>
          </p:nvSpPr>
          <p:spPr bwMode="auto">
            <a:xfrm>
              <a:off x="5302" y="2817"/>
              <a:ext cx="23" cy="18"/>
            </a:xfrm>
            <a:custGeom>
              <a:avLst/>
              <a:gdLst>
                <a:gd name="T0" fmla="*/ 22 w 22"/>
                <a:gd name="T1" fmla="*/ 30 h 14"/>
                <a:gd name="T2" fmla="*/ 25 w 22"/>
                <a:gd name="T3" fmla="*/ 30 h 14"/>
                <a:gd name="T4" fmla="*/ 15 w 22"/>
                <a:gd name="T5" fmla="*/ 15 h 14"/>
                <a:gd name="T6" fmla="*/ 0 w 22"/>
                <a:gd name="T7" fmla="*/ 0 h 14"/>
                <a:gd name="T8" fmla="*/ 10 w 22"/>
                <a:gd name="T9" fmla="*/ 15 h 14"/>
                <a:gd name="T10" fmla="*/ 22 w 22"/>
                <a:gd name="T11" fmla="*/ 3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prstDash val="solid"/>
              <a:round/>
              <a:headEnd/>
              <a:tailEnd/>
            </a:ln>
          </p:spPr>
          <p:txBody>
            <a:bodyPr/>
            <a:lstStyle/>
            <a:p>
              <a:endParaRPr lang="en-US"/>
            </a:p>
          </p:txBody>
        </p:sp>
        <p:sp>
          <p:nvSpPr>
            <p:cNvPr id="3304" name="Freeform 5445"/>
            <p:cNvSpPr>
              <a:spLocks/>
            </p:cNvSpPr>
            <p:nvPr/>
          </p:nvSpPr>
          <p:spPr bwMode="auto">
            <a:xfrm>
              <a:off x="5613" y="2922"/>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305" name="Freeform 5446"/>
            <p:cNvSpPr>
              <a:spLocks/>
            </p:cNvSpPr>
            <p:nvPr/>
          </p:nvSpPr>
          <p:spPr bwMode="auto">
            <a:xfrm>
              <a:off x="5420" y="2972"/>
              <a:ext cx="11" cy="21"/>
            </a:xfrm>
            <a:custGeom>
              <a:avLst/>
              <a:gdLst>
                <a:gd name="T0" fmla="*/ 16 w 9"/>
                <a:gd name="T1" fmla="*/ 28 h 17"/>
                <a:gd name="T2" fmla="*/ 16 w 9"/>
                <a:gd name="T3" fmla="*/ 15 h 17"/>
                <a:gd name="T4" fmla="*/ 16 w 9"/>
                <a:gd name="T5" fmla="*/ 15 h 17"/>
                <a:gd name="T6" fmla="*/ 9 w 9"/>
                <a:gd name="T7" fmla="*/ 0 h 17"/>
                <a:gd name="T8" fmla="*/ 0 w 9"/>
                <a:gd name="T9" fmla="*/ 32 h 17"/>
                <a:gd name="T10" fmla="*/ 16 w 9"/>
                <a:gd name="T11" fmla="*/ 28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7">
                  <a:moveTo>
                    <a:pt x="9" y="15"/>
                  </a:moveTo>
                  <a:lnTo>
                    <a:pt x="9" y="8"/>
                  </a:lnTo>
                  <a:lnTo>
                    <a:pt x="5" y="0"/>
                  </a:lnTo>
                  <a:lnTo>
                    <a:pt x="0" y="17"/>
                  </a:lnTo>
                  <a:lnTo>
                    <a:pt x="9" y="15"/>
                  </a:lnTo>
                  <a:close/>
                </a:path>
              </a:pathLst>
            </a:custGeom>
            <a:solidFill>
              <a:srgbClr val="E1E1E1"/>
            </a:solidFill>
            <a:ln w="3175">
              <a:solidFill>
                <a:srgbClr val="000000"/>
              </a:solidFill>
              <a:prstDash val="solid"/>
              <a:round/>
              <a:headEnd/>
              <a:tailEnd/>
            </a:ln>
          </p:spPr>
          <p:txBody>
            <a:bodyPr/>
            <a:lstStyle/>
            <a:p>
              <a:endParaRPr lang="en-US"/>
            </a:p>
          </p:txBody>
        </p:sp>
        <p:sp>
          <p:nvSpPr>
            <p:cNvPr id="3306" name="Freeform 5447"/>
            <p:cNvSpPr>
              <a:spLocks/>
            </p:cNvSpPr>
            <p:nvPr/>
          </p:nvSpPr>
          <p:spPr bwMode="auto">
            <a:xfrm>
              <a:off x="5431" y="2999"/>
              <a:ext cx="5" cy="12"/>
            </a:xfrm>
            <a:custGeom>
              <a:avLst/>
              <a:gdLst>
                <a:gd name="T0" fmla="*/ 5 w 5"/>
                <a:gd name="T1" fmla="*/ 21 h 9"/>
                <a:gd name="T2" fmla="*/ 0 w 5"/>
                <a:gd name="T3" fmla="*/ 21 h 9"/>
                <a:gd name="T4" fmla="*/ 0 w 5"/>
                <a:gd name="T5" fmla="*/ 0 h 9"/>
                <a:gd name="T6" fmla="*/ 5 w 5"/>
                <a:gd name="T7" fmla="*/ 21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9"/>
                  </a:moveTo>
                  <a:lnTo>
                    <a:pt x="0" y="9"/>
                  </a:lnTo>
                  <a:lnTo>
                    <a:pt x="0" y="0"/>
                  </a:lnTo>
                  <a:lnTo>
                    <a:pt x="5" y="9"/>
                  </a:lnTo>
                  <a:close/>
                </a:path>
              </a:pathLst>
            </a:custGeom>
            <a:solidFill>
              <a:srgbClr val="E1E1E1"/>
            </a:solidFill>
            <a:ln w="3175">
              <a:solidFill>
                <a:srgbClr val="000000"/>
              </a:solidFill>
              <a:prstDash val="solid"/>
              <a:round/>
              <a:headEnd/>
              <a:tailEnd/>
            </a:ln>
          </p:spPr>
          <p:txBody>
            <a:bodyPr/>
            <a:lstStyle/>
            <a:p>
              <a:endParaRPr lang="en-US"/>
            </a:p>
          </p:txBody>
        </p:sp>
        <p:sp>
          <p:nvSpPr>
            <p:cNvPr id="3307" name="Freeform 5448"/>
            <p:cNvSpPr>
              <a:spLocks/>
            </p:cNvSpPr>
            <p:nvPr/>
          </p:nvSpPr>
          <p:spPr bwMode="auto">
            <a:xfrm>
              <a:off x="5443" y="3002"/>
              <a:ext cx="1" cy="9"/>
            </a:xfrm>
            <a:custGeom>
              <a:avLst/>
              <a:gdLst>
                <a:gd name="T0" fmla="*/ 0 w 1"/>
                <a:gd name="T1" fmla="*/ 0 h 7"/>
                <a:gd name="T2" fmla="*/ 0 w 1"/>
                <a:gd name="T3" fmla="*/ 15 h 7"/>
                <a:gd name="T4" fmla="*/ 0 w 1"/>
                <a:gd name="T5" fmla="*/ 10 h 7"/>
                <a:gd name="T6" fmla="*/ 0 w 1"/>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7">
                  <a:moveTo>
                    <a:pt x="0" y="0"/>
                  </a:moveTo>
                  <a:lnTo>
                    <a:pt x="0" y="7"/>
                  </a:lnTo>
                  <a:lnTo>
                    <a:pt x="0" y="5"/>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308" name="Freeform 5449"/>
            <p:cNvSpPr>
              <a:spLocks/>
            </p:cNvSpPr>
            <p:nvPr/>
          </p:nvSpPr>
          <p:spPr bwMode="auto">
            <a:xfrm>
              <a:off x="5446" y="3060"/>
              <a:ext cx="6" cy="6"/>
            </a:xfrm>
            <a:custGeom>
              <a:avLst/>
              <a:gdLst>
                <a:gd name="T0" fmla="*/ 8 w 5"/>
                <a:gd name="T1" fmla="*/ 6 h 5"/>
                <a:gd name="T2" fmla="*/ 8 w 5"/>
                <a:gd name="T3" fmla="*/ 0 h 5"/>
                <a:gd name="T4" fmla="*/ 0 w 5"/>
                <a:gd name="T5" fmla="*/ 8 h 5"/>
                <a:gd name="T6" fmla="*/ 8 w 5"/>
                <a:gd name="T7" fmla="*/ 6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3"/>
                  </a:moveTo>
                  <a:lnTo>
                    <a:pt x="5" y="0"/>
                  </a:lnTo>
                  <a:lnTo>
                    <a:pt x="0" y="5"/>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3309" name="Freeform 5450"/>
            <p:cNvSpPr>
              <a:spLocks/>
            </p:cNvSpPr>
            <p:nvPr/>
          </p:nvSpPr>
          <p:spPr bwMode="auto">
            <a:xfrm>
              <a:off x="1619" y="3774"/>
              <a:ext cx="24" cy="24"/>
            </a:xfrm>
            <a:custGeom>
              <a:avLst/>
              <a:gdLst>
                <a:gd name="T0" fmla="*/ 31 w 21"/>
                <a:gd name="T1" fmla="*/ 14 h 19"/>
                <a:gd name="T2" fmla="*/ 25 w 21"/>
                <a:gd name="T3" fmla="*/ 10 h 19"/>
                <a:gd name="T4" fmla="*/ 18 w 21"/>
                <a:gd name="T5" fmla="*/ 10 h 19"/>
                <a:gd name="T6" fmla="*/ 15 w 21"/>
                <a:gd name="T7" fmla="*/ 6 h 19"/>
                <a:gd name="T8" fmla="*/ 8 w 21"/>
                <a:gd name="T9" fmla="*/ 0 h 19"/>
                <a:gd name="T10" fmla="*/ 8 w 21"/>
                <a:gd name="T11" fmla="*/ 14 h 19"/>
                <a:gd name="T12" fmla="*/ 0 w 21"/>
                <a:gd name="T13" fmla="*/ 24 h 19"/>
                <a:gd name="T14" fmla="*/ 8 w 21"/>
                <a:gd name="T15" fmla="*/ 38 h 19"/>
                <a:gd name="T16" fmla="*/ 10 w 21"/>
                <a:gd name="T17" fmla="*/ 29 h 19"/>
                <a:gd name="T18" fmla="*/ 15 w 21"/>
                <a:gd name="T19" fmla="*/ 29 h 19"/>
                <a:gd name="T20" fmla="*/ 15 w 21"/>
                <a:gd name="T21" fmla="*/ 24 h 19"/>
                <a:gd name="T22" fmla="*/ 31 w 21"/>
                <a:gd name="T23" fmla="*/ 14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prstDash val="solid"/>
              <a:round/>
              <a:headEnd/>
              <a:tailEnd/>
            </a:ln>
          </p:spPr>
          <p:txBody>
            <a:bodyPr/>
            <a:lstStyle/>
            <a:p>
              <a:endParaRPr lang="en-US"/>
            </a:p>
          </p:txBody>
        </p:sp>
        <p:sp>
          <p:nvSpPr>
            <p:cNvPr id="3310" name="Freeform 5451"/>
            <p:cNvSpPr>
              <a:spLocks/>
            </p:cNvSpPr>
            <p:nvPr/>
          </p:nvSpPr>
          <p:spPr bwMode="auto">
            <a:xfrm>
              <a:off x="1598" y="3778"/>
              <a:ext cx="21" cy="13"/>
            </a:xfrm>
            <a:custGeom>
              <a:avLst/>
              <a:gdLst>
                <a:gd name="T0" fmla="*/ 10 w 19"/>
                <a:gd name="T1" fmla="*/ 7 h 11"/>
                <a:gd name="T2" fmla="*/ 3 w 19"/>
                <a:gd name="T3" fmla="*/ 0 h 11"/>
                <a:gd name="T4" fmla="*/ 25 w 19"/>
                <a:gd name="T5" fmla="*/ 0 h 11"/>
                <a:gd name="T6" fmla="*/ 15 w 19"/>
                <a:gd name="T7" fmla="*/ 15 h 11"/>
                <a:gd name="T8" fmla="*/ 0 w 19"/>
                <a:gd name="T9" fmla="*/ 18 h 11"/>
                <a:gd name="T10" fmla="*/ 10 w 19"/>
                <a:gd name="T11" fmla="*/ 11 h 11"/>
                <a:gd name="T12" fmla="*/ 3 w 19"/>
                <a:gd name="T13" fmla="*/ 11 h 11"/>
                <a:gd name="T14" fmla="*/ 10 w 19"/>
                <a:gd name="T15" fmla="*/ 7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prstDash val="solid"/>
              <a:round/>
              <a:headEnd/>
              <a:tailEnd/>
            </a:ln>
          </p:spPr>
          <p:txBody>
            <a:bodyPr/>
            <a:lstStyle/>
            <a:p>
              <a:endParaRPr lang="en-US"/>
            </a:p>
          </p:txBody>
        </p:sp>
        <p:sp>
          <p:nvSpPr>
            <p:cNvPr id="3311" name="Freeform 5452"/>
            <p:cNvSpPr>
              <a:spLocks/>
            </p:cNvSpPr>
            <p:nvPr/>
          </p:nvSpPr>
          <p:spPr bwMode="auto">
            <a:xfrm>
              <a:off x="2718" y="3022"/>
              <a:ext cx="237" cy="263"/>
            </a:xfrm>
            <a:custGeom>
              <a:avLst/>
              <a:gdLst>
                <a:gd name="T0" fmla="*/ 179 w 211"/>
                <a:gd name="T1" fmla="*/ 264 h 212"/>
                <a:gd name="T2" fmla="*/ 179 w 211"/>
                <a:gd name="T3" fmla="*/ 216 h 212"/>
                <a:gd name="T4" fmla="*/ 182 w 211"/>
                <a:gd name="T5" fmla="*/ 172 h 212"/>
                <a:gd name="T6" fmla="*/ 201 w 211"/>
                <a:gd name="T7" fmla="*/ 172 h 212"/>
                <a:gd name="T8" fmla="*/ 206 w 211"/>
                <a:gd name="T9" fmla="*/ 140 h 212"/>
                <a:gd name="T10" fmla="*/ 206 w 211"/>
                <a:gd name="T11" fmla="*/ 107 h 212"/>
                <a:gd name="T12" fmla="*/ 206 w 211"/>
                <a:gd name="T13" fmla="*/ 77 h 212"/>
                <a:gd name="T14" fmla="*/ 206 w 211"/>
                <a:gd name="T15" fmla="*/ 45 h 212"/>
                <a:gd name="T16" fmla="*/ 231 w 211"/>
                <a:gd name="T17" fmla="*/ 45 h 212"/>
                <a:gd name="T18" fmla="*/ 255 w 211"/>
                <a:gd name="T19" fmla="*/ 37 h 212"/>
                <a:gd name="T20" fmla="*/ 265 w 211"/>
                <a:gd name="T21" fmla="*/ 50 h 212"/>
                <a:gd name="T22" fmla="*/ 283 w 211"/>
                <a:gd name="T23" fmla="*/ 37 h 212"/>
                <a:gd name="T24" fmla="*/ 299 w 211"/>
                <a:gd name="T25" fmla="*/ 26 h 212"/>
                <a:gd name="T26" fmla="*/ 275 w 211"/>
                <a:gd name="T27" fmla="*/ 17 h 212"/>
                <a:gd name="T28" fmla="*/ 257 w 211"/>
                <a:gd name="T29" fmla="*/ 24 h 212"/>
                <a:gd name="T30" fmla="*/ 226 w 211"/>
                <a:gd name="T31" fmla="*/ 26 h 212"/>
                <a:gd name="T32" fmla="*/ 192 w 211"/>
                <a:gd name="T33" fmla="*/ 37 h 212"/>
                <a:gd name="T34" fmla="*/ 172 w 211"/>
                <a:gd name="T35" fmla="*/ 26 h 212"/>
                <a:gd name="T36" fmla="*/ 152 w 211"/>
                <a:gd name="T37" fmla="*/ 24 h 212"/>
                <a:gd name="T38" fmla="*/ 147 w 211"/>
                <a:gd name="T39" fmla="*/ 14 h 212"/>
                <a:gd name="T40" fmla="*/ 120 w 211"/>
                <a:gd name="T41" fmla="*/ 14 h 212"/>
                <a:gd name="T42" fmla="*/ 99 w 211"/>
                <a:gd name="T43" fmla="*/ 14 h 212"/>
                <a:gd name="T44" fmla="*/ 71 w 211"/>
                <a:gd name="T45" fmla="*/ 14 h 212"/>
                <a:gd name="T46" fmla="*/ 47 w 211"/>
                <a:gd name="T47" fmla="*/ 14 h 212"/>
                <a:gd name="T48" fmla="*/ 31 w 211"/>
                <a:gd name="T49" fmla="*/ 0 h 212"/>
                <a:gd name="T50" fmla="*/ 3 w 211"/>
                <a:gd name="T51" fmla="*/ 7 h 212"/>
                <a:gd name="T52" fmla="*/ 0 w 211"/>
                <a:gd name="T53" fmla="*/ 26 h 212"/>
                <a:gd name="T54" fmla="*/ 17 w 211"/>
                <a:gd name="T55" fmla="*/ 72 h 212"/>
                <a:gd name="T56" fmla="*/ 31 w 211"/>
                <a:gd name="T57" fmla="*/ 113 h 212"/>
                <a:gd name="T58" fmla="*/ 47 w 211"/>
                <a:gd name="T59" fmla="*/ 153 h 212"/>
                <a:gd name="T60" fmla="*/ 61 w 211"/>
                <a:gd name="T61" fmla="*/ 192 h 212"/>
                <a:gd name="T62" fmla="*/ 64 w 211"/>
                <a:gd name="T63" fmla="*/ 212 h 212"/>
                <a:gd name="T64" fmla="*/ 57 w 211"/>
                <a:gd name="T65" fmla="*/ 206 h 212"/>
                <a:gd name="T66" fmla="*/ 61 w 211"/>
                <a:gd name="T67" fmla="*/ 248 h 212"/>
                <a:gd name="T68" fmla="*/ 64 w 211"/>
                <a:gd name="T69" fmla="*/ 279 h 212"/>
                <a:gd name="T70" fmla="*/ 71 w 211"/>
                <a:gd name="T71" fmla="*/ 315 h 212"/>
                <a:gd name="T72" fmla="*/ 73 w 211"/>
                <a:gd name="T73" fmla="*/ 351 h 212"/>
                <a:gd name="T74" fmla="*/ 89 w 211"/>
                <a:gd name="T75" fmla="*/ 373 h 212"/>
                <a:gd name="T76" fmla="*/ 99 w 211"/>
                <a:gd name="T77" fmla="*/ 397 h 212"/>
                <a:gd name="T78" fmla="*/ 107 w 211"/>
                <a:gd name="T79" fmla="*/ 378 h 212"/>
                <a:gd name="T80" fmla="*/ 117 w 211"/>
                <a:gd name="T81" fmla="*/ 397 h 212"/>
                <a:gd name="T82" fmla="*/ 152 w 211"/>
                <a:gd name="T83" fmla="*/ 404 h 212"/>
                <a:gd name="T84" fmla="*/ 172 w 211"/>
                <a:gd name="T85" fmla="*/ 391 h 212"/>
                <a:gd name="T86" fmla="*/ 172 w 211"/>
                <a:gd name="T87" fmla="*/ 360 h 212"/>
                <a:gd name="T88" fmla="*/ 174 w 211"/>
                <a:gd name="T89" fmla="*/ 328 h 212"/>
                <a:gd name="T90" fmla="*/ 174 w 211"/>
                <a:gd name="T91" fmla="*/ 299 h 212"/>
                <a:gd name="T92" fmla="*/ 179 w 211"/>
                <a:gd name="T93" fmla="*/ 264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prstDash val="solid"/>
              <a:round/>
              <a:headEnd/>
              <a:tailEnd/>
            </a:ln>
          </p:spPr>
          <p:txBody>
            <a:bodyPr/>
            <a:lstStyle/>
            <a:p>
              <a:endParaRPr lang="en-US"/>
            </a:p>
          </p:txBody>
        </p:sp>
        <p:sp>
          <p:nvSpPr>
            <p:cNvPr id="3312" name="Freeform 5453"/>
            <p:cNvSpPr>
              <a:spLocks/>
            </p:cNvSpPr>
            <p:nvPr/>
          </p:nvSpPr>
          <p:spPr bwMode="auto">
            <a:xfrm>
              <a:off x="1299" y="2864"/>
              <a:ext cx="217" cy="290"/>
            </a:xfrm>
            <a:custGeom>
              <a:avLst/>
              <a:gdLst>
                <a:gd name="T0" fmla="*/ 176 w 196"/>
                <a:gd name="T1" fmla="*/ 351 h 234"/>
                <a:gd name="T2" fmla="*/ 173 w 196"/>
                <a:gd name="T3" fmla="*/ 387 h 234"/>
                <a:gd name="T4" fmla="*/ 167 w 196"/>
                <a:gd name="T5" fmla="*/ 423 h 234"/>
                <a:gd name="T6" fmla="*/ 163 w 196"/>
                <a:gd name="T7" fmla="*/ 415 h 234"/>
                <a:gd name="T8" fmla="*/ 141 w 196"/>
                <a:gd name="T9" fmla="*/ 423 h 234"/>
                <a:gd name="T10" fmla="*/ 131 w 196"/>
                <a:gd name="T11" fmla="*/ 436 h 234"/>
                <a:gd name="T12" fmla="*/ 122 w 196"/>
                <a:gd name="T13" fmla="*/ 419 h 234"/>
                <a:gd name="T14" fmla="*/ 96 w 196"/>
                <a:gd name="T15" fmla="*/ 415 h 234"/>
                <a:gd name="T16" fmla="*/ 92 w 196"/>
                <a:gd name="T17" fmla="*/ 405 h 234"/>
                <a:gd name="T18" fmla="*/ 76 w 196"/>
                <a:gd name="T19" fmla="*/ 445 h 234"/>
                <a:gd name="T20" fmla="*/ 61 w 196"/>
                <a:gd name="T21" fmla="*/ 436 h 234"/>
                <a:gd name="T22" fmla="*/ 50 w 196"/>
                <a:gd name="T23" fmla="*/ 409 h 234"/>
                <a:gd name="T24" fmla="*/ 41 w 196"/>
                <a:gd name="T25" fmla="*/ 379 h 234"/>
                <a:gd name="T26" fmla="*/ 35 w 196"/>
                <a:gd name="T27" fmla="*/ 347 h 234"/>
                <a:gd name="T28" fmla="*/ 38 w 196"/>
                <a:gd name="T29" fmla="*/ 323 h 234"/>
                <a:gd name="T30" fmla="*/ 25 w 196"/>
                <a:gd name="T31" fmla="*/ 301 h 234"/>
                <a:gd name="T32" fmla="*/ 20 w 196"/>
                <a:gd name="T33" fmla="*/ 280 h 234"/>
                <a:gd name="T34" fmla="*/ 12 w 196"/>
                <a:gd name="T35" fmla="*/ 261 h 234"/>
                <a:gd name="T36" fmla="*/ 12 w 196"/>
                <a:gd name="T37" fmla="*/ 248 h 234"/>
                <a:gd name="T38" fmla="*/ 22 w 196"/>
                <a:gd name="T39" fmla="*/ 221 h 234"/>
                <a:gd name="T40" fmla="*/ 14 w 196"/>
                <a:gd name="T41" fmla="*/ 217 h 234"/>
                <a:gd name="T42" fmla="*/ 12 w 196"/>
                <a:gd name="T43" fmla="*/ 188 h 234"/>
                <a:gd name="T44" fmla="*/ 12 w 196"/>
                <a:gd name="T45" fmla="*/ 159 h 234"/>
                <a:gd name="T46" fmla="*/ 14 w 196"/>
                <a:gd name="T47" fmla="*/ 144 h 234"/>
                <a:gd name="T48" fmla="*/ 14 w 196"/>
                <a:gd name="T49" fmla="*/ 98 h 234"/>
                <a:gd name="T50" fmla="*/ 22 w 196"/>
                <a:gd name="T51" fmla="*/ 89 h 234"/>
                <a:gd name="T52" fmla="*/ 10 w 196"/>
                <a:gd name="T53" fmla="*/ 66 h 234"/>
                <a:gd name="T54" fmla="*/ 0 w 196"/>
                <a:gd name="T55" fmla="*/ 40 h 234"/>
                <a:gd name="T56" fmla="*/ 28 w 196"/>
                <a:gd name="T57" fmla="*/ 40 h 234"/>
                <a:gd name="T58" fmla="*/ 35 w 196"/>
                <a:gd name="T59" fmla="*/ 32 h 234"/>
                <a:gd name="T60" fmla="*/ 54 w 196"/>
                <a:gd name="T61" fmla="*/ 17 h 234"/>
                <a:gd name="T62" fmla="*/ 71 w 196"/>
                <a:gd name="T63" fmla="*/ 0 h 234"/>
                <a:gd name="T64" fmla="*/ 86 w 196"/>
                <a:gd name="T65" fmla="*/ 0 h 234"/>
                <a:gd name="T66" fmla="*/ 90 w 196"/>
                <a:gd name="T67" fmla="*/ 32 h 234"/>
                <a:gd name="T68" fmla="*/ 92 w 196"/>
                <a:gd name="T69" fmla="*/ 58 h 234"/>
                <a:gd name="T70" fmla="*/ 110 w 196"/>
                <a:gd name="T71" fmla="*/ 86 h 234"/>
                <a:gd name="T72" fmla="*/ 125 w 196"/>
                <a:gd name="T73" fmla="*/ 89 h 234"/>
                <a:gd name="T74" fmla="*/ 144 w 196"/>
                <a:gd name="T75" fmla="*/ 103 h 234"/>
                <a:gd name="T76" fmla="*/ 167 w 196"/>
                <a:gd name="T77" fmla="*/ 126 h 234"/>
                <a:gd name="T78" fmla="*/ 193 w 196"/>
                <a:gd name="T79" fmla="*/ 133 h 234"/>
                <a:gd name="T80" fmla="*/ 198 w 196"/>
                <a:gd name="T81" fmla="*/ 144 h 234"/>
                <a:gd name="T82" fmla="*/ 198 w 196"/>
                <a:gd name="T83" fmla="*/ 181 h 234"/>
                <a:gd name="T84" fmla="*/ 195 w 196"/>
                <a:gd name="T85" fmla="*/ 181 h 234"/>
                <a:gd name="T86" fmla="*/ 205 w 196"/>
                <a:gd name="T87" fmla="*/ 193 h 234"/>
                <a:gd name="T88" fmla="*/ 207 w 196"/>
                <a:gd name="T89" fmla="*/ 221 h 234"/>
                <a:gd name="T90" fmla="*/ 225 w 196"/>
                <a:gd name="T91" fmla="*/ 221 h 234"/>
                <a:gd name="T92" fmla="*/ 248 w 196"/>
                <a:gd name="T93" fmla="*/ 224 h 234"/>
                <a:gd name="T94" fmla="*/ 248 w 196"/>
                <a:gd name="T95" fmla="*/ 257 h 234"/>
                <a:gd name="T96" fmla="*/ 264 w 196"/>
                <a:gd name="T97" fmla="*/ 274 h 234"/>
                <a:gd name="T98" fmla="*/ 266 w 196"/>
                <a:gd name="T99" fmla="*/ 288 h 234"/>
                <a:gd name="T100" fmla="*/ 264 w 196"/>
                <a:gd name="T101" fmla="*/ 310 h 234"/>
                <a:gd name="T102" fmla="*/ 256 w 196"/>
                <a:gd name="T103" fmla="*/ 336 h 234"/>
                <a:gd name="T104" fmla="*/ 259 w 196"/>
                <a:gd name="T105" fmla="*/ 347 h 234"/>
                <a:gd name="T106" fmla="*/ 256 w 196"/>
                <a:gd name="T107" fmla="*/ 357 h 234"/>
                <a:gd name="T108" fmla="*/ 256 w 196"/>
                <a:gd name="T109" fmla="*/ 347 h 234"/>
                <a:gd name="T110" fmla="*/ 238 w 196"/>
                <a:gd name="T111" fmla="*/ 323 h 234"/>
                <a:gd name="T112" fmla="*/ 207 w 196"/>
                <a:gd name="T113" fmla="*/ 333 h 234"/>
                <a:gd name="T114" fmla="*/ 179 w 196"/>
                <a:gd name="T115" fmla="*/ 333 h 234"/>
                <a:gd name="T116" fmla="*/ 176 w 196"/>
                <a:gd name="T117" fmla="*/ 351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prstDash val="solid"/>
              <a:round/>
              <a:headEnd/>
              <a:tailEnd/>
            </a:ln>
          </p:spPr>
          <p:txBody>
            <a:bodyPr/>
            <a:lstStyle/>
            <a:p>
              <a:endParaRPr lang="en-US"/>
            </a:p>
          </p:txBody>
        </p:sp>
        <p:sp>
          <p:nvSpPr>
            <p:cNvPr id="3313" name="Freeform 5454"/>
            <p:cNvSpPr>
              <a:spLocks/>
            </p:cNvSpPr>
            <p:nvPr/>
          </p:nvSpPr>
          <p:spPr bwMode="auto">
            <a:xfrm>
              <a:off x="2860" y="3040"/>
              <a:ext cx="160" cy="202"/>
            </a:xfrm>
            <a:custGeom>
              <a:avLst/>
              <a:gdLst>
                <a:gd name="T0" fmla="*/ 0 w 144"/>
                <a:gd name="T1" fmla="*/ 238 h 163"/>
                <a:gd name="T2" fmla="*/ 0 w 144"/>
                <a:gd name="T3" fmla="*/ 188 h 163"/>
                <a:gd name="T4" fmla="*/ 2 w 144"/>
                <a:gd name="T5" fmla="*/ 144 h 163"/>
                <a:gd name="T6" fmla="*/ 22 w 144"/>
                <a:gd name="T7" fmla="*/ 144 h 163"/>
                <a:gd name="T8" fmla="*/ 26 w 144"/>
                <a:gd name="T9" fmla="*/ 112 h 163"/>
                <a:gd name="T10" fmla="*/ 26 w 144"/>
                <a:gd name="T11" fmla="*/ 79 h 163"/>
                <a:gd name="T12" fmla="*/ 26 w 144"/>
                <a:gd name="T13" fmla="*/ 50 h 163"/>
                <a:gd name="T14" fmla="*/ 26 w 144"/>
                <a:gd name="T15" fmla="*/ 17 h 163"/>
                <a:gd name="T16" fmla="*/ 51 w 144"/>
                <a:gd name="T17" fmla="*/ 17 h 163"/>
                <a:gd name="T18" fmla="*/ 74 w 144"/>
                <a:gd name="T19" fmla="*/ 9 h 163"/>
                <a:gd name="T20" fmla="*/ 84 w 144"/>
                <a:gd name="T21" fmla="*/ 24 h 163"/>
                <a:gd name="T22" fmla="*/ 100 w 144"/>
                <a:gd name="T23" fmla="*/ 9 h 163"/>
                <a:gd name="T24" fmla="*/ 116 w 144"/>
                <a:gd name="T25" fmla="*/ 0 h 163"/>
                <a:gd name="T26" fmla="*/ 129 w 144"/>
                <a:gd name="T27" fmla="*/ 37 h 163"/>
                <a:gd name="T28" fmla="*/ 143 w 144"/>
                <a:gd name="T29" fmla="*/ 66 h 163"/>
                <a:gd name="T30" fmla="*/ 159 w 144"/>
                <a:gd name="T31" fmla="*/ 86 h 163"/>
                <a:gd name="T32" fmla="*/ 162 w 144"/>
                <a:gd name="T33" fmla="*/ 89 h 163"/>
                <a:gd name="T34" fmla="*/ 164 w 144"/>
                <a:gd name="T35" fmla="*/ 103 h 163"/>
                <a:gd name="T36" fmla="*/ 174 w 144"/>
                <a:gd name="T37" fmla="*/ 129 h 163"/>
                <a:gd name="T38" fmla="*/ 190 w 144"/>
                <a:gd name="T39" fmla="*/ 144 h 163"/>
                <a:gd name="T40" fmla="*/ 198 w 144"/>
                <a:gd name="T41" fmla="*/ 149 h 163"/>
                <a:gd name="T42" fmla="*/ 198 w 144"/>
                <a:gd name="T43" fmla="*/ 152 h 163"/>
                <a:gd name="T44" fmla="*/ 169 w 144"/>
                <a:gd name="T45" fmla="*/ 175 h 163"/>
                <a:gd name="T46" fmla="*/ 148 w 144"/>
                <a:gd name="T47" fmla="*/ 201 h 163"/>
                <a:gd name="T48" fmla="*/ 136 w 144"/>
                <a:gd name="T49" fmla="*/ 233 h 163"/>
                <a:gd name="T50" fmla="*/ 122 w 144"/>
                <a:gd name="T51" fmla="*/ 244 h 163"/>
                <a:gd name="T52" fmla="*/ 110 w 144"/>
                <a:gd name="T53" fmla="*/ 270 h 163"/>
                <a:gd name="T54" fmla="*/ 77 w 144"/>
                <a:gd name="T55" fmla="*/ 264 h 163"/>
                <a:gd name="T56" fmla="*/ 62 w 144"/>
                <a:gd name="T57" fmla="*/ 257 h 163"/>
                <a:gd name="T58" fmla="*/ 51 w 144"/>
                <a:gd name="T59" fmla="*/ 278 h 163"/>
                <a:gd name="T60" fmla="*/ 41 w 144"/>
                <a:gd name="T61" fmla="*/ 301 h 163"/>
                <a:gd name="T62" fmla="*/ 20 w 144"/>
                <a:gd name="T63" fmla="*/ 310 h 163"/>
                <a:gd name="T64" fmla="*/ 10 w 144"/>
                <a:gd name="T65" fmla="*/ 301 h 163"/>
                <a:gd name="T66" fmla="*/ 12 w 144"/>
                <a:gd name="T67" fmla="*/ 270 h 163"/>
                <a:gd name="T68" fmla="*/ 0 w 144"/>
                <a:gd name="T69" fmla="*/ 238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prstDash val="solid"/>
              <a:round/>
              <a:headEnd/>
              <a:tailEnd/>
            </a:ln>
          </p:spPr>
          <p:txBody>
            <a:bodyPr/>
            <a:lstStyle/>
            <a:p>
              <a:endParaRPr lang="en-US"/>
            </a:p>
          </p:txBody>
        </p:sp>
        <p:sp>
          <p:nvSpPr>
            <p:cNvPr id="3314" name="Freeform 5455"/>
            <p:cNvSpPr>
              <a:spLocks/>
            </p:cNvSpPr>
            <p:nvPr/>
          </p:nvSpPr>
          <p:spPr bwMode="auto">
            <a:xfrm>
              <a:off x="3274" y="2899"/>
              <a:ext cx="2" cy="12"/>
            </a:xfrm>
            <a:custGeom>
              <a:avLst/>
              <a:gdLst>
                <a:gd name="T0" fmla="*/ 2 w 2"/>
                <a:gd name="T1" fmla="*/ 17 h 10"/>
                <a:gd name="T2" fmla="*/ 2 w 2"/>
                <a:gd name="T3" fmla="*/ 12 h 10"/>
                <a:gd name="T4" fmla="*/ 0 w 2"/>
                <a:gd name="T5" fmla="*/ 0 h 10"/>
                <a:gd name="T6" fmla="*/ 2 w 2"/>
                <a:gd name="T7" fmla="*/ 17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0">
                  <a:moveTo>
                    <a:pt x="2" y="10"/>
                  </a:moveTo>
                  <a:lnTo>
                    <a:pt x="2" y="7"/>
                  </a:lnTo>
                  <a:lnTo>
                    <a:pt x="0" y="0"/>
                  </a:lnTo>
                  <a:lnTo>
                    <a:pt x="2" y="10"/>
                  </a:lnTo>
                  <a:close/>
                </a:path>
              </a:pathLst>
            </a:custGeom>
            <a:solidFill>
              <a:srgbClr val="E1E1E1"/>
            </a:solidFill>
            <a:ln w="3175">
              <a:solidFill>
                <a:srgbClr val="000000"/>
              </a:solidFill>
              <a:prstDash val="solid"/>
              <a:round/>
              <a:headEnd/>
              <a:tailEnd/>
            </a:ln>
          </p:spPr>
          <p:txBody>
            <a:bodyPr/>
            <a:lstStyle/>
            <a:p>
              <a:endParaRPr lang="en-US"/>
            </a:p>
          </p:txBody>
        </p:sp>
        <p:sp>
          <p:nvSpPr>
            <p:cNvPr id="3315" name="Freeform 5456"/>
            <p:cNvSpPr>
              <a:spLocks/>
            </p:cNvSpPr>
            <p:nvPr/>
          </p:nvSpPr>
          <p:spPr bwMode="auto">
            <a:xfrm>
              <a:off x="2975" y="3281"/>
              <a:ext cx="37" cy="43"/>
            </a:xfrm>
            <a:custGeom>
              <a:avLst/>
              <a:gdLst>
                <a:gd name="T0" fmla="*/ 20 w 33"/>
                <a:gd name="T1" fmla="*/ 7 h 35"/>
                <a:gd name="T2" fmla="*/ 0 w 33"/>
                <a:gd name="T3" fmla="*/ 34 h 35"/>
                <a:gd name="T4" fmla="*/ 12 w 33"/>
                <a:gd name="T5" fmla="*/ 65 h 35"/>
                <a:gd name="T6" fmla="*/ 22 w 33"/>
                <a:gd name="T7" fmla="*/ 55 h 35"/>
                <a:gd name="T8" fmla="*/ 43 w 33"/>
                <a:gd name="T9" fmla="*/ 34 h 35"/>
                <a:gd name="T10" fmla="*/ 46 w 33"/>
                <a:gd name="T11" fmla="*/ 14 h 35"/>
                <a:gd name="T12" fmla="*/ 30 w 33"/>
                <a:gd name="T13" fmla="*/ 0 h 35"/>
                <a:gd name="T14" fmla="*/ 20 w 33"/>
                <a:gd name="T15" fmla="*/ 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3316" name="Freeform 5457"/>
            <p:cNvSpPr>
              <a:spLocks/>
            </p:cNvSpPr>
            <p:nvPr/>
          </p:nvSpPr>
          <p:spPr bwMode="auto">
            <a:xfrm>
              <a:off x="3265" y="2913"/>
              <a:ext cx="130" cy="299"/>
            </a:xfrm>
            <a:custGeom>
              <a:avLst/>
              <a:gdLst>
                <a:gd name="T0" fmla="*/ 56 w 118"/>
                <a:gd name="T1" fmla="*/ 133 h 241"/>
                <a:gd name="T2" fmla="*/ 50 w 118"/>
                <a:gd name="T3" fmla="*/ 135 h 241"/>
                <a:gd name="T4" fmla="*/ 31 w 118"/>
                <a:gd name="T5" fmla="*/ 145 h 241"/>
                <a:gd name="T6" fmla="*/ 24 w 118"/>
                <a:gd name="T7" fmla="*/ 172 h 241"/>
                <a:gd name="T8" fmla="*/ 19 w 118"/>
                <a:gd name="T9" fmla="*/ 205 h 241"/>
                <a:gd name="T10" fmla="*/ 24 w 118"/>
                <a:gd name="T11" fmla="*/ 236 h 241"/>
                <a:gd name="T12" fmla="*/ 24 w 118"/>
                <a:gd name="T13" fmla="*/ 270 h 241"/>
                <a:gd name="T14" fmla="*/ 14 w 118"/>
                <a:gd name="T15" fmla="*/ 294 h 241"/>
                <a:gd name="T16" fmla="*/ 2 w 118"/>
                <a:gd name="T17" fmla="*/ 318 h 241"/>
                <a:gd name="T18" fmla="*/ 0 w 118"/>
                <a:gd name="T19" fmla="*/ 360 h 241"/>
                <a:gd name="T20" fmla="*/ 2 w 118"/>
                <a:gd name="T21" fmla="*/ 397 h 241"/>
                <a:gd name="T22" fmla="*/ 10 w 118"/>
                <a:gd name="T23" fmla="*/ 443 h 241"/>
                <a:gd name="T24" fmla="*/ 37 w 118"/>
                <a:gd name="T25" fmla="*/ 460 h 241"/>
                <a:gd name="T26" fmla="*/ 56 w 118"/>
                <a:gd name="T27" fmla="*/ 447 h 241"/>
                <a:gd name="T28" fmla="*/ 72 w 118"/>
                <a:gd name="T29" fmla="*/ 434 h 241"/>
                <a:gd name="T30" fmla="*/ 82 w 118"/>
                <a:gd name="T31" fmla="*/ 403 h 241"/>
                <a:gd name="T32" fmla="*/ 88 w 118"/>
                <a:gd name="T33" fmla="*/ 371 h 241"/>
                <a:gd name="T34" fmla="*/ 97 w 118"/>
                <a:gd name="T35" fmla="*/ 340 h 241"/>
                <a:gd name="T36" fmla="*/ 105 w 118"/>
                <a:gd name="T37" fmla="*/ 308 h 241"/>
                <a:gd name="T38" fmla="*/ 109 w 118"/>
                <a:gd name="T39" fmla="*/ 280 h 241"/>
                <a:gd name="T40" fmla="*/ 119 w 118"/>
                <a:gd name="T41" fmla="*/ 248 h 241"/>
                <a:gd name="T42" fmla="*/ 127 w 118"/>
                <a:gd name="T43" fmla="*/ 217 h 241"/>
                <a:gd name="T44" fmla="*/ 134 w 118"/>
                <a:gd name="T45" fmla="*/ 185 h 241"/>
                <a:gd name="T46" fmla="*/ 142 w 118"/>
                <a:gd name="T47" fmla="*/ 167 h 241"/>
                <a:gd name="T48" fmla="*/ 142 w 118"/>
                <a:gd name="T49" fmla="*/ 119 h 241"/>
                <a:gd name="T50" fmla="*/ 154 w 118"/>
                <a:gd name="T51" fmla="*/ 133 h 241"/>
                <a:gd name="T52" fmla="*/ 158 w 118"/>
                <a:gd name="T53" fmla="*/ 113 h 241"/>
                <a:gd name="T54" fmla="*/ 151 w 118"/>
                <a:gd name="T55" fmla="*/ 69 h 241"/>
                <a:gd name="T56" fmla="*/ 144 w 118"/>
                <a:gd name="T57" fmla="*/ 26 h 241"/>
                <a:gd name="T58" fmla="*/ 140 w 118"/>
                <a:gd name="T59" fmla="*/ 0 h 241"/>
                <a:gd name="T60" fmla="*/ 134 w 118"/>
                <a:gd name="T61" fmla="*/ 0 h 241"/>
                <a:gd name="T62" fmla="*/ 130 w 118"/>
                <a:gd name="T63" fmla="*/ 14 h 241"/>
                <a:gd name="T64" fmla="*/ 127 w 118"/>
                <a:gd name="T65" fmla="*/ 46 h 241"/>
                <a:gd name="T66" fmla="*/ 117 w 118"/>
                <a:gd name="T67" fmla="*/ 56 h 241"/>
                <a:gd name="T68" fmla="*/ 115 w 118"/>
                <a:gd name="T69" fmla="*/ 58 h 241"/>
                <a:gd name="T70" fmla="*/ 107 w 118"/>
                <a:gd name="T71" fmla="*/ 56 h 241"/>
                <a:gd name="T72" fmla="*/ 109 w 118"/>
                <a:gd name="T73" fmla="*/ 72 h 241"/>
                <a:gd name="T74" fmla="*/ 105 w 118"/>
                <a:gd name="T75" fmla="*/ 86 h 241"/>
                <a:gd name="T76" fmla="*/ 105 w 118"/>
                <a:gd name="T77" fmla="*/ 89 h 241"/>
                <a:gd name="T78" fmla="*/ 94 w 118"/>
                <a:gd name="T79" fmla="*/ 100 h 241"/>
                <a:gd name="T80" fmla="*/ 94 w 118"/>
                <a:gd name="T81" fmla="*/ 89 h 241"/>
                <a:gd name="T82" fmla="*/ 88 w 118"/>
                <a:gd name="T83" fmla="*/ 113 h 241"/>
                <a:gd name="T84" fmla="*/ 84 w 118"/>
                <a:gd name="T85" fmla="*/ 113 h 241"/>
                <a:gd name="T86" fmla="*/ 82 w 118"/>
                <a:gd name="T87" fmla="*/ 113 h 241"/>
                <a:gd name="T88" fmla="*/ 72 w 118"/>
                <a:gd name="T89" fmla="*/ 127 h 241"/>
                <a:gd name="T90" fmla="*/ 56 w 118"/>
                <a:gd name="T91" fmla="*/ 133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prstDash val="solid"/>
              <a:round/>
              <a:headEnd/>
              <a:tailEnd/>
            </a:ln>
          </p:spPr>
          <p:txBody>
            <a:bodyPr/>
            <a:lstStyle/>
            <a:p>
              <a:endParaRPr lang="en-US"/>
            </a:p>
          </p:txBody>
        </p:sp>
        <p:sp>
          <p:nvSpPr>
            <p:cNvPr id="3317" name="Freeform 5458"/>
            <p:cNvSpPr>
              <a:spLocks/>
            </p:cNvSpPr>
            <p:nvPr/>
          </p:nvSpPr>
          <p:spPr bwMode="auto">
            <a:xfrm>
              <a:off x="3085" y="2855"/>
              <a:ext cx="57" cy="170"/>
            </a:xfrm>
            <a:custGeom>
              <a:avLst/>
              <a:gdLst>
                <a:gd name="T0" fmla="*/ 41 w 50"/>
                <a:gd name="T1" fmla="*/ 185 h 137"/>
                <a:gd name="T2" fmla="*/ 35 w 50"/>
                <a:gd name="T3" fmla="*/ 216 h 137"/>
                <a:gd name="T4" fmla="*/ 46 w 50"/>
                <a:gd name="T5" fmla="*/ 238 h 137"/>
                <a:gd name="T6" fmla="*/ 56 w 50"/>
                <a:gd name="T7" fmla="*/ 262 h 137"/>
                <a:gd name="T8" fmla="*/ 54 w 50"/>
                <a:gd name="T9" fmla="*/ 244 h 137"/>
                <a:gd name="T10" fmla="*/ 66 w 50"/>
                <a:gd name="T11" fmla="*/ 231 h 137"/>
                <a:gd name="T12" fmla="*/ 71 w 50"/>
                <a:gd name="T13" fmla="*/ 204 h 137"/>
                <a:gd name="T14" fmla="*/ 74 w 50"/>
                <a:gd name="T15" fmla="*/ 180 h 137"/>
                <a:gd name="T16" fmla="*/ 59 w 50"/>
                <a:gd name="T17" fmla="*/ 159 h 137"/>
                <a:gd name="T18" fmla="*/ 46 w 50"/>
                <a:gd name="T19" fmla="*/ 140 h 137"/>
                <a:gd name="T20" fmla="*/ 41 w 50"/>
                <a:gd name="T21" fmla="*/ 103 h 137"/>
                <a:gd name="T22" fmla="*/ 46 w 50"/>
                <a:gd name="T23" fmla="*/ 81 h 137"/>
                <a:gd name="T24" fmla="*/ 56 w 50"/>
                <a:gd name="T25" fmla="*/ 77 h 137"/>
                <a:gd name="T26" fmla="*/ 49 w 50"/>
                <a:gd name="T27" fmla="*/ 46 h 137"/>
                <a:gd name="T28" fmla="*/ 41 w 50"/>
                <a:gd name="T29" fmla="*/ 14 h 137"/>
                <a:gd name="T30" fmla="*/ 35 w 50"/>
                <a:gd name="T31" fmla="*/ 2 h 137"/>
                <a:gd name="T32" fmla="*/ 10 w 50"/>
                <a:gd name="T33" fmla="*/ 0 h 137"/>
                <a:gd name="T34" fmla="*/ 10 w 50"/>
                <a:gd name="T35" fmla="*/ 9 h 137"/>
                <a:gd name="T36" fmla="*/ 25 w 50"/>
                <a:gd name="T37" fmla="*/ 37 h 137"/>
                <a:gd name="T38" fmla="*/ 21 w 50"/>
                <a:gd name="T39" fmla="*/ 46 h 137"/>
                <a:gd name="T40" fmla="*/ 18 w 50"/>
                <a:gd name="T41" fmla="*/ 77 h 137"/>
                <a:gd name="T42" fmla="*/ 18 w 50"/>
                <a:gd name="T43" fmla="*/ 101 h 137"/>
                <a:gd name="T44" fmla="*/ 13 w 50"/>
                <a:gd name="T45" fmla="*/ 109 h 137"/>
                <a:gd name="T46" fmla="*/ 0 w 50"/>
                <a:gd name="T47" fmla="*/ 145 h 137"/>
                <a:gd name="T48" fmla="*/ 10 w 50"/>
                <a:gd name="T49" fmla="*/ 159 h 137"/>
                <a:gd name="T50" fmla="*/ 21 w 50"/>
                <a:gd name="T51" fmla="*/ 172 h 137"/>
                <a:gd name="T52" fmla="*/ 35 w 50"/>
                <a:gd name="T53" fmla="*/ 172 h 137"/>
                <a:gd name="T54" fmla="*/ 41 w 50"/>
                <a:gd name="T55" fmla="*/ 185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prstDash val="solid"/>
              <a:round/>
              <a:headEnd/>
              <a:tailEnd/>
            </a:ln>
          </p:spPr>
          <p:txBody>
            <a:bodyPr/>
            <a:lstStyle/>
            <a:p>
              <a:endParaRPr lang="en-US"/>
            </a:p>
          </p:txBody>
        </p:sp>
        <p:sp>
          <p:nvSpPr>
            <p:cNvPr id="3318" name="Freeform 5459"/>
            <p:cNvSpPr>
              <a:spLocks/>
            </p:cNvSpPr>
            <p:nvPr/>
          </p:nvSpPr>
          <p:spPr bwMode="auto">
            <a:xfrm>
              <a:off x="3040" y="2879"/>
              <a:ext cx="187" cy="363"/>
            </a:xfrm>
            <a:custGeom>
              <a:avLst/>
              <a:gdLst>
                <a:gd name="T0" fmla="*/ 99 w 165"/>
                <a:gd name="T1" fmla="*/ 323 h 293"/>
                <a:gd name="T2" fmla="*/ 107 w 165"/>
                <a:gd name="T3" fmla="*/ 313 h 293"/>
                <a:gd name="T4" fmla="*/ 152 w 165"/>
                <a:gd name="T5" fmla="*/ 256 h 293"/>
                <a:gd name="T6" fmla="*/ 189 w 165"/>
                <a:gd name="T7" fmla="*/ 224 h 293"/>
                <a:gd name="T8" fmla="*/ 238 w 165"/>
                <a:gd name="T9" fmla="*/ 161 h 293"/>
                <a:gd name="T10" fmla="*/ 240 w 165"/>
                <a:gd name="T11" fmla="*/ 135 h 293"/>
                <a:gd name="T12" fmla="*/ 240 w 165"/>
                <a:gd name="T13" fmla="*/ 66 h 293"/>
                <a:gd name="T14" fmla="*/ 240 w 165"/>
                <a:gd name="T15" fmla="*/ 0 h 293"/>
                <a:gd name="T16" fmla="*/ 212 w 165"/>
                <a:gd name="T17" fmla="*/ 17 h 293"/>
                <a:gd name="T18" fmla="*/ 179 w 165"/>
                <a:gd name="T19" fmla="*/ 31 h 293"/>
                <a:gd name="T20" fmla="*/ 134 w 165"/>
                <a:gd name="T21" fmla="*/ 37 h 293"/>
                <a:gd name="T22" fmla="*/ 113 w 165"/>
                <a:gd name="T23" fmla="*/ 40 h 293"/>
                <a:gd name="T24" fmla="*/ 99 w 165"/>
                <a:gd name="T25" fmla="*/ 66 h 293"/>
                <a:gd name="T26" fmla="*/ 117 w 165"/>
                <a:gd name="T27" fmla="*/ 121 h 293"/>
                <a:gd name="T28" fmla="*/ 127 w 165"/>
                <a:gd name="T29" fmla="*/ 166 h 293"/>
                <a:gd name="T30" fmla="*/ 110 w 165"/>
                <a:gd name="T31" fmla="*/ 207 h 293"/>
                <a:gd name="T32" fmla="*/ 103 w 165"/>
                <a:gd name="T33" fmla="*/ 201 h 293"/>
                <a:gd name="T34" fmla="*/ 99 w 165"/>
                <a:gd name="T35" fmla="*/ 149 h 293"/>
                <a:gd name="T36" fmla="*/ 78 w 165"/>
                <a:gd name="T37" fmla="*/ 135 h 293"/>
                <a:gd name="T38" fmla="*/ 51 w 165"/>
                <a:gd name="T39" fmla="*/ 129 h 293"/>
                <a:gd name="T40" fmla="*/ 18 w 165"/>
                <a:gd name="T41" fmla="*/ 149 h 293"/>
                <a:gd name="T42" fmla="*/ 8 w 165"/>
                <a:gd name="T43" fmla="*/ 175 h 293"/>
                <a:gd name="T44" fmla="*/ 18 w 165"/>
                <a:gd name="T45" fmla="*/ 188 h 293"/>
                <a:gd name="T46" fmla="*/ 61 w 165"/>
                <a:gd name="T47" fmla="*/ 212 h 293"/>
                <a:gd name="T48" fmla="*/ 58 w 165"/>
                <a:gd name="T49" fmla="*/ 284 h 293"/>
                <a:gd name="T50" fmla="*/ 51 w 165"/>
                <a:gd name="T51" fmla="*/ 342 h 293"/>
                <a:gd name="T52" fmla="*/ 31 w 165"/>
                <a:gd name="T53" fmla="*/ 385 h 293"/>
                <a:gd name="T54" fmla="*/ 23 w 165"/>
                <a:gd name="T55" fmla="*/ 426 h 293"/>
                <a:gd name="T56" fmla="*/ 28 w 165"/>
                <a:gd name="T57" fmla="*/ 491 h 293"/>
                <a:gd name="T58" fmla="*/ 31 w 165"/>
                <a:gd name="T59" fmla="*/ 558 h 293"/>
                <a:gd name="T60" fmla="*/ 48 w 165"/>
                <a:gd name="T61" fmla="*/ 534 h 293"/>
                <a:gd name="T62" fmla="*/ 68 w 165"/>
                <a:gd name="T63" fmla="*/ 494 h 293"/>
                <a:gd name="T64" fmla="*/ 107 w 165"/>
                <a:gd name="T65" fmla="*/ 468 h 293"/>
                <a:gd name="T66" fmla="*/ 110 w 165"/>
                <a:gd name="T67" fmla="*/ 426 h 293"/>
                <a:gd name="T68" fmla="*/ 107 w 165"/>
                <a:gd name="T69" fmla="*/ 405 h 293"/>
                <a:gd name="T70" fmla="*/ 99 w 165"/>
                <a:gd name="T71" fmla="*/ 346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prstDash val="solid"/>
              <a:round/>
              <a:headEnd/>
              <a:tailEnd/>
            </a:ln>
          </p:spPr>
          <p:txBody>
            <a:bodyPr/>
            <a:lstStyle/>
            <a:p>
              <a:endParaRPr lang="en-US"/>
            </a:p>
          </p:txBody>
        </p:sp>
        <p:sp>
          <p:nvSpPr>
            <p:cNvPr id="3319" name="Freeform 5460"/>
            <p:cNvSpPr>
              <a:spLocks/>
            </p:cNvSpPr>
            <p:nvPr/>
          </p:nvSpPr>
          <p:spPr bwMode="auto">
            <a:xfrm>
              <a:off x="2796" y="3139"/>
              <a:ext cx="283" cy="279"/>
            </a:xfrm>
            <a:custGeom>
              <a:avLst/>
              <a:gdLst>
                <a:gd name="T0" fmla="*/ 75 w 253"/>
                <a:gd name="T1" fmla="*/ 118 h 225"/>
                <a:gd name="T2" fmla="*/ 73 w 253"/>
                <a:gd name="T3" fmla="*/ 181 h 225"/>
                <a:gd name="T4" fmla="*/ 54 w 253"/>
                <a:gd name="T5" fmla="*/ 224 h 225"/>
                <a:gd name="T6" fmla="*/ 10 w 253"/>
                <a:gd name="T7" fmla="*/ 198 h 225"/>
                <a:gd name="T8" fmla="*/ 10 w 253"/>
                <a:gd name="T9" fmla="*/ 248 h 225"/>
                <a:gd name="T10" fmla="*/ 26 w 253"/>
                <a:gd name="T11" fmla="*/ 310 h 225"/>
                <a:gd name="T12" fmla="*/ 26 w 253"/>
                <a:gd name="T13" fmla="*/ 357 h 225"/>
                <a:gd name="T14" fmla="*/ 32 w 253"/>
                <a:gd name="T15" fmla="*/ 405 h 225"/>
                <a:gd name="T16" fmla="*/ 54 w 253"/>
                <a:gd name="T17" fmla="*/ 415 h 225"/>
                <a:gd name="T18" fmla="*/ 91 w 253"/>
                <a:gd name="T19" fmla="*/ 415 h 225"/>
                <a:gd name="T20" fmla="*/ 131 w 253"/>
                <a:gd name="T21" fmla="*/ 405 h 225"/>
                <a:gd name="T22" fmla="*/ 186 w 253"/>
                <a:gd name="T23" fmla="*/ 397 h 225"/>
                <a:gd name="T24" fmla="*/ 221 w 253"/>
                <a:gd name="T25" fmla="*/ 373 h 225"/>
                <a:gd name="T26" fmla="*/ 257 w 253"/>
                <a:gd name="T27" fmla="*/ 340 h 225"/>
                <a:gd name="T28" fmla="*/ 287 w 253"/>
                <a:gd name="T29" fmla="*/ 294 h 225"/>
                <a:gd name="T30" fmla="*/ 315 w 253"/>
                <a:gd name="T31" fmla="*/ 248 h 225"/>
                <a:gd name="T32" fmla="*/ 340 w 253"/>
                <a:gd name="T33" fmla="*/ 191 h 225"/>
                <a:gd name="T34" fmla="*/ 338 w 253"/>
                <a:gd name="T35" fmla="*/ 159 h 225"/>
                <a:gd name="T36" fmla="*/ 310 w 253"/>
                <a:gd name="T37" fmla="*/ 161 h 225"/>
                <a:gd name="T38" fmla="*/ 326 w 253"/>
                <a:gd name="T39" fmla="*/ 118 h 225"/>
                <a:gd name="T40" fmla="*/ 334 w 253"/>
                <a:gd name="T41" fmla="*/ 92 h 225"/>
                <a:gd name="T42" fmla="*/ 330 w 253"/>
                <a:gd name="T43" fmla="*/ 26 h 225"/>
                <a:gd name="T44" fmla="*/ 304 w 253"/>
                <a:gd name="T45" fmla="*/ 0 h 225"/>
                <a:gd name="T46" fmla="*/ 282 w 253"/>
                <a:gd name="T47" fmla="*/ 0 h 225"/>
                <a:gd name="T48" fmla="*/ 232 w 253"/>
                <a:gd name="T49" fmla="*/ 50 h 225"/>
                <a:gd name="T50" fmla="*/ 204 w 253"/>
                <a:gd name="T51" fmla="*/ 92 h 225"/>
                <a:gd name="T52" fmla="*/ 158 w 253"/>
                <a:gd name="T53" fmla="*/ 113 h 225"/>
                <a:gd name="T54" fmla="*/ 131 w 253"/>
                <a:gd name="T55" fmla="*/ 126 h 225"/>
                <a:gd name="T56" fmla="*/ 98 w 253"/>
                <a:gd name="T57" fmla="*/ 159 h 225"/>
                <a:gd name="T58" fmla="*/ 93 w 253"/>
                <a:gd name="T59" fmla="*/ 118 h 225"/>
                <a:gd name="T60" fmla="*/ 245 w 253"/>
                <a:gd name="T61" fmla="*/ 224 h 225"/>
                <a:gd name="T62" fmla="*/ 238 w 253"/>
                <a:gd name="T63" fmla="*/ 284 h 225"/>
                <a:gd name="T64" fmla="*/ 267 w 253"/>
                <a:gd name="T65" fmla="*/ 254 h 225"/>
                <a:gd name="T66" fmla="*/ 255 w 253"/>
                <a:gd name="T67" fmla="*/ 217 h 225"/>
                <a:gd name="T68" fmla="*/ 81 w 253"/>
                <a:gd name="T69" fmla="*/ 86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0" name="Freeform 5461"/>
            <p:cNvSpPr>
              <a:spLocks/>
            </p:cNvSpPr>
            <p:nvPr/>
          </p:nvSpPr>
          <p:spPr bwMode="auto">
            <a:xfrm>
              <a:off x="2796" y="3139"/>
              <a:ext cx="283" cy="279"/>
            </a:xfrm>
            <a:custGeom>
              <a:avLst/>
              <a:gdLst>
                <a:gd name="T0" fmla="*/ 81 w 253"/>
                <a:gd name="T1" fmla="*/ 86 h 225"/>
                <a:gd name="T2" fmla="*/ 75 w 253"/>
                <a:gd name="T3" fmla="*/ 118 h 225"/>
                <a:gd name="T4" fmla="*/ 75 w 253"/>
                <a:gd name="T5" fmla="*/ 149 h 225"/>
                <a:gd name="T6" fmla="*/ 73 w 253"/>
                <a:gd name="T7" fmla="*/ 181 h 225"/>
                <a:gd name="T8" fmla="*/ 73 w 253"/>
                <a:gd name="T9" fmla="*/ 212 h 225"/>
                <a:gd name="T10" fmla="*/ 54 w 253"/>
                <a:gd name="T11" fmla="*/ 224 h 225"/>
                <a:gd name="T12" fmla="*/ 20 w 253"/>
                <a:gd name="T13" fmla="*/ 217 h 225"/>
                <a:gd name="T14" fmla="*/ 10 w 253"/>
                <a:gd name="T15" fmla="*/ 198 h 225"/>
                <a:gd name="T16" fmla="*/ 0 w 253"/>
                <a:gd name="T17" fmla="*/ 217 h 225"/>
                <a:gd name="T18" fmla="*/ 10 w 253"/>
                <a:gd name="T19" fmla="*/ 248 h 225"/>
                <a:gd name="T20" fmla="*/ 17 w 253"/>
                <a:gd name="T21" fmla="*/ 280 h 225"/>
                <a:gd name="T22" fmla="*/ 26 w 253"/>
                <a:gd name="T23" fmla="*/ 310 h 225"/>
                <a:gd name="T24" fmla="*/ 32 w 253"/>
                <a:gd name="T25" fmla="*/ 343 h 225"/>
                <a:gd name="T26" fmla="*/ 26 w 253"/>
                <a:gd name="T27" fmla="*/ 357 h 225"/>
                <a:gd name="T28" fmla="*/ 26 w 253"/>
                <a:gd name="T29" fmla="*/ 373 h 225"/>
                <a:gd name="T30" fmla="*/ 32 w 253"/>
                <a:gd name="T31" fmla="*/ 405 h 225"/>
                <a:gd name="T32" fmla="*/ 44 w 253"/>
                <a:gd name="T33" fmla="*/ 405 h 225"/>
                <a:gd name="T34" fmla="*/ 54 w 253"/>
                <a:gd name="T35" fmla="*/ 415 h 225"/>
                <a:gd name="T36" fmla="*/ 66 w 253"/>
                <a:gd name="T37" fmla="*/ 429 h 225"/>
                <a:gd name="T38" fmla="*/ 91 w 253"/>
                <a:gd name="T39" fmla="*/ 415 h 225"/>
                <a:gd name="T40" fmla="*/ 109 w 253"/>
                <a:gd name="T41" fmla="*/ 405 h 225"/>
                <a:gd name="T42" fmla="*/ 131 w 253"/>
                <a:gd name="T43" fmla="*/ 405 h 225"/>
                <a:gd name="T44" fmla="*/ 155 w 253"/>
                <a:gd name="T45" fmla="*/ 405 h 225"/>
                <a:gd name="T46" fmla="*/ 186 w 253"/>
                <a:gd name="T47" fmla="*/ 397 h 225"/>
                <a:gd name="T48" fmla="*/ 199 w 253"/>
                <a:gd name="T49" fmla="*/ 392 h 225"/>
                <a:gd name="T50" fmla="*/ 221 w 253"/>
                <a:gd name="T51" fmla="*/ 373 h 225"/>
                <a:gd name="T52" fmla="*/ 245 w 253"/>
                <a:gd name="T53" fmla="*/ 357 h 225"/>
                <a:gd name="T54" fmla="*/ 257 w 253"/>
                <a:gd name="T55" fmla="*/ 340 h 225"/>
                <a:gd name="T56" fmla="*/ 272 w 253"/>
                <a:gd name="T57" fmla="*/ 316 h 225"/>
                <a:gd name="T58" fmla="*/ 287 w 253"/>
                <a:gd name="T59" fmla="*/ 294 h 225"/>
                <a:gd name="T60" fmla="*/ 298 w 253"/>
                <a:gd name="T61" fmla="*/ 275 h 225"/>
                <a:gd name="T62" fmla="*/ 315 w 253"/>
                <a:gd name="T63" fmla="*/ 248 h 225"/>
                <a:gd name="T64" fmla="*/ 330 w 253"/>
                <a:gd name="T65" fmla="*/ 224 h 225"/>
                <a:gd name="T66" fmla="*/ 340 w 253"/>
                <a:gd name="T67" fmla="*/ 191 h 225"/>
                <a:gd name="T68" fmla="*/ 355 w 253"/>
                <a:gd name="T69" fmla="*/ 159 h 225"/>
                <a:gd name="T70" fmla="*/ 338 w 253"/>
                <a:gd name="T71" fmla="*/ 159 h 225"/>
                <a:gd name="T72" fmla="*/ 330 w 253"/>
                <a:gd name="T73" fmla="*/ 172 h 225"/>
                <a:gd name="T74" fmla="*/ 310 w 253"/>
                <a:gd name="T75" fmla="*/ 161 h 225"/>
                <a:gd name="T76" fmla="*/ 310 w 253"/>
                <a:gd name="T77" fmla="*/ 135 h 225"/>
                <a:gd name="T78" fmla="*/ 326 w 253"/>
                <a:gd name="T79" fmla="*/ 118 h 225"/>
                <a:gd name="T80" fmla="*/ 334 w 253"/>
                <a:gd name="T81" fmla="*/ 126 h 225"/>
                <a:gd name="T82" fmla="*/ 334 w 253"/>
                <a:gd name="T83" fmla="*/ 92 h 225"/>
                <a:gd name="T84" fmla="*/ 334 w 253"/>
                <a:gd name="T85" fmla="*/ 56 h 225"/>
                <a:gd name="T86" fmla="*/ 330 w 253"/>
                <a:gd name="T87" fmla="*/ 26 h 225"/>
                <a:gd name="T88" fmla="*/ 326 w 253"/>
                <a:gd name="T89" fmla="*/ 6 h 225"/>
                <a:gd name="T90" fmla="*/ 304 w 253"/>
                <a:gd name="T91" fmla="*/ 0 h 225"/>
                <a:gd name="T92" fmla="*/ 284 w 253"/>
                <a:gd name="T93" fmla="*/ 0 h 225"/>
                <a:gd name="T94" fmla="*/ 282 w 253"/>
                <a:gd name="T95" fmla="*/ 0 h 225"/>
                <a:gd name="T96" fmla="*/ 252 w 253"/>
                <a:gd name="T97" fmla="*/ 24 h 225"/>
                <a:gd name="T98" fmla="*/ 232 w 253"/>
                <a:gd name="T99" fmla="*/ 50 h 225"/>
                <a:gd name="T100" fmla="*/ 218 w 253"/>
                <a:gd name="T101" fmla="*/ 82 h 225"/>
                <a:gd name="T102" fmla="*/ 204 w 253"/>
                <a:gd name="T103" fmla="*/ 92 h 225"/>
                <a:gd name="T104" fmla="*/ 191 w 253"/>
                <a:gd name="T105" fmla="*/ 118 h 225"/>
                <a:gd name="T106" fmla="*/ 158 w 253"/>
                <a:gd name="T107" fmla="*/ 113 h 225"/>
                <a:gd name="T108" fmla="*/ 143 w 253"/>
                <a:gd name="T109" fmla="*/ 104 h 225"/>
                <a:gd name="T110" fmla="*/ 131 w 253"/>
                <a:gd name="T111" fmla="*/ 126 h 225"/>
                <a:gd name="T112" fmla="*/ 122 w 253"/>
                <a:gd name="T113" fmla="*/ 149 h 225"/>
                <a:gd name="T114" fmla="*/ 98 w 253"/>
                <a:gd name="T115" fmla="*/ 159 h 225"/>
                <a:gd name="T116" fmla="*/ 91 w 253"/>
                <a:gd name="T117" fmla="*/ 149 h 225"/>
                <a:gd name="T118" fmla="*/ 93 w 253"/>
                <a:gd name="T119" fmla="*/ 118 h 225"/>
                <a:gd name="T120" fmla="*/ 81 w 253"/>
                <a:gd name="T121" fmla="*/ 86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prstDash val="solid"/>
              <a:round/>
              <a:headEnd/>
              <a:tailEnd/>
            </a:ln>
          </p:spPr>
          <p:txBody>
            <a:bodyPr/>
            <a:lstStyle/>
            <a:p>
              <a:endParaRPr lang="en-US"/>
            </a:p>
          </p:txBody>
        </p:sp>
        <p:sp>
          <p:nvSpPr>
            <p:cNvPr id="3321" name="Freeform 5462"/>
            <p:cNvSpPr>
              <a:spLocks/>
            </p:cNvSpPr>
            <p:nvPr/>
          </p:nvSpPr>
          <p:spPr bwMode="auto">
            <a:xfrm>
              <a:off x="2975" y="3281"/>
              <a:ext cx="37" cy="43"/>
            </a:xfrm>
            <a:custGeom>
              <a:avLst/>
              <a:gdLst>
                <a:gd name="T0" fmla="*/ 20 w 33"/>
                <a:gd name="T1" fmla="*/ 7 h 35"/>
                <a:gd name="T2" fmla="*/ 0 w 33"/>
                <a:gd name="T3" fmla="*/ 34 h 35"/>
                <a:gd name="T4" fmla="*/ 12 w 33"/>
                <a:gd name="T5" fmla="*/ 65 h 35"/>
                <a:gd name="T6" fmla="*/ 22 w 33"/>
                <a:gd name="T7" fmla="*/ 55 h 35"/>
                <a:gd name="T8" fmla="*/ 43 w 33"/>
                <a:gd name="T9" fmla="*/ 34 h 35"/>
                <a:gd name="T10" fmla="*/ 46 w 33"/>
                <a:gd name="T11" fmla="*/ 14 h 35"/>
                <a:gd name="T12" fmla="*/ 30 w 33"/>
                <a:gd name="T13" fmla="*/ 0 h 35"/>
                <a:gd name="T14" fmla="*/ 20 w 33"/>
                <a:gd name="T15" fmla="*/ 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3322" name="Freeform 5463"/>
            <p:cNvSpPr>
              <a:spLocks/>
            </p:cNvSpPr>
            <p:nvPr/>
          </p:nvSpPr>
          <p:spPr bwMode="auto">
            <a:xfrm>
              <a:off x="2763" y="3148"/>
              <a:ext cx="6" cy="12"/>
            </a:xfrm>
            <a:custGeom>
              <a:avLst/>
              <a:gdLst>
                <a:gd name="T0" fmla="*/ 8 w 5"/>
                <a:gd name="T1" fmla="*/ 17 h 10"/>
                <a:gd name="T2" fmla="*/ 0 w 5"/>
                <a:gd name="T3" fmla="*/ 12 h 10"/>
                <a:gd name="T4" fmla="*/ 6 w 5"/>
                <a:gd name="T5" fmla="*/ 0 h 10"/>
                <a:gd name="T6" fmla="*/ 8 w 5"/>
                <a:gd name="T7" fmla="*/ 17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0">
                  <a:moveTo>
                    <a:pt x="5" y="10"/>
                  </a:moveTo>
                  <a:lnTo>
                    <a:pt x="0" y="7"/>
                  </a:lnTo>
                  <a:lnTo>
                    <a:pt x="3" y="0"/>
                  </a:lnTo>
                  <a:lnTo>
                    <a:pt x="5" y="10"/>
                  </a:lnTo>
                  <a:close/>
                </a:path>
              </a:pathLst>
            </a:custGeom>
            <a:solidFill>
              <a:srgbClr val="E1E1E1"/>
            </a:solidFill>
            <a:ln w="3175">
              <a:solidFill>
                <a:srgbClr val="000000"/>
              </a:solidFill>
              <a:prstDash val="solid"/>
              <a:round/>
              <a:headEnd/>
              <a:tailEnd/>
            </a:ln>
          </p:spPr>
          <p:txBody>
            <a:bodyPr/>
            <a:lstStyle/>
            <a:p>
              <a:endParaRPr lang="en-US"/>
            </a:p>
          </p:txBody>
        </p:sp>
        <p:sp>
          <p:nvSpPr>
            <p:cNvPr id="3323" name="Freeform 5464"/>
            <p:cNvSpPr>
              <a:spLocks/>
            </p:cNvSpPr>
            <p:nvPr/>
          </p:nvSpPr>
          <p:spPr bwMode="auto">
            <a:xfrm>
              <a:off x="3043" y="3216"/>
              <a:ext cx="22" cy="34"/>
            </a:xfrm>
            <a:custGeom>
              <a:avLst/>
              <a:gdLst>
                <a:gd name="T0" fmla="*/ 16 w 19"/>
                <a:gd name="T1" fmla="*/ 0 h 28"/>
                <a:gd name="T2" fmla="*/ 0 w 19"/>
                <a:gd name="T3" fmla="*/ 16 h 28"/>
                <a:gd name="T4" fmla="*/ 0 w 19"/>
                <a:gd name="T5" fmla="*/ 41 h 28"/>
                <a:gd name="T6" fmla="*/ 22 w 19"/>
                <a:gd name="T7" fmla="*/ 50 h 28"/>
                <a:gd name="T8" fmla="*/ 29 w 19"/>
                <a:gd name="T9" fmla="*/ 36 h 28"/>
                <a:gd name="T10" fmla="*/ 27 w 19"/>
                <a:gd name="T11" fmla="*/ 7 h 28"/>
                <a:gd name="T12" fmla="*/ 16 w 19"/>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324" name="Freeform 5465"/>
            <p:cNvSpPr>
              <a:spLocks/>
            </p:cNvSpPr>
            <p:nvPr/>
          </p:nvSpPr>
          <p:spPr bwMode="auto">
            <a:xfrm>
              <a:off x="2722" y="2776"/>
              <a:ext cx="213" cy="270"/>
            </a:xfrm>
            <a:custGeom>
              <a:avLst/>
              <a:gdLst>
                <a:gd name="T0" fmla="*/ 265 w 191"/>
                <a:gd name="T1" fmla="*/ 244 h 218"/>
                <a:gd name="T2" fmla="*/ 245 w 191"/>
                <a:gd name="T3" fmla="*/ 244 h 218"/>
                <a:gd name="T4" fmla="*/ 222 w 191"/>
                <a:gd name="T5" fmla="*/ 244 h 218"/>
                <a:gd name="T6" fmla="*/ 222 w 191"/>
                <a:gd name="T7" fmla="*/ 270 h 218"/>
                <a:gd name="T8" fmla="*/ 222 w 191"/>
                <a:gd name="T9" fmla="*/ 296 h 218"/>
                <a:gd name="T10" fmla="*/ 219 w 191"/>
                <a:gd name="T11" fmla="*/ 323 h 218"/>
                <a:gd name="T12" fmla="*/ 219 w 191"/>
                <a:gd name="T13" fmla="*/ 352 h 218"/>
                <a:gd name="T14" fmla="*/ 236 w 191"/>
                <a:gd name="T15" fmla="*/ 378 h 218"/>
                <a:gd name="T16" fmla="*/ 249 w 191"/>
                <a:gd name="T17" fmla="*/ 400 h 218"/>
                <a:gd name="T18" fmla="*/ 216 w 191"/>
                <a:gd name="T19" fmla="*/ 405 h 218"/>
                <a:gd name="T20" fmla="*/ 183 w 191"/>
                <a:gd name="T21" fmla="*/ 414 h 218"/>
                <a:gd name="T22" fmla="*/ 164 w 191"/>
                <a:gd name="T23" fmla="*/ 405 h 218"/>
                <a:gd name="T24" fmla="*/ 144 w 191"/>
                <a:gd name="T25" fmla="*/ 400 h 218"/>
                <a:gd name="T26" fmla="*/ 141 w 191"/>
                <a:gd name="T27" fmla="*/ 391 h 218"/>
                <a:gd name="T28" fmla="*/ 113 w 191"/>
                <a:gd name="T29" fmla="*/ 391 h 218"/>
                <a:gd name="T30" fmla="*/ 93 w 191"/>
                <a:gd name="T31" fmla="*/ 391 h 218"/>
                <a:gd name="T32" fmla="*/ 65 w 191"/>
                <a:gd name="T33" fmla="*/ 391 h 218"/>
                <a:gd name="T34" fmla="*/ 41 w 191"/>
                <a:gd name="T35" fmla="*/ 391 h 218"/>
                <a:gd name="T36" fmla="*/ 26 w 191"/>
                <a:gd name="T37" fmla="*/ 378 h 218"/>
                <a:gd name="T38" fmla="*/ 0 w 191"/>
                <a:gd name="T39" fmla="*/ 385 h 218"/>
                <a:gd name="T40" fmla="*/ 0 w 191"/>
                <a:gd name="T41" fmla="*/ 359 h 218"/>
                <a:gd name="T42" fmla="*/ 2 w 191"/>
                <a:gd name="T43" fmla="*/ 333 h 218"/>
                <a:gd name="T44" fmla="*/ 12 w 191"/>
                <a:gd name="T45" fmla="*/ 294 h 218"/>
                <a:gd name="T46" fmla="*/ 20 w 191"/>
                <a:gd name="T47" fmla="*/ 246 h 218"/>
                <a:gd name="T48" fmla="*/ 32 w 191"/>
                <a:gd name="T49" fmla="*/ 224 h 218"/>
                <a:gd name="T50" fmla="*/ 41 w 191"/>
                <a:gd name="T51" fmla="*/ 201 h 218"/>
                <a:gd name="T52" fmla="*/ 39 w 191"/>
                <a:gd name="T53" fmla="*/ 159 h 218"/>
                <a:gd name="T54" fmla="*/ 32 w 191"/>
                <a:gd name="T55" fmla="*/ 130 h 218"/>
                <a:gd name="T56" fmla="*/ 29 w 191"/>
                <a:gd name="T57" fmla="*/ 109 h 218"/>
                <a:gd name="T58" fmla="*/ 36 w 191"/>
                <a:gd name="T59" fmla="*/ 89 h 218"/>
                <a:gd name="T60" fmla="*/ 26 w 191"/>
                <a:gd name="T61" fmla="*/ 50 h 218"/>
                <a:gd name="T62" fmla="*/ 14 w 191"/>
                <a:gd name="T63" fmla="*/ 9 h 218"/>
                <a:gd name="T64" fmla="*/ 32 w 191"/>
                <a:gd name="T65" fmla="*/ 0 h 218"/>
                <a:gd name="T66" fmla="*/ 48 w 191"/>
                <a:gd name="T67" fmla="*/ 0 h 218"/>
                <a:gd name="T68" fmla="*/ 68 w 191"/>
                <a:gd name="T69" fmla="*/ 2 h 218"/>
                <a:gd name="T70" fmla="*/ 87 w 191"/>
                <a:gd name="T71" fmla="*/ 2 h 218"/>
                <a:gd name="T72" fmla="*/ 108 w 191"/>
                <a:gd name="T73" fmla="*/ 2 h 218"/>
                <a:gd name="T74" fmla="*/ 113 w 191"/>
                <a:gd name="T75" fmla="*/ 40 h 218"/>
                <a:gd name="T76" fmla="*/ 123 w 191"/>
                <a:gd name="T77" fmla="*/ 69 h 218"/>
                <a:gd name="T78" fmla="*/ 141 w 191"/>
                <a:gd name="T79" fmla="*/ 77 h 218"/>
                <a:gd name="T80" fmla="*/ 166 w 191"/>
                <a:gd name="T81" fmla="*/ 69 h 218"/>
                <a:gd name="T82" fmla="*/ 171 w 191"/>
                <a:gd name="T83" fmla="*/ 40 h 218"/>
                <a:gd name="T84" fmla="*/ 193 w 191"/>
                <a:gd name="T85" fmla="*/ 40 h 218"/>
                <a:gd name="T86" fmla="*/ 191 w 191"/>
                <a:gd name="T87" fmla="*/ 50 h 218"/>
                <a:gd name="T88" fmla="*/ 219 w 191"/>
                <a:gd name="T89" fmla="*/ 53 h 218"/>
                <a:gd name="T90" fmla="*/ 222 w 191"/>
                <a:gd name="T91" fmla="*/ 95 h 218"/>
                <a:gd name="T92" fmla="*/ 222 w 191"/>
                <a:gd name="T93" fmla="*/ 135 h 218"/>
                <a:gd name="T94" fmla="*/ 229 w 191"/>
                <a:gd name="T95" fmla="*/ 167 h 218"/>
                <a:gd name="T96" fmla="*/ 229 w 191"/>
                <a:gd name="T97" fmla="*/ 181 h 218"/>
                <a:gd name="T98" fmla="*/ 249 w 191"/>
                <a:gd name="T99" fmla="*/ 175 h 218"/>
                <a:gd name="T100" fmla="*/ 265 w 191"/>
                <a:gd name="T101" fmla="*/ 170 h 218"/>
                <a:gd name="T102" fmla="*/ 265 w 191"/>
                <a:gd name="T103" fmla="*/ 207 h 218"/>
                <a:gd name="T104" fmla="*/ 265 w 191"/>
                <a:gd name="T105" fmla="*/ 244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prstDash val="solid"/>
              <a:round/>
              <a:headEnd/>
              <a:tailEnd/>
            </a:ln>
          </p:spPr>
          <p:txBody>
            <a:bodyPr/>
            <a:lstStyle/>
            <a:p>
              <a:endParaRPr lang="en-US"/>
            </a:p>
          </p:txBody>
        </p:sp>
        <p:sp>
          <p:nvSpPr>
            <p:cNvPr id="3325" name="Freeform 5466"/>
            <p:cNvSpPr>
              <a:spLocks/>
            </p:cNvSpPr>
            <p:nvPr/>
          </p:nvSpPr>
          <p:spPr bwMode="auto">
            <a:xfrm>
              <a:off x="2727" y="2746"/>
              <a:ext cx="18" cy="30"/>
            </a:xfrm>
            <a:custGeom>
              <a:avLst/>
              <a:gdLst>
                <a:gd name="T0" fmla="*/ 3 w 17"/>
                <a:gd name="T1" fmla="*/ 48 h 24"/>
                <a:gd name="T2" fmla="*/ 0 w 17"/>
                <a:gd name="T3" fmla="*/ 20 h 24"/>
                <a:gd name="T4" fmla="*/ 13 w 17"/>
                <a:gd name="T5" fmla="*/ 0 h 24"/>
                <a:gd name="T6" fmla="*/ 20 w 17"/>
                <a:gd name="T7" fmla="*/ 6 h 24"/>
                <a:gd name="T8" fmla="*/ 13 w 17"/>
                <a:gd name="T9" fmla="*/ 20 h 24"/>
                <a:gd name="T10" fmla="*/ 7 w 17"/>
                <a:gd name="T11" fmla="*/ 44 h 24"/>
                <a:gd name="T12" fmla="*/ 3 w 17"/>
                <a:gd name="T13" fmla="*/ 48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prstDash val="solid"/>
              <a:round/>
              <a:headEnd/>
              <a:tailEnd/>
            </a:ln>
          </p:spPr>
          <p:txBody>
            <a:bodyPr/>
            <a:lstStyle/>
            <a:p>
              <a:endParaRPr lang="en-US"/>
            </a:p>
          </p:txBody>
        </p:sp>
        <p:sp>
          <p:nvSpPr>
            <p:cNvPr id="3326" name="Freeform 5467"/>
            <p:cNvSpPr>
              <a:spLocks/>
            </p:cNvSpPr>
            <p:nvPr/>
          </p:nvSpPr>
          <p:spPr bwMode="auto">
            <a:xfrm>
              <a:off x="1219" y="2533"/>
              <a:ext cx="686" cy="861"/>
            </a:xfrm>
            <a:custGeom>
              <a:avLst/>
              <a:gdLst>
                <a:gd name="T0" fmla="*/ 639 w 615"/>
                <a:gd name="T1" fmla="*/ 256 h 695"/>
                <a:gd name="T2" fmla="*/ 629 w 615"/>
                <a:gd name="T3" fmla="*/ 229 h 695"/>
                <a:gd name="T4" fmla="*/ 601 w 615"/>
                <a:gd name="T5" fmla="*/ 212 h 695"/>
                <a:gd name="T6" fmla="*/ 570 w 615"/>
                <a:gd name="T7" fmla="*/ 201 h 695"/>
                <a:gd name="T8" fmla="*/ 541 w 615"/>
                <a:gd name="T9" fmla="*/ 233 h 695"/>
                <a:gd name="T10" fmla="*/ 515 w 615"/>
                <a:gd name="T11" fmla="*/ 238 h 695"/>
                <a:gd name="T12" fmla="*/ 470 w 615"/>
                <a:gd name="T13" fmla="*/ 233 h 695"/>
                <a:gd name="T14" fmla="*/ 505 w 615"/>
                <a:gd name="T15" fmla="*/ 159 h 695"/>
                <a:gd name="T16" fmla="*/ 497 w 615"/>
                <a:gd name="T17" fmla="*/ 77 h 695"/>
                <a:gd name="T18" fmla="*/ 485 w 615"/>
                <a:gd name="T19" fmla="*/ 37 h 695"/>
                <a:gd name="T20" fmla="*/ 453 w 615"/>
                <a:gd name="T21" fmla="*/ 103 h 695"/>
                <a:gd name="T22" fmla="*/ 384 w 615"/>
                <a:gd name="T23" fmla="*/ 98 h 695"/>
                <a:gd name="T24" fmla="*/ 332 w 615"/>
                <a:gd name="T25" fmla="*/ 129 h 695"/>
                <a:gd name="T26" fmla="*/ 309 w 615"/>
                <a:gd name="T27" fmla="*/ 37 h 695"/>
                <a:gd name="T28" fmla="*/ 284 w 615"/>
                <a:gd name="T29" fmla="*/ 0 h 695"/>
                <a:gd name="T30" fmla="*/ 239 w 615"/>
                <a:gd name="T31" fmla="*/ 53 h 695"/>
                <a:gd name="T32" fmla="*/ 213 w 615"/>
                <a:gd name="T33" fmla="*/ 85 h 695"/>
                <a:gd name="T34" fmla="*/ 181 w 615"/>
                <a:gd name="T35" fmla="*/ 149 h 695"/>
                <a:gd name="T36" fmla="*/ 144 w 615"/>
                <a:gd name="T37" fmla="*/ 135 h 695"/>
                <a:gd name="T38" fmla="*/ 120 w 615"/>
                <a:gd name="T39" fmla="*/ 116 h 695"/>
                <a:gd name="T40" fmla="*/ 98 w 615"/>
                <a:gd name="T41" fmla="*/ 149 h 695"/>
                <a:gd name="T42" fmla="*/ 93 w 615"/>
                <a:gd name="T43" fmla="*/ 224 h 695"/>
                <a:gd name="T44" fmla="*/ 56 w 615"/>
                <a:gd name="T45" fmla="*/ 323 h 695"/>
                <a:gd name="T46" fmla="*/ 10 w 615"/>
                <a:gd name="T47" fmla="*/ 399 h 695"/>
                <a:gd name="T48" fmla="*/ 15 w 615"/>
                <a:gd name="T49" fmla="*/ 494 h 695"/>
                <a:gd name="T50" fmla="*/ 73 w 615"/>
                <a:gd name="T51" fmla="*/ 499 h 695"/>
                <a:gd name="T52" fmla="*/ 128 w 615"/>
                <a:gd name="T53" fmla="*/ 548 h 695"/>
                <a:gd name="T54" fmla="*/ 185 w 615"/>
                <a:gd name="T55" fmla="*/ 508 h 695"/>
                <a:gd name="T56" fmla="*/ 226 w 615"/>
                <a:gd name="T57" fmla="*/ 597 h 695"/>
                <a:gd name="T58" fmla="*/ 301 w 615"/>
                <a:gd name="T59" fmla="*/ 653 h 695"/>
                <a:gd name="T60" fmla="*/ 311 w 615"/>
                <a:gd name="T61" fmla="*/ 727 h 695"/>
                <a:gd name="T62" fmla="*/ 368 w 615"/>
                <a:gd name="T63" fmla="*/ 782 h 695"/>
                <a:gd name="T64" fmla="*/ 364 w 615"/>
                <a:gd name="T65" fmla="*/ 854 h 695"/>
                <a:gd name="T66" fmla="*/ 399 w 615"/>
                <a:gd name="T67" fmla="*/ 930 h 695"/>
                <a:gd name="T68" fmla="*/ 441 w 615"/>
                <a:gd name="T69" fmla="*/ 989 h 695"/>
                <a:gd name="T70" fmla="*/ 466 w 615"/>
                <a:gd name="T71" fmla="*/ 1042 h 695"/>
                <a:gd name="T72" fmla="*/ 435 w 615"/>
                <a:gd name="T73" fmla="*/ 1137 h 695"/>
                <a:gd name="T74" fmla="*/ 413 w 615"/>
                <a:gd name="T75" fmla="*/ 1200 h 695"/>
                <a:gd name="T76" fmla="*/ 482 w 615"/>
                <a:gd name="T77" fmla="*/ 1259 h 695"/>
                <a:gd name="T78" fmla="*/ 515 w 615"/>
                <a:gd name="T79" fmla="*/ 1298 h 695"/>
                <a:gd name="T80" fmla="*/ 539 w 615"/>
                <a:gd name="T81" fmla="*/ 1223 h 695"/>
                <a:gd name="T82" fmla="*/ 551 w 615"/>
                <a:gd name="T83" fmla="*/ 1203 h 695"/>
                <a:gd name="T84" fmla="*/ 528 w 615"/>
                <a:gd name="T85" fmla="*/ 1264 h 695"/>
                <a:gd name="T86" fmla="*/ 574 w 615"/>
                <a:gd name="T87" fmla="*/ 1155 h 695"/>
                <a:gd name="T88" fmla="*/ 580 w 615"/>
                <a:gd name="T89" fmla="*/ 1084 h 695"/>
                <a:gd name="T90" fmla="*/ 578 w 615"/>
                <a:gd name="T91" fmla="*/ 1037 h 695"/>
                <a:gd name="T92" fmla="*/ 639 w 615"/>
                <a:gd name="T93" fmla="*/ 979 h 695"/>
                <a:gd name="T94" fmla="*/ 673 w 615"/>
                <a:gd name="T95" fmla="*/ 956 h 695"/>
                <a:gd name="T96" fmla="*/ 722 w 615"/>
                <a:gd name="T97" fmla="*/ 930 h 695"/>
                <a:gd name="T98" fmla="*/ 755 w 615"/>
                <a:gd name="T99" fmla="*/ 830 h 695"/>
                <a:gd name="T100" fmla="*/ 767 w 615"/>
                <a:gd name="T101" fmla="*/ 701 h 695"/>
                <a:gd name="T102" fmla="*/ 767 w 615"/>
                <a:gd name="T103" fmla="*/ 611 h 695"/>
                <a:gd name="T104" fmla="*/ 801 w 615"/>
                <a:gd name="T105" fmla="*/ 560 h 695"/>
                <a:gd name="T106" fmla="*/ 830 w 615"/>
                <a:gd name="T107" fmla="*/ 503 h 695"/>
                <a:gd name="T108" fmla="*/ 832 w 615"/>
                <a:gd name="T109" fmla="*/ 349 h 695"/>
                <a:gd name="T110" fmla="*/ 751 w 615"/>
                <a:gd name="T111" fmla="*/ 284 h 695"/>
                <a:gd name="T112" fmla="*/ 661 w 615"/>
                <a:gd name="T113" fmla="*/ 261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prstDash val="solid"/>
              <a:round/>
              <a:headEnd/>
              <a:tailEnd/>
            </a:ln>
          </p:spPr>
          <p:txBody>
            <a:bodyPr/>
            <a:lstStyle/>
            <a:p>
              <a:endParaRPr lang="en-US"/>
            </a:p>
          </p:txBody>
        </p:sp>
        <p:sp>
          <p:nvSpPr>
            <p:cNvPr id="3327" name="Freeform 5468"/>
            <p:cNvSpPr>
              <a:spLocks/>
            </p:cNvSpPr>
            <p:nvPr/>
          </p:nvSpPr>
          <p:spPr bwMode="auto">
            <a:xfrm>
              <a:off x="1623" y="2650"/>
              <a:ext cx="41" cy="38"/>
            </a:xfrm>
            <a:custGeom>
              <a:avLst/>
              <a:gdLst>
                <a:gd name="T0" fmla="*/ 24 w 37"/>
                <a:gd name="T1" fmla="*/ 54 h 31"/>
                <a:gd name="T2" fmla="*/ 22 w 37"/>
                <a:gd name="T3" fmla="*/ 54 h 31"/>
                <a:gd name="T4" fmla="*/ 10 w 37"/>
                <a:gd name="T5" fmla="*/ 48 h 31"/>
                <a:gd name="T6" fmla="*/ 4 w 37"/>
                <a:gd name="T7" fmla="*/ 58 h 31"/>
                <a:gd name="T8" fmla="*/ 0 w 37"/>
                <a:gd name="T9" fmla="*/ 32 h 31"/>
                <a:gd name="T10" fmla="*/ 2 w 37"/>
                <a:gd name="T11" fmla="*/ 32 h 31"/>
                <a:gd name="T12" fmla="*/ 0 w 37"/>
                <a:gd name="T13" fmla="*/ 18 h 31"/>
                <a:gd name="T14" fmla="*/ 4 w 37"/>
                <a:gd name="T15" fmla="*/ 0 h 31"/>
                <a:gd name="T16" fmla="*/ 28 w 37"/>
                <a:gd name="T17" fmla="*/ 6 h 31"/>
                <a:gd name="T18" fmla="*/ 50 w 37"/>
                <a:gd name="T19" fmla="*/ 9 h 31"/>
                <a:gd name="T20" fmla="*/ 38 w 37"/>
                <a:gd name="T21" fmla="*/ 34 h 31"/>
                <a:gd name="T22" fmla="*/ 38 w 37"/>
                <a:gd name="T23" fmla="*/ 40 h 31"/>
                <a:gd name="T24" fmla="*/ 35 w 37"/>
                <a:gd name="T25" fmla="*/ 48 h 31"/>
                <a:gd name="T26" fmla="*/ 31 w 37"/>
                <a:gd name="T27" fmla="*/ 48 h 31"/>
                <a:gd name="T28" fmla="*/ 24 w 37"/>
                <a:gd name="T29" fmla="*/ 54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prstDash val="solid"/>
              <a:round/>
              <a:headEnd/>
              <a:tailEnd/>
            </a:ln>
          </p:spPr>
          <p:txBody>
            <a:bodyPr/>
            <a:lstStyle/>
            <a:p>
              <a:endParaRPr lang="en-US"/>
            </a:p>
          </p:txBody>
        </p:sp>
        <p:sp>
          <p:nvSpPr>
            <p:cNvPr id="3328" name="Freeform 5469"/>
            <p:cNvSpPr>
              <a:spLocks/>
            </p:cNvSpPr>
            <p:nvPr/>
          </p:nvSpPr>
          <p:spPr bwMode="auto">
            <a:xfrm>
              <a:off x="2681" y="2598"/>
              <a:ext cx="35" cy="30"/>
            </a:xfrm>
            <a:custGeom>
              <a:avLst/>
              <a:gdLst>
                <a:gd name="T0" fmla="*/ 10 w 31"/>
                <a:gd name="T1" fmla="*/ 48 h 24"/>
                <a:gd name="T2" fmla="*/ 0 w 31"/>
                <a:gd name="T3" fmla="*/ 38 h 24"/>
                <a:gd name="T4" fmla="*/ 2 w 31"/>
                <a:gd name="T5" fmla="*/ 29 h 24"/>
                <a:gd name="T6" fmla="*/ 10 w 31"/>
                <a:gd name="T7" fmla="*/ 0 h 24"/>
                <a:gd name="T8" fmla="*/ 27 w 31"/>
                <a:gd name="T9" fmla="*/ 0 h 24"/>
                <a:gd name="T10" fmla="*/ 45 w 31"/>
                <a:gd name="T11" fmla="*/ 5 h 24"/>
                <a:gd name="T12" fmla="*/ 45 w 31"/>
                <a:gd name="T13" fmla="*/ 48 h 24"/>
                <a:gd name="T14" fmla="*/ 27 w 31"/>
                <a:gd name="T15" fmla="*/ 48 h 24"/>
                <a:gd name="T16" fmla="*/ 10 w 31"/>
                <a:gd name="T17" fmla="*/ 4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prstDash val="solid"/>
              <a:round/>
              <a:headEnd/>
              <a:tailEnd/>
            </a:ln>
          </p:spPr>
          <p:txBody>
            <a:bodyPr/>
            <a:lstStyle/>
            <a:p>
              <a:endParaRPr lang="en-US"/>
            </a:p>
          </p:txBody>
        </p:sp>
        <p:sp>
          <p:nvSpPr>
            <p:cNvPr id="3329" name="Freeform 5470"/>
            <p:cNvSpPr>
              <a:spLocks/>
            </p:cNvSpPr>
            <p:nvPr/>
          </p:nvSpPr>
          <p:spPr bwMode="auto">
            <a:xfrm>
              <a:off x="2666" y="2566"/>
              <a:ext cx="9" cy="11"/>
            </a:xfrm>
            <a:custGeom>
              <a:avLst/>
              <a:gdLst>
                <a:gd name="T0" fmla="*/ 15 w 7"/>
                <a:gd name="T1" fmla="*/ 0 h 9"/>
                <a:gd name="T2" fmla="*/ 10 w 7"/>
                <a:gd name="T3" fmla="*/ 0 h 9"/>
                <a:gd name="T4" fmla="*/ 0 w 7"/>
                <a:gd name="T5" fmla="*/ 16 h 9"/>
                <a:gd name="T6" fmla="*/ 15 w 7"/>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7" y="0"/>
                  </a:moveTo>
                  <a:lnTo>
                    <a:pt x="5" y="0"/>
                  </a:lnTo>
                  <a:lnTo>
                    <a:pt x="0" y="9"/>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330" name="Freeform 5471"/>
            <p:cNvSpPr>
              <a:spLocks/>
            </p:cNvSpPr>
            <p:nvPr/>
          </p:nvSpPr>
          <p:spPr bwMode="auto">
            <a:xfrm>
              <a:off x="2671" y="2600"/>
              <a:ext cx="100" cy="136"/>
            </a:xfrm>
            <a:custGeom>
              <a:avLst/>
              <a:gdLst>
                <a:gd name="T0" fmla="*/ 20 w 90"/>
                <a:gd name="T1" fmla="*/ 42 h 109"/>
                <a:gd name="T2" fmla="*/ 14 w 90"/>
                <a:gd name="T3" fmla="*/ 50 h 109"/>
                <a:gd name="T4" fmla="*/ 10 w 90"/>
                <a:gd name="T5" fmla="*/ 56 h 109"/>
                <a:gd name="T6" fmla="*/ 22 w 90"/>
                <a:gd name="T7" fmla="*/ 70 h 109"/>
                <a:gd name="T8" fmla="*/ 12 w 90"/>
                <a:gd name="T9" fmla="*/ 64 h 109"/>
                <a:gd name="T10" fmla="*/ 4 w 90"/>
                <a:gd name="T11" fmla="*/ 101 h 109"/>
                <a:gd name="T12" fmla="*/ 0 w 90"/>
                <a:gd name="T13" fmla="*/ 101 h 109"/>
                <a:gd name="T14" fmla="*/ 4 w 90"/>
                <a:gd name="T15" fmla="*/ 125 h 109"/>
                <a:gd name="T16" fmla="*/ 12 w 90"/>
                <a:gd name="T17" fmla="*/ 127 h 109"/>
                <a:gd name="T18" fmla="*/ 4 w 90"/>
                <a:gd name="T19" fmla="*/ 120 h 109"/>
                <a:gd name="T20" fmla="*/ 12 w 90"/>
                <a:gd name="T21" fmla="*/ 138 h 109"/>
                <a:gd name="T22" fmla="*/ 12 w 90"/>
                <a:gd name="T23" fmla="*/ 138 h 109"/>
                <a:gd name="T24" fmla="*/ 26 w 90"/>
                <a:gd name="T25" fmla="*/ 162 h 109"/>
                <a:gd name="T26" fmla="*/ 22 w 90"/>
                <a:gd name="T27" fmla="*/ 162 h 109"/>
                <a:gd name="T28" fmla="*/ 36 w 90"/>
                <a:gd name="T29" fmla="*/ 185 h 109"/>
                <a:gd name="T30" fmla="*/ 48 w 90"/>
                <a:gd name="T31" fmla="*/ 212 h 109"/>
                <a:gd name="T32" fmla="*/ 54 w 90"/>
                <a:gd name="T33" fmla="*/ 195 h 109"/>
                <a:gd name="T34" fmla="*/ 62 w 90"/>
                <a:gd name="T35" fmla="*/ 202 h 109"/>
                <a:gd name="T36" fmla="*/ 64 w 90"/>
                <a:gd name="T37" fmla="*/ 195 h 109"/>
                <a:gd name="T38" fmla="*/ 62 w 90"/>
                <a:gd name="T39" fmla="*/ 178 h 109"/>
                <a:gd name="T40" fmla="*/ 62 w 90"/>
                <a:gd name="T41" fmla="*/ 171 h 109"/>
                <a:gd name="T42" fmla="*/ 62 w 90"/>
                <a:gd name="T43" fmla="*/ 162 h 109"/>
                <a:gd name="T44" fmla="*/ 77 w 90"/>
                <a:gd name="T45" fmla="*/ 157 h 109"/>
                <a:gd name="T46" fmla="*/ 81 w 90"/>
                <a:gd name="T47" fmla="*/ 138 h 109"/>
                <a:gd name="T48" fmla="*/ 93 w 90"/>
                <a:gd name="T49" fmla="*/ 157 h 109"/>
                <a:gd name="T50" fmla="*/ 102 w 90"/>
                <a:gd name="T51" fmla="*/ 148 h 109"/>
                <a:gd name="T52" fmla="*/ 110 w 90"/>
                <a:gd name="T53" fmla="*/ 162 h 109"/>
                <a:gd name="T54" fmla="*/ 116 w 90"/>
                <a:gd name="T55" fmla="*/ 151 h 109"/>
                <a:gd name="T56" fmla="*/ 123 w 90"/>
                <a:gd name="T57" fmla="*/ 101 h 109"/>
                <a:gd name="T58" fmla="*/ 110 w 90"/>
                <a:gd name="T59" fmla="*/ 70 h 109"/>
                <a:gd name="T60" fmla="*/ 120 w 90"/>
                <a:gd name="T61" fmla="*/ 50 h 109"/>
                <a:gd name="T62" fmla="*/ 120 w 90"/>
                <a:gd name="T63" fmla="*/ 26 h 109"/>
                <a:gd name="T64" fmla="*/ 93 w 90"/>
                <a:gd name="T65" fmla="*/ 32 h 109"/>
                <a:gd name="T66" fmla="*/ 98 w 90"/>
                <a:gd name="T67" fmla="*/ 0 h 109"/>
                <a:gd name="T68" fmla="*/ 74 w 90"/>
                <a:gd name="T69" fmla="*/ 0 h 109"/>
                <a:gd name="T70" fmla="*/ 54 w 90"/>
                <a:gd name="T71" fmla="*/ 0 h 109"/>
                <a:gd name="T72" fmla="*/ 54 w 90"/>
                <a:gd name="T73" fmla="*/ 42 h 109"/>
                <a:gd name="T74" fmla="*/ 38 w 90"/>
                <a:gd name="T75" fmla="*/ 42 h 109"/>
                <a:gd name="T76" fmla="*/ 22 w 90"/>
                <a:gd name="T77" fmla="*/ 42 h 109"/>
                <a:gd name="T78" fmla="*/ 20 w 90"/>
                <a:gd name="T79" fmla="*/ 42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prstDash val="solid"/>
              <a:round/>
              <a:headEnd/>
              <a:tailEnd/>
            </a:ln>
          </p:spPr>
          <p:txBody>
            <a:bodyPr/>
            <a:lstStyle/>
            <a:p>
              <a:endParaRPr lang="en-US"/>
            </a:p>
          </p:txBody>
        </p:sp>
        <p:sp>
          <p:nvSpPr>
            <p:cNvPr id="3331" name="Freeform 5472"/>
            <p:cNvSpPr>
              <a:spLocks/>
            </p:cNvSpPr>
            <p:nvPr/>
          </p:nvSpPr>
          <p:spPr bwMode="auto">
            <a:xfrm>
              <a:off x="1435" y="3074"/>
              <a:ext cx="147" cy="183"/>
            </a:xfrm>
            <a:custGeom>
              <a:avLst/>
              <a:gdLst>
                <a:gd name="T0" fmla="*/ 10 w 132"/>
                <a:gd name="T1" fmla="*/ 26 h 147"/>
                <a:gd name="T2" fmla="*/ 4 w 132"/>
                <a:gd name="T3" fmla="*/ 63 h 147"/>
                <a:gd name="T4" fmla="*/ 0 w 132"/>
                <a:gd name="T5" fmla="*/ 101 h 147"/>
                <a:gd name="T6" fmla="*/ 22 w 132"/>
                <a:gd name="T7" fmla="*/ 127 h 147"/>
                <a:gd name="T8" fmla="*/ 41 w 132"/>
                <a:gd name="T9" fmla="*/ 157 h 147"/>
                <a:gd name="T10" fmla="*/ 62 w 132"/>
                <a:gd name="T11" fmla="*/ 171 h 147"/>
                <a:gd name="T12" fmla="*/ 77 w 132"/>
                <a:gd name="T13" fmla="*/ 178 h 147"/>
                <a:gd name="T14" fmla="*/ 98 w 132"/>
                <a:gd name="T15" fmla="*/ 197 h 147"/>
                <a:gd name="T16" fmla="*/ 118 w 132"/>
                <a:gd name="T17" fmla="*/ 210 h 147"/>
                <a:gd name="T18" fmla="*/ 108 w 132"/>
                <a:gd name="T19" fmla="*/ 243 h 147"/>
                <a:gd name="T20" fmla="*/ 100 w 132"/>
                <a:gd name="T21" fmla="*/ 274 h 147"/>
                <a:gd name="T22" fmla="*/ 127 w 132"/>
                <a:gd name="T23" fmla="*/ 278 h 147"/>
                <a:gd name="T24" fmla="*/ 154 w 132"/>
                <a:gd name="T25" fmla="*/ 284 h 147"/>
                <a:gd name="T26" fmla="*/ 166 w 132"/>
                <a:gd name="T27" fmla="*/ 274 h 147"/>
                <a:gd name="T28" fmla="*/ 183 w 132"/>
                <a:gd name="T29" fmla="*/ 237 h 147"/>
                <a:gd name="T30" fmla="*/ 179 w 132"/>
                <a:gd name="T31" fmla="*/ 214 h 147"/>
                <a:gd name="T32" fmla="*/ 179 w 132"/>
                <a:gd name="T33" fmla="*/ 188 h 147"/>
                <a:gd name="T34" fmla="*/ 183 w 132"/>
                <a:gd name="T35" fmla="*/ 159 h 147"/>
                <a:gd name="T36" fmla="*/ 170 w 132"/>
                <a:gd name="T37" fmla="*/ 159 h 147"/>
                <a:gd name="T38" fmla="*/ 156 w 132"/>
                <a:gd name="T39" fmla="*/ 159 h 147"/>
                <a:gd name="T40" fmla="*/ 154 w 132"/>
                <a:gd name="T41" fmla="*/ 127 h 147"/>
                <a:gd name="T42" fmla="*/ 146 w 132"/>
                <a:gd name="T43" fmla="*/ 101 h 147"/>
                <a:gd name="T44" fmla="*/ 130 w 132"/>
                <a:gd name="T45" fmla="*/ 101 h 147"/>
                <a:gd name="T46" fmla="*/ 100 w 132"/>
                <a:gd name="T47" fmla="*/ 93 h 147"/>
                <a:gd name="T48" fmla="*/ 98 w 132"/>
                <a:gd name="T49" fmla="*/ 46 h 147"/>
                <a:gd name="T50" fmla="*/ 91 w 132"/>
                <a:gd name="T51" fmla="*/ 32 h 147"/>
                <a:gd name="T52" fmla="*/ 91 w 132"/>
                <a:gd name="T53" fmla="*/ 24 h 147"/>
                <a:gd name="T54" fmla="*/ 72 w 132"/>
                <a:gd name="T55" fmla="*/ 0 h 147"/>
                <a:gd name="T56" fmla="*/ 41 w 132"/>
                <a:gd name="T57" fmla="*/ 9 h 147"/>
                <a:gd name="T58" fmla="*/ 12 w 132"/>
                <a:gd name="T59" fmla="*/ 9 h 147"/>
                <a:gd name="T60" fmla="*/ 10 w 132"/>
                <a:gd name="T61" fmla="*/ 26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prstDash val="solid"/>
              <a:round/>
              <a:headEnd/>
              <a:tailEnd/>
            </a:ln>
          </p:spPr>
          <p:txBody>
            <a:bodyPr/>
            <a:lstStyle/>
            <a:p>
              <a:endParaRPr lang="en-US"/>
            </a:p>
          </p:txBody>
        </p:sp>
        <p:sp>
          <p:nvSpPr>
            <p:cNvPr id="3332" name="Freeform 5473"/>
            <p:cNvSpPr>
              <a:spLocks/>
            </p:cNvSpPr>
            <p:nvPr/>
          </p:nvSpPr>
          <p:spPr bwMode="auto">
            <a:xfrm>
              <a:off x="2629" y="2638"/>
              <a:ext cx="5" cy="9"/>
            </a:xfrm>
            <a:custGeom>
              <a:avLst/>
              <a:gdLst>
                <a:gd name="T0" fmla="*/ 5 w 5"/>
                <a:gd name="T1" fmla="*/ 5 h 7"/>
                <a:gd name="T2" fmla="*/ 2 w 5"/>
                <a:gd name="T3" fmla="*/ 15 h 7"/>
                <a:gd name="T4" fmla="*/ 0 w 5"/>
                <a:gd name="T5" fmla="*/ 10 h 7"/>
                <a:gd name="T6" fmla="*/ 2 w 5"/>
                <a:gd name="T7" fmla="*/ 0 h 7"/>
                <a:gd name="T8" fmla="*/ 5 w 5"/>
                <a:gd name="T9" fmla="*/ 5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2"/>
                  </a:moveTo>
                  <a:lnTo>
                    <a:pt x="2" y="7"/>
                  </a:lnTo>
                  <a:lnTo>
                    <a:pt x="0" y="5"/>
                  </a:lnTo>
                  <a:lnTo>
                    <a:pt x="2"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3333" name="Freeform 5474"/>
            <p:cNvSpPr>
              <a:spLocks/>
            </p:cNvSpPr>
            <p:nvPr/>
          </p:nvSpPr>
          <p:spPr bwMode="auto">
            <a:xfrm>
              <a:off x="2646" y="2613"/>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0" y="0"/>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334" name="Freeform 5475"/>
            <p:cNvSpPr>
              <a:spLocks/>
            </p:cNvSpPr>
            <p:nvPr/>
          </p:nvSpPr>
          <p:spPr bwMode="auto">
            <a:xfrm>
              <a:off x="3034" y="2671"/>
              <a:ext cx="190" cy="234"/>
            </a:xfrm>
            <a:custGeom>
              <a:avLst/>
              <a:gdLst>
                <a:gd name="T0" fmla="*/ 181 w 170"/>
                <a:gd name="T1" fmla="*/ 77 h 189"/>
                <a:gd name="T2" fmla="*/ 181 w 170"/>
                <a:gd name="T3" fmla="*/ 66 h 189"/>
                <a:gd name="T4" fmla="*/ 158 w 170"/>
                <a:gd name="T5" fmla="*/ 50 h 189"/>
                <a:gd name="T6" fmla="*/ 139 w 170"/>
                <a:gd name="T7" fmla="*/ 32 h 189"/>
                <a:gd name="T8" fmla="*/ 121 w 170"/>
                <a:gd name="T9" fmla="*/ 14 h 189"/>
                <a:gd name="T10" fmla="*/ 98 w 170"/>
                <a:gd name="T11" fmla="*/ 0 h 189"/>
                <a:gd name="T12" fmla="*/ 83 w 170"/>
                <a:gd name="T13" fmla="*/ 0 h 189"/>
                <a:gd name="T14" fmla="*/ 59 w 170"/>
                <a:gd name="T15" fmla="*/ 0 h 189"/>
                <a:gd name="T16" fmla="*/ 42 w 170"/>
                <a:gd name="T17" fmla="*/ 0 h 189"/>
                <a:gd name="T18" fmla="*/ 22 w 170"/>
                <a:gd name="T19" fmla="*/ 0 h 189"/>
                <a:gd name="T20" fmla="*/ 32 w 170"/>
                <a:gd name="T21" fmla="*/ 46 h 189"/>
                <a:gd name="T22" fmla="*/ 26 w 170"/>
                <a:gd name="T23" fmla="*/ 46 h 189"/>
                <a:gd name="T24" fmla="*/ 26 w 170"/>
                <a:gd name="T25" fmla="*/ 63 h 189"/>
                <a:gd name="T26" fmla="*/ 32 w 170"/>
                <a:gd name="T27" fmla="*/ 72 h 189"/>
                <a:gd name="T28" fmla="*/ 17 w 170"/>
                <a:gd name="T29" fmla="*/ 95 h 189"/>
                <a:gd name="T30" fmla="*/ 4 w 170"/>
                <a:gd name="T31" fmla="*/ 116 h 189"/>
                <a:gd name="T32" fmla="*/ 0 w 170"/>
                <a:gd name="T33" fmla="*/ 116 h 189"/>
                <a:gd name="T34" fmla="*/ 0 w 170"/>
                <a:gd name="T35" fmla="*/ 137 h 189"/>
                <a:gd name="T36" fmla="*/ 0 w 170"/>
                <a:gd name="T37" fmla="*/ 161 h 189"/>
                <a:gd name="T38" fmla="*/ 10 w 170"/>
                <a:gd name="T39" fmla="*/ 193 h 189"/>
                <a:gd name="T40" fmla="*/ 20 w 170"/>
                <a:gd name="T41" fmla="*/ 214 h 189"/>
                <a:gd name="T42" fmla="*/ 26 w 170"/>
                <a:gd name="T43" fmla="*/ 243 h 189"/>
                <a:gd name="T44" fmla="*/ 29 w 170"/>
                <a:gd name="T45" fmla="*/ 246 h 189"/>
                <a:gd name="T46" fmla="*/ 53 w 170"/>
                <a:gd name="T47" fmla="*/ 264 h 189"/>
                <a:gd name="T48" fmla="*/ 75 w 170"/>
                <a:gd name="T49" fmla="*/ 282 h 189"/>
                <a:gd name="T50" fmla="*/ 98 w 170"/>
                <a:gd name="T51" fmla="*/ 287 h 189"/>
                <a:gd name="T52" fmla="*/ 105 w 170"/>
                <a:gd name="T53" fmla="*/ 296 h 189"/>
                <a:gd name="T54" fmla="*/ 111 w 170"/>
                <a:gd name="T55" fmla="*/ 328 h 189"/>
                <a:gd name="T56" fmla="*/ 118 w 170"/>
                <a:gd name="T57" fmla="*/ 359 h 189"/>
                <a:gd name="T58" fmla="*/ 129 w 170"/>
                <a:gd name="T59" fmla="*/ 359 h 189"/>
                <a:gd name="T60" fmla="*/ 139 w 170"/>
                <a:gd name="T61" fmla="*/ 355 h 189"/>
                <a:gd name="T62" fmla="*/ 165 w 170"/>
                <a:gd name="T63" fmla="*/ 359 h 189"/>
                <a:gd name="T64" fmla="*/ 181 w 170"/>
                <a:gd name="T65" fmla="*/ 349 h 189"/>
                <a:gd name="T66" fmla="*/ 191 w 170"/>
                <a:gd name="T67" fmla="*/ 349 h 189"/>
                <a:gd name="T68" fmla="*/ 213 w 170"/>
                <a:gd name="T69" fmla="*/ 336 h 189"/>
                <a:gd name="T70" fmla="*/ 237 w 170"/>
                <a:gd name="T71" fmla="*/ 319 h 189"/>
                <a:gd name="T72" fmla="*/ 225 w 170"/>
                <a:gd name="T73" fmla="*/ 296 h 189"/>
                <a:gd name="T74" fmla="*/ 221 w 170"/>
                <a:gd name="T75" fmla="*/ 270 h 189"/>
                <a:gd name="T76" fmla="*/ 217 w 170"/>
                <a:gd name="T77" fmla="*/ 238 h 189"/>
                <a:gd name="T78" fmla="*/ 213 w 170"/>
                <a:gd name="T79" fmla="*/ 230 h 189"/>
                <a:gd name="T80" fmla="*/ 221 w 170"/>
                <a:gd name="T81" fmla="*/ 198 h 189"/>
                <a:gd name="T82" fmla="*/ 203 w 170"/>
                <a:gd name="T83" fmla="*/ 166 h 189"/>
                <a:gd name="T84" fmla="*/ 213 w 170"/>
                <a:gd name="T85" fmla="*/ 121 h 189"/>
                <a:gd name="T86" fmla="*/ 199 w 170"/>
                <a:gd name="T87" fmla="*/ 98 h 189"/>
                <a:gd name="T88" fmla="*/ 181 w 170"/>
                <a:gd name="T89" fmla="*/ 77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prstDash val="solid"/>
              <a:round/>
              <a:headEnd/>
              <a:tailEnd/>
            </a:ln>
          </p:spPr>
          <p:txBody>
            <a:bodyPr/>
            <a:lstStyle/>
            <a:p>
              <a:endParaRPr lang="en-US"/>
            </a:p>
          </p:txBody>
        </p:sp>
        <p:sp>
          <p:nvSpPr>
            <p:cNvPr id="3335" name="Freeform 5476"/>
            <p:cNvSpPr>
              <a:spLocks/>
            </p:cNvSpPr>
            <p:nvPr/>
          </p:nvSpPr>
          <p:spPr bwMode="auto">
            <a:xfrm>
              <a:off x="3204" y="2776"/>
              <a:ext cx="6" cy="16"/>
            </a:xfrm>
            <a:custGeom>
              <a:avLst/>
              <a:gdLst>
                <a:gd name="T0" fmla="*/ 8 w 5"/>
                <a:gd name="T1" fmla="*/ 28 h 12"/>
                <a:gd name="T2" fmla="*/ 6 w 5"/>
                <a:gd name="T3" fmla="*/ 0 h 12"/>
                <a:gd name="T4" fmla="*/ 0 w 5"/>
                <a:gd name="T5" fmla="*/ 12 h 12"/>
                <a:gd name="T6" fmla="*/ 8 w 5"/>
                <a:gd name="T7" fmla="*/ 28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12"/>
                  </a:moveTo>
                  <a:lnTo>
                    <a:pt x="3" y="0"/>
                  </a:lnTo>
                  <a:lnTo>
                    <a:pt x="0" y="5"/>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3336" name="Freeform 5477"/>
            <p:cNvSpPr>
              <a:spLocks/>
            </p:cNvSpPr>
            <p:nvPr/>
          </p:nvSpPr>
          <p:spPr bwMode="auto">
            <a:xfrm>
              <a:off x="3038" y="2553"/>
              <a:ext cx="93" cy="127"/>
            </a:xfrm>
            <a:custGeom>
              <a:avLst/>
              <a:gdLst>
                <a:gd name="T0" fmla="*/ 104 w 83"/>
                <a:gd name="T1" fmla="*/ 30 h 102"/>
                <a:gd name="T2" fmla="*/ 94 w 83"/>
                <a:gd name="T3" fmla="*/ 0 h 102"/>
                <a:gd name="T4" fmla="*/ 84 w 83"/>
                <a:gd name="T5" fmla="*/ 19 h 102"/>
                <a:gd name="T6" fmla="*/ 61 w 83"/>
                <a:gd name="T7" fmla="*/ 19 h 102"/>
                <a:gd name="T8" fmla="*/ 50 w 83"/>
                <a:gd name="T9" fmla="*/ 24 h 102"/>
                <a:gd name="T10" fmla="*/ 44 w 83"/>
                <a:gd name="T11" fmla="*/ 19 h 102"/>
                <a:gd name="T12" fmla="*/ 27 w 83"/>
                <a:gd name="T13" fmla="*/ 24 h 102"/>
                <a:gd name="T14" fmla="*/ 27 w 83"/>
                <a:gd name="T15" fmla="*/ 30 h 102"/>
                <a:gd name="T16" fmla="*/ 24 w 83"/>
                <a:gd name="T17" fmla="*/ 56 h 102"/>
                <a:gd name="T18" fmla="*/ 36 w 83"/>
                <a:gd name="T19" fmla="*/ 73 h 102"/>
                <a:gd name="T20" fmla="*/ 21 w 83"/>
                <a:gd name="T21" fmla="*/ 96 h 102"/>
                <a:gd name="T22" fmla="*/ 8 w 83"/>
                <a:gd name="T23" fmla="*/ 120 h 102"/>
                <a:gd name="T24" fmla="*/ 3 w 83"/>
                <a:gd name="T25" fmla="*/ 157 h 102"/>
                <a:gd name="T26" fmla="*/ 0 w 83"/>
                <a:gd name="T27" fmla="*/ 197 h 102"/>
                <a:gd name="T28" fmla="*/ 3 w 83"/>
                <a:gd name="T29" fmla="*/ 197 h 102"/>
                <a:gd name="T30" fmla="*/ 17 w 83"/>
                <a:gd name="T31" fmla="*/ 183 h 102"/>
                <a:gd name="T32" fmla="*/ 36 w 83"/>
                <a:gd name="T33" fmla="*/ 183 h 102"/>
                <a:gd name="T34" fmla="*/ 54 w 83"/>
                <a:gd name="T35" fmla="*/ 183 h 102"/>
                <a:gd name="T36" fmla="*/ 77 w 83"/>
                <a:gd name="T37" fmla="*/ 183 h 102"/>
                <a:gd name="T38" fmla="*/ 94 w 83"/>
                <a:gd name="T39" fmla="*/ 183 h 102"/>
                <a:gd name="T40" fmla="*/ 94 w 83"/>
                <a:gd name="T41" fmla="*/ 143 h 102"/>
                <a:gd name="T42" fmla="*/ 112 w 83"/>
                <a:gd name="T43" fmla="*/ 110 h 102"/>
                <a:gd name="T44" fmla="*/ 117 w 83"/>
                <a:gd name="T45" fmla="*/ 83 h 102"/>
                <a:gd name="T46" fmla="*/ 112 w 83"/>
                <a:gd name="T47" fmla="*/ 56 h 102"/>
                <a:gd name="T48" fmla="*/ 104 w 83"/>
                <a:gd name="T49" fmla="*/ 30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prstDash val="solid"/>
              <a:round/>
              <a:headEnd/>
              <a:tailEnd/>
            </a:ln>
          </p:spPr>
          <p:txBody>
            <a:bodyPr/>
            <a:lstStyle/>
            <a:p>
              <a:endParaRPr lang="en-US"/>
            </a:p>
          </p:txBody>
        </p:sp>
        <p:sp>
          <p:nvSpPr>
            <p:cNvPr id="3337" name="Freeform 5478"/>
            <p:cNvSpPr>
              <a:spLocks/>
            </p:cNvSpPr>
            <p:nvPr/>
          </p:nvSpPr>
          <p:spPr bwMode="auto">
            <a:xfrm>
              <a:off x="2729" y="2531"/>
              <a:ext cx="338" cy="413"/>
            </a:xfrm>
            <a:custGeom>
              <a:avLst/>
              <a:gdLst>
                <a:gd name="T0" fmla="*/ 375 w 302"/>
                <a:gd name="T1" fmla="*/ 252 h 333"/>
                <a:gd name="T2" fmla="*/ 372 w 302"/>
                <a:gd name="T3" fmla="*/ 275 h 333"/>
                <a:gd name="T4" fmla="*/ 377 w 302"/>
                <a:gd name="T5" fmla="*/ 305 h 333"/>
                <a:gd name="T6" fmla="*/ 381 w 302"/>
                <a:gd name="T7" fmla="*/ 355 h 333"/>
                <a:gd name="T8" fmla="*/ 391 w 302"/>
                <a:gd name="T9" fmla="*/ 411 h 333"/>
                <a:gd name="T10" fmla="*/ 409 w 302"/>
                <a:gd name="T11" fmla="*/ 460 h 333"/>
                <a:gd name="T12" fmla="*/ 372 w 302"/>
                <a:gd name="T13" fmla="*/ 468 h 333"/>
                <a:gd name="T14" fmla="*/ 362 w 302"/>
                <a:gd name="T15" fmla="*/ 526 h 333"/>
                <a:gd name="T16" fmla="*/ 357 w 302"/>
                <a:gd name="T17" fmla="*/ 580 h 333"/>
                <a:gd name="T18" fmla="*/ 387 w 302"/>
                <a:gd name="T19" fmla="*/ 595 h 333"/>
                <a:gd name="T20" fmla="*/ 375 w 302"/>
                <a:gd name="T21" fmla="*/ 635 h 333"/>
                <a:gd name="T22" fmla="*/ 348 w 302"/>
                <a:gd name="T23" fmla="*/ 603 h 333"/>
                <a:gd name="T24" fmla="*/ 326 w 302"/>
                <a:gd name="T25" fmla="*/ 577 h 333"/>
                <a:gd name="T26" fmla="*/ 287 w 302"/>
                <a:gd name="T27" fmla="*/ 572 h 333"/>
                <a:gd name="T28" fmla="*/ 265 w 302"/>
                <a:gd name="T29" fmla="*/ 566 h 333"/>
                <a:gd name="T30" fmla="*/ 242 w 302"/>
                <a:gd name="T31" fmla="*/ 553 h 333"/>
                <a:gd name="T32" fmla="*/ 222 w 302"/>
                <a:gd name="T33" fmla="*/ 546 h 333"/>
                <a:gd name="T34" fmla="*/ 214 w 302"/>
                <a:gd name="T35" fmla="*/ 474 h 333"/>
                <a:gd name="T36" fmla="*/ 181 w 302"/>
                <a:gd name="T37" fmla="*/ 428 h 333"/>
                <a:gd name="T38" fmla="*/ 162 w 302"/>
                <a:gd name="T39" fmla="*/ 418 h 333"/>
                <a:gd name="T40" fmla="*/ 132 w 302"/>
                <a:gd name="T41" fmla="*/ 454 h 333"/>
                <a:gd name="T42" fmla="*/ 105 w 302"/>
                <a:gd name="T43" fmla="*/ 418 h 333"/>
                <a:gd name="T44" fmla="*/ 79 w 302"/>
                <a:gd name="T45" fmla="*/ 382 h 333"/>
                <a:gd name="T46" fmla="*/ 39 w 302"/>
                <a:gd name="T47" fmla="*/ 378 h 333"/>
                <a:gd name="T48" fmla="*/ 4 w 302"/>
                <a:gd name="T49" fmla="*/ 382 h 333"/>
                <a:gd name="T50" fmla="*/ 4 w 302"/>
                <a:gd name="T51" fmla="*/ 373 h 333"/>
                <a:gd name="T52" fmla="*/ 20 w 302"/>
                <a:gd name="T53" fmla="*/ 339 h 333"/>
                <a:gd name="T54" fmla="*/ 39 w 302"/>
                <a:gd name="T55" fmla="*/ 332 h 333"/>
                <a:gd name="T56" fmla="*/ 54 w 302"/>
                <a:gd name="T57" fmla="*/ 347 h 333"/>
                <a:gd name="T58" fmla="*/ 91 w 302"/>
                <a:gd name="T59" fmla="*/ 301 h 333"/>
                <a:gd name="T60" fmla="*/ 93 w 302"/>
                <a:gd name="T61" fmla="*/ 248 h 333"/>
                <a:gd name="T62" fmla="*/ 122 w 302"/>
                <a:gd name="T63" fmla="*/ 192 h 333"/>
                <a:gd name="T64" fmla="*/ 132 w 302"/>
                <a:gd name="T65" fmla="*/ 143 h 333"/>
                <a:gd name="T66" fmla="*/ 139 w 302"/>
                <a:gd name="T67" fmla="*/ 89 h 333"/>
                <a:gd name="T68" fmla="*/ 141 w 302"/>
                <a:gd name="T69" fmla="*/ 33 h 333"/>
                <a:gd name="T70" fmla="*/ 181 w 302"/>
                <a:gd name="T71" fmla="*/ 21 h 333"/>
                <a:gd name="T72" fmla="*/ 225 w 302"/>
                <a:gd name="T73" fmla="*/ 40 h 333"/>
                <a:gd name="T74" fmla="*/ 245 w 302"/>
                <a:gd name="T75" fmla="*/ 21 h 333"/>
                <a:gd name="T76" fmla="*/ 282 w 302"/>
                <a:gd name="T77" fmla="*/ 14 h 333"/>
                <a:gd name="T78" fmla="*/ 308 w 302"/>
                <a:gd name="T79" fmla="*/ 2 h 333"/>
                <a:gd name="T80" fmla="*/ 338 w 302"/>
                <a:gd name="T81" fmla="*/ 7 h 333"/>
                <a:gd name="T82" fmla="*/ 362 w 302"/>
                <a:gd name="T83" fmla="*/ 31 h 333"/>
                <a:gd name="T84" fmla="*/ 381 w 302"/>
                <a:gd name="T85" fmla="*/ 21 h 333"/>
                <a:gd name="T86" fmla="*/ 413 w 302"/>
                <a:gd name="T87" fmla="*/ 63 h 333"/>
                <a:gd name="T88" fmla="*/ 423 w 302"/>
                <a:gd name="T89" fmla="*/ 107 h 333"/>
                <a:gd name="T90" fmla="*/ 393 w 302"/>
                <a:gd name="T91" fmla="*/ 153 h 333"/>
                <a:gd name="T92" fmla="*/ 387 w 302"/>
                <a:gd name="T93" fmla="*/ 229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prstDash val="solid"/>
              <a:round/>
              <a:headEnd/>
              <a:tailEnd/>
            </a:ln>
          </p:spPr>
          <p:txBody>
            <a:bodyPr/>
            <a:lstStyle/>
            <a:p>
              <a:endParaRPr lang="en-US"/>
            </a:p>
          </p:txBody>
        </p:sp>
        <p:sp>
          <p:nvSpPr>
            <p:cNvPr id="3338" name="Freeform 5479"/>
            <p:cNvSpPr>
              <a:spLocks/>
            </p:cNvSpPr>
            <p:nvPr/>
          </p:nvSpPr>
          <p:spPr bwMode="auto">
            <a:xfrm>
              <a:off x="2898" y="2830"/>
              <a:ext cx="207" cy="216"/>
            </a:xfrm>
            <a:custGeom>
              <a:avLst/>
              <a:gdLst>
                <a:gd name="T0" fmla="*/ 46 w 185"/>
                <a:gd name="T1" fmla="*/ 160 h 175"/>
                <a:gd name="T2" fmla="*/ 26 w 185"/>
                <a:gd name="T3" fmla="*/ 160 h 175"/>
                <a:gd name="T4" fmla="*/ 2 w 185"/>
                <a:gd name="T5" fmla="*/ 160 h 175"/>
                <a:gd name="T6" fmla="*/ 2 w 185"/>
                <a:gd name="T7" fmla="*/ 186 h 175"/>
                <a:gd name="T8" fmla="*/ 2 w 185"/>
                <a:gd name="T9" fmla="*/ 212 h 175"/>
                <a:gd name="T10" fmla="*/ 0 w 185"/>
                <a:gd name="T11" fmla="*/ 239 h 175"/>
                <a:gd name="T12" fmla="*/ 0 w 185"/>
                <a:gd name="T13" fmla="*/ 267 h 175"/>
                <a:gd name="T14" fmla="*/ 17 w 185"/>
                <a:gd name="T15" fmla="*/ 294 h 175"/>
                <a:gd name="T16" fmla="*/ 29 w 185"/>
                <a:gd name="T17" fmla="*/ 315 h 175"/>
                <a:gd name="T18" fmla="*/ 46 w 185"/>
                <a:gd name="T19" fmla="*/ 311 h 175"/>
                <a:gd name="T20" fmla="*/ 70 w 185"/>
                <a:gd name="T21" fmla="*/ 320 h 175"/>
                <a:gd name="T22" fmla="*/ 103 w 185"/>
                <a:gd name="T23" fmla="*/ 330 h 175"/>
                <a:gd name="T24" fmla="*/ 123 w 185"/>
                <a:gd name="T25" fmla="*/ 306 h 175"/>
                <a:gd name="T26" fmla="*/ 145 w 185"/>
                <a:gd name="T27" fmla="*/ 280 h 175"/>
                <a:gd name="T28" fmla="*/ 153 w 185"/>
                <a:gd name="T29" fmla="*/ 262 h 175"/>
                <a:gd name="T30" fmla="*/ 169 w 185"/>
                <a:gd name="T31" fmla="*/ 252 h 175"/>
                <a:gd name="T32" fmla="*/ 187 w 185"/>
                <a:gd name="T33" fmla="*/ 248 h 175"/>
                <a:gd name="T34" fmla="*/ 179 w 185"/>
                <a:gd name="T35" fmla="*/ 232 h 175"/>
                <a:gd name="T36" fmla="*/ 197 w 185"/>
                <a:gd name="T37" fmla="*/ 222 h 175"/>
                <a:gd name="T38" fmla="*/ 211 w 185"/>
                <a:gd name="T39" fmla="*/ 212 h 175"/>
                <a:gd name="T40" fmla="*/ 228 w 185"/>
                <a:gd name="T41" fmla="*/ 202 h 175"/>
                <a:gd name="T42" fmla="*/ 245 w 185"/>
                <a:gd name="T43" fmla="*/ 195 h 175"/>
                <a:gd name="T44" fmla="*/ 235 w 185"/>
                <a:gd name="T45" fmla="*/ 183 h 175"/>
                <a:gd name="T46" fmla="*/ 248 w 185"/>
                <a:gd name="T47" fmla="*/ 146 h 175"/>
                <a:gd name="T48" fmla="*/ 252 w 185"/>
                <a:gd name="T49" fmla="*/ 137 h 175"/>
                <a:gd name="T50" fmla="*/ 252 w 185"/>
                <a:gd name="T51" fmla="*/ 115 h 175"/>
                <a:gd name="T52" fmla="*/ 255 w 185"/>
                <a:gd name="T53" fmla="*/ 85 h 175"/>
                <a:gd name="T54" fmla="*/ 260 w 185"/>
                <a:gd name="T55" fmla="*/ 74 h 175"/>
                <a:gd name="T56" fmla="*/ 245 w 185"/>
                <a:gd name="T57" fmla="*/ 48 h 175"/>
                <a:gd name="T58" fmla="*/ 245 w 185"/>
                <a:gd name="T59" fmla="*/ 39 h 175"/>
                <a:gd name="T60" fmla="*/ 223 w 185"/>
                <a:gd name="T61" fmla="*/ 21 h 175"/>
                <a:gd name="T62" fmla="*/ 199 w 185"/>
                <a:gd name="T63" fmla="*/ 2 h 175"/>
                <a:gd name="T64" fmla="*/ 197 w 185"/>
                <a:gd name="T65" fmla="*/ 0 h 175"/>
                <a:gd name="T66" fmla="*/ 176 w 185"/>
                <a:gd name="T67" fmla="*/ 2 h 175"/>
                <a:gd name="T68" fmla="*/ 160 w 185"/>
                <a:gd name="T69" fmla="*/ 7 h 175"/>
                <a:gd name="T70" fmla="*/ 145 w 185"/>
                <a:gd name="T71" fmla="*/ 35 h 175"/>
                <a:gd name="T72" fmla="*/ 150 w 185"/>
                <a:gd name="T73" fmla="*/ 65 h 175"/>
                <a:gd name="T74" fmla="*/ 145 w 185"/>
                <a:gd name="T75" fmla="*/ 91 h 175"/>
                <a:gd name="T76" fmla="*/ 145 w 185"/>
                <a:gd name="T77" fmla="*/ 118 h 175"/>
                <a:gd name="T78" fmla="*/ 166 w 185"/>
                <a:gd name="T79" fmla="*/ 142 h 175"/>
                <a:gd name="T80" fmla="*/ 176 w 185"/>
                <a:gd name="T81" fmla="*/ 135 h 175"/>
                <a:gd name="T82" fmla="*/ 169 w 185"/>
                <a:gd name="T83" fmla="*/ 174 h 175"/>
                <a:gd name="T84" fmla="*/ 162 w 185"/>
                <a:gd name="T85" fmla="*/ 174 h 175"/>
                <a:gd name="T86" fmla="*/ 156 w 185"/>
                <a:gd name="T87" fmla="*/ 174 h 175"/>
                <a:gd name="T88" fmla="*/ 137 w 185"/>
                <a:gd name="T89" fmla="*/ 142 h 175"/>
                <a:gd name="T90" fmla="*/ 123 w 185"/>
                <a:gd name="T91" fmla="*/ 128 h 175"/>
                <a:gd name="T92" fmla="*/ 114 w 185"/>
                <a:gd name="T93" fmla="*/ 115 h 175"/>
                <a:gd name="T94" fmla="*/ 106 w 185"/>
                <a:gd name="T95" fmla="*/ 128 h 175"/>
                <a:gd name="T96" fmla="*/ 75 w 185"/>
                <a:gd name="T97" fmla="*/ 111 h 175"/>
                <a:gd name="T98" fmla="*/ 73 w 185"/>
                <a:gd name="T99" fmla="*/ 102 h 175"/>
                <a:gd name="T100" fmla="*/ 54 w 185"/>
                <a:gd name="T101" fmla="*/ 105 h 175"/>
                <a:gd name="T102" fmla="*/ 46 w 185"/>
                <a:gd name="T103" fmla="*/ 89 h 175"/>
                <a:gd name="T104" fmla="*/ 46 w 185"/>
                <a:gd name="T105" fmla="*/ 123 h 175"/>
                <a:gd name="T106" fmla="*/ 46 w 185"/>
                <a:gd name="T107" fmla="*/ 160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prstDash val="solid"/>
              <a:round/>
              <a:headEnd/>
              <a:tailEnd/>
            </a:ln>
          </p:spPr>
          <p:txBody>
            <a:bodyPr/>
            <a:lstStyle/>
            <a:p>
              <a:endParaRPr lang="en-US"/>
            </a:p>
          </p:txBody>
        </p:sp>
        <p:sp>
          <p:nvSpPr>
            <p:cNvPr id="3339" name="Freeform 5480"/>
            <p:cNvSpPr>
              <a:spLocks/>
            </p:cNvSpPr>
            <p:nvPr/>
          </p:nvSpPr>
          <p:spPr bwMode="auto">
            <a:xfrm>
              <a:off x="2955" y="2993"/>
              <a:ext cx="134" cy="150"/>
            </a:xfrm>
            <a:custGeom>
              <a:avLst/>
              <a:gdLst>
                <a:gd name="T0" fmla="*/ 83 w 120"/>
                <a:gd name="T1" fmla="*/ 222 h 121"/>
                <a:gd name="T2" fmla="*/ 75 w 120"/>
                <a:gd name="T3" fmla="*/ 217 h 121"/>
                <a:gd name="T4" fmla="*/ 58 w 120"/>
                <a:gd name="T5" fmla="*/ 201 h 121"/>
                <a:gd name="T6" fmla="*/ 49 w 120"/>
                <a:gd name="T7" fmla="*/ 175 h 121"/>
                <a:gd name="T8" fmla="*/ 46 w 120"/>
                <a:gd name="T9" fmla="*/ 161 h 121"/>
                <a:gd name="T10" fmla="*/ 44 w 120"/>
                <a:gd name="T11" fmla="*/ 159 h 121"/>
                <a:gd name="T12" fmla="*/ 26 w 120"/>
                <a:gd name="T13" fmla="*/ 139 h 121"/>
                <a:gd name="T14" fmla="*/ 12 w 120"/>
                <a:gd name="T15" fmla="*/ 109 h 121"/>
                <a:gd name="T16" fmla="*/ 0 w 120"/>
                <a:gd name="T17" fmla="*/ 72 h 121"/>
                <a:gd name="T18" fmla="*/ 32 w 120"/>
                <a:gd name="T19" fmla="*/ 82 h 121"/>
                <a:gd name="T20" fmla="*/ 52 w 120"/>
                <a:gd name="T21" fmla="*/ 58 h 121"/>
                <a:gd name="T22" fmla="*/ 75 w 120"/>
                <a:gd name="T23" fmla="*/ 32 h 121"/>
                <a:gd name="T24" fmla="*/ 83 w 120"/>
                <a:gd name="T25" fmla="*/ 14 h 121"/>
                <a:gd name="T26" fmla="*/ 98 w 120"/>
                <a:gd name="T27" fmla="*/ 2 h 121"/>
                <a:gd name="T28" fmla="*/ 116 w 120"/>
                <a:gd name="T29" fmla="*/ 0 h 121"/>
                <a:gd name="T30" fmla="*/ 116 w 120"/>
                <a:gd name="T31" fmla="*/ 14 h 121"/>
                <a:gd name="T32" fmla="*/ 126 w 120"/>
                <a:gd name="T33" fmla="*/ 14 h 121"/>
                <a:gd name="T34" fmla="*/ 145 w 120"/>
                <a:gd name="T35" fmla="*/ 26 h 121"/>
                <a:gd name="T36" fmla="*/ 168 w 120"/>
                <a:gd name="T37" fmla="*/ 37 h 121"/>
                <a:gd name="T38" fmla="*/ 168 w 120"/>
                <a:gd name="T39" fmla="*/ 82 h 121"/>
                <a:gd name="T40" fmla="*/ 164 w 120"/>
                <a:gd name="T41" fmla="*/ 109 h 121"/>
                <a:gd name="T42" fmla="*/ 164 w 120"/>
                <a:gd name="T43" fmla="*/ 139 h 121"/>
                <a:gd name="T44" fmla="*/ 157 w 120"/>
                <a:gd name="T45" fmla="*/ 167 h 121"/>
                <a:gd name="T46" fmla="*/ 154 w 120"/>
                <a:gd name="T47" fmla="*/ 193 h 121"/>
                <a:gd name="T48" fmla="*/ 138 w 120"/>
                <a:gd name="T49" fmla="*/ 212 h 121"/>
                <a:gd name="T50" fmla="*/ 126 w 120"/>
                <a:gd name="T51" fmla="*/ 231 h 121"/>
                <a:gd name="T52" fmla="*/ 105 w 120"/>
                <a:gd name="T53" fmla="*/ 224 h 121"/>
                <a:gd name="T54" fmla="*/ 85 w 120"/>
                <a:gd name="T55" fmla="*/ 224 h 121"/>
                <a:gd name="T56" fmla="*/ 83 w 120"/>
                <a:gd name="T57" fmla="*/ 222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prstDash val="solid"/>
              <a:round/>
              <a:headEnd/>
              <a:tailEnd/>
            </a:ln>
          </p:spPr>
          <p:txBody>
            <a:bodyPr/>
            <a:lstStyle/>
            <a:p>
              <a:endParaRPr lang="en-US"/>
            </a:p>
          </p:txBody>
        </p:sp>
        <p:sp>
          <p:nvSpPr>
            <p:cNvPr id="3340" name="Freeform 5481"/>
            <p:cNvSpPr>
              <a:spLocks/>
            </p:cNvSpPr>
            <p:nvPr/>
          </p:nvSpPr>
          <p:spPr bwMode="auto">
            <a:xfrm>
              <a:off x="1540" y="3315"/>
              <a:ext cx="84" cy="105"/>
            </a:xfrm>
            <a:custGeom>
              <a:avLst/>
              <a:gdLst>
                <a:gd name="T0" fmla="*/ 101 w 76"/>
                <a:gd name="T1" fmla="*/ 80 h 85"/>
                <a:gd name="T2" fmla="*/ 80 w 76"/>
                <a:gd name="T3" fmla="*/ 58 h 85"/>
                <a:gd name="T4" fmla="*/ 59 w 76"/>
                <a:gd name="T5" fmla="*/ 35 h 85"/>
                <a:gd name="T6" fmla="*/ 42 w 76"/>
                <a:gd name="T7" fmla="*/ 26 h 85"/>
                <a:gd name="T8" fmla="*/ 39 w 76"/>
                <a:gd name="T9" fmla="*/ 26 h 85"/>
                <a:gd name="T10" fmla="*/ 13 w 76"/>
                <a:gd name="T11" fmla="*/ 0 h 85"/>
                <a:gd name="T12" fmla="*/ 0 w 76"/>
                <a:gd name="T13" fmla="*/ 0 h 85"/>
                <a:gd name="T14" fmla="*/ 0 w 76"/>
                <a:gd name="T15" fmla="*/ 2 h 85"/>
                <a:gd name="T16" fmla="*/ 0 w 76"/>
                <a:gd name="T17" fmla="*/ 40 h 85"/>
                <a:gd name="T18" fmla="*/ 0 w 76"/>
                <a:gd name="T19" fmla="*/ 75 h 85"/>
                <a:gd name="T20" fmla="*/ 0 w 76"/>
                <a:gd name="T21" fmla="*/ 80 h 85"/>
                <a:gd name="T22" fmla="*/ 0 w 76"/>
                <a:gd name="T23" fmla="*/ 106 h 85"/>
                <a:gd name="T24" fmla="*/ 10 w 76"/>
                <a:gd name="T25" fmla="*/ 135 h 85"/>
                <a:gd name="T26" fmla="*/ 35 w 76"/>
                <a:gd name="T27" fmla="*/ 151 h 85"/>
                <a:gd name="T28" fmla="*/ 70 w 76"/>
                <a:gd name="T29" fmla="*/ 161 h 85"/>
                <a:gd name="T30" fmla="*/ 86 w 76"/>
                <a:gd name="T31" fmla="*/ 147 h 85"/>
                <a:gd name="T32" fmla="*/ 103 w 76"/>
                <a:gd name="T33" fmla="*/ 121 h 85"/>
                <a:gd name="T34" fmla="*/ 95 w 76"/>
                <a:gd name="T35" fmla="*/ 95 h 85"/>
                <a:gd name="T36" fmla="*/ 101 w 76"/>
                <a:gd name="T37" fmla="*/ 80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prstDash val="solid"/>
              <a:round/>
              <a:headEnd/>
              <a:tailEnd/>
            </a:ln>
          </p:spPr>
          <p:txBody>
            <a:bodyPr/>
            <a:lstStyle/>
            <a:p>
              <a:endParaRPr lang="en-US"/>
            </a:p>
          </p:txBody>
        </p:sp>
        <p:sp>
          <p:nvSpPr>
            <p:cNvPr id="3341" name="Freeform 5482"/>
            <p:cNvSpPr>
              <a:spLocks/>
            </p:cNvSpPr>
            <p:nvPr/>
          </p:nvSpPr>
          <p:spPr bwMode="auto">
            <a:xfrm>
              <a:off x="1329" y="3128"/>
              <a:ext cx="269" cy="670"/>
            </a:xfrm>
            <a:custGeom>
              <a:avLst/>
              <a:gdLst>
                <a:gd name="T0" fmla="*/ 189 w 241"/>
                <a:gd name="T1" fmla="*/ 651 h 541"/>
                <a:gd name="T2" fmla="*/ 181 w 241"/>
                <a:gd name="T3" fmla="*/ 692 h 541"/>
                <a:gd name="T4" fmla="*/ 196 w 241"/>
                <a:gd name="T5" fmla="*/ 695 h 541"/>
                <a:gd name="T6" fmla="*/ 206 w 241"/>
                <a:gd name="T7" fmla="*/ 715 h 541"/>
                <a:gd name="T8" fmla="*/ 183 w 241"/>
                <a:gd name="T9" fmla="*/ 708 h 541"/>
                <a:gd name="T10" fmla="*/ 183 w 241"/>
                <a:gd name="T11" fmla="*/ 744 h 541"/>
                <a:gd name="T12" fmla="*/ 183 w 241"/>
                <a:gd name="T13" fmla="*/ 784 h 541"/>
                <a:gd name="T14" fmla="*/ 161 w 241"/>
                <a:gd name="T15" fmla="*/ 836 h 541"/>
                <a:gd name="T16" fmla="*/ 204 w 241"/>
                <a:gd name="T17" fmla="*/ 867 h 541"/>
                <a:gd name="T18" fmla="*/ 204 w 241"/>
                <a:gd name="T19" fmla="*/ 885 h 541"/>
                <a:gd name="T20" fmla="*/ 183 w 241"/>
                <a:gd name="T21" fmla="*/ 929 h 541"/>
                <a:gd name="T22" fmla="*/ 171 w 241"/>
                <a:gd name="T23" fmla="*/ 947 h 541"/>
                <a:gd name="T24" fmla="*/ 174 w 241"/>
                <a:gd name="T25" fmla="*/ 962 h 541"/>
                <a:gd name="T26" fmla="*/ 169 w 241"/>
                <a:gd name="T27" fmla="*/ 985 h 541"/>
                <a:gd name="T28" fmla="*/ 171 w 241"/>
                <a:gd name="T29" fmla="*/ 1004 h 541"/>
                <a:gd name="T30" fmla="*/ 196 w 241"/>
                <a:gd name="T31" fmla="*/ 1028 h 541"/>
                <a:gd name="T32" fmla="*/ 125 w 241"/>
                <a:gd name="T33" fmla="*/ 1011 h 541"/>
                <a:gd name="T34" fmla="*/ 100 w 241"/>
                <a:gd name="T35" fmla="*/ 973 h 541"/>
                <a:gd name="T36" fmla="*/ 73 w 241"/>
                <a:gd name="T37" fmla="*/ 929 h 541"/>
                <a:gd name="T38" fmla="*/ 83 w 241"/>
                <a:gd name="T39" fmla="*/ 862 h 541"/>
                <a:gd name="T40" fmla="*/ 75 w 241"/>
                <a:gd name="T41" fmla="*/ 804 h 541"/>
                <a:gd name="T42" fmla="*/ 63 w 241"/>
                <a:gd name="T43" fmla="*/ 780 h 541"/>
                <a:gd name="T44" fmla="*/ 60 w 241"/>
                <a:gd name="T45" fmla="*/ 758 h 541"/>
                <a:gd name="T46" fmla="*/ 39 w 241"/>
                <a:gd name="T47" fmla="*/ 703 h 541"/>
                <a:gd name="T48" fmla="*/ 29 w 241"/>
                <a:gd name="T49" fmla="*/ 632 h 541"/>
                <a:gd name="T50" fmla="*/ 33 w 241"/>
                <a:gd name="T51" fmla="*/ 580 h 541"/>
                <a:gd name="T52" fmla="*/ 23 w 241"/>
                <a:gd name="T53" fmla="*/ 531 h 541"/>
                <a:gd name="T54" fmla="*/ 26 w 241"/>
                <a:gd name="T55" fmla="*/ 481 h 541"/>
                <a:gd name="T56" fmla="*/ 26 w 241"/>
                <a:gd name="T57" fmla="*/ 412 h 541"/>
                <a:gd name="T58" fmla="*/ 10 w 241"/>
                <a:gd name="T59" fmla="*/ 364 h 541"/>
                <a:gd name="T60" fmla="*/ 0 w 241"/>
                <a:gd name="T61" fmla="*/ 313 h 541"/>
                <a:gd name="T62" fmla="*/ 2 w 241"/>
                <a:gd name="T63" fmla="*/ 270 h 541"/>
                <a:gd name="T64" fmla="*/ 10 w 241"/>
                <a:gd name="T65" fmla="*/ 214 h 541"/>
                <a:gd name="T66" fmla="*/ 26 w 241"/>
                <a:gd name="T67" fmla="*/ 175 h 541"/>
                <a:gd name="T68" fmla="*/ 17 w 241"/>
                <a:gd name="T69" fmla="*/ 109 h 541"/>
                <a:gd name="T70" fmla="*/ 39 w 241"/>
                <a:gd name="T71" fmla="*/ 77 h 541"/>
                <a:gd name="T72" fmla="*/ 39 w 241"/>
                <a:gd name="T73" fmla="*/ 40 h 541"/>
                <a:gd name="T74" fmla="*/ 60 w 241"/>
                <a:gd name="T75" fmla="*/ 9 h 541"/>
                <a:gd name="T76" fmla="*/ 96 w 241"/>
                <a:gd name="T77" fmla="*/ 31 h 541"/>
                <a:gd name="T78" fmla="*/ 128 w 241"/>
                <a:gd name="T79" fmla="*/ 9 h 541"/>
                <a:gd name="T80" fmla="*/ 154 w 241"/>
                <a:gd name="T81" fmla="*/ 43 h 541"/>
                <a:gd name="T82" fmla="*/ 194 w 241"/>
                <a:gd name="T83" fmla="*/ 85 h 541"/>
                <a:gd name="T84" fmla="*/ 230 w 241"/>
                <a:gd name="T85" fmla="*/ 111 h 541"/>
                <a:gd name="T86" fmla="*/ 240 w 241"/>
                <a:gd name="T87" fmla="*/ 159 h 541"/>
                <a:gd name="T88" fmla="*/ 260 w 241"/>
                <a:gd name="T89" fmla="*/ 192 h 541"/>
                <a:gd name="T90" fmla="*/ 299 w 241"/>
                <a:gd name="T91" fmla="*/ 188 h 541"/>
                <a:gd name="T92" fmla="*/ 313 w 241"/>
                <a:gd name="T93" fmla="*/ 129 h 541"/>
                <a:gd name="T94" fmla="*/ 335 w 241"/>
                <a:gd name="T95" fmla="*/ 175 h 541"/>
                <a:gd name="T96" fmla="*/ 309 w 241"/>
                <a:gd name="T97" fmla="*/ 207 h 541"/>
                <a:gd name="T98" fmla="*/ 287 w 241"/>
                <a:gd name="T99" fmla="*/ 246 h 541"/>
                <a:gd name="T100" fmla="*/ 263 w 241"/>
                <a:gd name="T101" fmla="*/ 287 h 541"/>
                <a:gd name="T102" fmla="*/ 263 w 241"/>
                <a:gd name="T103" fmla="*/ 327 h 541"/>
                <a:gd name="T104" fmla="*/ 263 w 241"/>
                <a:gd name="T105" fmla="*/ 385 h 541"/>
                <a:gd name="T106" fmla="*/ 270 w 241"/>
                <a:gd name="T107" fmla="*/ 438 h 541"/>
                <a:gd name="T108" fmla="*/ 299 w 241"/>
                <a:gd name="T109" fmla="*/ 488 h 541"/>
                <a:gd name="T110" fmla="*/ 307 w 241"/>
                <a:gd name="T111" fmla="*/ 534 h 541"/>
                <a:gd name="T112" fmla="*/ 279 w 241"/>
                <a:gd name="T113" fmla="*/ 571 h 541"/>
                <a:gd name="T114" fmla="*/ 243 w 241"/>
                <a:gd name="T115" fmla="*/ 580 h 541"/>
                <a:gd name="T116" fmla="*/ 211 w 241"/>
                <a:gd name="T117" fmla="*/ 583 h 541"/>
                <a:gd name="T118" fmla="*/ 219 w 241"/>
                <a:gd name="T119" fmla="*/ 637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prstDash val="solid"/>
              <a:round/>
              <a:headEnd/>
              <a:tailEnd/>
            </a:ln>
          </p:spPr>
          <p:txBody>
            <a:bodyPr/>
            <a:lstStyle/>
            <a:p>
              <a:endParaRPr lang="en-US"/>
            </a:p>
          </p:txBody>
        </p:sp>
        <p:sp>
          <p:nvSpPr>
            <p:cNvPr id="3342" name="Freeform 5483"/>
            <p:cNvSpPr>
              <a:spLocks/>
            </p:cNvSpPr>
            <p:nvPr/>
          </p:nvSpPr>
          <p:spPr bwMode="auto">
            <a:xfrm>
              <a:off x="1327" y="3572"/>
              <a:ext cx="12" cy="33"/>
            </a:xfrm>
            <a:custGeom>
              <a:avLst/>
              <a:gdLst>
                <a:gd name="T0" fmla="*/ 4 w 11"/>
                <a:gd name="T1" fmla="*/ 0 h 26"/>
                <a:gd name="T2" fmla="*/ 0 w 11"/>
                <a:gd name="T3" fmla="*/ 0 h 26"/>
                <a:gd name="T4" fmla="*/ 10 w 11"/>
                <a:gd name="T5" fmla="*/ 53 h 26"/>
                <a:gd name="T6" fmla="*/ 12 w 11"/>
                <a:gd name="T7" fmla="*/ 48 h 26"/>
                <a:gd name="T8" fmla="*/ 14 w 11"/>
                <a:gd name="T9" fmla="*/ 38 h 26"/>
                <a:gd name="T10" fmla="*/ 12 w 11"/>
                <a:gd name="T11" fmla="*/ 14 h 26"/>
                <a:gd name="T12" fmla="*/ 12 w 11"/>
                <a:gd name="T13" fmla="*/ 14 h 26"/>
                <a:gd name="T14" fmla="*/ 4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343" name="Freeform 5484"/>
            <p:cNvSpPr>
              <a:spLocks/>
            </p:cNvSpPr>
            <p:nvPr/>
          </p:nvSpPr>
          <p:spPr bwMode="auto">
            <a:xfrm>
              <a:off x="1357" y="3722"/>
              <a:ext cx="17" cy="26"/>
            </a:xfrm>
            <a:custGeom>
              <a:avLst/>
              <a:gdLst>
                <a:gd name="T0" fmla="*/ 13 w 14"/>
                <a:gd name="T1" fmla="*/ 0 h 21"/>
                <a:gd name="T2" fmla="*/ 0 w 14"/>
                <a:gd name="T3" fmla="*/ 17 h 21"/>
                <a:gd name="T4" fmla="*/ 13 w 14"/>
                <a:gd name="T5" fmla="*/ 37 h 21"/>
                <a:gd name="T6" fmla="*/ 25 w 14"/>
                <a:gd name="T7" fmla="*/ 40 h 21"/>
                <a:gd name="T8" fmla="*/ 25 w 14"/>
                <a:gd name="T9" fmla="*/ 26 h 21"/>
                <a:gd name="T10" fmla="*/ 13 w 14"/>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344" name="Freeform 5485"/>
            <p:cNvSpPr>
              <a:spLocks/>
            </p:cNvSpPr>
            <p:nvPr/>
          </p:nvSpPr>
          <p:spPr bwMode="auto">
            <a:xfrm>
              <a:off x="1091" y="2616"/>
              <a:ext cx="100" cy="143"/>
            </a:xfrm>
            <a:custGeom>
              <a:avLst/>
              <a:gdLst>
                <a:gd name="T0" fmla="*/ 0 w 90"/>
                <a:gd name="T1" fmla="*/ 89 h 116"/>
                <a:gd name="T2" fmla="*/ 2 w 90"/>
                <a:gd name="T3" fmla="*/ 120 h 116"/>
                <a:gd name="T4" fmla="*/ 0 w 90"/>
                <a:gd name="T5" fmla="*/ 129 h 116"/>
                <a:gd name="T6" fmla="*/ 16 w 90"/>
                <a:gd name="T7" fmla="*/ 133 h 116"/>
                <a:gd name="T8" fmla="*/ 20 w 90"/>
                <a:gd name="T9" fmla="*/ 129 h 116"/>
                <a:gd name="T10" fmla="*/ 23 w 90"/>
                <a:gd name="T11" fmla="*/ 133 h 116"/>
                <a:gd name="T12" fmla="*/ 23 w 90"/>
                <a:gd name="T13" fmla="*/ 155 h 116"/>
                <a:gd name="T14" fmla="*/ 13 w 90"/>
                <a:gd name="T15" fmla="*/ 164 h 116"/>
                <a:gd name="T16" fmla="*/ 13 w 90"/>
                <a:gd name="T17" fmla="*/ 182 h 116"/>
                <a:gd name="T18" fmla="*/ 10 w 90"/>
                <a:gd name="T19" fmla="*/ 195 h 116"/>
                <a:gd name="T20" fmla="*/ 16 w 90"/>
                <a:gd name="T21" fmla="*/ 195 h 116"/>
                <a:gd name="T22" fmla="*/ 42 w 90"/>
                <a:gd name="T23" fmla="*/ 217 h 116"/>
                <a:gd name="T24" fmla="*/ 49 w 90"/>
                <a:gd name="T25" fmla="*/ 203 h 116"/>
                <a:gd name="T26" fmla="*/ 49 w 90"/>
                <a:gd name="T27" fmla="*/ 191 h 116"/>
                <a:gd name="T28" fmla="*/ 54 w 90"/>
                <a:gd name="T29" fmla="*/ 178 h 116"/>
                <a:gd name="T30" fmla="*/ 59 w 90"/>
                <a:gd name="T31" fmla="*/ 155 h 116"/>
                <a:gd name="T32" fmla="*/ 59 w 90"/>
                <a:gd name="T33" fmla="*/ 155 h 116"/>
                <a:gd name="T34" fmla="*/ 59 w 90"/>
                <a:gd name="T35" fmla="*/ 164 h 116"/>
                <a:gd name="T36" fmla="*/ 64 w 90"/>
                <a:gd name="T37" fmla="*/ 164 h 116"/>
                <a:gd name="T38" fmla="*/ 62 w 90"/>
                <a:gd name="T39" fmla="*/ 155 h 116"/>
                <a:gd name="T40" fmla="*/ 69 w 90"/>
                <a:gd name="T41" fmla="*/ 150 h 116"/>
                <a:gd name="T42" fmla="*/ 81 w 90"/>
                <a:gd name="T43" fmla="*/ 143 h 116"/>
                <a:gd name="T44" fmla="*/ 103 w 90"/>
                <a:gd name="T45" fmla="*/ 120 h 116"/>
                <a:gd name="T46" fmla="*/ 116 w 90"/>
                <a:gd name="T47" fmla="*/ 84 h 116"/>
                <a:gd name="T48" fmla="*/ 123 w 90"/>
                <a:gd name="T49" fmla="*/ 84 h 116"/>
                <a:gd name="T50" fmla="*/ 113 w 90"/>
                <a:gd name="T51" fmla="*/ 53 h 116"/>
                <a:gd name="T52" fmla="*/ 121 w 90"/>
                <a:gd name="T53" fmla="*/ 53 h 116"/>
                <a:gd name="T54" fmla="*/ 98 w 90"/>
                <a:gd name="T55" fmla="*/ 35 h 116"/>
                <a:gd name="T56" fmla="*/ 74 w 90"/>
                <a:gd name="T57" fmla="*/ 35 h 116"/>
                <a:gd name="T58" fmla="*/ 62 w 90"/>
                <a:gd name="T59" fmla="*/ 18 h 116"/>
                <a:gd name="T60" fmla="*/ 42 w 90"/>
                <a:gd name="T61" fmla="*/ 0 h 116"/>
                <a:gd name="T62" fmla="*/ 36 w 90"/>
                <a:gd name="T63" fmla="*/ 14 h 116"/>
                <a:gd name="T64" fmla="*/ 16 w 90"/>
                <a:gd name="T65" fmla="*/ 26 h 116"/>
                <a:gd name="T66" fmla="*/ 10 w 90"/>
                <a:gd name="T67" fmla="*/ 53 h 116"/>
                <a:gd name="T68" fmla="*/ 10 w 90"/>
                <a:gd name="T69" fmla="*/ 67 h 116"/>
                <a:gd name="T70" fmla="*/ 0 w 90"/>
                <a:gd name="T71" fmla="*/ 89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prstDash val="solid"/>
              <a:round/>
              <a:headEnd/>
              <a:tailEnd/>
            </a:ln>
          </p:spPr>
          <p:txBody>
            <a:bodyPr/>
            <a:lstStyle/>
            <a:p>
              <a:endParaRPr lang="en-US"/>
            </a:p>
          </p:txBody>
        </p:sp>
        <p:sp>
          <p:nvSpPr>
            <p:cNvPr id="3345" name="Freeform 5486"/>
            <p:cNvSpPr>
              <a:spLocks/>
            </p:cNvSpPr>
            <p:nvPr/>
          </p:nvSpPr>
          <p:spPr bwMode="auto">
            <a:xfrm>
              <a:off x="903" y="2647"/>
              <a:ext cx="11" cy="22"/>
            </a:xfrm>
            <a:custGeom>
              <a:avLst/>
              <a:gdLst>
                <a:gd name="T0" fmla="*/ 0 w 10"/>
                <a:gd name="T1" fmla="*/ 0 h 17"/>
                <a:gd name="T2" fmla="*/ 10 w 10"/>
                <a:gd name="T3" fmla="*/ 22 h 17"/>
                <a:gd name="T4" fmla="*/ 0 w 10"/>
                <a:gd name="T5" fmla="*/ 30 h 17"/>
                <a:gd name="T6" fmla="*/ 13 w 10"/>
                <a:gd name="T7" fmla="*/ 36 h 17"/>
                <a:gd name="T8" fmla="*/ 8 w 10"/>
                <a:gd name="T9" fmla="*/ 0 h 17"/>
                <a:gd name="T10" fmla="*/ 0 w 10"/>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3346" name="Freeform 5487"/>
            <p:cNvSpPr>
              <a:spLocks/>
            </p:cNvSpPr>
            <p:nvPr/>
          </p:nvSpPr>
          <p:spPr bwMode="auto">
            <a:xfrm>
              <a:off x="1104" y="2709"/>
              <a:ext cx="5" cy="3"/>
            </a:xfrm>
            <a:custGeom>
              <a:avLst/>
              <a:gdLst>
                <a:gd name="T0" fmla="*/ 5 w 5"/>
                <a:gd name="T1" fmla="*/ 0 h 2"/>
                <a:gd name="T2" fmla="*/ 0 w 5"/>
                <a:gd name="T3" fmla="*/ 8 h 2"/>
                <a:gd name="T4" fmla="*/ 0 w 5"/>
                <a:gd name="T5" fmla="*/ 0 h 2"/>
                <a:gd name="T6" fmla="*/ 5 w 5"/>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0"/>
                  </a:moveTo>
                  <a:lnTo>
                    <a:pt x="0" y="2"/>
                  </a:ln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3347" name="Freeform 5488"/>
            <p:cNvSpPr>
              <a:spLocks/>
            </p:cNvSpPr>
            <p:nvPr/>
          </p:nvSpPr>
          <p:spPr bwMode="auto">
            <a:xfrm>
              <a:off x="918" y="2660"/>
              <a:ext cx="8" cy="2"/>
            </a:xfrm>
            <a:custGeom>
              <a:avLst/>
              <a:gdLst>
                <a:gd name="T0" fmla="*/ 10 w 7"/>
                <a:gd name="T1" fmla="*/ 2 h 2"/>
                <a:gd name="T2" fmla="*/ 8 w 7"/>
                <a:gd name="T3" fmla="*/ 2 h 2"/>
                <a:gd name="T4" fmla="*/ 0 w 7"/>
                <a:gd name="T5" fmla="*/ 0 h 2"/>
                <a:gd name="T6" fmla="*/ 1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2"/>
                  </a:moveTo>
                  <a:lnTo>
                    <a:pt x="5" y="2"/>
                  </a:ln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3348" name="Freeform 5489"/>
            <p:cNvSpPr>
              <a:spLocks/>
            </p:cNvSpPr>
            <p:nvPr/>
          </p:nvSpPr>
          <p:spPr bwMode="auto">
            <a:xfrm>
              <a:off x="1084" y="2647"/>
              <a:ext cx="230" cy="408"/>
            </a:xfrm>
            <a:custGeom>
              <a:avLst/>
              <a:gdLst>
                <a:gd name="T0" fmla="*/ 277 w 206"/>
                <a:gd name="T1" fmla="*/ 492 h 329"/>
                <a:gd name="T2" fmla="*/ 279 w 206"/>
                <a:gd name="T3" fmla="*/ 551 h 329"/>
                <a:gd name="T4" fmla="*/ 277 w 206"/>
                <a:gd name="T5" fmla="*/ 582 h 329"/>
                <a:gd name="T6" fmla="*/ 270 w 206"/>
                <a:gd name="T7" fmla="*/ 609 h 329"/>
                <a:gd name="T8" fmla="*/ 260 w 206"/>
                <a:gd name="T9" fmla="*/ 628 h 329"/>
                <a:gd name="T10" fmla="*/ 238 w 206"/>
                <a:gd name="T11" fmla="*/ 590 h 329"/>
                <a:gd name="T12" fmla="*/ 199 w 206"/>
                <a:gd name="T13" fmla="*/ 564 h 329"/>
                <a:gd name="T14" fmla="*/ 162 w 206"/>
                <a:gd name="T15" fmla="*/ 532 h 329"/>
                <a:gd name="T16" fmla="*/ 122 w 206"/>
                <a:gd name="T17" fmla="*/ 482 h 329"/>
                <a:gd name="T18" fmla="*/ 108 w 206"/>
                <a:gd name="T19" fmla="*/ 423 h 329"/>
                <a:gd name="T20" fmla="*/ 83 w 206"/>
                <a:gd name="T21" fmla="*/ 366 h 329"/>
                <a:gd name="T22" fmla="*/ 63 w 206"/>
                <a:gd name="T23" fmla="*/ 320 h 329"/>
                <a:gd name="T24" fmla="*/ 46 w 206"/>
                <a:gd name="T25" fmla="*/ 268 h 329"/>
                <a:gd name="T26" fmla="*/ 21 w 206"/>
                <a:gd name="T27" fmla="*/ 224 h 329"/>
                <a:gd name="T28" fmla="*/ 8 w 206"/>
                <a:gd name="T29" fmla="*/ 198 h 329"/>
                <a:gd name="T30" fmla="*/ 10 w 206"/>
                <a:gd name="T31" fmla="*/ 135 h 329"/>
                <a:gd name="T32" fmla="*/ 21 w 206"/>
                <a:gd name="T33" fmla="*/ 135 h 329"/>
                <a:gd name="T34" fmla="*/ 23 w 206"/>
                <a:gd name="T35" fmla="*/ 149 h 329"/>
                <a:gd name="T36" fmla="*/ 57 w 206"/>
                <a:gd name="T37" fmla="*/ 159 h 329"/>
                <a:gd name="T38" fmla="*/ 63 w 206"/>
                <a:gd name="T39" fmla="*/ 133 h 329"/>
                <a:gd name="T40" fmla="*/ 67 w 206"/>
                <a:gd name="T41" fmla="*/ 109 h 329"/>
                <a:gd name="T42" fmla="*/ 73 w 206"/>
                <a:gd name="T43" fmla="*/ 118 h 329"/>
                <a:gd name="T44" fmla="*/ 76 w 206"/>
                <a:gd name="T45" fmla="*/ 103 h 329"/>
                <a:gd name="T46" fmla="*/ 112 w 206"/>
                <a:gd name="T47" fmla="*/ 72 h 329"/>
                <a:gd name="T48" fmla="*/ 132 w 206"/>
                <a:gd name="T49" fmla="*/ 37 h 329"/>
                <a:gd name="T50" fmla="*/ 130 w 206"/>
                <a:gd name="T51" fmla="*/ 2 h 329"/>
                <a:gd name="T52" fmla="*/ 142 w 206"/>
                <a:gd name="T53" fmla="*/ 19 h 329"/>
                <a:gd name="T54" fmla="*/ 171 w 206"/>
                <a:gd name="T55" fmla="*/ 63 h 329"/>
                <a:gd name="T56" fmla="*/ 204 w 206"/>
                <a:gd name="T57" fmla="*/ 82 h 329"/>
                <a:gd name="T58" fmla="*/ 243 w 206"/>
                <a:gd name="T59" fmla="*/ 89 h 329"/>
                <a:gd name="T60" fmla="*/ 248 w 206"/>
                <a:gd name="T61" fmla="*/ 145 h 329"/>
                <a:gd name="T62" fmla="*/ 222 w 206"/>
                <a:gd name="T63" fmla="*/ 149 h 329"/>
                <a:gd name="T64" fmla="*/ 189 w 206"/>
                <a:gd name="T65" fmla="*/ 172 h 329"/>
                <a:gd name="T66" fmla="*/ 175 w 206"/>
                <a:gd name="T67" fmla="*/ 224 h 329"/>
                <a:gd name="T68" fmla="*/ 175 w 206"/>
                <a:gd name="T69" fmla="*/ 275 h 329"/>
                <a:gd name="T70" fmla="*/ 181 w 206"/>
                <a:gd name="T71" fmla="*/ 320 h 329"/>
                <a:gd name="T72" fmla="*/ 204 w 206"/>
                <a:gd name="T73" fmla="*/ 334 h 329"/>
                <a:gd name="T74" fmla="*/ 238 w 206"/>
                <a:gd name="T75" fmla="*/ 325 h 329"/>
                <a:gd name="T76" fmla="*/ 240 w 206"/>
                <a:gd name="T77" fmla="*/ 373 h 329"/>
                <a:gd name="T78" fmla="*/ 275 w 206"/>
                <a:gd name="T79" fmla="*/ 399 h 329"/>
                <a:gd name="T80" fmla="*/ 279 w 206"/>
                <a:gd name="T81" fmla="*/ 434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prstDash val="solid"/>
              <a:round/>
              <a:headEnd/>
              <a:tailEnd/>
            </a:ln>
          </p:spPr>
          <p:txBody>
            <a:bodyPr/>
            <a:lstStyle/>
            <a:p>
              <a:endParaRPr lang="en-US"/>
            </a:p>
          </p:txBody>
        </p:sp>
        <p:sp>
          <p:nvSpPr>
            <p:cNvPr id="3349" name="Freeform 5490"/>
            <p:cNvSpPr>
              <a:spLocks/>
            </p:cNvSpPr>
            <p:nvPr/>
          </p:nvSpPr>
          <p:spPr bwMode="auto">
            <a:xfrm>
              <a:off x="3714" y="1474"/>
              <a:ext cx="900" cy="726"/>
            </a:xfrm>
            <a:custGeom>
              <a:avLst/>
              <a:gdLst>
                <a:gd name="T0" fmla="*/ 442 w 804"/>
                <a:gd name="T1" fmla="*/ 850 h 586"/>
                <a:gd name="T2" fmla="*/ 348 w 804"/>
                <a:gd name="T3" fmla="*/ 854 h 586"/>
                <a:gd name="T4" fmla="*/ 280 w 804"/>
                <a:gd name="T5" fmla="*/ 810 h 586"/>
                <a:gd name="T6" fmla="*/ 212 w 804"/>
                <a:gd name="T7" fmla="*/ 778 h 586"/>
                <a:gd name="T8" fmla="*/ 163 w 804"/>
                <a:gd name="T9" fmla="*/ 699 h 586"/>
                <a:gd name="T10" fmla="*/ 146 w 804"/>
                <a:gd name="T11" fmla="*/ 634 h 586"/>
                <a:gd name="T12" fmla="*/ 119 w 804"/>
                <a:gd name="T13" fmla="*/ 603 h 586"/>
                <a:gd name="T14" fmla="*/ 34 w 804"/>
                <a:gd name="T15" fmla="*/ 550 h 586"/>
                <a:gd name="T16" fmla="*/ 12 w 804"/>
                <a:gd name="T17" fmla="*/ 494 h 586"/>
                <a:gd name="T18" fmla="*/ 46 w 804"/>
                <a:gd name="T19" fmla="*/ 436 h 586"/>
                <a:gd name="T20" fmla="*/ 106 w 804"/>
                <a:gd name="T21" fmla="*/ 356 h 586"/>
                <a:gd name="T22" fmla="*/ 81 w 804"/>
                <a:gd name="T23" fmla="*/ 284 h 586"/>
                <a:gd name="T24" fmla="*/ 116 w 804"/>
                <a:gd name="T25" fmla="*/ 201 h 586"/>
                <a:gd name="T26" fmla="*/ 176 w 804"/>
                <a:gd name="T27" fmla="*/ 144 h 586"/>
                <a:gd name="T28" fmla="*/ 245 w 804"/>
                <a:gd name="T29" fmla="*/ 185 h 586"/>
                <a:gd name="T30" fmla="*/ 336 w 804"/>
                <a:gd name="T31" fmla="*/ 279 h 586"/>
                <a:gd name="T32" fmla="*/ 458 w 804"/>
                <a:gd name="T33" fmla="*/ 356 h 586"/>
                <a:gd name="T34" fmla="*/ 578 w 804"/>
                <a:gd name="T35" fmla="*/ 379 h 586"/>
                <a:gd name="T36" fmla="*/ 671 w 804"/>
                <a:gd name="T37" fmla="*/ 368 h 586"/>
                <a:gd name="T38" fmla="*/ 714 w 804"/>
                <a:gd name="T39" fmla="*/ 274 h 586"/>
                <a:gd name="T40" fmla="*/ 809 w 804"/>
                <a:gd name="T41" fmla="*/ 224 h 586"/>
                <a:gd name="T42" fmla="*/ 777 w 804"/>
                <a:gd name="T43" fmla="*/ 185 h 586"/>
                <a:gd name="T44" fmla="*/ 737 w 804"/>
                <a:gd name="T45" fmla="*/ 118 h 586"/>
                <a:gd name="T46" fmla="*/ 760 w 804"/>
                <a:gd name="T47" fmla="*/ 26 h 586"/>
                <a:gd name="T48" fmla="*/ 862 w 804"/>
                <a:gd name="T49" fmla="*/ 24 h 586"/>
                <a:gd name="T50" fmla="*/ 965 w 804"/>
                <a:gd name="T51" fmla="*/ 130 h 586"/>
                <a:gd name="T52" fmla="*/ 1108 w 804"/>
                <a:gd name="T53" fmla="*/ 167 h 586"/>
                <a:gd name="T54" fmla="*/ 1095 w 804"/>
                <a:gd name="T55" fmla="*/ 287 h 586"/>
                <a:gd name="T56" fmla="*/ 1098 w 804"/>
                <a:gd name="T57" fmla="*/ 346 h 586"/>
                <a:gd name="T58" fmla="*/ 1061 w 804"/>
                <a:gd name="T59" fmla="*/ 391 h 586"/>
                <a:gd name="T60" fmla="*/ 1006 w 804"/>
                <a:gd name="T61" fmla="*/ 468 h 586"/>
                <a:gd name="T62" fmla="*/ 975 w 804"/>
                <a:gd name="T63" fmla="*/ 429 h 586"/>
                <a:gd name="T64" fmla="*/ 916 w 804"/>
                <a:gd name="T65" fmla="*/ 477 h 586"/>
                <a:gd name="T66" fmla="*/ 969 w 804"/>
                <a:gd name="T67" fmla="*/ 534 h 586"/>
                <a:gd name="T68" fmla="*/ 1012 w 804"/>
                <a:gd name="T69" fmla="*/ 554 h 586"/>
                <a:gd name="T70" fmla="*/ 1012 w 804"/>
                <a:gd name="T71" fmla="*/ 648 h 586"/>
                <a:gd name="T72" fmla="*/ 1035 w 804"/>
                <a:gd name="T73" fmla="*/ 719 h 586"/>
                <a:gd name="T74" fmla="*/ 1059 w 804"/>
                <a:gd name="T75" fmla="*/ 782 h 586"/>
                <a:gd name="T76" fmla="*/ 1085 w 804"/>
                <a:gd name="T77" fmla="*/ 810 h 586"/>
                <a:gd name="T78" fmla="*/ 1085 w 804"/>
                <a:gd name="T79" fmla="*/ 841 h 586"/>
                <a:gd name="T80" fmla="*/ 1061 w 804"/>
                <a:gd name="T81" fmla="*/ 902 h 586"/>
                <a:gd name="T82" fmla="*/ 1061 w 804"/>
                <a:gd name="T83" fmla="*/ 923 h 586"/>
                <a:gd name="T84" fmla="*/ 1052 w 804"/>
                <a:gd name="T85" fmla="*/ 958 h 586"/>
                <a:gd name="T86" fmla="*/ 1029 w 804"/>
                <a:gd name="T87" fmla="*/ 995 h 586"/>
                <a:gd name="T88" fmla="*/ 991 w 804"/>
                <a:gd name="T89" fmla="*/ 1028 h 586"/>
                <a:gd name="T90" fmla="*/ 969 w 804"/>
                <a:gd name="T91" fmla="*/ 1043 h 586"/>
                <a:gd name="T92" fmla="*/ 943 w 804"/>
                <a:gd name="T93" fmla="*/ 1043 h 586"/>
                <a:gd name="T94" fmla="*/ 926 w 804"/>
                <a:gd name="T95" fmla="*/ 1065 h 586"/>
                <a:gd name="T96" fmla="*/ 885 w 804"/>
                <a:gd name="T97" fmla="*/ 1098 h 586"/>
                <a:gd name="T98" fmla="*/ 860 w 804"/>
                <a:gd name="T99" fmla="*/ 1074 h 586"/>
                <a:gd name="T100" fmla="*/ 813 w 804"/>
                <a:gd name="T101" fmla="*/ 1061 h 586"/>
                <a:gd name="T102" fmla="*/ 751 w 804"/>
                <a:gd name="T103" fmla="*/ 1034 h 586"/>
                <a:gd name="T104" fmla="*/ 720 w 804"/>
                <a:gd name="T105" fmla="*/ 1038 h 586"/>
                <a:gd name="T106" fmla="*/ 691 w 804"/>
                <a:gd name="T107" fmla="*/ 1078 h 586"/>
                <a:gd name="T108" fmla="*/ 644 w 804"/>
                <a:gd name="T109" fmla="*/ 1048 h 586"/>
                <a:gd name="T110" fmla="*/ 598 w 804"/>
                <a:gd name="T111" fmla="*/ 989 h 586"/>
                <a:gd name="T112" fmla="*/ 608 w 804"/>
                <a:gd name="T113" fmla="*/ 897 h 586"/>
                <a:gd name="T114" fmla="*/ 547 w 804"/>
                <a:gd name="T115" fmla="*/ 830 h 586"/>
                <a:gd name="T116" fmla="*/ 521 w 804"/>
                <a:gd name="T117" fmla="*/ 818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solidFill>
              <a:srgbClr val="E1E1E1"/>
            </a:solidFill>
            <a:ln w="3175">
              <a:solidFill>
                <a:srgbClr val="000000"/>
              </a:solidFill>
              <a:prstDash val="solid"/>
              <a:round/>
              <a:headEnd/>
              <a:tailEnd/>
            </a:ln>
          </p:spPr>
          <p:txBody>
            <a:bodyPr/>
            <a:lstStyle/>
            <a:p>
              <a:endParaRPr lang="en-US"/>
            </a:p>
          </p:txBody>
        </p:sp>
        <p:sp>
          <p:nvSpPr>
            <p:cNvPr id="3350" name="Freeform 5491"/>
            <p:cNvSpPr>
              <a:spLocks/>
            </p:cNvSpPr>
            <p:nvPr/>
          </p:nvSpPr>
          <p:spPr bwMode="auto">
            <a:xfrm>
              <a:off x="4400" y="2205"/>
              <a:ext cx="39" cy="39"/>
            </a:xfrm>
            <a:custGeom>
              <a:avLst/>
              <a:gdLst>
                <a:gd name="T0" fmla="*/ 36 w 35"/>
                <a:gd name="T1" fmla="*/ 0 h 31"/>
                <a:gd name="T2" fmla="*/ 16 w 35"/>
                <a:gd name="T3" fmla="*/ 5 h 31"/>
                <a:gd name="T4" fmla="*/ 0 w 35"/>
                <a:gd name="T5" fmla="*/ 20 h 31"/>
                <a:gd name="T6" fmla="*/ 2 w 35"/>
                <a:gd name="T7" fmla="*/ 48 h 31"/>
                <a:gd name="T8" fmla="*/ 20 w 35"/>
                <a:gd name="T9" fmla="*/ 62 h 31"/>
                <a:gd name="T10" fmla="*/ 26 w 35"/>
                <a:gd name="T11" fmla="*/ 55 h 31"/>
                <a:gd name="T12" fmla="*/ 39 w 35"/>
                <a:gd name="T13" fmla="*/ 38 h 31"/>
                <a:gd name="T14" fmla="*/ 48 w 35"/>
                <a:gd name="T15" fmla="*/ 14 h 31"/>
                <a:gd name="T16" fmla="*/ 46 w 35"/>
                <a:gd name="T17" fmla="*/ 0 h 31"/>
                <a:gd name="T18" fmla="*/ 36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prstDash val="solid"/>
              <a:round/>
              <a:headEnd/>
              <a:tailEnd/>
            </a:ln>
          </p:spPr>
          <p:txBody>
            <a:bodyPr/>
            <a:lstStyle/>
            <a:p>
              <a:endParaRPr lang="en-US"/>
            </a:p>
          </p:txBody>
        </p:sp>
        <p:sp>
          <p:nvSpPr>
            <p:cNvPr id="3351" name="Freeform 5492"/>
            <p:cNvSpPr>
              <a:spLocks/>
            </p:cNvSpPr>
            <p:nvPr/>
          </p:nvSpPr>
          <p:spPr bwMode="auto">
            <a:xfrm>
              <a:off x="4698" y="1735"/>
              <a:ext cx="148" cy="175"/>
            </a:xfrm>
            <a:custGeom>
              <a:avLst/>
              <a:gdLst>
                <a:gd name="T0" fmla="*/ 174 w 132"/>
                <a:gd name="T1" fmla="*/ 204 h 141"/>
                <a:gd name="T2" fmla="*/ 170 w 132"/>
                <a:gd name="T3" fmla="*/ 192 h 141"/>
                <a:gd name="T4" fmla="*/ 170 w 132"/>
                <a:gd name="T5" fmla="*/ 206 h 141"/>
                <a:gd name="T6" fmla="*/ 161 w 132"/>
                <a:gd name="T7" fmla="*/ 216 h 141"/>
                <a:gd name="T8" fmla="*/ 161 w 132"/>
                <a:gd name="T9" fmla="*/ 225 h 141"/>
                <a:gd name="T10" fmla="*/ 154 w 132"/>
                <a:gd name="T11" fmla="*/ 212 h 141"/>
                <a:gd name="T12" fmla="*/ 149 w 132"/>
                <a:gd name="T13" fmla="*/ 230 h 141"/>
                <a:gd name="T14" fmla="*/ 127 w 132"/>
                <a:gd name="T15" fmla="*/ 230 h 141"/>
                <a:gd name="T16" fmla="*/ 117 w 132"/>
                <a:gd name="T17" fmla="*/ 225 h 141"/>
                <a:gd name="T18" fmla="*/ 110 w 132"/>
                <a:gd name="T19" fmla="*/ 216 h 141"/>
                <a:gd name="T20" fmla="*/ 117 w 132"/>
                <a:gd name="T21" fmla="*/ 230 h 141"/>
                <a:gd name="T22" fmla="*/ 120 w 132"/>
                <a:gd name="T23" fmla="*/ 238 h 141"/>
                <a:gd name="T24" fmla="*/ 110 w 132"/>
                <a:gd name="T25" fmla="*/ 253 h 141"/>
                <a:gd name="T26" fmla="*/ 107 w 132"/>
                <a:gd name="T27" fmla="*/ 269 h 141"/>
                <a:gd name="T28" fmla="*/ 91 w 132"/>
                <a:gd name="T29" fmla="*/ 248 h 141"/>
                <a:gd name="T30" fmla="*/ 85 w 132"/>
                <a:gd name="T31" fmla="*/ 225 h 141"/>
                <a:gd name="T32" fmla="*/ 61 w 132"/>
                <a:gd name="T33" fmla="*/ 230 h 141"/>
                <a:gd name="T34" fmla="*/ 30 w 132"/>
                <a:gd name="T35" fmla="*/ 238 h 141"/>
                <a:gd name="T36" fmla="*/ 24 w 132"/>
                <a:gd name="T37" fmla="*/ 253 h 141"/>
                <a:gd name="T38" fmla="*/ 0 w 132"/>
                <a:gd name="T39" fmla="*/ 248 h 141"/>
                <a:gd name="T40" fmla="*/ 2 w 132"/>
                <a:gd name="T41" fmla="*/ 232 h 141"/>
                <a:gd name="T42" fmla="*/ 17 w 132"/>
                <a:gd name="T43" fmla="*/ 216 h 141"/>
                <a:gd name="T44" fmla="*/ 30 w 132"/>
                <a:gd name="T45" fmla="*/ 199 h 141"/>
                <a:gd name="T46" fmla="*/ 49 w 132"/>
                <a:gd name="T47" fmla="*/ 192 h 141"/>
                <a:gd name="T48" fmla="*/ 73 w 132"/>
                <a:gd name="T49" fmla="*/ 192 h 141"/>
                <a:gd name="T50" fmla="*/ 76 w 132"/>
                <a:gd name="T51" fmla="*/ 199 h 141"/>
                <a:gd name="T52" fmla="*/ 91 w 132"/>
                <a:gd name="T53" fmla="*/ 190 h 141"/>
                <a:gd name="T54" fmla="*/ 85 w 132"/>
                <a:gd name="T55" fmla="*/ 170 h 141"/>
                <a:gd name="T56" fmla="*/ 83 w 132"/>
                <a:gd name="T57" fmla="*/ 143 h 141"/>
                <a:gd name="T58" fmla="*/ 93 w 132"/>
                <a:gd name="T59" fmla="*/ 134 h 141"/>
                <a:gd name="T60" fmla="*/ 93 w 132"/>
                <a:gd name="T61" fmla="*/ 143 h 141"/>
                <a:gd name="T62" fmla="*/ 101 w 132"/>
                <a:gd name="T63" fmla="*/ 158 h 141"/>
                <a:gd name="T64" fmla="*/ 110 w 132"/>
                <a:gd name="T65" fmla="*/ 140 h 141"/>
                <a:gd name="T66" fmla="*/ 120 w 132"/>
                <a:gd name="T67" fmla="*/ 127 h 141"/>
                <a:gd name="T68" fmla="*/ 124 w 132"/>
                <a:gd name="T69" fmla="*/ 103 h 141"/>
                <a:gd name="T70" fmla="*/ 124 w 132"/>
                <a:gd name="T71" fmla="*/ 77 h 141"/>
                <a:gd name="T72" fmla="*/ 113 w 132"/>
                <a:gd name="T73" fmla="*/ 50 h 141"/>
                <a:gd name="T74" fmla="*/ 107 w 132"/>
                <a:gd name="T75" fmla="*/ 21 h 141"/>
                <a:gd name="T76" fmla="*/ 107 w 132"/>
                <a:gd name="T77" fmla="*/ 2 h 141"/>
                <a:gd name="T78" fmla="*/ 117 w 132"/>
                <a:gd name="T79" fmla="*/ 14 h 141"/>
                <a:gd name="T80" fmla="*/ 124 w 132"/>
                <a:gd name="T81" fmla="*/ 7 h 141"/>
                <a:gd name="T82" fmla="*/ 120 w 132"/>
                <a:gd name="T83" fmla="*/ 2 h 141"/>
                <a:gd name="T84" fmla="*/ 110 w 132"/>
                <a:gd name="T85" fmla="*/ 2 h 141"/>
                <a:gd name="T86" fmla="*/ 113 w 132"/>
                <a:gd name="T87" fmla="*/ 0 h 141"/>
                <a:gd name="T88" fmla="*/ 124 w 132"/>
                <a:gd name="T89" fmla="*/ 0 h 141"/>
                <a:gd name="T90" fmla="*/ 144 w 132"/>
                <a:gd name="T91" fmla="*/ 31 h 141"/>
                <a:gd name="T92" fmla="*/ 164 w 132"/>
                <a:gd name="T93" fmla="*/ 63 h 141"/>
                <a:gd name="T94" fmla="*/ 166 w 132"/>
                <a:gd name="T95" fmla="*/ 103 h 141"/>
                <a:gd name="T96" fmla="*/ 161 w 132"/>
                <a:gd name="T97" fmla="*/ 113 h 141"/>
                <a:gd name="T98" fmla="*/ 174 w 132"/>
                <a:gd name="T99" fmla="*/ 158 h 141"/>
                <a:gd name="T100" fmla="*/ 186 w 132"/>
                <a:gd name="T101" fmla="*/ 190 h 141"/>
                <a:gd name="T102" fmla="*/ 176 w 132"/>
                <a:gd name="T103" fmla="*/ 216 h 141"/>
                <a:gd name="T104" fmla="*/ 174 w 132"/>
                <a:gd name="T105" fmla="*/ 204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solidFill>
              <a:srgbClr val="0033CC"/>
            </a:solidFill>
            <a:ln w="3175">
              <a:solidFill>
                <a:srgbClr val="000000"/>
              </a:solidFill>
              <a:prstDash val="solid"/>
              <a:round/>
              <a:headEnd/>
              <a:tailEnd/>
            </a:ln>
          </p:spPr>
          <p:txBody>
            <a:bodyPr/>
            <a:lstStyle/>
            <a:p>
              <a:endParaRPr lang="en-US"/>
            </a:p>
          </p:txBody>
        </p:sp>
        <p:sp>
          <p:nvSpPr>
            <p:cNvPr id="3352" name="Freeform 5493"/>
            <p:cNvSpPr>
              <a:spLocks/>
            </p:cNvSpPr>
            <p:nvPr/>
          </p:nvSpPr>
          <p:spPr bwMode="auto">
            <a:xfrm>
              <a:off x="4751" y="1644"/>
              <a:ext cx="85" cy="91"/>
            </a:xfrm>
            <a:custGeom>
              <a:avLst/>
              <a:gdLst>
                <a:gd name="T0" fmla="*/ 83 w 76"/>
                <a:gd name="T1" fmla="*/ 54 h 74"/>
                <a:gd name="T2" fmla="*/ 63 w 76"/>
                <a:gd name="T3" fmla="*/ 48 h 74"/>
                <a:gd name="T4" fmla="*/ 34 w 76"/>
                <a:gd name="T5" fmla="*/ 26 h 74"/>
                <a:gd name="T6" fmla="*/ 0 w 76"/>
                <a:gd name="T7" fmla="*/ 0 h 74"/>
                <a:gd name="T8" fmla="*/ 3 w 76"/>
                <a:gd name="T9" fmla="*/ 18 h 74"/>
                <a:gd name="T10" fmla="*/ 13 w 76"/>
                <a:gd name="T11" fmla="*/ 48 h 74"/>
                <a:gd name="T12" fmla="*/ 23 w 76"/>
                <a:gd name="T13" fmla="*/ 74 h 74"/>
                <a:gd name="T14" fmla="*/ 10 w 76"/>
                <a:gd name="T15" fmla="*/ 74 h 74"/>
                <a:gd name="T16" fmla="*/ 8 w 76"/>
                <a:gd name="T17" fmla="*/ 74 h 74"/>
                <a:gd name="T18" fmla="*/ 8 w 76"/>
                <a:gd name="T19" fmla="*/ 92 h 74"/>
                <a:gd name="T20" fmla="*/ 10 w 76"/>
                <a:gd name="T21" fmla="*/ 111 h 74"/>
                <a:gd name="T22" fmla="*/ 26 w 76"/>
                <a:gd name="T23" fmla="*/ 138 h 74"/>
                <a:gd name="T24" fmla="*/ 34 w 76"/>
                <a:gd name="T25" fmla="*/ 129 h 74"/>
                <a:gd name="T26" fmla="*/ 44 w 76"/>
                <a:gd name="T27" fmla="*/ 129 h 74"/>
                <a:gd name="T28" fmla="*/ 17 w 76"/>
                <a:gd name="T29" fmla="*/ 106 h 74"/>
                <a:gd name="T30" fmla="*/ 26 w 76"/>
                <a:gd name="T31" fmla="*/ 103 h 74"/>
                <a:gd name="T32" fmla="*/ 36 w 76"/>
                <a:gd name="T33" fmla="*/ 97 h 74"/>
                <a:gd name="T34" fmla="*/ 77 w 76"/>
                <a:gd name="T35" fmla="*/ 114 h 74"/>
                <a:gd name="T36" fmla="*/ 81 w 76"/>
                <a:gd name="T37" fmla="*/ 106 h 74"/>
                <a:gd name="T38" fmla="*/ 91 w 76"/>
                <a:gd name="T39" fmla="*/ 84 h 74"/>
                <a:gd name="T40" fmla="*/ 106 w 76"/>
                <a:gd name="T41" fmla="*/ 74 h 74"/>
                <a:gd name="T42" fmla="*/ 96 w 76"/>
                <a:gd name="T43" fmla="*/ 61 h 74"/>
                <a:gd name="T44" fmla="*/ 91 w 76"/>
                <a:gd name="T45" fmla="*/ 41 h 74"/>
                <a:gd name="T46" fmla="*/ 83 w 76"/>
                <a:gd name="T47" fmla="*/ 54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solidFill>
              <a:schemeClr val="accent2"/>
            </a:solidFill>
            <a:ln w="3175">
              <a:solidFill>
                <a:srgbClr val="000000"/>
              </a:solidFill>
              <a:prstDash val="solid"/>
              <a:round/>
              <a:headEnd/>
              <a:tailEnd/>
            </a:ln>
          </p:spPr>
          <p:txBody>
            <a:bodyPr/>
            <a:lstStyle/>
            <a:p>
              <a:endParaRPr lang="en-US"/>
            </a:p>
          </p:txBody>
        </p:sp>
        <p:sp>
          <p:nvSpPr>
            <p:cNvPr id="3353" name="Freeform 5494"/>
            <p:cNvSpPr>
              <a:spLocks/>
            </p:cNvSpPr>
            <p:nvPr/>
          </p:nvSpPr>
          <p:spPr bwMode="auto">
            <a:xfrm>
              <a:off x="4684" y="1898"/>
              <a:ext cx="43" cy="62"/>
            </a:xfrm>
            <a:custGeom>
              <a:avLst/>
              <a:gdLst>
                <a:gd name="T0" fmla="*/ 49 w 40"/>
                <a:gd name="T1" fmla="*/ 31 h 50"/>
                <a:gd name="T2" fmla="*/ 47 w 40"/>
                <a:gd name="T3" fmla="*/ 58 h 50"/>
                <a:gd name="T4" fmla="*/ 47 w 40"/>
                <a:gd name="T5" fmla="*/ 86 h 50"/>
                <a:gd name="T6" fmla="*/ 41 w 40"/>
                <a:gd name="T7" fmla="*/ 95 h 50"/>
                <a:gd name="T8" fmla="*/ 32 w 40"/>
                <a:gd name="T9" fmla="*/ 77 h 50"/>
                <a:gd name="T10" fmla="*/ 34 w 40"/>
                <a:gd name="T11" fmla="*/ 89 h 50"/>
                <a:gd name="T12" fmla="*/ 29 w 40"/>
                <a:gd name="T13" fmla="*/ 86 h 50"/>
                <a:gd name="T14" fmla="*/ 24 w 40"/>
                <a:gd name="T15" fmla="*/ 58 h 50"/>
                <a:gd name="T16" fmla="*/ 24 w 40"/>
                <a:gd name="T17" fmla="*/ 46 h 50"/>
                <a:gd name="T18" fmla="*/ 12 w 40"/>
                <a:gd name="T19" fmla="*/ 26 h 50"/>
                <a:gd name="T20" fmla="*/ 17 w 40"/>
                <a:gd name="T21" fmla="*/ 46 h 50"/>
                <a:gd name="T22" fmla="*/ 12 w 40"/>
                <a:gd name="T23" fmla="*/ 46 h 50"/>
                <a:gd name="T24" fmla="*/ 5 w 40"/>
                <a:gd name="T25" fmla="*/ 31 h 50"/>
                <a:gd name="T26" fmla="*/ 10 w 40"/>
                <a:gd name="T27" fmla="*/ 31 h 50"/>
                <a:gd name="T28" fmla="*/ 0 w 40"/>
                <a:gd name="T29" fmla="*/ 17 h 50"/>
                <a:gd name="T30" fmla="*/ 19 w 40"/>
                <a:gd name="T31" fmla="*/ 0 h 50"/>
                <a:gd name="T32" fmla="*/ 32 w 40"/>
                <a:gd name="T33" fmla="*/ 9 h 50"/>
                <a:gd name="T34" fmla="*/ 38 w 40"/>
                <a:gd name="T35" fmla="*/ 17 h 50"/>
                <a:gd name="T36" fmla="*/ 38 w 40"/>
                <a:gd name="T37" fmla="*/ 24 h 50"/>
                <a:gd name="T38" fmla="*/ 49 w 40"/>
                <a:gd name="T39" fmla="*/ 31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0033CC"/>
            </a:solidFill>
            <a:ln w="3175">
              <a:solidFill>
                <a:srgbClr val="000000"/>
              </a:solidFill>
              <a:prstDash val="solid"/>
              <a:round/>
              <a:headEnd/>
              <a:tailEnd/>
            </a:ln>
          </p:spPr>
          <p:txBody>
            <a:bodyPr/>
            <a:lstStyle/>
            <a:p>
              <a:endParaRPr lang="en-US"/>
            </a:p>
          </p:txBody>
        </p:sp>
        <p:sp>
          <p:nvSpPr>
            <p:cNvPr id="3354" name="Freeform 5495"/>
            <p:cNvSpPr>
              <a:spLocks/>
            </p:cNvSpPr>
            <p:nvPr/>
          </p:nvSpPr>
          <p:spPr bwMode="auto">
            <a:xfrm>
              <a:off x="4725" y="1890"/>
              <a:ext cx="39" cy="35"/>
            </a:xfrm>
            <a:custGeom>
              <a:avLst/>
              <a:gdLst>
                <a:gd name="T0" fmla="*/ 39 w 35"/>
                <a:gd name="T1" fmla="*/ 31 h 28"/>
                <a:gd name="T2" fmla="*/ 22 w 35"/>
                <a:gd name="T3" fmla="*/ 31 h 28"/>
                <a:gd name="T4" fmla="*/ 20 w 35"/>
                <a:gd name="T5" fmla="*/ 55 h 28"/>
                <a:gd name="T6" fmla="*/ 4 w 35"/>
                <a:gd name="T7" fmla="*/ 38 h 28"/>
                <a:gd name="T8" fmla="*/ 0 w 35"/>
                <a:gd name="T9" fmla="*/ 31 h 28"/>
                <a:gd name="T10" fmla="*/ 0 w 35"/>
                <a:gd name="T11" fmla="*/ 31 h 28"/>
                <a:gd name="T12" fmla="*/ 10 w 35"/>
                <a:gd name="T13" fmla="*/ 10 h 28"/>
                <a:gd name="T14" fmla="*/ 22 w 35"/>
                <a:gd name="T15" fmla="*/ 10 h 28"/>
                <a:gd name="T16" fmla="*/ 32 w 35"/>
                <a:gd name="T17" fmla="*/ 0 h 28"/>
                <a:gd name="T18" fmla="*/ 41 w 35"/>
                <a:gd name="T19" fmla="*/ 10 h 28"/>
                <a:gd name="T20" fmla="*/ 48 w 35"/>
                <a:gd name="T21" fmla="*/ 18 h 28"/>
                <a:gd name="T22" fmla="*/ 39 w 35"/>
                <a:gd name="T23" fmla="*/ 31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0033CC"/>
            </a:solidFill>
            <a:ln w="3175">
              <a:solidFill>
                <a:srgbClr val="000000"/>
              </a:solidFill>
              <a:prstDash val="solid"/>
              <a:round/>
              <a:headEnd/>
              <a:tailEnd/>
            </a:ln>
          </p:spPr>
          <p:txBody>
            <a:bodyPr/>
            <a:lstStyle/>
            <a:p>
              <a:endParaRPr lang="en-US"/>
            </a:p>
          </p:txBody>
        </p:sp>
        <p:sp>
          <p:nvSpPr>
            <p:cNvPr id="3355" name="Freeform 5496"/>
            <p:cNvSpPr>
              <a:spLocks/>
            </p:cNvSpPr>
            <p:nvPr/>
          </p:nvSpPr>
          <p:spPr bwMode="auto">
            <a:xfrm>
              <a:off x="4698" y="2057"/>
              <a:ext cx="8" cy="14"/>
            </a:xfrm>
            <a:custGeom>
              <a:avLst/>
              <a:gdLst>
                <a:gd name="T0" fmla="*/ 0 w 7"/>
                <a:gd name="T1" fmla="*/ 23 h 11"/>
                <a:gd name="T2" fmla="*/ 10 w 7"/>
                <a:gd name="T3" fmla="*/ 0 h 11"/>
                <a:gd name="T4" fmla="*/ 8 w 7"/>
                <a:gd name="T5" fmla="*/ 0 h 11"/>
                <a:gd name="T6" fmla="*/ 0 w 7"/>
                <a:gd name="T7" fmla="*/ 23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1">
                  <a:moveTo>
                    <a:pt x="0" y="11"/>
                  </a:moveTo>
                  <a:lnTo>
                    <a:pt x="7" y="0"/>
                  </a:lnTo>
                  <a:lnTo>
                    <a:pt x="5" y="0"/>
                  </a:lnTo>
                  <a:lnTo>
                    <a:pt x="0" y="11"/>
                  </a:lnTo>
                  <a:close/>
                </a:path>
              </a:pathLst>
            </a:custGeom>
            <a:solidFill>
              <a:srgbClr val="E1E1E1"/>
            </a:solidFill>
            <a:ln w="3175">
              <a:solidFill>
                <a:srgbClr val="000000"/>
              </a:solidFill>
              <a:prstDash val="solid"/>
              <a:round/>
              <a:headEnd/>
              <a:tailEnd/>
            </a:ln>
          </p:spPr>
          <p:txBody>
            <a:bodyPr/>
            <a:lstStyle/>
            <a:p>
              <a:endParaRPr lang="en-US"/>
            </a:p>
          </p:txBody>
        </p:sp>
        <p:sp>
          <p:nvSpPr>
            <p:cNvPr id="3356" name="Freeform 5498"/>
            <p:cNvSpPr>
              <a:spLocks/>
            </p:cNvSpPr>
            <p:nvPr/>
          </p:nvSpPr>
          <p:spPr bwMode="auto">
            <a:xfrm>
              <a:off x="4697" y="1930"/>
              <a:ext cx="1" cy="3"/>
            </a:xfrm>
            <a:custGeom>
              <a:avLst/>
              <a:gdLst>
                <a:gd name="T0" fmla="*/ 1 w 2"/>
                <a:gd name="T1" fmla="*/ 0 h 2"/>
                <a:gd name="T2" fmla="*/ 1 w 2"/>
                <a:gd name="T3" fmla="*/ 8 h 2"/>
                <a:gd name="T4" fmla="*/ 0 w 2"/>
                <a:gd name="T5" fmla="*/ 8 h 2"/>
                <a:gd name="T6" fmla="*/ 1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2"/>
                  </a:lnTo>
                  <a:lnTo>
                    <a:pt x="0" y="2"/>
                  </a:lnTo>
                  <a:lnTo>
                    <a:pt x="2" y="0"/>
                  </a:lnTo>
                  <a:close/>
                </a:path>
              </a:pathLst>
            </a:custGeom>
            <a:solidFill>
              <a:srgbClr val="0033CC"/>
            </a:solidFill>
            <a:ln w="3175">
              <a:solidFill>
                <a:srgbClr val="000000"/>
              </a:solidFill>
              <a:prstDash val="solid"/>
              <a:round/>
              <a:headEnd/>
              <a:tailEnd/>
            </a:ln>
          </p:spPr>
          <p:txBody>
            <a:bodyPr/>
            <a:lstStyle/>
            <a:p>
              <a:endParaRPr lang="en-US"/>
            </a:p>
          </p:txBody>
        </p:sp>
        <p:sp>
          <p:nvSpPr>
            <p:cNvPr id="3357" name="Freeform 5499"/>
            <p:cNvSpPr>
              <a:spLocks/>
            </p:cNvSpPr>
            <p:nvPr/>
          </p:nvSpPr>
          <p:spPr bwMode="auto">
            <a:xfrm>
              <a:off x="4534" y="1699"/>
              <a:ext cx="80" cy="112"/>
            </a:xfrm>
            <a:custGeom>
              <a:avLst/>
              <a:gdLst>
                <a:gd name="T0" fmla="*/ 27 w 71"/>
                <a:gd name="T1" fmla="*/ 119 h 90"/>
                <a:gd name="T2" fmla="*/ 14 w 71"/>
                <a:gd name="T3" fmla="*/ 113 h 90"/>
                <a:gd name="T4" fmla="*/ 0 w 71"/>
                <a:gd name="T5" fmla="*/ 101 h 90"/>
                <a:gd name="T6" fmla="*/ 14 w 71"/>
                <a:gd name="T7" fmla="*/ 83 h 90"/>
                <a:gd name="T8" fmla="*/ 24 w 71"/>
                <a:gd name="T9" fmla="*/ 50 h 90"/>
                <a:gd name="T10" fmla="*/ 34 w 71"/>
                <a:gd name="T11" fmla="*/ 46 h 90"/>
                <a:gd name="T12" fmla="*/ 59 w 71"/>
                <a:gd name="T13" fmla="*/ 56 h 90"/>
                <a:gd name="T14" fmla="*/ 52 w 71"/>
                <a:gd name="T15" fmla="*/ 37 h 90"/>
                <a:gd name="T16" fmla="*/ 59 w 71"/>
                <a:gd name="T17" fmla="*/ 32 h 90"/>
                <a:gd name="T18" fmla="*/ 71 w 71"/>
                <a:gd name="T19" fmla="*/ 19 h 90"/>
                <a:gd name="T20" fmla="*/ 71 w 71"/>
                <a:gd name="T21" fmla="*/ 0 h 90"/>
                <a:gd name="T22" fmla="*/ 96 w 71"/>
                <a:gd name="T23" fmla="*/ 19 h 90"/>
                <a:gd name="T24" fmla="*/ 99 w 71"/>
                <a:gd name="T25" fmla="*/ 24 h 90"/>
                <a:gd name="T26" fmla="*/ 89 w 71"/>
                <a:gd name="T27" fmla="*/ 40 h 90"/>
                <a:gd name="T28" fmla="*/ 99 w 71"/>
                <a:gd name="T29" fmla="*/ 77 h 90"/>
                <a:gd name="T30" fmla="*/ 83 w 71"/>
                <a:gd name="T31" fmla="*/ 96 h 90"/>
                <a:gd name="T32" fmla="*/ 74 w 71"/>
                <a:gd name="T33" fmla="*/ 113 h 90"/>
                <a:gd name="T34" fmla="*/ 79 w 71"/>
                <a:gd name="T35" fmla="*/ 133 h 90"/>
                <a:gd name="T36" fmla="*/ 101 w 71"/>
                <a:gd name="T37" fmla="*/ 151 h 90"/>
                <a:gd name="T38" fmla="*/ 91 w 71"/>
                <a:gd name="T39" fmla="*/ 159 h 90"/>
                <a:gd name="T40" fmla="*/ 74 w 71"/>
                <a:gd name="T41" fmla="*/ 170 h 90"/>
                <a:gd name="T42" fmla="*/ 74 w 71"/>
                <a:gd name="T43" fmla="*/ 173 h 90"/>
                <a:gd name="T44" fmla="*/ 59 w 71"/>
                <a:gd name="T45" fmla="*/ 173 h 90"/>
                <a:gd name="T46" fmla="*/ 52 w 71"/>
                <a:gd name="T47" fmla="*/ 173 h 90"/>
                <a:gd name="T48" fmla="*/ 42 w 71"/>
                <a:gd name="T49" fmla="*/ 170 h 90"/>
                <a:gd name="T50" fmla="*/ 34 w 71"/>
                <a:gd name="T51" fmla="*/ 164 h 90"/>
                <a:gd name="T52" fmla="*/ 37 w 71"/>
                <a:gd name="T53" fmla="*/ 147 h 90"/>
                <a:gd name="T54" fmla="*/ 42 w 71"/>
                <a:gd name="T55" fmla="*/ 147 h 90"/>
                <a:gd name="T56" fmla="*/ 32 w 71"/>
                <a:gd name="T57" fmla="*/ 137 h 90"/>
                <a:gd name="T58" fmla="*/ 27 w 71"/>
                <a:gd name="T59" fmla="*/ 119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prstDash val="solid"/>
              <a:round/>
              <a:headEnd/>
              <a:tailEnd/>
            </a:ln>
          </p:spPr>
          <p:txBody>
            <a:bodyPr/>
            <a:lstStyle/>
            <a:p>
              <a:endParaRPr lang="en-US"/>
            </a:p>
          </p:txBody>
        </p:sp>
        <p:sp>
          <p:nvSpPr>
            <p:cNvPr id="3358" name="Freeform 5500"/>
            <p:cNvSpPr>
              <a:spLocks/>
            </p:cNvSpPr>
            <p:nvPr/>
          </p:nvSpPr>
          <p:spPr bwMode="auto">
            <a:xfrm>
              <a:off x="4604" y="1797"/>
              <a:ext cx="57" cy="89"/>
            </a:xfrm>
            <a:custGeom>
              <a:avLst/>
              <a:gdLst>
                <a:gd name="T0" fmla="*/ 28 w 62"/>
                <a:gd name="T1" fmla="*/ 129 h 73"/>
                <a:gd name="T2" fmla="*/ 28 w 62"/>
                <a:gd name="T3" fmla="*/ 124 h 73"/>
                <a:gd name="T4" fmla="*/ 23 w 62"/>
                <a:gd name="T5" fmla="*/ 129 h 73"/>
                <a:gd name="T6" fmla="*/ 20 w 62"/>
                <a:gd name="T7" fmla="*/ 133 h 73"/>
                <a:gd name="T8" fmla="*/ 18 w 62"/>
                <a:gd name="T9" fmla="*/ 129 h 73"/>
                <a:gd name="T10" fmla="*/ 18 w 62"/>
                <a:gd name="T11" fmla="*/ 124 h 73"/>
                <a:gd name="T12" fmla="*/ 18 w 62"/>
                <a:gd name="T13" fmla="*/ 124 h 73"/>
                <a:gd name="T14" fmla="*/ 15 w 62"/>
                <a:gd name="T15" fmla="*/ 116 h 73"/>
                <a:gd name="T16" fmla="*/ 14 w 62"/>
                <a:gd name="T17" fmla="*/ 94 h 73"/>
                <a:gd name="T18" fmla="*/ 14 w 62"/>
                <a:gd name="T19" fmla="*/ 84 h 73"/>
                <a:gd name="T20" fmla="*/ 14 w 62"/>
                <a:gd name="T21" fmla="*/ 82 h 73"/>
                <a:gd name="T22" fmla="*/ 6 w 62"/>
                <a:gd name="T23" fmla="*/ 66 h 73"/>
                <a:gd name="T24" fmla="*/ 5 w 62"/>
                <a:gd name="T25" fmla="*/ 60 h 73"/>
                <a:gd name="T26" fmla="*/ 5 w 62"/>
                <a:gd name="T27" fmla="*/ 52 h 73"/>
                <a:gd name="T28" fmla="*/ 9 w 62"/>
                <a:gd name="T29" fmla="*/ 60 h 73"/>
                <a:gd name="T30" fmla="*/ 9 w 62"/>
                <a:gd name="T31" fmla="*/ 52 h 73"/>
                <a:gd name="T32" fmla="*/ 3 w 62"/>
                <a:gd name="T33" fmla="*/ 32 h 73"/>
                <a:gd name="T34" fmla="*/ 0 w 62"/>
                <a:gd name="T35" fmla="*/ 22 h 73"/>
                <a:gd name="T36" fmla="*/ 0 w 62"/>
                <a:gd name="T37" fmla="*/ 18 h 73"/>
                <a:gd name="T38" fmla="*/ 9 w 62"/>
                <a:gd name="T39" fmla="*/ 9 h 73"/>
                <a:gd name="T40" fmla="*/ 15 w 62"/>
                <a:gd name="T41" fmla="*/ 0 h 73"/>
                <a:gd name="T42" fmla="*/ 28 w 62"/>
                <a:gd name="T43" fmla="*/ 32 h 73"/>
                <a:gd name="T44" fmla="*/ 40 w 62"/>
                <a:gd name="T45" fmla="*/ 60 h 73"/>
                <a:gd name="T46" fmla="*/ 48 w 62"/>
                <a:gd name="T47" fmla="*/ 107 h 73"/>
                <a:gd name="T48" fmla="*/ 43 w 62"/>
                <a:gd name="T49" fmla="*/ 113 h 73"/>
                <a:gd name="T50" fmla="*/ 37 w 62"/>
                <a:gd name="T51" fmla="*/ 119 h 73"/>
                <a:gd name="T52" fmla="*/ 34 w 62"/>
                <a:gd name="T53" fmla="*/ 116 h 73"/>
                <a:gd name="T54" fmla="*/ 34 w 62"/>
                <a:gd name="T55" fmla="*/ 119 h 73"/>
                <a:gd name="T56" fmla="*/ 32 w 62"/>
                <a:gd name="T57" fmla="*/ 124 h 73"/>
                <a:gd name="T58" fmla="*/ 29 w 62"/>
                <a:gd name="T59" fmla="*/ 124 h 73"/>
                <a:gd name="T60" fmla="*/ 28 w 62"/>
                <a:gd name="T61" fmla="*/ 129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solidFill>
              <a:srgbClr val="0033CC"/>
            </a:solidFill>
            <a:ln w="3175">
              <a:solidFill>
                <a:srgbClr val="000000"/>
              </a:solidFill>
              <a:prstDash val="solid"/>
              <a:round/>
              <a:headEnd/>
              <a:tailEnd/>
            </a:ln>
          </p:spPr>
          <p:txBody>
            <a:bodyPr/>
            <a:lstStyle/>
            <a:p>
              <a:endParaRPr lang="en-US"/>
            </a:p>
          </p:txBody>
        </p:sp>
        <p:sp>
          <p:nvSpPr>
            <p:cNvPr id="3359" name="Freeform 5501"/>
            <p:cNvSpPr>
              <a:spLocks/>
            </p:cNvSpPr>
            <p:nvPr/>
          </p:nvSpPr>
          <p:spPr bwMode="auto">
            <a:xfrm>
              <a:off x="4583" y="2092"/>
              <a:ext cx="27" cy="70"/>
            </a:xfrm>
            <a:custGeom>
              <a:avLst/>
              <a:gdLst>
                <a:gd name="T0" fmla="*/ 23 w 24"/>
                <a:gd name="T1" fmla="*/ 106 h 57"/>
                <a:gd name="T2" fmla="*/ 2 w 24"/>
                <a:gd name="T3" fmla="*/ 79 h 57"/>
                <a:gd name="T4" fmla="*/ 0 w 24"/>
                <a:gd name="T5" fmla="*/ 39 h 57"/>
                <a:gd name="T6" fmla="*/ 10 w 24"/>
                <a:gd name="T7" fmla="*/ 22 h 57"/>
                <a:gd name="T8" fmla="*/ 20 w 24"/>
                <a:gd name="T9" fmla="*/ 0 h 57"/>
                <a:gd name="T10" fmla="*/ 34 w 24"/>
                <a:gd name="T11" fmla="*/ 2 h 57"/>
                <a:gd name="T12" fmla="*/ 30 w 24"/>
                <a:gd name="T13" fmla="*/ 31 h 57"/>
                <a:gd name="T14" fmla="*/ 27 w 24"/>
                <a:gd name="T15" fmla="*/ 58 h 57"/>
                <a:gd name="T16" fmla="*/ 23 w 24"/>
                <a:gd name="T17" fmla="*/ 79 h 57"/>
                <a:gd name="T18" fmla="*/ 23 w 24"/>
                <a:gd name="T19" fmla="*/ 10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prstDash val="solid"/>
              <a:round/>
              <a:headEnd/>
              <a:tailEnd/>
            </a:ln>
          </p:spPr>
          <p:txBody>
            <a:bodyPr/>
            <a:lstStyle/>
            <a:p>
              <a:endParaRPr lang="en-US"/>
            </a:p>
          </p:txBody>
        </p:sp>
        <p:sp>
          <p:nvSpPr>
            <p:cNvPr id="3360" name="Freeform 5502"/>
            <p:cNvSpPr>
              <a:spLocks/>
            </p:cNvSpPr>
            <p:nvPr/>
          </p:nvSpPr>
          <p:spPr bwMode="auto">
            <a:xfrm>
              <a:off x="3866" y="1503"/>
              <a:ext cx="520" cy="228"/>
            </a:xfrm>
            <a:custGeom>
              <a:avLst/>
              <a:gdLst>
                <a:gd name="T0" fmla="*/ 385 w 466"/>
                <a:gd name="T1" fmla="*/ 333 h 184"/>
                <a:gd name="T2" fmla="*/ 352 w 466"/>
                <a:gd name="T3" fmla="*/ 320 h 184"/>
                <a:gd name="T4" fmla="*/ 297 w 466"/>
                <a:gd name="T5" fmla="*/ 314 h 184"/>
                <a:gd name="T6" fmla="*/ 240 w 466"/>
                <a:gd name="T7" fmla="*/ 310 h 184"/>
                <a:gd name="T8" fmla="*/ 204 w 466"/>
                <a:gd name="T9" fmla="*/ 257 h 184"/>
                <a:gd name="T10" fmla="*/ 144 w 466"/>
                <a:gd name="T11" fmla="*/ 233 h 184"/>
                <a:gd name="T12" fmla="*/ 98 w 466"/>
                <a:gd name="T13" fmla="*/ 224 h 184"/>
                <a:gd name="T14" fmla="*/ 85 w 466"/>
                <a:gd name="T15" fmla="*/ 166 h 184"/>
                <a:gd name="T16" fmla="*/ 39 w 466"/>
                <a:gd name="T17" fmla="*/ 135 h 184"/>
                <a:gd name="T18" fmla="*/ 2 w 466"/>
                <a:gd name="T19" fmla="*/ 98 h 184"/>
                <a:gd name="T20" fmla="*/ 10 w 466"/>
                <a:gd name="T21" fmla="*/ 86 h 184"/>
                <a:gd name="T22" fmla="*/ 49 w 466"/>
                <a:gd name="T23" fmla="*/ 57 h 184"/>
                <a:gd name="T24" fmla="*/ 106 w 466"/>
                <a:gd name="T25" fmla="*/ 50 h 184"/>
                <a:gd name="T26" fmla="*/ 142 w 466"/>
                <a:gd name="T27" fmla="*/ 66 h 184"/>
                <a:gd name="T28" fmla="*/ 187 w 466"/>
                <a:gd name="T29" fmla="*/ 57 h 184"/>
                <a:gd name="T30" fmla="*/ 171 w 466"/>
                <a:gd name="T31" fmla="*/ 0 h 184"/>
                <a:gd name="T32" fmla="*/ 240 w 466"/>
                <a:gd name="T33" fmla="*/ 24 h 184"/>
                <a:gd name="T34" fmla="*/ 282 w 466"/>
                <a:gd name="T35" fmla="*/ 63 h 184"/>
                <a:gd name="T36" fmla="*/ 345 w 466"/>
                <a:gd name="T37" fmla="*/ 63 h 184"/>
                <a:gd name="T38" fmla="*/ 381 w 466"/>
                <a:gd name="T39" fmla="*/ 79 h 184"/>
                <a:gd name="T40" fmla="*/ 443 w 466"/>
                <a:gd name="T41" fmla="*/ 89 h 184"/>
                <a:gd name="T42" fmla="*/ 487 w 466"/>
                <a:gd name="T43" fmla="*/ 63 h 184"/>
                <a:gd name="T44" fmla="*/ 541 w 466"/>
                <a:gd name="T45" fmla="*/ 72 h 184"/>
                <a:gd name="T46" fmla="*/ 549 w 466"/>
                <a:gd name="T47" fmla="*/ 126 h 184"/>
                <a:gd name="T48" fmla="*/ 559 w 466"/>
                <a:gd name="T49" fmla="*/ 143 h 184"/>
                <a:gd name="T50" fmla="*/ 588 w 466"/>
                <a:gd name="T51" fmla="*/ 143 h 184"/>
                <a:gd name="T52" fmla="*/ 641 w 466"/>
                <a:gd name="T53" fmla="*/ 161 h 184"/>
                <a:gd name="T54" fmla="*/ 614 w 466"/>
                <a:gd name="T55" fmla="*/ 178 h 184"/>
                <a:gd name="T56" fmla="*/ 585 w 466"/>
                <a:gd name="T57" fmla="*/ 221 h 184"/>
                <a:gd name="T58" fmla="*/ 549 w 466"/>
                <a:gd name="T59" fmla="*/ 242 h 184"/>
                <a:gd name="T60" fmla="*/ 523 w 466"/>
                <a:gd name="T61" fmla="*/ 261 h 184"/>
                <a:gd name="T62" fmla="*/ 516 w 466"/>
                <a:gd name="T63" fmla="*/ 301 h 184"/>
                <a:gd name="T64" fmla="*/ 476 w 466"/>
                <a:gd name="T65" fmla="*/ 323 h 184"/>
                <a:gd name="T66" fmla="*/ 436 w 466"/>
                <a:gd name="T67" fmla="*/ 336 h 184"/>
                <a:gd name="T68" fmla="*/ 407 w 466"/>
                <a:gd name="T69" fmla="*/ 336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prstDash val="solid"/>
              <a:round/>
              <a:headEnd/>
              <a:tailEnd/>
            </a:ln>
          </p:spPr>
          <p:txBody>
            <a:bodyPr/>
            <a:lstStyle/>
            <a:p>
              <a:endParaRPr lang="en-US"/>
            </a:p>
          </p:txBody>
        </p:sp>
        <p:sp>
          <p:nvSpPr>
            <p:cNvPr id="3361" name="Freeform 5503"/>
            <p:cNvSpPr>
              <a:spLocks/>
            </p:cNvSpPr>
            <p:nvPr/>
          </p:nvSpPr>
          <p:spPr bwMode="auto">
            <a:xfrm>
              <a:off x="3237" y="1433"/>
              <a:ext cx="618" cy="302"/>
            </a:xfrm>
            <a:custGeom>
              <a:avLst/>
              <a:gdLst>
                <a:gd name="T0" fmla="*/ 89 w 553"/>
                <a:gd name="T1" fmla="*/ 272 h 244"/>
                <a:gd name="T2" fmla="*/ 63 w 553"/>
                <a:gd name="T3" fmla="*/ 292 h 244"/>
                <a:gd name="T4" fmla="*/ 22 w 553"/>
                <a:gd name="T5" fmla="*/ 238 h 244"/>
                <a:gd name="T6" fmla="*/ 2 w 553"/>
                <a:gd name="T7" fmla="*/ 175 h 244"/>
                <a:gd name="T8" fmla="*/ 29 w 553"/>
                <a:gd name="T9" fmla="*/ 152 h 244"/>
                <a:gd name="T10" fmla="*/ 49 w 553"/>
                <a:gd name="T11" fmla="*/ 125 h 244"/>
                <a:gd name="T12" fmla="*/ 89 w 553"/>
                <a:gd name="T13" fmla="*/ 109 h 244"/>
                <a:gd name="T14" fmla="*/ 142 w 553"/>
                <a:gd name="T15" fmla="*/ 137 h 244"/>
                <a:gd name="T16" fmla="*/ 209 w 553"/>
                <a:gd name="T17" fmla="*/ 135 h 244"/>
                <a:gd name="T18" fmla="*/ 251 w 553"/>
                <a:gd name="T19" fmla="*/ 135 h 244"/>
                <a:gd name="T20" fmla="*/ 237 w 553"/>
                <a:gd name="T21" fmla="*/ 63 h 244"/>
                <a:gd name="T22" fmla="*/ 230 w 553"/>
                <a:gd name="T23" fmla="*/ 50 h 244"/>
                <a:gd name="T24" fmla="*/ 281 w 553"/>
                <a:gd name="T25" fmla="*/ 40 h 244"/>
                <a:gd name="T26" fmla="*/ 330 w 553"/>
                <a:gd name="T27" fmla="*/ 17 h 244"/>
                <a:gd name="T28" fmla="*/ 372 w 553"/>
                <a:gd name="T29" fmla="*/ 2 h 244"/>
                <a:gd name="T30" fmla="*/ 406 w 553"/>
                <a:gd name="T31" fmla="*/ 17 h 244"/>
                <a:gd name="T32" fmla="*/ 455 w 553"/>
                <a:gd name="T33" fmla="*/ 50 h 244"/>
                <a:gd name="T34" fmla="*/ 498 w 553"/>
                <a:gd name="T35" fmla="*/ 40 h 244"/>
                <a:gd name="T36" fmla="*/ 527 w 553"/>
                <a:gd name="T37" fmla="*/ 32 h 244"/>
                <a:gd name="T38" fmla="*/ 549 w 553"/>
                <a:gd name="T39" fmla="*/ 72 h 244"/>
                <a:gd name="T40" fmla="*/ 601 w 553"/>
                <a:gd name="T41" fmla="*/ 121 h 244"/>
                <a:gd name="T42" fmla="*/ 630 w 553"/>
                <a:gd name="T43" fmla="*/ 135 h 244"/>
                <a:gd name="T44" fmla="*/ 669 w 553"/>
                <a:gd name="T45" fmla="*/ 137 h 244"/>
                <a:gd name="T46" fmla="*/ 723 w 553"/>
                <a:gd name="T47" fmla="*/ 184 h 244"/>
                <a:gd name="T48" fmla="*/ 772 w 553"/>
                <a:gd name="T49" fmla="*/ 207 h 244"/>
                <a:gd name="T50" fmla="*/ 752 w 553"/>
                <a:gd name="T51" fmla="*/ 238 h 244"/>
                <a:gd name="T52" fmla="*/ 745 w 553"/>
                <a:gd name="T53" fmla="*/ 272 h 244"/>
                <a:gd name="T54" fmla="*/ 715 w 553"/>
                <a:gd name="T55" fmla="*/ 296 h 244"/>
                <a:gd name="T56" fmla="*/ 725 w 553"/>
                <a:gd name="T57" fmla="*/ 335 h 244"/>
                <a:gd name="T58" fmla="*/ 677 w 553"/>
                <a:gd name="T59" fmla="*/ 344 h 244"/>
                <a:gd name="T60" fmla="*/ 697 w 553"/>
                <a:gd name="T61" fmla="*/ 376 h 244"/>
                <a:gd name="T62" fmla="*/ 705 w 553"/>
                <a:gd name="T63" fmla="*/ 407 h 244"/>
                <a:gd name="T64" fmla="*/ 677 w 553"/>
                <a:gd name="T65" fmla="*/ 394 h 244"/>
                <a:gd name="T66" fmla="*/ 625 w 553"/>
                <a:gd name="T67" fmla="*/ 399 h 244"/>
                <a:gd name="T68" fmla="*/ 578 w 553"/>
                <a:gd name="T69" fmla="*/ 399 h 244"/>
                <a:gd name="T70" fmla="*/ 544 w 553"/>
                <a:gd name="T71" fmla="*/ 417 h 244"/>
                <a:gd name="T72" fmla="*/ 512 w 553"/>
                <a:gd name="T73" fmla="*/ 426 h 244"/>
                <a:gd name="T74" fmla="*/ 472 w 553"/>
                <a:gd name="T75" fmla="*/ 463 h 244"/>
                <a:gd name="T76" fmla="*/ 432 w 553"/>
                <a:gd name="T77" fmla="*/ 439 h 244"/>
                <a:gd name="T78" fmla="*/ 413 w 553"/>
                <a:gd name="T79" fmla="*/ 385 h 244"/>
                <a:gd name="T80" fmla="*/ 365 w 553"/>
                <a:gd name="T81" fmla="*/ 385 h 244"/>
                <a:gd name="T82" fmla="*/ 327 w 553"/>
                <a:gd name="T83" fmla="*/ 381 h 244"/>
                <a:gd name="T84" fmla="*/ 281 w 553"/>
                <a:gd name="T85" fmla="*/ 328 h 244"/>
                <a:gd name="T86" fmla="*/ 227 w 553"/>
                <a:gd name="T87" fmla="*/ 322 h 244"/>
                <a:gd name="T88" fmla="*/ 209 w 553"/>
                <a:gd name="T89" fmla="*/ 365 h 244"/>
                <a:gd name="T90" fmla="*/ 221 w 553"/>
                <a:gd name="T91" fmla="*/ 426 h 244"/>
                <a:gd name="T92" fmla="*/ 201 w 553"/>
                <a:gd name="T93" fmla="*/ 444 h 244"/>
                <a:gd name="T94" fmla="*/ 181 w 553"/>
                <a:gd name="T95" fmla="*/ 413 h 244"/>
                <a:gd name="T96" fmla="*/ 129 w 553"/>
                <a:gd name="T97" fmla="*/ 405 h 244"/>
                <a:gd name="T98" fmla="*/ 103 w 553"/>
                <a:gd name="T99" fmla="*/ 365 h 244"/>
                <a:gd name="T100" fmla="*/ 116 w 553"/>
                <a:gd name="T101" fmla="*/ 354 h 244"/>
                <a:gd name="T102" fmla="*/ 118 w 553"/>
                <a:gd name="T103" fmla="*/ 328 h 244"/>
                <a:gd name="T104" fmla="*/ 135 w 553"/>
                <a:gd name="T105" fmla="*/ 312 h 244"/>
                <a:gd name="T106" fmla="*/ 106 w 553"/>
                <a:gd name="T107" fmla="*/ 272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prstDash val="solid"/>
              <a:round/>
              <a:headEnd/>
              <a:tailEnd/>
            </a:ln>
          </p:spPr>
          <p:txBody>
            <a:bodyPr/>
            <a:lstStyle/>
            <a:p>
              <a:endParaRPr lang="en-US"/>
            </a:p>
          </p:txBody>
        </p:sp>
        <p:sp>
          <p:nvSpPr>
            <p:cNvPr id="3362" name="Freeform 5504"/>
            <p:cNvSpPr>
              <a:spLocks/>
            </p:cNvSpPr>
            <p:nvPr/>
          </p:nvSpPr>
          <p:spPr bwMode="auto">
            <a:xfrm>
              <a:off x="3139" y="1675"/>
              <a:ext cx="135" cy="60"/>
            </a:xfrm>
            <a:custGeom>
              <a:avLst/>
              <a:gdLst>
                <a:gd name="T0" fmla="*/ 33 w 121"/>
                <a:gd name="T1" fmla="*/ 33 h 48"/>
                <a:gd name="T2" fmla="*/ 0 w 121"/>
                <a:gd name="T3" fmla="*/ 6 h 48"/>
                <a:gd name="T4" fmla="*/ 3 w 121"/>
                <a:gd name="T5" fmla="*/ 0 h 48"/>
                <a:gd name="T6" fmla="*/ 26 w 121"/>
                <a:gd name="T7" fmla="*/ 6 h 48"/>
                <a:gd name="T8" fmla="*/ 50 w 121"/>
                <a:gd name="T9" fmla="*/ 6 h 48"/>
                <a:gd name="T10" fmla="*/ 76 w 121"/>
                <a:gd name="T11" fmla="*/ 24 h 48"/>
                <a:gd name="T12" fmla="*/ 108 w 121"/>
                <a:gd name="T13" fmla="*/ 44 h 48"/>
                <a:gd name="T14" fmla="*/ 139 w 121"/>
                <a:gd name="T15" fmla="*/ 56 h 48"/>
                <a:gd name="T16" fmla="*/ 168 w 121"/>
                <a:gd name="T17" fmla="*/ 75 h 48"/>
                <a:gd name="T18" fmla="*/ 161 w 121"/>
                <a:gd name="T19" fmla="*/ 94 h 48"/>
                <a:gd name="T20" fmla="*/ 142 w 121"/>
                <a:gd name="T21" fmla="*/ 88 h 48"/>
                <a:gd name="T22" fmla="*/ 112 w 121"/>
                <a:gd name="T23" fmla="*/ 85 h 48"/>
                <a:gd name="T24" fmla="*/ 83 w 121"/>
                <a:gd name="T25" fmla="*/ 85 h 48"/>
                <a:gd name="T26" fmla="*/ 57 w 121"/>
                <a:gd name="T27" fmla="*/ 88 h 48"/>
                <a:gd name="T28" fmla="*/ 57 w 121"/>
                <a:gd name="T29" fmla="*/ 61 h 48"/>
                <a:gd name="T30" fmla="*/ 33 w 121"/>
                <a:gd name="T31" fmla="*/ 33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prstDash val="solid"/>
              <a:round/>
              <a:headEnd/>
              <a:tailEnd/>
            </a:ln>
          </p:spPr>
          <p:txBody>
            <a:bodyPr/>
            <a:lstStyle/>
            <a:p>
              <a:endParaRPr lang="en-US"/>
            </a:p>
          </p:txBody>
        </p:sp>
        <p:sp>
          <p:nvSpPr>
            <p:cNvPr id="3363" name="Freeform 5505"/>
            <p:cNvSpPr>
              <a:spLocks/>
            </p:cNvSpPr>
            <p:nvPr/>
          </p:nvSpPr>
          <p:spPr bwMode="auto">
            <a:xfrm>
              <a:off x="3647" y="1691"/>
              <a:ext cx="158" cy="87"/>
            </a:xfrm>
            <a:custGeom>
              <a:avLst/>
              <a:gdLst>
                <a:gd name="T0" fmla="*/ 66 w 141"/>
                <a:gd name="T1" fmla="*/ 80 h 71"/>
                <a:gd name="T2" fmla="*/ 43 w 141"/>
                <a:gd name="T3" fmla="*/ 58 h 71"/>
                <a:gd name="T4" fmla="*/ 12 w 141"/>
                <a:gd name="T5" fmla="*/ 58 h 71"/>
                <a:gd name="T6" fmla="*/ 0 w 141"/>
                <a:gd name="T7" fmla="*/ 32 h 71"/>
                <a:gd name="T8" fmla="*/ 12 w 141"/>
                <a:gd name="T9" fmla="*/ 13 h 71"/>
                <a:gd name="T10" fmla="*/ 32 w 141"/>
                <a:gd name="T11" fmla="*/ 22 h 71"/>
                <a:gd name="T12" fmla="*/ 52 w 141"/>
                <a:gd name="T13" fmla="*/ 26 h 71"/>
                <a:gd name="T14" fmla="*/ 66 w 141"/>
                <a:gd name="T15" fmla="*/ 2 h 71"/>
                <a:gd name="T16" fmla="*/ 83 w 141"/>
                <a:gd name="T17" fmla="*/ 9 h 71"/>
                <a:gd name="T18" fmla="*/ 113 w 141"/>
                <a:gd name="T19" fmla="*/ 2 h 71"/>
                <a:gd name="T20" fmla="*/ 139 w 141"/>
                <a:gd name="T21" fmla="*/ 2 h 71"/>
                <a:gd name="T22" fmla="*/ 166 w 141"/>
                <a:gd name="T23" fmla="*/ 0 h 71"/>
                <a:gd name="T24" fmla="*/ 194 w 141"/>
                <a:gd name="T25" fmla="*/ 22 h 71"/>
                <a:gd name="T26" fmla="*/ 198 w 141"/>
                <a:gd name="T27" fmla="*/ 34 h 71"/>
                <a:gd name="T28" fmla="*/ 184 w 141"/>
                <a:gd name="T29" fmla="*/ 51 h 71"/>
                <a:gd name="T30" fmla="*/ 166 w 141"/>
                <a:gd name="T31" fmla="*/ 71 h 71"/>
                <a:gd name="T32" fmla="*/ 142 w 141"/>
                <a:gd name="T33" fmla="*/ 80 h 71"/>
                <a:gd name="T34" fmla="*/ 132 w 141"/>
                <a:gd name="T35" fmla="*/ 99 h 71"/>
                <a:gd name="T36" fmla="*/ 119 w 141"/>
                <a:gd name="T37" fmla="*/ 92 h 71"/>
                <a:gd name="T38" fmla="*/ 109 w 141"/>
                <a:gd name="T39" fmla="*/ 96 h 71"/>
                <a:gd name="T40" fmla="*/ 93 w 141"/>
                <a:gd name="T41" fmla="*/ 108 h 71"/>
                <a:gd name="T42" fmla="*/ 85 w 141"/>
                <a:gd name="T43" fmla="*/ 131 h 71"/>
                <a:gd name="T44" fmla="*/ 49 w 141"/>
                <a:gd name="T45" fmla="*/ 127 h 71"/>
                <a:gd name="T46" fmla="*/ 15 w 141"/>
                <a:gd name="T47" fmla="*/ 121 h 71"/>
                <a:gd name="T48" fmla="*/ 12 w 141"/>
                <a:gd name="T49" fmla="*/ 99 h 71"/>
                <a:gd name="T50" fmla="*/ 39 w 141"/>
                <a:gd name="T51" fmla="*/ 87 h 71"/>
                <a:gd name="T52" fmla="*/ 66 w 141"/>
                <a:gd name="T53" fmla="*/ 80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prstDash val="solid"/>
              <a:round/>
              <a:headEnd/>
              <a:tailEnd/>
            </a:ln>
          </p:spPr>
          <p:txBody>
            <a:bodyPr/>
            <a:lstStyle/>
            <a:p>
              <a:endParaRPr lang="en-US"/>
            </a:p>
          </p:txBody>
        </p:sp>
        <p:sp>
          <p:nvSpPr>
            <p:cNvPr id="3364" name="Freeform 5506"/>
            <p:cNvSpPr>
              <a:spLocks/>
            </p:cNvSpPr>
            <p:nvPr/>
          </p:nvSpPr>
          <p:spPr bwMode="auto">
            <a:xfrm>
              <a:off x="3356" y="1703"/>
              <a:ext cx="237" cy="166"/>
            </a:xfrm>
            <a:custGeom>
              <a:avLst/>
              <a:gdLst>
                <a:gd name="T0" fmla="*/ 282 w 213"/>
                <a:gd name="T1" fmla="*/ 198 h 134"/>
                <a:gd name="T2" fmla="*/ 271 w 213"/>
                <a:gd name="T3" fmla="*/ 224 h 134"/>
                <a:gd name="T4" fmla="*/ 255 w 213"/>
                <a:gd name="T5" fmla="*/ 238 h 134"/>
                <a:gd name="T6" fmla="*/ 248 w 213"/>
                <a:gd name="T7" fmla="*/ 255 h 134"/>
                <a:gd name="T8" fmla="*/ 235 w 213"/>
                <a:gd name="T9" fmla="*/ 251 h 134"/>
                <a:gd name="T10" fmla="*/ 216 w 213"/>
                <a:gd name="T11" fmla="*/ 240 h 134"/>
                <a:gd name="T12" fmla="*/ 209 w 213"/>
                <a:gd name="T13" fmla="*/ 206 h 134"/>
                <a:gd name="T14" fmla="*/ 190 w 213"/>
                <a:gd name="T15" fmla="*/ 206 h 134"/>
                <a:gd name="T16" fmla="*/ 174 w 213"/>
                <a:gd name="T17" fmla="*/ 188 h 134"/>
                <a:gd name="T18" fmla="*/ 154 w 213"/>
                <a:gd name="T19" fmla="*/ 175 h 134"/>
                <a:gd name="T20" fmla="*/ 121 w 213"/>
                <a:gd name="T21" fmla="*/ 156 h 134"/>
                <a:gd name="T22" fmla="*/ 101 w 213"/>
                <a:gd name="T23" fmla="*/ 161 h 134"/>
                <a:gd name="T24" fmla="*/ 78 w 213"/>
                <a:gd name="T25" fmla="*/ 166 h 134"/>
                <a:gd name="T26" fmla="*/ 66 w 213"/>
                <a:gd name="T27" fmla="*/ 182 h 134"/>
                <a:gd name="T28" fmla="*/ 57 w 213"/>
                <a:gd name="T29" fmla="*/ 182 h 134"/>
                <a:gd name="T30" fmla="*/ 52 w 213"/>
                <a:gd name="T31" fmla="*/ 156 h 134"/>
                <a:gd name="T32" fmla="*/ 46 w 213"/>
                <a:gd name="T33" fmla="*/ 129 h 134"/>
                <a:gd name="T34" fmla="*/ 33 w 213"/>
                <a:gd name="T35" fmla="*/ 116 h 134"/>
                <a:gd name="T36" fmla="*/ 33 w 213"/>
                <a:gd name="T37" fmla="*/ 116 h 134"/>
                <a:gd name="T38" fmla="*/ 36 w 213"/>
                <a:gd name="T39" fmla="*/ 111 h 134"/>
                <a:gd name="T40" fmla="*/ 40 w 213"/>
                <a:gd name="T41" fmla="*/ 105 h 134"/>
                <a:gd name="T42" fmla="*/ 33 w 213"/>
                <a:gd name="T43" fmla="*/ 94 h 134"/>
                <a:gd name="T44" fmla="*/ 26 w 213"/>
                <a:gd name="T45" fmla="*/ 98 h 134"/>
                <a:gd name="T46" fmla="*/ 26 w 213"/>
                <a:gd name="T47" fmla="*/ 98 h 134"/>
                <a:gd name="T48" fmla="*/ 21 w 213"/>
                <a:gd name="T49" fmla="*/ 66 h 134"/>
                <a:gd name="T50" fmla="*/ 21 w 213"/>
                <a:gd name="T51" fmla="*/ 63 h 134"/>
                <a:gd name="T52" fmla="*/ 33 w 213"/>
                <a:gd name="T53" fmla="*/ 66 h 134"/>
                <a:gd name="T54" fmla="*/ 42 w 213"/>
                <a:gd name="T55" fmla="*/ 71 h 134"/>
                <a:gd name="T56" fmla="*/ 50 w 213"/>
                <a:gd name="T57" fmla="*/ 71 h 134"/>
                <a:gd name="T58" fmla="*/ 50 w 213"/>
                <a:gd name="T59" fmla="*/ 66 h 134"/>
                <a:gd name="T60" fmla="*/ 52 w 213"/>
                <a:gd name="T61" fmla="*/ 53 h 134"/>
                <a:gd name="T62" fmla="*/ 33 w 213"/>
                <a:gd name="T63" fmla="*/ 31 h 134"/>
                <a:gd name="T64" fmla="*/ 16 w 213"/>
                <a:gd name="T65" fmla="*/ 26 h 134"/>
                <a:gd name="T66" fmla="*/ 16 w 213"/>
                <a:gd name="T67" fmla="*/ 53 h 134"/>
                <a:gd name="T68" fmla="*/ 16 w 213"/>
                <a:gd name="T69" fmla="*/ 53 h 134"/>
                <a:gd name="T70" fmla="*/ 3 w 213"/>
                <a:gd name="T71" fmla="*/ 21 h 134"/>
                <a:gd name="T72" fmla="*/ 3 w 213"/>
                <a:gd name="T73" fmla="*/ 2 h 134"/>
                <a:gd name="T74" fmla="*/ 0 w 213"/>
                <a:gd name="T75" fmla="*/ 0 h 134"/>
                <a:gd name="T76" fmla="*/ 33 w 213"/>
                <a:gd name="T77" fmla="*/ 0 h 134"/>
                <a:gd name="T78" fmla="*/ 30 w 213"/>
                <a:gd name="T79" fmla="*/ 26 h 134"/>
                <a:gd name="T80" fmla="*/ 52 w 213"/>
                <a:gd name="T81" fmla="*/ 31 h 134"/>
                <a:gd name="T82" fmla="*/ 76 w 213"/>
                <a:gd name="T83" fmla="*/ 43 h 134"/>
                <a:gd name="T84" fmla="*/ 106 w 213"/>
                <a:gd name="T85" fmla="*/ 53 h 134"/>
                <a:gd name="T86" fmla="*/ 101 w 213"/>
                <a:gd name="T87" fmla="*/ 31 h 134"/>
                <a:gd name="T88" fmla="*/ 111 w 213"/>
                <a:gd name="T89" fmla="*/ 26 h 134"/>
                <a:gd name="T90" fmla="*/ 128 w 213"/>
                <a:gd name="T91" fmla="*/ 0 h 134"/>
                <a:gd name="T92" fmla="*/ 154 w 213"/>
                <a:gd name="T93" fmla="*/ 26 h 134"/>
                <a:gd name="T94" fmla="*/ 167 w 213"/>
                <a:gd name="T95" fmla="*/ 57 h 134"/>
                <a:gd name="T96" fmla="*/ 196 w 213"/>
                <a:gd name="T97" fmla="*/ 77 h 134"/>
                <a:gd name="T98" fmla="*/ 211 w 213"/>
                <a:gd name="T99" fmla="*/ 84 h 134"/>
                <a:gd name="T100" fmla="*/ 248 w 213"/>
                <a:gd name="T101" fmla="*/ 116 h 134"/>
                <a:gd name="T102" fmla="*/ 282 w 213"/>
                <a:gd name="T103" fmla="*/ 142 h 134"/>
                <a:gd name="T104" fmla="*/ 294 w 213"/>
                <a:gd name="T105" fmla="*/ 178 h 134"/>
                <a:gd name="T106" fmla="*/ 286 w 213"/>
                <a:gd name="T107" fmla="*/ 188 h 134"/>
                <a:gd name="T108" fmla="*/ 282 w 213"/>
                <a:gd name="T109" fmla="*/ 198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0033CC"/>
            </a:solidFill>
            <a:ln w="3175">
              <a:solidFill>
                <a:srgbClr val="000000"/>
              </a:solidFill>
              <a:prstDash val="solid"/>
              <a:round/>
              <a:headEnd/>
              <a:tailEnd/>
            </a:ln>
          </p:spPr>
          <p:txBody>
            <a:bodyPr/>
            <a:lstStyle/>
            <a:p>
              <a:endParaRPr lang="en-US"/>
            </a:p>
          </p:txBody>
        </p:sp>
        <p:sp>
          <p:nvSpPr>
            <p:cNvPr id="3365" name="Freeform 5507"/>
            <p:cNvSpPr>
              <a:spLocks/>
            </p:cNvSpPr>
            <p:nvPr/>
          </p:nvSpPr>
          <p:spPr bwMode="auto">
            <a:xfrm>
              <a:off x="3527" y="1799"/>
              <a:ext cx="219" cy="198"/>
            </a:xfrm>
            <a:custGeom>
              <a:avLst/>
              <a:gdLst>
                <a:gd name="T0" fmla="*/ 0 w 196"/>
                <a:gd name="T1" fmla="*/ 134 h 160"/>
                <a:gd name="T2" fmla="*/ 0 w 196"/>
                <a:gd name="T3" fmla="*/ 137 h 160"/>
                <a:gd name="T4" fmla="*/ 0 w 196"/>
                <a:gd name="T5" fmla="*/ 155 h 160"/>
                <a:gd name="T6" fmla="*/ 8 w 196"/>
                <a:gd name="T7" fmla="*/ 166 h 160"/>
                <a:gd name="T8" fmla="*/ 2 w 196"/>
                <a:gd name="T9" fmla="*/ 168 h 160"/>
                <a:gd name="T10" fmla="*/ 10 w 196"/>
                <a:gd name="T11" fmla="*/ 198 h 160"/>
                <a:gd name="T12" fmla="*/ 13 w 196"/>
                <a:gd name="T13" fmla="*/ 228 h 160"/>
                <a:gd name="T14" fmla="*/ 34 w 196"/>
                <a:gd name="T15" fmla="*/ 238 h 160"/>
                <a:gd name="T16" fmla="*/ 36 w 196"/>
                <a:gd name="T17" fmla="*/ 250 h 160"/>
                <a:gd name="T18" fmla="*/ 23 w 196"/>
                <a:gd name="T19" fmla="*/ 286 h 160"/>
                <a:gd name="T20" fmla="*/ 39 w 196"/>
                <a:gd name="T21" fmla="*/ 296 h 160"/>
                <a:gd name="T22" fmla="*/ 60 w 196"/>
                <a:gd name="T23" fmla="*/ 303 h 160"/>
                <a:gd name="T24" fmla="*/ 93 w 196"/>
                <a:gd name="T25" fmla="*/ 303 h 160"/>
                <a:gd name="T26" fmla="*/ 116 w 196"/>
                <a:gd name="T27" fmla="*/ 296 h 160"/>
                <a:gd name="T28" fmla="*/ 135 w 196"/>
                <a:gd name="T29" fmla="*/ 286 h 160"/>
                <a:gd name="T30" fmla="*/ 135 w 196"/>
                <a:gd name="T31" fmla="*/ 272 h 160"/>
                <a:gd name="T32" fmla="*/ 139 w 196"/>
                <a:gd name="T33" fmla="*/ 250 h 160"/>
                <a:gd name="T34" fmla="*/ 159 w 196"/>
                <a:gd name="T35" fmla="*/ 238 h 160"/>
                <a:gd name="T36" fmla="*/ 164 w 196"/>
                <a:gd name="T37" fmla="*/ 228 h 160"/>
                <a:gd name="T38" fmla="*/ 185 w 196"/>
                <a:gd name="T39" fmla="*/ 228 h 160"/>
                <a:gd name="T40" fmla="*/ 189 w 196"/>
                <a:gd name="T41" fmla="*/ 192 h 160"/>
                <a:gd name="T42" fmla="*/ 204 w 196"/>
                <a:gd name="T43" fmla="*/ 168 h 160"/>
                <a:gd name="T44" fmla="*/ 191 w 196"/>
                <a:gd name="T45" fmla="*/ 152 h 160"/>
                <a:gd name="T46" fmla="*/ 211 w 196"/>
                <a:gd name="T47" fmla="*/ 152 h 160"/>
                <a:gd name="T48" fmla="*/ 215 w 196"/>
                <a:gd name="T49" fmla="*/ 137 h 160"/>
                <a:gd name="T50" fmla="*/ 222 w 196"/>
                <a:gd name="T51" fmla="*/ 111 h 160"/>
                <a:gd name="T52" fmla="*/ 207 w 196"/>
                <a:gd name="T53" fmla="*/ 83 h 160"/>
                <a:gd name="T54" fmla="*/ 217 w 196"/>
                <a:gd name="T55" fmla="*/ 63 h 160"/>
                <a:gd name="T56" fmla="*/ 245 w 196"/>
                <a:gd name="T57" fmla="*/ 57 h 160"/>
                <a:gd name="T58" fmla="*/ 268 w 196"/>
                <a:gd name="T59" fmla="*/ 50 h 160"/>
                <a:gd name="T60" fmla="*/ 268 w 196"/>
                <a:gd name="T61" fmla="*/ 40 h 160"/>
                <a:gd name="T62" fmla="*/ 274 w 196"/>
                <a:gd name="T63" fmla="*/ 40 h 160"/>
                <a:gd name="T64" fmla="*/ 258 w 196"/>
                <a:gd name="T65" fmla="*/ 33 h 160"/>
                <a:gd name="T66" fmla="*/ 251 w 196"/>
                <a:gd name="T67" fmla="*/ 33 h 160"/>
                <a:gd name="T68" fmla="*/ 235 w 196"/>
                <a:gd name="T69" fmla="*/ 40 h 160"/>
                <a:gd name="T70" fmla="*/ 207 w 196"/>
                <a:gd name="T71" fmla="*/ 57 h 160"/>
                <a:gd name="T72" fmla="*/ 201 w 196"/>
                <a:gd name="T73" fmla="*/ 17 h 160"/>
                <a:gd name="T74" fmla="*/ 194 w 196"/>
                <a:gd name="T75" fmla="*/ 14 h 160"/>
                <a:gd name="T76" fmla="*/ 189 w 196"/>
                <a:gd name="T77" fmla="*/ 0 h 160"/>
                <a:gd name="T78" fmla="*/ 179 w 196"/>
                <a:gd name="T79" fmla="*/ 2 h 160"/>
                <a:gd name="T80" fmla="*/ 174 w 196"/>
                <a:gd name="T81" fmla="*/ 26 h 160"/>
                <a:gd name="T82" fmla="*/ 162 w 196"/>
                <a:gd name="T83" fmla="*/ 33 h 160"/>
                <a:gd name="T84" fmla="*/ 155 w 196"/>
                <a:gd name="T85" fmla="*/ 40 h 160"/>
                <a:gd name="T86" fmla="*/ 142 w 196"/>
                <a:gd name="T87" fmla="*/ 40 h 160"/>
                <a:gd name="T88" fmla="*/ 132 w 196"/>
                <a:gd name="T89" fmla="*/ 43 h 160"/>
                <a:gd name="T90" fmla="*/ 126 w 196"/>
                <a:gd name="T91" fmla="*/ 40 h 160"/>
                <a:gd name="T92" fmla="*/ 103 w 196"/>
                <a:gd name="T93" fmla="*/ 33 h 160"/>
                <a:gd name="T94" fmla="*/ 83 w 196"/>
                <a:gd name="T95" fmla="*/ 31 h 160"/>
                <a:gd name="T96" fmla="*/ 75 w 196"/>
                <a:gd name="T97" fmla="*/ 40 h 160"/>
                <a:gd name="T98" fmla="*/ 70 w 196"/>
                <a:gd name="T99" fmla="*/ 50 h 160"/>
                <a:gd name="T100" fmla="*/ 60 w 196"/>
                <a:gd name="T101" fmla="*/ 77 h 160"/>
                <a:gd name="T102" fmla="*/ 44 w 196"/>
                <a:gd name="T103" fmla="*/ 89 h 160"/>
                <a:gd name="T104" fmla="*/ 36 w 196"/>
                <a:gd name="T105" fmla="*/ 105 h 160"/>
                <a:gd name="T106" fmla="*/ 23 w 196"/>
                <a:gd name="T107" fmla="*/ 103 h 160"/>
                <a:gd name="T108" fmla="*/ 2 w 196"/>
                <a:gd name="T109" fmla="*/ 93 h 160"/>
                <a:gd name="T110" fmla="*/ 0 w 196"/>
                <a:gd name="T111" fmla="*/ 134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prstDash val="solid"/>
              <a:round/>
              <a:headEnd/>
              <a:tailEnd/>
            </a:ln>
          </p:spPr>
          <p:txBody>
            <a:bodyPr/>
            <a:lstStyle/>
            <a:p>
              <a:endParaRPr lang="en-US"/>
            </a:p>
          </p:txBody>
        </p:sp>
        <p:sp>
          <p:nvSpPr>
            <p:cNvPr id="3366" name="Freeform 5508"/>
            <p:cNvSpPr>
              <a:spLocks/>
            </p:cNvSpPr>
            <p:nvPr/>
          </p:nvSpPr>
          <p:spPr bwMode="auto">
            <a:xfrm>
              <a:off x="3054" y="1860"/>
              <a:ext cx="35" cy="23"/>
            </a:xfrm>
            <a:custGeom>
              <a:avLst/>
              <a:gdLst>
                <a:gd name="T0" fmla="*/ 48 w 30"/>
                <a:gd name="T1" fmla="*/ 0 h 19"/>
                <a:gd name="T2" fmla="*/ 18 w 30"/>
                <a:gd name="T3" fmla="*/ 8 h 19"/>
                <a:gd name="T4" fmla="*/ 0 w 30"/>
                <a:gd name="T5" fmla="*/ 22 h 19"/>
                <a:gd name="T6" fmla="*/ 7 w 30"/>
                <a:gd name="T7" fmla="*/ 34 h 19"/>
                <a:gd name="T8" fmla="*/ 34 w 30"/>
                <a:gd name="T9" fmla="*/ 22 h 19"/>
                <a:gd name="T10" fmla="*/ 34 w 30"/>
                <a:gd name="T11" fmla="*/ 12 h 19"/>
                <a:gd name="T12" fmla="*/ 48 w 3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prstDash val="solid"/>
              <a:round/>
              <a:headEnd/>
              <a:tailEnd/>
            </a:ln>
          </p:spPr>
          <p:txBody>
            <a:bodyPr/>
            <a:lstStyle/>
            <a:p>
              <a:endParaRPr lang="en-US"/>
            </a:p>
          </p:txBody>
        </p:sp>
        <p:sp>
          <p:nvSpPr>
            <p:cNvPr id="3367" name="Line 5509"/>
            <p:cNvSpPr>
              <a:spLocks noChangeShapeType="1"/>
            </p:cNvSpPr>
            <p:nvPr/>
          </p:nvSpPr>
          <p:spPr bwMode="auto">
            <a:xfrm>
              <a:off x="3736" y="1831"/>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8" name="Line 5510"/>
            <p:cNvSpPr>
              <a:spLocks noChangeShapeType="1"/>
            </p:cNvSpPr>
            <p:nvPr/>
          </p:nvSpPr>
          <p:spPr bwMode="auto">
            <a:xfrm>
              <a:off x="3739" y="1834"/>
              <a:ext cx="1"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9" name="Line 5511"/>
            <p:cNvSpPr>
              <a:spLocks noChangeShapeType="1"/>
            </p:cNvSpPr>
            <p:nvPr/>
          </p:nvSpPr>
          <p:spPr bwMode="auto">
            <a:xfrm flipH="1">
              <a:off x="3734" y="1836"/>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0" name="Line 5512"/>
            <p:cNvSpPr>
              <a:spLocks noChangeShapeType="1"/>
            </p:cNvSpPr>
            <p:nvPr/>
          </p:nvSpPr>
          <p:spPr bwMode="auto">
            <a:xfrm flipH="1">
              <a:off x="3729" y="1840"/>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1" name="Line 5513"/>
            <p:cNvSpPr>
              <a:spLocks noChangeShapeType="1"/>
            </p:cNvSpPr>
            <p:nvPr/>
          </p:nvSpPr>
          <p:spPr bwMode="auto">
            <a:xfrm flipH="1">
              <a:off x="3726" y="1845"/>
              <a:ext cx="5"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2" name="Line 5514"/>
            <p:cNvSpPr>
              <a:spLocks noChangeShapeType="1"/>
            </p:cNvSpPr>
            <p:nvPr/>
          </p:nvSpPr>
          <p:spPr bwMode="auto">
            <a:xfrm flipH="1">
              <a:off x="3723" y="1845"/>
              <a:ext cx="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3" name="Line 5515"/>
            <p:cNvSpPr>
              <a:spLocks noChangeShapeType="1"/>
            </p:cNvSpPr>
            <p:nvPr/>
          </p:nvSpPr>
          <p:spPr bwMode="auto">
            <a:xfrm>
              <a:off x="3726" y="185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4" name="Line 5516"/>
            <p:cNvSpPr>
              <a:spLocks noChangeShapeType="1"/>
            </p:cNvSpPr>
            <p:nvPr/>
          </p:nvSpPr>
          <p:spPr bwMode="auto">
            <a:xfrm>
              <a:off x="3726" y="1858"/>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5" name="Freeform 5517"/>
            <p:cNvSpPr>
              <a:spLocks/>
            </p:cNvSpPr>
            <p:nvPr/>
          </p:nvSpPr>
          <p:spPr bwMode="auto">
            <a:xfrm>
              <a:off x="3726" y="1864"/>
              <a:ext cx="5" cy="11"/>
            </a:xfrm>
            <a:custGeom>
              <a:avLst/>
              <a:gdLst>
                <a:gd name="T0" fmla="*/ 0 w 2"/>
                <a:gd name="T1" fmla="*/ 0 h 4"/>
                <a:gd name="T2" fmla="*/ 20 w 2"/>
                <a:gd name="T3" fmla="*/ 47 h 4"/>
                <a:gd name="T4" fmla="*/ 33 w 2"/>
                <a:gd name="T5" fmla="*/ 83 h 4"/>
                <a:gd name="T6" fmla="*/ 0 60000 65536"/>
                <a:gd name="T7" fmla="*/ 0 60000 65536"/>
                <a:gd name="T8" fmla="*/ 0 60000 65536"/>
              </a:gdLst>
              <a:ahLst/>
              <a:cxnLst>
                <a:cxn ang="T6">
                  <a:pos x="T0" y="T1"/>
                </a:cxn>
                <a:cxn ang="T7">
                  <a:pos x="T2" y="T3"/>
                </a:cxn>
                <a:cxn ang="T8">
                  <a:pos x="T4" y="T5"/>
                </a:cxn>
              </a:cxnLst>
              <a:rect l="0" t="0" r="r" b="b"/>
              <a:pathLst>
                <a:path w="2" h="4">
                  <a:moveTo>
                    <a:pt x="0" y="0"/>
                  </a:moveTo>
                  <a:lnTo>
                    <a:pt x="1" y="2"/>
                  </a:lnTo>
                  <a:lnTo>
                    <a:pt x="2" y="4"/>
                  </a:lnTo>
                </a:path>
              </a:pathLst>
            </a:custGeom>
            <a:solidFill>
              <a:srgbClr val="C0C0C0"/>
            </a:solidFill>
            <a:ln w="3175">
              <a:solidFill>
                <a:srgbClr val="000000"/>
              </a:solidFill>
              <a:prstDash val="solid"/>
              <a:round/>
              <a:headEnd/>
              <a:tailEnd/>
            </a:ln>
          </p:spPr>
          <p:txBody>
            <a:bodyPr/>
            <a:lstStyle/>
            <a:p>
              <a:endParaRPr lang="en-US"/>
            </a:p>
          </p:txBody>
        </p:sp>
        <p:sp>
          <p:nvSpPr>
            <p:cNvPr id="3376" name="Line 5518"/>
            <p:cNvSpPr>
              <a:spLocks noChangeShapeType="1"/>
            </p:cNvSpPr>
            <p:nvPr/>
          </p:nvSpPr>
          <p:spPr bwMode="auto">
            <a:xfrm>
              <a:off x="3741" y="1898"/>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7" name="Freeform 5519"/>
            <p:cNvSpPr>
              <a:spLocks/>
            </p:cNvSpPr>
            <p:nvPr/>
          </p:nvSpPr>
          <p:spPr bwMode="auto">
            <a:xfrm>
              <a:off x="3746" y="1901"/>
              <a:ext cx="1" cy="15"/>
            </a:xfrm>
            <a:custGeom>
              <a:avLst/>
              <a:gdLst>
                <a:gd name="T0" fmla="*/ 0 w 1"/>
                <a:gd name="T1" fmla="*/ 0 h 5"/>
                <a:gd name="T2" fmla="*/ 0 w 1"/>
                <a:gd name="T3" fmla="*/ 81 h 5"/>
                <a:gd name="T4" fmla="*/ 0 w 1"/>
                <a:gd name="T5" fmla="*/ 135 h 5"/>
                <a:gd name="T6" fmla="*/ 0 60000 65536"/>
                <a:gd name="T7" fmla="*/ 0 60000 65536"/>
                <a:gd name="T8" fmla="*/ 0 60000 65536"/>
              </a:gdLst>
              <a:ahLst/>
              <a:cxnLst>
                <a:cxn ang="T6">
                  <a:pos x="T0" y="T1"/>
                </a:cxn>
                <a:cxn ang="T7">
                  <a:pos x="T2" y="T3"/>
                </a:cxn>
                <a:cxn ang="T8">
                  <a:pos x="T4" y="T5"/>
                </a:cxn>
              </a:cxnLst>
              <a:rect l="0" t="0" r="r" b="b"/>
              <a:pathLst>
                <a:path w="1" h="5">
                  <a:moveTo>
                    <a:pt x="0" y="0"/>
                  </a:moveTo>
                  <a:lnTo>
                    <a:pt x="0" y="3"/>
                  </a:lnTo>
                  <a:lnTo>
                    <a:pt x="0" y="5"/>
                  </a:lnTo>
                </a:path>
              </a:pathLst>
            </a:custGeom>
            <a:solidFill>
              <a:srgbClr val="C0C0C0"/>
            </a:solidFill>
            <a:ln w="3175">
              <a:solidFill>
                <a:srgbClr val="000000"/>
              </a:solidFill>
              <a:prstDash val="solid"/>
              <a:round/>
              <a:headEnd/>
              <a:tailEnd/>
            </a:ln>
          </p:spPr>
          <p:txBody>
            <a:bodyPr/>
            <a:lstStyle/>
            <a:p>
              <a:endParaRPr lang="en-US"/>
            </a:p>
          </p:txBody>
        </p:sp>
        <p:sp>
          <p:nvSpPr>
            <p:cNvPr id="3378" name="Freeform 5520"/>
            <p:cNvSpPr>
              <a:spLocks/>
            </p:cNvSpPr>
            <p:nvPr/>
          </p:nvSpPr>
          <p:spPr bwMode="auto">
            <a:xfrm>
              <a:off x="3746" y="1914"/>
              <a:ext cx="14" cy="5"/>
            </a:xfrm>
            <a:custGeom>
              <a:avLst/>
              <a:gdLst>
                <a:gd name="T0" fmla="*/ 0 w 5"/>
                <a:gd name="T1" fmla="*/ 0 h 2"/>
                <a:gd name="T2" fmla="*/ 62 w 5"/>
                <a:gd name="T3" fmla="*/ 33 h 2"/>
                <a:gd name="T4" fmla="*/ 109 w 5"/>
                <a:gd name="T5" fmla="*/ 33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3" y="2"/>
                  </a:lnTo>
                  <a:lnTo>
                    <a:pt x="5" y="2"/>
                  </a:lnTo>
                </a:path>
              </a:pathLst>
            </a:custGeom>
            <a:solidFill>
              <a:srgbClr val="C0C0C0"/>
            </a:solidFill>
            <a:ln w="3175">
              <a:solidFill>
                <a:srgbClr val="000000"/>
              </a:solidFill>
              <a:prstDash val="solid"/>
              <a:round/>
              <a:headEnd/>
              <a:tailEnd/>
            </a:ln>
          </p:spPr>
          <p:txBody>
            <a:bodyPr/>
            <a:lstStyle/>
            <a:p>
              <a:endParaRPr lang="en-US"/>
            </a:p>
          </p:txBody>
        </p:sp>
        <p:sp>
          <p:nvSpPr>
            <p:cNvPr id="3379" name="Line 5521"/>
            <p:cNvSpPr>
              <a:spLocks noChangeShapeType="1"/>
            </p:cNvSpPr>
            <p:nvPr/>
          </p:nvSpPr>
          <p:spPr bwMode="auto">
            <a:xfrm flipV="1">
              <a:off x="3834" y="1890"/>
              <a:ext cx="12"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0" name="Freeform 5522"/>
            <p:cNvSpPr>
              <a:spLocks/>
            </p:cNvSpPr>
            <p:nvPr/>
          </p:nvSpPr>
          <p:spPr bwMode="auto">
            <a:xfrm>
              <a:off x="3843" y="1860"/>
              <a:ext cx="5" cy="32"/>
            </a:xfrm>
            <a:custGeom>
              <a:avLst/>
              <a:gdLst>
                <a:gd name="T0" fmla="*/ 0 w 2"/>
                <a:gd name="T1" fmla="*/ 271 h 11"/>
                <a:gd name="T2" fmla="*/ 20 w 2"/>
                <a:gd name="T3" fmla="*/ 169 h 11"/>
                <a:gd name="T4" fmla="*/ 33 w 2"/>
                <a:gd name="T5" fmla="*/ 0 h 11"/>
                <a:gd name="T6" fmla="*/ 0 60000 65536"/>
                <a:gd name="T7" fmla="*/ 0 60000 65536"/>
                <a:gd name="T8" fmla="*/ 0 60000 65536"/>
              </a:gdLst>
              <a:ahLst/>
              <a:cxnLst>
                <a:cxn ang="T6">
                  <a:pos x="T0" y="T1"/>
                </a:cxn>
                <a:cxn ang="T7">
                  <a:pos x="T2" y="T3"/>
                </a:cxn>
                <a:cxn ang="T8">
                  <a:pos x="T4" y="T5"/>
                </a:cxn>
              </a:cxnLst>
              <a:rect l="0" t="0" r="r" b="b"/>
              <a:pathLst>
                <a:path w="2" h="11">
                  <a:moveTo>
                    <a:pt x="0" y="11"/>
                  </a:moveTo>
                  <a:lnTo>
                    <a:pt x="1" y="7"/>
                  </a:lnTo>
                  <a:lnTo>
                    <a:pt x="2" y="0"/>
                  </a:lnTo>
                </a:path>
              </a:pathLst>
            </a:custGeom>
            <a:solidFill>
              <a:srgbClr val="C0C0C0"/>
            </a:solidFill>
            <a:ln w="3175">
              <a:solidFill>
                <a:srgbClr val="000000"/>
              </a:solidFill>
              <a:prstDash val="solid"/>
              <a:round/>
              <a:headEnd/>
              <a:tailEnd/>
            </a:ln>
          </p:spPr>
          <p:txBody>
            <a:bodyPr/>
            <a:lstStyle/>
            <a:p>
              <a:endParaRPr lang="en-US"/>
            </a:p>
          </p:txBody>
        </p:sp>
        <p:sp>
          <p:nvSpPr>
            <p:cNvPr id="3381" name="Line 5523"/>
            <p:cNvSpPr>
              <a:spLocks noChangeShapeType="1"/>
            </p:cNvSpPr>
            <p:nvPr/>
          </p:nvSpPr>
          <p:spPr bwMode="auto">
            <a:xfrm flipH="1" flipV="1">
              <a:off x="3832" y="1858"/>
              <a:ext cx="1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2" name="Line 5524"/>
            <p:cNvSpPr>
              <a:spLocks noChangeShapeType="1"/>
            </p:cNvSpPr>
            <p:nvPr/>
          </p:nvSpPr>
          <p:spPr bwMode="auto">
            <a:xfrm flipH="1" flipV="1">
              <a:off x="3826" y="1854"/>
              <a:ext cx="8"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3" name="Freeform 5525"/>
            <p:cNvSpPr>
              <a:spLocks/>
            </p:cNvSpPr>
            <p:nvPr/>
          </p:nvSpPr>
          <p:spPr bwMode="auto">
            <a:xfrm>
              <a:off x="3105" y="1883"/>
              <a:ext cx="17" cy="33"/>
            </a:xfrm>
            <a:custGeom>
              <a:avLst/>
              <a:gdLst>
                <a:gd name="T0" fmla="*/ 17 w 16"/>
                <a:gd name="T1" fmla="*/ 24 h 26"/>
                <a:gd name="T2" fmla="*/ 7 w 16"/>
                <a:gd name="T3" fmla="*/ 48 h 26"/>
                <a:gd name="T4" fmla="*/ 0 w 16"/>
                <a:gd name="T5" fmla="*/ 53 h 26"/>
                <a:gd name="T6" fmla="*/ 2 w 16"/>
                <a:gd name="T7" fmla="*/ 24 h 26"/>
                <a:gd name="T8" fmla="*/ 7 w 16"/>
                <a:gd name="T9" fmla="*/ 0 h 26"/>
                <a:gd name="T10" fmla="*/ 19 w 16"/>
                <a:gd name="T11" fmla="*/ 5 h 26"/>
                <a:gd name="T12" fmla="*/ 17 w 16"/>
                <a:gd name="T13" fmla="*/ 24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prstDash val="solid"/>
              <a:round/>
              <a:headEnd/>
              <a:tailEnd/>
            </a:ln>
          </p:spPr>
          <p:txBody>
            <a:bodyPr/>
            <a:lstStyle/>
            <a:p>
              <a:endParaRPr lang="en-US"/>
            </a:p>
          </p:txBody>
        </p:sp>
        <p:sp>
          <p:nvSpPr>
            <p:cNvPr id="3384" name="Freeform 5526"/>
            <p:cNvSpPr>
              <a:spLocks/>
            </p:cNvSpPr>
            <p:nvPr/>
          </p:nvSpPr>
          <p:spPr bwMode="auto">
            <a:xfrm>
              <a:off x="3110" y="1825"/>
              <a:ext cx="104" cy="108"/>
            </a:xfrm>
            <a:custGeom>
              <a:avLst/>
              <a:gdLst>
                <a:gd name="T0" fmla="*/ 81 w 93"/>
                <a:gd name="T1" fmla="*/ 14 h 87"/>
                <a:gd name="T2" fmla="*/ 50 w 93"/>
                <a:gd name="T3" fmla="*/ 14 h 87"/>
                <a:gd name="T4" fmla="*/ 21 w 93"/>
                <a:gd name="T5" fmla="*/ 17 h 87"/>
                <a:gd name="T6" fmla="*/ 10 w 93"/>
                <a:gd name="T7" fmla="*/ 24 h 87"/>
                <a:gd name="T8" fmla="*/ 10 w 93"/>
                <a:gd name="T9" fmla="*/ 37 h 87"/>
                <a:gd name="T10" fmla="*/ 3 w 93"/>
                <a:gd name="T11" fmla="*/ 45 h 87"/>
                <a:gd name="T12" fmla="*/ 0 w 93"/>
                <a:gd name="T13" fmla="*/ 45 h 87"/>
                <a:gd name="T14" fmla="*/ 3 w 93"/>
                <a:gd name="T15" fmla="*/ 89 h 87"/>
                <a:gd name="T16" fmla="*/ 17 w 93"/>
                <a:gd name="T17" fmla="*/ 94 h 87"/>
                <a:gd name="T18" fmla="*/ 13 w 93"/>
                <a:gd name="T19" fmla="*/ 113 h 87"/>
                <a:gd name="T20" fmla="*/ 3 w 93"/>
                <a:gd name="T21" fmla="*/ 135 h 87"/>
                <a:gd name="T22" fmla="*/ 3 w 93"/>
                <a:gd name="T23" fmla="*/ 153 h 87"/>
                <a:gd name="T24" fmla="*/ 31 w 93"/>
                <a:gd name="T25" fmla="*/ 166 h 87"/>
                <a:gd name="T26" fmla="*/ 46 w 93"/>
                <a:gd name="T27" fmla="*/ 149 h 87"/>
                <a:gd name="T28" fmla="*/ 70 w 93"/>
                <a:gd name="T29" fmla="*/ 129 h 87"/>
                <a:gd name="T30" fmla="*/ 91 w 93"/>
                <a:gd name="T31" fmla="*/ 113 h 87"/>
                <a:gd name="T32" fmla="*/ 108 w 93"/>
                <a:gd name="T33" fmla="*/ 94 h 87"/>
                <a:gd name="T34" fmla="*/ 108 w 93"/>
                <a:gd name="T35" fmla="*/ 63 h 87"/>
                <a:gd name="T36" fmla="*/ 108 w 93"/>
                <a:gd name="T37" fmla="*/ 31 h 87"/>
                <a:gd name="T38" fmla="*/ 130 w 93"/>
                <a:gd name="T39" fmla="*/ 2 h 87"/>
                <a:gd name="T40" fmla="*/ 123 w 93"/>
                <a:gd name="T41" fmla="*/ 0 h 87"/>
                <a:gd name="T42" fmla="*/ 104 w 93"/>
                <a:gd name="T43" fmla="*/ 9 h 87"/>
                <a:gd name="T44" fmla="*/ 81 w 93"/>
                <a:gd name="T45" fmla="*/ 14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prstDash val="solid"/>
              <a:round/>
              <a:headEnd/>
              <a:tailEnd/>
            </a:ln>
          </p:spPr>
          <p:txBody>
            <a:bodyPr/>
            <a:lstStyle/>
            <a:p>
              <a:endParaRPr lang="en-US"/>
            </a:p>
          </p:txBody>
        </p:sp>
        <p:sp>
          <p:nvSpPr>
            <p:cNvPr id="3385" name="Freeform 5527"/>
            <p:cNvSpPr>
              <a:spLocks/>
            </p:cNvSpPr>
            <p:nvPr/>
          </p:nvSpPr>
          <p:spPr bwMode="auto">
            <a:xfrm>
              <a:off x="3612" y="1729"/>
              <a:ext cx="141" cy="107"/>
            </a:xfrm>
            <a:custGeom>
              <a:avLst/>
              <a:gdLst>
                <a:gd name="T0" fmla="*/ 149 w 125"/>
                <a:gd name="T1" fmla="*/ 139 h 87"/>
                <a:gd name="T2" fmla="*/ 132 w 125"/>
                <a:gd name="T3" fmla="*/ 145 h 87"/>
                <a:gd name="T4" fmla="*/ 104 w 125"/>
                <a:gd name="T5" fmla="*/ 162 h 87"/>
                <a:gd name="T6" fmla="*/ 98 w 125"/>
                <a:gd name="T7" fmla="*/ 123 h 87"/>
                <a:gd name="T8" fmla="*/ 91 w 125"/>
                <a:gd name="T9" fmla="*/ 119 h 87"/>
                <a:gd name="T10" fmla="*/ 86 w 125"/>
                <a:gd name="T11" fmla="*/ 106 h 87"/>
                <a:gd name="T12" fmla="*/ 76 w 125"/>
                <a:gd name="T13" fmla="*/ 111 h 87"/>
                <a:gd name="T14" fmla="*/ 70 w 125"/>
                <a:gd name="T15" fmla="*/ 132 h 87"/>
                <a:gd name="T16" fmla="*/ 58 w 125"/>
                <a:gd name="T17" fmla="*/ 139 h 87"/>
                <a:gd name="T18" fmla="*/ 50 w 125"/>
                <a:gd name="T19" fmla="*/ 145 h 87"/>
                <a:gd name="T20" fmla="*/ 37 w 125"/>
                <a:gd name="T21" fmla="*/ 145 h 87"/>
                <a:gd name="T22" fmla="*/ 27 w 125"/>
                <a:gd name="T23" fmla="*/ 149 h 87"/>
                <a:gd name="T24" fmla="*/ 20 w 125"/>
                <a:gd name="T25" fmla="*/ 145 h 87"/>
                <a:gd name="T26" fmla="*/ 27 w 125"/>
                <a:gd name="T27" fmla="*/ 123 h 87"/>
                <a:gd name="T28" fmla="*/ 30 w 125"/>
                <a:gd name="T29" fmla="*/ 100 h 87"/>
                <a:gd name="T30" fmla="*/ 23 w 125"/>
                <a:gd name="T31" fmla="*/ 87 h 87"/>
                <a:gd name="T32" fmla="*/ 10 w 125"/>
                <a:gd name="T33" fmla="*/ 79 h 87"/>
                <a:gd name="T34" fmla="*/ 0 w 125"/>
                <a:gd name="T35" fmla="*/ 65 h 87"/>
                <a:gd name="T36" fmla="*/ 20 w 125"/>
                <a:gd name="T37" fmla="*/ 39 h 87"/>
                <a:gd name="T38" fmla="*/ 44 w 125"/>
                <a:gd name="T39" fmla="*/ 14 h 87"/>
                <a:gd name="T40" fmla="*/ 58 w 125"/>
                <a:gd name="T41" fmla="*/ 0 h 87"/>
                <a:gd name="T42" fmla="*/ 88 w 125"/>
                <a:gd name="T43" fmla="*/ 0 h 87"/>
                <a:gd name="T44" fmla="*/ 112 w 125"/>
                <a:gd name="T45" fmla="*/ 22 h 87"/>
                <a:gd name="T46" fmla="*/ 86 w 125"/>
                <a:gd name="T47" fmla="*/ 31 h 87"/>
                <a:gd name="T48" fmla="*/ 58 w 125"/>
                <a:gd name="T49" fmla="*/ 42 h 87"/>
                <a:gd name="T50" fmla="*/ 60 w 125"/>
                <a:gd name="T51" fmla="*/ 65 h 87"/>
                <a:gd name="T52" fmla="*/ 94 w 125"/>
                <a:gd name="T53" fmla="*/ 71 h 87"/>
                <a:gd name="T54" fmla="*/ 132 w 125"/>
                <a:gd name="T55" fmla="*/ 74 h 87"/>
                <a:gd name="T56" fmla="*/ 146 w 125"/>
                <a:gd name="T57" fmla="*/ 100 h 87"/>
                <a:gd name="T58" fmla="*/ 161 w 125"/>
                <a:gd name="T59" fmla="*/ 106 h 87"/>
                <a:gd name="T60" fmla="*/ 179 w 125"/>
                <a:gd name="T61" fmla="*/ 139 h 87"/>
                <a:gd name="T62" fmla="*/ 171 w 125"/>
                <a:gd name="T63" fmla="*/ 145 h 87"/>
                <a:gd name="T64" fmla="*/ 157 w 125"/>
                <a:gd name="T65" fmla="*/ 139 h 87"/>
                <a:gd name="T66" fmla="*/ 149 w 125"/>
                <a:gd name="T67" fmla="*/ 139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prstDash val="solid"/>
              <a:round/>
              <a:headEnd/>
              <a:tailEnd/>
            </a:ln>
          </p:spPr>
          <p:txBody>
            <a:bodyPr/>
            <a:lstStyle/>
            <a:p>
              <a:endParaRPr lang="en-US"/>
            </a:p>
          </p:txBody>
        </p:sp>
        <p:sp>
          <p:nvSpPr>
            <p:cNvPr id="3386" name="Freeform 5528"/>
            <p:cNvSpPr>
              <a:spLocks/>
            </p:cNvSpPr>
            <p:nvPr/>
          </p:nvSpPr>
          <p:spPr bwMode="auto">
            <a:xfrm>
              <a:off x="3402" y="1635"/>
              <a:ext cx="255" cy="190"/>
            </a:xfrm>
            <a:custGeom>
              <a:avLst/>
              <a:gdLst>
                <a:gd name="T0" fmla="*/ 226 w 229"/>
                <a:gd name="T1" fmla="*/ 243 h 154"/>
                <a:gd name="T2" fmla="*/ 193 w 229"/>
                <a:gd name="T3" fmla="*/ 217 h 154"/>
                <a:gd name="T4" fmla="*/ 156 w 229"/>
                <a:gd name="T5" fmla="*/ 186 h 154"/>
                <a:gd name="T6" fmla="*/ 139 w 229"/>
                <a:gd name="T7" fmla="*/ 178 h 154"/>
                <a:gd name="T8" fmla="*/ 110 w 229"/>
                <a:gd name="T9" fmla="*/ 160 h 154"/>
                <a:gd name="T10" fmla="*/ 97 w 229"/>
                <a:gd name="T11" fmla="*/ 130 h 154"/>
                <a:gd name="T12" fmla="*/ 72 w 229"/>
                <a:gd name="T13" fmla="*/ 104 h 154"/>
                <a:gd name="T14" fmla="*/ 56 w 229"/>
                <a:gd name="T15" fmla="*/ 130 h 154"/>
                <a:gd name="T16" fmla="*/ 46 w 229"/>
                <a:gd name="T17" fmla="*/ 134 h 154"/>
                <a:gd name="T18" fmla="*/ 48 w 229"/>
                <a:gd name="T19" fmla="*/ 155 h 154"/>
                <a:gd name="T20" fmla="*/ 20 w 229"/>
                <a:gd name="T21" fmla="*/ 146 h 154"/>
                <a:gd name="T22" fmla="*/ 14 w 229"/>
                <a:gd name="T23" fmla="*/ 116 h 154"/>
                <a:gd name="T24" fmla="*/ 10 w 229"/>
                <a:gd name="T25" fmla="*/ 85 h 154"/>
                <a:gd name="T26" fmla="*/ 2 w 229"/>
                <a:gd name="T27" fmla="*/ 54 h 154"/>
                <a:gd name="T28" fmla="*/ 0 w 229"/>
                <a:gd name="T29" fmla="*/ 26 h 154"/>
                <a:gd name="T30" fmla="*/ 22 w 229"/>
                <a:gd name="T31" fmla="*/ 14 h 154"/>
                <a:gd name="T32" fmla="*/ 46 w 229"/>
                <a:gd name="T33" fmla="*/ 0 h 154"/>
                <a:gd name="T34" fmla="*/ 75 w 229"/>
                <a:gd name="T35" fmla="*/ 19 h 154"/>
                <a:gd name="T36" fmla="*/ 100 w 229"/>
                <a:gd name="T37" fmla="*/ 39 h 154"/>
                <a:gd name="T38" fmla="*/ 120 w 229"/>
                <a:gd name="T39" fmla="*/ 72 h 154"/>
                <a:gd name="T40" fmla="*/ 139 w 229"/>
                <a:gd name="T41" fmla="*/ 72 h 154"/>
                <a:gd name="T42" fmla="*/ 159 w 229"/>
                <a:gd name="T43" fmla="*/ 74 h 154"/>
                <a:gd name="T44" fmla="*/ 183 w 229"/>
                <a:gd name="T45" fmla="*/ 74 h 154"/>
                <a:gd name="T46" fmla="*/ 206 w 229"/>
                <a:gd name="T47" fmla="*/ 74 h 154"/>
                <a:gd name="T48" fmla="*/ 226 w 229"/>
                <a:gd name="T49" fmla="*/ 97 h 154"/>
                <a:gd name="T50" fmla="*/ 226 w 229"/>
                <a:gd name="T51" fmla="*/ 130 h 154"/>
                <a:gd name="T52" fmla="*/ 244 w 229"/>
                <a:gd name="T53" fmla="*/ 143 h 154"/>
                <a:gd name="T54" fmla="*/ 264 w 229"/>
                <a:gd name="T55" fmla="*/ 152 h 154"/>
                <a:gd name="T56" fmla="*/ 283 w 229"/>
                <a:gd name="T57" fmla="*/ 134 h 154"/>
                <a:gd name="T58" fmla="*/ 304 w 229"/>
                <a:gd name="T59" fmla="*/ 116 h 154"/>
                <a:gd name="T60" fmla="*/ 316 w 229"/>
                <a:gd name="T61" fmla="*/ 143 h 154"/>
                <a:gd name="T62" fmla="*/ 304 w 229"/>
                <a:gd name="T63" fmla="*/ 155 h 154"/>
                <a:gd name="T64" fmla="*/ 281 w 229"/>
                <a:gd name="T65" fmla="*/ 183 h 154"/>
                <a:gd name="T66" fmla="*/ 261 w 229"/>
                <a:gd name="T67" fmla="*/ 209 h 154"/>
                <a:gd name="T68" fmla="*/ 271 w 229"/>
                <a:gd name="T69" fmla="*/ 222 h 154"/>
                <a:gd name="T70" fmla="*/ 283 w 229"/>
                <a:gd name="T71" fmla="*/ 232 h 154"/>
                <a:gd name="T72" fmla="*/ 291 w 229"/>
                <a:gd name="T73" fmla="*/ 243 h 154"/>
                <a:gd name="T74" fmla="*/ 287 w 229"/>
                <a:gd name="T75" fmla="*/ 266 h 154"/>
                <a:gd name="T76" fmla="*/ 281 w 229"/>
                <a:gd name="T77" fmla="*/ 289 h 154"/>
                <a:gd name="T78" fmla="*/ 257 w 229"/>
                <a:gd name="T79" fmla="*/ 283 h 154"/>
                <a:gd name="T80" fmla="*/ 238 w 229"/>
                <a:gd name="T81" fmla="*/ 280 h 154"/>
                <a:gd name="T82" fmla="*/ 226 w 229"/>
                <a:gd name="T83" fmla="*/ 243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prstDash val="solid"/>
              <a:round/>
              <a:headEnd/>
              <a:tailEnd/>
            </a:ln>
          </p:spPr>
          <p:txBody>
            <a:bodyPr/>
            <a:lstStyle/>
            <a:p>
              <a:endParaRPr lang="en-US"/>
            </a:p>
          </p:txBody>
        </p:sp>
        <p:sp>
          <p:nvSpPr>
            <p:cNvPr id="3387" name="Freeform 5529"/>
            <p:cNvSpPr>
              <a:spLocks/>
            </p:cNvSpPr>
            <p:nvPr/>
          </p:nvSpPr>
          <p:spPr bwMode="auto">
            <a:xfrm>
              <a:off x="2843" y="1714"/>
              <a:ext cx="40" cy="32"/>
            </a:xfrm>
            <a:custGeom>
              <a:avLst/>
              <a:gdLst>
                <a:gd name="T0" fmla="*/ 13 w 36"/>
                <a:gd name="T1" fmla="*/ 48 h 26"/>
                <a:gd name="T2" fmla="*/ 0 w 36"/>
                <a:gd name="T3" fmla="*/ 14 h 26"/>
                <a:gd name="T4" fmla="*/ 8 w 36"/>
                <a:gd name="T5" fmla="*/ 14 h 26"/>
                <a:gd name="T6" fmla="*/ 8 w 36"/>
                <a:gd name="T7" fmla="*/ 9 h 26"/>
                <a:gd name="T8" fmla="*/ 13 w 36"/>
                <a:gd name="T9" fmla="*/ 2 h 26"/>
                <a:gd name="T10" fmla="*/ 16 w 36"/>
                <a:gd name="T11" fmla="*/ 9 h 26"/>
                <a:gd name="T12" fmla="*/ 21 w 36"/>
                <a:gd name="T13" fmla="*/ 0 h 26"/>
                <a:gd name="T14" fmla="*/ 23 w 36"/>
                <a:gd name="T15" fmla="*/ 0 h 26"/>
                <a:gd name="T16" fmla="*/ 30 w 36"/>
                <a:gd name="T17" fmla="*/ 2 h 26"/>
                <a:gd name="T18" fmla="*/ 30 w 36"/>
                <a:gd name="T19" fmla="*/ 0 h 26"/>
                <a:gd name="T20" fmla="*/ 36 w 36"/>
                <a:gd name="T21" fmla="*/ 0 h 26"/>
                <a:gd name="T22" fmla="*/ 42 w 36"/>
                <a:gd name="T23" fmla="*/ 9 h 26"/>
                <a:gd name="T24" fmla="*/ 47 w 36"/>
                <a:gd name="T25" fmla="*/ 2 h 26"/>
                <a:gd name="T26" fmla="*/ 49 w 36"/>
                <a:gd name="T27" fmla="*/ 9 h 26"/>
                <a:gd name="T28" fmla="*/ 49 w 36"/>
                <a:gd name="T29" fmla="*/ 34 h 26"/>
                <a:gd name="T30" fmla="*/ 13 w 36"/>
                <a:gd name="T31" fmla="*/ 48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prstDash val="solid"/>
              <a:round/>
              <a:headEnd/>
              <a:tailEnd/>
            </a:ln>
          </p:spPr>
          <p:txBody>
            <a:bodyPr/>
            <a:lstStyle/>
            <a:p>
              <a:endParaRPr lang="en-US"/>
            </a:p>
          </p:txBody>
        </p:sp>
        <p:sp>
          <p:nvSpPr>
            <p:cNvPr id="3388" name="Freeform 5530"/>
            <p:cNvSpPr>
              <a:spLocks/>
            </p:cNvSpPr>
            <p:nvPr/>
          </p:nvSpPr>
          <p:spPr bwMode="auto">
            <a:xfrm>
              <a:off x="2876" y="1673"/>
              <a:ext cx="94" cy="64"/>
            </a:xfrm>
            <a:custGeom>
              <a:avLst/>
              <a:gdLst>
                <a:gd name="T0" fmla="*/ 8 w 85"/>
                <a:gd name="T1" fmla="*/ 9 h 52"/>
                <a:gd name="T2" fmla="*/ 0 w 85"/>
                <a:gd name="T3" fmla="*/ 0 h 52"/>
                <a:gd name="T4" fmla="*/ 0 w 85"/>
                <a:gd name="T5" fmla="*/ 17 h 52"/>
                <a:gd name="T6" fmla="*/ 8 w 85"/>
                <a:gd name="T7" fmla="*/ 39 h 52"/>
                <a:gd name="T8" fmla="*/ 0 w 85"/>
                <a:gd name="T9" fmla="*/ 52 h 52"/>
                <a:gd name="T10" fmla="*/ 8 w 85"/>
                <a:gd name="T11" fmla="*/ 65 h 52"/>
                <a:gd name="T12" fmla="*/ 10 w 85"/>
                <a:gd name="T13" fmla="*/ 71 h 52"/>
                <a:gd name="T14" fmla="*/ 10 w 85"/>
                <a:gd name="T15" fmla="*/ 97 h 52"/>
                <a:gd name="T16" fmla="*/ 31 w 85"/>
                <a:gd name="T17" fmla="*/ 94 h 52"/>
                <a:gd name="T18" fmla="*/ 66 w 85"/>
                <a:gd name="T19" fmla="*/ 97 h 52"/>
                <a:gd name="T20" fmla="*/ 73 w 85"/>
                <a:gd name="T21" fmla="*/ 84 h 52"/>
                <a:gd name="T22" fmla="*/ 80 w 85"/>
                <a:gd name="T23" fmla="*/ 84 h 52"/>
                <a:gd name="T24" fmla="*/ 80 w 85"/>
                <a:gd name="T25" fmla="*/ 74 h 52"/>
                <a:gd name="T26" fmla="*/ 107 w 85"/>
                <a:gd name="T27" fmla="*/ 71 h 52"/>
                <a:gd name="T28" fmla="*/ 102 w 85"/>
                <a:gd name="T29" fmla="*/ 58 h 52"/>
                <a:gd name="T30" fmla="*/ 105 w 85"/>
                <a:gd name="T31" fmla="*/ 48 h 52"/>
                <a:gd name="T32" fmla="*/ 113 w 85"/>
                <a:gd name="T33" fmla="*/ 26 h 52"/>
                <a:gd name="T34" fmla="*/ 115 w 85"/>
                <a:gd name="T35" fmla="*/ 14 h 52"/>
                <a:gd name="T36" fmla="*/ 80 w 85"/>
                <a:gd name="T37" fmla="*/ 2 h 52"/>
                <a:gd name="T38" fmla="*/ 48 w 85"/>
                <a:gd name="T39" fmla="*/ 17 h 52"/>
                <a:gd name="T40" fmla="*/ 25 w 85"/>
                <a:gd name="T41" fmla="*/ 9 h 52"/>
                <a:gd name="T42" fmla="*/ 8 w 85"/>
                <a:gd name="T43" fmla="*/ 9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3389" name="Freeform 5531"/>
            <p:cNvSpPr>
              <a:spLocks/>
            </p:cNvSpPr>
            <p:nvPr/>
          </p:nvSpPr>
          <p:spPr bwMode="auto">
            <a:xfrm>
              <a:off x="2826" y="1708"/>
              <a:ext cx="27" cy="64"/>
            </a:xfrm>
            <a:custGeom>
              <a:avLst/>
              <a:gdLst>
                <a:gd name="T0" fmla="*/ 0 w 24"/>
                <a:gd name="T1" fmla="*/ 22 h 52"/>
                <a:gd name="T2" fmla="*/ 3 w 24"/>
                <a:gd name="T3" fmla="*/ 66 h 52"/>
                <a:gd name="T4" fmla="*/ 20 w 24"/>
                <a:gd name="T5" fmla="*/ 97 h 52"/>
                <a:gd name="T6" fmla="*/ 24 w 24"/>
                <a:gd name="T7" fmla="*/ 90 h 52"/>
                <a:gd name="T8" fmla="*/ 34 w 24"/>
                <a:gd name="T9" fmla="*/ 62 h 52"/>
                <a:gd name="T10" fmla="*/ 34 w 24"/>
                <a:gd name="T11" fmla="*/ 58 h 52"/>
                <a:gd name="T12" fmla="*/ 20 w 24"/>
                <a:gd name="T13" fmla="*/ 22 h 52"/>
                <a:gd name="T14" fmla="*/ 18 w 24"/>
                <a:gd name="T15" fmla="*/ 6 h 52"/>
                <a:gd name="T16" fmla="*/ 3 w 24"/>
                <a:gd name="T17" fmla="*/ 0 h 52"/>
                <a:gd name="T18" fmla="*/ 0 w 24"/>
                <a:gd name="T19" fmla="*/ 22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prstDash val="solid"/>
              <a:round/>
              <a:headEnd/>
              <a:tailEnd/>
            </a:ln>
          </p:spPr>
          <p:txBody>
            <a:bodyPr/>
            <a:lstStyle/>
            <a:p>
              <a:endParaRPr lang="en-US"/>
            </a:p>
          </p:txBody>
        </p:sp>
        <p:sp>
          <p:nvSpPr>
            <p:cNvPr id="3390" name="Freeform 5532"/>
            <p:cNvSpPr>
              <a:spLocks/>
            </p:cNvSpPr>
            <p:nvPr/>
          </p:nvSpPr>
          <p:spPr bwMode="auto">
            <a:xfrm>
              <a:off x="3204" y="1729"/>
              <a:ext cx="75" cy="58"/>
            </a:xfrm>
            <a:custGeom>
              <a:avLst/>
              <a:gdLst>
                <a:gd name="T0" fmla="*/ 13 w 67"/>
                <a:gd name="T1" fmla="*/ 14 h 47"/>
                <a:gd name="T2" fmla="*/ 0 w 67"/>
                <a:gd name="T3" fmla="*/ 0 h 47"/>
                <a:gd name="T4" fmla="*/ 31 w 67"/>
                <a:gd name="T5" fmla="*/ 0 h 47"/>
                <a:gd name="T6" fmla="*/ 60 w 67"/>
                <a:gd name="T7" fmla="*/ 2 h 47"/>
                <a:gd name="T8" fmla="*/ 81 w 67"/>
                <a:gd name="T9" fmla="*/ 9 h 47"/>
                <a:gd name="T10" fmla="*/ 77 w 67"/>
                <a:gd name="T11" fmla="*/ 35 h 47"/>
                <a:gd name="T12" fmla="*/ 86 w 67"/>
                <a:gd name="T13" fmla="*/ 43 h 47"/>
                <a:gd name="T14" fmla="*/ 81 w 67"/>
                <a:gd name="T15" fmla="*/ 53 h 47"/>
                <a:gd name="T16" fmla="*/ 94 w 67"/>
                <a:gd name="T17" fmla="*/ 79 h 47"/>
                <a:gd name="T18" fmla="*/ 86 w 67"/>
                <a:gd name="T19" fmla="*/ 89 h 47"/>
                <a:gd name="T20" fmla="*/ 81 w 67"/>
                <a:gd name="T21" fmla="*/ 79 h 47"/>
                <a:gd name="T22" fmla="*/ 77 w 67"/>
                <a:gd name="T23" fmla="*/ 74 h 47"/>
                <a:gd name="T24" fmla="*/ 74 w 67"/>
                <a:gd name="T25" fmla="*/ 72 h 47"/>
                <a:gd name="T26" fmla="*/ 67 w 67"/>
                <a:gd name="T27" fmla="*/ 72 h 47"/>
                <a:gd name="T28" fmla="*/ 60 w 67"/>
                <a:gd name="T29" fmla="*/ 65 h 47"/>
                <a:gd name="T30" fmla="*/ 57 w 67"/>
                <a:gd name="T31" fmla="*/ 65 h 47"/>
                <a:gd name="T32" fmla="*/ 50 w 67"/>
                <a:gd name="T33" fmla="*/ 65 h 47"/>
                <a:gd name="T34" fmla="*/ 31 w 67"/>
                <a:gd name="T35" fmla="*/ 53 h 47"/>
                <a:gd name="T36" fmla="*/ 24 w 67"/>
                <a:gd name="T37" fmla="*/ 35 h 47"/>
                <a:gd name="T38" fmla="*/ 13 w 67"/>
                <a:gd name="T39" fmla="*/ 14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prstDash val="solid"/>
              <a:round/>
              <a:headEnd/>
              <a:tailEnd/>
            </a:ln>
          </p:spPr>
          <p:txBody>
            <a:bodyPr/>
            <a:lstStyle/>
            <a:p>
              <a:endParaRPr lang="en-US"/>
            </a:p>
          </p:txBody>
        </p:sp>
        <p:sp>
          <p:nvSpPr>
            <p:cNvPr id="3391" name="Freeform 5533"/>
            <p:cNvSpPr>
              <a:spLocks/>
            </p:cNvSpPr>
            <p:nvPr/>
          </p:nvSpPr>
          <p:spPr bwMode="auto">
            <a:xfrm>
              <a:off x="3267" y="1722"/>
              <a:ext cx="65" cy="77"/>
            </a:xfrm>
            <a:custGeom>
              <a:avLst/>
              <a:gdLst>
                <a:gd name="T0" fmla="*/ 15 w 59"/>
                <a:gd name="T1" fmla="*/ 89 h 62"/>
                <a:gd name="T2" fmla="*/ 2 w 59"/>
                <a:gd name="T3" fmla="*/ 63 h 62"/>
                <a:gd name="T4" fmla="*/ 10 w 59"/>
                <a:gd name="T5" fmla="*/ 53 h 62"/>
                <a:gd name="T6" fmla="*/ 0 w 59"/>
                <a:gd name="T7" fmla="*/ 46 h 62"/>
                <a:gd name="T8" fmla="*/ 2 w 59"/>
                <a:gd name="T9" fmla="*/ 19 h 62"/>
                <a:gd name="T10" fmla="*/ 10 w 59"/>
                <a:gd name="T11" fmla="*/ 0 h 62"/>
                <a:gd name="T12" fmla="*/ 41 w 59"/>
                <a:gd name="T13" fmla="*/ 9 h 62"/>
                <a:gd name="T14" fmla="*/ 53 w 59"/>
                <a:gd name="T15" fmla="*/ 32 h 62"/>
                <a:gd name="T16" fmla="*/ 79 w 59"/>
                <a:gd name="T17" fmla="*/ 53 h 62"/>
                <a:gd name="T18" fmla="*/ 67 w 59"/>
                <a:gd name="T19" fmla="*/ 53 h 62"/>
                <a:gd name="T20" fmla="*/ 61 w 59"/>
                <a:gd name="T21" fmla="*/ 96 h 62"/>
                <a:gd name="T22" fmla="*/ 61 w 59"/>
                <a:gd name="T23" fmla="*/ 119 h 62"/>
                <a:gd name="T24" fmla="*/ 41 w 59"/>
                <a:gd name="T25" fmla="*/ 101 h 62"/>
                <a:gd name="T26" fmla="*/ 44 w 59"/>
                <a:gd name="T27" fmla="*/ 89 h 62"/>
                <a:gd name="T28" fmla="*/ 37 w 59"/>
                <a:gd name="T29" fmla="*/ 77 h 62"/>
                <a:gd name="T30" fmla="*/ 15 w 59"/>
                <a:gd name="T31" fmla="*/ 89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prstDash val="solid"/>
              <a:round/>
              <a:headEnd/>
              <a:tailEnd/>
            </a:ln>
          </p:spPr>
          <p:txBody>
            <a:bodyPr/>
            <a:lstStyle/>
            <a:p>
              <a:endParaRPr lang="en-US"/>
            </a:p>
          </p:txBody>
        </p:sp>
        <p:sp>
          <p:nvSpPr>
            <p:cNvPr id="3392" name="Freeform 5534"/>
            <p:cNvSpPr>
              <a:spLocks/>
            </p:cNvSpPr>
            <p:nvPr/>
          </p:nvSpPr>
          <p:spPr bwMode="auto">
            <a:xfrm>
              <a:off x="3245" y="1772"/>
              <a:ext cx="29" cy="17"/>
            </a:xfrm>
            <a:custGeom>
              <a:avLst/>
              <a:gdLst>
                <a:gd name="T0" fmla="*/ 36 w 26"/>
                <a:gd name="T1" fmla="*/ 22 h 14"/>
                <a:gd name="T2" fmla="*/ 26 w 26"/>
                <a:gd name="T3" fmla="*/ 25 h 14"/>
                <a:gd name="T4" fmla="*/ 2 w 26"/>
                <a:gd name="T5" fmla="*/ 9 h 14"/>
                <a:gd name="T6" fmla="*/ 0 w 26"/>
                <a:gd name="T7" fmla="*/ 0 h 14"/>
                <a:gd name="T8" fmla="*/ 0 w 26"/>
                <a:gd name="T9" fmla="*/ 0 h 14"/>
                <a:gd name="T10" fmla="*/ 8 w 26"/>
                <a:gd name="T11" fmla="*/ 0 h 14"/>
                <a:gd name="T12" fmla="*/ 10 w 26"/>
                <a:gd name="T13" fmla="*/ 0 h 14"/>
                <a:gd name="T14" fmla="*/ 17 w 26"/>
                <a:gd name="T15" fmla="*/ 6 h 14"/>
                <a:gd name="T16" fmla="*/ 23 w 26"/>
                <a:gd name="T17" fmla="*/ 6 h 14"/>
                <a:gd name="T18" fmla="*/ 26 w 26"/>
                <a:gd name="T19" fmla="*/ 9 h 14"/>
                <a:gd name="T20" fmla="*/ 29 w 26"/>
                <a:gd name="T21" fmla="*/ 13 h 14"/>
                <a:gd name="T22" fmla="*/ 36 w 26"/>
                <a:gd name="T23" fmla="*/ 22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prstDash val="solid"/>
              <a:round/>
              <a:headEnd/>
              <a:tailEnd/>
            </a:ln>
          </p:spPr>
          <p:txBody>
            <a:bodyPr/>
            <a:lstStyle/>
            <a:p>
              <a:endParaRPr lang="en-US"/>
            </a:p>
          </p:txBody>
        </p:sp>
        <p:sp>
          <p:nvSpPr>
            <p:cNvPr id="3393" name="Freeform 5535"/>
            <p:cNvSpPr>
              <a:spLocks/>
            </p:cNvSpPr>
            <p:nvPr/>
          </p:nvSpPr>
          <p:spPr bwMode="auto">
            <a:xfrm>
              <a:off x="2843" y="1729"/>
              <a:ext cx="101" cy="111"/>
            </a:xfrm>
            <a:custGeom>
              <a:avLst/>
              <a:gdLst>
                <a:gd name="T0" fmla="*/ 24 w 90"/>
                <a:gd name="T1" fmla="*/ 89 h 90"/>
                <a:gd name="T2" fmla="*/ 8 w 90"/>
                <a:gd name="T3" fmla="*/ 79 h 90"/>
                <a:gd name="T4" fmla="*/ 0 w 90"/>
                <a:gd name="T5" fmla="*/ 65 h 90"/>
                <a:gd name="T6" fmla="*/ 3 w 90"/>
                <a:gd name="T7" fmla="*/ 58 h 90"/>
                <a:gd name="T8" fmla="*/ 13 w 90"/>
                <a:gd name="T9" fmla="*/ 31 h 90"/>
                <a:gd name="T10" fmla="*/ 13 w 90"/>
                <a:gd name="T11" fmla="*/ 26 h 90"/>
                <a:gd name="T12" fmla="*/ 51 w 90"/>
                <a:gd name="T13" fmla="*/ 14 h 90"/>
                <a:gd name="T14" fmla="*/ 73 w 90"/>
                <a:gd name="T15" fmla="*/ 9 h 90"/>
                <a:gd name="T16" fmla="*/ 111 w 90"/>
                <a:gd name="T17" fmla="*/ 14 h 90"/>
                <a:gd name="T18" fmla="*/ 117 w 90"/>
                <a:gd name="T19" fmla="*/ 0 h 90"/>
                <a:gd name="T20" fmla="*/ 125 w 90"/>
                <a:gd name="T21" fmla="*/ 0 h 90"/>
                <a:gd name="T22" fmla="*/ 127 w 90"/>
                <a:gd name="T23" fmla="*/ 9 h 90"/>
                <a:gd name="T24" fmla="*/ 117 w 90"/>
                <a:gd name="T25" fmla="*/ 31 h 90"/>
                <a:gd name="T26" fmla="*/ 94 w 90"/>
                <a:gd name="T27" fmla="*/ 23 h 90"/>
                <a:gd name="T28" fmla="*/ 73 w 90"/>
                <a:gd name="T29" fmla="*/ 35 h 90"/>
                <a:gd name="T30" fmla="*/ 84 w 90"/>
                <a:gd name="T31" fmla="*/ 48 h 90"/>
                <a:gd name="T32" fmla="*/ 73 w 90"/>
                <a:gd name="T33" fmla="*/ 48 h 90"/>
                <a:gd name="T34" fmla="*/ 73 w 90"/>
                <a:gd name="T35" fmla="*/ 53 h 90"/>
                <a:gd name="T36" fmla="*/ 68 w 90"/>
                <a:gd name="T37" fmla="*/ 53 h 90"/>
                <a:gd name="T38" fmla="*/ 71 w 90"/>
                <a:gd name="T39" fmla="*/ 58 h 90"/>
                <a:gd name="T40" fmla="*/ 58 w 90"/>
                <a:gd name="T41" fmla="*/ 35 h 90"/>
                <a:gd name="T42" fmla="*/ 51 w 90"/>
                <a:gd name="T43" fmla="*/ 43 h 90"/>
                <a:gd name="T44" fmla="*/ 61 w 90"/>
                <a:gd name="T45" fmla="*/ 72 h 90"/>
                <a:gd name="T46" fmla="*/ 64 w 90"/>
                <a:gd name="T47" fmla="*/ 85 h 90"/>
                <a:gd name="T48" fmla="*/ 58 w 90"/>
                <a:gd name="T49" fmla="*/ 79 h 90"/>
                <a:gd name="T50" fmla="*/ 58 w 90"/>
                <a:gd name="T51" fmla="*/ 89 h 90"/>
                <a:gd name="T52" fmla="*/ 54 w 90"/>
                <a:gd name="T53" fmla="*/ 91 h 90"/>
                <a:gd name="T54" fmla="*/ 84 w 90"/>
                <a:gd name="T55" fmla="*/ 120 h 90"/>
                <a:gd name="T56" fmla="*/ 81 w 90"/>
                <a:gd name="T57" fmla="*/ 128 h 90"/>
                <a:gd name="T58" fmla="*/ 71 w 90"/>
                <a:gd name="T59" fmla="*/ 123 h 90"/>
                <a:gd name="T60" fmla="*/ 68 w 90"/>
                <a:gd name="T61" fmla="*/ 123 h 90"/>
                <a:gd name="T62" fmla="*/ 71 w 90"/>
                <a:gd name="T63" fmla="*/ 142 h 90"/>
                <a:gd name="T64" fmla="*/ 61 w 90"/>
                <a:gd name="T65" fmla="*/ 142 h 90"/>
                <a:gd name="T66" fmla="*/ 68 w 90"/>
                <a:gd name="T67" fmla="*/ 169 h 90"/>
                <a:gd name="T68" fmla="*/ 58 w 90"/>
                <a:gd name="T69" fmla="*/ 163 h 90"/>
                <a:gd name="T70" fmla="*/ 51 w 90"/>
                <a:gd name="T71" fmla="*/ 169 h 90"/>
                <a:gd name="T72" fmla="*/ 44 w 90"/>
                <a:gd name="T73" fmla="*/ 155 h 90"/>
                <a:gd name="T74" fmla="*/ 42 w 90"/>
                <a:gd name="T75" fmla="*/ 163 h 90"/>
                <a:gd name="T76" fmla="*/ 31 w 90"/>
                <a:gd name="T77" fmla="*/ 134 h 90"/>
                <a:gd name="T78" fmla="*/ 27 w 90"/>
                <a:gd name="T79" fmla="*/ 120 h 90"/>
                <a:gd name="T80" fmla="*/ 44 w 90"/>
                <a:gd name="T81" fmla="*/ 111 h 90"/>
                <a:gd name="T82" fmla="*/ 64 w 90"/>
                <a:gd name="T83" fmla="*/ 120 h 90"/>
                <a:gd name="T84" fmla="*/ 64 w 90"/>
                <a:gd name="T85" fmla="*/ 115 h 90"/>
                <a:gd name="T86" fmla="*/ 51 w 90"/>
                <a:gd name="T87" fmla="*/ 106 h 90"/>
                <a:gd name="T88" fmla="*/ 31 w 90"/>
                <a:gd name="T89" fmla="*/ 106 h 90"/>
                <a:gd name="T90" fmla="*/ 24 w 90"/>
                <a:gd name="T91" fmla="*/ 106 h 90"/>
                <a:gd name="T92" fmla="*/ 17 w 90"/>
                <a:gd name="T93" fmla="*/ 89 h 90"/>
                <a:gd name="T94" fmla="*/ 24 w 90"/>
                <a:gd name="T95" fmla="*/ 89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prstDash val="solid"/>
              <a:round/>
              <a:headEnd/>
              <a:tailEnd/>
            </a:ln>
          </p:spPr>
          <p:txBody>
            <a:bodyPr/>
            <a:lstStyle/>
            <a:p>
              <a:endParaRPr lang="en-US"/>
            </a:p>
          </p:txBody>
        </p:sp>
        <p:sp>
          <p:nvSpPr>
            <p:cNvPr id="3394" name="Freeform 5536"/>
            <p:cNvSpPr>
              <a:spLocks/>
            </p:cNvSpPr>
            <p:nvPr/>
          </p:nvSpPr>
          <p:spPr bwMode="auto">
            <a:xfrm>
              <a:off x="2906" y="1864"/>
              <a:ext cx="49" cy="11"/>
            </a:xfrm>
            <a:custGeom>
              <a:avLst/>
              <a:gdLst>
                <a:gd name="T0" fmla="*/ 46 w 43"/>
                <a:gd name="T1" fmla="*/ 7 h 9"/>
                <a:gd name="T2" fmla="*/ 15 w 43"/>
                <a:gd name="T3" fmla="*/ 0 h 9"/>
                <a:gd name="T4" fmla="*/ 3 w 43"/>
                <a:gd name="T5" fmla="*/ 0 h 9"/>
                <a:gd name="T6" fmla="*/ 0 w 43"/>
                <a:gd name="T7" fmla="*/ 7 h 9"/>
                <a:gd name="T8" fmla="*/ 21 w 43"/>
                <a:gd name="T9" fmla="*/ 13 h 9"/>
                <a:gd name="T10" fmla="*/ 46 w 43"/>
                <a:gd name="T11" fmla="*/ 16 h 9"/>
                <a:gd name="T12" fmla="*/ 64 w 43"/>
                <a:gd name="T13" fmla="*/ 7 h 9"/>
                <a:gd name="T14" fmla="*/ 46 w 43"/>
                <a:gd name="T15" fmla="*/ 7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prstDash val="solid"/>
              <a:round/>
              <a:headEnd/>
              <a:tailEnd/>
            </a:ln>
          </p:spPr>
          <p:txBody>
            <a:bodyPr/>
            <a:lstStyle/>
            <a:p>
              <a:endParaRPr lang="en-US"/>
            </a:p>
          </p:txBody>
        </p:sp>
        <p:sp>
          <p:nvSpPr>
            <p:cNvPr id="3395" name="Freeform 5537"/>
            <p:cNvSpPr>
              <a:spLocks/>
            </p:cNvSpPr>
            <p:nvPr/>
          </p:nvSpPr>
          <p:spPr bwMode="auto">
            <a:xfrm>
              <a:off x="2892" y="1787"/>
              <a:ext cx="26" cy="21"/>
            </a:xfrm>
            <a:custGeom>
              <a:avLst/>
              <a:gdLst>
                <a:gd name="T0" fmla="*/ 37 w 22"/>
                <a:gd name="T1" fmla="*/ 32 h 17"/>
                <a:gd name="T2" fmla="*/ 17 w 22"/>
                <a:gd name="T3" fmla="*/ 9 h 17"/>
                <a:gd name="T4" fmla="*/ 0 w 22"/>
                <a:gd name="T5" fmla="*/ 0 h 17"/>
                <a:gd name="T6" fmla="*/ 17 w 22"/>
                <a:gd name="T7" fmla="*/ 14 h 17"/>
                <a:gd name="T8" fmla="*/ 37 w 22"/>
                <a:gd name="T9" fmla="*/ 32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7">
                  <a:moveTo>
                    <a:pt x="22" y="17"/>
                  </a:moveTo>
                  <a:lnTo>
                    <a:pt x="10" y="5"/>
                  </a:lnTo>
                  <a:lnTo>
                    <a:pt x="0" y="0"/>
                  </a:lnTo>
                  <a:lnTo>
                    <a:pt x="10" y="7"/>
                  </a:lnTo>
                  <a:lnTo>
                    <a:pt x="22" y="17"/>
                  </a:lnTo>
                  <a:close/>
                </a:path>
              </a:pathLst>
            </a:custGeom>
            <a:solidFill>
              <a:srgbClr val="0033CC"/>
            </a:solidFill>
            <a:ln w="3175">
              <a:solidFill>
                <a:srgbClr val="000000"/>
              </a:solidFill>
              <a:prstDash val="solid"/>
              <a:round/>
              <a:headEnd/>
              <a:tailEnd/>
            </a:ln>
          </p:spPr>
          <p:txBody>
            <a:bodyPr/>
            <a:lstStyle/>
            <a:p>
              <a:endParaRPr lang="en-US"/>
            </a:p>
          </p:txBody>
        </p:sp>
        <p:sp>
          <p:nvSpPr>
            <p:cNvPr id="3396" name="Freeform 5538"/>
            <p:cNvSpPr>
              <a:spLocks/>
            </p:cNvSpPr>
            <p:nvPr/>
          </p:nvSpPr>
          <p:spPr bwMode="auto">
            <a:xfrm>
              <a:off x="2938" y="1778"/>
              <a:ext cx="10" cy="6"/>
            </a:xfrm>
            <a:custGeom>
              <a:avLst/>
              <a:gdLst>
                <a:gd name="T0" fmla="*/ 12 w 9"/>
                <a:gd name="T1" fmla="*/ 8 h 5"/>
                <a:gd name="T2" fmla="*/ 2 w 9"/>
                <a:gd name="T3" fmla="*/ 2 h 5"/>
                <a:gd name="T4" fmla="*/ 0 w 9"/>
                <a:gd name="T5" fmla="*/ 0 h 5"/>
                <a:gd name="T6" fmla="*/ 10 w 9"/>
                <a:gd name="T7" fmla="*/ 2 h 5"/>
                <a:gd name="T8" fmla="*/ 12 w 9"/>
                <a:gd name="T9" fmla="*/ 8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9" y="5"/>
                  </a:moveTo>
                  <a:lnTo>
                    <a:pt x="2" y="2"/>
                  </a:lnTo>
                  <a:lnTo>
                    <a:pt x="0" y="0"/>
                  </a:lnTo>
                  <a:lnTo>
                    <a:pt x="7" y="2"/>
                  </a:lnTo>
                  <a:lnTo>
                    <a:pt x="9" y="5"/>
                  </a:lnTo>
                  <a:close/>
                </a:path>
              </a:pathLst>
            </a:custGeom>
            <a:solidFill>
              <a:srgbClr val="C0C0C0"/>
            </a:solidFill>
            <a:ln w="3175">
              <a:solidFill>
                <a:srgbClr val="000000"/>
              </a:solidFill>
              <a:prstDash val="solid"/>
              <a:round/>
              <a:headEnd/>
              <a:tailEnd/>
            </a:ln>
          </p:spPr>
          <p:txBody>
            <a:bodyPr/>
            <a:lstStyle/>
            <a:p>
              <a:endParaRPr lang="en-US"/>
            </a:p>
          </p:txBody>
        </p:sp>
        <p:sp>
          <p:nvSpPr>
            <p:cNvPr id="3397" name="Freeform 5539"/>
            <p:cNvSpPr>
              <a:spLocks/>
            </p:cNvSpPr>
            <p:nvPr/>
          </p:nvSpPr>
          <p:spPr bwMode="auto">
            <a:xfrm>
              <a:off x="2851" y="1802"/>
              <a:ext cx="4" cy="6"/>
            </a:xfrm>
            <a:custGeom>
              <a:avLst/>
              <a:gdLst>
                <a:gd name="T0" fmla="*/ 0 w 4"/>
                <a:gd name="T1" fmla="*/ 0 h 5"/>
                <a:gd name="T2" fmla="*/ 4 w 4"/>
                <a:gd name="T3" fmla="*/ 2 h 5"/>
                <a:gd name="T4" fmla="*/ 0 w 4"/>
                <a:gd name="T5" fmla="*/ 8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4" y="2"/>
                  </a:lnTo>
                  <a:lnTo>
                    <a:pt x="0" y="5"/>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3398" name="Freeform 5540"/>
            <p:cNvSpPr>
              <a:spLocks/>
            </p:cNvSpPr>
            <p:nvPr/>
          </p:nvSpPr>
          <p:spPr bwMode="auto">
            <a:xfrm>
              <a:off x="2941" y="1796"/>
              <a:ext cx="3" cy="6"/>
            </a:xfrm>
            <a:custGeom>
              <a:avLst/>
              <a:gdLst>
                <a:gd name="T0" fmla="*/ 8 w 2"/>
                <a:gd name="T1" fmla="*/ 0 h 5"/>
                <a:gd name="T2" fmla="*/ 0 w 2"/>
                <a:gd name="T3" fmla="*/ 8 h 5"/>
                <a:gd name="T4" fmla="*/ 0 w 2"/>
                <a:gd name="T5" fmla="*/ 0 h 5"/>
                <a:gd name="T6" fmla="*/ 8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0"/>
                  </a:moveTo>
                  <a:lnTo>
                    <a:pt x="0" y="5"/>
                  </a:ln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399" name="Freeform 5541"/>
            <p:cNvSpPr>
              <a:spLocks/>
            </p:cNvSpPr>
            <p:nvPr/>
          </p:nvSpPr>
          <p:spPr bwMode="auto">
            <a:xfrm>
              <a:off x="2623" y="1615"/>
              <a:ext cx="190" cy="196"/>
            </a:xfrm>
            <a:custGeom>
              <a:avLst/>
              <a:gdLst>
                <a:gd name="T0" fmla="*/ 132 w 170"/>
                <a:gd name="T1" fmla="*/ 7 h 158"/>
                <a:gd name="T2" fmla="*/ 103 w 170"/>
                <a:gd name="T3" fmla="*/ 0 h 158"/>
                <a:gd name="T4" fmla="*/ 83 w 170"/>
                <a:gd name="T5" fmla="*/ 2 h 158"/>
                <a:gd name="T6" fmla="*/ 70 w 170"/>
                <a:gd name="T7" fmla="*/ 0 h 158"/>
                <a:gd name="T8" fmla="*/ 70 w 170"/>
                <a:gd name="T9" fmla="*/ 2 h 158"/>
                <a:gd name="T10" fmla="*/ 66 w 170"/>
                <a:gd name="T11" fmla="*/ 7 h 158"/>
                <a:gd name="T12" fmla="*/ 60 w 170"/>
                <a:gd name="T13" fmla="*/ 17 h 158"/>
                <a:gd name="T14" fmla="*/ 46 w 170"/>
                <a:gd name="T15" fmla="*/ 17 h 158"/>
                <a:gd name="T16" fmla="*/ 39 w 170"/>
                <a:gd name="T17" fmla="*/ 31 h 158"/>
                <a:gd name="T18" fmla="*/ 26 w 170"/>
                <a:gd name="T19" fmla="*/ 17 h 158"/>
                <a:gd name="T20" fmla="*/ 17 w 170"/>
                <a:gd name="T21" fmla="*/ 31 h 158"/>
                <a:gd name="T22" fmla="*/ 2 w 170"/>
                <a:gd name="T23" fmla="*/ 31 h 158"/>
                <a:gd name="T24" fmla="*/ 2 w 170"/>
                <a:gd name="T25" fmla="*/ 45 h 158"/>
                <a:gd name="T26" fmla="*/ 0 w 170"/>
                <a:gd name="T27" fmla="*/ 57 h 158"/>
                <a:gd name="T28" fmla="*/ 0 w 170"/>
                <a:gd name="T29" fmla="*/ 66 h 158"/>
                <a:gd name="T30" fmla="*/ 0 w 170"/>
                <a:gd name="T31" fmla="*/ 81 h 158"/>
                <a:gd name="T32" fmla="*/ 17 w 170"/>
                <a:gd name="T33" fmla="*/ 89 h 158"/>
                <a:gd name="T34" fmla="*/ 17 w 170"/>
                <a:gd name="T35" fmla="*/ 103 h 158"/>
                <a:gd name="T36" fmla="*/ 34 w 170"/>
                <a:gd name="T37" fmla="*/ 86 h 158"/>
                <a:gd name="T38" fmla="*/ 60 w 170"/>
                <a:gd name="T39" fmla="*/ 94 h 158"/>
                <a:gd name="T40" fmla="*/ 75 w 170"/>
                <a:gd name="T41" fmla="*/ 127 h 158"/>
                <a:gd name="T42" fmla="*/ 93 w 170"/>
                <a:gd name="T43" fmla="*/ 149 h 158"/>
                <a:gd name="T44" fmla="*/ 108 w 170"/>
                <a:gd name="T45" fmla="*/ 169 h 158"/>
                <a:gd name="T46" fmla="*/ 116 w 170"/>
                <a:gd name="T47" fmla="*/ 175 h 158"/>
                <a:gd name="T48" fmla="*/ 118 w 170"/>
                <a:gd name="T49" fmla="*/ 175 h 158"/>
                <a:gd name="T50" fmla="*/ 132 w 170"/>
                <a:gd name="T51" fmla="*/ 190 h 158"/>
                <a:gd name="T52" fmla="*/ 159 w 170"/>
                <a:gd name="T53" fmla="*/ 212 h 158"/>
                <a:gd name="T54" fmla="*/ 169 w 170"/>
                <a:gd name="T55" fmla="*/ 216 h 158"/>
                <a:gd name="T56" fmla="*/ 179 w 170"/>
                <a:gd name="T57" fmla="*/ 229 h 158"/>
                <a:gd name="T58" fmla="*/ 191 w 170"/>
                <a:gd name="T59" fmla="*/ 264 h 158"/>
                <a:gd name="T60" fmla="*/ 187 w 170"/>
                <a:gd name="T61" fmla="*/ 293 h 158"/>
                <a:gd name="T62" fmla="*/ 194 w 170"/>
                <a:gd name="T63" fmla="*/ 301 h 158"/>
                <a:gd name="T64" fmla="*/ 205 w 170"/>
                <a:gd name="T65" fmla="*/ 279 h 158"/>
                <a:gd name="T66" fmla="*/ 211 w 170"/>
                <a:gd name="T67" fmla="*/ 264 h 158"/>
                <a:gd name="T68" fmla="*/ 215 w 170"/>
                <a:gd name="T69" fmla="*/ 256 h 158"/>
                <a:gd name="T70" fmla="*/ 205 w 170"/>
                <a:gd name="T71" fmla="*/ 243 h 158"/>
                <a:gd name="T72" fmla="*/ 209 w 170"/>
                <a:gd name="T73" fmla="*/ 216 h 158"/>
                <a:gd name="T74" fmla="*/ 222 w 170"/>
                <a:gd name="T75" fmla="*/ 220 h 158"/>
                <a:gd name="T76" fmla="*/ 235 w 170"/>
                <a:gd name="T77" fmla="*/ 236 h 158"/>
                <a:gd name="T78" fmla="*/ 237 w 170"/>
                <a:gd name="T79" fmla="*/ 220 h 158"/>
                <a:gd name="T80" fmla="*/ 211 w 170"/>
                <a:gd name="T81" fmla="*/ 202 h 158"/>
                <a:gd name="T82" fmla="*/ 189 w 170"/>
                <a:gd name="T83" fmla="*/ 185 h 158"/>
                <a:gd name="T84" fmla="*/ 191 w 170"/>
                <a:gd name="T85" fmla="*/ 169 h 158"/>
                <a:gd name="T86" fmla="*/ 181 w 170"/>
                <a:gd name="T87" fmla="*/ 166 h 158"/>
                <a:gd name="T88" fmla="*/ 155 w 170"/>
                <a:gd name="T89" fmla="*/ 158 h 158"/>
                <a:gd name="T90" fmla="*/ 145 w 170"/>
                <a:gd name="T91" fmla="*/ 135 h 158"/>
                <a:gd name="T92" fmla="*/ 135 w 170"/>
                <a:gd name="T93" fmla="*/ 113 h 158"/>
                <a:gd name="T94" fmla="*/ 116 w 170"/>
                <a:gd name="T95" fmla="*/ 100 h 158"/>
                <a:gd name="T96" fmla="*/ 108 w 170"/>
                <a:gd name="T97" fmla="*/ 71 h 158"/>
                <a:gd name="T98" fmla="*/ 106 w 170"/>
                <a:gd name="T99" fmla="*/ 53 h 158"/>
                <a:gd name="T100" fmla="*/ 123 w 170"/>
                <a:gd name="T101" fmla="*/ 40 h 158"/>
                <a:gd name="T102" fmla="*/ 135 w 170"/>
                <a:gd name="T103" fmla="*/ 45 h 158"/>
                <a:gd name="T104" fmla="*/ 129 w 170"/>
                <a:gd name="T105" fmla="*/ 21 h 158"/>
                <a:gd name="T106" fmla="*/ 132 w 170"/>
                <a:gd name="T107" fmla="*/ 7 h 158"/>
                <a:gd name="T108" fmla="*/ 111 w 170"/>
                <a:gd name="T109" fmla="*/ 100 h 158"/>
                <a:gd name="T110" fmla="*/ 108 w 170"/>
                <a:gd name="T111" fmla="*/ 100 h 158"/>
                <a:gd name="T112" fmla="*/ 111 w 170"/>
                <a:gd name="T113" fmla="*/ 100 h 158"/>
                <a:gd name="T114" fmla="*/ 111 w 170"/>
                <a:gd name="T115" fmla="*/ 100 h 158"/>
                <a:gd name="T116" fmla="*/ 132 w 170"/>
                <a:gd name="T117" fmla="*/ 7 h 158"/>
                <a:gd name="T118" fmla="*/ 118 w 170"/>
                <a:gd name="T119" fmla="*/ 175 h 158"/>
                <a:gd name="T120" fmla="*/ 132 w 170"/>
                <a:gd name="T121" fmla="*/ 7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00" name="Freeform 5542"/>
            <p:cNvSpPr>
              <a:spLocks/>
            </p:cNvSpPr>
            <p:nvPr/>
          </p:nvSpPr>
          <p:spPr bwMode="auto">
            <a:xfrm>
              <a:off x="2623" y="1615"/>
              <a:ext cx="190" cy="196"/>
            </a:xfrm>
            <a:custGeom>
              <a:avLst/>
              <a:gdLst>
                <a:gd name="T0" fmla="*/ 132 w 170"/>
                <a:gd name="T1" fmla="*/ 7 h 158"/>
                <a:gd name="T2" fmla="*/ 103 w 170"/>
                <a:gd name="T3" fmla="*/ 0 h 158"/>
                <a:gd name="T4" fmla="*/ 83 w 170"/>
                <a:gd name="T5" fmla="*/ 2 h 158"/>
                <a:gd name="T6" fmla="*/ 70 w 170"/>
                <a:gd name="T7" fmla="*/ 0 h 158"/>
                <a:gd name="T8" fmla="*/ 70 w 170"/>
                <a:gd name="T9" fmla="*/ 2 h 158"/>
                <a:gd name="T10" fmla="*/ 66 w 170"/>
                <a:gd name="T11" fmla="*/ 7 h 158"/>
                <a:gd name="T12" fmla="*/ 60 w 170"/>
                <a:gd name="T13" fmla="*/ 17 h 158"/>
                <a:gd name="T14" fmla="*/ 46 w 170"/>
                <a:gd name="T15" fmla="*/ 17 h 158"/>
                <a:gd name="T16" fmla="*/ 39 w 170"/>
                <a:gd name="T17" fmla="*/ 31 h 158"/>
                <a:gd name="T18" fmla="*/ 26 w 170"/>
                <a:gd name="T19" fmla="*/ 17 h 158"/>
                <a:gd name="T20" fmla="*/ 17 w 170"/>
                <a:gd name="T21" fmla="*/ 31 h 158"/>
                <a:gd name="T22" fmla="*/ 2 w 170"/>
                <a:gd name="T23" fmla="*/ 31 h 158"/>
                <a:gd name="T24" fmla="*/ 2 w 170"/>
                <a:gd name="T25" fmla="*/ 45 h 158"/>
                <a:gd name="T26" fmla="*/ 0 w 170"/>
                <a:gd name="T27" fmla="*/ 57 h 158"/>
                <a:gd name="T28" fmla="*/ 0 w 170"/>
                <a:gd name="T29" fmla="*/ 66 h 158"/>
                <a:gd name="T30" fmla="*/ 0 w 170"/>
                <a:gd name="T31" fmla="*/ 81 h 158"/>
                <a:gd name="T32" fmla="*/ 17 w 170"/>
                <a:gd name="T33" fmla="*/ 89 h 158"/>
                <a:gd name="T34" fmla="*/ 17 w 170"/>
                <a:gd name="T35" fmla="*/ 103 h 158"/>
                <a:gd name="T36" fmla="*/ 34 w 170"/>
                <a:gd name="T37" fmla="*/ 86 h 158"/>
                <a:gd name="T38" fmla="*/ 60 w 170"/>
                <a:gd name="T39" fmla="*/ 94 h 158"/>
                <a:gd name="T40" fmla="*/ 75 w 170"/>
                <a:gd name="T41" fmla="*/ 127 h 158"/>
                <a:gd name="T42" fmla="*/ 93 w 170"/>
                <a:gd name="T43" fmla="*/ 149 h 158"/>
                <a:gd name="T44" fmla="*/ 108 w 170"/>
                <a:gd name="T45" fmla="*/ 169 h 158"/>
                <a:gd name="T46" fmla="*/ 116 w 170"/>
                <a:gd name="T47" fmla="*/ 175 h 158"/>
                <a:gd name="T48" fmla="*/ 118 w 170"/>
                <a:gd name="T49" fmla="*/ 175 h 158"/>
                <a:gd name="T50" fmla="*/ 132 w 170"/>
                <a:gd name="T51" fmla="*/ 190 h 158"/>
                <a:gd name="T52" fmla="*/ 159 w 170"/>
                <a:gd name="T53" fmla="*/ 212 h 158"/>
                <a:gd name="T54" fmla="*/ 169 w 170"/>
                <a:gd name="T55" fmla="*/ 216 h 158"/>
                <a:gd name="T56" fmla="*/ 179 w 170"/>
                <a:gd name="T57" fmla="*/ 229 h 158"/>
                <a:gd name="T58" fmla="*/ 191 w 170"/>
                <a:gd name="T59" fmla="*/ 264 h 158"/>
                <a:gd name="T60" fmla="*/ 187 w 170"/>
                <a:gd name="T61" fmla="*/ 293 h 158"/>
                <a:gd name="T62" fmla="*/ 194 w 170"/>
                <a:gd name="T63" fmla="*/ 301 h 158"/>
                <a:gd name="T64" fmla="*/ 205 w 170"/>
                <a:gd name="T65" fmla="*/ 279 h 158"/>
                <a:gd name="T66" fmla="*/ 211 w 170"/>
                <a:gd name="T67" fmla="*/ 264 h 158"/>
                <a:gd name="T68" fmla="*/ 215 w 170"/>
                <a:gd name="T69" fmla="*/ 256 h 158"/>
                <a:gd name="T70" fmla="*/ 205 w 170"/>
                <a:gd name="T71" fmla="*/ 243 h 158"/>
                <a:gd name="T72" fmla="*/ 209 w 170"/>
                <a:gd name="T73" fmla="*/ 216 h 158"/>
                <a:gd name="T74" fmla="*/ 222 w 170"/>
                <a:gd name="T75" fmla="*/ 220 h 158"/>
                <a:gd name="T76" fmla="*/ 235 w 170"/>
                <a:gd name="T77" fmla="*/ 236 h 158"/>
                <a:gd name="T78" fmla="*/ 237 w 170"/>
                <a:gd name="T79" fmla="*/ 220 h 158"/>
                <a:gd name="T80" fmla="*/ 211 w 170"/>
                <a:gd name="T81" fmla="*/ 202 h 158"/>
                <a:gd name="T82" fmla="*/ 189 w 170"/>
                <a:gd name="T83" fmla="*/ 185 h 158"/>
                <a:gd name="T84" fmla="*/ 191 w 170"/>
                <a:gd name="T85" fmla="*/ 169 h 158"/>
                <a:gd name="T86" fmla="*/ 181 w 170"/>
                <a:gd name="T87" fmla="*/ 166 h 158"/>
                <a:gd name="T88" fmla="*/ 155 w 170"/>
                <a:gd name="T89" fmla="*/ 158 h 158"/>
                <a:gd name="T90" fmla="*/ 145 w 170"/>
                <a:gd name="T91" fmla="*/ 135 h 158"/>
                <a:gd name="T92" fmla="*/ 135 w 170"/>
                <a:gd name="T93" fmla="*/ 113 h 158"/>
                <a:gd name="T94" fmla="*/ 116 w 170"/>
                <a:gd name="T95" fmla="*/ 100 h 158"/>
                <a:gd name="T96" fmla="*/ 108 w 170"/>
                <a:gd name="T97" fmla="*/ 71 h 158"/>
                <a:gd name="T98" fmla="*/ 106 w 170"/>
                <a:gd name="T99" fmla="*/ 53 h 158"/>
                <a:gd name="T100" fmla="*/ 123 w 170"/>
                <a:gd name="T101" fmla="*/ 40 h 158"/>
                <a:gd name="T102" fmla="*/ 135 w 170"/>
                <a:gd name="T103" fmla="*/ 45 h 158"/>
                <a:gd name="T104" fmla="*/ 129 w 170"/>
                <a:gd name="T105" fmla="*/ 21 h 158"/>
                <a:gd name="T106" fmla="*/ 132 w 170"/>
                <a:gd name="T107" fmla="*/ 7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prstDash val="solid"/>
              <a:round/>
              <a:headEnd/>
              <a:tailEnd/>
            </a:ln>
          </p:spPr>
          <p:txBody>
            <a:bodyPr/>
            <a:lstStyle/>
            <a:p>
              <a:endParaRPr lang="en-US"/>
            </a:p>
          </p:txBody>
        </p:sp>
        <p:sp>
          <p:nvSpPr>
            <p:cNvPr id="3401" name="Freeform 5543"/>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402" name="Freeform 5544"/>
            <p:cNvSpPr>
              <a:spLocks/>
            </p:cNvSpPr>
            <p:nvPr/>
          </p:nvSpPr>
          <p:spPr bwMode="auto">
            <a:xfrm>
              <a:off x="2722" y="1802"/>
              <a:ext cx="49" cy="34"/>
            </a:xfrm>
            <a:custGeom>
              <a:avLst/>
              <a:gdLst>
                <a:gd name="T0" fmla="*/ 48 w 45"/>
                <a:gd name="T1" fmla="*/ 34 h 28"/>
                <a:gd name="T2" fmla="*/ 48 w 45"/>
                <a:gd name="T3" fmla="*/ 50 h 28"/>
                <a:gd name="T4" fmla="*/ 27 w 45"/>
                <a:gd name="T5" fmla="*/ 36 h 28"/>
                <a:gd name="T6" fmla="*/ 2 w 45"/>
                <a:gd name="T7" fmla="*/ 22 h 28"/>
                <a:gd name="T8" fmla="*/ 0 w 45"/>
                <a:gd name="T9" fmla="*/ 9 h 28"/>
                <a:gd name="T10" fmla="*/ 14 w 45"/>
                <a:gd name="T11" fmla="*/ 9 h 28"/>
                <a:gd name="T12" fmla="*/ 36 w 45"/>
                <a:gd name="T13" fmla="*/ 2 h 28"/>
                <a:gd name="T14" fmla="*/ 58 w 45"/>
                <a:gd name="T15" fmla="*/ 0 h 28"/>
                <a:gd name="T16" fmla="*/ 48 w 45"/>
                <a:gd name="T17" fmla="*/ 34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prstDash val="solid"/>
              <a:round/>
              <a:headEnd/>
              <a:tailEnd/>
            </a:ln>
          </p:spPr>
          <p:txBody>
            <a:bodyPr/>
            <a:lstStyle/>
            <a:p>
              <a:endParaRPr lang="en-US"/>
            </a:p>
          </p:txBody>
        </p:sp>
        <p:sp>
          <p:nvSpPr>
            <p:cNvPr id="3403" name="Freeform 5545"/>
            <p:cNvSpPr>
              <a:spLocks/>
            </p:cNvSpPr>
            <p:nvPr/>
          </p:nvSpPr>
          <p:spPr bwMode="auto">
            <a:xfrm>
              <a:off x="2650" y="1737"/>
              <a:ext cx="25" cy="52"/>
            </a:xfrm>
            <a:custGeom>
              <a:avLst/>
              <a:gdLst>
                <a:gd name="T0" fmla="*/ 20 w 21"/>
                <a:gd name="T1" fmla="*/ 66 h 42"/>
                <a:gd name="T2" fmla="*/ 7 w 21"/>
                <a:gd name="T3" fmla="*/ 79 h 42"/>
                <a:gd name="T4" fmla="*/ 2 w 21"/>
                <a:gd name="T5" fmla="*/ 63 h 42"/>
                <a:gd name="T6" fmla="*/ 0 w 21"/>
                <a:gd name="T7" fmla="*/ 37 h 42"/>
                <a:gd name="T8" fmla="*/ 0 w 21"/>
                <a:gd name="T9" fmla="*/ 9 h 42"/>
                <a:gd name="T10" fmla="*/ 20 w 21"/>
                <a:gd name="T11" fmla="*/ 0 h 42"/>
                <a:gd name="T12" fmla="*/ 36 w 21"/>
                <a:gd name="T13" fmla="*/ 24 h 42"/>
                <a:gd name="T14" fmla="*/ 32 w 21"/>
                <a:gd name="T15" fmla="*/ 66 h 42"/>
                <a:gd name="T16" fmla="*/ 20 w 21"/>
                <a:gd name="T17" fmla="*/ 66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prstDash val="solid"/>
              <a:round/>
              <a:headEnd/>
              <a:tailEnd/>
            </a:ln>
          </p:spPr>
          <p:txBody>
            <a:bodyPr/>
            <a:lstStyle/>
            <a:p>
              <a:endParaRPr lang="en-US"/>
            </a:p>
          </p:txBody>
        </p:sp>
        <p:sp>
          <p:nvSpPr>
            <p:cNvPr id="3404" name="Freeform 5546"/>
            <p:cNvSpPr>
              <a:spLocks/>
            </p:cNvSpPr>
            <p:nvPr/>
          </p:nvSpPr>
          <p:spPr bwMode="auto">
            <a:xfrm>
              <a:off x="2632" y="1682"/>
              <a:ext cx="2" cy="2"/>
            </a:xfrm>
            <a:custGeom>
              <a:avLst/>
              <a:gdLst>
                <a:gd name="T0" fmla="*/ 1 w 3"/>
                <a:gd name="T1" fmla="*/ 0 h 2"/>
                <a:gd name="T2" fmla="*/ 0 w 3"/>
                <a:gd name="T3" fmla="*/ 0 h 2"/>
                <a:gd name="T4" fmla="*/ 0 w 3"/>
                <a:gd name="T5" fmla="*/ 2 h 2"/>
                <a:gd name="T6" fmla="*/ 1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0"/>
                  </a:lnTo>
                  <a:lnTo>
                    <a:pt x="0" y="2"/>
                  </a:lnTo>
                  <a:lnTo>
                    <a:pt x="3" y="0"/>
                  </a:lnTo>
                  <a:close/>
                </a:path>
              </a:pathLst>
            </a:custGeom>
            <a:solidFill>
              <a:srgbClr val="C0C0C0"/>
            </a:solidFill>
            <a:ln w="3175">
              <a:solidFill>
                <a:srgbClr val="000000"/>
              </a:solidFill>
              <a:prstDash val="solid"/>
              <a:round/>
              <a:headEnd/>
              <a:tailEnd/>
            </a:ln>
          </p:spPr>
          <p:txBody>
            <a:bodyPr/>
            <a:lstStyle/>
            <a:p>
              <a:endParaRPr lang="en-US"/>
            </a:p>
          </p:txBody>
        </p:sp>
        <p:sp>
          <p:nvSpPr>
            <p:cNvPr id="3405" name="Freeform 5547"/>
            <p:cNvSpPr>
              <a:spLocks/>
            </p:cNvSpPr>
            <p:nvPr/>
          </p:nvSpPr>
          <p:spPr bwMode="auto">
            <a:xfrm>
              <a:off x="2944" y="1722"/>
              <a:ext cx="309" cy="132"/>
            </a:xfrm>
            <a:custGeom>
              <a:avLst/>
              <a:gdLst>
                <a:gd name="T0" fmla="*/ 257 w 277"/>
                <a:gd name="T1" fmla="*/ 173 h 106"/>
                <a:gd name="T2" fmla="*/ 216 w 277"/>
                <a:gd name="T3" fmla="*/ 183 h 106"/>
                <a:gd name="T4" fmla="*/ 212 w 277"/>
                <a:gd name="T5" fmla="*/ 204 h 106"/>
                <a:gd name="T6" fmla="*/ 206 w 277"/>
                <a:gd name="T7" fmla="*/ 202 h 106"/>
                <a:gd name="T8" fmla="*/ 202 w 277"/>
                <a:gd name="T9" fmla="*/ 178 h 106"/>
                <a:gd name="T10" fmla="*/ 168 w 277"/>
                <a:gd name="T11" fmla="*/ 188 h 106"/>
                <a:gd name="T12" fmla="*/ 132 w 277"/>
                <a:gd name="T13" fmla="*/ 191 h 106"/>
                <a:gd name="T14" fmla="*/ 96 w 277"/>
                <a:gd name="T15" fmla="*/ 188 h 106"/>
                <a:gd name="T16" fmla="*/ 67 w 277"/>
                <a:gd name="T17" fmla="*/ 183 h 106"/>
                <a:gd name="T18" fmla="*/ 44 w 277"/>
                <a:gd name="T19" fmla="*/ 178 h 106"/>
                <a:gd name="T20" fmla="*/ 46 w 277"/>
                <a:gd name="T21" fmla="*/ 171 h 106"/>
                <a:gd name="T22" fmla="*/ 31 w 277"/>
                <a:gd name="T23" fmla="*/ 159 h 106"/>
                <a:gd name="T24" fmla="*/ 23 w 277"/>
                <a:gd name="T25" fmla="*/ 137 h 106"/>
                <a:gd name="T26" fmla="*/ 3 w 277"/>
                <a:gd name="T27" fmla="*/ 113 h 106"/>
                <a:gd name="T28" fmla="*/ 17 w 277"/>
                <a:gd name="T29" fmla="*/ 125 h 106"/>
                <a:gd name="T30" fmla="*/ 13 w 277"/>
                <a:gd name="T31" fmla="*/ 101 h 106"/>
                <a:gd name="T32" fmla="*/ 0 w 277"/>
                <a:gd name="T33" fmla="*/ 83 h 106"/>
                <a:gd name="T34" fmla="*/ 20 w 277"/>
                <a:gd name="T35" fmla="*/ 55 h 106"/>
                <a:gd name="T36" fmla="*/ 52 w 277"/>
                <a:gd name="T37" fmla="*/ 50 h 106"/>
                <a:gd name="T38" fmla="*/ 62 w 277"/>
                <a:gd name="T39" fmla="*/ 40 h 106"/>
                <a:gd name="T40" fmla="*/ 88 w 277"/>
                <a:gd name="T41" fmla="*/ 26 h 106"/>
                <a:gd name="T42" fmla="*/ 139 w 277"/>
                <a:gd name="T43" fmla="*/ 0 h 106"/>
                <a:gd name="T44" fmla="*/ 171 w 277"/>
                <a:gd name="T45" fmla="*/ 0 h 106"/>
                <a:gd name="T46" fmla="*/ 191 w 277"/>
                <a:gd name="T47" fmla="*/ 19 h 106"/>
                <a:gd name="T48" fmla="*/ 243 w 277"/>
                <a:gd name="T49" fmla="*/ 32 h 106"/>
                <a:gd name="T50" fmla="*/ 300 w 277"/>
                <a:gd name="T51" fmla="*/ 14 h 106"/>
                <a:gd name="T52" fmla="*/ 338 w 277"/>
                <a:gd name="T53" fmla="*/ 24 h 106"/>
                <a:gd name="T54" fmla="*/ 356 w 277"/>
                <a:gd name="T55" fmla="*/ 64 h 106"/>
                <a:gd name="T56" fmla="*/ 365 w 277"/>
                <a:gd name="T57" fmla="*/ 87 h 106"/>
                <a:gd name="T58" fmla="*/ 373 w 277"/>
                <a:gd name="T59" fmla="*/ 137 h 106"/>
                <a:gd name="T60" fmla="*/ 373 w 277"/>
                <a:gd name="T61" fmla="*/ 164 h 106"/>
                <a:gd name="T62" fmla="*/ 341 w 277"/>
                <a:gd name="T63" fmla="*/ 159 h 106"/>
                <a:gd name="T64" fmla="*/ 328 w 277"/>
                <a:gd name="T65" fmla="*/ 159 h 106"/>
                <a:gd name="T66" fmla="*/ 287 w 277"/>
                <a:gd name="T67" fmla="*/ 173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prstDash val="solid"/>
              <a:round/>
              <a:headEnd/>
              <a:tailEnd/>
            </a:ln>
          </p:spPr>
          <p:txBody>
            <a:bodyPr/>
            <a:lstStyle/>
            <a:p>
              <a:endParaRPr lang="en-US"/>
            </a:p>
          </p:txBody>
        </p:sp>
        <p:sp>
          <p:nvSpPr>
            <p:cNvPr id="3406" name="Freeform 5548"/>
            <p:cNvSpPr>
              <a:spLocks/>
            </p:cNvSpPr>
            <p:nvPr/>
          </p:nvSpPr>
          <p:spPr bwMode="auto">
            <a:xfrm>
              <a:off x="2935" y="1720"/>
              <a:ext cx="50" cy="41"/>
            </a:xfrm>
            <a:custGeom>
              <a:avLst/>
              <a:gdLst>
                <a:gd name="T0" fmla="*/ 8 w 45"/>
                <a:gd name="T1" fmla="*/ 2 h 33"/>
                <a:gd name="T2" fmla="*/ 8 w 45"/>
                <a:gd name="T3" fmla="*/ 14 h 33"/>
                <a:gd name="T4" fmla="*/ 10 w 45"/>
                <a:gd name="T5" fmla="*/ 24 h 33"/>
                <a:gd name="T6" fmla="*/ 0 w 45"/>
                <a:gd name="T7" fmla="*/ 45 h 33"/>
                <a:gd name="T8" fmla="*/ 13 w 45"/>
                <a:gd name="T9" fmla="*/ 50 h 33"/>
                <a:gd name="T10" fmla="*/ 8 w 45"/>
                <a:gd name="T11" fmla="*/ 63 h 33"/>
                <a:gd name="T12" fmla="*/ 29 w 45"/>
                <a:gd name="T13" fmla="*/ 40 h 33"/>
                <a:gd name="T14" fmla="*/ 62 w 45"/>
                <a:gd name="T15" fmla="*/ 37 h 33"/>
                <a:gd name="T16" fmla="*/ 49 w 45"/>
                <a:gd name="T17" fmla="*/ 24 h 33"/>
                <a:gd name="T18" fmla="*/ 36 w 45"/>
                <a:gd name="T19" fmla="*/ 0 h 33"/>
                <a:gd name="T20" fmla="*/ 8 w 45"/>
                <a:gd name="T21" fmla="*/ 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3407" name="Freeform 5549"/>
            <p:cNvSpPr>
              <a:spLocks/>
            </p:cNvSpPr>
            <p:nvPr/>
          </p:nvSpPr>
          <p:spPr bwMode="auto">
            <a:xfrm>
              <a:off x="2862" y="1422"/>
              <a:ext cx="136" cy="96"/>
            </a:xfrm>
            <a:custGeom>
              <a:avLst/>
              <a:gdLst>
                <a:gd name="T0" fmla="*/ 172 w 121"/>
                <a:gd name="T1" fmla="*/ 79 h 78"/>
                <a:gd name="T2" fmla="*/ 164 w 121"/>
                <a:gd name="T3" fmla="*/ 87 h 78"/>
                <a:gd name="T4" fmla="*/ 172 w 121"/>
                <a:gd name="T5" fmla="*/ 118 h 78"/>
                <a:gd name="T6" fmla="*/ 148 w 121"/>
                <a:gd name="T7" fmla="*/ 130 h 78"/>
                <a:gd name="T8" fmla="*/ 148 w 121"/>
                <a:gd name="T9" fmla="*/ 145 h 78"/>
                <a:gd name="T10" fmla="*/ 114 w 121"/>
                <a:gd name="T11" fmla="*/ 137 h 78"/>
                <a:gd name="T12" fmla="*/ 81 w 121"/>
                <a:gd name="T13" fmla="*/ 127 h 78"/>
                <a:gd name="T14" fmla="*/ 47 w 121"/>
                <a:gd name="T15" fmla="*/ 127 h 78"/>
                <a:gd name="T16" fmla="*/ 12 w 121"/>
                <a:gd name="T17" fmla="*/ 127 h 78"/>
                <a:gd name="T18" fmla="*/ 2 w 121"/>
                <a:gd name="T19" fmla="*/ 118 h 78"/>
                <a:gd name="T20" fmla="*/ 17 w 121"/>
                <a:gd name="T21" fmla="*/ 97 h 78"/>
                <a:gd name="T22" fmla="*/ 0 w 121"/>
                <a:gd name="T23" fmla="*/ 52 h 78"/>
                <a:gd name="T24" fmla="*/ 27 w 121"/>
                <a:gd name="T25" fmla="*/ 31 h 78"/>
                <a:gd name="T26" fmla="*/ 57 w 121"/>
                <a:gd name="T27" fmla="*/ 2 h 78"/>
                <a:gd name="T28" fmla="*/ 83 w 121"/>
                <a:gd name="T29" fmla="*/ 0 h 78"/>
                <a:gd name="T30" fmla="*/ 111 w 121"/>
                <a:gd name="T31" fmla="*/ 7 h 78"/>
                <a:gd name="T32" fmla="*/ 140 w 121"/>
                <a:gd name="T33" fmla="*/ 14 h 78"/>
                <a:gd name="T34" fmla="*/ 145 w 121"/>
                <a:gd name="T35" fmla="*/ 52 h 78"/>
                <a:gd name="T36" fmla="*/ 172 w 121"/>
                <a:gd name="T37" fmla="*/ 79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prstDash val="solid"/>
              <a:round/>
              <a:headEnd/>
              <a:tailEnd/>
            </a:ln>
          </p:spPr>
          <p:txBody>
            <a:bodyPr/>
            <a:lstStyle/>
            <a:p>
              <a:endParaRPr lang="en-US"/>
            </a:p>
          </p:txBody>
        </p:sp>
        <p:sp>
          <p:nvSpPr>
            <p:cNvPr id="3408" name="Freeform 5550"/>
            <p:cNvSpPr>
              <a:spLocks/>
            </p:cNvSpPr>
            <p:nvPr/>
          </p:nvSpPr>
          <p:spPr bwMode="auto">
            <a:xfrm>
              <a:off x="2637" y="1400"/>
              <a:ext cx="34" cy="44"/>
            </a:xfrm>
            <a:custGeom>
              <a:avLst/>
              <a:gdLst>
                <a:gd name="T0" fmla="*/ 22 w 31"/>
                <a:gd name="T1" fmla="*/ 65 h 35"/>
                <a:gd name="T2" fmla="*/ 22 w 31"/>
                <a:gd name="T3" fmla="*/ 69 h 35"/>
                <a:gd name="T4" fmla="*/ 5 w 31"/>
                <a:gd name="T5" fmla="*/ 69 h 35"/>
                <a:gd name="T6" fmla="*/ 5 w 31"/>
                <a:gd name="T7" fmla="*/ 65 h 35"/>
                <a:gd name="T8" fmla="*/ 0 w 31"/>
                <a:gd name="T9" fmla="*/ 48 h 35"/>
                <a:gd name="T10" fmla="*/ 0 w 31"/>
                <a:gd name="T11" fmla="*/ 14 h 35"/>
                <a:gd name="T12" fmla="*/ 10 w 31"/>
                <a:gd name="T13" fmla="*/ 10 h 35"/>
                <a:gd name="T14" fmla="*/ 12 w 31"/>
                <a:gd name="T15" fmla="*/ 14 h 35"/>
                <a:gd name="T16" fmla="*/ 15 w 31"/>
                <a:gd name="T17" fmla="*/ 10 h 35"/>
                <a:gd name="T18" fmla="*/ 25 w 31"/>
                <a:gd name="T19" fmla="*/ 0 h 35"/>
                <a:gd name="T20" fmla="*/ 32 w 31"/>
                <a:gd name="T21" fmla="*/ 14 h 35"/>
                <a:gd name="T22" fmla="*/ 41 w 31"/>
                <a:gd name="T23" fmla="*/ 14 h 35"/>
                <a:gd name="T24" fmla="*/ 37 w 31"/>
                <a:gd name="T25" fmla="*/ 29 h 35"/>
                <a:gd name="T26" fmla="*/ 25 w 31"/>
                <a:gd name="T27" fmla="*/ 41 h 35"/>
                <a:gd name="T28" fmla="*/ 25 w 31"/>
                <a:gd name="T29" fmla="*/ 48 h 35"/>
                <a:gd name="T30" fmla="*/ 22 w 31"/>
                <a:gd name="T31" fmla="*/ 65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prstDash val="solid"/>
              <a:round/>
              <a:headEnd/>
              <a:tailEnd/>
            </a:ln>
          </p:spPr>
          <p:txBody>
            <a:bodyPr/>
            <a:lstStyle/>
            <a:p>
              <a:endParaRPr lang="en-US"/>
            </a:p>
          </p:txBody>
        </p:sp>
        <p:sp>
          <p:nvSpPr>
            <p:cNvPr id="3409" name="Freeform 5551"/>
            <p:cNvSpPr>
              <a:spLocks/>
            </p:cNvSpPr>
            <p:nvPr/>
          </p:nvSpPr>
          <p:spPr bwMode="auto">
            <a:xfrm>
              <a:off x="2676" y="1422"/>
              <a:ext cx="25" cy="20"/>
            </a:xfrm>
            <a:custGeom>
              <a:avLst/>
              <a:gdLst>
                <a:gd name="T0" fmla="*/ 32 w 22"/>
                <a:gd name="T1" fmla="*/ 8 h 16"/>
                <a:gd name="T2" fmla="*/ 28 w 22"/>
                <a:gd name="T3" fmla="*/ 5 h 16"/>
                <a:gd name="T4" fmla="*/ 22 w 22"/>
                <a:gd name="T5" fmla="*/ 0 h 16"/>
                <a:gd name="T6" fmla="*/ 22 w 22"/>
                <a:gd name="T7" fmla="*/ 8 h 16"/>
                <a:gd name="T8" fmla="*/ 15 w 22"/>
                <a:gd name="T9" fmla="*/ 8 h 16"/>
                <a:gd name="T10" fmla="*/ 8 w 22"/>
                <a:gd name="T11" fmla="*/ 0 h 16"/>
                <a:gd name="T12" fmla="*/ 3 w 22"/>
                <a:gd name="T13" fmla="*/ 8 h 16"/>
                <a:gd name="T14" fmla="*/ 0 w 22"/>
                <a:gd name="T15" fmla="*/ 14 h 16"/>
                <a:gd name="T16" fmla="*/ 18 w 22"/>
                <a:gd name="T17" fmla="*/ 31 h 16"/>
                <a:gd name="T18" fmla="*/ 25 w 22"/>
                <a:gd name="T19" fmla="*/ 23 h 16"/>
                <a:gd name="T20" fmla="*/ 25 w 22"/>
                <a:gd name="T21" fmla="*/ 18 h 16"/>
                <a:gd name="T22" fmla="*/ 32 w 22"/>
                <a:gd name="T23" fmla="*/ 8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prstDash val="solid"/>
              <a:round/>
              <a:headEnd/>
              <a:tailEnd/>
            </a:ln>
          </p:spPr>
          <p:txBody>
            <a:bodyPr/>
            <a:lstStyle/>
            <a:p>
              <a:endParaRPr lang="en-US"/>
            </a:p>
          </p:txBody>
        </p:sp>
        <p:sp>
          <p:nvSpPr>
            <p:cNvPr id="3410" name="Freeform 5552"/>
            <p:cNvSpPr>
              <a:spLocks/>
            </p:cNvSpPr>
            <p:nvPr/>
          </p:nvSpPr>
          <p:spPr bwMode="auto">
            <a:xfrm>
              <a:off x="2639" y="1386"/>
              <a:ext cx="29" cy="21"/>
            </a:xfrm>
            <a:custGeom>
              <a:avLst/>
              <a:gdLst>
                <a:gd name="T0" fmla="*/ 31 w 26"/>
                <a:gd name="T1" fmla="*/ 23 h 17"/>
                <a:gd name="T2" fmla="*/ 3 w 26"/>
                <a:gd name="T3" fmla="*/ 23 h 17"/>
                <a:gd name="T4" fmla="*/ 0 w 26"/>
                <a:gd name="T5" fmla="*/ 32 h 17"/>
                <a:gd name="T6" fmla="*/ 0 w 26"/>
                <a:gd name="T7" fmla="*/ 19 h 17"/>
                <a:gd name="T8" fmla="*/ 20 w 26"/>
                <a:gd name="T9" fmla="*/ 19 h 17"/>
                <a:gd name="T10" fmla="*/ 36 w 26"/>
                <a:gd name="T11" fmla="*/ 0 h 17"/>
                <a:gd name="T12" fmla="*/ 31 w 26"/>
                <a:gd name="T13" fmla="*/ 2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prstDash val="solid"/>
              <a:round/>
              <a:headEnd/>
              <a:tailEnd/>
            </a:ln>
          </p:spPr>
          <p:txBody>
            <a:bodyPr/>
            <a:lstStyle/>
            <a:p>
              <a:endParaRPr lang="en-US"/>
            </a:p>
          </p:txBody>
        </p:sp>
        <p:sp>
          <p:nvSpPr>
            <p:cNvPr id="3411" name="Freeform 5553"/>
            <p:cNvSpPr>
              <a:spLocks/>
            </p:cNvSpPr>
            <p:nvPr/>
          </p:nvSpPr>
          <p:spPr bwMode="auto">
            <a:xfrm>
              <a:off x="2658" y="1431"/>
              <a:ext cx="17" cy="11"/>
            </a:xfrm>
            <a:custGeom>
              <a:avLst/>
              <a:gdLst>
                <a:gd name="T0" fmla="*/ 25 w 14"/>
                <a:gd name="T1" fmla="*/ 7 h 9"/>
                <a:gd name="T2" fmla="*/ 16 w 14"/>
                <a:gd name="T3" fmla="*/ 0 h 9"/>
                <a:gd name="T4" fmla="*/ 0 w 14"/>
                <a:gd name="T5" fmla="*/ 2 h 9"/>
                <a:gd name="T6" fmla="*/ 22 w 14"/>
                <a:gd name="T7" fmla="*/ 16 h 9"/>
                <a:gd name="T8" fmla="*/ 25 w 14"/>
                <a:gd name="T9" fmla="*/ 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4"/>
                  </a:moveTo>
                  <a:lnTo>
                    <a:pt x="9" y="0"/>
                  </a:lnTo>
                  <a:lnTo>
                    <a:pt x="0" y="2"/>
                  </a:lnTo>
                  <a:lnTo>
                    <a:pt x="12" y="9"/>
                  </a:lnTo>
                  <a:lnTo>
                    <a:pt x="14" y="4"/>
                  </a:lnTo>
                  <a:close/>
                </a:path>
              </a:pathLst>
            </a:custGeom>
            <a:solidFill>
              <a:srgbClr val="0033CC"/>
            </a:solidFill>
            <a:ln w="3175">
              <a:solidFill>
                <a:srgbClr val="000000"/>
              </a:solidFill>
              <a:prstDash val="solid"/>
              <a:round/>
              <a:headEnd/>
              <a:tailEnd/>
            </a:ln>
          </p:spPr>
          <p:txBody>
            <a:bodyPr/>
            <a:lstStyle/>
            <a:p>
              <a:endParaRPr lang="en-US"/>
            </a:p>
          </p:txBody>
        </p:sp>
        <p:sp>
          <p:nvSpPr>
            <p:cNvPr id="3412" name="Freeform 5554"/>
            <p:cNvSpPr>
              <a:spLocks/>
            </p:cNvSpPr>
            <p:nvPr/>
          </p:nvSpPr>
          <p:spPr bwMode="auto">
            <a:xfrm>
              <a:off x="2689" y="1444"/>
              <a:ext cx="6" cy="3"/>
            </a:xfrm>
            <a:custGeom>
              <a:avLst/>
              <a:gdLst>
                <a:gd name="T0" fmla="*/ 8 w 5"/>
                <a:gd name="T1" fmla="*/ 0 h 3"/>
                <a:gd name="T2" fmla="*/ 6 w 5"/>
                <a:gd name="T3" fmla="*/ 0 h 3"/>
                <a:gd name="T4" fmla="*/ 0 w 5"/>
                <a:gd name="T5" fmla="*/ 3 h 3"/>
                <a:gd name="T6" fmla="*/ 8 w 5"/>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
                  <a:moveTo>
                    <a:pt x="5" y="0"/>
                  </a:moveTo>
                  <a:lnTo>
                    <a:pt x="3" y="0"/>
                  </a:lnTo>
                  <a:lnTo>
                    <a:pt x="0" y="3"/>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3413" name="Freeform 5555"/>
            <p:cNvSpPr>
              <a:spLocks/>
            </p:cNvSpPr>
            <p:nvPr/>
          </p:nvSpPr>
          <p:spPr bwMode="auto">
            <a:xfrm>
              <a:off x="2847" y="1347"/>
              <a:ext cx="68" cy="37"/>
            </a:xfrm>
            <a:custGeom>
              <a:avLst/>
              <a:gdLst>
                <a:gd name="T0" fmla="*/ 90 w 59"/>
                <a:gd name="T1" fmla="*/ 40 h 29"/>
                <a:gd name="T2" fmla="*/ 84 w 59"/>
                <a:gd name="T3" fmla="*/ 6 h 29"/>
                <a:gd name="T4" fmla="*/ 37 w 59"/>
                <a:gd name="T5" fmla="*/ 0 h 29"/>
                <a:gd name="T6" fmla="*/ 0 w 59"/>
                <a:gd name="T7" fmla="*/ 17 h 29"/>
                <a:gd name="T8" fmla="*/ 3 w 59"/>
                <a:gd name="T9" fmla="*/ 24 h 29"/>
                <a:gd name="T10" fmla="*/ 18 w 59"/>
                <a:gd name="T11" fmla="*/ 46 h 29"/>
                <a:gd name="T12" fmla="*/ 27 w 59"/>
                <a:gd name="T13" fmla="*/ 46 h 29"/>
                <a:gd name="T14" fmla="*/ 54 w 59"/>
                <a:gd name="T15" fmla="*/ 51 h 29"/>
                <a:gd name="T16" fmla="*/ 80 w 59"/>
                <a:gd name="T17" fmla="*/ 60 h 29"/>
                <a:gd name="T18" fmla="*/ 90 w 59"/>
                <a:gd name="T19" fmla="*/ 4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3414" name="Freeform 5556"/>
            <p:cNvSpPr>
              <a:spLocks/>
            </p:cNvSpPr>
            <p:nvPr/>
          </p:nvSpPr>
          <p:spPr bwMode="auto">
            <a:xfrm>
              <a:off x="2822" y="1375"/>
              <a:ext cx="105" cy="49"/>
            </a:xfrm>
            <a:custGeom>
              <a:avLst/>
              <a:gdLst>
                <a:gd name="T0" fmla="*/ 65 w 95"/>
                <a:gd name="T1" fmla="*/ 48 h 40"/>
                <a:gd name="T2" fmla="*/ 36 w 95"/>
                <a:gd name="T3" fmla="*/ 55 h 40"/>
                <a:gd name="T4" fmla="*/ 8 w 95"/>
                <a:gd name="T5" fmla="*/ 60 h 40"/>
                <a:gd name="T6" fmla="*/ 0 w 95"/>
                <a:gd name="T7" fmla="*/ 60 h 40"/>
                <a:gd name="T8" fmla="*/ 8 w 95"/>
                <a:gd name="T9" fmla="*/ 22 h 40"/>
                <a:gd name="T10" fmla="*/ 23 w 95"/>
                <a:gd name="T11" fmla="*/ 22 h 40"/>
                <a:gd name="T12" fmla="*/ 46 w 95"/>
                <a:gd name="T13" fmla="*/ 39 h 40"/>
                <a:gd name="T14" fmla="*/ 55 w 95"/>
                <a:gd name="T15" fmla="*/ 26 h 40"/>
                <a:gd name="T16" fmla="*/ 55 w 95"/>
                <a:gd name="T17" fmla="*/ 0 h 40"/>
                <a:gd name="T18" fmla="*/ 81 w 95"/>
                <a:gd name="T19" fmla="*/ 2 h 40"/>
                <a:gd name="T20" fmla="*/ 103 w 95"/>
                <a:gd name="T21" fmla="*/ 13 h 40"/>
                <a:gd name="T22" fmla="*/ 116 w 95"/>
                <a:gd name="T23" fmla="*/ 34 h 40"/>
                <a:gd name="T24" fmla="*/ 128 w 95"/>
                <a:gd name="T25" fmla="*/ 71 h 40"/>
                <a:gd name="T26" fmla="*/ 103 w 95"/>
                <a:gd name="T27" fmla="*/ 74 h 40"/>
                <a:gd name="T28" fmla="*/ 65 w 95"/>
                <a:gd name="T29" fmla="*/ 48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prstDash val="solid"/>
              <a:round/>
              <a:headEnd/>
              <a:tailEnd/>
            </a:ln>
          </p:spPr>
          <p:txBody>
            <a:bodyPr/>
            <a:lstStyle/>
            <a:p>
              <a:endParaRPr lang="en-US"/>
            </a:p>
          </p:txBody>
        </p:sp>
        <p:sp>
          <p:nvSpPr>
            <p:cNvPr id="3415" name="Freeform 5557"/>
            <p:cNvSpPr>
              <a:spLocks/>
            </p:cNvSpPr>
            <p:nvPr/>
          </p:nvSpPr>
          <p:spPr bwMode="auto">
            <a:xfrm>
              <a:off x="2822" y="1407"/>
              <a:ext cx="84" cy="49"/>
            </a:xfrm>
            <a:custGeom>
              <a:avLst/>
              <a:gdLst>
                <a:gd name="T0" fmla="*/ 3 w 76"/>
                <a:gd name="T1" fmla="*/ 55 h 40"/>
                <a:gd name="T2" fmla="*/ 0 w 76"/>
                <a:gd name="T3" fmla="*/ 13 h 40"/>
                <a:gd name="T4" fmla="*/ 8 w 76"/>
                <a:gd name="T5" fmla="*/ 13 h 40"/>
                <a:gd name="T6" fmla="*/ 36 w 76"/>
                <a:gd name="T7" fmla="*/ 7 h 40"/>
                <a:gd name="T8" fmla="*/ 65 w 76"/>
                <a:gd name="T9" fmla="*/ 0 h 40"/>
                <a:gd name="T10" fmla="*/ 103 w 76"/>
                <a:gd name="T11" fmla="*/ 26 h 40"/>
                <a:gd name="T12" fmla="*/ 74 w 76"/>
                <a:gd name="T13" fmla="*/ 51 h 40"/>
                <a:gd name="T14" fmla="*/ 49 w 76"/>
                <a:gd name="T15" fmla="*/ 74 h 40"/>
                <a:gd name="T16" fmla="*/ 33 w 76"/>
                <a:gd name="T17" fmla="*/ 74 h 40"/>
                <a:gd name="T18" fmla="*/ 33 w 76"/>
                <a:gd name="T19" fmla="*/ 60 h 40"/>
                <a:gd name="T20" fmla="*/ 15 w 76"/>
                <a:gd name="T21" fmla="*/ 55 h 40"/>
                <a:gd name="T22" fmla="*/ 3 w 76"/>
                <a:gd name="T23" fmla="*/ 55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prstDash val="solid"/>
              <a:round/>
              <a:headEnd/>
              <a:tailEnd/>
            </a:ln>
          </p:spPr>
          <p:txBody>
            <a:bodyPr/>
            <a:lstStyle/>
            <a:p>
              <a:endParaRPr lang="en-US"/>
            </a:p>
          </p:txBody>
        </p:sp>
        <p:sp>
          <p:nvSpPr>
            <p:cNvPr id="3416" name="Freeform 5558"/>
            <p:cNvSpPr>
              <a:spLocks/>
            </p:cNvSpPr>
            <p:nvPr/>
          </p:nvSpPr>
          <p:spPr bwMode="auto">
            <a:xfrm>
              <a:off x="2566" y="1474"/>
              <a:ext cx="57" cy="58"/>
            </a:xfrm>
            <a:custGeom>
              <a:avLst/>
              <a:gdLst>
                <a:gd name="T0" fmla="*/ 53 w 52"/>
                <a:gd name="T1" fmla="*/ 53 h 47"/>
                <a:gd name="T2" fmla="*/ 66 w 52"/>
                <a:gd name="T3" fmla="*/ 39 h 47"/>
                <a:gd name="T4" fmla="*/ 62 w 52"/>
                <a:gd name="T5" fmla="*/ 26 h 47"/>
                <a:gd name="T6" fmla="*/ 68 w 52"/>
                <a:gd name="T7" fmla="*/ 9 h 47"/>
                <a:gd name="T8" fmla="*/ 47 w 52"/>
                <a:gd name="T9" fmla="*/ 0 h 47"/>
                <a:gd name="T10" fmla="*/ 23 w 52"/>
                <a:gd name="T11" fmla="*/ 23 h 47"/>
                <a:gd name="T12" fmla="*/ 5 w 52"/>
                <a:gd name="T13" fmla="*/ 53 h 47"/>
                <a:gd name="T14" fmla="*/ 0 w 52"/>
                <a:gd name="T15" fmla="*/ 67 h 47"/>
                <a:gd name="T16" fmla="*/ 15 w 52"/>
                <a:gd name="T17" fmla="*/ 67 h 47"/>
                <a:gd name="T18" fmla="*/ 41 w 52"/>
                <a:gd name="T19" fmla="*/ 67 h 47"/>
                <a:gd name="T20" fmla="*/ 43 w 52"/>
                <a:gd name="T21" fmla="*/ 80 h 47"/>
                <a:gd name="T22" fmla="*/ 47 w 52"/>
                <a:gd name="T23" fmla="*/ 89 h 47"/>
                <a:gd name="T24" fmla="*/ 53 w 52"/>
                <a:gd name="T25" fmla="*/ 53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prstDash val="solid"/>
              <a:round/>
              <a:headEnd/>
              <a:tailEnd/>
            </a:ln>
          </p:spPr>
          <p:txBody>
            <a:bodyPr/>
            <a:lstStyle/>
            <a:p>
              <a:endParaRPr lang="en-US"/>
            </a:p>
          </p:txBody>
        </p:sp>
        <p:sp>
          <p:nvSpPr>
            <p:cNvPr id="3417" name="Freeform 5559"/>
            <p:cNvSpPr>
              <a:spLocks/>
            </p:cNvSpPr>
            <p:nvPr/>
          </p:nvSpPr>
          <p:spPr bwMode="auto">
            <a:xfrm>
              <a:off x="2727" y="1447"/>
              <a:ext cx="154" cy="121"/>
            </a:xfrm>
            <a:custGeom>
              <a:avLst/>
              <a:gdLst>
                <a:gd name="T0" fmla="*/ 79 w 138"/>
                <a:gd name="T1" fmla="*/ 9 h 97"/>
                <a:gd name="T2" fmla="*/ 76 w 138"/>
                <a:gd name="T3" fmla="*/ 0 h 97"/>
                <a:gd name="T4" fmla="*/ 50 w 138"/>
                <a:gd name="T5" fmla="*/ 2 h 97"/>
                <a:gd name="T6" fmla="*/ 26 w 138"/>
                <a:gd name="T7" fmla="*/ 14 h 97"/>
                <a:gd name="T8" fmla="*/ 0 w 138"/>
                <a:gd name="T9" fmla="*/ 24 h 97"/>
                <a:gd name="T10" fmla="*/ 8 w 138"/>
                <a:gd name="T11" fmla="*/ 31 h 97"/>
                <a:gd name="T12" fmla="*/ 3 w 138"/>
                <a:gd name="T13" fmla="*/ 37 h 97"/>
                <a:gd name="T14" fmla="*/ 3 w 138"/>
                <a:gd name="T15" fmla="*/ 64 h 97"/>
                <a:gd name="T16" fmla="*/ 13 w 138"/>
                <a:gd name="T17" fmla="*/ 101 h 97"/>
                <a:gd name="T18" fmla="*/ 17 w 138"/>
                <a:gd name="T19" fmla="*/ 127 h 97"/>
                <a:gd name="T20" fmla="*/ 21 w 138"/>
                <a:gd name="T21" fmla="*/ 127 h 97"/>
                <a:gd name="T22" fmla="*/ 46 w 138"/>
                <a:gd name="T23" fmla="*/ 138 h 97"/>
                <a:gd name="T24" fmla="*/ 52 w 138"/>
                <a:gd name="T25" fmla="*/ 151 h 97"/>
                <a:gd name="T26" fmla="*/ 60 w 138"/>
                <a:gd name="T27" fmla="*/ 146 h 97"/>
                <a:gd name="T28" fmla="*/ 76 w 138"/>
                <a:gd name="T29" fmla="*/ 146 h 97"/>
                <a:gd name="T30" fmla="*/ 96 w 138"/>
                <a:gd name="T31" fmla="*/ 175 h 97"/>
                <a:gd name="T32" fmla="*/ 118 w 138"/>
                <a:gd name="T33" fmla="*/ 175 h 97"/>
                <a:gd name="T34" fmla="*/ 122 w 138"/>
                <a:gd name="T35" fmla="*/ 178 h 97"/>
                <a:gd name="T36" fmla="*/ 142 w 138"/>
                <a:gd name="T37" fmla="*/ 178 h 97"/>
                <a:gd name="T38" fmla="*/ 169 w 138"/>
                <a:gd name="T39" fmla="*/ 188 h 97"/>
                <a:gd name="T40" fmla="*/ 171 w 138"/>
                <a:gd name="T41" fmla="*/ 178 h 97"/>
                <a:gd name="T42" fmla="*/ 192 w 138"/>
                <a:gd name="T43" fmla="*/ 142 h 97"/>
                <a:gd name="T44" fmla="*/ 192 w 138"/>
                <a:gd name="T45" fmla="*/ 127 h 97"/>
                <a:gd name="T46" fmla="*/ 181 w 138"/>
                <a:gd name="T47" fmla="*/ 92 h 97"/>
                <a:gd name="T48" fmla="*/ 171 w 138"/>
                <a:gd name="T49" fmla="*/ 81 h 97"/>
                <a:gd name="T50" fmla="*/ 184 w 138"/>
                <a:gd name="T51" fmla="*/ 61 h 97"/>
                <a:gd name="T52" fmla="*/ 169 w 138"/>
                <a:gd name="T53" fmla="*/ 14 h 97"/>
                <a:gd name="T54" fmla="*/ 132 w 138"/>
                <a:gd name="T55" fmla="*/ 14 h 97"/>
                <a:gd name="T56" fmla="*/ 98 w 138"/>
                <a:gd name="T57" fmla="*/ 9 h 97"/>
                <a:gd name="T58" fmla="*/ 79 w 138"/>
                <a:gd name="T59" fmla="*/ 9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prstDash val="solid"/>
              <a:round/>
              <a:headEnd/>
              <a:tailEnd/>
            </a:ln>
          </p:spPr>
          <p:txBody>
            <a:bodyPr/>
            <a:lstStyle/>
            <a:p>
              <a:endParaRPr lang="en-US"/>
            </a:p>
          </p:txBody>
        </p:sp>
        <p:sp>
          <p:nvSpPr>
            <p:cNvPr id="3418" name="Freeform 5560"/>
            <p:cNvSpPr>
              <a:spLocks/>
            </p:cNvSpPr>
            <p:nvPr/>
          </p:nvSpPr>
          <p:spPr bwMode="auto">
            <a:xfrm>
              <a:off x="2833" y="1585"/>
              <a:ext cx="152" cy="99"/>
            </a:xfrm>
            <a:custGeom>
              <a:avLst/>
              <a:gdLst>
                <a:gd name="T0" fmla="*/ 171 w 137"/>
                <a:gd name="T1" fmla="*/ 121 h 80"/>
                <a:gd name="T2" fmla="*/ 168 w 137"/>
                <a:gd name="T3" fmla="*/ 149 h 80"/>
                <a:gd name="T4" fmla="*/ 133 w 137"/>
                <a:gd name="T5" fmla="*/ 137 h 80"/>
                <a:gd name="T6" fmla="*/ 100 w 137"/>
                <a:gd name="T7" fmla="*/ 152 h 80"/>
                <a:gd name="T8" fmla="*/ 78 w 137"/>
                <a:gd name="T9" fmla="*/ 144 h 80"/>
                <a:gd name="T10" fmla="*/ 59 w 137"/>
                <a:gd name="T11" fmla="*/ 144 h 80"/>
                <a:gd name="T12" fmla="*/ 52 w 137"/>
                <a:gd name="T13" fmla="*/ 135 h 80"/>
                <a:gd name="T14" fmla="*/ 52 w 137"/>
                <a:gd name="T15" fmla="*/ 121 h 80"/>
                <a:gd name="T16" fmla="*/ 45 w 137"/>
                <a:gd name="T17" fmla="*/ 115 h 80"/>
                <a:gd name="T18" fmla="*/ 38 w 137"/>
                <a:gd name="T19" fmla="*/ 115 h 80"/>
                <a:gd name="T20" fmla="*/ 29 w 137"/>
                <a:gd name="T21" fmla="*/ 111 h 80"/>
                <a:gd name="T22" fmla="*/ 0 w 137"/>
                <a:gd name="T23" fmla="*/ 72 h 80"/>
                <a:gd name="T24" fmla="*/ 12 w 137"/>
                <a:gd name="T25" fmla="*/ 63 h 80"/>
                <a:gd name="T26" fmla="*/ 29 w 137"/>
                <a:gd name="T27" fmla="*/ 37 h 80"/>
                <a:gd name="T28" fmla="*/ 45 w 137"/>
                <a:gd name="T29" fmla="*/ 9 h 80"/>
                <a:gd name="T30" fmla="*/ 45 w 137"/>
                <a:gd name="T31" fmla="*/ 9 h 80"/>
                <a:gd name="T32" fmla="*/ 83 w 137"/>
                <a:gd name="T33" fmla="*/ 14 h 80"/>
                <a:gd name="T34" fmla="*/ 115 w 137"/>
                <a:gd name="T35" fmla="*/ 0 h 80"/>
                <a:gd name="T36" fmla="*/ 115 w 137"/>
                <a:gd name="T37" fmla="*/ 0 h 80"/>
                <a:gd name="T38" fmla="*/ 133 w 137"/>
                <a:gd name="T39" fmla="*/ 17 h 80"/>
                <a:gd name="T40" fmla="*/ 145 w 137"/>
                <a:gd name="T41" fmla="*/ 40 h 80"/>
                <a:gd name="T42" fmla="*/ 151 w 137"/>
                <a:gd name="T43" fmla="*/ 66 h 80"/>
                <a:gd name="T44" fmla="*/ 159 w 137"/>
                <a:gd name="T45" fmla="*/ 95 h 80"/>
                <a:gd name="T46" fmla="*/ 171 w 137"/>
                <a:gd name="T47" fmla="*/ 95 h 80"/>
                <a:gd name="T48" fmla="*/ 184 w 137"/>
                <a:gd name="T49" fmla="*/ 98 h 80"/>
                <a:gd name="T50" fmla="*/ 188 w 137"/>
                <a:gd name="T51" fmla="*/ 109 h 80"/>
                <a:gd name="T52" fmla="*/ 175 w 137"/>
                <a:gd name="T53" fmla="*/ 115 h 80"/>
                <a:gd name="T54" fmla="*/ 175 w 137"/>
                <a:gd name="T55" fmla="*/ 111 h 80"/>
                <a:gd name="T56" fmla="*/ 171 w 137"/>
                <a:gd name="T57" fmla="*/ 121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prstDash val="solid"/>
              <a:round/>
              <a:headEnd/>
              <a:tailEnd/>
            </a:ln>
          </p:spPr>
          <p:txBody>
            <a:bodyPr/>
            <a:lstStyle/>
            <a:p>
              <a:endParaRPr lang="en-US"/>
            </a:p>
          </p:txBody>
        </p:sp>
        <p:sp>
          <p:nvSpPr>
            <p:cNvPr id="3419" name="Freeform 5561"/>
            <p:cNvSpPr>
              <a:spLocks/>
            </p:cNvSpPr>
            <p:nvPr/>
          </p:nvSpPr>
          <p:spPr bwMode="auto">
            <a:xfrm>
              <a:off x="2702" y="1527"/>
              <a:ext cx="102" cy="50"/>
            </a:xfrm>
            <a:custGeom>
              <a:avLst/>
              <a:gdLst>
                <a:gd name="T0" fmla="*/ 110 w 90"/>
                <a:gd name="T1" fmla="*/ 23 h 40"/>
                <a:gd name="T2" fmla="*/ 131 w 90"/>
                <a:gd name="T3" fmla="*/ 51 h 40"/>
                <a:gd name="T4" fmla="*/ 131 w 90"/>
                <a:gd name="T5" fmla="*/ 51 h 40"/>
                <a:gd name="T6" fmla="*/ 128 w 90"/>
                <a:gd name="T7" fmla="*/ 55 h 40"/>
                <a:gd name="T8" fmla="*/ 121 w 90"/>
                <a:gd name="T9" fmla="*/ 60 h 40"/>
                <a:gd name="T10" fmla="*/ 121 w 90"/>
                <a:gd name="T11" fmla="*/ 64 h 40"/>
                <a:gd name="T12" fmla="*/ 113 w 90"/>
                <a:gd name="T13" fmla="*/ 73 h 40"/>
                <a:gd name="T14" fmla="*/ 103 w 90"/>
                <a:gd name="T15" fmla="*/ 73 h 40"/>
                <a:gd name="T16" fmla="*/ 96 w 90"/>
                <a:gd name="T17" fmla="*/ 79 h 40"/>
                <a:gd name="T18" fmla="*/ 90 w 90"/>
                <a:gd name="T19" fmla="*/ 73 h 40"/>
                <a:gd name="T20" fmla="*/ 58 w 90"/>
                <a:gd name="T21" fmla="*/ 69 h 40"/>
                <a:gd name="T22" fmla="*/ 45 w 90"/>
                <a:gd name="T23" fmla="*/ 79 h 40"/>
                <a:gd name="T24" fmla="*/ 35 w 90"/>
                <a:gd name="T25" fmla="*/ 73 h 40"/>
                <a:gd name="T26" fmla="*/ 8 w 90"/>
                <a:gd name="T27" fmla="*/ 38 h 40"/>
                <a:gd name="T28" fmla="*/ 0 w 90"/>
                <a:gd name="T29" fmla="*/ 29 h 40"/>
                <a:gd name="T30" fmla="*/ 45 w 90"/>
                <a:gd name="T31" fmla="*/ 0 h 40"/>
                <a:gd name="T32" fmla="*/ 48 w 90"/>
                <a:gd name="T33" fmla="*/ 5 h 40"/>
                <a:gd name="T34" fmla="*/ 52 w 90"/>
                <a:gd name="T35" fmla="*/ 5 h 40"/>
                <a:gd name="T36" fmla="*/ 78 w 90"/>
                <a:gd name="T37" fmla="*/ 14 h 40"/>
                <a:gd name="T38" fmla="*/ 86 w 90"/>
                <a:gd name="T39" fmla="*/ 29 h 40"/>
                <a:gd name="T40" fmla="*/ 94 w 90"/>
                <a:gd name="T41" fmla="*/ 23 h 40"/>
                <a:gd name="T42" fmla="*/ 110 w 90"/>
                <a:gd name="T43" fmla="*/ 23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prstDash val="solid"/>
              <a:round/>
              <a:headEnd/>
              <a:tailEnd/>
            </a:ln>
          </p:spPr>
          <p:txBody>
            <a:bodyPr/>
            <a:lstStyle/>
            <a:p>
              <a:endParaRPr lang="en-US"/>
            </a:p>
          </p:txBody>
        </p:sp>
        <p:sp>
          <p:nvSpPr>
            <p:cNvPr id="3420" name="Freeform 5562"/>
            <p:cNvSpPr>
              <a:spLocks/>
            </p:cNvSpPr>
            <p:nvPr/>
          </p:nvSpPr>
          <p:spPr bwMode="auto">
            <a:xfrm>
              <a:off x="2552" y="1518"/>
              <a:ext cx="58" cy="41"/>
            </a:xfrm>
            <a:custGeom>
              <a:avLst/>
              <a:gdLst>
                <a:gd name="T0" fmla="*/ 17 w 52"/>
                <a:gd name="T1" fmla="*/ 0 h 33"/>
                <a:gd name="T2" fmla="*/ 0 w 52"/>
                <a:gd name="T3" fmla="*/ 7 h 33"/>
                <a:gd name="T4" fmla="*/ 10 w 52"/>
                <a:gd name="T5" fmla="*/ 21 h 33"/>
                <a:gd name="T6" fmla="*/ 33 w 52"/>
                <a:gd name="T7" fmla="*/ 45 h 33"/>
                <a:gd name="T8" fmla="*/ 46 w 52"/>
                <a:gd name="T9" fmla="*/ 40 h 33"/>
                <a:gd name="T10" fmla="*/ 46 w 52"/>
                <a:gd name="T11" fmla="*/ 45 h 33"/>
                <a:gd name="T12" fmla="*/ 67 w 52"/>
                <a:gd name="T13" fmla="*/ 63 h 33"/>
                <a:gd name="T14" fmla="*/ 67 w 52"/>
                <a:gd name="T15" fmla="*/ 53 h 33"/>
                <a:gd name="T16" fmla="*/ 73 w 52"/>
                <a:gd name="T17" fmla="*/ 40 h 33"/>
                <a:gd name="T18" fmla="*/ 73 w 52"/>
                <a:gd name="T19" fmla="*/ 21 h 33"/>
                <a:gd name="T20" fmla="*/ 67 w 52"/>
                <a:gd name="T21" fmla="*/ 21 h 33"/>
                <a:gd name="T22" fmla="*/ 62 w 52"/>
                <a:gd name="T23" fmla="*/ 14 h 33"/>
                <a:gd name="T24" fmla="*/ 60 w 52"/>
                <a:gd name="T25" fmla="*/ 0 h 33"/>
                <a:gd name="T26" fmla="*/ 33 w 52"/>
                <a:gd name="T27" fmla="*/ 0 h 33"/>
                <a:gd name="T28" fmla="*/ 17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3421" name="Freeform 5563"/>
            <p:cNvSpPr>
              <a:spLocks/>
            </p:cNvSpPr>
            <p:nvPr/>
          </p:nvSpPr>
          <p:spPr bwMode="auto">
            <a:xfrm>
              <a:off x="2606" y="1444"/>
              <a:ext cx="134" cy="159"/>
            </a:xfrm>
            <a:custGeom>
              <a:avLst/>
              <a:gdLst>
                <a:gd name="T0" fmla="*/ 42 w 120"/>
                <a:gd name="T1" fmla="*/ 46 h 128"/>
                <a:gd name="T2" fmla="*/ 46 w 120"/>
                <a:gd name="T3" fmla="*/ 46 h 128"/>
                <a:gd name="T4" fmla="*/ 46 w 120"/>
                <a:gd name="T5" fmla="*/ 42 h 128"/>
                <a:gd name="T6" fmla="*/ 51 w 120"/>
                <a:gd name="T7" fmla="*/ 32 h 128"/>
                <a:gd name="T8" fmla="*/ 65 w 120"/>
                <a:gd name="T9" fmla="*/ 42 h 128"/>
                <a:gd name="T10" fmla="*/ 58 w 120"/>
                <a:gd name="T11" fmla="*/ 32 h 128"/>
                <a:gd name="T12" fmla="*/ 51 w 120"/>
                <a:gd name="T13" fmla="*/ 19 h 128"/>
                <a:gd name="T14" fmla="*/ 49 w 120"/>
                <a:gd name="T15" fmla="*/ 19 h 128"/>
                <a:gd name="T16" fmla="*/ 46 w 120"/>
                <a:gd name="T17" fmla="*/ 0 h 128"/>
                <a:gd name="T18" fmla="*/ 61 w 120"/>
                <a:gd name="T19" fmla="*/ 0 h 128"/>
                <a:gd name="T20" fmla="*/ 65 w 120"/>
                <a:gd name="T21" fmla="*/ 0 h 128"/>
                <a:gd name="T22" fmla="*/ 68 w 120"/>
                <a:gd name="T23" fmla="*/ 15 h 128"/>
                <a:gd name="T24" fmla="*/ 87 w 120"/>
                <a:gd name="T25" fmla="*/ 19 h 128"/>
                <a:gd name="T26" fmla="*/ 87 w 120"/>
                <a:gd name="T27" fmla="*/ 24 h 128"/>
                <a:gd name="T28" fmla="*/ 95 w 120"/>
                <a:gd name="T29" fmla="*/ 30 h 128"/>
                <a:gd name="T30" fmla="*/ 121 w 120"/>
                <a:gd name="T31" fmla="*/ 15 h 128"/>
                <a:gd name="T32" fmla="*/ 121 w 120"/>
                <a:gd name="T33" fmla="*/ 19 h 128"/>
                <a:gd name="T34" fmla="*/ 145 w 120"/>
                <a:gd name="T35" fmla="*/ 30 h 128"/>
                <a:gd name="T36" fmla="*/ 151 w 120"/>
                <a:gd name="T37" fmla="*/ 30 h 128"/>
                <a:gd name="T38" fmla="*/ 157 w 120"/>
                <a:gd name="T39" fmla="*/ 37 h 128"/>
                <a:gd name="T40" fmla="*/ 154 w 120"/>
                <a:gd name="T41" fmla="*/ 42 h 128"/>
                <a:gd name="T42" fmla="*/ 154 w 120"/>
                <a:gd name="T43" fmla="*/ 70 h 128"/>
                <a:gd name="T44" fmla="*/ 164 w 120"/>
                <a:gd name="T45" fmla="*/ 104 h 128"/>
                <a:gd name="T46" fmla="*/ 168 w 120"/>
                <a:gd name="T47" fmla="*/ 133 h 128"/>
                <a:gd name="T48" fmla="*/ 164 w 120"/>
                <a:gd name="T49" fmla="*/ 128 h 128"/>
                <a:gd name="T50" fmla="*/ 121 w 120"/>
                <a:gd name="T51" fmla="*/ 155 h 128"/>
                <a:gd name="T52" fmla="*/ 128 w 120"/>
                <a:gd name="T53" fmla="*/ 165 h 128"/>
                <a:gd name="T54" fmla="*/ 154 w 120"/>
                <a:gd name="T55" fmla="*/ 199 h 128"/>
                <a:gd name="T56" fmla="*/ 138 w 120"/>
                <a:gd name="T57" fmla="*/ 219 h 128"/>
                <a:gd name="T58" fmla="*/ 141 w 120"/>
                <a:gd name="T59" fmla="*/ 236 h 128"/>
                <a:gd name="T60" fmla="*/ 133 w 120"/>
                <a:gd name="T61" fmla="*/ 242 h 128"/>
                <a:gd name="T62" fmla="*/ 111 w 120"/>
                <a:gd name="T63" fmla="*/ 242 h 128"/>
                <a:gd name="T64" fmla="*/ 95 w 120"/>
                <a:gd name="T65" fmla="*/ 242 h 128"/>
                <a:gd name="T66" fmla="*/ 87 w 120"/>
                <a:gd name="T67" fmla="*/ 246 h 128"/>
                <a:gd name="T68" fmla="*/ 73 w 120"/>
                <a:gd name="T69" fmla="*/ 246 h 128"/>
                <a:gd name="T70" fmla="*/ 56 w 120"/>
                <a:gd name="T71" fmla="*/ 236 h 128"/>
                <a:gd name="T72" fmla="*/ 32 w 120"/>
                <a:gd name="T73" fmla="*/ 242 h 128"/>
                <a:gd name="T74" fmla="*/ 42 w 120"/>
                <a:gd name="T75" fmla="*/ 191 h 128"/>
                <a:gd name="T76" fmla="*/ 12 w 120"/>
                <a:gd name="T77" fmla="*/ 183 h 128"/>
                <a:gd name="T78" fmla="*/ 10 w 120"/>
                <a:gd name="T79" fmla="*/ 179 h 128"/>
                <a:gd name="T80" fmla="*/ 10 w 120"/>
                <a:gd name="T81" fmla="*/ 179 h 128"/>
                <a:gd name="T82" fmla="*/ 4 w 120"/>
                <a:gd name="T83" fmla="*/ 155 h 128"/>
                <a:gd name="T84" fmla="*/ 4 w 120"/>
                <a:gd name="T85" fmla="*/ 135 h 128"/>
                <a:gd name="T86" fmla="*/ 0 w 120"/>
                <a:gd name="T87" fmla="*/ 135 h 128"/>
                <a:gd name="T88" fmla="*/ 4 w 120"/>
                <a:gd name="T89" fmla="*/ 101 h 128"/>
                <a:gd name="T90" fmla="*/ 20 w 120"/>
                <a:gd name="T91" fmla="*/ 87 h 128"/>
                <a:gd name="T92" fmla="*/ 15 w 120"/>
                <a:gd name="T93" fmla="*/ 72 h 128"/>
                <a:gd name="T94" fmla="*/ 22 w 120"/>
                <a:gd name="T95" fmla="*/ 56 h 128"/>
                <a:gd name="T96" fmla="*/ 20 w 120"/>
                <a:gd name="T97" fmla="*/ 50 h 128"/>
                <a:gd name="T98" fmla="*/ 22 w 120"/>
                <a:gd name="T99" fmla="*/ 42 h 128"/>
                <a:gd name="T100" fmla="*/ 42 w 120"/>
                <a:gd name="T101" fmla="*/ 46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prstDash val="solid"/>
              <a:round/>
              <a:headEnd/>
              <a:tailEnd/>
            </a:ln>
          </p:spPr>
          <p:txBody>
            <a:bodyPr/>
            <a:lstStyle/>
            <a:p>
              <a:endParaRPr lang="en-US"/>
            </a:p>
          </p:txBody>
        </p:sp>
        <p:sp>
          <p:nvSpPr>
            <p:cNvPr id="3422" name="Freeform 5564"/>
            <p:cNvSpPr>
              <a:spLocks/>
            </p:cNvSpPr>
            <p:nvPr/>
          </p:nvSpPr>
          <p:spPr bwMode="auto">
            <a:xfrm>
              <a:off x="2708" y="1450"/>
              <a:ext cx="10" cy="6"/>
            </a:xfrm>
            <a:custGeom>
              <a:avLst/>
              <a:gdLst>
                <a:gd name="T0" fmla="*/ 0 w 9"/>
                <a:gd name="T1" fmla="*/ 8 h 5"/>
                <a:gd name="T2" fmla="*/ 12 w 9"/>
                <a:gd name="T3" fmla="*/ 8 h 5"/>
                <a:gd name="T4" fmla="*/ 4 w 9"/>
                <a:gd name="T5" fmla="*/ 0 h 5"/>
                <a:gd name="T6" fmla="*/ 0 w 9"/>
                <a:gd name="T7" fmla="*/ 8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5"/>
                  </a:moveTo>
                  <a:lnTo>
                    <a:pt x="9" y="5"/>
                  </a:lnTo>
                  <a:lnTo>
                    <a:pt x="4" y="0"/>
                  </a:lnTo>
                  <a:lnTo>
                    <a:pt x="0" y="5"/>
                  </a:lnTo>
                  <a:close/>
                </a:path>
              </a:pathLst>
            </a:custGeom>
            <a:solidFill>
              <a:srgbClr val="0033CC"/>
            </a:solidFill>
            <a:ln w="3175">
              <a:solidFill>
                <a:srgbClr val="000000"/>
              </a:solidFill>
              <a:prstDash val="solid"/>
              <a:round/>
              <a:headEnd/>
              <a:tailEnd/>
            </a:ln>
          </p:spPr>
          <p:txBody>
            <a:bodyPr/>
            <a:lstStyle/>
            <a:p>
              <a:endParaRPr lang="en-US"/>
            </a:p>
          </p:txBody>
        </p:sp>
        <p:sp>
          <p:nvSpPr>
            <p:cNvPr id="3423" name="Freeform 5565"/>
            <p:cNvSpPr>
              <a:spLocks/>
            </p:cNvSpPr>
            <p:nvPr/>
          </p:nvSpPr>
          <p:spPr bwMode="auto">
            <a:xfrm>
              <a:off x="2606" y="1545"/>
              <a:ext cx="7" cy="14"/>
            </a:xfrm>
            <a:custGeom>
              <a:avLst/>
              <a:gdLst>
                <a:gd name="T0" fmla="*/ 4 w 7"/>
                <a:gd name="T1" fmla="*/ 0 h 12"/>
                <a:gd name="T2" fmla="*/ 0 w 7"/>
                <a:gd name="T3" fmla="*/ 11 h 12"/>
                <a:gd name="T4" fmla="*/ 0 w 7"/>
                <a:gd name="T5" fmla="*/ 19 h 12"/>
                <a:gd name="T6" fmla="*/ 7 w 7"/>
                <a:gd name="T7" fmla="*/ 19 h 12"/>
                <a:gd name="T8" fmla="*/ 7 w 7"/>
                <a:gd name="T9" fmla="*/ 19 h 12"/>
                <a:gd name="T10" fmla="*/ 4 w 7"/>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2">
                  <a:moveTo>
                    <a:pt x="4" y="0"/>
                  </a:moveTo>
                  <a:lnTo>
                    <a:pt x="0" y="7"/>
                  </a:lnTo>
                  <a:lnTo>
                    <a:pt x="0" y="12"/>
                  </a:lnTo>
                  <a:lnTo>
                    <a:pt x="7" y="12"/>
                  </a:lnTo>
                  <a:lnTo>
                    <a:pt x="4" y="0"/>
                  </a:lnTo>
                  <a:close/>
                </a:path>
              </a:pathLst>
            </a:custGeom>
            <a:solidFill>
              <a:srgbClr val="0033CC"/>
            </a:solidFill>
            <a:ln w="3175">
              <a:solidFill>
                <a:srgbClr val="000000"/>
              </a:solidFill>
              <a:prstDash val="solid"/>
              <a:round/>
              <a:headEnd/>
              <a:tailEnd/>
            </a:ln>
          </p:spPr>
          <p:txBody>
            <a:bodyPr/>
            <a:lstStyle/>
            <a:p>
              <a:endParaRPr lang="en-US"/>
            </a:p>
          </p:txBody>
        </p:sp>
        <p:sp>
          <p:nvSpPr>
            <p:cNvPr id="3424" name="Freeform 5566"/>
            <p:cNvSpPr>
              <a:spLocks/>
            </p:cNvSpPr>
            <p:nvPr/>
          </p:nvSpPr>
          <p:spPr bwMode="auto">
            <a:xfrm>
              <a:off x="2927" y="1573"/>
              <a:ext cx="71" cy="77"/>
            </a:xfrm>
            <a:custGeom>
              <a:avLst/>
              <a:gdLst>
                <a:gd name="T0" fmla="*/ 18 w 62"/>
                <a:gd name="T1" fmla="*/ 0 h 62"/>
                <a:gd name="T2" fmla="*/ 0 w 62"/>
                <a:gd name="T3" fmla="*/ 19 h 62"/>
                <a:gd name="T4" fmla="*/ 0 w 62"/>
                <a:gd name="T5" fmla="*/ 19 h 62"/>
                <a:gd name="T6" fmla="*/ 18 w 62"/>
                <a:gd name="T7" fmla="*/ 37 h 62"/>
                <a:gd name="T8" fmla="*/ 31 w 62"/>
                <a:gd name="T9" fmla="*/ 60 h 62"/>
                <a:gd name="T10" fmla="*/ 39 w 62"/>
                <a:gd name="T11" fmla="*/ 87 h 62"/>
                <a:gd name="T12" fmla="*/ 47 w 62"/>
                <a:gd name="T13" fmla="*/ 116 h 62"/>
                <a:gd name="T14" fmla="*/ 61 w 62"/>
                <a:gd name="T15" fmla="*/ 116 h 62"/>
                <a:gd name="T16" fmla="*/ 74 w 62"/>
                <a:gd name="T17" fmla="*/ 119 h 62"/>
                <a:gd name="T18" fmla="*/ 74 w 62"/>
                <a:gd name="T19" fmla="*/ 104 h 62"/>
                <a:gd name="T20" fmla="*/ 93 w 62"/>
                <a:gd name="T21" fmla="*/ 82 h 62"/>
                <a:gd name="T22" fmla="*/ 74 w 62"/>
                <a:gd name="T23" fmla="*/ 65 h 62"/>
                <a:gd name="T24" fmla="*/ 57 w 62"/>
                <a:gd name="T25" fmla="*/ 46 h 62"/>
                <a:gd name="T26" fmla="*/ 42 w 62"/>
                <a:gd name="T27" fmla="*/ 24 h 62"/>
                <a:gd name="T28" fmla="*/ 25 w 62"/>
                <a:gd name="T29" fmla="*/ 6 h 62"/>
                <a:gd name="T30" fmla="*/ 18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3425" name="Freeform 5567"/>
            <p:cNvSpPr>
              <a:spLocks/>
            </p:cNvSpPr>
            <p:nvPr/>
          </p:nvSpPr>
          <p:spPr bwMode="auto">
            <a:xfrm>
              <a:off x="2586" y="1126"/>
              <a:ext cx="320" cy="251"/>
            </a:xfrm>
            <a:custGeom>
              <a:avLst/>
              <a:gdLst>
                <a:gd name="T0" fmla="*/ 233 w 286"/>
                <a:gd name="T1" fmla="*/ 49 h 203"/>
                <a:gd name="T2" fmla="*/ 222 w 286"/>
                <a:gd name="T3" fmla="*/ 43 h 203"/>
                <a:gd name="T4" fmla="*/ 219 w 286"/>
                <a:gd name="T5" fmla="*/ 49 h 203"/>
                <a:gd name="T6" fmla="*/ 201 w 286"/>
                <a:gd name="T7" fmla="*/ 49 h 203"/>
                <a:gd name="T8" fmla="*/ 197 w 286"/>
                <a:gd name="T9" fmla="*/ 66 h 203"/>
                <a:gd name="T10" fmla="*/ 191 w 286"/>
                <a:gd name="T11" fmla="*/ 79 h 203"/>
                <a:gd name="T12" fmla="*/ 176 w 286"/>
                <a:gd name="T13" fmla="*/ 85 h 203"/>
                <a:gd name="T14" fmla="*/ 162 w 286"/>
                <a:gd name="T15" fmla="*/ 85 h 203"/>
                <a:gd name="T16" fmla="*/ 162 w 286"/>
                <a:gd name="T17" fmla="*/ 98 h 203"/>
                <a:gd name="T18" fmla="*/ 153 w 286"/>
                <a:gd name="T19" fmla="*/ 108 h 203"/>
                <a:gd name="T20" fmla="*/ 139 w 286"/>
                <a:gd name="T21" fmla="*/ 121 h 203"/>
                <a:gd name="T22" fmla="*/ 129 w 286"/>
                <a:gd name="T23" fmla="*/ 137 h 203"/>
                <a:gd name="T24" fmla="*/ 119 w 286"/>
                <a:gd name="T25" fmla="*/ 151 h 203"/>
                <a:gd name="T26" fmla="*/ 122 w 286"/>
                <a:gd name="T27" fmla="*/ 169 h 203"/>
                <a:gd name="T28" fmla="*/ 106 w 286"/>
                <a:gd name="T29" fmla="*/ 187 h 203"/>
                <a:gd name="T30" fmla="*/ 83 w 286"/>
                <a:gd name="T31" fmla="*/ 206 h 203"/>
                <a:gd name="T32" fmla="*/ 96 w 286"/>
                <a:gd name="T33" fmla="*/ 209 h 203"/>
                <a:gd name="T34" fmla="*/ 85 w 286"/>
                <a:gd name="T35" fmla="*/ 219 h 203"/>
                <a:gd name="T36" fmla="*/ 66 w 286"/>
                <a:gd name="T37" fmla="*/ 219 h 203"/>
                <a:gd name="T38" fmla="*/ 56 w 286"/>
                <a:gd name="T39" fmla="*/ 237 h 203"/>
                <a:gd name="T40" fmla="*/ 34 w 286"/>
                <a:gd name="T41" fmla="*/ 237 h 203"/>
                <a:gd name="T42" fmla="*/ 46 w 286"/>
                <a:gd name="T43" fmla="*/ 240 h 203"/>
                <a:gd name="T44" fmla="*/ 34 w 286"/>
                <a:gd name="T45" fmla="*/ 258 h 203"/>
                <a:gd name="T46" fmla="*/ 23 w 286"/>
                <a:gd name="T47" fmla="*/ 258 h 203"/>
                <a:gd name="T48" fmla="*/ 8 w 286"/>
                <a:gd name="T49" fmla="*/ 263 h 203"/>
                <a:gd name="T50" fmla="*/ 23 w 286"/>
                <a:gd name="T51" fmla="*/ 272 h 203"/>
                <a:gd name="T52" fmla="*/ 2 w 286"/>
                <a:gd name="T53" fmla="*/ 286 h 203"/>
                <a:gd name="T54" fmla="*/ 23 w 286"/>
                <a:gd name="T55" fmla="*/ 286 h 203"/>
                <a:gd name="T56" fmla="*/ 39 w 286"/>
                <a:gd name="T57" fmla="*/ 296 h 203"/>
                <a:gd name="T58" fmla="*/ 0 w 286"/>
                <a:gd name="T59" fmla="*/ 296 h 203"/>
                <a:gd name="T60" fmla="*/ 0 w 286"/>
                <a:gd name="T61" fmla="*/ 304 h 203"/>
                <a:gd name="T62" fmla="*/ 2 w 286"/>
                <a:gd name="T63" fmla="*/ 318 h 203"/>
                <a:gd name="T64" fmla="*/ 23 w 286"/>
                <a:gd name="T65" fmla="*/ 312 h 203"/>
                <a:gd name="T66" fmla="*/ 23 w 286"/>
                <a:gd name="T67" fmla="*/ 312 h 203"/>
                <a:gd name="T68" fmla="*/ 8 w 286"/>
                <a:gd name="T69" fmla="*/ 338 h 203"/>
                <a:gd name="T70" fmla="*/ 20 w 286"/>
                <a:gd name="T71" fmla="*/ 338 h 203"/>
                <a:gd name="T72" fmla="*/ 12 w 286"/>
                <a:gd name="T73" fmla="*/ 357 h 203"/>
                <a:gd name="T74" fmla="*/ 54 w 286"/>
                <a:gd name="T75" fmla="*/ 383 h 203"/>
                <a:gd name="T76" fmla="*/ 96 w 286"/>
                <a:gd name="T77" fmla="*/ 335 h 203"/>
                <a:gd name="T78" fmla="*/ 113 w 286"/>
                <a:gd name="T79" fmla="*/ 357 h 203"/>
                <a:gd name="T80" fmla="*/ 129 w 286"/>
                <a:gd name="T81" fmla="*/ 296 h 203"/>
                <a:gd name="T82" fmla="*/ 119 w 286"/>
                <a:gd name="T83" fmla="*/ 240 h 203"/>
                <a:gd name="T84" fmla="*/ 153 w 286"/>
                <a:gd name="T85" fmla="*/ 198 h 203"/>
                <a:gd name="T86" fmla="*/ 153 w 286"/>
                <a:gd name="T87" fmla="*/ 142 h 203"/>
                <a:gd name="T88" fmla="*/ 181 w 286"/>
                <a:gd name="T89" fmla="*/ 89 h 203"/>
                <a:gd name="T90" fmla="*/ 235 w 286"/>
                <a:gd name="T91" fmla="*/ 72 h 203"/>
                <a:gd name="T92" fmla="*/ 252 w 286"/>
                <a:gd name="T93" fmla="*/ 49 h 203"/>
                <a:gd name="T94" fmla="*/ 310 w 286"/>
                <a:gd name="T95" fmla="*/ 66 h 203"/>
                <a:gd name="T96" fmla="*/ 347 w 286"/>
                <a:gd name="T97" fmla="*/ 26 h 203"/>
                <a:gd name="T98" fmla="*/ 390 w 286"/>
                <a:gd name="T99" fmla="*/ 43 h 203"/>
                <a:gd name="T100" fmla="*/ 393 w 286"/>
                <a:gd name="T101" fmla="*/ 35 h 203"/>
                <a:gd name="T102" fmla="*/ 401 w 286"/>
                <a:gd name="T103" fmla="*/ 23 h 203"/>
                <a:gd name="T104" fmla="*/ 361 w 286"/>
                <a:gd name="T105" fmla="*/ 14 h 203"/>
                <a:gd name="T106" fmla="*/ 355 w 286"/>
                <a:gd name="T107" fmla="*/ 14 h 203"/>
                <a:gd name="T108" fmla="*/ 341 w 286"/>
                <a:gd name="T109" fmla="*/ 2 h 203"/>
                <a:gd name="T110" fmla="*/ 305 w 286"/>
                <a:gd name="T111" fmla="*/ 26 h 203"/>
                <a:gd name="T112" fmla="*/ 298 w 286"/>
                <a:gd name="T113" fmla="*/ 2 h 203"/>
                <a:gd name="T114" fmla="*/ 270 w 286"/>
                <a:gd name="T115" fmla="*/ 26 h 203"/>
                <a:gd name="T116" fmla="*/ 262 w 286"/>
                <a:gd name="T117" fmla="*/ 26 h 203"/>
                <a:gd name="T118" fmla="*/ 238 w 286"/>
                <a:gd name="T119" fmla="*/ 40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prstDash val="solid"/>
              <a:round/>
              <a:headEnd/>
              <a:tailEnd/>
            </a:ln>
          </p:spPr>
          <p:txBody>
            <a:bodyPr/>
            <a:lstStyle/>
            <a:p>
              <a:endParaRPr lang="en-US"/>
            </a:p>
          </p:txBody>
        </p:sp>
        <p:sp>
          <p:nvSpPr>
            <p:cNvPr id="3426" name="Freeform 5568"/>
            <p:cNvSpPr>
              <a:spLocks/>
            </p:cNvSpPr>
            <p:nvPr/>
          </p:nvSpPr>
          <p:spPr bwMode="auto">
            <a:xfrm>
              <a:off x="2637" y="973"/>
              <a:ext cx="119" cy="59"/>
            </a:xfrm>
            <a:custGeom>
              <a:avLst/>
              <a:gdLst>
                <a:gd name="T0" fmla="*/ 37 w 106"/>
                <a:gd name="T1" fmla="*/ 10 h 47"/>
                <a:gd name="T2" fmla="*/ 17 w 106"/>
                <a:gd name="T3" fmla="*/ 10 h 47"/>
                <a:gd name="T4" fmla="*/ 0 w 106"/>
                <a:gd name="T5" fmla="*/ 10 h 47"/>
                <a:gd name="T6" fmla="*/ 2 w 106"/>
                <a:gd name="T7" fmla="*/ 24 h 47"/>
                <a:gd name="T8" fmla="*/ 17 w 106"/>
                <a:gd name="T9" fmla="*/ 18 h 47"/>
                <a:gd name="T10" fmla="*/ 17 w 106"/>
                <a:gd name="T11" fmla="*/ 29 h 47"/>
                <a:gd name="T12" fmla="*/ 8 w 106"/>
                <a:gd name="T13" fmla="*/ 29 h 47"/>
                <a:gd name="T14" fmla="*/ 22 w 106"/>
                <a:gd name="T15" fmla="*/ 38 h 47"/>
                <a:gd name="T16" fmla="*/ 39 w 106"/>
                <a:gd name="T17" fmla="*/ 48 h 47"/>
                <a:gd name="T18" fmla="*/ 49 w 106"/>
                <a:gd name="T19" fmla="*/ 41 h 47"/>
                <a:gd name="T20" fmla="*/ 60 w 106"/>
                <a:gd name="T21" fmla="*/ 31 h 47"/>
                <a:gd name="T22" fmla="*/ 64 w 106"/>
                <a:gd name="T23" fmla="*/ 38 h 47"/>
                <a:gd name="T24" fmla="*/ 81 w 106"/>
                <a:gd name="T25" fmla="*/ 31 h 47"/>
                <a:gd name="T26" fmla="*/ 83 w 106"/>
                <a:gd name="T27" fmla="*/ 41 h 47"/>
                <a:gd name="T28" fmla="*/ 47 w 106"/>
                <a:gd name="T29" fmla="*/ 51 h 47"/>
                <a:gd name="T30" fmla="*/ 44 w 106"/>
                <a:gd name="T31" fmla="*/ 55 h 47"/>
                <a:gd name="T32" fmla="*/ 83 w 106"/>
                <a:gd name="T33" fmla="*/ 55 h 47"/>
                <a:gd name="T34" fmla="*/ 67 w 106"/>
                <a:gd name="T35" fmla="*/ 62 h 47"/>
                <a:gd name="T36" fmla="*/ 76 w 106"/>
                <a:gd name="T37" fmla="*/ 64 h 47"/>
                <a:gd name="T38" fmla="*/ 49 w 106"/>
                <a:gd name="T39" fmla="*/ 69 h 47"/>
                <a:gd name="T40" fmla="*/ 76 w 106"/>
                <a:gd name="T41" fmla="*/ 79 h 47"/>
                <a:gd name="T42" fmla="*/ 91 w 106"/>
                <a:gd name="T43" fmla="*/ 93 h 47"/>
                <a:gd name="T44" fmla="*/ 93 w 106"/>
                <a:gd name="T45" fmla="*/ 84 h 47"/>
                <a:gd name="T46" fmla="*/ 107 w 106"/>
                <a:gd name="T47" fmla="*/ 64 h 47"/>
                <a:gd name="T48" fmla="*/ 113 w 106"/>
                <a:gd name="T49" fmla="*/ 51 h 47"/>
                <a:gd name="T50" fmla="*/ 117 w 106"/>
                <a:gd name="T51" fmla="*/ 48 h 47"/>
                <a:gd name="T52" fmla="*/ 150 w 106"/>
                <a:gd name="T53" fmla="*/ 31 h 47"/>
                <a:gd name="T54" fmla="*/ 111 w 106"/>
                <a:gd name="T55" fmla="*/ 24 h 47"/>
                <a:gd name="T56" fmla="*/ 107 w 106"/>
                <a:gd name="T57" fmla="*/ 14 h 47"/>
                <a:gd name="T58" fmla="*/ 95 w 106"/>
                <a:gd name="T59" fmla="*/ 14 h 47"/>
                <a:gd name="T60" fmla="*/ 93 w 106"/>
                <a:gd name="T61" fmla="*/ 10 h 47"/>
                <a:gd name="T62" fmla="*/ 76 w 106"/>
                <a:gd name="T63" fmla="*/ 0 h 47"/>
                <a:gd name="T64" fmla="*/ 76 w 106"/>
                <a:gd name="T65" fmla="*/ 29 h 47"/>
                <a:gd name="T66" fmla="*/ 54 w 106"/>
                <a:gd name="T67" fmla="*/ 5 h 47"/>
                <a:gd name="T68" fmla="*/ 44 w 106"/>
                <a:gd name="T69" fmla="*/ 14 h 47"/>
                <a:gd name="T70" fmla="*/ 34 w 106"/>
                <a:gd name="T71" fmla="*/ 14 h 47"/>
                <a:gd name="T72" fmla="*/ 37 w 106"/>
                <a:gd name="T73" fmla="*/ 10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prstDash val="solid"/>
              <a:round/>
              <a:headEnd/>
              <a:tailEnd/>
            </a:ln>
          </p:spPr>
          <p:txBody>
            <a:bodyPr/>
            <a:lstStyle/>
            <a:p>
              <a:endParaRPr lang="en-US"/>
            </a:p>
          </p:txBody>
        </p:sp>
        <p:sp>
          <p:nvSpPr>
            <p:cNvPr id="3427" name="Freeform 5569"/>
            <p:cNvSpPr>
              <a:spLocks/>
            </p:cNvSpPr>
            <p:nvPr/>
          </p:nvSpPr>
          <p:spPr bwMode="auto">
            <a:xfrm>
              <a:off x="2716" y="967"/>
              <a:ext cx="97" cy="18"/>
            </a:xfrm>
            <a:custGeom>
              <a:avLst/>
              <a:gdLst>
                <a:gd name="T0" fmla="*/ 52 w 87"/>
                <a:gd name="T1" fmla="*/ 10 h 14"/>
                <a:gd name="T2" fmla="*/ 20 w 87"/>
                <a:gd name="T3" fmla="*/ 5 h 14"/>
                <a:gd name="T4" fmla="*/ 10 w 87"/>
                <a:gd name="T5" fmla="*/ 10 h 14"/>
                <a:gd name="T6" fmla="*/ 0 w 87"/>
                <a:gd name="T7" fmla="*/ 10 h 14"/>
                <a:gd name="T8" fmla="*/ 0 w 87"/>
                <a:gd name="T9" fmla="*/ 15 h 14"/>
                <a:gd name="T10" fmla="*/ 48 w 87"/>
                <a:gd name="T11" fmla="*/ 22 h 14"/>
                <a:gd name="T12" fmla="*/ 26 w 87"/>
                <a:gd name="T13" fmla="*/ 24 h 14"/>
                <a:gd name="T14" fmla="*/ 62 w 87"/>
                <a:gd name="T15" fmla="*/ 30 h 14"/>
                <a:gd name="T16" fmla="*/ 106 w 87"/>
                <a:gd name="T17" fmla="*/ 24 h 14"/>
                <a:gd name="T18" fmla="*/ 120 w 87"/>
                <a:gd name="T19" fmla="*/ 15 h 14"/>
                <a:gd name="T20" fmla="*/ 110 w 87"/>
                <a:gd name="T21" fmla="*/ 10 h 14"/>
                <a:gd name="T22" fmla="*/ 72 w 87"/>
                <a:gd name="T23" fmla="*/ 5 h 14"/>
                <a:gd name="T24" fmla="*/ 65 w 87"/>
                <a:gd name="T25" fmla="*/ 5 h 14"/>
                <a:gd name="T26" fmla="*/ 58 w 87"/>
                <a:gd name="T27" fmla="*/ 0 h 14"/>
                <a:gd name="T28" fmla="*/ 56 w 87"/>
                <a:gd name="T29" fmla="*/ 5 h 14"/>
                <a:gd name="T30" fmla="*/ 52 w 87"/>
                <a:gd name="T31" fmla="*/ 1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prstDash val="solid"/>
              <a:round/>
              <a:headEnd/>
              <a:tailEnd/>
            </a:ln>
          </p:spPr>
          <p:txBody>
            <a:bodyPr/>
            <a:lstStyle/>
            <a:p>
              <a:endParaRPr lang="en-US"/>
            </a:p>
          </p:txBody>
        </p:sp>
        <p:sp>
          <p:nvSpPr>
            <p:cNvPr id="3428" name="Freeform 5570"/>
            <p:cNvSpPr>
              <a:spLocks/>
            </p:cNvSpPr>
            <p:nvPr/>
          </p:nvSpPr>
          <p:spPr bwMode="auto">
            <a:xfrm>
              <a:off x="2751" y="1006"/>
              <a:ext cx="47" cy="11"/>
            </a:xfrm>
            <a:custGeom>
              <a:avLst/>
              <a:gdLst>
                <a:gd name="T0" fmla="*/ 46 w 42"/>
                <a:gd name="T1" fmla="*/ 16 h 9"/>
                <a:gd name="T2" fmla="*/ 27 w 42"/>
                <a:gd name="T3" fmla="*/ 16 h 9"/>
                <a:gd name="T4" fmla="*/ 4 w 42"/>
                <a:gd name="T5" fmla="*/ 16 h 9"/>
                <a:gd name="T6" fmla="*/ 12 w 42"/>
                <a:gd name="T7" fmla="*/ 2 h 9"/>
                <a:gd name="T8" fmla="*/ 0 w 42"/>
                <a:gd name="T9" fmla="*/ 0 h 9"/>
                <a:gd name="T10" fmla="*/ 36 w 42"/>
                <a:gd name="T11" fmla="*/ 0 h 9"/>
                <a:gd name="T12" fmla="*/ 59 w 42"/>
                <a:gd name="T13" fmla="*/ 9 h 9"/>
                <a:gd name="T14" fmla="*/ 46 w 42"/>
                <a:gd name="T15" fmla="*/ 16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prstDash val="solid"/>
              <a:round/>
              <a:headEnd/>
              <a:tailEnd/>
            </a:ln>
          </p:spPr>
          <p:txBody>
            <a:bodyPr/>
            <a:lstStyle/>
            <a:p>
              <a:endParaRPr lang="en-US"/>
            </a:p>
          </p:txBody>
        </p:sp>
        <p:sp>
          <p:nvSpPr>
            <p:cNvPr id="3429" name="Freeform 5571"/>
            <p:cNvSpPr>
              <a:spLocks/>
            </p:cNvSpPr>
            <p:nvPr/>
          </p:nvSpPr>
          <p:spPr bwMode="auto">
            <a:xfrm>
              <a:off x="2711" y="1167"/>
              <a:ext cx="16" cy="8"/>
            </a:xfrm>
            <a:custGeom>
              <a:avLst/>
              <a:gdLst>
                <a:gd name="T0" fmla="*/ 10 w 14"/>
                <a:gd name="T1" fmla="*/ 0 h 7"/>
                <a:gd name="T2" fmla="*/ 2 w 14"/>
                <a:gd name="T3" fmla="*/ 8 h 7"/>
                <a:gd name="T4" fmla="*/ 0 w 14"/>
                <a:gd name="T5" fmla="*/ 10 h 7"/>
                <a:gd name="T6" fmla="*/ 8 w 14"/>
                <a:gd name="T7" fmla="*/ 8 h 7"/>
                <a:gd name="T8" fmla="*/ 15 w 14"/>
                <a:gd name="T9" fmla="*/ 10 h 7"/>
                <a:gd name="T10" fmla="*/ 21 w 14"/>
                <a:gd name="T11" fmla="*/ 0 h 7"/>
                <a:gd name="T12" fmla="*/ 15 w 14"/>
                <a:gd name="T13" fmla="*/ 2 h 7"/>
                <a:gd name="T14" fmla="*/ 10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3430" name="Freeform 5572"/>
            <p:cNvSpPr>
              <a:spLocks/>
            </p:cNvSpPr>
            <p:nvPr/>
          </p:nvSpPr>
          <p:spPr bwMode="auto">
            <a:xfrm>
              <a:off x="2780" y="1143"/>
              <a:ext cx="166" cy="199"/>
            </a:xfrm>
            <a:custGeom>
              <a:avLst/>
              <a:gdLst>
                <a:gd name="T0" fmla="*/ 173 w 149"/>
                <a:gd name="T1" fmla="*/ 164 h 161"/>
                <a:gd name="T2" fmla="*/ 166 w 149"/>
                <a:gd name="T3" fmla="*/ 151 h 161"/>
                <a:gd name="T4" fmla="*/ 166 w 149"/>
                <a:gd name="T5" fmla="*/ 125 h 161"/>
                <a:gd name="T6" fmla="*/ 144 w 149"/>
                <a:gd name="T7" fmla="*/ 95 h 161"/>
                <a:gd name="T8" fmla="*/ 156 w 149"/>
                <a:gd name="T9" fmla="*/ 75 h 161"/>
                <a:gd name="T10" fmla="*/ 134 w 149"/>
                <a:gd name="T11" fmla="*/ 53 h 161"/>
                <a:gd name="T12" fmla="*/ 130 w 149"/>
                <a:gd name="T13" fmla="*/ 35 h 161"/>
                <a:gd name="T14" fmla="*/ 130 w 149"/>
                <a:gd name="T15" fmla="*/ 32 h 161"/>
                <a:gd name="T16" fmla="*/ 130 w 149"/>
                <a:gd name="T17" fmla="*/ 14 h 161"/>
                <a:gd name="T18" fmla="*/ 105 w 149"/>
                <a:gd name="T19" fmla="*/ 0 h 161"/>
                <a:gd name="T20" fmla="*/ 82 w 149"/>
                <a:gd name="T21" fmla="*/ 14 h 161"/>
                <a:gd name="T22" fmla="*/ 75 w 149"/>
                <a:gd name="T23" fmla="*/ 35 h 161"/>
                <a:gd name="T24" fmla="*/ 68 w 149"/>
                <a:gd name="T25" fmla="*/ 40 h 161"/>
                <a:gd name="T26" fmla="*/ 46 w 149"/>
                <a:gd name="T27" fmla="*/ 40 h 161"/>
                <a:gd name="T28" fmla="*/ 29 w 149"/>
                <a:gd name="T29" fmla="*/ 35 h 161"/>
                <a:gd name="T30" fmla="*/ 10 w 149"/>
                <a:gd name="T31" fmla="*/ 23 h 161"/>
                <a:gd name="T32" fmla="*/ 0 w 149"/>
                <a:gd name="T33" fmla="*/ 32 h 161"/>
                <a:gd name="T34" fmla="*/ 46 w 149"/>
                <a:gd name="T35" fmla="*/ 58 h 161"/>
                <a:gd name="T36" fmla="*/ 62 w 149"/>
                <a:gd name="T37" fmla="*/ 98 h 161"/>
                <a:gd name="T38" fmla="*/ 68 w 149"/>
                <a:gd name="T39" fmla="*/ 125 h 161"/>
                <a:gd name="T40" fmla="*/ 77 w 149"/>
                <a:gd name="T41" fmla="*/ 121 h 161"/>
                <a:gd name="T42" fmla="*/ 85 w 149"/>
                <a:gd name="T43" fmla="*/ 130 h 161"/>
                <a:gd name="T44" fmla="*/ 91 w 149"/>
                <a:gd name="T45" fmla="*/ 151 h 161"/>
                <a:gd name="T46" fmla="*/ 62 w 149"/>
                <a:gd name="T47" fmla="*/ 179 h 161"/>
                <a:gd name="T48" fmla="*/ 48 w 149"/>
                <a:gd name="T49" fmla="*/ 197 h 161"/>
                <a:gd name="T50" fmla="*/ 36 w 149"/>
                <a:gd name="T51" fmla="*/ 206 h 161"/>
                <a:gd name="T52" fmla="*/ 39 w 149"/>
                <a:gd name="T53" fmla="*/ 241 h 161"/>
                <a:gd name="T54" fmla="*/ 41 w 149"/>
                <a:gd name="T55" fmla="*/ 278 h 161"/>
                <a:gd name="T56" fmla="*/ 62 w 149"/>
                <a:gd name="T57" fmla="*/ 286 h 161"/>
                <a:gd name="T58" fmla="*/ 62 w 149"/>
                <a:gd name="T59" fmla="*/ 290 h 161"/>
                <a:gd name="T60" fmla="*/ 72 w 149"/>
                <a:gd name="T61" fmla="*/ 290 h 161"/>
                <a:gd name="T62" fmla="*/ 77 w 149"/>
                <a:gd name="T63" fmla="*/ 304 h 161"/>
                <a:gd name="T64" fmla="*/ 82 w 149"/>
                <a:gd name="T65" fmla="*/ 298 h 161"/>
                <a:gd name="T66" fmla="*/ 124 w 149"/>
                <a:gd name="T67" fmla="*/ 286 h 161"/>
                <a:gd name="T68" fmla="*/ 134 w 149"/>
                <a:gd name="T69" fmla="*/ 281 h 161"/>
                <a:gd name="T70" fmla="*/ 156 w 149"/>
                <a:gd name="T71" fmla="*/ 281 h 161"/>
                <a:gd name="T72" fmla="*/ 170 w 149"/>
                <a:gd name="T73" fmla="*/ 263 h 161"/>
                <a:gd name="T74" fmla="*/ 183 w 149"/>
                <a:gd name="T75" fmla="*/ 246 h 161"/>
                <a:gd name="T76" fmla="*/ 193 w 149"/>
                <a:gd name="T77" fmla="*/ 229 h 161"/>
                <a:gd name="T78" fmla="*/ 206 w 149"/>
                <a:gd name="T79" fmla="*/ 209 h 161"/>
                <a:gd name="T80" fmla="*/ 175 w 149"/>
                <a:gd name="T81" fmla="*/ 187 h 161"/>
                <a:gd name="T82" fmla="*/ 183 w 149"/>
                <a:gd name="T83" fmla="*/ 179 h 161"/>
                <a:gd name="T84" fmla="*/ 173 w 149"/>
                <a:gd name="T85" fmla="*/ 164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prstDash val="solid"/>
              <a:round/>
              <a:headEnd/>
              <a:tailEnd/>
            </a:ln>
          </p:spPr>
          <p:txBody>
            <a:bodyPr/>
            <a:lstStyle/>
            <a:p>
              <a:endParaRPr lang="en-US"/>
            </a:p>
          </p:txBody>
        </p:sp>
        <p:sp>
          <p:nvSpPr>
            <p:cNvPr id="3431" name="Freeform 5573"/>
            <p:cNvSpPr>
              <a:spLocks/>
            </p:cNvSpPr>
            <p:nvPr/>
          </p:nvSpPr>
          <p:spPr bwMode="auto">
            <a:xfrm>
              <a:off x="2664" y="1605"/>
              <a:ext cx="2" cy="6"/>
            </a:xfrm>
            <a:custGeom>
              <a:avLst/>
              <a:gdLst>
                <a:gd name="T0" fmla="*/ 0 w 2"/>
                <a:gd name="T1" fmla="*/ 0 h 5"/>
                <a:gd name="T2" fmla="*/ 0 w 2"/>
                <a:gd name="T3" fmla="*/ 8 h 5"/>
                <a:gd name="T4" fmla="*/ 2 w 2"/>
                <a:gd name="T5" fmla="*/ 8 h 5"/>
                <a:gd name="T6" fmla="*/ 0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0" y="0"/>
                  </a:moveTo>
                  <a:lnTo>
                    <a:pt x="0" y="5"/>
                  </a:lnTo>
                  <a:lnTo>
                    <a:pt x="2" y="5"/>
                  </a:lnTo>
                  <a:lnTo>
                    <a:pt x="0" y="0"/>
                  </a:lnTo>
                  <a:close/>
                </a:path>
              </a:pathLst>
            </a:custGeom>
            <a:solidFill>
              <a:srgbClr val="C0C0C0"/>
            </a:solidFill>
            <a:ln w="3175">
              <a:solidFill>
                <a:srgbClr val="000000"/>
              </a:solidFill>
              <a:prstDash val="solid"/>
              <a:round/>
              <a:headEnd/>
              <a:tailEnd/>
            </a:ln>
          </p:spPr>
          <p:txBody>
            <a:bodyPr/>
            <a:lstStyle/>
            <a:p>
              <a:endParaRPr lang="en-US"/>
            </a:p>
          </p:txBody>
        </p:sp>
        <p:sp>
          <p:nvSpPr>
            <p:cNvPr id="3432" name="Freeform 5574"/>
            <p:cNvSpPr>
              <a:spLocks/>
            </p:cNvSpPr>
            <p:nvPr/>
          </p:nvSpPr>
          <p:spPr bwMode="auto">
            <a:xfrm>
              <a:off x="2664" y="1570"/>
              <a:ext cx="118" cy="53"/>
            </a:xfrm>
            <a:custGeom>
              <a:avLst/>
              <a:gdLst>
                <a:gd name="T0" fmla="*/ 51 w 106"/>
                <a:gd name="T1" fmla="*/ 67 h 43"/>
                <a:gd name="T2" fmla="*/ 32 w 106"/>
                <a:gd name="T3" fmla="*/ 71 h 43"/>
                <a:gd name="T4" fmla="*/ 20 w 106"/>
                <a:gd name="T5" fmla="*/ 67 h 43"/>
                <a:gd name="T6" fmla="*/ 2 w 106"/>
                <a:gd name="T7" fmla="*/ 63 h 43"/>
                <a:gd name="T8" fmla="*/ 0 w 106"/>
                <a:gd name="T9" fmla="*/ 58 h 43"/>
                <a:gd name="T10" fmla="*/ 0 w 106"/>
                <a:gd name="T11" fmla="*/ 53 h 43"/>
                <a:gd name="T12" fmla="*/ 0 w 106"/>
                <a:gd name="T13" fmla="*/ 48 h 43"/>
                <a:gd name="T14" fmla="*/ 12 w 106"/>
                <a:gd name="T15" fmla="*/ 48 h 43"/>
                <a:gd name="T16" fmla="*/ 14 w 106"/>
                <a:gd name="T17" fmla="*/ 48 h 43"/>
                <a:gd name="T18" fmla="*/ 22 w 106"/>
                <a:gd name="T19" fmla="*/ 46 h 43"/>
                <a:gd name="T20" fmla="*/ 39 w 106"/>
                <a:gd name="T21" fmla="*/ 46 h 43"/>
                <a:gd name="T22" fmla="*/ 61 w 106"/>
                <a:gd name="T23" fmla="*/ 46 h 43"/>
                <a:gd name="T24" fmla="*/ 68 w 106"/>
                <a:gd name="T25" fmla="*/ 39 h 43"/>
                <a:gd name="T26" fmla="*/ 65 w 106"/>
                <a:gd name="T27" fmla="*/ 22 h 43"/>
                <a:gd name="T28" fmla="*/ 81 w 106"/>
                <a:gd name="T29" fmla="*/ 2 h 43"/>
                <a:gd name="T30" fmla="*/ 90 w 106"/>
                <a:gd name="T31" fmla="*/ 9 h 43"/>
                <a:gd name="T32" fmla="*/ 102 w 106"/>
                <a:gd name="T33" fmla="*/ 0 h 43"/>
                <a:gd name="T34" fmla="*/ 134 w 106"/>
                <a:gd name="T35" fmla="*/ 2 h 43"/>
                <a:gd name="T36" fmla="*/ 146 w 106"/>
                <a:gd name="T37" fmla="*/ 32 h 43"/>
                <a:gd name="T38" fmla="*/ 139 w 106"/>
                <a:gd name="T39" fmla="*/ 39 h 43"/>
                <a:gd name="T40" fmla="*/ 136 w 106"/>
                <a:gd name="T41" fmla="*/ 46 h 43"/>
                <a:gd name="T42" fmla="*/ 130 w 106"/>
                <a:gd name="T43" fmla="*/ 63 h 43"/>
                <a:gd name="T44" fmla="*/ 127 w 106"/>
                <a:gd name="T45" fmla="*/ 67 h 43"/>
                <a:gd name="T46" fmla="*/ 90 w 106"/>
                <a:gd name="T47" fmla="*/ 80 h 43"/>
                <a:gd name="T48" fmla="*/ 81 w 106"/>
                <a:gd name="T49" fmla="*/ 74 h 43"/>
                <a:gd name="T50" fmla="*/ 51 w 106"/>
                <a:gd name="T51" fmla="*/ 67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prstDash val="solid"/>
              <a:round/>
              <a:headEnd/>
              <a:tailEnd/>
            </a:ln>
          </p:spPr>
          <p:txBody>
            <a:bodyPr/>
            <a:lstStyle/>
            <a:p>
              <a:endParaRPr lang="en-US"/>
            </a:p>
          </p:txBody>
        </p:sp>
        <p:sp>
          <p:nvSpPr>
            <p:cNvPr id="3433" name="Freeform 5575"/>
            <p:cNvSpPr>
              <a:spLocks/>
            </p:cNvSpPr>
            <p:nvPr/>
          </p:nvSpPr>
          <p:spPr bwMode="auto">
            <a:xfrm>
              <a:off x="2763" y="1650"/>
              <a:ext cx="63" cy="58"/>
            </a:xfrm>
            <a:custGeom>
              <a:avLst/>
              <a:gdLst>
                <a:gd name="T0" fmla="*/ 70 w 57"/>
                <a:gd name="T1" fmla="*/ 14 h 47"/>
                <a:gd name="T2" fmla="*/ 70 w 57"/>
                <a:gd name="T3" fmla="*/ 17 h 47"/>
                <a:gd name="T4" fmla="*/ 70 w 57"/>
                <a:gd name="T5" fmla="*/ 23 h 47"/>
                <a:gd name="T6" fmla="*/ 65 w 57"/>
                <a:gd name="T7" fmla="*/ 26 h 47"/>
                <a:gd name="T8" fmla="*/ 65 w 57"/>
                <a:gd name="T9" fmla="*/ 32 h 47"/>
                <a:gd name="T10" fmla="*/ 70 w 57"/>
                <a:gd name="T11" fmla="*/ 32 h 47"/>
                <a:gd name="T12" fmla="*/ 77 w 57"/>
                <a:gd name="T13" fmla="*/ 39 h 47"/>
                <a:gd name="T14" fmla="*/ 70 w 57"/>
                <a:gd name="T15" fmla="*/ 46 h 47"/>
                <a:gd name="T16" fmla="*/ 77 w 57"/>
                <a:gd name="T17" fmla="*/ 48 h 47"/>
                <a:gd name="T18" fmla="*/ 77 w 57"/>
                <a:gd name="T19" fmla="*/ 58 h 47"/>
                <a:gd name="T20" fmla="*/ 65 w 57"/>
                <a:gd name="T21" fmla="*/ 63 h 47"/>
                <a:gd name="T22" fmla="*/ 70 w 57"/>
                <a:gd name="T23" fmla="*/ 65 h 47"/>
                <a:gd name="T24" fmla="*/ 67 w 57"/>
                <a:gd name="T25" fmla="*/ 65 h 47"/>
                <a:gd name="T26" fmla="*/ 65 w 57"/>
                <a:gd name="T27" fmla="*/ 65 h 47"/>
                <a:gd name="T28" fmla="*/ 61 w 57"/>
                <a:gd name="T29" fmla="*/ 74 h 47"/>
                <a:gd name="T30" fmla="*/ 59 w 57"/>
                <a:gd name="T31" fmla="*/ 74 h 47"/>
                <a:gd name="T32" fmla="*/ 61 w 57"/>
                <a:gd name="T33" fmla="*/ 89 h 47"/>
                <a:gd name="T34" fmla="*/ 59 w 57"/>
                <a:gd name="T35" fmla="*/ 89 h 47"/>
                <a:gd name="T36" fmla="*/ 51 w 57"/>
                <a:gd name="T37" fmla="*/ 85 h 47"/>
                <a:gd name="T38" fmla="*/ 49 w 57"/>
                <a:gd name="T39" fmla="*/ 80 h 47"/>
                <a:gd name="T40" fmla="*/ 42 w 57"/>
                <a:gd name="T41" fmla="*/ 74 h 47"/>
                <a:gd name="T42" fmla="*/ 42 w 57"/>
                <a:gd name="T43" fmla="*/ 74 h 47"/>
                <a:gd name="T44" fmla="*/ 33 w 57"/>
                <a:gd name="T45" fmla="*/ 65 h 47"/>
                <a:gd name="T46" fmla="*/ 33 w 57"/>
                <a:gd name="T47" fmla="*/ 63 h 47"/>
                <a:gd name="T48" fmla="*/ 30 w 57"/>
                <a:gd name="T49" fmla="*/ 58 h 47"/>
                <a:gd name="T50" fmla="*/ 13 w 57"/>
                <a:gd name="T51" fmla="*/ 39 h 47"/>
                <a:gd name="T52" fmla="*/ 13 w 57"/>
                <a:gd name="T53" fmla="*/ 35 h 47"/>
                <a:gd name="T54" fmla="*/ 11 w 57"/>
                <a:gd name="T55" fmla="*/ 35 h 47"/>
                <a:gd name="T56" fmla="*/ 8 w 57"/>
                <a:gd name="T57" fmla="*/ 17 h 47"/>
                <a:gd name="T58" fmla="*/ 0 w 57"/>
                <a:gd name="T59" fmla="*/ 17 h 47"/>
                <a:gd name="T60" fmla="*/ 0 w 57"/>
                <a:gd name="T61" fmla="*/ 0 h 47"/>
                <a:gd name="T62" fmla="*/ 8 w 57"/>
                <a:gd name="T63" fmla="*/ 0 h 47"/>
                <a:gd name="T64" fmla="*/ 13 w 57"/>
                <a:gd name="T65" fmla="*/ 9 h 47"/>
                <a:gd name="T66" fmla="*/ 15 w 57"/>
                <a:gd name="T67" fmla="*/ 0 h 47"/>
                <a:gd name="T68" fmla="*/ 23 w 57"/>
                <a:gd name="T69" fmla="*/ 0 h 47"/>
                <a:gd name="T70" fmla="*/ 30 w 57"/>
                <a:gd name="T71" fmla="*/ 0 h 47"/>
                <a:gd name="T72" fmla="*/ 42 w 57"/>
                <a:gd name="T73" fmla="*/ 9 h 47"/>
                <a:gd name="T74" fmla="*/ 46 w 57"/>
                <a:gd name="T75" fmla="*/ 0 h 47"/>
                <a:gd name="T76" fmla="*/ 46 w 57"/>
                <a:gd name="T77" fmla="*/ 2 h 47"/>
                <a:gd name="T78" fmla="*/ 49 w 57"/>
                <a:gd name="T79" fmla="*/ 2 h 47"/>
                <a:gd name="T80" fmla="*/ 55 w 57"/>
                <a:gd name="T81" fmla="*/ 2 h 47"/>
                <a:gd name="T82" fmla="*/ 55 w 57"/>
                <a:gd name="T83" fmla="*/ 2 h 47"/>
                <a:gd name="T84" fmla="*/ 61 w 57"/>
                <a:gd name="T85" fmla="*/ 9 h 47"/>
                <a:gd name="T86" fmla="*/ 65 w 57"/>
                <a:gd name="T87" fmla="*/ 14 h 47"/>
                <a:gd name="T88" fmla="*/ 70 w 57"/>
                <a:gd name="T89" fmla="*/ 14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prstDash val="solid"/>
              <a:round/>
              <a:headEnd/>
              <a:tailEnd/>
            </a:ln>
          </p:spPr>
          <p:txBody>
            <a:bodyPr/>
            <a:lstStyle/>
            <a:p>
              <a:endParaRPr lang="en-US"/>
            </a:p>
          </p:txBody>
        </p:sp>
        <p:sp>
          <p:nvSpPr>
            <p:cNvPr id="3434" name="Freeform 5576"/>
            <p:cNvSpPr>
              <a:spLocks/>
            </p:cNvSpPr>
            <p:nvPr/>
          </p:nvSpPr>
          <p:spPr bwMode="auto">
            <a:xfrm>
              <a:off x="2731" y="1620"/>
              <a:ext cx="91" cy="79"/>
            </a:xfrm>
            <a:custGeom>
              <a:avLst/>
              <a:gdLst>
                <a:gd name="T0" fmla="*/ 107 w 80"/>
                <a:gd name="T1" fmla="*/ 54 h 64"/>
                <a:gd name="T2" fmla="*/ 111 w 80"/>
                <a:gd name="T3" fmla="*/ 58 h 64"/>
                <a:gd name="T4" fmla="*/ 111 w 80"/>
                <a:gd name="T5" fmla="*/ 49 h 64"/>
                <a:gd name="T6" fmla="*/ 118 w 80"/>
                <a:gd name="T7" fmla="*/ 46 h 64"/>
                <a:gd name="T8" fmla="*/ 118 w 80"/>
                <a:gd name="T9" fmla="*/ 46 h 64"/>
                <a:gd name="T10" fmla="*/ 111 w 80"/>
                <a:gd name="T11" fmla="*/ 41 h 64"/>
                <a:gd name="T12" fmla="*/ 107 w 80"/>
                <a:gd name="T13" fmla="*/ 41 h 64"/>
                <a:gd name="T14" fmla="*/ 111 w 80"/>
                <a:gd name="T15" fmla="*/ 41 h 64"/>
                <a:gd name="T16" fmla="*/ 107 w 80"/>
                <a:gd name="T17" fmla="*/ 35 h 64"/>
                <a:gd name="T18" fmla="*/ 105 w 80"/>
                <a:gd name="T19" fmla="*/ 23 h 64"/>
                <a:gd name="T20" fmla="*/ 74 w 80"/>
                <a:gd name="T21" fmla="*/ 23 h 64"/>
                <a:gd name="T22" fmla="*/ 56 w 80"/>
                <a:gd name="T23" fmla="*/ 0 h 64"/>
                <a:gd name="T24" fmla="*/ 56 w 80"/>
                <a:gd name="T25" fmla="*/ 6 h 64"/>
                <a:gd name="T26" fmla="*/ 53 w 80"/>
                <a:gd name="T27" fmla="*/ 6 h 64"/>
                <a:gd name="T28" fmla="*/ 46 w 80"/>
                <a:gd name="T29" fmla="*/ 9 h 64"/>
                <a:gd name="T30" fmla="*/ 41 w 80"/>
                <a:gd name="T31" fmla="*/ 9 h 64"/>
                <a:gd name="T32" fmla="*/ 39 w 80"/>
                <a:gd name="T33" fmla="*/ 9 h 64"/>
                <a:gd name="T34" fmla="*/ 39 w 80"/>
                <a:gd name="T35" fmla="*/ 19 h 64"/>
                <a:gd name="T36" fmla="*/ 39 w 80"/>
                <a:gd name="T37" fmla="*/ 23 h 64"/>
                <a:gd name="T38" fmla="*/ 41 w 80"/>
                <a:gd name="T39" fmla="*/ 26 h 64"/>
                <a:gd name="T40" fmla="*/ 39 w 80"/>
                <a:gd name="T41" fmla="*/ 26 h 64"/>
                <a:gd name="T42" fmla="*/ 31 w 80"/>
                <a:gd name="T43" fmla="*/ 32 h 64"/>
                <a:gd name="T44" fmla="*/ 31 w 80"/>
                <a:gd name="T45" fmla="*/ 32 h 64"/>
                <a:gd name="T46" fmla="*/ 31 w 80"/>
                <a:gd name="T47" fmla="*/ 41 h 64"/>
                <a:gd name="T48" fmla="*/ 25 w 80"/>
                <a:gd name="T49" fmla="*/ 41 h 64"/>
                <a:gd name="T50" fmla="*/ 20 w 80"/>
                <a:gd name="T51" fmla="*/ 35 h 64"/>
                <a:gd name="T52" fmla="*/ 20 w 80"/>
                <a:gd name="T53" fmla="*/ 35 h 64"/>
                <a:gd name="T54" fmla="*/ 18 w 80"/>
                <a:gd name="T55" fmla="*/ 32 h 64"/>
                <a:gd name="T56" fmla="*/ 15 w 80"/>
                <a:gd name="T57" fmla="*/ 41 h 64"/>
                <a:gd name="T58" fmla="*/ 2 w 80"/>
                <a:gd name="T59" fmla="*/ 41 h 64"/>
                <a:gd name="T60" fmla="*/ 0 w 80"/>
                <a:gd name="T61" fmla="*/ 35 h 64"/>
                <a:gd name="T62" fmla="*/ 2 w 80"/>
                <a:gd name="T63" fmla="*/ 46 h 64"/>
                <a:gd name="T64" fmla="*/ 8 w 80"/>
                <a:gd name="T65" fmla="*/ 54 h 64"/>
                <a:gd name="T66" fmla="*/ 15 w 80"/>
                <a:gd name="T67" fmla="*/ 46 h 64"/>
                <a:gd name="T68" fmla="*/ 28 w 80"/>
                <a:gd name="T69" fmla="*/ 80 h 64"/>
                <a:gd name="T70" fmla="*/ 35 w 80"/>
                <a:gd name="T71" fmla="*/ 90 h 64"/>
                <a:gd name="T72" fmla="*/ 56 w 80"/>
                <a:gd name="T73" fmla="*/ 104 h 64"/>
                <a:gd name="T74" fmla="*/ 78 w 80"/>
                <a:gd name="T75" fmla="*/ 121 h 64"/>
                <a:gd name="T76" fmla="*/ 84 w 80"/>
                <a:gd name="T77" fmla="*/ 121 h 64"/>
                <a:gd name="T78" fmla="*/ 86 w 80"/>
                <a:gd name="T79" fmla="*/ 121 h 64"/>
                <a:gd name="T80" fmla="*/ 86 w 80"/>
                <a:gd name="T81" fmla="*/ 121 h 64"/>
                <a:gd name="T82" fmla="*/ 76 w 80"/>
                <a:gd name="T83" fmla="*/ 111 h 64"/>
                <a:gd name="T84" fmla="*/ 76 w 80"/>
                <a:gd name="T85" fmla="*/ 106 h 64"/>
                <a:gd name="T86" fmla="*/ 74 w 80"/>
                <a:gd name="T87" fmla="*/ 104 h 64"/>
                <a:gd name="T88" fmla="*/ 56 w 80"/>
                <a:gd name="T89" fmla="*/ 85 h 64"/>
                <a:gd name="T90" fmla="*/ 56 w 80"/>
                <a:gd name="T91" fmla="*/ 80 h 64"/>
                <a:gd name="T92" fmla="*/ 53 w 80"/>
                <a:gd name="T93" fmla="*/ 80 h 64"/>
                <a:gd name="T94" fmla="*/ 49 w 80"/>
                <a:gd name="T95" fmla="*/ 63 h 64"/>
                <a:gd name="T96" fmla="*/ 41 w 80"/>
                <a:gd name="T97" fmla="*/ 63 h 64"/>
                <a:gd name="T98" fmla="*/ 41 w 80"/>
                <a:gd name="T99" fmla="*/ 46 h 64"/>
                <a:gd name="T100" fmla="*/ 49 w 80"/>
                <a:gd name="T101" fmla="*/ 46 h 64"/>
                <a:gd name="T102" fmla="*/ 56 w 80"/>
                <a:gd name="T103" fmla="*/ 54 h 64"/>
                <a:gd name="T104" fmla="*/ 59 w 80"/>
                <a:gd name="T105" fmla="*/ 46 h 64"/>
                <a:gd name="T106" fmla="*/ 66 w 80"/>
                <a:gd name="T107" fmla="*/ 46 h 64"/>
                <a:gd name="T108" fmla="*/ 74 w 80"/>
                <a:gd name="T109" fmla="*/ 46 h 64"/>
                <a:gd name="T110" fmla="*/ 86 w 80"/>
                <a:gd name="T111" fmla="*/ 54 h 64"/>
                <a:gd name="T112" fmla="*/ 92 w 80"/>
                <a:gd name="T113" fmla="*/ 46 h 64"/>
                <a:gd name="T114" fmla="*/ 92 w 80"/>
                <a:gd name="T115" fmla="*/ 49 h 64"/>
                <a:gd name="T116" fmla="*/ 94 w 80"/>
                <a:gd name="T117" fmla="*/ 49 h 64"/>
                <a:gd name="T118" fmla="*/ 101 w 80"/>
                <a:gd name="T119" fmla="*/ 49 h 64"/>
                <a:gd name="T120" fmla="*/ 101 w 80"/>
                <a:gd name="T121" fmla="*/ 49 h 64"/>
                <a:gd name="T122" fmla="*/ 107 w 80"/>
                <a:gd name="T123" fmla="*/ 54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prstDash val="solid"/>
              <a:round/>
              <a:headEnd/>
              <a:tailEnd/>
            </a:ln>
          </p:spPr>
          <p:txBody>
            <a:bodyPr/>
            <a:lstStyle/>
            <a:p>
              <a:endParaRPr lang="en-US"/>
            </a:p>
          </p:txBody>
        </p:sp>
        <p:sp>
          <p:nvSpPr>
            <p:cNvPr id="3435" name="Freeform 5577"/>
            <p:cNvSpPr>
              <a:spLocks/>
            </p:cNvSpPr>
            <p:nvPr/>
          </p:nvSpPr>
          <p:spPr bwMode="auto">
            <a:xfrm>
              <a:off x="2788" y="1699"/>
              <a:ext cx="22" cy="13"/>
            </a:xfrm>
            <a:custGeom>
              <a:avLst/>
              <a:gdLst>
                <a:gd name="T0" fmla="*/ 22 w 21"/>
                <a:gd name="T1" fmla="*/ 22 h 10"/>
                <a:gd name="T2" fmla="*/ 24 w 21"/>
                <a:gd name="T3" fmla="*/ 16 h 10"/>
                <a:gd name="T4" fmla="*/ 19 w 21"/>
                <a:gd name="T5" fmla="*/ 12 h 10"/>
                <a:gd name="T6" fmla="*/ 17 w 21"/>
                <a:gd name="T7" fmla="*/ 7 h 10"/>
                <a:gd name="T8" fmla="*/ 9 w 21"/>
                <a:gd name="T9" fmla="*/ 0 h 10"/>
                <a:gd name="T10" fmla="*/ 7 w 21"/>
                <a:gd name="T11" fmla="*/ 0 h 10"/>
                <a:gd name="T12" fmla="*/ 0 w 21"/>
                <a:gd name="T13" fmla="*/ 0 h 10"/>
                <a:gd name="T14" fmla="*/ 22 w 21"/>
                <a:gd name="T15" fmla="*/ 22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prstDash val="solid"/>
              <a:round/>
              <a:headEnd/>
              <a:tailEnd/>
            </a:ln>
          </p:spPr>
          <p:txBody>
            <a:bodyPr/>
            <a:lstStyle/>
            <a:p>
              <a:endParaRPr lang="en-US"/>
            </a:p>
          </p:txBody>
        </p:sp>
        <p:sp>
          <p:nvSpPr>
            <p:cNvPr id="3436" name="Freeform 5578"/>
            <p:cNvSpPr>
              <a:spLocks/>
            </p:cNvSpPr>
            <p:nvPr/>
          </p:nvSpPr>
          <p:spPr bwMode="auto">
            <a:xfrm>
              <a:off x="2441" y="1523"/>
              <a:ext cx="198" cy="189"/>
            </a:xfrm>
            <a:custGeom>
              <a:avLst/>
              <a:gdLst>
                <a:gd name="T0" fmla="*/ 245 w 177"/>
                <a:gd name="T1" fmla="*/ 233 h 152"/>
                <a:gd name="T2" fmla="*/ 245 w 177"/>
                <a:gd name="T3" fmla="*/ 246 h 152"/>
                <a:gd name="T4" fmla="*/ 243 w 177"/>
                <a:gd name="T5" fmla="*/ 246 h 152"/>
                <a:gd name="T6" fmla="*/ 238 w 177"/>
                <a:gd name="T7" fmla="*/ 246 h 152"/>
                <a:gd name="T8" fmla="*/ 238 w 177"/>
                <a:gd name="T9" fmla="*/ 250 h 152"/>
                <a:gd name="T10" fmla="*/ 221 w 177"/>
                <a:gd name="T11" fmla="*/ 269 h 152"/>
                <a:gd name="T12" fmla="*/ 194 w 177"/>
                <a:gd name="T13" fmla="*/ 260 h 152"/>
                <a:gd name="T14" fmla="*/ 189 w 177"/>
                <a:gd name="T15" fmla="*/ 255 h 152"/>
                <a:gd name="T16" fmla="*/ 186 w 177"/>
                <a:gd name="T17" fmla="*/ 260 h 152"/>
                <a:gd name="T18" fmla="*/ 168 w 177"/>
                <a:gd name="T19" fmla="*/ 260 h 152"/>
                <a:gd name="T20" fmla="*/ 155 w 177"/>
                <a:gd name="T21" fmla="*/ 269 h 152"/>
                <a:gd name="T22" fmla="*/ 155 w 177"/>
                <a:gd name="T23" fmla="*/ 292 h 152"/>
                <a:gd name="T24" fmla="*/ 129 w 177"/>
                <a:gd name="T25" fmla="*/ 286 h 152"/>
                <a:gd name="T26" fmla="*/ 129 w 177"/>
                <a:gd name="T27" fmla="*/ 286 h 152"/>
                <a:gd name="T28" fmla="*/ 122 w 177"/>
                <a:gd name="T29" fmla="*/ 286 h 152"/>
                <a:gd name="T30" fmla="*/ 70 w 177"/>
                <a:gd name="T31" fmla="*/ 269 h 152"/>
                <a:gd name="T32" fmla="*/ 56 w 177"/>
                <a:gd name="T33" fmla="*/ 260 h 152"/>
                <a:gd name="T34" fmla="*/ 66 w 177"/>
                <a:gd name="T35" fmla="*/ 242 h 152"/>
                <a:gd name="T36" fmla="*/ 70 w 177"/>
                <a:gd name="T37" fmla="*/ 214 h 152"/>
                <a:gd name="T38" fmla="*/ 70 w 177"/>
                <a:gd name="T39" fmla="*/ 191 h 152"/>
                <a:gd name="T40" fmla="*/ 81 w 177"/>
                <a:gd name="T41" fmla="*/ 205 h 152"/>
                <a:gd name="T42" fmla="*/ 70 w 177"/>
                <a:gd name="T43" fmla="*/ 177 h 152"/>
                <a:gd name="T44" fmla="*/ 73 w 177"/>
                <a:gd name="T45" fmla="*/ 169 h 152"/>
                <a:gd name="T46" fmla="*/ 63 w 177"/>
                <a:gd name="T47" fmla="*/ 159 h 152"/>
                <a:gd name="T48" fmla="*/ 54 w 177"/>
                <a:gd name="T49" fmla="*/ 136 h 152"/>
                <a:gd name="T50" fmla="*/ 56 w 177"/>
                <a:gd name="T51" fmla="*/ 127 h 152"/>
                <a:gd name="T52" fmla="*/ 46 w 177"/>
                <a:gd name="T53" fmla="*/ 123 h 152"/>
                <a:gd name="T54" fmla="*/ 34 w 177"/>
                <a:gd name="T55" fmla="*/ 119 h 152"/>
                <a:gd name="T56" fmla="*/ 17 w 177"/>
                <a:gd name="T57" fmla="*/ 109 h 152"/>
                <a:gd name="T58" fmla="*/ 2 w 177"/>
                <a:gd name="T59" fmla="*/ 106 h 152"/>
                <a:gd name="T60" fmla="*/ 8 w 177"/>
                <a:gd name="T61" fmla="*/ 96 h 152"/>
                <a:gd name="T62" fmla="*/ 10 w 177"/>
                <a:gd name="T63" fmla="*/ 93 h 152"/>
                <a:gd name="T64" fmla="*/ 0 w 177"/>
                <a:gd name="T65" fmla="*/ 93 h 152"/>
                <a:gd name="T66" fmla="*/ 22 w 177"/>
                <a:gd name="T67" fmla="*/ 77 h 152"/>
                <a:gd name="T68" fmla="*/ 39 w 177"/>
                <a:gd name="T69" fmla="*/ 82 h 152"/>
                <a:gd name="T70" fmla="*/ 63 w 177"/>
                <a:gd name="T71" fmla="*/ 82 h 152"/>
                <a:gd name="T72" fmla="*/ 56 w 177"/>
                <a:gd name="T73" fmla="*/ 50 h 152"/>
                <a:gd name="T74" fmla="*/ 63 w 177"/>
                <a:gd name="T75" fmla="*/ 46 h 152"/>
                <a:gd name="T76" fmla="*/ 70 w 177"/>
                <a:gd name="T77" fmla="*/ 60 h 152"/>
                <a:gd name="T78" fmla="*/ 103 w 177"/>
                <a:gd name="T79" fmla="*/ 56 h 152"/>
                <a:gd name="T80" fmla="*/ 95 w 177"/>
                <a:gd name="T81" fmla="*/ 56 h 152"/>
                <a:gd name="T82" fmla="*/ 119 w 177"/>
                <a:gd name="T83" fmla="*/ 32 h 152"/>
                <a:gd name="T84" fmla="*/ 122 w 177"/>
                <a:gd name="T85" fmla="*/ 9 h 152"/>
                <a:gd name="T86" fmla="*/ 139 w 177"/>
                <a:gd name="T87" fmla="*/ 0 h 152"/>
                <a:gd name="T88" fmla="*/ 149 w 177"/>
                <a:gd name="T89" fmla="*/ 14 h 152"/>
                <a:gd name="T90" fmla="*/ 172 w 177"/>
                <a:gd name="T91" fmla="*/ 37 h 152"/>
                <a:gd name="T92" fmla="*/ 186 w 177"/>
                <a:gd name="T93" fmla="*/ 32 h 152"/>
                <a:gd name="T94" fmla="*/ 186 w 177"/>
                <a:gd name="T95" fmla="*/ 37 h 152"/>
                <a:gd name="T96" fmla="*/ 205 w 177"/>
                <a:gd name="T97" fmla="*/ 56 h 152"/>
                <a:gd name="T98" fmla="*/ 215 w 177"/>
                <a:gd name="T99" fmla="*/ 56 h 152"/>
                <a:gd name="T100" fmla="*/ 219 w 177"/>
                <a:gd name="T101" fmla="*/ 60 h 152"/>
                <a:gd name="T102" fmla="*/ 247 w 177"/>
                <a:gd name="T103" fmla="*/ 70 h 152"/>
                <a:gd name="T104" fmla="*/ 238 w 177"/>
                <a:gd name="T105" fmla="*/ 119 h 152"/>
                <a:gd name="T106" fmla="*/ 235 w 177"/>
                <a:gd name="T107" fmla="*/ 123 h 152"/>
                <a:gd name="T108" fmla="*/ 228 w 177"/>
                <a:gd name="T109" fmla="*/ 127 h 152"/>
                <a:gd name="T110" fmla="*/ 211 w 177"/>
                <a:gd name="T111" fmla="*/ 159 h 152"/>
                <a:gd name="T112" fmla="*/ 221 w 177"/>
                <a:gd name="T113" fmla="*/ 157 h 152"/>
                <a:gd name="T114" fmla="*/ 232 w 177"/>
                <a:gd name="T115" fmla="*/ 173 h 152"/>
                <a:gd name="T116" fmla="*/ 232 w 177"/>
                <a:gd name="T117" fmla="*/ 187 h 152"/>
                <a:gd name="T118" fmla="*/ 228 w 177"/>
                <a:gd name="T119" fmla="*/ 199 h 152"/>
                <a:gd name="T120" fmla="*/ 228 w 177"/>
                <a:gd name="T121" fmla="*/ 210 h 152"/>
                <a:gd name="T122" fmla="*/ 228 w 177"/>
                <a:gd name="T123" fmla="*/ 223 h 152"/>
                <a:gd name="T124" fmla="*/ 245 w 177"/>
                <a:gd name="T125" fmla="*/ 233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prstDash val="solid"/>
              <a:round/>
              <a:headEnd/>
              <a:tailEnd/>
            </a:ln>
          </p:spPr>
          <p:txBody>
            <a:bodyPr/>
            <a:lstStyle/>
            <a:p>
              <a:endParaRPr lang="en-US"/>
            </a:p>
          </p:txBody>
        </p:sp>
        <p:sp>
          <p:nvSpPr>
            <p:cNvPr id="3437" name="Freeform 5579"/>
            <p:cNvSpPr>
              <a:spLocks/>
            </p:cNvSpPr>
            <p:nvPr/>
          </p:nvSpPr>
          <p:spPr bwMode="auto">
            <a:xfrm>
              <a:off x="2655" y="1703"/>
              <a:ext cx="13" cy="28"/>
            </a:xfrm>
            <a:custGeom>
              <a:avLst/>
              <a:gdLst>
                <a:gd name="T0" fmla="*/ 11 w 12"/>
                <a:gd name="T1" fmla="*/ 41 h 23"/>
                <a:gd name="T2" fmla="*/ 3 w 12"/>
                <a:gd name="T3" fmla="*/ 39 h 23"/>
                <a:gd name="T4" fmla="*/ 0 w 12"/>
                <a:gd name="T5" fmla="*/ 16 h 23"/>
                <a:gd name="T6" fmla="*/ 11 w 12"/>
                <a:gd name="T7" fmla="*/ 0 h 23"/>
                <a:gd name="T8" fmla="*/ 15 w 12"/>
                <a:gd name="T9" fmla="*/ 16 h 23"/>
                <a:gd name="T10" fmla="*/ 11 w 12"/>
                <a:gd name="T11" fmla="*/ 41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prstDash val="solid"/>
              <a:round/>
              <a:headEnd/>
              <a:tailEnd/>
            </a:ln>
          </p:spPr>
          <p:txBody>
            <a:bodyPr/>
            <a:lstStyle/>
            <a:p>
              <a:endParaRPr lang="en-US"/>
            </a:p>
          </p:txBody>
        </p:sp>
        <p:sp>
          <p:nvSpPr>
            <p:cNvPr id="3438" name="Freeform 5580"/>
            <p:cNvSpPr>
              <a:spLocks/>
            </p:cNvSpPr>
            <p:nvPr/>
          </p:nvSpPr>
          <p:spPr bwMode="auto">
            <a:xfrm>
              <a:off x="2768" y="1583"/>
              <a:ext cx="102" cy="52"/>
            </a:xfrm>
            <a:custGeom>
              <a:avLst/>
              <a:gdLst>
                <a:gd name="T0" fmla="*/ 54 w 92"/>
                <a:gd name="T1" fmla="*/ 79 h 42"/>
                <a:gd name="T2" fmla="*/ 26 w 92"/>
                <a:gd name="T3" fmla="*/ 79 h 42"/>
                <a:gd name="T4" fmla="*/ 10 w 92"/>
                <a:gd name="T5" fmla="*/ 57 h 42"/>
                <a:gd name="T6" fmla="*/ 2 w 92"/>
                <a:gd name="T7" fmla="*/ 53 h 42"/>
                <a:gd name="T8" fmla="*/ 0 w 92"/>
                <a:gd name="T9" fmla="*/ 50 h 42"/>
                <a:gd name="T10" fmla="*/ 2 w 92"/>
                <a:gd name="T11" fmla="*/ 43 h 42"/>
                <a:gd name="T12" fmla="*/ 10 w 92"/>
                <a:gd name="T13" fmla="*/ 26 h 42"/>
                <a:gd name="T14" fmla="*/ 12 w 92"/>
                <a:gd name="T15" fmla="*/ 21 h 42"/>
                <a:gd name="T16" fmla="*/ 20 w 92"/>
                <a:gd name="T17" fmla="*/ 14 h 42"/>
                <a:gd name="T18" fmla="*/ 26 w 92"/>
                <a:gd name="T19" fmla="*/ 14 h 42"/>
                <a:gd name="T20" fmla="*/ 48 w 92"/>
                <a:gd name="T21" fmla="*/ 14 h 42"/>
                <a:gd name="T22" fmla="*/ 78 w 92"/>
                <a:gd name="T23" fmla="*/ 0 h 42"/>
                <a:gd name="T24" fmla="*/ 110 w 92"/>
                <a:gd name="T25" fmla="*/ 0 h 42"/>
                <a:gd name="T26" fmla="*/ 125 w 92"/>
                <a:gd name="T27" fmla="*/ 14 h 42"/>
                <a:gd name="T28" fmla="*/ 110 w 92"/>
                <a:gd name="T29" fmla="*/ 40 h 42"/>
                <a:gd name="T30" fmla="*/ 92 w 92"/>
                <a:gd name="T31" fmla="*/ 66 h 42"/>
                <a:gd name="T32" fmla="*/ 80 w 92"/>
                <a:gd name="T33" fmla="*/ 77 h 42"/>
                <a:gd name="T34" fmla="*/ 54 w 92"/>
                <a:gd name="T35" fmla="*/ 79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prstDash val="solid"/>
              <a:round/>
              <a:headEnd/>
              <a:tailEnd/>
            </a:ln>
          </p:spPr>
          <p:txBody>
            <a:bodyPr/>
            <a:lstStyle/>
            <a:p>
              <a:endParaRPr lang="en-US"/>
            </a:p>
          </p:txBody>
        </p:sp>
        <p:sp>
          <p:nvSpPr>
            <p:cNvPr id="3439" name="Freeform 5581"/>
            <p:cNvSpPr>
              <a:spLocks/>
            </p:cNvSpPr>
            <p:nvPr/>
          </p:nvSpPr>
          <p:spPr bwMode="auto">
            <a:xfrm>
              <a:off x="2884" y="1011"/>
              <a:ext cx="2095" cy="718"/>
            </a:xfrm>
            <a:custGeom>
              <a:avLst/>
              <a:gdLst>
                <a:gd name="T0" fmla="*/ 2258 w 1874"/>
                <a:gd name="T1" fmla="*/ 238 h 579"/>
                <a:gd name="T2" fmla="*/ 2047 w 1874"/>
                <a:gd name="T3" fmla="*/ 190 h 579"/>
                <a:gd name="T4" fmla="*/ 1848 w 1874"/>
                <a:gd name="T5" fmla="*/ 156 h 579"/>
                <a:gd name="T6" fmla="*/ 1698 w 1874"/>
                <a:gd name="T7" fmla="*/ 135 h 579"/>
                <a:gd name="T8" fmla="*/ 1646 w 1874"/>
                <a:gd name="T9" fmla="*/ 156 h 579"/>
                <a:gd name="T10" fmla="*/ 1491 w 1874"/>
                <a:gd name="T11" fmla="*/ 143 h 579"/>
                <a:gd name="T12" fmla="*/ 1236 w 1874"/>
                <a:gd name="T13" fmla="*/ 98 h 579"/>
                <a:gd name="T14" fmla="*/ 1212 w 1874"/>
                <a:gd name="T15" fmla="*/ 57 h 579"/>
                <a:gd name="T16" fmla="*/ 1081 w 1874"/>
                <a:gd name="T17" fmla="*/ 31 h 579"/>
                <a:gd name="T18" fmla="*/ 978 w 1874"/>
                <a:gd name="T19" fmla="*/ 37 h 579"/>
                <a:gd name="T20" fmla="*/ 830 w 1874"/>
                <a:gd name="T21" fmla="*/ 77 h 579"/>
                <a:gd name="T22" fmla="*/ 786 w 1874"/>
                <a:gd name="T23" fmla="*/ 140 h 579"/>
                <a:gd name="T24" fmla="*/ 830 w 1874"/>
                <a:gd name="T25" fmla="*/ 156 h 579"/>
                <a:gd name="T26" fmla="*/ 711 w 1874"/>
                <a:gd name="T27" fmla="*/ 166 h 579"/>
                <a:gd name="T28" fmla="*/ 765 w 1874"/>
                <a:gd name="T29" fmla="*/ 229 h 579"/>
                <a:gd name="T30" fmla="*/ 755 w 1874"/>
                <a:gd name="T31" fmla="*/ 269 h 579"/>
                <a:gd name="T32" fmla="*/ 711 w 1874"/>
                <a:gd name="T33" fmla="*/ 293 h 579"/>
                <a:gd name="T34" fmla="*/ 595 w 1874"/>
                <a:gd name="T35" fmla="*/ 126 h 579"/>
                <a:gd name="T36" fmla="*/ 648 w 1874"/>
                <a:gd name="T37" fmla="*/ 238 h 579"/>
                <a:gd name="T38" fmla="*/ 499 w 1874"/>
                <a:gd name="T39" fmla="*/ 255 h 579"/>
                <a:gd name="T40" fmla="*/ 411 w 1874"/>
                <a:gd name="T41" fmla="*/ 236 h 579"/>
                <a:gd name="T42" fmla="*/ 272 w 1874"/>
                <a:gd name="T43" fmla="*/ 278 h 579"/>
                <a:gd name="T44" fmla="*/ 252 w 1874"/>
                <a:gd name="T45" fmla="*/ 310 h 579"/>
                <a:gd name="T46" fmla="*/ 181 w 1874"/>
                <a:gd name="T47" fmla="*/ 383 h 579"/>
                <a:gd name="T48" fmla="*/ 76 w 1874"/>
                <a:gd name="T49" fmla="*/ 293 h 579"/>
                <a:gd name="T50" fmla="*/ 67 w 1874"/>
                <a:gd name="T51" fmla="*/ 236 h 579"/>
                <a:gd name="T52" fmla="*/ 17 w 1874"/>
                <a:gd name="T53" fmla="*/ 219 h 579"/>
                <a:gd name="T54" fmla="*/ 53 w 1874"/>
                <a:gd name="T55" fmla="*/ 383 h 579"/>
                <a:gd name="T56" fmla="*/ 40 w 1874"/>
                <a:gd name="T57" fmla="*/ 491 h 579"/>
                <a:gd name="T58" fmla="*/ 80 w 1874"/>
                <a:gd name="T59" fmla="*/ 639 h 579"/>
                <a:gd name="T60" fmla="*/ 212 w 1874"/>
                <a:gd name="T61" fmla="*/ 787 h 579"/>
                <a:gd name="T62" fmla="*/ 287 w 1874"/>
                <a:gd name="T63" fmla="*/ 931 h 579"/>
                <a:gd name="T64" fmla="*/ 291 w 1874"/>
                <a:gd name="T65" fmla="*/ 1006 h 579"/>
                <a:gd name="T66" fmla="*/ 520 w 1874"/>
                <a:gd name="T67" fmla="*/ 1104 h 579"/>
                <a:gd name="T68" fmla="*/ 506 w 1874"/>
                <a:gd name="T69" fmla="*/ 950 h 579"/>
                <a:gd name="T70" fmla="*/ 489 w 1874"/>
                <a:gd name="T71" fmla="*/ 774 h 579"/>
                <a:gd name="T72" fmla="*/ 671 w 1874"/>
                <a:gd name="T73" fmla="*/ 751 h 579"/>
                <a:gd name="T74" fmla="*/ 814 w 1874"/>
                <a:gd name="T75" fmla="*/ 652 h 579"/>
                <a:gd name="T76" fmla="*/ 963 w 1874"/>
                <a:gd name="T77" fmla="*/ 698 h 579"/>
                <a:gd name="T78" fmla="*/ 1164 w 1874"/>
                <a:gd name="T79" fmla="*/ 833 h 579"/>
                <a:gd name="T80" fmla="*/ 1343 w 1874"/>
                <a:gd name="T81" fmla="*/ 820 h 579"/>
                <a:gd name="T82" fmla="*/ 1509 w 1874"/>
                <a:gd name="T83" fmla="*/ 820 h 579"/>
                <a:gd name="T84" fmla="*/ 1755 w 1874"/>
                <a:gd name="T85" fmla="*/ 828 h 579"/>
                <a:gd name="T86" fmla="*/ 1824 w 1874"/>
                <a:gd name="T87" fmla="*/ 716 h 579"/>
                <a:gd name="T88" fmla="*/ 2057 w 1874"/>
                <a:gd name="T89" fmla="*/ 864 h 579"/>
                <a:gd name="T90" fmla="*/ 2144 w 1874"/>
                <a:gd name="T91" fmla="*/ 1032 h 579"/>
                <a:gd name="T92" fmla="*/ 2184 w 1874"/>
                <a:gd name="T93" fmla="*/ 1064 h 579"/>
                <a:gd name="T94" fmla="*/ 2235 w 1874"/>
                <a:gd name="T95" fmla="*/ 857 h 579"/>
                <a:gd name="T96" fmla="*/ 2106 w 1874"/>
                <a:gd name="T97" fmla="*/ 685 h 579"/>
                <a:gd name="T98" fmla="*/ 2047 w 1874"/>
                <a:gd name="T99" fmla="*/ 616 h 579"/>
                <a:gd name="T100" fmla="*/ 2130 w 1874"/>
                <a:gd name="T101" fmla="*/ 523 h 579"/>
                <a:gd name="T102" fmla="*/ 2260 w 1874"/>
                <a:gd name="T103" fmla="*/ 532 h 579"/>
                <a:gd name="T104" fmla="*/ 2323 w 1874"/>
                <a:gd name="T105" fmla="*/ 474 h 579"/>
                <a:gd name="T106" fmla="*/ 2367 w 1874"/>
                <a:gd name="T107" fmla="*/ 432 h 579"/>
                <a:gd name="T108" fmla="*/ 2367 w 1874"/>
                <a:gd name="T109" fmla="*/ 603 h 579"/>
                <a:gd name="T110" fmla="*/ 2512 w 1874"/>
                <a:gd name="T111" fmla="*/ 722 h 579"/>
                <a:gd name="T112" fmla="*/ 2512 w 1874"/>
                <a:gd name="T113" fmla="*/ 630 h 579"/>
                <a:gd name="T114" fmla="*/ 2442 w 1874"/>
                <a:gd name="T115" fmla="*/ 508 h 579"/>
                <a:gd name="T116" fmla="*/ 2542 w 1874"/>
                <a:gd name="T117" fmla="*/ 474 h 579"/>
                <a:gd name="T118" fmla="*/ 2603 w 1874"/>
                <a:gd name="T119" fmla="*/ 414 h 579"/>
                <a:gd name="T120" fmla="*/ 2486 w 1874"/>
                <a:gd name="T121" fmla="*/ 293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solidFill>
              <a:srgbClr val="E1E1E1"/>
            </a:solidFill>
            <a:ln w="3175">
              <a:solidFill>
                <a:srgbClr val="000000"/>
              </a:solidFill>
              <a:prstDash val="solid"/>
              <a:round/>
              <a:headEnd/>
              <a:tailEnd/>
            </a:ln>
          </p:spPr>
          <p:txBody>
            <a:bodyPr/>
            <a:lstStyle/>
            <a:p>
              <a:endParaRPr lang="en-US"/>
            </a:p>
          </p:txBody>
        </p:sp>
        <p:sp>
          <p:nvSpPr>
            <p:cNvPr id="3440" name="Freeform 5582"/>
            <p:cNvSpPr>
              <a:spLocks/>
            </p:cNvSpPr>
            <p:nvPr/>
          </p:nvSpPr>
          <p:spPr bwMode="auto">
            <a:xfrm>
              <a:off x="4622" y="1454"/>
              <a:ext cx="145" cy="178"/>
            </a:xfrm>
            <a:custGeom>
              <a:avLst/>
              <a:gdLst>
                <a:gd name="T0" fmla="*/ 158 w 130"/>
                <a:gd name="T1" fmla="*/ 187 h 144"/>
                <a:gd name="T2" fmla="*/ 134 w 130"/>
                <a:gd name="T3" fmla="*/ 161 h 144"/>
                <a:gd name="T4" fmla="*/ 112 w 130"/>
                <a:gd name="T5" fmla="*/ 129 h 144"/>
                <a:gd name="T6" fmla="*/ 86 w 130"/>
                <a:gd name="T7" fmla="*/ 103 h 144"/>
                <a:gd name="T8" fmla="*/ 60 w 130"/>
                <a:gd name="T9" fmla="*/ 75 h 144"/>
                <a:gd name="T10" fmla="*/ 57 w 130"/>
                <a:gd name="T11" fmla="*/ 63 h 144"/>
                <a:gd name="T12" fmla="*/ 31 w 130"/>
                <a:gd name="T13" fmla="*/ 31 h 144"/>
                <a:gd name="T14" fmla="*/ 3 w 130"/>
                <a:gd name="T15" fmla="*/ 0 h 144"/>
                <a:gd name="T16" fmla="*/ 0 w 130"/>
                <a:gd name="T17" fmla="*/ 2 h 144"/>
                <a:gd name="T18" fmla="*/ 21 w 130"/>
                <a:gd name="T19" fmla="*/ 26 h 144"/>
                <a:gd name="T20" fmla="*/ 21 w 130"/>
                <a:gd name="T21" fmla="*/ 31 h 144"/>
                <a:gd name="T22" fmla="*/ 8 w 130"/>
                <a:gd name="T23" fmla="*/ 33 h 144"/>
                <a:gd name="T24" fmla="*/ 31 w 130"/>
                <a:gd name="T25" fmla="*/ 63 h 144"/>
                <a:gd name="T26" fmla="*/ 50 w 130"/>
                <a:gd name="T27" fmla="*/ 93 h 144"/>
                <a:gd name="T28" fmla="*/ 69 w 130"/>
                <a:gd name="T29" fmla="*/ 119 h 144"/>
                <a:gd name="T30" fmla="*/ 86 w 130"/>
                <a:gd name="T31" fmla="*/ 151 h 144"/>
                <a:gd name="T32" fmla="*/ 104 w 130"/>
                <a:gd name="T33" fmla="*/ 182 h 144"/>
                <a:gd name="T34" fmla="*/ 119 w 130"/>
                <a:gd name="T35" fmla="*/ 209 h 144"/>
                <a:gd name="T36" fmla="*/ 134 w 130"/>
                <a:gd name="T37" fmla="*/ 240 h 144"/>
                <a:gd name="T38" fmla="*/ 152 w 130"/>
                <a:gd name="T39" fmla="*/ 272 h 144"/>
                <a:gd name="T40" fmla="*/ 155 w 130"/>
                <a:gd name="T41" fmla="*/ 272 h 144"/>
                <a:gd name="T42" fmla="*/ 155 w 130"/>
                <a:gd name="T43" fmla="*/ 248 h 144"/>
                <a:gd name="T44" fmla="*/ 171 w 130"/>
                <a:gd name="T45" fmla="*/ 263 h 144"/>
                <a:gd name="T46" fmla="*/ 181 w 130"/>
                <a:gd name="T47" fmla="*/ 272 h 144"/>
                <a:gd name="T48" fmla="*/ 168 w 130"/>
                <a:gd name="T49" fmla="*/ 248 h 144"/>
                <a:gd name="T50" fmla="*/ 129 w 130"/>
                <a:gd name="T51" fmla="*/ 209 h 144"/>
                <a:gd name="T52" fmla="*/ 119 w 130"/>
                <a:gd name="T53" fmla="*/ 166 h 144"/>
                <a:gd name="T54" fmla="*/ 129 w 130"/>
                <a:gd name="T55" fmla="*/ 166 h 144"/>
                <a:gd name="T56" fmla="*/ 152 w 130"/>
                <a:gd name="T57" fmla="*/ 177 h 144"/>
                <a:gd name="T58" fmla="*/ 158 w 130"/>
                <a:gd name="T59" fmla="*/ 187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solidFill>
              <a:srgbClr val="E1E1E1"/>
            </a:solidFill>
            <a:ln w="3175">
              <a:solidFill>
                <a:srgbClr val="000000"/>
              </a:solidFill>
              <a:prstDash val="solid"/>
              <a:round/>
              <a:headEnd/>
              <a:tailEnd/>
            </a:ln>
          </p:spPr>
          <p:txBody>
            <a:bodyPr/>
            <a:lstStyle/>
            <a:p>
              <a:endParaRPr lang="en-US"/>
            </a:p>
          </p:txBody>
        </p:sp>
        <p:sp>
          <p:nvSpPr>
            <p:cNvPr id="3441" name="Freeform 5583"/>
            <p:cNvSpPr>
              <a:spLocks/>
            </p:cNvSpPr>
            <p:nvPr/>
          </p:nvSpPr>
          <p:spPr bwMode="auto">
            <a:xfrm>
              <a:off x="3163" y="1023"/>
              <a:ext cx="149" cy="62"/>
            </a:xfrm>
            <a:custGeom>
              <a:avLst/>
              <a:gdLst>
                <a:gd name="T0" fmla="*/ 185 w 134"/>
                <a:gd name="T1" fmla="*/ 2 h 50"/>
                <a:gd name="T2" fmla="*/ 172 w 134"/>
                <a:gd name="T3" fmla="*/ 19 h 50"/>
                <a:gd name="T4" fmla="*/ 130 w 134"/>
                <a:gd name="T5" fmla="*/ 37 h 50"/>
                <a:gd name="T6" fmla="*/ 90 w 134"/>
                <a:gd name="T7" fmla="*/ 50 h 50"/>
                <a:gd name="T8" fmla="*/ 77 w 134"/>
                <a:gd name="T9" fmla="*/ 50 h 50"/>
                <a:gd name="T10" fmla="*/ 85 w 134"/>
                <a:gd name="T11" fmla="*/ 53 h 50"/>
                <a:gd name="T12" fmla="*/ 81 w 134"/>
                <a:gd name="T13" fmla="*/ 58 h 50"/>
                <a:gd name="T14" fmla="*/ 75 w 134"/>
                <a:gd name="T15" fmla="*/ 58 h 50"/>
                <a:gd name="T16" fmla="*/ 75 w 134"/>
                <a:gd name="T17" fmla="*/ 63 h 50"/>
                <a:gd name="T18" fmla="*/ 58 w 134"/>
                <a:gd name="T19" fmla="*/ 63 h 50"/>
                <a:gd name="T20" fmla="*/ 62 w 134"/>
                <a:gd name="T21" fmla="*/ 72 h 50"/>
                <a:gd name="T22" fmla="*/ 58 w 134"/>
                <a:gd name="T23" fmla="*/ 77 h 50"/>
                <a:gd name="T24" fmla="*/ 62 w 134"/>
                <a:gd name="T25" fmla="*/ 86 h 50"/>
                <a:gd name="T26" fmla="*/ 41 w 134"/>
                <a:gd name="T27" fmla="*/ 82 h 50"/>
                <a:gd name="T28" fmla="*/ 58 w 134"/>
                <a:gd name="T29" fmla="*/ 86 h 50"/>
                <a:gd name="T30" fmla="*/ 48 w 134"/>
                <a:gd name="T31" fmla="*/ 86 h 50"/>
                <a:gd name="T32" fmla="*/ 51 w 134"/>
                <a:gd name="T33" fmla="*/ 95 h 50"/>
                <a:gd name="T34" fmla="*/ 10 w 134"/>
                <a:gd name="T35" fmla="*/ 89 h 50"/>
                <a:gd name="T36" fmla="*/ 20 w 134"/>
                <a:gd name="T37" fmla="*/ 86 h 50"/>
                <a:gd name="T38" fmla="*/ 0 w 134"/>
                <a:gd name="T39" fmla="*/ 86 h 50"/>
                <a:gd name="T40" fmla="*/ 20 w 134"/>
                <a:gd name="T41" fmla="*/ 72 h 50"/>
                <a:gd name="T42" fmla="*/ 26 w 134"/>
                <a:gd name="T43" fmla="*/ 72 h 50"/>
                <a:gd name="T44" fmla="*/ 14 w 134"/>
                <a:gd name="T45" fmla="*/ 69 h 50"/>
                <a:gd name="T46" fmla="*/ 20 w 134"/>
                <a:gd name="T47" fmla="*/ 63 h 50"/>
                <a:gd name="T48" fmla="*/ 29 w 134"/>
                <a:gd name="T49" fmla="*/ 58 h 50"/>
                <a:gd name="T50" fmla="*/ 26 w 134"/>
                <a:gd name="T51" fmla="*/ 53 h 50"/>
                <a:gd name="T52" fmla="*/ 26 w 134"/>
                <a:gd name="T53" fmla="*/ 50 h 50"/>
                <a:gd name="T54" fmla="*/ 14 w 134"/>
                <a:gd name="T55" fmla="*/ 50 h 50"/>
                <a:gd name="T56" fmla="*/ 29 w 134"/>
                <a:gd name="T57" fmla="*/ 40 h 50"/>
                <a:gd name="T58" fmla="*/ 38 w 134"/>
                <a:gd name="T59" fmla="*/ 40 h 50"/>
                <a:gd name="T60" fmla="*/ 75 w 134"/>
                <a:gd name="T61" fmla="*/ 26 h 50"/>
                <a:gd name="T62" fmla="*/ 77 w 134"/>
                <a:gd name="T63" fmla="*/ 19 h 50"/>
                <a:gd name="T64" fmla="*/ 139 w 134"/>
                <a:gd name="T65" fmla="*/ 9 h 50"/>
                <a:gd name="T66" fmla="*/ 169 w 134"/>
                <a:gd name="T67" fmla="*/ 0 h 50"/>
                <a:gd name="T68" fmla="*/ 185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solidFill>
              <a:srgbClr val="E1E1E1"/>
            </a:solidFill>
            <a:ln w="3175">
              <a:solidFill>
                <a:srgbClr val="000000"/>
              </a:solidFill>
              <a:prstDash val="solid"/>
              <a:round/>
              <a:headEnd/>
              <a:tailEnd/>
            </a:ln>
          </p:spPr>
          <p:txBody>
            <a:bodyPr/>
            <a:lstStyle/>
            <a:p>
              <a:endParaRPr lang="en-US"/>
            </a:p>
          </p:txBody>
        </p:sp>
        <p:sp>
          <p:nvSpPr>
            <p:cNvPr id="3442" name="Freeform 5584"/>
            <p:cNvSpPr>
              <a:spLocks/>
            </p:cNvSpPr>
            <p:nvPr/>
          </p:nvSpPr>
          <p:spPr bwMode="auto">
            <a:xfrm>
              <a:off x="3153" y="1085"/>
              <a:ext cx="86" cy="49"/>
            </a:xfrm>
            <a:custGeom>
              <a:avLst/>
              <a:gdLst>
                <a:gd name="T0" fmla="*/ 105 w 78"/>
                <a:gd name="T1" fmla="*/ 71 h 40"/>
                <a:gd name="T2" fmla="*/ 63 w 78"/>
                <a:gd name="T3" fmla="*/ 48 h 40"/>
                <a:gd name="T4" fmla="*/ 54 w 78"/>
                <a:gd name="T5" fmla="*/ 22 h 40"/>
                <a:gd name="T6" fmla="*/ 54 w 78"/>
                <a:gd name="T7" fmla="*/ 13 h 40"/>
                <a:gd name="T8" fmla="*/ 54 w 78"/>
                <a:gd name="T9" fmla="*/ 13 h 40"/>
                <a:gd name="T10" fmla="*/ 57 w 78"/>
                <a:gd name="T11" fmla="*/ 2 h 40"/>
                <a:gd name="T12" fmla="*/ 19 w 78"/>
                <a:gd name="T13" fmla="*/ 0 h 40"/>
                <a:gd name="T14" fmla="*/ 13 w 78"/>
                <a:gd name="T15" fmla="*/ 7 h 40"/>
                <a:gd name="T16" fmla="*/ 8 w 78"/>
                <a:gd name="T17" fmla="*/ 16 h 40"/>
                <a:gd name="T18" fmla="*/ 13 w 78"/>
                <a:gd name="T19" fmla="*/ 22 h 40"/>
                <a:gd name="T20" fmla="*/ 8 w 78"/>
                <a:gd name="T21" fmla="*/ 34 h 40"/>
                <a:gd name="T22" fmla="*/ 0 w 78"/>
                <a:gd name="T23" fmla="*/ 39 h 40"/>
                <a:gd name="T24" fmla="*/ 10 w 78"/>
                <a:gd name="T25" fmla="*/ 51 h 40"/>
                <a:gd name="T26" fmla="*/ 23 w 78"/>
                <a:gd name="T27" fmla="*/ 51 h 40"/>
                <a:gd name="T28" fmla="*/ 32 w 78"/>
                <a:gd name="T29" fmla="*/ 51 h 40"/>
                <a:gd name="T30" fmla="*/ 39 w 78"/>
                <a:gd name="T31" fmla="*/ 51 h 40"/>
                <a:gd name="T32" fmla="*/ 44 w 78"/>
                <a:gd name="T33" fmla="*/ 60 h 40"/>
                <a:gd name="T34" fmla="*/ 41 w 78"/>
                <a:gd name="T35" fmla="*/ 65 h 40"/>
                <a:gd name="T36" fmla="*/ 57 w 78"/>
                <a:gd name="T37" fmla="*/ 71 h 40"/>
                <a:gd name="T38" fmla="*/ 69 w 78"/>
                <a:gd name="T39" fmla="*/ 74 h 40"/>
                <a:gd name="T40" fmla="*/ 86 w 78"/>
                <a:gd name="T41" fmla="*/ 74 h 40"/>
                <a:gd name="T42" fmla="*/ 99 w 78"/>
                <a:gd name="T43" fmla="*/ 74 h 40"/>
                <a:gd name="T44" fmla="*/ 105 w 78"/>
                <a:gd name="T45" fmla="*/ 71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solidFill>
              <a:srgbClr val="E1E1E1"/>
            </a:solidFill>
            <a:ln w="3175">
              <a:solidFill>
                <a:srgbClr val="000000"/>
              </a:solidFill>
              <a:prstDash val="solid"/>
              <a:round/>
              <a:headEnd/>
              <a:tailEnd/>
            </a:ln>
          </p:spPr>
          <p:txBody>
            <a:bodyPr/>
            <a:lstStyle/>
            <a:p>
              <a:endParaRPr lang="en-US"/>
            </a:p>
          </p:txBody>
        </p:sp>
        <p:sp>
          <p:nvSpPr>
            <p:cNvPr id="3443" name="Freeform 5585"/>
            <p:cNvSpPr>
              <a:spLocks/>
            </p:cNvSpPr>
            <p:nvPr/>
          </p:nvSpPr>
          <p:spPr bwMode="auto">
            <a:xfrm>
              <a:off x="4125" y="1035"/>
              <a:ext cx="103" cy="27"/>
            </a:xfrm>
            <a:custGeom>
              <a:avLst/>
              <a:gdLst>
                <a:gd name="T0" fmla="*/ 129 w 92"/>
                <a:gd name="T1" fmla="*/ 19 h 21"/>
                <a:gd name="T2" fmla="*/ 46 w 92"/>
                <a:gd name="T3" fmla="*/ 0 h 21"/>
                <a:gd name="T4" fmla="*/ 56 w 92"/>
                <a:gd name="T5" fmla="*/ 8 h 21"/>
                <a:gd name="T6" fmla="*/ 46 w 92"/>
                <a:gd name="T7" fmla="*/ 5 h 21"/>
                <a:gd name="T8" fmla="*/ 54 w 92"/>
                <a:gd name="T9" fmla="*/ 15 h 21"/>
                <a:gd name="T10" fmla="*/ 12 w 92"/>
                <a:gd name="T11" fmla="*/ 5 h 21"/>
                <a:gd name="T12" fmla="*/ 0 w 92"/>
                <a:gd name="T13" fmla="*/ 8 h 21"/>
                <a:gd name="T14" fmla="*/ 0 w 92"/>
                <a:gd name="T15" fmla="*/ 15 h 21"/>
                <a:gd name="T16" fmla="*/ 4 w 92"/>
                <a:gd name="T17" fmla="*/ 19 h 21"/>
                <a:gd name="T18" fmla="*/ 10 w 92"/>
                <a:gd name="T19" fmla="*/ 23 h 21"/>
                <a:gd name="T20" fmla="*/ 63 w 92"/>
                <a:gd name="T21" fmla="*/ 45 h 21"/>
                <a:gd name="T22" fmla="*/ 63 w 92"/>
                <a:gd name="T23" fmla="*/ 39 h 21"/>
                <a:gd name="T24" fmla="*/ 103 w 92"/>
                <a:gd name="T25" fmla="*/ 35 h 21"/>
                <a:gd name="T26" fmla="*/ 122 w 92"/>
                <a:gd name="T27" fmla="*/ 35 h 21"/>
                <a:gd name="T28" fmla="*/ 113 w 92"/>
                <a:gd name="T29" fmla="*/ 35 h 21"/>
                <a:gd name="T30" fmla="*/ 129 w 92"/>
                <a:gd name="T31" fmla="*/ 23 h 21"/>
                <a:gd name="T32" fmla="*/ 129 w 92"/>
                <a:gd name="T33" fmla="*/ 19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solidFill>
              <a:srgbClr val="E1E1E1"/>
            </a:solidFill>
            <a:ln w="3175">
              <a:solidFill>
                <a:srgbClr val="000000"/>
              </a:solidFill>
              <a:prstDash val="solid"/>
              <a:round/>
              <a:headEnd/>
              <a:tailEnd/>
            </a:ln>
          </p:spPr>
          <p:txBody>
            <a:bodyPr/>
            <a:lstStyle/>
            <a:p>
              <a:endParaRPr lang="en-US"/>
            </a:p>
          </p:txBody>
        </p:sp>
        <p:sp>
          <p:nvSpPr>
            <p:cNvPr id="3444" name="Freeform 5586"/>
            <p:cNvSpPr>
              <a:spLocks/>
            </p:cNvSpPr>
            <p:nvPr/>
          </p:nvSpPr>
          <p:spPr bwMode="auto">
            <a:xfrm>
              <a:off x="3548" y="973"/>
              <a:ext cx="80" cy="18"/>
            </a:xfrm>
            <a:custGeom>
              <a:avLst/>
              <a:gdLst>
                <a:gd name="T0" fmla="*/ 83 w 71"/>
                <a:gd name="T1" fmla="*/ 5 h 14"/>
                <a:gd name="T2" fmla="*/ 61 w 71"/>
                <a:gd name="T3" fmla="*/ 0 h 14"/>
                <a:gd name="T4" fmla="*/ 50 w 71"/>
                <a:gd name="T5" fmla="*/ 5 h 14"/>
                <a:gd name="T6" fmla="*/ 41 w 71"/>
                <a:gd name="T7" fmla="*/ 0 h 14"/>
                <a:gd name="T8" fmla="*/ 2 w 71"/>
                <a:gd name="T9" fmla="*/ 5 h 14"/>
                <a:gd name="T10" fmla="*/ 0 w 71"/>
                <a:gd name="T11" fmla="*/ 15 h 14"/>
                <a:gd name="T12" fmla="*/ 10 w 71"/>
                <a:gd name="T13" fmla="*/ 15 h 14"/>
                <a:gd name="T14" fmla="*/ 30 w 71"/>
                <a:gd name="T15" fmla="*/ 30 h 14"/>
                <a:gd name="T16" fmla="*/ 101 w 71"/>
                <a:gd name="T17" fmla="*/ 30 h 14"/>
                <a:gd name="T18" fmla="*/ 91 w 71"/>
                <a:gd name="T19" fmla="*/ 24 h 14"/>
                <a:gd name="T20" fmla="*/ 83 w 71"/>
                <a:gd name="T21" fmla="*/ 5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solidFill>
              <a:srgbClr val="E1E1E1"/>
            </a:solidFill>
            <a:ln w="3175">
              <a:solidFill>
                <a:srgbClr val="000000"/>
              </a:solidFill>
              <a:prstDash val="solid"/>
              <a:round/>
              <a:headEnd/>
              <a:tailEnd/>
            </a:ln>
          </p:spPr>
          <p:txBody>
            <a:bodyPr/>
            <a:lstStyle/>
            <a:p>
              <a:endParaRPr lang="en-US"/>
            </a:p>
          </p:txBody>
        </p:sp>
        <p:sp>
          <p:nvSpPr>
            <p:cNvPr id="3445" name="Freeform 5587"/>
            <p:cNvSpPr>
              <a:spLocks/>
            </p:cNvSpPr>
            <p:nvPr/>
          </p:nvSpPr>
          <p:spPr bwMode="auto">
            <a:xfrm>
              <a:off x="3638" y="982"/>
              <a:ext cx="62" cy="24"/>
            </a:xfrm>
            <a:custGeom>
              <a:avLst/>
              <a:gdLst>
                <a:gd name="T0" fmla="*/ 76 w 55"/>
                <a:gd name="T1" fmla="*/ 24 h 19"/>
                <a:gd name="T2" fmla="*/ 37 w 55"/>
                <a:gd name="T3" fmla="*/ 10 h 19"/>
                <a:gd name="T4" fmla="*/ 27 w 55"/>
                <a:gd name="T5" fmla="*/ 18 h 19"/>
                <a:gd name="T6" fmla="*/ 21 w 55"/>
                <a:gd name="T7" fmla="*/ 5 h 19"/>
                <a:gd name="T8" fmla="*/ 11 w 55"/>
                <a:gd name="T9" fmla="*/ 0 h 19"/>
                <a:gd name="T10" fmla="*/ 14 w 55"/>
                <a:gd name="T11" fmla="*/ 10 h 19"/>
                <a:gd name="T12" fmla="*/ 0 w 55"/>
                <a:gd name="T13" fmla="*/ 10 h 19"/>
                <a:gd name="T14" fmla="*/ 3 w 55"/>
                <a:gd name="T15" fmla="*/ 14 h 19"/>
                <a:gd name="T16" fmla="*/ 11 w 55"/>
                <a:gd name="T17" fmla="*/ 18 h 19"/>
                <a:gd name="T18" fmla="*/ 3 w 55"/>
                <a:gd name="T19" fmla="*/ 24 h 19"/>
                <a:gd name="T20" fmla="*/ 8 w 55"/>
                <a:gd name="T21" fmla="*/ 38 h 19"/>
                <a:gd name="T22" fmla="*/ 79 w 55"/>
                <a:gd name="T23" fmla="*/ 24 h 19"/>
                <a:gd name="T24" fmla="*/ 76 w 55"/>
                <a:gd name="T25" fmla="*/ 24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solidFill>
              <a:srgbClr val="E1E1E1"/>
            </a:solidFill>
            <a:ln w="3175">
              <a:solidFill>
                <a:srgbClr val="000000"/>
              </a:solidFill>
              <a:prstDash val="solid"/>
              <a:round/>
              <a:headEnd/>
              <a:tailEnd/>
            </a:ln>
          </p:spPr>
          <p:txBody>
            <a:bodyPr/>
            <a:lstStyle/>
            <a:p>
              <a:endParaRPr lang="en-US"/>
            </a:p>
          </p:txBody>
        </p:sp>
        <p:sp>
          <p:nvSpPr>
            <p:cNvPr id="3446" name="Freeform 5588"/>
            <p:cNvSpPr>
              <a:spLocks/>
            </p:cNvSpPr>
            <p:nvPr/>
          </p:nvSpPr>
          <p:spPr bwMode="auto">
            <a:xfrm>
              <a:off x="3514" y="958"/>
              <a:ext cx="63" cy="15"/>
            </a:xfrm>
            <a:custGeom>
              <a:avLst/>
              <a:gdLst>
                <a:gd name="T0" fmla="*/ 82 w 55"/>
                <a:gd name="T1" fmla="*/ 10 h 12"/>
                <a:gd name="T2" fmla="*/ 47 w 55"/>
                <a:gd name="T3" fmla="*/ 0 h 12"/>
                <a:gd name="T4" fmla="*/ 3 w 55"/>
                <a:gd name="T5" fmla="*/ 5 h 12"/>
                <a:gd name="T6" fmla="*/ 15 w 55"/>
                <a:gd name="T7" fmla="*/ 5 h 12"/>
                <a:gd name="T8" fmla="*/ 10 w 55"/>
                <a:gd name="T9" fmla="*/ 14 h 12"/>
                <a:gd name="T10" fmla="*/ 0 w 55"/>
                <a:gd name="T11" fmla="*/ 14 h 12"/>
                <a:gd name="T12" fmla="*/ 21 w 55"/>
                <a:gd name="T13" fmla="*/ 18 h 12"/>
                <a:gd name="T14" fmla="*/ 18 w 55"/>
                <a:gd name="T15" fmla="*/ 24 h 12"/>
                <a:gd name="T16" fmla="*/ 82 w 55"/>
                <a:gd name="T17" fmla="*/ 18 h 12"/>
                <a:gd name="T18" fmla="*/ 74 w 55"/>
                <a:gd name="T19" fmla="*/ 14 h 12"/>
                <a:gd name="T20" fmla="*/ 82 w 55"/>
                <a:gd name="T21" fmla="*/ 1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solidFill>
              <a:srgbClr val="E1E1E1"/>
            </a:solidFill>
            <a:ln w="3175">
              <a:solidFill>
                <a:srgbClr val="000000"/>
              </a:solidFill>
              <a:prstDash val="solid"/>
              <a:round/>
              <a:headEnd/>
              <a:tailEnd/>
            </a:ln>
          </p:spPr>
          <p:txBody>
            <a:bodyPr/>
            <a:lstStyle/>
            <a:p>
              <a:endParaRPr lang="en-US"/>
            </a:p>
          </p:txBody>
        </p:sp>
        <p:sp>
          <p:nvSpPr>
            <p:cNvPr id="3447" name="Freeform 5589"/>
            <p:cNvSpPr>
              <a:spLocks/>
            </p:cNvSpPr>
            <p:nvPr/>
          </p:nvSpPr>
          <p:spPr bwMode="auto">
            <a:xfrm>
              <a:off x="4236" y="1047"/>
              <a:ext cx="66" cy="15"/>
            </a:xfrm>
            <a:custGeom>
              <a:avLst/>
              <a:gdLst>
                <a:gd name="T0" fmla="*/ 83 w 59"/>
                <a:gd name="T1" fmla="*/ 10 h 12"/>
                <a:gd name="T2" fmla="*/ 20 w 59"/>
                <a:gd name="T3" fmla="*/ 5 h 12"/>
                <a:gd name="T4" fmla="*/ 0 w 59"/>
                <a:gd name="T5" fmla="*/ 0 h 12"/>
                <a:gd name="T6" fmla="*/ 10 w 59"/>
                <a:gd name="T7" fmla="*/ 10 h 12"/>
                <a:gd name="T8" fmla="*/ 75 w 59"/>
                <a:gd name="T9" fmla="*/ 24 h 12"/>
                <a:gd name="T10" fmla="*/ 83 w 59"/>
                <a:gd name="T11" fmla="*/ 1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 h="12">
                  <a:moveTo>
                    <a:pt x="59" y="5"/>
                  </a:moveTo>
                  <a:lnTo>
                    <a:pt x="14" y="2"/>
                  </a:lnTo>
                  <a:lnTo>
                    <a:pt x="0" y="0"/>
                  </a:lnTo>
                  <a:lnTo>
                    <a:pt x="7" y="5"/>
                  </a:lnTo>
                  <a:lnTo>
                    <a:pt x="54" y="12"/>
                  </a:lnTo>
                  <a:lnTo>
                    <a:pt x="59" y="5"/>
                  </a:lnTo>
                  <a:close/>
                </a:path>
              </a:pathLst>
            </a:custGeom>
            <a:solidFill>
              <a:srgbClr val="E1E1E1"/>
            </a:solidFill>
            <a:ln w="3175">
              <a:solidFill>
                <a:srgbClr val="000000"/>
              </a:solidFill>
              <a:prstDash val="solid"/>
              <a:round/>
              <a:headEnd/>
              <a:tailEnd/>
            </a:ln>
          </p:spPr>
          <p:txBody>
            <a:bodyPr/>
            <a:lstStyle/>
            <a:p>
              <a:endParaRPr lang="en-US"/>
            </a:p>
          </p:txBody>
        </p:sp>
        <p:sp>
          <p:nvSpPr>
            <p:cNvPr id="3448" name="Freeform 5590"/>
            <p:cNvSpPr>
              <a:spLocks/>
            </p:cNvSpPr>
            <p:nvPr/>
          </p:nvSpPr>
          <p:spPr bwMode="auto">
            <a:xfrm>
              <a:off x="2813" y="1444"/>
              <a:ext cx="34" cy="12"/>
            </a:xfrm>
            <a:custGeom>
              <a:avLst/>
              <a:gdLst>
                <a:gd name="T0" fmla="*/ 13 w 31"/>
                <a:gd name="T1" fmla="*/ 0 h 10"/>
                <a:gd name="T2" fmla="*/ 13 w 31"/>
                <a:gd name="T3" fmla="*/ 6 h 10"/>
                <a:gd name="T4" fmla="*/ 3 w 31"/>
                <a:gd name="T5" fmla="*/ 0 h 10"/>
                <a:gd name="T6" fmla="*/ 0 w 31"/>
                <a:gd name="T7" fmla="*/ 6 h 10"/>
                <a:gd name="T8" fmla="*/ 3 w 31"/>
                <a:gd name="T9" fmla="*/ 8 h 10"/>
                <a:gd name="T10" fmla="*/ 3 w 31"/>
                <a:gd name="T11" fmla="*/ 8 h 10"/>
                <a:gd name="T12" fmla="*/ 0 w 31"/>
                <a:gd name="T13" fmla="*/ 14 h 10"/>
                <a:gd name="T14" fmla="*/ 10 w 31"/>
                <a:gd name="T15" fmla="*/ 17 h 10"/>
                <a:gd name="T16" fmla="*/ 41 w 31"/>
                <a:gd name="T17" fmla="*/ 17 h 10"/>
                <a:gd name="T18" fmla="*/ 41 w 31"/>
                <a:gd name="T19" fmla="*/ 6 h 10"/>
                <a:gd name="T20" fmla="*/ 25 w 31"/>
                <a:gd name="T21" fmla="*/ 0 h 10"/>
                <a:gd name="T22" fmla="*/ 13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3449" name="Freeform 5591"/>
            <p:cNvSpPr>
              <a:spLocks/>
            </p:cNvSpPr>
            <p:nvPr/>
          </p:nvSpPr>
          <p:spPr bwMode="auto">
            <a:xfrm>
              <a:off x="4209" y="1076"/>
              <a:ext cx="51" cy="11"/>
            </a:xfrm>
            <a:custGeom>
              <a:avLst/>
              <a:gdLst>
                <a:gd name="T0" fmla="*/ 66 w 45"/>
                <a:gd name="T1" fmla="*/ 16 h 9"/>
                <a:gd name="T2" fmla="*/ 0 w 45"/>
                <a:gd name="T3" fmla="*/ 13 h 9"/>
                <a:gd name="T4" fmla="*/ 22 w 45"/>
                <a:gd name="T5" fmla="*/ 0 h 9"/>
                <a:gd name="T6" fmla="*/ 59 w 45"/>
                <a:gd name="T7" fmla="*/ 13 h 9"/>
                <a:gd name="T8" fmla="*/ 66 w 45"/>
                <a:gd name="T9" fmla="*/ 16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9">
                  <a:moveTo>
                    <a:pt x="45" y="9"/>
                  </a:moveTo>
                  <a:lnTo>
                    <a:pt x="0" y="7"/>
                  </a:lnTo>
                  <a:lnTo>
                    <a:pt x="15" y="0"/>
                  </a:lnTo>
                  <a:lnTo>
                    <a:pt x="41" y="7"/>
                  </a:lnTo>
                  <a:lnTo>
                    <a:pt x="45" y="9"/>
                  </a:lnTo>
                  <a:close/>
                </a:path>
              </a:pathLst>
            </a:custGeom>
            <a:solidFill>
              <a:srgbClr val="E1E1E1"/>
            </a:solidFill>
            <a:ln w="3175">
              <a:solidFill>
                <a:srgbClr val="000000"/>
              </a:solidFill>
              <a:prstDash val="solid"/>
              <a:round/>
              <a:headEnd/>
              <a:tailEnd/>
            </a:ln>
          </p:spPr>
          <p:txBody>
            <a:bodyPr/>
            <a:lstStyle/>
            <a:p>
              <a:endParaRPr lang="en-US"/>
            </a:p>
          </p:txBody>
        </p:sp>
        <p:sp>
          <p:nvSpPr>
            <p:cNvPr id="3450" name="Freeform 5592"/>
            <p:cNvSpPr>
              <a:spLocks/>
            </p:cNvSpPr>
            <p:nvPr/>
          </p:nvSpPr>
          <p:spPr bwMode="auto">
            <a:xfrm>
              <a:off x="3131" y="1155"/>
              <a:ext cx="29" cy="15"/>
            </a:xfrm>
            <a:custGeom>
              <a:avLst/>
              <a:gdLst>
                <a:gd name="T0" fmla="*/ 36 w 26"/>
                <a:gd name="T1" fmla="*/ 16 h 12"/>
                <a:gd name="T2" fmla="*/ 10 w 26"/>
                <a:gd name="T3" fmla="*/ 24 h 12"/>
                <a:gd name="T4" fmla="*/ 0 w 26"/>
                <a:gd name="T5" fmla="*/ 6 h 12"/>
                <a:gd name="T6" fmla="*/ 10 w 26"/>
                <a:gd name="T7" fmla="*/ 0 h 12"/>
                <a:gd name="T8" fmla="*/ 36 w 26"/>
                <a:gd name="T9" fmla="*/ 16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2">
                  <a:moveTo>
                    <a:pt x="26" y="8"/>
                  </a:moveTo>
                  <a:lnTo>
                    <a:pt x="7" y="12"/>
                  </a:lnTo>
                  <a:lnTo>
                    <a:pt x="0" y="3"/>
                  </a:lnTo>
                  <a:lnTo>
                    <a:pt x="7" y="0"/>
                  </a:lnTo>
                  <a:lnTo>
                    <a:pt x="26" y="8"/>
                  </a:lnTo>
                  <a:close/>
                </a:path>
              </a:pathLst>
            </a:custGeom>
            <a:solidFill>
              <a:srgbClr val="E1E1E1"/>
            </a:solidFill>
            <a:ln w="3175">
              <a:solidFill>
                <a:srgbClr val="000000"/>
              </a:solidFill>
              <a:prstDash val="solid"/>
              <a:round/>
              <a:headEnd/>
              <a:tailEnd/>
            </a:ln>
          </p:spPr>
          <p:txBody>
            <a:bodyPr/>
            <a:lstStyle/>
            <a:p>
              <a:endParaRPr lang="en-US"/>
            </a:p>
          </p:txBody>
        </p:sp>
        <p:sp>
          <p:nvSpPr>
            <p:cNvPr id="3451" name="Freeform 5593"/>
            <p:cNvSpPr>
              <a:spLocks/>
            </p:cNvSpPr>
            <p:nvPr/>
          </p:nvSpPr>
          <p:spPr bwMode="auto">
            <a:xfrm>
              <a:off x="3028" y="961"/>
              <a:ext cx="48" cy="12"/>
            </a:xfrm>
            <a:custGeom>
              <a:avLst/>
              <a:gdLst>
                <a:gd name="T0" fmla="*/ 60 w 43"/>
                <a:gd name="T1" fmla="*/ 6 h 10"/>
                <a:gd name="T2" fmla="*/ 23 w 43"/>
                <a:gd name="T3" fmla="*/ 12 h 10"/>
                <a:gd name="T4" fmla="*/ 10 w 43"/>
                <a:gd name="T5" fmla="*/ 17 h 10"/>
                <a:gd name="T6" fmla="*/ 0 w 43"/>
                <a:gd name="T7" fmla="*/ 17 h 10"/>
                <a:gd name="T8" fmla="*/ 12 w 43"/>
                <a:gd name="T9" fmla="*/ 8 h 10"/>
                <a:gd name="T10" fmla="*/ 33 w 43"/>
                <a:gd name="T11" fmla="*/ 6 h 10"/>
                <a:gd name="T12" fmla="*/ 49 w 43"/>
                <a:gd name="T13" fmla="*/ 0 h 10"/>
                <a:gd name="T14" fmla="*/ 60 w 43"/>
                <a:gd name="T15" fmla="*/ 6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10">
                  <a:moveTo>
                    <a:pt x="43" y="3"/>
                  </a:moveTo>
                  <a:lnTo>
                    <a:pt x="17" y="7"/>
                  </a:lnTo>
                  <a:lnTo>
                    <a:pt x="7" y="10"/>
                  </a:lnTo>
                  <a:lnTo>
                    <a:pt x="0" y="10"/>
                  </a:lnTo>
                  <a:lnTo>
                    <a:pt x="9" y="5"/>
                  </a:lnTo>
                  <a:lnTo>
                    <a:pt x="24" y="3"/>
                  </a:lnTo>
                  <a:lnTo>
                    <a:pt x="35" y="0"/>
                  </a:lnTo>
                  <a:lnTo>
                    <a:pt x="43" y="3"/>
                  </a:lnTo>
                  <a:close/>
                </a:path>
              </a:pathLst>
            </a:custGeom>
            <a:solidFill>
              <a:srgbClr val="E1E1E1"/>
            </a:solidFill>
            <a:ln w="3175">
              <a:solidFill>
                <a:srgbClr val="000000"/>
              </a:solidFill>
              <a:prstDash val="solid"/>
              <a:round/>
              <a:headEnd/>
              <a:tailEnd/>
            </a:ln>
          </p:spPr>
          <p:txBody>
            <a:bodyPr/>
            <a:lstStyle/>
            <a:p>
              <a:endParaRPr lang="en-US"/>
            </a:p>
          </p:txBody>
        </p:sp>
        <p:sp>
          <p:nvSpPr>
            <p:cNvPr id="3452" name="Freeform 5594"/>
            <p:cNvSpPr>
              <a:spLocks/>
            </p:cNvSpPr>
            <p:nvPr/>
          </p:nvSpPr>
          <p:spPr bwMode="auto">
            <a:xfrm>
              <a:off x="4844" y="1647"/>
              <a:ext cx="15" cy="23"/>
            </a:xfrm>
            <a:custGeom>
              <a:avLst/>
              <a:gdLst>
                <a:gd name="T0" fmla="*/ 17 w 14"/>
                <a:gd name="T1" fmla="*/ 0 h 19"/>
                <a:gd name="T2" fmla="*/ 2 w 14"/>
                <a:gd name="T3" fmla="*/ 2 h 19"/>
                <a:gd name="T4" fmla="*/ 0 w 14"/>
                <a:gd name="T5" fmla="*/ 34 h 19"/>
                <a:gd name="T6" fmla="*/ 10 w 14"/>
                <a:gd name="T7" fmla="*/ 16 h 19"/>
                <a:gd name="T8" fmla="*/ 15 w 14"/>
                <a:gd name="T9" fmla="*/ 2 h 19"/>
                <a:gd name="T10" fmla="*/ 17 w 14"/>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9">
                  <a:moveTo>
                    <a:pt x="14" y="0"/>
                  </a:moveTo>
                  <a:lnTo>
                    <a:pt x="2" y="2"/>
                  </a:lnTo>
                  <a:lnTo>
                    <a:pt x="0" y="19"/>
                  </a:lnTo>
                  <a:lnTo>
                    <a:pt x="7" y="9"/>
                  </a:lnTo>
                  <a:lnTo>
                    <a:pt x="12" y="2"/>
                  </a:lnTo>
                  <a:lnTo>
                    <a:pt x="14" y="0"/>
                  </a:lnTo>
                  <a:close/>
                </a:path>
              </a:pathLst>
            </a:custGeom>
            <a:solidFill>
              <a:srgbClr val="0033CC"/>
            </a:solidFill>
            <a:ln w="3175">
              <a:solidFill>
                <a:srgbClr val="000000"/>
              </a:solidFill>
              <a:prstDash val="solid"/>
              <a:round/>
              <a:headEnd/>
              <a:tailEnd/>
            </a:ln>
          </p:spPr>
          <p:txBody>
            <a:bodyPr/>
            <a:lstStyle/>
            <a:p>
              <a:endParaRPr lang="en-US"/>
            </a:p>
          </p:txBody>
        </p:sp>
        <p:sp>
          <p:nvSpPr>
            <p:cNvPr id="3453" name="Freeform 5595"/>
            <p:cNvSpPr>
              <a:spLocks/>
            </p:cNvSpPr>
            <p:nvPr/>
          </p:nvSpPr>
          <p:spPr bwMode="auto">
            <a:xfrm>
              <a:off x="4746" y="1118"/>
              <a:ext cx="18" cy="14"/>
            </a:xfrm>
            <a:custGeom>
              <a:avLst/>
              <a:gdLst>
                <a:gd name="T0" fmla="*/ 7 w 16"/>
                <a:gd name="T1" fmla="*/ 0 h 12"/>
                <a:gd name="T2" fmla="*/ 0 w 16"/>
                <a:gd name="T3" fmla="*/ 7 h 12"/>
                <a:gd name="T4" fmla="*/ 12 w 16"/>
                <a:gd name="T5" fmla="*/ 19 h 12"/>
                <a:gd name="T6" fmla="*/ 23 w 16"/>
                <a:gd name="T7" fmla="*/ 15 h 12"/>
                <a:gd name="T8" fmla="*/ 7 w 1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2">
                  <a:moveTo>
                    <a:pt x="4" y="0"/>
                  </a:moveTo>
                  <a:lnTo>
                    <a:pt x="0" y="4"/>
                  </a:lnTo>
                  <a:lnTo>
                    <a:pt x="9" y="12"/>
                  </a:lnTo>
                  <a:lnTo>
                    <a:pt x="16"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3454" name="Freeform 5596"/>
            <p:cNvSpPr>
              <a:spLocks/>
            </p:cNvSpPr>
            <p:nvPr/>
          </p:nvSpPr>
          <p:spPr bwMode="auto">
            <a:xfrm>
              <a:off x="3253" y="1137"/>
              <a:ext cx="31" cy="12"/>
            </a:xfrm>
            <a:custGeom>
              <a:avLst/>
              <a:gdLst>
                <a:gd name="T0" fmla="*/ 38 w 28"/>
                <a:gd name="T1" fmla="*/ 17 h 10"/>
                <a:gd name="T2" fmla="*/ 2 w 28"/>
                <a:gd name="T3" fmla="*/ 0 h 10"/>
                <a:gd name="T4" fmla="*/ 0 w 28"/>
                <a:gd name="T5" fmla="*/ 6 h 10"/>
                <a:gd name="T6" fmla="*/ 23 w 28"/>
                <a:gd name="T7" fmla="*/ 17 h 10"/>
                <a:gd name="T8" fmla="*/ 38 w 28"/>
                <a:gd name="T9" fmla="*/ 1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0">
                  <a:moveTo>
                    <a:pt x="28" y="10"/>
                  </a:moveTo>
                  <a:lnTo>
                    <a:pt x="2" y="0"/>
                  </a:lnTo>
                  <a:lnTo>
                    <a:pt x="0" y="3"/>
                  </a:lnTo>
                  <a:lnTo>
                    <a:pt x="17" y="10"/>
                  </a:lnTo>
                  <a:lnTo>
                    <a:pt x="28" y="10"/>
                  </a:lnTo>
                  <a:close/>
                </a:path>
              </a:pathLst>
            </a:custGeom>
            <a:solidFill>
              <a:srgbClr val="E1E1E1"/>
            </a:solidFill>
            <a:ln w="3175">
              <a:solidFill>
                <a:srgbClr val="000000"/>
              </a:solidFill>
              <a:prstDash val="solid"/>
              <a:round/>
              <a:headEnd/>
              <a:tailEnd/>
            </a:ln>
          </p:spPr>
          <p:txBody>
            <a:bodyPr/>
            <a:lstStyle/>
            <a:p>
              <a:endParaRPr lang="en-US"/>
            </a:p>
          </p:txBody>
        </p:sp>
        <p:sp>
          <p:nvSpPr>
            <p:cNvPr id="3455" name="Freeform 5597"/>
            <p:cNvSpPr>
              <a:spLocks/>
            </p:cNvSpPr>
            <p:nvPr/>
          </p:nvSpPr>
          <p:spPr bwMode="auto">
            <a:xfrm>
              <a:off x="2831" y="1369"/>
              <a:ext cx="16" cy="8"/>
            </a:xfrm>
            <a:custGeom>
              <a:avLst/>
              <a:gdLst>
                <a:gd name="T0" fmla="*/ 16 w 16"/>
                <a:gd name="T1" fmla="*/ 2 h 7"/>
                <a:gd name="T2" fmla="*/ 2 w 16"/>
                <a:gd name="T3" fmla="*/ 10 h 7"/>
                <a:gd name="T4" fmla="*/ 0 w 16"/>
                <a:gd name="T5" fmla="*/ 2 h 7"/>
                <a:gd name="T6" fmla="*/ 14 w 16"/>
                <a:gd name="T7" fmla="*/ 0 h 7"/>
                <a:gd name="T8" fmla="*/ 16 w 16"/>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7">
                  <a:moveTo>
                    <a:pt x="16" y="2"/>
                  </a:moveTo>
                  <a:lnTo>
                    <a:pt x="2" y="7"/>
                  </a:lnTo>
                  <a:lnTo>
                    <a:pt x="0" y="2"/>
                  </a:lnTo>
                  <a:lnTo>
                    <a:pt x="14" y="0"/>
                  </a:lnTo>
                  <a:lnTo>
                    <a:pt x="16" y="2"/>
                  </a:lnTo>
                  <a:close/>
                </a:path>
              </a:pathLst>
            </a:custGeom>
            <a:solidFill>
              <a:srgbClr val="0033CC"/>
            </a:solidFill>
            <a:ln w="3175">
              <a:solidFill>
                <a:srgbClr val="000000"/>
              </a:solidFill>
              <a:prstDash val="solid"/>
              <a:round/>
              <a:headEnd/>
              <a:tailEnd/>
            </a:ln>
          </p:spPr>
          <p:txBody>
            <a:bodyPr/>
            <a:lstStyle/>
            <a:p>
              <a:endParaRPr lang="en-US"/>
            </a:p>
          </p:txBody>
        </p:sp>
        <p:sp>
          <p:nvSpPr>
            <p:cNvPr id="3456" name="Freeform 5598"/>
            <p:cNvSpPr>
              <a:spLocks/>
            </p:cNvSpPr>
            <p:nvPr/>
          </p:nvSpPr>
          <p:spPr bwMode="auto">
            <a:xfrm>
              <a:off x="4844" y="1354"/>
              <a:ext cx="11" cy="15"/>
            </a:xfrm>
            <a:custGeom>
              <a:avLst/>
              <a:gdLst>
                <a:gd name="T0" fmla="*/ 13 w 10"/>
                <a:gd name="T1" fmla="*/ 6 h 12"/>
                <a:gd name="T2" fmla="*/ 8 w 10"/>
                <a:gd name="T3" fmla="*/ 24 h 12"/>
                <a:gd name="T4" fmla="*/ 0 w 10"/>
                <a:gd name="T5" fmla="*/ 14 h 12"/>
                <a:gd name="T6" fmla="*/ 8 w 10"/>
                <a:gd name="T7" fmla="*/ 0 h 12"/>
                <a:gd name="T8" fmla="*/ 13 w 10"/>
                <a:gd name="T9" fmla="*/ 6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10" y="3"/>
                  </a:moveTo>
                  <a:lnTo>
                    <a:pt x="5" y="12"/>
                  </a:lnTo>
                  <a:lnTo>
                    <a:pt x="0" y="7"/>
                  </a:lnTo>
                  <a:lnTo>
                    <a:pt x="5" y="0"/>
                  </a:lnTo>
                  <a:lnTo>
                    <a:pt x="10" y="3"/>
                  </a:lnTo>
                  <a:close/>
                </a:path>
              </a:pathLst>
            </a:custGeom>
            <a:solidFill>
              <a:srgbClr val="C0C0C0"/>
            </a:solidFill>
            <a:ln w="3175">
              <a:solidFill>
                <a:srgbClr val="000000"/>
              </a:solidFill>
              <a:prstDash val="solid"/>
              <a:round/>
              <a:headEnd/>
              <a:tailEnd/>
            </a:ln>
          </p:spPr>
          <p:txBody>
            <a:bodyPr/>
            <a:lstStyle/>
            <a:p>
              <a:endParaRPr lang="en-US"/>
            </a:p>
          </p:txBody>
        </p:sp>
        <p:sp>
          <p:nvSpPr>
            <p:cNvPr id="3457" name="Freeform 5599"/>
            <p:cNvSpPr>
              <a:spLocks/>
            </p:cNvSpPr>
            <p:nvPr/>
          </p:nvSpPr>
          <p:spPr bwMode="auto">
            <a:xfrm>
              <a:off x="4645" y="1149"/>
              <a:ext cx="22" cy="3"/>
            </a:xfrm>
            <a:custGeom>
              <a:avLst/>
              <a:gdLst>
                <a:gd name="T0" fmla="*/ 29 w 19"/>
                <a:gd name="T1" fmla="*/ 0 h 2"/>
                <a:gd name="T2" fmla="*/ 25 w 19"/>
                <a:gd name="T3" fmla="*/ 8 h 2"/>
                <a:gd name="T4" fmla="*/ 0 w 19"/>
                <a:gd name="T5" fmla="*/ 0 h 2"/>
                <a:gd name="T6" fmla="*/ 25 w 19"/>
                <a:gd name="T7" fmla="*/ 0 h 2"/>
                <a:gd name="T8" fmla="*/ 29 w 19"/>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
                  <a:moveTo>
                    <a:pt x="19" y="0"/>
                  </a:moveTo>
                  <a:lnTo>
                    <a:pt x="16" y="2"/>
                  </a:lnTo>
                  <a:lnTo>
                    <a:pt x="0" y="0"/>
                  </a:lnTo>
                  <a:lnTo>
                    <a:pt x="16" y="0"/>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3458" name="Freeform 5600"/>
            <p:cNvSpPr>
              <a:spLocks/>
            </p:cNvSpPr>
            <p:nvPr/>
          </p:nvSpPr>
          <p:spPr bwMode="auto">
            <a:xfrm>
              <a:off x="3367" y="1081"/>
              <a:ext cx="21" cy="9"/>
            </a:xfrm>
            <a:custGeom>
              <a:avLst/>
              <a:gdLst>
                <a:gd name="T0" fmla="*/ 25 w 19"/>
                <a:gd name="T1" fmla="*/ 10 h 7"/>
                <a:gd name="T2" fmla="*/ 0 w 19"/>
                <a:gd name="T3" fmla="*/ 15 h 7"/>
                <a:gd name="T4" fmla="*/ 2 w 19"/>
                <a:gd name="T5" fmla="*/ 0 h 7"/>
                <a:gd name="T6" fmla="*/ 12 w 19"/>
                <a:gd name="T7" fmla="*/ 6 h 7"/>
                <a:gd name="T8" fmla="*/ 25 w 19"/>
                <a:gd name="T9" fmla="*/ 1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7">
                  <a:moveTo>
                    <a:pt x="19" y="5"/>
                  </a:moveTo>
                  <a:lnTo>
                    <a:pt x="0" y="7"/>
                  </a:lnTo>
                  <a:lnTo>
                    <a:pt x="2" y="0"/>
                  </a:lnTo>
                  <a:lnTo>
                    <a:pt x="9" y="3"/>
                  </a:lnTo>
                  <a:lnTo>
                    <a:pt x="19" y="5"/>
                  </a:lnTo>
                  <a:close/>
                </a:path>
              </a:pathLst>
            </a:custGeom>
            <a:solidFill>
              <a:srgbClr val="E1E1E1"/>
            </a:solidFill>
            <a:ln w="3175">
              <a:solidFill>
                <a:srgbClr val="000000"/>
              </a:solidFill>
              <a:prstDash val="solid"/>
              <a:round/>
              <a:headEnd/>
              <a:tailEnd/>
            </a:ln>
          </p:spPr>
          <p:txBody>
            <a:bodyPr/>
            <a:lstStyle/>
            <a:p>
              <a:endParaRPr lang="en-US"/>
            </a:p>
          </p:txBody>
        </p:sp>
        <p:sp>
          <p:nvSpPr>
            <p:cNvPr id="3459" name="Freeform 5601"/>
            <p:cNvSpPr>
              <a:spLocks/>
            </p:cNvSpPr>
            <p:nvPr/>
          </p:nvSpPr>
          <p:spPr bwMode="auto">
            <a:xfrm>
              <a:off x="3157" y="965"/>
              <a:ext cx="31" cy="2"/>
            </a:xfrm>
            <a:custGeom>
              <a:avLst/>
              <a:gdLst>
                <a:gd name="T0" fmla="*/ 38 w 28"/>
                <a:gd name="T1" fmla="*/ 0 h 2"/>
                <a:gd name="T2" fmla="*/ 0 w 28"/>
                <a:gd name="T3" fmla="*/ 0 h 2"/>
                <a:gd name="T4" fmla="*/ 20 w 28"/>
                <a:gd name="T5" fmla="*/ 2 h 2"/>
                <a:gd name="T6" fmla="*/ 38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0"/>
                  </a:lnTo>
                  <a:lnTo>
                    <a:pt x="14" y="2"/>
                  </a:lnTo>
                  <a:lnTo>
                    <a:pt x="28" y="0"/>
                  </a:lnTo>
                  <a:close/>
                </a:path>
              </a:pathLst>
            </a:custGeom>
            <a:solidFill>
              <a:srgbClr val="E1E1E1"/>
            </a:solidFill>
            <a:ln w="3175">
              <a:solidFill>
                <a:srgbClr val="000000"/>
              </a:solidFill>
              <a:prstDash val="solid"/>
              <a:round/>
              <a:headEnd/>
              <a:tailEnd/>
            </a:ln>
          </p:spPr>
          <p:txBody>
            <a:bodyPr/>
            <a:lstStyle/>
            <a:p>
              <a:endParaRPr lang="en-US"/>
            </a:p>
          </p:txBody>
        </p:sp>
        <p:sp>
          <p:nvSpPr>
            <p:cNvPr id="3460" name="Freeform 5602"/>
            <p:cNvSpPr>
              <a:spLocks/>
            </p:cNvSpPr>
            <p:nvPr/>
          </p:nvSpPr>
          <p:spPr bwMode="auto">
            <a:xfrm>
              <a:off x="3192" y="958"/>
              <a:ext cx="32" cy="3"/>
            </a:xfrm>
            <a:custGeom>
              <a:avLst/>
              <a:gdLst>
                <a:gd name="T0" fmla="*/ 42 w 28"/>
                <a:gd name="T1" fmla="*/ 8 h 2"/>
                <a:gd name="T2" fmla="*/ 0 w 28"/>
                <a:gd name="T3" fmla="*/ 8 h 2"/>
                <a:gd name="T4" fmla="*/ 34 w 28"/>
                <a:gd name="T5" fmla="*/ 0 h 2"/>
                <a:gd name="T6" fmla="*/ 42 w 28"/>
                <a:gd name="T7" fmla="*/ 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2"/>
                  </a:moveTo>
                  <a:lnTo>
                    <a:pt x="0" y="2"/>
                  </a:lnTo>
                  <a:lnTo>
                    <a:pt x="23" y="0"/>
                  </a:lnTo>
                  <a:lnTo>
                    <a:pt x="28" y="2"/>
                  </a:lnTo>
                  <a:close/>
                </a:path>
              </a:pathLst>
            </a:custGeom>
            <a:solidFill>
              <a:srgbClr val="E1E1E1"/>
            </a:solidFill>
            <a:ln w="3175">
              <a:solidFill>
                <a:srgbClr val="000000"/>
              </a:solidFill>
              <a:prstDash val="solid"/>
              <a:round/>
              <a:headEnd/>
              <a:tailEnd/>
            </a:ln>
          </p:spPr>
          <p:txBody>
            <a:bodyPr/>
            <a:lstStyle/>
            <a:p>
              <a:endParaRPr lang="en-US"/>
            </a:p>
          </p:txBody>
        </p:sp>
        <p:sp>
          <p:nvSpPr>
            <p:cNvPr id="3461" name="Freeform 5603"/>
            <p:cNvSpPr>
              <a:spLocks/>
            </p:cNvSpPr>
            <p:nvPr/>
          </p:nvSpPr>
          <p:spPr bwMode="auto">
            <a:xfrm>
              <a:off x="3849" y="1064"/>
              <a:ext cx="22" cy="6"/>
            </a:xfrm>
            <a:custGeom>
              <a:avLst/>
              <a:gdLst>
                <a:gd name="T0" fmla="*/ 29 w 19"/>
                <a:gd name="T1" fmla="*/ 0 h 5"/>
                <a:gd name="T2" fmla="*/ 0 w 19"/>
                <a:gd name="T3" fmla="*/ 6 h 5"/>
                <a:gd name="T4" fmla="*/ 29 w 19"/>
                <a:gd name="T5" fmla="*/ 8 h 5"/>
                <a:gd name="T6" fmla="*/ 29 w 1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a:moveTo>
                    <a:pt x="19" y="0"/>
                  </a:moveTo>
                  <a:lnTo>
                    <a:pt x="0" y="3"/>
                  </a:lnTo>
                  <a:lnTo>
                    <a:pt x="19" y="5"/>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3462" name="Freeform 5604"/>
            <p:cNvSpPr>
              <a:spLocks/>
            </p:cNvSpPr>
            <p:nvPr/>
          </p:nvSpPr>
          <p:spPr bwMode="auto">
            <a:xfrm>
              <a:off x="4889" y="1532"/>
              <a:ext cx="4" cy="15"/>
            </a:xfrm>
            <a:custGeom>
              <a:avLst/>
              <a:gdLst>
                <a:gd name="T0" fmla="*/ 2 w 5"/>
                <a:gd name="T1" fmla="*/ 6 h 12"/>
                <a:gd name="T2" fmla="*/ 0 w 5"/>
                <a:gd name="T3" fmla="*/ 24 h 12"/>
                <a:gd name="T4" fmla="*/ 0 w 5"/>
                <a:gd name="T5" fmla="*/ 0 h 12"/>
                <a:gd name="T6" fmla="*/ 2 w 5"/>
                <a:gd name="T7" fmla="*/ 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3"/>
                  </a:moveTo>
                  <a:lnTo>
                    <a:pt x="0" y="12"/>
                  </a:lnTo>
                  <a:lnTo>
                    <a:pt x="0" y="0"/>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3463" name="Freeform 5605"/>
            <p:cNvSpPr>
              <a:spLocks/>
            </p:cNvSpPr>
            <p:nvPr/>
          </p:nvSpPr>
          <p:spPr bwMode="auto">
            <a:xfrm>
              <a:off x="4830" y="1667"/>
              <a:ext cx="8" cy="15"/>
            </a:xfrm>
            <a:custGeom>
              <a:avLst/>
              <a:gdLst>
                <a:gd name="T0" fmla="*/ 10 w 7"/>
                <a:gd name="T1" fmla="*/ 0 h 12"/>
                <a:gd name="T2" fmla="*/ 0 w 7"/>
                <a:gd name="T3" fmla="*/ 24 h 12"/>
                <a:gd name="T4" fmla="*/ 0 w 7"/>
                <a:gd name="T5" fmla="*/ 6 h 12"/>
                <a:gd name="T6" fmla="*/ 10 w 7"/>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2">
                  <a:moveTo>
                    <a:pt x="7" y="0"/>
                  </a:moveTo>
                  <a:lnTo>
                    <a:pt x="0" y="12"/>
                  </a:lnTo>
                  <a:lnTo>
                    <a:pt x="0" y="3"/>
                  </a:lnTo>
                  <a:lnTo>
                    <a:pt x="7" y="0"/>
                  </a:lnTo>
                  <a:close/>
                </a:path>
              </a:pathLst>
            </a:custGeom>
            <a:solidFill>
              <a:srgbClr val="0033CC"/>
            </a:solidFill>
            <a:ln w="3175">
              <a:solidFill>
                <a:srgbClr val="000000"/>
              </a:solidFill>
              <a:prstDash val="solid"/>
              <a:round/>
              <a:headEnd/>
              <a:tailEnd/>
            </a:ln>
          </p:spPr>
          <p:txBody>
            <a:bodyPr/>
            <a:lstStyle/>
            <a:p>
              <a:endParaRPr lang="en-US"/>
            </a:p>
          </p:txBody>
        </p:sp>
        <p:sp>
          <p:nvSpPr>
            <p:cNvPr id="3464" name="Freeform 5606"/>
            <p:cNvSpPr>
              <a:spLocks/>
            </p:cNvSpPr>
            <p:nvPr/>
          </p:nvSpPr>
          <p:spPr bwMode="auto">
            <a:xfrm>
              <a:off x="4198" y="1070"/>
              <a:ext cx="9" cy="6"/>
            </a:xfrm>
            <a:custGeom>
              <a:avLst/>
              <a:gdLst>
                <a:gd name="T0" fmla="*/ 9 w 9"/>
                <a:gd name="T1" fmla="*/ 0 h 5"/>
                <a:gd name="T2" fmla="*/ 0 w 9"/>
                <a:gd name="T3" fmla="*/ 0 h 5"/>
                <a:gd name="T4" fmla="*/ 9 w 9"/>
                <a:gd name="T5" fmla="*/ 8 h 5"/>
                <a:gd name="T6" fmla="*/ 9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9" y="0"/>
                  </a:moveTo>
                  <a:lnTo>
                    <a:pt x="0" y="0"/>
                  </a:lnTo>
                  <a:lnTo>
                    <a:pt x="9" y="5"/>
                  </a:lnTo>
                  <a:lnTo>
                    <a:pt x="9" y="0"/>
                  </a:lnTo>
                  <a:close/>
                </a:path>
              </a:pathLst>
            </a:custGeom>
            <a:solidFill>
              <a:srgbClr val="E1E1E1"/>
            </a:solidFill>
            <a:ln w="3175">
              <a:solidFill>
                <a:srgbClr val="000000"/>
              </a:solidFill>
              <a:prstDash val="solid"/>
              <a:round/>
              <a:headEnd/>
              <a:tailEnd/>
            </a:ln>
          </p:spPr>
          <p:txBody>
            <a:bodyPr/>
            <a:lstStyle/>
            <a:p>
              <a:endParaRPr lang="en-US"/>
            </a:p>
          </p:txBody>
        </p:sp>
        <p:sp>
          <p:nvSpPr>
            <p:cNvPr id="3465" name="Freeform 5607"/>
            <p:cNvSpPr>
              <a:spLocks/>
            </p:cNvSpPr>
            <p:nvPr/>
          </p:nvSpPr>
          <p:spPr bwMode="auto">
            <a:xfrm>
              <a:off x="3012" y="965"/>
              <a:ext cx="31" cy="2"/>
            </a:xfrm>
            <a:custGeom>
              <a:avLst/>
              <a:gdLst>
                <a:gd name="T0" fmla="*/ 38 w 28"/>
                <a:gd name="T1" fmla="*/ 0 h 2"/>
                <a:gd name="T2" fmla="*/ 0 w 28"/>
                <a:gd name="T3" fmla="*/ 2 h 2"/>
                <a:gd name="T4" fmla="*/ 10 w 28"/>
                <a:gd name="T5" fmla="*/ 0 h 2"/>
                <a:gd name="T6" fmla="*/ 38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2"/>
                  </a:lnTo>
                  <a:lnTo>
                    <a:pt x="7" y="0"/>
                  </a:lnTo>
                  <a:lnTo>
                    <a:pt x="28" y="0"/>
                  </a:lnTo>
                  <a:close/>
                </a:path>
              </a:pathLst>
            </a:custGeom>
            <a:solidFill>
              <a:srgbClr val="E1E1E1"/>
            </a:solidFill>
            <a:ln w="3175">
              <a:solidFill>
                <a:srgbClr val="000000"/>
              </a:solidFill>
              <a:prstDash val="solid"/>
              <a:round/>
              <a:headEnd/>
              <a:tailEnd/>
            </a:ln>
          </p:spPr>
          <p:txBody>
            <a:bodyPr/>
            <a:lstStyle/>
            <a:p>
              <a:endParaRPr lang="en-US"/>
            </a:p>
          </p:txBody>
        </p:sp>
        <p:sp>
          <p:nvSpPr>
            <p:cNvPr id="3466" name="Freeform 5608"/>
            <p:cNvSpPr>
              <a:spLocks/>
            </p:cNvSpPr>
            <p:nvPr/>
          </p:nvSpPr>
          <p:spPr bwMode="auto">
            <a:xfrm>
              <a:off x="3463" y="1100"/>
              <a:ext cx="14" cy="5"/>
            </a:xfrm>
            <a:custGeom>
              <a:avLst/>
              <a:gdLst>
                <a:gd name="T0" fmla="*/ 19 w 12"/>
                <a:gd name="T1" fmla="*/ 0 h 4"/>
                <a:gd name="T2" fmla="*/ 0 w 12"/>
                <a:gd name="T3" fmla="*/ 8 h 4"/>
                <a:gd name="T4" fmla="*/ 0 w 12"/>
                <a:gd name="T5" fmla="*/ 0 h 4"/>
                <a:gd name="T6" fmla="*/ 19 w 1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
                  <a:moveTo>
                    <a:pt x="12" y="0"/>
                  </a:moveTo>
                  <a:lnTo>
                    <a:pt x="0" y="4"/>
                  </a:lnTo>
                  <a:lnTo>
                    <a:pt x="0" y="0"/>
                  </a:lnTo>
                  <a:lnTo>
                    <a:pt x="12" y="0"/>
                  </a:lnTo>
                  <a:close/>
                </a:path>
              </a:pathLst>
            </a:custGeom>
            <a:solidFill>
              <a:srgbClr val="E1E1E1"/>
            </a:solidFill>
            <a:ln w="3175">
              <a:solidFill>
                <a:srgbClr val="000000"/>
              </a:solidFill>
              <a:prstDash val="solid"/>
              <a:round/>
              <a:headEnd/>
              <a:tailEnd/>
            </a:ln>
          </p:spPr>
          <p:txBody>
            <a:bodyPr/>
            <a:lstStyle/>
            <a:p>
              <a:endParaRPr lang="en-US"/>
            </a:p>
          </p:txBody>
        </p:sp>
        <p:sp>
          <p:nvSpPr>
            <p:cNvPr id="3467" name="Freeform 5609"/>
            <p:cNvSpPr>
              <a:spLocks/>
            </p:cNvSpPr>
            <p:nvPr/>
          </p:nvSpPr>
          <p:spPr bwMode="auto">
            <a:xfrm>
              <a:off x="3139" y="970"/>
              <a:ext cx="21" cy="3"/>
            </a:xfrm>
            <a:custGeom>
              <a:avLst/>
              <a:gdLst>
                <a:gd name="T0" fmla="*/ 25 w 19"/>
                <a:gd name="T1" fmla="*/ 0 h 3"/>
                <a:gd name="T2" fmla="*/ 0 w 19"/>
                <a:gd name="T3" fmla="*/ 0 h 3"/>
                <a:gd name="T4" fmla="*/ 13 w 19"/>
                <a:gd name="T5" fmla="*/ 3 h 3"/>
                <a:gd name="T6" fmla="*/ 25 w 19"/>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
                  <a:moveTo>
                    <a:pt x="19" y="0"/>
                  </a:moveTo>
                  <a:lnTo>
                    <a:pt x="0" y="0"/>
                  </a:lnTo>
                  <a:lnTo>
                    <a:pt x="10" y="3"/>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3468" name="Freeform 5610"/>
            <p:cNvSpPr>
              <a:spLocks/>
            </p:cNvSpPr>
            <p:nvPr/>
          </p:nvSpPr>
          <p:spPr bwMode="auto">
            <a:xfrm>
              <a:off x="4950" y="1436"/>
              <a:ext cx="25" cy="14"/>
            </a:xfrm>
            <a:custGeom>
              <a:avLst/>
              <a:gdLst>
                <a:gd name="T0" fmla="*/ 29 w 23"/>
                <a:gd name="T1" fmla="*/ 19 h 12"/>
                <a:gd name="T2" fmla="*/ 0 w 23"/>
                <a:gd name="T3" fmla="*/ 0 h 12"/>
                <a:gd name="T4" fmla="*/ 25 w 23"/>
                <a:gd name="T5" fmla="*/ 11 h 12"/>
                <a:gd name="T6" fmla="*/ 29 w 23"/>
                <a:gd name="T7" fmla="*/ 19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2">
                  <a:moveTo>
                    <a:pt x="23" y="12"/>
                  </a:moveTo>
                  <a:lnTo>
                    <a:pt x="0" y="0"/>
                  </a:lnTo>
                  <a:lnTo>
                    <a:pt x="19" y="7"/>
                  </a:lnTo>
                  <a:lnTo>
                    <a:pt x="23" y="12"/>
                  </a:lnTo>
                  <a:close/>
                </a:path>
              </a:pathLst>
            </a:custGeom>
            <a:solidFill>
              <a:srgbClr val="C0C0C0"/>
            </a:solidFill>
            <a:ln w="3175">
              <a:solidFill>
                <a:srgbClr val="000000"/>
              </a:solidFill>
              <a:prstDash val="solid"/>
              <a:round/>
              <a:headEnd/>
              <a:tailEnd/>
            </a:ln>
          </p:spPr>
          <p:txBody>
            <a:bodyPr/>
            <a:lstStyle/>
            <a:p>
              <a:endParaRPr lang="en-US"/>
            </a:p>
          </p:txBody>
        </p:sp>
        <p:sp>
          <p:nvSpPr>
            <p:cNvPr id="3469" name="Freeform 5611"/>
            <p:cNvSpPr>
              <a:spLocks/>
            </p:cNvSpPr>
            <p:nvPr/>
          </p:nvSpPr>
          <p:spPr bwMode="auto">
            <a:xfrm>
              <a:off x="4104" y="1040"/>
              <a:ext cx="13" cy="9"/>
            </a:xfrm>
            <a:custGeom>
              <a:avLst/>
              <a:gdLst>
                <a:gd name="T0" fmla="*/ 15 w 12"/>
                <a:gd name="T1" fmla="*/ 10 h 7"/>
                <a:gd name="T2" fmla="*/ 0 w 12"/>
                <a:gd name="T3" fmla="*/ 0 h 7"/>
                <a:gd name="T4" fmla="*/ 15 w 12"/>
                <a:gd name="T5" fmla="*/ 15 h 7"/>
                <a:gd name="T6" fmla="*/ 15 w 12"/>
                <a:gd name="T7" fmla="*/ 1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7">
                  <a:moveTo>
                    <a:pt x="12" y="5"/>
                  </a:moveTo>
                  <a:lnTo>
                    <a:pt x="0" y="0"/>
                  </a:lnTo>
                  <a:lnTo>
                    <a:pt x="12" y="7"/>
                  </a:lnTo>
                  <a:lnTo>
                    <a:pt x="12" y="5"/>
                  </a:lnTo>
                  <a:close/>
                </a:path>
              </a:pathLst>
            </a:custGeom>
            <a:solidFill>
              <a:srgbClr val="E1E1E1"/>
            </a:solidFill>
            <a:ln w="3175">
              <a:solidFill>
                <a:srgbClr val="000000"/>
              </a:solidFill>
              <a:prstDash val="solid"/>
              <a:round/>
              <a:headEnd/>
              <a:tailEnd/>
            </a:ln>
          </p:spPr>
          <p:txBody>
            <a:bodyPr/>
            <a:lstStyle/>
            <a:p>
              <a:endParaRPr lang="en-US"/>
            </a:p>
          </p:txBody>
        </p:sp>
        <p:sp>
          <p:nvSpPr>
            <p:cNvPr id="3470" name="Freeform 5612"/>
            <p:cNvSpPr>
              <a:spLocks/>
            </p:cNvSpPr>
            <p:nvPr/>
          </p:nvSpPr>
          <p:spPr bwMode="auto">
            <a:xfrm>
              <a:off x="2831" y="1360"/>
              <a:ext cx="12" cy="2"/>
            </a:xfrm>
            <a:custGeom>
              <a:avLst/>
              <a:gdLst>
                <a:gd name="T0" fmla="*/ 14 w 11"/>
                <a:gd name="T1" fmla="*/ 2 h 2"/>
                <a:gd name="T2" fmla="*/ 0 w 11"/>
                <a:gd name="T3" fmla="*/ 2 h 2"/>
                <a:gd name="T4" fmla="*/ 4 w 11"/>
                <a:gd name="T5" fmla="*/ 0 h 2"/>
                <a:gd name="T6" fmla="*/ 14 w 1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2">
                  <a:moveTo>
                    <a:pt x="11" y="2"/>
                  </a:moveTo>
                  <a:lnTo>
                    <a:pt x="0" y="2"/>
                  </a:lnTo>
                  <a:lnTo>
                    <a:pt x="4" y="0"/>
                  </a:lnTo>
                  <a:lnTo>
                    <a:pt x="11" y="2"/>
                  </a:lnTo>
                  <a:close/>
                </a:path>
              </a:pathLst>
            </a:custGeom>
            <a:solidFill>
              <a:srgbClr val="0033CC"/>
            </a:solidFill>
            <a:ln w="3175">
              <a:solidFill>
                <a:srgbClr val="000000"/>
              </a:solidFill>
              <a:prstDash val="solid"/>
              <a:round/>
              <a:headEnd/>
              <a:tailEnd/>
            </a:ln>
          </p:spPr>
          <p:txBody>
            <a:bodyPr/>
            <a:lstStyle/>
            <a:p>
              <a:endParaRPr lang="en-US"/>
            </a:p>
          </p:txBody>
        </p:sp>
        <p:sp>
          <p:nvSpPr>
            <p:cNvPr id="3471" name="Freeform 5613"/>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3472" name="Freeform 5614"/>
            <p:cNvSpPr>
              <a:spLocks/>
            </p:cNvSpPr>
            <p:nvPr/>
          </p:nvSpPr>
          <p:spPr bwMode="auto">
            <a:xfrm>
              <a:off x="2771" y="1559"/>
              <a:ext cx="91" cy="33"/>
            </a:xfrm>
            <a:custGeom>
              <a:avLst/>
              <a:gdLst>
                <a:gd name="T0" fmla="*/ 41 w 80"/>
                <a:gd name="T1" fmla="*/ 0 h 26"/>
                <a:gd name="T2" fmla="*/ 41 w 80"/>
                <a:gd name="T3" fmla="*/ 0 h 26"/>
                <a:gd name="T4" fmla="*/ 39 w 80"/>
                <a:gd name="T5" fmla="*/ 5 h 26"/>
                <a:gd name="T6" fmla="*/ 31 w 80"/>
                <a:gd name="T7" fmla="*/ 8 h 26"/>
                <a:gd name="T8" fmla="*/ 31 w 80"/>
                <a:gd name="T9" fmla="*/ 14 h 26"/>
                <a:gd name="T10" fmla="*/ 23 w 80"/>
                <a:gd name="T11" fmla="*/ 23 h 26"/>
                <a:gd name="T12" fmla="*/ 13 w 80"/>
                <a:gd name="T13" fmla="*/ 23 h 26"/>
                <a:gd name="T14" fmla="*/ 7 w 80"/>
                <a:gd name="T15" fmla="*/ 29 h 26"/>
                <a:gd name="T16" fmla="*/ 0 w 80"/>
                <a:gd name="T17" fmla="*/ 23 h 26"/>
                <a:gd name="T18" fmla="*/ 13 w 80"/>
                <a:gd name="T19" fmla="*/ 53 h 26"/>
                <a:gd name="T20" fmla="*/ 20 w 80"/>
                <a:gd name="T21" fmla="*/ 53 h 26"/>
                <a:gd name="T22" fmla="*/ 44 w 80"/>
                <a:gd name="T23" fmla="*/ 53 h 26"/>
                <a:gd name="T24" fmla="*/ 76 w 80"/>
                <a:gd name="T25" fmla="*/ 38 h 26"/>
                <a:gd name="T26" fmla="*/ 110 w 80"/>
                <a:gd name="T27" fmla="*/ 38 h 26"/>
                <a:gd name="T28" fmla="*/ 118 w 80"/>
                <a:gd name="T29" fmla="*/ 14 h 26"/>
                <a:gd name="T30" fmla="*/ 89 w 80"/>
                <a:gd name="T31" fmla="*/ 5 h 26"/>
                <a:gd name="T32" fmla="*/ 68 w 80"/>
                <a:gd name="T33" fmla="*/ 5 h 26"/>
                <a:gd name="T34" fmla="*/ 65 w 80"/>
                <a:gd name="T35" fmla="*/ 0 h 26"/>
                <a:gd name="T36" fmla="*/ 41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prstDash val="solid"/>
              <a:round/>
              <a:headEnd/>
              <a:tailEnd/>
            </a:ln>
          </p:spPr>
          <p:txBody>
            <a:bodyPr/>
            <a:lstStyle/>
            <a:p>
              <a:endParaRPr lang="en-US"/>
            </a:p>
          </p:txBody>
        </p:sp>
        <p:sp>
          <p:nvSpPr>
            <p:cNvPr id="3473" name="Freeform 5615"/>
            <p:cNvSpPr>
              <a:spLocks/>
            </p:cNvSpPr>
            <p:nvPr/>
          </p:nvSpPr>
          <p:spPr bwMode="auto">
            <a:xfrm>
              <a:off x="2727" y="1615"/>
              <a:ext cx="46" cy="32"/>
            </a:xfrm>
            <a:custGeom>
              <a:avLst/>
              <a:gdLst>
                <a:gd name="T0" fmla="*/ 7 w 43"/>
                <a:gd name="T1" fmla="*/ 48 h 26"/>
                <a:gd name="T2" fmla="*/ 18 w 43"/>
                <a:gd name="T3" fmla="*/ 48 h 26"/>
                <a:gd name="T4" fmla="*/ 20 w 43"/>
                <a:gd name="T5" fmla="*/ 39 h 26"/>
                <a:gd name="T6" fmla="*/ 22 w 43"/>
                <a:gd name="T7" fmla="*/ 42 h 26"/>
                <a:gd name="T8" fmla="*/ 22 w 43"/>
                <a:gd name="T9" fmla="*/ 42 h 26"/>
                <a:gd name="T10" fmla="*/ 28 w 43"/>
                <a:gd name="T11" fmla="*/ 48 h 26"/>
                <a:gd name="T12" fmla="*/ 32 w 43"/>
                <a:gd name="T13" fmla="*/ 48 h 26"/>
                <a:gd name="T14" fmla="*/ 32 w 43"/>
                <a:gd name="T15" fmla="*/ 39 h 26"/>
                <a:gd name="T16" fmla="*/ 32 w 43"/>
                <a:gd name="T17" fmla="*/ 39 h 26"/>
                <a:gd name="T18" fmla="*/ 37 w 43"/>
                <a:gd name="T19" fmla="*/ 33 h 26"/>
                <a:gd name="T20" fmla="*/ 40 w 43"/>
                <a:gd name="T21" fmla="*/ 33 h 26"/>
                <a:gd name="T22" fmla="*/ 37 w 43"/>
                <a:gd name="T23" fmla="*/ 31 h 26"/>
                <a:gd name="T24" fmla="*/ 37 w 43"/>
                <a:gd name="T25" fmla="*/ 26 h 26"/>
                <a:gd name="T26" fmla="*/ 37 w 43"/>
                <a:gd name="T27" fmla="*/ 17 h 26"/>
                <a:gd name="T28" fmla="*/ 40 w 43"/>
                <a:gd name="T29" fmla="*/ 17 h 26"/>
                <a:gd name="T30" fmla="*/ 45 w 43"/>
                <a:gd name="T31" fmla="*/ 17 h 26"/>
                <a:gd name="T32" fmla="*/ 50 w 43"/>
                <a:gd name="T33" fmla="*/ 14 h 26"/>
                <a:gd name="T34" fmla="*/ 52 w 43"/>
                <a:gd name="T35" fmla="*/ 14 h 26"/>
                <a:gd name="T36" fmla="*/ 52 w 43"/>
                <a:gd name="T37" fmla="*/ 7 h 26"/>
                <a:gd name="T38" fmla="*/ 47 w 43"/>
                <a:gd name="T39" fmla="*/ 2 h 26"/>
                <a:gd name="T40" fmla="*/ 45 w 43"/>
                <a:gd name="T41" fmla="*/ 0 h 26"/>
                <a:gd name="T42" fmla="*/ 13 w 43"/>
                <a:gd name="T43" fmla="*/ 14 h 26"/>
                <a:gd name="T44" fmla="*/ 3 w 43"/>
                <a:gd name="T45" fmla="*/ 7 h 26"/>
                <a:gd name="T46" fmla="*/ 0 w 43"/>
                <a:gd name="T47" fmla="*/ 21 h 26"/>
                <a:gd name="T48" fmla="*/ 5 w 43"/>
                <a:gd name="T49" fmla="*/ 42 h 26"/>
                <a:gd name="T50" fmla="*/ 7 w 43"/>
                <a:gd name="T51" fmla="*/ 48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prstDash val="solid"/>
              <a:round/>
              <a:headEnd/>
              <a:tailEnd/>
            </a:ln>
          </p:spPr>
          <p:txBody>
            <a:bodyPr/>
            <a:lstStyle/>
            <a:p>
              <a:endParaRPr lang="en-US"/>
            </a:p>
          </p:txBody>
        </p:sp>
        <p:sp>
          <p:nvSpPr>
            <p:cNvPr id="3474" name="Freeform 5616"/>
            <p:cNvSpPr>
              <a:spLocks/>
            </p:cNvSpPr>
            <p:nvPr/>
          </p:nvSpPr>
          <p:spPr bwMode="auto">
            <a:xfrm>
              <a:off x="2675" y="1165"/>
              <a:ext cx="160" cy="268"/>
            </a:xfrm>
            <a:custGeom>
              <a:avLst/>
              <a:gdLst>
                <a:gd name="T0" fmla="*/ 140 w 144"/>
                <a:gd name="T1" fmla="*/ 154 h 217"/>
                <a:gd name="T2" fmla="*/ 116 w 144"/>
                <a:gd name="T3" fmla="*/ 177 h 217"/>
                <a:gd name="T4" fmla="*/ 103 w 144"/>
                <a:gd name="T5" fmla="*/ 190 h 217"/>
                <a:gd name="T6" fmla="*/ 100 w 144"/>
                <a:gd name="T7" fmla="*/ 214 h 217"/>
                <a:gd name="T8" fmla="*/ 123 w 144"/>
                <a:gd name="T9" fmla="*/ 258 h 217"/>
                <a:gd name="T10" fmla="*/ 116 w 144"/>
                <a:gd name="T11" fmla="*/ 288 h 217"/>
                <a:gd name="T12" fmla="*/ 110 w 144"/>
                <a:gd name="T13" fmla="*/ 279 h 217"/>
                <a:gd name="T14" fmla="*/ 126 w 144"/>
                <a:gd name="T15" fmla="*/ 288 h 217"/>
                <a:gd name="T16" fmla="*/ 110 w 144"/>
                <a:gd name="T17" fmla="*/ 294 h 217"/>
                <a:gd name="T18" fmla="*/ 96 w 144"/>
                <a:gd name="T19" fmla="*/ 311 h 217"/>
                <a:gd name="T20" fmla="*/ 98 w 144"/>
                <a:gd name="T21" fmla="*/ 329 h 217"/>
                <a:gd name="T22" fmla="*/ 98 w 144"/>
                <a:gd name="T23" fmla="*/ 333 h 217"/>
                <a:gd name="T24" fmla="*/ 90 w 144"/>
                <a:gd name="T25" fmla="*/ 383 h 217"/>
                <a:gd name="T26" fmla="*/ 59 w 144"/>
                <a:gd name="T27" fmla="*/ 409 h 217"/>
                <a:gd name="T28" fmla="*/ 33 w 144"/>
                <a:gd name="T29" fmla="*/ 383 h 217"/>
                <a:gd name="T30" fmla="*/ 12 w 144"/>
                <a:gd name="T31" fmla="*/ 333 h 217"/>
                <a:gd name="T32" fmla="*/ 10 w 144"/>
                <a:gd name="T33" fmla="*/ 320 h 217"/>
                <a:gd name="T34" fmla="*/ 0 w 144"/>
                <a:gd name="T35" fmla="*/ 303 h 217"/>
                <a:gd name="T36" fmla="*/ 16 w 144"/>
                <a:gd name="T37" fmla="*/ 272 h 217"/>
                <a:gd name="T38" fmla="*/ 20 w 144"/>
                <a:gd name="T39" fmla="*/ 235 h 217"/>
                <a:gd name="T40" fmla="*/ 12 w 144"/>
                <a:gd name="T41" fmla="*/ 214 h 217"/>
                <a:gd name="T42" fmla="*/ 10 w 144"/>
                <a:gd name="T43" fmla="*/ 154 h 217"/>
                <a:gd name="T44" fmla="*/ 42 w 144"/>
                <a:gd name="T45" fmla="*/ 137 h 217"/>
                <a:gd name="T46" fmla="*/ 46 w 144"/>
                <a:gd name="T47" fmla="*/ 93 h 217"/>
                <a:gd name="T48" fmla="*/ 59 w 144"/>
                <a:gd name="T49" fmla="*/ 79 h 217"/>
                <a:gd name="T50" fmla="*/ 71 w 144"/>
                <a:gd name="T51" fmla="*/ 31 h 217"/>
                <a:gd name="T52" fmla="*/ 96 w 144"/>
                <a:gd name="T53" fmla="*/ 14 h 217"/>
                <a:gd name="T54" fmla="*/ 123 w 144"/>
                <a:gd name="T55" fmla="*/ 0 h 217"/>
                <a:gd name="T56" fmla="*/ 176 w 144"/>
                <a:gd name="T57" fmla="*/ 26 h 217"/>
                <a:gd name="T58" fmla="*/ 198 w 144"/>
                <a:gd name="T59" fmla="*/ 93 h 217"/>
                <a:gd name="T60" fmla="*/ 171 w 144"/>
                <a:gd name="T61" fmla="*/ 93 h 217"/>
                <a:gd name="T62" fmla="*/ 166 w 144"/>
                <a:gd name="T63" fmla="*/ 98 h 217"/>
                <a:gd name="T64" fmla="*/ 152 w 144"/>
                <a:gd name="T65" fmla="*/ 119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prstDash val="solid"/>
              <a:round/>
              <a:headEnd/>
              <a:tailEnd/>
            </a:ln>
          </p:spPr>
          <p:txBody>
            <a:bodyPr/>
            <a:lstStyle/>
            <a:p>
              <a:endParaRPr lang="en-US"/>
            </a:p>
          </p:txBody>
        </p:sp>
        <p:sp>
          <p:nvSpPr>
            <p:cNvPr id="3475" name="Freeform 5617"/>
            <p:cNvSpPr>
              <a:spLocks/>
            </p:cNvSpPr>
            <p:nvPr/>
          </p:nvSpPr>
          <p:spPr bwMode="auto">
            <a:xfrm>
              <a:off x="2777" y="1384"/>
              <a:ext cx="7" cy="16"/>
            </a:xfrm>
            <a:custGeom>
              <a:avLst/>
              <a:gdLst>
                <a:gd name="T0" fmla="*/ 7 w 7"/>
                <a:gd name="T1" fmla="*/ 0 h 14"/>
                <a:gd name="T2" fmla="*/ 7 w 7"/>
                <a:gd name="T3" fmla="*/ 2 h 14"/>
                <a:gd name="T4" fmla="*/ 5 w 7"/>
                <a:gd name="T5" fmla="*/ 18 h 14"/>
                <a:gd name="T6" fmla="*/ 5 w 7"/>
                <a:gd name="T7" fmla="*/ 21 h 14"/>
                <a:gd name="T8" fmla="*/ 0 w 7"/>
                <a:gd name="T9" fmla="*/ 10 h 14"/>
                <a:gd name="T10" fmla="*/ 7 w 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prstDash val="solid"/>
              <a:round/>
              <a:headEnd/>
              <a:tailEnd/>
            </a:ln>
          </p:spPr>
          <p:txBody>
            <a:bodyPr/>
            <a:lstStyle/>
            <a:p>
              <a:endParaRPr lang="en-US"/>
            </a:p>
          </p:txBody>
        </p:sp>
        <p:sp>
          <p:nvSpPr>
            <p:cNvPr id="3476" name="Freeform 5618"/>
            <p:cNvSpPr>
              <a:spLocks/>
            </p:cNvSpPr>
            <p:nvPr/>
          </p:nvSpPr>
          <p:spPr bwMode="auto">
            <a:xfrm>
              <a:off x="2610" y="1597"/>
              <a:ext cx="69" cy="38"/>
            </a:xfrm>
            <a:custGeom>
              <a:avLst/>
              <a:gdLst>
                <a:gd name="T0" fmla="*/ 81 w 62"/>
                <a:gd name="T1" fmla="*/ 34 h 31"/>
                <a:gd name="T2" fmla="*/ 76 w 62"/>
                <a:gd name="T3" fmla="*/ 44 h 31"/>
                <a:gd name="T4" fmla="*/ 62 w 62"/>
                <a:gd name="T5" fmla="*/ 44 h 31"/>
                <a:gd name="T6" fmla="*/ 56 w 62"/>
                <a:gd name="T7" fmla="*/ 58 h 31"/>
                <a:gd name="T8" fmla="*/ 43 w 62"/>
                <a:gd name="T9" fmla="*/ 44 h 31"/>
                <a:gd name="T10" fmla="*/ 33 w 62"/>
                <a:gd name="T11" fmla="*/ 58 h 31"/>
                <a:gd name="T12" fmla="*/ 20 w 62"/>
                <a:gd name="T13" fmla="*/ 58 h 31"/>
                <a:gd name="T14" fmla="*/ 10 w 62"/>
                <a:gd name="T15" fmla="*/ 40 h 31"/>
                <a:gd name="T16" fmla="*/ 0 w 62"/>
                <a:gd name="T17" fmla="*/ 44 h 31"/>
                <a:gd name="T18" fmla="*/ 16 w 62"/>
                <a:gd name="T19" fmla="*/ 13 h 31"/>
                <a:gd name="T20" fmla="*/ 23 w 62"/>
                <a:gd name="T21" fmla="*/ 9 h 31"/>
                <a:gd name="T22" fmla="*/ 26 w 62"/>
                <a:gd name="T23" fmla="*/ 6 h 31"/>
                <a:gd name="T24" fmla="*/ 50 w 62"/>
                <a:gd name="T25" fmla="*/ 0 h 31"/>
                <a:gd name="T26" fmla="*/ 66 w 62"/>
                <a:gd name="T27" fmla="*/ 9 h 31"/>
                <a:gd name="T28" fmla="*/ 66 w 62"/>
                <a:gd name="T29" fmla="*/ 13 h 31"/>
                <a:gd name="T30" fmla="*/ 66 w 62"/>
                <a:gd name="T31" fmla="*/ 18 h 31"/>
                <a:gd name="T32" fmla="*/ 66 w 62"/>
                <a:gd name="T33" fmla="*/ 22 h 31"/>
                <a:gd name="T34" fmla="*/ 69 w 62"/>
                <a:gd name="T35" fmla="*/ 22 h 31"/>
                <a:gd name="T36" fmla="*/ 86 w 62"/>
                <a:gd name="T37" fmla="*/ 27 h 31"/>
                <a:gd name="T38" fmla="*/ 86 w 62"/>
                <a:gd name="T39" fmla="*/ 32 h 31"/>
                <a:gd name="T40" fmla="*/ 81 w 62"/>
                <a:gd name="T41" fmla="*/ 34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3477" name="Freeform 5619"/>
            <p:cNvSpPr>
              <a:spLocks/>
            </p:cNvSpPr>
            <p:nvPr/>
          </p:nvSpPr>
          <p:spPr bwMode="auto">
            <a:xfrm>
              <a:off x="2855" y="1495"/>
              <a:ext cx="287" cy="172"/>
            </a:xfrm>
            <a:custGeom>
              <a:avLst/>
              <a:gdLst>
                <a:gd name="T0" fmla="*/ 189 w 256"/>
                <a:gd name="T1" fmla="*/ 0 h 139"/>
                <a:gd name="T2" fmla="*/ 177 w 256"/>
                <a:gd name="T3" fmla="*/ 7 h 139"/>
                <a:gd name="T4" fmla="*/ 154 w 256"/>
                <a:gd name="T5" fmla="*/ 21 h 139"/>
                <a:gd name="T6" fmla="*/ 154 w 256"/>
                <a:gd name="T7" fmla="*/ 37 h 139"/>
                <a:gd name="T8" fmla="*/ 120 w 256"/>
                <a:gd name="T9" fmla="*/ 26 h 139"/>
                <a:gd name="T10" fmla="*/ 87 w 256"/>
                <a:gd name="T11" fmla="*/ 17 h 139"/>
                <a:gd name="T12" fmla="*/ 54 w 256"/>
                <a:gd name="T13" fmla="*/ 17 h 139"/>
                <a:gd name="T14" fmla="*/ 20 w 256"/>
                <a:gd name="T15" fmla="*/ 17 h 139"/>
                <a:gd name="T16" fmla="*/ 31 w 256"/>
                <a:gd name="T17" fmla="*/ 53 h 139"/>
                <a:gd name="T18" fmla="*/ 31 w 256"/>
                <a:gd name="T19" fmla="*/ 66 h 139"/>
                <a:gd name="T20" fmla="*/ 10 w 256"/>
                <a:gd name="T21" fmla="*/ 103 h 139"/>
                <a:gd name="T22" fmla="*/ 8 w 256"/>
                <a:gd name="T23" fmla="*/ 111 h 139"/>
                <a:gd name="T24" fmla="*/ 0 w 256"/>
                <a:gd name="T25" fmla="*/ 135 h 139"/>
                <a:gd name="T26" fmla="*/ 17 w 256"/>
                <a:gd name="T27" fmla="*/ 148 h 139"/>
                <a:gd name="T28" fmla="*/ 17 w 256"/>
                <a:gd name="T29" fmla="*/ 148 h 139"/>
                <a:gd name="T30" fmla="*/ 56 w 256"/>
                <a:gd name="T31" fmla="*/ 152 h 139"/>
                <a:gd name="T32" fmla="*/ 91 w 256"/>
                <a:gd name="T33" fmla="*/ 137 h 139"/>
                <a:gd name="T34" fmla="*/ 107 w 256"/>
                <a:gd name="T35" fmla="*/ 120 h 139"/>
                <a:gd name="T36" fmla="*/ 114 w 256"/>
                <a:gd name="T37" fmla="*/ 125 h 139"/>
                <a:gd name="T38" fmla="*/ 129 w 256"/>
                <a:gd name="T39" fmla="*/ 142 h 139"/>
                <a:gd name="T40" fmla="*/ 144 w 256"/>
                <a:gd name="T41" fmla="*/ 166 h 139"/>
                <a:gd name="T42" fmla="*/ 161 w 256"/>
                <a:gd name="T43" fmla="*/ 183 h 139"/>
                <a:gd name="T44" fmla="*/ 177 w 256"/>
                <a:gd name="T45" fmla="*/ 200 h 139"/>
                <a:gd name="T46" fmla="*/ 189 w 256"/>
                <a:gd name="T47" fmla="*/ 188 h 139"/>
                <a:gd name="T48" fmla="*/ 197 w 256"/>
                <a:gd name="T49" fmla="*/ 192 h 139"/>
                <a:gd name="T50" fmla="*/ 197 w 256"/>
                <a:gd name="T51" fmla="*/ 174 h 139"/>
                <a:gd name="T52" fmla="*/ 200 w 256"/>
                <a:gd name="T53" fmla="*/ 188 h 139"/>
                <a:gd name="T54" fmla="*/ 214 w 256"/>
                <a:gd name="T55" fmla="*/ 192 h 139"/>
                <a:gd name="T56" fmla="*/ 194 w 256"/>
                <a:gd name="T57" fmla="*/ 192 h 139"/>
                <a:gd name="T58" fmla="*/ 200 w 256"/>
                <a:gd name="T59" fmla="*/ 200 h 139"/>
                <a:gd name="T60" fmla="*/ 217 w 256"/>
                <a:gd name="T61" fmla="*/ 210 h 139"/>
                <a:gd name="T62" fmla="*/ 237 w 256"/>
                <a:gd name="T63" fmla="*/ 210 h 139"/>
                <a:gd name="T64" fmla="*/ 217 w 256"/>
                <a:gd name="T65" fmla="*/ 233 h 139"/>
                <a:gd name="T66" fmla="*/ 230 w 256"/>
                <a:gd name="T67" fmla="*/ 238 h 139"/>
                <a:gd name="T68" fmla="*/ 241 w 256"/>
                <a:gd name="T69" fmla="*/ 250 h 139"/>
                <a:gd name="T70" fmla="*/ 243 w 256"/>
                <a:gd name="T71" fmla="*/ 264 h 139"/>
                <a:gd name="T72" fmla="*/ 270 w 256"/>
                <a:gd name="T73" fmla="*/ 250 h 139"/>
                <a:gd name="T74" fmla="*/ 283 w 256"/>
                <a:gd name="T75" fmla="*/ 246 h 139"/>
                <a:gd name="T76" fmla="*/ 298 w 256"/>
                <a:gd name="T77" fmla="*/ 238 h 139"/>
                <a:gd name="T78" fmla="*/ 280 w 256"/>
                <a:gd name="T79" fmla="*/ 233 h 139"/>
                <a:gd name="T80" fmla="*/ 260 w 256"/>
                <a:gd name="T81" fmla="*/ 214 h 139"/>
                <a:gd name="T82" fmla="*/ 267 w 256"/>
                <a:gd name="T83" fmla="*/ 200 h 139"/>
                <a:gd name="T84" fmla="*/ 263 w 256"/>
                <a:gd name="T85" fmla="*/ 210 h 139"/>
                <a:gd name="T86" fmla="*/ 267 w 256"/>
                <a:gd name="T87" fmla="*/ 200 h 139"/>
                <a:gd name="T88" fmla="*/ 298 w 256"/>
                <a:gd name="T89" fmla="*/ 188 h 139"/>
                <a:gd name="T90" fmla="*/ 326 w 256"/>
                <a:gd name="T91" fmla="*/ 168 h 139"/>
                <a:gd name="T92" fmla="*/ 336 w 256"/>
                <a:gd name="T93" fmla="*/ 168 h 139"/>
                <a:gd name="T94" fmla="*/ 346 w 256"/>
                <a:gd name="T95" fmla="*/ 152 h 139"/>
                <a:gd name="T96" fmla="*/ 361 w 256"/>
                <a:gd name="T97" fmla="*/ 142 h 139"/>
                <a:gd name="T98" fmla="*/ 346 w 256"/>
                <a:gd name="T99" fmla="*/ 93 h 139"/>
                <a:gd name="T100" fmla="*/ 317 w 256"/>
                <a:gd name="T101" fmla="*/ 79 h 139"/>
                <a:gd name="T102" fmla="*/ 290 w 256"/>
                <a:gd name="T103" fmla="*/ 66 h 139"/>
                <a:gd name="T104" fmla="*/ 278 w 256"/>
                <a:gd name="T105" fmla="*/ 75 h 139"/>
                <a:gd name="T106" fmla="*/ 251 w 256"/>
                <a:gd name="T107" fmla="*/ 43 h 139"/>
                <a:gd name="T108" fmla="*/ 226 w 256"/>
                <a:gd name="T109" fmla="*/ 14 h 139"/>
                <a:gd name="T110" fmla="*/ 224 w 256"/>
                <a:gd name="T111" fmla="*/ 2 h 139"/>
                <a:gd name="T112" fmla="*/ 189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prstDash val="solid"/>
              <a:round/>
              <a:headEnd/>
              <a:tailEnd/>
            </a:ln>
          </p:spPr>
          <p:txBody>
            <a:bodyPr/>
            <a:lstStyle/>
            <a:p>
              <a:endParaRPr lang="en-US"/>
            </a:p>
          </p:txBody>
        </p:sp>
        <p:sp>
          <p:nvSpPr>
            <p:cNvPr id="3478" name="Freeform 5620"/>
            <p:cNvSpPr>
              <a:spLocks/>
            </p:cNvSpPr>
            <p:nvPr/>
          </p:nvSpPr>
          <p:spPr bwMode="auto">
            <a:xfrm>
              <a:off x="2808" y="1689"/>
              <a:ext cx="22" cy="30"/>
            </a:xfrm>
            <a:custGeom>
              <a:avLst/>
              <a:gdLst>
                <a:gd name="T0" fmla="*/ 17 w 19"/>
                <a:gd name="T1" fmla="*/ 0 h 30"/>
                <a:gd name="T2" fmla="*/ 14 w 19"/>
                <a:gd name="T3" fmla="*/ 0 h 30"/>
                <a:gd name="T4" fmla="*/ 10 w 19"/>
                <a:gd name="T5" fmla="*/ 0 h 30"/>
                <a:gd name="T6" fmla="*/ 7 w 19"/>
                <a:gd name="T7" fmla="*/ 7 h 30"/>
                <a:gd name="T8" fmla="*/ 2 w 19"/>
                <a:gd name="T9" fmla="*/ 7 h 30"/>
                <a:gd name="T10" fmla="*/ 7 w 19"/>
                <a:gd name="T11" fmla="*/ 15 h 30"/>
                <a:gd name="T12" fmla="*/ 2 w 19"/>
                <a:gd name="T13" fmla="*/ 15 h 30"/>
                <a:gd name="T14" fmla="*/ 0 w 19"/>
                <a:gd name="T15" fmla="*/ 19 h 30"/>
                <a:gd name="T16" fmla="*/ 17 w 19"/>
                <a:gd name="T17" fmla="*/ 28 h 30"/>
                <a:gd name="T18" fmla="*/ 25 w 19"/>
                <a:gd name="T19" fmla="*/ 30 h 30"/>
                <a:gd name="T20" fmla="*/ 29 w 19"/>
                <a:gd name="T21" fmla="*/ 15 h 30"/>
                <a:gd name="T22" fmla="*/ 23 w 19"/>
                <a:gd name="T23" fmla="*/ 8 h 30"/>
                <a:gd name="T24" fmla="*/ 17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prstDash val="solid"/>
              <a:round/>
              <a:headEnd/>
              <a:tailEnd/>
            </a:ln>
          </p:spPr>
          <p:txBody>
            <a:bodyPr/>
            <a:lstStyle/>
            <a:p>
              <a:endParaRPr lang="en-US"/>
            </a:p>
          </p:txBody>
        </p:sp>
        <p:sp>
          <p:nvSpPr>
            <p:cNvPr id="3479" name="Freeform 5621"/>
            <p:cNvSpPr>
              <a:spLocks/>
            </p:cNvSpPr>
            <p:nvPr/>
          </p:nvSpPr>
          <p:spPr bwMode="auto">
            <a:xfrm>
              <a:off x="535" y="1109"/>
              <a:ext cx="1146" cy="620"/>
            </a:xfrm>
            <a:custGeom>
              <a:avLst/>
              <a:gdLst>
                <a:gd name="T0" fmla="*/ 1104 w 1025"/>
                <a:gd name="T1" fmla="*/ 161 h 501"/>
                <a:gd name="T2" fmla="*/ 1167 w 1025"/>
                <a:gd name="T3" fmla="*/ 66 h 501"/>
                <a:gd name="T4" fmla="*/ 1052 w 1025"/>
                <a:gd name="T5" fmla="*/ 105 h 501"/>
                <a:gd name="T6" fmla="*/ 1005 w 1025"/>
                <a:gd name="T7" fmla="*/ 63 h 501"/>
                <a:gd name="T8" fmla="*/ 1003 w 1025"/>
                <a:gd name="T9" fmla="*/ 7 h 501"/>
                <a:gd name="T10" fmla="*/ 985 w 1025"/>
                <a:gd name="T11" fmla="*/ 77 h 501"/>
                <a:gd name="T12" fmla="*/ 912 w 1025"/>
                <a:gd name="T13" fmla="*/ 142 h 501"/>
                <a:gd name="T14" fmla="*/ 926 w 1025"/>
                <a:gd name="T15" fmla="*/ 105 h 501"/>
                <a:gd name="T16" fmla="*/ 869 w 1025"/>
                <a:gd name="T17" fmla="*/ 120 h 501"/>
                <a:gd name="T18" fmla="*/ 758 w 1025"/>
                <a:gd name="T19" fmla="*/ 103 h 501"/>
                <a:gd name="T20" fmla="*/ 709 w 1025"/>
                <a:gd name="T21" fmla="*/ 125 h 501"/>
                <a:gd name="T22" fmla="*/ 608 w 1025"/>
                <a:gd name="T23" fmla="*/ 89 h 501"/>
                <a:gd name="T24" fmla="*/ 479 w 1025"/>
                <a:gd name="T25" fmla="*/ 66 h 501"/>
                <a:gd name="T26" fmla="*/ 404 w 1025"/>
                <a:gd name="T27" fmla="*/ 53 h 501"/>
                <a:gd name="T28" fmla="*/ 177 w 1025"/>
                <a:gd name="T29" fmla="*/ 135 h 501"/>
                <a:gd name="T30" fmla="*/ 34 w 1025"/>
                <a:gd name="T31" fmla="*/ 359 h 501"/>
                <a:gd name="T32" fmla="*/ 104 w 1025"/>
                <a:gd name="T33" fmla="*/ 479 h 501"/>
                <a:gd name="T34" fmla="*/ 67 w 1025"/>
                <a:gd name="T35" fmla="*/ 523 h 501"/>
                <a:gd name="T36" fmla="*/ 89 w 1025"/>
                <a:gd name="T37" fmla="*/ 563 h 501"/>
                <a:gd name="T38" fmla="*/ 89 w 1025"/>
                <a:gd name="T39" fmla="*/ 608 h 501"/>
                <a:gd name="T40" fmla="*/ 53 w 1025"/>
                <a:gd name="T41" fmla="*/ 636 h 501"/>
                <a:gd name="T42" fmla="*/ 83 w 1025"/>
                <a:gd name="T43" fmla="*/ 647 h 501"/>
                <a:gd name="T44" fmla="*/ 98 w 1025"/>
                <a:gd name="T45" fmla="*/ 679 h 501"/>
                <a:gd name="T46" fmla="*/ 106 w 1025"/>
                <a:gd name="T47" fmla="*/ 703 h 501"/>
                <a:gd name="T48" fmla="*/ 378 w 1025"/>
                <a:gd name="T49" fmla="*/ 703 h 501"/>
                <a:gd name="T50" fmla="*/ 652 w 1025"/>
                <a:gd name="T51" fmla="*/ 694 h 501"/>
                <a:gd name="T52" fmla="*/ 809 w 1025"/>
                <a:gd name="T53" fmla="*/ 775 h 501"/>
                <a:gd name="T54" fmla="*/ 804 w 1025"/>
                <a:gd name="T55" fmla="*/ 936 h 501"/>
                <a:gd name="T56" fmla="*/ 968 w 1025"/>
                <a:gd name="T57" fmla="*/ 864 h 501"/>
                <a:gd name="T58" fmla="*/ 1140 w 1025"/>
                <a:gd name="T59" fmla="*/ 760 h 501"/>
                <a:gd name="T60" fmla="*/ 1207 w 1025"/>
                <a:gd name="T61" fmla="*/ 806 h 501"/>
                <a:gd name="T62" fmla="*/ 1172 w 1025"/>
                <a:gd name="T63" fmla="*/ 851 h 501"/>
                <a:gd name="T64" fmla="*/ 1273 w 1025"/>
                <a:gd name="T65" fmla="*/ 829 h 501"/>
                <a:gd name="T66" fmla="*/ 1204 w 1025"/>
                <a:gd name="T67" fmla="*/ 769 h 501"/>
                <a:gd name="T68" fmla="*/ 1240 w 1025"/>
                <a:gd name="T69" fmla="*/ 710 h 501"/>
                <a:gd name="T70" fmla="*/ 1125 w 1025"/>
                <a:gd name="T71" fmla="*/ 734 h 501"/>
                <a:gd name="T72" fmla="*/ 1363 w 1025"/>
                <a:gd name="T73" fmla="*/ 636 h 501"/>
                <a:gd name="T74" fmla="*/ 1432 w 1025"/>
                <a:gd name="T75" fmla="*/ 559 h 501"/>
                <a:gd name="T76" fmla="*/ 1360 w 1025"/>
                <a:gd name="T77" fmla="*/ 559 h 501"/>
                <a:gd name="T78" fmla="*/ 1373 w 1025"/>
                <a:gd name="T79" fmla="*/ 514 h 501"/>
                <a:gd name="T80" fmla="*/ 1365 w 1025"/>
                <a:gd name="T81" fmla="*/ 493 h 501"/>
                <a:gd name="T82" fmla="*/ 1346 w 1025"/>
                <a:gd name="T83" fmla="*/ 452 h 501"/>
                <a:gd name="T84" fmla="*/ 1346 w 1025"/>
                <a:gd name="T85" fmla="*/ 412 h 501"/>
                <a:gd name="T86" fmla="*/ 1343 w 1025"/>
                <a:gd name="T87" fmla="*/ 353 h 501"/>
                <a:gd name="T88" fmla="*/ 1313 w 1025"/>
                <a:gd name="T89" fmla="*/ 381 h 501"/>
                <a:gd name="T90" fmla="*/ 1250 w 1025"/>
                <a:gd name="T91" fmla="*/ 415 h 501"/>
                <a:gd name="T92" fmla="*/ 1243 w 1025"/>
                <a:gd name="T93" fmla="*/ 366 h 501"/>
                <a:gd name="T94" fmla="*/ 1230 w 1025"/>
                <a:gd name="T95" fmla="*/ 303 h 501"/>
                <a:gd name="T96" fmla="*/ 1127 w 1025"/>
                <a:gd name="T97" fmla="*/ 309 h 501"/>
                <a:gd name="T98" fmla="*/ 1076 w 1025"/>
                <a:gd name="T99" fmla="*/ 479 h 501"/>
                <a:gd name="T100" fmla="*/ 981 w 1025"/>
                <a:gd name="T101" fmla="*/ 618 h 501"/>
                <a:gd name="T102" fmla="*/ 949 w 1025"/>
                <a:gd name="T103" fmla="*/ 536 h 501"/>
                <a:gd name="T104" fmla="*/ 833 w 1025"/>
                <a:gd name="T105" fmla="*/ 438 h 501"/>
                <a:gd name="T106" fmla="*/ 794 w 1025"/>
                <a:gd name="T107" fmla="*/ 381 h 501"/>
                <a:gd name="T108" fmla="*/ 900 w 1025"/>
                <a:gd name="T109" fmla="*/ 266 h 501"/>
                <a:gd name="T110" fmla="*/ 954 w 1025"/>
                <a:gd name="T111" fmla="*/ 233 h 501"/>
                <a:gd name="T112" fmla="*/ 1005 w 1025"/>
                <a:gd name="T113" fmla="*/ 184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solidFill>
              <a:srgbClr val="E1E1E1"/>
            </a:solidFill>
            <a:ln w="3175">
              <a:solidFill>
                <a:srgbClr val="000000"/>
              </a:solidFill>
              <a:prstDash val="solid"/>
              <a:round/>
              <a:headEnd/>
              <a:tailEnd/>
            </a:ln>
          </p:spPr>
          <p:txBody>
            <a:bodyPr/>
            <a:lstStyle/>
            <a:p>
              <a:endParaRPr lang="en-US"/>
            </a:p>
          </p:txBody>
        </p:sp>
        <p:sp>
          <p:nvSpPr>
            <p:cNvPr id="3480" name="Freeform 5622"/>
            <p:cNvSpPr>
              <a:spLocks/>
            </p:cNvSpPr>
            <p:nvPr/>
          </p:nvSpPr>
          <p:spPr bwMode="auto">
            <a:xfrm>
              <a:off x="1396" y="1076"/>
              <a:ext cx="313" cy="226"/>
            </a:xfrm>
            <a:custGeom>
              <a:avLst/>
              <a:gdLst>
                <a:gd name="T0" fmla="*/ 285 w 280"/>
                <a:gd name="T1" fmla="*/ 81 h 182"/>
                <a:gd name="T2" fmla="*/ 272 w 280"/>
                <a:gd name="T3" fmla="*/ 63 h 182"/>
                <a:gd name="T4" fmla="*/ 256 w 280"/>
                <a:gd name="T5" fmla="*/ 63 h 182"/>
                <a:gd name="T6" fmla="*/ 229 w 280"/>
                <a:gd name="T7" fmla="*/ 71 h 182"/>
                <a:gd name="T8" fmla="*/ 235 w 280"/>
                <a:gd name="T9" fmla="*/ 50 h 182"/>
                <a:gd name="T10" fmla="*/ 246 w 280"/>
                <a:gd name="T11" fmla="*/ 45 h 182"/>
                <a:gd name="T12" fmla="*/ 187 w 280"/>
                <a:gd name="T13" fmla="*/ 45 h 182"/>
                <a:gd name="T14" fmla="*/ 179 w 280"/>
                <a:gd name="T15" fmla="*/ 50 h 182"/>
                <a:gd name="T16" fmla="*/ 169 w 280"/>
                <a:gd name="T17" fmla="*/ 45 h 182"/>
                <a:gd name="T18" fmla="*/ 152 w 280"/>
                <a:gd name="T19" fmla="*/ 45 h 182"/>
                <a:gd name="T20" fmla="*/ 130 w 280"/>
                <a:gd name="T21" fmla="*/ 14 h 182"/>
                <a:gd name="T22" fmla="*/ 104 w 280"/>
                <a:gd name="T23" fmla="*/ 21 h 182"/>
                <a:gd name="T24" fmla="*/ 96 w 280"/>
                <a:gd name="T25" fmla="*/ 40 h 182"/>
                <a:gd name="T26" fmla="*/ 86 w 280"/>
                <a:gd name="T27" fmla="*/ 66 h 182"/>
                <a:gd name="T28" fmla="*/ 63 w 280"/>
                <a:gd name="T29" fmla="*/ 50 h 182"/>
                <a:gd name="T30" fmla="*/ 34 w 280"/>
                <a:gd name="T31" fmla="*/ 26 h 182"/>
                <a:gd name="T32" fmla="*/ 8 w 280"/>
                <a:gd name="T33" fmla="*/ 94 h 182"/>
                <a:gd name="T34" fmla="*/ 44 w 280"/>
                <a:gd name="T35" fmla="*/ 103 h 182"/>
                <a:gd name="T36" fmla="*/ 106 w 280"/>
                <a:gd name="T37" fmla="*/ 103 h 182"/>
                <a:gd name="T38" fmla="*/ 159 w 280"/>
                <a:gd name="T39" fmla="*/ 94 h 182"/>
                <a:gd name="T40" fmla="*/ 177 w 280"/>
                <a:gd name="T41" fmla="*/ 117 h 182"/>
                <a:gd name="T42" fmla="*/ 169 w 280"/>
                <a:gd name="T43" fmla="*/ 143 h 182"/>
                <a:gd name="T44" fmla="*/ 212 w 280"/>
                <a:gd name="T45" fmla="*/ 143 h 182"/>
                <a:gd name="T46" fmla="*/ 202 w 280"/>
                <a:gd name="T47" fmla="*/ 204 h 182"/>
                <a:gd name="T48" fmla="*/ 246 w 280"/>
                <a:gd name="T49" fmla="*/ 216 h 182"/>
                <a:gd name="T50" fmla="*/ 189 w 280"/>
                <a:gd name="T51" fmla="*/ 206 h 182"/>
                <a:gd name="T52" fmla="*/ 135 w 280"/>
                <a:gd name="T53" fmla="*/ 253 h 182"/>
                <a:gd name="T54" fmla="*/ 86 w 280"/>
                <a:gd name="T55" fmla="*/ 267 h 182"/>
                <a:gd name="T56" fmla="*/ 142 w 280"/>
                <a:gd name="T57" fmla="*/ 267 h 182"/>
                <a:gd name="T58" fmla="*/ 162 w 280"/>
                <a:gd name="T59" fmla="*/ 267 h 182"/>
                <a:gd name="T60" fmla="*/ 177 w 280"/>
                <a:gd name="T61" fmla="*/ 293 h 182"/>
                <a:gd name="T62" fmla="*/ 205 w 280"/>
                <a:gd name="T63" fmla="*/ 325 h 182"/>
                <a:gd name="T64" fmla="*/ 246 w 280"/>
                <a:gd name="T65" fmla="*/ 312 h 182"/>
                <a:gd name="T66" fmla="*/ 262 w 280"/>
                <a:gd name="T67" fmla="*/ 312 h 182"/>
                <a:gd name="T68" fmla="*/ 285 w 280"/>
                <a:gd name="T69" fmla="*/ 325 h 182"/>
                <a:gd name="T70" fmla="*/ 301 w 280"/>
                <a:gd name="T71" fmla="*/ 299 h 182"/>
                <a:gd name="T72" fmla="*/ 297 w 280"/>
                <a:gd name="T73" fmla="*/ 276 h 182"/>
                <a:gd name="T74" fmla="*/ 287 w 280"/>
                <a:gd name="T75" fmla="*/ 262 h 182"/>
                <a:gd name="T76" fmla="*/ 277 w 280"/>
                <a:gd name="T77" fmla="*/ 248 h 182"/>
                <a:gd name="T78" fmla="*/ 272 w 280"/>
                <a:gd name="T79" fmla="*/ 230 h 182"/>
                <a:gd name="T80" fmla="*/ 285 w 280"/>
                <a:gd name="T81" fmla="*/ 221 h 182"/>
                <a:gd name="T82" fmla="*/ 301 w 280"/>
                <a:gd name="T83" fmla="*/ 206 h 182"/>
                <a:gd name="T84" fmla="*/ 339 w 280"/>
                <a:gd name="T85" fmla="*/ 212 h 182"/>
                <a:gd name="T86" fmla="*/ 311 w 280"/>
                <a:gd name="T87" fmla="*/ 238 h 182"/>
                <a:gd name="T88" fmla="*/ 329 w 280"/>
                <a:gd name="T89" fmla="*/ 248 h 182"/>
                <a:gd name="T90" fmla="*/ 354 w 280"/>
                <a:gd name="T91" fmla="*/ 236 h 182"/>
                <a:gd name="T92" fmla="*/ 370 w 280"/>
                <a:gd name="T93" fmla="*/ 221 h 182"/>
                <a:gd name="T94" fmla="*/ 383 w 280"/>
                <a:gd name="T95" fmla="*/ 206 h 182"/>
                <a:gd name="T96" fmla="*/ 374 w 280"/>
                <a:gd name="T97" fmla="*/ 204 h 182"/>
                <a:gd name="T98" fmla="*/ 354 w 280"/>
                <a:gd name="T99" fmla="*/ 199 h 182"/>
                <a:gd name="T100" fmla="*/ 354 w 280"/>
                <a:gd name="T101" fmla="*/ 185 h 182"/>
                <a:gd name="T102" fmla="*/ 354 w 280"/>
                <a:gd name="T103" fmla="*/ 180 h 182"/>
                <a:gd name="T104" fmla="*/ 343 w 280"/>
                <a:gd name="T105" fmla="*/ 164 h 182"/>
                <a:gd name="T106" fmla="*/ 331 w 280"/>
                <a:gd name="T107" fmla="*/ 164 h 182"/>
                <a:gd name="T108" fmla="*/ 311 w 280"/>
                <a:gd name="T109" fmla="*/ 158 h 182"/>
                <a:gd name="T110" fmla="*/ 305 w 280"/>
                <a:gd name="T111" fmla="*/ 143 h 182"/>
                <a:gd name="T112" fmla="*/ 315 w 280"/>
                <a:gd name="T113" fmla="*/ 135 h 182"/>
                <a:gd name="T114" fmla="*/ 311 w 280"/>
                <a:gd name="T115" fmla="*/ 127 h 182"/>
                <a:gd name="T116" fmla="*/ 287 w 280"/>
                <a:gd name="T117" fmla="*/ 117 h 182"/>
                <a:gd name="T118" fmla="*/ 285 w 280"/>
                <a:gd name="T119" fmla="*/ 117 h 182"/>
                <a:gd name="T120" fmla="*/ 305 w 280"/>
                <a:gd name="T121" fmla="*/ 89 h 182"/>
                <a:gd name="T122" fmla="*/ 268 w 280"/>
                <a:gd name="T123" fmla="*/ 103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solidFill>
              <a:srgbClr val="E1E1E1"/>
            </a:solidFill>
            <a:ln w="3175">
              <a:solidFill>
                <a:srgbClr val="000000"/>
              </a:solidFill>
              <a:prstDash val="solid"/>
              <a:round/>
              <a:headEnd/>
              <a:tailEnd/>
            </a:ln>
          </p:spPr>
          <p:txBody>
            <a:bodyPr/>
            <a:lstStyle/>
            <a:p>
              <a:endParaRPr lang="en-US"/>
            </a:p>
          </p:txBody>
        </p:sp>
        <p:sp>
          <p:nvSpPr>
            <p:cNvPr id="3481" name="Freeform 5623"/>
            <p:cNvSpPr>
              <a:spLocks/>
            </p:cNvSpPr>
            <p:nvPr/>
          </p:nvSpPr>
          <p:spPr bwMode="auto">
            <a:xfrm>
              <a:off x="1489" y="935"/>
              <a:ext cx="382" cy="97"/>
            </a:xfrm>
            <a:custGeom>
              <a:avLst/>
              <a:gdLst>
                <a:gd name="T0" fmla="*/ 119 w 341"/>
                <a:gd name="T1" fmla="*/ 109 h 78"/>
                <a:gd name="T2" fmla="*/ 86 w 341"/>
                <a:gd name="T3" fmla="*/ 123 h 78"/>
                <a:gd name="T4" fmla="*/ 71 w 341"/>
                <a:gd name="T5" fmla="*/ 109 h 78"/>
                <a:gd name="T6" fmla="*/ 86 w 341"/>
                <a:gd name="T7" fmla="*/ 106 h 78"/>
                <a:gd name="T8" fmla="*/ 56 w 341"/>
                <a:gd name="T9" fmla="*/ 96 h 78"/>
                <a:gd name="T10" fmla="*/ 131 w 341"/>
                <a:gd name="T11" fmla="*/ 87 h 78"/>
                <a:gd name="T12" fmla="*/ 96 w 341"/>
                <a:gd name="T13" fmla="*/ 61 h 78"/>
                <a:gd name="T14" fmla="*/ 143 w 341"/>
                <a:gd name="T15" fmla="*/ 61 h 78"/>
                <a:gd name="T16" fmla="*/ 164 w 341"/>
                <a:gd name="T17" fmla="*/ 63 h 78"/>
                <a:gd name="T18" fmla="*/ 150 w 341"/>
                <a:gd name="T19" fmla="*/ 55 h 78"/>
                <a:gd name="T20" fmla="*/ 220 w 341"/>
                <a:gd name="T21" fmla="*/ 40 h 78"/>
                <a:gd name="T22" fmla="*/ 253 w 341"/>
                <a:gd name="T23" fmla="*/ 32 h 78"/>
                <a:gd name="T24" fmla="*/ 184 w 341"/>
                <a:gd name="T25" fmla="*/ 40 h 78"/>
                <a:gd name="T26" fmla="*/ 106 w 341"/>
                <a:gd name="T27" fmla="*/ 46 h 78"/>
                <a:gd name="T28" fmla="*/ 170 w 341"/>
                <a:gd name="T29" fmla="*/ 37 h 78"/>
                <a:gd name="T30" fmla="*/ 96 w 341"/>
                <a:gd name="T31" fmla="*/ 50 h 78"/>
                <a:gd name="T32" fmla="*/ 73 w 341"/>
                <a:gd name="T33" fmla="*/ 40 h 78"/>
                <a:gd name="T34" fmla="*/ 143 w 341"/>
                <a:gd name="T35" fmla="*/ 37 h 78"/>
                <a:gd name="T36" fmla="*/ 71 w 341"/>
                <a:gd name="T37" fmla="*/ 37 h 78"/>
                <a:gd name="T38" fmla="*/ 117 w 341"/>
                <a:gd name="T39" fmla="*/ 26 h 78"/>
                <a:gd name="T40" fmla="*/ 60 w 341"/>
                <a:gd name="T41" fmla="*/ 26 h 78"/>
                <a:gd name="T42" fmla="*/ 137 w 341"/>
                <a:gd name="T43" fmla="*/ 14 h 78"/>
                <a:gd name="T44" fmla="*/ 230 w 341"/>
                <a:gd name="T45" fmla="*/ 24 h 78"/>
                <a:gd name="T46" fmla="*/ 220 w 341"/>
                <a:gd name="T47" fmla="*/ 2 h 78"/>
                <a:gd name="T48" fmla="*/ 292 w 341"/>
                <a:gd name="T49" fmla="*/ 2 h 78"/>
                <a:gd name="T50" fmla="*/ 272 w 341"/>
                <a:gd name="T51" fmla="*/ 0 h 78"/>
                <a:gd name="T52" fmla="*/ 376 w 341"/>
                <a:gd name="T53" fmla="*/ 2 h 78"/>
                <a:gd name="T54" fmla="*/ 479 w 341"/>
                <a:gd name="T55" fmla="*/ 14 h 78"/>
                <a:gd name="T56" fmla="*/ 413 w 341"/>
                <a:gd name="T57" fmla="*/ 26 h 78"/>
                <a:gd name="T58" fmla="*/ 343 w 341"/>
                <a:gd name="T59" fmla="*/ 37 h 78"/>
                <a:gd name="T60" fmla="*/ 423 w 341"/>
                <a:gd name="T61" fmla="*/ 26 h 78"/>
                <a:gd name="T62" fmla="*/ 351 w 341"/>
                <a:gd name="T63" fmla="*/ 50 h 78"/>
                <a:gd name="T64" fmla="*/ 272 w 341"/>
                <a:gd name="T65" fmla="*/ 70 h 78"/>
                <a:gd name="T66" fmla="*/ 207 w 341"/>
                <a:gd name="T67" fmla="*/ 77 h 78"/>
                <a:gd name="T68" fmla="*/ 246 w 341"/>
                <a:gd name="T69" fmla="*/ 87 h 78"/>
                <a:gd name="T70" fmla="*/ 189 w 341"/>
                <a:gd name="T71" fmla="*/ 90 h 78"/>
                <a:gd name="T72" fmla="*/ 236 w 341"/>
                <a:gd name="T73" fmla="*/ 96 h 78"/>
                <a:gd name="T74" fmla="*/ 174 w 341"/>
                <a:gd name="T75" fmla="*/ 109 h 78"/>
                <a:gd name="T76" fmla="*/ 170 w 341"/>
                <a:gd name="T77" fmla="*/ 127 h 78"/>
                <a:gd name="T78" fmla="*/ 119 w 341"/>
                <a:gd name="T79" fmla="*/ 127 h 78"/>
                <a:gd name="T80" fmla="*/ 160 w 341"/>
                <a:gd name="T81" fmla="*/ 147 h 78"/>
                <a:gd name="T82" fmla="*/ 109 w 341"/>
                <a:gd name="T83" fmla="*/ 150 h 78"/>
                <a:gd name="T84" fmla="*/ 54 w 341"/>
                <a:gd name="T85" fmla="*/ 150 h 78"/>
                <a:gd name="T86" fmla="*/ 0 w 341"/>
                <a:gd name="T87" fmla="*/ 147 h 78"/>
                <a:gd name="T88" fmla="*/ 36 w 341"/>
                <a:gd name="T89" fmla="*/ 133 h 78"/>
                <a:gd name="T90" fmla="*/ 31 w 341"/>
                <a:gd name="T91" fmla="*/ 119 h 78"/>
                <a:gd name="T92" fmla="*/ 86 w 341"/>
                <a:gd name="T93" fmla="*/ 127 h 78"/>
                <a:gd name="T94" fmla="*/ 119 w 341"/>
                <a:gd name="T95" fmla="*/ 109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solidFill>
              <a:srgbClr val="E1E1E1"/>
            </a:solidFill>
            <a:ln w="3175">
              <a:solidFill>
                <a:srgbClr val="000000"/>
              </a:solidFill>
              <a:prstDash val="solid"/>
              <a:round/>
              <a:headEnd/>
              <a:tailEnd/>
            </a:ln>
          </p:spPr>
          <p:txBody>
            <a:bodyPr/>
            <a:lstStyle/>
            <a:p>
              <a:endParaRPr lang="en-US"/>
            </a:p>
          </p:txBody>
        </p:sp>
        <p:sp>
          <p:nvSpPr>
            <p:cNvPr id="3482" name="Freeform 5624"/>
            <p:cNvSpPr>
              <a:spLocks/>
            </p:cNvSpPr>
            <p:nvPr/>
          </p:nvSpPr>
          <p:spPr bwMode="auto">
            <a:xfrm>
              <a:off x="1027" y="1085"/>
              <a:ext cx="212" cy="88"/>
            </a:xfrm>
            <a:custGeom>
              <a:avLst/>
              <a:gdLst>
                <a:gd name="T0" fmla="*/ 171 w 190"/>
                <a:gd name="T1" fmla="*/ 121 h 71"/>
                <a:gd name="T2" fmla="*/ 165 w 190"/>
                <a:gd name="T3" fmla="*/ 112 h 71"/>
                <a:gd name="T4" fmla="*/ 158 w 190"/>
                <a:gd name="T5" fmla="*/ 112 h 71"/>
                <a:gd name="T6" fmla="*/ 129 w 190"/>
                <a:gd name="T7" fmla="*/ 121 h 71"/>
                <a:gd name="T8" fmla="*/ 86 w 190"/>
                <a:gd name="T9" fmla="*/ 129 h 71"/>
                <a:gd name="T10" fmla="*/ 40 w 190"/>
                <a:gd name="T11" fmla="*/ 135 h 71"/>
                <a:gd name="T12" fmla="*/ 40 w 190"/>
                <a:gd name="T13" fmla="*/ 121 h 71"/>
                <a:gd name="T14" fmla="*/ 0 w 190"/>
                <a:gd name="T15" fmla="*/ 103 h 71"/>
                <a:gd name="T16" fmla="*/ 10 w 190"/>
                <a:gd name="T17" fmla="*/ 89 h 71"/>
                <a:gd name="T18" fmla="*/ 57 w 190"/>
                <a:gd name="T19" fmla="*/ 86 h 71"/>
                <a:gd name="T20" fmla="*/ 104 w 190"/>
                <a:gd name="T21" fmla="*/ 79 h 71"/>
                <a:gd name="T22" fmla="*/ 60 w 190"/>
                <a:gd name="T23" fmla="*/ 77 h 71"/>
                <a:gd name="T24" fmla="*/ 13 w 190"/>
                <a:gd name="T25" fmla="*/ 72 h 71"/>
                <a:gd name="T26" fmla="*/ 10 w 190"/>
                <a:gd name="T27" fmla="*/ 66 h 71"/>
                <a:gd name="T28" fmla="*/ 69 w 190"/>
                <a:gd name="T29" fmla="*/ 50 h 71"/>
                <a:gd name="T30" fmla="*/ 23 w 190"/>
                <a:gd name="T31" fmla="*/ 53 h 71"/>
                <a:gd name="T32" fmla="*/ 36 w 190"/>
                <a:gd name="T33" fmla="*/ 45 h 71"/>
                <a:gd name="T34" fmla="*/ 13 w 190"/>
                <a:gd name="T35" fmla="*/ 45 h 71"/>
                <a:gd name="T36" fmla="*/ 46 w 190"/>
                <a:gd name="T37" fmla="*/ 31 h 71"/>
                <a:gd name="T38" fmla="*/ 44 w 190"/>
                <a:gd name="T39" fmla="*/ 24 h 71"/>
                <a:gd name="T40" fmla="*/ 86 w 190"/>
                <a:gd name="T41" fmla="*/ 14 h 71"/>
                <a:gd name="T42" fmla="*/ 122 w 190"/>
                <a:gd name="T43" fmla="*/ 0 h 71"/>
                <a:gd name="T44" fmla="*/ 129 w 190"/>
                <a:gd name="T45" fmla="*/ 7 h 71"/>
                <a:gd name="T46" fmla="*/ 106 w 190"/>
                <a:gd name="T47" fmla="*/ 24 h 71"/>
                <a:gd name="T48" fmla="*/ 122 w 190"/>
                <a:gd name="T49" fmla="*/ 17 h 71"/>
                <a:gd name="T50" fmla="*/ 139 w 190"/>
                <a:gd name="T51" fmla="*/ 7 h 71"/>
                <a:gd name="T52" fmla="*/ 154 w 190"/>
                <a:gd name="T53" fmla="*/ 24 h 71"/>
                <a:gd name="T54" fmla="*/ 144 w 190"/>
                <a:gd name="T55" fmla="*/ 31 h 71"/>
                <a:gd name="T56" fmla="*/ 152 w 190"/>
                <a:gd name="T57" fmla="*/ 26 h 71"/>
                <a:gd name="T58" fmla="*/ 171 w 190"/>
                <a:gd name="T59" fmla="*/ 24 h 71"/>
                <a:gd name="T60" fmla="*/ 175 w 190"/>
                <a:gd name="T61" fmla="*/ 17 h 71"/>
                <a:gd name="T62" fmla="*/ 179 w 190"/>
                <a:gd name="T63" fmla="*/ 7 h 71"/>
                <a:gd name="T64" fmla="*/ 194 w 190"/>
                <a:gd name="T65" fmla="*/ 24 h 71"/>
                <a:gd name="T66" fmla="*/ 184 w 190"/>
                <a:gd name="T67" fmla="*/ 45 h 71"/>
                <a:gd name="T68" fmla="*/ 202 w 190"/>
                <a:gd name="T69" fmla="*/ 37 h 71"/>
                <a:gd name="T70" fmla="*/ 216 w 190"/>
                <a:gd name="T71" fmla="*/ 2 h 71"/>
                <a:gd name="T72" fmla="*/ 243 w 190"/>
                <a:gd name="T73" fmla="*/ 2 h 71"/>
                <a:gd name="T74" fmla="*/ 248 w 190"/>
                <a:gd name="T75" fmla="*/ 24 h 71"/>
                <a:gd name="T76" fmla="*/ 230 w 190"/>
                <a:gd name="T77" fmla="*/ 57 h 71"/>
                <a:gd name="T78" fmla="*/ 233 w 190"/>
                <a:gd name="T79" fmla="*/ 77 h 71"/>
                <a:gd name="T80" fmla="*/ 238 w 190"/>
                <a:gd name="T81" fmla="*/ 77 h 71"/>
                <a:gd name="T82" fmla="*/ 264 w 190"/>
                <a:gd name="T83" fmla="*/ 89 h 71"/>
                <a:gd name="T84" fmla="*/ 260 w 190"/>
                <a:gd name="T85" fmla="*/ 94 h 71"/>
                <a:gd name="T86" fmla="*/ 250 w 190"/>
                <a:gd name="T87" fmla="*/ 103 h 71"/>
                <a:gd name="T88" fmla="*/ 250 w 190"/>
                <a:gd name="T89" fmla="*/ 94 h 71"/>
                <a:gd name="T90" fmla="*/ 240 w 190"/>
                <a:gd name="T91" fmla="*/ 98 h 71"/>
                <a:gd name="T92" fmla="*/ 233 w 190"/>
                <a:gd name="T93" fmla="*/ 98 h 71"/>
                <a:gd name="T94" fmla="*/ 220 w 190"/>
                <a:gd name="T95" fmla="*/ 103 h 71"/>
                <a:gd name="T96" fmla="*/ 216 w 190"/>
                <a:gd name="T97" fmla="*/ 103 h 71"/>
                <a:gd name="T98" fmla="*/ 212 w 190"/>
                <a:gd name="T99" fmla="*/ 121 h 71"/>
                <a:gd name="T100" fmla="*/ 233 w 190"/>
                <a:gd name="T101" fmla="*/ 107 h 71"/>
                <a:gd name="T102" fmla="*/ 233 w 190"/>
                <a:gd name="T103" fmla="*/ 112 h 71"/>
                <a:gd name="T104" fmla="*/ 220 w 190"/>
                <a:gd name="T105" fmla="*/ 121 h 71"/>
                <a:gd name="T106" fmla="*/ 171 w 190"/>
                <a:gd name="T107" fmla="*/ 121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solidFill>
              <a:srgbClr val="E1E1E1"/>
            </a:solidFill>
            <a:ln w="3175">
              <a:solidFill>
                <a:srgbClr val="000000"/>
              </a:solidFill>
              <a:prstDash val="solid"/>
              <a:round/>
              <a:headEnd/>
              <a:tailEnd/>
            </a:ln>
          </p:spPr>
          <p:txBody>
            <a:bodyPr/>
            <a:lstStyle/>
            <a:p>
              <a:endParaRPr lang="en-US"/>
            </a:p>
          </p:txBody>
        </p:sp>
        <p:sp>
          <p:nvSpPr>
            <p:cNvPr id="3483" name="Freeform 5625"/>
            <p:cNvSpPr>
              <a:spLocks/>
            </p:cNvSpPr>
            <p:nvPr/>
          </p:nvSpPr>
          <p:spPr bwMode="auto">
            <a:xfrm>
              <a:off x="967" y="1064"/>
              <a:ext cx="152" cy="62"/>
            </a:xfrm>
            <a:custGeom>
              <a:avLst/>
              <a:gdLst>
                <a:gd name="T0" fmla="*/ 83 w 137"/>
                <a:gd name="T1" fmla="*/ 63 h 50"/>
                <a:gd name="T2" fmla="*/ 54 w 137"/>
                <a:gd name="T3" fmla="*/ 86 h 50"/>
                <a:gd name="T4" fmla="*/ 12 w 137"/>
                <a:gd name="T5" fmla="*/ 95 h 50"/>
                <a:gd name="T6" fmla="*/ 8 w 137"/>
                <a:gd name="T7" fmla="*/ 77 h 50"/>
                <a:gd name="T8" fmla="*/ 0 w 137"/>
                <a:gd name="T9" fmla="*/ 69 h 50"/>
                <a:gd name="T10" fmla="*/ 26 w 137"/>
                <a:gd name="T11" fmla="*/ 50 h 50"/>
                <a:gd name="T12" fmla="*/ 36 w 137"/>
                <a:gd name="T13" fmla="*/ 40 h 50"/>
                <a:gd name="T14" fmla="*/ 68 w 137"/>
                <a:gd name="T15" fmla="*/ 19 h 50"/>
                <a:gd name="T16" fmla="*/ 68 w 137"/>
                <a:gd name="T17" fmla="*/ 6 h 50"/>
                <a:gd name="T18" fmla="*/ 125 w 137"/>
                <a:gd name="T19" fmla="*/ 0 h 50"/>
                <a:gd name="T20" fmla="*/ 139 w 137"/>
                <a:gd name="T21" fmla="*/ 9 h 50"/>
                <a:gd name="T22" fmla="*/ 142 w 137"/>
                <a:gd name="T23" fmla="*/ 14 h 50"/>
                <a:gd name="T24" fmla="*/ 175 w 137"/>
                <a:gd name="T25" fmla="*/ 9 h 50"/>
                <a:gd name="T26" fmla="*/ 188 w 137"/>
                <a:gd name="T27" fmla="*/ 26 h 50"/>
                <a:gd name="T28" fmla="*/ 145 w 137"/>
                <a:gd name="T29" fmla="*/ 46 h 50"/>
                <a:gd name="T30" fmla="*/ 103 w 137"/>
                <a:gd name="T31" fmla="*/ 58 h 50"/>
                <a:gd name="T32" fmla="*/ 83 w 137"/>
                <a:gd name="T33" fmla="*/ 63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solidFill>
              <a:srgbClr val="E1E1E1"/>
            </a:solidFill>
            <a:ln w="3175">
              <a:solidFill>
                <a:srgbClr val="000000"/>
              </a:solidFill>
              <a:prstDash val="solid"/>
              <a:round/>
              <a:headEnd/>
              <a:tailEnd/>
            </a:ln>
          </p:spPr>
          <p:txBody>
            <a:bodyPr/>
            <a:lstStyle/>
            <a:p>
              <a:endParaRPr lang="en-US"/>
            </a:p>
          </p:txBody>
        </p:sp>
        <p:sp>
          <p:nvSpPr>
            <p:cNvPr id="3484" name="Freeform 5626"/>
            <p:cNvSpPr>
              <a:spLocks/>
            </p:cNvSpPr>
            <p:nvPr/>
          </p:nvSpPr>
          <p:spPr bwMode="auto">
            <a:xfrm>
              <a:off x="1596" y="1514"/>
              <a:ext cx="102" cy="106"/>
            </a:xfrm>
            <a:custGeom>
              <a:avLst/>
              <a:gdLst>
                <a:gd name="T0" fmla="*/ 64 w 92"/>
                <a:gd name="T1" fmla="*/ 133 h 85"/>
                <a:gd name="T2" fmla="*/ 64 w 92"/>
                <a:gd name="T3" fmla="*/ 125 h 85"/>
                <a:gd name="T4" fmla="*/ 29 w 92"/>
                <a:gd name="T5" fmla="*/ 133 h 85"/>
                <a:gd name="T6" fmla="*/ 0 w 92"/>
                <a:gd name="T7" fmla="*/ 127 h 85"/>
                <a:gd name="T8" fmla="*/ 8 w 92"/>
                <a:gd name="T9" fmla="*/ 115 h 85"/>
                <a:gd name="T10" fmla="*/ 22 w 92"/>
                <a:gd name="T11" fmla="*/ 101 h 85"/>
                <a:gd name="T12" fmla="*/ 8 w 92"/>
                <a:gd name="T13" fmla="*/ 101 h 85"/>
                <a:gd name="T14" fmla="*/ 12 w 92"/>
                <a:gd name="T15" fmla="*/ 96 h 85"/>
                <a:gd name="T16" fmla="*/ 29 w 92"/>
                <a:gd name="T17" fmla="*/ 84 h 85"/>
                <a:gd name="T18" fmla="*/ 33 w 92"/>
                <a:gd name="T19" fmla="*/ 84 h 85"/>
                <a:gd name="T20" fmla="*/ 35 w 92"/>
                <a:gd name="T21" fmla="*/ 74 h 85"/>
                <a:gd name="T22" fmla="*/ 33 w 92"/>
                <a:gd name="T23" fmla="*/ 74 h 85"/>
                <a:gd name="T24" fmla="*/ 38 w 92"/>
                <a:gd name="T25" fmla="*/ 70 h 85"/>
                <a:gd name="T26" fmla="*/ 61 w 92"/>
                <a:gd name="T27" fmla="*/ 26 h 85"/>
                <a:gd name="T28" fmla="*/ 80 w 92"/>
                <a:gd name="T29" fmla="*/ 6 h 85"/>
                <a:gd name="T30" fmla="*/ 90 w 92"/>
                <a:gd name="T31" fmla="*/ 0 h 85"/>
                <a:gd name="T32" fmla="*/ 100 w 92"/>
                <a:gd name="T33" fmla="*/ 0 h 85"/>
                <a:gd name="T34" fmla="*/ 88 w 92"/>
                <a:gd name="T35" fmla="*/ 9 h 85"/>
                <a:gd name="T36" fmla="*/ 88 w 92"/>
                <a:gd name="T37" fmla="*/ 14 h 85"/>
                <a:gd name="T38" fmla="*/ 80 w 92"/>
                <a:gd name="T39" fmla="*/ 26 h 85"/>
                <a:gd name="T40" fmla="*/ 58 w 92"/>
                <a:gd name="T41" fmla="*/ 70 h 85"/>
                <a:gd name="T42" fmla="*/ 78 w 92"/>
                <a:gd name="T43" fmla="*/ 46 h 85"/>
                <a:gd name="T44" fmla="*/ 71 w 92"/>
                <a:gd name="T45" fmla="*/ 50 h 85"/>
                <a:gd name="T46" fmla="*/ 88 w 92"/>
                <a:gd name="T47" fmla="*/ 50 h 85"/>
                <a:gd name="T48" fmla="*/ 74 w 92"/>
                <a:gd name="T49" fmla="*/ 61 h 85"/>
                <a:gd name="T50" fmla="*/ 74 w 92"/>
                <a:gd name="T51" fmla="*/ 70 h 85"/>
                <a:gd name="T52" fmla="*/ 88 w 92"/>
                <a:gd name="T53" fmla="*/ 74 h 85"/>
                <a:gd name="T54" fmla="*/ 83 w 92"/>
                <a:gd name="T55" fmla="*/ 77 h 85"/>
                <a:gd name="T56" fmla="*/ 103 w 92"/>
                <a:gd name="T57" fmla="*/ 70 h 85"/>
                <a:gd name="T58" fmla="*/ 100 w 92"/>
                <a:gd name="T59" fmla="*/ 74 h 85"/>
                <a:gd name="T60" fmla="*/ 118 w 92"/>
                <a:gd name="T61" fmla="*/ 74 h 85"/>
                <a:gd name="T62" fmla="*/ 105 w 92"/>
                <a:gd name="T63" fmla="*/ 92 h 85"/>
                <a:gd name="T64" fmla="*/ 110 w 92"/>
                <a:gd name="T65" fmla="*/ 96 h 85"/>
                <a:gd name="T66" fmla="*/ 103 w 92"/>
                <a:gd name="T67" fmla="*/ 107 h 85"/>
                <a:gd name="T68" fmla="*/ 125 w 92"/>
                <a:gd name="T69" fmla="*/ 96 h 85"/>
                <a:gd name="T70" fmla="*/ 103 w 92"/>
                <a:gd name="T71" fmla="*/ 115 h 85"/>
                <a:gd name="T72" fmla="*/ 105 w 92"/>
                <a:gd name="T73" fmla="*/ 120 h 85"/>
                <a:gd name="T74" fmla="*/ 103 w 92"/>
                <a:gd name="T75" fmla="*/ 120 h 85"/>
                <a:gd name="T76" fmla="*/ 103 w 92"/>
                <a:gd name="T77" fmla="*/ 133 h 85"/>
                <a:gd name="T78" fmla="*/ 123 w 92"/>
                <a:gd name="T79" fmla="*/ 115 h 85"/>
                <a:gd name="T80" fmla="*/ 115 w 92"/>
                <a:gd name="T81" fmla="*/ 133 h 85"/>
                <a:gd name="T82" fmla="*/ 123 w 92"/>
                <a:gd name="T83" fmla="*/ 125 h 85"/>
                <a:gd name="T84" fmla="*/ 125 w 92"/>
                <a:gd name="T85" fmla="*/ 138 h 85"/>
                <a:gd name="T86" fmla="*/ 110 w 92"/>
                <a:gd name="T87" fmla="*/ 165 h 85"/>
                <a:gd name="T88" fmla="*/ 100 w 92"/>
                <a:gd name="T89" fmla="*/ 162 h 85"/>
                <a:gd name="T90" fmla="*/ 100 w 92"/>
                <a:gd name="T91" fmla="*/ 151 h 85"/>
                <a:gd name="T92" fmla="*/ 90 w 92"/>
                <a:gd name="T93" fmla="*/ 157 h 85"/>
                <a:gd name="T94" fmla="*/ 100 w 92"/>
                <a:gd name="T95" fmla="*/ 133 h 85"/>
                <a:gd name="T96" fmla="*/ 98 w 92"/>
                <a:gd name="T97" fmla="*/ 125 h 85"/>
                <a:gd name="T98" fmla="*/ 88 w 92"/>
                <a:gd name="T99" fmla="*/ 141 h 85"/>
                <a:gd name="T100" fmla="*/ 90 w 92"/>
                <a:gd name="T101" fmla="*/ 133 h 85"/>
                <a:gd name="T102" fmla="*/ 61 w 92"/>
                <a:gd name="T103" fmla="*/ 162 h 85"/>
                <a:gd name="T104" fmla="*/ 61 w 92"/>
                <a:gd name="T105" fmla="*/ 151 h 85"/>
                <a:gd name="T106" fmla="*/ 83 w 92"/>
                <a:gd name="T107" fmla="*/ 127 h 85"/>
                <a:gd name="T108" fmla="*/ 78 w 92"/>
                <a:gd name="T109" fmla="*/ 133 h 85"/>
                <a:gd name="T110" fmla="*/ 83 w 92"/>
                <a:gd name="T111" fmla="*/ 127 h 85"/>
                <a:gd name="T112" fmla="*/ 71 w 92"/>
                <a:gd name="T113" fmla="*/ 127 h 85"/>
                <a:gd name="T114" fmla="*/ 64 w 92"/>
                <a:gd name="T115" fmla="*/ 138 h 85"/>
                <a:gd name="T116" fmla="*/ 54 w 92"/>
                <a:gd name="T117" fmla="*/ 138 h 85"/>
                <a:gd name="T118" fmla="*/ 64 w 92"/>
                <a:gd name="T119" fmla="*/ 133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solidFill>
              <a:srgbClr val="E1E1E1"/>
            </a:solidFill>
            <a:ln w="3175">
              <a:solidFill>
                <a:srgbClr val="000000"/>
              </a:solidFill>
              <a:prstDash val="solid"/>
              <a:round/>
              <a:headEnd/>
              <a:tailEnd/>
            </a:ln>
          </p:spPr>
          <p:txBody>
            <a:bodyPr/>
            <a:lstStyle/>
            <a:p>
              <a:endParaRPr lang="en-US"/>
            </a:p>
          </p:txBody>
        </p:sp>
        <p:sp>
          <p:nvSpPr>
            <p:cNvPr id="3485" name="Freeform 5627"/>
            <p:cNvSpPr>
              <a:spLocks/>
            </p:cNvSpPr>
            <p:nvPr/>
          </p:nvSpPr>
          <p:spPr bwMode="auto">
            <a:xfrm>
              <a:off x="1396" y="1025"/>
              <a:ext cx="181" cy="37"/>
            </a:xfrm>
            <a:custGeom>
              <a:avLst/>
              <a:gdLst>
                <a:gd name="T0" fmla="*/ 91 w 161"/>
                <a:gd name="T1" fmla="*/ 31 h 29"/>
                <a:gd name="T2" fmla="*/ 69 w 161"/>
                <a:gd name="T3" fmla="*/ 17 h 29"/>
                <a:gd name="T4" fmla="*/ 101 w 161"/>
                <a:gd name="T5" fmla="*/ 17 h 29"/>
                <a:gd name="T6" fmla="*/ 42 w 161"/>
                <a:gd name="T7" fmla="*/ 10 h 29"/>
                <a:gd name="T8" fmla="*/ 54 w 161"/>
                <a:gd name="T9" fmla="*/ 0 h 29"/>
                <a:gd name="T10" fmla="*/ 0 w 161"/>
                <a:gd name="T11" fmla="*/ 0 h 29"/>
                <a:gd name="T12" fmla="*/ 48 w 161"/>
                <a:gd name="T13" fmla="*/ 17 h 29"/>
                <a:gd name="T14" fmla="*/ 37 w 161"/>
                <a:gd name="T15" fmla="*/ 36 h 29"/>
                <a:gd name="T16" fmla="*/ 31 w 161"/>
                <a:gd name="T17" fmla="*/ 60 h 29"/>
                <a:gd name="T18" fmla="*/ 81 w 161"/>
                <a:gd name="T19" fmla="*/ 60 h 29"/>
                <a:gd name="T20" fmla="*/ 125 w 161"/>
                <a:gd name="T21" fmla="*/ 60 h 29"/>
                <a:gd name="T22" fmla="*/ 174 w 161"/>
                <a:gd name="T23" fmla="*/ 54 h 29"/>
                <a:gd name="T24" fmla="*/ 224 w 161"/>
                <a:gd name="T25" fmla="*/ 54 h 29"/>
                <a:gd name="T26" fmla="*/ 228 w 161"/>
                <a:gd name="T27" fmla="*/ 40 h 29"/>
                <a:gd name="T28" fmla="*/ 192 w 161"/>
                <a:gd name="T29" fmla="*/ 24 h 29"/>
                <a:gd name="T30" fmla="*/ 142 w 161"/>
                <a:gd name="T31" fmla="*/ 31 h 29"/>
                <a:gd name="T32" fmla="*/ 91 w 161"/>
                <a:gd name="T33" fmla="*/ 31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solidFill>
              <a:srgbClr val="E1E1E1"/>
            </a:solidFill>
            <a:ln w="3175">
              <a:solidFill>
                <a:srgbClr val="000000"/>
              </a:solidFill>
              <a:prstDash val="solid"/>
              <a:round/>
              <a:headEnd/>
              <a:tailEnd/>
            </a:ln>
          </p:spPr>
          <p:txBody>
            <a:bodyPr/>
            <a:lstStyle/>
            <a:p>
              <a:endParaRPr lang="en-US"/>
            </a:p>
          </p:txBody>
        </p:sp>
        <p:sp>
          <p:nvSpPr>
            <p:cNvPr id="3486" name="Freeform 5628"/>
            <p:cNvSpPr>
              <a:spLocks/>
            </p:cNvSpPr>
            <p:nvPr/>
          </p:nvSpPr>
          <p:spPr bwMode="auto">
            <a:xfrm>
              <a:off x="1458" y="958"/>
              <a:ext cx="115" cy="46"/>
            </a:xfrm>
            <a:custGeom>
              <a:avLst/>
              <a:gdLst>
                <a:gd name="T0" fmla="*/ 28 w 104"/>
                <a:gd name="T1" fmla="*/ 24 h 36"/>
                <a:gd name="T2" fmla="*/ 19 w 104"/>
                <a:gd name="T3" fmla="*/ 15 h 36"/>
                <a:gd name="T4" fmla="*/ 67 w 104"/>
                <a:gd name="T5" fmla="*/ 0 h 36"/>
                <a:gd name="T6" fmla="*/ 125 w 104"/>
                <a:gd name="T7" fmla="*/ 15 h 36"/>
                <a:gd name="T8" fmla="*/ 113 w 104"/>
                <a:gd name="T9" fmla="*/ 40 h 36"/>
                <a:gd name="T10" fmla="*/ 140 w 104"/>
                <a:gd name="T11" fmla="*/ 51 h 36"/>
                <a:gd name="T12" fmla="*/ 90 w 104"/>
                <a:gd name="T13" fmla="*/ 59 h 36"/>
                <a:gd name="T14" fmla="*/ 67 w 104"/>
                <a:gd name="T15" fmla="*/ 75 h 36"/>
                <a:gd name="T16" fmla="*/ 56 w 104"/>
                <a:gd name="T17" fmla="*/ 65 h 36"/>
                <a:gd name="T18" fmla="*/ 56 w 104"/>
                <a:gd name="T19" fmla="*/ 75 h 36"/>
                <a:gd name="T20" fmla="*/ 10 w 104"/>
                <a:gd name="T21" fmla="*/ 54 h 36"/>
                <a:gd name="T22" fmla="*/ 67 w 104"/>
                <a:gd name="T23" fmla="*/ 51 h 36"/>
                <a:gd name="T24" fmla="*/ 0 w 104"/>
                <a:gd name="T25" fmla="*/ 36 h 36"/>
                <a:gd name="T26" fmla="*/ 28 w 104"/>
                <a:gd name="T27" fmla="*/ 24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solidFill>
              <a:srgbClr val="E1E1E1"/>
            </a:solidFill>
            <a:ln w="3175">
              <a:solidFill>
                <a:srgbClr val="000000"/>
              </a:solidFill>
              <a:prstDash val="solid"/>
              <a:round/>
              <a:headEnd/>
              <a:tailEnd/>
            </a:ln>
          </p:spPr>
          <p:txBody>
            <a:bodyPr/>
            <a:lstStyle/>
            <a:p>
              <a:endParaRPr lang="en-US"/>
            </a:p>
          </p:txBody>
        </p:sp>
        <p:sp>
          <p:nvSpPr>
            <p:cNvPr id="3487" name="Freeform 5629"/>
            <p:cNvSpPr>
              <a:spLocks/>
            </p:cNvSpPr>
            <p:nvPr/>
          </p:nvSpPr>
          <p:spPr bwMode="auto">
            <a:xfrm>
              <a:off x="1125" y="1025"/>
              <a:ext cx="156" cy="39"/>
            </a:xfrm>
            <a:custGeom>
              <a:avLst/>
              <a:gdLst>
                <a:gd name="T0" fmla="*/ 54 w 139"/>
                <a:gd name="T1" fmla="*/ 62 h 31"/>
                <a:gd name="T2" fmla="*/ 33 w 139"/>
                <a:gd name="T3" fmla="*/ 57 h 31"/>
                <a:gd name="T4" fmla="*/ 95 w 139"/>
                <a:gd name="T5" fmla="*/ 38 h 31"/>
                <a:gd name="T6" fmla="*/ 49 w 139"/>
                <a:gd name="T7" fmla="*/ 38 h 31"/>
                <a:gd name="T8" fmla="*/ 0 w 139"/>
                <a:gd name="T9" fmla="*/ 38 h 31"/>
                <a:gd name="T10" fmla="*/ 47 w 139"/>
                <a:gd name="T11" fmla="*/ 33 h 31"/>
                <a:gd name="T12" fmla="*/ 27 w 139"/>
                <a:gd name="T13" fmla="*/ 30 h 31"/>
                <a:gd name="T14" fmla="*/ 57 w 139"/>
                <a:gd name="T15" fmla="*/ 24 h 31"/>
                <a:gd name="T16" fmla="*/ 44 w 139"/>
                <a:gd name="T17" fmla="*/ 16 h 31"/>
                <a:gd name="T18" fmla="*/ 101 w 139"/>
                <a:gd name="T19" fmla="*/ 20 h 31"/>
                <a:gd name="T20" fmla="*/ 137 w 139"/>
                <a:gd name="T21" fmla="*/ 33 h 31"/>
                <a:gd name="T22" fmla="*/ 140 w 139"/>
                <a:gd name="T23" fmla="*/ 10 h 31"/>
                <a:gd name="T24" fmla="*/ 174 w 139"/>
                <a:gd name="T25" fmla="*/ 0 h 31"/>
                <a:gd name="T26" fmla="*/ 157 w 139"/>
                <a:gd name="T27" fmla="*/ 30 h 31"/>
                <a:gd name="T28" fmla="*/ 196 w 139"/>
                <a:gd name="T29" fmla="*/ 24 h 31"/>
                <a:gd name="T30" fmla="*/ 166 w 139"/>
                <a:gd name="T31" fmla="*/ 48 h 31"/>
                <a:gd name="T32" fmla="*/ 144 w 139"/>
                <a:gd name="T33" fmla="*/ 48 h 31"/>
                <a:gd name="T34" fmla="*/ 95 w 139"/>
                <a:gd name="T35" fmla="*/ 57 h 31"/>
                <a:gd name="T36" fmla="*/ 54 w 139"/>
                <a:gd name="T37" fmla="*/ 62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solidFill>
              <a:srgbClr val="E1E1E1"/>
            </a:solidFill>
            <a:ln w="3175">
              <a:solidFill>
                <a:srgbClr val="000000"/>
              </a:solidFill>
              <a:prstDash val="solid"/>
              <a:round/>
              <a:headEnd/>
              <a:tailEnd/>
            </a:ln>
          </p:spPr>
          <p:txBody>
            <a:bodyPr/>
            <a:lstStyle/>
            <a:p>
              <a:endParaRPr lang="en-US"/>
            </a:p>
          </p:txBody>
        </p:sp>
        <p:sp>
          <p:nvSpPr>
            <p:cNvPr id="3488" name="Freeform 5630"/>
            <p:cNvSpPr>
              <a:spLocks/>
            </p:cNvSpPr>
            <p:nvPr/>
          </p:nvSpPr>
          <p:spPr bwMode="auto">
            <a:xfrm>
              <a:off x="1331" y="1223"/>
              <a:ext cx="98" cy="56"/>
            </a:xfrm>
            <a:custGeom>
              <a:avLst/>
              <a:gdLst>
                <a:gd name="T0" fmla="*/ 86 w 88"/>
                <a:gd name="T1" fmla="*/ 63 h 45"/>
                <a:gd name="T2" fmla="*/ 72 w 88"/>
                <a:gd name="T3" fmla="*/ 61 h 45"/>
                <a:gd name="T4" fmla="*/ 76 w 88"/>
                <a:gd name="T5" fmla="*/ 55 h 45"/>
                <a:gd name="T6" fmla="*/ 66 w 88"/>
                <a:gd name="T7" fmla="*/ 61 h 45"/>
                <a:gd name="T8" fmla="*/ 26 w 88"/>
                <a:gd name="T9" fmla="*/ 87 h 45"/>
                <a:gd name="T10" fmla="*/ 23 w 88"/>
                <a:gd name="T11" fmla="*/ 68 h 45"/>
                <a:gd name="T12" fmla="*/ 0 w 88"/>
                <a:gd name="T13" fmla="*/ 68 h 45"/>
                <a:gd name="T14" fmla="*/ 23 w 88"/>
                <a:gd name="T15" fmla="*/ 50 h 45"/>
                <a:gd name="T16" fmla="*/ 40 w 88"/>
                <a:gd name="T17" fmla="*/ 26 h 45"/>
                <a:gd name="T18" fmla="*/ 57 w 88"/>
                <a:gd name="T19" fmla="*/ 0 h 45"/>
                <a:gd name="T20" fmla="*/ 66 w 88"/>
                <a:gd name="T21" fmla="*/ 9 h 45"/>
                <a:gd name="T22" fmla="*/ 62 w 88"/>
                <a:gd name="T23" fmla="*/ 24 h 45"/>
                <a:gd name="T24" fmla="*/ 72 w 88"/>
                <a:gd name="T25" fmla="*/ 14 h 45"/>
                <a:gd name="T26" fmla="*/ 106 w 88"/>
                <a:gd name="T27" fmla="*/ 45 h 45"/>
                <a:gd name="T28" fmla="*/ 96 w 88"/>
                <a:gd name="T29" fmla="*/ 61 h 45"/>
                <a:gd name="T30" fmla="*/ 118 w 88"/>
                <a:gd name="T31" fmla="*/ 61 h 45"/>
                <a:gd name="T32" fmla="*/ 121 w 88"/>
                <a:gd name="T33" fmla="*/ 68 h 45"/>
                <a:gd name="T34" fmla="*/ 101 w 88"/>
                <a:gd name="T35" fmla="*/ 72 h 45"/>
                <a:gd name="T36" fmla="*/ 86 w 88"/>
                <a:gd name="T37" fmla="*/ 63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solidFill>
              <a:srgbClr val="E1E1E1"/>
            </a:solidFill>
            <a:ln w="3175">
              <a:solidFill>
                <a:srgbClr val="000000"/>
              </a:solidFill>
              <a:prstDash val="solid"/>
              <a:round/>
              <a:headEnd/>
              <a:tailEnd/>
            </a:ln>
          </p:spPr>
          <p:txBody>
            <a:bodyPr/>
            <a:lstStyle/>
            <a:p>
              <a:endParaRPr lang="en-US"/>
            </a:p>
          </p:txBody>
        </p:sp>
        <p:sp>
          <p:nvSpPr>
            <p:cNvPr id="3489" name="Freeform 5631"/>
            <p:cNvSpPr>
              <a:spLocks/>
            </p:cNvSpPr>
            <p:nvPr/>
          </p:nvSpPr>
          <p:spPr bwMode="auto">
            <a:xfrm>
              <a:off x="1259" y="1079"/>
              <a:ext cx="88" cy="40"/>
            </a:xfrm>
            <a:custGeom>
              <a:avLst/>
              <a:gdLst>
                <a:gd name="T0" fmla="*/ 109 w 79"/>
                <a:gd name="T1" fmla="*/ 0 h 33"/>
                <a:gd name="T2" fmla="*/ 43 w 79"/>
                <a:gd name="T3" fmla="*/ 0 h 33"/>
                <a:gd name="T4" fmla="*/ 52 w 79"/>
                <a:gd name="T5" fmla="*/ 12 h 33"/>
                <a:gd name="T6" fmla="*/ 36 w 79"/>
                <a:gd name="T7" fmla="*/ 22 h 33"/>
                <a:gd name="T8" fmla="*/ 0 w 79"/>
                <a:gd name="T9" fmla="*/ 22 h 33"/>
                <a:gd name="T10" fmla="*/ 23 w 79"/>
                <a:gd name="T11" fmla="*/ 42 h 33"/>
                <a:gd name="T12" fmla="*/ 47 w 79"/>
                <a:gd name="T13" fmla="*/ 58 h 33"/>
                <a:gd name="T14" fmla="*/ 50 w 79"/>
                <a:gd name="T15" fmla="*/ 47 h 33"/>
                <a:gd name="T16" fmla="*/ 76 w 79"/>
                <a:gd name="T17" fmla="*/ 47 h 33"/>
                <a:gd name="T18" fmla="*/ 94 w 79"/>
                <a:gd name="T19" fmla="*/ 22 h 33"/>
                <a:gd name="T20" fmla="*/ 109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solidFill>
              <a:srgbClr val="E1E1E1"/>
            </a:solidFill>
            <a:ln w="3175">
              <a:solidFill>
                <a:srgbClr val="000000"/>
              </a:solidFill>
              <a:prstDash val="solid"/>
              <a:round/>
              <a:headEnd/>
              <a:tailEnd/>
            </a:ln>
          </p:spPr>
          <p:txBody>
            <a:bodyPr/>
            <a:lstStyle/>
            <a:p>
              <a:endParaRPr lang="en-US"/>
            </a:p>
          </p:txBody>
        </p:sp>
        <p:sp>
          <p:nvSpPr>
            <p:cNvPr id="3490" name="Freeform 5632"/>
            <p:cNvSpPr>
              <a:spLocks/>
            </p:cNvSpPr>
            <p:nvPr/>
          </p:nvSpPr>
          <p:spPr bwMode="auto">
            <a:xfrm>
              <a:off x="1339" y="1070"/>
              <a:ext cx="90" cy="39"/>
            </a:xfrm>
            <a:custGeom>
              <a:avLst/>
              <a:gdLst>
                <a:gd name="T0" fmla="*/ 69 w 81"/>
                <a:gd name="T1" fmla="*/ 38 h 31"/>
                <a:gd name="T2" fmla="*/ 33 w 81"/>
                <a:gd name="T3" fmla="*/ 38 h 31"/>
                <a:gd name="T4" fmla="*/ 36 w 81"/>
                <a:gd name="T5" fmla="*/ 48 h 31"/>
                <a:gd name="T6" fmla="*/ 21 w 81"/>
                <a:gd name="T7" fmla="*/ 62 h 31"/>
                <a:gd name="T8" fmla="*/ 0 w 81"/>
                <a:gd name="T9" fmla="*/ 62 h 31"/>
                <a:gd name="T10" fmla="*/ 3 w 81"/>
                <a:gd name="T11" fmla="*/ 55 h 31"/>
                <a:gd name="T12" fmla="*/ 26 w 81"/>
                <a:gd name="T13" fmla="*/ 18 h 31"/>
                <a:gd name="T14" fmla="*/ 36 w 81"/>
                <a:gd name="T15" fmla="*/ 14 h 31"/>
                <a:gd name="T16" fmla="*/ 36 w 81"/>
                <a:gd name="T17" fmla="*/ 10 h 31"/>
                <a:gd name="T18" fmla="*/ 47 w 81"/>
                <a:gd name="T19" fmla="*/ 0 h 31"/>
                <a:gd name="T20" fmla="*/ 111 w 81"/>
                <a:gd name="T21" fmla="*/ 10 h 31"/>
                <a:gd name="T22" fmla="*/ 96 w 81"/>
                <a:gd name="T23" fmla="*/ 18 h 31"/>
                <a:gd name="T24" fmla="*/ 69 w 81"/>
                <a:gd name="T25" fmla="*/ 38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solidFill>
              <a:srgbClr val="E1E1E1"/>
            </a:solidFill>
            <a:ln w="3175">
              <a:solidFill>
                <a:srgbClr val="000000"/>
              </a:solidFill>
              <a:prstDash val="solid"/>
              <a:round/>
              <a:headEnd/>
              <a:tailEnd/>
            </a:ln>
          </p:spPr>
          <p:txBody>
            <a:bodyPr/>
            <a:lstStyle/>
            <a:p>
              <a:endParaRPr lang="en-US"/>
            </a:p>
          </p:txBody>
        </p:sp>
        <p:sp>
          <p:nvSpPr>
            <p:cNvPr id="3491" name="Freeform 5633"/>
            <p:cNvSpPr>
              <a:spLocks/>
            </p:cNvSpPr>
            <p:nvPr/>
          </p:nvSpPr>
          <p:spPr bwMode="auto">
            <a:xfrm>
              <a:off x="563" y="1532"/>
              <a:ext cx="47" cy="51"/>
            </a:xfrm>
            <a:custGeom>
              <a:avLst/>
              <a:gdLst>
                <a:gd name="T0" fmla="*/ 40 w 43"/>
                <a:gd name="T1" fmla="*/ 56 h 41"/>
                <a:gd name="T2" fmla="*/ 37 w 43"/>
                <a:gd name="T3" fmla="*/ 56 h 41"/>
                <a:gd name="T4" fmla="*/ 23 w 43"/>
                <a:gd name="T5" fmla="*/ 56 h 41"/>
                <a:gd name="T6" fmla="*/ 25 w 43"/>
                <a:gd name="T7" fmla="*/ 50 h 41"/>
                <a:gd name="T8" fmla="*/ 23 w 43"/>
                <a:gd name="T9" fmla="*/ 46 h 41"/>
                <a:gd name="T10" fmla="*/ 10 w 43"/>
                <a:gd name="T11" fmla="*/ 46 h 41"/>
                <a:gd name="T12" fmla="*/ 25 w 43"/>
                <a:gd name="T13" fmla="*/ 37 h 41"/>
                <a:gd name="T14" fmla="*/ 10 w 43"/>
                <a:gd name="T15" fmla="*/ 30 h 41"/>
                <a:gd name="T16" fmla="*/ 10 w 43"/>
                <a:gd name="T17" fmla="*/ 24 h 41"/>
                <a:gd name="T18" fmla="*/ 2 w 43"/>
                <a:gd name="T19" fmla="*/ 19 h 41"/>
                <a:gd name="T20" fmla="*/ 2 w 43"/>
                <a:gd name="T21" fmla="*/ 14 h 41"/>
                <a:gd name="T22" fmla="*/ 10 w 43"/>
                <a:gd name="T23" fmla="*/ 6 h 41"/>
                <a:gd name="T24" fmla="*/ 5 w 43"/>
                <a:gd name="T25" fmla="*/ 9 h 41"/>
                <a:gd name="T26" fmla="*/ 0 w 43"/>
                <a:gd name="T27" fmla="*/ 0 h 41"/>
                <a:gd name="T28" fmla="*/ 23 w 43"/>
                <a:gd name="T29" fmla="*/ 6 h 41"/>
                <a:gd name="T30" fmla="*/ 40 w 43"/>
                <a:gd name="T31" fmla="*/ 9 h 41"/>
                <a:gd name="T32" fmla="*/ 43 w 43"/>
                <a:gd name="T33" fmla="*/ 24 h 41"/>
                <a:gd name="T34" fmla="*/ 52 w 43"/>
                <a:gd name="T35" fmla="*/ 46 h 41"/>
                <a:gd name="T36" fmla="*/ 56 w 43"/>
                <a:gd name="T37" fmla="*/ 70 h 41"/>
                <a:gd name="T38" fmla="*/ 56 w 43"/>
                <a:gd name="T39" fmla="*/ 78 h 41"/>
                <a:gd name="T40" fmla="*/ 27 w 43"/>
                <a:gd name="T41" fmla="*/ 63 h 41"/>
                <a:gd name="T42" fmla="*/ 40 w 43"/>
                <a:gd name="T43" fmla="*/ 56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solidFill>
              <a:srgbClr val="E1E1E1"/>
            </a:solidFill>
            <a:ln w="3175">
              <a:solidFill>
                <a:srgbClr val="000000"/>
              </a:solidFill>
              <a:prstDash val="solid"/>
              <a:round/>
              <a:headEnd/>
              <a:tailEnd/>
            </a:ln>
          </p:spPr>
          <p:txBody>
            <a:bodyPr/>
            <a:lstStyle/>
            <a:p>
              <a:endParaRPr lang="en-US"/>
            </a:p>
          </p:txBody>
        </p:sp>
        <p:sp>
          <p:nvSpPr>
            <p:cNvPr id="3492" name="Freeform 5634"/>
            <p:cNvSpPr>
              <a:spLocks/>
            </p:cNvSpPr>
            <p:nvPr/>
          </p:nvSpPr>
          <p:spPr bwMode="auto">
            <a:xfrm>
              <a:off x="1083" y="1017"/>
              <a:ext cx="113" cy="23"/>
            </a:xfrm>
            <a:custGeom>
              <a:avLst/>
              <a:gdLst>
                <a:gd name="T0" fmla="*/ 83 w 102"/>
                <a:gd name="T1" fmla="*/ 22 h 19"/>
                <a:gd name="T2" fmla="*/ 83 w 102"/>
                <a:gd name="T3" fmla="*/ 12 h 19"/>
                <a:gd name="T4" fmla="*/ 68 w 102"/>
                <a:gd name="T5" fmla="*/ 22 h 19"/>
                <a:gd name="T6" fmla="*/ 52 w 102"/>
                <a:gd name="T7" fmla="*/ 27 h 19"/>
                <a:gd name="T8" fmla="*/ 52 w 102"/>
                <a:gd name="T9" fmla="*/ 27 h 19"/>
                <a:gd name="T10" fmla="*/ 38 w 102"/>
                <a:gd name="T11" fmla="*/ 34 h 19"/>
                <a:gd name="T12" fmla="*/ 25 w 102"/>
                <a:gd name="T13" fmla="*/ 34 h 19"/>
                <a:gd name="T14" fmla="*/ 25 w 102"/>
                <a:gd name="T15" fmla="*/ 30 h 19"/>
                <a:gd name="T16" fmla="*/ 16 w 102"/>
                <a:gd name="T17" fmla="*/ 34 h 19"/>
                <a:gd name="T18" fmla="*/ 0 w 102"/>
                <a:gd name="T19" fmla="*/ 34 h 19"/>
                <a:gd name="T20" fmla="*/ 10 w 102"/>
                <a:gd name="T21" fmla="*/ 27 h 19"/>
                <a:gd name="T22" fmla="*/ 59 w 102"/>
                <a:gd name="T23" fmla="*/ 12 h 19"/>
                <a:gd name="T24" fmla="*/ 93 w 102"/>
                <a:gd name="T25" fmla="*/ 0 h 19"/>
                <a:gd name="T26" fmla="*/ 115 w 102"/>
                <a:gd name="T27" fmla="*/ 0 h 19"/>
                <a:gd name="T28" fmla="*/ 138 w 102"/>
                <a:gd name="T29" fmla="*/ 0 h 19"/>
                <a:gd name="T30" fmla="*/ 115 w 102"/>
                <a:gd name="T31" fmla="*/ 6 h 19"/>
                <a:gd name="T32" fmla="*/ 123 w 102"/>
                <a:gd name="T33" fmla="*/ 12 h 19"/>
                <a:gd name="T34" fmla="*/ 115 w 102"/>
                <a:gd name="T35" fmla="*/ 12 h 19"/>
                <a:gd name="T36" fmla="*/ 93 w 102"/>
                <a:gd name="T37" fmla="*/ 22 h 19"/>
                <a:gd name="T38" fmla="*/ 80 w 102"/>
                <a:gd name="T39" fmla="*/ 27 h 19"/>
                <a:gd name="T40" fmla="*/ 83 w 102"/>
                <a:gd name="T41" fmla="*/ 22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solidFill>
              <a:srgbClr val="E1E1E1"/>
            </a:solidFill>
            <a:ln w="3175">
              <a:solidFill>
                <a:srgbClr val="000000"/>
              </a:solidFill>
              <a:prstDash val="solid"/>
              <a:round/>
              <a:headEnd/>
              <a:tailEnd/>
            </a:ln>
          </p:spPr>
          <p:txBody>
            <a:bodyPr/>
            <a:lstStyle/>
            <a:p>
              <a:endParaRPr lang="en-US"/>
            </a:p>
          </p:txBody>
        </p:sp>
        <p:sp>
          <p:nvSpPr>
            <p:cNvPr id="3493" name="Freeform 5635"/>
            <p:cNvSpPr>
              <a:spLocks/>
            </p:cNvSpPr>
            <p:nvPr/>
          </p:nvSpPr>
          <p:spPr bwMode="auto">
            <a:xfrm>
              <a:off x="1310" y="1029"/>
              <a:ext cx="68" cy="27"/>
            </a:xfrm>
            <a:custGeom>
              <a:avLst/>
              <a:gdLst>
                <a:gd name="T0" fmla="*/ 38 w 62"/>
                <a:gd name="T1" fmla="*/ 15 h 21"/>
                <a:gd name="T2" fmla="*/ 25 w 62"/>
                <a:gd name="T3" fmla="*/ 10 h 21"/>
                <a:gd name="T4" fmla="*/ 32 w 62"/>
                <a:gd name="T5" fmla="*/ 10 h 21"/>
                <a:gd name="T6" fmla="*/ 23 w 62"/>
                <a:gd name="T7" fmla="*/ 15 h 21"/>
                <a:gd name="T8" fmla="*/ 20 w 62"/>
                <a:gd name="T9" fmla="*/ 19 h 21"/>
                <a:gd name="T10" fmla="*/ 20 w 62"/>
                <a:gd name="T11" fmla="*/ 19 h 21"/>
                <a:gd name="T12" fmla="*/ 0 w 62"/>
                <a:gd name="T13" fmla="*/ 30 h 21"/>
                <a:gd name="T14" fmla="*/ 54 w 62"/>
                <a:gd name="T15" fmla="*/ 24 h 21"/>
                <a:gd name="T16" fmla="*/ 23 w 62"/>
                <a:gd name="T17" fmla="*/ 35 h 21"/>
                <a:gd name="T18" fmla="*/ 20 w 62"/>
                <a:gd name="T19" fmla="*/ 40 h 21"/>
                <a:gd name="T20" fmla="*/ 50 w 62"/>
                <a:gd name="T21" fmla="*/ 45 h 21"/>
                <a:gd name="T22" fmla="*/ 54 w 62"/>
                <a:gd name="T23" fmla="*/ 40 h 21"/>
                <a:gd name="T24" fmla="*/ 59 w 62"/>
                <a:gd name="T25" fmla="*/ 35 h 21"/>
                <a:gd name="T26" fmla="*/ 69 w 62"/>
                <a:gd name="T27" fmla="*/ 35 h 21"/>
                <a:gd name="T28" fmla="*/ 76 w 62"/>
                <a:gd name="T29" fmla="*/ 30 h 21"/>
                <a:gd name="T30" fmla="*/ 66 w 62"/>
                <a:gd name="T31" fmla="*/ 24 h 21"/>
                <a:gd name="T32" fmla="*/ 82 w 62"/>
                <a:gd name="T33" fmla="*/ 10 h 21"/>
                <a:gd name="T34" fmla="*/ 79 w 62"/>
                <a:gd name="T35" fmla="*/ 0 h 21"/>
                <a:gd name="T36" fmla="*/ 64 w 62"/>
                <a:gd name="T37" fmla="*/ 5 h 21"/>
                <a:gd name="T38" fmla="*/ 45 w 62"/>
                <a:gd name="T39" fmla="*/ 5 h 21"/>
                <a:gd name="T40" fmla="*/ 50 w 62"/>
                <a:gd name="T41" fmla="*/ 15 h 21"/>
                <a:gd name="T42" fmla="*/ 45 w 62"/>
                <a:gd name="T43" fmla="*/ 15 h 21"/>
                <a:gd name="T44" fmla="*/ 38 w 62"/>
                <a:gd name="T45" fmla="*/ 15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solidFill>
              <a:srgbClr val="E1E1E1"/>
            </a:solidFill>
            <a:ln w="3175">
              <a:solidFill>
                <a:srgbClr val="000000"/>
              </a:solidFill>
              <a:prstDash val="solid"/>
              <a:round/>
              <a:headEnd/>
              <a:tailEnd/>
            </a:ln>
          </p:spPr>
          <p:txBody>
            <a:bodyPr/>
            <a:lstStyle/>
            <a:p>
              <a:endParaRPr lang="en-US"/>
            </a:p>
          </p:txBody>
        </p:sp>
        <p:sp>
          <p:nvSpPr>
            <p:cNvPr id="3494" name="Freeform 5636"/>
            <p:cNvSpPr>
              <a:spLocks/>
            </p:cNvSpPr>
            <p:nvPr/>
          </p:nvSpPr>
          <p:spPr bwMode="auto">
            <a:xfrm>
              <a:off x="1337" y="989"/>
              <a:ext cx="59" cy="22"/>
            </a:xfrm>
            <a:custGeom>
              <a:avLst/>
              <a:gdLst>
                <a:gd name="T0" fmla="*/ 43 w 54"/>
                <a:gd name="T1" fmla="*/ 2 h 19"/>
                <a:gd name="T2" fmla="*/ 47 w 54"/>
                <a:gd name="T3" fmla="*/ 2 h 19"/>
                <a:gd name="T4" fmla="*/ 61 w 54"/>
                <a:gd name="T5" fmla="*/ 2 h 19"/>
                <a:gd name="T6" fmla="*/ 68 w 54"/>
                <a:gd name="T7" fmla="*/ 2 h 19"/>
                <a:gd name="T8" fmla="*/ 68 w 54"/>
                <a:gd name="T9" fmla="*/ 14 h 19"/>
                <a:gd name="T10" fmla="*/ 70 w 54"/>
                <a:gd name="T11" fmla="*/ 22 h 19"/>
                <a:gd name="T12" fmla="*/ 52 w 54"/>
                <a:gd name="T13" fmla="*/ 29 h 19"/>
                <a:gd name="T14" fmla="*/ 31 w 54"/>
                <a:gd name="T15" fmla="*/ 19 h 19"/>
                <a:gd name="T16" fmla="*/ 0 w 54"/>
                <a:gd name="T17" fmla="*/ 19 h 19"/>
                <a:gd name="T18" fmla="*/ 5 w 54"/>
                <a:gd name="T19" fmla="*/ 10 h 19"/>
                <a:gd name="T20" fmla="*/ 25 w 54"/>
                <a:gd name="T21" fmla="*/ 10 h 19"/>
                <a:gd name="T22" fmla="*/ 23 w 54"/>
                <a:gd name="T23" fmla="*/ 2 h 19"/>
                <a:gd name="T24" fmla="*/ 13 w 54"/>
                <a:gd name="T25" fmla="*/ 2 h 19"/>
                <a:gd name="T26" fmla="*/ 5 w 54"/>
                <a:gd name="T27" fmla="*/ 0 h 19"/>
                <a:gd name="T28" fmla="*/ 43 w 54"/>
                <a:gd name="T29" fmla="*/ 0 h 19"/>
                <a:gd name="T30" fmla="*/ 43 w 54"/>
                <a:gd name="T31" fmla="*/ 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3495" name="Freeform 5637"/>
            <p:cNvSpPr>
              <a:spLocks/>
            </p:cNvSpPr>
            <p:nvPr/>
          </p:nvSpPr>
          <p:spPr bwMode="auto">
            <a:xfrm>
              <a:off x="1241" y="1149"/>
              <a:ext cx="53" cy="24"/>
            </a:xfrm>
            <a:custGeom>
              <a:avLst/>
              <a:gdLst>
                <a:gd name="T0" fmla="*/ 58 w 47"/>
                <a:gd name="T1" fmla="*/ 18 h 19"/>
                <a:gd name="T2" fmla="*/ 58 w 47"/>
                <a:gd name="T3" fmla="*/ 14 h 19"/>
                <a:gd name="T4" fmla="*/ 37 w 47"/>
                <a:gd name="T5" fmla="*/ 0 h 19"/>
                <a:gd name="T6" fmla="*/ 30 w 47"/>
                <a:gd name="T7" fmla="*/ 8 h 19"/>
                <a:gd name="T8" fmla="*/ 27 w 47"/>
                <a:gd name="T9" fmla="*/ 5 h 19"/>
                <a:gd name="T10" fmla="*/ 20 w 47"/>
                <a:gd name="T11" fmla="*/ 14 h 19"/>
                <a:gd name="T12" fmla="*/ 0 w 47"/>
                <a:gd name="T13" fmla="*/ 24 h 19"/>
                <a:gd name="T14" fmla="*/ 37 w 47"/>
                <a:gd name="T15" fmla="*/ 38 h 19"/>
                <a:gd name="T16" fmla="*/ 68 w 47"/>
                <a:gd name="T17" fmla="*/ 29 h 19"/>
                <a:gd name="T18" fmla="*/ 60 w 47"/>
                <a:gd name="T19" fmla="*/ 29 h 19"/>
                <a:gd name="T20" fmla="*/ 58 w 47"/>
                <a:gd name="T21" fmla="*/ 18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solidFill>
              <a:srgbClr val="E1E1E1"/>
            </a:solidFill>
            <a:ln w="3175">
              <a:solidFill>
                <a:srgbClr val="000000"/>
              </a:solidFill>
              <a:prstDash val="solid"/>
              <a:round/>
              <a:headEnd/>
              <a:tailEnd/>
            </a:ln>
          </p:spPr>
          <p:txBody>
            <a:bodyPr/>
            <a:lstStyle/>
            <a:p>
              <a:endParaRPr lang="en-US"/>
            </a:p>
          </p:txBody>
        </p:sp>
        <p:sp>
          <p:nvSpPr>
            <p:cNvPr id="3496" name="Freeform 5638"/>
            <p:cNvSpPr>
              <a:spLocks/>
            </p:cNvSpPr>
            <p:nvPr/>
          </p:nvSpPr>
          <p:spPr bwMode="auto">
            <a:xfrm>
              <a:off x="1533" y="1079"/>
              <a:ext cx="55" cy="17"/>
            </a:xfrm>
            <a:custGeom>
              <a:avLst/>
              <a:gdLst>
                <a:gd name="T0" fmla="*/ 52 w 48"/>
                <a:gd name="T1" fmla="*/ 0 h 14"/>
                <a:gd name="T2" fmla="*/ 3 w 48"/>
                <a:gd name="T3" fmla="*/ 0 h 14"/>
                <a:gd name="T4" fmla="*/ 0 w 48"/>
                <a:gd name="T5" fmla="*/ 9 h 14"/>
                <a:gd name="T6" fmla="*/ 8 w 48"/>
                <a:gd name="T7" fmla="*/ 16 h 14"/>
                <a:gd name="T8" fmla="*/ 15 w 48"/>
                <a:gd name="T9" fmla="*/ 25 h 14"/>
                <a:gd name="T10" fmla="*/ 72 w 48"/>
                <a:gd name="T11" fmla="*/ 22 h 14"/>
                <a:gd name="T12" fmla="*/ 52 w 48"/>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4">
                  <a:moveTo>
                    <a:pt x="34" y="0"/>
                  </a:moveTo>
                  <a:lnTo>
                    <a:pt x="3" y="0"/>
                  </a:lnTo>
                  <a:lnTo>
                    <a:pt x="0" y="5"/>
                  </a:lnTo>
                  <a:lnTo>
                    <a:pt x="5" y="9"/>
                  </a:lnTo>
                  <a:lnTo>
                    <a:pt x="10" y="14"/>
                  </a:lnTo>
                  <a:lnTo>
                    <a:pt x="48" y="12"/>
                  </a:lnTo>
                  <a:lnTo>
                    <a:pt x="34" y="0"/>
                  </a:lnTo>
                  <a:close/>
                </a:path>
              </a:pathLst>
            </a:custGeom>
            <a:solidFill>
              <a:srgbClr val="E1E1E1"/>
            </a:solidFill>
            <a:ln w="3175">
              <a:solidFill>
                <a:srgbClr val="000000"/>
              </a:solidFill>
              <a:prstDash val="solid"/>
              <a:round/>
              <a:headEnd/>
              <a:tailEnd/>
            </a:ln>
          </p:spPr>
          <p:txBody>
            <a:bodyPr/>
            <a:lstStyle/>
            <a:p>
              <a:endParaRPr lang="en-US"/>
            </a:p>
          </p:txBody>
        </p:sp>
        <p:sp>
          <p:nvSpPr>
            <p:cNvPr id="3497" name="Freeform 5639"/>
            <p:cNvSpPr>
              <a:spLocks/>
            </p:cNvSpPr>
            <p:nvPr/>
          </p:nvSpPr>
          <p:spPr bwMode="auto">
            <a:xfrm>
              <a:off x="1511" y="1177"/>
              <a:ext cx="34" cy="19"/>
            </a:xfrm>
            <a:custGeom>
              <a:avLst/>
              <a:gdLst>
                <a:gd name="T0" fmla="*/ 35 w 31"/>
                <a:gd name="T1" fmla="*/ 20 h 15"/>
                <a:gd name="T2" fmla="*/ 3 w 31"/>
                <a:gd name="T3" fmla="*/ 30 h 15"/>
                <a:gd name="T4" fmla="*/ 0 w 31"/>
                <a:gd name="T5" fmla="*/ 14 h 15"/>
                <a:gd name="T6" fmla="*/ 25 w 31"/>
                <a:gd name="T7" fmla="*/ 0 h 15"/>
                <a:gd name="T8" fmla="*/ 41 w 31"/>
                <a:gd name="T9" fmla="*/ 6 h 15"/>
                <a:gd name="T10" fmla="*/ 35 w 31"/>
                <a:gd name="T11" fmla="*/ 2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5">
                  <a:moveTo>
                    <a:pt x="26" y="10"/>
                  </a:moveTo>
                  <a:lnTo>
                    <a:pt x="3" y="15"/>
                  </a:lnTo>
                  <a:lnTo>
                    <a:pt x="0" y="7"/>
                  </a:lnTo>
                  <a:lnTo>
                    <a:pt x="19" y="0"/>
                  </a:lnTo>
                  <a:lnTo>
                    <a:pt x="31" y="3"/>
                  </a:lnTo>
                  <a:lnTo>
                    <a:pt x="26" y="10"/>
                  </a:lnTo>
                  <a:close/>
                </a:path>
              </a:pathLst>
            </a:custGeom>
            <a:solidFill>
              <a:srgbClr val="E1E1E1"/>
            </a:solidFill>
            <a:ln w="3175">
              <a:solidFill>
                <a:srgbClr val="000000"/>
              </a:solidFill>
              <a:prstDash val="solid"/>
              <a:round/>
              <a:headEnd/>
              <a:tailEnd/>
            </a:ln>
          </p:spPr>
          <p:txBody>
            <a:bodyPr/>
            <a:lstStyle/>
            <a:p>
              <a:endParaRPr lang="en-US"/>
            </a:p>
          </p:txBody>
        </p:sp>
        <p:sp>
          <p:nvSpPr>
            <p:cNvPr id="3498" name="Freeform 5640"/>
            <p:cNvSpPr>
              <a:spLocks/>
            </p:cNvSpPr>
            <p:nvPr/>
          </p:nvSpPr>
          <p:spPr bwMode="auto">
            <a:xfrm>
              <a:off x="1411" y="994"/>
              <a:ext cx="37" cy="17"/>
            </a:xfrm>
            <a:custGeom>
              <a:avLst/>
              <a:gdLst>
                <a:gd name="T0" fmla="*/ 0 w 33"/>
                <a:gd name="T1" fmla="*/ 11 h 15"/>
                <a:gd name="T2" fmla="*/ 8 w 33"/>
                <a:gd name="T3" fmla="*/ 0 h 15"/>
                <a:gd name="T4" fmla="*/ 46 w 33"/>
                <a:gd name="T5" fmla="*/ 11 h 15"/>
                <a:gd name="T6" fmla="*/ 41 w 33"/>
                <a:gd name="T7" fmla="*/ 14 h 15"/>
                <a:gd name="T8" fmla="*/ 8 w 33"/>
                <a:gd name="T9" fmla="*/ 22 h 15"/>
                <a:gd name="T10" fmla="*/ 3 w 33"/>
                <a:gd name="T11" fmla="*/ 14 h 15"/>
                <a:gd name="T12" fmla="*/ 0 w 33"/>
                <a:gd name="T13" fmla="*/ 11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5">
                  <a:moveTo>
                    <a:pt x="0" y="8"/>
                  </a:moveTo>
                  <a:lnTo>
                    <a:pt x="5" y="0"/>
                  </a:lnTo>
                  <a:lnTo>
                    <a:pt x="33" y="8"/>
                  </a:lnTo>
                  <a:lnTo>
                    <a:pt x="29" y="10"/>
                  </a:lnTo>
                  <a:lnTo>
                    <a:pt x="5" y="15"/>
                  </a:lnTo>
                  <a:lnTo>
                    <a:pt x="3" y="10"/>
                  </a:lnTo>
                  <a:lnTo>
                    <a:pt x="0" y="8"/>
                  </a:lnTo>
                  <a:close/>
                </a:path>
              </a:pathLst>
            </a:custGeom>
            <a:solidFill>
              <a:srgbClr val="E1E1E1"/>
            </a:solidFill>
            <a:ln w="3175">
              <a:solidFill>
                <a:srgbClr val="000000"/>
              </a:solidFill>
              <a:prstDash val="solid"/>
              <a:round/>
              <a:headEnd/>
              <a:tailEnd/>
            </a:ln>
          </p:spPr>
          <p:txBody>
            <a:bodyPr/>
            <a:lstStyle/>
            <a:p>
              <a:endParaRPr lang="en-US"/>
            </a:p>
          </p:txBody>
        </p:sp>
        <p:sp>
          <p:nvSpPr>
            <p:cNvPr id="3499" name="Freeform 5641"/>
            <p:cNvSpPr>
              <a:spLocks/>
            </p:cNvSpPr>
            <p:nvPr/>
          </p:nvSpPr>
          <p:spPr bwMode="auto">
            <a:xfrm>
              <a:off x="1368" y="1047"/>
              <a:ext cx="40" cy="15"/>
            </a:xfrm>
            <a:custGeom>
              <a:avLst/>
              <a:gdLst>
                <a:gd name="T0" fmla="*/ 13 w 36"/>
                <a:gd name="T1" fmla="*/ 18 h 12"/>
                <a:gd name="T2" fmla="*/ 0 w 36"/>
                <a:gd name="T3" fmla="*/ 14 h 12"/>
                <a:gd name="T4" fmla="*/ 40 w 36"/>
                <a:gd name="T5" fmla="*/ 0 h 12"/>
                <a:gd name="T6" fmla="*/ 49 w 36"/>
                <a:gd name="T7" fmla="*/ 14 h 12"/>
                <a:gd name="T8" fmla="*/ 42 w 36"/>
                <a:gd name="T9" fmla="*/ 24 h 12"/>
                <a:gd name="T10" fmla="*/ 13 w 36"/>
                <a:gd name="T11" fmla="*/ 1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0" y="9"/>
                  </a:moveTo>
                  <a:lnTo>
                    <a:pt x="0" y="7"/>
                  </a:lnTo>
                  <a:lnTo>
                    <a:pt x="29" y="0"/>
                  </a:lnTo>
                  <a:lnTo>
                    <a:pt x="36" y="7"/>
                  </a:lnTo>
                  <a:lnTo>
                    <a:pt x="31" y="12"/>
                  </a:lnTo>
                  <a:lnTo>
                    <a:pt x="10" y="9"/>
                  </a:lnTo>
                  <a:close/>
                </a:path>
              </a:pathLst>
            </a:custGeom>
            <a:solidFill>
              <a:srgbClr val="E1E1E1"/>
            </a:solidFill>
            <a:ln w="3175">
              <a:solidFill>
                <a:srgbClr val="000000"/>
              </a:solidFill>
              <a:prstDash val="solid"/>
              <a:round/>
              <a:headEnd/>
              <a:tailEnd/>
            </a:ln>
          </p:spPr>
          <p:txBody>
            <a:bodyPr/>
            <a:lstStyle/>
            <a:p>
              <a:endParaRPr lang="en-US"/>
            </a:p>
          </p:txBody>
        </p:sp>
        <p:sp>
          <p:nvSpPr>
            <p:cNvPr id="3500" name="Freeform 5642"/>
            <p:cNvSpPr>
              <a:spLocks/>
            </p:cNvSpPr>
            <p:nvPr/>
          </p:nvSpPr>
          <p:spPr bwMode="auto">
            <a:xfrm>
              <a:off x="1219" y="1079"/>
              <a:ext cx="32" cy="15"/>
            </a:xfrm>
            <a:custGeom>
              <a:avLst/>
              <a:gdLst>
                <a:gd name="T0" fmla="*/ 12 w 30"/>
                <a:gd name="T1" fmla="*/ 24 h 12"/>
                <a:gd name="T2" fmla="*/ 0 w 30"/>
                <a:gd name="T3" fmla="*/ 5 h 12"/>
                <a:gd name="T4" fmla="*/ 32 w 30"/>
                <a:gd name="T5" fmla="*/ 0 h 12"/>
                <a:gd name="T6" fmla="*/ 36 w 30"/>
                <a:gd name="T7" fmla="*/ 5 h 12"/>
                <a:gd name="T8" fmla="*/ 12 w 30"/>
                <a:gd name="T9" fmla="*/ 2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9" y="12"/>
                  </a:moveTo>
                  <a:lnTo>
                    <a:pt x="0" y="2"/>
                  </a:lnTo>
                  <a:lnTo>
                    <a:pt x="26" y="0"/>
                  </a:lnTo>
                  <a:lnTo>
                    <a:pt x="30" y="2"/>
                  </a:lnTo>
                  <a:lnTo>
                    <a:pt x="9" y="12"/>
                  </a:lnTo>
                  <a:close/>
                </a:path>
              </a:pathLst>
            </a:custGeom>
            <a:solidFill>
              <a:srgbClr val="E1E1E1"/>
            </a:solidFill>
            <a:ln w="3175">
              <a:solidFill>
                <a:srgbClr val="000000"/>
              </a:solidFill>
              <a:prstDash val="solid"/>
              <a:round/>
              <a:headEnd/>
              <a:tailEnd/>
            </a:ln>
          </p:spPr>
          <p:txBody>
            <a:bodyPr/>
            <a:lstStyle/>
            <a:p>
              <a:endParaRPr lang="en-US"/>
            </a:p>
          </p:txBody>
        </p:sp>
        <p:sp>
          <p:nvSpPr>
            <p:cNvPr id="3501" name="Freeform 5643"/>
            <p:cNvSpPr>
              <a:spLocks/>
            </p:cNvSpPr>
            <p:nvPr/>
          </p:nvSpPr>
          <p:spPr bwMode="auto">
            <a:xfrm>
              <a:off x="1822" y="1137"/>
              <a:ext cx="35" cy="21"/>
            </a:xfrm>
            <a:custGeom>
              <a:avLst/>
              <a:gdLst>
                <a:gd name="T0" fmla="*/ 45 w 31"/>
                <a:gd name="T1" fmla="*/ 23 h 17"/>
                <a:gd name="T2" fmla="*/ 10 w 31"/>
                <a:gd name="T3" fmla="*/ 0 h 17"/>
                <a:gd name="T4" fmla="*/ 0 w 31"/>
                <a:gd name="T5" fmla="*/ 9 h 17"/>
                <a:gd name="T6" fmla="*/ 0 w 31"/>
                <a:gd name="T7" fmla="*/ 14 h 17"/>
                <a:gd name="T8" fmla="*/ 0 w 31"/>
                <a:gd name="T9" fmla="*/ 19 h 17"/>
                <a:gd name="T10" fmla="*/ 3 w 31"/>
                <a:gd name="T11" fmla="*/ 23 h 17"/>
                <a:gd name="T12" fmla="*/ 10 w 31"/>
                <a:gd name="T13" fmla="*/ 26 h 17"/>
                <a:gd name="T14" fmla="*/ 3 w 31"/>
                <a:gd name="T15" fmla="*/ 32 h 17"/>
                <a:gd name="T16" fmla="*/ 45 w 31"/>
                <a:gd name="T17" fmla="*/ 23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0033CC"/>
            </a:solidFill>
            <a:ln w="3175">
              <a:solidFill>
                <a:srgbClr val="000000"/>
              </a:solidFill>
              <a:prstDash val="solid"/>
              <a:round/>
              <a:headEnd/>
              <a:tailEnd/>
            </a:ln>
          </p:spPr>
          <p:txBody>
            <a:bodyPr/>
            <a:lstStyle/>
            <a:p>
              <a:endParaRPr lang="en-US"/>
            </a:p>
          </p:txBody>
        </p:sp>
        <p:sp>
          <p:nvSpPr>
            <p:cNvPr id="3502" name="Freeform 5644"/>
            <p:cNvSpPr>
              <a:spLocks/>
            </p:cNvSpPr>
            <p:nvPr/>
          </p:nvSpPr>
          <p:spPr bwMode="auto">
            <a:xfrm>
              <a:off x="2191" y="1210"/>
              <a:ext cx="143" cy="60"/>
            </a:xfrm>
            <a:custGeom>
              <a:avLst/>
              <a:gdLst>
                <a:gd name="T0" fmla="*/ 142 w 126"/>
                <a:gd name="T1" fmla="*/ 0 h 48"/>
                <a:gd name="T2" fmla="*/ 140 w 126"/>
                <a:gd name="T3" fmla="*/ 10 h 48"/>
                <a:gd name="T4" fmla="*/ 121 w 126"/>
                <a:gd name="T5" fmla="*/ 14 h 48"/>
                <a:gd name="T6" fmla="*/ 108 w 126"/>
                <a:gd name="T7" fmla="*/ 10 h 48"/>
                <a:gd name="T8" fmla="*/ 108 w 126"/>
                <a:gd name="T9" fmla="*/ 24 h 48"/>
                <a:gd name="T10" fmla="*/ 108 w 126"/>
                <a:gd name="T11" fmla="*/ 20 h 48"/>
                <a:gd name="T12" fmla="*/ 90 w 126"/>
                <a:gd name="T13" fmla="*/ 14 h 48"/>
                <a:gd name="T14" fmla="*/ 87 w 126"/>
                <a:gd name="T15" fmla="*/ 24 h 48"/>
                <a:gd name="T16" fmla="*/ 74 w 126"/>
                <a:gd name="T17" fmla="*/ 14 h 48"/>
                <a:gd name="T18" fmla="*/ 64 w 126"/>
                <a:gd name="T19" fmla="*/ 33 h 48"/>
                <a:gd name="T20" fmla="*/ 56 w 126"/>
                <a:gd name="T21" fmla="*/ 38 h 48"/>
                <a:gd name="T22" fmla="*/ 45 w 126"/>
                <a:gd name="T23" fmla="*/ 30 h 48"/>
                <a:gd name="T24" fmla="*/ 53 w 126"/>
                <a:gd name="T25" fmla="*/ 24 h 48"/>
                <a:gd name="T26" fmla="*/ 28 w 126"/>
                <a:gd name="T27" fmla="*/ 0 h 48"/>
                <a:gd name="T28" fmla="*/ 32 w 126"/>
                <a:gd name="T29" fmla="*/ 10 h 48"/>
                <a:gd name="T30" fmla="*/ 35 w 126"/>
                <a:gd name="T31" fmla="*/ 20 h 48"/>
                <a:gd name="T32" fmla="*/ 22 w 126"/>
                <a:gd name="T33" fmla="*/ 10 h 48"/>
                <a:gd name="T34" fmla="*/ 18 w 126"/>
                <a:gd name="T35" fmla="*/ 20 h 48"/>
                <a:gd name="T36" fmla="*/ 18 w 126"/>
                <a:gd name="T37" fmla="*/ 20 h 48"/>
                <a:gd name="T38" fmla="*/ 22 w 126"/>
                <a:gd name="T39" fmla="*/ 24 h 48"/>
                <a:gd name="T40" fmla="*/ 18 w 126"/>
                <a:gd name="T41" fmla="*/ 24 h 48"/>
                <a:gd name="T42" fmla="*/ 3 w 126"/>
                <a:gd name="T43" fmla="*/ 24 h 48"/>
                <a:gd name="T44" fmla="*/ 8 w 126"/>
                <a:gd name="T45" fmla="*/ 30 h 48"/>
                <a:gd name="T46" fmla="*/ 0 w 126"/>
                <a:gd name="T47" fmla="*/ 30 h 48"/>
                <a:gd name="T48" fmla="*/ 40 w 126"/>
                <a:gd name="T49" fmla="*/ 33 h 48"/>
                <a:gd name="T50" fmla="*/ 32 w 126"/>
                <a:gd name="T51" fmla="*/ 38 h 48"/>
                <a:gd name="T52" fmla="*/ 35 w 126"/>
                <a:gd name="T53" fmla="*/ 44 h 48"/>
                <a:gd name="T54" fmla="*/ 3 w 126"/>
                <a:gd name="T55" fmla="*/ 48 h 48"/>
                <a:gd name="T56" fmla="*/ 28 w 126"/>
                <a:gd name="T57" fmla="*/ 56 h 48"/>
                <a:gd name="T58" fmla="*/ 40 w 126"/>
                <a:gd name="T59" fmla="*/ 61 h 48"/>
                <a:gd name="T60" fmla="*/ 35 w 126"/>
                <a:gd name="T61" fmla="*/ 64 h 48"/>
                <a:gd name="T62" fmla="*/ 40 w 126"/>
                <a:gd name="T63" fmla="*/ 64 h 48"/>
                <a:gd name="T64" fmla="*/ 35 w 126"/>
                <a:gd name="T65" fmla="*/ 70 h 48"/>
                <a:gd name="T66" fmla="*/ 22 w 126"/>
                <a:gd name="T67" fmla="*/ 80 h 48"/>
                <a:gd name="T68" fmla="*/ 35 w 126"/>
                <a:gd name="T69" fmla="*/ 85 h 48"/>
                <a:gd name="T70" fmla="*/ 56 w 126"/>
                <a:gd name="T71" fmla="*/ 88 h 48"/>
                <a:gd name="T72" fmla="*/ 98 w 126"/>
                <a:gd name="T73" fmla="*/ 94 h 48"/>
                <a:gd name="T74" fmla="*/ 126 w 126"/>
                <a:gd name="T75" fmla="*/ 85 h 48"/>
                <a:gd name="T76" fmla="*/ 155 w 126"/>
                <a:gd name="T77" fmla="*/ 70 h 48"/>
                <a:gd name="T78" fmla="*/ 170 w 126"/>
                <a:gd name="T79" fmla="*/ 56 h 48"/>
                <a:gd name="T80" fmla="*/ 182 w 126"/>
                <a:gd name="T81" fmla="*/ 48 h 48"/>
                <a:gd name="T82" fmla="*/ 184 w 126"/>
                <a:gd name="T83" fmla="*/ 48 h 48"/>
                <a:gd name="T84" fmla="*/ 176 w 126"/>
                <a:gd name="T85" fmla="*/ 44 h 48"/>
                <a:gd name="T86" fmla="*/ 184 w 126"/>
                <a:gd name="T87" fmla="*/ 38 h 48"/>
                <a:gd name="T88" fmla="*/ 184 w 126"/>
                <a:gd name="T89" fmla="*/ 33 h 48"/>
                <a:gd name="T90" fmla="*/ 170 w 126"/>
                <a:gd name="T91" fmla="*/ 33 h 48"/>
                <a:gd name="T92" fmla="*/ 174 w 126"/>
                <a:gd name="T93" fmla="*/ 30 h 48"/>
                <a:gd name="T94" fmla="*/ 166 w 126"/>
                <a:gd name="T95" fmla="*/ 24 h 48"/>
                <a:gd name="T96" fmla="*/ 163 w 126"/>
                <a:gd name="T97" fmla="*/ 14 h 48"/>
                <a:gd name="T98" fmla="*/ 174 w 126"/>
                <a:gd name="T99" fmla="*/ 6 h 48"/>
                <a:gd name="T100" fmla="*/ 155 w 126"/>
                <a:gd name="T101" fmla="*/ 10 h 48"/>
                <a:gd name="T102" fmla="*/ 142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prstDash val="solid"/>
              <a:round/>
              <a:headEnd/>
              <a:tailEnd/>
            </a:ln>
          </p:spPr>
          <p:txBody>
            <a:bodyPr/>
            <a:lstStyle/>
            <a:p>
              <a:endParaRPr lang="en-US"/>
            </a:p>
          </p:txBody>
        </p:sp>
        <p:sp>
          <p:nvSpPr>
            <p:cNvPr id="3503" name="Freeform 5645"/>
            <p:cNvSpPr>
              <a:spLocks/>
            </p:cNvSpPr>
            <p:nvPr/>
          </p:nvSpPr>
          <p:spPr bwMode="auto">
            <a:xfrm>
              <a:off x="2360" y="1436"/>
              <a:ext cx="61" cy="78"/>
            </a:xfrm>
            <a:custGeom>
              <a:avLst/>
              <a:gdLst>
                <a:gd name="T0" fmla="*/ 72 w 56"/>
                <a:gd name="T1" fmla="*/ 88 h 64"/>
                <a:gd name="T2" fmla="*/ 72 w 56"/>
                <a:gd name="T3" fmla="*/ 60 h 64"/>
                <a:gd name="T4" fmla="*/ 72 w 56"/>
                <a:gd name="T5" fmla="*/ 34 h 64"/>
                <a:gd name="T6" fmla="*/ 61 w 56"/>
                <a:gd name="T7" fmla="*/ 32 h 64"/>
                <a:gd name="T8" fmla="*/ 57 w 56"/>
                <a:gd name="T9" fmla="*/ 32 h 64"/>
                <a:gd name="T10" fmla="*/ 45 w 56"/>
                <a:gd name="T11" fmla="*/ 32 h 64"/>
                <a:gd name="T12" fmla="*/ 54 w 56"/>
                <a:gd name="T13" fmla="*/ 9 h 64"/>
                <a:gd name="T14" fmla="*/ 61 w 56"/>
                <a:gd name="T15" fmla="*/ 0 h 64"/>
                <a:gd name="T16" fmla="*/ 52 w 56"/>
                <a:gd name="T17" fmla="*/ 6 h 64"/>
                <a:gd name="T18" fmla="*/ 45 w 56"/>
                <a:gd name="T19" fmla="*/ 6 h 64"/>
                <a:gd name="T20" fmla="*/ 33 w 56"/>
                <a:gd name="T21" fmla="*/ 13 h 64"/>
                <a:gd name="T22" fmla="*/ 36 w 56"/>
                <a:gd name="T23" fmla="*/ 22 h 64"/>
                <a:gd name="T24" fmla="*/ 33 w 56"/>
                <a:gd name="T25" fmla="*/ 32 h 64"/>
                <a:gd name="T26" fmla="*/ 10 w 56"/>
                <a:gd name="T27" fmla="*/ 34 h 64"/>
                <a:gd name="T28" fmla="*/ 12 w 56"/>
                <a:gd name="T29" fmla="*/ 43 h 64"/>
                <a:gd name="T30" fmla="*/ 4 w 56"/>
                <a:gd name="T31" fmla="*/ 52 h 64"/>
                <a:gd name="T32" fmla="*/ 24 w 56"/>
                <a:gd name="T33" fmla="*/ 66 h 64"/>
                <a:gd name="T34" fmla="*/ 10 w 56"/>
                <a:gd name="T35" fmla="*/ 82 h 64"/>
                <a:gd name="T36" fmla="*/ 24 w 56"/>
                <a:gd name="T37" fmla="*/ 77 h 64"/>
                <a:gd name="T38" fmla="*/ 10 w 56"/>
                <a:gd name="T39" fmla="*/ 90 h 64"/>
                <a:gd name="T40" fmla="*/ 0 w 56"/>
                <a:gd name="T41" fmla="*/ 94 h 64"/>
                <a:gd name="T42" fmla="*/ 4 w 56"/>
                <a:gd name="T43" fmla="*/ 100 h 64"/>
                <a:gd name="T44" fmla="*/ 0 w 56"/>
                <a:gd name="T45" fmla="*/ 102 h 64"/>
                <a:gd name="T46" fmla="*/ 10 w 56"/>
                <a:gd name="T47" fmla="*/ 107 h 64"/>
                <a:gd name="T48" fmla="*/ 4 w 56"/>
                <a:gd name="T49" fmla="*/ 113 h 64"/>
                <a:gd name="T50" fmla="*/ 12 w 56"/>
                <a:gd name="T51" fmla="*/ 113 h 64"/>
                <a:gd name="T52" fmla="*/ 12 w 56"/>
                <a:gd name="T53" fmla="*/ 116 h 64"/>
                <a:gd name="T54" fmla="*/ 29 w 56"/>
                <a:gd name="T55" fmla="*/ 113 h 64"/>
                <a:gd name="T56" fmla="*/ 48 w 56"/>
                <a:gd name="T57" fmla="*/ 100 h 64"/>
                <a:gd name="T58" fmla="*/ 68 w 56"/>
                <a:gd name="T59" fmla="*/ 94 h 64"/>
                <a:gd name="T60" fmla="*/ 72 w 56"/>
                <a:gd name="T61" fmla="*/ 88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prstDash val="solid"/>
              <a:round/>
              <a:headEnd/>
              <a:tailEnd/>
            </a:ln>
          </p:spPr>
          <p:txBody>
            <a:bodyPr/>
            <a:lstStyle/>
            <a:p>
              <a:endParaRPr lang="en-US"/>
            </a:p>
          </p:txBody>
        </p:sp>
        <p:sp>
          <p:nvSpPr>
            <p:cNvPr id="3504" name="Freeform 5646"/>
            <p:cNvSpPr>
              <a:spLocks/>
            </p:cNvSpPr>
            <p:nvPr/>
          </p:nvSpPr>
          <p:spPr bwMode="auto">
            <a:xfrm>
              <a:off x="2428" y="1369"/>
              <a:ext cx="113" cy="176"/>
            </a:xfrm>
            <a:custGeom>
              <a:avLst/>
              <a:gdLst>
                <a:gd name="T0" fmla="*/ 12 w 102"/>
                <a:gd name="T1" fmla="*/ 82 h 142"/>
                <a:gd name="T2" fmla="*/ 23 w 102"/>
                <a:gd name="T3" fmla="*/ 82 h 142"/>
                <a:gd name="T4" fmla="*/ 16 w 102"/>
                <a:gd name="T5" fmla="*/ 109 h 142"/>
                <a:gd name="T6" fmla="*/ 28 w 102"/>
                <a:gd name="T7" fmla="*/ 117 h 142"/>
                <a:gd name="T8" fmla="*/ 42 w 102"/>
                <a:gd name="T9" fmla="*/ 126 h 142"/>
                <a:gd name="T10" fmla="*/ 52 w 102"/>
                <a:gd name="T11" fmla="*/ 161 h 142"/>
                <a:gd name="T12" fmla="*/ 23 w 102"/>
                <a:gd name="T13" fmla="*/ 181 h 142"/>
                <a:gd name="T14" fmla="*/ 33 w 102"/>
                <a:gd name="T15" fmla="*/ 193 h 142"/>
                <a:gd name="T16" fmla="*/ 12 w 102"/>
                <a:gd name="T17" fmla="*/ 216 h 142"/>
                <a:gd name="T18" fmla="*/ 38 w 102"/>
                <a:gd name="T19" fmla="*/ 231 h 142"/>
                <a:gd name="T20" fmla="*/ 52 w 102"/>
                <a:gd name="T21" fmla="*/ 231 h 142"/>
                <a:gd name="T22" fmla="*/ 20 w 102"/>
                <a:gd name="T23" fmla="*/ 252 h 142"/>
                <a:gd name="T24" fmla="*/ 8 w 102"/>
                <a:gd name="T25" fmla="*/ 270 h 142"/>
                <a:gd name="T26" fmla="*/ 35 w 102"/>
                <a:gd name="T27" fmla="*/ 264 h 142"/>
                <a:gd name="T28" fmla="*/ 59 w 102"/>
                <a:gd name="T29" fmla="*/ 252 h 142"/>
                <a:gd name="T30" fmla="*/ 110 w 102"/>
                <a:gd name="T31" fmla="*/ 252 h 142"/>
                <a:gd name="T32" fmla="*/ 115 w 102"/>
                <a:gd name="T33" fmla="*/ 224 h 142"/>
                <a:gd name="T34" fmla="*/ 138 w 102"/>
                <a:gd name="T35" fmla="*/ 193 h 142"/>
                <a:gd name="T36" fmla="*/ 110 w 102"/>
                <a:gd name="T37" fmla="*/ 185 h 142"/>
                <a:gd name="T38" fmla="*/ 100 w 102"/>
                <a:gd name="T39" fmla="*/ 159 h 142"/>
                <a:gd name="T40" fmla="*/ 103 w 102"/>
                <a:gd name="T41" fmla="*/ 145 h 142"/>
                <a:gd name="T42" fmla="*/ 71 w 102"/>
                <a:gd name="T43" fmla="*/ 86 h 142"/>
                <a:gd name="T44" fmla="*/ 59 w 102"/>
                <a:gd name="T45" fmla="*/ 72 h 142"/>
                <a:gd name="T46" fmla="*/ 54 w 102"/>
                <a:gd name="T47" fmla="*/ 66 h 142"/>
                <a:gd name="T48" fmla="*/ 38 w 102"/>
                <a:gd name="T49" fmla="*/ 32 h 142"/>
                <a:gd name="T50" fmla="*/ 38 w 102"/>
                <a:gd name="T51" fmla="*/ 24 h 142"/>
                <a:gd name="T52" fmla="*/ 23 w 102"/>
                <a:gd name="T53" fmla="*/ 0 h 142"/>
                <a:gd name="T54" fmla="*/ 16 w 102"/>
                <a:gd name="T55" fmla="*/ 24 h 142"/>
                <a:gd name="T56" fmla="*/ 8 w 102"/>
                <a:gd name="T57" fmla="*/ 32 h 142"/>
                <a:gd name="T58" fmla="*/ 8 w 102"/>
                <a:gd name="T59" fmla="*/ 46 h 142"/>
                <a:gd name="T60" fmla="*/ 2 w 102"/>
                <a:gd name="T61" fmla="*/ 58 h 142"/>
                <a:gd name="T62" fmla="*/ 12 w 102"/>
                <a:gd name="T63" fmla="*/ 58 h 142"/>
                <a:gd name="T64" fmla="*/ 2 w 102"/>
                <a:gd name="T65" fmla="*/ 103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prstDash val="solid"/>
              <a:round/>
              <a:headEnd/>
              <a:tailEnd/>
            </a:ln>
          </p:spPr>
          <p:txBody>
            <a:bodyPr/>
            <a:lstStyle/>
            <a:p>
              <a:endParaRPr lang="en-US"/>
            </a:p>
          </p:txBody>
        </p:sp>
        <p:sp>
          <p:nvSpPr>
            <p:cNvPr id="3505" name="Freeform 5647"/>
            <p:cNvSpPr>
              <a:spLocks/>
            </p:cNvSpPr>
            <p:nvPr/>
          </p:nvSpPr>
          <p:spPr bwMode="auto">
            <a:xfrm>
              <a:off x="2399" y="1436"/>
              <a:ext cx="33" cy="23"/>
            </a:xfrm>
            <a:custGeom>
              <a:avLst/>
              <a:gdLst>
                <a:gd name="T0" fmla="*/ 37 w 31"/>
                <a:gd name="T1" fmla="*/ 27 h 19"/>
                <a:gd name="T2" fmla="*/ 34 w 31"/>
                <a:gd name="T3" fmla="*/ 18 h 19"/>
                <a:gd name="T4" fmla="*/ 22 w 31"/>
                <a:gd name="T5" fmla="*/ 0 h 19"/>
                <a:gd name="T6" fmla="*/ 7 w 31"/>
                <a:gd name="T7" fmla="*/ 8 h 19"/>
                <a:gd name="T8" fmla="*/ 0 w 31"/>
                <a:gd name="T9" fmla="*/ 30 h 19"/>
                <a:gd name="T10" fmla="*/ 12 w 31"/>
                <a:gd name="T11" fmla="*/ 30 h 19"/>
                <a:gd name="T12" fmla="*/ 15 w 31"/>
                <a:gd name="T13" fmla="*/ 30 h 19"/>
                <a:gd name="T14" fmla="*/ 24 w 31"/>
                <a:gd name="T15" fmla="*/ 34 h 19"/>
                <a:gd name="T16" fmla="*/ 37 w 31"/>
                <a:gd name="T17" fmla="*/ 27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prstDash val="solid"/>
              <a:round/>
              <a:headEnd/>
              <a:tailEnd/>
            </a:ln>
          </p:spPr>
          <p:txBody>
            <a:bodyPr/>
            <a:lstStyle/>
            <a:p>
              <a:endParaRPr lang="en-US"/>
            </a:p>
          </p:txBody>
        </p:sp>
        <p:sp>
          <p:nvSpPr>
            <p:cNvPr id="3506" name="Freeform 5648"/>
            <p:cNvSpPr>
              <a:spLocks/>
            </p:cNvSpPr>
            <p:nvPr/>
          </p:nvSpPr>
          <p:spPr bwMode="auto">
            <a:xfrm>
              <a:off x="2419" y="1389"/>
              <a:ext cx="13" cy="9"/>
            </a:xfrm>
            <a:custGeom>
              <a:avLst/>
              <a:gdLst>
                <a:gd name="T0" fmla="*/ 10 w 12"/>
                <a:gd name="T1" fmla="*/ 5 h 7"/>
                <a:gd name="T2" fmla="*/ 2 w 12"/>
                <a:gd name="T3" fmla="*/ 0 h 7"/>
                <a:gd name="T4" fmla="*/ 0 w 12"/>
                <a:gd name="T5" fmla="*/ 5 h 7"/>
                <a:gd name="T6" fmla="*/ 12 w 12"/>
                <a:gd name="T7" fmla="*/ 15 h 7"/>
                <a:gd name="T8" fmla="*/ 15 w 12"/>
                <a:gd name="T9" fmla="*/ 8 h 7"/>
                <a:gd name="T10" fmla="*/ 10 w 12"/>
                <a:gd name="T11" fmla="*/ 5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prstDash val="solid"/>
              <a:round/>
              <a:headEnd/>
              <a:tailEnd/>
            </a:ln>
          </p:spPr>
          <p:txBody>
            <a:bodyPr/>
            <a:lstStyle/>
            <a:p>
              <a:endParaRPr lang="en-US"/>
            </a:p>
          </p:txBody>
        </p:sp>
        <p:sp>
          <p:nvSpPr>
            <p:cNvPr id="3507" name="Freeform 5649"/>
            <p:cNvSpPr>
              <a:spLocks/>
            </p:cNvSpPr>
            <p:nvPr/>
          </p:nvSpPr>
          <p:spPr bwMode="auto">
            <a:xfrm>
              <a:off x="2416" y="1371"/>
              <a:ext cx="12" cy="13"/>
            </a:xfrm>
            <a:custGeom>
              <a:avLst/>
              <a:gdLst>
                <a:gd name="T0" fmla="*/ 12 w 12"/>
                <a:gd name="T1" fmla="*/ 12 h 10"/>
                <a:gd name="T2" fmla="*/ 10 w 12"/>
                <a:gd name="T3" fmla="*/ 0 h 10"/>
                <a:gd name="T4" fmla="*/ 3 w 12"/>
                <a:gd name="T5" fmla="*/ 12 h 10"/>
                <a:gd name="T6" fmla="*/ 0 w 12"/>
                <a:gd name="T7" fmla="*/ 22 h 10"/>
                <a:gd name="T8" fmla="*/ 12 w 12"/>
                <a:gd name="T9" fmla="*/ 1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12" y="5"/>
                  </a:moveTo>
                  <a:lnTo>
                    <a:pt x="10" y="0"/>
                  </a:lnTo>
                  <a:lnTo>
                    <a:pt x="3" y="5"/>
                  </a:lnTo>
                  <a:lnTo>
                    <a:pt x="0" y="10"/>
                  </a:lnTo>
                  <a:lnTo>
                    <a:pt x="12" y="5"/>
                  </a:lnTo>
                  <a:close/>
                </a:path>
              </a:pathLst>
            </a:custGeom>
            <a:solidFill>
              <a:srgbClr val="0033CC"/>
            </a:solidFill>
            <a:ln w="3175">
              <a:solidFill>
                <a:srgbClr val="000000"/>
              </a:solidFill>
              <a:prstDash val="solid"/>
              <a:round/>
              <a:headEnd/>
              <a:tailEnd/>
            </a:ln>
          </p:spPr>
          <p:txBody>
            <a:bodyPr/>
            <a:lstStyle/>
            <a:p>
              <a:endParaRPr lang="en-US"/>
            </a:p>
          </p:txBody>
        </p:sp>
        <p:sp>
          <p:nvSpPr>
            <p:cNvPr id="3508" name="Freeform 5650"/>
            <p:cNvSpPr>
              <a:spLocks/>
            </p:cNvSpPr>
            <p:nvPr/>
          </p:nvSpPr>
          <p:spPr bwMode="auto">
            <a:xfrm>
              <a:off x="2498" y="1328"/>
              <a:ext cx="2" cy="10"/>
            </a:xfrm>
            <a:custGeom>
              <a:avLst/>
              <a:gdLst>
                <a:gd name="T0" fmla="*/ 0 w 2"/>
                <a:gd name="T1" fmla="*/ 0 h 9"/>
                <a:gd name="T2" fmla="*/ 0 w 2"/>
                <a:gd name="T3" fmla="*/ 8 h 9"/>
                <a:gd name="T4" fmla="*/ 0 w 2"/>
                <a:gd name="T5" fmla="*/ 10 h 9"/>
                <a:gd name="T6" fmla="*/ 0 w 2"/>
                <a:gd name="T7" fmla="*/ 12 h 9"/>
                <a:gd name="T8" fmla="*/ 2 w 2"/>
                <a:gd name="T9" fmla="*/ 2 h 9"/>
                <a:gd name="T10" fmla="*/ 0 w 2"/>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3509" name="Freeform 5651"/>
            <p:cNvSpPr>
              <a:spLocks/>
            </p:cNvSpPr>
            <p:nvPr/>
          </p:nvSpPr>
          <p:spPr bwMode="auto">
            <a:xfrm>
              <a:off x="2426" y="1412"/>
              <a:ext cx="6" cy="4"/>
            </a:xfrm>
            <a:custGeom>
              <a:avLst/>
              <a:gdLst>
                <a:gd name="T0" fmla="*/ 0 w 7"/>
                <a:gd name="T1" fmla="*/ 7 h 3"/>
                <a:gd name="T2" fmla="*/ 4 w 7"/>
                <a:gd name="T3" fmla="*/ 0 h 3"/>
                <a:gd name="T4" fmla="*/ 0 w 7"/>
                <a:gd name="T5" fmla="*/ 0 h 3"/>
                <a:gd name="T6" fmla="*/ 0 w 7"/>
                <a:gd name="T7" fmla="*/ 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0" y="3"/>
                  </a:moveTo>
                  <a:lnTo>
                    <a:pt x="7" y="0"/>
                  </a:lnTo>
                  <a:lnTo>
                    <a:pt x="0" y="0"/>
                  </a:lnTo>
                  <a:lnTo>
                    <a:pt x="0" y="3"/>
                  </a:lnTo>
                  <a:close/>
                </a:path>
              </a:pathLst>
            </a:custGeom>
            <a:solidFill>
              <a:srgbClr val="0033CC"/>
            </a:solidFill>
            <a:ln w="3175">
              <a:solidFill>
                <a:srgbClr val="000000"/>
              </a:solidFill>
              <a:prstDash val="solid"/>
              <a:round/>
              <a:headEnd/>
              <a:tailEnd/>
            </a:ln>
          </p:spPr>
          <p:txBody>
            <a:bodyPr/>
            <a:lstStyle/>
            <a:p>
              <a:endParaRPr lang="en-US"/>
            </a:p>
          </p:txBody>
        </p:sp>
        <p:sp>
          <p:nvSpPr>
            <p:cNvPr id="3510" name="Freeform 5652"/>
            <p:cNvSpPr>
              <a:spLocks/>
            </p:cNvSpPr>
            <p:nvPr/>
          </p:nvSpPr>
          <p:spPr bwMode="auto">
            <a:xfrm>
              <a:off x="2449" y="1474"/>
              <a:ext cx="6" cy="6"/>
            </a:xfrm>
            <a:custGeom>
              <a:avLst/>
              <a:gdLst>
                <a:gd name="T0" fmla="*/ 8 w 5"/>
                <a:gd name="T1" fmla="*/ 8 h 5"/>
                <a:gd name="T2" fmla="*/ 0 w 5"/>
                <a:gd name="T3" fmla="*/ 0 h 5"/>
                <a:gd name="T4" fmla="*/ 0 w 5"/>
                <a:gd name="T5" fmla="*/ 8 h 5"/>
                <a:gd name="T6" fmla="*/ 8 w 5"/>
                <a:gd name="T7" fmla="*/ 8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5"/>
                  </a:moveTo>
                  <a:lnTo>
                    <a:pt x="0" y="0"/>
                  </a:lnTo>
                  <a:lnTo>
                    <a:pt x="0"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3511" name="Rectangle 5653"/>
            <p:cNvSpPr>
              <a:spLocks noChangeArrowheads="1"/>
            </p:cNvSpPr>
            <p:nvPr/>
          </p:nvSpPr>
          <p:spPr bwMode="auto">
            <a:xfrm>
              <a:off x="2539" y="1708"/>
              <a:ext cx="5" cy="0"/>
            </a:xfrm>
            <a:prstGeom prst="rect">
              <a:avLst/>
            </a:prstGeom>
            <a:solidFill>
              <a:srgbClr val="C0C0C0"/>
            </a:solidFill>
            <a:ln w="317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3512" name="Freeform 5654"/>
            <p:cNvSpPr>
              <a:spLocks/>
            </p:cNvSpPr>
            <p:nvPr/>
          </p:nvSpPr>
          <p:spPr bwMode="auto">
            <a:xfrm>
              <a:off x="2089" y="1811"/>
              <a:ext cx="14" cy="2"/>
            </a:xfrm>
            <a:custGeom>
              <a:avLst/>
              <a:gdLst>
                <a:gd name="T0" fmla="*/ 8 w 12"/>
                <a:gd name="T1" fmla="*/ 2 h 2"/>
                <a:gd name="T2" fmla="*/ 0 w 12"/>
                <a:gd name="T3" fmla="*/ 0 h 2"/>
                <a:gd name="T4" fmla="*/ 19 w 12"/>
                <a:gd name="T5" fmla="*/ 0 h 2"/>
                <a:gd name="T6" fmla="*/ 8 w 1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
                  <a:moveTo>
                    <a:pt x="5" y="2"/>
                  </a:moveTo>
                  <a:lnTo>
                    <a:pt x="0" y="0"/>
                  </a:lnTo>
                  <a:lnTo>
                    <a:pt x="12"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3513" name="Freeform 5655"/>
            <p:cNvSpPr>
              <a:spLocks/>
            </p:cNvSpPr>
            <p:nvPr/>
          </p:nvSpPr>
          <p:spPr bwMode="auto">
            <a:xfrm>
              <a:off x="2047" y="1796"/>
              <a:ext cx="7" cy="3"/>
            </a:xfrm>
            <a:custGeom>
              <a:avLst/>
              <a:gdLst>
                <a:gd name="T0" fmla="*/ 3 w 7"/>
                <a:gd name="T1" fmla="*/ 0 h 3"/>
                <a:gd name="T2" fmla="*/ 0 w 7"/>
                <a:gd name="T3" fmla="*/ 3 h 3"/>
                <a:gd name="T4" fmla="*/ 7 w 7"/>
                <a:gd name="T5" fmla="*/ 3 h 3"/>
                <a:gd name="T6" fmla="*/ 3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3" y="0"/>
                  </a:moveTo>
                  <a:lnTo>
                    <a:pt x="0" y="3"/>
                  </a:lnTo>
                  <a:lnTo>
                    <a:pt x="7" y="3"/>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514" name="Rectangle 5656"/>
            <p:cNvSpPr>
              <a:spLocks noChangeArrowheads="1"/>
            </p:cNvSpPr>
            <p:nvPr/>
          </p:nvSpPr>
          <p:spPr bwMode="auto">
            <a:xfrm>
              <a:off x="2069" y="1793"/>
              <a:ext cx="5" cy="0"/>
            </a:xfrm>
            <a:prstGeom prst="rect">
              <a:avLst/>
            </a:prstGeom>
            <a:solidFill>
              <a:srgbClr val="E1E1E1"/>
            </a:solidFill>
            <a:ln w="317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3515" name="Freeform 5657"/>
            <p:cNvSpPr>
              <a:spLocks/>
            </p:cNvSpPr>
            <p:nvPr/>
          </p:nvSpPr>
          <p:spPr bwMode="auto">
            <a:xfrm>
              <a:off x="1425" y="1933"/>
              <a:ext cx="4" cy="1"/>
            </a:xfrm>
            <a:custGeom>
              <a:avLst/>
              <a:gdLst>
                <a:gd name="T0" fmla="*/ 7 w 3"/>
                <a:gd name="T1" fmla="*/ 0 h 1"/>
                <a:gd name="T2" fmla="*/ 7 w 3"/>
                <a:gd name="T3" fmla="*/ 0 h 1"/>
                <a:gd name="T4" fmla="*/ 0 w 3"/>
                <a:gd name="T5" fmla="*/ 0 h 1"/>
                <a:gd name="T6" fmla="*/ 7 w 3"/>
                <a:gd name="T7" fmla="*/ 0 h 1"/>
                <a:gd name="T8" fmla="*/ 7 w 3"/>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
                  <a:moveTo>
                    <a:pt x="3" y="0"/>
                  </a:moveTo>
                  <a:lnTo>
                    <a:pt x="3" y="0"/>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3516" name="Freeform 5658"/>
            <p:cNvSpPr>
              <a:spLocks/>
            </p:cNvSpPr>
            <p:nvPr/>
          </p:nvSpPr>
          <p:spPr bwMode="auto">
            <a:xfrm>
              <a:off x="2360" y="1720"/>
              <a:ext cx="52" cy="111"/>
            </a:xfrm>
            <a:custGeom>
              <a:avLst/>
              <a:gdLst>
                <a:gd name="T0" fmla="*/ 28 w 47"/>
                <a:gd name="T1" fmla="*/ 0 h 90"/>
                <a:gd name="T2" fmla="*/ 19 w 47"/>
                <a:gd name="T3" fmla="*/ 2 h 90"/>
                <a:gd name="T4" fmla="*/ 19 w 47"/>
                <a:gd name="T5" fmla="*/ 43 h 90"/>
                <a:gd name="T6" fmla="*/ 12 w 47"/>
                <a:gd name="T7" fmla="*/ 65 h 90"/>
                <a:gd name="T8" fmla="*/ 4 w 47"/>
                <a:gd name="T9" fmla="*/ 89 h 90"/>
                <a:gd name="T10" fmla="*/ 0 w 47"/>
                <a:gd name="T11" fmla="*/ 111 h 90"/>
                <a:gd name="T12" fmla="*/ 10 w 47"/>
                <a:gd name="T13" fmla="*/ 120 h 90"/>
                <a:gd name="T14" fmla="*/ 14 w 47"/>
                <a:gd name="T15" fmla="*/ 120 h 90"/>
                <a:gd name="T16" fmla="*/ 12 w 47"/>
                <a:gd name="T17" fmla="*/ 169 h 90"/>
                <a:gd name="T18" fmla="*/ 41 w 47"/>
                <a:gd name="T19" fmla="*/ 160 h 90"/>
                <a:gd name="T20" fmla="*/ 41 w 47"/>
                <a:gd name="T21" fmla="*/ 154 h 90"/>
                <a:gd name="T22" fmla="*/ 48 w 47"/>
                <a:gd name="T23" fmla="*/ 134 h 90"/>
                <a:gd name="T24" fmla="*/ 48 w 47"/>
                <a:gd name="T25" fmla="*/ 123 h 90"/>
                <a:gd name="T26" fmla="*/ 48 w 47"/>
                <a:gd name="T27" fmla="*/ 105 h 90"/>
                <a:gd name="T28" fmla="*/ 41 w 47"/>
                <a:gd name="T29" fmla="*/ 79 h 90"/>
                <a:gd name="T30" fmla="*/ 48 w 47"/>
                <a:gd name="T31" fmla="*/ 79 h 90"/>
                <a:gd name="T32" fmla="*/ 54 w 47"/>
                <a:gd name="T33" fmla="*/ 39 h 90"/>
                <a:gd name="T34" fmla="*/ 64 w 47"/>
                <a:gd name="T35" fmla="*/ 23 h 90"/>
                <a:gd name="T36" fmla="*/ 64 w 47"/>
                <a:gd name="T37" fmla="*/ 2 h 90"/>
                <a:gd name="T38" fmla="*/ 38 w 47"/>
                <a:gd name="T39" fmla="*/ 2 h 90"/>
                <a:gd name="T40" fmla="*/ 28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prstDash val="solid"/>
              <a:round/>
              <a:headEnd/>
              <a:tailEnd/>
            </a:ln>
          </p:spPr>
          <p:txBody>
            <a:bodyPr/>
            <a:lstStyle/>
            <a:p>
              <a:endParaRPr lang="en-US"/>
            </a:p>
          </p:txBody>
        </p:sp>
        <p:sp>
          <p:nvSpPr>
            <p:cNvPr id="3517" name="Freeform 5659"/>
            <p:cNvSpPr>
              <a:spLocks/>
            </p:cNvSpPr>
            <p:nvPr/>
          </p:nvSpPr>
          <p:spPr bwMode="auto">
            <a:xfrm>
              <a:off x="2370" y="1682"/>
              <a:ext cx="196" cy="167"/>
            </a:xfrm>
            <a:custGeom>
              <a:avLst/>
              <a:gdLst>
                <a:gd name="T0" fmla="*/ 54 w 175"/>
                <a:gd name="T1" fmla="*/ 63 h 135"/>
                <a:gd name="T2" fmla="*/ 27 w 175"/>
                <a:gd name="T3" fmla="*/ 63 h 135"/>
                <a:gd name="T4" fmla="*/ 17 w 175"/>
                <a:gd name="T5" fmla="*/ 58 h 135"/>
                <a:gd name="T6" fmla="*/ 8 w 175"/>
                <a:gd name="T7" fmla="*/ 63 h 135"/>
                <a:gd name="T8" fmla="*/ 8 w 175"/>
                <a:gd name="T9" fmla="*/ 49 h 135"/>
                <a:gd name="T10" fmla="*/ 2 w 175"/>
                <a:gd name="T11" fmla="*/ 46 h 135"/>
                <a:gd name="T12" fmla="*/ 2 w 175"/>
                <a:gd name="T13" fmla="*/ 40 h 135"/>
                <a:gd name="T14" fmla="*/ 0 w 175"/>
                <a:gd name="T15" fmla="*/ 37 h 135"/>
                <a:gd name="T16" fmla="*/ 0 w 175"/>
                <a:gd name="T17" fmla="*/ 17 h 135"/>
                <a:gd name="T18" fmla="*/ 30 w 175"/>
                <a:gd name="T19" fmla="*/ 0 h 135"/>
                <a:gd name="T20" fmla="*/ 56 w 175"/>
                <a:gd name="T21" fmla="*/ 2 h 135"/>
                <a:gd name="T22" fmla="*/ 81 w 175"/>
                <a:gd name="T23" fmla="*/ 9 h 135"/>
                <a:gd name="T24" fmla="*/ 103 w 175"/>
                <a:gd name="T25" fmla="*/ 9 h 135"/>
                <a:gd name="T26" fmla="*/ 127 w 175"/>
                <a:gd name="T27" fmla="*/ 14 h 135"/>
                <a:gd name="T28" fmla="*/ 146 w 175"/>
                <a:gd name="T29" fmla="*/ 14 h 135"/>
                <a:gd name="T30" fmla="*/ 160 w 175"/>
                <a:gd name="T31" fmla="*/ 24 h 135"/>
                <a:gd name="T32" fmla="*/ 212 w 175"/>
                <a:gd name="T33" fmla="*/ 40 h 135"/>
                <a:gd name="T34" fmla="*/ 212 w 175"/>
                <a:gd name="T35" fmla="*/ 40 h 135"/>
                <a:gd name="T36" fmla="*/ 220 w 175"/>
                <a:gd name="T37" fmla="*/ 40 h 135"/>
                <a:gd name="T38" fmla="*/ 246 w 175"/>
                <a:gd name="T39" fmla="*/ 46 h 135"/>
                <a:gd name="T40" fmla="*/ 243 w 175"/>
                <a:gd name="T41" fmla="*/ 66 h 135"/>
                <a:gd name="T42" fmla="*/ 220 w 175"/>
                <a:gd name="T43" fmla="*/ 85 h 135"/>
                <a:gd name="T44" fmla="*/ 199 w 175"/>
                <a:gd name="T45" fmla="*/ 98 h 135"/>
                <a:gd name="T46" fmla="*/ 186 w 175"/>
                <a:gd name="T47" fmla="*/ 125 h 135"/>
                <a:gd name="T48" fmla="*/ 176 w 175"/>
                <a:gd name="T49" fmla="*/ 147 h 135"/>
                <a:gd name="T50" fmla="*/ 186 w 175"/>
                <a:gd name="T51" fmla="*/ 169 h 135"/>
                <a:gd name="T52" fmla="*/ 166 w 175"/>
                <a:gd name="T53" fmla="*/ 198 h 135"/>
                <a:gd name="T54" fmla="*/ 164 w 175"/>
                <a:gd name="T55" fmla="*/ 207 h 135"/>
                <a:gd name="T56" fmla="*/ 146 w 175"/>
                <a:gd name="T57" fmla="*/ 219 h 135"/>
                <a:gd name="T58" fmla="*/ 137 w 175"/>
                <a:gd name="T59" fmla="*/ 238 h 135"/>
                <a:gd name="T60" fmla="*/ 113 w 175"/>
                <a:gd name="T61" fmla="*/ 238 h 135"/>
                <a:gd name="T62" fmla="*/ 85 w 175"/>
                <a:gd name="T63" fmla="*/ 241 h 135"/>
                <a:gd name="T64" fmla="*/ 71 w 175"/>
                <a:gd name="T65" fmla="*/ 256 h 135"/>
                <a:gd name="T66" fmla="*/ 56 w 175"/>
                <a:gd name="T67" fmla="*/ 256 h 135"/>
                <a:gd name="T68" fmla="*/ 54 w 175"/>
                <a:gd name="T69" fmla="*/ 230 h 135"/>
                <a:gd name="T70" fmla="*/ 36 w 175"/>
                <a:gd name="T71" fmla="*/ 219 h 135"/>
                <a:gd name="T72" fmla="*/ 30 w 175"/>
                <a:gd name="T73" fmla="*/ 219 h 135"/>
                <a:gd name="T74" fmla="*/ 30 w 175"/>
                <a:gd name="T75" fmla="*/ 214 h 135"/>
                <a:gd name="T76" fmla="*/ 36 w 175"/>
                <a:gd name="T77" fmla="*/ 193 h 135"/>
                <a:gd name="T78" fmla="*/ 36 w 175"/>
                <a:gd name="T79" fmla="*/ 183 h 135"/>
                <a:gd name="T80" fmla="*/ 36 w 175"/>
                <a:gd name="T81" fmla="*/ 166 h 135"/>
                <a:gd name="T82" fmla="*/ 30 w 175"/>
                <a:gd name="T83" fmla="*/ 137 h 135"/>
                <a:gd name="T84" fmla="*/ 36 w 175"/>
                <a:gd name="T85" fmla="*/ 137 h 135"/>
                <a:gd name="T86" fmla="*/ 44 w 175"/>
                <a:gd name="T87" fmla="*/ 95 h 135"/>
                <a:gd name="T88" fmla="*/ 54 w 175"/>
                <a:gd name="T89" fmla="*/ 82 h 135"/>
                <a:gd name="T90" fmla="*/ 54 w 175"/>
                <a:gd name="T91" fmla="*/ 63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prstDash val="solid"/>
              <a:round/>
              <a:headEnd/>
              <a:tailEnd/>
            </a:ln>
          </p:spPr>
          <p:txBody>
            <a:bodyPr/>
            <a:lstStyle/>
            <a:p>
              <a:endParaRPr lang="en-US"/>
            </a:p>
          </p:txBody>
        </p:sp>
        <p:sp>
          <p:nvSpPr>
            <p:cNvPr id="3518" name="Freeform 5660"/>
            <p:cNvSpPr>
              <a:spLocks/>
            </p:cNvSpPr>
            <p:nvPr/>
          </p:nvSpPr>
          <p:spPr bwMode="auto">
            <a:xfrm>
              <a:off x="2555" y="1768"/>
              <a:ext cx="17" cy="10"/>
            </a:xfrm>
            <a:custGeom>
              <a:avLst/>
              <a:gdLst>
                <a:gd name="T0" fmla="*/ 25 w 14"/>
                <a:gd name="T1" fmla="*/ 2 h 9"/>
                <a:gd name="T2" fmla="*/ 13 w 14"/>
                <a:gd name="T3" fmla="*/ 12 h 9"/>
                <a:gd name="T4" fmla="*/ 0 w 14"/>
                <a:gd name="T5" fmla="*/ 4 h 9"/>
                <a:gd name="T6" fmla="*/ 16 w 14"/>
                <a:gd name="T7" fmla="*/ 0 h 9"/>
                <a:gd name="T8" fmla="*/ 25 w 14"/>
                <a:gd name="T9" fmla="*/ 2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2"/>
                  </a:moveTo>
                  <a:lnTo>
                    <a:pt x="7" y="9"/>
                  </a:lnTo>
                  <a:lnTo>
                    <a:pt x="0" y="4"/>
                  </a:lnTo>
                  <a:lnTo>
                    <a:pt x="9" y="0"/>
                  </a:lnTo>
                  <a:lnTo>
                    <a:pt x="14" y="2"/>
                  </a:lnTo>
                  <a:close/>
                </a:path>
              </a:pathLst>
            </a:custGeom>
            <a:solidFill>
              <a:srgbClr val="0033CC"/>
            </a:solidFill>
            <a:ln w="3175">
              <a:solidFill>
                <a:srgbClr val="000000"/>
              </a:solidFill>
              <a:prstDash val="solid"/>
              <a:round/>
              <a:headEnd/>
              <a:tailEnd/>
            </a:ln>
          </p:spPr>
          <p:txBody>
            <a:bodyPr/>
            <a:lstStyle/>
            <a:p>
              <a:endParaRPr lang="en-US"/>
            </a:p>
          </p:txBody>
        </p:sp>
        <p:sp>
          <p:nvSpPr>
            <p:cNvPr id="3519" name="Freeform 5661"/>
            <p:cNvSpPr>
              <a:spLocks/>
            </p:cNvSpPr>
            <p:nvPr/>
          </p:nvSpPr>
          <p:spPr bwMode="auto">
            <a:xfrm>
              <a:off x="498" y="1561"/>
              <a:ext cx="960" cy="529"/>
            </a:xfrm>
            <a:custGeom>
              <a:avLst/>
              <a:gdLst>
                <a:gd name="T0" fmla="*/ 1186 w 859"/>
                <a:gd name="T1" fmla="*/ 66 h 426"/>
                <a:gd name="T2" fmla="*/ 1123 w 859"/>
                <a:gd name="T3" fmla="*/ 133 h 426"/>
                <a:gd name="T4" fmla="*/ 995 w 859"/>
                <a:gd name="T5" fmla="*/ 190 h 426"/>
                <a:gd name="T6" fmla="*/ 900 w 859"/>
                <a:gd name="T7" fmla="*/ 236 h 426"/>
                <a:gd name="T8" fmla="*/ 885 w 859"/>
                <a:gd name="T9" fmla="*/ 190 h 426"/>
                <a:gd name="T10" fmla="*/ 872 w 859"/>
                <a:gd name="T11" fmla="*/ 109 h 426"/>
                <a:gd name="T12" fmla="*/ 806 w 859"/>
                <a:gd name="T13" fmla="*/ 37 h 426"/>
                <a:gd name="T14" fmla="*/ 697 w 859"/>
                <a:gd name="T15" fmla="*/ 17 h 426"/>
                <a:gd name="T16" fmla="*/ 592 w 859"/>
                <a:gd name="T17" fmla="*/ 9 h 426"/>
                <a:gd name="T18" fmla="*/ 424 w 859"/>
                <a:gd name="T19" fmla="*/ 9 h 426"/>
                <a:gd name="T20" fmla="*/ 258 w 859"/>
                <a:gd name="T21" fmla="*/ 9 h 426"/>
                <a:gd name="T22" fmla="*/ 142 w 859"/>
                <a:gd name="T23" fmla="*/ 63 h 426"/>
                <a:gd name="T24" fmla="*/ 129 w 859"/>
                <a:gd name="T25" fmla="*/ 63 h 426"/>
                <a:gd name="T26" fmla="*/ 104 w 859"/>
                <a:gd name="T27" fmla="*/ 77 h 426"/>
                <a:gd name="T28" fmla="*/ 89 w 859"/>
                <a:gd name="T29" fmla="*/ 101 h 426"/>
                <a:gd name="T30" fmla="*/ 36 w 859"/>
                <a:gd name="T31" fmla="*/ 212 h 426"/>
                <a:gd name="T32" fmla="*/ 0 w 859"/>
                <a:gd name="T33" fmla="*/ 334 h 426"/>
                <a:gd name="T34" fmla="*/ 13 w 859"/>
                <a:gd name="T35" fmla="*/ 381 h 426"/>
                <a:gd name="T36" fmla="*/ 13 w 859"/>
                <a:gd name="T37" fmla="*/ 418 h 426"/>
                <a:gd name="T38" fmla="*/ 23 w 859"/>
                <a:gd name="T39" fmla="*/ 502 h 426"/>
                <a:gd name="T40" fmla="*/ 118 w 859"/>
                <a:gd name="T41" fmla="*/ 567 h 426"/>
                <a:gd name="T42" fmla="*/ 212 w 859"/>
                <a:gd name="T43" fmla="*/ 611 h 426"/>
                <a:gd name="T44" fmla="*/ 307 w 859"/>
                <a:gd name="T45" fmla="*/ 659 h 426"/>
                <a:gd name="T46" fmla="*/ 387 w 859"/>
                <a:gd name="T47" fmla="*/ 697 h 426"/>
                <a:gd name="T48" fmla="*/ 443 w 859"/>
                <a:gd name="T49" fmla="*/ 757 h 426"/>
                <a:gd name="T50" fmla="*/ 453 w 859"/>
                <a:gd name="T51" fmla="*/ 723 h 426"/>
                <a:gd name="T52" fmla="*/ 476 w 859"/>
                <a:gd name="T53" fmla="*/ 707 h 426"/>
                <a:gd name="T54" fmla="*/ 520 w 859"/>
                <a:gd name="T55" fmla="*/ 671 h 426"/>
                <a:gd name="T56" fmla="*/ 568 w 859"/>
                <a:gd name="T57" fmla="*/ 666 h 426"/>
                <a:gd name="T58" fmla="*/ 610 w 859"/>
                <a:gd name="T59" fmla="*/ 671 h 426"/>
                <a:gd name="T60" fmla="*/ 630 w 859"/>
                <a:gd name="T61" fmla="*/ 657 h 426"/>
                <a:gd name="T62" fmla="*/ 657 w 859"/>
                <a:gd name="T63" fmla="*/ 643 h 426"/>
                <a:gd name="T64" fmla="*/ 681 w 859"/>
                <a:gd name="T65" fmla="*/ 643 h 426"/>
                <a:gd name="T66" fmla="*/ 713 w 859"/>
                <a:gd name="T67" fmla="*/ 651 h 426"/>
                <a:gd name="T68" fmla="*/ 767 w 859"/>
                <a:gd name="T69" fmla="*/ 697 h 426"/>
                <a:gd name="T70" fmla="*/ 763 w 859"/>
                <a:gd name="T71" fmla="*/ 746 h 426"/>
                <a:gd name="T72" fmla="*/ 773 w 859"/>
                <a:gd name="T73" fmla="*/ 774 h 426"/>
                <a:gd name="T74" fmla="*/ 811 w 859"/>
                <a:gd name="T75" fmla="*/ 760 h 426"/>
                <a:gd name="T76" fmla="*/ 806 w 859"/>
                <a:gd name="T77" fmla="*/ 674 h 426"/>
                <a:gd name="T78" fmla="*/ 819 w 859"/>
                <a:gd name="T79" fmla="*/ 587 h 426"/>
                <a:gd name="T80" fmla="*/ 865 w 859"/>
                <a:gd name="T81" fmla="*/ 544 h 426"/>
                <a:gd name="T82" fmla="*/ 922 w 859"/>
                <a:gd name="T83" fmla="*/ 474 h 426"/>
                <a:gd name="T84" fmla="*/ 954 w 859"/>
                <a:gd name="T85" fmla="*/ 452 h 426"/>
                <a:gd name="T86" fmla="*/ 945 w 859"/>
                <a:gd name="T87" fmla="*/ 448 h 426"/>
                <a:gd name="T88" fmla="*/ 950 w 859"/>
                <a:gd name="T89" fmla="*/ 418 h 426"/>
                <a:gd name="T90" fmla="*/ 954 w 859"/>
                <a:gd name="T91" fmla="*/ 402 h 426"/>
                <a:gd name="T92" fmla="*/ 948 w 859"/>
                <a:gd name="T93" fmla="*/ 358 h 426"/>
                <a:gd name="T94" fmla="*/ 962 w 859"/>
                <a:gd name="T95" fmla="*/ 339 h 426"/>
                <a:gd name="T96" fmla="*/ 967 w 859"/>
                <a:gd name="T97" fmla="*/ 371 h 426"/>
                <a:gd name="T98" fmla="*/ 985 w 859"/>
                <a:gd name="T99" fmla="*/ 368 h 426"/>
                <a:gd name="T100" fmla="*/ 990 w 859"/>
                <a:gd name="T101" fmla="*/ 349 h 426"/>
                <a:gd name="T102" fmla="*/ 1028 w 859"/>
                <a:gd name="T103" fmla="*/ 286 h 426"/>
                <a:gd name="T104" fmla="*/ 1085 w 859"/>
                <a:gd name="T105" fmla="*/ 260 h 426"/>
                <a:gd name="T106" fmla="*/ 1113 w 859"/>
                <a:gd name="T107" fmla="*/ 245 h 426"/>
                <a:gd name="T108" fmla="*/ 1129 w 859"/>
                <a:gd name="T109" fmla="*/ 185 h 426"/>
                <a:gd name="T110" fmla="*/ 1162 w 859"/>
                <a:gd name="T111" fmla="*/ 164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solidFill>
              <a:srgbClr val="0033CC"/>
            </a:solidFill>
            <a:ln w="3175">
              <a:solidFill>
                <a:srgbClr val="000000"/>
              </a:solidFill>
              <a:prstDash val="solid"/>
              <a:round/>
              <a:headEnd/>
              <a:tailEnd/>
            </a:ln>
          </p:spPr>
          <p:txBody>
            <a:bodyPr/>
            <a:lstStyle/>
            <a:p>
              <a:endParaRPr lang="en-US"/>
            </a:p>
          </p:txBody>
        </p:sp>
        <p:sp>
          <p:nvSpPr>
            <p:cNvPr id="3520" name="Freeform 5662"/>
            <p:cNvSpPr>
              <a:spLocks/>
            </p:cNvSpPr>
            <p:nvPr/>
          </p:nvSpPr>
          <p:spPr bwMode="auto">
            <a:xfrm>
              <a:off x="113" y="1122"/>
              <a:ext cx="609" cy="322"/>
            </a:xfrm>
            <a:custGeom>
              <a:avLst/>
              <a:gdLst>
                <a:gd name="T0" fmla="*/ 606 w 546"/>
                <a:gd name="T1" fmla="*/ 431 h 260"/>
                <a:gd name="T2" fmla="*/ 584 w 546"/>
                <a:gd name="T3" fmla="*/ 346 h 260"/>
                <a:gd name="T4" fmla="*/ 551 w 546"/>
                <a:gd name="T5" fmla="*/ 333 h 260"/>
                <a:gd name="T6" fmla="*/ 581 w 546"/>
                <a:gd name="T7" fmla="*/ 253 h 260"/>
                <a:gd name="T8" fmla="*/ 699 w 546"/>
                <a:gd name="T9" fmla="*/ 114 h 260"/>
                <a:gd name="T10" fmla="*/ 686 w 546"/>
                <a:gd name="T11" fmla="*/ 30 h 260"/>
                <a:gd name="T12" fmla="*/ 591 w 546"/>
                <a:gd name="T13" fmla="*/ 9 h 260"/>
                <a:gd name="T14" fmla="*/ 568 w 546"/>
                <a:gd name="T15" fmla="*/ 0 h 260"/>
                <a:gd name="T16" fmla="*/ 485 w 546"/>
                <a:gd name="T17" fmla="*/ 19 h 260"/>
                <a:gd name="T18" fmla="*/ 446 w 546"/>
                <a:gd name="T19" fmla="*/ 30 h 260"/>
                <a:gd name="T20" fmla="*/ 315 w 546"/>
                <a:gd name="T21" fmla="*/ 82 h 260"/>
                <a:gd name="T22" fmla="*/ 345 w 546"/>
                <a:gd name="T23" fmla="*/ 135 h 260"/>
                <a:gd name="T24" fmla="*/ 332 w 546"/>
                <a:gd name="T25" fmla="*/ 141 h 260"/>
                <a:gd name="T26" fmla="*/ 305 w 546"/>
                <a:gd name="T27" fmla="*/ 135 h 260"/>
                <a:gd name="T28" fmla="*/ 214 w 546"/>
                <a:gd name="T29" fmla="*/ 176 h 260"/>
                <a:gd name="T30" fmla="*/ 301 w 546"/>
                <a:gd name="T31" fmla="*/ 181 h 260"/>
                <a:gd name="T32" fmla="*/ 245 w 546"/>
                <a:gd name="T33" fmla="*/ 225 h 260"/>
                <a:gd name="T34" fmla="*/ 173 w 546"/>
                <a:gd name="T35" fmla="*/ 253 h 260"/>
                <a:gd name="T36" fmla="*/ 131 w 546"/>
                <a:gd name="T37" fmla="*/ 279 h 260"/>
                <a:gd name="T38" fmla="*/ 147 w 546"/>
                <a:gd name="T39" fmla="*/ 289 h 260"/>
                <a:gd name="T40" fmla="*/ 142 w 546"/>
                <a:gd name="T41" fmla="*/ 305 h 260"/>
                <a:gd name="T42" fmla="*/ 108 w 546"/>
                <a:gd name="T43" fmla="*/ 316 h 260"/>
                <a:gd name="T44" fmla="*/ 147 w 546"/>
                <a:gd name="T45" fmla="*/ 333 h 260"/>
                <a:gd name="T46" fmla="*/ 157 w 546"/>
                <a:gd name="T47" fmla="*/ 368 h 260"/>
                <a:gd name="T48" fmla="*/ 193 w 546"/>
                <a:gd name="T49" fmla="*/ 365 h 260"/>
                <a:gd name="T50" fmla="*/ 187 w 546"/>
                <a:gd name="T51" fmla="*/ 391 h 260"/>
                <a:gd name="T52" fmla="*/ 157 w 546"/>
                <a:gd name="T53" fmla="*/ 414 h 260"/>
                <a:gd name="T54" fmla="*/ 69 w 546"/>
                <a:gd name="T55" fmla="*/ 463 h 260"/>
                <a:gd name="T56" fmla="*/ 0 w 546"/>
                <a:gd name="T57" fmla="*/ 490 h 260"/>
                <a:gd name="T58" fmla="*/ 20 w 546"/>
                <a:gd name="T59" fmla="*/ 490 h 260"/>
                <a:gd name="T60" fmla="*/ 69 w 546"/>
                <a:gd name="T61" fmla="*/ 468 h 260"/>
                <a:gd name="T62" fmla="*/ 116 w 546"/>
                <a:gd name="T63" fmla="*/ 461 h 260"/>
                <a:gd name="T64" fmla="*/ 277 w 546"/>
                <a:gd name="T65" fmla="*/ 368 h 260"/>
                <a:gd name="T66" fmla="*/ 317 w 546"/>
                <a:gd name="T67" fmla="*/ 326 h 260"/>
                <a:gd name="T68" fmla="*/ 395 w 546"/>
                <a:gd name="T69" fmla="*/ 294 h 260"/>
                <a:gd name="T70" fmla="*/ 322 w 546"/>
                <a:gd name="T71" fmla="*/ 342 h 260"/>
                <a:gd name="T72" fmla="*/ 351 w 546"/>
                <a:gd name="T73" fmla="*/ 342 h 260"/>
                <a:gd name="T74" fmla="*/ 360 w 546"/>
                <a:gd name="T75" fmla="*/ 337 h 260"/>
                <a:gd name="T76" fmla="*/ 405 w 546"/>
                <a:gd name="T77" fmla="*/ 320 h 260"/>
                <a:gd name="T78" fmla="*/ 417 w 546"/>
                <a:gd name="T79" fmla="*/ 305 h 260"/>
                <a:gd name="T80" fmla="*/ 425 w 546"/>
                <a:gd name="T81" fmla="*/ 305 h 260"/>
                <a:gd name="T82" fmla="*/ 443 w 546"/>
                <a:gd name="T83" fmla="*/ 311 h 260"/>
                <a:gd name="T84" fmla="*/ 450 w 546"/>
                <a:gd name="T85" fmla="*/ 326 h 260"/>
                <a:gd name="T86" fmla="*/ 493 w 546"/>
                <a:gd name="T87" fmla="*/ 333 h 260"/>
                <a:gd name="T88" fmla="*/ 551 w 546"/>
                <a:gd name="T89" fmla="*/ 337 h 260"/>
                <a:gd name="T90" fmla="*/ 549 w 546"/>
                <a:gd name="T91" fmla="*/ 365 h 260"/>
                <a:gd name="T92" fmla="*/ 574 w 546"/>
                <a:gd name="T93" fmla="*/ 368 h 260"/>
                <a:gd name="T94" fmla="*/ 581 w 546"/>
                <a:gd name="T95" fmla="*/ 381 h 260"/>
                <a:gd name="T96" fmla="*/ 601 w 546"/>
                <a:gd name="T97" fmla="*/ 391 h 260"/>
                <a:gd name="T98" fmla="*/ 611 w 546"/>
                <a:gd name="T99" fmla="*/ 400 h 260"/>
                <a:gd name="T100" fmla="*/ 601 w 546"/>
                <a:gd name="T101" fmla="*/ 414 h 260"/>
                <a:gd name="T102" fmla="*/ 606 w 546"/>
                <a:gd name="T103" fmla="*/ 451 h 260"/>
                <a:gd name="T104" fmla="*/ 613 w 546"/>
                <a:gd name="T105" fmla="*/ 455 h 260"/>
                <a:gd name="T106" fmla="*/ 597 w 546"/>
                <a:gd name="T107" fmla="*/ 490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0033CC"/>
            </a:solidFill>
            <a:ln w="3175">
              <a:solidFill>
                <a:srgbClr val="000000"/>
              </a:solidFill>
              <a:prstDash val="solid"/>
              <a:round/>
              <a:headEnd/>
              <a:tailEnd/>
            </a:ln>
          </p:spPr>
          <p:txBody>
            <a:bodyPr/>
            <a:lstStyle/>
            <a:p>
              <a:endParaRPr lang="en-US"/>
            </a:p>
          </p:txBody>
        </p:sp>
        <p:sp>
          <p:nvSpPr>
            <p:cNvPr id="3521" name="Freeform 5663"/>
            <p:cNvSpPr>
              <a:spLocks/>
            </p:cNvSpPr>
            <p:nvPr/>
          </p:nvSpPr>
          <p:spPr bwMode="auto">
            <a:xfrm>
              <a:off x="286" y="1380"/>
              <a:ext cx="41" cy="27"/>
            </a:xfrm>
            <a:custGeom>
              <a:avLst/>
              <a:gdLst>
                <a:gd name="T0" fmla="*/ 50 w 37"/>
                <a:gd name="T1" fmla="*/ 9 h 22"/>
                <a:gd name="T2" fmla="*/ 48 w 37"/>
                <a:gd name="T3" fmla="*/ 9 h 22"/>
                <a:gd name="T4" fmla="*/ 48 w 37"/>
                <a:gd name="T5" fmla="*/ 6 h 22"/>
                <a:gd name="T6" fmla="*/ 48 w 37"/>
                <a:gd name="T7" fmla="*/ 6 h 22"/>
                <a:gd name="T8" fmla="*/ 41 w 37"/>
                <a:gd name="T9" fmla="*/ 0 h 22"/>
                <a:gd name="T10" fmla="*/ 38 w 37"/>
                <a:gd name="T11" fmla="*/ 6 h 22"/>
                <a:gd name="T12" fmla="*/ 31 w 37"/>
                <a:gd name="T13" fmla="*/ 6 h 22"/>
                <a:gd name="T14" fmla="*/ 22 w 37"/>
                <a:gd name="T15" fmla="*/ 9 h 22"/>
                <a:gd name="T16" fmla="*/ 14 w 37"/>
                <a:gd name="T17" fmla="*/ 22 h 22"/>
                <a:gd name="T18" fmla="*/ 14 w 37"/>
                <a:gd name="T19" fmla="*/ 9 h 22"/>
                <a:gd name="T20" fmla="*/ 0 w 37"/>
                <a:gd name="T21" fmla="*/ 22 h 22"/>
                <a:gd name="T22" fmla="*/ 0 w 37"/>
                <a:gd name="T23" fmla="*/ 32 h 22"/>
                <a:gd name="T24" fmla="*/ 2 w 37"/>
                <a:gd name="T25" fmla="*/ 27 h 22"/>
                <a:gd name="T26" fmla="*/ 4 w 37"/>
                <a:gd name="T27" fmla="*/ 27 h 22"/>
                <a:gd name="T28" fmla="*/ 0 w 37"/>
                <a:gd name="T29" fmla="*/ 41 h 22"/>
                <a:gd name="T30" fmla="*/ 10 w 37"/>
                <a:gd name="T31" fmla="*/ 32 h 22"/>
                <a:gd name="T32" fmla="*/ 31 w 37"/>
                <a:gd name="T33" fmla="*/ 18 h 22"/>
                <a:gd name="T34" fmla="*/ 38 w 37"/>
                <a:gd name="T35" fmla="*/ 18 h 22"/>
                <a:gd name="T36" fmla="*/ 50 w 37"/>
                <a:gd name="T37" fmla="*/ 9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0033CC"/>
            </a:solidFill>
            <a:ln w="3175">
              <a:solidFill>
                <a:srgbClr val="000000"/>
              </a:solidFill>
              <a:prstDash val="solid"/>
              <a:round/>
              <a:headEnd/>
              <a:tailEnd/>
            </a:ln>
          </p:spPr>
          <p:txBody>
            <a:bodyPr/>
            <a:lstStyle/>
            <a:p>
              <a:endParaRPr lang="en-US"/>
            </a:p>
          </p:txBody>
        </p:sp>
        <p:sp>
          <p:nvSpPr>
            <p:cNvPr id="3522" name="Freeform 5664"/>
            <p:cNvSpPr>
              <a:spLocks/>
            </p:cNvSpPr>
            <p:nvPr/>
          </p:nvSpPr>
          <p:spPr bwMode="auto">
            <a:xfrm>
              <a:off x="179" y="1266"/>
              <a:ext cx="38" cy="15"/>
            </a:xfrm>
            <a:custGeom>
              <a:avLst/>
              <a:gdLst>
                <a:gd name="T0" fmla="*/ 45 w 35"/>
                <a:gd name="T1" fmla="*/ 14 h 12"/>
                <a:gd name="T2" fmla="*/ 22 w 35"/>
                <a:gd name="T3" fmla="*/ 24 h 12"/>
                <a:gd name="T4" fmla="*/ 15 w 35"/>
                <a:gd name="T5" fmla="*/ 6 h 12"/>
                <a:gd name="T6" fmla="*/ 17 w 35"/>
                <a:gd name="T7" fmla="*/ 14 h 12"/>
                <a:gd name="T8" fmla="*/ 0 w 35"/>
                <a:gd name="T9" fmla="*/ 14 h 12"/>
                <a:gd name="T10" fmla="*/ 5 w 35"/>
                <a:gd name="T11" fmla="*/ 0 h 12"/>
                <a:gd name="T12" fmla="*/ 25 w 35"/>
                <a:gd name="T13" fmla="*/ 0 h 12"/>
                <a:gd name="T14" fmla="*/ 45 w 35"/>
                <a:gd name="T15" fmla="*/ 14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12">
                  <a:moveTo>
                    <a:pt x="35" y="7"/>
                  </a:moveTo>
                  <a:lnTo>
                    <a:pt x="17" y="12"/>
                  </a:lnTo>
                  <a:lnTo>
                    <a:pt x="12" y="3"/>
                  </a:lnTo>
                  <a:lnTo>
                    <a:pt x="14" y="7"/>
                  </a:lnTo>
                  <a:lnTo>
                    <a:pt x="0" y="7"/>
                  </a:lnTo>
                  <a:lnTo>
                    <a:pt x="5" y="0"/>
                  </a:lnTo>
                  <a:lnTo>
                    <a:pt x="19" y="0"/>
                  </a:lnTo>
                  <a:lnTo>
                    <a:pt x="35" y="7"/>
                  </a:lnTo>
                  <a:close/>
                </a:path>
              </a:pathLst>
            </a:custGeom>
            <a:solidFill>
              <a:srgbClr val="0033CC"/>
            </a:solidFill>
            <a:ln w="3175">
              <a:solidFill>
                <a:srgbClr val="000000"/>
              </a:solidFill>
              <a:prstDash val="solid"/>
              <a:round/>
              <a:headEnd/>
              <a:tailEnd/>
            </a:ln>
          </p:spPr>
          <p:txBody>
            <a:bodyPr/>
            <a:lstStyle/>
            <a:p>
              <a:endParaRPr lang="en-US"/>
            </a:p>
          </p:txBody>
        </p:sp>
        <p:sp>
          <p:nvSpPr>
            <p:cNvPr id="3523" name="Freeform 5665"/>
            <p:cNvSpPr>
              <a:spLocks/>
            </p:cNvSpPr>
            <p:nvPr/>
          </p:nvSpPr>
          <p:spPr bwMode="auto">
            <a:xfrm>
              <a:off x="559" y="1416"/>
              <a:ext cx="18" cy="31"/>
            </a:xfrm>
            <a:custGeom>
              <a:avLst/>
              <a:gdLst>
                <a:gd name="T0" fmla="*/ 12 w 16"/>
                <a:gd name="T1" fmla="*/ 38 h 26"/>
                <a:gd name="T2" fmla="*/ 10 w 16"/>
                <a:gd name="T3" fmla="*/ 44 h 26"/>
                <a:gd name="T4" fmla="*/ 10 w 16"/>
                <a:gd name="T5" fmla="*/ 36 h 26"/>
                <a:gd name="T6" fmla="*/ 0 w 16"/>
                <a:gd name="T7" fmla="*/ 27 h 26"/>
                <a:gd name="T8" fmla="*/ 10 w 16"/>
                <a:gd name="T9" fmla="*/ 27 h 26"/>
                <a:gd name="T10" fmla="*/ 12 w 16"/>
                <a:gd name="T11" fmla="*/ 20 h 26"/>
                <a:gd name="T12" fmla="*/ 7 w 16"/>
                <a:gd name="T13" fmla="*/ 20 h 26"/>
                <a:gd name="T14" fmla="*/ 12 w 16"/>
                <a:gd name="T15" fmla="*/ 12 h 26"/>
                <a:gd name="T16" fmla="*/ 12 w 16"/>
                <a:gd name="T17" fmla="*/ 0 h 26"/>
                <a:gd name="T18" fmla="*/ 20 w 16"/>
                <a:gd name="T19" fmla="*/ 0 h 26"/>
                <a:gd name="T20" fmla="*/ 23 w 16"/>
                <a:gd name="T21" fmla="*/ 20 h 26"/>
                <a:gd name="T22" fmla="*/ 20 w 16"/>
                <a:gd name="T23" fmla="*/ 20 h 26"/>
                <a:gd name="T24" fmla="*/ 20 w 16"/>
                <a:gd name="T25" fmla="*/ 24 h 26"/>
                <a:gd name="T26" fmla="*/ 12 w 16"/>
                <a:gd name="T27" fmla="*/ 38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solidFill>
              <a:srgbClr val="E1E1E1"/>
            </a:solidFill>
            <a:ln w="3175">
              <a:solidFill>
                <a:srgbClr val="000000"/>
              </a:solidFill>
              <a:prstDash val="solid"/>
              <a:round/>
              <a:headEnd/>
              <a:tailEnd/>
            </a:ln>
          </p:spPr>
          <p:txBody>
            <a:bodyPr/>
            <a:lstStyle/>
            <a:p>
              <a:endParaRPr lang="en-US"/>
            </a:p>
          </p:txBody>
        </p:sp>
        <p:sp>
          <p:nvSpPr>
            <p:cNvPr id="3524" name="Freeform 5666"/>
            <p:cNvSpPr>
              <a:spLocks/>
            </p:cNvSpPr>
            <p:nvPr/>
          </p:nvSpPr>
          <p:spPr bwMode="auto">
            <a:xfrm>
              <a:off x="569" y="1375"/>
              <a:ext cx="22" cy="25"/>
            </a:xfrm>
            <a:custGeom>
              <a:avLst/>
              <a:gdLst>
                <a:gd name="T0" fmla="*/ 27 w 19"/>
                <a:gd name="T1" fmla="*/ 20 h 21"/>
                <a:gd name="T2" fmla="*/ 22 w 19"/>
                <a:gd name="T3" fmla="*/ 24 h 21"/>
                <a:gd name="T4" fmla="*/ 0 w 19"/>
                <a:gd name="T5" fmla="*/ 36 h 21"/>
                <a:gd name="T6" fmla="*/ 8 w 19"/>
                <a:gd name="T7" fmla="*/ 27 h 21"/>
                <a:gd name="T8" fmla="*/ 22 w 19"/>
                <a:gd name="T9" fmla="*/ 0 h 21"/>
                <a:gd name="T10" fmla="*/ 29 w 19"/>
                <a:gd name="T11" fmla="*/ 2 h 21"/>
                <a:gd name="T12" fmla="*/ 27 w 19"/>
                <a:gd name="T13" fmla="*/ 2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1">
                  <a:moveTo>
                    <a:pt x="17" y="12"/>
                  </a:moveTo>
                  <a:lnTo>
                    <a:pt x="14" y="14"/>
                  </a:lnTo>
                  <a:lnTo>
                    <a:pt x="0" y="21"/>
                  </a:lnTo>
                  <a:lnTo>
                    <a:pt x="5" y="16"/>
                  </a:lnTo>
                  <a:lnTo>
                    <a:pt x="14" y="0"/>
                  </a:lnTo>
                  <a:lnTo>
                    <a:pt x="19" y="2"/>
                  </a:lnTo>
                  <a:lnTo>
                    <a:pt x="17" y="12"/>
                  </a:lnTo>
                  <a:close/>
                </a:path>
              </a:pathLst>
            </a:custGeom>
            <a:solidFill>
              <a:srgbClr val="E1E1E1"/>
            </a:solidFill>
            <a:ln w="3175">
              <a:solidFill>
                <a:srgbClr val="000000"/>
              </a:solidFill>
              <a:prstDash val="solid"/>
              <a:round/>
              <a:headEnd/>
              <a:tailEnd/>
            </a:ln>
          </p:spPr>
          <p:txBody>
            <a:bodyPr/>
            <a:lstStyle/>
            <a:p>
              <a:endParaRPr lang="en-US"/>
            </a:p>
          </p:txBody>
        </p:sp>
        <p:sp>
          <p:nvSpPr>
            <p:cNvPr id="3525" name="Freeform 5667"/>
            <p:cNvSpPr>
              <a:spLocks/>
            </p:cNvSpPr>
            <p:nvPr/>
          </p:nvSpPr>
          <p:spPr bwMode="auto">
            <a:xfrm>
              <a:off x="163" y="1331"/>
              <a:ext cx="21" cy="11"/>
            </a:xfrm>
            <a:custGeom>
              <a:avLst/>
              <a:gdLst>
                <a:gd name="T0" fmla="*/ 25 w 19"/>
                <a:gd name="T1" fmla="*/ 10 h 10"/>
                <a:gd name="T2" fmla="*/ 15 w 19"/>
                <a:gd name="T3" fmla="*/ 13 h 10"/>
                <a:gd name="T4" fmla="*/ 0 w 19"/>
                <a:gd name="T5" fmla="*/ 10 h 10"/>
                <a:gd name="T6" fmla="*/ 25 w 19"/>
                <a:gd name="T7" fmla="*/ 0 h 10"/>
                <a:gd name="T8" fmla="*/ 25 w 19"/>
                <a:gd name="T9" fmla="*/ 1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0">
                  <a:moveTo>
                    <a:pt x="19" y="7"/>
                  </a:moveTo>
                  <a:lnTo>
                    <a:pt x="12" y="10"/>
                  </a:lnTo>
                  <a:lnTo>
                    <a:pt x="0" y="7"/>
                  </a:lnTo>
                  <a:lnTo>
                    <a:pt x="19" y="0"/>
                  </a:lnTo>
                  <a:lnTo>
                    <a:pt x="19" y="7"/>
                  </a:lnTo>
                  <a:close/>
                </a:path>
              </a:pathLst>
            </a:custGeom>
            <a:solidFill>
              <a:srgbClr val="0033CC"/>
            </a:solidFill>
            <a:ln w="3175">
              <a:solidFill>
                <a:srgbClr val="000000"/>
              </a:solidFill>
              <a:prstDash val="solid"/>
              <a:round/>
              <a:headEnd/>
              <a:tailEnd/>
            </a:ln>
          </p:spPr>
          <p:txBody>
            <a:bodyPr/>
            <a:lstStyle/>
            <a:p>
              <a:endParaRPr lang="en-US"/>
            </a:p>
          </p:txBody>
        </p:sp>
        <p:sp>
          <p:nvSpPr>
            <p:cNvPr id="3526" name="Freeform 5668"/>
            <p:cNvSpPr>
              <a:spLocks/>
            </p:cNvSpPr>
            <p:nvPr/>
          </p:nvSpPr>
          <p:spPr bwMode="auto">
            <a:xfrm>
              <a:off x="557" y="1375"/>
              <a:ext cx="20" cy="17"/>
            </a:xfrm>
            <a:custGeom>
              <a:avLst/>
              <a:gdLst>
                <a:gd name="T0" fmla="*/ 20 w 19"/>
                <a:gd name="T1" fmla="*/ 25 h 14"/>
                <a:gd name="T2" fmla="*/ 17 w 19"/>
                <a:gd name="T3" fmla="*/ 16 h 14"/>
                <a:gd name="T4" fmla="*/ 13 w 19"/>
                <a:gd name="T5" fmla="*/ 7 h 14"/>
                <a:gd name="T6" fmla="*/ 22 w 19"/>
                <a:gd name="T7" fmla="*/ 13 h 14"/>
                <a:gd name="T8" fmla="*/ 20 w 19"/>
                <a:gd name="T9" fmla="*/ 13 h 14"/>
                <a:gd name="T10" fmla="*/ 15 w 19"/>
                <a:gd name="T11" fmla="*/ 7 h 14"/>
                <a:gd name="T12" fmla="*/ 20 w 19"/>
                <a:gd name="T13" fmla="*/ 0 h 14"/>
                <a:gd name="T14" fmla="*/ 7 w 19"/>
                <a:gd name="T15" fmla="*/ 2 h 14"/>
                <a:gd name="T16" fmla="*/ 5 w 19"/>
                <a:gd name="T17" fmla="*/ 13 h 14"/>
                <a:gd name="T18" fmla="*/ 0 w 19"/>
                <a:gd name="T19" fmla="*/ 13 h 14"/>
                <a:gd name="T20" fmla="*/ 5 w 19"/>
                <a:gd name="T21" fmla="*/ 25 h 14"/>
                <a:gd name="T22" fmla="*/ 7 w 19"/>
                <a:gd name="T23" fmla="*/ 16 h 14"/>
                <a:gd name="T24" fmla="*/ 20 w 19"/>
                <a:gd name="T25" fmla="*/ 25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solidFill>
              <a:srgbClr val="E1E1E1"/>
            </a:solidFill>
            <a:ln w="3175">
              <a:solidFill>
                <a:srgbClr val="000000"/>
              </a:solidFill>
              <a:prstDash val="solid"/>
              <a:round/>
              <a:headEnd/>
              <a:tailEnd/>
            </a:ln>
          </p:spPr>
          <p:txBody>
            <a:bodyPr/>
            <a:lstStyle/>
            <a:p>
              <a:endParaRPr lang="en-US"/>
            </a:p>
          </p:txBody>
        </p:sp>
        <p:sp>
          <p:nvSpPr>
            <p:cNvPr id="3527" name="Freeform 5669"/>
            <p:cNvSpPr>
              <a:spLocks/>
            </p:cNvSpPr>
            <p:nvPr/>
          </p:nvSpPr>
          <p:spPr bwMode="auto">
            <a:xfrm>
              <a:off x="557" y="1392"/>
              <a:ext cx="10" cy="24"/>
            </a:xfrm>
            <a:custGeom>
              <a:avLst/>
              <a:gdLst>
                <a:gd name="T0" fmla="*/ 0 w 10"/>
                <a:gd name="T1" fmla="*/ 38 h 19"/>
                <a:gd name="T2" fmla="*/ 10 w 10"/>
                <a:gd name="T3" fmla="*/ 0 h 19"/>
                <a:gd name="T4" fmla="*/ 3 w 10"/>
                <a:gd name="T5" fmla="*/ 5 h 19"/>
                <a:gd name="T6" fmla="*/ 0 w 10"/>
                <a:gd name="T7" fmla="*/ 38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a:moveTo>
                    <a:pt x="0" y="19"/>
                  </a:moveTo>
                  <a:lnTo>
                    <a:pt x="10" y="0"/>
                  </a:lnTo>
                  <a:lnTo>
                    <a:pt x="3" y="2"/>
                  </a:lnTo>
                  <a:lnTo>
                    <a:pt x="0" y="19"/>
                  </a:lnTo>
                  <a:close/>
                </a:path>
              </a:pathLst>
            </a:custGeom>
            <a:solidFill>
              <a:srgbClr val="E1E1E1"/>
            </a:solidFill>
            <a:ln w="3175">
              <a:solidFill>
                <a:srgbClr val="000000"/>
              </a:solidFill>
              <a:prstDash val="solid"/>
              <a:round/>
              <a:headEnd/>
              <a:tailEnd/>
            </a:ln>
          </p:spPr>
          <p:txBody>
            <a:bodyPr/>
            <a:lstStyle/>
            <a:p>
              <a:endParaRPr lang="en-US"/>
            </a:p>
          </p:txBody>
        </p:sp>
        <p:sp>
          <p:nvSpPr>
            <p:cNvPr id="3528" name="Freeform 5670"/>
            <p:cNvSpPr>
              <a:spLocks/>
            </p:cNvSpPr>
            <p:nvPr/>
          </p:nvSpPr>
          <p:spPr bwMode="auto">
            <a:xfrm>
              <a:off x="575" y="1398"/>
              <a:ext cx="14" cy="14"/>
            </a:xfrm>
            <a:custGeom>
              <a:avLst/>
              <a:gdLst>
                <a:gd name="T0" fmla="*/ 19 w 12"/>
                <a:gd name="T1" fmla="*/ 14 h 11"/>
                <a:gd name="T2" fmla="*/ 19 w 12"/>
                <a:gd name="T3" fmla="*/ 8 h 11"/>
                <a:gd name="T4" fmla="*/ 8 w 12"/>
                <a:gd name="T5" fmla="*/ 0 h 11"/>
                <a:gd name="T6" fmla="*/ 0 w 12"/>
                <a:gd name="T7" fmla="*/ 18 h 11"/>
                <a:gd name="T8" fmla="*/ 8 w 12"/>
                <a:gd name="T9" fmla="*/ 23 h 11"/>
                <a:gd name="T10" fmla="*/ 11 w 12"/>
                <a:gd name="T11" fmla="*/ 14 h 11"/>
                <a:gd name="T12" fmla="*/ 19 w 12"/>
                <a:gd name="T13" fmla="*/ 14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1">
                  <a:moveTo>
                    <a:pt x="12" y="7"/>
                  </a:moveTo>
                  <a:lnTo>
                    <a:pt x="12" y="4"/>
                  </a:lnTo>
                  <a:lnTo>
                    <a:pt x="5" y="0"/>
                  </a:lnTo>
                  <a:lnTo>
                    <a:pt x="0" y="9"/>
                  </a:lnTo>
                  <a:lnTo>
                    <a:pt x="5" y="11"/>
                  </a:lnTo>
                  <a:lnTo>
                    <a:pt x="7" y="7"/>
                  </a:lnTo>
                  <a:lnTo>
                    <a:pt x="12" y="7"/>
                  </a:lnTo>
                  <a:close/>
                </a:path>
              </a:pathLst>
            </a:custGeom>
            <a:solidFill>
              <a:srgbClr val="E1E1E1"/>
            </a:solidFill>
            <a:ln w="3175">
              <a:solidFill>
                <a:srgbClr val="000000"/>
              </a:solidFill>
              <a:prstDash val="solid"/>
              <a:round/>
              <a:headEnd/>
              <a:tailEnd/>
            </a:ln>
          </p:spPr>
          <p:txBody>
            <a:bodyPr/>
            <a:lstStyle/>
            <a:p>
              <a:endParaRPr lang="en-US"/>
            </a:p>
          </p:txBody>
        </p:sp>
        <p:sp>
          <p:nvSpPr>
            <p:cNvPr id="3529" name="Freeform 5671"/>
            <p:cNvSpPr>
              <a:spLocks/>
            </p:cNvSpPr>
            <p:nvPr/>
          </p:nvSpPr>
          <p:spPr bwMode="auto">
            <a:xfrm>
              <a:off x="563" y="1403"/>
              <a:ext cx="12" cy="15"/>
            </a:xfrm>
            <a:custGeom>
              <a:avLst/>
              <a:gdLst>
                <a:gd name="T0" fmla="*/ 12 w 12"/>
                <a:gd name="T1" fmla="*/ 10 h 12"/>
                <a:gd name="T2" fmla="*/ 0 w 12"/>
                <a:gd name="T3" fmla="*/ 24 h 12"/>
                <a:gd name="T4" fmla="*/ 7 w 12"/>
                <a:gd name="T5" fmla="*/ 0 h 12"/>
                <a:gd name="T6" fmla="*/ 12 w 12"/>
                <a:gd name="T7" fmla="*/ 1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5"/>
                  </a:moveTo>
                  <a:lnTo>
                    <a:pt x="0" y="12"/>
                  </a:lnTo>
                  <a:lnTo>
                    <a:pt x="7" y="0"/>
                  </a:lnTo>
                  <a:lnTo>
                    <a:pt x="12" y="5"/>
                  </a:lnTo>
                  <a:close/>
                </a:path>
              </a:pathLst>
            </a:custGeom>
            <a:solidFill>
              <a:srgbClr val="E1E1E1"/>
            </a:solidFill>
            <a:ln w="3175">
              <a:solidFill>
                <a:srgbClr val="000000"/>
              </a:solidFill>
              <a:prstDash val="solid"/>
              <a:round/>
              <a:headEnd/>
              <a:tailEnd/>
            </a:ln>
          </p:spPr>
          <p:txBody>
            <a:bodyPr/>
            <a:lstStyle/>
            <a:p>
              <a:endParaRPr lang="en-US"/>
            </a:p>
          </p:txBody>
        </p:sp>
        <p:sp>
          <p:nvSpPr>
            <p:cNvPr id="3530" name="Freeform 5672"/>
            <p:cNvSpPr>
              <a:spLocks/>
            </p:cNvSpPr>
            <p:nvPr/>
          </p:nvSpPr>
          <p:spPr bwMode="auto">
            <a:xfrm>
              <a:off x="1319" y="1740"/>
              <a:ext cx="36" cy="13"/>
            </a:xfrm>
            <a:custGeom>
              <a:avLst/>
              <a:gdLst>
                <a:gd name="T0" fmla="*/ 43 w 33"/>
                <a:gd name="T1" fmla="*/ 0 h 10"/>
                <a:gd name="T2" fmla="*/ 29 w 33"/>
                <a:gd name="T3" fmla="*/ 7 h 10"/>
                <a:gd name="T4" fmla="*/ 34 w 33"/>
                <a:gd name="T5" fmla="*/ 0 h 10"/>
                <a:gd name="T6" fmla="*/ 0 w 33"/>
                <a:gd name="T7" fmla="*/ 22 h 10"/>
                <a:gd name="T8" fmla="*/ 21 w 33"/>
                <a:gd name="T9" fmla="*/ 12 h 10"/>
                <a:gd name="T10" fmla="*/ 43 w 33"/>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
                  <a:moveTo>
                    <a:pt x="33" y="0"/>
                  </a:moveTo>
                  <a:lnTo>
                    <a:pt x="23" y="3"/>
                  </a:lnTo>
                  <a:lnTo>
                    <a:pt x="26" y="0"/>
                  </a:lnTo>
                  <a:lnTo>
                    <a:pt x="0" y="10"/>
                  </a:lnTo>
                  <a:lnTo>
                    <a:pt x="16" y="5"/>
                  </a:lnTo>
                  <a:lnTo>
                    <a:pt x="33" y="0"/>
                  </a:lnTo>
                  <a:close/>
                </a:path>
              </a:pathLst>
            </a:custGeom>
            <a:solidFill>
              <a:srgbClr val="E1E1E1"/>
            </a:solidFill>
            <a:ln w="3175">
              <a:solidFill>
                <a:srgbClr val="000000"/>
              </a:solidFill>
              <a:prstDash val="solid"/>
              <a:round/>
              <a:headEnd/>
              <a:tailEnd/>
            </a:ln>
          </p:spPr>
          <p:txBody>
            <a:bodyPr/>
            <a:lstStyle/>
            <a:p>
              <a:endParaRPr lang="en-US"/>
            </a:p>
          </p:txBody>
        </p:sp>
        <p:sp>
          <p:nvSpPr>
            <p:cNvPr id="3531" name="Freeform 5673"/>
            <p:cNvSpPr>
              <a:spLocks/>
            </p:cNvSpPr>
            <p:nvPr/>
          </p:nvSpPr>
          <p:spPr bwMode="auto">
            <a:xfrm>
              <a:off x="2223" y="2036"/>
              <a:ext cx="144" cy="152"/>
            </a:xfrm>
            <a:custGeom>
              <a:avLst/>
              <a:gdLst>
                <a:gd name="T0" fmla="*/ 0 w 130"/>
                <a:gd name="T1" fmla="*/ 214 h 123"/>
                <a:gd name="T2" fmla="*/ 0 w 130"/>
                <a:gd name="T3" fmla="*/ 232 h 123"/>
                <a:gd name="T4" fmla="*/ 0 w 130"/>
                <a:gd name="T5" fmla="*/ 214 h 123"/>
                <a:gd name="T6" fmla="*/ 12 w 130"/>
                <a:gd name="T7" fmla="*/ 174 h 123"/>
                <a:gd name="T8" fmla="*/ 28 w 130"/>
                <a:gd name="T9" fmla="*/ 135 h 123"/>
                <a:gd name="T10" fmla="*/ 22 w 130"/>
                <a:gd name="T11" fmla="*/ 135 h 123"/>
                <a:gd name="T12" fmla="*/ 38 w 130"/>
                <a:gd name="T13" fmla="*/ 108 h 123"/>
                <a:gd name="T14" fmla="*/ 48 w 130"/>
                <a:gd name="T15" fmla="*/ 80 h 123"/>
                <a:gd name="T16" fmla="*/ 54 w 130"/>
                <a:gd name="T17" fmla="*/ 58 h 123"/>
                <a:gd name="T18" fmla="*/ 71 w 130"/>
                <a:gd name="T19" fmla="*/ 35 h 123"/>
                <a:gd name="T20" fmla="*/ 83 w 130"/>
                <a:gd name="T21" fmla="*/ 0 h 123"/>
                <a:gd name="T22" fmla="*/ 110 w 130"/>
                <a:gd name="T23" fmla="*/ 0 h 123"/>
                <a:gd name="T24" fmla="*/ 127 w 130"/>
                <a:gd name="T25" fmla="*/ 0 h 123"/>
                <a:gd name="T26" fmla="*/ 153 w 130"/>
                <a:gd name="T27" fmla="*/ 0 h 123"/>
                <a:gd name="T28" fmla="*/ 177 w 130"/>
                <a:gd name="T29" fmla="*/ 0 h 123"/>
                <a:gd name="T30" fmla="*/ 177 w 130"/>
                <a:gd name="T31" fmla="*/ 14 h 123"/>
                <a:gd name="T32" fmla="*/ 177 w 130"/>
                <a:gd name="T33" fmla="*/ 58 h 123"/>
                <a:gd name="T34" fmla="*/ 161 w 130"/>
                <a:gd name="T35" fmla="*/ 58 h 123"/>
                <a:gd name="T36" fmla="*/ 141 w 130"/>
                <a:gd name="T37" fmla="*/ 58 h 123"/>
                <a:gd name="T38" fmla="*/ 125 w 130"/>
                <a:gd name="T39" fmla="*/ 58 h 123"/>
                <a:gd name="T40" fmla="*/ 110 w 130"/>
                <a:gd name="T41" fmla="*/ 58 h 123"/>
                <a:gd name="T42" fmla="*/ 105 w 130"/>
                <a:gd name="T43" fmla="*/ 98 h 123"/>
                <a:gd name="T44" fmla="*/ 105 w 130"/>
                <a:gd name="T45" fmla="*/ 143 h 123"/>
                <a:gd name="T46" fmla="*/ 86 w 130"/>
                <a:gd name="T47" fmla="*/ 157 h 123"/>
                <a:gd name="T48" fmla="*/ 83 w 130"/>
                <a:gd name="T49" fmla="*/ 187 h 123"/>
                <a:gd name="T50" fmla="*/ 83 w 130"/>
                <a:gd name="T51" fmla="*/ 214 h 123"/>
                <a:gd name="T52" fmla="*/ 64 w 130"/>
                <a:gd name="T53" fmla="*/ 214 h 123"/>
                <a:gd name="T54" fmla="*/ 41 w 130"/>
                <a:gd name="T55" fmla="*/ 214 h 123"/>
                <a:gd name="T56" fmla="*/ 22 w 130"/>
                <a:gd name="T57" fmla="*/ 214 h 123"/>
                <a:gd name="T58" fmla="*/ 0 w 130"/>
                <a:gd name="T59" fmla="*/ 214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prstDash val="solid"/>
              <a:round/>
              <a:headEnd/>
              <a:tailEnd/>
            </a:ln>
          </p:spPr>
          <p:txBody>
            <a:bodyPr/>
            <a:lstStyle/>
            <a:p>
              <a:endParaRPr lang="en-US"/>
            </a:p>
          </p:txBody>
        </p:sp>
        <p:sp>
          <p:nvSpPr>
            <p:cNvPr id="3532" name="Freeform 5674"/>
            <p:cNvSpPr>
              <a:spLocks/>
            </p:cNvSpPr>
            <p:nvPr/>
          </p:nvSpPr>
          <p:spPr bwMode="auto">
            <a:xfrm>
              <a:off x="1342" y="2363"/>
              <a:ext cx="6" cy="6"/>
            </a:xfrm>
            <a:custGeom>
              <a:avLst/>
              <a:gdLst>
                <a:gd name="T0" fmla="*/ 6 w 6"/>
                <a:gd name="T1" fmla="*/ 6 h 6"/>
                <a:gd name="T2" fmla="*/ 0 w 6"/>
                <a:gd name="T3" fmla="*/ 6 h 6"/>
                <a:gd name="T4" fmla="*/ 0 w 6"/>
                <a:gd name="T5" fmla="*/ 0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1270">
              <a:solidFill>
                <a:srgbClr val="000000"/>
              </a:solidFill>
              <a:prstDash val="solid"/>
              <a:round/>
              <a:headEnd/>
              <a:tailEnd/>
            </a:ln>
          </p:spPr>
          <p:txBody>
            <a:bodyPr/>
            <a:lstStyle/>
            <a:p>
              <a:endParaRPr lang="en-US"/>
            </a:p>
          </p:txBody>
        </p:sp>
        <p:sp>
          <p:nvSpPr>
            <p:cNvPr id="3533" name="Freeform 5675"/>
            <p:cNvSpPr>
              <a:spLocks/>
            </p:cNvSpPr>
            <p:nvPr/>
          </p:nvSpPr>
          <p:spPr bwMode="auto">
            <a:xfrm>
              <a:off x="1319" y="2377"/>
              <a:ext cx="12" cy="6"/>
            </a:xfrm>
            <a:custGeom>
              <a:avLst/>
              <a:gdLst>
                <a:gd name="T0" fmla="*/ 12 w 12"/>
                <a:gd name="T1" fmla="*/ 0 h 6"/>
                <a:gd name="T2" fmla="*/ 12 w 12"/>
                <a:gd name="T3" fmla="*/ 6 h 6"/>
                <a:gd name="T4" fmla="*/ 0 w 12"/>
                <a:gd name="T5" fmla="*/ 6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1270">
              <a:solidFill>
                <a:srgbClr val="000000"/>
              </a:solidFill>
              <a:prstDash val="solid"/>
              <a:round/>
              <a:headEnd/>
              <a:tailEnd/>
            </a:ln>
          </p:spPr>
          <p:txBody>
            <a:bodyPr/>
            <a:lstStyle/>
            <a:p>
              <a:endParaRPr lang="en-US"/>
            </a:p>
          </p:txBody>
        </p:sp>
        <p:sp>
          <p:nvSpPr>
            <p:cNvPr id="3534" name="Oval 5676"/>
            <p:cNvSpPr>
              <a:spLocks noChangeArrowheads="1"/>
            </p:cNvSpPr>
            <p:nvPr/>
          </p:nvSpPr>
          <p:spPr bwMode="auto">
            <a:xfrm flipV="1">
              <a:off x="4328" y="2593"/>
              <a:ext cx="38" cy="34"/>
            </a:xfrm>
            <a:prstGeom prst="ellipse">
              <a:avLst/>
            </a:prstGeom>
            <a:noFill/>
            <a:ln w="6350">
              <a:solidFill>
                <a:srgbClr val="0033CC"/>
              </a:solidFill>
              <a:round/>
              <a:headEnd/>
              <a:tailEnd/>
            </a:ln>
            <a:effectLst/>
            <a:extLst>
              <a:ext uri="{909E8E84-426E-40dd-AFC4-6F175D3DCCD1}">
                <a14:hiddenFill xmlns:a14="http://schemas.microsoft.com/office/drawing/2010/main">
                  <a:solidFill>
                    <a:srgbClr val="E1E1E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US" altLang="en-US" sz="1600"/>
            </a:p>
          </p:txBody>
        </p:sp>
        <p:sp>
          <p:nvSpPr>
            <p:cNvPr id="3535" name="Freeform 5677"/>
            <p:cNvSpPr>
              <a:spLocks/>
            </p:cNvSpPr>
            <p:nvPr/>
          </p:nvSpPr>
          <p:spPr bwMode="auto">
            <a:xfrm>
              <a:off x="2810" y="1633"/>
              <a:ext cx="70" cy="90"/>
            </a:xfrm>
            <a:custGeom>
              <a:avLst/>
              <a:gdLst>
                <a:gd name="T0" fmla="*/ 12 w 62"/>
                <a:gd name="T1" fmla="*/ 17 h 90"/>
                <a:gd name="T2" fmla="*/ 12 w 62"/>
                <a:gd name="T3" fmla="*/ 17 h 90"/>
                <a:gd name="T4" fmla="*/ 8 w 62"/>
                <a:gd name="T5" fmla="*/ 20 h 90"/>
                <a:gd name="T6" fmla="*/ 8 w 62"/>
                <a:gd name="T7" fmla="*/ 26 h 90"/>
                <a:gd name="T8" fmla="*/ 12 w 62"/>
                <a:gd name="T9" fmla="*/ 26 h 90"/>
                <a:gd name="T10" fmla="*/ 12 w 62"/>
                <a:gd name="T11" fmla="*/ 28 h 90"/>
                <a:gd name="T12" fmla="*/ 12 w 62"/>
                <a:gd name="T13" fmla="*/ 32 h 90"/>
                <a:gd name="T14" fmla="*/ 8 w 62"/>
                <a:gd name="T15" fmla="*/ 35 h 90"/>
                <a:gd name="T16" fmla="*/ 8 w 62"/>
                <a:gd name="T17" fmla="*/ 38 h 90"/>
                <a:gd name="T18" fmla="*/ 12 w 62"/>
                <a:gd name="T19" fmla="*/ 38 h 90"/>
                <a:gd name="T20" fmla="*/ 20 w 62"/>
                <a:gd name="T21" fmla="*/ 43 h 90"/>
                <a:gd name="T22" fmla="*/ 12 w 62"/>
                <a:gd name="T23" fmla="*/ 47 h 90"/>
                <a:gd name="T24" fmla="*/ 20 w 62"/>
                <a:gd name="T25" fmla="*/ 49 h 90"/>
                <a:gd name="T26" fmla="*/ 12 w 62"/>
                <a:gd name="T27" fmla="*/ 61 h 90"/>
                <a:gd name="T28" fmla="*/ 12 w 62"/>
                <a:gd name="T29" fmla="*/ 57 h 90"/>
                <a:gd name="T30" fmla="*/ 18 w 62"/>
                <a:gd name="T31" fmla="*/ 62 h 90"/>
                <a:gd name="T32" fmla="*/ 18 w 62"/>
                <a:gd name="T33" fmla="*/ 60 h 90"/>
                <a:gd name="T34" fmla="*/ 18 w 62"/>
                <a:gd name="T35" fmla="*/ 62 h 90"/>
                <a:gd name="T36" fmla="*/ 14 w 62"/>
                <a:gd name="T37" fmla="*/ 65 h 90"/>
                <a:gd name="T38" fmla="*/ 18 w 62"/>
                <a:gd name="T39" fmla="*/ 65 h 90"/>
                <a:gd name="T40" fmla="*/ 19 w 62"/>
                <a:gd name="T41" fmla="*/ 63 h 90"/>
                <a:gd name="T42" fmla="*/ 19 w 62"/>
                <a:gd name="T43" fmla="*/ 68 h 90"/>
                <a:gd name="T44" fmla="*/ 19 w 62"/>
                <a:gd name="T45" fmla="*/ 71 h 90"/>
                <a:gd name="T46" fmla="*/ 21 w 62"/>
                <a:gd name="T47" fmla="*/ 71 h 90"/>
                <a:gd name="T48" fmla="*/ 27 w 62"/>
                <a:gd name="T49" fmla="*/ 74 h 90"/>
                <a:gd name="T50" fmla="*/ 24 w 62"/>
                <a:gd name="T51" fmla="*/ 75 h 90"/>
                <a:gd name="T52" fmla="*/ 37 w 62"/>
                <a:gd name="T53" fmla="*/ 79 h 90"/>
                <a:gd name="T54" fmla="*/ 41 w 62"/>
                <a:gd name="T55" fmla="*/ 90 h 90"/>
                <a:gd name="T56" fmla="*/ 47 w 62"/>
                <a:gd name="T57" fmla="*/ 90 h 90"/>
                <a:gd name="T58" fmla="*/ 47 w 62"/>
                <a:gd name="T59" fmla="*/ 88 h 90"/>
                <a:gd name="T60" fmla="*/ 55 w 62"/>
                <a:gd name="T61" fmla="*/ 84 h 90"/>
                <a:gd name="T62" fmla="*/ 58 w 62"/>
                <a:gd name="T63" fmla="*/ 88 h 90"/>
                <a:gd name="T64" fmla="*/ 62 w 62"/>
                <a:gd name="T65" fmla="*/ 81 h 90"/>
                <a:gd name="T66" fmla="*/ 65 w 62"/>
                <a:gd name="T67" fmla="*/ 81 h 90"/>
                <a:gd name="T68" fmla="*/ 71 w 62"/>
                <a:gd name="T69" fmla="*/ 84 h 90"/>
                <a:gd name="T70" fmla="*/ 71 w 62"/>
                <a:gd name="T71" fmla="*/ 81 h 90"/>
                <a:gd name="T72" fmla="*/ 78 w 62"/>
                <a:gd name="T73" fmla="*/ 81 h 90"/>
                <a:gd name="T74" fmla="*/ 86 w 62"/>
                <a:gd name="T75" fmla="*/ 88 h 90"/>
                <a:gd name="T76" fmla="*/ 89 w 62"/>
                <a:gd name="T77" fmla="*/ 84 h 90"/>
                <a:gd name="T78" fmla="*/ 81 w 62"/>
                <a:gd name="T79" fmla="*/ 75 h 90"/>
                <a:gd name="T80" fmla="*/ 89 w 62"/>
                <a:gd name="T81" fmla="*/ 67 h 90"/>
                <a:gd name="T82" fmla="*/ 81 w 62"/>
                <a:gd name="T83" fmla="*/ 52 h 90"/>
                <a:gd name="T84" fmla="*/ 81 w 62"/>
                <a:gd name="T85" fmla="*/ 41 h 90"/>
                <a:gd name="T86" fmla="*/ 81 w 62"/>
                <a:gd name="T87" fmla="*/ 32 h 90"/>
                <a:gd name="T88" fmla="*/ 76 w 62"/>
                <a:gd name="T89" fmla="*/ 28 h 90"/>
                <a:gd name="T90" fmla="*/ 68 w 62"/>
                <a:gd name="T91" fmla="*/ 28 h 90"/>
                <a:gd name="T92" fmla="*/ 58 w 62"/>
                <a:gd name="T93" fmla="*/ 26 h 90"/>
                <a:gd name="T94" fmla="*/ 27 w 62"/>
                <a:gd name="T95" fmla="*/ 0 h 90"/>
                <a:gd name="T96" fmla="*/ 0 w 62"/>
                <a:gd name="T97" fmla="*/ 2 h 90"/>
                <a:gd name="T98" fmla="*/ 2 w 62"/>
                <a:gd name="T99" fmla="*/ 11 h 90"/>
                <a:gd name="T100" fmla="*/ 8 w 62"/>
                <a:gd name="T101" fmla="*/ 15 h 90"/>
                <a:gd name="T102" fmla="*/ 2 w 62"/>
                <a:gd name="T103" fmla="*/ 15 h 90"/>
                <a:gd name="T104" fmla="*/ 8 w 62"/>
                <a:gd name="T105" fmla="*/ 15 h 90"/>
                <a:gd name="T106" fmla="*/ 12 w 62"/>
                <a:gd name="T107" fmla="*/ 1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prstDash val="solid"/>
              <a:round/>
              <a:headEnd/>
              <a:tailEnd/>
            </a:ln>
          </p:spPr>
          <p:txBody>
            <a:bodyPr/>
            <a:lstStyle/>
            <a:p>
              <a:endParaRPr lang="en-US"/>
            </a:p>
          </p:txBody>
        </p:sp>
        <p:sp>
          <p:nvSpPr>
            <p:cNvPr id="3536" name="Freeform 5678"/>
            <p:cNvSpPr>
              <a:spLocks/>
            </p:cNvSpPr>
            <p:nvPr/>
          </p:nvSpPr>
          <p:spPr bwMode="auto">
            <a:xfrm>
              <a:off x="2893" y="2129"/>
              <a:ext cx="295" cy="333"/>
            </a:xfrm>
            <a:custGeom>
              <a:avLst/>
              <a:gdLst>
                <a:gd name="T0" fmla="*/ 39 w 290"/>
                <a:gd name="T1" fmla="*/ 83 h 322"/>
                <a:gd name="T2" fmla="*/ 57 w 290"/>
                <a:gd name="T3" fmla="*/ 53 h 322"/>
                <a:gd name="T4" fmla="*/ 172 w 290"/>
                <a:gd name="T5" fmla="*/ 30 h 322"/>
                <a:gd name="T6" fmla="*/ 172 w 290"/>
                <a:gd name="T7" fmla="*/ 30 h 322"/>
                <a:gd name="T8" fmla="*/ 217 w 290"/>
                <a:gd name="T9" fmla="*/ 37 h 322"/>
                <a:gd name="T10" fmla="*/ 229 w 290"/>
                <a:gd name="T11" fmla="*/ 23 h 322"/>
                <a:gd name="T12" fmla="*/ 241 w 290"/>
                <a:gd name="T13" fmla="*/ 7 h 322"/>
                <a:gd name="T14" fmla="*/ 260 w 290"/>
                <a:gd name="T15" fmla="*/ 13 h 322"/>
                <a:gd name="T16" fmla="*/ 281 w 290"/>
                <a:gd name="T17" fmla="*/ 53 h 322"/>
                <a:gd name="T18" fmla="*/ 287 w 290"/>
                <a:gd name="T19" fmla="*/ 112 h 322"/>
                <a:gd name="T20" fmla="*/ 293 w 290"/>
                <a:gd name="T21" fmla="*/ 142 h 322"/>
                <a:gd name="T22" fmla="*/ 274 w 290"/>
                <a:gd name="T23" fmla="*/ 186 h 322"/>
                <a:gd name="T24" fmla="*/ 267 w 290"/>
                <a:gd name="T25" fmla="*/ 238 h 322"/>
                <a:gd name="T26" fmla="*/ 247 w 290"/>
                <a:gd name="T27" fmla="*/ 305 h 322"/>
                <a:gd name="T28" fmla="*/ 235 w 290"/>
                <a:gd name="T29" fmla="*/ 334 h 322"/>
                <a:gd name="T30" fmla="*/ 185 w 290"/>
                <a:gd name="T31" fmla="*/ 302 h 322"/>
                <a:gd name="T32" fmla="*/ 167 w 290"/>
                <a:gd name="T33" fmla="*/ 317 h 322"/>
                <a:gd name="T34" fmla="*/ 164 w 290"/>
                <a:gd name="T35" fmla="*/ 321 h 322"/>
                <a:gd name="T36" fmla="*/ 158 w 290"/>
                <a:gd name="T37" fmla="*/ 317 h 322"/>
                <a:gd name="T38" fmla="*/ 146 w 290"/>
                <a:gd name="T39" fmla="*/ 322 h 322"/>
                <a:gd name="T40" fmla="*/ 143 w 290"/>
                <a:gd name="T41" fmla="*/ 327 h 322"/>
                <a:gd name="T42" fmla="*/ 140 w 290"/>
                <a:gd name="T43" fmla="*/ 328 h 322"/>
                <a:gd name="T44" fmla="*/ 126 w 290"/>
                <a:gd name="T45" fmla="*/ 331 h 322"/>
                <a:gd name="T46" fmla="*/ 65 w 290"/>
                <a:gd name="T47" fmla="*/ 334 h 322"/>
                <a:gd name="T48" fmla="*/ 54 w 290"/>
                <a:gd name="T49" fmla="*/ 345 h 322"/>
                <a:gd name="T50" fmla="*/ 62 w 290"/>
                <a:gd name="T51" fmla="*/ 334 h 322"/>
                <a:gd name="T52" fmla="*/ 134 w 290"/>
                <a:gd name="T53" fmla="*/ 333 h 322"/>
                <a:gd name="T54" fmla="*/ 178 w 290"/>
                <a:gd name="T55" fmla="*/ 310 h 322"/>
                <a:gd name="T56" fmla="*/ 229 w 290"/>
                <a:gd name="T57" fmla="*/ 333 h 322"/>
                <a:gd name="T58" fmla="*/ 197 w 290"/>
                <a:gd name="T59" fmla="*/ 287 h 322"/>
                <a:gd name="T60" fmla="*/ 124 w 290"/>
                <a:gd name="T61" fmla="*/ 336 h 322"/>
                <a:gd name="T62" fmla="*/ 62 w 290"/>
                <a:gd name="T63" fmla="*/ 334 h 322"/>
                <a:gd name="T64" fmla="*/ 33 w 290"/>
                <a:gd name="T65" fmla="*/ 356 h 322"/>
                <a:gd name="T66" fmla="*/ 33 w 290"/>
                <a:gd name="T67" fmla="*/ 320 h 322"/>
                <a:gd name="T68" fmla="*/ 18 w 290"/>
                <a:gd name="T69" fmla="*/ 290 h 322"/>
                <a:gd name="T70" fmla="*/ 6 w 290"/>
                <a:gd name="T71" fmla="*/ 261 h 322"/>
                <a:gd name="T72" fmla="*/ 6 w 290"/>
                <a:gd name="T73" fmla="*/ 238 h 322"/>
                <a:gd name="T74" fmla="*/ 12 w 290"/>
                <a:gd name="T75" fmla="*/ 223 h 322"/>
                <a:gd name="T76" fmla="*/ 18 w 290"/>
                <a:gd name="T77" fmla="*/ 193 h 322"/>
                <a:gd name="T78" fmla="*/ 39 w 290"/>
                <a:gd name="T79" fmla="*/ 186 h 322"/>
                <a:gd name="T80" fmla="*/ 39 w 290"/>
                <a:gd name="T81" fmla="*/ 142 h 322"/>
                <a:gd name="T82" fmla="*/ 39 w 290"/>
                <a:gd name="T83" fmla="*/ 90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E1E1E1"/>
            </a:solidFill>
            <a:ln w="3175">
              <a:solidFill>
                <a:srgbClr val="000000"/>
              </a:solidFill>
              <a:prstDash val="solid"/>
              <a:round/>
              <a:headEnd/>
              <a:tailEnd/>
            </a:ln>
          </p:spPr>
          <p:txBody>
            <a:bodyPr/>
            <a:lstStyle/>
            <a:p>
              <a:endParaRPr lang="en-US"/>
            </a:p>
          </p:txBody>
        </p:sp>
        <p:sp>
          <p:nvSpPr>
            <p:cNvPr id="3537" name="Freeform 5679"/>
            <p:cNvSpPr>
              <a:spLocks/>
            </p:cNvSpPr>
            <p:nvPr/>
          </p:nvSpPr>
          <p:spPr bwMode="auto">
            <a:xfrm>
              <a:off x="2935" y="2394"/>
              <a:ext cx="217" cy="177"/>
            </a:xfrm>
            <a:custGeom>
              <a:avLst/>
              <a:gdLst>
                <a:gd name="T0" fmla="*/ 17 w 209"/>
                <a:gd name="T1" fmla="*/ 31 h 198"/>
                <a:gd name="T2" fmla="*/ 85 w 209"/>
                <a:gd name="T3" fmla="*/ 34 h 198"/>
                <a:gd name="T4" fmla="*/ 120 w 209"/>
                <a:gd name="T5" fmla="*/ 26 h 198"/>
                <a:gd name="T6" fmla="*/ 162 w 209"/>
                <a:gd name="T7" fmla="*/ 2 h 198"/>
                <a:gd name="T8" fmla="*/ 194 w 209"/>
                <a:gd name="T9" fmla="*/ 32 h 198"/>
                <a:gd name="T10" fmla="*/ 198 w 209"/>
                <a:gd name="T11" fmla="*/ 34 h 198"/>
                <a:gd name="T12" fmla="*/ 172 w 209"/>
                <a:gd name="T13" fmla="*/ 64 h 198"/>
                <a:gd name="T14" fmla="*/ 179 w 209"/>
                <a:gd name="T15" fmla="*/ 69 h 198"/>
                <a:gd name="T16" fmla="*/ 199 w 209"/>
                <a:gd name="T17" fmla="*/ 79 h 198"/>
                <a:gd name="T18" fmla="*/ 206 w 209"/>
                <a:gd name="T19" fmla="*/ 90 h 198"/>
                <a:gd name="T20" fmla="*/ 220 w 209"/>
                <a:gd name="T21" fmla="*/ 105 h 198"/>
                <a:gd name="T22" fmla="*/ 227 w 209"/>
                <a:gd name="T23" fmla="*/ 105 h 198"/>
                <a:gd name="T24" fmla="*/ 234 w 209"/>
                <a:gd name="T25" fmla="*/ 121 h 198"/>
                <a:gd name="T26" fmla="*/ 199 w 209"/>
                <a:gd name="T27" fmla="*/ 121 h 198"/>
                <a:gd name="T28" fmla="*/ 193 w 209"/>
                <a:gd name="T29" fmla="*/ 125 h 198"/>
                <a:gd name="T30" fmla="*/ 186 w 209"/>
                <a:gd name="T31" fmla="*/ 136 h 198"/>
                <a:gd name="T32" fmla="*/ 166 w 209"/>
                <a:gd name="T33" fmla="*/ 136 h 198"/>
                <a:gd name="T34" fmla="*/ 152 w 209"/>
                <a:gd name="T35" fmla="*/ 136 h 198"/>
                <a:gd name="T36" fmla="*/ 152 w 209"/>
                <a:gd name="T37" fmla="*/ 136 h 198"/>
                <a:gd name="T38" fmla="*/ 139 w 209"/>
                <a:gd name="T39" fmla="*/ 136 h 198"/>
                <a:gd name="T40" fmla="*/ 133 w 209"/>
                <a:gd name="T41" fmla="*/ 141 h 198"/>
                <a:gd name="T42" fmla="*/ 118 w 209"/>
                <a:gd name="T43" fmla="*/ 131 h 198"/>
                <a:gd name="T44" fmla="*/ 106 w 209"/>
                <a:gd name="T45" fmla="*/ 121 h 198"/>
                <a:gd name="T46" fmla="*/ 98 w 209"/>
                <a:gd name="T47" fmla="*/ 125 h 198"/>
                <a:gd name="T48" fmla="*/ 85 w 209"/>
                <a:gd name="T49" fmla="*/ 125 h 198"/>
                <a:gd name="T50" fmla="*/ 72 w 209"/>
                <a:gd name="T51" fmla="*/ 115 h 198"/>
                <a:gd name="T52" fmla="*/ 64 w 209"/>
                <a:gd name="T53" fmla="*/ 115 h 198"/>
                <a:gd name="T54" fmla="*/ 64 w 209"/>
                <a:gd name="T55" fmla="*/ 105 h 198"/>
                <a:gd name="T56" fmla="*/ 52 w 209"/>
                <a:gd name="T57" fmla="*/ 94 h 198"/>
                <a:gd name="T58" fmla="*/ 46 w 209"/>
                <a:gd name="T59" fmla="*/ 90 h 198"/>
                <a:gd name="T60" fmla="*/ 25 w 209"/>
                <a:gd name="T61" fmla="*/ 74 h 198"/>
                <a:gd name="T62" fmla="*/ 25 w 209"/>
                <a:gd name="T63" fmla="*/ 69 h 198"/>
                <a:gd name="T64" fmla="*/ 23 w 209"/>
                <a:gd name="T65" fmla="*/ 64 h 198"/>
                <a:gd name="T66" fmla="*/ 3 w 209"/>
                <a:gd name="T67" fmla="*/ 57 h 198"/>
                <a:gd name="T68" fmla="*/ 3 w 209"/>
                <a:gd name="T69" fmla="*/ 54 h 198"/>
                <a:gd name="T70" fmla="*/ 0 w 209"/>
                <a:gd name="T71" fmla="*/ 50 h 198"/>
                <a:gd name="T72" fmla="*/ 18 w 209"/>
                <a:gd name="T73" fmla="*/ 32 h 198"/>
                <a:gd name="T74" fmla="*/ 23 w 209"/>
                <a:gd name="T75" fmla="*/ 31 h 198"/>
                <a:gd name="T76" fmla="*/ 47 w 209"/>
                <a:gd name="T77" fmla="*/ 31 h 198"/>
                <a:gd name="T78" fmla="*/ 56 w 209"/>
                <a:gd name="T79" fmla="*/ 32 h 198"/>
                <a:gd name="T80" fmla="*/ 76 w 209"/>
                <a:gd name="T81" fmla="*/ 35 h 198"/>
                <a:gd name="T82" fmla="*/ 93 w 209"/>
                <a:gd name="T83" fmla="*/ 31 h 198"/>
                <a:gd name="T84" fmla="*/ 116 w 209"/>
                <a:gd name="T85" fmla="*/ 26 h 198"/>
                <a:gd name="T86" fmla="*/ 139 w 209"/>
                <a:gd name="T87" fmla="*/ 16 h 198"/>
                <a:gd name="T88" fmla="*/ 163 w 209"/>
                <a:gd name="T89" fmla="*/ 2 h 198"/>
                <a:gd name="T90" fmla="*/ 193 w 209"/>
                <a:gd name="T91" fmla="*/ 31 h 198"/>
                <a:gd name="T92" fmla="*/ 182 w 209"/>
                <a:gd name="T93" fmla="*/ 22 h 198"/>
                <a:gd name="T94" fmla="*/ 160 w 209"/>
                <a:gd name="T95" fmla="*/ 0 h 198"/>
                <a:gd name="T96" fmla="*/ 133 w 209"/>
                <a:gd name="T97" fmla="*/ 21 h 198"/>
                <a:gd name="T98" fmla="*/ 83 w 209"/>
                <a:gd name="T99" fmla="*/ 34 h 198"/>
                <a:gd name="T100" fmla="*/ 69 w 209"/>
                <a:gd name="T101" fmla="*/ 35 h 198"/>
                <a:gd name="T102" fmla="*/ 18 w 209"/>
                <a:gd name="T103" fmla="*/ 32 h 198"/>
                <a:gd name="T104" fmla="*/ 3 w 209"/>
                <a:gd name="T105" fmla="*/ 46 h 198"/>
                <a:gd name="T106" fmla="*/ 17 w 209"/>
                <a:gd name="T107" fmla="*/ 31 h 1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198">
                  <a:moveTo>
                    <a:pt x="14" y="44"/>
                  </a:moveTo>
                  <a:lnTo>
                    <a:pt x="76" y="48"/>
                  </a:lnTo>
                  <a:lnTo>
                    <a:pt x="108" y="36"/>
                  </a:lnTo>
                  <a:lnTo>
                    <a:pt x="144" y="2"/>
                  </a:lnTo>
                  <a:lnTo>
                    <a:pt x="173" y="45"/>
                  </a:lnTo>
                  <a:lnTo>
                    <a:pt x="177" y="48"/>
                  </a:lnTo>
                  <a:lnTo>
                    <a:pt x="154" y="89"/>
                  </a:lnTo>
                  <a:lnTo>
                    <a:pt x="160" y="96"/>
                  </a:lnTo>
                  <a:lnTo>
                    <a:pt x="178" y="110"/>
                  </a:lnTo>
                  <a:lnTo>
                    <a:pt x="184" y="126"/>
                  </a:lnTo>
                  <a:lnTo>
                    <a:pt x="196" y="147"/>
                  </a:lnTo>
                  <a:lnTo>
                    <a:pt x="203" y="147"/>
                  </a:lnTo>
                  <a:lnTo>
                    <a:pt x="209" y="169"/>
                  </a:lnTo>
                  <a:lnTo>
                    <a:pt x="178" y="169"/>
                  </a:lnTo>
                  <a:lnTo>
                    <a:pt x="172" y="176"/>
                  </a:lnTo>
                  <a:lnTo>
                    <a:pt x="166" y="190"/>
                  </a:lnTo>
                  <a:lnTo>
                    <a:pt x="148" y="190"/>
                  </a:lnTo>
                  <a:lnTo>
                    <a:pt x="136" y="190"/>
                  </a:lnTo>
                  <a:lnTo>
                    <a:pt x="124" y="190"/>
                  </a:lnTo>
                  <a:lnTo>
                    <a:pt x="118" y="198"/>
                  </a:lnTo>
                  <a:lnTo>
                    <a:pt x="106" y="184"/>
                  </a:lnTo>
                  <a:lnTo>
                    <a:pt x="94" y="169"/>
                  </a:lnTo>
                  <a:lnTo>
                    <a:pt x="88" y="176"/>
                  </a:lnTo>
                  <a:lnTo>
                    <a:pt x="76" y="176"/>
                  </a:lnTo>
                  <a:lnTo>
                    <a:pt x="64" y="161"/>
                  </a:lnTo>
                  <a:lnTo>
                    <a:pt x="58" y="161"/>
                  </a:lnTo>
                  <a:lnTo>
                    <a:pt x="58" y="147"/>
                  </a:lnTo>
                  <a:lnTo>
                    <a:pt x="46" y="132"/>
                  </a:lnTo>
                  <a:lnTo>
                    <a:pt x="40" y="126"/>
                  </a:lnTo>
                  <a:lnTo>
                    <a:pt x="22" y="104"/>
                  </a:lnTo>
                  <a:lnTo>
                    <a:pt x="22" y="96"/>
                  </a:lnTo>
                  <a:lnTo>
                    <a:pt x="20" y="91"/>
                  </a:lnTo>
                  <a:lnTo>
                    <a:pt x="3" y="81"/>
                  </a:lnTo>
                  <a:lnTo>
                    <a:pt x="3" y="75"/>
                  </a:lnTo>
                  <a:lnTo>
                    <a:pt x="0" y="71"/>
                  </a:lnTo>
                  <a:lnTo>
                    <a:pt x="15" y="45"/>
                  </a:lnTo>
                  <a:lnTo>
                    <a:pt x="20" y="44"/>
                  </a:lnTo>
                  <a:lnTo>
                    <a:pt x="41" y="44"/>
                  </a:lnTo>
                  <a:lnTo>
                    <a:pt x="50" y="45"/>
                  </a:lnTo>
                  <a:lnTo>
                    <a:pt x="67" y="49"/>
                  </a:lnTo>
                  <a:lnTo>
                    <a:pt x="84" y="44"/>
                  </a:lnTo>
                  <a:lnTo>
                    <a:pt x="104" y="36"/>
                  </a:lnTo>
                  <a:lnTo>
                    <a:pt x="124" y="22"/>
                  </a:lnTo>
                  <a:lnTo>
                    <a:pt x="145" y="2"/>
                  </a:lnTo>
                  <a:lnTo>
                    <a:pt x="172" y="44"/>
                  </a:lnTo>
                  <a:lnTo>
                    <a:pt x="163" y="31"/>
                  </a:lnTo>
                  <a:lnTo>
                    <a:pt x="143" y="0"/>
                  </a:lnTo>
                  <a:lnTo>
                    <a:pt x="118" y="29"/>
                  </a:lnTo>
                  <a:lnTo>
                    <a:pt x="74" y="48"/>
                  </a:lnTo>
                  <a:lnTo>
                    <a:pt x="62" y="49"/>
                  </a:lnTo>
                  <a:lnTo>
                    <a:pt x="15" y="45"/>
                  </a:lnTo>
                  <a:lnTo>
                    <a:pt x="3" y="65"/>
                  </a:lnTo>
                  <a:lnTo>
                    <a:pt x="14" y="44"/>
                  </a:lnTo>
                  <a:close/>
                </a:path>
              </a:pathLst>
            </a:custGeom>
            <a:solidFill>
              <a:srgbClr val="E1E1E1"/>
            </a:solidFill>
            <a:ln w="3175">
              <a:solidFill>
                <a:srgbClr val="000000"/>
              </a:solidFill>
              <a:prstDash val="solid"/>
              <a:round/>
              <a:headEnd/>
              <a:tailEnd/>
            </a:ln>
          </p:spPr>
          <p:txBody>
            <a:bodyPr/>
            <a:lstStyle/>
            <a:p>
              <a:endParaRPr lang="en-US"/>
            </a:p>
          </p:txBody>
        </p:sp>
        <p:sp>
          <p:nvSpPr>
            <p:cNvPr id="3538" name="Freeform 5680"/>
            <p:cNvSpPr>
              <a:spLocks/>
            </p:cNvSpPr>
            <p:nvPr/>
          </p:nvSpPr>
          <p:spPr bwMode="auto">
            <a:xfrm>
              <a:off x="1691" y="919"/>
              <a:ext cx="703" cy="418"/>
            </a:xfrm>
            <a:custGeom>
              <a:avLst/>
              <a:gdLst>
                <a:gd name="T0" fmla="*/ 126 w 694"/>
                <a:gd name="T1" fmla="*/ 419 h 371"/>
                <a:gd name="T2" fmla="*/ 150 w 694"/>
                <a:gd name="T3" fmla="*/ 410 h 371"/>
                <a:gd name="T4" fmla="*/ 132 w 694"/>
                <a:gd name="T5" fmla="*/ 437 h 371"/>
                <a:gd name="T6" fmla="*/ 144 w 694"/>
                <a:gd name="T7" fmla="*/ 453 h 371"/>
                <a:gd name="T8" fmla="*/ 156 w 694"/>
                <a:gd name="T9" fmla="*/ 479 h 371"/>
                <a:gd name="T10" fmla="*/ 156 w 694"/>
                <a:gd name="T11" fmla="*/ 497 h 371"/>
                <a:gd name="T12" fmla="*/ 174 w 694"/>
                <a:gd name="T13" fmla="*/ 505 h 371"/>
                <a:gd name="T14" fmla="*/ 200 w 694"/>
                <a:gd name="T15" fmla="*/ 513 h 371"/>
                <a:gd name="T16" fmla="*/ 213 w 694"/>
                <a:gd name="T17" fmla="*/ 522 h 371"/>
                <a:gd name="T18" fmla="*/ 231 w 694"/>
                <a:gd name="T19" fmla="*/ 513 h 371"/>
                <a:gd name="T20" fmla="*/ 243 w 694"/>
                <a:gd name="T21" fmla="*/ 497 h 371"/>
                <a:gd name="T22" fmla="*/ 249 w 694"/>
                <a:gd name="T23" fmla="*/ 471 h 371"/>
                <a:gd name="T24" fmla="*/ 267 w 694"/>
                <a:gd name="T25" fmla="*/ 444 h 371"/>
                <a:gd name="T26" fmla="*/ 282 w 694"/>
                <a:gd name="T27" fmla="*/ 428 h 371"/>
                <a:gd name="T28" fmla="*/ 317 w 694"/>
                <a:gd name="T29" fmla="*/ 386 h 371"/>
                <a:gd name="T30" fmla="*/ 368 w 694"/>
                <a:gd name="T31" fmla="*/ 377 h 371"/>
                <a:gd name="T32" fmla="*/ 422 w 694"/>
                <a:gd name="T33" fmla="*/ 327 h 371"/>
                <a:gd name="T34" fmla="*/ 517 w 694"/>
                <a:gd name="T35" fmla="*/ 309 h 371"/>
                <a:gd name="T36" fmla="*/ 485 w 694"/>
                <a:gd name="T37" fmla="*/ 274 h 371"/>
                <a:gd name="T38" fmla="*/ 524 w 694"/>
                <a:gd name="T39" fmla="*/ 249 h 371"/>
                <a:gd name="T40" fmla="*/ 548 w 694"/>
                <a:gd name="T41" fmla="*/ 274 h 371"/>
                <a:gd name="T42" fmla="*/ 566 w 694"/>
                <a:gd name="T43" fmla="*/ 249 h 371"/>
                <a:gd name="T44" fmla="*/ 530 w 694"/>
                <a:gd name="T45" fmla="*/ 223 h 371"/>
                <a:gd name="T46" fmla="*/ 510 w 694"/>
                <a:gd name="T47" fmla="*/ 214 h 371"/>
                <a:gd name="T48" fmla="*/ 548 w 694"/>
                <a:gd name="T49" fmla="*/ 197 h 371"/>
                <a:gd name="T50" fmla="*/ 584 w 694"/>
                <a:gd name="T51" fmla="*/ 189 h 371"/>
                <a:gd name="T52" fmla="*/ 598 w 694"/>
                <a:gd name="T53" fmla="*/ 162 h 371"/>
                <a:gd name="T54" fmla="*/ 591 w 694"/>
                <a:gd name="T55" fmla="*/ 146 h 371"/>
                <a:gd name="T56" fmla="*/ 634 w 694"/>
                <a:gd name="T57" fmla="*/ 128 h 371"/>
                <a:gd name="T58" fmla="*/ 598 w 694"/>
                <a:gd name="T59" fmla="*/ 103 h 371"/>
                <a:gd name="T60" fmla="*/ 652 w 694"/>
                <a:gd name="T61" fmla="*/ 60 h 371"/>
                <a:gd name="T62" fmla="*/ 691 w 694"/>
                <a:gd name="T63" fmla="*/ 43 h 371"/>
                <a:gd name="T64" fmla="*/ 605 w 694"/>
                <a:gd name="T65" fmla="*/ 34 h 371"/>
                <a:gd name="T66" fmla="*/ 497 w 694"/>
                <a:gd name="T67" fmla="*/ 34 h 371"/>
                <a:gd name="T68" fmla="*/ 491 w 694"/>
                <a:gd name="T69" fmla="*/ 9 h 371"/>
                <a:gd name="T70" fmla="*/ 410 w 694"/>
                <a:gd name="T71" fmla="*/ 9 h 371"/>
                <a:gd name="T72" fmla="*/ 398 w 694"/>
                <a:gd name="T73" fmla="*/ 18 h 371"/>
                <a:gd name="T74" fmla="*/ 299 w 694"/>
                <a:gd name="T75" fmla="*/ 26 h 371"/>
                <a:gd name="T76" fmla="*/ 225 w 694"/>
                <a:gd name="T77" fmla="*/ 34 h 371"/>
                <a:gd name="T78" fmla="*/ 144 w 694"/>
                <a:gd name="T79" fmla="*/ 43 h 371"/>
                <a:gd name="T80" fmla="*/ 6 w 694"/>
                <a:gd name="T81" fmla="*/ 94 h 371"/>
                <a:gd name="T82" fmla="*/ 69 w 694"/>
                <a:gd name="T83" fmla="*/ 112 h 371"/>
                <a:gd name="T84" fmla="*/ 30 w 694"/>
                <a:gd name="T85" fmla="*/ 128 h 371"/>
                <a:gd name="T86" fmla="*/ 87 w 694"/>
                <a:gd name="T87" fmla="*/ 137 h 371"/>
                <a:gd name="T88" fmla="*/ 156 w 694"/>
                <a:gd name="T89" fmla="*/ 180 h 371"/>
                <a:gd name="T90" fmla="*/ 144 w 694"/>
                <a:gd name="T91" fmla="*/ 232 h 371"/>
                <a:gd name="T92" fmla="*/ 180 w 694"/>
                <a:gd name="T93" fmla="*/ 232 h 371"/>
                <a:gd name="T94" fmla="*/ 180 w 694"/>
                <a:gd name="T95" fmla="*/ 249 h 371"/>
                <a:gd name="T96" fmla="*/ 150 w 694"/>
                <a:gd name="T97" fmla="*/ 258 h 371"/>
                <a:gd name="T98" fmla="*/ 186 w 694"/>
                <a:gd name="T99" fmla="*/ 301 h 371"/>
                <a:gd name="T100" fmla="*/ 168 w 694"/>
                <a:gd name="T101" fmla="*/ 318 h 371"/>
                <a:gd name="T102" fmla="*/ 138 w 694"/>
                <a:gd name="T103" fmla="*/ 327 h 371"/>
                <a:gd name="T104" fmla="*/ 168 w 694"/>
                <a:gd name="T105" fmla="*/ 335 h 371"/>
                <a:gd name="T106" fmla="*/ 168 w 694"/>
                <a:gd name="T107" fmla="*/ 352 h 371"/>
                <a:gd name="T108" fmla="*/ 132 w 694"/>
                <a:gd name="T109" fmla="*/ 361 h 371"/>
                <a:gd name="T110" fmla="*/ 118 w 694"/>
                <a:gd name="T111" fmla="*/ 377 h 371"/>
                <a:gd name="T112" fmla="*/ 156 w 694"/>
                <a:gd name="T113" fmla="*/ 386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3CC"/>
            </a:solidFill>
            <a:ln w="9525">
              <a:solidFill>
                <a:srgbClr val="000000"/>
              </a:solidFill>
              <a:prstDash val="solid"/>
              <a:round/>
              <a:headEnd/>
              <a:tailEnd/>
            </a:ln>
          </p:spPr>
          <p:txBody>
            <a:bodyPr/>
            <a:lstStyle/>
            <a:p>
              <a:endParaRPr lang="en-US"/>
            </a:p>
          </p:txBody>
        </p:sp>
      </p:grpSp>
    </p:spTree>
    <p:extLst>
      <p:ext uri="{BB962C8B-B14F-4D97-AF65-F5344CB8AC3E}">
        <p14:creationId xmlns:p14="http://schemas.microsoft.com/office/powerpoint/2010/main" val="366841288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plate_english (other pages)">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4994</TotalTime>
  <Words>8551</Words>
  <Application>Microsoft Macintosh PowerPoint</Application>
  <PresentationFormat>Presentación en pantalla (4:3)</PresentationFormat>
  <Paragraphs>1865</Paragraphs>
  <Slides>176</Slides>
  <Notes>76</Notes>
  <HiddenSlides>0</HiddenSlides>
  <MMClips>1</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176</vt:i4>
      </vt:variant>
    </vt:vector>
  </HeadingPairs>
  <TitlesOfParts>
    <vt:vector size="179" baseType="lpstr">
      <vt:lpstr>template_english (other pages)</vt:lpstr>
      <vt:lpstr>Chart</vt:lpstr>
      <vt:lpstr>Bitmap Image</vt:lpstr>
      <vt:lpstr>Opening Remarks</vt:lpstr>
      <vt:lpstr>Presentación de PowerPoint</vt:lpstr>
      <vt:lpstr>Presentación de PowerPoint</vt:lpstr>
      <vt:lpstr>Presentación de PowerPoint</vt:lpstr>
      <vt:lpstr>WIPO</vt:lpstr>
      <vt:lpstr>WIPO is Service and Development oriented</vt:lpstr>
      <vt:lpstr>A dynamic norm- setting approach </vt:lpstr>
      <vt:lpstr>WIPO: Provider of Premier Global IP Services</vt:lpstr>
      <vt:lpstr>WIPO’s Budget: 756,3 Million CHF for 2016 - 2017</vt:lpstr>
      <vt:lpstr>Presentación de PowerPoint</vt:lpstr>
      <vt:lpstr>Major Economic Studies on IP</vt:lpstr>
      <vt:lpstr>Presentación de PowerPoint</vt:lpstr>
      <vt:lpstr>Country Profile </vt:lpstr>
      <vt:lpstr>Greece in WIPO Systems</vt:lpstr>
      <vt:lpstr>International Applications via WIPO Administered Treaties</vt:lpstr>
      <vt:lpstr>Presentación de PowerPoint</vt:lpstr>
      <vt:lpstr>The GII</vt:lpstr>
      <vt:lpstr>Greece in the GII</vt:lpstr>
      <vt:lpstr>Presentación de PowerPoint</vt:lpstr>
      <vt:lpstr>Thank you for your attention  E-mail:  Victor.Vazquez-Lopez@wipo.int   </vt:lpstr>
      <vt:lpstr>Presentación de PowerPoint</vt:lpstr>
      <vt:lpstr>Presentación de PowerPoint</vt:lpstr>
      <vt:lpstr>What is Intellectual Property?</vt:lpstr>
      <vt:lpstr>What are Intellectual Property Rights?</vt:lpstr>
      <vt:lpstr>Why Promote and Protect  Intellectual Property?</vt:lpstr>
      <vt:lpstr>Why Promote and Protect  Intellectual Property?</vt:lpstr>
      <vt:lpstr>Why Promote and Protect  Intellectual Property?</vt:lpstr>
      <vt:lpstr>What is a Patent?</vt:lpstr>
      <vt:lpstr>Why are Patents Necessary?</vt:lpstr>
      <vt:lpstr>So:  Are Many Patent Applications Filed?</vt:lpstr>
      <vt:lpstr>Presentación de PowerPoint</vt:lpstr>
      <vt:lpstr>    How To File a Patent Application?    </vt:lpstr>
      <vt:lpstr>Traditional Patent System</vt:lpstr>
      <vt:lpstr>What is the PCT?</vt:lpstr>
      <vt:lpstr>General Remarks on the PCT</vt:lpstr>
      <vt:lpstr>The PCT ─ 1970</vt:lpstr>
      <vt:lpstr>PCT Basics </vt:lpstr>
      <vt:lpstr>PCT Basics</vt:lpstr>
      <vt:lpstr>Presentación de PowerPoint</vt:lpstr>
      <vt:lpstr>Presentación de PowerPoint</vt:lpstr>
      <vt:lpstr>International Searching Authorities</vt:lpstr>
      <vt:lpstr>Prior Art for International Search</vt:lpstr>
      <vt:lpstr>Presentación de PowerPoint</vt:lpstr>
      <vt:lpstr>Presentación de PowerPoint</vt:lpstr>
      <vt:lpstr>Presentación de PowerPoint</vt:lpstr>
      <vt:lpstr>The PCT</vt:lpstr>
      <vt:lpstr>The PCT in 1978</vt:lpstr>
      <vt:lpstr>PCT Coverage Today </vt:lpstr>
      <vt:lpstr>Presentación de PowerPoint</vt:lpstr>
      <vt:lpstr>Countries not yet in PCT</vt:lpstr>
      <vt:lpstr>Presentación de PowerPoint</vt:lpstr>
      <vt:lpstr>PCT Applications</vt:lpstr>
      <vt:lpstr>Presentación de PowerPoint</vt:lpstr>
      <vt:lpstr>Trend in PCT national phase entries </vt:lpstr>
      <vt:lpstr>PCT national phase entries by office – 1-10</vt:lpstr>
      <vt:lpstr>PCT national phase entries by office – 11-20</vt:lpstr>
      <vt:lpstr>Top PCT Applicants 2014</vt:lpstr>
      <vt:lpstr>Top University PCT Applicants 2014</vt:lpstr>
      <vt:lpstr>PCT Applications</vt:lpstr>
      <vt:lpstr>The PCT “Market Share”</vt:lpstr>
      <vt:lpstr>Presentación de PowerPoint</vt:lpstr>
      <vt:lpstr>Presentación de PowerPoint</vt:lpstr>
      <vt:lpstr>Presentación de PowerPoint</vt:lpstr>
      <vt:lpstr>The PCT ─ 1970 to Today</vt:lpstr>
      <vt:lpstr>The PCT ─ 1970 to Today</vt:lpstr>
      <vt:lpstr>PCT Areas of Work</vt:lpstr>
      <vt:lpstr>Presentación de PowerPoint</vt:lpstr>
      <vt:lpstr>PCT Areas of Work</vt:lpstr>
      <vt:lpstr>PCT Areas of Work</vt:lpstr>
      <vt:lpstr>PCT Training Options</vt:lpstr>
      <vt:lpstr>Presentación de PowerPoint</vt:lpstr>
      <vt:lpstr>Presentación de PowerPoint</vt:lpstr>
      <vt:lpstr>Presentación de PowerPoint</vt:lpstr>
      <vt:lpstr>Overview of the Madrid System  and the Hague System  </vt:lpstr>
      <vt:lpstr>It begins with a trademark and a plan to export…</vt:lpstr>
      <vt:lpstr>Protection Options</vt:lpstr>
      <vt:lpstr>The Madrid System  Convenient</vt:lpstr>
      <vt:lpstr>The Madrid System  Cost-effective</vt:lpstr>
      <vt:lpstr>Members of the Madrid System</vt:lpstr>
      <vt:lpstr>… More than 1.25 Million International Registrations</vt:lpstr>
      <vt:lpstr>How the Madrid System Works</vt:lpstr>
      <vt:lpstr>Stage 1</vt:lpstr>
      <vt:lpstr>Stage 2</vt:lpstr>
      <vt:lpstr>Stage 3</vt:lpstr>
      <vt:lpstr>Costs</vt:lpstr>
      <vt:lpstr>Timeline </vt:lpstr>
      <vt:lpstr>Presentación de PowerPoint</vt:lpstr>
      <vt:lpstr>WIPO Resources and E-Services</vt:lpstr>
      <vt:lpstr>International Applications</vt:lpstr>
      <vt:lpstr>Top Offices of origin (OO)</vt:lpstr>
      <vt:lpstr>Top designated Contracting Parties</vt:lpstr>
      <vt:lpstr>Applications and Registrations from Greece</vt:lpstr>
      <vt:lpstr>Designations of Greece  (Greece and via the EU)</vt:lpstr>
      <vt:lpstr>Top 10 Contracting Parties designating Greece in 2015 </vt:lpstr>
      <vt:lpstr>Short-term Future of the System </vt:lpstr>
      <vt:lpstr>Keep Updated on the Madrid System</vt:lpstr>
      <vt:lpstr>Industrial Designs</vt:lpstr>
      <vt:lpstr>Independent filings vs. Hague Route</vt:lpstr>
      <vt:lpstr>Hague Union</vt:lpstr>
      <vt:lpstr>Hague Union Members according to the most recent applicable Act</vt:lpstr>
      <vt:lpstr>Geneva Act (1999)</vt:lpstr>
      <vt:lpstr>Total of Greece designations</vt:lpstr>
      <vt:lpstr>Total designations: Greece and the European Union</vt:lpstr>
      <vt:lpstr>Presentación de PowerPoint</vt:lpstr>
      <vt:lpstr>Presentación de PowerPoint</vt:lpstr>
      <vt:lpstr>WIPO’s Arbitration and Mediation Center </vt:lpstr>
      <vt:lpstr>Top Ten Priorities in Choice of Dispute Resolution Clause (WIPO Survey)</vt:lpstr>
      <vt:lpstr>WIPO Arbitration and Mediation Center</vt:lpstr>
      <vt:lpstr>WIPO ADR Mediation, Arbitration, Expert Determination</vt:lpstr>
      <vt:lpstr>Why Consider IP ADR?</vt:lpstr>
      <vt:lpstr>Routes to WIPO ADR</vt:lpstr>
      <vt:lpstr>WIPO ADR Options</vt:lpstr>
      <vt:lpstr>WIPO Model Clause Example: Mediation  followed by Expedited Arbitration</vt:lpstr>
      <vt:lpstr>WIPO Center Case Role</vt:lpstr>
      <vt:lpstr>WIPO Electronic Case Facility (ECAF)</vt:lpstr>
      <vt:lpstr>Presentación de PowerPoint</vt:lpstr>
      <vt:lpstr>Taxonomy of WIPO Cases</vt:lpstr>
      <vt:lpstr>Presentación de PowerPoint</vt:lpstr>
      <vt:lpstr>How Are Technology Disputes Resolved?</vt:lpstr>
      <vt:lpstr>Relative Time and Cost of Technology Dispute Resolution</vt:lpstr>
      <vt:lpstr>Fee Calculator</vt:lpstr>
      <vt:lpstr>Uniform Domain Name Dispute  Resolution Policy (UDRP)</vt:lpstr>
      <vt:lpstr>UDRP:  Principal Advantages</vt:lpstr>
      <vt:lpstr>The UDRP Test – Three Elements</vt:lpstr>
      <vt:lpstr>Domain Name Dispute Filing with WIPO</vt:lpstr>
      <vt:lpstr>WIPO UDRP Complainant Areas of Activity</vt:lpstr>
      <vt:lpstr>Key WIPO UDRP Resources</vt:lpstr>
      <vt:lpstr>Presentación de PowerPoint</vt:lpstr>
      <vt:lpstr>Further Information</vt:lpstr>
      <vt:lpstr>Further Information</vt:lpstr>
      <vt:lpstr>Presentación de PowerPoint</vt:lpstr>
      <vt:lpstr>Παγκόσμιες βάσεις δεδομένων Βιομηχανικής Ιδιοκτησίας (ΒΙ) Εργαλεία για την οικονομία συνδυασμένης γνώσης</vt:lpstr>
      <vt:lpstr>Στρατηγικοί στόχοι των παγκοσμίων βάσεων δεδομένων και των αντιστοίχων εργαλείων</vt:lpstr>
      <vt:lpstr>Πλεονεκτήματα για τους ενδιαφερόμενους</vt:lpstr>
      <vt:lpstr>Δωρεάν παγκόσμιες βάσεις δεδομένων, εργαλεία, και πλατφόρμες ΒΙ του WIPO</vt:lpstr>
      <vt:lpstr>Η βάση δεδομένων διπλωμάτων ευρεσιτεχνίας του WIPO PATENTSCOPE</vt:lpstr>
      <vt:lpstr>Δυνατότητες αναζήτησης – αρχάριοι έως προχωρημένοι χρήστες</vt:lpstr>
      <vt:lpstr>Aναζήτηση με τη βοήθεια του CLIR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Μηνιαία σεμινάρια PATENTSCOPE στο δίκτυο</vt:lpstr>
      <vt:lpstr>ΔΩΡΕΑΝ ΠΑΓΚΟΣΜΙΕΣ ΒΑΣΕΙΣ ΔΕΔΟΜΕΝΩΝ, ΕΡΓΑΛΕΙΑ ΚΑΙ ΠΛΑΤΦΟΡΜΕΣ ΠΟΥ ΠΡΟΣΦΕΡΕΙ ΤΟ WIPO</vt:lpstr>
      <vt:lpstr>GLOBAL BRAND DATABASE </vt:lpstr>
      <vt:lpstr>Global Brand Database – Χαρακτηριστικά</vt:lpstr>
      <vt:lpstr>Αναζήτηση βάσει πολλαπλών κριτηρίων</vt:lpstr>
      <vt:lpstr>Πληροφορίες σχετικά με τη γεωγραφική διανομή των εμπορικών σημάτων </vt:lpstr>
      <vt:lpstr>Αναζήτηση παρόμοιων σημάτων βάσει διαφόρων κριτηρίων (σχήμα, χρώμα, κείμενο)</vt:lpstr>
      <vt:lpstr>Αναζήτηση παρόμοιων σημάτων – παράδειγμα με παρόμοιο σχήμα</vt:lpstr>
      <vt:lpstr>ΔΩΡΕΑΝ ΠΑΓΚΟΣΜΙΕΣ ΒΑΣΕΙΣ ΔΕΔΟΜΕΝΩΝ, ΕΡΓΑΛΕΙΑ ΚΑΙ ΠΛΑΤΦΟΡΜΕΣ ΠΟΥ ΠΡΟΣΦΕΡΕΙ ΤΟ WIPO</vt:lpstr>
      <vt:lpstr>GLOBAL DESIGN DATABASE </vt:lpstr>
      <vt:lpstr>GLOBAL DESIGN DATABASE: κριτήρια αναζήτησης  </vt:lpstr>
      <vt:lpstr>ΔΩΡΕΑΝ ΠΑΓΚΟΣΜΙΕΣ ΒΑΣΕΙΣ ΔΕΔΟΜΕΝΩΝ, ΕΡΓΑΛΕΙΑ ΚΑΙ ΠΛΑΤΦΟΡΜΕΣ ΠΟΥ ΠΡΟΣΦΕΡΕΙ ΤΟ WIPO</vt:lpstr>
      <vt:lpstr>WIPO LEX</vt:lpstr>
      <vt:lpstr>WIPO LEX</vt:lpstr>
      <vt:lpstr>ΔΩΡΕΑΝ ΠΑΓΚΟΣΜΙΕΣ ΒΑΣΕΙΣ ΔΕΔΟΜΕΝΩΝ, ΕΡΓΑΛΕΙΑ ΚΑΙ ΠΛΑΤΦΟΡΜΕΣ ΠΟΥ ΠΡΟΣΦΕΡΕΙ ΤΟ WIPO</vt:lpstr>
      <vt:lpstr>Presentación de PowerPoint</vt:lpstr>
      <vt:lpstr>Presentación de PowerPoint</vt:lpstr>
      <vt:lpstr>ΔΩΡΕΑΝ ΠΑΓΚΟΣΜΙΕΣ ΒΑΣΕΙΣ ΔΕΔΟΜΕΝΩΝ, ΕΡΓΑΛΕΙΑ ΚΑΙ ΠΛΑΤΦΟΡΜΕΣ ΠΟΥ ΠΡΟΣΦΕΡΕΙ ΤΟ WIPO</vt:lpstr>
      <vt:lpstr>IPAS και DAS </vt:lpstr>
      <vt:lpstr>ΔΩΡΕΑΝ ΠΑΓΚΟΣΜΙΕΣ ΒΑΣΕΙΣ ΔΕΔΟΜΕΝΩΝ, ΕΡΓΑΛΕΙΑ ΚΑΙ ΠΛΑΤΦΟΡΜΕΣ ΠΟΥ ΠΡΟΣΦΕΡΕΙ ΤΟ WIPO</vt:lpstr>
      <vt:lpstr>WIPO CASE </vt:lpstr>
      <vt:lpstr>GLOBAL DOSSIER PLATFORM (WIPO-CASE, OPD AND PATENTSCOPE) </vt:lpstr>
      <vt:lpstr>ΔΩΡΕΑΝ ΠΑΓΚΟΣΜΙΕΣ ΒΑΣΕΙΣ ΔΕΔΟΜΕΝΩΝ, ΕΡΓΑΛΕΙΑ ΚΑΙ ΠΛΑΤΦΟΡΜΕΣ ΠΟΥ ΠΡΟΣΦΕΡΕΙ ΤΟ WIPO</vt:lpstr>
      <vt:lpstr>Presentación de PowerPoint</vt:lpstr>
      <vt:lpstr>WIPO RE: SEARCH </vt:lpstr>
      <vt:lpstr>WIPO GREEN </vt:lpstr>
      <vt:lpstr>Presentación de PowerPoint</vt:lpstr>
      <vt:lpstr>Presentación de PowerPoint</vt:lpstr>
      <vt:lpstr>Presentación de PowerPoint</vt:lpstr>
      <vt:lpstr>Σας ευχαριστώ για την προσοχή σας Antonios.Farassopoulos@wipo.int </vt:lpstr>
    </vt:vector>
  </TitlesOfParts>
  <Company>World Intellectual Property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JACQUET Danielle</dc:creator>
  <cp:lastModifiedBy>VICTOR VAZQUEZ LOPEZ</cp:lastModifiedBy>
  <cp:revision>346</cp:revision>
  <cp:lastPrinted>2016-02-26T15:22:55Z</cp:lastPrinted>
  <dcterms:created xsi:type="dcterms:W3CDTF">2015-03-02T08:03:31Z</dcterms:created>
  <dcterms:modified xsi:type="dcterms:W3CDTF">2016-03-08T03:52:59Z</dcterms:modified>
</cp:coreProperties>
</file>