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93" r:id="rId2"/>
    <p:sldId id="411" r:id="rId3"/>
    <p:sldId id="416" r:id="rId4"/>
    <p:sldId id="417" r:id="rId5"/>
    <p:sldId id="418" r:id="rId6"/>
    <p:sldId id="404" r:id="rId7"/>
    <p:sldId id="419" r:id="rId8"/>
    <p:sldId id="413" r:id="rId9"/>
    <p:sldId id="412" r:id="rId10"/>
    <p:sldId id="409" r:id="rId11"/>
    <p:sldId id="407" r:id="rId12"/>
    <p:sldId id="408" r:id="rId13"/>
    <p:sldId id="391" r:id="rId14"/>
  </p:sldIdLst>
  <p:sldSz cx="12192000" cy="6858000"/>
  <p:notesSz cx="6797675" cy="9926638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2570"/>
    <a:srgbClr val="CE1127"/>
    <a:srgbClr val="0B109F"/>
    <a:srgbClr val="8A0000"/>
    <a:srgbClr val="003D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74" autoAdjust="0"/>
    <p:restoredTop sz="90305" autoAdjust="0"/>
  </p:normalViewPr>
  <p:slideViewPr>
    <p:cSldViewPr snapToGrid="0" snapToObjects="1">
      <p:cViewPr varScale="1">
        <p:scale>
          <a:sx n="95" d="100"/>
          <a:sy n="95" d="100"/>
        </p:scale>
        <p:origin x="133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kis\Desktop\ONDA%20-%20TRABAJOS\ACADEMIA%20DE%20DERECHO%20DE%20AUTOR\Cursos%20a%20Distancia%20OMPI%20-%20ONDA\2022%20-%20Datos%20Enviados%20a%20OMPI%20ES_2022_Data_IP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Wilkis\Desktop\ONDA%20-%20TRABAJOS\ACADEMIA%20DE%20DERECHO%20DE%20AUTOR\Cursos%20a%20Distancia%20OMPI%20-%20ONDA\2022%20-%20Datos%20Enviados%20a%20OMPI%20ES_2022_Data_IP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noProof="0" dirty="0" smtClean="0"/>
              <a:t>Gender of participants</a:t>
            </a:r>
            <a:endParaRPr lang="en-US" noProof="0" dirty="0"/>
          </a:p>
        </c:rich>
      </c:tx>
      <c:layout>
        <c:manualLayout>
          <c:xMode val="edge"/>
          <c:yMode val="edge"/>
          <c:x val="0.24482189622517406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Sheet1!$G$11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3775323390824663E-2"/>
                  <c:y val="1.69992754114627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B1F-495B-9DC0-F358A61CEB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DataLabelsRange val="1"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Sheet1!$H$10:$I$10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Sheet1!$H$11:$I$11</c:f>
              <c:numCache>
                <c:formatCode>General</c:formatCode>
                <c:ptCount val="2"/>
                <c:pt idx="0">
                  <c:v>299</c:v>
                </c:pt>
                <c:pt idx="1">
                  <c:v>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1F-495B-9DC0-F358A61CEB34}"/>
            </c:ext>
          </c:extLst>
        </c:ser>
        <c:ser>
          <c:idx val="1"/>
          <c:order val="1"/>
          <c:tx>
            <c:strRef>
              <c:f>Sheet1!$G$12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B109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Sheet1!$H$10:$I$10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Sheet1!$H$12:$I$12</c:f>
              <c:numCache>
                <c:formatCode>General</c:formatCode>
                <c:ptCount val="2"/>
                <c:pt idx="0">
                  <c:v>157</c:v>
                </c:pt>
                <c:pt idx="1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1F-495B-9DC0-F358A61CE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60927600"/>
        <c:axId val="560940656"/>
      </c:barChart>
      <c:catAx>
        <c:axId val="56092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40656"/>
        <c:crosses val="autoZero"/>
        <c:auto val="1"/>
        <c:lblAlgn val="ctr"/>
        <c:lblOffset val="100"/>
        <c:noMultiLvlLbl val="0"/>
      </c:catAx>
      <c:valAx>
        <c:axId val="560940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2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358000665988079"/>
          <c:y val="0.91451974592998986"/>
          <c:w val="0.60006951192433211"/>
          <c:h val="8.5480254070010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noProof="0" dirty="0" smtClean="0"/>
              <a:t>Gender of participants</a:t>
            </a:r>
            <a:endParaRPr lang="en-US" b="1" noProof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403430109427375"/>
          <c:y val="0.11541456753679803"/>
          <c:w val="0.8959656989057263"/>
          <c:h val="0.66719575954280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E11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25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86-48A8-BEBE-87B8A1436F4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Hoja1!$A$2:$A$3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Hoja1!$C$2:$C$3</c:f>
              <c:numCache>
                <c:formatCode>General</c:formatCode>
                <c:ptCount val="2"/>
                <c:pt idx="0">
                  <c:v>19</c:v>
                </c:pt>
                <c:pt idx="1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86-48A8-BEBE-87B8A1436F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4484720"/>
        <c:axId val="604475472"/>
      </c:barChart>
      <c:catAx>
        <c:axId val="60448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75472"/>
        <c:crosses val="autoZero"/>
        <c:auto val="1"/>
        <c:lblAlgn val="ctr"/>
        <c:lblOffset val="100"/>
        <c:noMultiLvlLbl val="0"/>
      </c:catAx>
      <c:valAx>
        <c:axId val="60447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448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b="1" noProof="0" dirty="0" smtClean="0">
                <a:solidFill>
                  <a:schemeClr val="tx1"/>
                </a:solidFill>
              </a:rPr>
              <a:t>Six discussions – </a:t>
            </a:r>
          </a:p>
          <a:p>
            <a:pPr>
              <a:defRPr sz="1600" b="1">
                <a:solidFill>
                  <a:schemeClr val="tx1"/>
                </a:solidFill>
              </a:defRPr>
            </a:pPr>
            <a:r>
              <a:rPr lang="en-US" sz="1600" b="1" noProof="0" dirty="0" smtClean="0">
                <a:solidFill>
                  <a:schemeClr val="tx1"/>
                </a:solidFill>
              </a:rPr>
              <a:t>Gender of participants</a:t>
            </a:r>
            <a:endParaRPr lang="en-US" sz="1600" b="1" noProof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964663839449787"/>
          <c:y val="2.25302529840805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760-4024-B92F-B0F61B264A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Sheet1!$B$46:$C$46</c:f>
              <c:strCache>
                <c:ptCount val="2"/>
                <c:pt idx="0">
                  <c:v>Femenino</c:v>
                </c:pt>
                <c:pt idx="1">
                  <c:v>Masculino</c:v>
                </c:pt>
              </c:strCache>
            </c:strRef>
          </c:cat>
          <c:val>
            <c:numRef>
              <c:f>Sheet1!$B$47:$C$47</c:f>
              <c:numCache>
                <c:formatCode>General</c:formatCode>
                <c:ptCount val="2"/>
                <c:pt idx="0">
                  <c:v>277</c:v>
                </c:pt>
                <c:pt idx="1">
                  <c:v>222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760-4024-B92F-B0F61B264A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60930320"/>
        <c:axId val="560926512"/>
      </c:barChart>
      <c:catAx>
        <c:axId val="560930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26512"/>
        <c:crosses val="autoZero"/>
        <c:auto val="1"/>
        <c:lblAlgn val="ctr"/>
        <c:lblOffset val="100"/>
        <c:noMultiLvlLbl val="0"/>
      </c:catAx>
      <c:valAx>
        <c:axId val="56092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093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19E3369-0F53-42AC-90D9-AC272021146E}" type="datetimeFigureOut">
              <a:rPr lang="es-PE" smtClean="0"/>
              <a:t>16/06/2022</a:t>
            </a:fld>
            <a:endParaRPr lang="es-P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P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FF0CF8-0816-4C1F-8E61-B0F17EACF497}" type="slidenum">
              <a:rPr lang="es-PE" smtClean="0"/>
              <a:t>‹#›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1837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92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8565d7c642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8565d7c642_0_340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892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FF0CF8-0816-4C1F-8E61-B0F17EACF497}" type="slidenum">
              <a:rPr lang="es-PE" smtClean="0"/>
              <a:t>13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98006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FD62-6461-694C-BE45-90DACC858F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B85ADD2-1543-0A41-9B25-DD92A76A94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4A582D-B544-4942-B5CB-599AB509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9FCB1BB-5675-344F-8732-478F07C7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21A7-7F5E-2045-9434-699FC1DC7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36499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4D961-D505-F94C-AA8A-FDC12EDBE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35C40D-C0FF-5740-902D-E0C844BB0C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5AF5CC-8243-3D4D-A7EC-F467DF890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9CCAF2-F361-364D-9F0D-0EAD33C9B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70A9D21-40F9-AF47-A481-9B0FED24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197448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B37EAF-1064-3041-8C8C-FB649DEB1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7F83C4-D735-F94E-B170-ED54FF7F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48956D-0BD0-D04F-A9B0-B0288A3FC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B4D3E-EE99-0843-9841-B457C6E66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110E26-7904-944E-8D24-A22B65C9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579646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60300" y="3683633"/>
            <a:ext cx="8982000" cy="15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None/>
              <a:defRPr sz="5867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611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227B4E-DBC0-894C-A3E3-11897514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BA9C3D-E97C-994F-8CE1-DF7530A8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43C35B-91AF-0747-8D3C-FA2D013D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4FCBCD-13C8-7647-88EF-FE3614C76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5D1A1E5-9EB8-F942-9B20-1F8791B1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8455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B94777-09A5-BF4C-A27C-B88A6EC8D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6C63F9-0810-C447-82F9-F9DFAC021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3BA3F-5670-5140-B4A4-3D32E696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0F5315-28BA-3B4E-8E92-1F8B849F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67A1B5-E2B0-A341-9FF9-39E81CCD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104252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9C926-8B79-5645-9B81-A96EF1E7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1DE5C2C-DBE4-2B44-89EC-01CF7C009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0CFCEC-0177-2C49-93B0-D7E38B122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24ADBC-1EF9-F24D-9859-095C7C440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EB58D0-5491-C142-8513-6794B0B37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D6B9D2-7BCF-7944-93E8-858FEF91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44603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D77F9A-6878-7D4F-BF51-CD3773B3D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74151E-1CB1-8D4A-B0A9-66AD29588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E69AC6F-2EC3-5C4E-8B0B-0B2AC50F1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AFDCF1-FA7D-9344-894B-6362AB259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D402BA-83FA-324E-B421-E7D40A862E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94ADBD-A497-7740-A305-774DDC047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650FDFE-150F-744E-984D-F61B0D714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4C3FE87-3BF0-8145-952B-2E22A5E74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26261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8FE17A-8CA5-7A47-9C25-AB2ADA32F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F38926-00D3-8341-8D41-9C8443BB6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B47D37-6F44-B843-9BC0-B64589DD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039E37-BFA1-AE49-9405-1C67F1838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97330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421A71-94A2-424D-8A4F-9F75F2A3A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33E218-875C-4543-A311-0C6B165C4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68CC5A-28C6-1F4D-B856-28415E842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1897190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7F7624-7F8F-5142-9286-BA20B6529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BB278-0BAA-5D4C-B3FE-D0A514008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76AC6E1-BDB8-6947-8D71-75BEF5499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C76712E-2F21-7444-BBDA-720F5C1B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9E2F51-CDD7-5048-A4FF-16449322A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C3BC00-7EAE-FC47-85AA-26813F076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331996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D661C-4980-5148-9165-89E4F530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DFF80C7-971B-8143-99C3-ACFA6118D6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DO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B06B5A-6623-FC4C-8660-47FDCF5E9E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4170AE-A676-654B-A6C1-8926B80C0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765CB43-592F-F24C-808B-A34DBAF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05ECEF-E9D0-0041-BE3F-F50CD25D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</p:spTree>
    <p:extLst>
      <p:ext uri="{BB962C8B-B14F-4D97-AF65-F5344CB8AC3E}">
        <p14:creationId xmlns:p14="http://schemas.microsoft.com/office/powerpoint/2010/main" val="2639062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8509F3-DF22-9C44-A16E-9F4C44D8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D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67DC27C-3AA1-DA45-80AC-495EFEF86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D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34AD2E-5906-CA4D-AF0A-12B6B24A2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F5105-A518-264A-B72B-3E64B4772618}" type="datetimeFigureOut">
              <a:rPr lang="es-DO" smtClean="0"/>
              <a:t>16/6/2022</a:t>
            </a:fld>
            <a:endParaRPr lang="es-D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E1269A-7CA6-3248-B38F-A1CF98E1A2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D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8DF9ED-80AA-CB4A-85E0-3E43000AFD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0815C-8F80-DB47-904B-196110B85DDE}" type="slidenum">
              <a:rPr lang="es-DO" smtClean="0"/>
              <a:t>‹#›</a:t>
            </a:fld>
            <a:endParaRPr lang="es-DO" dirty="0"/>
          </a:p>
        </p:txBody>
      </p:sp>
      <p:sp>
        <p:nvSpPr>
          <p:cNvPr id="7" name="fc" descr="WIPO FOR OFFICIAL USE ONLY"/>
          <p:cNvSpPr txBox="1"/>
          <p:nvPr userDrawn="1"/>
        </p:nvSpPr>
        <p:spPr>
          <a:xfrm>
            <a:off x="0" y="6537960"/>
            <a:ext cx="12192000" cy="22313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850" b="0" i="0" u="none" baseline="0" dirty="0" smtClean="0">
                <a:solidFill>
                  <a:srgbClr val="000000"/>
                </a:solidFill>
                <a:latin typeface="Microsoft Sans Serif" panose="020B0604020202020204" pitchFamily="34" charset="0"/>
              </a:rPr>
              <a:t>WIPO FOR OFFICIAL USE ONLY</a:t>
            </a:r>
            <a:endParaRPr lang="en-US" sz="850" b="0" i="0" u="none" baseline="0" dirty="0">
              <a:solidFill>
                <a:srgbClr val="000000"/>
              </a:solidFill>
              <a:latin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2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D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ctrTitle"/>
          </p:nvPr>
        </p:nvSpPr>
        <p:spPr>
          <a:xfrm>
            <a:off x="1383293" y="3857498"/>
            <a:ext cx="9091748" cy="201395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3600" dirty="0" smtClean="0">
                <a:solidFill>
                  <a:srgbClr val="0B1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“Decentralizing IP education to support women artisans</a:t>
            </a:r>
            <a:endParaRPr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4721" y="6596351"/>
            <a:ext cx="121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400" b="1" i="1" dirty="0"/>
              <a:t>CCDA</a:t>
            </a:r>
            <a:r>
              <a:rPr lang="en-US" sz="1400" b="1" i="1" dirty="0"/>
              <a:t>/WSA</a:t>
            </a:r>
            <a:endParaRPr lang="es-DO" sz="1400" b="1" i="1" dirty="0"/>
          </a:p>
        </p:txBody>
      </p:sp>
      <p:sp>
        <p:nvSpPr>
          <p:cNvPr id="2" name="Rectángulo 1"/>
          <p:cNvSpPr/>
          <p:nvPr/>
        </p:nvSpPr>
        <p:spPr>
          <a:xfrm>
            <a:off x="663328" y="1811538"/>
            <a:ext cx="105316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International Conference of WIPO Intellectual Property Training Institutions</a:t>
            </a:r>
            <a:endParaRPr lang="en-US" sz="3200" i="1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5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004" y="948021"/>
            <a:ext cx="9687671" cy="272199"/>
          </a:xfrm>
        </p:spPr>
        <p:txBody>
          <a:bodyPr>
            <a:noAutofit/>
          </a:bodyPr>
          <a:lstStyle/>
          <a:p>
            <a:r>
              <a:rPr lang="es-419" sz="3200" b="1" i="1" dirty="0" smtClean="0">
                <a:solidFill>
                  <a:srgbClr val="002570"/>
                </a:solidFill>
              </a:rPr>
              <a:t>“Ponte en ONDA” </a:t>
            </a:r>
            <a:r>
              <a:rPr lang="en-US" sz="3200" b="1" i="1" dirty="0" smtClean="0">
                <a:solidFill>
                  <a:srgbClr val="002570"/>
                </a:solidFill>
              </a:rPr>
              <a:t>campaign – since October 2020 </a:t>
            </a:r>
            <a:endParaRPr lang="en-US" sz="3200" b="1" i="1" dirty="0">
              <a:solidFill>
                <a:srgbClr val="002570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285004" y="1361011"/>
            <a:ext cx="11595172" cy="2285223"/>
          </a:xfrm>
        </p:spPr>
        <p:txBody>
          <a:bodyPr>
            <a:noAutofit/>
          </a:bodyPr>
          <a:lstStyle/>
          <a:p>
            <a:r>
              <a:rPr lang="en-US" altLang="en-US" sz="2400" dirty="0" smtClean="0"/>
              <a:t>Awareness raised within society of authors’ rights and organization presented. </a:t>
            </a:r>
          </a:p>
          <a:p>
            <a:r>
              <a:rPr lang="en-US" altLang="en-US" sz="2400" dirty="0"/>
              <a:t>S</a:t>
            </a:r>
            <a:r>
              <a:rPr lang="en-US" altLang="en-US" sz="2400" dirty="0" smtClean="0"/>
              <a:t>ix discussions held across the country.</a:t>
            </a:r>
          </a:p>
          <a:p>
            <a:r>
              <a:rPr lang="en-US" altLang="en-US" sz="2400" dirty="0" smtClean="0"/>
              <a:t>Recognition given to Dominican authors for their national and international careers.</a:t>
            </a:r>
          </a:p>
          <a:p>
            <a:r>
              <a:rPr lang="en-US" altLang="en-US" sz="2400" b="1" dirty="0" smtClean="0"/>
              <a:t>Advertising media: </a:t>
            </a:r>
            <a:r>
              <a:rPr lang="en-US" altLang="en-US" sz="2400" dirty="0" smtClean="0"/>
              <a:t>Installation of billboards with recognized artists, nationwide broadcasting through radio stations, social media and television spots.</a:t>
            </a:r>
          </a:p>
        </p:txBody>
      </p:sp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793004" y="3765385"/>
            <a:ext cx="2129107" cy="205709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05589" y="4472340"/>
            <a:ext cx="1987544" cy="1950937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376865" y="4451504"/>
            <a:ext cx="2493589" cy="2185482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6"/>
          <a:srcRect l="-1" r="1997" b="12419"/>
          <a:stretch/>
        </p:blipFill>
        <p:spPr>
          <a:xfrm>
            <a:off x="4981712" y="3765385"/>
            <a:ext cx="1851582" cy="106895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6060" y="6609708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pic>
        <p:nvPicPr>
          <p:cNvPr id="9" name="Imagen 8"/>
          <p:cNvPicPr/>
          <p:nvPr/>
        </p:nvPicPr>
        <p:blipFill>
          <a:blip r:embed="rId7"/>
          <a:stretch>
            <a:fillRect/>
          </a:stretch>
        </p:blipFill>
        <p:spPr>
          <a:xfrm>
            <a:off x="3285386" y="3787025"/>
            <a:ext cx="1766705" cy="1815316"/>
          </a:xfrm>
          <a:prstGeom prst="rect">
            <a:avLst/>
          </a:prstGeom>
        </p:spPr>
      </p:pic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6797166"/>
              </p:ext>
            </p:extLst>
          </p:nvPr>
        </p:nvGraphicFramePr>
        <p:xfrm>
          <a:off x="7123471" y="3460447"/>
          <a:ext cx="4361651" cy="3202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9" name="Rectángulo 18"/>
          <p:cNvSpPr/>
          <p:nvPr/>
        </p:nvSpPr>
        <p:spPr>
          <a:xfrm>
            <a:off x="10909098" y="6238611"/>
            <a:ext cx="1152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altLang="en-US" b="1" dirty="0" smtClean="0"/>
              <a:t>Total: 499</a:t>
            </a:r>
            <a:endParaRPr lang="es-419" altLang="en-US" b="1" dirty="0"/>
          </a:p>
        </p:txBody>
      </p:sp>
    </p:spTree>
    <p:extLst>
      <p:ext uri="{BB962C8B-B14F-4D97-AF65-F5344CB8AC3E}">
        <p14:creationId xmlns:p14="http://schemas.microsoft.com/office/powerpoint/2010/main" val="55074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104" y="997813"/>
            <a:ext cx="5336024" cy="1221684"/>
          </a:xfrm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rgbClr val="002570"/>
                </a:solidFill>
              </a:rPr>
              <a:t>National strategy to raise awareness of copyright among women artisans</a:t>
            </a:r>
            <a:endParaRPr lang="en-US" sz="2800" b="1" i="1" dirty="0">
              <a:solidFill>
                <a:srgbClr val="002570"/>
              </a:solidFill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273156" y="2228268"/>
            <a:ext cx="5324622" cy="4253031"/>
          </a:xfrm>
        </p:spPr>
        <p:txBody>
          <a:bodyPr>
            <a:noAutofit/>
          </a:bodyPr>
          <a:lstStyle/>
          <a:p>
            <a:r>
              <a:rPr lang="en-US" altLang="en-US" sz="2500" dirty="0" smtClean="0"/>
              <a:t>Raise awareness of the importance of protecting your creations and preventing potential infringements.</a:t>
            </a:r>
          </a:p>
          <a:p>
            <a:r>
              <a:rPr lang="en-US" altLang="en-US" sz="2500" dirty="0" smtClean="0"/>
              <a:t>Incentivize the creative handicraft industry and promote protection through registering works.</a:t>
            </a:r>
          </a:p>
          <a:p>
            <a:r>
              <a:rPr lang="en-US" altLang="en-US" sz="2500" dirty="0" smtClean="0"/>
              <a:t>Training at different artisan associations.</a:t>
            </a:r>
          </a:p>
          <a:p>
            <a:pPr lvl="1"/>
            <a:r>
              <a:rPr lang="en-US" altLang="en-US" sz="2100" dirty="0" smtClean="0"/>
              <a:t>National award for women artisans</a:t>
            </a:r>
          </a:p>
          <a:p>
            <a:r>
              <a:rPr lang="en-US" sz="2500" dirty="0" smtClean="0"/>
              <a:t>More than 400 women reached.</a:t>
            </a:r>
            <a:endParaRPr lang="en-US" sz="25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6" r="-790"/>
          <a:stretch/>
        </p:blipFill>
        <p:spPr>
          <a:xfrm>
            <a:off x="8989036" y="1286556"/>
            <a:ext cx="2861491" cy="20293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713" y="3248765"/>
            <a:ext cx="2998814" cy="29964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78" y="1621125"/>
            <a:ext cx="3391258" cy="291648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376" y="3821166"/>
            <a:ext cx="3734297" cy="248953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151568" y="6296633"/>
            <a:ext cx="3650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/>
              <a:t>Photographs from the first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10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454914" y="1202562"/>
            <a:ext cx="5456372" cy="572634"/>
          </a:xfrm>
        </p:spPr>
        <p:txBody>
          <a:bodyPr>
            <a:noAutofit/>
          </a:bodyPr>
          <a:lstStyle/>
          <a:p>
            <a:r>
              <a:rPr lang="en-US" sz="3200" dirty="0" smtClean="0"/>
              <a:t>Testimonials</a:t>
            </a:r>
            <a:endParaRPr lang="en-US" sz="3200" dirty="0"/>
          </a:p>
        </p:txBody>
      </p:sp>
      <p:pic>
        <p:nvPicPr>
          <p:cNvPr id="8" name="Imagen 7" descr="C:\Users\Wilkis\Downloads\WhatsApp Image 2021-11-03 at 14.04.32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" y="2042868"/>
            <a:ext cx="3278080" cy="21485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1077126" y="4018725"/>
            <a:ext cx="3571074" cy="2332669"/>
          </a:xfrm>
          <a:prstGeom prst="rect">
            <a:avLst/>
          </a:prstGeom>
        </p:spPr>
      </p:pic>
      <p:sp>
        <p:nvSpPr>
          <p:cNvPr id="14" name="Marcador de contenido 2"/>
          <p:cNvSpPr txBox="1">
            <a:spLocks/>
          </p:cNvSpPr>
          <p:nvPr/>
        </p:nvSpPr>
        <p:spPr>
          <a:xfrm>
            <a:off x="5911286" y="6402357"/>
            <a:ext cx="3289182" cy="3994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419" sz="1800" b="1" dirty="0" smtClean="0"/>
              <a:t>Fatima Polanco, 3 Estilos</a:t>
            </a:r>
            <a:endParaRPr lang="es-DO" sz="1800" b="1" dirty="0"/>
          </a:p>
        </p:txBody>
      </p:sp>
      <p:sp>
        <p:nvSpPr>
          <p:cNvPr id="15" name="Marcador de contenido 2"/>
          <p:cNvSpPr txBox="1">
            <a:spLocks/>
          </p:cNvSpPr>
          <p:nvPr/>
        </p:nvSpPr>
        <p:spPr>
          <a:xfrm>
            <a:off x="8742416" y="6400146"/>
            <a:ext cx="3449584" cy="377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419" sz="1800" b="1" dirty="0" smtClean="0"/>
              <a:t>Daisy Campusano,  Arte en Coro</a:t>
            </a:r>
            <a:endParaRPr lang="es-DO" sz="18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328" y="827178"/>
            <a:ext cx="7252594" cy="56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1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152400" y="335280"/>
            <a:ext cx="4526280" cy="929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138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1"/>
          <p:cNvSpPr/>
          <p:nvPr/>
        </p:nvSpPr>
        <p:spPr>
          <a:xfrm>
            <a:off x="0" y="4397755"/>
            <a:ext cx="12192043" cy="27477"/>
          </a:xfrm>
          <a:custGeom>
            <a:avLst/>
            <a:gdLst/>
            <a:ahLst/>
            <a:cxnLst/>
            <a:rect l="l" t="t" r="r" b="b"/>
            <a:pathLst>
              <a:path w="285751" h="644" extrusionOk="0">
                <a:moveTo>
                  <a:pt x="0" y="1"/>
                </a:moveTo>
                <a:lnTo>
                  <a:pt x="0" y="644"/>
                </a:lnTo>
                <a:lnTo>
                  <a:pt x="285750" y="644"/>
                </a:lnTo>
                <a:lnTo>
                  <a:pt x="285750" y="1"/>
                </a:lnTo>
                <a:close/>
              </a:path>
            </a:pathLst>
          </a:custGeom>
          <a:solidFill>
            <a:srgbClr val="003D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grpSp>
        <p:nvGrpSpPr>
          <p:cNvPr id="459" name="Google Shape;459;p21"/>
          <p:cNvGrpSpPr/>
          <p:nvPr/>
        </p:nvGrpSpPr>
        <p:grpSpPr>
          <a:xfrm>
            <a:off x="1202174" y="1493522"/>
            <a:ext cx="2442133" cy="2873033"/>
            <a:chOff x="1115435" y="1532850"/>
            <a:chExt cx="1340084" cy="2442898"/>
          </a:xfrm>
        </p:grpSpPr>
        <p:sp>
          <p:nvSpPr>
            <p:cNvPr id="460" name="Google Shape;460;p21"/>
            <p:cNvSpPr/>
            <p:nvPr/>
          </p:nvSpPr>
          <p:spPr>
            <a:xfrm>
              <a:off x="1125055" y="1791529"/>
              <a:ext cx="1330464" cy="1700416"/>
            </a:xfrm>
            <a:custGeom>
              <a:avLst/>
              <a:gdLst/>
              <a:ahLst/>
              <a:cxnLst/>
              <a:rect l="l" t="t" r="r" b="b"/>
              <a:pathLst>
                <a:path w="41577" h="53138" extrusionOk="0">
                  <a:moveTo>
                    <a:pt x="2334" y="0"/>
                  </a:moveTo>
                  <a:cubicBezTo>
                    <a:pt x="1048" y="0"/>
                    <a:pt x="0" y="1036"/>
                    <a:pt x="0" y="2322"/>
                  </a:cubicBezTo>
                  <a:lnTo>
                    <a:pt x="0" y="50804"/>
                  </a:lnTo>
                  <a:cubicBezTo>
                    <a:pt x="0" y="50899"/>
                    <a:pt x="12" y="50983"/>
                    <a:pt x="12" y="51066"/>
                  </a:cubicBezTo>
                  <a:cubicBezTo>
                    <a:pt x="36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5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1125055" y="3383281"/>
              <a:ext cx="1330464" cy="108608"/>
            </a:xfrm>
            <a:custGeom>
              <a:avLst/>
              <a:gdLst/>
              <a:ahLst/>
              <a:cxnLst/>
              <a:rect l="l" t="t" r="r" b="b"/>
              <a:pathLst>
                <a:path w="41577" h="3394" extrusionOk="0">
                  <a:moveTo>
                    <a:pt x="0" y="1"/>
                  </a:moveTo>
                  <a:lnTo>
                    <a:pt x="0" y="1060"/>
                  </a:lnTo>
                  <a:cubicBezTo>
                    <a:pt x="0" y="1155"/>
                    <a:pt x="12" y="1239"/>
                    <a:pt x="12" y="1322"/>
                  </a:cubicBezTo>
                  <a:cubicBezTo>
                    <a:pt x="36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5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5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36" y="477"/>
                    <a:pt x="12" y="263"/>
                  </a:cubicBezTo>
                  <a:cubicBezTo>
                    <a:pt x="12" y="167"/>
                    <a:pt x="0" y="84"/>
                    <a:pt x="0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1125055" y="1757610"/>
              <a:ext cx="917472" cy="472864"/>
            </a:xfrm>
            <a:custGeom>
              <a:avLst/>
              <a:gdLst/>
              <a:ahLst/>
              <a:cxnLst/>
              <a:rect l="l" t="t" r="r" b="b"/>
              <a:pathLst>
                <a:path w="28671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2" y="727"/>
                    <a:pt x="0" y="965"/>
                    <a:pt x="0" y="1203"/>
                  </a:cubicBezTo>
                  <a:lnTo>
                    <a:pt x="0" y="13693"/>
                  </a:lnTo>
                  <a:lnTo>
                    <a:pt x="0" y="13967"/>
                  </a:lnTo>
                  <a:cubicBezTo>
                    <a:pt x="0" y="13967"/>
                    <a:pt x="0" y="14550"/>
                    <a:pt x="0" y="14776"/>
                  </a:cubicBezTo>
                  <a:cubicBezTo>
                    <a:pt x="1286" y="9716"/>
                    <a:pt x="9561" y="8835"/>
                    <a:pt x="12680" y="8764"/>
                  </a:cubicBezTo>
                  <a:cubicBezTo>
                    <a:pt x="12930" y="8756"/>
                    <a:pt x="13149" y="8753"/>
                    <a:pt x="13329" y="8753"/>
                  </a:cubicBezTo>
                  <a:cubicBezTo>
                    <a:pt x="13689" y="8753"/>
                    <a:pt x="13895" y="8764"/>
                    <a:pt x="13895" y="8764"/>
                  </a:cubicBezTo>
                  <a:lnTo>
                    <a:pt x="21241" y="8764"/>
                  </a:lnTo>
                  <a:cubicBezTo>
                    <a:pt x="25265" y="8764"/>
                    <a:pt x="28623" y="5311"/>
                    <a:pt x="28671" y="977"/>
                  </a:cubicBezTo>
                  <a:cubicBezTo>
                    <a:pt x="28671" y="846"/>
                    <a:pt x="28671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59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1124671" y="1532850"/>
              <a:ext cx="1049465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44" y="0"/>
                  </a:moveTo>
                  <a:cubicBezTo>
                    <a:pt x="3656" y="0"/>
                    <a:pt x="381" y="3060"/>
                    <a:pt x="48" y="6965"/>
                  </a:cubicBezTo>
                  <a:cubicBezTo>
                    <a:pt x="24" y="7179"/>
                    <a:pt x="12" y="7406"/>
                    <a:pt x="12" y="7632"/>
                  </a:cubicBezTo>
                  <a:lnTo>
                    <a:pt x="12" y="20717"/>
                  </a:lnTo>
                  <a:cubicBezTo>
                    <a:pt x="12" y="20800"/>
                    <a:pt x="0" y="20895"/>
                    <a:pt x="12" y="20979"/>
                  </a:cubicBezTo>
                  <a:cubicBezTo>
                    <a:pt x="417" y="15431"/>
                    <a:pt x="9371" y="14716"/>
                    <a:pt x="12692" y="14633"/>
                  </a:cubicBezTo>
                  <a:cubicBezTo>
                    <a:pt x="12942" y="14629"/>
                    <a:pt x="13161" y="14627"/>
                    <a:pt x="13341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18" y="14633"/>
                    <a:pt x="28528" y="11537"/>
                    <a:pt x="28683" y="7608"/>
                  </a:cubicBezTo>
                  <a:lnTo>
                    <a:pt x="28683" y="7596"/>
                  </a:lnTo>
                  <a:cubicBezTo>
                    <a:pt x="28683" y="7537"/>
                    <a:pt x="28683" y="7477"/>
                    <a:pt x="28683" y="7418"/>
                  </a:cubicBezTo>
                  <a:cubicBezTo>
                    <a:pt x="28683" y="7287"/>
                    <a:pt x="28683" y="7156"/>
                    <a:pt x="28683" y="7025"/>
                  </a:cubicBezTo>
                  <a:cubicBezTo>
                    <a:pt x="28683" y="7013"/>
                    <a:pt x="28683" y="6989"/>
                    <a:pt x="28683" y="6965"/>
                  </a:cubicBezTo>
                  <a:cubicBezTo>
                    <a:pt x="28492" y="3084"/>
                    <a:pt x="25289" y="0"/>
                    <a:pt x="21372" y="0"/>
                  </a:cubicBezTo>
                  <a:close/>
                </a:path>
              </a:pathLst>
            </a:custGeom>
            <a:solidFill>
              <a:srgbClr val="CE1127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/>
              <a:r>
                <a:rPr lang="en" sz="20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Feb 2017</a:t>
              </a:r>
              <a:endParaRPr sz="20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1197821" y="3491853"/>
              <a:ext cx="1185312" cy="95680"/>
            </a:xfrm>
            <a:custGeom>
              <a:avLst/>
              <a:gdLst/>
              <a:ahLst/>
              <a:cxnLst/>
              <a:rect l="l" t="t" r="r" b="b"/>
              <a:pathLst>
                <a:path w="37041" h="2990" extrusionOk="0">
                  <a:moveTo>
                    <a:pt x="0" y="1"/>
                  </a:moveTo>
                  <a:cubicBezTo>
                    <a:pt x="0" y="1656"/>
                    <a:pt x="1334" y="2989"/>
                    <a:pt x="2989" y="2989"/>
                  </a:cubicBezTo>
                  <a:lnTo>
                    <a:pt x="34040" y="2989"/>
                  </a:lnTo>
                  <a:cubicBezTo>
                    <a:pt x="35695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CE1127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1670639" y="3736068"/>
              <a:ext cx="239296" cy="239680"/>
            </a:xfrm>
            <a:custGeom>
              <a:avLst/>
              <a:gdLst/>
              <a:ahLst/>
              <a:cxnLst/>
              <a:rect l="l" t="t" r="r" b="b"/>
              <a:pathLst>
                <a:path w="7478" h="7490" extrusionOk="0">
                  <a:moveTo>
                    <a:pt x="3739" y="1"/>
                  </a:moveTo>
                  <a:cubicBezTo>
                    <a:pt x="1667" y="1"/>
                    <a:pt x="0" y="1680"/>
                    <a:pt x="0" y="3751"/>
                  </a:cubicBezTo>
                  <a:cubicBezTo>
                    <a:pt x="0" y="5811"/>
                    <a:pt x="1667" y="7490"/>
                    <a:pt x="3739" y="7490"/>
                  </a:cubicBezTo>
                  <a:cubicBezTo>
                    <a:pt x="5810" y="7490"/>
                    <a:pt x="7477" y="5811"/>
                    <a:pt x="7477" y="3751"/>
                  </a:cubicBezTo>
                  <a:cubicBezTo>
                    <a:pt x="7477" y="1680"/>
                    <a:pt x="5810" y="1"/>
                    <a:pt x="3739" y="1"/>
                  </a:cubicBezTo>
                  <a:close/>
                </a:path>
              </a:pathLst>
            </a:custGeom>
            <a:solidFill>
              <a:srgbClr val="CE1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1712142" y="3777603"/>
              <a:ext cx="156256" cy="156608"/>
            </a:xfrm>
            <a:custGeom>
              <a:avLst/>
              <a:gdLst/>
              <a:ahLst/>
              <a:cxnLst/>
              <a:rect l="l" t="t" r="r" b="b"/>
              <a:pathLst>
                <a:path w="4883" h="4894" extrusionOk="0">
                  <a:moveTo>
                    <a:pt x="2442" y="1"/>
                  </a:moveTo>
                  <a:cubicBezTo>
                    <a:pt x="1096" y="1"/>
                    <a:pt x="1" y="1096"/>
                    <a:pt x="1" y="2453"/>
                  </a:cubicBezTo>
                  <a:cubicBezTo>
                    <a:pt x="1" y="3799"/>
                    <a:pt x="1096" y="4894"/>
                    <a:pt x="2442" y="4894"/>
                  </a:cubicBezTo>
                  <a:cubicBezTo>
                    <a:pt x="3787" y="4894"/>
                    <a:pt x="4882" y="3799"/>
                    <a:pt x="4882" y="2453"/>
                  </a:cubicBezTo>
                  <a:cubicBezTo>
                    <a:pt x="4882" y="1096"/>
                    <a:pt x="3787" y="1"/>
                    <a:pt x="2442" y="1"/>
                  </a:cubicBezTo>
                  <a:close/>
                </a:path>
              </a:pathLst>
            </a:custGeom>
            <a:solidFill>
              <a:srgbClr val="EC3A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1678639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CE1127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69" name="Google Shape;469;p21"/>
            <p:cNvSpPr txBox="1"/>
            <p:nvPr/>
          </p:nvSpPr>
          <p:spPr>
            <a:xfrm>
              <a:off x="1115435" y="2365913"/>
              <a:ext cx="13305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Creation of the ONDA training center</a:t>
              </a:r>
              <a:endParaRPr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70" name="Google Shape;470;p21"/>
          <p:cNvGrpSpPr/>
          <p:nvPr/>
        </p:nvGrpSpPr>
        <p:grpSpPr>
          <a:xfrm>
            <a:off x="4388623" y="1542373"/>
            <a:ext cx="2358394" cy="2873033"/>
            <a:chOff x="2594888" y="1532850"/>
            <a:chExt cx="1330509" cy="2442898"/>
          </a:xfrm>
        </p:grpSpPr>
        <p:sp>
          <p:nvSpPr>
            <p:cNvPr id="471" name="Google Shape;471;p21"/>
            <p:cNvSpPr/>
            <p:nvPr/>
          </p:nvSpPr>
          <p:spPr>
            <a:xfrm>
              <a:off x="3140485" y="3736068"/>
              <a:ext cx="239680" cy="239680"/>
            </a:xfrm>
            <a:custGeom>
              <a:avLst/>
              <a:gdLst/>
              <a:ahLst/>
              <a:cxnLst/>
              <a:rect l="l" t="t" r="r" b="b"/>
              <a:pathLst>
                <a:path w="7490" h="7490" extrusionOk="0">
                  <a:moveTo>
                    <a:pt x="3739" y="1"/>
                  </a:moveTo>
                  <a:cubicBezTo>
                    <a:pt x="1679" y="1"/>
                    <a:pt x="0" y="1680"/>
                    <a:pt x="0" y="3751"/>
                  </a:cubicBezTo>
                  <a:cubicBezTo>
                    <a:pt x="0" y="5811"/>
                    <a:pt x="1679" y="7490"/>
                    <a:pt x="3739" y="7490"/>
                  </a:cubicBezTo>
                  <a:cubicBezTo>
                    <a:pt x="5811" y="7490"/>
                    <a:pt x="7489" y="5811"/>
                    <a:pt x="7489" y="3751"/>
                  </a:cubicBezTo>
                  <a:cubicBezTo>
                    <a:pt x="7489" y="1680"/>
                    <a:pt x="5811" y="1"/>
                    <a:pt x="37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3182019" y="3777603"/>
              <a:ext cx="156608" cy="156608"/>
            </a:xfrm>
            <a:custGeom>
              <a:avLst/>
              <a:gdLst/>
              <a:ahLst/>
              <a:cxnLst/>
              <a:rect l="l" t="t" r="r" b="b"/>
              <a:pathLst>
                <a:path w="4894" h="4894" extrusionOk="0">
                  <a:moveTo>
                    <a:pt x="2441" y="1"/>
                  </a:moveTo>
                  <a:cubicBezTo>
                    <a:pt x="1096" y="1"/>
                    <a:pt x="0" y="1096"/>
                    <a:pt x="0" y="2453"/>
                  </a:cubicBezTo>
                  <a:cubicBezTo>
                    <a:pt x="0" y="3799"/>
                    <a:pt x="1096" y="4894"/>
                    <a:pt x="2441" y="4894"/>
                  </a:cubicBezTo>
                  <a:cubicBezTo>
                    <a:pt x="3798" y="4894"/>
                    <a:pt x="4894" y="3799"/>
                    <a:pt x="4894" y="2453"/>
                  </a:cubicBezTo>
                  <a:cubicBezTo>
                    <a:pt x="4894" y="1096"/>
                    <a:pt x="3798" y="1"/>
                    <a:pt x="2441" y="1"/>
                  </a:cubicBezTo>
                  <a:close/>
                </a:path>
              </a:pathLst>
            </a:custGeom>
            <a:solidFill>
              <a:srgbClr val="0B10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2594901" y="1791529"/>
              <a:ext cx="1330496" cy="1700416"/>
            </a:xfrm>
            <a:custGeom>
              <a:avLst/>
              <a:gdLst/>
              <a:ahLst/>
              <a:cxnLst/>
              <a:rect l="l" t="t" r="r" b="b"/>
              <a:pathLst>
                <a:path w="41578" h="53138" extrusionOk="0">
                  <a:moveTo>
                    <a:pt x="2334" y="0"/>
                  </a:moveTo>
                  <a:cubicBezTo>
                    <a:pt x="1048" y="0"/>
                    <a:pt x="1" y="1036"/>
                    <a:pt x="1" y="2322"/>
                  </a:cubicBezTo>
                  <a:lnTo>
                    <a:pt x="1" y="50804"/>
                  </a:lnTo>
                  <a:cubicBezTo>
                    <a:pt x="1" y="50899"/>
                    <a:pt x="13" y="50983"/>
                    <a:pt x="24" y="51066"/>
                  </a:cubicBezTo>
                  <a:cubicBezTo>
                    <a:pt x="48" y="51280"/>
                    <a:pt x="96" y="51495"/>
                    <a:pt x="179" y="51697"/>
                  </a:cubicBezTo>
                  <a:cubicBezTo>
                    <a:pt x="524" y="52543"/>
                    <a:pt x="1358" y="53138"/>
                    <a:pt x="2334" y="53138"/>
                  </a:cubicBezTo>
                  <a:lnTo>
                    <a:pt x="39256" y="53138"/>
                  </a:lnTo>
                  <a:cubicBezTo>
                    <a:pt x="40541" y="53138"/>
                    <a:pt x="41577" y="52090"/>
                    <a:pt x="41577" y="50804"/>
                  </a:cubicBezTo>
                  <a:lnTo>
                    <a:pt x="41577" y="2322"/>
                  </a:lnTo>
                  <a:cubicBezTo>
                    <a:pt x="41577" y="1036"/>
                    <a:pt x="40541" y="0"/>
                    <a:pt x="3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2594901" y="3383281"/>
              <a:ext cx="1330496" cy="108608"/>
            </a:xfrm>
            <a:custGeom>
              <a:avLst/>
              <a:gdLst/>
              <a:ahLst/>
              <a:cxnLst/>
              <a:rect l="l" t="t" r="r" b="b"/>
              <a:pathLst>
                <a:path w="41578" h="3394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155"/>
                    <a:pt x="13" y="1239"/>
                    <a:pt x="24" y="1322"/>
                  </a:cubicBezTo>
                  <a:cubicBezTo>
                    <a:pt x="48" y="1536"/>
                    <a:pt x="96" y="1751"/>
                    <a:pt x="179" y="1953"/>
                  </a:cubicBezTo>
                  <a:cubicBezTo>
                    <a:pt x="524" y="2799"/>
                    <a:pt x="1358" y="3394"/>
                    <a:pt x="2334" y="3394"/>
                  </a:cubicBezTo>
                  <a:lnTo>
                    <a:pt x="39256" y="3394"/>
                  </a:lnTo>
                  <a:cubicBezTo>
                    <a:pt x="40541" y="3394"/>
                    <a:pt x="41577" y="2346"/>
                    <a:pt x="41577" y="1060"/>
                  </a:cubicBezTo>
                  <a:lnTo>
                    <a:pt x="41577" y="1"/>
                  </a:lnTo>
                  <a:cubicBezTo>
                    <a:pt x="41577" y="1286"/>
                    <a:pt x="40541" y="2322"/>
                    <a:pt x="39256" y="2322"/>
                  </a:cubicBezTo>
                  <a:lnTo>
                    <a:pt x="2334" y="2322"/>
                  </a:lnTo>
                  <a:cubicBezTo>
                    <a:pt x="1358" y="2322"/>
                    <a:pt x="524" y="1727"/>
                    <a:pt x="179" y="882"/>
                  </a:cubicBezTo>
                  <a:cubicBezTo>
                    <a:pt x="96" y="691"/>
                    <a:pt x="48" y="477"/>
                    <a:pt x="24" y="263"/>
                  </a:cubicBezTo>
                  <a:cubicBezTo>
                    <a:pt x="13" y="167"/>
                    <a:pt x="1" y="84"/>
                    <a:pt x="1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2594901" y="1757610"/>
              <a:ext cx="917856" cy="472864"/>
            </a:xfrm>
            <a:custGeom>
              <a:avLst/>
              <a:gdLst/>
              <a:ahLst/>
              <a:cxnLst/>
              <a:rect l="l" t="t" r="r" b="b"/>
              <a:pathLst>
                <a:path w="28683" h="14777" extrusionOk="0">
                  <a:moveTo>
                    <a:pt x="84" y="1"/>
                  </a:moveTo>
                  <a:cubicBezTo>
                    <a:pt x="60" y="167"/>
                    <a:pt x="48" y="322"/>
                    <a:pt x="36" y="489"/>
                  </a:cubicBezTo>
                  <a:cubicBezTo>
                    <a:pt x="13" y="727"/>
                    <a:pt x="1" y="965"/>
                    <a:pt x="1" y="1203"/>
                  </a:cubicBezTo>
                  <a:lnTo>
                    <a:pt x="1" y="13693"/>
                  </a:lnTo>
                  <a:lnTo>
                    <a:pt x="1" y="13967"/>
                  </a:lnTo>
                  <a:cubicBezTo>
                    <a:pt x="1" y="13967"/>
                    <a:pt x="1" y="14550"/>
                    <a:pt x="1" y="14776"/>
                  </a:cubicBezTo>
                  <a:cubicBezTo>
                    <a:pt x="1298" y="9716"/>
                    <a:pt x="9561" y="8835"/>
                    <a:pt x="12681" y="8764"/>
                  </a:cubicBezTo>
                  <a:cubicBezTo>
                    <a:pt x="12935" y="8756"/>
                    <a:pt x="13156" y="8753"/>
                    <a:pt x="13337" y="8753"/>
                  </a:cubicBezTo>
                  <a:cubicBezTo>
                    <a:pt x="13701" y="8753"/>
                    <a:pt x="13907" y="8764"/>
                    <a:pt x="13907" y="8764"/>
                  </a:cubicBezTo>
                  <a:lnTo>
                    <a:pt x="21253" y="8764"/>
                  </a:lnTo>
                  <a:cubicBezTo>
                    <a:pt x="25278" y="8764"/>
                    <a:pt x="28623" y="5311"/>
                    <a:pt x="28671" y="977"/>
                  </a:cubicBezTo>
                  <a:cubicBezTo>
                    <a:pt x="28683" y="846"/>
                    <a:pt x="28683" y="715"/>
                    <a:pt x="28671" y="584"/>
                  </a:cubicBezTo>
                  <a:lnTo>
                    <a:pt x="28671" y="572"/>
                  </a:lnTo>
                  <a:cubicBezTo>
                    <a:pt x="28671" y="548"/>
                    <a:pt x="28671" y="513"/>
                    <a:pt x="28671" y="489"/>
                  </a:cubicBezTo>
                  <a:cubicBezTo>
                    <a:pt x="28671" y="394"/>
                    <a:pt x="28659" y="298"/>
                    <a:pt x="28647" y="215"/>
                  </a:cubicBezTo>
                  <a:cubicBezTo>
                    <a:pt x="28647" y="144"/>
                    <a:pt x="28635" y="72"/>
                    <a:pt x="28635" y="1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2594901" y="1532850"/>
              <a:ext cx="1074129" cy="671328"/>
            </a:xfrm>
            <a:custGeom>
              <a:avLst/>
              <a:gdLst/>
              <a:ahLst/>
              <a:cxnLst/>
              <a:rect l="l" t="t" r="r" b="b"/>
              <a:pathLst>
                <a:path w="28683" h="20979" extrusionOk="0">
                  <a:moveTo>
                    <a:pt x="7633" y="0"/>
                  </a:moveTo>
                  <a:cubicBezTo>
                    <a:pt x="3644" y="0"/>
                    <a:pt x="370" y="3060"/>
                    <a:pt x="36" y="6965"/>
                  </a:cubicBezTo>
                  <a:cubicBezTo>
                    <a:pt x="13" y="7179"/>
                    <a:pt x="1" y="7406"/>
                    <a:pt x="1" y="7632"/>
                  </a:cubicBezTo>
                  <a:lnTo>
                    <a:pt x="1" y="20717"/>
                  </a:lnTo>
                  <a:cubicBezTo>
                    <a:pt x="1" y="20800"/>
                    <a:pt x="1" y="20895"/>
                    <a:pt x="1" y="20979"/>
                  </a:cubicBezTo>
                  <a:cubicBezTo>
                    <a:pt x="405" y="15431"/>
                    <a:pt x="9359" y="14716"/>
                    <a:pt x="12681" y="14633"/>
                  </a:cubicBezTo>
                  <a:cubicBezTo>
                    <a:pt x="12935" y="14629"/>
                    <a:pt x="13156" y="14627"/>
                    <a:pt x="13337" y="14627"/>
                  </a:cubicBezTo>
                  <a:cubicBezTo>
                    <a:pt x="13701" y="14627"/>
                    <a:pt x="13907" y="14633"/>
                    <a:pt x="13907" y="14633"/>
                  </a:cubicBezTo>
                  <a:lnTo>
                    <a:pt x="21253" y="14633"/>
                  </a:lnTo>
                  <a:cubicBezTo>
                    <a:pt x="25206" y="14633"/>
                    <a:pt x="28516" y="11537"/>
                    <a:pt x="28671" y="7608"/>
                  </a:cubicBezTo>
                  <a:lnTo>
                    <a:pt x="28671" y="7596"/>
                  </a:lnTo>
                  <a:cubicBezTo>
                    <a:pt x="28671" y="7537"/>
                    <a:pt x="28671" y="7477"/>
                    <a:pt x="28671" y="7418"/>
                  </a:cubicBezTo>
                  <a:cubicBezTo>
                    <a:pt x="28683" y="7287"/>
                    <a:pt x="28671" y="7156"/>
                    <a:pt x="28671" y="7025"/>
                  </a:cubicBezTo>
                  <a:cubicBezTo>
                    <a:pt x="28671" y="7013"/>
                    <a:pt x="28671" y="6989"/>
                    <a:pt x="28671" y="6965"/>
                  </a:cubicBezTo>
                  <a:cubicBezTo>
                    <a:pt x="28492" y="3084"/>
                    <a:pt x="25289" y="0"/>
                    <a:pt x="21360" y="0"/>
                  </a:cubicBezTo>
                  <a:close/>
                </a:path>
              </a:pathLst>
            </a:custGeom>
            <a:solidFill>
              <a:srgbClr val="0B109F"/>
            </a:solidFill>
            <a:ln>
              <a:noFill/>
            </a:ln>
          </p:spPr>
          <p:txBody>
            <a:bodyPr spcFirstLastPara="1" wrap="square" lIns="121900" tIns="121900" rIns="121900" bIns="304800" anchor="ctr" anchorCtr="0">
              <a:noAutofit/>
            </a:bodyPr>
            <a:lstStyle/>
            <a:p>
              <a:pPr algn="ctr">
                <a:buClr>
                  <a:schemeClr val="dk1"/>
                </a:buClr>
                <a:buSzPts val="1100"/>
              </a:pPr>
              <a:r>
                <a:rPr lang="en" sz="2000" dirty="0" smtClean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Sept 2019</a:t>
              </a:r>
              <a:endParaRPr sz="200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2667666" y="3491853"/>
              <a:ext cx="1185344" cy="95680"/>
            </a:xfrm>
            <a:custGeom>
              <a:avLst/>
              <a:gdLst/>
              <a:ahLst/>
              <a:cxnLst/>
              <a:rect l="l" t="t" r="r" b="b"/>
              <a:pathLst>
                <a:path w="37042" h="2990" extrusionOk="0">
                  <a:moveTo>
                    <a:pt x="1" y="1"/>
                  </a:moveTo>
                  <a:cubicBezTo>
                    <a:pt x="1" y="1656"/>
                    <a:pt x="1334" y="2989"/>
                    <a:pt x="2989" y="2989"/>
                  </a:cubicBezTo>
                  <a:lnTo>
                    <a:pt x="34041" y="2989"/>
                  </a:lnTo>
                  <a:cubicBezTo>
                    <a:pt x="35696" y="2989"/>
                    <a:pt x="37041" y="1656"/>
                    <a:pt x="37041" y="1"/>
                  </a:cubicBezTo>
                  <a:close/>
                </a:path>
              </a:pathLst>
            </a:custGeom>
            <a:solidFill>
              <a:srgbClr val="0B109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3148484" y="3587497"/>
              <a:ext cx="223680" cy="214912"/>
            </a:xfrm>
            <a:custGeom>
              <a:avLst/>
              <a:gdLst/>
              <a:ahLst/>
              <a:cxnLst/>
              <a:rect l="l" t="t" r="r" b="b"/>
              <a:pathLst>
                <a:path w="6990" h="6716" extrusionOk="0">
                  <a:moveTo>
                    <a:pt x="0" y="0"/>
                  </a:moveTo>
                  <a:lnTo>
                    <a:pt x="3489" y="6715"/>
                  </a:lnTo>
                  <a:lnTo>
                    <a:pt x="6989" y="0"/>
                  </a:lnTo>
                  <a:close/>
                </a:path>
              </a:pathLst>
            </a:custGeom>
            <a:solidFill>
              <a:srgbClr val="0B109F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480" name="Google Shape;480;p21"/>
            <p:cNvSpPr txBox="1"/>
            <p:nvPr/>
          </p:nvSpPr>
          <p:spPr>
            <a:xfrm>
              <a:off x="2594888" y="2354120"/>
              <a:ext cx="1330500" cy="67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OMPI – ONDA</a:t>
              </a:r>
            </a:p>
            <a:p>
              <a:pPr algn="ctr"/>
              <a:r>
                <a:rPr lang="en" b="1" dirty="0" smtClean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Cooperation Agreement</a:t>
              </a:r>
              <a:endParaRPr b="1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64" name="CuadroTexto 63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b="1" i="1" dirty="0"/>
              <a:t>Training </a:t>
            </a:r>
            <a:r>
              <a:rPr lang="en-US" b="1" i="1" dirty="0" smtClean="0"/>
              <a:t>and</a:t>
            </a:r>
            <a:r>
              <a:rPr lang="es-419" b="1" i="1" dirty="0" smtClean="0"/>
              <a:t> </a:t>
            </a:r>
            <a:r>
              <a:rPr lang="es-419" b="1" i="1" dirty="0"/>
              <a:t>Development Center for Copyright and Related Rights</a:t>
            </a:r>
            <a:endParaRPr lang="es-DO" b="1" i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139894" y="4415274"/>
            <a:ext cx="4876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/>
              <a:t>Achievements: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Technical assistance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Providing experts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Academic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Training plans</a:t>
            </a:r>
          </a:p>
        </p:txBody>
      </p:sp>
      <p:sp>
        <p:nvSpPr>
          <p:cNvPr id="102" name="CuadroTexto 101"/>
          <p:cNvSpPr txBox="1"/>
          <p:nvPr/>
        </p:nvSpPr>
        <p:spPr>
          <a:xfrm>
            <a:off x="11143527" y="6536770"/>
            <a:ext cx="110991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2" name="Rectángulo 1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Timeline: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Google Shape;502;p21"/>
          <p:cNvSpPr txBox="1"/>
          <p:nvPr/>
        </p:nvSpPr>
        <p:spPr>
          <a:xfrm>
            <a:off x="7068035" y="1652732"/>
            <a:ext cx="2238353" cy="89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s-DO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Ad hoc consultant</a:t>
            </a:r>
          </a:p>
        </p:txBody>
      </p:sp>
      <p:sp>
        <p:nvSpPr>
          <p:cNvPr id="54" name="Google Shape;502;p21"/>
          <p:cNvSpPr txBox="1"/>
          <p:nvPr/>
        </p:nvSpPr>
        <p:spPr>
          <a:xfrm>
            <a:off x="7113234" y="2407921"/>
            <a:ext cx="2207686" cy="1012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Documentation center and library</a:t>
            </a:r>
            <a:endParaRPr lang="en-US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02;p21"/>
          <p:cNvSpPr txBox="1"/>
          <p:nvPr/>
        </p:nvSpPr>
        <p:spPr>
          <a:xfrm>
            <a:off x="7168008" y="3440693"/>
            <a:ext cx="2237123" cy="780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Training of Trainers course</a:t>
            </a:r>
            <a:endParaRPr lang="en-US" b="1" dirty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478;p21"/>
          <p:cNvSpPr/>
          <p:nvPr/>
        </p:nvSpPr>
        <p:spPr>
          <a:xfrm rot="16200000">
            <a:off x="6656541" y="2782252"/>
            <a:ext cx="396484" cy="252753"/>
          </a:xfrm>
          <a:custGeom>
            <a:avLst/>
            <a:gdLst/>
            <a:ahLst/>
            <a:cxnLst/>
            <a:rect l="l" t="t" r="r" b="b"/>
            <a:pathLst>
              <a:path w="6990" h="6716" extrusionOk="0">
                <a:moveTo>
                  <a:pt x="0" y="0"/>
                </a:moveTo>
                <a:lnTo>
                  <a:pt x="3489" y="6715"/>
                </a:lnTo>
                <a:lnTo>
                  <a:pt x="6989" y="0"/>
                </a:lnTo>
                <a:close/>
              </a:path>
            </a:pathLst>
          </a:custGeom>
          <a:solidFill>
            <a:srgbClr val="0B109F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57" name="Google Shape;502;p21"/>
          <p:cNvSpPr txBox="1"/>
          <p:nvPr/>
        </p:nvSpPr>
        <p:spPr>
          <a:xfrm>
            <a:off x="9460133" y="2455937"/>
            <a:ext cx="2238353" cy="894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Awarding of grants to ONDA employees for WIPO distance learning courses</a:t>
            </a:r>
          </a:p>
        </p:txBody>
      </p:sp>
    </p:spTree>
    <p:extLst>
      <p:ext uri="{BB962C8B-B14F-4D97-AF65-F5344CB8AC3E}">
        <p14:creationId xmlns:p14="http://schemas.microsoft.com/office/powerpoint/2010/main" val="147204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2" y="1031468"/>
            <a:ext cx="6742453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Ad hoc consultant support – since 2019</a:t>
            </a:r>
            <a:endParaRPr lang="en-US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9621" y="1554849"/>
            <a:ext cx="10967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Technical assistance for the center structure and work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Assistance regarding the curriculum of academic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Visits to countries to integrate different sectors that support our academy (</a:t>
            </a:r>
            <a:r>
              <a:rPr lang="en-US" sz="2400" i="1" dirty="0" smtClean="0"/>
              <a:t>judges, attorneys, collective management organizations, academies, public institutions</a:t>
            </a:r>
            <a:r>
              <a:rPr lang="en-US" sz="2400" dirty="0" smtClean="0"/>
              <a:t>)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44" y="3566548"/>
            <a:ext cx="3842862" cy="23407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888" y="3900176"/>
            <a:ext cx="4079246" cy="250480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4916" y="3147711"/>
            <a:ext cx="3499811" cy="241346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Timeline: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6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1031468"/>
            <a:ext cx="11067710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Document center and library – October 2020</a:t>
            </a:r>
            <a:endParaRPr lang="en-US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9621" y="1554849"/>
            <a:ext cx="10967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120 books on intellectual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Updated 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Help with enquiries</a:t>
            </a:r>
            <a:endParaRPr lang="en-US" sz="2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11" y="2179519"/>
            <a:ext cx="3543228" cy="4449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250" y="2939844"/>
            <a:ext cx="3669451" cy="3345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ángulo 10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Timeline: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1031468"/>
            <a:ext cx="11067710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Training of Trainers course (Nov. 2020-2022)</a:t>
            </a:r>
            <a:endParaRPr lang="en-US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99621" y="1554849"/>
            <a:ext cx="109677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Four training modules (online and in-person).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Twenty-seven trainers specialized in intellectual property.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Training by specialists in IP and teaching methodology.</a:t>
            </a:r>
            <a:endParaRPr lang="en-US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71" y="3122465"/>
            <a:ext cx="3175226" cy="31752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82" y="3318920"/>
            <a:ext cx="4171043" cy="278069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52703" y="809960"/>
            <a:ext cx="25163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s-419" sz="1600" b="1" i="1" dirty="0" smtClean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Timeline:</a:t>
            </a:r>
            <a:endParaRPr lang="es-419" sz="1600" b="1" i="1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210" y="3369147"/>
            <a:ext cx="3861934" cy="256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Training activities</a:t>
            </a:r>
            <a:endParaRPr lang="en-US" sz="2800" b="1" dirty="0">
              <a:solidFill>
                <a:srgbClr val="00257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832" y="1493542"/>
            <a:ext cx="11692505" cy="978196"/>
          </a:xfrm>
        </p:spPr>
        <p:txBody>
          <a:bodyPr>
            <a:noAutofit/>
          </a:bodyPr>
          <a:lstStyle/>
          <a:p>
            <a:r>
              <a:rPr lang="en-US" sz="2400" dirty="0" smtClean="0"/>
              <a:t>Twenty-one in-person and virtual training sessions on copyright for specialized sectors, fashion designers, craftspeople, members of collective management organizations, public institutions, universities, judges and attorneys.</a:t>
            </a:r>
            <a:endParaRPr lang="en-U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8" name="Imagen 7" descr="C:\Users\Wilkis\Downloads\WhatsApp Image 2021-11-10 at 9.41.27 AM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04" y="2740325"/>
            <a:ext cx="2801257" cy="183932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pic>
        <p:nvPicPr>
          <p:cNvPr id="18" name="Imagen 17"/>
          <p:cNvPicPr/>
          <p:nvPr/>
        </p:nvPicPr>
        <p:blipFill>
          <a:blip r:embed="rId4"/>
          <a:stretch>
            <a:fillRect/>
          </a:stretch>
        </p:blipFill>
        <p:spPr>
          <a:xfrm>
            <a:off x="1879032" y="4530766"/>
            <a:ext cx="2783581" cy="1908312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>
          <a:blip r:embed="rId5"/>
          <a:stretch>
            <a:fillRect/>
          </a:stretch>
        </p:blipFill>
        <p:spPr>
          <a:xfrm>
            <a:off x="5146562" y="2740324"/>
            <a:ext cx="2362134" cy="2433993"/>
          </a:xfrm>
          <a:prstGeom prst="rect">
            <a:avLst/>
          </a:prstGeom>
        </p:spPr>
      </p:pic>
      <p:pic>
        <p:nvPicPr>
          <p:cNvPr id="22" name="Imagen 21" descr="C:\Users\Wilkis\Downloads\WhatsApp Image 2021-11-03 at 14.06.27.jp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616" y="2471738"/>
            <a:ext cx="1871890" cy="2376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/>
          <p:nvPr/>
        </p:nvPicPr>
        <p:blipFill rotWithShape="1">
          <a:blip r:embed="rId7"/>
          <a:srcRect l="4188" t="3162" r="646" b="14832"/>
          <a:stretch/>
        </p:blipFill>
        <p:spPr>
          <a:xfrm>
            <a:off x="4807598" y="4666634"/>
            <a:ext cx="3107437" cy="210788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4603" y="4203337"/>
            <a:ext cx="2582706" cy="25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856" y="2672636"/>
            <a:ext cx="1919034" cy="1931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Training activities</a:t>
            </a:r>
            <a:endParaRPr lang="en-US" sz="2800" b="1" dirty="0">
              <a:solidFill>
                <a:srgbClr val="00257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833" y="1493541"/>
            <a:ext cx="5906067" cy="1044671"/>
          </a:xfrm>
        </p:spPr>
        <p:txBody>
          <a:bodyPr>
            <a:noAutofit/>
          </a:bodyPr>
          <a:lstStyle/>
          <a:p>
            <a:r>
              <a:rPr lang="en-US" sz="2400" dirty="0" smtClean="0"/>
              <a:t>In-person event. Approximately </a:t>
            </a:r>
            <a:r>
              <a:rPr lang="en-US" sz="2400" b="1" dirty="0" smtClean="0"/>
              <a:t>125 </a:t>
            </a:r>
            <a:r>
              <a:rPr lang="en-US" sz="2400" dirty="0" smtClean="0"/>
              <a:t>tax</a:t>
            </a:r>
            <a:r>
              <a:rPr lang="en-US" sz="2400" dirty="0" smtClean="0"/>
              <a:t>, </a:t>
            </a:r>
            <a:r>
              <a:rPr lang="en-US" sz="2400" dirty="0" smtClean="0"/>
              <a:t>customs</a:t>
            </a:r>
            <a:r>
              <a:rPr lang="en-US" sz="2400" dirty="0"/>
              <a:t> </a:t>
            </a:r>
            <a:r>
              <a:rPr lang="en-US" sz="2400" dirty="0" smtClean="0"/>
              <a:t>and</a:t>
            </a:r>
            <a:r>
              <a:rPr lang="en-US" sz="2400" dirty="0" smtClean="0"/>
              <a:t> telecommunications </a:t>
            </a:r>
            <a:r>
              <a:rPr lang="en-US" sz="2400" b="1" dirty="0" smtClean="0"/>
              <a:t>enforcement agents </a:t>
            </a:r>
            <a:r>
              <a:rPr lang="en-US" sz="2400" dirty="0" smtClean="0"/>
              <a:t>were present.</a:t>
            </a:r>
            <a:endParaRPr lang="en-US" sz="2400" dirty="0"/>
          </a:p>
        </p:txBody>
      </p:sp>
      <p:pic>
        <p:nvPicPr>
          <p:cNvPr id="19" name="Imagen 18" descr="C:\Users\Wilkis\Downloads\WhatsApp Image 2021-11-03 at 14.07.43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7" y="2660921"/>
            <a:ext cx="1590931" cy="18668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pic>
        <p:nvPicPr>
          <p:cNvPr id="12" name="Imagen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8" y="4469415"/>
            <a:ext cx="2760032" cy="196420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745" y="4432766"/>
            <a:ext cx="2500167" cy="2415484"/>
          </a:xfrm>
          <a:prstGeom prst="rect">
            <a:avLst/>
          </a:prstGeom>
        </p:spPr>
      </p:pic>
      <p:sp>
        <p:nvSpPr>
          <p:cNvPr id="16" name="Marcador de contenido 2"/>
          <p:cNvSpPr txBox="1">
            <a:spLocks/>
          </p:cNvSpPr>
          <p:nvPr/>
        </p:nvSpPr>
        <p:spPr>
          <a:xfrm>
            <a:off x="6561434" y="1182676"/>
            <a:ext cx="5105967" cy="1167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First virtual training with the group of trainers. </a:t>
            </a:r>
            <a:r>
              <a:rPr lang="en-US" sz="2400" dirty="0" smtClean="0"/>
              <a:t>We reached approximately </a:t>
            </a:r>
            <a:r>
              <a:rPr lang="en-US" sz="2400" b="1" dirty="0" smtClean="0"/>
              <a:t>35 judges and 23 assistant attorneys.</a:t>
            </a:r>
            <a:endParaRPr lang="en-US" sz="24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5800" y="2802652"/>
            <a:ext cx="3033590" cy="305578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" r="762" b="12592"/>
          <a:stretch/>
        </p:blipFill>
        <p:spPr>
          <a:xfrm>
            <a:off x="9466264" y="2802652"/>
            <a:ext cx="2433456" cy="394649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800" y="4939110"/>
            <a:ext cx="3481481" cy="183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0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Training activities</a:t>
            </a:r>
            <a:endParaRPr lang="en-US" sz="2800" b="1" dirty="0">
              <a:solidFill>
                <a:srgbClr val="00257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1058794" y="6480313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graphicFrame>
        <p:nvGraphicFramePr>
          <p:cNvPr id="18" name="Gráfico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340231"/>
              </p:ext>
            </p:extLst>
          </p:nvPr>
        </p:nvGraphicFramePr>
        <p:xfrm>
          <a:off x="5832703" y="1491193"/>
          <a:ext cx="6359297" cy="4351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CuadroTexto 18"/>
          <p:cNvSpPr txBox="1"/>
          <p:nvPr/>
        </p:nvSpPr>
        <p:spPr>
          <a:xfrm>
            <a:off x="8391137" y="5810102"/>
            <a:ext cx="201549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 smtClean="0"/>
              <a:t>Informes 2021 y 2022</a:t>
            </a:r>
            <a:endParaRPr lang="es-DO" sz="1333" b="1" i="1" dirty="0"/>
          </a:p>
        </p:txBody>
      </p:sp>
      <p:sp>
        <p:nvSpPr>
          <p:cNvPr id="21" name="Marcador de contenido 2"/>
          <p:cNvSpPr txBox="1">
            <a:spLocks/>
          </p:cNvSpPr>
          <p:nvPr/>
        </p:nvSpPr>
        <p:spPr>
          <a:xfrm>
            <a:off x="304233" y="1983930"/>
            <a:ext cx="5067867" cy="3826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 2021, there were </a:t>
            </a:r>
            <a:r>
              <a:rPr lang="en-US" b="1" dirty="0" smtClean="0">
                <a:solidFill>
                  <a:srgbClr val="C00000"/>
                </a:solidFill>
              </a:rPr>
              <a:t>456 participants </a:t>
            </a:r>
            <a:r>
              <a:rPr lang="en-US" dirty="0" smtClean="0"/>
              <a:t>in </a:t>
            </a:r>
            <a:r>
              <a:rPr lang="en-US" dirty="0" smtClean="0"/>
              <a:t>these </a:t>
            </a:r>
            <a:r>
              <a:rPr lang="en-US" dirty="0" smtClean="0"/>
              <a:t>21 </a:t>
            </a:r>
            <a:r>
              <a:rPr lang="en-US" dirty="0" smtClean="0"/>
              <a:t>sector-based </a:t>
            </a:r>
            <a:r>
              <a:rPr lang="en-US" dirty="0" smtClean="0"/>
              <a:t>training sessions.</a:t>
            </a:r>
          </a:p>
          <a:p>
            <a:endParaRPr lang="en-US" dirty="0" smtClean="0"/>
          </a:p>
          <a:p>
            <a:r>
              <a:rPr lang="en-US" dirty="0" smtClean="0"/>
              <a:t>In 2022, there have been </a:t>
            </a:r>
            <a:r>
              <a:rPr lang="en-US" b="1" dirty="0" smtClean="0">
                <a:solidFill>
                  <a:srgbClr val="003399"/>
                </a:solidFill>
              </a:rPr>
              <a:t>679 participants.</a:t>
            </a:r>
            <a:endParaRPr lang="en-US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6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1833" y="2118676"/>
            <a:ext cx="5177405" cy="3467738"/>
          </a:xfrm>
        </p:spPr>
        <p:txBody>
          <a:bodyPr>
            <a:noAutofit/>
          </a:bodyPr>
          <a:lstStyle/>
          <a:p>
            <a:r>
              <a:rPr lang="en-US" b="1" dirty="0" smtClean="0"/>
              <a:t>WIPO distance learning course for ONDA employees</a:t>
            </a:r>
          </a:p>
          <a:p>
            <a:pPr lvl="1"/>
            <a:r>
              <a:rPr lang="en-US" dirty="0" smtClean="0"/>
              <a:t>General intellectual property course</a:t>
            </a:r>
          </a:p>
          <a:p>
            <a:pPr lvl="1"/>
            <a:r>
              <a:rPr lang="en-US" dirty="0" smtClean="0"/>
              <a:t>Copyright and related rights</a:t>
            </a:r>
          </a:p>
          <a:p>
            <a:pPr lvl="1"/>
            <a:r>
              <a:rPr lang="en-US" dirty="0" smtClean="0"/>
              <a:t>Collective management of copyright and related rights</a:t>
            </a:r>
          </a:p>
          <a:p>
            <a:pPr lvl="1"/>
            <a:r>
              <a:rPr lang="en-US" dirty="0" smtClean="0"/>
              <a:t>Mediation and arbitration</a:t>
            </a:r>
          </a:p>
          <a:p>
            <a:endParaRPr lang="es-D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814976" y="293912"/>
            <a:ext cx="8438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Training and Development Center for Copyright and Related Rights</a:t>
            </a:r>
            <a:endParaRPr lang="en-US" b="1" i="1" dirty="0"/>
          </a:p>
        </p:txBody>
      </p:sp>
      <p:graphicFrame>
        <p:nvGraphicFramePr>
          <p:cNvPr id="19" name="Gráfico 18"/>
          <p:cNvGraphicFramePr/>
          <p:nvPr>
            <p:extLst>
              <p:ext uri="{D42A27DB-BD31-4B8C-83A1-F6EECF244321}">
                <p14:modId xmlns:p14="http://schemas.microsoft.com/office/powerpoint/2010/main" val="1407704233"/>
              </p:ext>
            </p:extLst>
          </p:nvPr>
        </p:nvGraphicFramePr>
        <p:xfrm>
          <a:off x="5546777" y="1642894"/>
          <a:ext cx="6449940" cy="4770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20820" y="6607612"/>
            <a:ext cx="121721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333" b="1" i="1" dirty="0"/>
              <a:t>CCDA</a:t>
            </a:r>
            <a:r>
              <a:rPr lang="en-US" sz="1333" b="1" i="1" dirty="0"/>
              <a:t>/WSA</a:t>
            </a:r>
            <a:endParaRPr lang="es-DO" sz="1333" b="1" i="1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51833" y="871810"/>
            <a:ext cx="4448596" cy="621732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570"/>
                </a:solidFill>
              </a:rPr>
              <a:t>Training activities</a:t>
            </a:r>
            <a:endParaRPr lang="en-US" sz="2800" b="1" dirty="0">
              <a:solidFill>
                <a:srgbClr val="0025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4445</TotalTime>
  <Words>580</Words>
  <Application>Microsoft Office PowerPoint</Application>
  <PresentationFormat>Widescreen</PresentationFormat>
  <Paragraphs>95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Candara</vt:lpstr>
      <vt:lpstr>Fira Sans Extra Condensed Medium</vt:lpstr>
      <vt:lpstr>Microsoft Sans Serif</vt:lpstr>
      <vt:lpstr>Roboto</vt:lpstr>
      <vt:lpstr>Tema de Office</vt:lpstr>
      <vt:lpstr>“Decentralizing IP education to support women artisans</vt:lpstr>
      <vt:lpstr>PowerPoint Presentation</vt:lpstr>
      <vt:lpstr>Ad hoc consultant support – since 2019</vt:lpstr>
      <vt:lpstr>Document center and library – October 2020</vt:lpstr>
      <vt:lpstr>Training of Trainers course (Nov. 2020-2022)</vt:lpstr>
      <vt:lpstr>Training activities</vt:lpstr>
      <vt:lpstr>Training activities</vt:lpstr>
      <vt:lpstr>Training activities</vt:lpstr>
      <vt:lpstr>Training activities</vt:lpstr>
      <vt:lpstr>“Ponte en ONDA” campaign – since October 2020 </vt:lpstr>
      <vt:lpstr>National strategy to raise awareness of copyright among women artisans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WS</dc:creator>
  <cp:keywords>FOR OFFICIAL USE ONLY</cp:keywords>
  <cp:lastModifiedBy>BATTERBURY Constance</cp:lastModifiedBy>
  <cp:revision>299</cp:revision>
  <cp:lastPrinted>2022-05-24T11:31:30Z</cp:lastPrinted>
  <dcterms:created xsi:type="dcterms:W3CDTF">2021-01-29T22:39:53Z</dcterms:created>
  <dcterms:modified xsi:type="dcterms:W3CDTF">2022-06-16T10:22:45Z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edacdd3f-4480-45a1-8b84-ab517ef50e9e</vt:lpwstr>
  </property>
  <property fmtid="{D5CDD505-2E9C-101B-9397-08002B2CF9AE}" pid="3" name="Classification">
    <vt:lpwstr>For Official Use Only</vt:lpwstr>
  </property>
  <property fmtid="{D5CDD505-2E9C-101B-9397-08002B2CF9AE}" pid="4" name="VisualMarkings">
    <vt:lpwstr>Footer</vt:lpwstr>
  </property>
  <property fmtid="{D5CDD505-2E9C-101B-9397-08002B2CF9AE}" pid="5" name="Alignment">
    <vt:lpwstr>Centre</vt:lpwstr>
  </property>
  <property fmtid="{D5CDD505-2E9C-101B-9397-08002B2CF9AE}" pid="6" name="Language">
    <vt:lpwstr>English</vt:lpwstr>
  </property>
  <property fmtid="{D5CDD505-2E9C-101B-9397-08002B2CF9AE}" pid="7" name="TCSClassification">
    <vt:lpwstr>FOR OFFICIAL USE ONLY</vt:lpwstr>
  </property>
</Properties>
</file>